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4" r:id="rId8"/>
    <p:sldId id="266" r:id="rId9"/>
    <p:sldId id="263" r:id="rId10"/>
    <p:sldId id="267" r:id="rId11"/>
    <p:sldId id="270" r:id="rId12"/>
    <p:sldId id="272" r:id="rId13"/>
    <p:sldId id="274" r:id="rId14"/>
    <p:sldId id="273" r:id="rId15"/>
    <p:sldId id="276" r:id="rId16"/>
    <p:sldId id="275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2D35A2B-DF86-4775-AFAA-6E2144D1756B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F7F-5FC7-42FA-A967-ACD4DC540C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3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A2B-DF86-4775-AFAA-6E2144D1756B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F7F-5FC7-42FA-A967-ACD4DC54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8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A2B-DF86-4775-AFAA-6E2144D1756B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F7F-5FC7-42FA-A967-ACD4DC540C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A2B-DF86-4775-AFAA-6E2144D1756B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F7F-5FC7-42FA-A967-ACD4DC54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A2B-DF86-4775-AFAA-6E2144D1756B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F7F-5FC7-42FA-A967-ACD4DC540C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57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A2B-DF86-4775-AFAA-6E2144D1756B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F7F-5FC7-42FA-A967-ACD4DC54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A2B-DF86-4775-AFAA-6E2144D1756B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F7F-5FC7-42FA-A967-ACD4DC54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4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A2B-DF86-4775-AFAA-6E2144D1756B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F7F-5FC7-42FA-A967-ACD4DC54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A2B-DF86-4775-AFAA-6E2144D1756B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F7F-5FC7-42FA-A967-ACD4DC54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A2B-DF86-4775-AFAA-6E2144D1756B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F7F-5FC7-42FA-A967-ACD4DC54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9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A2B-DF86-4775-AFAA-6E2144D1756B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F7F-5FC7-42FA-A967-ACD4DC540C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1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2D35A2B-DF86-4775-AFAA-6E2144D1756B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7A02F7F-5FC7-42FA-A967-ACD4DC540C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5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gaoxiang12/p/5244828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.png"/><Relationship Id="rId7" Type="http://schemas.openxmlformats.org/officeDocument/2006/relationships/image" Target="../media/image59.png"/><Relationship Id="rId2" Type="http://schemas.openxmlformats.org/officeDocument/2006/relationships/hyperlink" Target="http://www.cnblogs.com/gaoxiang12/p/524482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里程计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视觉融合 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endParaRPr 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泡泡机器人 郑帆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2016-08-21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02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en-US" dirty="0"/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8663" y="1906270"/>
                <a:ext cx="9720071" cy="402336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g2o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生成后端优化所需约束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KF[k-1] – KF[k]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EdgeSE3Expmap</a:t>
                </a:r>
                <a:endParaRPr lang="en-US" sz="16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Measurement: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里程计给定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Information matrix: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如何表达平面约束？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𝒆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sub>
                      <m:sup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𝛀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𝒆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sub>
                    </m:sSub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 </m:t>
                    </m:r>
                    <m:sSub>
                      <m:sSub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𝒆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sub>
                    </m:sSub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𝛼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𝛽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𝛾</m:t>
                            </m:r>
                          </m:e>
                        </m:d>
                      </m:e>
                      <m:sup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sup>
                    </m:sSup>
                  </m:oMath>
                </a14:m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假定为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为高度座标，令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𝛀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𝑑𝑖𝑎𝑔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𝛾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]</m:t>
                    </m:r>
                  </m:oMath>
                </a14:m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buFont typeface="Wingdings" panose="05000000000000000000" pitchFamily="2" charset="2"/>
                  <a:buChar char="Ø"/>
                </a:pP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𝛾</m:t>
                        </m:r>
                      </m:sub>
                    </m:sSub>
                    <m:r>
                      <a:rPr lang="zh-CN" altLang="en-US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以</m:t>
                    </m:r>
                    <m:r>
                      <a:rPr lang="zh-CN" altLang="en-US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里程计</m:t>
                    </m:r>
                    <m:r>
                      <a:rPr lang="zh-CN" altLang="en-US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精度</m:t>
                    </m:r>
                    <m:r>
                      <a:rPr lang="zh-CN" altLang="en-US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而定</m:t>
                    </m:r>
                  </m:oMath>
                </a14:m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663" y="1906270"/>
                <a:ext cx="9720071" cy="4023360"/>
              </a:xfrm>
              <a:blipFill>
                <a:blip r:embed="rId2"/>
                <a:stretch>
                  <a:fillRect l="-1192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utoShape 6"/>
          <p:cNvSpPr>
            <a:spLocks noChangeArrowheads="1"/>
          </p:cNvSpPr>
          <p:nvPr/>
        </p:nvSpPr>
        <p:spPr bwMode="auto">
          <a:xfrm rot="16260000">
            <a:off x="8166639" y="1529290"/>
            <a:ext cx="596463" cy="633198"/>
          </a:xfrm>
          <a:prstGeom prst="parallelogram">
            <a:avLst>
              <a:gd name="adj" fmla="val 28084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 rot="16020000">
            <a:off x="9106414" y="1673994"/>
            <a:ext cx="591463" cy="717266"/>
          </a:xfrm>
          <a:prstGeom prst="parallelogram">
            <a:avLst>
              <a:gd name="adj" fmla="val 11986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59" name="AutoShape 15"/>
          <p:cNvSpPr>
            <a:spLocks noChangeArrowheads="1"/>
          </p:cNvSpPr>
          <p:nvPr/>
        </p:nvSpPr>
        <p:spPr bwMode="auto">
          <a:xfrm>
            <a:off x="8261257" y="1696398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" name="AutoShape 16"/>
          <p:cNvSpPr>
            <a:spLocks noChangeArrowheads="1"/>
          </p:cNvSpPr>
          <p:nvPr/>
        </p:nvSpPr>
        <p:spPr bwMode="auto">
          <a:xfrm>
            <a:off x="8380504" y="178639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" name="AutoShape 17"/>
          <p:cNvSpPr>
            <a:spLocks noChangeArrowheads="1"/>
          </p:cNvSpPr>
          <p:nvPr/>
        </p:nvSpPr>
        <p:spPr bwMode="auto">
          <a:xfrm>
            <a:off x="8596339" y="178639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2" name="AutoShape 18"/>
          <p:cNvSpPr>
            <a:spLocks noChangeArrowheads="1"/>
          </p:cNvSpPr>
          <p:nvPr/>
        </p:nvSpPr>
        <p:spPr bwMode="auto">
          <a:xfrm>
            <a:off x="9187801" y="194488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3" name="AutoShape 19"/>
          <p:cNvSpPr>
            <a:spLocks noChangeArrowheads="1"/>
          </p:cNvSpPr>
          <p:nvPr/>
        </p:nvSpPr>
        <p:spPr bwMode="auto">
          <a:xfrm>
            <a:off x="9307047" y="2035377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4" name="AutoShape 20"/>
          <p:cNvSpPr>
            <a:spLocks noChangeArrowheads="1"/>
          </p:cNvSpPr>
          <p:nvPr/>
        </p:nvSpPr>
        <p:spPr bwMode="auto">
          <a:xfrm>
            <a:off x="9510958" y="194188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5" name="AutoShape 4"/>
          <p:cNvSpPr>
            <a:spLocks noChangeArrowheads="1"/>
          </p:cNvSpPr>
          <p:nvPr/>
        </p:nvSpPr>
        <p:spPr bwMode="auto">
          <a:xfrm rot="9600000">
            <a:off x="10753359" y="1547155"/>
            <a:ext cx="787622" cy="479470"/>
          </a:xfrm>
          <a:prstGeom prst="parallelogram">
            <a:avLst>
              <a:gd name="adj" fmla="val 3443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 rot="10080000">
            <a:off x="9965738" y="1790140"/>
            <a:ext cx="787622" cy="479470"/>
          </a:xfrm>
          <a:prstGeom prst="parallelogram">
            <a:avLst>
              <a:gd name="adj" fmla="val 2607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7" name="AutoShape 8"/>
          <p:cNvSpPr>
            <a:spLocks noChangeArrowheads="1"/>
          </p:cNvSpPr>
          <p:nvPr/>
        </p:nvSpPr>
        <p:spPr bwMode="auto">
          <a:xfrm>
            <a:off x="9058528" y="564411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9381685" y="825395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9" name="AutoShape 10"/>
          <p:cNvSpPr>
            <a:spLocks noChangeArrowheads="1"/>
          </p:cNvSpPr>
          <p:nvPr/>
        </p:nvSpPr>
        <p:spPr bwMode="auto">
          <a:xfrm>
            <a:off x="9902792" y="777898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altLang="en-US"/>
          </a:p>
        </p:txBody>
      </p:sp>
      <p:sp>
        <p:nvSpPr>
          <p:cNvPr id="70" name="Arrow 98"/>
          <p:cNvSpPr>
            <a:spLocks noChangeShapeType="1"/>
          </p:cNvSpPr>
          <p:nvPr/>
        </p:nvSpPr>
        <p:spPr bwMode="auto">
          <a:xfrm flipV="1">
            <a:off x="8344243" y="656406"/>
            <a:ext cx="690436" cy="1048434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1" name="Arrow 98"/>
          <p:cNvSpPr>
            <a:spLocks noChangeShapeType="1"/>
          </p:cNvSpPr>
          <p:nvPr/>
        </p:nvSpPr>
        <p:spPr bwMode="auto">
          <a:xfrm flipH="1" flipV="1">
            <a:off x="9115766" y="710402"/>
            <a:ext cx="140710" cy="1204424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2" name="Arrow 98"/>
          <p:cNvSpPr>
            <a:spLocks noChangeShapeType="1"/>
          </p:cNvSpPr>
          <p:nvPr/>
        </p:nvSpPr>
        <p:spPr bwMode="auto">
          <a:xfrm flipV="1">
            <a:off x="8453950" y="928888"/>
            <a:ext cx="926544" cy="830448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3" name="Arrow 98"/>
          <p:cNvSpPr>
            <a:spLocks noChangeShapeType="1"/>
          </p:cNvSpPr>
          <p:nvPr/>
        </p:nvSpPr>
        <p:spPr bwMode="auto">
          <a:xfrm flipV="1">
            <a:off x="9381685" y="979385"/>
            <a:ext cx="32196" cy="1065933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4" name="Arrow 98"/>
          <p:cNvSpPr>
            <a:spLocks noChangeShapeType="1"/>
          </p:cNvSpPr>
          <p:nvPr/>
        </p:nvSpPr>
        <p:spPr bwMode="auto">
          <a:xfrm flipV="1">
            <a:off x="8684095" y="866392"/>
            <a:ext cx="1199617" cy="925442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5" name="Arrow 98"/>
          <p:cNvSpPr>
            <a:spLocks noChangeShapeType="1"/>
          </p:cNvSpPr>
          <p:nvPr/>
        </p:nvSpPr>
        <p:spPr bwMode="auto">
          <a:xfrm flipV="1">
            <a:off x="9557574" y="871392"/>
            <a:ext cx="404245" cy="1079932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6" name="AutoShape 25"/>
          <p:cNvSpPr>
            <a:spLocks noChangeArrowheads="1"/>
          </p:cNvSpPr>
          <p:nvPr/>
        </p:nvSpPr>
        <p:spPr bwMode="auto">
          <a:xfrm>
            <a:off x="10955888" y="1728451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7" name="AutoShape 21"/>
          <p:cNvSpPr>
            <a:spLocks noChangeArrowheads="1"/>
          </p:cNvSpPr>
          <p:nvPr/>
        </p:nvSpPr>
        <p:spPr bwMode="auto">
          <a:xfrm>
            <a:off x="11187601" y="1621245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" name="AutoShape 26"/>
          <p:cNvSpPr>
            <a:spLocks noChangeArrowheads="1"/>
          </p:cNvSpPr>
          <p:nvPr/>
        </p:nvSpPr>
        <p:spPr bwMode="auto">
          <a:xfrm>
            <a:off x="11216727" y="1789892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9" name="AutoShape 22"/>
          <p:cNvSpPr>
            <a:spLocks noChangeArrowheads="1"/>
          </p:cNvSpPr>
          <p:nvPr/>
        </p:nvSpPr>
        <p:spPr bwMode="auto">
          <a:xfrm>
            <a:off x="10511033" y="1970735"/>
            <a:ext cx="118054" cy="93494"/>
          </a:xfrm>
          <a:prstGeom prst="star5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80" name="AutoShape 23"/>
          <p:cNvSpPr>
            <a:spLocks noChangeArrowheads="1"/>
          </p:cNvSpPr>
          <p:nvPr/>
        </p:nvSpPr>
        <p:spPr bwMode="auto">
          <a:xfrm>
            <a:off x="10088603" y="2029592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1" name="AutoShape 24"/>
          <p:cNvSpPr>
            <a:spLocks noChangeArrowheads="1"/>
          </p:cNvSpPr>
          <p:nvPr/>
        </p:nvSpPr>
        <p:spPr bwMode="auto">
          <a:xfrm>
            <a:off x="10311594" y="2139590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" name="Arrow 107"/>
          <p:cNvSpPr>
            <a:spLocks noChangeShapeType="1"/>
          </p:cNvSpPr>
          <p:nvPr/>
        </p:nvSpPr>
        <p:spPr bwMode="auto">
          <a:xfrm>
            <a:off x="9487602" y="935517"/>
            <a:ext cx="883019" cy="12004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Arrow 107"/>
          <p:cNvSpPr>
            <a:spLocks noChangeShapeType="1"/>
          </p:cNvSpPr>
          <p:nvPr/>
        </p:nvSpPr>
        <p:spPr bwMode="auto">
          <a:xfrm>
            <a:off x="9103629" y="653035"/>
            <a:ext cx="1054137" cy="138941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4" name="Arrow 107"/>
          <p:cNvSpPr>
            <a:spLocks noChangeShapeType="1"/>
          </p:cNvSpPr>
          <p:nvPr/>
        </p:nvSpPr>
        <p:spPr bwMode="auto">
          <a:xfrm>
            <a:off x="10030768" y="877021"/>
            <a:ext cx="516336" cy="112692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638240" y="2399082"/>
                <a:ext cx="618394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40" y="2399082"/>
                <a:ext cx="618394" cy="333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eform 85"/>
          <p:cNvSpPr/>
          <p:nvPr/>
        </p:nvSpPr>
        <p:spPr>
          <a:xfrm rot="415007">
            <a:off x="8512831" y="2204595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9772538" y="2503629"/>
                <a:ext cx="613261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538" y="2503629"/>
                <a:ext cx="613261" cy="333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87"/>
          <p:cNvSpPr/>
          <p:nvPr/>
        </p:nvSpPr>
        <p:spPr>
          <a:xfrm rot="20747020">
            <a:off x="9657789" y="2314000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715789" y="2317303"/>
                <a:ext cx="618394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789" y="2317303"/>
                <a:ext cx="618394" cy="333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/>
          <p:cNvSpPr/>
          <p:nvPr/>
        </p:nvSpPr>
        <p:spPr>
          <a:xfrm rot="19739419">
            <a:off x="10573027" y="2126579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 107"/>
          <p:cNvSpPr>
            <a:spLocks noChangeShapeType="1"/>
          </p:cNvSpPr>
          <p:nvPr/>
        </p:nvSpPr>
        <p:spPr bwMode="auto">
          <a:xfrm>
            <a:off x="10039925" y="864556"/>
            <a:ext cx="1182235" cy="78130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Arrow 107"/>
          <p:cNvSpPr>
            <a:spLocks noChangeShapeType="1"/>
          </p:cNvSpPr>
          <p:nvPr/>
        </p:nvSpPr>
        <p:spPr bwMode="auto">
          <a:xfrm>
            <a:off x="9522548" y="904188"/>
            <a:ext cx="1699612" cy="8857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Arrow 107"/>
          <p:cNvSpPr>
            <a:spLocks noChangeShapeType="1"/>
          </p:cNvSpPr>
          <p:nvPr/>
        </p:nvSpPr>
        <p:spPr bwMode="auto">
          <a:xfrm>
            <a:off x="9167211" y="683547"/>
            <a:ext cx="1788676" cy="10723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7400" y="3456996"/>
            <a:ext cx="4137347" cy="29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9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en-US" dirty="0"/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8663" y="1906269"/>
                <a:ext cx="9720071" cy="501464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g2o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生成后端优化所需约束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KF[k-1] – KF[k]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EdgeSE3Expmap</a:t>
                </a:r>
                <a:endParaRPr lang="en-US" sz="16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marL="310896" lvl="2" indent="0">
                  <a:buNone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里程计约束如何通过外参传递为相机帧间约束？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假定外参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给定且恒定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Measurement: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𝑏𝑐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𝑏𝑐</m:t>
                        </m:r>
                      </m:sub>
                    </m:sSub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Information matrix: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接下页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663" y="1906269"/>
                <a:ext cx="9720071" cy="5014647"/>
              </a:xfrm>
              <a:blipFill>
                <a:blip r:embed="rId2"/>
                <a:stretch>
                  <a:fillRect l="-1317" t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utoShape 6"/>
          <p:cNvSpPr>
            <a:spLocks noChangeArrowheads="1"/>
          </p:cNvSpPr>
          <p:nvPr/>
        </p:nvSpPr>
        <p:spPr bwMode="auto">
          <a:xfrm rot="16260000">
            <a:off x="8166639" y="1529290"/>
            <a:ext cx="596463" cy="633198"/>
          </a:xfrm>
          <a:prstGeom prst="parallelogram">
            <a:avLst>
              <a:gd name="adj" fmla="val 28084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 rot="16020000">
            <a:off x="9106414" y="1673994"/>
            <a:ext cx="591463" cy="717266"/>
          </a:xfrm>
          <a:prstGeom prst="parallelogram">
            <a:avLst>
              <a:gd name="adj" fmla="val 11986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59" name="AutoShape 15"/>
          <p:cNvSpPr>
            <a:spLocks noChangeArrowheads="1"/>
          </p:cNvSpPr>
          <p:nvPr/>
        </p:nvSpPr>
        <p:spPr bwMode="auto">
          <a:xfrm>
            <a:off x="8261257" y="1696398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" name="AutoShape 16"/>
          <p:cNvSpPr>
            <a:spLocks noChangeArrowheads="1"/>
          </p:cNvSpPr>
          <p:nvPr/>
        </p:nvSpPr>
        <p:spPr bwMode="auto">
          <a:xfrm>
            <a:off x="8380504" y="178639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" name="AutoShape 17"/>
          <p:cNvSpPr>
            <a:spLocks noChangeArrowheads="1"/>
          </p:cNvSpPr>
          <p:nvPr/>
        </p:nvSpPr>
        <p:spPr bwMode="auto">
          <a:xfrm>
            <a:off x="8596339" y="178639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2" name="AutoShape 18"/>
          <p:cNvSpPr>
            <a:spLocks noChangeArrowheads="1"/>
          </p:cNvSpPr>
          <p:nvPr/>
        </p:nvSpPr>
        <p:spPr bwMode="auto">
          <a:xfrm>
            <a:off x="9187801" y="194488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3" name="AutoShape 19"/>
          <p:cNvSpPr>
            <a:spLocks noChangeArrowheads="1"/>
          </p:cNvSpPr>
          <p:nvPr/>
        </p:nvSpPr>
        <p:spPr bwMode="auto">
          <a:xfrm>
            <a:off x="9307047" y="2035377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4" name="AutoShape 20"/>
          <p:cNvSpPr>
            <a:spLocks noChangeArrowheads="1"/>
          </p:cNvSpPr>
          <p:nvPr/>
        </p:nvSpPr>
        <p:spPr bwMode="auto">
          <a:xfrm>
            <a:off x="9510958" y="194188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5" name="AutoShape 4"/>
          <p:cNvSpPr>
            <a:spLocks noChangeArrowheads="1"/>
          </p:cNvSpPr>
          <p:nvPr/>
        </p:nvSpPr>
        <p:spPr bwMode="auto">
          <a:xfrm rot="9600000">
            <a:off x="10753359" y="1547155"/>
            <a:ext cx="787622" cy="479470"/>
          </a:xfrm>
          <a:prstGeom prst="parallelogram">
            <a:avLst>
              <a:gd name="adj" fmla="val 3443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 rot="10080000">
            <a:off x="9965738" y="1790140"/>
            <a:ext cx="787622" cy="479470"/>
          </a:xfrm>
          <a:prstGeom prst="parallelogram">
            <a:avLst>
              <a:gd name="adj" fmla="val 2607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7" name="AutoShape 8"/>
          <p:cNvSpPr>
            <a:spLocks noChangeArrowheads="1"/>
          </p:cNvSpPr>
          <p:nvPr/>
        </p:nvSpPr>
        <p:spPr bwMode="auto">
          <a:xfrm>
            <a:off x="9058528" y="564411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9381685" y="825395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9" name="AutoShape 10"/>
          <p:cNvSpPr>
            <a:spLocks noChangeArrowheads="1"/>
          </p:cNvSpPr>
          <p:nvPr/>
        </p:nvSpPr>
        <p:spPr bwMode="auto">
          <a:xfrm>
            <a:off x="9902792" y="777898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altLang="en-US"/>
          </a:p>
        </p:txBody>
      </p:sp>
      <p:sp>
        <p:nvSpPr>
          <p:cNvPr id="70" name="Arrow 98"/>
          <p:cNvSpPr>
            <a:spLocks noChangeShapeType="1"/>
          </p:cNvSpPr>
          <p:nvPr/>
        </p:nvSpPr>
        <p:spPr bwMode="auto">
          <a:xfrm flipV="1">
            <a:off x="8344243" y="656406"/>
            <a:ext cx="690436" cy="1048434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1" name="Arrow 98"/>
          <p:cNvSpPr>
            <a:spLocks noChangeShapeType="1"/>
          </p:cNvSpPr>
          <p:nvPr/>
        </p:nvSpPr>
        <p:spPr bwMode="auto">
          <a:xfrm flipH="1" flipV="1">
            <a:off x="9115766" y="710402"/>
            <a:ext cx="140710" cy="1204424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2" name="Arrow 98"/>
          <p:cNvSpPr>
            <a:spLocks noChangeShapeType="1"/>
          </p:cNvSpPr>
          <p:nvPr/>
        </p:nvSpPr>
        <p:spPr bwMode="auto">
          <a:xfrm flipV="1">
            <a:off x="8453950" y="928888"/>
            <a:ext cx="926544" cy="830448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3" name="Arrow 98"/>
          <p:cNvSpPr>
            <a:spLocks noChangeShapeType="1"/>
          </p:cNvSpPr>
          <p:nvPr/>
        </p:nvSpPr>
        <p:spPr bwMode="auto">
          <a:xfrm flipV="1">
            <a:off x="9381685" y="979385"/>
            <a:ext cx="32196" cy="1065933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4" name="Arrow 98"/>
          <p:cNvSpPr>
            <a:spLocks noChangeShapeType="1"/>
          </p:cNvSpPr>
          <p:nvPr/>
        </p:nvSpPr>
        <p:spPr bwMode="auto">
          <a:xfrm flipV="1">
            <a:off x="8684095" y="866392"/>
            <a:ext cx="1199617" cy="925442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5" name="Arrow 98"/>
          <p:cNvSpPr>
            <a:spLocks noChangeShapeType="1"/>
          </p:cNvSpPr>
          <p:nvPr/>
        </p:nvSpPr>
        <p:spPr bwMode="auto">
          <a:xfrm flipV="1">
            <a:off x="9557574" y="871392"/>
            <a:ext cx="404245" cy="1079932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6" name="AutoShape 25"/>
          <p:cNvSpPr>
            <a:spLocks noChangeArrowheads="1"/>
          </p:cNvSpPr>
          <p:nvPr/>
        </p:nvSpPr>
        <p:spPr bwMode="auto">
          <a:xfrm>
            <a:off x="10955888" y="1728451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7" name="AutoShape 21"/>
          <p:cNvSpPr>
            <a:spLocks noChangeArrowheads="1"/>
          </p:cNvSpPr>
          <p:nvPr/>
        </p:nvSpPr>
        <p:spPr bwMode="auto">
          <a:xfrm>
            <a:off x="11187601" y="1621245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" name="AutoShape 26"/>
          <p:cNvSpPr>
            <a:spLocks noChangeArrowheads="1"/>
          </p:cNvSpPr>
          <p:nvPr/>
        </p:nvSpPr>
        <p:spPr bwMode="auto">
          <a:xfrm>
            <a:off x="11216727" y="1789892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9" name="AutoShape 22"/>
          <p:cNvSpPr>
            <a:spLocks noChangeArrowheads="1"/>
          </p:cNvSpPr>
          <p:nvPr/>
        </p:nvSpPr>
        <p:spPr bwMode="auto">
          <a:xfrm>
            <a:off x="10511033" y="1970735"/>
            <a:ext cx="118054" cy="93494"/>
          </a:xfrm>
          <a:prstGeom prst="star5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80" name="AutoShape 23"/>
          <p:cNvSpPr>
            <a:spLocks noChangeArrowheads="1"/>
          </p:cNvSpPr>
          <p:nvPr/>
        </p:nvSpPr>
        <p:spPr bwMode="auto">
          <a:xfrm>
            <a:off x="10088603" y="2029592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1" name="AutoShape 24"/>
          <p:cNvSpPr>
            <a:spLocks noChangeArrowheads="1"/>
          </p:cNvSpPr>
          <p:nvPr/>
        </p:nvSpPr>
        <p:spPr bwMode="auto">
          <a:xfrm>
            <a:off x="10311594" y="2139590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" name="Arrow 107"/>
          <p:cNvSpPr>
            <a:spLocks noChangeShapeType="1"/>
          </p:cNvSpPr>
          <p:nvPr/>
        </p:nvSpPr>
        <p:spPr bwMode="auto">
          <a:xfrm>
            <a:off x="9487602" y="935517"/>
            <a:ext cx="883019" cy="12004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Arrow 107"/>
          <p:cNvSpPr>
            <a:spLocks noChangeShapeType="1"/>
          </p:cNvSpPr>
          <p:nvPr/>
        </p:nvSpPr>
        <p:spPr bwMode="auto">
          <a:xfrm>
            <a:off x="9103629" y="653035"/>
            <a:ext cx="1054137" cy="138941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4" name="Arrow 107"/>
          <p:cNvSpPr>
            <a:spLocks noChangeShapeType="1"/>
          </p:cNvSpPr>
          <p:nvPr/>
        </p:nvSpPr>
        <p:spPr bwMode="auto">
          <a:xfrm>
            <a:off x="10030768" y="877021"/>
            <a:ext cx="516336" cy="112692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638240" y="2399082"/>
                <a:ext cx="618394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40" y="2399082"/>
                <a:ext cx="618394" cy="333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eform 85"/>
          <p:cNvSpPr/>
          <p:nvPr/>
        </p:nvSpPr>
        <p:spPr>
          <a:xfrm rot="415007">
            <a:off x="8512831" y="2204595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9772538" y="2503629"/>
                <a:ext cx="613261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538" y="2503629"/>
                <a:ext cx="613261" cy="333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87"/>
          <p:cNvSpPr/>
          <p:nvPr/>
        </p:nvSpPr>
        <p:spPr>
          <a:xfrm rot="20747020">
            <a:off x="9657789" y="2314000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715789" y="2317303"/>
                <a:ext cx="618394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789" y="2317303"/>
                <a:ext cx="618394" cy="333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/>
          <p:cNvSpPr/>
          <p:nvPr/>
        </p:nvSpPr>
        <p:spPr>
          <a:xfrm rot="19739419">
            <a:off x="10573027" y="2126579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 107"/>
          <p:cNvSpPr>
            <a:spLocks noChangeShapeType="1"/>
          </p:cNvSpPr>
          <p:nvPr/>
        </p:nvSpPr>
        <p:spPr bwMode="auto">
          <a:xfrm>
            <a:off x="10039925" y="864556"/>
            <a:ext cx="1182235" cy="78130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Arrow 107"/>
          <p:cNvSpPr>
            <a:spLocks noChangeShapeType="1"/>
          </p:cNvSpPr>
          <p:nvPr/>
        </p:nvSpPr>
        <p:spPr bwMode="auto">
          <a:xfrm>
            <a:off x="9522548" y="904188"/>
            <a:ext cx="1699612" cy="8857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Arrow 107"/>
          <p:cNvSpPr>
            <a:spLocks noChangeShapeType="1"/>
          </p:cNvSpPr>
          <p:nvPr/>
        </p:nvSpPr>
        <p:spPr bwMode="auto">
          <a:xfrm>
            <a:off x="9167211" y="683547"/>
            <a:ext cx="1788676" cy="10723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752531" y="4053212"/>
            <a:ext cx="2300521" cy="1843808"/>
            <a:chOff x="8261257" y="3996874"/>
            <a:chExt cx="2667908" cy="1999805"/>
          </a:xfrm>
        </p:grpSpPr>
        <p:sp>
          <p:nvSpPr>
            <p:cNvPr id="5" name="Flowchart: Connector 4"/>
            <p:cNvSpPr/>
            <p:nvPr/>
          </p:nvSpPr>
          <p:spPr>
            <a:xfrm>
              <a:off x="8717292" y="4457367"/>
              <a:ext cx="230145" cy="26844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8687077" y="5313028"/>
              <a:ext cx="230145" cy="26844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10199503" y="5305485"/>
              <a:ext cx="230145" cy="26844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10337120" y="4457367"/>
              <a:ext cx="230145" cy="2629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9028526" y="5447252"/>
              <a:ext cx="1050642" cy="55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0"/>
            </p:cNvCxnSpPr>
            <p:nvPr/>
          </p:nvCxnSpPr>
          <p:spPr>
            <a:xfrm flipV="1">
              <a:off x="10314576" y="4728739"/>
              <a:ext cx="95672" cy="576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" idx="4"/>
            </p:cNvCxnSpPr>
            <p:nvPr/>
          </p:nvCxnSpPr>
          <p:spPr>
            <a:xfrm flipV="1">
              <a:off x="8768880" y="4725815"/>
              <a:ext cx="63485" cy="594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9060009" y="4477463"/>
              <a:ext cx="1146648" cy="208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509497" y="560324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91708" y="562734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67657" y="399687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374327" y="4039461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254870" y="5506571"/>
                  <a:ext cx="738728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4870" y="5506571"/>
                  <a:ext cx="738728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317376" y="4082016"/>
                  <a:ext cx="712183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376" y="4082016"/>
                  <a:ext cx="712183" cy="393121"/>
                </a:xfrm>
                <a:prstGeom prst="rect">
                  <a:avLst/>
                </a:prstGeom>
                <a:blipFill>
                  <a:blip r:embed="rId7"/>
                  <a:stretch>
                    <a:fillRect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0364908" y="4862344"/>
                  <a:ext cx="5642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908" y="4862344"/>
                  <a:ext cx="56425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8261257" y="4817840"/>
                  <a:ext cx="5642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257" y="4817840"/>
                  <a:ext cx="56425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551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en-US" dirty="0"/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8663" y="1906269"/>
                <a:ext cx="9720071" cy="501464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g2o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生成后端优化所需约束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Information matrix</a:t>
                </a:r>
              </a:p>
              <a:p>
                <a:pPr lvl="4">
                  <a:buFont typeface="Wingdings" panose="05000000000000000000" pitchFamily="2" charset="2"/>
                  <a:buChar char="Ø"/>
                </a:pPr>
                <a:endParaRPr lang="en-US" altLang="zh-CN" sz="1600" b="1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𝛀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𝒃</m:t>
                        </m:r>
                      </m:sub>
                    </m:sSub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𝑑𝑖𝑎𝑔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𝛾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]</m:t>
                    </m:r>
                  </m:oMath>
                </a14:m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F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𝐞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𝐛</m:t>
                        </m:r>
                      </m:sub>
                      <m:sup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𝛀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𝐛</m:t>
                        </m:r>
                      </m:sub>
                    </m:sSub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𝐞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𝐛</m:t>
                        </m:r>
                      </m:sub>
                    </m:sSub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𝐞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𝐜</m:t>
                        </m:r>
                      </m:sub>
                      <m:sup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𝛀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𝐜</m:t>
                        </m:r>
                      </m:sub>
                    </m:sSub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𝐞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𝐜</m:t>
                        </m:r>
                      </m:sub>
                    </m:sSub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</m:sub>
                      <m:sup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𝐜𝐛</m:t>
                        </m:r>
                      </m:sub>
                      <m:sup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</m:t>
                        </m:r>
                      </m:sub>
                    </m:sSub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𝐜𝐛</m:t>
                        </m:r>
                      </m:sub>
                    </m:sSub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</m:sub>
                    </m:sSub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</m:t>
                    </m:r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  </m:t>
                    </m:r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</m:sub>
                    </m:sSub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US" altLang="zh-CN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𝐜𝐛</m:t>
                        </m:r>
                      </m:sub>
                      <m:sup>
                        <m:r>
                          <a:rPr lang="en-US" altLang="zh-CN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lang="en-US" altLang="zh-CN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</m:t>
                        </m:r>
                      </m:sub>
                    </m:sSub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US" altLang="zh-CN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𝐜𝐛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600" b="1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:endParaRPr lang="en-US" altLang="zh-CN" sz="1600" b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𝛀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𝐜</m:t>
                        </m:r>
                      </m:sub>
                    </m:sSub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𝐉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𝐛𝐜</m:t>
                        </m:r>
                      </m:sub>
                      <m:sup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𝛀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𝐛</m:t>
                        </m:r>
                      </m:sub>
                    </m:sSub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𝐉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𝐛𝐜</m:t>
                        </m:r>
                      </m:sub>
                    </m:sSub>
                    <m:r>
                      <a:rPr lang="zh-CN" altLang="en-US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zh-CN" altLang="en-US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这里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𝒃𝒄</m:t>
                        </m:r>
                      </m:sub>
                      <m:sup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𝒃𝒄</m:t>
                        </m:r>
                      </m:sub>
                    </m:sSub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 </m:t>
                    </m:r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𝐉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𝐛𝐜</m:t>
                        </m:r>
                      </m:sub>
                    </m:sSub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𝐚𝐝𝐣</m:t>
                    </m:r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𝐓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𝐛𝐜</m:t>
                        </m:r>
                      </m:sub>
                    </m:sSub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附注：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pose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 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adjoint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形式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[Barfoot. (7.43) (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Exc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7.5.5)]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注意：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g2o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中的李代数表示为先旋转后平移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4">
                  <a:buFont typeface="Wingdings" panose="05000000000000000000" pitchFamily="2" charset="2"/>
                  <a:buChar char="Ø"/>
                </a:pP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663" y="1906269"/>
                <a:ext cx="9720071" cy="5014647"/>
              </a:xfrm>
              <a:blipFill>
                <a:blip r:embed="rId2"/>
                <a:stretch>
                  <a:fillRect l="-1317" t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utoShape 6"/>
          <p:cNvSpPr>
            <a:spLocks noChangeArrowheads="1"/>
          </p:cNvSpPr>
          <p:nvPr/>
        </p:nvSpPr>
        <p:spPr bwMode="auto">
          <a:xfrm rot="16260000">
            <a:off x="8166639" y="1529290"/>
            <a:ext cx="596463" cy="633198"/>
          </a:xfrm>
          <a:prstGeom prst="parallelogram">
            <a:avLst>
              <a:gd name="adj" fmla="val 28084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 rot="16020000">
            <a:off x="9106414" y="1673994"/>
            <a:ext cx="591463" cy="717266"/>
          </a:xfrm>
          <a:prstGeom prst="parallelogram">
            <a:avLst>
              <a:gd name="adj" fmla="val 11986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59" name="AutoShape 15"/>
          <p:cNvSpPr>
            <a:spLocks noChangeArrowheads="1"/>
          </p:cNvSpPr>
          <p:nvPr/>
        </p:nvSpPr>
        <p:spPr bwMode="auto">
          <a:xfrm>
            <a:off x="8261257" y="1696398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" name="AutoShape 16"/>
          <p:cNvSpPr>
            <a:spLocks noChangeArrowheads="1"/>
          </p:cNvSpPr>
          <p:nvPr/>
        </p:nvSpPr>
        <p:spPr bwMode="auto">
          <a:xfrm>
            <a:off x="8380504" y="178639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" name="AutoShape 17"/>
          <p:cNvSpPr>
            <a:spLocks noChangeArrowheads="1"/>
          </p:cNvSpPr>
          <p:nvPr/>
        </p:nvSpPr>
        <p:spPr bwMode="auto">
          <a:xfrm>
            <a:off x="8596339" y="178639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2" name="AutoShape 18"/>
          <p:cNvSpPr>
            <a:spLocks noChangeArrowheads="1"/>
          </p:cNvSpPr>
          <p:nvPr/>
        </p:nvSpPr>
        <p:spPr bwMode="auto">
          <a:xfrm>
            <a:off x="9187801" y="194488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3" name="AutoShape 19"/>
          <p:cNvSpPr>
            <a:spLocks noChangeArrowheads="1"/>
          </p:cNvSpPr>
          <p:nvPr/>
        </p:nvSpPr>
        <p:spPr bwMode="auto">
          <a:xfrm>
            <a:off x="9307047" y="2035377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4" name="AutoShape 20"/>
          <p:cNvSpPr>
            <a:spLocks noChangeArrowheads="1"/>
          </p:cNvSpPr>
          <p:nvPr/>
        </p:nvSpPr>
        <p:spPr bwMode="auto">
          <a:xfrm>
            <a:off x="9510958" y="194188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5" name="AutoShape 4"/>
          <p:cNvSpPr>
            <a:spLocks noChangeArrowheads="1"/>
          </p:cNvSpPr>
          <p:nvPr/>
        </p:nvSpPr>
        <p:spPr bwMode="auto">
          <a:xfrm rot="9600000">
            <a:off x="10753359" y="1547155"/>
            <a:ext cx="787622" cy="479470"/>
          </a:xfrm>
          <a:prstGeom prst="parallelogram">
            <a:avLst>
              <a:gd name="adj" fmla="val 3443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 rot="10080000">
            <a:off x="9965738" y="1790140"/>
            <a:ext cx="787622" cy="479470"/>
          </a:xfrm>
          <a:prstGeom prst="parallelogram">
            <a:avLst>
              <a:gd name="adj" fmla="val 2607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7" name="AutoShape 8"/>
          <p:cNvSpPr>
            <a:spLocks noChangeArrowheads="1"/>
          </p:cNvSpPr>
          <p:nvPr/>
        </p:nvSpPr>
        <p:spPr bwMode="auto">
          <a:xfrm>
            <a:off x="9058528" y="564411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9381685" y="825395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9" name="AutoShape 10"/>
          <p:cNvSpPr>
            <a:spLocks noChangeArrowheads="1"/>
          </p:cNvSpPr>
          <p:nvPr/>
        </p:nvSpPr>
        <p:spPr bwMode="auto">
          <a:xfrm>
            <a:off x="9902792" y="777898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altLang="en-US"/>
          </a:p>
        </p:txBody>
      </p:sp>
      <p:sp>
        <p:nvSpPr>
          <p:cNvPr id="70" name="Arrow 98"/>
          <p:cNvSpPr>
            <a:spLocks noChangeShapeType="1"/>
          </p:cNvSpPr>
          <p:nvPr/>
        </p:nvSpPr>
        <p:spPr bwMode="auto">
          <a:xfrm flipV="1">
            <a:off x="8344243" y="656406"/>
            <a:ext cx="690436" cy="1048434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1" name="Arrow 98"/>
          <p:cNvSpPr>
            <a:spLocks noChangeShapeType="1"/>
          </p:cNvSpPr>
          <p:nvPr/>
        </p:nvSpPr>
        <p:spPr bwMode="auto">
          <a:xfrm flipH="1" flipV="1">
            <a:off x="9115766" y="710402"/>
            <a:ext cx="140710" cy="1204424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2" name="Arrow 98"/>
          <p:cNvSpPr>
            <a:spLocks noChangeShapeType="1"/>
          </p:cNvSpPr>
          <p:nvPr/>
        </p:nvSpPr>
        <p:spPr bwMode="auto">
          <a:xfrm flipV="1">
            <a:off x="8453950" y="928888"/>
            <a:ext cx="926544" cy="830448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3" name="Arrow 98"/>
          <p:cNvSpPr>
            <a:spLocks noChangeShapeType="1"/>
          </p:cNvSpPr>
          <p:nvPr/>
        </p:nvSpPr>
        <p:spPr bwMode="auto">
          <a:xfrm flipV="1">
            <a:off x="9381685" y="979385"/>
            <a:ext cx="32196" cy="1065933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4" name="Arrow 98"/>
          <p:cNvSpPr>
            <a:spLocks noChangeShapeType="1"/>
          </p:cNvSpPr>
          <p:nvPr/>
        </p:nvSpPr>
        <p:spPr bwMode="auto">
          <a:xfrm flipV="1">
            <a:off x="8684095" y="866392"/>
            <a:ext cx="1199617" cy="925442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5" name="Arrow 98"/>
          <p:cNvSpPr>
            <a:spLocks noChangeShapeType="1"/>
          </p:cNvSpPr>
          <p:nvPr/>
        </p:nvSpPr>
        <p:spPr bwMode="auto">
          <a:xfrm flipV="1">
            <a:off x="9557574" y="871392"/>
            <a:ext cx="404245" cy="1079932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6" name="AutoShape 25"/>
          <p:cNvSpPr>
            <a:spLocks noChangeArrowheads="1"/>
          </p:cNvSpPr>
          <p:nvPr/>
        </p:nvSpPr>
        <p:spPr bwMode="auto">
          <a:xfrm>
            <a:off x="10955888" y="1728451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7" name="AutoShape 21"/>
          <p:cNvSpPr>
            <a:spLocks noChangeArrowheads="1"/>
          </p:cNvSpPr>
          <p:nvPr/>
        </p:nvSpPr>
        <p:spPr bwMode="auto">
          <a:xfrm>
            <a:off x="11187601" y="1621245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" name="AutoShape 26"/>
          <p:cNvSpPr>
            <a:spLocks noChangeArrowheads="1"/>
          </p:cNvSpPr>
          <p:nvPr/>
        </p:nvSpPr>
        <p:spPr bwMode="auto">
          <a:xfrm>
            <a:off x="11216727" y="1789892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9" name="AutoShape 22"/>
          <p:cNvSpPr>
            <a:spLocks noChangeArrowheads="1"/>
          </p:cNvSpPr>
          <p:nvPr/>
        </p:nvSpPr>
        <p:spPr bwMode="auto">
          <a:xfrm>
            <a:off x="10511033" y="1970735"/>
            <a:ext cx="118054" cy="93494"/>
          </a:xfrm>
          <a:prstGeom prst="star5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80" name="AutoShape 23"/>
          <p:cNvSpPr>
            <a:spLocks noChangeArrowheads="1"/>
          </p:cNvSpPr>
          <p:nvPr/>
        </p:nvSpPr>
        <p:spPr bwMode="auto">
          <a:xfrm>
            <a:off x="10088603" y="2029592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1" name="AutoShape 24"/>
          <p:cNvSpPr>
            <a:spLocks noChangeArrowheads="1"/>
          </p:cNvSpPr>
          <p:nvPr/>
        </p:nvSpPr>
        <p:spPr bwMode="auto">
          <a:xfrm>
            <a:off x="10311594" y="2139590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" name="Arrow 107"/>
          <p:cNvSpPr>
            <a:spLocks noChangeShapeType="1"/>
          </p:cNvSpPr>
          <p:nvPr/>
        </p:nvSpPr>
        <p:spPr bwMode="auto">
          <a:xfrm>
            <a:off x="9487602" y="935517"/>
            <a:ext cx="883019" cy="12004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Arrow 107"/>
          <p:cNvSpPr>
            <a:spLocks noChangeShapeType="1"/>
          </p:cNvSpPr>
          <p:nvPr/>
        </p:nvSpPr>
        <p:spPr bwMode="auto">
          <a:xfrm>
            <a:off x="9103629" y="653035"/>
            <a:ext cx="1054137" cy="138941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4" name="Arrow 107"/>
          <p:cNvSpPr>
            <a:spLocks noChangeShapeType="1"/>
          </p:cNvSpPr>
          <p:nvPr/>
        </p:nvSpPr>
        <p:spPr bwMode="auto">
          <a:xfrm>
            <a:off x="10030768" y="877021"/>
            <a:ext cx="516336" cy="112692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638240" y="2399082"/>
                <a:ext cx="618394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40" y="2399082"/>
                <a:ext cx="618394" cy="333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eform 85"/>
          <p:cNvSpPr/>
          <p:nvPr/>
        </p:nvSpPr>
        <p:spPr>
          <a:xfrm rot="415007">
            <a:off x="8512831" y="2204595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9772538" y="2503629"/>
                <a:ext cx="613261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538" y="2503629"/>
                <a:ext cx="613261" cy="333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87"/>
          <p:cNvSpPr/>
          <p:nvPr/>
        </p:nvSpPr>
        <p:spPr>
          <a:xfrm rot="20747020">
            <a:off x="9657789" y="2314000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715789" y="2317303"/>
                <a:ext cx="618394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789" y="2317303"/>
                <a:ext cx="618394" cy="333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/>
          <p:cNvSpPr/>
          <p:nvPr/>
        </p:nvSpPr>
        <p:spPr>
          <a:xfrm rot="19739419">
            <a:off x="10573027" y="2126579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 107"/>
          <p:cNvSpPr>
            <a:spLocks noChangeShapeType="1"/>
          </p:cNvSpPr>
          <p:nvPr/>
        </p:nvSpPr>
        <p:spPr bwMode="auto">
          <a:xfrm>
            <a:off x="10039925" y="864556"/>
            <a:ext cx="1182235" cy="78130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Arrow 107"/>
          <p:cNvSpPr>
            <a:spLocks noChangeShapeType="1"/>
          </p:cNvSpPr>
          <p:nvPr/>
        </p:nvSpPr>
        <p:spPr bwMode="auto">
          <a:xfrm>
            <a:off x="9522548" y="904188"/>
            <a:ext cx="1699612" cy="8857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Arrow 107"/>
          <p:cNvSpPr>
            <a:spLocks noChangeShapeType="1"/>
          </p:cNvSpPr>
          <p:nvPr/>
        </p:nvSpPr>
        <p:spPr bwMode="auto">
          <a:xfrm>
            <a:off x="9167211" y="683547"/>
            <a:ext cx="1788676" cy="10723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690524" y="3005373"/>
            <a:ext cx="2300521" cy="1843808"/>
            <a:chOff x="8261257" y="3996874"/>
            <a:chExt cx="2667908" cy="1999805"/>
          </a:xfrm>
        </p:grpSpPr>
        <p:sp>
          <p:nvSpPr>
            <p:cNvPr id="5" name="Flowchart: Connector 4"/>
            <p:cNvSpPr/>
            <p:nvPr/>
          </p:nvSpPr>
          <p:spPr>
            <a:xfrm>
              <a:off x="8717292" y="4457367"/>
              <a:ext cx="230145" cy="26844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8687077" y="5313028"/>
              <a:ext cx="230145" cy="26844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10199503" y="5305485"/>
              <a:ext cx="230145" cy="26844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10337120" y="4457367"/>
              <a:ext cx="230145" cy="2629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9028526" y="5447252"/>
              <a:ext cx="1050642" cy="55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0"/>
            </p:cNvCxnSpPr>
            <p:nvPr/>
          </p:nvCxnSpPr>
          <p:spPr>
            <a:xfrm flipV="1">
              <a:off x="10314576" y="4728739"/>
              <a:ext cx="95672" cy="576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" idx="4"/>
            </p:cNvCxnSpPr>
            <p:nvPr/>
          </p:nvCxnSpPr>
          <p:spPr>
            <a:xfrm flipV="1">
              <a:off x="8768880" y="4725815"/>
              <a:ext cx="63485" cy="594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9060009" y="4477463"/>
              <a:ext cx="1146648" cy="208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509497" y="560324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91708" y="562734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67657" y="399687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374327" y="4039461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254870" y="5506571"/>
                  <a:ext cx="738728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4870" y="5506571"/>
                  <a:ext cx="738728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317376" y="4082016"/>
                  <a:ext cx="712183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376" y="4082016"/>
                  <a:ext cx="712183" cy="393121"/>
                </a:xfrm>
                <a:prstGeom prst="rect">
                  <a:avLst/>
                </a:prstGeom>
                <a:blipFill>
                  <a:blip r:embed="rId7"/>
                  <a:stretch>
                    <a:fillRect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0364908" y="4862344"/>
                  <a:ext cx="5642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908" y="4862344"/>
                  <a:ext cx="56425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8261257" y="4817840"/>
                  <a:ext cx="5642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257" y="4817840"/>
                  <a:ext cx="56425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4575" y="4928212"/>
            <a:ext cx="3809088" cy="575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1086" y="5687936"/>
            <a:ext cx="3009898" cy="436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97354" y="4928212"/>
            <a:ext cx="6082350" cy="19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en-US" dirty="0"/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63" y="1906270"/>
            <a:ext cx="97200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生成后端优化所需约束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Landmark – KF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EdgeProjectXYZ2UV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KF[k-1] – KF[k]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EdgeSE3Expmap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 Prior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EdgeSE3ExpmapPrior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577820" y="2196542"/>
            <a:ext cx="3392709" cy="2272295"/>
            <a:chOff x="7561086" y="3169692"/>
            <a:chExt cx="5211245" cy="4149088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 rot="16260000">
              <a:off x="7502831" y="5023302"/>
              <a:ext cx="1089109" cy="972600"/>
            </a:xfrm>
            <a:prstGeom prst="parallelogram">
              <a:avLst>
                <a:gd name="adj" fmla="val 28084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 rot="16020000">
              <a:off x="8947063" y="5299710"/>
              <a:ext cx="1079979" cy="1101730"/>
            </a:xfrm>
            <a:prstGeom prst="parallelogram">
              <a:avLst>
                <a:gd name="adj" fmla="val 11986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7734633" y="5236640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AutoShape 16"/>
            <p:cNvSpPr>
              <a:spLocks noChangeArrowheads="1"/>
            </p:cNvSpPr>
            <p:nvPr/>
          </p:nvSpPr>
          <p:spPr bwMode="auto">
            <a:xfrm>
              <a:off x="7917797" y="540096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8249323" y="540096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" name="AutoShape 18"/>
            <p:cNvSpPr>
              <a:spLocks noChangeArrowheads="1"/>
            </p:cNvSpPr>
            <p:nvPr/>
          </p:nvSpPr>
          <p:spPr bwMode="auto">
            <a:xfrm>
              <a:off x="9157816" y="5690359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" name="AutoShape 19"/>
            <p:cNvSpPr>
              <a:spLocks noChangeArrowheads="1"/>
            </p:cNvSpPr>
            <p:nvPr/>
          </p:nvSpPr>
          <p:spPr bwMode="auto">
            <a:xfrm>
              <a:off x="9340979" y="585559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auto">
            <a:xfrm>
              <a:off x="9654189" y="5684881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 rot="9600000">
              <a:off x="11562534" y="4964129"/>
              <a:ext cx="1209797" cy="875486"/>
            </a:xfrm>
            <a:prstGeom prst="parallelogram">
              <a:avLst>
                <a:gd name="adj" fmla="val 3443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 rot="10080000">
              <a:off x="10352737" y="5407807"/>
              <a:ext cx="1209797" cy="875486"/>
            </a:xfrm>
            <a:prstGeom prst="parallelogram">
              <a:avLst>
                <a:gd name="adj" fmla="val 2607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>
              <a:off x="8959251" y="3169692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" name="AutoShape 9"/>
            <p:cNvSpPr>
              <a:spLocks noChangeArrowheads="1"/>
            </p:cNvSpPr>
            <p:nvPr/>
          </p:nvSpPr>
          <p:spPr bwMode="auto">
            <a:xfrm>
              <a:off x="9455625" y="364623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" name="AutoShape 10"/>
            <p:cNvSpPr>
              <a:spLocks noChangeArrowheads="1"/>
            </p:cNvSpPr>
            <p:nvPr/>
          </p:nvSpPr>
          <p:spPr bwMode="auto">
            <a:xfrm>
              <a:off x="10256051" y="355950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altLang="en-US"/>
            </a:p>
          </p:txBody>
        </p:sp>
        <p:sp>
          <p:nvSpPr>
            <p:cNvPr id="33" name="Arrow 98"/>
            <p:cNvSpPr>
              <a:spLocks noChangeShapeType="1"/>
            </p:cNvSpPr>
            <p:nvPr/>
          </p:nvSpPr>
          <p:spPr bwMode="auto">
            <a:xfrm flipV="1">
              <a:off x="7862100" y="3337669"/>
              <a:ext cx="1060518" cy="191438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4" name="Arrow 98"/>
            <p:cNvSpPr>
              <a:spLocks noChangeShapeType="1"/>
            </p:cNvSpPr>
            <p:nvPr/>
          </p:nvSpPr>
          <p:spPr bwMode="auto">
            <a:xfrm flipH="1" flipV="1">
              <a:off x="9047170" y="3436263"/>
              <a:ext cx="216133" cy="219921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5" name="Arrow 98"/>
            <p:cNvSpPr>
              <a:spLocks noChangeShapeType="1"/>
            </p:cNvSpPr>
            <p:nvPr/>
          </p:nvSpPr>
          <p:spPr bwMode="auto">
            <a:xfrm flipV="1">
              <a:off x="8030611" y="3835208"/>
              <a:ext cx="1423183" cy="15163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6" name="Arrow 98"/>
            <p:cNvSpPr>
              <a:spLocks noChangeShapeType="1"/>
            </p:cNvSpPr>
            <p:nvPr/>
          </p:nvSpPr>
          <p:spPr bwMode="auto">
            <a:xfrm flipV="1">
              <a:off x="9455625" y="3927412"/>
              <a:ext cx="49454" cy="194633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7" name="Arrow 98"/>
            <p:cNvSpPr>
              <a:spLocks noChangeShapeType="1"/>
            </p:cNvSpPr>
            <p:nvPr/>
          </p:nvSpPr>
          <p:spPr bwMode="auto">
            <a:xfrm flipV="1">
              <a:off x="8384117" y="3721093"/>
              <a:ext cx="1842628" cy="168980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8" name="Arrow 98"/>
            <p:cNvSpPr>
              <a:spLocks noChangeShapeType="1"/>
            </p:cNvSpPr>
            <p:nvPr/>
          </p:nvSpPr>
          <p:spPr bwMode="auto">
            <a:xfrm flipV="1">
              <a:off x="9725792" y="3730222"/>
              <a:ext cx="620925" cy="197189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9" name="AutoShape 25"/>
            <p:cNvSpPr>
              <a:spLocks noChangeArrowheads="1"/>
            </p:cNvSpPr>
            <p:nvPr/>
          </p:nvSpPr>
          <p:spPr bwMode="auto">
            <a:xfrm>
              <a:off x="11873620" y="529516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" name="AutoShape 21"/>
            <p:cNvSpPr>
              <a:spLocks noChangeArrowheads="1"/>
            </p:cNvSpPr>
            <p:nvPr/>
          </p:nvSpPr>
          <p:spPr bwMode="auto">
            <a:xfrm>
              <a:off x="12229534" y="5099413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" name="AutoShape 26"/>
            <p:cNvSpPr>
              <a:spLocks noChangeArrowheads="1"/>
            </p:cNvSpPr>
            <p:nvPr/>
          </p:nvSpPr>
          <p:spPr bwMode="auto">
            <a:xfrm>
              <a:off x="12274273" y="540735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2" name="AutoShape 22"/>
            <p:cNvSpPr>
              <a:spLocks noChangeArrowheads="1"/>
            </p:cNvSpPr>
            <p:nvPr/>
          </p:nvSpPr>
          <p:spPr bwMode="auto">
            <a:xfrm>
              <a:off x="11190317" y="5737564"/>
              <a:ext cx="181332" cy="170715"/>
            </a:xfrm>
            <a:prstGeom prst="star5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auto">
            <a:xfrm>
              <a:off x="10541459" y="584503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auto">
            <a:xfrm>
              <a:off x="10883976" y="604588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" name="Arrow 107"/>
            <p:cNvSpPr>
              <a:spLocks noChangeShapeType="1"/>
            </p:cNvSpPr>
            <p:nvPr/>
          </p:nvSpPr>
          <p:spPr bwMode="auto">
            <a:xfrm>
              <a:off x="9618314" y="3847312"/>
              <a:ext cx="1356328" cy="21919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 107"/>
            <p:cNvSpPr>
              <a:spLocks noChangeShapeType="1"/>
            </p:cNvSpPr>
            <p:nvPr/>
          </p:nvSpPr>
          <p:spPr bwMode="auto">
            <a:xfrm>
              <a:off x="9028527" y="3331515"/>
              <a:ext cx="1619168" cy="253699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Arrow 107"/>
            <p:cNvSpPr>
              <a:spLocks noChangeShapeType="1"/>
            </p:cNvSpPr>
            <p:nvPr/>
          </p:nvSpPr>
          <p:spPr bwMode="auto">
            <a:xfrm>
              <a:off x="10452625" y="3740501"/>
              <a:ext cx="793099" cy="205771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13683" y="6519702"/>
                  <a:ext cx="949861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683" y="6519702"/>
                  <a:ext cx="949861" cy="6081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Freeform 48"/>
            <p:cNvSpPr/>
            <p:nvPr/>
          </p:nvSpPr>
          <p:spPr>
            <a:xfrm rot="415007">
              <a:off x="8121054" y="6164579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055980" y="6710599"/>
                  <a:ext cx="941977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5980" y="6710599"/>
                  <a:ext cx="941977" cy="6081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Freeform 50"/>
            <p:cNvSpPr/>
            <p:nvPr/>
          </p:nvSpPr>
          <p:spPr>
            <a:xfrm rot="20747020">
              <a:off x="9879723" y="6364347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504825" y="6370379"/>
                  <a:ext cx="949861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4825" y="6370379"/>
                  <a:ext cx="949861" cy="6081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Freeform 52"/>
            <p:cNvSpPr/>
            <p:nvPr/>
          </p:nvSpPr>
          <p:spPr>
            <a:xfrm rot="19739419">
              <a:off x="11285541" y="6022126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 107"/>
            <p:cNvSpPr>
              <a:spLocks noChangeShapeType="1"/>
            </p:cNvSpPr>
            <p:nvPr/>
          </p:nvSpPr>
          <p:spPr bwMode="auto">
            <a:xfrm>
              <a:off x="10466689" y="3717741"/>
              <a:ext cx="1815928" cy="142662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Arrow 107"/>
            <p:cNvSpPr>
              <a:spLocks noChangeShapeType="1"/>
            </p:cNvSpPr>
            <p:nvPr/>
          </p:nvSpPr>
          <p:spPr bwMode="auto">
            <a:xfrm>
              <a:off x="9671991" y="3790107"/>
              <a:ext cx="2610626" cy="161724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Arrow 107"/>
            <p:cNvSpPr>
              <a:spLocks noChangeShapeType="1"/>
            </p:cNvSpPr>
            <p:nvPr/>
          </p:nvSpPr>
          <p:spPr bwMode="auto">
            <a:xfrm>
              <a:off x="9126190" y="3387228"/>
              <a:ext cx="2747429" cy="195799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281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en-US" dirty="0"/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8663" y="1906270"/>
                <a:ext cx="9720071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g2o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生成后端优化所需约束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KF Prior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EdgeSE3ExpmapPrior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里程计的平面约束是局部的，每一个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KF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还需要全局的平面约束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这是一个一元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Edge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UnaryEdge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），其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vertex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KF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的当前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pose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KF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的当前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pose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投射到平面运动空间 （令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z=0,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）作为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measurement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663" y="1906270"/>
                <a:ext cx="9720071" cy="4023360"/>
              </a:xfrm>
              <a:blipFill>
                <a:blip r:embed="rId2"/>
                <a:stretch>
                  <a:fillRect l="-131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8072770" y="669746"/>
            <a:ext cx="3392709" cy="2272295"/>
            <a:chOff x="7561086" y="3169692"/>
            <a:chExt cx="5211245" cy="4149088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 rot="16260000">
              <a:off x="7502831" y="5023302"/>
              <a:ext cx="1089109" cy="972600"/>
            </a:xfrm>
            <a:prstGeom prst="parallelogram">
              <a:avLst>
                <a:gd name="adj" fmla="val 28084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 rot="16020000">
              <a:off x="8947063" y="5299710"/>
              <a:ext cx="1079979" cy="1101730"/>
            </a:xfrm>
            <a:prstGeom prst="parallelogram">
              <a:avLst>
                <a:gd name="adj" fmla="val 11986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7734633" y="5236640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AutoShape 16"/>
            <p:cNvSpPr>
              <a:spLocks noChangeArrowheads="1"/>
            </p:cNvSpPr>
            <p:nvPr/>
          </p:nvSpPr>
          <p:spPr bwMode="auto">
            <a:xfrm>
              <a:off x="7917797" y="540096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8249323" y="540096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" name="AutoShape 18"/>
            <p:cNvSpPr>
              <a:spLocks noChangeArrowheads="1"/>
            </p:cNvSpPr>
            <p:nvPr/>
          </p:nvSpPr>
          <p:spPr bwMode="auto">
            <a:xfrm>
              <a:off x="9157816" y="5690359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" name="AutoShape 19"/>
            <p:cNvSpPr>
              <a:spLocks noChangeArrowheads="1"/>
            </p:cNvSpPr>
            <p:nvPr/>
          </p:nvSpPr>
          <p:spPr bwMode="auto">
            <a:xfrm>
              <a:off x="9340979" y="585559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auto">
            <a:xfrm>
              <a:off x="9654189" y="5684881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 rot="9600000">
              <a:off x="11562534" y="4964129"/>
              <a:ext cx="1209797" cy="875486"/>
            </a:xfrm>
            <a:prstGeom prst="parallelogram">
              <a:avLst>
                <a:gd name="adj" fmla="val 3443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 rot="10080000">
              <a:off x="10352737" y="5407807"/>
              <a:ext cx="1209797" cy="875486"/>
            </a:xfrm>
            <a:prstGeom prst="parallelogram">
              <a:avLst>
                <a:gd name="adj" fmla="val 2607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>
              <a:off x="8959251" y="3169692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" name="AutoShape 9"/>
            <p:cNvSpPr>
              <a:spLocks noChangeArrowheads="1"/>
            </p:cNvSpPr>
            <p:nvPr/>
          </p:nvSpPr>
          <p:spPr bwMode="auto">
            <a:xfrm>
              <a:off x="9455625" y="364623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" name="AutoShape 10"/>
            <p:cNvSpPr>
              <a:spLocks noChangeArrowheads="1"/>
            </p:cNvSpPr>
            <p:nvPr/>
          </p:nvSpPr>
          <p:spPr bwMode="auto">
            <a:xfrm>
              <a:off x="10256051" y="355950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altLang="en-US"/>
            </a:p>
          </p:txBody>
        </p:sp>
        <p:sp>
          <p:nvSpPr>
            <p:cNvPr id="33" name="Arrow 98"/>
            <p:cNvSpPr>
              <a:spLocks noChangeShapeType="1"/>
            </p:cNvSpPr>
            <p:nvPr/>
          </p:nvSpPr>
          <p:spPr bwMode="auto">
            <a:xfrm flipV="1">
              <a:off x="7862100" y="3337669"/>
              <a:ext cx="1060518" cy="191438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4" name="Arrow 98"/>
            <p:cNvSpPr>
              <a:spLocks noChangeShapeType="1"/>
            </p:cNvSpPr>
            <p:nvPr/>
          </p:nvSpPr>
          <p:spPr bwMode="auto">
            <a:xfrm flipH="1" flipV="1">
              <a:off x="9047170" y="3436263"/>
              <a:ext cx="216133" cy="219921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5" name="Arrow 98"/>
            <p:cNvSpPr>
              <a:spLocks noChangeShapeType="1"/>
            </p:cNvSpPr>
            <p:nvPr/>
          </p:nvSpPr>
          <p:spPr bwMode="auto">
            <a:xfrm flipV="1">
              <a:off x="8030611" y="3835208"/>
              <a:ext cx="1423183" cy="15163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6" name="Arrow 98"/>
            <p:cNvSpPr>
              <a:spLocks noChangeShapeType="1"/>
            </p:cNvSpPr>
            <p:nvPr/>
          </p:nvSpPr>
          <p:spPr bwMode="auto">
            <a:xfrm flipV="1">
              <a:off x="9455625" y="3927412"/>
              <a:ext cx="49454" cy="194633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7" name="Arrow 98"/>
            <p:cNvSpPr>
              <a:spLocks noChangeShapeType="1"/>
            </p:cNvSpPr>
            <p:nvPr/>
          </p:nvSpPr>
          <p:spPr bwMode="auto">
            <a:xfrm flipV="1">
              <a:off x="8384117" y="3721093"/>
              <a:ext cx="1842628" cy="168980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8" name="Arrow 98"/>
            <p:cNvSpPr>
              <a:spLocks noChangeShapeType="1"/>
            </p:cNvSpPr>
            <p:nvPr/>
          </p:nvSpPr>
          <p:spPr bwMode="auto">
            <a:xfrm flipV="1">
              <a:off x="9725792" y="3730222"/>
              <a:ext cx="620925" cy="197189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9" name="AutoShape 25"/>
            <p:cNvSpPr>
              <a:spLocks noChangeArrowheads="1"/>
            </p:cNvSpPr>
            <p:nvPr/>
          </p:nvSpPr>
          <p:spPr bwMode="auto">
            <a:xfrm>
              <a:off x="11873620" y="529516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" name="AutoShape 21"/>
            <p:cNvSpPr>
              <a:spLocks noChangeArrowheads="1"/>
            </p:cNvSpPr>
            <p:nvPr/>
          </p:nvSpPr>
          <p:spPr bwMode="auto">
            <a:xfrm>
              <a:off x="12229534" y="5099413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" name="AutoShape 26"/>
            <p:cNvSpPr>
              <a:spLocks noChangeArrowheads="1"/>
            </p:cNvSpPr>
            <p:nvPr/>
          </p:nvSpPr>
          <p:spPr bwMode="auto">
            <a:xfrm>
              <a:off x="12274273" y="540735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2" name="AutoShape 22"/>
            <p:cNvSpPr>
              <a:spLocks noChangeArrowheads="1"/>
            </p:cNvSpPr>
            <p:nvPr/>
          </p:nvSpPr>
          <p:spPr bwMode="auto">
            <a:xfrm>
              <a:off x="11190317" y="5737564"/>
              <a:ext cx="181332" cy="170715"/>
            </a:xfrm>
            <a:prstGeom prst="star5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auto">
            <a:xfrm>
              <a:off x="10541459" y="584503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auto">
            <a:xfrm>
              <a:off x="10883976" y="604588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" name="Arrow 107"/>
            <p:cNvSpPr>
              <a:spLocks noChangeShapeType="1"/>
            </p:cNvSpPr>
            <p:nvPr/>
          </p:nvSpPr>
          <p:spPr bwMode="auto">
            <a:xfrm>
              <a:off x="9618314" y="3847312"/>
              <a:ext cx="1356328" cy="21919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 107"/>
            <p:cNvSpPr>
              <a:spLocks noChangeShapeType="1"/>
            </p:cNvSpPr>
            <p:nvPr/>
          </p:nvSpPr>
          <p:spPr bwMode="auto">
            <a:xfrm>
              <a:off x="9028527" y="3331515"/>
              <a:ext cx="1619168" cy="253699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Arrow 107"/>
            <p:cNvSpPr>
              <a:spLocks noChangeShapeType="1"/>
            </p:cNvSpPr>
            <p:nvPr/>
          </p:nvSpPr>
          <p:spPr bwMode="auto">
            <a:xfrm>
              <a:off x="10452625" y="3740501"/>
              <a:ext cx="793099" cy="205771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13683" y="6519702"/>
                  <a:ext cx="949861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683" y="6519702"/>
                  <a:ext cx="949861" cy="6081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Freeform 48"/>
            <p:cNvSpPr/>
            <p:nvPr/>
          </p:nvSpPr>
          <p:spPr>
            <a:xfrm rot="415007">
              <a:off x="8121054" y="6164579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055980" y="6710599"/>
                  <a:ext cx="941977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5980" y="6710599"/>
                  <a:ext cx="941977" cy="6081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Freeform 50"/>
            <p:cNvSpPr/>
            <p:nvPr/>
          </p:nvSpPr>
          <p:spPr>
            <a:xfrm rot="20747020">
              <a:off x="9879723" y="6364347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504825" y="6370379"/>
                  <a:ext cx="949861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4825" y="6370379"/>
                  <a:ext cx="949861" cy="6081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Freeform 52"/>
            <p:cNvSpPr/>
            <p:nvPr/>
          </p:nvSpPr>
          <p:spPr>
            <a:xfrm rot="19739419">
              <a:off x="11285541" y="6022126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 107"/>
            <p:cNvSpPr>
              <a:spLocks noChangeShapeType="1"/>
            </p:cNvSpPr>
            <p:nvPr/>
          </p:nvSpPr>
          <p:spPr bwMode="auto">
            <a:xfrm>
              <a:off x="10466689" y="3717741"/>
              <a:ext cx="1815928" cy="142662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Arrow 107"/>
            <p:cNvSpPr>
              <a:spLocks noChangeShapeType="1"/>
            </p:cNvSpPr>
            <p:nvPr/>
          </p:nvSpPr>
          <p:spPr bwMode="auto">
            <a:xfrm>
              <a:off x="9671991" y="3790107"/>
              <a:ext cx="2610626" cy="161724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Arrow 107"/>
            <p:cNvSpPr>
              <a:spLocks noChangeShapeType="1"/>
            </p:cNvSpPr>
            <p:nvPr/>
          </p:nvSpPr>
          <p:spPr bwMode="auto">
            <a:xfrm>
              <a:off x="9126190" y="3387228"/>
              <a:ext cx="2747429" cy="195799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722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en-US" dirty="0"/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8663" y="1906270"/>
                <a:ext cx="9720071" cy="402336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g2o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生成后端优化所需约束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KF Prior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EdgeSE3ExpmapPrior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里程计的平面约束是局部的，每一个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KF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还需要全局的平面约束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这是一个一元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Edge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UnaryEdge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），其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vertex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KF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的当前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pose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error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ln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Jacobian: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J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num>
                      <m:den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  <m:t>^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^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sup>
                        </m:sSup>
                      </m:num>
                      <m:den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600" b="0" i="1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</a:p>
              <a:p>
                <a:pPr lvl="3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3" algn="just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针对 </a:t>
                </a:r>
                <a:r>
                  <a:rPr lang="en-US" altLang="zh-CN" sz="16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 </a:t>
                </a:r>
                <a:r>
                  <a:rPr lang="zh-CN" altLang="en-US" sz="16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给一个左扰动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J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^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^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𝛿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^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sup>
                        </m:sSup>
                      </m:num>
                      <m:den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den>
                    </m:f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1600" b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zh-CN" altLang="en-US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1600" b="0" i="1" dirty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dirty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600" b="0" i="1" dirty="0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dirty="0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𝑒</m:t>
                                            </m:r>
                                            <m:r>
                                              <a:rPr lang="en-US" altLang="zh-CN" sz="1600" b="0" i="1" dirty="0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^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altLang="zh-CN" sz="1600" b="0" i="1" dirty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dirty="0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600" b="0" i="1" dirty="0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dirty="0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600" b="0" i="1" dirty="0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𝛿</m:t>
                                            </m:r>
                                            <m:r>
                                              <a:rPr lang="en-US" altLang="zh-CN" sz="1600" b="0" i="1" dirty="0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^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sup>
                        </m:sSup>
                      </m:num>
                      <m:den>
                        <m:r>
                          <a:rPr lang="zh-CN" altLang="en-US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altLang="zh-CN" sz="1600" b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J</m:t>
                    </m:r>
                    <m:sSup>
                      <m:s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</m:t>
                            </m:r>
                          </m:e>
                        </m:d>
                      </m:e>
                      <m:sup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b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663" y="1906270"/>
                <a:ext cx="9720071" cy="4023360"/>
              </a:xfrm>
              <a:blipFill>
                <a:blip r:embed="rId2"/>
                <a:stretch>
                  <a:fillRect l="-1317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8072770" y="669746"/>
            <a:ext cx="3392709" cy="2272295"/>
            <a:chOff x="7561086" y="3169692"/>
            <a:chExt cx="5211245" cy="4149088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 rot="16260000">
              <a:off x="7502831" y="5023302"/>
              <a:ext cx="1089109" cy="972600"/>
            </a:xfrm>
            <a:prstGeom prst="parallelogram">
              <a:avLst>
                <a:gd name="adj" fmla="val 28084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 rot="16020000">
              <a:off x="8947063" y="5299710"/>
              <a:ext cx="1079979" cy="1101730"/>
            </a:xfrm>
            <a:prstGeom prst="parallelogram">
              <a:avLst>
                <a:gd name="adj" fmla="val 11986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7734633" y="5236640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AutoShape 16"/>
            <p:cNvSpPr>
              <a:spLocks noChangeArrowheads="1"/>
            </p:cNvSpPr>
            <p:nvPr/>
          </p:nvSpPr>
          <p:spPr bwMode="auto">
            <a:xfrm>
              <a:off x="7917797" y="540096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8249323" y="540096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" name="AutoShape 18"/>
            <p:cNvSpPr>
              <a:spLocks noChangeArrowheads="1"/>
            </p:cNvSpPr>
            <p:nvPr/>
          </p:nvSpPr>
          <p:spPr bwMode="auto">
            <a:xfrm>
              <a:off x="9157816" y="5690359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" name="AutoShape 19"/>
            <p:cNvSpPr>
              <a:spLocks noChangeArrowheads="1"/>
            </p:cNvSpPr>
            <p:nvPr/>
          </p:nvSpPr>
          <p:spPr bwMode="auto">
            <a:xfrm>
              <a:off x="9340979" y="585559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auto">
            <a:xfrm>
              <a:off x="9654189" y="5684881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 rot="9600000">
              <a:off x="11562534" y="4964129"/>
              <a:ext cx="1209797" cy="875486"/>
            </a:xfrm>
            <a:prstGeom prst="parallelogram">
              <a:avLst>
                <a:gd name="adj" fmla="val 3443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 rot="10080000">
              <a:off x="10352737" y="5407807"/>
              <a:ext cx="1209797" cy="875486"/>
            </a:xfrm>
            <a:prstGeom prst="parallelogram">
              <a:avLst>
                <a:gd name="adj" fmla="val 2607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>
              <a:off x="8959251" y="3169692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" name="AutoShape 9"/>
            <p:cNvSpPr>
              <a:spLocks noChangeArrowheads="1"/>
            </p:cNvSpPr>
            <p:nvPr/>
          </p:nvSpPr>
          <p:spPr bwMode="auto">
            <a:xfrm>
              <a:off x="9455625" y="364623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" name="AutoShape 10"/>
            <p:cNvSpPr>
              <a:spLocks noChangeArrowheads="1"/>
            </p:cNvSpPr>
            <p:nvPr/>
          </p:nvSpPr>
          <p:spPr bwMode="auto">
            <a:xfrm>
              <a:off x="10256051" y="355950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altLang="en-US"/>
            </a:p>
          </p:txBody>
        </p:sp>
        <p:sp>
          <p:nvSpPr>
            <p:cNvPr id="33" name="Arrow 98"/>
            <p:cNvSpPr>
              <a:spLocks noChangeShapeType="1"/>
            </p:cNvSpPr>
            <p:nvPr/>
          </p:nvSpPr>
          <p:spPr bwMode="auto">
            <a:xfrm flipV="1">
              <a:off x="7862100" y="3337669"/>
              <a:ext cx="1060518" cy="191438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4" name="Arrow 98"/>
            <p:cNvSpPr>
              <a:spLocks noChangeShapeType="1"/>
            </p:cNvSpPr>
            <p:nvPr/>
          </p:nvSpPr>
          <p:spPr bwMode="auto">
            <a:xfrm flipH="1" flipV="1">
              <a:off x="9047170" y="3436263"/>
              <a:ext cx="216133" cy="219921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5" name="Arrow 98"/>
            <p:cNvSpPr>
              <a:spLocks noChangeShapeType="1"/>
            </p:cNvSpPr>
            <p:nvPr/>
          </p:nvSpPr>
          <p:spPr bwMode="auto">
            <a:xfrm flipV="1">
              <a:off x="8030611" y="3835208"/>
              <a:ext cx="1423183" cy="15163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6" name="Arrow 98"/>
            <p:cNvSpPr>
              <a:spLocks noChangeShapeType="1"/>
            </p:cNvSpPr>
            <p:nvPr/>
          </p:nvSpPr>
          <p:spPr bwMode="auto">
            <a:xfrm flipV="1">
              <a:off x="9455625" y="3927412"/>
              <a:ext cx="49454" cy="194633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7" name="Arrow 98"/>
            <p:cNvSpPr>
              <a:spLocks noChangeShapeType="1"/>
            </p:cNvSpPr>
            <p:nvPr/>
          </p:nvSpPr>
          <p:spPr bwMode="auto">
            <a:xfrm flipV="1">
              <a:off x="8384117" y="3721093"/>
              <a:ext cx="1842628" cy="168980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8" name="Arrow 98"/>
            <p:cNvSpPr>
              <a:spLocks noChangeShapeType="1"/>
            </p:cNvSpPr>
            <p:nvPr/>
          </p:nvSpPr>
          <p:spPr bwMode="auto">
            <a:xfrm flipV="1">
              <a:off x="9725792" y="3730222"/>
              <a:ext cx="620925" cy="197189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9" name="AutoShape 25"/>
            <p:cNvSpPr>
              <a:spLocks noChangeArrowheads="1"/>
            </p:cNvSpPr>
            <p:nvPr/>
          </p:nvSpPr>
          <p:spPr bwMode="auto">
            <a:xfrm>
              <a:off x="11873620" y="529516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" name="AutoShape 21"/>
            <p:cNvSpPr>
              <a:spLocks noChangeArrowheads="1"/>
            </p:cNvSpPr>
            <p:nvPr/>
          </p:nvSpPr>
          <p:spPr bwMode="auto">
            <a:xfrm>
              <a:off x="12229534" y="5099413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" name="AutoShape 26"/>
            <p:cNvSpPr>
              <a:spLocks noChangeArrowheads="1"/>
            </p:cNvSpPr>
            <p:nvPr/>
          </p:nvSpPr>
          <p:spPr bwMode="auto">
            <a:xfrm>
              <a:off x="12274273" y="540735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2" name="AutoShape 22"/>
            <p:cNvSpPr>
              <a:spLocks noChangeArrowheads="1"/>
            </p:cNvSpPr>
            <p:nvPr/>
          </p:nvSpPr>
          <p:spPr bwMode="auto">
            <a:xfrm>
              <a:off x="11190317" y="5737564"/>
              <a:ext cx="181332" cy="170715"/>
            </a:xfrm>
            <a:prstGeom prst="star5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auto">
            <a:xfrm>
              <a:off x="10541459" y="584503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auto">
            <a:xfrm>
              <a:off x="10883976" y="604588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" name="Arrow 107"/>
            <p:cNvSpPr>
              <a:spLocks noChangeShapeType="1"/>
            </p:cNvSpPr>
            <p:nvPr/>
          </p:nvSpPr>
          <p:spPr bwMode="auto">
            <a:xfrm>
              <a:off x="9618314" y="3847312"/>
              <a:ext cx="1356328" cy="21919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 107"/>
            <p:cNvSpPr>
              <a:spLocks noChangeShapeType="1"/>
            </p:cNvSpPr>
            <p:nvPr/>
          </p:nvSpPr>
          <p:spPr bwMode="auto">
            <a:xfrm>
              <a:off x="9028527" y="3331515"/>
              <a:ext cx="1619168" cy="253699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Arrow 107"/>
            <p:cNvSpPr>
              <a:spLocks noChangeShapeType="1"/>
            </p:cNvSpPr>
            <p:nvPr/>
          </p:nvSpPr>
          <p:spPr bwMode="auto">
            <a:xfrm>
              <a:off x="10452625" y="3740501"/>
              <a:ext cx="793099" cy="205771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13683" y="6519702"/>
                  <a:ext cx="949861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683" y="6519702"/>
                  <a:ext cx="949861" cy="6081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Freeform 48"/>
            <p:cNvSpPr/>
            <p:nvPr/>
          </p:nvSpPr>
          <p:spPr>
            <a:xfrm rot="415007">
              <a:off x="8121054" y="6164579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055980" y="6710599"/>
                  <a:ext cx="941977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5980" y="6710599"/>
                  <a:ext cx="941977" cy="6081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Freeform 50"/>
            <p:cNvSpPr/>
            <p:nvPr/>
          </p:nvSpPr>
          <p:spPr>
            <a:xfrm rot="20747020">
              <a:off x="9879723" y="6364347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504825" y="6370379"/>
                  <a:ext cx="949861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4825" y="6370379"/>
                  <a:ext cx="949861" cy="6081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Freeform 52"/>
            <p:cNvSpPr/>
            <p:nvPr/>
          </p:nvSpPr>
          <p:spPr>
            <a:xfrm rot="19739419">
              <a:off x="11285541" y="6022126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 107"/>
            <p:cNvSpPr>
              <a:spLocks noChangeShapeType="1"/>
            </p:cNvSpPr>
            <p:nvPr/>
          </p:nvSpPr>
          <p:spPr bwMode="auto">
            <a:xfrm>
              <a:off x="10466689" y="3717741"/>
              <a:ext cx="1815928" cy="142662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Arrow 107"/>
            <p:cNvSpPr>
              <a:spLocks noChangeShapeType="1"/>
            </p:cNvSpPr>
            <p:nvPr/>
          </p:nvSpPr>
          <p:spPr bwMode="auto">
            <a:xfrm>
              <a:off x="9671991" y="3790107"/>
              <a:ext cx="2610626" cy="161724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Arrow 107"/>
            <p:cNvSpPr>
              <a:spLocks noChangeShapeType="1"/>
            </p:cNvSpPr>
            <p:nvPr/>
          </p:nvSpPr>
          <p:spPr bwMode="auto">
            <a:xfrm>
              <a:off x="9126190" y="3387228"/>
              <a:ext cx="2747429" cy="195799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010" y="5756089"/>
            <a:ext cx="5742115" cy="864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536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en-US" dirty="0"/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63" y="1906270"/>
            <a:ext cx="97200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生成后端优化所需约束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 Prior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EdgeSE3ExpmapPrior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4" y="3773765"/>
            <a:ext cx="6045328" cy="2622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263" y="3773765"/>
            <a:ext cx="5405160" cy="25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4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en-US" dirty="0"/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63" y="1906270"/>
            <a:ext cx="9720071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的局部优化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Landmark – KF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EdgeProjectXYZ2UV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KF[k-1] – KF[k]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EdgeSE3Expmap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 Prior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EdgeSE3ExpmapPrior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注：局部地图通过当前帧在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covisibility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graph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向上搜索若干层决定，与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ORB-SLAM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57" y="2417973"/>
            <a:ext cx="3433403" cy="19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79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en-US" dirty="0"/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63" y="1906270"/>
            <a:ext cx="387482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闭环检测和全局优化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ORB-SLAM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的闭环检测模块，基于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DBoW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由于里程计的尺度恒定，不需要考虑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Sim3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全局优化考虑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里程计的约束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闭环检测产生的基于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landmark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共同观测的约束，对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链进行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SE3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空间的优化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5" name="Group 664"/>
          <p:cNvGrpSpPr/>
          <p:nvPr/>
        </p:nvGrpSpPr>
        <p:grpSpPr>
          <a:xfrm>
            <a:off x="5469622" y="1996580"/>
            <a:ext cx="6602385" cy="4043493"/>
            <a:chOff x="5393157" y="1846601"/>
            <a:chExt cx="6578184" cy="4285593"/>
          </a:xfrm>
        </p:grpSpPr>
        <p:sp>
          <p:nvSpPr>
            <p:cNvPr id="666" name="Rounded Rectangle 665"/>
            <p:cNvSpPr/>
            <p:nvPr/>
          </p:nvSpPr>
          <p:spPr>
            <a:xfrm>
              <a:off x="9732602" y="5834265"/>
              <a:ext cx="1674493" cy="297929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prstClr val="black"/>
                  </a:solidFill>
                  <a:latin typeface="Calibri" panose="020F0502020204030204"/>
                </a:rPr>
                <a:t>Global mapping</a:t>
              </a:r>
            </a:p>
          </p:txBody>
        </p:sp>
        <p:sp>
          <p:nvSpPr>
            <p:cNvPr id="667" name="Parallelogram 666"/>
            <p:cNvSpPr/>
            <p:nvPr/>
          </p:nvSpPr>
          <p:spPr>
            <a:xfrm>
              <a:off x="10437947" y="4466149"/>
              <a:ext cx="916294" cy="344705"/>
            </a:xfrm>
            <a:prstGeom prst="parallelogram">
              <a:avLst>
                <a:gd name="adj" fmla="val 905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Loop close</a:t>
              </a:r>
            </a:p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detection </a:t>
              </a:r>
            </a:p>
          </p:txBody>
        </p:sp>
        <p:cxnSp>
          <p:nvCxnSpPr>
            <p:cNvPr id="668" name="Elbow Connector 667"/>
            <p:cNvCxnSpPr>
              <a:stCxn id="681" idx="3"/>
              <a:endCxn id="667" idx="0"/>
            </p:cNvCxnSpPr>
            <p:nvPr/>
          </p:nvCxnSpPr>
          <p:spPr>
            <a:xfrm rot="5400000">
              <a:off x="10588048" y="4157779"/>
              <a:ext cx="616417" cy="32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69" name="TextBox 668"/>
            <p:cNvSpPr txBox="1"/>
            <p:nvPr/>
          </p:nvSpPr>
          <p:spPr>
            <a:xfrm>
              <a:off x="10854303" y="4062804"/>
              <a:ext cx="6735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050" i="1" kern="0" dirty="0">
                  <a:solidFill>
                    <a:prstClr val="black"/>
                  </a:solidFill>
                </a:rPr>
                <a:t>If new KF</a:t>
              </a:r>
            </a:p>
          </p:txBody>
        </p:sp>
        <p:sp>
          <p:nvSpPr>
            <p:cNvPr id="670" name="Parallelogram 669"/>
            <p:cNvSpPr/>
            <p:nvPr/>
          </p:nvSpPr>
          <p:spPr>
            <a:xfrm>
              <a:off x="10448462" y="5422971"/>
              <a:ext cx="896364" cy="362761"/>
            </a:xfrm>
            <a:prstGeom prst="parallelogram">
              <a:avLst>
                <a:gd name="adj" fmla="val 905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Global g2o </a:t>
              </a:r>
            </a:p>
          </p:txBody>
        </p:sp>
        <p:cxnSp>
          <p:nvCxnSpPr>
            <p:cNvPr id="671" name="Elbow Connector 670"/>
            <p:cNvCxnSpPr>
              <a:stCxn id="667" idx="4"/>
              <a:endCxn id="674" idx="0"/>
            </p:cNvCxnSpPr>
            <p:nvPr/>
          </p:nvCxnSpPr>
          <p:spPr>
            <a:xfrm rot="5400000">
              <a:off x="10789414" y="4917245"/>
              <a:ext cx="213072" cy="28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72" name="Elbow Connector 671"/>
            <p:cNvCxnSpPr>
              <a:stCxn id="666" idx="3"/>
              <a:endCxn id="670" idx="2"/>
            </p:cNvCxnSpPr>
            <p:nvPr/>
          </p:nvCxnSpPr>
          <p:spPr>
            <a:xfrm flipH="1" flipV="1">
              <a:off x="11327479" y="5604351"/>
              <a:ext cx="79616" cy="378878"/>
            </a:xfrm>
            <a:prstGeom prst="bentConnector3">
              <a:avLst>
                <a:gd name="adj1" fmla="val -319662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3" name="Elbow Connector 672"/>
            <p:cNvCxnSpPr>
              <a:stCxn id="666" idx="3"/>
              <a:endCxn id="667" idx="2"/>
            </p:cNvCxnSpPr>
            <p:nvPr/>
          </p:nvCxnSpPr>
          <p:spPr>
            <a:xfrm flipH="1" flipV="1">
              <a:off x="11337757" y="4638502"/>
              <a:ext cx="69338" cy="1344727"/>
            </a:xfrm>
            <a:prstGeom prst="bentConnector3">
              <a:avLst>
                <a:gd name="adj1" fmla="val -367046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74" name="Parallelogram 673"/>
            <p:cNvSpPr/>
            <p:nvPr/>
          </p:nvSpPr>
          <p:spPr>
            <a:xfrm>
              <a:off x="10465980" y="5023926"/>
              <a:ext cx="859649" cy="212961"/>
            </a:xfrm>
            <a:prstGeom prst="parallelogram">
              <a:avLst>
                <a:gd name="adj" fmla="val 11708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Verification</a:t>
              </a:r>
            </a:p>
          </p:txBody>
        </p:sp>
        <p:cxnSp>
          <p:nvCxnSpPr>
            <p:cNvPr id="675" name="Elbow Connector 674"/>
            <p:cNvCxnSpPr>
              <a:stCxn id="674" idx="4"/>
              <a:endCxn id="670" idx="0"/>
            </p:cNvCxnSpPr>
            <p:nvPr/>
          </p:nvCxnSpPr>
          <p:spPr>
            <a:xfrm rot="16200000" flipH="1">
              <a:off x="10803183" y="5329509"/>
              <a:ext cx="186084" cy="83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76" name="TextBox 675"/>
            <p:cNvSpPr txBox="1"/>
            <p:nvPr/>
          </p:nvSpPr>
          <p:spPr>
            <a:xfrm>
              <a:off x="10858655" y="5194835"/>
              <a:ext cx="6960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050" i="1" kern="0" dirty="0">
                  <a:solidFill>
                    <a:prstClr val="black"/>
                  </a:solidFill>
                </a:rPr>
                <a:t>If verified</a:t>
              </a:r>
            </a:p>
          </p:txBody>
        </p:sp>
        <p:sp>
          <p:nvSpPr>
            <p:cNvPr id="677" name="TextBox 676"/>
            <p:cNvSpPr txBox="1"/>
            <p:nvPr/>
          </p:nvSpPr>
          <p:spPr>
            <a:xfrm>
              <a:off x="10851562" y="4772139"/>
              <a:ext cx="7409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050" i="1" kern="0" dirty="0">
                  <a:solidFill>
                    <a:prstClr val="black"/>
                  </a:solidFill>
                </a:rPr>
                <a:t>If detected</a:t>
              </a:r>
            </a:p>
          </p:txBody>
        </p:sp>
        <p:cxnSp>
          <p:nvCxnSpPr>
            <p:cNvPr id="678" name="Elbow Connector 677"/>
            <p:cNvCxnSpPr>
              <a:stCxn id="666" idx="3"/>
              <a:endCxn id="674" idx="2"/>
            </p:cNvCxnSpPr>
            <p:nvPr/>
          </p:nvCxnSpPr>
          <p:spPr>
            <a:xfrm flipH="1" flipV="1">
              <a:off x="11312461" y="5130407"/>
              <a:ext cx="94633" cy="852823"/>
            </a:xfrm>
            <a:prstGeom prst="bentConnector3">
              <a:avLst>
                <a:gd name="adj1" fmla="val -26893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679" name="Group 678"/>
            <p:cNvGrpSpPr/>
            <p:nvPr/>
          </p:nvGrpSpPr>
          <p:grpSpPr>
            <a:xfrm>
              <a:off x="5393157" y="1846601"/>
              <a:ext cx="4094280" cy="3405359"/>
              <a:chOff x="5974343" y="1068607"/>
              <a:chExt cx="4094280" cy="3405359"/>
            </a:xfrm>
          </p:grpSpPr>
          <p:sp>
            <p:nvSpPr>
              <p:cNvPr id="700" name="Rectangle 699"/>
              <p:cNvSpPr/>
              <p:nvPr/>
            </p:nvSpPr>
            <p:spPr>
              <a:xfrm>
                <a:off x="5974343" y="1068607"/>
                <a:ext cx="4094280" cy="3405359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 defTabSz="914400"/>
                <a:r>
                  <a:rPr lang="en-US" sz="1200" kern="0" dirty="0">
                    <a:solidFill>
                      <a:prstClr val="black"/>
                    </a:solidFill>
                    <a:latin typeface="Calibri" panose="020F0502020204030204"/>
                  </a:rPr>
                  <a:t>Map</a:t>
                </a:r>
              </a:p>
            </p:txBody>
          </p:sp>
          <p:sp>
            <p:nvSpPr>
              <p:cNvPr id="701" name="Isosceles Triangle 700"/>
              <p:cNvSpPr/>
              <p:nvPr/>
            </p:nvSpPr>
            <p:spPr>
              <a:xfrm rot="5400000">
                <a:off x="7426683" y="1466850"/>
                <a:ext cx="159229" cy="234617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2" name="AutoShape 8"/>
              <p:cNvSpPr>
                <a:spLocks noChangeArrowheads="1"/>
              </p:cNvSpPr>
              <p:nvPr/>
            </p:nvSpPr>
            <p:spPr bwMode="auto">
              <a:xfrm>
                <a:off x="8402153" y="1490353"/>
                <a:ext cx="212117" cy="193935"/>
              </a:xfrm>
              <a:prstGeom prst="star5">
                <a:avLst/>
              </a:prstGeom>
              <a:solidFill>
                <a:srgbClr val="5B9BD5"/>
              </a:solidFill>
              <a:ln w="9525" cap="flat" cmpd="sng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6977894" y="1418778"/>
                <a:ext cx="2054414" cy="529111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"/>
                <a:miter lim="800000"/>
              </a:ln>
              <a:effectLst/>
            </p:spPr>
            <p:txBody>
              <a:bodyPr wrap="none" rtlCol="0" anchor="b"/>
              <a:lstStyle/>
              <a:p>
                <a:pPr algn="ctr" defTabSz="914400"/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[KFs] </a:t>
                </a:r>
                <a:r>
                  <a:rPr lang="en-US" sz="1100" kern="0" dirty="0" err="1">
                    <a:solidFill>
                      <a:prstClr val="black"/>
                    </a:solidFill>
                    <a:latin typeface="Calibri" panose="020F0502020204030204"/>
                  </a:rPr>
                  <a:t>KeyFrames</a:t>
                </a:r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  [MPs] </a:t>
                </a:r>
                <a:r>
                  <a:rPr lang="en-US" sz="1100" kern="0" dirty="0" err="1">
                    <a:solidFill>
                      <a:prstClr val="black"/>
                    </a:solidFill>
                    <a:latin typeface="Calibri" panose="020F0502020204030204"/>
                  </a:rPr>
                  <a:t>MapPoints</a:t>
                </a:r>
                <a:endParaRPr lang="en-US" sz="11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704" name="Group 703"/>
              <p:cNvGrpSpPr/>
              <p:nvPr/>
            </p:nvGrpSpPr>
            <p:grpSpPr>
              <a:xfrm>
                <a:off x="8269949" y="2392770"/>
                <a:ext cx="1582476" cy="383982"/>
                <a:chOff x="6412969" y="3881900"/>
                <a:chExt cx="1916643" cy="491204"/>
              </a:xfrm>
            </p:grpSpPr>
            <p:sp>
              <p:nvSpPr>
                <p:cNvPr id="932" name="Isosceles Triangle 931"/>
                <p:cNvSpPr/>
                <p:nvPr/>
              </p:nvSpPr>
              <p:spPr>
                <a:xfrm rot="5106835">
                  <a:off x="6605332" y="3869906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33" name="Isosceles Triangle 932"/>
                <p:cNvSpPr/>
                <p:nvPr/>
              </p:nvSpPr>
              <p:spPr>
                <a:xfrm rot="6239034">
                  <a:off x="6867438" y="3835807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34" name="Isosceles Triangle 933"/>
                <p:cNvSpPr/>
                <p:nvPr/>
              </p:nvSpPr>
              <p:spPr>
                <a:xfrm rot="8529040">
                  <a:off x="7103638" y="3896161"/>
                  <a:ext cx="104824" cy="1415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35" name="Isosceles Triangle 934"/>
                <p:cNvSpPr/>
                <p:nvPr/>
              </p:nvSpPr>
              <p:spPr>
                <a:xfrm rot="7379600">
                  <a:off x="7253227" y="4046201"/>
                  <a:ext cx="101310" cy="146429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36" name="Isosceles Triangle 935"/>
                <p:cNvSpPr/>
                <p:nvPr/>
              </p:nvSpPr>
              <p:spPr>
                <a:xfrm rot="14304376">
                  <a:off x="7117636" y="4194121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37" name="Isosceles Triangle 936"/>
                <p:cNvSpPr/>
                <p:nvPr/>
              </p:nvSpPr>
              <p:spPr>
                <a:xfrm rot="16959736">
                  <a:off x="6841280" y="4226924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38" name="Isosceles Triangle 937"/>
                <p:cNvSpPr/>
                <p:nvPr/>
              </p:nvSpPr>
              <p:spPr>
                <a:xfrm rot="19187145">
                  <a:off x="6571918" y="4190540"/>
                  <a:ext cx="104824" cy="1415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39" name="Isosceles Triangle 938"/>
                <p:cNvSpPr/>
                <p:nvPr/>
              </p:nvSpPr>
              <p:spPr>
                <a:xfrm rot="21498">
                  <a:off x="6412969" y="4049371"/>
                  <a:ext cx="104824" cy="1415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40" name="Isosceles Triangle 939"/>
                <p:cNvSpPr/>
                <p:nvPr/>
              </p:nvSpPr>
              <p:spPr>
                <a:xfrm rot="17357413" flipV="1">
                  <a:off x="7572519" y="4208777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41" name="Isosceles Triangle 940"/>
                <p:cNvSpPr/>
                <p:nvPr/>
              </p:nvSpPr>
              <p:spPr>
                <a:xfrm rot="16200000" flipV="1">
                  <a:off x="7834626" y="4242876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42" name="Isosceles Triangle 941"/>
                <p:cNvSpPr/>
                <p:nvPr/>
              </p:nvSpPr>
              <p:spPr>
                <a:xfrm rot="13610777" flipV="1">
                  <a:off x="8068968" y="4232277"/>
                  <a:ext cx="101310" cy="146429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43" name="Isosceles Triangle 942"/>
                <p:cNvSpPr/>
                <p:nvPr/>
              </p:nvSpPr>
              <p:spPr>
                <a:xfrm rot="10800000" flipV="1">
                  <a:off x="8224788" y="4057994"/>
                  <a:ext cx="104824" cy="1415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44" name="Isosceles Triangle 943"/>
                <p:cNvSpPr/>
                <p:nvPr/>
              </p:nvSpPr>
              <p:spPr>
                <a:xfrm rot="7295624" flipV="1">
                  <a:off x="8026847" y="3877602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45" name="Isosceles Triangle 944"/>
                <p:cNvSpPr/>
                <p:nvPr/>
              </p:nvSpPr>
              <p:spPr>
                <a:xfrm rot="4640264" flipV="1">
                  <a:off x="7723978" y="3866210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46" name="Isosceles Triangle 945"/>
                <p:cNvSpPr/>
                <p:nvPr/>
              </p:nvSpPr>
              <p:spPr>
                <a:xfrm rot="2412855" flipV="1">
                  <a:off x="7433052" y="4025932"/>
                  <a:ext cx="104824" cy="1415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947" name="Straight Connector 946"/>
                <p:cNvCxnSpPr>
                  <a:stCxn id="939" idx="0"/>
                  <a:endCxn id="932" idx="4"/>
                </p:cNvCxnSpPr>
                <p:nvPr/>
              </p:nvCxnSpPr>
              <p:spPr>
                <a:xfrm flipV="1">
                  <a:off x="6465839" y="4007238"/>
                  <a:ext cx="97428" cy="4213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48" name="Straight Connector 947"/>
                <p:cNvCxnSpPr>
                  <a:stCxn id="932" idx="0"/>
                  <a:endCxn id="933" idx="4"/>
                </p:cNvCxnSpPr>
                <p:nvPr/>
              </p:nvCxnSpPr>
              <p:spPr>
                <a:xfrm flipV="1">
                  <a:off x="6735240" y="3944198"/>
                  <a:ext cx="78200" cy="661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49" name="Straight Connector 948"/>
                <p:cNvCxnSpPr>
                  <a:stCxn id="939" idx="4"/>
                  <a:endCxn id="938" idx="0"/>
                </p:cNvCxnSpPr>
                <p:nvPr/>
              </p:nvCxnSpPr>
              <p:spPr>
                <a:xfrm>
                  <a:off x="6517334" y="4191207"/>
                  <a:ext cx="59725" cy="1605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0" name="Straight Connector 949"/>
                <p:cNvCxnSpPr>
                  <a:stCxn id="938" idx="4"/>
                  <a:endCxn id="937" idx="0"/>
                </p:cNvCxnSpPr>
                <p:nvPr/>
              </p:nvCxnSpPr>
              <p:spPr>
                <a:xfrm>
                  <a:off x="6711625" y="4282630"/>
                  <a:ext cx="85706" cy="1377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1" name="Straight Connector 950"/>
                <p:cNvCxnSpPr>
                  <a:stCxn id="937" idx="3"/>
                  <a:endCxn id="936" idx="0"/>
                </p:cNvCxnSpPr>
                <p:nvPr/>
              </p:nvCxnSpPr>
              <p:spPr>
                <a:xfrm flipV="1">
                  <a:off x="6969364" y="4326920"/>
                  <a:ext cx="115246" cy="684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2" name="Straight Connector 951"/>
                <p:cNvCxnSpPr>
                  <a:stCxn id="933" idx="0"/>
                  <a:endCxn id="934" idx="4"/>
                </p:cNvCxnSpPr>
                <p:nvPr/>
              </p:nvCxnSpPr>
              <p:spPr>
                <a:xfrm flipV="1">
                  <a:off x="6995053" y="3942128"/>
                  <a:ext cx="74687" cy="242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3" name="Straight Connector 952"/>
                <p:cNvCxnSpPr>
                  <a:stCxn id="934" idx="0"/>
                  <a:endCxn id="935" idx="3"/>
                </p:cNvCxnSpPr>
                <p:nvPr/>
              </p:nvCxnSpPr>
              <p:spPr>
                <a:xfrm>
                  <a:off x="7200974" y="4022796"/>
                  <a:ext cx="41501" cy="5808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4" name="Straight Connector 953"/>
                <p:cNvCxnSpPr>
                  <a:stCxn id="935" idx="0"/>
                  <a:endCxn id="940" idx="3"/>
                </p:cNvCxnSpPr>
                <p:nvPr/>
              </p:nvCxnSpPr>
              <p:spPr>
                <a:xfrm>
                  <a:off x="7365290" y="4157947"/>
                  <a:ext cx="166087" cy="11084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5" name="Straight Connector 954"/>
                <p:cNvCxnSpPr>
                  <a:stCxn id="940" idx="0"/>
                  <a:endCxn id="941" idx="3"/>
                </p:cNvCxnSpPr>
                <p:nvPr/>
              </p:nvCxnSpPr>
              <p:spPr>
                <a:xfrm>
                  <a:off x="7697798" y="4325085"/>
                  <a:ext cx="90735" cy="595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6" name="Straight Connector 955"/>
                <p:cNvCxnSpPr>
                  <a:stCxn id="941" idx="0"/>
                  <a:endCxn id="942" idx="4"/>
                </p:cNvCxnSpPr>
                <p:nvPr/>
              </p:nvCxnSpPr>
              <p:spPr>
                <a:xfrm flipV="1">
                  <a:off x="7964854" y="4316935"/>
                  <a:ext cx="65510" cy="1410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7" name="Straight Connector 956"/>
                <p:cNvCxnSpPr>
                  <a:stCxn id="942" idx="0"/>
                  <a:endCxn id="943" idx="4"/>
                </p:cNvCxnSpPr>
                <p:nvPr/>
              </p:nvCxnSpPr>
              <p:spPr>
                <a:xfrm flipV="1">
                  <a:off x="8173034" y="4199515"/>
                  <a:ext cx="51754" cy="5757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8" name="Straight Connector 957"/>
                <p:cNvCxnSpPr>
                  <a:stCxn id="943" idx="0"/>
                  <a:endCxn id="944" idx="3"/>
                </p:cNvCxnSpPr>
                <p:nvPr/>
              </p:nvCxnSpPr>
              <p:spPr>
                <a:xfrm flipH="1" flipV="1">
                  <a:off x="8144008" y="4010401"/>
                  <a:ext cx="133192" cy="4759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9" name="Straight Connector 958"/>
                <p:cNvCxnSpPr>
                  <a:stCxn id="945" idx="3"/>
                  <a:endCxn id="944" idx="0"/>
                </p:cNvCxnSpPr>
                <p:nvPr/>
              </p:nvCxnSpPr>
              <p:spPr>
                <a:xfrm flipV="1">
                  <a:off x="7852062" y="3921124"/>
                  <a:ext cx="141759" cy="1456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60" name="Straight Connector 959"/>
                <p:cNvCxnSpPr>
                  <a:stCxn id="946" idx="3"/>
                  <a:endCxn id="945" idx="0"/>
                </p:cNvCxnSpPr>
                <p:nvPr/>
              </p:nvCxnSpPr>
              <p:spPr>
                <a:xfrm flipV="1">
                  <a:off x="7532736" y="3973047"/>
                  <a:ext cx="147293" cy="6961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705" name="Rectangle 704"/>
              <p:cNvSpPr/>
              <p:nvPr/>
            </p:nvSpPr>
            <p:spPr>
              <a:xfrm>
                <a:off x="7973112" y="2183575"/>
                <a:ext cx="2010572" cy="912227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"/>
                <a:miter lim="800000"/>
              </a:ln>
              <a:effectLst/>
            </p:spPr>
            <p:txBody>
              <a:bodyPr wrap="none" rtlCol="0" anchor="b"/>
              <a:lstStyle/>
              <a:p>
                <a:pPr algn="ctr" defTabSz="914400"/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[G1] Odometry constrained graph</a:t>
                </a:r>
              </a:p>
            </p:txBody>
          </p:sp>
          <p:sp>
            <p:nvSpPr>
              <p:cNvPr id="706" name="AutoShape 8"/>
              <p:cNvSpPr>
                <a:spLocks noChangeArrowheads="1"/>
              </p:cNvSpPr>
              <p:nvPr/>
            </p:nvSpPr>
            <p:spPr bwMode="auto">
              <a:xfrm>
                <a:off x="6297611" y="2371203"/>
                <a:ext cx="43139" cy="37919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7" name="AutoShape 8"/>
              <p:cNvSpPr>
                <a:spLocks noChangeArrowheads="1"/>
              </p:cNvSpPr>
              <p:nvPr/>
            </p:nvSpPr>
            <p:spPr bwMode="auto">
              <a:xfrm>
                <a:off x="6319180" y="2691192"/>
                <a:ext cx="43139" cy="37919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8" name="AutoShape 8"/>
              <p:cNvSpPr>
                <a:spLocks noChangeArrowheads="1"/>
              </p:cNvSpPr>
              <p:nvPr/>
            </p:nvSpPr>
            <p:spPr bwMode="auto">
              <a:xfrm>
                <a:off x="6616397" y="2533039"/>
                <a:ext cx="43139" cy="37919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9" name="AutoShape 8"/>
              <p:cNvSpPr>
                <a:spLocks noChangeArrowheads="1"/>
              </p:cNvSpPr>
              <p:nvPr/>
            </p:nvSpPr>
            <p:spPr bwMode="auto">
              <a:xfrm>
                <a:off x="6769518" y="2319282"/>
                <a:ext cx="43139" cy="37919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10" name="AutoShape 8"/>
              <p:cNvSpPr>
                <a:spLocks noChangeArrowheads="1"/>
              </p:cNvSpPr>
              <p:nvPr/>
            </p:nvSpPr>
            <p:spPr bwMode="auto">
              <a:xfrm>
                <a:off x="7303948" y="2611142"/>
                <a:ext cx="43139" cy="37919"/>
              </a:xfrm>
              <a:prstGeom prst="star5">
                <a:avLst/>
              </a:prstGeom>
              <a:solidFill>
                <a:srgbClr val="5B9BD5"/>
              </a:solidFill>
              <a:ln w="9525" cap="flat" cmpd="sng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11" name="AutoShape 8"/>
              <p:cNvSpPr>
                <a:spLocks noChangeArrowheads="1"/>
              </p:cNvSpPr>
              <p:nvPr/>
            </p:nvSpPr>
            <p:spPr bwMode="auto">
              <a:xfrm>
                <a:off x="7279170" y="2310022"/>
                <a:ext cx="43139" cy="37919"/>
              </a:xfrm>
              <a:prstGeom prst="star5">
                <a:avLst/>
              </a:prstGeom>
              <a:solidFill>
                <a:srgbClr val="5B9BD5"/>
              </a:solidFill>
              <a:ln w="9525" cap="flat" cmpd="sng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12" name="AutoShape 8"/>
              <p:cNvSpPr>
                <a:spLocks noChangeArrowheads="1"/>
              </p:cNvSpPr>
              <p:nvPr/>
            </p:nvSpPr>
            <p:spPr bwMode="auto">
              <a:xfrm>
                <a:off x="7423118" y="2546844"/>
                <a:ext cx="43139" cy="37919"/>
              </a:xfrm>
              <a:prstGeom prst="star5">
                <a:avLst/>
              </a:prstGeom>
              <a:solidFill>
                <a:srgbClr val="5B9BD5"/>
              </a:solidFill>
              <a:ln w="9525" cap="flat" cmpd="sng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13" name="Isosceles Triangle 712"/>
              <p:cNvSpPr/>
              <p:nvPr/>
            </p:nvSpPr>
            <p:spPr>
              <a:xfrm rot="5106835">
                <a:off x="6492466" y="2394846"/>
                <a:ext cx="57281" cy="132359"/>
              </a:xfrm>
              <a:prstGeom prst="triangle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4" name="Isosceles Triangle 713"/>
              <p:cNvSpPr/>
              <p:nvPr/>
            </p:nvSpPr>
            <p:spPr>
              <a:xfrm rot="6239034">
                <a:off x="6689219" y="2371631"/>
                <a:ext cx="57281" cy="132359"/>
              </a:xfrm>
              <a:prstGeom prst="triangle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5" name="Isosceles Triangle 714"/>
              <p:cNvSpPr/>
              <p:nvPr/>
            </p:nvSpPr>
            <p:spPr>
              <a:xfrm rot="8529040">
                <a:off x="6859356" y="2408967"/>
                <a:ext cx="78688" cy="96349"/>
              </a:xfrm>
              <a:prstGeom prst="triangle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6" name="Isosceles Triangle 715"/>
              <p:cNvSpPr/>
              <p:nvPr/>
            </p:nvSpPr>
            <p:spPr>
              <a:xfrm rot="7379600">
                <a:off x="6963169" y="2495734"/>
                <a:ext cx="68975" cy="109919"/>
              </a:xfrm>
              <a:prstGeom prst="triangle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7" name="Isosceles Triangle 716"/>
              <p:cNvSpPr/>
              <p:nvPr/>
            </p:nvSpPr>
            <p:spPr>
              <a:xfrm rot="14304376">
                <a:off x="6877035" y="2615577"/>
                <a:ext cx="57281" cy="132359"/>
              </a:xfrm>
              <a:prstGeom prst="triangle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8" name="Isosceles Triangle 717"/>
              <p:cNvSpPr/>
              <p:nvPr/>
            </p:nvSpPr>
            <p:spPr>
              <a:xfrm rot="16959736">
                <a:off x="6669584" y="2637910"/>
                <a:ext cx="57281" cy="132359"/>
              </a:xfrm>
              <a:prstGeom prst="triangle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9" name="Isosceles Triangle 718"/>
              <p:cNvSpPr/>
              <p:nvPr/>
            </p:nvSpPr>
            <p:spPr>
              <a:xfrm rot="19187145">
                <a:off x="6464444" y="2619298"/>
                <a:ext cx="78688" cy="96349"/>
              </a:xfrm>
              <a:prstGeom prst="triangle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20" name="Isosceles Triangle 719"/>
              <p:cNvSpPr/>
              <p:nvPr/>
            </p:nvSpPr>
            <p:spPr>
              <a:xfrm rot="21498">
                <a:off x="6345126" y="2523189"/>
                <a:ext cx="78688" cy="96349"/>
              </a:xfrm>
              <a:prstGeom prst="triangle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21" name="Isosceles Triangle 720"/>
              <p:cNvSpPr/>
              <p:nvPr/>
            </p:nvSpPr>
            <p:spPr>
              <a:xfrm rot="17357413" flipV="1">
                <a:off x="7218500" y="2625556"/>
                <a:ext cx="57281" cy="132359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22" name="Isosceles Triangle 721"/>
              <p:cNvSpPr/>
              <p:nvPr/>
            </p:nvSpPr>
            <p:spPr>
              <a:xfrm rot="16200000" flipV="1">
                <a:off x="7415254" y="2648771"/>
                <a:ext cx="57281" cy="132359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23" name="Isosceles Triangle 722"/>
              <p:cNvSpPr/>
              <p:nvPr/>
            </p:nvSpPr>
            <p:spPr>
              <a:xfrm rot="13610777" flipV="1">
                <a:off x="7591766" y="2642598"/>
                <a:ext cx="68975" cy="109919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24" name="Isosceles Triangle 723"/>
              <p:cNvSpPr/>
              <p:nvPr/>
            </p:nvSpPr>
            <p:spPr>
              <a:xfrm rot="10800000" flipV="1">
                <a:off x="7705198" y="2529058"/>
                <a:ext cx="78688" cy="96349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25" name="Isosceles Triangle 724"/>
              <p:cNvSpPr/>
              <p:nvPr/>
            </p:nvSpPr>
            <p:spPr>
              <a:xfrm rot="7295624" flipV="1">
                <a:off x="7559550" y="2400086"/>
                <a:ext cx="57281" cy="132359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26" name="Isosceles Triangle 725"/>
              <p:cNvSpPr/>
              <p:nvPr/>
            </p:nvSpPr>
            <p:spPr>
              <a:xfrm rot="4640264" flipV="1">
                <a:off x="7332195" y="2392330"/>
                <a:ext cx="57281" cy="132359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27" name="Isosceles Triangle 726"/>
              <p:cNvSpPr/>
              <p:nvPr/>
            </p:nvSpPr>
            <p:spPr>
              <a:xfrm rot="2412855" flipV="1">
                <a:off x="7163338" y="2491875"/>
                <a:ext cx="78688" cy="96349"/>
              </a:xfrm>
              <a:prstGeom prst="triangl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728" name="Straight Connector 727"/>
              <p:cNvCxnSpPr>
                <a:stCxn id="720" idx="0"/>
                <a:endCxn id="713" idx="4"/>
              </p:cNvCxnSpPr>
              <p:nvPr/>
            </p:nvCxnSpPr>
            <p:spPr>
              <a:xfrm flipV="1">
                <a:off x="6384814" y="2494501"/>
                <a:ext cx="73136" cy="28686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9" name="Straight Connector 728"/>
              <p:cNvCxnSpPr>
                <a:stCxn id="713" idx="0"/>
                <a:endCxn id="714" idx="4"/>
              </p:cNvCxnSpPr>
              <p:nvPr/>
            </p:nvCxnSpPr>
            <p:spPr>
              <a:xfrm flipV="1">
                <a:off x="6587046" y="2451584"/>
                <a:ext cx="58703" cy="4500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0" name="Straight Connector 729"/>
              <p:cNvCxnSpPr>
                <a:stCxn id="720" idx="4"/>
                <a:endCxn id="719" idx="0"/>
              </p:cNvCxnSpPr>
              <p:nvPr/>
            </p:nvCxnSpPr>
            <p:spPr>
              <a:xfrm>
                <a:off x="6423471" y="2619752"/>
                <a:ext cx="44833" cy="10933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1" name="Straight Connector 730"/>
              <p:cNvCxnSpPr>
                <a:stCxn id="719" idx="4"/>
                <a:endCxn id="718" idx="0"/>
              </p:cNvCxnSpPr>
              <p:nvPr/>
            </p:nvCxnSpPr>
            <p:spPr>
              <a:xfrm>
                <a:off x="6569317" y="2681995"/>
                <a:ext cx="64338" cy="9379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2" name="Straight Connector 731"/>
              <p:cNvCxnSpPr>
                <a:stCxn id="718" idx="3"/>
                <a:endCxn id="717" idx="0"/>
              </p:cNvCxnSpPr>
              <p:nvPr/>
            </p:nvCxnSpPr>
            <p:spPr>
              <a:xfrm flipV="1">
                <a:off x="6762793" y="2712148"/>
                <a:ext cx="86512" cy="4658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3" name="Straight Connector 732"/>
              <p:cNvCxnSpPr>
                <a:stCxn id="714" idx="0"/>
                <a:endCxn id="715" idx="4"/>
              </p:cNvCxnSpPr>
              <p:nvPr/>
            </p:nvCxnSpPr>
            <p:spPr>
              <a:xfrm flipV="1">
                <a:off x="6782078" y="2441958"/>
                <a:ext cx="54335" cy="10993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4" name="Straight Connector 733"/>
              <p:cNvCxnSpPr>
                <a:stCxn id="715" idx="0"/>
                <a:endCxn id="716" idx="3"/>
              </p:cNvCxnSpPr>
              <p:nvPr/>
            </p:nvCxnSpPr>
            <p:spPr>
              <a:xfrm>
                <a:off x="6929920" y="2495183"/>
                <a:ext cx="21638" cy="27175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5" name="Straight Connector 734"/>
              <p:cNvCxnSpPr>
                <a:stCxn id="716" idx="0"/>
                <a:endCxn id="721" idx="3"/>
              </p:cNvCxnSpPr>
              <p:nvPr/>
            </p:nvCxnSpPr>
            <p:spPr>
              <a:xfrm>
                <a:off x="7043753" y="2579026"/>
                <a:ext cx="140924" cy="9200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6" name="Straight Connector 735"/>
              <p:cNvCxnSpPr>
                <a:stCxn id="721" idx="0"/>
                <a:endCxn id="722" idx="3"/>
              </p:cNvCxnSpPr>
              <p:nvPr/>
            </p:nvCxnSpPr>
            <p:spPr>
              <a:xfrm>
                <a:off x="7309605" y="2710900"/>
                <a:ext cx="68111" cy="405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7" name="Straight Connector 736"/>
              <p:cNvCxnSpPr>
                <a:stCxn id="722" idx="0"/>
                <a:endCxn id="723" idx="4"/>
              </p:cNvCxnSpPr>
              <p:nvPr/>
            </p:nvCxnSpPr>
            <p:spPr>
              <a:xfrm flipV="1">
                <a:off x="7510074" y="2705350"/>
                <a:ext cx="49177" cy="960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8" name="Straight Connector 737"/>
              <p:cNvCxnSpPr>
                <a:stCxn id="723" idx="0"/>
                <a:endCxn id="724" idx="4"/>
              </p:cNvCxnSpPr>
              <p:nvPr/>
            </p:nvCxnSpPr>
            <p:spPr>
              <a:xfrm flipV="1">
                <a:off x="7666348" y="2625409"/>
                <a:ext cx="38850" cy="3920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9" name="Straight Connector 738"/>
              <p:cNvCxnSpPr>
                <a:stCxn id="724" idx="0"/>
                <a:endCxn id="725" idx="3"/>
              </p:cNvCxnSpPr>
              <p:nvPr/>
            </p:nvCxnSpPr>
            <p:spPr>
              <a:xfrm flipH="1" flipV="1">
                <a:off x="7644559" y="2496655"/>
                <a:ext cx="99984" cy="3240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0" name="Straight Connector 739"/>
              <p:cNvCxnSpPr>
                <a:stCxn id="726" idx="3"/>
                <a:endCxn id="725" idx="0"/>
              </p:cNvCxnSpPr>
              <p:nvPr/>
            </p:nvCxnSpPr>
            <p:spPr>
              <a:xfrm flipV="1">
                <a:off x="7425406" y="2435875"/>
                <a:ext cx="106414" cy="991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1" name="Straight Connector 740"/>
              <p:cNvCxnSpPr>
                <a:stCxn id="727" idx="3"/>
                <a:endCxn id="726" idx="0"/>
              </p:cNvCxnSpPr>
              <p:nvPr/>
            </p:nvCxnSpPr>
            <p:spPr>
              <a:xfrm flipV="1">
                <a:off x="7235534" y="2472245"/>
                <a:ext cx="60732" cy="3101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742" name="AutoShape 8"/>
              <p:cNvSpPr>
                <a:spLocks noChangeArrowheads="1"/>
              </p:cNvSpPr>
              <p:nvPr/>
            </p:nvSpPr>
            <p:spPr bwMode="auto">
              <a:xfrm>
                <a:off x="7674706" y="2384344"/>
                <a:ext cx="43139" cy="37919"/>
              </a:xfrm>
              <a:prstGeom prst="star5">
                <a:avLst/>
              </a:prstGeom>
              <a:solidFill>
                <a:srgbClr val="5B9BD5"/>
              </a:solidFill>
              <a:ln w="9525" cap="flat" cmpd="sng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43" name="AutoShape 8"/>
              <p:cNvSpPr>
                <a:spLocks noChangeArrowheads="1"/>
              </p:cNvSpPr>
              <p:nvPr/>
            </p:nvSpPr>
            <p:spPr bwMode="auto">
              <a:xfrm>
                <a:off x="7754308" y="2458668"/>
                <a:ext cx="43139" cy="37919"/>
              </a:xfrm>
              <a:prstGeom prst="star5">
                <a:avLst/>
              </a:prstGeom>
              <a:solidFill>
                <a:srgbClr val="5B9BD5"/>
              </a:solidFill>
              <a:ln w="9525" cap="flat" cmpd="sng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44" name="AutoShape 8"/>
              <p:cNvSpPr>
                <a:spLocks noChangeArrowheads="1"/>
              </p:cNvSpPr>
              <p:nvPr/>
            </p:nvSpPr>
            <p:spPr bwMode="auto">
              <a:xfrm>
                <a:off x="7756794" y="2714155"/>
                <a:ext cx="43139" cy="37919"/>
              </a:xfrm>
              <a:prstGeom prst="star5">
                <a:avLst/>
              </a:prstGeom>
              <a:solidFill>
                <a:srgbClr val="5B9BD5"/>
              </a:solidFill>
              <a:ln w="9525" cap="flat" cmpd="sng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45" name="AutoShape 8"/>
              <p:cNvSpPr>
                <a:spLocks noChangeArrowheads="1"/>
              </p:cNvSpPr>
              <p:nvPr/>
            </p:nvSpPr>
            <p:spPr bwMode="auto">
              <a:xfrm>
                <a:off x="6699998" y="2832910"/>
                <a:ext cx="43139" cy="37919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46" name="AutoShape 8"/>
              <p:cNvSpPr>
                <a:spLocks noChangeArrowheads="1"/>
              </p:cNvSpPr>
              <p:nvPr/>
            </p:nvSpPr>
            <p:spPr bwMode="auto">
              <a:xfrm>
                <a:off x="6696000" y="2607362"/>
                <a:ext cx="43139" cy="37919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47" name="AutoShape 8"/>
              <p:cNvSpPr>
                <a:spLocks noChangeArrowheads="1"/>
              </p:cNvSpPr>
              <p:nvPr/>
            </p:nvSpPr>
            <p:spPr bwMode="auto">
              <a:xfrm>
                <a:off x="6775604" y="2533037"/>
                <a:ext cx="43139" cy="37919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48" name="AutoShape 8"/>
              <p:cNvSpPr>
                <a:spLocks noChangeArrowheads="1"/>
              </p:cNvSpPr>
              <p:nvPr/>
            </p:nvSpPr>
            <p:spPr bwMode="auto">
              <a:xfrm>
                <a:off x="6947694" y="2711968"/>
                <a:ext cx="43139" cy="37919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49" name="AutoShape 8"/>
              <p:cNvSpPr>
                <a:spLocks noChangeArrowheads="1"/>
              </p:cNvSpPr>
              <p:nvPr/>
            </p:nvSpPr>
            <p:spPr bwMode="auto">
              <a:xfrm>
                <a:off x="7212004" y="2804730"/>
                <a:ext cx="43139" cy="37919"/>
              </a:xfrm>
              <a:prstGeom prst="star5">
                <a:avLst/>
              </a:prstGeom>
              <a:solidFill>
                <a:srgbClr val="5B9BD5"/>
              </a:solidFill>
              <a:ln w="9525" cap="flat" cmpd="sng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50" name="AutoShape 8"/>
              <p:cNvSpPr>
                <a:spLocks noChangeArrowheads="1"/>
              </p:cNvSpPr>
              <p:nvPr/>
            </p:nvSpPr>
            <p:spPr bwMode="auto">
              <a:xfrm>
                <a:off x="7537789" y="2508942"/>
                <a:ext cx="43139" cy="37919"/>
              </a:xfrm>
              <a:prstGeom prst="star5">
                <a:avLst/>
              </a:prstGeom>
              <a:solidFill>
                <a:srgbClr val="5B9BD5"/>
              </a:solidFill>
              <a:ln w="9525" cap="flat" cmpd="sng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51" name="AutoShape 8"/>
              <p:cNvSpPr>
                <a:spLocks noChangeArrowheads="1"/>
              </p:cNvSpPr>
              <p:nvPr/>
            </p:nvSpPr>
            <p:spPr bwMode="auto">
              <a:xfrm>
                <a:off x="7463158" y="2759786"/>
                <a:ext cx="43139" cy="37919"/>
              </a:xfrm>
              <a:prstGeom prst="star5">
                <a:avLst/>
              </a:prstGeom>
              <a:solidFill>
                <a:srgbClr val="5B9BD5"/>
              </a:solidFill>
              <a:ln w="9525" cap="flat" cmpd="sng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52" name="AutoShape 8"/>
              <p:cNvSpPr>
                <a:spLocks noChangeArrowheads="1"/>
              </p:cNvSpPr>
              <p:nvPr/>
            </p:nvSpPr>
            <p:spPr bwMode="auto">
              <a:xfrm>
                <a:off x="7542761" y="2599527"/>
                <a:ext cx="43139" cy="37919"/>
              </a:xfrm>
              <a:prstGeom prst="star5">
                <a:avLst/>
              </a:prstGeom>
              <a:solidFill>
                <a:srgbClr val="5B9BD5"/>
              </a:solidFill>
              <a:ln w="9525" cap="flat" cmpd="sng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defTabSz="914400"/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53" name="Straight Connector 752"/>
              <p:cNvCxnSpPr>
                <a:stCxn id="707" idx="4"/>
                <a:endCxn id="719" idx="1"/>
              </p:cNvCxnSpPr>
              <p:nvPr/>
            </p:nvCxnSpPr>
            <p:spPr>
              <a:xfrm flipV="1">
                <a:off x="6362319" y="2679330"/>
                <a:ext cx="126447" cy="26342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4" name="Straight Connector 753"/>
              <p:cNvCxnSpPr>
                <a:stCxn id="707" idx="0"/>
                <a:endCxn id="720" idx="3"/>
              </p:cNvCxnSpPr>
              <p:nvPr/>
            </p:nvCxnSpPr>
            <p:spPr>
              <a:xfrm flipV="1">
                <a:off x="6340751" y="2619535"/>
                <a:ext cx="43400" cy="71654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5" name="Straight Connector 754"/>
              <p:cNvCxnSpPr>
                <a:stCxn id="706" idx="3"/>
                <a:endCxn id="720" idx="1"/>
              </p:cNvCxnSpPr>
              <p:nvPr/>
            </p:nvCxnSpPr>
            <p:spPr>
              <a:xfrm>
                <a:off x="6332509" y="2409121"/>
                <a:ext cx="32289" cy="162127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6" name="Straight Connector 755"/>
              <p:cNvCxnSpPr>
                <a:stCxn id="706" idx="0"/>
                <a:endCxn id="713" idx="2"/>
              </p:cNvCxnSpPr>
              <p:nvPr/>
            </p:nvCxnSpPr>
            <p:spPr>
              <a:xfrm>
                <a:off x="6319180" y="2371204"/>
                <a:ext cx="133375" cy="66548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7" name="Straight Connector 756"/>
              <p:cNvCxnSpPr>
                <a:stCxn id="708" idx="0"/>
                <a:endCxn id="713" idx="5"/>
              </p:cNvCxnSpPr>
              <p:nvPr/>
            </p:nvCxnSpPr>
            <p:spPr>
              <a:xfrm flipH="1" flipV="1">
                <a:off x="6522411" y="2475294"/>
                <a:ext cx="115553" cy="57745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8" name="Straight Connector 757"/>
              <p:cNvCxnSpPr>
                <a:stCxn id="720" idx="5"/>
                <a:endCxn id="708" idx="1"/>
              </p:cNvCxnSpPr>
              <p:nvPr/>
            </p:nvCxnSpPr>
            <p:spPr>
              <a:xfrm flipV="1">
                <a:off x="6404142" y="2547522"/>
                <a:ext cx="212253" cy="23956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9" name="Straight Connector 758"/>
              <p:cNvCxnSpPr>
                <a:stCxn id="719" idx="5"/>
                <a:endCxn id="708" idx="2"/>
              </p:cNvCxnSpPr>
              <p:nvPr/>
            </p:nvCxnSpPr>
            <p:spPr>
              <a:xfrm flipV="1">
                <a:off x="6518810" y="2570958"/>
                <a:ext cx="105824" cy="84657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0" name="Straight Connector 759"/>
              <p:cNvCxnSpPr>
                <a:stCxn id="718" idx="5"/>
                <a:endCxn id="708" idx="3"/>
              </p:cNvCxnSpPr>
              <p:nvPr/>
            </p:nvCxnSpPr>
            <p:spPr>
              <a:xfrm flipH="1" flipV="1">
                <a:off x="6651295" y="2570958"/>
                <a:ext cx="50290" cy="119160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1" name="Straight Connector 760"/>
              <p:cNvCxnSpPr>
                <a:stCxn id="708" idx="0"/>
                <a:endCxn id="714" idx="5"/>
              </p:cNvCxnSpPr>
              <p:nvPr/>
            </p:nvCxnSpPr>
            <p:spPr>
              <a:xfrm flipV="1">
                <a:off x="6637965" y="2451707"/>
                <a:ext cx="76188" cy="81333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2" name="Straight Connector 761"/>
              <p:cNvCxnSpPr>
                <a:stCxn id="718" idx="5"/>
                <a:endCxn id="746" idx="2"/>
              </p:cNvCxnSpPr>
              <p:nvPr/>
            </p:nvCxnSpPr>
            <p:spPr>
              <a:xfrm flipV="1">
                <a:off x="6701586" y="2645280"/>
                <a:ext cx="2652" cy="44838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3" name="Straight Connector 762"/>
              <p:cNvCxnSpPr>
                <a:stCxn id="717" idx="5"/>
                <a:endCxn id="746" idx="3"/>
              </p:cNvCxnSpPr>
              <p:nvPr/>
            </p:nvCxnSpPr>
            <p:spPr>
              <a:xfrm flipH="1" flipV="1">
                <a:off x="6730900" y="2645279"/>
                <a:ext cx="166740" cy="24279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4" name="Straight Connector 763"/>
              <p:cNvCxnSpPr>
                <a:stCxn id="714" idx="5"/>
                <a:endCxn id="747" idx="1"/>
              </p:cNvCxnSpPr>
              <p:nvPr/>
            </p:nvCxnSpPr>
            <p:spPr>
              <a:xfrm>
                <a:off x="6714155" y="2451706"/>
                <a:ext cx="61449" cy="95814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5" name="Straight Connector 764"/>
              <p:cNvCxnSpPr>
                <a:stCxn id="747" idx="4"/>
                <a:endCxn id="715" idx="5"/>
              </p:cNvCxnSpPr>
              <p:nvPr/>
            </p:nvCxnSpPr>
            <p:spPr>
              <a:xfrm flipV="1">
                <a:off x="6818742" y="2468570"/>
                <a:ext cx="64424" cy="78950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6" name="Straight Connector 765"/>
              <p:cNvCxnSpPr>
                <a:stCxn id="747" idx="3"/>
                <a:endCxn id="716" idx="4"/>
              </p:cNvCxnSpPr>
              <p:nvPr/>
            </p:nvCxnSpPr>
            <p:spPr>
              <a:xfrm flipV="1">
                <a:off x="6810503" y="2551282"/>
                <a:ext cx="121221" cy="19673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7" name="Straight Connector 766"/>
              <p:cNvCxnSpPr>
                <a:stCxn id="709" idx="2"/>
                <a:endCxn id="714" idx="1"/>
              </p:cNvCxnSpPr>
              <p:nvPr/>
            </p:nvCxnSpPr>
            <p:spPr>
              <a:xfrm flipH="1">
                <a:off x="6721566" y="2357202"/>
                <a:ext cx="56192" cy="66713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8" name="Straight Connector 767"/>
              <p:cNvCxnSpPr>
                <a:stCxn id="715" idx="3"/>
                <a:endCxn id="709" idx="3"/>
              </p:cNvCxnSpPr>
              <p:nvPr/>
            </p:nvCxnSpPr>
            <p:spPr>
              <a:xfrm flipH="1" flipV="1">
                <a:off x="6804418" y="2357200"/>
                <a:ext cx="63061" cy="61903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9" name="Straight Connector 768"/>
              <p:cNvCxnSpPr>
                <a:stCxn id="745" idx="1"/>
                <a:endCxn id="718" idx="2"/>
              </p:cNvCxnSpPr>
              <p:nvPr/>
            </p:nvCxnSpPr>
            <p:spPr>
              <a:xfrm flipV="1">
                <a:off x="6699997" y="2745768"/>
                <a:ext cx="56166" cy="101627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0" name="Straight Connector 769"/>
              <p:cNvCxnSpPr>
                <a:stCxn id="745" idx="0"/>
                <a:endCxn id="717" idx="1"/>
              </p:cNvCxnSpPr>
              <p:nvPr/>
            </p:nvCxnSpPr>
            <p:spPr>
              <a:xfrm flipV="1">
                <a:off x="6721567" y="2693955"/>
                <a:ext cx="192032" cy="138955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1" name="Straight Connector 770"/>
              <p:cNvCxnSpPr>
                <a:stCxn id="717" idx="1"/>
                <a:endCxn id="748" idx="1"/>
              </p:cNvCxnSpPr>
              <p:nvPr/>
            </p:nvCxnSpPr>
            <p:spPr>
              <a:xfrm>
                <a:off x="6913599" y="2693954"/>
                <a:ext cx="34095" cy="32497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2" name="Straight Connector 771"/>
              <p:cNvCxnSpPr>
                <a:stCxn id="748" idx="0"/>
                <a:endCxn id="716" idx="5"/>
              </p:cNvCxnSpPr>
              <p:nvPr/>
            </p:nvCxnSpPr>
            <p:spPr>
              <a:xfrm flipV="1">
                <a:off x="6969264" y="2565154"/>
                <a:ext cx="18475" cy="146814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3" name="Straight Connector 772"/>
              <p:cNvCxnSpPr>
                <a:stCxn id="749" idx="0"/>
                <a:endCxn id="721" idx="1"/>
              </p:cNvCxnSpPr>
              <p:nvPr/>
            </p:nvCxnSpPr>
            <p:spPr>
              <a:xfrm flipV="1">
                <a:off x="7233573" y="2705251"/>
                <a:ext cx="8501" cy="994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4" name="Straight Connector 773"/>
              <p:cNvCxnSpPr>
                <a:stCxn id="749" idx="4"/>
                <a:endCxn id="722" idx="2"/>
              </p:cNvCxnSpPr>
              <p:nvPr/>
            </p:nvCxnSpPr>
            <p:spPr>
              <a:xfrm flipV="1">
                <a:off x="7255142" y="2743590"/>
                <a:ext cx="122575" cy="7562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5" name="Straight Connector 774"/>
              <p:cNvCxnSpPr>
                <a:stCxn id="751" idx="0"/>
                <a:endCxn id="722" idx="1"/>
              </p:cNvCxnSpPr>
              <p:nvPr/>
            </p:nvCxnSpPr>
            <p:spPr>
              <a:xfrm flipH="1" flipV="1">
                <a:off x="7443895" y="2729272"/>
                <a:ext cx="40830" cy="3051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6" name="Straight Connector 775"/>
              <p:cNvCxnSpPr>
                <a:stCxn id="751" idx="4"/>
                <a:endCxn id="723" idx="3"/>
              </p:cNvCxnSpPr>
              <p:nvPr/>
            </p:nvCxnSpPr>
            <p:spPr>
              <a:xfrm flipV="1">
                <a:off x="7506297" y="2732653"/>
                <a:ext cx="79864" cy="416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7" name="Straight Connector 776"/>
              <p:cNvCxnSpPr>
                <a:stCxn id="721" idx="5"/>
                <a:endCxn id="710" idx="2"/>
              </p:cNvCxnSpPr>
              <p:nvPr/>
            </p:nvCxnSpPr>
            <p:spPr>
              <a:xfrm flipV="1">
                <a:off x="7252209" y="2649059"/>
                <a:ext cx="59979" cy="2915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8" name="Straight Connector 777"/>
              <p:cNvCxnSpPr>
                <a:stCxn id="727" idx="5"/>
                <a:endCxn id="710" idx="1"/>
              </p:cNvCxnSpPr>
              <p:nvPr/>
            </p:nvCxnSpPr>
            <p:spPr>
              <a:xfrm>
                <a:off x="7217705" y="2552075"/>
                <a:ext cx="86244" cy="7355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9" name="Straight Connector 778"/>
              <p:cNvCxnSpPr>
                <a:stCxn id="727" idx="4"/>
                <a:endCxn id="712" idx="1"/>
              </p:cNvCxnSpPr>
              <p:nvPr/>
            </p:nvCxnSpPr>
            <p:spPr>
              <a:xfrm>
                <a:off x="7265580" y="2527313"/>
                <a:ext cx="157538" cy="3401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80" name="Straight Connector 779"/>
              <p:cNvCxnSpPr>
                <a:stCxn id="712" idx="0"/>
                <a:endCxn id="726" idx="5"/>
              </p:cNvCxnSpPr>
              <p:nvPr/>
            </p:nvCxnSpPr>
            <p:spPr>
              <a:xfrm flipH="1" flipV="1">
                <a:off x="7364197" y="2472483"/>
                <a:ext cx="80489" cy="7436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81" name="Straight Connector 780"/>
              <p:cNvCxnSpPr>
                <a:stCxn id="712" idx="0"/>
                <a:endCxn id="725" idx="5"/>
              </p:cNvCxnSpPr>
              <p:nvPr/>
            </p:nvCxnSpPr>
            <p:spPr>
              <a:xfrm flipV="1">
                <a:off x="7444687" y="2478463"/>
                <a:ext cx="135468" cy="6837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82" name="Straight Connector 781"/>
              <p:cNvCxnSpPr>
                <a:stCxn id="722" idx="4"/>
                <a:endCxn id="712" idx="2"/>
              </p:cNvCxnSpPr>
              <p:nvPr/>
            </p:nvCxnSpPr>
            <p:spPr>
              <a:xfrm flipV="1">
                <a:off x="7377718" y="2584761"/>
                <a:ext cx="53638" cy="10154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83" name="Straight Connector 782"/>
              <p:cNvCxnSpPr>
                <a:stCxn id="723" idx="4"/>
                <a:endCxn id="712" idx="3"/>
              </p:cNvCxnSpPr>
              <p:nvPr/>
            </p:nvCxnSpPr>
            <p:spPr>
              <a:xfrm flipH="1" flipV="1">
                <a:off x="7458018" y="2584762"/>
                <a:ext cx="102878" cy="12273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84" name="Straight Connector 783"/>
              <p:cNvCxnSpPr>
                <a:stCxn id="723" idx="5"/>
                <a:endCxn id="752" idx="3"/>
              </p:cNvCxnSpPr>
              <p:nvPr/>
            </p:nvCxnSpPr>
            <p:spPr>
              <a:xfrm flipH="1" flipV="1">
                <a:off x="7577660" y="2637443"/>
                <a:ext cx="35962" cy="4753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85" name="Straight Connector 784"/>
              <p:cNvCxnSpPr>
                <a:stCxn id="724" idx="5"/>
                <a:endCxn id="752" idx="4"/>
              </p:cNvCxnSpPr>
              <p:nvPr/>
            </p:nvCxnSpPr>
            <p:spPr>
              <a:xfrm flipH="1">
                <a:off x="7585901" y="2577234"/>
                <a:ext cx="138969" cy="3677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86" name="Straight Connector 785"/>
              <p:cNvCxnSpPr>
                <a:stCxn id="752" idx="4"/>
                <a:endCxn id="725" idx="4"/>
              </p:cNvCxnSpPr>
              <p:nvPr/>
            </p:nvCxnSpPr>
            <p:spPr>
              <a:xfrm flipV="1">
                <a:off x="7585902" y="2523030"/>
                <a:ext cx="42588" cy="9097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87" name="Straight Connector 786"/>
              <p:cNvCxnSpPr>
                <a:stCxn id="725" idx="5"/>
                <a:endCxn id="750" idx="4"/>
              </p:cNvCxnSpPr>
              <p:nvPr/>
            </p:nvCxnSpPr>
            <p:spPr>
              <a:xfrm>
                <a:off x="7580153" y="2478464"/>
                <a:ext cx="775" cy="4496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88" name="Straight Connector 787"/>
              <p:cNvCxnSpPr>
                <a:stCxn id="726" idx="1"/>
                <a:endCxn id="711" idx="3"/>
              </p:cNvCxnSpPr>
              <p:nvPr/>
            </p:nvCxnSpPr>
            <p:spPr>
              <a:xfrm flipH="1" flipV="1">
                <a:off x="7314071" y="2347941"/>
                <a:ext cx="43406" cy="9659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89" name="Straight Connector 788"/>
              <p:cNvCxnSpPr>
                <a:stCxn id="725" idx="1"/>
                <a:endCxn id="742" idx="0"/>
              </p:cNvCxnSpPr>
              <p:nvPr/>
            </p:nvCxnSpPr>
            <p:spPr>
              <a:xfrm flipV="1">
                <a:off x="7596225" y="2384344"/>
                <a:ext cx="100049" cy="6972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0" name="Straight Connector 789"/>
              <p:cNvCxnSpPr>
                <a:stCxn id="724" idx="0"/>
                <a:endCxn id="742" idx="2"/>
              </p:cNvCxnSpPr>
              <p:nvPr/>
            </p:nvCxnSpPr>
            <p:spPr>
              <a:xfrm flipH="1" flipV="1">
                <a:off x="7682943" y="2422263"/>
                <a:ext cx="61598" cy="10679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1" name="Straight Connector 790"/>
              <p:cNvCxnSpPr>
                <a:stCxn id="725" idx="0"/>
                <a:endCxn id="711" idx="4"/>
              </p:cNvCxnSpPr>
              <p:nvPr/>
            </p:nvCxnSpPr>
            <p:spPr>
              <a:xfrm flipH="1" flipV="1">
                <a:off x="7322309" y="2324506"/>
                <a:ext cx="209511" cy="10893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2" name="Straight Connector 791"/>
              <p:cNvCxnSpPr>
                <a:stCxn id="725" idx="2"/>
                <a:endCxn id="743" idx="2"/>
              </p:cNvCxnSpPr>
              <p:nvPr/>
            </p:nvCxnSpPr>
            <p:spPr>
              <a:xfrm>
                <a:off x="7660630" y="2474240"/>
                <a:ext cx="101916" cy="2234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3" name="Straight Connector 792"/>
              <p:cNvCxnSpPr>
                <a:stCxn id="724" idx="1"/>
              </p:cNvCxnSpPr>
              <p:nvPr/>
            </p:nvCxnSpPr>
            <p:spPr>
              <a:xfrm flipH="1" flipV="1">
                <a:off x="7762547" y="2496586"/>
                <a:ext cx="1668" cy="8064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4" name="Straight Connector 793"/>
              <p:cNvCxnSpPr>
                <a:stCxn id="744" idx="0"/>
                <a:endCxn id="723" idx="1"/>
              </p:cNvCxnSpPr>
              <p:nvPr/>
            </p:nvCxnSpPr>
            <p:spPr>
              <a:xfrm flipH="1" flipV="1">
                <a:off x="7638886" y="2710139"/>
                <a:ext cx="139478" cy="401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5" name="Straight Connector 794"/>
              <p:cNvCxnSpPr>
                <a:stCxn id="744" idx="0"/>
                <a:endCxn id="724" idx="3"/>
              </p:cNvCxnSpPr>
              <p:nvPr/>
            </p:nvCxnSpPr>
            <p:spPr>
              <a:xfrm flipH="1" flipV="1">
                <a:off x="7744544" y="2625406"/>
                <a:ext cx="33822" cy="8874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796" name="Rectangle 795"/>
              <p:cNvSpPr/>
              <p:nvPr/>
            </p:nvSpPr>
            <p:spPr>
              <a:xfrm>
                <a:off x="6245178" y="2183576"/>
                <a:ext cx="1667866" cy="914205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"/>
                <a:miter lim="800000"/>
              </a:ln>
              <a:effectLst/>
            </p:spPr>
            <p:txBody>
              <a:bodyPr rtlCol="0" anchor="b"/>
              <a:lstStyle/>
              <a:p>
                <a:pPr algn="ctr" defTabSz="914400"/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[LM] Local active map</a:t>
                </a: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7972408" y="3257649"/>
                <a:ext cx="2010416" cy="912227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"/>
                <a:miter lim="800000"/>
              </a:ln>
              <a:effectLst/>
            </p:spPr>
            <p:txBody>
              <a:bodyPr wrap="none" rtlCol="0" anchor="b"/>
              <a:lstStyle/>
              <a:p>
                <a:pPr algn="ctr" defTabSz="914400"/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[G2] Feature constrained graph</a:t>
                </a: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6102796" y="3248961"/>
                <a:ext cx="1795940" cy="912227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"/>
                <a:miter lim="800000"/>
              </a:ln>
              <a:effectLst/>
            </p:spPr>
            <p:txBody>
              <a:bodyPr wrap="none" rtlCol="0" anchor="b"/>
              <a:lstStyle/>
              <a:p>
                <a:pPr algn="ctr" defTabSz="914400"/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[G3] Co-visibility binary graph</a:t>
                </a:r>
              </a:p>
            </p:txBody>
          </p:sp>
          <p:grpSp>
            <p:nvGrpSpPr>
              <p:cNvPr id="799" name="Group 798"/>
              <p:cNvGrpSpPr/>
              <p:nvPr/>
            </p:nvGrpSpPr>
            <p:grpSpPr>
              <a:xfrm>
                <a:off x="6233103" y="3408078"/>
                <a:ext cx="1484973" cy="360324"/>
                <a:chOff x="5781218" y="2753259"/>
                <a:chExt cx="1916643" cy="491204"/>
              </a:xfrm>
            </p:grpSpPr>
            <p:sp>
              <p:nvSpPr>
                <p:cNvPr id="895" name="Isosceles Triangle 894"/>
                <p:cNvSpPr/>
                <p:nvPr/>
              </p:nvSpPr>
              <p:spPr>
                <a:xfrm rot="5106835">
                  <a:off x="5973581" y="2741265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96" name="Isosceles Triangle 895"/>
                <p:cNvSpPr/>
                <p:nvPr/>
              </p:nvSpPr>
              <p:spPr>
                <a:xfrm rot="6239034">
                  <a:off x="6235687" y="2707166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97" name="Isosceles Triangle 896"/>
                <p:cNvSpPr/>
                <p:nvPr/>
              </p:nvSpPr>
              <p:spPr>
                <a:xfrm rot="8529040">
                  <a:off x="6471887" y="2767520"/>
                  <a:ext cx="104824" cy="1415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98" name="Isosceles Triangle 897"/>
                <p:cNvSpPr/>
                <p:nvPr/>
              </p:nvSpPr>
              <p:spPr>
                <a:xfrm rot="7379600">
                  <a:off x="6621476" y="2917560"/>
                  <a:ext cx="101310" cy="146429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99" name="Isosceles Triangle 898"/>
                <p:cNvSpPr/>
                <p:nvPr/>
              </p:nvSpPr>
              <p:spPr>
                <a:xfrm rot="14304376">
                  <a:off x="6485885" y="3065480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00" name="Isosceles Triangle 899"/>
                <p:cNvSpPr/>
                <p:nvPr/>
              </p:nvSpPr>
              <p:spPr>
                <a:xfrm rot="16959736">
                  <a:off x="6209529" y="3098283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01" name="Isosceles Triangle 900"/>
                <p:cNvSpPr/>
                <p:nvPr/>
              </p:nvSpPr>
              <p:spPr>
                <a:xfrm rot="19187145">
                  <a:off x="5940167" y="3061899"/>
                  <a:ext cx="104824" cy="1415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02" name="Isosceles Triangle 901"/>
                <p:cNvSpPr/>
                <p:nvPr/>
              </p:nvSpPr>
              <p:spPr>
                <a:xfrm rot="21498">
                  <a:off x="5781218" y="2920730"/>
                  <a:ext cx="104824" cy="1415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03" name="Isosceles Triangle 902"/>
                <p:cNvSpPr/>
                <p:nvPr/>
              </p:nvSpPr>
              <p:spPr>
                <a:xfrm rot="17357413" flipV="1">
                  <a:off x="6940768" y="3080136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04" name="Isosceles Triangle 903"/>
                <p:cNvSpPr/>
                <p:nvPr/>
              </p:nvSpPr>
              <p:spPr>
                <a:xfrm rot="16200000" flipV="1">
                  <a:off x="7202875" y="3114235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05" name="Isosceles Triangle 904"/>
                <p:cNvSpPr/>
                <p:nvPr/>
              </p:nvSpPr>
              <p:spPr>
                <a:xfrm rot="13610777" flipV="1">
                  <a:off x="7437217" y="3103636"/>
                  <a:ext cx="101310" cy="146429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06" name="Isosceles Triangle 905"/>
                <p:cNvSpPr/>
                <p:nvPr/>
              </p:nvSpPr>
              <p:spPr>
                <a:xfrm rot="10800000" flipV="1">
                  <a:off x="7593037" y="2929353"/>
                  <a:ext cx="104824" cy="1415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07" name="Isosceles Triangle 906"/>
                <p:cNvSpPr/>
                <p:nvPr/>
              </p:nvSpPr>
              <p:spPr>
                <a:xfrm rot="7295624" flipV="1">
                  <a:off x="7395096" y="2748961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08" name="Isosceles Triangle 907"/>
                <p:cNvSpPr/>
                <p:nvPr/>
              </p:nvSpPr>
              <p:spPr>
                <a:xfrm rot="4640264" flipV="1">
                  <a:off x="7092227" y="2737569"/>
                  <a:ext cx="84135" cy="1763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09" name="Isosceles Triangle 908"/>
                <p:cNvSpPr/>
                <p:nvPr/>
              </p:nvSpPr>
              <p:spPr>
                <a:xfrm rot="2412855" flipV="1">
                  <a:off x="6801301" y="2897291"/>
                  <a:ext cx="104824" cy="141521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910" name="Straight Connector 909"/>
                <p:cNvCxnSpPr>
                  <a:stCxn id="902" idx="0"/>
                  <a:endCxn id="895" idx="4"/>
                </p:cNvCxnSpPr>
                <p:nvPr/>
              </p:nvCxnSpPr>
              <p:spPr>
                <a:xfrm flipV="1">
                  <a:off x="5834088" y="2878597"/>
                  <a:ext cx="97428" cy="4213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1" name="Straight Connector 910"/>
                <p:cNvCxnSpPr>
                  <a:stCxn id="895" idx="0"/>
                  <a:endCxn id="896" idx="4"/>
                </p:cNvCxnSpPr>
                <p:nvPr/>
              </p:nvCxnSpPr>
              <p:spPr>
                <a:xfrm flipV="1">
                  <a:off x="6103489" y="2815557"/>
                  <a:ext cx="78200" cy="661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2" name="Straight Connector 911"/>
                <p:cNvCxnSpPr>
                  <a:stCxn id="902" idx="4"/>
                  <a:endCxn id="901" idx="0"/>
                </p:cNvCxnSpPr>
                <p:nvPr/>
              </p:nvCxnSpPr>
              <p:spPr>
                <a:xfrm>
                  <a:off x="5885583" y="3062566"/>
                  <a:ext cx="59725" cy="1605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3" name="Straight Connector 912"/>
                <p:cNvCxnSpPr>
                  <a:stCxn id="901" idx="4"/>
                  <a:endCxn id="900" idx="0"/>
                </p:cNvCxnSpPr>
                <p:nvPr/>
              </p:nvCxnSpPr>
              <p:spPr>
                <a:xfrm>
                  <a:off x="6079874" y="3153989"/>
                  <a:ext cx="85706" cy="1377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4" name="Straight Connector 913"/>
                <p:cNvCxnSpPr>
                  <a:stCxn id="900" idx="3"/>
                  <a:endCxn id="899" idx="0"/>
                </p:cNvCxnSpPr>
                <p:nvPr/>
              </p:nvCxnSpPr>
              <p:spPr>
                <a:xfrm flipV="1">
                  <a:off x="6337613" y="3198279"/>
                  <a:ext cx="115246" cy="684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5" name="Straight Connector 914"/>
                <p:cNvCxnSpPr>
                  <a:stCxn id="896" idx="0"/>
                  <a:endCxn id="897" idx="4"/>
                </p:cNvCxnSpPr>
                <p:nvPr/>
              </p:nvCxnSpPr>
              <p:spPr>
                <a:xfrm flipV="1">
                  <a:off x="6363302" y="2813487"/>
                  <a:ext cx="74687" cy="242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6" name="Straight Connector 915"/>
                <p:cNvCxnSpPr>
                  <a:stCxn id="897" idx="0"/>
                  <a:endCxn id="898" idx="3"/>
                </p:cNvCxnSpPr>
                <p:nvPr/>
              </p:nvCxnSpPr>
              <p:spPr>
                <a:xfrm>
                  <a:off x="6569223" y="2894155"/>
                  <a:ext cx="41501" cy="5808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7" name="Straight Connector 916"/>
                <p:cNvCxnSpPr>
                  <a:stCxn id="898" idx="0"/>
                  <a:endCxn id="903" idx="3"/>
                </p:cNvCxnSpPr>
                <p:nvPr/>
              </p:nvCxnSpPr>
              <p:spPr>
                <a:xfrm>
                  <a:off x="6733539" y="3029306"/>
                  <a:ext cx="166087" cy="11084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8" name="Straight Connector 917"/>
                <p:cNvCxnSpPr>
                  <a:stCxn id="903" idx="0"/>
                  <a:endCxn id="904" idx="3"/>
                </p:cNvCxnSpPr>
                <p:nvPr/>
              </p:nvCxnSpPr>
              <p:spPr>
                <a:xfrm>
                  <a:off x="7066047" y="3196444"/>
                  <a:ext cx="90735" cy="595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9" name="Straight Connector 918"/>
                <p:cNvCxnSpPr>
                  <a:stCxn id="904" idx="0"/>
                  <a:endCxn id="905" idx="4"/>
                </p:cNvCxnSpPr>
                <p:nvPr/>
              </p:nvCxnSpPr>
              <p:spPr>
                <a:xfrm flipV="1">
                  <a:off x="7333103" y="3188294"/>
                  <a:ext cx="65510" cy="1410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0" name="Straight Connector 919"/>
                <p:cNvCxnSpPr>
                  <a:stCxn id="905" idx="0"/>
                  <a:endCxn id="906" idx="4"/>
                </p:cNvCxnSpPr>
                <p:nvPr/>
              </p:nvCxnSpPr>
              <p:spPr>
                <a:xfrm flipV="1">
                  <a:off x="7541283" y="3070874"/>
                  <a:ext cx="51754" cy="5757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1" name="Straight Connector 920"/>
                <p:cNvCxnSpPr>
                  <a:stCxn id="906" idx="0"/>
                  <a:endCxn id="907" idx="3"/>
                </p:cNvCxnSpPr>
                <p:nvPr/>
              </p:nvCxnSpPr>
              <p:spPr>
                <a:xfrm flipH="1" flipV="1">
                  <a:off x="7512257" y="2881760"/>
                  <a:ext cx="133192" cy="4759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2" name="Straight Connector 921"/>
                <p:cNvCxnSpPr>
                  <a:stCxn id="908" idx="3"/>
                  <a:endCxn id="907" idx="0"/>
                </p:cNvCxnSpPr>
                <p:nvPr/>
              </p:nvCxnSpPr>
              <p:spPr>
                <a:xfrm flipV="1">
                  <a:off x="7220311" y="2792483"/>
                  <a:ext cx="141759" cy="1456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3" name="Straight Connector 922"/>
                <p:cNvCxnSpPr>
                  <a:stCxn id="909" idx="3"/>
                  <a:endCxn id="908" idx="0"/>
                </p:cNvCxnSpPr>
                <p:nvPr/>
              </p:nvCxnSpPr>
              <p:spPr>
                <a:xfrm flipV="1">
                  <a:off x="6900985" y="2844406"/>
                  <a:ext cx="147293" cy="6961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4" name="Straight Connector 923"/>
                <p:cNvCxnSpPr>
                  <a:stCxn id="901" idx="5"/>
                  <a:endCxn id="895" idx="5"/>
                </p:cNvCxnSpPr>
                <p:nvPr/>
              </p:nvCxnSpPr>
              <p:spPr>
                <a:xfrm flipV="1">
                  <a:off x="6012591" y="2850383"/>
                  <a:ext cx="4849" cy="26535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5" name="Straight Connector 924"/>
                <p:cNvCxnSpPr>
                  <a:stCxn id="901" idx="5"/>
                  <a:endCxn id="896" idx="5"/>
                </p:cNvCxnSpPr>
                <p:nvPr/>
              </p:nvCxnSpPr>
              <p:spPr>
                <a:xfrm flipV="1">
                  <a:off x="6012591" y="2815737"/>
                  <a:ext cx="260080" cy="30000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6" name="Straight Connector 925"/>
                <p:cNvCxnSpPr>
                  <a:stCxn id="902" idx="5"/>
                  <a:endCxn id="896" idx="5"/>
                </p:cNvCxnSpPr>
                <p:nvPr/>
              </p:nvCxnSpPr>
              <p:spPr>
                <a:xfrm flipV="1">
                  <a:off x="5859835" y="2815737"/>
                  <a:ext cx="412836" cy="17591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7" name="Straight Connector 926"/>
                <p:cNvCxnSpPr>
                  <a:stCxn id="900" idx="5"/>
                  <a:endCxn id="897" idx="5"/>
                </p:cNvCxnSpPr>
                <p:nvPr/>
              </p:nvCxnSpPr>
              <p:spPr>
                <a:xfrm flipV="1">
                  <a:off x="6256208" y="2854360"/>
                  <a:ext cx="247398" cy="3115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8" name="Straight Connector 927"/>
                <p:cNvCxnSpPr>
                  <a:stCxn id="899" idx="5"/>
                  <a:endCxn id="897" idx="5"/>
                </p:cNvCxnSpPr>
                <p:nvPr/>
              </p:nvCxnSpPr>
              <p:spPr>
                <a:xfrm flipH="1" flipV="1">
                  <a:off x="6503606" y="2854360"/>
                  <a:ext cx="13328" cy="28136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9" name="Straight Connector 928"/>
                <p:cNvCxnSpPr>
                  <a:stCxn id="903" idx="5"/>
                  <a:endCxn id="908" idx="5"/>
                </p:cNvCxnSpPr>
                <p:nvPr/>
              </p:nvCxnSpPr>
              <p:spPr>
                <a:xfrm flipV="1">
                  <a:off x="6989784" y="2846251"/>
                  <a:ext cx="149122" cy="30219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30" name="Straight Connector 929"/>
                <p:cNvCxnSpPr>
                  <a:stCxn id="904" idx="5"/>
                  <a:endCxn id="908" idx="5"/>
                </p:cNvCxnSpPr>
                <p:nvPr/>
              </p:nvCxnSpPr>
              <p:spPr>
                <a:xfrm flipH="1" flipV="1">
                  <a:off x="7138906" y="2846251"/>
                  <a:ext cx="106036" cy="33511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31" name="Straight Connector 930"/>
                <p:cNvCxnSpPr>
                  <a:stCxn id="906" idx="5"/>
                  <a:endCxn id="904" idx="5"/>
                </p:cNvCxnSpPr>
                <p:nvPr/>
              </p:nvCxnSpPr>
              <p:spPr>
                <a:xfrm flipH="1">
                  <a:off x="7244942" y="3000114"/>
                  <a:ext cx="374301" cy="18124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800" name="Group 799"/>
              <p:cNvGrpSpPr/>
              <p:nvPr/>
            </p:nvGrpSpPr>
            <p:grpSpPr>
              <a:xfrm>
                <a:off x="8210465" y="3337484"/>
                <a:ext cx="1522954" cy="568509"/>
                <a:chOff x="3502302" y="3729752"/>
                <a:chExt cx="1367957" cy="539349"/>
              </a:xfrm>
            </p:grpSpPr>
            <p:sp>
              <p:nvSpPr>
                <p:cNvPr id="801" name="AutoShape 8"/>
                <p:cNvSpPr>
                  <a:spLocks noChangeArrowheads="1"/>
                </p:cNvSpPr>
                <p:nvPr/>
              </p:nvSpPr>
              <p:spPr bwMode="auto">
                <a:xfrm>
                  <a:off x="3502302" y="3788591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2" name="AutoShape 8"/>
                <p:cNvSpPr>
                  <a:spLocks noChangeArrowheads="1"/>
                </p:cNvSpPr>
                <p:nvPr/>
              </p:nvSpPr>
              <p:spPr bwMode="auto">
                <a:xfrm>
                  <a:off x="3521942" y="4096336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3" name="AutoShape 8"/>
                <p:cNvSpPr>
                  <a:spLocks noChangeArrowheads="1"/>
                </p:cNvSpPr>
                <p:nvPr/>
              </p:nvSpPr>
              <p:spPr bwMode="auto">
                <a:xfrm>
                  <a:off x="3792576" y="3944236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4" name="AutoShape 8"/>
                <p:cNvSpPr>
                  <a:spLocks noChangeArrowheads="1"/>
                </p:cNvSpPr>
                <p:nvPr/>
              </p:nvSpPr>
              <p:spPr bwMode="auto">
                <a:xfrm>
                  <a:off x="3932003" y="3738658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5" name="AutoShape 8"/>
                <p:cNvSpPr>
                  <a:spLocks noChangeArrowheads="1"/>
                </p:cNvSpPr>
                <p:nvPr/>
              </p:nvSpPr>
              <p:spPr bwMode="auto">
                <a:xfrm>
                  <a:off x="4418635" y="4019349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6" name="AutoShape 8"/>
                <p:cNvSpPr>
                  <a:spLocks noChangeArrowheads="1"/>
                </p:cNvSpPr>
                <p:nvPr/>
              </p:nvSpPr>
              <p:spPr bwMode="auto">
                <a:xfrm>
                  <a:off x="4396071" y="3729752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7" name="AutoShape 8"/>
                <p:cNvSpPr>
                  <a:spLocks noChangeArrowheads="1"/>
                </p:cNvSpPr>
                <p:nvPr/>
              </p:nvSpPr>
              <p:spPr bwMode="auto">
                <a:xfrm>
                  <a:off x="4527145" y="3957512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8" name="Isosceles Triangle 807"/>
                <p:cNvSpPr/>
                <p:nvPr/>
              </p:nvSpPr>
              <p:spPr>
                <a:xfrm rot="5106835">
                  <a:off x="3678264" y="3814718"/>
                  <a:ext cx="55089" cy="120520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09" name="Isosceles Triangle 808"/>
                <p:cNvSpPr/>
                <p:nvPr/>
              </p:nvSpPr>
              <p:spPr>
                <a:xfrm rot="6239034">
                  <a:off x="3857420" y="3792392"/>
                  <a:ext cx="55089" cy="120520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10" name="Isosceles Triangle 809"/>
                <p:cNvSpPr/>
                <p:nvPr/>
              </p:nvSpPr>
              <p:spPr>
                <a:xfrm rot="8529040">
                  <a:off x="4013806" y="3824912"/>
                  <a:ext cx="71650" cy="92663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11" name="Isosceles Triangle 810"/>
                <p:cNvSpPr/>
                <p:nvPr/>
              </p:nvSpPr>
              <p:spPr>
                <a:xfrm rot="7379600">
                  <a:off x="4106570" y="3911170"/>
                  <a:ext cx="66335" cy="100088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12" name="Isosceles Triangle 811"/>
                <p:cNvSpPr/>
                <p:nvPr/>
              </p:nvSpPr>
              <p:spPr>
                <a:xfrm rot="14304376">
                  <a:off x="4028438" y="4027003"/>
                  <a:ext cx="55089" cy="120520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13" name="Isosceles Triangle 812"/>
                <p:cNvSpPr/>
                <p:nvPr/>
              </p:nvSpPr>
              <p:spPr>
                <a:xfrm rot="16959736">
                  <a:off x="3839541" y="4048482"/>
                  <a:ext cx="55089" cy="120520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14" name="Isosceles Triangle 813"/>
                <p:cNvSpPr/>
                <p:nvPr/>
              </p:nvSpPr>
              <p:spPr>
                <a:xfrm rot="19187145">
                  <a:off x="3654215" y="4027194"/>
                  <a:ext cx="71650" cy="92663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15" name="Isosceles Triangle 814"/>
                <p:cNvSpPr/>
                <p:nvPr/>
              </p:nvSpPr>
              <p:spPr>
                <a:xfrm rot="21498">
                  <a:off x="3545568" y="3934762"/>
                  <a:ext cx="71650" cy="92663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16" name="Isosceles Triangle 815"/>
                <p:cNvSpPr/>
                <p:nvPr/>
              </p:nvSpPr>
              <p:spPr>
                <a:xfrm rot="17357413" flipV="1">
                  <a:off x="4339363" y="4036600"/>
                  <a:ext cx="55089" cy="120520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17" name="Isosceles Triangle 816"/>
                <p:cNvSpPr/>
                <p:nvPr/>
              </p:nvSpPr>
              <p:spPr>
                <a:xfrm rot="16200000" flipV="1">
                  <a:off x="4518520" y="4058927"/>
                  <a:ext cx="55089" cy="120520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18" name="Isosceles Triangle 817"/>
                <p:cNvSpPr/>
                <p:nvPr/>
              </p:nvSpPr>
              <p:spPr>
                <a:xfrm rot="13610777" flipV="1">
                  <a:off x="4678946" y="4052417"/>
                  <a:ext cx="66335" cy="100088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19" name="Isosceles Triangle 818"/>
                <p:cNvSpPr/>
                <p:nvPr/>
              </p:nvSpPr>
              <p:spPr>
                <a:xfrm rot="10800000" flipV="1">
                  <a:off x="4783997" y="3940408"/>
                  <a:ext cx="71650" cy="92663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20" name="Isosceles Triangle 819"/>
                <p:cNvSpPr/>
                <p:nvPr/>
              </p:nvSpPr>
              <p:spPr>
                <a:xfrm rot="7295624" flipV="1">
                  <a:off x="4649908" y="3819757"/>
                  <a:ext cx="55089" cy="120520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21" name="Isosceles Triangle 820"/>
                <p:cNvSpPr/>
                <p:nvPr/>
              </p:nvSpPr>
              <p:spPr>
                <a:xfrm rot="4640264" flipV="1">
                  <a:off x="4442889" y="3812298"/>
                  <a:ext cx="55089" cy="120520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22" name="Isosceles Triangle 821"/>
                <p:cNvSpPr/>
                <p:nvPr/>
              </p:nvSpPr>
              <p:spPr>
                <a:xfrm rot="2412855" flipV="1">
                  <a:off x="4290601" y="3904647"/>
                  <a:ext cx="71650" cy="92663"/>
                </a:xfrm>
                <a:prstGeom prst="triangl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28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823" name="Straight Connector 822"/>
                <p:cNvCxnSpPr>
                  <a:stCxn id="815" idx="0"/>
                  <a:endCxn id="808" idx="4"/>
                </p:cNvCxnSpPr>
                <p:nvPr/>
              </p:nvCxnSpPr>
              <p:spPr>
                <a:xfrm flipV="1">
                  <a:off x="3581707" y="3907174"/>
                  <a:ext cx="66595" cy="2758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24" name="Straight Connector 823"/>
                <p:cNvCxnSpPr>
                  <a:stCxn id="808" idx="0"/>
                  <a:endCxn id="809" idx="4"/>
                </p:cNvCxnSpPr>
                <p:nvPr/>
              </p:nvCxnSpPr>
              <p:spPr>
                <a:xfrm flipV="1">
                  <a:off x="3765849" y="3865898"/>
                  <a:ext cx="53453" cy="43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25" name="Straight Connector 824"/>
                <p:cNvCxnSpPr>
                  <a:stCxn id="815" idx="4"/>
                  <a:endCxn id="814" idx="0"/>
                </p:cNvCxnSpPr>
                <p:nvPr/>
              </p:nvCxnSpPr>
              <p:spPr>
                <a:xfrm>
                  <a:off x="3616905" y="4027631"/>
                  <a:ext cx="40824" cy="1051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26" name="Straight Connector 825"/>
                <p:cNvCxnSpPr>
                  <a:stCxn id="814" idx="4"/>
                  <a:endCxn id="813" idx="0"/>
                </p:cNvCxnSpPr>
                <p:nvPr/>
              </p:nvCxnSpPr>
              <p:spPr>
                <a:xfrm>
                  <a:off x="3749708" y="4087492"/>
                  <a:ext cx="58583" cy="902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27" name="Straight Connector 826"/>
                <p:cNvCxnSpPr>
                  <a:stCxn id="813" idx="3"/>
                  <a:endCxn id="812" idx="0"/>
                </p:cNvCxnSpPr>
                <p:nvPr/>
              </p:nvCxnSpPr>
              <p:spPr>
                <a:xfrm flipV="1">
                  <a:off x="3925880" y="4116491"/>
                  <a:ext cx="78774" cy="44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28" name="Straight Connector 827"/>
                <p:cNvCxnSpPr>
                  <a:stCxn id="809" idx="0"/>
                  <a:endCxn id="810" idx="4"/>
                </p:cNvCxnSpPr>
                <p:nvPr/>
              </p:nvCxnSpPr>
              <p:spPr>
                <a:xfrm flipV="1">
                  <a:off x="3943440" y="3856641"/>
                  <a:ext cx="49475" cy="1057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29" name="Straight Connector 828"/>
                <p:cNvCxnSpPr>
                  <a:stCxn id="810" idx="0"/>
                  <a:endCxn id="811" idx="3"/>
                </p:cNvCxnSpPr>
                <p:nvPr/>
              </p:nvCxnSpPr>
              <p:spPr>
                <a:xfrm>
                  <a:off x="4078060" y="3907828"/>
                  <a:ext cx="19703" cy="2613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30" name="Straight Connector 829"/>
                <p:cNvCxnSpPr>
                  <a:stCxn id="811" idx="0"/>
                  <a:endCxn id="816" idx="3"/>
                </p:cNvCxnSpPr>
                <p:nvPr/>
              </p:nvCxnSpPr>
              <p:spPr>
                <a:xfrm>
                  <a:off x="4181711" y="3988465"/>
                  <a:ext cx="128319" cy="8848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31" name="Straight Connector 830"/>
                <p:cNvCxnSpPr>
                  <a:stCxn id="816" idx="0"/>
                  <a:endCxn id="817" idx="3"/>
                </p:cNvCxnSpPr>
                <p:nvPr/>
              </p:nvCxnSpPr>
              <p:spPr>
                <a:xfrm>
                  <a:off x="4423784" y="4115290"/>
                  <a:ext cx="62020" cy="389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32" name="Straight Connector 831"/>
                <p:cNvCxnSpPr>
                  <a:stCxn id="817" idx="0"/>
                  <a:endCxn id="818" idx="4"/>
                </p:cNvCxnSpPr>
                <p:nvPr/>
              </p:nvCxnSpPr>
              <p:spPr>
                <a:xfrm flipV="1">
                  <a:off x="4606325" y="4109954"/>
                  <a:ext cx="44777" cy="923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33" name="Straight Connector 832"/>
                <p:cNvCxnSpPr>
                  <a:stCxn id="818" idx="0"/>
                  <a:endCxn id="819" idx="4"/>
                </p:cNvCxnSpPr>
                <p:nvPr/>
              </p:nvCxnSpPr>
              <p:spPr>
                <a:xfrm flipV="1">
                  <a:off x="4748622" y="4033071"/>
                  <a:ext cx="35375" cy="3770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34" name="Straight Connector 833"/>
                <p:cNvCxnSpPr>
                  <a:stCxn id="819" idx="0"/>
                  <a:endCxn id="820" idx="3"/>
                </p:cNvCxnSpPr>
                <p:nvPr/>
              </p:nvCxnSpPr>
              <p:spPr>
                <a:xfrm flipH="1" flipV="1">
                  <a:off x="4728781" y="3909245"/>
                  <a:ext cx="91040" cy="3116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35" name="Straight Connector 834"/>
                <p:cNvCxnSpPr>
                  <a:stCxn id="821" idx="3"/>
                  <a:endCxn id="820" idx="0"/>
                </p:cNvCxnSpPr>
                <p:nvPr/>
              </p:nvCxnSpPr>
              <p:spPr>
                <a:xfrm flipV="1">
                  <a:off x="4529228" y="3850790"/>
                  <a:ext cx="96896" cy="953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36" name="Straight Connector 835"/>
                <p:cNvCxnSpPr>
                  <a:stCxn id="822" idx="3"/>
                  <a:endCxn id="821" idx="0"/>
                </p:cNvCxnSpPr>
                <p:nvPr/>
              </p:nvCxnSpPr>
              <p:spPr>
                <a:xfrm flipV="1">
                  <a:off x="4356339" y="3885767"/>
                  <a:ext cx="55300" cy="2983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37" name="AutoShape 8"/>
                <p:cNvSpPr>
                  <a:spLocks noChangeArrowheads="1"/>
                </p:cNvSpPr>
                <p:nvPr/>
              </p:nvSpPr>
              <p:spPr bwMode="auto">
                <a:xfrm>
                  <a:off x="4756231" y="3801231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8" name="AutoShape 8"/>
                <p:cNvSpPr>
                  <a:spLocks noChangeArrowheads="1"/>
                </p:cNvSpPr>
                <p:nvPr/>
              </p:nvSpPr>
              <p:spPr bwMode="auto">
                <a:xfrm>
                  <a:off x="4828714" y="3872709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9" name="AutoShape 8"/>
                <p:cNvSpPr>
                  <a:spLocks noChangeArrowheads="1"/>
                </p:cNvSpPr>
                <p:nvPr/>
              </p:nvSpPr>
              <p:spPr bwMode="auto">
                <a:xfrm>
                  <a:off x="4830978" y="4118421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0" name="AutoShape 8"/>
                <p:cNvSpPr>
                  <a:spLocks noChangeArrowheads="1"/>
                </p:cNvSpPr>
                <p:nvPr/>
              </p:nvSpPr>
              <p:spPr bwMode="auto">
                <a:xfrm>
                  <a:off x="3868700" y="4232633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1" name="AutoShape 8"/>
                <p:cNvSpPr>
                  <a:spLocks noChangeArrowheads="1"/>
                </p:cNvSpPr>
                <p:nvPr/>
              </p:nvSpPr>
              <p:spPr bwMode="auto">
                <a:xfrm>
                  <a:off x="3865059" y="4015714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2" name="AutoShape 8"/>
                <p:cNvSpPr>
                  <a:spLocks noChangeArrowheads="1"/>
                </p:cNvSpPr>
                <p:nvPr/>
              </p:nvSpPr>
              <p:spPr bwMode="auto">
                <a:xfrm>
                  <a:off x="3937544" y="3944234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3" name="AutoShape 8"/>
                <p:cNvSpPr>
                  <a:spLocks noChangeArrowheads="1"/>
                </p:cNvSpPr>
                <p:nvPr/>
              </p:nvSpPr>
              <p:spPr bwMode="auto">
                <a:xfrm>
                  <a:off x="4094243" y="4116319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4" name="AutoShape 8"/>
                <p:cNvSpPr>
                  <a:spLocks noChangeArrowheads="1"/>
                </p:cNvSpPr>
                <p:nvPr/>
              </p:nvSpPr>
              <p:spPr bwMode="auto">
                <a:xfrm>
                  <a:off x="4334912" y="4205531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5" name="AutoShape 8"/>
                <p:cNvSpPr>
                  <a:spLocks noChangeArrowheads="1"/>
                </p:cNvSpPr>
                <p:nvPr/>
              </p:nvSpPr>
              <p:spPr bwMode="auto">
                <a:xfrm>
                  <a:off x="4631560" y="3921061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6" name="AutoShape 8"/>
                <p:cNvSpPr>
                  <a:spLocks noChangeArrowheads="1"/>
                </p:cNvSpPr>
                <p:nvPr/>
              </p:nvSpPr>
              <p:spPr bwMode="auto">
                <a:xfrm>
                  <a:off x="4563603" y="4162307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7" name="AutoShape 8"/>
                <p:cNvSpPr>
                  <a:spLocks noChangeArrowheads="1"/>
                </p:cNvSpPr>
                <p:nvPr/>
              </p:nvSpPr>
              <p:spPr bwMode="auto">
                <a:xfrm>
                  <a:off x="4636088" y="4008178"/>
                  <a:ext cx="39281" cy="36468"/>
                </a:xfrm>
                <a:prstGeom prst="star5">
                  <a:avLst/>
                </a:prstGeom>
                <a:solidFill>
                  <a:srgbClr val="E7E6E6">
                    <a:lumMod val="75000"/>
                  </a:srgbClr>
                </a:solidFill>
                <a:ln w="9525" cap="flat" cmpd="sng">
                  <a:solidFill>
                    <a:srgbClr val="E7E6E6">
                      <a:lumMod val="75000"/>
                    </a:srgbClr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anchor="ctr"/>
                <a:lstStyle/>
                <a:p>
                  <a:pPr defTabSz="914400"/>
                  <a:endParaRPr lang="en-US" sz="2800" kern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848" name="Straight Connector 847"/>
                <p:cNvCxnSpPr>
                  <a:stCxn id="802" idx="4"/>
                  <a:endCxn id="814" idx="1"/>
                </p:cNvCxnSpPr>
                <p:nvPr/>
              </p:nvCxnSpPr>
              <p:spPr>
                <a:xfrm flipV="1">
                  <a:off x="3561223" y="4084931"/>
                  <a:ext cx="115138" cy="2533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49" name="Straight Connector 848"/>
                <p:cNvCxnSpPr>
                  <a:stCxn id="802" idx="0"/>
                  <a:endCxn id="815" idx="3"/>
                </p:cNvCxnSpPr>
                <p:nvPr/>
              </p:nvCxnSpPr>
              <p:spPr>
                <a:xfrm flipV="1">
                  <a:off x="3541583" y="4027424"/>
                  <a:ext cx="39517" cy="6891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0" name="Straight Connector 849"/>
                <p:cNvCxnSpPr>
                  <a:stCxn id="801" idx="3"/>
                  <a:endCxn id="815" idx="1"/>
                </p:cNvCxnSpPr>
                <p:nvPr/>
              </p:nvCxnSpPr>
              <p:spPr>
                <a:xfrm>
                  <a:off x="3534081" y="3825059"/>
                  <a:ext cx="29401" cy="15592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1" name="Straight Connector 850"/>
                <p:cNvCxnSpPr>
                  <a:stCxn id="801" idx="0"/>
                  <a:endCxn id="808" idx="2"/>
                </p:cNvCxnSpPr>
                <p:nvPr/>
              </p:nvCxnSpPr>
              <p:spPr>
                <a:xfrm>
                  <a:off x="3521943" y="3788591"/>
                  <a:ext cx="121446" cy="6400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2" name="Straight Connector 851"/>
                <p:cNvCxnSpPr>
                  <a:stCxn id="803" idx="0"/>
                  <a:endCxn id="808" idx="5"/>
                </p:cNvCxnSpPr>
                <p:nvPr/>
              </p:nvCxnSpPr>
              <p:spPr>
                <a:xfrm flipH="1" flipV="1">
                  <a:off x="3706999" y="3888700"/>
                  <a:ext cx="105218" cy="5553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3" name="Straight Connector 852"/>
                <p:cNvCxnSpPr>
                  <a:stCxn id="815" idx="5"/>
                  <a:endCxn id="803" idx="1"/>
                </p:cNvCxnSpPr>
                <p:nvPr/>
              </p:nvCxnSpPr>
              <p:spPr>
                <a:xfrm flipV="1">
                  <a:off x="3599306" y="3958165"/>
                  <a:ext cx="193269" cy="2303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4" name="Straight Connector 853"/>
                <p:cNvCxnSpPr>
                  <a:stCxn id="814" idx="5"/>
                  <a:endCxn id="803" idx="2"/>
                </p:cNvCxnSpPr>
                <p:nvPr/>
              </p:nvCxnSpPr>
              <p:spPr>
                <a:xfrm flipV="1">
                  <a:off x="3703719" y="3980704"/>
                  <a:ext cx="96359" cy="8141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5" name="Straight Connector 854"/>
                <p:cNvCxnSpPr>
                  <a:stCxn id="813" idx="5"/>
                  <a:endCxn id="803" idx="3"/>
                </p:cNvCxnSpPr>
                <p:nvPr/>
              </p:nvCxnSpPr>
              <p:spPr>
                <a:xfrm flipH="1" flipV="1">
                  <a:off x="3824355" y="3980704"/>
                  <a:ext cx="45792" cy="11460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6" name="Straight Connector 855"/>
                <p:cNvCxnSpPr>
                  <a:stCxn id="803" idx="0"/>
                  <a:endCxn id="809" idx="5"/>
                </p:cNvCxnSpPr>
                <p:nvPr/>
              </p:nvCxnSpPr>
              <p:spPr>
                <a:xfrm flipV="1">
                  <a:off x="3812216" y="3866015"/>
                  <a:ext cx="69375" cy="7822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7" name="Straight Connector 856"/>
                <p:cNvCxnSpPr>
                  <a:stCxn id="813" idx="5"/>
                  <a:endCxn id="841" idx="2"/>
                </p:cNvCxnSpPr>
                <p:nvPr/>
              </p:nvCxnSpPr>
              <p:spPr>
                <a:xfrm flipV="1">
                  <a:off x="3870147" y="4052182"/>
                  <a:ext cx="2415" cy="4312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8" name="Straight Connector 857"/>
                <p:cNvCxnSpPr>
                  <a:stCxn id="812" idx="5"/>
                  <a:endCxn id="841" idx="3"/>
                </p:cNvCxnSpPr>
                <p:nvPr/>
              </p:nvCxnSpPr>
              <p:spPr>
                <a:xfrm flipH="1" flipV="1">
                  <a:off x="3896839" y="4052182"/>
                  <a:ext cx="151827" cy="2335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9" name="Straight Connector 858"/>
                <p:cNvCxnSpPr>
                  <a:stCxn id="809" idx="5"/>
                  <a:endCxn id="842" idx="1"/>
                </p:cNvCxnSpPr>
                <p:nvPr/>
              </p:nvCxnSpPr>
              <p:spPr>
                <a:xfrm>
                  <a:off x="3881591" y="3866015"/>
                  <a:ext cx="55953" cy="9214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0" name="Straight Connector 859"/>
                <p:cNvCxnSpPr>
                  <a:stCxn id="842" idx="4"/>
                  <a:endCxn id="810" idx="5"/>
                </p:cNvCxnSpPr>
                <p:nvPr/>
              </p:nvCxnSpPr>
              <p:spPr>
                <a:xfrm flipV="1">
                  <a:off x="3976825" y="3882234"/>
                  <a:ext cx="58662" cy="759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1" name="Straight Connector 860"/>
                <p:cNvCxnSpPr>
                  <a:stCxn id="842" idx="3"/>
                  <a:endCxn id="811" idx="4"/>
                </p:cNvCxnSpPr>
                <p:nvPr/>
              </p:nvCxnSpPr>
              <p:spPr>
                <a:xfrm flipV="1">
                  <a:off x="3969323" y="3961781"/>
                  <a:ext cx="110380" cy="1892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2" name="Straight Connector 861"/>
                <p:cNvCxnSpPr>
                  <a:stCxn id="804" idx="2"/>
                  <a:endCxn id="809" idx="1"/>
                </p:cNvCxnSpPr>
                <p:nvPr/>
              </p:nvCxnSpPr>
              <p:spPr>
                <a:xfrm flipH="1">
                  <a:off x="3888341" y="3775126"/>
                  <a:ext cx="51165" cy="6416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3" name="Straight Connector 862"/>
                <p:cNvCxnSpPr>
                  <a:stCxn id="810" idx="3"/>
                  <a:endCxn id="804" idx="3"/>
                </p:cNvCxnSpPr>
                <p:nvPr/>
              </p:nvCxnSpPr>
              <p:spPr>
                <a:xfrm flipH="1" flipV="1">
                  <a:off x="3963782" y="3775126"/>
                  <a:ext cx="57421" cy="5953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4" name="Straight Connector 863"/>
                <p:cNvCxnSpPr>
                  <a:stCxn id="840" idx="1"/>
                  <a:endCxn id="813" idx="2"/>
                </p:cNvCxnSpPr>
                <p:nvPr/>
              </p:nvCxnSpPr>
              <p:spPr>
                <a:xfrm flipV="1">
                  <a:off x="3868700" y="4148826"/>
                  <a:ext cx="51142" cy="977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5" name="Straight Connector 864"/>
                <p:cNvCxnSpPr>
                  <a:stCxn id="840" idx="0"/>
                  <a:endCxn id="812" idx="1"/>
                </p:cNvCxnSpPr>
                <p:nvPr/>
              </p:nvCxnSpPr>
              <p:spPr>
                <a:xfrm flipV="1">
                  <a:off x="3888341" y="4098995"/>
                  <a:ext cx="174857" cy="13363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6" name="Straight Connector 865"/>
                <p:cNvCxnSpPr>
                  <a:stCxn id="812" idx="1"/>
                  <a:endCxn id="843" idx="1"/>
                </p:cNvCxnSpPr>
                <p:nvPr/>
              </p:nvCxnSpPr>
              <p:spPr>
                <a:xfrm>
                  <a:off x="4063197" y="4098995"/>
                  <a:ext cx="31046" cy="3125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7" name="Straight Connector 866"/>
                <p:cNvCxnSpPr>
                  <a:stCxn id="843" idx="0"/>
                  <a:endCxn id="811" idx="5"/>
                </p:cNvCxnSpPr>
                <p:nvPr/>
              </p:nvCxnSpPr>
              <p:spPr>
                <a:xfrm flipV="1">
                  <a:off x="4113884" y="3975124"/>
                  <a:ext cx="16822" cy="14119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8" name="Straight Connector 867"/>
                <p:cNvCxnSpPr>
                  <a:stCxn id="844" idx="0"/>
                  <a:endCxn id="816" idx="1"/>
                </p:cNvCxnSpPr>
                <p:nvPr/>
              </p:nvCxnSpPr>
              <p:spPr>
                <a:xfrm flipV="1">
                  <a:off x="4354553" y="4109859"/>
                  <a:ext cx="7741" cy="9567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9" name="Straight Connector 868"/>
                <p:cNvCxnSpPr>
                  <a:stCxn id="844" idx="4"/>
                  <a:endCxn id="817" idx="2"/>
                </p:cNvCxnSpPr>
                <p:nvPr/>
              </p:nvCxnSpPr>
              <p:spPr>
                <a:xfrm flipV="1">
                  <a:off x="4374193" y="4146731"/>
                  <a:ext cx="111612" cy="7273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0" name="Straight Connector 869"/>
                <p:cNvCxnSpPr>
                  <a:stCxn id="846" idx="0"/>
                  <a:endCxn id="817" idx="1"/>
                </p:cNvCxnSpPr>
                <p:nvPr/>
              </p:nvCxnSpPr>
              <p:spPr>
                <a:xfrm flipH="1" flipV="1">
                  <a:off x="4546065" y="4132959"/>
                  <a:ext cx="37179" cy="2934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1" name="Straight Connector 870"/>
                <p:cNvCxnSpPr>
                  <a:stCxn id="846" idx="4"/>
                  <a:endCxn id="818" idx="3"/>
                </p:cNvCxnSpPr>
                <p:nvPr/>
              </p:nvCxnSpPr>
              <p:spPr>
                <a:xfrm flipV="1">
                  <a:off x="4602884" y="4136214"/>
                  <a:ext cx="72721" cy="4002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2" name="Straight Connector 871"/>
                <p:cNvCxnSpPr>
                  <a:stCxn id="816" idx="5"/>
                  <a:endCxn id="805" idx="2"/>
                </p:cNvCxnSpPr>
                <p:nvPr/>
              </p:nvCxnSpPr>
              <p:spPr>
                <a:xfrm flipV="1">
                  <a:off x="4371522" y="4055817"/>
                  <a:ext cx="54615" cy="2804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3" name="Straight Connector 872"/>
                <p:cNvCxnSpPr>
                  <a:stCxn id="822" idx="5"/>
                  <a:endCxn id="805" idx="1"/>
                </p:cNvCxnSpPr>
                <p:nvPr/>
              </p:nvCxnSpPr>
              <p:spPr>
                <a:xfrm>
                  <a:off x="4340104" y="3962543"/>
                  <a:ext cx="78530" cy="7073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4" name="Straight Connector 873"/>
                <p:cNvCxnSpPr>
                  <a:stCxn id="822" idx="4"/>
                  <a:endCxn id="807" idx="1"/>
                </p:cNvCxnSpPr>
                <p:nvPr/>
              </p:nvCxnSpPr>
              <p:spPr>
                <a:xfrm>
                  <a:off x="4383697" y="3938728"/>
                  <a:ext cx="143448" cy="3271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5" name="Straight Connector 874"/>
                <p:cNvCxnSpPr>
                  <a:stCxn id="807" idx="0"/>
                  <a:endCxn id="821" idx="5"/>
                </p:cNvCxnSpPr>
                <p:nvPr/>
              </p:nvCxnSpPr>
              <p:spPr>
                <a:xfrm flipH="1" flipV="1">
                  <a:off x="4473495" y="3885995"/>
                  <a:ext cx="73290" cy="71517"/>
                </a:xfrm>
                <a:prstGeom prst="lin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6" name="Straight Connector 875"/>
                <p:cNvCxnSpPr>
                  <a:stCxn id="807" idx="0"/>
                  <a:endCxn id="820" idx="5"/>
                </p:cNvCxnSpPr>
                <p:nvPr/>
              </p:nvCxnSpPr>
              <p:spPr>
                <a:xfrm flipV="1">
                  <a:off x="4546786" y="3891749"/>
                  <a:ext cx="123351" cy="6576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7" name="Straight Connector 876"/>
                <p:cNvCxnSpPr>
                  <a:stCxn id="817" idx="4"/>
                  <a:endCxn id="807" idx="2"/>
                </p:cNvCxnSpPr>
                <p:nvPr/>
              </p:nvCxnSpPr>
              <p:spPr>
                <a:xfrm flipV="1">
                  <a:off x="4485805" y="3993980"/>
                  <a:ext cx="48842" cy="976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8" name="Straight Connector 877"/>
                <p:cNvCxnSpPr>
                  <a:stCxn id="818" idx="4"/>
                  <a:endCxn id="807" idx="3"/>
                </p:cNvCxnSpPr>
                <p:nvPr/>
              </p:nvCxnSpPr>
              <p:spPr>
                <a:xfrm flipH="1" flipV="1">
                  <a:off x="4558923" y="3993980"/>
                  <a:ext cx="93677" cy="11803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9" name="Straight Connector 878"/>
                <p:cNvCxnSpPr>
                  <a:stCxn id="818" idx="5"/>
                  <a:endCxn id="847" idx="3"/>
                </p:cNvCxnSpPr>
                <p:nvPr/>
              </p:nvCxnSpPr>
              <p:spPr>
                <a:xfrm flipH="1" flipV="1">
                  <a:off x="4667867" y="4044646"/>
                  <a:ext cx="32745" cy="4571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0" name="Straight Connector 879"/>
                <p:cNvCxnSpPr>
                  <a:stCxn id="819" idx="5"/>
                  <a:endCxn id="847" idx="4"/>
                </p:cNvCxnSpPr>
                <p:nvPr/>
              </p:nvCxnSpPr>
              <p:spPr>
                <a:xfrm flipH="1">
                  <a:off x="4675369" y="3986740"/>
                  <a:ext cx="126541" cy="3536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1" name="Straight Connector 880"/>
                <p:cNvCxnSpPr>
                  <a:stCxn id="847" idx="4"/>
                  <a:endCxn id="820" idx="4"/>
                </p:cNvCxnSpPr>
                <p:nvPr/>
              </p:nvCxnSpPr>
              <p:spPr>
                <a:xfrm flipV="1">
                  <a:off x="4675369" y="3934611"/>
                  <a:ext cx="38780" cy="8749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2" name="Straight Connector 881"/>
                <p:cNvCxnSpPr>
                  <a:stCxn id="820" idx="5"/>
                  <a:endCxn id="845" idx="4"/>
                </p:cNvCxnSpPr>
                <p:nvPr/>
              </p:nvCxnSpPr>
              <p:spPr>
                <a:xfrm>
                  <a:off x="4670137" y="3891749"/>
                  <a:ext cx="705" cy="43243"/>
                </a:xfrm>
                <a:prstGeom prst="lin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3" name="Straight Connector 882"/>
                <p:cNvCxnSpPr>
                  <a:stCxn id="821" idx="1"/>
                  <a:endCxn id="806" idx="3"/>
                </p:cNvCxnSpPr>
                <p:nvPr/>
              </p:nvCxnSpPr>
              <p:spPr>
                <a:xfrm flipH="1" flipV="1">
                  <a:off x="4427849" y="3766220"/>
                  <a:ext cx="39523" cy="9290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4" name="Straight Connector 883"/>
                <p:cNvCxnSpPr>
                  <a:stCxn id="820" idx="1"/>
                  <a:endCxn id="837" idx="0"/>
                </p:cNvCxnSpPr>
                <p:nvPr/>
              </p:nvCxnSpPr>
              <p:spPr>
                <a:xfrm flipV="1">
                  <a:off x="4684770" y="3801231"/>
                  <a:ext cx="91101" cy="670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5" name="Straight Connector 884"/>
                <p:cNvCxnSpPr>
                  <a:stCxn id="819" idx="0"/>
                  <a:endCxn id="837" idx="2"/>
                </p:cNvCxnSpPr>
                <p:nvPr/>
              </p:nvCxnSpPr>
              <p:spPr>
                <a:xfrm flipH="1" flipV="1">
                  <a:off x="4763732" y="3837698"/>
                  <a:ext cx="56090" cy="10270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6" name="Straight Connector 885"/>
                <p:cNvCxnSpPr>
                  <a:stCxn id="820" idx="0"/>
                  <a:endCxn id="806" idx="4"/>
                </p:cNvCxnSpPr>
                <p:nvPr/>
              </p:nvCxnSpPr>
              <p:spPr>
                <a:xfrm flipH="1" flipV="1">
                  <a:off x="4435352" y="3743681"/>
                  <a:ext cx="190773" cy="10476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7" name="Straight Connector 886"/>
                <p:cNvCxnSpPr>
                  <a:stCxn id="820" idx="2"/>
                  <a:endCxn id="838" idx="2"/>
                </p:cNvCxnSpPr>
                <p:nvPr/>
              </p:nvCxnSpPr>
              <p:spPr>
                <a:xfrm>
                  <a:off x="4743415" y="3887687"/>
                  <a:ext cx="92801" cy="2149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8" name="Straight Connector 887"/>
                <p:cNvCxnSpPr>
                  <a:stCxn id="819" idx="1"/>
                </p:cNvCxnSpPr>
                <p:nvPr/>
              </p:nvCxnSpPr>
              <p:spPr>
                <a:xfrm flipH="1" flipV="1">
                  <a:off x="4836217" y="3909178"/>
                  <a:ext cx="1518" cy="775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9" name="Straight Connector 888"/>
                <p:cNvCxnSpPr>
                  <a:stCxn id="839" idx="0"/>
                  <a:endCxn id="818" idx="1"/>
                </p:cNvCxnSpPr>
                <p:nvPr/>
              </p:nvCxnSpPr>
              <p:spPr>
                <a:xfrm flipH="1" flipV="1">
                  <a:off x="4723616" y="4114559"/>
                  <a:ext cx="127003" cy="386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90" name="Straight Connector 889"/>
                <p:cNvCxnSpPr>
                  <a:stCxn id="839" idx="0"/>
                  <a:endCxn id="819" idx="3"/>
                </p:cNvCxnSpPr>
                <p:nvPr/>
              </p:nvCxnSpPr>
              <p:spPr>
                <a:xfrm flipH="1" flipV="1">
                  <a:off x="4819823" y="4033070"/>
                  <a:ext cx="30796" cy="8534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E7E6E6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91" name="Straight Connector 890"/>
                <p:cNvCxnSpPr>
                  <a:stCxn id="808" idx="5"/>
                </p:cNvCxnSpPr>
                <p:nvPr/>
              </p:nvCxnSpPr>
              <p:spPr>
                <a:xfrm>
                  <a:off x="3706982" y="3888700"/>
                  <a:ext cx="3236" cy="16429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92" name="Straight Connector 891"/>
                <p:cNvCxnSpPr>
                  <a:stCxn id="809" idx="5"/>
                  <a:endCxn id="812" idx="5"/>
                </p:cNvCxnSpPr>
                <p:nvPr/>
              </p:nvCxnSpPr>
              <p:spPr>
                <a:xfrm>
                  <a:off x="3881636" y="3866016"/>
                  <a:ext cx="167131" cy="20951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93" name="Straight Connector 892"/>
                <p:cNvCxnSpPr>
                  <a:stCxn id="820" idx="5"/>
                  <a:endCxn id="818" idx="5"/>
                </p:cNvCxnSpPr>
                <p:nvPr/>
              </p:nvCxnSpPr>
              <p:spPr>
                <a:xfrm>
                  <a:off x="4670237" y="3891748"/>
                  <a:ext cx="30534" cy="19861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94" name="Straight Connector 893"/>
                <p:cNvCxnSpPr>
                  <a:stCxn id="822" idx="5"/>
                  <a:endCxn id="816" idx="5"/>
                </p:cNvCxnSpPr>
                <p:nvPr/>
              </p:nvCxnSpPr>
              <p:spPr>
                <a:xfrm>
                  <a:off x="4340105" y="3962544"/>
                  <a:ext cx="31352" cy="12131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680" name="Parallelogram 679"/>
            <p:cNvSpPr/>
            <p:nvPr/>
          </p:nvSpPr>
          <p:spPr>
            <a:xfrm>
              <a:off x="10871999" y="2328981"/>
              <a:ext cx="903358" cy="343966"/>
            </a:xfrm>
            <a:prstGeom prst="parallelogram">
              <a:avLst>
                <a:gd name="adj" fmla="val 905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KF Pruning &amp;</a:t>
              </a:r>
            </a:p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edges update</a:t>
              </a:r>
            </a:p>
          </p:txBody>
        </p:sp>
        <p:sp>
          <p:nvSpPr>
            <p:cNvPr id="681" name="Parallelogram 680"/>
            <p:cNvSpPr/>
            <p:nvPr/>
          </p:nvSpPr>
          <p:spPr>
            <a:xfrm>
              <a:off x="10377752" y="3505767"/>
              <a:ext cx="1070228" cy="343966"/>
            </a:xfrm>
            <a:prstGeom prst="parallelogram">
              <a:avLst>
                <a:gd name="adj" fmla="val 905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New constraint</a:t>
              </a:r>
              <a:r>
                <a:rPr lang="en-US" altLang="zh-CN" sz="11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s</a:t>
              </a:r>
              <a:endParaRPr lang="en-US" sz="11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computing</a:t>
              </a:r>
            </a:p>
          </p:txBody>
        </p:sp>
        <p:cxnSp>
          <p:nvCxnSpPr>
            <p:cNvPr id="682" name="Elbow Connector 681"/>
            <p:cNvCxnSpPr>
              <a:stCxn id="680" idx="4"/>
              <a:endCxn id="681" idx="0"/>
            </p:cNvCxnSpPr>
            <p:nvPr/>
          </p:nvCxnSpPr>
          <p:spPr>
            <a:xfrm rot="5400000">
              <a:off x="10701864" y="2883951"/>
              <a:ext cx="832820" cy="410811"/>
            </a:xfrm>
            <a:prstGeom prst="bentConnector3">
              <a:avLst>
                <a:gd name="adj1" fmla="val 7732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83" name="TextBox 682"/>
            <p:cNvSpPr txBox="1"/>
            <p:nvPr/>
          </p:nvSpPr>
          <p:spPr>
            <a:xfrm>
              <a:off x="11243257" y="2934495"/>
              <a:ext cx="7280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050" i="1" kern="0" dirty="0">
                  <a:solidFill>
                    <a:prstClr val="black"/>
                  </a:solidFill>
                </a:rPr>
                <a:t>If updated</a:t>
              </a:r>
            </a:p>
          </p:txBody>
        </p:sp>
        <p:cxnSp>
          <p:nvCxnSpPr>
            <p:cNvPr id="684" name="Elbow Connector 683"/>
            <p:cNvCxnSpPr>
              <a:stCxn id="666" idx="3"/>
              <a:endCxn id="681" idx="2"/>
            </p:cNvCxnSpPr>
            <p:nvPr/>
          </p:nvCxnSpPr>
          <p:spPr>
            <a:xfrm flipV="1">
              <a:off x="11407094" y="3677750"/>
              <a:ext cx="24438" cy="2305480"/>
            </a:xfrm>
            <a:prstGeom prst="bentConnector3">
              <a:avLst>
                <a:gd name="adj1" fmla="val 1035146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85" name="Rectangle 684"/>
            <p:cNvSpPr/>
            <p:nvPr/>
          </p:nvSpPr>
          <p:spPr>
            <a:xfrm>
              <a:off x="10215557" y="2866534"/>
              <a:ext cx="292639" cy="237746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[G1]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0571213" y="2865603"/>
              <a:ext cx="292639" cy="237746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[G2]</a:t>
              </a:r>
            </a:p>
          </p:txBody>
        </p:sp>
        <p:cxnSp>
          <p:nvCxnSpPr>
            <p:cNvPr id="687" name="Straight Arrow Connector 686"/>
            <p:cNvCxnSpPr/>
            <p:nvPr/>
          </p:nvCxnSpPr>
          <p:spPr>
            <a:xfrm flipH="1">
              <a:off x="10435546" y="3108792"/>
              <a:ext cx="5642" cy="398538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688" name="Straight Arrow Connector 687"/>
            <p:cNvCxnSpPr/>
            <p:nvPr/>
          </p:nvCxnSpPr>
          <p:spPr>
            <a:xfrm flipH="1">
              <a:off x="10637682" y="3103550"/>
              <a:ext cx="5642" cy="398538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689" name="Rectangle 688"/>
            <p:cNvSpPr/>
            <p:nvPr/>
          </p:nvSpPr>
          <p:spPr>
            <a:xfrm>
              <a:off x="9709469" y="4524443"/>
              <a:ext cx="292639" cy="237746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[KFs]</a:t>
              </a:r>
            </a:p>
          </p:txBody>
        </p:sp>
        <p:cxnSp>
          <p:nvCxnSpPr>
            <p:cNvPr id="690" name="Straight Arrow Connector 689"/>
            <p:cNvCxnSpPr>
              <a:stCxn id="667" idx="5"/>
              <a:endCxn id="689" idx="3"/>
            </p:cNvCxnSpPr>
            <p:nvPr/>
          </p:nvCxnSpPr>
          <p:spPr>
            <a:xfrm flipH="1">
              <a:off x="10002108" y="4638502"/>
              <a:ext cx="452323" cy="4814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691" name="Rectangle 690"/>
            <p:cNvSpPr/>
            <p:nvPr/>
          </p:nvSpPr>
          <p:spPr>
            <a:xfrm>
              <a:off x="9527655" y="5331566"/>
              <a:ext cx="292639" cy="237746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[G1]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9835659" y="5331566"/>
              <a:ext cx="292639" cy="237746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[G2]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9186177" y="5546360"/>
              <a:ext cx="292639" cy="237746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[KFs]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8650212" y="5546460"/>
              <a:ext cx="375672" cy="237746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[MPs]</a:t>
              </a:r>
            </a:p>
          </p:txBody>
        </p:sp>
        <p:cxnSp>
          <p:nvCxnSpPr>
            <p:cNvPr id="695" name="Straight Arrow Connector 694"/>
            <p:cNvCxnSpPr/>
            <p:nvPr/>
          </p:nvCxnSpPr>
          <p:spPr>
            <a:xfrm flipH="1">
              <a:off x="10127756" y="5519687"/>
              <a:ext cx="34569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696" name="Straight Arrow Connector 695"/>
            <p:cNvCxnSpPr/>
            <p:nvPr/>
          </p:nvCxnSpPr>
          <p:spPr>
            <a:xfrm>
              <a:off x="9478232" y="5658775"/>
              <a:ext cx="972301" cy="3130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697" name="Straight Arrow Connector 696"/>
            <p:cNvCxnSpPr>
              <a:stCxn id="694" idx="3"/>
              <a:endCxn id="693" idx="1"/>
            </p:cNvCxnSpPr>
            <p:nvPr/>
          </p:nvCxnSpPr>
          <p:spPr>
            <a:xfrm flipV="1">
              <a:off x="9025883" y="5665233"/>
              <a:ext cx="160294" cy="100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698" name="Rectangle 697"/>
            <p:cNvSpPr/>
            <p:nvPr/>
          </p:nvSpPr>
          <p:spPr>
            <a:xfrm>
              <a:off x="9701448" y="5014214"/>
              <a:ext cx="292639" cy="237746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[G2]</a:t>
              </a:r>
            </a:p>
          </p:txBody>
        </p:sp>
        <p:cxnSp>
          <p:nvCxnSpPr>
            <p:cNvPr id="699" name="Straight Arrow Connector 698"/>
            <p:cNvCxnSpPr>
              <a:stCxn id="674" idx="5"/>
              <a:endCxn id="698" idx="3"/>
            </p:cNvCxnSpPr>
            <p:nvPr/>
          </p:nvCxnSpPr>
          <p:spPr>
            <a:xfrm flipH="1">
              <a:off x="9994087" y="5130407"/>
              <a:ext cx="485059" cy="2680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6159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07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基于几何视觉的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逐渐成熟，如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ORB-SLAM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系统在工业场景下的导航效果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与视觉融合的传感器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里程计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63" y="1906270"/>
            <a:ext cx="97200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Timothy D. Barfoot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 Estimation for Robotics - A Matrix Lie Group Approach, 2016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博客</a:t>
            </a:r>
            <a:r>
              <a:rPr lang="zh-CN" altLang="en-US" sz="2000" dirty="0"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半闲居士</a:t>
            </a:r>
            <a:endParaRPr lang="en-US" altLang="zh-CN" sz="2000" dirty="0"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53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ORB-SLAM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10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028700"/>
            <a:ext cx="6324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6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ORB-SLAM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" name="Group 1024"/>
          <p:cNvGrpSpPr/>
          <p:nvPr/>
        </p:nvGrpSpPr>
        <p:grpSpPr>
          <a:xfrm>
            <a:off x="4532839" y="286603"/>
            <a:ext cx="7438502" cy="5933222"/>
            <a:chOff x="941912" y="835356"/>
            <a:chExt cx="6681457" cy="5628898"/>
          </a:xfrm>
        </p:grpSpPr>
        <p:sp>
          <p:nvSpPr>
            <p:cNvPr id="690" name="Rectangle 689"/>
            <p:cNvSpPr/>
            <p:nvPr/>
          </p:nvSpPr>
          <p:spPr>
            <a:xfrm>
              <a:off x="2236709" y="1577249"/>
              <a:ext cx="3677589" cy="3230693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400"/>
              <a:r>
                <a:rPr lang="en-US" sz="1200" kern="0" dirty="0">
                  <a:solidFill>
                    <a:prstClr val="black"/>
                  </a:solidFill>
                  <a:latin typeface="Calibri" panose="020F0502020204030204"/>
                </a:rPr>
                <a:t>Map</a:t>
              </a:r>
            </a:p>
          </p:txBody>
        </p:sp>
        <p:sp>
          <p:nvSpPr>
            <p:cNvPr id="691" name="Rounded Rectangle 690"/>
            <p:cNvSpPr/>
            <p:nvPr/>
          </p:nvSpPr>
          <p:spPr>
            <a:xfrm>
              <a:off x="1362956" y="835356"/>
              <a:ext cx="1017206" cy="439049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prstClr val="black"/>
                  </a:solidFill>
                  <a:latin typeface="Calibri" panose="020F0502020204030204"/>
                </a:rPr>
                <a:t>tracking</a:t>
              </a:r>
            </a:p>
          </p:txBody>
        </p:sp>
        <p:sp>
          <p:nvSpPr>
            <p:cNvPr id="692" name="Rounded Rectangle 691"/>
            <p:cNvSpPr/>
            <p:nvPr/>
          </p:nvSpPr>
          <p:spPr>
            <a:xfrm>
              <a:off x="1343697" y="6143998"/>
              <a:ext cx="1504073" cy="320256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prstClr val="black"/>
                  </a:solidFill>
                  <a:latin typeface="Calibri" panose="020F0502020204030204"/>
                </a:rPr>
                <a:t>Local mapping </a:t>
              </a:r>
            </a:p>
          </p:txBody>
        </p:sp>
        <p:sp>
          <p:nvSpPr>
            <p:cNvPr id="693" name="Rounded Rectangle 692"/>
            <p:cNvSpPr/>
            <p:nvPr/>
          </p:nvSpPr>
          <p:spPr>
            <a:xfrm>
              <a:off x="5612475" y="6098469"/>
              <a:ext cx="1504073" cy="2826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prstClr val="black"/>
                  </a:solidFill>
                  <a:latin typeface="Calibri" panose="020F0502020204030204"/>
                </a:rPr>
                <a:t>Global mapping</a:t>
              </a:r>
            </a:p>
          </p:txBody>
        </p:sp>
        <p:sp>
          <p:nvSpPr>
            <p:cNvPr id="694" name="Isosceles Triangle 693"/>
            <p:cNvSpPr/>
            <p:nvPr/>
          </p:nvSpPr>
          <p:spPr>
            <a:xfrm rot="5400000">
              <a:off x="3537219" y="1960988"/>
              <a:ext cx="151062" cy="210739"/>
            </a:xfrm>
            <a:prstGeom prst="triangl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95" name="AutoShape 8"/>
            <p:cNvSpPr>
              <a:spLocks noChangeArrowheads="1"/>
            </p:cNvSpPr>
            <p:nvPr/>
          </p:nvSpPr>
          <p:spPr bwMode="auto">
            <a:xfrm>
              <a:off x="4417431" y="1977363"/>
              <a:ext cx="190529" cy="183988"/>
            </a:xfrm>
            <a:prstGeom prst="star5">
              <a:avLst/>
            </a:prstGeom>
            <a:solidFill>
              <a:srgbClr val="5B9BD5"/>
            </a:solidFill>
            <a:ln w="9525" cap="flat" cmpd="sng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3138124" y="1909459"/>
              <a:ext cx="1845328" cy="501972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[KFs] </a:t>
              </a:r>
              <a:r>
                <a:rPr lang="en-US" sz="1100" kern="0" dirty="0" err="1">
                  <a:solidFill>
                    <a:prstClr val="black"/>
                  </a:solidFill>
                  <a:latin typeface="Calibri" panose="020F0502020204030204"/>
                </a:rPr>
                <a:t>KeyFrames</a:t>
              </a:r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  [MPs] </a:t>
              </a:r>
              <a:r>
                <a:rPr lang="en-US" sz="1100" kern="0" dirty="0" err="1">
                  <a:solidFill>
                    <a:prstClr val="black"/>
                  </a:solidFill>
                  <a:latin typeface="Calibri" panose="020F0502020204030204"/>
                </a:rPr>
                <a:t>MapPoints</a:t>
              </a:r>
              <a:endParaRPr lang="en-US" sz="11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97" name="Group 696"/>
            <p:cNvGrpSpPr/>
            <p:nvPr/>
          </p:nvGrpSpPr>
          <p:grpSpPr>
            <a:xfrm>
              <a:off x="4298682" y="2833494"/>
              <a:ext cx="1421421" cy="364287"/>
              <a:chOff x="6412969" y="3881900"/>
              <a:chExt cx="1916643" cy="491204"/>
            </a:xfrm>
          </p:grpSpPr>
          <p:sp>
            <p:nvSpPr>
              <p:cNvPr id="698" name="Isosceles Triangle 697"/>
              <p:cNvSpPr/>
              <p:nvPr/>
            </p:nvSpPr>
            <p:spPr>
              <a:xfrm rot="5106835">
                <a:off x="6605332" y="3869906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99" name="Isosceles Triangle 698"/>
              <p:cNvSpPr/>
              <p:nvPr/>
            </p:nvSpPr>
            <p:spPr>
              <a:xfrm rot="6239034">
                <a:off x="6867438" y="3835807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0" name="Isosceles Triangle 699"/>
              <p:cNvSpPr/>
              <p:nvPr/>
            </p:nvSpPr>
            <p:spPr>
              <a:xfrm rot="8529040">
                <a:off x="7103638" y="3896161"/>
                <a:ext cx="104824" cy="1415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1" name="Isosceles Triangle 700"/>
              <p:cNvSpPr/>
              <p:nvPr/>
            </p:nvSpPr>
            <p:spPr>
              <a:xfrm rot="7379600">
                <a:off x="7253227" y="4046201"/>
                <a:ext cx="101310" cy="146429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2" name="Isosceles Triangle 701"/>
              <p:cNvSpPr/>
              <p:nvPr/>
            </p:nvSpPr>
            <p:spPr>
              <a:xfrm rot="14304376">
                <a:off x="7117636" y="4194121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3" name="Isosceles Triangle 702"/>
              <p:cNvSpPr/>
              <p:nvPr/>
            </p:nvSpPr>
            <p:spPr>
              <a:xfrm rot="16959736">
                <a:off x="6841280" y="4226924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4" name="Isosceles Triangle 703"/>
              <p:cNvSpPr/>
              <p:nvPr/>
            </p:nvSpPr>
            <p:spPr>
              <a:xfrm rot="19187145">
                <a:off x="6571918" y="4190540"/>
                <a:ext cx="104824" cy="1415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5" name="Isosceles Triangle 704"/>
              <p:cNvSpPr/>
              <p:nvPr/>
            </p:nvSpPr>
            <p:spPr>
              <a:xfrm rot="21498">
                <a:off x="6412969" y="4049371"/>
                <a:ext cx="104824" cy="1415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6" name="Isosceles Triangle 705"/>
              <p:cNvSpPr/>
              <p:nvPr/>
            </p:nvSpPr>
            <p:spPr>
              <a:xfrm rot="17357413" flipV="1">
                <a:off x="7572519" y="4208777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7" name="Isosceles Triangle 706"/>
              <p:cNvSpPr/>
              <p:nvPr/>
            </p:nvSpPr>
            <p:spPr>
              <a:xfrm rot="16200000" flipV="1">
                <a:off x="7834626" y="4242876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8" name="Isosceles Triangle 707"/>
              <p:cNvSpPr/>
              <p:nvPr/>
            </p:nvSpPr>
            <p:spPr>
              <a:xfrm rot="13610777" flipV="1">
                <a:off x="8068968" y="4232277"/>
                <a:ext cx="101310" cy="146429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9" name="Isosceles Triangle 708"/>
              <p:cNvSpPr/>
              <p:nvPr/>
            </p:nvSpPr>
            <p:spPr>
              <a:xfrm rot="10800000" flipV="1">
                <a:off x="8224788" y="4057994"/>
                <a:ext cx="104824" cy="1415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0" name="Isosceles Triangle 709"/>
              <p:cNvSpPr/>
              <p:nvPr/>
            </p:nvSpPr>
            <p:spPr>
              <a:xfrm rot="7295624" flipV="1">
                <a:off x="8026847" y="3877602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1" name="Isosceles Triangle 710"/>
              <p:cNvSpPr/>
              <p:nvPr/>
            </p:nvSpPr>
            <p:spPr>
              <a:xfrm rot="4640264" flipV="1">
                <a:off x="7723978" y="3866210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2" name="Isosceles Triangle 711"/>
              <p:cNvSpPr/>
              <p:nvPr/>
            </p:nvSpPr>
            <p:spPr>
              <a:xfrm rot="2412855" flipV="1">
                <a:off x="7433052" y="4025932"/>
                <a:ext cx="104824" cy="1415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713" name="Straight Connector 712"/>
              <p:cNvCxnSpPr>
                <a:stCxn id="705" idx="0"/>
                <a:endCxn id="698" idx="4"/>
              </p:cNvCxnSpPr>
              <p:nvPr/>
            </p:nvCxnSpPr>
            <p:spPr>
              <a:xfrm flipV="1">
                <a:off x="6465839" y="4007238"/>
                <a:ext cx="97428" cy="4213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4" name="Straight Connector 713"/>
              <p:cNvCxnSpPr>
                <a:stCxn id="698" idx="0"/>
                <a:endCxn id="699" idx="4"/>
              </p:cNvCxnSpPr>
              <p:nvPr/>
            </p:nvCxnSpPr>
            <p:spPr>
              <a:xfrm flipV="1">
                <a:off x="6735240" y="3944198"/>
                <a:ext cx="78200" cy="661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5" name="Straight Connector 714"/>
              <p:cNvCxnSpPr>
                <a:stCxn id="705" idx="4"/>
                <a:endCxn id="704" idx="0"/>
              </p:cNvCxnSpPr>
              <p:nvPr/>
            </p:nvCxnSpPr>
            <p:spPr>
              <a:xfrm>
                <a:off x="6517334" y="4191207"/>
                <a:ext cx="59725" cy="1605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6" name="Straight Connector 715"/>
              <p:cNvCxnSpPr>
                <a:stCxn id="704" idx="4"/>
                <a:endCxn id="703" idx="0"/>
              </p:cNvCxnSpPr>
              <p:nvPr/>
            </p:nvCxnSpPr>
            <p:spPr>
              <a:xfrm>
                <a:off x="6711625" y="4282630"/>
                <a:ext cx="85706" cy="1377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7" name="Straight Connector 716"/>
              <p:cNvCxnSpPr>
                <a:stCxn id="703" idx="3"/>
                <a:endCxn id="702" idx="0"/>
              </p:cNvCxnSpPr>
              <p:nvPr/>
            </p:nvCxnSpPr>
            <p:spPr>
              <a:xfrm flipV="1">
                <a:off x="6969364" y="4326920"/>
                <a:ext cx="115246" cy="684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8" name="Straight Connector 717"/>
              <p:cNvCxnSpPr>
                <a:stCxn id="699" idx="0"/>
                <a:endCxn id="700" idx="4"/>
              </p:cNvCxnSpPr>
              <p:nvPr/>
            </p:nvCxnSpPr>
            <p:spPr>
              <a:xfrm flipV="1">
                <a:off x="6995053" y="3942128"/>
                <a:ext cx="74687" cy="242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9" name="Straight Connector 718"/>
              <p:cNvCxnSpPr>
                <a:stCxn id="700" idx="0"/>
                <a:endCxn id="701" idx="3"/>
              </p:cNvCxnSpPr>
              <p:nvPr/>
            </p:nvCxnSpPr>
            <p:spPr>
              <a:xfrm>
                <a:off x="7200974" y="4022796"/>
                <a:ext cx="41501" cy="5808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0" name="Straight Connector 719"/>
              <p:cNvCxnSpPr>
                <a:stCxn id="701" idx="0"/>
                <a:endCxn id="706" idx="3"/>
              </p:cNvCxnSpPr>
              <p:nvPr/>
            </p:nvCxnSpPr>
            <p:spPr>
              <a:xfrm>
                <a:off x="7365290" y="4157947"/>
                <a:ext cx="166087" cy="11084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1" name="Straight Connector 720"/>
              <p:cNvCxnSpPr>
                <a:stCxn id="706" idx="0"/>
                <a:endCxn id="707" idx="3"/>
              </p:cNvCxnSpPr>
              <p:nvPr/>
            </p:nvCxnSpPr>
            <p:spPr>
              <a:xfrm>
                <a:off x="7697798" y="4325085"/>
                <a:ext cx="90735" cy="595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2" name="Straight Connector 721"/>
              <p:cNvCxnSpPr>
                <a:stCxn id="707" idx="0"/>
                <a:endCxn id="708" idx="4"/>
              </p:cNvCxnSpPr>
              <p:nvPr/>
            </p:nvCxnSpPr>
            <p:spPr>
              <a:xfrm flipV="1">
                <a:off x="7964854" y="4316935"/>
                <a:ext cx="65510" cy="1410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3" name="Straight Connector 722"/>
              <p:cNvCxnSpPr>
                <a:stCxn id="708" idx="0"/>
                <a:endCxn id="709" idx="4"/>
              </p:cNvCxnSpPr>
              <p:nvPr/>
            </p:nvCxnSpPr>
            <p:spPr>
              <a:xfrm flipV="1">
                <a:off x="8173034" y="4199515"/>
                <a:ext cx="51754" cy="5757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4" name="Straight Connector 723"/>
              <p:cNvCxnSpPr>
                <a:stCxn id="709" idx="0"/>
                <a:endCxn id="710" idx="3"/>
              </p:cNvCxnSpPr>
              <p:nvPr/>
            </p:nvCxnSpPr>
            <p:spPr>
              <a:xfrm flipH="1" flipV="1">
                <a:off x="8144008" y="4010401"/>
                <a:ext cx="133192" cy="4759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5" name="Straight Connector 724"/>
              <p:cNvCxnSpPr>
                <a:stCxn id="711" idx="3"/>
                <a:endCxn id="710" idx="0"/>
              </p:cNvCxnSpPr>
              <p:nvPr/>
            </p:nvCxnSpPr>
            <p:spPr>
              <a:xfrm flipV="1">
                <a:off x="7852062" y="3921124"/>
                <a:ext cx="141759" cy="1456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6" name="Straight Connector 725"/>
              <p:cNvCxnSpPr>
                <a:stCxn id="712" idx="3"/>
                <a:endCxn id="711" idx="0"/>
              </p:cNvCxnSpPr>
              <p:nvPr/>
            </p:nvCxnSpPr>
            <p:spPr>
              <a:xfrm flipV="1">
                <a:off x="7532736" y="3973047"/>
                <a:ext cx="147293" cy="6961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27" name="Rectangle 726"/>
            <p:cNvSpPr/>
            <p:nvPr/>
          </p:nvSpPr>
          <p:spPr>
            <a:xfrm>
              <a:off x="4032055" y="2635029"/>
              <a:ext cx="1805948" cy="865437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[G1] Odometry constrained graph</a:t>
              </a:r>
            </a:p>
          </p:txBody>
        </p:sp>
        <p:sp>
          <p:nvSpPr>
            <p:cNvPr id="728" name="AutoShape 8"/>
            <p:cNvSpPr>
              <a:spLocks noChangeArrowheads="1"/>
            </p:cNvSpPr>
            <p:nvPr/>
          </p:nvSpPr>
          <p:spPr bwMode="auto">
            <a:xfrm>
              <a:off x="2527076" y="2813033"/>
              <a:ext cx="38749" cy="35974"/>
            </a:xfrm>
            <a:prstGeom prst="star5">
              <a:avLst/>
            </a:prstGeom>
            <a:solidFill>
              <a:srgbClr val="E7E6E6">
                <a:lumMod val="75000"/>
              </a:srgbClr>
            </a:solidFill>
            <a:ln w="9525" cap="flat" cmpd="sng">
              <a:solidFill>
                <a:srgbClr val="E7E6E6">
                  <a:lumMod val="75000"/>
                </a:srgbClr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29" name="AutoShape 8"/>
            <p:cNvSpPr>
              <a:spLocks noChangeArrowheads="1"/>
            </p:cNvSpPr>
            <p:nvPr/>
          </p:nvSpPr>
          <p:spPr bwMode="auto">
            <a:xfrm>
              <a:off x="2546450" y="3116609"/>
              <a:ext cx="38749" cy="35974"/>
            </a:xfrm>
            <a:prstGeom prst="star5">
              <a:avLst/>
            </a:prstGeom>
            <a:solidFill>
              <a:srgbClr val="E7E6E6">
                <a:lumMod val="75000"/>
              </a:srgbClr>
            </a:solidFill>
            <a:ln w="9525" cap="flat" cmpd="sng">
              <a:solidFill>
                <a:srgbClr val="E7E6E6">
                  <a:lumMod val="75000"/>
                </a:srgbClr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30" name="AutoShape 8"/>
            <p:cNvSpPr>
              <a:spLocks noChangeArrowheads="1"/>
            </p:cNvSpPr>
            <p:nvPr/>
          </p:nvSpPr>
          <p:spPr bwMode="auto">
            <a:xfrm>
              <a:off x="2813418" y="2966568"/>
              <a:ext cx="38749" cy="35974"/>
            </a:xfrm>
            <a:prstGeom prst="star5">
              <a:avLst/>
            </a:prstGeom>
            <a:solidFill>
              <a:srgbClr val="E7E6E6">
                <a:lumMod val="75000"/>
              </a:srgbClr>
            </a:solidFill>
            <a:ln w="9525" cap="flat" cmpd="sng">
              <a:solidFill>
                <a:srgbClr val="E7E6E6">
                  <a:lumMod val="75000"/>
                </a:srgbClr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31" name="AutoShape 8"/>
            <p:cNvSpPr>
              <a:spLocks noChangeArrowheads="1"/>
            </p:cNvSpPr>
            <p:nvPr/>
          </p:nvSpPr>
          <p:spPr bwMode="auto">
            <a:xfrm>
              <a:off x="2950956" y="2763775"/>
              <a:ext cx="38749" cy="35974"/>
            </a:xfrm>
            <a:prstGeom prst="star5">
              <a:avLst/>
            </a:prstGeom>
            <a:solidFill>
              <a:srgbClr val="E7E6E6">
                <a:lumMod val="75000"/>
              </a:srgbClr>
            </a:solidFill>
            <a:ln w="9525" cap="flat" cmpd="sng">
              <a:solidFill>
                <a:srgbClr val="E7E6E6">
                  <a:lumMod val="75000"/>
                </a:srgbClr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32" name="AutoShape 8"/>
            <p:cNvSpPr>
              <a:spLocks noChangeArrowheads="1"/>
            </p:cNvSpPr>
            <p:nvPr/>
          </p:nvSpPr>
          <p:spPr bwMode="auto">
            <a:xfrm>
              <a:off x="3430995" y="3040665"/>
              <a:ext cx="38749" cy="35974"/>
            </a:xfrm>
            <a:prstGeom prst="star5">
              <a:avLst/>
            </a:prstGeom>
            <a:solidFill>
              <a:srgbClr val="5B9BD5"/>
            </a:solidFill>
            <a:ln w="9525" cap="flat" cmpd="sng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33" name="AutoShape 8"/>
            <p:cNvSpPr>
              <a:spLocks noChangeArrowheads="1"/>
            </p:cNvSpPr>
            <p:nvPr/>
          </p:nvSpPr>
          <p:spPr bwMode="auto">
            <a:xfrm>
              <a:off x="3408738" y="2754990"/>
              <a:ext cx="38749" cy="35974"/>
            </a:xfrm>
            <a:prstGeom prst="star5">
              <a:avLst/>
            </a:prstGeom>
            <a:solidFill>
              <a:srgbClr val="5B9BD5"/>
            </a:solidFill>
            <a:ln w="9525" cap="flat" cmpd="sng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34" name="AutoShape 8"/>
            <p:cNvSpPr>
              <a:spLocks noChangeArrowheads="1"/>
            </p:cNvSpPr>
            <p:nvPr/>
          </p:nvSpPr>
          <p:spPr bwMode="auto">
            <a:xfrm>
              <a:off x="3538036" y="2979665"/>
              <a:ext cx="38749" cy="35974"/>
            </a:xfrm>
            <a:prstGeom prst="star5">
              <a:avLst/>
            </a:prstGeom>
            <a:solidFill>
              <a:srgbClr val="5B9BD5"/>
            </a:solidFill>
            <a:ln w="9525" cap="flat" cmpd="sng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35" name="Isosceles Triangle 734"/>
            <p:cNvSpPr/>
            <p:nvPr/>
          </p:nvSpPr>
          <p:spPr>
            <a:xfrm rot="5106835">
              <a:off x="2700654" y="2838804"/>
              <a:ext cx="54343" cy="118888"/>
            </a:xfrm>
            <a:prstGeom prst="triangl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6" name="Isosceles Triangle 735"/>
            <p:cNvSpPr/>
            <p:nvPr/>
          </p:nvSpPr>
          <p:spPr>
            <a:xfrm rot="6239034">
              <a:off x="2877383" y="2816780"/>
              <a:ext cx="54343" cy="118888"/>
            </a:xfrm>
            <a:prstGeom prst="triangl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7" name="Isosceles Triangle 736"/>
            <p:cNvSpPr/>
            <p:nvPr/>
          </p:nvSpPr>
          <p:spPr>
            <a:xfrm rot="8529040">
              <a:off x="3031650" y="2848860"/>
              <a:ext cx="70680" cy="91407"/>
            </a:xfrm>
            <a:prstGeom prst="triangl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8" name="Isosceles Triangle 737"/>
            <p:cNvSpPr/>
            <p:nvPr/>
          </p:nvSpPr>
          <p:spPr>
            <a:xfrm rot="7379600">
              <a:off x="3123157" y="2933951"/>
              <a:ext cx="65437" cy="98732"/>
            </a:xfrm>
            <a:prstGeom prst="triangl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9" name="Isosceles Triangle 738"/>
            <p:cNvSpPr/>
            <p:nvPr/>
          </p:nvSpPr>
          <p:spPr>
            <a:xfrm rot="14304376">
              <a:off x="3046084" y="3048214"/>
              <a:ext cx="54343" cy="118888"/>
            </a:xfrm>
            <a:prstGeom prst="triangl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0" name="Isosceles Triangle 739"/>
            <p:cNvSpPr/>
            <p:nvPr/>
          </p:nvSpPr>
          <p:spPr>
            <a:xfrm rot="16959736">
              <a:off x="2859746" y="3069401"/>
              <a:ext cx="54343" cy="118888"/>
            </a:xfrm>
            <a:prstGeom prst="triangl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1" name="Isosceles Triangle 740"/>
            <p:cNvSpPr/>
            <p:nvPr/>
          </p:nvSpPr>
          <p:spPr>
            <a:xfrm rot="19187145">
              <a:off x="2676930" y="3048403"/>
              <a:ext cx="70680" cy="91407"/>
            </a:xfrm>
            <a:prstGeom prst="triangl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2" name="Isosceles Triangle 741"/>
            <p:cNvSpPr/>
            <p:nvPr/>
          </p:nvSpPr>
          <p:spPr>
            <a:xfrm rot="21498">
              <a:off x="2569756" y="2957223"/>
              <a:ext cx="70680" cy="91407"/>
            </a:xfrm>
            <a:prstGeom prst="triangle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3" name="Isosceles Triangle 742"/>
            <p:cNvSpPr/>
            <p:nvPr/>
          </p:nvSpPr>
          <p:spPr>
            <a:xfrm rot="17357413" flipV="1">
              <a:off x="3352797" y="3057681"/>
              <a:ext cx="54343" cy="118888"/>
            </a:xfrm>
            <a:prstGeom prst="triangl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4" name="Isosceles Triangle 743"/>
            <p:cNvSpPr/>
            <p:nvPr/>
          </p:nvSpPr>
          <p:spPr>
            <a:xfrm rot="16200000" flipV="1">
              <a:off x="3529527" y="3079705"/>
              <a:ext cx="54343" cy="118888"/>
            </a:xfrm>
            <a:prstGeom prst="triangl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5" name="Isosceles Triangle 744"/>
            <p:cNvSpPr/>
            <p:nvPr/>
          </p:nvSpPr>
          <p:spPr>
            <a:xfrm rot="13610777" flipV="1">
              <a:off x="3687779" y="3073282"/>
              <a:ext cx="65437" cy="98732"/>
            </a:xfrm>
            <a:prstGeom prst="triangl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6" name="Isosceles Triangle 745"/>
            <p:cNvSpPr/>
            <p:nvPr/>
          </p:nvSpPr>
          <p:spPr>
            <a:xfrm rot="10800000" flipV="1">
              <a:off x="3791408" y="2962791"/>
              <a:ext cx="70680" cy="91407"/>
            </a:xfrm>
            <a:prstGeom prst="triangl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7" name="Isosceles Triangle 746"/>
            <p:cNvSpPr/>
            <p:nvPr/>
          </p:nvSpPr>
          <p:spPr>
            <a:xfrm rot="7295624" flipV="1">
              <a:off x="3659137" y="2843775"/>
              <a:ext cx="54343" cy="118888"/>
            </a:xfrm>
            <a:prstGeom prst="triangl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8" name="Isosceles Triangle 747"/>
            <p:cNvSpPr/>
            <p:nvPr/>
          </p:nvSpPr>
          <p:spPr>
            <a:xfrm rot="4640264" flipV="1">
              <a:off x="3454921" y="2836417"/>
              <a:ext cx="54343" cy="118888"/>
            </a:xfrm>
            <a:prstGeom prst="triangl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9" name="Isosceles Triangle 748"/>
            <p:cNvSpPr/>
            <p:nvPr/>
          </p:nvSpPr>
          <p:spPr>
            <a:xfrm rot="2412855" flipV="1">
              <a:off x="3304695" y="2927516"/>
              <a:ext cx="70680" cy="91407"/>
            </a:xfrm>
            <a:prstGeom prst="triangle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50" name="Straight Connector 749"/>
            <p:cNvCxnSpPr>
              <a:stCxn id="742" idx="0"/>
              <a:endCxn id="735" idx="4"/>
            </p:cNvCxnSpPr>
            <p:nvPr/>
          </p:nvCxnSpPr>
          <p:spPr>
            <a:xfrm flipV="1">
              <a:off x="2605404" y="2930007"/>
              <a:ext cx="65693" cy="27215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51" name="Straight Connector 750"/>
            <p:cNvCxnSpPr>
              <a:stCxn id="735" idx="0"/>
              <a:endCxn id="736" idx="4"/>
            </p:cNvCxnSpPr>
            <p:nvPr/>
          </p:nvCxnSpPr>
          <p:spPr>
            <a:xfrm flipV="1">
              <a:off x="2787054" y="2889291"/>
              <a:ext cx="52729" cy="4269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52" name="Straight Connector 751"/>
            <p:cNvCxnSpPr>
              <a:stCxn id="742" idx="4"/>
              <a:endCxn id="741" idx="0"/>
            </p:cNvCxnSpPr>
            <p:nvPr/>
          </p:nvCxnSpPr>
          <p:spPr>
            <a:xfrm>
              <a:off x="2640127" y="3048834"/>
              <a:ext cx="40270" cy="10372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53" name="Straight Connector 752"/>
            <p:cNvCxnSpPr>
              <a:stCxn id="741" idx="4"/>
              <a:endCxn id="740" idx="0"/>
            </p:cNvCxnSpPr>
            <p:nvPr/>
          </p:nvCxnSpPr>
          <p:spPr>
            <a:xfrm>
              <a:off x="2771130" y="3107884"/>
              <a:ext cx="57790" cy="8898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54" name="Straight Connector 753"/>
            <p:cNvCxnSpPr>
              <a:stCxn id="740" idx="3"/>
              <a:endCxn id="739" idx="0"/>
            </p:cNvCxnSpPr>
            <p:nvPr/>
          </p:nvCxnSpPr>
          <p:spPr>
            <a:xfrm flipV="1">
              <a:off x="2944915" y="3136490"/>
              <a:ext cx="77707" cy="4419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55" name="Straight Connector 754"/>
            <p:cNvCxnSpPr>
              <a:stCxn id="736" idx="0"/>
              <a:endCxn id="737" idx="4"/>
            </p:cNvCxnSpPr>
            <p:nvPr/>
          </p:nvCxnSpPr>
          <p:spPr>
            <a:xfrm flipV="1">
              <a:off x="2962237" y="2880159"/>
              <a:ext cx="48805" cy="10429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56" name="Straight Connector 755"/>
            <p:cNvCxnSpPr>
              <a:stCxn id="737" idx="0"/>
              <a:endCxn id="738" idx="3"/>
            </p:cNvCxnSpPr>
            <p:nvPr/>
          </p:nvCxnSpPr>
          <p:spPr>
            <a:xfrm>
              <a:off x="3095033" y="2930654"/>
              <a:ext cx="19436" cy="25781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57" name="Straight Connector 756"/>
            <p:cNvCxnSpPr>
              <a:stCxn id="738" idx="0"/>
              <a:endCxn id="743" idx="3"/>
            </p:cNvCxnSpPr>
            <p:nvPr/>
          </p:nvCxnSpPr>
          <p:spPr>
            <a:xfrm>
              <a:off x="3197281" y="3010196"/>
              <a:ext cx="126582" cy="8728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58" name="Straight Connector 757"/>
            <p:cNvCxnSpPr>
              <a:stCxn id="743" idx="0"/>
              <a:endCxn id="744" idx="3"/>
            </p:cNvCxnSpPr>
            <p:nvPr/>
          </p:nvCxnSpPr>
          <p:spPr>
            <a:xfrm>
              <a:off x="3436076" y="3135306"/>
              <a:ext cx="61179" cy="384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59" name="Straight Connector 758"/>
            <p:cNvCxnSpPr>
              <a:stCxn id="744" idx="0"/>
              <a:endCxn id="745" idx="4"/>
            </p:cNvCxnSpPr>
            <p:nvPr/>
          </p:nvCxnSpPr>
          <p:spPr>
            <a:xfrm flipV="1">
              <a:off x="3616142" y="3130041"/>
              <a:ext cx="44172" cy="910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60" name="Straight Connector 759"/>
            <p:cNvCxnSpPr>
              <a:stCxn id="745" idx="0"/>
              <a:endCxn id="746" idx="4"/>
            </p:cNvCxnSpPr>
            <p:nvPr/>
          </p:nvCxnSpPr>
          <p:spPr>
            <a:xfrm flipV="1">
              <a:off x="3756512" y="3054200"/>
              <a:ext cx="34896" cy="371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61" name="Straight Connector 760"/>
            <p:cNvCxnSpPr>
              <a:stCxn id="746" idx="0"/>
              <a:endCxn id="747" idx="3"/>
            </p:cNvCxnSpPr>
            <p:nvPr/>
          </p:nvCxnSpPr>
          <p:spPr>
            <a:xfrm flipH="1" flipV="1">
              <a:off x="3736940" y="2932050"/>
              <a:ext cx="89808" cy="3074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62" name="Straight Connector 761"/>
            <p:cNvCxnSpPr>
              <a:stCxn id="748" idx="3"/>
              <a:endCxn id="747" idx="0"/>
            </p:cNvCxnSpPr>
            <p:nvPr/>
          </p:nvCxnSpPr>
          <p:spPr>
            <a:xfrm flipV="1">
              <a:off x="3540091" y="2874388"/>
              <a:ext cx="95584" cy="94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63" name="Straight Connector 762"/>
            <p:cNvCxnSpPr>
              <a:stCxn id="749" idx="3"/>
              <a:endCxn id="748" idx="0"/>
            </p:cNvCxnSpPr>
            <p:nvPr/>
          </p:nvCxnSpPr>
          <p:spPr>
            <a:xfrm flipV="1">
              <a:off x="3369543" y="2908892"/>
              <a:ext cx="54551" cy="2942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64" name="AutoShape 8"/>
            <p:cNvSpPr>
              <a:spLocks noChangeArrowheads="1"/>
            </p:cNvSpPr>
            <p:nvPr/>
          </p:nvSpPr>
          <p:spPr bwMode="auto">
            <a:xfrm>
              <a:off x="3764019" y="2825500"/>
              <a:ext cx="38749" cy="35974"/>
            </a:xfrm>
            <a:prstGeom prst="star5">
              <a:avLst/>
            </a:prstGeom>
            <a:solidFill>
              <a:srgbClr val="5B9BD5"/>
            </a:solidFill>
            <a:ln w="9525" cap="flat" cmpd="sng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65" name="AutoShape 8"/>
            <p:cNvSpPr>
              <a:spLocks noChangeArrowheads="1"/>
            </p:cNvSpPr>
            <p:nvPr/>
          </p:nvSpPr>
          <p:spPr bwMode="auto">
            <a:xfrm>
              <a:off x="3835520" y="2896012"/>
              <a:ext cx="38749" cy="35974"/>
            </a:xfrm>
            <a:prstGeom prst="star5">
              <a:avLst/>
            </a:prstGeom>
            <a:solidFill>
              <a:srgbClr val="5B9BD5"/>
            </a:solidFill>
            <a:ln w="9525" cap="flat" cmpd="sng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66" name="AutoShape 8"/>
            <p:cNvSpPr>
              <a:spLocks noChangeArrowheads="1"/>
            </p:cNvSpPr>
            <p:nvPr/>
          </p:nvSpPr>
          <p:spPr bwMode="auto">
            <a:xfrm>
              <a:off x="3837753" y="3138394"/>
              <a:ext cx="38749" cy="35974"/>
            </a:xfrm>
            <a:prstGeom prst="star5">
              <a:avLst/>
            </a:prstGeom>
            <a:solidFill>
              <a:srgbClr val="5B9BD5"/>
            </a:solidFill>
            <a:ln w="9525" cap="flat" cmpd="sng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67" name="AutoShape 8"/>
            <p:cNvSpPr>
              <a:spLocks noChangeArrowheads="1"/>
            </p:cNvSpPr>
            <p:nvPr/>
          </p:nvSpPr>
          <p:spPr bwMode="auto">
            <a:xfrm>
              <a:off x="2888511" y="3251058"/>
              <a:ext cx="38749" cy="35974"/>
            </a:xfrm>
            <a:prstGeom prst="star5">
              <a:avLst/>
            </a:prstGeom>
            <a:solidFill>
              <a:srgbClr val="E7E6E6">
                <a:lumMod val="75000"/>
              </a:srgbClr>
            </a:solidFill>
            <a:ln w="9525" cap="flat" cmpd="sng">
              <a:solidFill>
                <a:srgbClr val="E7E6E6">
                  <a:lumMod val="75000"/>
                </a:srgbClr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68" name="AutoShape 8"/>
            <p:cNvSpPr>
              <a:spLocks noChangeArrowheads="1"/>
            </p:cNvSpPr>
            <p:nvPr/>
          </p:nvSpPr>
          <p:spPr bwMode="auto">
            <a:xfrm>
              <a:off x="2884920" y="3037079"/>
              <a:ext cx="38749" cy="35974"/>
            </a:xfrm>
            <a:prstGeom prst="star5">
              <a:avLst/>
            </a:prstGeom>
            <a:solidFill>
              <a:srgbClr val="E7E6E6">
                <a:lumMod val="75000"/>
              </a:srgbClr>
            </a:solidFill>
            <a:ln w="9525" cap="flat" cmpd="sng">
              <a:solidFill>
                <a:srgbClr val="E7E6E6">
                  <a:lumMod val="75000"/>
                </a:srgbClr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69" name="AutoShape 8"/>
            <p:cNvSpPr>
              <a:spLocks noChangeArrowheads="1"/>
            </p:cNvSpPr>
            <p:nvPr/>
          </p:nvSpPr>
          <p:spPr bwMode="auto">
            <a:xfrm>
              <a:off x="2956422" y="2966566"/>
              <a:ext cx="38749" cy="35974"/>
            </a:xfrm>
            <a:prstGeom prst="star5">
              <a:avLst/>
            </a:prstGeom>
            <a:solidFill>
              <a:srgbClr val="E7E6E6">
                <a:lumMod val="75000"/>
              </a:srgbClr>
            </a:solidFill>
            <a:ln w="9525" cap="flat" cmpd="sng">
              <a:solidFill>
                <a:srgbClr val="E7E6E6">
                  <a:lumMod val="75000"/>
                </a:srgbClr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70" name="AutoShape 8"/>
            <p:cNvSpPr>
              <a:spLocks noChangeArrowheads="1"/>
            </p:cNvSpPr>
            <p:nvPr/>
          </p:nvSpPr>
          <p:spPr bwMode="auto">
            <a:xfrm>
              <a:off x="3110998" y="3136320"/>
              <a:ext cx="38749" cy="35974"/>
            </a:xfrm>
            <a:prstGeom prst="star5">
              <a:avLst/>
            </a:prstGeom>
            <a:solidFill>
              <a:srgbClr val="E7E6E6">
                <a:lumMod val="75000"/>
              </a:srgbClr>
            </a:solidFill>
            <a:ln w="9525" cap="flat" cmpd="sng">
              <a:solidFill>
                <a:srgbClr val="E7E6E6">
                  <a:lumMod val="75000"/>
                </a:srgbClr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71" name="AutoShape 8"/>
            <p:cNvSpPr>
              <a:spLocks noChangeArrowheads="1"/>
            </p:cNvSpPr>
            <p:nvPr/>
          </p:nvSpPr>
          <p:spPr bwMode="auto">
            <a:xfrm>
              <a:off x="3348408" y="3224324"/>
              <a:ext cx="38749" cy="35974"/>
            </a:xfrm>
            <a:prstGeom prst="star5">
              <a:avLst/>
            </a:prstGeom>
            <a:solidFill>
              <a:srgbClr val="5B9BD5"/>
            </a:solidFill>
            <a:ln w="9525" cap="flat" cmpd="sng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72" name="AutoShape 8"/>
            <p:cNvSpPr>
              <a:spLocks noChangeArrowheads="1"/>
            </p:cNvSpPr>
            <p:nvPr/>
          </p:nvSpPr>
          <p:spPr bwMode="auto">
            <a:xfrm>
              <a:off x="3641037" y="2943707"/>
              <a:ext cx="38749" cy="35974"/>
            </a:xfrm>
            <a:prstGeom prst="star5">
              <a:avLst/>
            </a:prstGeom>
            <a:solidFill>
              <a:srgbClr val="5B9BD5"/>
            </a:solidFill>
            <a:ln w="9525" cap="flat" cmpd="sng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73" name="AutoShape 8"/>
            <p:cNvSpPr>
              <a:spLocks noChangeArrowheads="1"/>
            </p:cNvSpPr>
            <p:nvPr/>
          </p:nvSpPr>
          <p:spPr bwMode="auto">
            <a:xfrm>
              <a:off x="3574001" y="3181685"/>
              <a:ext cx="38749" cy="35974"/>
            </a:xfrm>
            <a:prstGeom prst="star5">
              <a:avLst/>
            </a:prstGeom>
            <a:solidFill>
              <a:srgbClr val="5B9BD5"/>
            </a:solidFill>
            <a:ln w="9525" cap="flat" cmpd="sng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74" name="AutoShape 8"/>
            <p:cNvSpPr>
              <a:spLocks noChangeArrowheads="1"/>
            </p:cNvSpPr>
            <p:nvPr/>
          </p:nvSpPr>
          <p:spPr bwMode="auto">
            <a:xfrm>
              <a:off x="3645503" y="3029646"/>
              <a:ext cx="38749" cy="35974"/>
            </a:xfrm>
            <a:prstGeom prst="star5">
              <a:avLst/>
            </a:prstGeom>
            <a:solidFill>
              <a:srgbClr val="5B9BD5"/>
            </a:solidFill>
            <a:ln w="9525" cap="flat" cmpd="sng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/>
              <a:endParaRPr lang="en-US" sz="1200" kern="0">
                <a:solidFill>
                  <a:prstClr val="black"/>
                </a:solidFill>
              </a:endParaRPr>
            </a:p>
          </p:txBody>
        </p:sp>
        <p:cxnSp>
          <p:nvCxnSpPr>
            <p:cNvPr id="775" name="Straight Connector 774"/>
            <p:cNvCxnSpPr>
              <a:stCxn id="729" idx="4"/>
              <a:endCxn id="741" idx="1"/>
            </p:cNvCxnSpPr>
            <p:nvPr/>
          </p:nvCxnSpPr>
          <p:spPr>
            <a:xfrm flipV="1">
              <a:off x="2585199" y="3105356"/>
              <a:ext cx="113578" cy="24991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76" name="Straight Connector 775"/>
            <p:cNvCxnSpPr>
              <a:stCxn id="729" idx="0"/>
              <a:endCxn id="742" idx="3"/>
            </p:cNvCxnSpPr>
            <p:nvPr/>
          </p:nvCxnSpPr>
          <p:spPr>
            <a:xfrm flipV="1">
              <a:off x="2565826" y="3048628"/>
              <a:ext cx="38983" cy="67979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77" name="Straight Connector 776"/>
            <p:cNvCxnSpPr>
              <a:stCxn id="728" idx="3"/>
              <a:endCxn id="742" idx="1"/>
            </p:cNvCxnSpPr>
            <p:nvPr/>
          </p:nvCxnSpPr>
          <p:spPr>
            <a:xfrm>
              <a:off x="2558423" y="2849006"/>
              <a:ext cx="29003" cy="153811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78" name="Straight Connector 777"/>
            <p:cNvCxnSpPr>
              <a:stCxn id="728" idx="0"/>
              <a:endCxn id="735" idx="2"/>
            </p:cNvCxnSpPr>
            <p:nvPr/>
          </p:nvCxnSpPr>
          <p:spPr>
            <a:xfrm>
              <a:off x="2546450" y="2813034"/>
              <a:ext cx="119801" cy="63135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79" name="Straight Connector 778"/>
            <p:cNvCxnSpPr>
              <a:stCxn id="730" idx="0"/>
              <a:endCxn id="735" idx="5"/>
            </p:cNvCxnSpPr>
            <p:nvPr/>
          </p:nvCxnSpPr>
          <p:spPr>
            <a:xfrm flipH="1" flipV="1">
              <a:off x="2728998" y="2911785"/>
              <a:ext cx="103793" cy="54783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80" name="Straight Connector 779"/>
            <p:cNvCxnSpPr>
              <a:stCxn id="742" idx="5"/>
              <a:endCxn id="730" idx="1"/>
            </p:cNvCxnSpPr>
            <p:nvPr/>
          </p:nvCxnSpPr>
          <p:spPr>
            <a:xfrm flipV="1">
              <a:off x="2622765" y="2980308"/>
              <a:ext cx="190651" cy="22727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81" name="Straight Connector 780"/>
            <p:cNvCxnSpPr>
              <a:stCxn id="741" idx="5"/>
              <a:endCxn id="730" idx="2"/>
            </p:cNvCxnSpPr>
            <p:nvPr/>
          </p:nvCxnSpPr>
          <p:spPr>
            <a:xfrm flipV="1">
              <a:off x="2725763" y="3002542"/>
              <a:ext cx="95054" cy="80315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82" name="Straight Connector 781"/>
            <p:cNvCxnSpPr>
              <a:stCxn id="740" idx="5"/>
              <a:endCxn id="730" idx="3"/>
            </p:cNvCxnSpPr>
            <p:nvPr/>
          </p:nvCxnSpPr>
          <p:spPr>
            <a:xfrm flipH="1" flipV="1">
              <a:off x="2844765" y="3002542"/>
              <a:ext cx="45172" cy="113048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83" name="Straight Connector 782"/>
            <p:cNvCxnSpPr>
              <a:stCxn id="730" idx="0"/>
              <a:endCxn id="736" idx="5"/>
            </p:cNvCxnSpPr>
            <p:nvPr/>
          </p:nvCxnSpPr>
          <p:spPr>
            <a:xfrm flipV="1">
              <a:off x="2832791" y="2889408"/>
              <a:ext cx="68434" cy="77161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84" name="Straight Connector 783"/>
            <p:cNvCxnSpPr>
              <a:stCxn id="740" idx="5"/>
              <a:endCxn id="768" idx="2"/>
            </p:cNvCxnSpPr>
            <p:nvPr/>
          </p:nvCxnSpPr>
          <p:spPr>
            <a:xfrm flipV="1">
              <a:off x="2889937" y="3073052"/>
              <a:ext cx="2382" cy="42538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85" name="Straight Connector 784"/>
            <p:cNvCxnSpPr>
              <a:stCxn id="739" idx="5"/>
              <a:endCxn id="768" idx="3"/>
            </p:cNvCxnSpPr>
            <p:nvPr/>
          </p:nvCxnSpPr>
          <p:spPr>
            <a:xfrm flipH="1" flipV="1">
              <a:off x="2916268" y="3073051"/>
              <a:ext cx="149770" cy="23034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86" name="Straight Connector 785"/>
            <p:cNvCxnSpPr>
              <a:stCxn id="736" idx="5"/>
              <a:endCxn id="769" idx="1"/>
            </p:cNvCxnSpPr>
            <p:nvPr/>
          </p:nvCxnSpPr>
          <p:spPr>
            <a:xfrm>
              <a:off x="2901227" y="2889407"/>
              <a:ext cx="55195" cy="90900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87" name="Straight Connector 786"/>
            <p:cNvCxnSpPr>
              <a:stCxn id="769" idx="4"/>
              <a:endCxn id="737" idx="5"/>
            </p:cNvCxnSpPr>
            <p:nvPr/>
          </p:nvCxnSpPr>
          <p:spPr>
            <a:xfrm flipV="1">
              <a:off x="2995170" y="2905406"/>
              <a:ext cx="57867" cy="74901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88" name="Straight Connector 787"/>
            <p:cNvCxnSpPr>
              <a:stCxn id="769" idx="3"/>
              <a:endCxn id="738" idx="4"/>
            </p:cNvCxnSpPr>
            <p:nvPr/>
          </p:nvCxnSpPr>
          <p:spPr>
            <a:xfrm flipV="1">
              <a:off x="2987769" y="2983875"/>
              <a:ext cx="108884" cy="18664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89" name="Straight Connector 788"/>
            <p:cNvCxnSpPr>
              <a:stCxn id="731" idx="2"/>
              <a:endCxn id="736" idx="1"/>
            </p:cNvCxnSpPr>
            <p:nvPr/>
          </p:nvCxnSpPr>
          <p:spPr>
            <a:xfrm flipH="1">
              <a:off x="2907884" y="2799750"/>
              <a:ext cx="50473" cy="63291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90" name="Straight Connector 789"/>
            <p:cNvCxnSpPr>
              <a:stCxn id="737" idx="3"/>
              <a:endCxn id="731" idx="3"/>
            </p:cNvCxnSpPr>
            <p:nvPr/>
          </p:nvCxnSpPr>
          <p:spPr>
            <a:xfrm flipH="1" flipV="1">
              <a:off x="2982304" y="2799748"/>
              <a:ext cx="56643" cy="58728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91" name="Straight Connector 790"/>
            <p:cNvCxnSpPr>
              <a:stCxn id="767" idx="1"/>
              <a:endCxn id="740" idx="2"/>
            </p:cNvCxnSpPr>
            <p:nvPr/>
          </p:nvCxnSpPr>
          <p:spPr>
            <a:xfrm flipV="1">
              <a:off x="2888510" y="3168386"/>
              <a:ext cx="50450" cy="96414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92" name="Straight Connector 791"/>
            <p:cNvCxnSpPr>
              <a:stCxn id="767" idx="0"/>
              <a:endCxn id="739" idx="1"/>
            </p:cNvCxnSpPr>
            <p:nvPr/>
          </p:nvCxnSpPr>
          <p:spPr>
            <a:xfrm flipV="1">
              <a:off x="2907885" y="3119231"/>
              <a:ext cx="172488" cy="131828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93" name="Straight Connector 792"/>
            <p:cNvCxnSpPr>
              <a:stCxn id="739" idx="1"/>
              <a:endCxn id="770" idx="1"/>
            </p:cNvCxnSpPr>
            <p:nvPr/>
          </p:nvCxnSpPr>
          <p:spPr>
            <a:xfrm>
              <a:off x="3080373" y="3119230"/>
              <a:ext cx="30625" cy="30830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94" name="Straight Connector 793"/>
            <p:cNvCxnSpPr>
              <a:stCxn id="770" idx="0"/>
              <a:endCxn id="738" idx="5"/>
            </p:cNvCxnSpPr>
            <p:nvPr/>
          </p:nvCxnSpPr>
          <p:spPr>
            <a:xfrm flipV="1">
              <a:off x="3130373" y="2997036"/>
              <a:ext cx="16595" cy="139284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95" name="Straight Connector 794"/>
            <p:cNvCxnSpPr>
              <a:stCxn id="771" idx="0"/>
              <a:endCxn id="743" idx="1"/>
            </p:cNvCxnSpPr>
            <p:nvPr/>
          </p:nvCxnSpPr>
          <p:spPr>
            <a:xfrm flipV="1">
              <a:off x="3367782" y="3129947"/>
              <a:ext cx="7636" cy="9437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96" name="Straight Connector 795"/>
            <p:cNvCxnSpPr>
              <a:stCxn id="771" idx="4"/>
              <a:endCxn id="744" idx="2"/>
            </p:cNvCxnSpPr>
            <p:nvPr/>
          </p:nvCxnSpPr>
          <p:spPr>
            <a:xfrm flipV="1">
              <a:off x="3387156" y="3166320"/>
              <a:ext cx="110100" cy="7174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97" name="Straight Connector 796"/>
            <p:cNvCxnSpPr>
              <a:stCxn id="773" idx="0"/>
              <a:endCxn id="744" idx="1"/>
            </p:cNvCxnSpPr>
            <p:nvPr/>
          </p:nvCxnSpPr>
          <p:spPr>
            <a:xfrm flipH="1" flipV="1">
              <a:off x="3556699" y="3152736"/>
              <a:ext cx="36675" cy="2895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98" name="Straight Connector 797"/>
            <p:cNvCxnSpPr>
              <a:stCxn id="773" idx="4"/>
              <a:endCxn id="745" idx="3"/>
            </p:cNvCxnSpPr>
            <p:nvPr/>
          </p:nvCxnSpPr>
          <p:spPr>
            <a:xfrm flipV="1">
              <a:off x="3612750" y="3155944"/>
              <a:ext cx="71736" cy="3948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99" name="Straight Connector 798"/>
            <p:cNvCxnSpPr>
              <a:stCxn id="743" idx="5"/>
              <a:endCxn id="732" idx="2"/>
            </p:cNvCxnSpPr>
            <p:nvPr/>
          </p:nvCxnSpPr>
          <p:spPr>
            <a:xfrm flipV="1">
              <a:off x="3384521" y="3076637"/>
              <a:ext cx="53875" cy="276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00" name="Straight Connector 799"/>
            <p:cNvCxnSpPr>
              <a:stCxn id="749" idx="5"/>
              <a:endCxn id="732" idx="1"/>
            </p:cNvCxnSpPr>
            <p:nvPr/>
          </p:nvCxnSpPr>
          <p:spPr>
            <a:xfrm>
              <a:off x="3353529" y="2984628"/>
              <a:ext cx="77467" cy="697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01" name="Straight Connector 800"/>
            <p:cNvCxnSpPr>
              <a:stCxn id="749" idx="4"/>
              <a:endCxn id="734" idx="1"/>
            </p:cNvCxnSpPr>
            <p:nvPr/>
          </p:nvCxnSpPr>
          <p:spPr>
            <a:xfrm>
              <a:off x="3396531" y="2961136"/>
              <a:ext cx="141505" cy="322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02" name="Straight Connector 801"/>
            <p:cNvCxnSpPr>
              <a:stCxn id="734" idx="0"/>
              <a:endCxn id="748" idx="5"/>
            </p:cNvCxnSpPr>
            <p:nvPr/>
          </p:nvCxnSpPr>
          <p:spPr>
            <a:xfrm flipH="1" flipV="1">
              <a:off x="3485112" y="2909118"/>
              <a:ext cx="72297" cy="7054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03" name="Straight Connector 802"/>
            <p:cNvCxnSpPr>
              <a:stCxn id="734" idx="0"/>
              <a:endCxn id="747" idx="5"/>
            </p:cNvCxnSpPr>
            <p:nvPr/>
          </p:nvCxnSpPr>
          <p:spPr>
            <a:xfrm flipV="1">
              <a:off x="3557410" y="2914791"/>
              <a:ext cx="121681" cy="6487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04" name="Straight Connector 803"/>
            <p:cNvCxnSpPr>
              <a:stCxn id="744" idx="4"/>
              <a:endCxn id="734" idx="2"/>
            </p:cNvCxnSpPr>
            <p:nvPr/>
          </p:nvCxnSpPr>
          <p:spPr>
            <a:xfrm flipV="1">
              <a:off x="3497257" y="3015637"/>
              <a:ext cx="48179" cy="9633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05" name="Straight Connector 804"/>
            <p:cNvCxnSpPr>
              <a:stCxn id="745" idx="4"/>
              <a:endCxn id="734" idx="3"/>
            </p:cNvCxnSpPr>
            <p:nvPr/>
          </p:nvCxnSpPr>
          <p:spPr>
            <a:xfrm flipH="1" flipV="1">
              <a:off x="3569384" y="3015638"/>
              <a:ext cx="92408" cy="11643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06" name="Straight Connector 805"/>
            <p:cNvCxnSpPr>
              <a:stCxn id="745" idx="5"/>
              <a:endCxn id="774" idx="3"/>
            </p:cNvCxnSpPr>
            <p:nvPr/>
          </p:nvCxnSpPr>
          <p:spPr>
            <a:xfrm flipH="1" flipV="1">
              <a:off x="3676850" y="3065617"/>
              <a:ext cx="32302" cy="4509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07" name="Straight Connector 806"/>
            <p:cNvCxnSpPr>
              <a:stCxn id="746" idx="5"/>
              <a:endCxn id="774" idx="4"/>
            </p:cNvCxnSpPr>
            <p:nvPr/>
          </p:nvCxnSpPr>
          <p:spPr>
            <a:xfrm flipH="1">
              <a:off x="3684252" y="3008496"/>
              <a:ext cx="124826" cy="3488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08" name="Straight Connector 807"/>
            <p:cNvCxnSpPr>
              <a:stCxn id="774" idx="4"/>
              <a:endCxn id="747" idx="4"/>
            </p:cNvCxnSpPr>
            <p:nvPr/>
          </p:nvCxnSpPr>
          <p:spPr>
            <a:xfrm flipV="1">
              <a:off x="3684253" y="2957073"/>
              <a:ext cx="38254" cy="8631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09" name="Straight Connector 808"/>
            <p:cNvCxnSpPr>
              <a:stCxn id="747" idx="5"/>
              <a:endCxn id="772" idx="4"/>
            </p:cNvCxnSpPr>
            <p:nvPr/>
          </p:nvCxnSpPr>
          <p:spPr>
            <a:xfrm>
              <a:off x="3679089" y="2914792"/>
              <a:ext cx="696" cy="426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10" name="Straight Connector 809"/>
            <p:cNvCxnSpPr>
              <a:stCxn id="748" idx="1"/>
              <a:endCxn id="733" idx="3"/>
            </p:cNvCxnSpPr>
            <p:nvPr/>
          </p:nvCxnSpPr>
          <p:spPr>
            <a:xfrm flipH="1" flipV="1">
              <a:off x="3440087" y="2790964"/>
              <a:ext cx="38988" cy="9164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11" name="Straight Connector 810"/>
            <p:cNvCxnSpPr>
              <a:stCxn id="747" idx="1"/>
              <a:endCxn id="764" idx="0"/>
            </p:cNvCxnSpPr>
            <p:nvPr/>
          </p:nvCxnSpPr>
          <p:spPr>
            <a:xfrm flipV="1">
              <a:off x="3693525" y="2825500"/>
              <a:ext cx="89867" cy="6614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12" name="Straight Connector 811"/>
            <p:cNvCxnSpPr>
              <a:stCxn id="746" idx="0"/>
              <a:endCxn id="764" idx="2"/>
            </p:cNvCxnSpPr>
            <p:nvPr/>
          </p:nvCxnSpPr>
          <p:spPr>
            <a:xfrm flipH="1" flipV="1">
              <a:off x="3771418" y="2861474"/>
              <a:ext cx="55329" cy="10131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13" name="Straight Connector 812"/>
            <p:cNvCxnSpPr>
              <a:stCxn id="747" idx="0"/>
              <a:endCxn id="733" idx="4"/>
            </p:cNvCxnSpPr>
            <p:nvPr/>
          </p:nvCxnSpPr>
          <p:spPr>
            <a:xfrm flipH="1" flipV="1">
              <a:off x="3447487" y="2768731"/>
              <a:ext cx="188188" cy="10334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14" name="Straight Connector 813"/>
            <p:cNvCxnSpPr>
              <a:stCxn id="747" idx="2"/>
              <a:endCxn id="765" idx="2"/>
            </p:cNvCxnSpPr>
            <p:nvPr/>
          </p:nvCxnSpPr>
          <p:spPr>
            <a:xfrm>
              <a:off x="3751376" y="2910785"/>
              <a:ext cx="91544" cy="2119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15" name="Straight Connector 814"/>
            <p:cNvCxnSpPr>
              <a:stCxn id="746" idx="1"/>
            </p:cNvCxnSpPr>
            <p:nvPr/>
          </p:nvCxnSpPr>
          <p:spPr>
            <a:xfrm flipH="1" flipV="1">
              <a:off x="3842920" y="2931985"/>
              <a:ext cx="1498" cy="7651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16" name="Straight Connector 815"/>
            <p:cNvCxnSpPr>
              <a:stCxn id="766" idx="0"/>
              <a:endCxn id="745" idx="1"/>
            </p:cNvCxnSpPr>
            <p:nvPr/>
          </p:nvCxnSpPr>
          <p:spPr>
            <a:xfrm flipH="1" flipV="1">
              <a:off x="3731845" y="3134584"/>
              <a:ext cx="125283" cy="380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17" name="Straight Connector 816"/>
            <p:cNvCxnSpPr>
              <a:stCxn id="766" idx="0"/>
              <a:endCxn id="746" idx="3"/>
            </p:cNvCxnSpPr>
            <p:nvPr/>
          </p:nvCxnSpPr>
          <p:spPr>
            <a:xfrm flipH="1" flipV="1">
              <a:off x="3826749" y="3054198"/>
              <a:ext cx="30380" cy="8419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18" name="Rectangle 817"/>
            <p:cNvSpPr/>
            <p:nvPr/>
          </p:nvSpPr>
          <p:spPr>
            <a:xfrm>
              <a:off x="2479980" y="2635030"/>
              <a:ext cx="1498121" cy="86731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[LM] Local active map</a:t>
              </a:r>
            </a:p>
          </p:txBody>
        </p:sp>
        <p:sp>
          <p:nvSpPr>
            <p:cNvPr id="820" name="Parallelogram 819"/>
            <p:cNvSpPr/>
            <p:nvPr/>
          </p:nvSpPr>
          <p:spPr>
            <a:xfrm>
              <a:off x="994595" y="1516036"/>
              <a:ext cx="1077484" cy="413483"/>
            </a:xfrm>
            <a:prstGeom prst="parallelogram">
              <a:avLst>
                <a:gd name="adj" fmla="val 905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050" kern="0" dirty="0">
                  <a:solidFill>
                    <a:prstClr val="black"/>
                  </a:solidFill>
                  <a:latin typeface="Calibri" panose="020F0502020204030204"/>
                </a:rPr>
                <a:t>Feature tracking, </a:t>
              </a:r>
            </a:p>
            <a:p>
              <a:pPr algn="ctr" defTabSz="914400"/>
              <a:r>
                <a:rPr lang="en-US" sz="1050" kern="0" dirty="0">
                  <a:solidFill>
                    <a:prstClr val="black"/>
                  </a:solidFill>
                  <a:latin typeface="Calibri" panose="020F0502020204030204"/>
                </a:rPr>
                <a:t>outlier rejections, </a:t>
              </a:r>
              <a:r>
                <a:rPr lang="en-US" sz="1050" kern="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endParaRPr lang="en-US" sz="105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21" name="Parallelogram 820"/>
            <p:cNvSpPr/>
            <p:nvPr/>
          </p:nvSpPr>
          <p:spPr>
            <a:xfrm>
              <a:off x="1081090" y="2355248"/>
              <a:ext cx="868007" cy="413483"/>
            </a:xfrm>
            <a:prstGeom prst="parallelogram">
              <a:avLst>
                <a:gd name="adj" fmla="val 905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 err="1">
                  <a:solidFill>
                    <a:prstClr val="black"/>
                  </a:solidFill>
                  <a:latin typeface="Calibri" panose="020F0502020204030204"/>
                </a:rPr>
                <a:t>KeyFrame</a:t>
              </a:r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</a:p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insertion</a:t>
              </a:r>
            </a:p>
          </p:txBody>
        </p:sp>
        <p:sp>
          <p:nvSpPr>
            <p:cNvPr id="822" name="Isosceles Triangle 821"/>
            <p:cNvSpPr/>
            <p:nvPr/>
          </p:nvSpPr>
          <p:spPr>
            <a:xfrm rot="16200000" flipV="1">
              <a:off x="2422825" y="2325064"/>
              <a:ext cx="124845" cy="180073"/>
            </a:xfrm>
            <a:prstGeom prst="triangle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823" name="Elbow Connector 822"/>
            <p:cNvCxnSpPr>
              <a:stCxn id="821" idx="2"/>
              <a:endCxn id="822" idx="3"/>
            </p:cNvCxnSpPr>
            <p:nvPr/>
          </p:nvCxnSpPr>
          <p:spPr>
            <a:xfrm flipV="1">
              <a:off x="1930378" y="2415099"/>
              <a:ext cx="464833" cy="14689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24" name="Elbow Connector 823"/>
            <p:cNvCxnSpPr>
              <a:stCxn id="822" idx="0"/>
              <a:endCxn id="696" idx="1"/>
            </p:cNvCxnSpPr>
            <p:nvPr/>
          </p:nvCxnSpPr>
          <p:spPr>
            <a:xfrm flipV="1">
              <a:off x="2575285" y="2160444"/>
              <a:ext cx="562840" cy="254656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25" name="Elbow Connector 824"/>
            <p:cNvCxnSpPr>
              <a:stCxn id="691" idx="1"/>
              <a:endCxn id="820" idx="5"/>
            </p:cNvCxnSpPr>
            <p:nvPr/>
          </p:nvCxnSpPr>
          <p:spPr>
            <a:xfrm rot="10800000" flipV="1">
              <a:off x="1013314" y="1054879"/>
              <a:ext cx="349641" cy="667898"/>
            </a:xfrm>
            <a:prstGeom prst="bentConnector3">
              <a:avLst>
                <a:gd name="adj1" fmla="val 128976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6" name="Elbow Connector 825"/>
            <p:cNvCxnSpPr>
              <a:stCxn id="691" idx="1"/>
              <a:endCxn id="821" idx="5"/>
            </p:cNvCxnSpPr>
            <p:nvPr/>
          </p:nvCxnSpPr>
          <p:spPr>
            <a:xfrm rot="10800000" flipV="1">
              <a:off x="1099811" y="1054880"/>
              <a:ext cx="263145" cy="1507108"/>
            </a:xfrm>
            <a:prstGeom prst="bentConnector3">
              <a:avLst>
                <a:gd name="adj1" fmla="val 171541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7" name="Elbow Connector 826"/>
            <p:cNvCxnSpPr>
              <a:stCxn id="821" idx="4"/>
              <a:endCxn id="829" idx="5"/>
            </p:cNvCxnSpPr>
            <p:nvPr/>
          </p:nvCxnSpPr>
          <p:spPr>
            <a:xfrm rot="5400000">
              <a:off x="-176249" y="4108684"/>
              <a:ext cx="3031297" cy="351390"/>
            </a:xfrm>
            <a:prstGeom prst="bentConnector4">
              <a:avLst>
                <a:gd name="adj1" fmla="val 47309"/>
                <a:gd name="adj2" fmla="val 16505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28" name="TextBox 827"/>
            <p:cNvSpPr txBox="1"/>
            <p:nvPr/>
          </p:nvSpPr>
          <p:spPr>
            <a:xfrm>
              <a:off x="941912" y="3224323"/>
              <a:ext cx="550314" cy="24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100" i="1" kern="0" dirty="0">
                  <a:solidFill>
                    <a:prstClr val="black"/>
                  </a:solidFill>
                </a:rPr>
                <a:t>activate</a:t>
              </a:r>
            </a:p>
          </p:txBody>
        </p:sp>
        <p:sp>
          <p:nvSpPr>
            <p:cNvPr id="829" name="Parallelogram 828"/>
            <p:cNvSpPr/>
            <p:nvPr/>
          </p:nvSpPr>
          <p:spPr>
            <a:xfrm>
              <a:off x="1148930" y="5636866"/>
              <a:ext cx="958240" cy="326323"/>
            </a:xfrm>
            <a:prstGeom prst="parallelogram">
              <a:avLst>
                <a:gd name="adj" fmla="val 905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Correspondence </a:t>
              </a:r>
            </a:p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Identification</a:t>
              </a:r>
            </a:p>
          </p:txBody>
        </p:sp>
        <p:sp>
          <p:nvSpPr>
            <p:cNvPr id="830" name="Parallelogram 829"/>
            <p:cNvSpPr/>
            <p:nvPr/>
          </p:nvSpPr>
          <p:spPr>
            <a:xfrm>
              <a:off x="2257403" y="5636865"/>
              <a:ext cx="811420" cy="326323"/>
            </a:xfrm>
            <a:prstGeom prst="parallelogram">
              <a:avLst>
                <a:gd name="adj" fmla="val 905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KF Pruning &amp;</a:t>
              </a:r>
            </a:p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edges update</a:t>
              </a:r>
            </a:p>
          </p:txBody>
        </p:sp>
        <p:cxnSp>
          <p:nvCxnSpPr>
            <p:cNvPr id="831" name="Elbow Connector 830"/>
            <p:cNvCxnSpPr>
              <a:stCxn id="829" idx="2"/>
              <a:endCxn id="830" idx="5"/>
            </p:cNvCxnSpPr>
            <p:nvPr/>
          </p:nvCxnSpPr>
          <p:spPr>
            <a:xfrm flipV="1">
              <a:off x="2092396" y="5800027"/>
              <a:ext cx="179781" cy="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32" name="Elbow Connector 831"/>
            <p:cNvCxnSpPr>
              <a:stCxn id="692" idx="0"/>
              <a:endCxn id="829" idx="4"/>
            </p:cNvCxnSpPr>
            <p:nvPr/>
          </p:nvCxnSpPr>
          <p:spPr>
            <a:xfrm rot="16200000" flipV="1">
              <a:off x="1771488" y="5819751"/>
              <a:ext cx="180809" cy="46768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33" name="Elbow Connector 832"/>
            <p:cNvCxnSpPr>
              <a:stCxn id="692" idx="0"/>
              <a:endCxn id="830" idx="3"/>
            </p:cNvCxnSpPr>
            <p:nvPr/>
          </p:nvCxnSpPr>
          <p:spPr>
            <a:xfrm rot="5400000" flipH="1" flipV="1">
              <a:off x="2281631" y="5777291"/>
              <a:ext cx="180810" cy="55260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34" name="Parallelogram 833"/>
            <p:cNvSpPr/>
            <p:nvPr/>
          </p:nvSpPr>
          <p:spPr>
            <a:xfrm>
              <a:off x="6246034" y="4800526"/>
              <a:ext cx="823039" cy="327025"/>
            </a:xfrm>
            <a:prstGeom prst="parallelogram">
              <a:avLst>
                <a:gd name="adj" fmla="val 905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Loop close</a:t>
              </a:r>
            </a:p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detection </a:t>
              </a:r>
            </a:p>
          </p:txBody>
        </p:sp>
        <p:cxnSp>
          <p:nvCxnSpPr>
            <p:cNvPr id="835" name="Elbow Connector 834"/>
            <p:cNvCxnSpPr>
              <a:stCxn id="1003" idx="3"/>
              <a:endCxn id="834" idx="0"/>
            </p:cNvCxnSpPr>
            <p:nvPr/>
          </p:nvCxnSpPr>
          <p:spPr>
            <a:xfrm rot="5400000">
              <a:off x="6365300" y="4507981"/>
              <a:ext cx="584800" cy="29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36" name="TextBox 835"/>
            <p:cNvSpPr txBox="1"/>
            <p:nvPr/>
          </p:nvSpPr>
          <p:spPr>
            <a:xfrm>
              <a:off x="6620016" y="4417869"/>
              <a:ext cx="605029" cy="240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050" i="1" kern="0" dirty="0">
                  <a:solidFill>
                    <a:prstClr val="black"/>
                  </a:solidFill>
                </a:rPr>
                <a:t>If new KF</a:t>
              </a:r>
            </a:p>
          </p:txBody>
        </p:sp>
        <p:sp>
          <p:nvSpPr>
            <p:cNvPr id="837" name="Parallelogram 836"/>
            <p:cNvSpPr/>
            <p:nvPr/>
          </p:nvSpPr>
          <p:spPr>
            <a:xfrm>
              <a:off x="6255479" y="5708271"/>
              <a:ext cx="805138" cy="344154"/>
            </a:xfrm>
            <a:prstGeom prst="parallelogram">
              <a:avLst>
                <a:gd name="adj" fmla="val 905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Global g2o </a:t>
              </a:r>
            </a:p>
          </p:txBody>
        </p:sp>
        <p:cxnSp>
          <p:nvCxnSpPr>
            <p:cNvPr id="838" name="Elbow Connector 837"/>
            <p:cNvCxnSpPr>
              <a:stCxn id="834" idx="4"/>
              <a:endCxn id="841" idx="0"/>
            </p:cNvCxnSpPr>
            <p:nvPr/>
          </p:nvCxnSpPr>
          <p:spPr>
            <a:xfrm rot="5400000">
              <a:off x="6556353" y="5228492"/>
              <a:ext cx="202143" cy="26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39" name="Elbow Connector 838"/>
            <p:cNvCxnSpPr>
              <a:stCxn id="693" idx="3"/>
              <a:endCxn id="837" idx="2"/>
            </p:cNvCxnSpPr>
            <p:nvPr/>
          </p:nvCxnSpPr>
          <p:spPr>
            <a:xfrm flipH="1" flipV="1">
              <a:off x="7045035" y="5880348"/>
              <a:ext cx="71513" cy="359445"/>
            </a:xfrm>
            <a:prstGeom prst="bentConnector3">
              <a:avLst>
                <a:gd name="adj1" fmla="val -319662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0" name="Elbow Connector 839"/>
            <p:cNvCxnSpPr>
              <a:stCxn id="693" idx="3"/>
              <a:endCxn id="834" idx="2"/>
            </p:cNvCxnSpPr>
            <p:nvPr/>
          </p:nvCxnSpPr>
          <p:spPr>
            <a:xfrm flipH="1" flipV="1">
              <a:off x="7054267" y="4964039"/>
              <a:ext cx="62281" cy="1275754"/>
            </a:xfrm>
            <a:prstGeom prst="bentConnector3">
              <a:avLst>
                <a:gd name="adj1" fmla="val -367046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41" name="Parallelogram 840"/>
            <p:cNvSpPr/>
            <p:nvPr/>
          </p:nvSpPr>
          <p:spPr>
            <a:xfrm>
              <a:off x="6271214" y="5329694"/>
              <a:ext cx="772159" cy="202038"/>
            </a:xfrm>
            <a:prstGeom prst="parallelogram">
              <a:avLst>
                <a:gd name="adj" fmla="val 11708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Verification</a:t>
              </a:r>
            </a:p>
          </p:txBody>
        </p:sp>
        <p:cxnSp>
          <p:nvCxnSpPr>
            <p:cNvPr id="842" name="Elbow Connector 841"/>
            <p:cNvCxnSpPr>
              <a:stCxn id="841" idx="4"/>
              <a:endCxn id="837" idx="0"/>
            </p:cNvCxnSpPr>
            <p:nvPr/>
          </p:nvCxnSpPr>
          <p:spPr>
            <a:xfrm rot="16200000" flipH="1">
              <a:off x="6569402" y="5619624"/>
              <a:ext cx="176539" cy="75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43" name="TextBox 842"/>
            <p:cNvSpPr txBox="1"/>
            <p:nvPr/>
          </p:nvSpPr>
          <p:spPr>
            <a:xfrm>
              <a:off x="6623925" y="5491836"/>
              <a:ext cx="625187" cy="240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050" i="1" kern="0" dirty="0">
                  <a:solidFill>
                    <a:prstClr val="black"/>
                  </a:solidFill>
                </a:rPr>
                <a:t>If verified</a:t>
              </a:r>
            </a:p>
          </p:txBody>
        </p:sp>
        <p:sp>
          <p:nvSpPr>
            <p:cNvPr id="844" name="TextBox 843"/>
            <p:cNvSpPr txBox="1"/>
            <p:nvPr/>
          </p:nvSpPr>
          <p:spPr>
            <a:xfrm>
              <a:off x="6617554" y="5090821"/>
              <a:ext cx="665503" cy="240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050" i="1" kern="0" dirty="0">
                  <a:solidFill>
                    <a:prstClr val="black"/>
                  </a:solidFill>
                </a:rPr>
                <a:t>If detected</a:t>
              </a:r>
            </a:p>
          </p:txBody>
        </p:sp>
        <p:cxnSp>
          <p:nvCxnSpPr>
            <p:cNvPr id="845" name="Elbow Connector 844"/>
            <p:cNvCxnSpPr>
              <a:stCxn id="693" idx="3"/>
              <a:endCxn id="841" idx="2"/>
            </p:cNvCxnSpPr>
            <p:nvPr/>
          </p:nvCxnSpPr>
          <p:spPr>
            <a:xfrm flipH="1" flipV="1">
              <a:off x="7031546" y="5430713"/>
              <a:ext cx="85002" cy="809080"/>
            </a:xfrm>
            <a:prstGeom prst="bentConnector3">
              <a:avLst>
                <a:gd name="adj1" fmla="val -26893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6" name="Elbow Connector 845"/>
            <p:cNvCxnSpPr>
              <a:stCxn id="820" idx="3"/>
              <a:endCxn id="821" idx="0"/>
            </p:cNvCxnSpPr>
            <p:nvPr/>
          </p:nvCxnSpPr>
          <p:spPr>
            <a:xfrm rot="16200000" flipH="1">
              <a:off x="1301992" y="2142144"/>
              <a:ext cx="425729" cy="47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47" name="TextBox 846"/>
            <p:cNvSpPr txBox="1"/>
            <p:nvPr/>
          </p:nvSpPr>
          <p:spPr>
            <a:xfrm>
              <a:off x="1484600" y="2048102"/>
              <a:ext cx="625187" cy="24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100" i="1" kern="0" dirty="0">
                  <a:solidFill>
                    <a:prstClr val="black"/>
                  </a:solidFill>
                </a:rPr>
                <a:t>If new KF</a:t>
              </a:r>
            </a:p>
          </p:txBody>
        </p:sp>
        <p:sp>
          <p:nvSpPr>
            <p:cNvPr id="850" name="Isosceles Triangle 849"/>
            <p:cNvSpPr/>
            <p:nvPr/>
          </p:nvSpPr>
          <p:spPr>
            <a:xfrm rot="5400000">
              <a:off x="2549813" y="1671134"/>
              <a:ext cx="132032" cy="165895"/>
            </a:xfrm>
            <a:prstGeom prst="triangl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51" name="TextBox 850"/>
            <p:cNvSpPr txBox="1"/>
            <p:nvPr/>
          </p:nvSpPr>
          <p:spPr>
            <a:xfrm>
              <a:off x="2594032" y="1349762"/>
              <a:ext cx="544555" cy="24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100" i="1" kern="0" dirty="0" err="1">
                  <a:solidFill>
                    <a:prstClr val="black"/>
                  </a:solidFill>
                </a:rPr>
                <a:t>Prev</a:t>
              </a:r>
              <a:r>
                <a:rPr lang="en-US" sz="1100" i="1" kern="0" dirty="0">
                  <a:solidFill>
                    <a:prstClr val="black"/>
                  </a:solidFill>
                </a:rPr>
                <a:t> KF</a:t>
              </a:r>
            </a:p>
          </p:txBody>
        </p:sp>
        <p:cxnSp>
          <p:nvCxnSpPr>
            <p:cNvPr id="852" name="Elbow Connector 851"/>
            <p:cNvCxnSpPr>
              <a:stCxn id="850" idx="1"/>
              <a:endCxn id="691" idx="2"/>
            </p:cNvCxnSpPr>
            <p:nvPr/>
          </p:nvCxnSpPr>
          <p:spPr>
            <a:xfrm rot="16200000" flipV="1">
              <a:off x="2020363" y="1125603"/>
              <a:ext cx="446666" cy="744269"/>
            </a:xfrm>
            <a:prstGeom prst="bentConnector3">
              <a:avLst>
                <a:gd name="adj1" fmla="val 7141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53" name="Elbow Connector 852"/>
            <p:cNvCxnSpPr>
              <a:endCxn id="850" idx="5"/>
            </p:cNvCxnSpPr>
            <p:nvPr/>
          </p:nvCxnSpPr>
          <p:spPr>
            <a:xfrm rot="10800000">
              <a:off x="2615831" y="1787090"/>
              <a:ext cx="520224" cy="122370"/>
            </a:xfrm>
            <a:prstGeom prst="bentConnector2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54" name="Rectangle 853"/>
            <p:cNvSpPr/>
            <p:nvPr/>
          </p:nvSpPr>
          <p:spPr>
            <a:xfrm>
              <a:off x="4031423" y="3654012"/>
              <a:ext cx="1805808" cy="865437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[G2] Feature constrained graph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2352088" y="3645769"/>
              <a:ext cx="1613160" cy="865437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[G3] Co-visibility binary graph</a:t>
              </a:r>
            </a:p>
          </p:txBody>
        </p:sp>
        <p:grpSp>
          <p:nvGrpSpPr>
            <p:cNvPr id="856" name="Group 855"/>
            <p:cNvGrpSpPr/>
            <p:nvPr/>
          </p:nvGrpSpPr>
          <p:grpSpPr>
            <a:xfrm>
              <a:off x="2469134" y="3796725"/>
              <a:ext cx="1333842" cy="341842"/>
              <a:chOff x="5781218" y="2753259"/>
              <a:chExt cx="1916643" cy="491204"/>
            </a:xfrm>
          </p:grpSpPr>
          <p:sp>
            <p:nvSpPr>
              <p:cNvPr id="857" name="Isosceles Triangle 856"/>
              <p:cNvSpPr/>
              <p:nvPr/>
            </p:nvSpPr>
            <p:spPr>
              <a:xfrm rot="5106835">
                <a:off x="5973581" y="2741265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8" name="Isosceles Triangle 857"/>
              <p:cNvSpPr/>
              <p:nvPr/>
            </p:nvSpPr>
            <p:spPr>
              <a:xfrm rot="6239034">
                <a:off x="6235687" y="2707166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9" name="Isosceles Triangle 858"/>
              <p:cNvSpPr/>
              <p:nvPr/>
            </p:nvSpPr>
            <p:spPr>
              <a:xfrm rot="8529040">
                <a:off x="6471887" y="2767520"/>
                <a:ext cx="104824" cy="1415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0" name="Isosceles Triangle 859"/>
              <p:cNvSpPr/>
              <p:nvPr/>
            </p:nvSpPr>
            <p:spPr>
              <a:xfrm rot="7379600">
                <a:off x="6621476" y="2917560"/>
                <a:ext cx="101310" cy="146429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1" name="Isosceles Triangle 860"/>
              <p:cNvSpPr/>
              <p:nvPr/>
            </p:nvSpPr>
            <p:spPr>
              <a:xfrm rot="14304376">
                <a:off x="6485885" y="3065480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2" name="Isosceles Triangle 861"/>
              <p:cNvSpPr/>
              <p:nvPr/>
            </p:nvSpPr>
            <p:spPr>
              <a:xfrm rot="16959736">
                <a:off x="6209529" y="3098283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3" name="Isosceles Triangle 862"/>
              <p:cNvSpPr/>
              <p:nvPr/>
            </p:nvSpPr>
            <p:spPr>
              <a:xfrm rot="19187145">
                <a:off x="5940167" y="3061899"/>
                <a:ext cx="104824" cy="1415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4" name="Isosceles Triangle 863"/>
              <p:cNvSpPr/>
              <p:nvPr/>
            </p:nvSpPr>
            <p:spPr>
              <a:xfrm rot="21498">
                <a:off x="5781218" y="2920730"/>
                <a:ext cx="104824" cy="1415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5" name="Isosceles Triangle 864"/>
              <p:cNvSpPr/>
              <p:nvPr/>
            </p:nvSpPr>
            <p:spPr>
              <a:xfrm rot="17357413" flipV="1">
                <a:off x="6940768" y="3080136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6" name="Isosceles Triangle 865"/>
              <p:cNvSpPr/>
              <p:nvPr/>
            </p:nvSpPr>
            <p:spPr>
              <a:xfrm rot="16200000" flipV="1">
                <a:off x="7202875" y="3114235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7" name="Isosceles Triangle 866"/>
              <p:cNvSpPr/>
              <p:nvPr/>
            </p:nvSpPr>
            <p:spPr>
              <a:xfrm rot="13610777" flipV="1">
                <a:off x="7437217" y="3103636"/>
                <a:ext cx="101310" cy="146429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8" name="Isosceles Triangle 867"/>
              <p:cNvSpPr/>
              <p:nvPr/>
            </p:nvSpPr>
            <p:spPr>
              <a:xfrm rot="10800000" flipV="1">
                <a:off x="7593037" y="2929353"/>
                <a:ext cx="104824" cy="1415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9" name="Isosceles Triangle 868"/>
              <p:cNvSpPr/>
              <p:nvPr/>
            </p:nvSpPr>
            <p:spPr>
              <a:xfrm rot="7295624" flipV="1">
                <a:off x="7395096" y="2748961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70" name="Isosceles Triangle 869"/>
              <p:cNvSpPr/>
              <p:nvPr/>
            </p:nvSpPr>
            <p:spPr>
              <a:xfrm rot="4640264" flipV="1">
                <a:off x="7092227" y="2737569"/>
                <a:ext cx="84135" cy="1763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71" name="Isosceles Triangle 870"/>
              <p:cNvSpPr/>
              <p:nvPr/>
            </p:nvSpPr>
            <p:spPr>
              <a:xfrm rot="2412855" flipV="1">
                <a:off x="6801301" y="2897291"/>
                <a:ext cx="104824" cy="141521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872" name="Straight Connector 871"/>
              <p:cNvCxnSpPr>
                <a:stCxn id="864" idx="0"/>
                <a:endCxn id="857" idx="4"/>
              </p:cNvCxnSpPr>
              <p:nvPr/>
            </p:nvCxnSpPr>
            <p:spPr>
              <a:xfrm flipV="1">
                <a:off x="5834088" y="2878597"/>
                <a:ext cx="97428" cy="4213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3" name="Straight Connector 872"/>
              <p:cNvCxnSpPr>
                <a:stCxn id="857" idx="0"/>
                <a:endCxn id="858" idx="4"/>
              </p:cNvCxnSpPr>
              <p:nvPr/>
            </p:nvCxnSpPr>
            <p:spPr>
              <a:xfrm flipV="1">
                <a:off x="6103489" y="2815557"/>
                <a:ext cx="78200" cy="661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4" name="Straight Connector 873"/>
              <p:cNvCxnSpPr>
                <a:stCxn id="864" idx="4"/>
                <a:endCxn id="863" idx="0"/>
              </p:cNvCxnSpPr>
              <p:nvPr/>
            </p:nvCxnSpPr>
            <p:spPr>
              <a:xfrm>
                <a:off x="5885583" y="3062566"/>
                <a:ext cx="59725" cy="1605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5" name="Straight Connector 874"/>
              <p:cNvCxnSpPr>
                <a:stCxn id="863" idx="4"/>
                <a:endCxn id="862" idx="0"/>
              </p:cNvCxnSpPr>
              <p:nvPr/>
            </p:nvCxnSpPr>
            <p:spPr>
              <a:xfrm>
                <a:off x="6079874" y="3153989"/>
                <a:ext cx="85706" cy="1377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6" name="Straight Connector 875"/>
              <p:cNvCxnSpPr>
                <a:stCxn id="862" idx="3"/>
                <a:endCxn id="861" idx="0"/>
              </p:cNvCxnSpPr>
              <p:nvPr/>
            </p:nvCxnSpPr>
            <p:spPr>
              <a:xfrm flipV="1">
                <a:off x="6337613" y="3198279"/>
                <a:ext cx="115246" cy="684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7" name="Straight Connector 876"/>
              <p:cNvCxnSpPr>
                <a:stCxn id="858" idx="0"/>
                <a:endCxn id="859" idx="4"/>
              </p:cNvCxnSpPr>
              <p:nvPr/>
            </p:nvCxnSpPr>
            <p:spPr>
              <a:xfrm flipV="1">
                <a:off x="6363302" y="2813487"/>
                <a:ext cx="74687" cy="242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8" name="Straight Connector 877"/>
              <p:cNvCxnSpPr>
                <a:stCxn id="859" idx="0"/>
                <a:endCxn id="860" idx="3"/>
              </p:cNvCxnSpPr>
              <p:nvPr/>
            </p:nvCxnSpPr>
            <p:spPr>
              <a:xfrm>
                <a:off x="6569223" y="2894155"/>
                <a:ext cx="41501" cy="5808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9" name="Straight Connector 878"/>
              <p:cNvCxnSpPr>
                <a:stCxn id="860" idx="0"/>
                <a:endCxn id="865" idx="3"/>
              </p:cNvCxnSpPr>
              <p:nvPr/>
            </p:nvCxnSpPr>
            <p:spPr>
              <a:xfrm>
                <a:off x="6733539" y="3029306"/>
                <a:ext cx="166087" cy="11084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0" name="Straight Connector 879"/>
              <p:cNvCxnSpPr>
                <a:stCxn id="865" idx="0"/>
                <a:endCxn id="866" idx="3"/>
              </p:cNvCxnSpPr>
              <p:nvPr/>
            </p:nvCxnSpPr>
            <p:spPr>
              <a:xfrm>
                <a:off x="7066047" y="3196444"/>
                <a:ext cx="90735" cy="595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1" name="Straight Connector 880"/>
              <p:cNvCxnSpPr>
                <a:stCxn id="866" idx="0"/>
                <a:endCxn id="867" idx="4"/>
              </p:cNvCxnSpPr>
              <p:nvPr/>
            </p:nvCxnSpPr>
            <p:spPr>
              <a:xfrm flipV="1">
                <a:off x="7333103" y="3188294"/>
                <a:ext cx="65510" cy="1410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2" name="Straight Connector 881"/>
              <p:cNvCxnSpPr>
                <a:stCxn id="867" idx="0"/>
                <a:endCxn id="868" idx="4"/>
              </p:cNvCxnSpPr>
              <p:nvPr/>
            </p:nvCxnSpPr>
            <p:spPr>
              <a:xfrm flipV="1">
                <a:off x="7541283" y="3070874"/>
                <a:ext cx="51754" cy="5757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3" name="Straight Connector 882"/>
              <p:cNvCxnSpPr>
                <a:stCxn id="868" idx="0"/>
                <a:endCxn id="869" idx="3"/>
              </p:cNvCxnSpPr>
              <p:nvPr/>
            </p:nvCxnSpPr>
            <p:spPr>
              <a:xfrm flipH="1" flipV="1">
                <a:off x="7512257" y="2881760"/>
                <a:ext cx="133192" cy="4759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4" name="Straight Connector 883"/>
              <p:cNvCxnSpPr>
                <a:stCxn id="870" idx="3"/>
                <a:endCxn id="869" idx="0"/>
              </p:cNvCxnSpPr>
              <p:nvPr/>
            </p:nvCxnSpPr>
            <p:spPr>
              <a:xfrm flipV="1">
                <a:off x="7220311" y="2792483"/>
                <a:ext cx="141759" cy="1456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5" name="Straight Connector 884"/>
              <p:cNvCxnSpPr>
                <a:stCxn id="871" idx="3"/>
                <a:endCxn id="870" idx="0"/>
              </p:cNvCxnSpPr>
              <p:nvPr/>
            </p:nvCxnSpPr>
            <p:spPr>
              <a:xfrm flipV="1">
                <a:off x="6900985" y="2844406"/>
                <a:ext cx="147293" cy="6961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6" name="Straight Connector 885"/>
              <p:cNvCxnSpPr>
                <a:stCxn id="863" idx="5"/>
                <a:endCxn id="857" idx="5"/>
              </p:cNvCxnSpPr>
              <p:nvPr/>
            </p:nvCxnSpPr>
            <p:spPr>
              <a:xfrm flipV="1">
                <a:off x="6012591" y="2850383"/>
                <a:ext cx="4849" cy="26535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7" name="Straight Connector 886"/>
              <p:cNvCxnSpPr>
                <a:stCxn id="863" idx="5"/>
                <a:endCxn id="858" idx="5"/>
              </p:cNvCxnSpPr>
              <p:nvPr/>
            </p:nvCxnSpPr>
            <p:spPr>
              <a:xfrm flipV="1">
                <a:off x="6012591" y="2815737"/>
                <a:ext cx="260080" cy="30000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8" name="Straight Connector 887"/>
              <p:cNvCxnSpPr>
                <a:stCxn id="864" idx="5"/>
                <a:endCxn id="858" idx="5"/>
              </p:cNvCxnSpPr>
              <p:nvPr/>
            </p:nvCxnSpPr>
            <p:spPr>
              <a:xfrm flipV="1">
                <a:off x="5859835" y="2815737"/>
                <a:ext cx="412836" cy="17591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9" name="Straight Connector 888"/>
              <p:cNvCxnSpPr>
                <a:stCxn id="862" idx="5"/>
                <a:endCxn id="859" idx="5"/>
              </p:cNvCxnSpPr>
              <p:nvPr/>
            </p:nvCxnSpPr>
            <p:spPr>
              <a:xfrm flipV="1">
                <a:off x="6256208" y="2854360"/>
                <a:ext cx="247398" cy="31156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0" name="Straight Connector 889"/>
              <p:cNvCxnSpPr>
                <a:stCxn id="861" idx="5"/>
                <a:endCxn id="859" idx="5"/>
              </p:cNvCxnSpPr>
              <p:nvPr/>
            </p:nvCxnSpPr>
            <p:spPr>
              <a:xfrm flipH="1" flipV="1">
                <a:off x="6503606" y="2854360"/>
                <a:ext cx="13328" cy="28136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1" name="Straight Connector 890"/>
              <p:cNvCxnSpPr>
                <a:stCxn id="865" idx="5"/>
                <a:endCxn id="870" idx="5"/>
              </p:cNvCxnSpPr>
              <p:nvPr/>
            </p:nvCxnSpPr>
            <p:spPr>
              <a:xfrm flipV="1">
                <a:off x="6989784" y="2846251"/>
                <a:ext cx="149122" cy="30219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2" name="Straight Connector 891"/>
              <p:cNvCxnSpPr>
                <a:stCxn id="866" idx="5"/>
                <a:endCxn id="870" idx="5"/>
              </p:cNvCxnSpPr>
              <p:nvPr/>
            </p:nvCxnSpPr>
            <p:spPr>
              <a:xfrm flipH="1" flipV="1">
                <a:off x="7138906" y="2846251"/>
                <a:ext cx="106036" cy="33511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3" name="Straight Connector 892"/>
              <p:cNvCxnSpPr>
                <a:stCxn id="868" idx="5"/>
                <a:endCxn id="866" idx="5"/>
              </p:cNvCxnSpPr>
              <p:nvPr/>
            </p:nvCxnSpPr>
            <p:spPr>
              <a:xfrm flipH="1">
                <a:off x="7244942" y="3000114"/>
                <a:ext cx="374301" cy="18124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894" name="Group 893"/>
            <p:cNvGrpSpPr/>
            <p:nvPr/>
          </p:nvGrpSpPr>
          <p:grpSpPr>
            <a:xfrm>
              <a:off x="4245252" y="3729752"/>
              <a:ext cx="1367957" cy="539349"/>
              <a:chOff x="3502302" y="3729752"/>
              <a:chExt cx="1367957" cy="539349"/>
            </a:xfrm>
          </p:grpSpPr>
          <p:sp>
            <p:nvSpPr>
              <p:cNvPr id="895" name="AutoShape 8"/>
              <p:cNvSpPr>
                <a:spLocks noChangeArrowheads="1"/>
              </p:cNvSpPr>
              <p:nvPr/>
            </p:nvSpPr>
            <p:spPr bwMode="auto">
              <a:xfrm>
                <a:off x="3502302" y="3788591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96" name="AutoShape 8"/>
              <p:cNvSpPr>
                <a:spLocks noChangeArrowheads="1"/>
              </p:cNvSpPr>
              <p:nvPr/>
            </p:nvSpPr>
            <p:spPr bwMode="auto">
              <a:xfrm>
                <a:off x="3521942" y="4096336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97" name="AutoShape 8"/>
              <p:cNvSpPr>
                <a:spLocks noChangeArrowheads="1"/>
              </p:cNvSpPr>
              <p:nvPr/>
            </p:nvSpPr>
            <p:spPr bwMode="auto">
              <a:xfrm>
                <a:off x="3792576" y="3944236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98" name="AutoShape 8"/>
              <p:cNvSpPr>
                <a:spLocks noChangeArrowheads="1"/>
              </p:cNvSpPr>
              <p:nvPr/>
            </p:nvSpPr>
            <p:spPr bwMode="auto">
              <a:xfrm>
                <a:off x="3932003" y="3738658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99" name="AutoShape 8"/>
              <p:cNvSpPr>
                <a:spLocks noChangeArrowheads="1"/>
              </p:cNvSpPr>
              <p:nvPr/>
            </p:nvSpPr>
            <p:spPr bwMode="auto">
              <a:xfrm>
                <a:off x="4418635" y="4019349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00" name="AutoShape 8"/>
              <p:cNvSpPr>
                <a:spLocks noChangeArrowheads="1"/>
              </p:cNvSpPr>
              <p:nvPr/>
            </p:nvSpPr>
            <p:spPr bwMode="auto">
              <a:xfrm>
                <a:off x="4396071" y="3729752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01" name="AutoShape 8"/>
              <p:cNvSpPr>
                <a:spLocks noChangeArrowheads="1"/>
              </p:cNvSpPr>
              <p:nvPr/>
            </p:nvSpPr>
            <p:spPr bwMode="auto">
              <a:xfrm>
                <a:off x="4527145" y="3957512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02" name="Isosceles Triangle 901"/>
              <p:cNvSpPr/>
              <p:nvPr/>
            </p:nvSpPr>
            <p:spPr>
              <a:xfrm rot="5106835">
                <a:off x="3678264" y="3814718"/>
                <a:ext cx="55089" cy="120520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3" name="Isosceles Triangle 902"/>
              <p:cNvSpPr/>
              <p:nvPr/>
            </p:nvSpPr>
            <p:spPr>
              <a:xfrm rot="6239034">
                <a:off x="3857420" y="3792392"/>
                <a:ext cx="55089" cy="120520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4" name="Isosceles Triangle 903"/>
              <p:cNvSpPr/>
              <p:nvPr/>
            </p:nvSpPr>
            <p:spPr>
              <a:xfrm rot="8529040">
                <a:off x="4013806" y="3824912"/>
                <a:ext cx="71650" cy="92663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5" name="Isosceles Triangle 904"/>
              <p:cNvSpPr/>
              <p:nvPr/>
            </p:nvSpPr>
            <p:spPr>
              <a:xfrm rot="7379600">
                <a:off x="4106570" y="3911170"/>
                <a:ext cx="66335" cy="100088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6" name="Isosceles Triangle 905"/>
              <p:cNvSpPr/>
              <p:nvPr/>
            </p:nvSpPr>
            <p:spPr>
              <a:xfrm rot="14304376">
                <a:off x="4028438" y="4027003"/>
                <a:ext cx="55089" cy="120520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7" name="Isosceles Triangle 906"/>
              <p:cNvSpPr/>
              <p:nvPr/>
            </p:nvSpPr>
            <p:spPr>
              <a:xfrm rot="16959736">
                <a:off x="3839541" y="4048482"/>
                <a:ext cx="55089" cy="120520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8" name="Isosceles Triangle 907"/>
              <p:cNvSpPr/>
              <p:nvPr/>
            </p:nvSpPr>
            <p:spPr>
              <a:xfrm rot="19187145">
                <a:off x="3654215" y="4027194"/>
                <a:ext cx="71650" cy="92663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9" name="Isosceles Triangle 908"/>
              <p:cNvSpPr/>
              <p:nvPr/>
            </p:nvSpPr>
            <p:spPr>
              <a:xfrm rot="21498">
                <a:off x="3545568" y="3934762"/>
                <a:ext cx="71650" cy="92663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0" name="Isosceles Triangle 909"/>
              <p:cNvSpPr/>
              <p:nvPr/>
            </p:nvSpPr>
            <p:spPr>
              <a:xfrm rot="17357413" flipV="1">
                <a:off x="4339363" y="4036600"/>
                <a:ext cx="55089" cy="120520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1" name="Isosceles Triangle 910"/>
              <p:cNvSpPr/>
              <p:nvPr/>
            </p:nvSpPr>
            <p:spPr>
              <a:xfrm rot="16200000" flipV="1">
                <a:off x="4518520" y="4058927"/>
                <a:ext cx="55089" cy="120520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2" name="Isosceles Triangle 911"/>
              <p:cNvSpPr/>
              <p:nvPr/>
            </p:nvSpPr>
            <p:spPr>
              <a:xfrm rot="13610777" flipV="1">
                <a:off x="4678946" y="4052417"/>
                <a:ext cx="66335" cy="100088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3" name="Isosceles Triangle 912"/>
              <p:cNvSpPr/>
              <p:nvPr/>
            </p:nvSpPr>
            <p:spPr>
              <a:xfrm rot="10800000" flipV="1">
                <a:off x="4783997" y="3940408"/>
                <a:ext cx="71650" cy="92663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4" name="Isosceles Triangle 913"/>
              <p:cNvSpPr/>
              <p:nvPr/>
            </p:nvSpPr>
            <p:spPr>
              <a:xfrm rot="7295624" flipV="1">
                <a:off x="4649908" y="3819757"/>
                <a:ext cx="55089" cy="120520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5" name="Isosceles Triangle 914"/>
              <p:cNvSpPr/>
              <p:nvPr/>
            </p:nvSpPr>
            <p:spPr>
              <a:xfrm rot="4640264" flipV="1">
                <a:off x="4442889" y="3812298"/>
                <a:ext cx="55089" cy="120520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6" name="Isosceles Triangle 915"/>
              <p:cNvSpPr/>
              <p:nvPr/>
            </p:nvSpPr>
            <p:spPr>
              <a:xfrm rot="2412855" flipV="1">
                <a:off x="4290601" y="3904647"/>
                <a:ext cx="71650" cy="92663"/>
              </a:xfrm>
              <a:prstGeom prst="triangl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917" name="Straight Connector 916"/>
              <p:cNvCxnSpPr>
                <a:stCxn id="909" idx="0"/>
                <a:endCxn id="902" idx="4"/>
              </p:cNvCxnSpPr>
              <p:nvPr/>
            </p:nvCxnSpPr>
            <p:spPr>
              <a:xfrm flipV="1">
                <a:off x="3581707" y="3907174"/>
                <a:ext cx="66595" cy="2758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8" name="Straight Connector 917"/>
              <p:cNvCxnSpPr>
                <a:stCxn id="902" idx="0"/>
                <a:endCxn id="903" idx="4"/>
              </p:cNvCxnSpPr>
              <p:nvPr/>
            </p:nvCxnSpPr>
            <p:spPr>
              <a:xfrm flipV="1">
                <a:off x="3765849" y="3865898"/>
                <a:ext cx="53453" cy="432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9" name="Straight Connector 918"/>
              <p:cNvCxnSpPr>
                <a:stCxn id="909" idx="4"/>
                <a:endCxn id="908" idx="0"/>
              </p:cNvCxnSpPr>
              <p:nvPr/>
            </p:nvCxnSpPr>
            <p:spPr>
              <a:xfrm>
                <a:off x="3616905" y="4027631"/>
                <a:ext cx="40824" cy="1051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0" name="Straight Connector 919"/>
              <p:cNvCxnSpPr>
                <a:stCxn id="908" idx="4"/>
                <a:endCxn id="907" idx="0"/>
              </p:cNvCxnSpPr>
              <p:nvPr/>
            </p:nvCxnSpPr>
            <p:spPr>
              <a:xfrm>
                <a:off x="3749708" y="4087492"/>
                <a:ext cx="58583" cy="902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1" name="Straight Connector 920"/>
              <p:cNvCxnSpPr>
                <a:stCxn id="907" idx="3"/>
                <a:endCxn id="906" idx="0"/>
              </p:cNvCxnSpPr>
              <p:nvPr/>
            </p:nvCxnSpPr>
            <p:spPr>
              <a:xfrm flipV="1">
                <a:off x="3925880" y="4116491"/>
                <a:ext cx="78774" cy="448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2" name="Straight Connector 921"/>
              <p:cNvCxnSpPr>
                <a:stCxn id="903" idx="0"/>
                <a:endCxn id="904" idx="4"/>
              </p:cNvCxnSpPr>
              <p:nvPr/>
            </p:nvCxnSpPr>
            <p:spPr>
              <a:xfrm flipV="1">
                <a:off x="3943440" y="3856641"/>
                <a:ext cx="49475" cy="1057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3" name="Straight Connector 922"/>
              <p:cNvCxnSpPr>
                <a:stCxn id="904" idx="0"/>
                <a:endCxn id="905" idx="3"/>
              </p:cNvCxnSpPr>
              <p:nvPr/>
            </p:nvCxnSpPr>
            <p:spPr>
              <a:xfrm>
                <a:off x="4078060" y="3907828"/>
                <a:ext cx="19703" cy="2613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4" name="Straight Connector 923"/>
              <p:cNvCxnSpPr>
                <a:stCxn id="905" idx="0"/>
                <a:endCxn id="910" idx="3"/>
              </p:cNvCxnSpPr>
              <p:nvPr/>
            </p:nvCxnSpPr>
            <p:spPr>
              <a:xfrm>
                <a:off x="4181711" y="3988465"/>
                <a:ext cx="128319" cy="88487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5" name="Straight Connector 924"/>
              <p:cNvCxnSpPr>
                <a:stCxn id="910" idx="0"/>
                <a:endCxn id="911" idx="3"/>
              </p:cNvCxnSpPr>
              <p:nvPr/>
            </p:nvCxnSpPr>
            <p:spPr>
              <a:xfrm>
                <a:off x="4423784" y="4115290"/>
                <a:ext cx="62020" cy="389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6" name="Straight Connector 925"/>
              <p:cNvCxnSpPr>
                <a:stCxn id="911" idx="0"/>
                <a:endCxn id="912" idx="4"/>
              </p:cNvCxnSpPr>
              <p:nvPr/>
            </p:nvCxnSpPr>
            <p:spPr>
              <a:xfrm flipV="1">
                <a:off x="4606325" y="4109954"/>
                <a:ext cx="44777" cy="923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7" name="Straight Connector 926"/>
              <p:cNvCxnSpPr>
                <a:stCxn id="912" idx="0"/>
                <a:endCxn id="913" idx="4"/>
              </p:cNvCxnSpPr>
              <p:nvPr/>
            </p:nvCxnSpPr>
            <p:spPr>
              <a:xfrm flipV="1">
                <a:off x="4748622" y="4033071"/>
                <a:ext cx="35375" cy="3770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8" name="Straight Connector 927"/>
              <p:cNvCxnSpPr>
                <a:stCxn id="913" idx="0"/>
                <a:endCxn id="914" idx="3"/>
              </p:cNvCxnSpPr>
              <p:nvPr/>
            </p:nvCxnSpPr>
            <p:spPr>
              <a:xfrm flipH="1" flipV="1">
                <a:off x="4728781" y="3909245"/>
                <a:ext cx="91040" cy="3116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9" name="Straight Connector 928"/>
              <p:cNvCxnSpPr>
                <a:stCxn id="915" idx="3"/>
                <a:endCxn id="914" idx="0"/>
              </p:cNvCxnSpPr>
              <p:nvPr/>
            </p:nvCxnSpPr>
            <p:spPr>
              <a:xfrm flipV="1">
                <a:off x="4529228" y="3850790"/>
                <a:ext cx="96896" cy="953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30" name="Straight Connector 929"/>
              <p:cNvCxnSpPr>
                <a:stCxn id="916" idx="3"/>
                <a:endCxn id="915" idx="0"/>
              </p:cNvCxnSpPr>
              <p:nvPr/>
            </p:nvCxnSpPr>
            <p:spPr>
              <a:xfrm flipV="1">
                <a:off x="4356339" y="3885767"/>
                <a:ext cx="55300" cy="2983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31" name="AutoShape 8"/>
              <p:cNvSpPr>
                <a:spLocks noChangeArrowheads="1"/>
              </p:cNvSpPr>
              <p:nvPr/>
            </p:nvSpPr>
            <p:spPr bwMode="auto">
              <a:xfrm>
                <a:off x="4756231" y="3801231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2" name="AutoShape 8"/>
              <p:cNvSpPr>
                <a:spLocks noChangeArrowheads="1"/>
              </p:cNvSpPr>
              <p:nvPr/>
            </p:nvSpPr>
            <p:spPr bwMode="auto">
              <a:xfrm>
                <a:off x="4828714" y="3872709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3" name="AutoShape 8"/>
              <p:cNvSpPr>
                <a:spLocks noChangeArrowheads="1"/>
              </p:cNvSpPr>
              <p:nvPr/>
            </p:nvSpPr>
            <p:spPr bwMode="auto">
              <a:xfrm>
                <a:off x="4830978" y="4118421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4" name="AutoShape 8"/>
              <p:cNvSpPr>
                <a:spLocks noChangeArrowheads="1"/>
              </p:cNvSpPr>
              <p:nvPr/>
            </p:nvSpPr>
            <p:spPr bwMode="auto">
              <a:xfrm>
                <a:off x="3868700" y="4232633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5" name="AutoShape 8"/>
              <p:cNvSpPr>
                <a:spLocks noChangeArrowheads="1"/>
              </p:cNvSpPr>
              <p:nvPr/>
            </p:nvSpPr>
            <p:spPr bwMode="auto">
              <a:xfrm>
                <a:off x="3865059" y="4015714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6" name="AutoShape 8"/>
              <p:cNvSpPr>
                <a:spLocks noChangeArrowheads="1"/>
              </p:cNvSpPr>
              <p:nvPr/>
            </p:nvSpPr>
            <p:spPr bwMode="auto">
              <a:xfrm>
                <a:off x="3937544" y="3944234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7" name="AutoShape 8"/>
              <p:cNvSpPr>
                <a:spLocks noChangeArrowheads="1"/>
              </p:cNvSpPr>
              <p:nvPr/>
            </p:nvSpPr>
            <p:spPr bwMode="auto">
              <a:xfrm>
                <a:off x="4094243" y="4116319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8" name="AutoShape 8"/>
              <p:cNvSpPr>
                <a:spLocks noChangeArrowheads="1"/>
              </p:cNvSpPr>
              <p:nvPr/>
            </p:nvSpPr>
            <p:spPr bwMode="auto">
              <a:xfrm>
                <a:off x="4334912" y="4205531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9" name="AutoShape 8"/>
              <p:cNvSpPr>
                <a:spLocks noChangeArrowheads="1"/>
              </p:cNvSpPr>
              <p:nvPr/>
            </p:nvSpPr>
            <p:spPr bwMode="auto">
              <a:xfrm>
                <a:off x="4631560" y="3921061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40" name="AutoShape 8"/>
              <p:cNvSpPr>
                <a:spLocks noChangeArrowheads="1"/>
              </p:cNvSpPr>
              <p:nvPr/>
            </p:nvSpPr>
            <p:spPr bwMode="auto">
              <a:xfrm>
                <a:off x="4563603" y="4162307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41" name="AutoShape 8"/>
              <p:cNvSpPr>
                <a:spLocks noChangeArrowheads="1"/>
              </p:cNvSpPr>
              <p:nvPr/>
            </p:nvSpPr>
            <p:spPr bwMode="auto">
              <a:xfrm>
                <a:off x="4636088" y="4008178"/>
                <a:ext cx="39281" cy="36468"/>
              </a:xfrm>
              <a:prstGeom prst="star5">
                <a:avLst/>
              </a:prstGeom>
              <a:solidFill>
                <a:srgbClr val="E7E6E6">
                  <a:lumMod val="75000"/>
                </a:srgbClr>
              </a:solidFill>
              <a:ln w="9525" cap="flat" cmpd="sng">
                <a:solidFill>
                  <a:srgbClr val="E7E6E6">
                    <a:lumMod val="75000"/>
                  </a:srgb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/>
              <a:lstStyle/>
              <a:p>
                <a:pPr defTabSz="914400"/>
                <a:endParaRPr lang="en-US" sz="2800" ker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42" name="Straight Connector 941"/>
              <p:cNvCxnSpPr>
                <a:stCxn id="896" idx="4"/>
                <a:endCxn id="908" idx="1"/>
              </p:cNvCxnSpPr>
              <p:nvPr/>
            </p:nvCxnSpPr>
            <p:spPr>
              <a:xfrm flipV="1">
                <a:off x="3561223" y="4084931"/>
                <a:ext cx="115138" cy="25334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3" name="Straight Connector 942"/>
              <p:cNvCxnSpPr>
                <a:stCxn id="896" idx="0"/>
                <a:endCxn id="909" idx="3"/>
              </p:cNvCxnSpPr>
              <p:nvPr/>
            </p:nvCxnSpPr>
            <p:spPr>
              <a:xfrm flipV="1">
                <a:off x="3541583" y="4027424"/>
                <a:ext cx="39517" cy="68912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4" name="Straight Connector 943"/>
              <p:cNvCxnSpPr>
                <a:stCxn id="895" idx="3"/>
                <a:endCxn id="909" idx="1"/>
              </p:cNvCxnSpPr>
              <p:nvPr/>
            </p:nvCxnSpPr>
            <p:spPr>
              <a:xfrm>
                <a:off x="3534081" y="3825059"/>
                <a:ext cx="29401" cy="155923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5" name="Straight Connector 944"/>
              <p:cNvCxnSpPr>
                <a:stCxn id="895" idx="0"/>
                <a:endCxn id="902" idx="2"/>
              </p:cNvCxnSpPr>
              <p:nvPr/>
            </p:nvCxnSpPr>
            <p:spPr>
              <a:xfrm>
                <a:off x="3521943" y="3788591"/>
                <a:ext cx="121446" cy="64003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6" name="Straight Connector 945"/>
              <p:cNvCxnSpPr>
                <a:stCxn id="897" idx="0"/>
                <a:endCxn id="902" idx="5"/>
              </p:cNvCxnSpPr>
              <p:nvPr/>
            </p:nvCxnSpPr>
            <p:spPr>
              <a:xfrm flipH="1" flipV="1">
                <a:off x="3706999" y="3888700"/>
                <a:ext cx="105218" cy="55536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7" name="Straight Connector 946"/>
              <p:cNvCxnSpPr>
                <a:stCxn id="909" idx="5"/>
                <a:endCxn id="897" idx="1"/>
              </p:cNvCxnSpPr>
              <p:nvPr/>
            </p:nvCxnSpPr>
            <p:spPr>
              <a:xfrm flipV="1">
                <a:off x="3599306" y="3958165"/>
                <a:ext cx="193269" cy="23039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8" name="Straight Connector 947"/>
              <p:cNvCxnSpPr>
                <a:stCxn id="908" idx="5"/>
                <a:endCxn id="897" idx="2"/>
              </p:cNvCxnSpPr>
              <p:nvPr/>
            </p:nvCxnSpPr>
            <p:spPr>
              <a:xfrm flipV="1">
                <a:off x="3703719" y="3980704"/>
                <a:ext cx="96359" cy="81417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9" name="Straight Connector 948"/>
              <p:cNvCxnSpPr>
                <a:stCxn id="907" idx="5"/>
                <a:endCxn id="897" idx="3"/>
              </p:cNvCxnSpPr>
              <p:nvPr/>
            </p:nvCxnSpPr>
            <p:spPr>
              <a:xfrm flipH="1" flipV="1">
                <a:off x="3824355" y="3980704"/>
                <a:ext cx="45792" cy="114601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0" name="Straight Connector 949"/>
              <p:cNvCxnSpPr>
                <a:stCxn id="897" idx="0"/>
                <a:endCxn id="903" idx="5"/>
              </p:cNvCxnSpPr>
              <p:nvPr/>
            </p:nvCxnSpPr>
            <p:spPr>
              <a:xfrm flipV="1">
                <a:off x="3812216" y="3866015"/>
                <a:ext cx="69375" cy="78221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1" name="Straight Connector 950"/>
              <p:cNvCxnSpPr>
                <a:stCxn id="907" idx="5"/>
                <a:endCxn id="935" idx="2"/>
              </p:cNvCxnSpPr>
              <p:nvPr/>
            </p:nvCxnSpPr>
            <p:spPr>
              <a:xfrm flipV="1">
                <a:off x="3870147" y="4052182"/>
                <a:ext cx="2415" cy="43122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2" name="Straight Connector 951"/>
              <p:cNvCxnSpPr>
                <a:stCxn id="906" idx="5"/>
                <a:endCxn id="935" idx="3"/>
              </p:cNvCxnSpPr>
              <p:nvPr/>
            </p:nvCxnSpPr>
            <p:spPr>
              <a:xfrm flipH="1" flipV="1">
                <a:off x="3896839" y="4052182"/>
                <a:ext cx="151827" cy="23350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3" name="Straight Connector 952"/>
              <p:cNvCxnSpPr>
                <a:stCxn id="903" idx="5"/>
                <a:endCxn id="936" idx="1"/>
              </p:cNvCxnSpPr>
              <p:nvPr/>
            </p:nvCxnSpPr>
            <p:spPr>
              <a:xfrm>
                <a:off x="3881591" y="3866015"/>
                <a:ext cx="55953" cy="92148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4" name="Straight Connector 953"/>
              <p:cNvCxnSpPr>
                <a:stCxn id="936" idx="4"/>
                <a:endCxn id="904" idx="5"/>
              </p:cNvCxnSpPr>
              <p:nvPr/>
            </p:nvCxnSpPr>
            <p:spPr>
              <a:xfrm flipV="1">
                <a:off x="3976825" y="3882234"/>
                <a:ext cx="58662" cy="75928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5" name="Straight Connector 954"/>
              <p:cNvCxnSpPr>
                <a:stCxn id="936" idx="3"/>
                <a:endCxn id="905" idx="4"/>
              </p:cNvCxnSpPr>
              <p:nvPr/>
            </p:nvCxnSpPr>
            <p:spPr>
              <a:xfrm flipV="1">
                <a:off x="3969323" y="3961781"/>
                <a:ext cx="110380" cy="18920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6" name="Straight Connector 955"/>
              <p:cNvCxnSpPr>
                <a:stCxn id="898" idx="2"/>
                <a:endCxn id="903" idx="1"/>
              </p:cNvCxnSpPr>
              <p:nvPr/>
            </p:nvCxnSpPr>
            <p:spPr>
              <a:xfrm flipH="1">
                <a:off x="3888341" y="3775126"/>
                <a:ext cx="51165" cy="64161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7" name="Straight Connector 956"/>
              <p:cNvCxnSpPr>
                <a:stCxn id="904" idx="3"/>
                <a:endCxn id="898" idx="3"/>
              </p:cNvCxnSpPr>
              <p:nvPr/>
            </p:nvCxnSpPr>
            <p:spPr>
              <a:xfrm flipH="1" flipV="1">
                <a:off x="3963782" y="3775126"/>
                <a:ext cx="57421" cy="59534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8" name="Straight Connector 957"/>
              <p:cNvCxnSpPr>
                <a:stCxn id="934" idx="1"/>
                <a:endCxn id="907" idx="2"/>
              </p:cNvCxnSpPr>
              <p:nvPr/>
            </p:nvCxnSpPr>
            <p:spPr>
              <a:xfrm flipV="1">
                <a:off x="3868700" y="4148826"/>
                <a:ext cx="51142" cy="97737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9" name="Straight Connector 958"/>
              <p:cNvCxnSpPr>
                <a:stCxn id="934" idx="0"/>
                <a:endCxn id="906" idx="1"/>
              </p:cNvCxnSpPr>
              <p:nvPr/>
            </p:nvCxnSpPr>
            <p:spPr>
              <a:xfrm flipV="1">
                <a:off x="3888341" y="4098995"/>
                <a:ext cx="174857" cy="133638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0" name="Straight Connector 959"/>
              <p:cNvCxnSpPr>
                <a:stCxn id="906" idx="1"/>
                <a:endCxn id="937" idx="1"/>
              </p:cNvCxnSpPr>
              <p:nvPr/>
            </p:nvCxnSpPr>
            <p:spPr>
              <a:xfrm>
                <a:off x="4063197" y="4098995"/>
                <a:ext cx="31046" cy="31254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1" name="Straight Connector 960"/>
              <p:cNvCxnSpPr>
                <a:stCxn id="937" idx="0"/>
                <a:endCxn id="905" idx="5"/>
              </p:cNvCxnSpPr>
              <p:nvPr/>
            </p:nvCxnSpPr>
            <p:spPr>
              <a:xfrm flipV="1">
                <a:off x="4113884" y="3975124"/>
                <a:ext cx="16822" cy="141196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2" name="Straight Connector 961"/>
              <p:cNvCxnSpPr>
                <a:stCxn id="938" idx="0"/>
                <a:endCxn id="910" idx="1"/>
              </p:cNvCxnSpPr>
              <p:nvPr/>
            </p:nvCxnSpPr>
            <p:spPr>
              <a:xfrm flipV="1">
                <a:off x="4354553" y="4109859"/>
                <a:ext cx="7741" cy="95672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3" name="Straight Connector 962"/>
              <p:cNvCxnSpPr>
                <a:stCxn id="938" idx="4"/>
                <a:endCxn id="911" idx="2"/>
              </p:cNvCxnSpPr>
              <p:nvPr/>
            </p:nvCxnSpPr>
            <p:spPr>
              <a:xfrm flipV="1">
                <a:off x="4374193" y="4146731"/>
                <a:ext cx="111612" cy="72730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4" name="Straight Connector 963"/>
              <p:cNvCxnSpPr>
                <a:stCxn id="940" idx="0"/>
                <a:endCxn id="911" idx="1"/>
              </p:cNvCxnSpPr>
              <p:nvPr/>
            </p:nvCxnSpPr>
            <p:spPr>
              <a:xfrm flipH="1" flipV="1">
                <a:off x="4546065" y="4132959"/>
                <a:ext cx="37179" cy="29348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5" name="Straight Connector 964"/>
              <p:cNvCxnSpPr>
                <a:stCxn id="940" idx="4"/>
                <a:endCxn id="912" idx="3"/>
              </p:cNvCxnSpPr>
              <p:nvPr/>
            </p:nvCxnSpPr>
            <p:spPr>
              <a:xfrm flipV="1">
                <a:off x="4602884" y="4136214"/>
                <a:ext cx="72721" cy="40022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6" name="Straight Connector 965"/>
              <p:cNvCxnSpPr>
                <a:stCxn id="910" idx="5"/>
                <a:endCxn id="899" idx="2"/>
              </p:cNvCxnSpPr>
              <p:nvPr/>
            </p:nvCxnSpPr>
            <p:spPr>
              <a:xfrm flipV="1">
                <a:off x="4371522" y="4055817"/>
                <a:ext cx="54615" cy="28044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7" name="Straight Connector 966"/>
              <p:cNvCxnSpPr>
                <a:stCxn id="916" idx="5"/>
                <a:endCxn id="899" idx="1"/>
              </p:cNvCxnSpPr>
              <p:nvPr/>
            </p:nvCxnSpPr>
            <p:spPr>
              <a:xfrm>
                <a:off x="4340104" y="3962543"/>
                <a:ext cx="78530" cy="70736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8" name="Straight Connector 967"/>
              <p:cNvCxnSpPr>
                <a:stCxn id="916" idx="4"/>
                <a:endCxn id="901" idx="1"/>
              </p:cNvCxnSpPr>
              <p:nvPr/>
            </p:nvCxnSpPr>
            <p:spPr>
              <a:xfrm>
                <a:off x="4383697" y="3938728"/>
                <a:ext cx="143448" cy="32713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9" name="Straight Connector 968"/>
              <p:cNvCxnSpPr>
                <a:stCxn id="901" idx="0"/>
                <a:endCxn id="915" idx="5"/>
              </p:cNvCxnSpPr>
              <p:nvPr/>
            </p:nvCxnSpPr>
            <p:spPr>
              <a:xfrm flipH="1" flipV="1">
                <a:off x="4473495" y="3885995"/>
                <a:ext cx="73290" cy="71517"/>
              </a:xfrm>
              <a:prstGeom prst="lin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0" name="Straight Connector 969"/>
              <p:cNvCxnSpPr>
                <a:stCxn id="901" idx="0"/>
                <a:endCxn id="914" idx="5"/>
              </p:cNvCxnSpPr>
              <p:nvPr/>
            </p:nvCxnSpPr>
            <p:spPr>
              <a:xfrm flipV="1">
                <a:off x="4546786" y="3891749"/>
                <a:ext cx="123351" cy="65763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1" name="Straight Connector 970"/>
              <p:cNvCxnSpPr>
                <a:stCxn id="911" idx="4"/>
                <a:endCxn id="901" idx="2"/>
              </p:cNvCxnSpPr>
              <p:nvPr/>
            </p:nvCxnSpPr>
            <p:spPr>
              <a:xfrm flipV="1">
                <a:off x="4485805" y="3993980"/>
                <a:ext cx="48842" cy="97662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2" name="Straight Connector 971"/>
              <p:cNvCxnSpPr>
                <a:stCxn id="912" idx="4"/>
                <a:endCxn id="901" idx="3"/>
              </p:cNvCxnSpPr>
              <p:nvPr/>
            </p:nvCxnSpPr>
            <p:spPr>
              <a:xfrm flipH="1" flipV="1">
                <a:off x="4558923" y="3993980"/>
                <a:ext cx="93677" cy="118039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3" name="Straight Connector 972"/>
              <p:cNvCxnSpPr>
                <a:stCxn id="912" idx="5"/>
                <a:endCxn id="941" idx="3"/>
              </p:cNvCxnSpPr>
              <p:nvPr/>
            </p:nvCxnSpPr>
            <p:spPr>
              <a:xfrm flipH="1" flipV="1">
                <a:off x="4667867" y="4044646"/>
                <a:ext cx="32745" cy="45717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4" name="Straight Connector 973"/>
              <p:cNvCxnSpPr>
                <a:stCxn id="913" idx="5"/>
                <a:endCxn id="941" idx="4"/>
              </p:cNvCxnSpPr>
              <p:nvPr/>
            </p:nvCxnSpPr>
            <p:spPr>
              <a:xfrm flipH="1">
                <a:off x="4675369" y="3986740"/>
                <a:ext cx="126541" cy="35368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5" name="Straight Connector 974"/>
              <p:cNvCxnSpPr>
                <a:stCxn id="941" idx="4"/>
                <a:endCxn id="914" idx="4"/>
              </p:cNvCxnSpPr>
              <p:nvPr/>
            </p:nvCxnSpPr>
            <p:spPr>
              <a:xfrm flipV="1">
                <a:off x="4675369" y="3934611"/>
                <a:ext cx="38780" cy="87497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6" name="Straight Connector 975"/>
              <p:cNvCxnSpPr>
                <a:stCxn id="914" idx="5"/>
                <a:endCxn id="939" idx="4"/>
              </p:cNvCxnSpPr>
              <p:nvPr/>
            </p:nvCxnSpPr>
            <p:spPr>
              <a:xfrm>
                <a:off x="4670137" y="3891749"/>
                <a:ext cx="705" cy="43243"/>
              </a:xfrm>
              <a:prstGeom prst="lin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7" name="Straight Connector 976"/>
              <p:cNvCxnSpPr>
                <a:stCxn id="915" idx="1"/>
                <a:endCxn id="900" idx="3"/>
              </p:cNvCxnSpPr>
              <p:nvPr/>
            </p:nvCxnSpPr>
            <p:spPr>
              <a:xfrm flipH="1" flipV="1">
                <a:off x="4427849" y="3766220"/>
                <a:ext cx="39523" cy="92901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8" name="Straight Connector 977"/>
              <p:cNvCxnSpPr>
                <a:stCxn id="914" idx="1"/>
                <a:endCxn id="931" idx="0"/>
              </p:cNvCxnSpPr>
              <p:nvPr/>
            </p:nvCxnSpPr>
            <p:spPr>
              <a:xfrm flipV="1">
                <a:off x="4684770" y="3801231"/>
                <a:ext cx="91101" cy="67056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9" name="Straight Connector 978"/>
              <p:cNvCxnSpPr>
                <a:stCxn id="913" idx="0"/>
                <a:endCxn id="931" idx="2"/>
              </p:cNvCxnSpPr>
              <p:nvPr/>
            </p:nvCxnSpPr>
            <p:spPr>
              <a:xfrm flipH="1" flipV="1">
                <a:off x="4763732" y="3837698"/>
                <a:ext cx="56090" cy="102709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0" name="Straight Connector 979"/>
              <p:cNvCxnSpPr>
                <a:stCxn id="914" idx="0"/>
                <a:endCxn id="900" idx="4"/>
              </p:cNvCxnSpPr>
              <p:nvPr/>
            </p:nvCxnSpPr>
            <p:spPr>
              <a:xfrm flipH="1" flipV="1">
                <a:off x="4435352" y="3743681"/>
                <a:ext cx="190773" cy="104766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1" name="Straight Connector 980"/>
              <p:cNvCxnSpPr>
                <a:stCxn id="914" idx="2"/>
                <a:endCxn id="932" idx="2"/>
              </p:cNvCxnSpPr>
              <p:nvPr/>
            </p:nvCxnSpPr>
            <p:spPr>
              <a:xfrm>
                <a:off x="4743415" y="3887687"/>
                <a:ext cx="92801" cy="21490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2" name="Straight Connector 981"/>
              <p:cNvCxnSpPr>
                <a:stCxn id="913" idx="1"/>
              </p:cNvCxnSpPr>
              <p:nvPr/>
            </p:nvCxnSpPr>
            <p:spPr>
              <a:xfrm flipH="1" flipV="1">
                <a:off x="4836217" y="3909178"/>
                <a:ext cx="1518" cy="77562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3" name="Straight Connector 982"/>
              <p:cNvCxnSpPr>
                <a:stCxn id="933" idx="0"/>
                <a:endCxn id="912" idx="1"/>
              </p:cNvCxnSpPr>
              <p:nvPr/>
            </p:nvCxnSpPr>
            <p:spPr>
              <a:xfrm flipH="1" flipV="1">
                <a:off x="4723616" y="4114559"/>
                <a:ext cx="127003" cy="3861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4" name="Straight Connector 983"/>
              <p:cNvCxnSpPr>
                <a:stCxn id="933" idx="0"/>
                <a:endCxn id="913" idx="3"/>
              </p:cNvCxnSpPr>
              <p:nvPr/>
            </p:nvCxnSpPr>
            <p:spPr>
              <a:xfrm flipH="1" flipV="1">
                <a:off x="4819823" y="4033070"/>
                <a:ext cx="30796" cy="85349"/>
              </a:xfrm>
              <a:prstGeom prst="line">
                <a:avLst/>
              </a:prstGeom>
              <a:noFill/>
              <a:ln w="635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5" name="Straight Connector 984"/>
              <p:cNvCxnSpPr>
                <a:stCxn id="902" idx="5"/>
              </p:cNvCxnSpPr>
              <p:nvPr/>
            </p:nvCxnSpPr>
            <p:spPr>
              <a:xfrm>
                <a:off x="3706982" y="3888700"/>
                <a:ext cx="3236" cy="16429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6" name="Straight Connector 985"/>
              <p:cNvCxnSpPr>
                <a:stCxn id="903" idx="5"/>
                <a:endCxn id="906" idx="5"/>
              </p:cNvCxnSpPr>
              <p:nvPr/>
            </p:nvCxnSpPr>
            <p:spPr>
              <a:xfrm>
                <a:off x="3881636" y="3866016"/>
                <a:ext cx="167131" cy="2095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7" name="Straight Connector 986"/>
              <p:cNvCxnSpPr>
                <a:stCxn id="914" idx="5"/>
                <a:endCxn id="912" idx="5"/>
              </p:cNvCxnSpPr>
              <p:nvPr/>
            </p:nvCxnSpPr>
            <p:spPr>
              <a:xfrm>
                <a:off x="4670237" y="3891748"/>
                <a:ext cx="30534" cy="19861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8" name="Straight Connector 987"/>
              <p:cNvCxnSpPr>
                <a:stCxn id="916" idx="5"/>
                <a:endCxn id="910" idx="5"/>
              </p:cNvCxnSpPr>
              <p:nvPr/>
            </p:nvCxnSpPr>
            <p:spPr>
              <a:xfrm>
                <a:off x="4340105" y="3962544"/>
                <a:ext cx="31352" cy="12131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89" name="Rectangle 988"/>
            <p:cNvSpPr/>
            <p:nvPr/>
          </p:nvSpPr>
          <p:spPr>
            <a:xfrm>
              <a:off x="1220410" y="4959474"/>
              <a:ext cx="291809" cy="225552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[G3]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1668731" y="4959222"/>
              <a:ext cx="987043" cy="225804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200" kern="0" dirty="0">
                  <a:solidFill>
                    <a:prstClr val="black"/>
                  </a:solidFill>
                  <a:latin typeface="Calibri" panose="020F0502020204030204"/>
                </a:rPr>
                <a:t>[LM]</a:t>
              </a:r>
            </a:p>
          </p:txBody>
        </p:sp>
        <p:cxnSp>
          <p:nvCxnSpPr>
            <p:cNvPr id="991" name="Straight Arrow Connector 990"/>
            <p:cNvCxnSpPr>
              <a:stCxn id="989" idx="2"/>
            </p:cNvCxnSpPr>
            <p:nvPr/>
          </p:nvCxnSpPr>
          <p:spPr>
            <a:xfrm flipH="1">
              <a:off x="1362956" y="5185026"/>
              <a:ext cx="3359" cy="451840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2" name="Straight Arrow Connector 991"/>
            <p:cNvCxnSpPr/>
            <p:nvPr/>
          </p:nvCxnSpPr>
          <p:spPr>
            <a:xfrm flipH="1">
              <a:off x="1942138" y="5185477"/>
              <a:ext cx="3359" cy="451840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993" name="Parallelogram 992"/>
            <p:cNvSpPr/>
            <p:nvPr/>
          </p:nvSpPr>
          <p:spPr>
            <a:xfrm>
              <a:off x="3583402" y="5637133"/>
              <a:ext cx="811420" cy="326323"/>
            </a:xfrm>
            <a:prstGeom prst="parallelogram">
              <a:avLst>
                <a:gd name="adj" fmla="val 905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Local g2o</a:t>
              </a:r>
            </a:p>
          </p:txBody>
        </p:sp>
        <p:cxnSp>
          <p:nvCxnSpPr>
            <p:cNvPr id="994" name="Elbow Connector 993"/>
            <p:cNvCxnSpPr>
              <a:stCxn id="830" idx="2"/>
              <a:endCxn id="993" idx="5"/>
            </p:cNvCxnSpPr>
            <p:nvPr/>
          </p:nvCxnSpPr>
          <p:spPr>
            <a:xfrm>
              <a:off x="3054049" y="5800027"/>
              <a:ext cx="544127" cy="26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5" name="Straight Arrow Connector 994"/>
            <p:cNvCxnSpPr/>
            <p:nvPr/>
          </p:nvCxnSpPr>
          <p:spPr>
            <a:xfrm flipH="1">
              <a:off x="2412012" y="5185026"/>
              <a:ext cx="3359" cy="451840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996" name="Rectangle 995"/>
            <p:cNvSpPr/>
            <p:nvPr/>
          </p:nvSpPr>
          <p:spPr>
            <a:xfrm>
              <a:off x="2730664" y="4953197"/>
              <a:ext cx="291809" cy="225552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[G3]</a:t>
              </a:r>
            </a:p>
          </p:txBody>
        </p:sp>
        <p:cxnSp>
          <p:nvCxnSpPr>
            <p:cNvPr id="997" name="Straight Arrow Connector 996"/>
            <p:cNvCxnSpPr>
              <a:stCxn id="996" idx="2"/>
            </p:cNvCxnSpPr>
            <p:nvPr/>
          </p:nvCxnSpPr>
          <p:spPr>
            <a:xfrm flipH="1">
              <a:off x="2873210" y="5178749"/>
              <a:ext cx="3359" cy="451840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998" name="Rectangle 997"/>
            <p:cNvSpPr/>
            <p:nvPr/>
          </p:nvSpPr>
          <p:spPr>
            <a:xfrm>
              <a:off x="3740030" y="4955228"/>
              <a:ext cx="500349" cy="225804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[LM]</a:t>
              </a:r>
            </a:p>
          </p:txBody>
        </p:sp>
        <p:cxnSp>
          <p:nvCxnSpPr>
            <p:cNvPr id="999" name="Straight Arrow Connector 998"/>
            <p:cNvCxnSpPr/>
            <p:nvPr/>
          </p:nvCxnSpPr>
          <p:spPr>
            <a:xfrm flipH="1">
              <a:off x="3995511" y="5187432"/>
              <a:ext cx="3359" cy="451840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000" name="Elbow Connector 999"/>
            <p:cNvCxnSpPr>
              <a:stCxn id="692" idx="0"/>
              <a:endCxn id="993" idx="4"/>
            </p:cNvCxnSpPr>
            <p:nvPr/>
          </p:nvCxnSpPr>
          <p:spPr>
            <a:xfrm rot="5400000" flipH="1" flipV="1">
              <a:off x="2952152" y="5107038"/>
              <a:ext cx="180542" cy="189337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01" name="Parallelogram 1000"/>
            <p:cNvSpPr/>
            <p:nvPr/>
          </p:nvSpPr>
          <p:spPr>
            <a:xfrm>
              <a:off x="6635911" y="2772977"/>
              <a:ext cx="811420" cy="326323"/>
            </a:xfrm>
            <a:prstGeom prst="parallelogram">
              <a:avLst>
                <a:gd name="adj" fmla="val 905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KF Pruning &amp;</a:t>
              </a:r>
            </a:p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edges update</a:t>
              </a:r>
            </a:p>
          </p:txBody>
        </p:sp>
        <p:sp>
          <p:nvSpPr>
            <p:cNvPr id="1002" name="TextBox 1001"/>
            <p:cNvSpPr txBox="1"/>
            <p:nvPr/>
          </p:nvSpPr>
          <p:spPr>
            <a:xfrm>
              <a:off x="2996410" y="5590099"/>
              <a:ext cx="653984" cy="240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050" i="1" kern="0" dirty="0">
                  <a:solidFill>
                    <a:prstClr val="black"/>
                  </a:solidFill>
                </a:rPr>
                <a:t>If updated</a:t>
              </a:r>
            </a:p>
          </p:txBody>
        </p:sp>
        <p:sp>
          <p:nvSpPr>
            <p:cNvPr id="1003" name="Parallelogram 1002"/>
            <p:cNvSpPr/>
            <p:nvPr/>
          </p:nvSpPr>
          <p:spPr>
            <a:xfrm>
              <a:off x="6191966" y="3889403"/>
              <a:ext cx="961307" cy="326323"/>
            </a:xfrm>
            <a:prstGeom prst="parallelogram">
              <a:avLst>
                <a:gd name="adj" fmla="val 9055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New constraint</a:t>
              </a:r>
              <a:r>
                <a:rPr lang="en-US" altLang="zh-CN" sz="11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s</a:t>
              </a:r>
              <a:endParaRPr lang="en-US" sz="11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computing</a:t>
              </a:r>
            </a:p>
          </p:txBody>
        </p:sp>
        <p:cxnSp>
          <p:nvCxnSpPr>
            <p:cNvPr id="1004" name="Elbow Connector 1003"/>
            <p:cNvCxnSpPr>
              <a:stCxn id="1001" idx="4"/>
              <a:endCxn id="1003" idx="0"/>
            </p:cNvCxnSpPr>
            <p:nvPr/>
          </p:nvCxnSpPr>
          <p:spPr>
            <a:xfrm rot="5400000">
              <a:off x="6462070" y="3309851"/>
              <a:ext cx="790103" cy="369001"/>
            </a:xfrm>
            <a:prstGeom prst="bentConnector3">
              <a:avLst>
                <a:gd name="adj1" fmla="val 7732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05" name="TextBox 1004"/>
            <p:cNvSpPr txBox="1"/>
            <p:nvPr/>
          </p:nvSpPr>
          <p:spPr>
            <a:xfrm>
              <a:off x="6969385" y="3347433"/>
              <a:ext cx="653984" cy="240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050" i="1" kern="0" dirty="0">
                  <a:solidFill>
                    <a:prstClr val="black"/>
                  </a:solidFill>
                </a:rPr>
                <a:t>If updated</a:t>
              </a:r>
            </a:p>
          </p:txBody>
        </p:sp>
        <p:cxnSp>
          <p:nvCxnSpPr>
            <p:cNvPr id="1006" name="Elbow Connector 1005"/>
            <p:cNvCxnSpPr>
              <a:stCxn id="693" idx="3"/>
              <a:endCxn id="1003" idx="2"/>
            </p:cNvCxnSpPr>
            <p:nvPr/>
          </p:nvCxnSpPr>
          <p:spPr>
            <a:xfrm flipV="1">
              <a:off x="7116548" y="4052565"/>
              <a:ext cx="21951" cy="2187228"/>
            </a:xfrm>
            <a:prstGeom prst="bentConnector3">
              <a:avLst>
                <a:gd name="adj1" fmla="val 1035146"/>
              </a:avLst>
            </a:prstGeom>
            <a:noFill/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07" name="Rectangle 1006"/>
            <p:cNvSpPr/>
            <p:nvPr/>
          </p:nvSpPr>
          <p:spPr>
            <a:xfrm>
              <a:off x="6046278" y="3282958"/>
              <a:ext cx="262856" cy="225552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[G1]</a:t>
              </a:r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6365737" y="3282074"/>
              <a:ext cx="262856" cy="225552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[G2]</a:t>
              </a:r>
            </a:p>
          </p:txBody>
        </p:sp>
        <p:cxnSp>
          <p:nvCxnSpPr>
            <p:cNvPr id="1009" name="Straight Arrow Connector 1008"/>
            <p:cNvCxnSpPr/>
            <p:nvPr/>
          </p:nvCxnSpPr>
          <p:spPr>
            <a:xfrm flipH="1">
              <a:off x="6243878" y="3512790"/>
              <a:ext cx="5068" cy="378096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1010" name="Straight Arrow Connector 1009"/>
            <p:cNvCxnSpPr/>
            <p:nvPr/>
          </p:nvCxnSpPr>
          <p:spPr>
            <a:xfrm flipH="1">
              <a:off x="6425442" y="3507817"/>
              <a:ext cx="5068" cy="378096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1011" name="Rectangle 1010"/>
            <p:cNvSpPr/>
            <p:nvPr/>
          </p:nvSpPr>
          <p:spPr>
            <a:xfrm>
              <a:off x="5591696" y="4855830"/>
              <a:ext cx="262856" cy="225552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[KFs]</a:t>
              </a:r>
            </a:p>
          </p:txBody>
        </p:sp>
        <p:cxnSp>
          <p:nvCxnSpPr>
            <p:cNvPr id="1012" name="Straight Arrow Connector 1011"/>
            <p:cNvCxnSpPr>
              <a:stCxn id="834" idx="5"/>
              <a:endCxn id="1011" idx="3"/>
            </p:cNvCxnSpPr>
            <p:nvPr/>
          </p:nvCxnSpPr>
          <p:spPr>
            <a:xfrm flipH="1">
              <a:off x="5854552" y="4964039"/>
              <a:ext cx="406288" cy="4567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1013" name="Rectangle 1012"/>
            <p:cNvSpPr/>
            <p:nvPr/>
          </p:nvSpPr>
          <p:spPr>
            <a:xfrm>
              <a:off x="5428386" y="5621554"/>
              <a:ext cx="262856" cy="225552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[G1]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5705044" y="5621554"/>
              <a:ext cx="262856" cy="225552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[G2]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5121662" y="5825331"/>
              <a:ext cx="262856" cy="225552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[KFs]</a:t>
              </a:r>
            </a:p>
          </p:txBody>
        </p:sp>
        <p:sp>
          <p:nvSpPr>
            <p:cNvPr id="1016" name="Rectangle 1015"/>
            <p:cNvSpPr/>
            <p:nvPr/>
          </p:nvSpPr>
          <p:spPr>
            <a:xfrm>
              <a:off x="4640244" y="5825426"/>
              <a:ext cx="337438" cy="225552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[MPs]</a:t>
              </a:r>
            </a:p>
          </p:txBody>
        </p:sp>
        <p:cxnSp>
          <p:nvCxnSpPr>
            <p:cNvPr id="1017" name="Straight Arrow Connector 1016"/>
            <p:cNvCxnSpPr/>
            <p:nvPr/>
          </p:nvCxnSpPr>
          <p:spPr>
            <a:xfrm flipH="1">
              <a:off x="5967413" y="5800026"/>
              <a:ext cx="31051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1018" name="Straight Arrow Connector 1017"/>
            <p:cNvCxnSpPr/>
            <p:nvPr/>
          </p:nvCxnSpPr>
          <p:spPr>
            <a:xfrm>
              <a:off x="5383993" y="5931980"/>
              <a:ext cx="873346" cy="2969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1019" name="Straight Arrow Connector 1018"/>
            <p:cNvCxnSpPr>
              <a:stCxn id="1016" idx="3"/>
              <a:endCxn id="1015" idx="1"/>
            </p:cNvCxnSpPr>
            <p:nvPr/>
          </p:nvCxnSpPr>
          <p:spPr>
            <a:xfrm flipV="1">
              <a:off x="4977682" y="5938107"/>
              <a:ext cx="143980" cy="95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1020" name="Rectangle 1019"/>
            <p:cNvSpPr/>
            <p:nvPr/>
          </p:nvSpPr>
          <p:spPr>
            <a:xfrm>
              <a:off x="5584492" y="5320480"/>
              <a:ext cx="262856" cy="225552"/>
            </a:xfrm>
            <a:prstGeom prst="rect">
              <a:avLst/>
            </a:prstGeom>
            <a:solidFill>
              <a:srgbClr val="70AD47">
                <a:alpha val="50000"/>
              </a:srgbClr>
            </a:solidFill>
            <a:ln>
              <a:noFill/>
            </a:ln>
            <a:effectLst/>
          </p:spPr>
          <p:txBody>
            <a:bodyPr wrap="none" rtlCol="0" anchor="b"/>
            <a:lstStyle/>
            <a:p>
              <a:pPr algn="ctr" defTabSz="914400"/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[G2]</a:t>
              </a:r>
            </a:p>
          </p:txBody>
        </p:sp>
        <p:cxnSp>
          <p:nvCxnSpPr>
            <p:cNvPr id="1021" name="Straight Arrow Connector 1020"/>
            <p:cNvCxnSpPr>
              <a:stCxn id="841" idx="5"/>
              <a:endCxn id="1020" idx="3"/>
            </p:cNvCxnSpPr>
            <p:nvPr/>
          </p:nvCxnSpPr>
          <p:spPr>
            <a:xfrm flipH="1">
              <a:off x="5847348" y="5430713"/>
              <a:ext cx="435693" cy="2543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0552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ORB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提取、匹配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直接使用里程计，以上一个关键帧 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为依据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选择关键帧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生成后端优化所需约束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8893175" y="2751349"/>
            <a:ext cx="2468525" cy="1575212"/>
            <a:chOff x="5413375" y="2135399"/>
            <a:chExt cx="2468525" cy="1575212"/>
          </a:xfrm>
        </p:grpSpPr>
        <p:sp>
          <p:nvSpPr>
            <p:cNvPr id="335" name="Isosceles Triangle 334"/>
            <p:cNvSpPr/>
            <p:nvPr/>
          </p:nvSpPr>
          <p:spPr>
            <a:xfrm flipV="1">
              <a:off x="5413375" y="3286122"/>
              <a:ext cx="527050" cy="18415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Isosceles Triangle 335"/>
            <p:cNvSpPr/>
            <p:nvPr/>
          </p:nvSpPr>
          <p:spPr>
            <a:xfrm rot="21299484" flipV="1">
              <a:off x="6048375" y="3289296"/>
              <a:ext cx="527050" cy="1841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Isosceles Triangle 336"/>
            <p:cNvSpPr/>
            <p:nvPr/>
          </p:nvSpPr>
          <p:spPr>
            <a:xfrm rot="20784962" flipV="1">
              <a:off x="6697629" y="3183729"/>
              <a:ext cx="527050" cy="1841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Isosceles Triangle 337"/>
            <p:cNvSpPr/>
            <p:nvPr/>
          </p:nvSpPr>
          <p:spPr>
            <a:xfrm rot="20215073" flipV="1">
              <a:off x="7354850" y="3037785"/>
              <a:ext cx="527050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5-Point Star 338"/>
            <p:cNvSpPr/>
            <p:nvPr/>
          </p:nvSpPr>
          <p:spPr>
            <a:xfrm>
              <a:off x="6223000" y="2146300"/>
              <a:ext cx="177800" cy="15240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5-Point Star 339"/>
            <p:cNvSpPr/>
            <p:nvPr/>
          </p:nvSpPr>
          <p:spPr>
            <a:xfrm>
              <a:off x="6134100" y="2444750"/>
              <a:ext cx="177800" cy="15240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5-Point Star 340"/>
            <p:cNvSpPr/>
            <p:nvPr/>
          </p:nvSpPr>
          <p:spPr>
            <a:xfrm>
              <a:off x="6567454" y="2392468"/>
              <a:ext cx="177800" cy="15240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5-Point Star 341"/>
            <p:cNvSpPr/>
            <p:nvPr/>
          </p:nvSpPr>
          <p:spPr>
            <a:xfrm>
              <a:off x="6745254" y="2135399"/>
              <a:ext cx="177800" cy="15240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Freeform 342"/>
            <p:cNvSpPr/>
            <p:nvPr/>
          </p:nvSpPr>
          <p:spPr>
            <a:xfrm>
              <a:off x="5803900" y="3302000"/>
              <a:ext cx="1746250" cy="408611"/>
            </a:xfrm>
            <a:custGeom>
              <a:avLst/>
              <a:gdLst>
                <a:gd name="connsiteX0" fmla="*/ 0 w 1746250"/>
                <a:gd name="connsiteY0" fmla="*/ 234950 h 408611"/>
                <a:gd name="connsiteX1" fmla="*/ 990600 w 1746250"/>
                <a:gd name="connsiteY1" fmla="*/ 400050 h 408611"/>
                <a:gd name="connsiteX2" fmla="*/ 1746250 w 1746250"/>
                <a:gd name="connsiteY2" fmla="*/ 0 h 40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6250" h="408611">
                  <a:moveTo>
                    <a:pt x="0" y="234950"/>
                  </a:moveTo>
                  <a:cubicBezTo>
                    <a:pt x="349779" y="337079"/>
                    <a:pt x="699558" y="439208"/>
                    <a:pt x="990600" y="400050"/>
                  </a:cubicBezTo>
                  <a:cubicBezTo>
                    <a:pt x="1281642" y="360892"/>
                    <a:pt x="1513946" y="180446"/>
                    <a:pt x="174625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Rectangle 344"/>
              <p:cNvSpPr/>
              <p:nvPr/>
            </p:nvSpPr>
            <p:spPr>
              <a:xfrm>
                <a:off x="8370838" y="3858482"/>
                <a:ext cx="858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5" name="Rectangle 3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38" y="3858482"/>
                <a:ext cx="8589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Rectangle 345"/>
              <p:cNvSpPr/>
              <p:nvPr/>
            </p:nvSpPr>
            <p:spPr>
              <a:xfrm>
                <a:off x="11038308" y="3733284"/>
                <a:ext cx="639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6" name="Rectangle 3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308" y="3733284"/>
                <a:ext cx="6393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30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</a:t>
            </a:r>
            <a:r>
              <a:rPr lang="en-US" dirty="0"/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8663" y="1906270"/>
                <a:ext cx="9720071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g2o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的后端优化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背景：图优化及 </a:t>
                </a:r>
                <a:r>
                  <a:rPr lang="en-US" altLang="zh-CN" sz="2000" dirty="0"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g2o </a:t>
                </a:r>
                <a:r>
                  <a:rPr lang="zh-CN" altLang="en-US" sz="2000" dirty="0"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简介</a:t>
                </a:r>
                <a:endParaRPr lang="en-US" altLang="zh-CN" sz="2000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2000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Vertex: </a:t>
                </a:r>
                <a:r>
                  <a:rPr lang="zh-CN" altLang="en-US" sz="2000" dirty="0"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待优化的状态量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000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Edge: </a:t>
                </a:r>
                <a:r>
                  <a:rPr lang="zh-CN" altLang="en-US" sz="2000" dirty="0"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对状态量或状态量之间的约束</a:t>
                </a:r>
                <a:endParaRPr lang="en-US" altLang="zh-CN" sz="2000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一元、二元、多元</a:t>
                </a:r>
                <a:endParaRPr lang="en-US" altLang="zh-CN" sz="1600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可以来源于系统约束，或传感器测量</a:t>
                </a:r>
                <a:endParaRPr lang="en-US" altLang="zh-CN" sz="1600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altLang="zh-CN" sz="1600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推荐阅读：</a:t>
                </a:r>
                <a:r>
                  <a:rPr lang="zh-CN" altLang="en-US" sz="2000" dirty="0"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  <a:hlinkClick r:id="rId2"/>
                  </a:rPr>
                  <a:t>半闲居士</a:t>
                </a:r>
                <a:endParaRPr lang="en-US" altLang="zh-CN" sz="2000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663" y="1906270"/>
                <a:ext cx="9720071" cy="4023360"/>
              </a:xfrm>
              <a:blipFill>
                <a:blip r:embed="rId3"/>
                <a:stretch>
                  <a:fillRect l="-131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911" y="3138207"/>
            <a:ext cx="4084578" cy="1918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541" y="5268932"/>
            <a:ext cx="4249317" cy="1020857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396845" y="653492"/>
            <a:ext cx="3392709" cy="2272295"/>
            <a:chOff x="7561086" y="3169692"/>
            <a:chExt cx="5211245" cy="4149088"/>
          </a:xfrm>
        </p:grpSpPr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 rot="16260000">
              <a:off x="7502831" y="5023302"/>
              <a:ext cx="1089109" cy="972600"/>
            </a:xfrm>
            <a:prstGeom prst="parallelogram">
              <a:avLst>
                <a:gd name="adj" fmla="val 28084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 rot="16020000">
              <a:off x="8947063" y="5299710"/>
              <a:ext cx="1079979" cy="1101730"/>
            </a:xfrm>
            <a:prstGeom prst="parallelogram">
              <a:avLst>
                <a:gd name="adj" fmla="val 11986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AutoShape 15"/>
            <p:cNvSpPr>
              <a:spLocks noChangeArrowheads="1"/>
            </p:cNvSpPr>
            <p:nvPr/>
          </p:nvSpPr>
          <p:spPr bwMode="auto">
            <a:xfrm>
              <a:off x="7734633" y="5236640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>
              <a:off x="7917797" y="540096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" name="AutoShape 17"/>
            <p:cNvSpPr>
              <a:spLocks noChangeArrowheads="1"/>
            </p:cNvSpPr>
            <p:nvPr/>
          </p:nvSpPr>
          <p:spPr bwMode="auto">
            <a:xfrm>
              <a:off x="8249323" y="540096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" name="AutoShape 18"/>
            <p:cNvSpPr>
              <a:spLocks noChangeArrowheads="1"/>
            </p:cNvSpPr>
            <p:nvPr/>
          </p:nvSpPr>
          <p:spPr bwMode="auto">
            <a:xfrm>
              <a:off x="9157816" y="5690359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" name="AutoShape 19"/>
            <p:cNvSpPr>
              <a:spLocks noChangeArrowheads="1"/>
            </p:cNvSpPr>
            <p:nvPr/>
          </p:nvSpPr>
          <p:spPr bwMode="auto">
            <a:xfrm>
              <a:off x="9340979" y="585559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" name="AutoShape 20"/>
            <p:cNvSpPr>
              <a:spLocks noChangeArrowheads="1"/>
            </p:cNvSpPr>
            <p:nvPr/>
          </p:nvSpPr>
          <p:spPr bwMode="auto">
            <a:xfrm>
              <a:off x="9654189" y="5684881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" name="AutoShape 4"/>
            <p:cNvSpPr>
              <a:spLocks noChangeArrowheads="1"/>
            </p:cNvSpPr>
            <p:nvPr/>
          </p:nvSpPr>
          <p:spPr bwMode="auto">
            <a:xfrm rot="9600000">
              <a:off x="11562534" y="4964129"/>
              <a:ext cx="1209797" cy="875486"/>
            </a:xfrm>
            <a:prstGeom prst="parallelogram">
              <a:avLst>
                <a:gd name="adj" fmla="val 3443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" name="AutoShape 5"/>
            <p:cNvSpPr>
              <a:spLocks noChangeArrowheads="1"/>
            </p:cNvSpPr>
            <p:nvPr/>
          </p:nvSpPr>
          <p:spPr bwMode="auto">
            <a:xfrm rot="10080000">
              <a:off x="10352737" y="5407807"/>
              <a:ext cx="1209797" cy="875486"/>
            </a:xfrm>
            <a:prstGeom prst="parallelogram">
              <a:avLst>
                <a:gd name="adj" fmla="val 2607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8959251" y="3169692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" name="AutoShape 9"/>
            <p:cNvSpPr>
              <a:spLocks noChangeArrowheads="1"/>
            </p:cNvSpPr>
            <p:nvPr/>
          </p:nvSpPr>
          <p:spPr bwMode="auto">
            <a:xfrm>
              <a:off x="9455625" y="364623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10256051" y="355950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altLang="en-US"/>
            </a:p>
          </p:txBody>
        </p:sp>
        <p:sp>
          <p:nvSpPr>
            <p:cNvPr id="34" name="Arrow 98"/>
            <p:cNvSpPr>
              <a:spLocks noChangeShapeType="1"/>
            </p:cNvSpPr>
            <p:nvPr/>
          </p:nvSpPr>
          <p:spPr bwMode="auto">
            <a:xfrm flipV="1">
              <a:off x="7862100" y="3337669"/>
              <a:ext cx="1060518" cy="191438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5" name="Arrow 98"/>
            <p:cNvSpPr>
              <a:spLocks noChangeShapeType="1"/>
            </p:cNvSpPr>
            <p:nvPr/>
          </p:nvSpPr>
          <p:spPr bwMode="auto">
            <a:xfrm flipH="1" flipV="1">
              <a:off x="9047170" y="3436263"/>
              <a:ext cx="216133" cy="219921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6" name="Arrow 98"/>
            <p:cNvSpPr>
              <a:spLocks noChangeShapeType="1"/>
            </p:cNvSpPr>
            <p:nvPr/>
          </p:nvSpPr>
          <p:spPr bwMode="auto">
            <a:xfrm flipV="1">
              <a:off x="8030611" y="3835208"/>
              <a:ext cx="1423183" cy="15163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7" name="Arrow 98"/>
            <p:cNvSpPr>
              <a:spLocks noChangeShapeType="1"/>
            </p:cNvSpPr>
            <p:nvPr/>
          </p:nvSpPr>
          <p:spPr bwMode="auto">
            <a:xfrm flipV="1">
              <a:off x="9455625" y="3927412"/>
              <a:ext cx="49454" cy="194633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8" name="Arrow 98"/>
            <p:cNvSpPr>
              <a:spLocks noChangeShapeType="1"/>
            </p:cNvSpPr>
            <p:nvPr/>
          </p:nvSpPr>
          <p:spPr bwMode="auto">
            <a:xfrm flipV="1">
              <a:off x="8384117" y="3721093"/>
              <a:ext cx="1842628" cy="168980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9" name="Arrow 98"/>
            <p:cNvSpPr>
              <a:spLocks noChangeShapeType="1"/>
            </p:cNvSpPr>
            <p:nvPr/>
          </p:nvSpPr>
          <p:spPr bwMode="auto">
            <a:xfrm flipV="1">
              <a:off x="9725792" y="3730222"/>
              <a:ext cx="620925" cy="197189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40" name="AutoShape 25"/>
            <p:cNvSpPr>
              <a:spLocks noChangeArrowheads="1"/>
            </p:cNvSpPr>
            <p:nvPr/>
          </p:nvSpPr>
          <p:spPr bwMode="auto">
            <a:xfrm>
              <a:off x="11873620" y="529516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" name="AutoShape 21"/>
            <p:cNvSpPr>
              <a:spLocks noChangeArrowheads="1"/>
            </p:cNvSpPr>
            <p:nvPr/>
          </p:nvSpPr>
          <p:spPr bwMode="auto">
            <a:xfrm>
              <a:off x="12229534" y="5099413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12274273" y="540735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>
              <a:off x="11190317" y="5737564"/>
              <a:ext cx="181332" cy="170715"/>
            </a:xfrm>
            <a:prstGeom prst="star5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44" name="AutoShape 23"/>
            <p:cNvSpPr>
              <a:spLocks noChangeArrowheads="1"/>
            </p:cNvSpPr>
            <p:nvPr/>
          </p:nvSpPr>
          <p:spPr bwMode="auto">
            <a:xfrm>
              <a:off x="10541459" y="584503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" name="AutoShape 24"/>
            <p:cNvSpPr>
              <a:spLocks noChangeArrowheads="1"/>
            </p:cNvSpPr>
            <p:nvPr/>
          </p:nvSpPr>
          <p:spPr bwMode="auto">
            <a:xfrm>
              <a:off x="10883976" y="604588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" name="Arrow 107"/>
            <p:cNvSpPr>
              <a:spLocks noChangeShapeType="1"/>
            </p:cNvSpPr>
            <p:nvPr/>
          </p:nvSpPr>
          <p:spPr bwMode="auto">
            <a:xfrm>
              <a:off x="9618314" y="3847312"/>
              <a:ext cx="1356328" cy="21919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Arrow 107"/>
            <p:cNvSpPr>
              <a:spLocks noChangeShapeType="1"/>
            </p:cNvSpPr>
            <p:nvPr/>
          </p:nvSpPr>
          <p:spPr bwMode="auto">
            <a:xfrm>
              <a:off x="9028527" y="3331515"/>
              <a:ext cx="1619168" cy="253699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Arrow 107"/>
            <p:cNvSpPr>
              <a:spLocks noChangeShapeType="1"/>
            </p:cNvSpPr>
            <p:nvPr/>
          </p:nvSpPr>
          <p:spPr bwMode="auto">
            <a:xfrm>
              <a:off x="10452625" y="3740501"/>
              <a:ext cx="793099" cy="205771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313683" y="6519702"/>
                  <a:ext cx="949861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683" y="6519702"/>
                  <a:ext cx="949861" cy="6081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Freeform 49"/>
            <p:cNvSpPr/>
            <p:nvPr/>
          </p:nvSpPr>
          <p:spPr>
            <a:xfrm rot="415007">
              <a:off x="8121054" y="6164579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0055980" y="6710599"/>
                  <a:ext cx="941977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5980" y="6710599"/>
                  <a:ext cx="941977" cy="6081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Freeform 51"/>
            <p:cNvSpPr/>
            <p:nvPr/>
          </p:nvSpPr>
          <p:spPr>
            <a:xfrm rot="20747020">
              <a:off x="9879723" y="6364347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1504825" y="6370379"/>
                  <a:ext cx="949861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4825" y="6370379"/>
                  <a:ext cx="949861" cy="6081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Freeform 53"/>
            <p:cNvSpPr/>
            <p:nvPr/>
          </p:nvSpPr>
          <p:spPr>
            <a:xfrm rot="19739419">
              <a:off x="11285541" y="6022126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 107"/>
            <p:cNvSpPr>
              <a:spLocks noChangeShapeType="1"/>
            </p:cNvSpPr>
            <p:nvPr/>
          </p:nvSpPr>
          <p:spPr bwMode="auto">
            <a:xfrm>
              <a:off x="10466689" y="3717741"/>
              <a:ext cx="1815928" cy="142662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Arrow 107"/>
            <p:cNvSpPr>
              <a:spLocks noChangeShapeType="1"/>
            </p:cNvSpPr>
            <p:nvPr/>
          </p:nvSpPr>
          <p:spPr bwMode="auto">
            <a:xfrm>
              <a:off x="9671991" y="3790107"/>
              <a:ext cx="2610626" cy="161724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Arrow 107"/>
            <p:cNvSpPr>
              <a:spLocks noChangeShapeType="1"/>
            </p:cNvSpPr>
            <p:nvPr/>
          </p:nvSpPr>
          <p:spPr bwMode="auto">
            <a:xfrm>
              <a:off x="9126190" y="3387228"/>
              <a:ext cx="2747429" cy="195799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03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en-US" dirty="0"/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63" y="1906270"/>
            <a:ext cx="97200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生成后端优化所需约束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局部优化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Landmark – KF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EdgeProjectXYZ2UV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KF[k-1] – KF[k]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EdgeSE3Expmap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 Prior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EdgeSE3ExpmapPrior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577820" y="2196542"/>
            <a:ext cx="3392709" cy="2272295"/>
            <a:chOff x="7561086" y="3169692"/>
            <a:chExt cx="5211245" cy="4149088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 rot="16260000">
              <a:off x="7502831" y="5023302"/>
              <a:ext cx="1089109" cy="972600"/>
            </a:xfrm>
            <a:prstGeom prst="parallelogram">
              <a:avLst>
                <a:gd name="adj" fmla="val 28084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 rot="16020000">
              <a:off x="8947063" y="5299710"/>
              <a:ext cx="1079979" cy="1101730"/>
            </a:xfrm>
            <a:prstGeom prst="parallelogram">
              <a:avLst>
                <a:gd name="adj" fmla="val 11986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7734633" y="5236640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AutoShape 16"/>
            <p:cNvSpPr>
              <a:spLocks noChangeArrowheads="1"/>
            </p:cNvSpPr>
            <p:nvPr/>
          </p:nvSpPr>
          <p:spPr bwMode="auto">
            <a:xfrm>
              <a:off x="7917797" y="540096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8249323" y="540096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" name="AutoShape 18"/>
            <p:cNvSpPr>
              <a:spLocks noChangeArrowheads="1"/>
            </p:cNvSpPr>
            <p:nvPr/>
          </p:nvSpPr>
          <p:spPr bwMode="auto">
            <a:xfrm>
              <a:off x="9157816" y="5690359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" name="AutoShape 19"/>
            <p:cNvSpPr>
              <a:spLocks noChangeArrowheads="1"/>
            </p:cNvSpPr>
            <p:nvPr/>
          </p:nvSpPr>
          <p:spPr bwMode="auto">
            <a:xfrm>
              <a:off x="9340979" y="585559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auto">
            <a:xfrm>
              <a:off x="9654189" y="5684881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 rot="9600000">
              <a:off x="11562534" y="4964129"/>
              <a:ext cx="1209797" cy="875486"/>
            </a:xfrm>
            <a:prstGeom prst="parallelogram">
              <a:avLst>
                <a:gd name="adj" fmla="val 3443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 rot="10080000">
              <a:off x="10352737" y="5407807"/>
              <a:ext cx="1209797" cy="875486"/>
            </a:xfrm>
            <a:prstGeom prst="parallelogram">
              <a:avLst>
                <a:gd name="adj" fmla="val 2607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>
              <a:off x="8959251" y="3169692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" name="AutoShape 9"/>
            <p:cNvSpPr>
              <a:spLocks noChangeArrowheads="1"/>
            </p:cNvSpPr>
            <p:nvPr/>
          </p:nvSpPr>
          <p:spPr bwMode="auto">
            <a:xfrm>
              <a:off x="9455625" y="364623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" name="AutoShape 10"/>
            <p:cNvSpPr>
              <a:spLocks noChangeArrowheads="1"/>
            </p:cNvSpPr>
            <p:nvPr/>
          </p:nvSpPr>
          <p:spPr bwMode="auto">
            <a:xfrm>
              <a:off x="10256051" y="355950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altLang="en-US"/>
            </a:p>
          </p:txBody>
        </p:sp>
        <p:sp>
          <p:nvSpPr>
            <p:cNvPr id="33" name="Arrow 98"/>
            <p:cNvSpPr>
              <a:spLocks noChangeShapeType="1"/>
            </p:cNvSpPr>
            <p:nvPr/>
          </p:nvSpPr>
          <p:spPr bwMode="auto">
            <a:xfrm flipV="1">
              <a:off x="7862100" y="3337669"/>
              <a:ext cx="1060518" cy="191438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4" name="Arrow 98"/>
            <p:cNvSpPr>
              <a:spLocks noChangeShapeType="1"/>
            </p:cNvSpPr>
            <p:nvPr/>
          </p:nvSpPr>
          <p:spPr bwMode="auto">
            <a:xfrm flipH="1" flipV="1">
              <a:off x="9047170" y="3436263"/>
              <a:ext cx="216133" cy="219921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5" name="Arrow 98"/>
            <p:cNvSpPr>
              <a:spLocks noChangeShapeType="1"/>
            </p:cNvSpPr>
            <p:nvPr/>
          </p:nvSpPr>
          <p:spPr bwMode="auto">
            <a:xfrm flipV="1">
              <a:off x="8030611" y="3835208"/>
              <a:ext cx="1423183" cy="15163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6" name="Arrow 98"/>
            <p:cNvSpPr>
              <a:spLocks noChangeShapeType="1"/>
            </p:cNvSpPr>
            <p:nvPr/>
          </p:nvSpPr>
          <p:spPr bwMode="auto">
            <a:xfrm flipV="1">
              <a:off x="9455625" y="3927412"/>
              <a:ext cx="49454" cy="194633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7" name="Arrow 98"/>
            <p:cNvSpPr>
              <a:spLocks noChangeShapeType="1"/>
            </p:cNvSpPr>
            <p:nvPr/>
          </p:nvSpPr>
          <p:spPr bwMode="auto">
            <a:xfrm flipV="1">
              <a:off x="8384117" y="3721093"/>
              <a:ext cx="1842628" cy="168980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8" name="Arrow 98"/>
            <p:cNvSpPr>
              <a:spLocks noChangeShapeType="1"/>
            </p:cNvSpPr>
            <p:nvPr/>
          </p:nvSpPr>
          <p:spPr bwMode="auto">
            <a:xfrm flipV="1">
              <a:off x="9725792" y="3730222"/>
              <a:ext cx="620925" cy="197189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39" name="AutoShape 25"/>
            <p:cNvSpPr>
              <a:spLocks noChangeArrowheads="1"/>
            </p:cNvSpPr>
            <p:nvPr/>
          </p:nvSpPr>
          <p:spPr bwMode="auto">
            <a:xfrm>
              <a:off x="11873620" y="5295167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" name="AutoShape 21"/>
            <p:cNvSpPr>
              <a:spLocks noChangeArrowheads="1"/>
            </p:cNvSpPr>
            <p:nvPr/>
          </p:nvSpPr>
          <p:spPr bwMode="auto">
            <a:xfrm>
              <a:off x="12229534" y="5099413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" name="AutoShape 26"/>
            <p:cNvSpPr>
              <a:spLocks noChangeArrowheads="1"/>
            </p:cNvSpPr>
            <p:nvPr/>
          </p:nvSpPr>
          <p:spPr bwMode="auto">
            <a:xfrm>
              <a:off x="12274273" y="5407355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2" name="AutoShape 22"/>
            <p:cNvSpPr>
              <a:spLocks noChangeArrowheads="1"/>
            </p:cNvSpPr>
            <p:nvPr/>
          </p:nvSpPr>
          <p:spPr bwMode="auto">
            <a:xfrm>
              <a:off x="11190317" y="5737564"/>
              <a:ext cx="181332" cy="170715"/>
            </a:xfrm>
            <a:prstGeom prst="star5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auto">
            <a:xfrm>
              <a:off x="10541459" y="584503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auto">
            <a:xfrm>
              <a:off x="10883976" y="6045884"/>
              <a:ext cx="181332" cy="170715"/>
            </a:xfrm>
            <a:prstGeom prst="star5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" name="Arrow 107"/>
            <p:cNvSpPr>
              <a:spLocks noChangeShapeType="1"/>
            </p:cNvSpPr>
            <p:nvPr/>
          </p:nvSpPr>
          <p:spPr bwMode="auto">
            <a:xfrm>
              <a:off x="9618314" y="3847312"/>
              <a:ext cx="1356328" cy="21919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 107"/>
            <p:cNvSpPr>
              <a:spLocks noChangeShapeType="1"/>
            </p:cNvSpPr>
            <p:nvPr/>
          </p:nvSpPr>
          <p:spPr bwMode="auto">
            <a:xfrm>
              <a:off x="9028527" y="3331515"/>
              <a:ext cx="1619168" cy="253699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Arrow 107"/>
            <p:cNvSpPr>
              <a:spLocks noChangeShapeType="1"/>
            </p:cNvSpPr>
            <p:nvPr/>
          </p:nvSpPr>
          <p:spPr bwMode="auto">
            <a:xfrm>
              <a:off x="10452625" y="3740501"/>
              <a:ext cx="793099" cy="205771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13683" y="6519702"/>
                  <a:ext cx="949861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683" y="6519702"/>
                  <a:ext cx="949861" cy="6081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Freeform 48"/>
            <p:cNvSpPr/>
            <p:nvPr/>
          </p:nvSpPr>
          <p:spPr>
            <a:xfrm rot="415007">
              <a:off x="8121054" y="6164579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055980" y="6710599"/>
                  <a:ext cx="941977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5980" y="6710599"/>
                  <a:ext cx="941977" cy="6081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Freeform 50"/>
            <p:cNvSpPr/>
            <p:nvPr/>
          </p:nvSpPr>
          <p:spPr>
            <a:xfrm rot="20747020">
              <a:off x="9879723" y="6364347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504825" y="6370379"/>
                  <a:ext cx="949861" cy="608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4825" y="6370379"/>
                  <a:ext cx="949861" cy="6081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Freeform 52"/>
            <p:cNvSpPr/>
            <p:nvPr/>
          </p:nvSpPr>
          <p:spPr>
            <a:xfrm rot="19739419">
              <a:off x="11285541" y="6022126"/>
              <a:ext cx="973015" cy="363337"/>
            </a:xfrm>
            <a:custGeom>
              <a:avLst/>
              <a:gdLst>
                <a:gd name="connsiteX0" fmla="*/ 0 w 973015"/>
                <a:gd name="connsiteY0" fmla="*/ 0 h 415464"/>
                <a:gd name="connsiteX1" fmla="*/ 386861 w 973015"/>
                <a:gd name="connsiteY1" fmla="*/ 410308 h 415464"/>
                <a:gd name="connsiteX2" fmla="*/ 973015 w 973015"/>
                <a:gd name="connsiteY2" fmla="*/ 193431 h 41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015" h="415464">
                  <a:moveTo>
                    <a:pt x="0" y="0"/>
                  </a:moveTo>
                  <a:cubicBezTo>
                    <a:pt x="112346" y="189035"/>
                    <a:pt x="224692" y="378070"/>
                    <a:pt x="386861" y="410308"/>
                  </a:cubicBezTo>
                  <a:cubicBezTo>
                    <a:pt x="549030" y="442547"/>
                    <a:pt x="761022" y="317989"/>
                    <a:pt x="973015" y="193431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 107"/>
            <p:cNvSpPr>
              <a:spLocks noChangeShapeType="1"/>
            </p:cNvSpPr>
            <p:nvPr/>
          </p:nvSpPr>
          <p:spPr bwMode="auto">
            <a:xfrm>
              <a:off x="10466689" y="3717741"/>
              <a:ext cx="1815928" cy="142662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Arrow 107"/>
            <p:cNvSpPr>
              <a:spLocks noChangeShapeType="1"/>
            </p:cNvSpPr>
            <p:nvPr/>
          </p:nvSpPr>
          <p:spPr bwMode="auto">
            <a:xfrm>
              <a:off x="9671991" y="3790107"/>
              <a:ext cx="2610626" cy="161724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Arrow 107"/>
            <p:cNvSpPr>
              <a:spLocks noChangeShapeType="1"/>
            </p:cNvSpPr>
            <p:nvPr/>
          </p:nvSpPr>
          <p:spPr bwMode="auto">
            <a:xfrm>
              <a:off x="9126190" y="3387228"/>
              <a:ext cx="2747429" cy="195799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53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en-US" dirty="0"/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63" y="1906270"/>
            <a:ext cx="97200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生成后端优化所需约束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Landmark – KF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EdgeProjectXYZ2UV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98" y="3163202"/>
            <a:ext cx="7978044" cy="3525708"/>
          </a:xfrm>
          <a:prstGeom prst="rect">
            <a:avLst/>
          </a:prstGeom>
        </p:spPr>
      </p:pic>
      <p:sp>
        <p:nvSpPr>
          <p:cNvPr id="57" name="AutoShape 6"/>
          <p:cNvSpPr>
            <a:spLocks noChangeArrowheads="1"/>
          </p:cNvSpPr>
          <p:nvPr/>
        </p:nvSpPr>
        <p:spPr bwMode="auto">
          <a:xfrm rot="16260000">
            <a:off x="7786687" y="1550095"/>
            <a:ext cx="596463" cy="633198"/>
          </a:xfrm>
          <a:prstGeom prst="parallelogram">
            <a:avLst>
              <a:gd name="adj" fmla="val 2808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 rot="16020000">
            <a:off x="8726462" y="1694799"/>
            <a:ext cx="591463" cy="717266"/>
          </a:xfrm>
          <a:prstGeom prst="parallelogram">
            <a:avLst>
              <a:gd name="adj" fmla="val 1198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" name="AutoShape 15"/>
          <p:cNvSpPr>
            <a:spLocks noChangeArrowheads="1"/>
          </p:cNvSpPr>
          <p:nvPr/>
        </p:nvSpPr>
        <p:spPr bwMode="auto">
          <a:xfrm>
            <a:off x="7881305" y="1717203"/>
            <a:ext cx="118054" cy="93494"/>
          </a:xfrm>
          <a:prstGeom prst="star5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60" name="AutoShape 16"/>
          <p:cNvSpPr>
            <a:spLocks noChangeArrowheads="1"/>
          </p:cNvSpPr>
          <p:nvPr/>
        </p:nvSpPr>
        <p:spPr bwMode="auto">
          <a:xfrm>
            <a:off x="8000552" y="1807198"/>
            <a:ext cx="118054" cy="93494"/>
          </a:xfrm>
          <a:prstGeom prst="star5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61" name="AutoShape 17"/>
          <p:cNvSpPr>
            <a:spLocks noChangeArrowheads="1"/>
          </p:cNvSpPr>
          <p:nvPr/>
        </p:nvSpPr>
        <p:spPr bwMode="auto">
          <a:xfrm>
            <a:off x="8216387" y="1807198"/>
            <a:ext cx="118054" cy="93494"/>
          </a:xfrm>
          <a:prstGeom prst="star5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62" name="AutoShape 18"/>
          <p:cNvSpPr>
            <a:spLocks noChangeArrowheads="1"/>
          </p:cNvSpPr>
          <p:nvPr/>
        </p:nvSpPr>
        <p:spPr bwMode="auto">
          <a:xfrm>
            <a:off x="8807849" y="1965688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3" name="AutoShape 19"/>
          <p:cNvSpPr>
            <a:spLocks noChangeArrowheads="1"/>
          </p:cNvSpPr>
          <p:nvPr/>
        </p:nvSpPr>
        <p:spPr bwMode="auto">
          <a:xfrm>
            <a:off x="8927095" y="2056182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4" name="AutoShape 20"/>
          <p:cNvSpPr>
            <a:spLocks noChangeArrowheads="1"/>
          </p:cNvSpPr>
          <p:nvPr/>
        </p:nvSpPr>
        <p:spPr bwMode="auto">
          <a:xfrm>
            <a:off x="9131006" y="1962688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5" name="AutoShape 4"/>
          <p:cNvSpPr>
            <a:spLocks noChangeArrowheads="1"/>
          </p:cNvSpPr>
          <p:nvPr/>
        </p:nvSpPr>
        <p:spPr bwMode="auto">
          <a:xfrm rot="9600000">
            <a:off x="10373407" y="1567960"/>
            <a:ext cx="787622" cy="479470"/>
          </a:xfrm>
          <a:prstGeom prst="parallelogram">
            <a:avLst>
              <a:gd name="adj" fmla="val 3443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 rot="10080000">
            <a:off x="9585786" y="1810945"/>
            <a:ext cx="787622" cy="479470"/>
          </a:xfrm>
          <a:prstGeom prst="parallelogram">
            <a:avLst>
              <a:gd name="adj" fmla="val 2607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7" name="AutoShape 8"/>
          <p:cNvSpPr>
            <a:spLocks noChangeArrowheads="1"/>
          </p:cNvSpPr>
          <p:nvPr/>
        </p:nvSpPr>
        <p:spPr bwMode="auto">
          <a:xfrm>
            <a:off x="8678576" y="585216"/>
            <a:ext cx="118054" cy="93494"/>
          </a:xfrm>
          <a:prstGeom prst="star5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9001733" y="846200"/>
            <a:ext cx="118054" cy="93494"/>
          </a:xfrm>
          <a:prstGeom prst="star5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69" name="AutoShape 10"/>
          <p:cNvSpPr>
            <a:spLocks noChangeArrowheads="1"/>
          </p:cNvSpPr>
          <p:nvPr/>
        </p:nvSpPr>
        <p:spPr bwMode="auto">
          <a:xfrm>
            <a:off x="9522840" y="798703"/>
            <a:ext cx="118054" cy="93494"/>
          </a:xfrm>
          <a:prstGeom prst="star5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 altLang="en-US"/>
          </a:p>
        </p:txBody>
      </p:sp>
      <p:sp>
        <p:nvSpPr>
          <p:cNvPr id="70" name="Arrow 98"/>
          <p:cNvSpPr>
            <a:spLocks noChangeShapeType="1"/>
          </p:cNvSpPr>
          <p:nvPr/>
        </p:nvSpPr>
        <p:spPr bwMode="auto">
          <a:xfrm flipV="1">
            <a:off x="7964291" y="677211"/>
            <a:ext cx="690436" cy="1048434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1" name="Arrow 98"/>
          <p:cNvSpPr>
            <a:spLocks noChangeShapeType="1"/>
          </p:cNvSpPr>
          <p:nvPr/>
        </p:nvSpPr>
        <p:spPr bwMode="auto">
          <a:xfrm flipH="1" flipV="1">
            <a:off x="8735814" y="731207"/>
            <a:ext cx="140710" cy="1204424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2" name="Arrow 98"/>
          <p:cNvSpPr>
            <a:spLocks noChangeShapeType="1"/>
          </p:cNvSpPr>
          <p:nvPr/>
        </p:nvSpPr>
        <p:spPr bwMode="auto">
          <a:xfrm flipV="1">
            <a:off x="8073998" y="949693"/>
            <a:ext cx="926544" cy="830448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3" name="Arrow 98"/>
          <p:cNvSpPr>
            <a:spLocks noChangeShapeType="1"/>
          </p:cNvSpPr>
          <p:nvPr/>
        </p:nvSpPr>
        <p:spPr bwMode="auto">
          <a:xfrm flipV="1">
            <a:off x="9001733" y="1000190"/>
            <a:ext cx="32196" cy="1065933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4" name="Arrow 98"/>
          <p:cNvSpPr>
            <a:spLocks noChangeShapeType="1"/>
          </p:cNvSpPr>
          <p:nvPr/>
        </p:nvSpPr>
        <p:spPr bwMode="auto">
          <a:xfrm flipV="1">
            <a:off x="8304143" y="887197"/>
            <a:ext cx="1199617" cy="925442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5" name="Arrow 98"/>
          <p:cNvSpPr>
            <a:spLocks noChangeShapeType="1"/>
          </p:cNvSpPr>
          <p:nvPr/>
        </p:nvSpPr>
        <p:spPr bwMode="auto">
          <a:xfrm flipV="1">
            <a:off x="9177622" y="892197"/>
            <a:ext cx="404245" cy="1079932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6" name="AutoShape 25"/>
          <p:cNvSpPr>
            <a:spLocks noChangeArrowheads="1"/>
          </p:cNvSpPr>
          <p:nvPr/>
        </p:nvSpPr>
        <p:spPr bwMode="auto">
          <a:xfrm>
            <a:off x="10575936" y="1749256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7" name="AutoShape 21"/>
          <p:cNvSpPr>
            <a:spLocks noChangeArrowheads="1"/>
          </p:cNvSpPr>
          <p:nvPr/>
        </p:nvSpPr>
        <p:spPr bwMode="auto">
          <a:xfrm>
            <a:off x="10807649" y="1642050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" name="AutoShape 26"/>
          <p:cNvSpPr>
            <a:spLocks noChangeArrowheads="1"/>
          </p:cNvSpPr>
          <p:nvPr/>
        </p:nvSpPr>
        <p:spPr bwMode="auto">
          <a:xfrm>
            <a:off x="10836775" y="1810697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9" name="AutoShape 22"/>
          <p:cNvSpPr>
            <a:spLocks noChangeArrowheads="1"/>
          </p:cNvSpPr>
          <p:nvPr/>
        </p:nvSpPr>
        <p:spPr bwMode="auto">
          <a:xfrm>
            <a:off x="10131081" y="1991540"/>
            <a:ext cx="118054" cy="93494"/>
          </a:xfrm>
          <a:prstGeom prst="star5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80" name="AutoShape 23"/>
          <p:cNvSpPr>
            <a:spLocks noChangeArrowheads="1"/>
          </p:cNvSpPr>
          <p:nvPr/>
        </p:nvSpPr>
        <p:spPr bwMode="auto">
          <a:xfrm>
            <a:off x="9708651" y="2050397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1" name="AutoShape 24"/>
          <p:cNvSpPr>
            <a:spLocks noChangeArrowheads="1"/>
          </p:cNvSpPr>
          <p:nvPr/>
        </p:nvSpPr>
        <p:spPr bwMode="auto">
          <a:xfrm>
            <a:off x="9931642" y="2160395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" name="Arrow 107"/>
          <p:cNvSpPr>
            <a:spLocks noChangeShapeType="1"/>
          </p:cNvSpPr>
          <p:nvPr/>
        </p:nvSpPr>
        <p:spPr bwMode="auto">
          <a:xfrm>
            <a:off x="9107650" y="956322"/>
            <a:ext cx="883019" cy="12004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Arrow 107"/>
          <p:cNvSpPr>
            <a:spLocks noChangeShapeType="1"/>
          </p:cNvSpPr>
          <p:nvPr/>
        </p:nvSpPr>
        <p:spPr bwMode="auto">
          <a:xfrm>
            <a:off x="8723677" y="673840"/>
            <a:ext cx="1054137" cy="138941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4" name="Arrow 107"/>
          <p:cNvSpPr>
            <a:spLocks noChangeShapeType="1"/>
          </p:cNvSpPr>
          <p:nvPr/>
        </p:nvSpPr>
        <p:spPr bwMode="auto">
          <a:xfrm>
            <a:off x="9650816" y="897826"/>
            <a:ext cx="516336" cy="112692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258288" y="2419887"/>
                <a:ext cx="618394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288" y="2419887"/>
                <a:ext cx="618394" cy="333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eform 85"/>
          <p:cNvSpPr/>
          <p:nvPr/>
        </p:nvSpPr>
        <p:spPr>
          <a:xfrm rot="415007">
            <a:off x="8132879" y="2225400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9392586" y="2524434"/>
                <a:ext cx="613261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86" y="2524434"/>
                <a:ext cx="613261" cy="333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87"/>
          <p:cNvSpPr/>
          <p:nvPr/>
        </p:nvSpPr>
        <p:spPr>
          <a:xfrm rot="20747020">
            <a:off x="9277837" y="2334805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335837" y="2338108"/>
                <a:ext cx="618394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837" y="2338108"/>
                <a:ext cx="618394" cy="333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/>
          <p:cNvSpPr/>
          <p:nvPr/>
        </p:nvSpPr>
        <p:spPr>
          <a:xfrm rot="19739419">
            <a:off x="10193075" y="2147384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 107"/>
          <p:cNvSpPr>
            <a:spLocks noChangeShapeType="1"/>
          </p:cNvSpPr>
          <p:nvPr/>
        </p:nvSpPr>
        <p:spPr bwMode="auto">
          <a:xfrm>
            <a:off x="9659973" y="885361"/>
            <a:ext cx="1182235" cy="78130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Arrow 107"/>
          <p:cNvSpPr>
            <a:spLocks noChangeShapeType="1"/>
          </p:cNvSpPr>
          <p:nvPr/>
        </p:nvSpPr>
        <p:spPr bwMode="auto">
          <a:xfrm>
            <a:off x="9142596" y="924993"/>
            <a:ext cx="1699612" cy="8857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Arrow 107"/>
          <p:cNvSpPr>
            <a:spLocks noChangeShapeType="1"/>
          </p:cNvSpPr>
          <p:nvPr/>
        </p:nvSpPr>
        <p:spPr bwMode="auto">
          <a:xfrm>
            <a:off x="8787259" y="704352"/>
            <a:ext cx="1788676" cy="10723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2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r>
              <a:rPr lang="en-US" dirty="0"/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63" y="1906270"/>
            <a:ext cx="97200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生成后端优化所需约束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KF[k-1] – KF[k]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EdgeSE3Expmap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05" y="3105538"/>
            <a:ext cx="8649449" cy="3558934"/>
          </a:xfrm>
          <a:prstGeom prst="rect">
            <a:avLst/>
          </a:prstGeom>
        </p:spPr>
      </p:pic>
      <p:sp>
        <p:nvSpPr>
          <p:cNvPr id="57" name="AutoShape 6"/>
          <p:cNvSpPr>
            <a:spLocks noChangeArrowheads="1"/>
          </p:cNvSpPr>
          <p:nvPr/>
        </p:nvSpPr>
        <p:spPr bwMode="auto">
          <a:xfrm rot="16260000">
            <a:off x="8166639" y="1529290"/>
            <a:ext cx="596463" cy="633198"/>
          </a:xfrm>
          <a:prstGeom prst="parallelogram">
            <a:avLst>
              <a:gd name="adj" fmla="val 28084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 rot="16020000">
            <a:off x="9106414" y="1673994"/>
            <a:ext cx="591463" cy="717266"/>
          </a:xfrm>
          <a:prstGeom prst="parallelogram">
            <a:avLst>
              <a:gd name="adj" fmla="val 11986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59" name="AutoShape 15"/>
          <p:cNvSpPr>
            <a:spLocks noChangeArrowheads="1"/>
          </p:cNvSpPr>
          <p:nvPr/>
        </p:nvSpPr>
        <p:spPr bwMode="auto">
          <a:xfrm>
            <a:off x="8261257" y="1696398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" name="AutoShape 16"/>
          <p:cNvSpPr>
            <a:spLocks noChangeArrowheads="1"/>
          </p:cNvSpPr>
          <p:nvPr/>
        </p:nvSpPr>
        <p:spPr bwMode="auto">
          <a:xfrm>
            <a:off x="8380504" y="178639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" name="AutoShape 17"/>
          <p:cNvSpPr>
            <a:spLocks noChangeArrowheads="1"/>
          </p:cNvSpPr>
          <p:nvPr/>
        </p:nvSpPr>
        <p:spPr bwMode="auto">
          <a:xfrm>
            <a:off x="8596339" y="178639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2" name="AutoShape 18"/>
          <p:cNvSpPr>
            <a:spLocks noChangeArrowheads="1"/>
          </p:cNvSpPr>
          <p:nvPr/>
        </p:nvSpPr>
        <p:spPr bwMode="auto">
          <a:xfrm>
            <a:off x="9187801" y="194488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3" name="AutoShape 19"/>
          <p:cNvSpPr>
            <a:spLocks noChangeArrowheads="1"/>
          </p:cNvSpPr>
          <p:nvPr/>
        </p:nvSpPr>
        <p:spPr bwMode="auto">
          <a:xfrm>
            <a:off x="9307047" y="2035377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4" name="AutoShape 20"/>
          <p:cNvSpPr>
            <a:spLocks noChangeArrowheads="1"/>
          </p:cNvSpPr>
          <p:nvPr/>
        </p:nvSpPr>
        <p:spPr bwMode="auto">
          <a:xfrm>
            <a:off x="9510958" y="1941883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5" name="AutoShape 4"/>
          <p:cNvSpPr>
            <a:spLocks noChangeArrowheads="1"/>
          </p:cNvSpPr>
          <p:nvPr/>
        </p:nvSpPr>
        <p:spPr bwMode="auto">
          <a:xfrm rot="9600000">
            <a:off x="10753359" y="1547155"/>
            <a:ext cx="787622" cy="479470"/>
          </a:xfrm>
          <a:prstGeom prst="parallelogram">
            <a:avLst>
              <a:gd name="adj" fmla="val 3443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 rot="10080000">
            <a:off x="9965738" y="1790140"/>
            <a:ext cx="787622" cy="479470"/>
          </a:xfrm>
          <a:prstGeom prst="parallelogram">
            <a:avLst>
              <a:gd name="adj" fmla="val 2607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7" name="AutoShape 8"/>
          <p:cNvSpPr>
            <a:spLocks noChangeArrowheads="1"/>
          </p:cNvSpPr>
          <p:nvPr/>
        </p:nvSpPr>
        <p:spPr bwMode="auto">
          <a:xfrm>
            <a:off x="9058528" y="564411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9381685" y="825395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9" name="AutoShape 10"/>
          <p:cNvSpPr>
            <a:spLocks noChangeArrowheads="1"/>
          </p:cNvSpPr>
          <p:nvPr/>
        </p:nvSpPr>
        <p:spPr bwMode="auto">
          <a:xfrm>
            <a:off x="9902792" y="777898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altLang="en-US"/>
          </a:p>
        </p:txBody>
      </p:sp>
      <p:sp>
        <p:nvSpPr>
          <p:cNvPr id="70" name="Arrow 98"/>
          <p:cNvSpPr>
            <a:spLocks noChangeShapeType="1"/>
          </p:cNvSpPr>
          <p:nvPr/>
        </p:nvSpPr>
        <p:spPr bwMode="auto">
          <a:xfrm flipV="1">
            <a:off x="8344243" y="656406"/>
            <a:ext cx="690436" cy="1048434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1" name="Arrow 98"/>
          <p:cNvSpPr>
            <a:spLocks noChangeShapeType="1"/>
          </p:cNvSpPr>
          <p:nvPr/>
        </p:nvSpPr>
        <p:spPr bwMode="auto">
          <a:xfrm flipH="1" flipV="1">
            <a:off x="9115766" y="710402"/>
            <a:ext cx="140710" cy="1204424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2" name="Arrow 98"/>
          <p:cNvSpPr>
            <a:spLocks noChangeShapeType="1"/>
          </p:cNvSpPr>
          <p:nvPr/>
        </p:nvSpPr>
        <p:spPr bwMode="auto">
          <a:xfrm flipV="1">
            <a:off x="8453950" y="928888"/>
            <a:ext cx="926544" cy="830448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3" name="Arrow 98"/>
          <p:cNvSpPr>
            <a:spLocks noChangeShapeType="1"/>
          </p:cNvSpPr>
          <p:nvPr/>
        </p:nvSpPr>
        <p:spPr bwMode="auto">
          <a:xfrm flipV="1">
            <a:off x="9381685" y="979385"/>
            <a:ext cx="32196" cy="1065933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4" name="Arrow 98"/>
          <p:cNvSpPr>
            <a:spLocks noChangeShapeType="1"/>
          </p:cNvSpPr>
          <p:nvPr/>
        </p:nvSpPr>
        <p:spPr bwMode="auto">
          <a:xfrm flipV="1">
            <a:off x="8684095" y="866392"/>
            <a:ext cx="1199617" cy="925442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5" name="Arrow 98"/>
          <p:cNvSpPr>
            <a:spLocks noChangeShapeType="1"/>
          </p:cNvSpPr>
          <p:nvPr/>
        </p:nvSpPr>
        <p:spPr bwMode="auto">
          <a:xfrm flipV="1">
            <a:off x="9557574" y="871392"/>
            <a:ext cx="404245" cy="1079932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76" name="AutoShape 25"/>
          <p:cNvSpPr>
            <a:spLocks noChangeArrowheads="1"/>
          </p:cNvSpPr>
          <p:nvPr/>
        </p:nvSpPr>
        <p:spPr bwMode="auto">
          <a:xfrm>
            <a:off x="10955888" y="1728451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7" name="AutoShape 21"/>
          <p:cNvSpPr>
            <a:spLocks noChangeArrowheads="1"/>
          </p:cNvSpPr>
          <p:nvPr/>
        </p:nvSpPr>
        <p:spPr bwMode="auto">
          <a:xfrm>
            <a:off x="11187601" y="1621245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" name="AutoShape 26"/>
          <p:cNvSpPr>
            <a:spLocks noChangeArrowheads="1"/>
          </p:cNvSpPr>
          <p:nvPr/>
        </p:nvSpPr>
        <p:spPr bwMode="auto">
          <a:xfrm>
            <a:off x="11216727" y="1789892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9" name="AutoShape 22"/>
          <p:cNvSpPr>
            <a:spLocks noChangeArrowheads="1"/>
          </p:cNvSpPr>
          <p:nvPr/>
        </p:nvSpPr>
        <p:spPr bwMode="auto">
          <a:xfrm>
            <a:off x="10511033" y="1970735"/>
            <a:ext cx="118054" cy="93494"/>
          </a:xfrm>
          <a:prstGeom prst="star5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80" name="AutoShape 23"/>
          <p:cNvSpPr>
            <a:spLocks noChangeArrowheads="1"/>
          </p:cNvSpPr>
          <p:nvPr/>
        </p:nvSpPr>
        <p:spPr bwMode="auto">
          <a:xfrm>
            <a:off x="10088603" y="2029592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1" name="AutoShape 24"/>
          <p:cNvSpPr>
            <a:spLocks noChangeArrowheads="1"/>
          </p:cNvSpPr>
          <p:nvPr/>
        </p:nvSpPr>
        <p:spPr bwMode="auto">
          <a:xfrm>
            <a:off x="10311594" y="2139590"/>
            <a:ext cx="118054" cy="93494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" name="Arrow 107"/>
          <p:cNvSpPr>
            <a:spLocks noChangeShapeType="1"/>
          </p:cNvSpPr>
          <p:nvPr/>
        </p:nvSpPr>
        <p:spPr bwMode="auto">
          <a:xfrm>
            <a:off x="9487602" y="935517"/>
            <a:ext cx="883019" cy="12004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Arrow 107"/>
          <p:cNvSpPr>
            <a:spLocks noChangeShapeType="1"/>
          </p:cNvSpPr>
          <p:nvPr/>
        </p:nvSpPr>
        <p:spPr bwMode="auto">
          <a:xfrm>
            <a:off x="9103629" y="653035"/>
            <a:ext cx="1054137" cy="138941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4" name="Arrow 107"/>
          <p:cNvSpPr>
            <a:spLocks noChangeShapeType="1"/>
          </p:cNvSpPr>
          <p:nvPr/>
        </p:nvSpPr>
        <p:spPr bwMode="auto">
          <a:xfrm>
            <a:off x="10030768" y="877021"/>
            <a:ext cx="516336" cy="112692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638240" y="2399082"/>
                <a:ext cx="618394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40" y="2399082"/>
                <a:ext cx="618394" cy="333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eform 85"/>
          <p:cNvSpPr/>
          <p:nvPr/>
        </p:nvSpPr>
        <p:spPr>
          <a:xfrm rot="415007">
            <a:off x="8512831" y="2204595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9772538" y="2503629"/>
                <a:ext cx="613261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538" y="2503629"/>
                <a:ext cx="613261" cy="333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87"/>
          <p:cNvSpPr/>
          <p:nvPr/>
        </p:nvSpPr>
        <p:spPr>
          <a:xfrm rot="20747020">
            <a:off x="9657789" y="2314000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715789" y="2317303"/>
                <a:ext cx="618394" cy="333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789" y="2317303"/>
                <a:ext cx="618394" cy="333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/>
          <p:cNvSpPr/>
          <p:nvPr/>
        </p:nvSpPr>
        <p:spPr>
          <a:xfrm rot="19739419">
            <a:off x="10573027" y="2126579"/>
            <a:ext cx="633468" cy="198986"/>
          </a:xfrm>
          <a:custGeom>
            <a:avLst/>
            <a:gdLst>
              <a:gd name="connsiteX0" fmla="*/ 0 w 973015"/>
              <a:gd name="connsiteY0" fmla="*/ 0 h 415464"/>
              <a:gd name="connsiteX1" fmla="*/ 386861 w 973015"/>
              <a:gd name="connsiteY1" fmla="*/ 410308 h 415464"/>
              <a:gd name="connsiteX2" fmla="*/ 973015 w 973015"/>
              <a:gd name="connsiteY2" fmla="*/ 193431 h 4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5" h="415464">
                <a:moveTo>
                  <a:pt x="0" y="0"/>
                </a:moveTo>
                <a:cubicBezTo>
                  <a:pt x="112346" y="189035"/>
                  <a:pt x="224692" y="378070"/>
                  <a:pt x="386861" y="410308"/>
                </a:cubicBezTo>
                <a:cubicBezTo>
                  <a:pt x="549030" y="442547"/>
                  <a:pt x="761022" y="317989"/>
                  <a:pt x="973015" y="193431"/>
                </a:cubicBez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 107"/>
          <p:cNvSpPr>
            <a:spLocks noChangeShapeType="1"/>
          </p:cNvSpPr>
          <p:nvPr/>
        </p:nvSpPr>
        <p:spPr bwMode="auto">
          <a:xfrm>
            <a:off x="10039925" y="864556"/>
            <a:ext cx="1182235" cy="78130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Arrow 107"/>
          <p:cNvSpPr>
            <a:spLocks noChangeShapeType="1"/>
          </p:cNvSpPr>
          <p:nvPr/>
        </p:nvSpPr>
        <p:spPr bwMode="auto">
          <a:xfrm>
            <a:off x="9522548" y="904188"/>
            <a:ext cx="1699612" cy="8857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Arrow 107"/>
          <p:cNvSpPr>
            <a:spLocks noChangeShapeType="1"/>
          </p:cNvSpPr>
          <p:nvPr/>
        </p:nvSpPr>
        <p:spPr bwMode="auto">
          <a:xfrm>
            <a:off x="9167211" y="683547"/>
            <a:ext cx="1788676" cy="10723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2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249</TotalTime>
  <Words>929</Words>
  <Application>Microsoft Office PowerPoint</Application>
  <PresentationFormat>Widescreen</PresentationFormat>
  <Paragraphs>294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华文仿宋</vt:lpstr>
      <vt:lpstr>微软雅黑</vt:lpstr>
      <vt:lpstr>等线</vt:lpstr>
      <vt:lpstr>Calibri</vt:lpstr>
      <vt:lpstr>Cambria Math</vt:lpstr>
      <vt:lpstr>Consolas</vt:lpstr>
      <vt:lpstr>Tw Cen MT</vt:lpstr>
      <vt:lpstr>Tw Cen MT Condensed</vt:lpstr>
      <vt:lpstr>Wingdings</vt:lpstr>
      <vt:lpstr>Wingdings 3</vt:lpstr>
      <vt:lpstr>Integral</vt:lpstr>
      <vt:lpstr>里程计-视觉融合 SLAM</vt:lpstr>
      <vt:lpstr>Background</vt:lpstr>
      <vt:lpstr>Overview</vt:lpstr>
      <vt:lpstr>Overview</vt:lpstr>
      <vt:lpstr>Tracking</vt:lpstr>
      <vt:lpstr>Optimization  </vt:lpstr>
      <vt:lpstr>Optimization </vt:lpstr>
      <vt:lpstr>Optimization </vt:lpstr>
      <vt:lpstr>Optimization </vt:lpstr>
      <vt:lpstr>Optimization </vt:lpstr>
      <vt:lpstr>Optimization </vt:lpstr>
      <vt:lpstr>Optimization </vt:lpstr>
      <vt:lpstr>Optimization </vt:lpstr>
      <vt:lpstr>Optimization </vt:lpstr>
      <vt:lpstr>Optimization </vt:lpstr>
      <vt:lpstr>Optimization </vt:lpstr>
      <vt:lpstr>Optimization </vt:lpstr>
      <vt:lpstr>Optimization 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里程计-视觉融合 SLAM</dc:title>
  <dc:creator>fzheng</dc:creator>
  <cp:lastModifiedBy>fzheng</cp:lastModifiedBy>
  <cp:revision>70</cp:revision>
  <dcterms:created xsi:type="dcterms:W3CDTF">2016-08-21T07:06:32Z</dcterms:created>
  <dcterms:modified xsi:type="dcterms:W3CDTF">2016-08-21T11:57:32Z</dcterms:modified>
</cp:coreProperties>
</file>