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86" r:id="rId7"/>
    <p:sldId id="299" r:id="rId8"/>
    <p:sldId id="300" r:id="rId9"/>
    <p:sldId id="288" r:id="rId10"/>
    <p:sldId id="289" r:id="rId11"/>
    <p:sldId id="301" r:id="rId12"/>
    <p:sldId id="302" r:id="rId13"/>
    <p:sldId id="297" r:id="rId14"/>
    <p:sldId id="290" r:id="rId15"/>
    <p:sldId id="304" r:id="rId16"/>
    <p:sldId id="303" r:id="rId17"/>
    <p:sldId id="305" r:id="rId18"/>
    <p:sldId id="306" r:id="rId19"/>
    <p:sldId id="307" r:id="rId20"/>
    <p:sldId id="308" r:id="rId21"/>
    <p:sldId id="310" r:id="rId22"/>
    <p:sldId id="311" r:id="rId23"/>
    <p:sldId id="312" r:id="rId24"/>
    <p:sldId id="314" r:id="rId25"/>
    <p:sldId id="313" r:id="rId26"/>
    <p:sldId id="315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F5EDD-8A27-82A6-7595-DEC6022CF610}" v="270" dt="2024-05-28T13:57:10.856"/>
    <p1510:client id="{57223D75-D579-1E5D-D162-114646771EAA}" v="2165" dt="2024-05-28T15:35:07.06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009C2-1E6F-4A11-A551-37F520D9923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5B2A72-7FB8-42F0-9B6B-BF3DB441312E}">
      <dgm:prSet/>
      <dgm:spPr/>
      <dgm:t>
        <a:bodyPr/>
        <a:lstStyle/>
        <a:p>
          <a:r>
            <a:rPr lang="en-US" dirty="0"/>
            <a:t>Define</a:t>
          </a:r>
        </a:p>
      </dgm:t>
    </dgm:pt>
    <dgm:pt modelId="{8765DD06-1315-4CDE-9083-AF01605C596B}" type="parTrans" cxnId="{4E1D2535-12EF-4A99-8567-D9C3536B7B64}">
      <dgm:prSet/>
      <dgm:spPr/>
      <dgm:t>
        <a:bodyPr/>
        <a:lstStyle/>
        <a:p>
          <a:endParaRPr lang="en-US"/>
        </a:p>
      </dgm:t>
    </dgm:pt>
    <dgm:pt modelId="{3AB86F4C-D5FB-4BBD-B18C-E1BAFAC8A3A8}" type="sibTrans" cxnId="{4E1D2535-12EF-4A99-8567-D9C3536B7B64}">
      <dgm:prSet/>
      <dgm:spPr/>
      <dgm:t>
        <a:bodyPr/>
        <a:lstStyle/>
        <a:p>
          <a:endParaRPr lang="en-US"/>
        </a:p>
      </dgm:t>
    </dgm:pt>
    <dgm:pt modelId="{53BBCCD3-994A-48D9-BE58-090BE4E027E3}">
      <dgm:prSet/>
      <dgm:spPr/>
      <dgm:t>
        <a:bodyPr/>
        <a:lstStyle/>
        <a:p>
          <a:r>
            <a:rPr lang="en-US" dirty="0"/>
            <a:t>Analyze</a:t>
          </a:r>
        </a:p>
      </dgm:t>
    </dgm:pt>
    <dgm:pt modelId="{1E18B74C-20D5-477F-8D26-22B4FC2BB8F5}" type="parTrans" cxnId="{539786A4-86D4-4BD9-89EF-CFA7609661AA}">
      <dgm:prSet/>
      <dgm:spPr/>
      <dgm:t>
        <a:bodyPr/>
        <a:lstStyle/>
        <a:p>
          <a:endParaRPr lang="en-US"/>
        </a:p>
      </dgm:t>
    </dgm:pt>
    <dgm:pt modelId="{A5804D42-A21E-41B3-B94A-556891BA0777}" type="sibTrans" cxnId="{539786A4-86D4-4BD9-89EF-CFA7609661AA}">
      <dgm:prSet/>
      <dgm:spPr/>
      <dgm:t>
        <a:bodyPr/>
        <a:lstStyle/>
        <a:p>
          <a:endParaRPr lang="en-US"/>
        </a:p>
      </dgm:t>
    </dgm:pt>
    <dgm:pt modelId="{8E210328-F6EF-4740-8DB6-1A4E0D658876}">
      <dgm:prSet/>
      <dgm:spPr/>
      <dgm:t>
        <a:bodyPr/>
        <a:lstStyle/>
        <a:p>
          <a:r>
            <a:rPr lang="en-US" dirty="0"/>
            <a:t>Improve</a:t>
          </a:r>
        </a:p>
      </dgm:t>
    </dgm:pt>
    <dgm:pt modelId="{E72EA955-ADE9-46A3-A534-F1D134B0928B}" type="parTrans" cxnId="{2048E439-DEC6-4FAE-8388-CCA00973208E}">
      <dgm:prSet/>
      <dgm:spPr/>
      <dgm:t>
        <a:bodyPr/>
        <a:lstStyle/>
        <a:p>
          <a:endParaRPr lang="en-US"/>
        </a:p>
      </dgm:t>
    </dgm:pt>
    <dgm:pt modelId="{59F7162C-692A-4A9C-902F-B4345487D48D}" type="sibTrans" cxnId="{2048E439-DEC6-4FAE-8388-CCA00973208E}">
      <dgm:prSet/>
      <dgm:spPr/>
      <dgm:t>
        <a:bodyPr/>
        <a:lstStyle/>
        <a:p>
          <a:endParaRPr lang="en-US"/>
        </a:p>
      </dgm:t>
    </dgm:pt>
    <dgm:pt modelId="{F2C02EA1-6F20-404D-8C57-677D6F4514B0}">
      <dgm:prSet/>
      <dgm:spPr/>
      <dgm:t>
        <a:bodyPr/>
        <a:lstStyle/>
        <a:p>
          <a:r>
            <a:rPr lang="en-US" dirty="0"/>
            <a:t>Control</a:t>
          </a:r>
        </a:p>
      </dgm:t>
    </dgm:pt>
    <dgm:pt modelId="{6463780D-F99E-49CE-9DC6-41EA093E1F04}" type="parTrans" cxnId="{7636F710-346C-42FB-B933-3BB8B4E4FCB9}">
      <dgm:prSet/>
      <dgm:spPr/>
      <dgm:t>
        <a:bodyPr/>
        <a:lstStyle/>
        <a:p>
          <a:endParaRPr lang="en-US"/>
        </a:p>
      </dgm:t>
    </dgm:pt>
    <dgm:pt modelId="{7D35C1A9-F472-4C85-9DA9-D8159E5DC9F6}" type="sibTrans" cxnId="{7636F710-346C-42FB-B933-3BB8B4E4FCB9}">
      <dgm:prSet/>
      <dgm:spPr/>
      <dgm:t>
        <a:bodyPr/>
        <a:lstStyle/>
        <a:p>
          <a:endParaRPr lang="en-US"/>
        </a:p>
      </dgm:t>
    </dgm:pt>
    <dgm:pt modelId="{477C0F8C-9D7D-4D60-B3B3-C993B886E705}">
      <dgm:prSet/>
      <dgm:spPr/>
      <dgm:t>
        <a:bodyPr/>
        <a:lstStyle/>
        <a:p>
          <a:pPr rtl="0"/>
          <a:r>
            <a:rPr lang="en-US" dirty="0">
              <a:latin typeface="Tenorite"/>
            </a:rPr>
            <a:t>Future Works</a:t>
          </a:r>
          <a:endParaRPr lang="en-US" dirty="0"/>
        </a:p>
      </dgm:t>
    </dgm:pt>
    <dgm:pt modelId="{100188D9-471E-44D7-AC9B-FFEF53FD2572}" type="parTrans" cxnId="{19857E73-D903-4C25-9609-7BEA206CCC39}">
      <dgm:prSet/>
      <dgm:spPr/>
      <dgm:t>
        <a:bodyPr/>
        <a:lstStyle/>
        <a:p>
          <a:endParaRPr lang="en-US"/>
        </a:p>
      </dgm:t>
    </dgm:pt>
    <dgm:pt modelId="{833978CD-0C7C-43FD-B81E-F20E57CD0BA6}" type="sibTrans" cxnId="{19857E73-D903-4C25-9609-7BEA206CCC39}">
      <dgm:prSet/>
      <dgm:spPr/>
      <dgm:t>
        <a:bodyPr/>
        <a:lstStyle/>
        <a:p>
          <a:endParaRPr lang="en-US"/>
        </a:p>
      </dgm:t>
    </dgm:pt>
    <dgm:pt modelId="{4CBF6AC4-B5A8-4206-A892-C9FB5E215674}" type="pres">
      <dgm:prSet presAssocID="{898009C2-1E6F-4A11-A551-37F520D9923A}" presName="root" presStyleCnt="0">
        <dgm:presLayoutVars>
          <dgm:dir/>
          <dgm:resizeHandles val="exact"/>
        </dgm:presLayoutVars>
      </dgm:prSet>
      <dgm:spPr/>
    </dgm:pt>
    <dgm:pt modelId="{A84CA3FE-57A5-489D-8B6A-CA7B23710FC6}" type="pres">
      <dgm:prSet presAssocID="{515B2A72-7FB8-42F0-9B6B-BF3DB441312E}" presName="compNode" presStyleCnt="0"/>
      <dgm:spPr/>
    </dgm:pt>
    <dgm:pt modelId="{4E526228-8AE5-4C2A-B940-00A053199F3E}" type="pres">
      <dgm:prSet presAssocID="{515B2A72-7FB8-42F0-9B6B-BF3DB441312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F015730-3C73-40C9-946E-31C40DBF9445}" type="pres">
      <dgm:prSet presAssocID="{515B2A72-7FB8-42F0-9B6B-BF3DB441312E}" presName="spaceRect" presStyleCnt="0"/>
      <dgm:spPr/>
    </dgm:pt>
    <dgm:pt modelId="{1D9A14C8-09A4-4411-860B-3334C6315D1C}" type="pres">
      <dgm:prSet presAssocID="{515B2A72-7FB8-42F0-9B6B-BF3DB441312E}" presName="textRect" presStyleLbl="revTx" presStyleIdx="0" presStyleCnt="5">
        <dgm:presLayoutVars>
          <dgm:chMax val="1"/>
          <dgm:chPref val="1"/>
        </dgm:presLayoutVars>
      </dgm:prSet>
      <dgm:spPr/>
    </dgm:pt>
    <dgm:pt modelId="{5EC637E7-5809-4257-83AA-7BB2091BE34F}" type="pres">
      <dgm:prSet presAssocID="{3AB86F4C-D5FB-4BBD-B18C-E1BAFAC8A3A8}" presName="sibTrans" presStyleCnt="0"/>
      <dgm:spPr/>
    </dgm:pt>
    <dgm:pt modelId="{BD01CB98-773E-4133-B46C-E6539120FA42}" type="pres">
      <dgm:prSet presAssocID="{53BBCCD3-994A-48D9-BE58-090BE4E027E3}" presName="compNode" presStyleCnt="0"/>
      <dgm:spPr/>
    </dgm:pt>
    <dgm:pt modelId="{CE21B741-9E35-4BB0-86A4-95D7E563DC6B}" type="pres">
      <dgm:prSet presAssocID="{53BBCCD3-994A-48D9-BE58-090BE4E027E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AB0AEB0-B929-48ED-BD1E-B2F74846969D}" type="pres">
      <dgm:prSet presAssocID="{53BBCCD3-994A-48D9-BE58-090BE4E027E3}" presName="spaceRect" presStyleCnt="0"/>
      <dgm:spPr/>
    </dgm:pt>
    <dgm:pt modelId="{AADB6A64-691E-41DF-8AE6-1B30C3ECE5B6}" type="pres">
      <dgm:prSet presAssocID="{53BBCCD3-994A-48D9-BE58-090BE4E027E3}" presName="textRect" presStyleLbl="revTx" presStyleIdx="1" presStyleCnt="5">
        <dgm:presLayoutVars>
          <dgm:chMax val="1"/>
          <dgm:chPref val="1"/>
        </dgm:presLayoutVars>
      </dgm:prSet>
      <dgm:spPr/>
    </dgm:pt>
    <dgm:pt modelId="{A5F906CA-8D02-4C47-896F-96696A571A09}" type="pres">
      <dgm:prSet presAssocID="{A5804D42-A21E-41B3-B94A-556891BA0777}" presName="sibTrans" presStyleCnt="0"/>
      <dgm:spPr/>
    </dgm:pt>
    <dgm:pt modelId="{BA6180D6-09DE-40D8-AAD6-D389FC4D56A3}" type="pres">
      <dgm:prSet presAssocID="{8E210328-F6EF-4740-8DB6-1A4E0D658876}" presName="compNode" presStyleCnt="0"/>
      <dgm:spPr/>
    </dgm:pt>
    <dgm:pt modelId="{14898311-AE4B-45B5-9EDA-99F855AF1B10}" type="pres">
      <dgm:prSet presAssocID="{8E210328-F6EF-4740-8DB6-1A4E0D65887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360C917-B927-4E19-9122-D8AC1094630E}" type="pres">
      <dgm:prSet presAssocID="{8E210328-F6EF-4740-8DB6-1A4E0D658876}" presName="spaceRect" presStyleCnt="0"/>
      <dgm:spPr/>
    </dgm:pt>
    <dgm:pt modelId="{B65BC47A-F2F2-4730-BF0E-5EF64BAD231E}" type="pres">
      <dgm:prSet presAssocID="{8E210328-F6EF-4740-8DB6-1A4E0D658876}" presName="textRect" presStyleLbl="revTx" presStyleIdx="2" presStyleCnt="5">
        <dgm:presLayoutVars>
          <dgm:chMax val="1"/>
          <dgm:chPref val="1"/>
        </dgm:presLayoutVars>
      </dgm:prSet>
      <dgm:spPr/>
    </dgm:pt>
    <dgm:pt modelId="{644FAA58-32E1-4C74-AD0D-5E6B412F88C7}" type="pres">
      <dgm:prSet presAssocID="{59F7162C-692A-4A9C-902F-B4345487D48D}" presName="sibTrans" presStyleCnt="0"/>
      <dgm:spPr/>
    </dgm:pt>
    <dgm:pt modelId="{4BC6A5D0-242E-4048-89F4-6C8D311C6238}" type="pres">
      <dgm:prSet presAssocID="{F2C02EA1-6F20-404D-8C57-677D6F4514B0}" presName="compNode" presStyleCnt="0"/>
      <dgm:spPr/>
    </dgm:pt>
    <dgm:pt modelId="{1250B654-CAB2-43BD-A233-EA04EC513A2D}" type="pres">
      <dgm:prSet presAssocID="{F2C02EA1-6F20-404D-8C57-677D6F4514B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F51C55C-7F5A-46EA-B1A1-474EFF78A4B5}" type="pres">
      <dgm:prSet presAssocID="{F2C02EA1-6F20-404D-8C57-677D6F4514B0}" presName="spaceRect" presStyleCnt="0"/>
      <dgm:spPr/>
    </dgm:pt>
    <dgm:pt modelId="{C0FE9642-222D-4C20-A097-4016DE0A2CF9}" type="pres">
      <dgm:prSet presAssocID="{F2C02EA1-6F20-404D-8C57-677D6F4514B0}" presName="textRect" presStyleLbl="revTx" presStyleIdx="3" presStyleCnt="5">
        <dgm:presLayoutVars>
          <dgm:chMax val="1"/>
          <dgm:chPref val="1"/>
        </dgm:presLayoutVars>
      </dgm:prSet>
      <dgm:spPr/>
    </dgm:pt>
    <dgm:pt modelId="{005B946F-EAFB-4A08-898E-0C8ED2D8B4F8}" type="pres">
      <dgm:prSet presAssocID="{7D35C1A9-F472-4C85-9DA9-D8159E5DC9F6}" presName="sibTrans" presStyleCnt="0"/>
      <dgm:spPr/>
    </dgm:pt>
    <dgm:pt modelId="{71763529-FC98-4179-A961-E97AA9234050}" type="pres">
      <dgm:prSet presAssocID="{477C0F8C-9D7D-4D60-B3B3-C993B886E705}" presName="compNode" presStyleCnt="0"/>
      <dgm:spPr/>
    </dgm:pt>
    <dgm:pt modelId="{9003EB2A-95AB-4EE6-A115-E4E1979A40E0}" type="pres">
      <dgm:prSet presAssocID="{477C0F8C-9D7D-4D60-B3B3-C993B886E70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7F12550-82A2-4420-9AEC-419F21A3A1D1}" type="pres">
      <dgm:prSet presAssocID="{477C0F8C-9D7D-4D60-B3B3-C993B886E705}" presName="spaceRect" presStyleCnt="0"/>
      <dgm:spPr/>
    </dgm:pt>
    <dgm:pt modelId="{01A05CFB-4F12-460B-8B86-CE5CF62B711E}" type="pres">
      <dgm:prSet presAssocID="{477C0F8C-9D7D-4D60-B3B3-C993B886E70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636F710-346C-42FB-B933-3BB8B4E4FCB9}" srcId="{898009C2-1E6F-4A11-A551-37F520D9923A}" destId="{F2C02EA1-6F20-404D-8C57-677D6F4514B0}" srcOrd="3" destOrd="0" parTransId="{6463780D-F99E-49CE-9DC6-41EA093E1F04}" sibTransId="{7D35C1A9-F472-4C85-9DA9-D8159E5DC9F6}"/>
    <dgm:cxn modelId="{4E1D2535-12EF-4A99-8567-D9C3536B7B64}" srcId="{898009C2-1E6F-4A11-A551-37F520D9923A}" destId="{515B2A72-7FB8-42F0-9B6B-BF3DB441312E}" srcOrd="0" destOrd="0" parTransId="{8765DD06-1315-4CDE-9083-AF01605C596B}" sibTransId="{3AB86F4C-D5FB-4BBD-B18C-E1BAFAC8A3A8}"/>
    <dgm:cxn modelId="{2048E439-DEC6-4FAE-8388-CCA00973208E}" srcId="{898009C2-1E6F-4A11-A551-37F520D9923A}" destId="{8E210328-F6EF-4740-8DB6-1A4E0D658876}" srcOrd="2" destOrd="0" parTransId="{E72EA955-ADE9-46A3-A534-F1D134B0928B}" sibTransId="{59F7162C-692A-4A9C-902F-B4345487D48D}"/>
    <dgm:cxn modelId="{2FDC2E4A-24E7-4E40-9A13-325DE5CCFB7F}" type="presOf" srcId="{898009C2-1E6F-4A11-A551-37F520D9923A}" destId="{4CBF6AC4-B5A8-4206-A892-C9FB5E215674}" srcOrd="0" destOrd="0" presId="urn:microsoft.com/office/officeart/2018/2/layout/IconLabelList"/>
    <dgm:cxn modelId="{E0EEBB4B-7017-456F-8D49-CD59B4A2F390}" type="presOf" srcId="{F2C02EA1-6F20-404D-8C57-677D6F4514B0}" destId="{C0FE9642-222D-4C20-A097-4016DE0A2CF9}" srcOrd="0" destOrd="0" presId="urn:microsoft.com/office/officeart/2018/2/layout/IconLabelList"/>
    <dgm:cxn modelId="{19857E73-D903-4C25-9609-7BEA206CCC39}" srcId="{898009C2-1E6F-4A11-A551-37F520D9923A}" destId="{477C0F8C-9D7D-4D60-B3B3-C993B886E705}" srcOrd="4" destOrd="0" parTransId="{100188D9-471E-44D7-AC9B-FFEF53FD2572}" sibTransId="{833978CD-0C7C-43FD-B81E-F20E57CD0BA6}"/>
    <dgm:cxn modelId="{686D1186-7379-40CD-88C6-0DEDFC997F3B}" type="presOf" srcId="{8E210328-F6EF-4740-8DB6-1A4E0D658876}" destId="{B65BC47A-F2F2-4730-BF0E-5EF64BAD231E}" srcOrd="0" destOrd="0" presId="urn:microsoft.com/office/officeart/2018/2/layout/IconLabelList"/>
    <dgm:cxn modelId="{52C33B97-1AD3-46C0-9E42-933A4D506F81}" type="presOf" srcId="{515B2A72-7FB8-42F0-9B6B-BF3DB441312E}" destId="{1D9A14C8-09A4-4411-860B-3334C6315D1C}" srcOrd="0" destOrd="0" presId="urn:microsoft.com/office/officeart/2018/2/layout/IconLabelList"/>
    <dgm:cxn modelId="{539786A4-86D4-4BD9-89EF-CFA7609661AA}" srcId="{898009C2-1E6F-4A11-A551-37F520D9923A}" destId="{53BBCCD3-994A-48D9-BE58-090BE4E027E3}" srcOrd="1" destOrd="0" parTransId="{1E18B74C-20D5-477F-8D26-22B4FC2BB8F5}" sibTransId="{A5804D42-A21E-41B3-B94A-556891BA0777}"/>
    <dgm:cxn modelId="{056698A5-BE12-4F9E-B8B1-AEA1C3273C01}" type="presOf" srcId="{53BBCCD3-994A-48D9-BE58-090BE4E027E3}" destId="{AADB6A64-691E-41DF-8AE6-1B30C3ECE5B6}" srcOrd="0" destOrd="0" presId="urn:microsoft.com/office/officeart/2018/2/layout/IconLabelList"/>
    <dgm:cxn modelId="{D23FA2DD-59B2-4C77-BD39-B3973EB1ACA6}" type="presOf" srcId="{477C0F8C-9D7D-4D60-B3B3-C993B886E705}" destId="{01A05CFB-4F12-460B-8B86-CE5CF62B711E}" srcOrd="0" destOrd="0" presId="urn:microsoft.com/office/officeart/2018/2/layout/IconLabelList"/>
    <dgm:cxn modelId="{C0D29917-9723-4441-9ABA-1D4609A4D129}" type="presParOf" srcId="{4CBF6AC4-B5A8-4206-A892-C9FB5E215674}" destId="{A84CA3FE-57A5-489D-8B6A-CA7B23710FC6}" srcOrd="0" destOrd="0" presId="urn:microsoft.com/office/officeart/2018/2/layout/IconLabelList"/>
    <dgm:cxn modelId="{C20BEF26-2D6F-4A62-95C1-B40F912ACEC7}" type="presParOf" srcId="{A84CA3FE-57A5-489D-8B6A-CA7B23710FC6}" destId="{4E526228-8AE5-4C2A-B940-00A053199F3E}" srcOrd="0" destOrd="0" presId="urn:microsoft.com/office/officeart/2018/2/layout/IconLabelList"/>
    <dgm:cxn modelId="{F90EC0F0-1A75-4B60-9DF5-7A26587A56DE}" type="presParOf" srcId="{A84CA3FE-57A5-489D-8B6A-CA7B23710FC6}" destId="{4F015730-3C73-40C9-946E-31C40DBF9445}" srcOrd="1" destOrd="0" presId="urn:microsoft.com/office/officeart/2018/2/layout/IconLabelList"/>
    <dgm:cxn modelId="{77D064C2-6A78-44C8-98DB-257726C58C1B}" type="presParOf" srcId="{A84CA3FE-57A5-489D-8B6A-CA7B23710FC6}" destId="{1D9A14C8-09A4-4411-860B-3334C6315D1C}" srcOrd="2" destOrd="0" presId="urn:microsoft.com/office/officeart/2018/2/layout/IconLabelList"/>
    <dgm:cxn modelId="{648C1FD4-F138-4F1B-9771-416BDEEF6C8D}" type="presParOf" srcId="{4CBF6AC4-B5A8-4206-A892-C9FB5E215674}" destId="{5EC637E7-5809-4257-83AA-7BB2091BE34F}" srcOrd="1" destOrd="0" presId="urn:microsoft.com/office/officeart/2018/2/layout/IconLabelList"/>
    <dgm:cxn modelId="{2F62D30C-E17E-4026-8B45-ECC624EF5870}" type="presParOf" srcId="{4CBF6AC4-B5A8-4206-A892-C9FB5E215674}" destId="{BD01CB98-773E-4133-B46C-E6539120FA42}" srcOrd="2" destOrd="0" presId="urn:microsoft.com/office/officeart/2018/2/layout/IconLabelList"/>
    <dgm:cxn modelId="{FCA05747-E83A-41C0-99A9-8AA23C7FD07B}" type="presParOf" srcId="{BD01CB98-773E-4133-B46C-E6539120FA42}" destId="{CE21B741-9E35-4BB0-86A4-95D7E563DC6B}" srcOrd="0" destOrd="0" presId="urn:microsoft.com/office/officeart/2018/2/layout/IconLabelList"/>
    <dgm:cxn modelId="{C1566D98-2F5F-4250-B002-F5F0E536C9D4}" type="presParOf" srcId="{BD01CB98-773E-4133-B46C-E6539120FA42}" destId="{2AB0AEB0-B929-48ED-BD1E-B2F74846969D}" srcOrd="1" destOrd="0" presId="urn:microsoft.com/office/officeart/2018/2/layout/IconLabelList"/>
    <dgm:cxn modelId="{12A14DBF-79AB-4F6F-997E-22C5290291D2}" type="presParOf" srcId="{BD01CB98-773E-4133-B46C-E6539120FA42}" destId="{AADB6A64-691E-41DF-8AE6-1B30C3ECE5B6}" srcOrd="2" destOrd="0" presId="urn:microsoft.com/office/officeart/2018/2/layout/IconLabelList"/>
    <dgm:cxn modelId="{E8CA204D-5D39-4188-B910-1094B9EE1EF6}" type="presParOf" srcId="{4CBF6AC4-B5A8-4206-A892-C9FB5E215674}" destId="{A5F906CA-8D02-4C47-896F-96696A571A09}" srcOrd="3" destOrd="0" presId="urn:microsoft.com/office/officeart/2018/2/layout/IconLabelList"/>
    <dgm:cxn modelId="{4D340B52-929E-45A0-BA1C-B4D4FBFC00C1}" type="presParOf" srcId="{4CBF6AC4-B5A8-4206-A892-C9FB5E215674}" destId="{BA6180D6-09DE-40D8-AAD6-D389FC4D56A3}" srcOrd="4" destOrd="0" presId="urn:microsoft.com/office/officeart/2018/2/layout/IconLabelList"/>
    <dgm:cxn modelId="{1048B1CA-95C7-49E5-BA32-ADB19C07000C}" type="presParOf" srcId="{BA6180D6-09DE-40D8-AAD6-D389FC4D56A3}" destId="{14898311-AE4B-45B5-9EDA-99F855AF1B10}" srcOrd="0" destOrd="0" presId="urn:microsoft.com/office/officeart/2018/2/layout/IconLabelList"/>
    <dgm:cxn modelId="{47136B41-D7ED-413F-926E-60DD6EFDB51E}" type="presParOf" srcId="{BA6180D6-09DE-40D8-AAD6-D389FC4D56A3}" destId="{3360C917-B927-4E19-9122-D8AC1094630E}" srcOrd="1" destOrd="0" presId="urn:microsoft.com/office/officeart/2018/2/layout/IconLabelList"/>
    <dgm:cxn modelId="{2441ED72-E3CD-4A09-8DBA-64C9CC20719C}" type="presParOf" srcId="{BA6180D6-09DE-40D8-AAD6-D389FC4D56A3}" destId="{B65BC47A-F2F2-4730-BF0E-5EF64BAD231E}" srcOrd="2" destOrd="0" presId="urn:microsoft.com/office/officeart/2018/2/layout/IconLabelList"/>
    <dgm:cxn modelId="{6DCB3EA7-DBE9-4C9D-B25D-734377CD9AFB}" type="presParOf" srcId="{4CBF6AC4-B5A8-4206-A892-C9FB5E215674}" destId="{644FAA58-32E1-4C74-AD0D-5E6B412F88C7}" srcOrd="5" destOrd="0" presId="urn:microsoft.com/office/officeart/2018/2/layout/IconLabelList"/>
    <dgm:cxn modelId="{5F84A45D-1D4A-4860-9418-E2D05FCBCA1A}" type="presParOf" srcId="{4CBF6AC4-B5A8-4206-A892-C9FB5E215674}" destId="{4BC6A5D0-242E-4048-89F4-6C8D311C6238}" srcOrd="6" destOrd="0" presId="urn:microsoft.com/office/officeart/2018/2/layout/IconLabelList"/>
    <dgm:cxn modelId="{36349266-8D2F-4713-8852-F7B1396F850C}" type="presParOf" srcId="{4BC6A5D0-242E-4048-89F4-6C8D311C6238}" destId="{1250B654-CAB2-43BD-A233-EA04EC513A2D}" srcOrd="0" destOrd="0" presId="urn:microsoft.com/office/officeart/2018/2/layout/IconLabelList"/>
    <dgm:cxn modelId="{CBD67EEC-09A9-456E-80E2-ADD6445A4393}" type="presParOf" srcId="{4BC6A5D0-242E-4048-89F4-6C8D311C6238}" destId="{DF51C55C-7F5A-46EA-B1A1-474EFF78A4B5}" srcOrd="1" destOrd="0" presId="urn:microsoft.com/office/officeart/2018/2/layout/IconLabelList"/>
    <dgm:cxn modelId="{98E1F134-E630-423F-9A4E-F515E530FA94}" type="presParOf" srcId="{4BC6A5D0-242E-4048-89F4-6C8D311C6238}" destId="{C0FE9642-222D-4C20-A097-4016DE0A2CF9}" srcOrd="2" destOrd="0" presId="urn:microsoft.com/office/officeart/2018/2/layout/IconLabelList"/>
    <dgm:cxn modelId="{1F4DF49B-ECF6-404C-8214-3A84598B7155}" type="presParOf" srcId="{4CBF6AC4-B5A8-4206-A892-C9FB5E215674}" destId="{005B946F-EAFB-4A08-898E-0C8ED2D8B4F8}" srcOrd="7" destOrd="0" presId="urn:microsoft.com/office/officeart/2018/2/layout/IconLabelList"/>
    <dgm:cxn modelId="{A29ACA57-DA72-4841-8C7F-D8D74B49E135}" type="presParOf" srcId="{4CBF6AC4-B5A8-4206-A892-C9FB5E215674}" destId="{71763529-FC98-4179-A961-E97AA9234050}" srcOrd="8" destOrd="0" presId="urn:microsoft.com/office/officeart/2018/2/layout/IconLabelList"/>
    <dgm:cxn modelId="{7908A545-0BB3-476A-9949-E4934E5EDE37}" type="presParOf" srcId="{71763529-FC98-4179-A961-E97AA9234050}" destId="{9003EB2A-95AB-4EE6-A115-E4E1979A40E0}" srcOrd="0" destOrd="0" presId="urn:microsoft.com/office/officeart/2018/2/layout/IconLabelList"/>
    <dgm:cxn modelId="{3BCCFCA9-242E-433C-9F5D-0E8EF34AD99A}" type="presParOf" srcId="{71763529-FC98-4179-A961-E97AA9234050}" destId="{97F12550-82A2-4420-9AEC-419F21A3A1D1}" srcOrd="1" destOrd="0" presId="urn:microsoft.com/office/officeart/2018/2/layout/IconLabelList"/>
    <dgm:cxn modelId="{40E20FAE-9F19-4418-8CDD-EEE2CE4D0292}" type="presParOf" srcId="{71763529-FC98-4179-A961-E97AA9234050}" destId="{01A05CFB-4F12-460B-8B86-CE5CF62B71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EFF08F-B8E4-4796-9A02-4F82910A1E6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9E87DDC-0C5B-4D87-9B12-B0122270688D}">
      <dgm:prSet/>
      <dgm:spPr/>
      <dgm:t>
        <a:bodyPr/>
        <a:lstStyle/>
        <a:p>
          <a:r>
            <a:rPr lang="en-US" dirty="0"/>
            <a:t>Trend of sub-to-quote ratio through times</a:t>
          </a:r>
        </a:p>
      </dgm:t>
    </dgm:pt>
    <dgm:pt modelId="{DCA27269-ACB5-46E7-ADF3-D357EA80F71E}" type="parTrans" cxnId="{0460125E-8608-43E5-B2B3-5ED8F09B39D3}">
      <dgm:prSet/>
      <dgm:spPr/>
      <dgm:t>
        <a:bodyPr/>
        <a:lstStyle/>
        <a:p>
          <a:endParaRPr lang="en-US"/>
        </a:p>
      </dgm:t>
    </dgm:pt>
    <dgm:pt modelId="{CBB030F9-D480-4CB9-95A3-CCE270E15479}" type="sibTrans" cxnId="{0460125E-8608-43E5-B2B3-5ED8F09B39D3}">
      <dgm:prSet/>
      <dgm:spPr/>
      <dgm:t>
        <a:bodyPr/>
        <a:lstStyle/>
        <a:p>
          <a:endParaRPr lang="en-US"/>
        </a:p>
      </dgm:t>
    </dgm:pt>
    <dgm:pt modelId="{0FFE7227-CDE4-4DF2-80CF-3E7534930B31}">
      <dgm:prSet/>
      <dgm:spPr/>
      <dgm:t>
        <a:bodyPr/>
        <a:lstStyle/>
        <a:p>
          <a:pPr rtl="0"/>
          <a:r>
            <a:rPr lang="en-US" dirty="0">
              <a:latin typeface="Tenorite"/>
            </a:rPr>
            <a:t> </a:t>
          </a:r>
          <a:r>
            <a:rPr lang="en-US" dirty="0"/>
            <a:t>Analyze whether declined reasons affect sub-to-quote rate </a:t>
          </a:r>
          <a:r>
            <a:rPr lang="en-US" dirty="0">
              <a:latin typeface="Tenorite"/>
            </a:rPr>
            <a:t>and</a:t>
          </a:r>
          <a:r>
            <a:rPr lang="en-US" dirty="0"/>
            <a:t> discover </a:t>
          </a:r>
          <a:r>
            <a:rPr lang="en-US" dirty="0" err="1"/>
            <a:t>painpoints</a:t>
          </a:r>
          <a:r>
            <a:rPr lang="en-US" dirty="0"/>
            <a:t> on our conversion funnels</a:t>
          </a:r>
        </a:p>
      </dgm:t>
    </dgm:pt>
    <dgm:pt modelId="{2ED7175A-4F7A-41CA-AF00-CD39EB7BF9CC}" type="parTrans" cxnId="{55CD8C18-7125-42AA-960E-662A28ED3B11}">
      <dgm:prSet/>
      <dgm:spPr/>
      <dgm:t>
        <a:bodyPr/>
        <a:lstStyle/>
        <a:p>
          <a:endParaRPr lang="en-US"/>
        </a:p>
      </dgm:t>
    </dgm:pt>
    <dgm:pt modelId="{5D422695-79B3-4453-BD80-1643477E3922}" type="sibTrans" cxnId="{55CD8C18-7125-42AA-960E-662A28ED3B11}">
      <dgm:prSet/>
      <dgm:spPr/>
      <dgm:t>
        <a:bodyPr/>
        <a:lstStyle/>
        <a:p>
          <a:endParaRPr lang="en-US"/>
        </a:p>
      </dgm:t>
    </dgm:pt>
    <dgm:pt modelId="{018E523C-0632-4D10-B247-11B93F347D13}">
      <dgm:prSet/>
      <dgm:spPr/>
      <dgm:t>
        <a:bodyPr/>
        <a:lstStyle/>
        <a:p>
          <a:pPr rtl="0"/>
          <a:r>
            <a:rPr lang="en-US" dirty="0"/>
            <a:t>Rooms to improve data cleanliness</a:t>
          </a:r>
          <a:endParaRPr lang="en-US" dirty="0">
            <a:latin typeface="Tenorite"/>
          </a:endParaRPr>
        </a:p>
      </dgm:t>
    </dgm:pt>
    <dgm:pt modelId="{384572FA-25D9-4EC5-BCB4-A981BF609313}" type="parTrans" cxnId="{C8111268-7545-4790-ABB5-3D8D4177FBC1}">
      <dgm:prSet/>
      <dgm:spPr/>
      <dgm:t>
        <a:bodyPr/>
        <a:lstStyle/>
        <a:p>
          <a:endParaRPr lang="en-US"/>
        </a:p>
      </dgm:t>
    </dgm:pt>
    <dgm:pt modelId="{240B6030-58F4-42A4-AB9A-9B10594BB009}" type="sibTrans" cxnId="{C8111268-7545-4790-ABB5-3D8D4177FBC1}">
      <dgm:prSet/>
      <dgm:spPr/>
      <dgm:t>
        <a:bodyPr/>
        <a:lstStyle/>
        <a:p>
          <a:endParaRPr lang="en-US"/>
        </a:p>
      </dgm:t>
    </dgm:pt>
    <dgm:pt modelId="{E9B9DCEF-276D-4967-A6A4-DB225AFC16B4}">
      <dgm:prSet phldr="0"/>
      <dgm:spPr/>
      <dgm:t>
        <a:bodyPr/>
        <a:lstStyle/>
        <a:p>
          <a:pPr rtl="0"/>
          <a:r>
            <a:rPr lang="en-US" dirty="0">
              <a:latin typeface="Tenorite"/>
            </a:rPr>
            <a:t>Other general </a:t>
          </a:r>
          <a:r>
            <a:rPr lang="en-US" dirty="0" err="1">
              <a:latin typeface="Tenorite"/>
            </a:rPr>
            <a:t>trendscus</a:t>
          </a:r>
          <a:endParaRPr lang="en-US" dirty="0" err="1"/>
        </a:p>
      </dgm:t>
    </dgm:pt>
    <dgm:pt modelId="{3F0CDB4B-4A52-4B6C-A88D-EBD5E1711A2A}" type="parTrans" cxnId="{F4228EA4-DA6E-4D9A-A29D-6597E376B317}">
      <dgm:prSet/>
      <dgm:spPr/>
    </dgm:pt>
    <dgm:pt modelId="{9F3BFF08-89F2-4C24-BF88-BE5E51FFF69D}" type="sibTrans" cxnId="{F4228EA4-DA6E-4D9A-A29D-6597E376B317}">
      <dgm:prSet/>
      <dgm:spPr/>
    </dgm:pt>
    <dgm:pt modelId="{462369E0-63FD-44EA-AB12-52700DB3F9CC}" type="pres">
      <dgm:prSet presAssocID="{85EFF08F-B8E4-4796-9A02-4F82910A1E6B}" presName="root" presStyleCnt="0">
        <dgm:presLayoutVars>
          <dgm:dir/>
          <dgm:resizeHandles val="exact"/>
        </dgm:presLayoutVars>
      </dgm:prSet>
      <dgm:spPr/>
    </dgm:pt>
    <dgm:pt modelId="{FBB26B2D-AEC3-41A9-8138-962DE06FC1C1}" type="pres">
      <dgm:prSet presAssocID="{E9E87DDC-0C5B-4D87-9B12-B0122270688D}" presName="compNode" presStyleCnt="0"/>
      <dgm:spPr/>
    </dgm:pt>
    <dgm:pt modelId="{87BE8583-A2E0-464D-88AA-42FA8BBEFD87}" type="pres">
      <dgm:prSet presAssocID="{E9E87DDC-0C5B-4D87-9B12-B0122270688D}" presName="bgRect" presStyleLbl="bgShp" presStyleIdx="0" presStyleCnt="4"/>
      <dgm:spPr/>
    </dgm:pt>
    <dgm:pt modelId="{62528803-978D-4AFC-BDF5-F3B80A122D97}" type="pres">
      <dgm:prSet presAssocID="{E9E87DDC-0C5B-4D87-9B12-B012227068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2FE1B38-3935-4F89-BD1F-C0B986DBE49F}" type="pres">
      <dgm:prSet presAssocID="{E9E87DDC-0C5B-4D87-9B12-B0122270688D}" presName="spaceRect" presStyleCnt="0"/>
      <dgm:spPr/>
    </dgm:pt>
    <dgm:pt modelId="{FF074AFF-6EEC-4261-AD4B-6457F46B52F9}" type="pres">
      <dgm:prSet presAssocID="{E9E87DDC-0C5B-4D87-9B12-B0122270688D}" presName="parTx" presStyleLbl="revTx" presStyleIdx="0" presStyleCnt="4">
        <dgm:presLayoutVars>
          <dgm:chMax val="0"/>
          <dgm:chPref val="0"/>
        </dgm:presLayoutVars>
      </dgm:prSet>
      <dgm:spPr/>
    </dgm:pt>
    <dgm:pt modelId="{6C66E138-2E40-4294-B6C2-9C990A9DB1C1}" type="pres">
      <dgm:prSet presAssocID="{CBB030F9-D480-4CB9-95A3-CCE270E15479}" presName="sibTrans" presStyleCnt="0"/>
      <dgm:spPr/>
    </dgm:pt>
    <dgm:pt modelId="{8DF55E5B-320F-4051-9889-B0443E069274}" type="pres">
      <dgm:prSet presAssocID="{0FFE7227-CDE4-4DF2-80CF-3E7534930B31}" presName="compNode" presStyleCnt="0"/>
      <dgm:spPr/>
    </dgm:pt>
    <dgm:pt modelId="{4863DD8F-A4AF-4A54-B6F5-13F5693AA658}" type="pres">
      <dgm:prSet presAssocID="{0FFE7227-CDE4-4DF2-80CF-3E7534930B31}" presName="bgRect" presStyleLbl="bgShp" presStyleIdx="1" presStyleCnt="4"/>
      <dgm:spPr/>
    </dgm:pt>
    <dgm:pt modelId="{2701D93A-2312-427A-A923-DF2E7A9F31EB}" type="pres">
      <dgm:prSet presAssocID="{0FFE7227-CDE4-4DF2-80CF-3E7534930B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E7196E5-2AC2-4204-B451-4018092A10C6}" type="pres">
      <dgm:prSet presAssocID="{0FFE7227-CDE4-4DF2-80CF-3E7534930B31}" presName="spaceRect" presStyleCnt="0"/>
      <dgm:spPr/>
    </dgm:pt>
    <dgm:pt modelId="{753CA114-9783-456A-8105-47B74A9CC007}" type="pres">
      <dgm:prSet presAssocID="{0FFE7227-CDE4-4DF2-80CF-3E7534930B31}" presName="parTx" presStyleLbl="revTx" presStyleIdx="1" presStyleCnt="4">
        <dgm:presLayoutVars>
          <dgm:chMax val="0"/>
          <dgm:chPref val="0"/>
        </dgm:presLayoutVars>
      </dgm:prSet>
      <dgm:spPr/>
    </dgm:pt>
    <dgm:pt modelId="{7B69E7C0-226A-4E4A-81F3-A7193CD73B44}" type="pres">
      <dgm:prSet presAssocID="{5D422695-79B3-4453-BD80-1643477E3922}" presName="sibTrans" presStyleCnt="0"/>
      <dgm:spPr/>
    </dgm:pt>
    <dgm:pt modelId="{AB42E7BD-772B-4596-9E8E-61D6B7644270}" type="pres">
      <dgm:prSet presAssocID="{018E523C-0632-4D10-B247-11B93F347D13}" presName="compNode" presStyleCnt="0"/>
      <dgm:spPr/>
    </dgm:pt>
    <dgm:pt modelId="{7B6B89F5-2FB6-458B-8FBA-3294075E90C9}" type="pres">
      <dgm:prSet presAssocID="{018E523C-0632-4D10-B247-11B93F347D13}" presName="bgRect" presStyleLbl="bgShp" presStyleIdx="2" presStyleCnt="4"/>
      <dgm:spPr/>
    </dgm:pt>
    <dgm:pt modelId="{99EBC74B-3655-46C6-9DA6-E6833A1FA933}" type="pres">
      <dgm:prSet presAssocID="{018E523C-0632-4D10-B247-11B93F347D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E0804A0-AC20-436E-B78B-E1C4250B246D}" type="pres">
      <dgm:prSet presAssocID="{018E523C-0632-4D10-B247-11B93F347D13}" presName="spaceRect" presStyleCnt="0"/>
      <dgm:spPr/>
    </dgm:pt>
    <dgm:pt modelId="{47FC6905-9A84-49C3-8347-FB97037DB594}" type="pres">
      <dgm:prSet presAssocID="{018E523C-0632-4D10-B247-11B93F347D13}" presName="parTx" presStyleLbl="revTx" presStyleIdx="2" presStyleCnt="4">
        <dgm:presLayoutVars>
          <dgm:chMax val="0"/>
          <dgm:chPref val="0"/>
        </dgm:presLayoutVars>
      </dgm:prSet>
      <dgm:spPr/>
    </dgm:pt>
    <dgm:pt modelId="{E18956E5-A6A8-46B1-96AC-D1FB11D1EC70}" type="pres">
      <dgm:prSet presAssocID="{240B6030-58F4-42A4-AB9A-9B10594BB009}" presName="sibTrans" presStyleCnt="0"/>
      <dgm:spPr/>
    </dgm:pt>
    <dgm:pt modelId="{3E276AD7-CA4F-468E-BD8A-AD2215FAF748}" type="pres">
      <dgm:prSet presAssocID="{E9B9DCEF-276D-4967-A6A4-DB225AFC16B4}" presName="compNode" presStyleCnt="0"/>
      <dgm:spPr/>
    </dgm:pt>
    <dgm:pt modelId="{ABE3598C-73E1-4BF2-817B-F9E362FF795B}" type="pres">
      <dgm:prSet presAssocID="{E9B9DCEF-276D-4967-A6A4-DB225AFC16B4}" presName="bgRect" presStyleLbl="bgShp" presStyleIdx="3" presStyleCnt="4"/>
      <dgm:spPr/>
    </dgm:pt>
    <dgm:pt modelId="{53D3AEED-8D65-4E2F-A1C7-4DBA0E1E7097}" type="pres">
      <dgm:prSet presAssocID="{E9B9DCEF-276D-4967-A6A4-DB225AFC16B4}" presName="iconRect" presStyleLbl="node1" presStyleIdx="3" presStyleCnt="4"/>
      <dgm:spPr>
        <a:ln>
          <a:noFill/>
        </a:ln>
      </dgm:spPr>
    </dgm:pt>
    <dgm:pt modelId="{9B5358EF-A5B1-411D-A1BA-69B19DC4569E}" type="pres">
      <dgm:prSet presAssocID="{E9B9DCEF-276D-4967-A6A4-DB225AFC16B4}" presName="spaceRect" presStyleCnt="0"/>
      <dgm:spPr/>
    </dgm:pt>
    <dgm:pt modelId="{4C3A835F-6A49-4CCA-8446-ECA20FAA95E5}" type="pres">
      <dgm:prSet presAssocID="{E9B9DCEF-276D-4967-A6A4-DB225AFC16B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5CD8C18-7125-42AA-960E-662A28ED3B11}" srcId="{85EFF08F-B8E4-4796-9A02-4F82910A1E6B}" destId="{0FFE7227-CDE4-4DF2-80CF-3E7534930B31}" srcOrd="1" destOrd="0" parTransId="{2ED7175A-4F7A-41CA-AF00-CD39EB7BF9CC}" sibTransId="{5D422695-79B3-4453-BD80-1643477E3922}"/>
    <dgm:cxn modelId="{0460125E-8608-43E5-B2B3-5ED8F09B39D3}" srcId="{85EFF08F-B8E4-4796-9A02-4F82910A1E6B}" destId="{E9E87DDC-0C5B-4D87-9B12-B0122270688D}" srcOrd="0" destOrd="0" parTransId="{DCA27269-ACB5-46E7-ADF3-D357EA80F71E}" sibTransId="{CBB030F9-D480-4CB9-95A3-CCE270E15479}"/>
    <dgm:cxn modelId="{49EDB365-E944-4D44-AD4A-C540E4473566}" type="presOf" srcId="{0FFE7227-CDE4-4DF2-80CF-3E7534930B31}" destId="{753CA114-9783-456A-8105-47B74A9CC007}" srcOrd="0" destOrd="0" presId="urn:microsoft.com/office/officeart/2018/2/layout/IconVerticalSolidList"/>
    <dgm:cxn modelId="{C8111268-7545-4790-ABB5-3D8D4177FBC1}" srcId="{85EFF08F-B8E4-4796-9A02-4F82910A1E6B}" destId="{018E523C-0632-4D10-B247-11B93F347D13}" srcOrd="2" destOrd="0" parTransId="{384572FA-25D9-4EC5-BCB4-A981BF609313}" sibTransId="{240B6030-58F4-42A4-AB9A-9B10594BB009}"/>
    <dgm:cxn modelId="{F4228EA4-DA6E-4D9A-A29D-6597E376B317}" srcId="{85EFF08F-B8E4-4796-9A02-4F82910A1E6B}" destId="{E9B9DCEF-276D-4967-A6A4-DB225AFC16B4}" srcOrd="3" destOrd="0" parTransId="{3F0CDB4B-4A52-4B6C-A88D-EBD5E1711A2A}" sibTransId="{9F3BFF08-89F2-4C24-BF88-BE5E51FFF69D}"/>
    <dgm:cxn modelId="{E6E85BA6-D630-4A34-9479-065F651B2638}" type="presOf" srcId="{E9B9DCEF-276D-4967-A6A4-DB225AFC16B4}" destId="{4C3A835F-6A49-4CCA-8446-ECA20FAA95E5}" srcOrd="0" destOrd="0" presId="urn:microsoft.com/office/officeart/2018/2/layout/IconVerticalSolidList"/>
    <dgm:cxn modelId="{7149DAC6-074B-4E66-955E-A23986D23B90}" type="presOf" srcId="{85EFF08F-B8E4-4796-9A02-4F82910A1E6B}" destId="{462369E0-63FD-44EA-AB12-52700DB3F9CC}" srcOrd="0" destOrd="0" presId="urn:microsoft.com/office/officeart/2018/2/layout/IconVerticalSolidList"/>
    <dgm:cxn modelId="{FFB4A0E6-6CB3-4197-BD62-2E93D8DFDAAD}" type="presOf" srcId="{018E523C-0632-4D10-B247-11B93F347D13}" destId="{47FC6905-9A84-49C3-8347-FB97037DB594}" srcOrd="0" destOrd="0" presId="urn:microsoft.com/office/officeart/2018/2/layout/IconVerticalSolidList"/>
    <dgm:cxn modelId="{083257F3-C6BD-4BAE-B20E-347429AFFA87}" type="presOf" srcId="{E9E87DDC-0C5B-4D87-9B12-B0122270688D}" destId="{FF074AFF-6EEC-4261-AD4B-6457F46B52F9}" srcOrd="0" destOrd="0" presId="urn:microsoft.com/office/officeart/2018/2/layout/IconVerticalSolidList"/>
    <dgm:cxn modelId="{124A93FC-0BF9-46E2-B376-D4E4629AF6F0}" type="presParOf" srcId="{462369E0-63FD-44EA-AB12-52700DB3F9CC}" destId="{FBB26B2D-AEC3-41A9-8138-962DE06FC1C1}" srcOrd="0" destOrd="0" presId="urn:microsoft.com/office/officeart/2018/2/layout/IconVerticalSolidList"/>
    <dgm:cxn modelId="{A1E5CC92-53D6-4E3B-B7D0-439A57F8EDC4}" type="presParOf" srcId="{FBB26B2D-AEC3-41A9-8138-962DE06FC1C1}" destId="{87BE8583-A2E0-464D-88AA-42FA8BBEFD87}" srcOrd="0" destOrd="0" presId="urn:microsoft.com/office/officeart/2018/2/layout/IconVerticalSolidList"/>
    <dgm:cxn modelId="{4188F14D-EEBE-4D03-870B-7FE3555053E5}" type="presParOf" srcId="{FBB26B2D-AEC3-41A9-8138-962DE06FC1C1}" destId="{62528803-978D-4AFC-BDF5-F3B80A122D97}" srcOrd="1" destOrd="0" presId="urn:microsoft.com/office/officeart/2018/2/layout/IconVerticalSolidList"/>
    <dgm:cxn modelId="{ABD72313-BFA1-49D2-BA84-D234557AC105}" type="presParOf" srcId="{FBB26B2D-AEC3-41A9-8138-962DE06FC1C1}" destId="{72FE1B38-3935-4F89-BD1F-C0B986DBE49F}" srcOrd="2" destOrd="0" presId="urn:microsoft.com/office/officeart/2018/2/layout/IconVerticalSolidList"/>
    <dgm:cxn modelId="{AA2563E2-DDE1-4C69-B3D0-8EEB3477EB7F}" type="presParOf" srcId="{FBB26B2D-AEC3-41A9-8138-962DE06FC1C1}" destId="{FF074AFF-6EEC-4261-AD4B-6457F46B52F9}" srcOrd="3" destOrd="0" presId="urn:microsoft.com/office/officeart/2018/2/layout/IconVerticalSolidList"/>
    <dgm:cxn modelId="{C2C5D31F-E70A-484C-BBCF-DFC282DFFBF4}" type="presParOf" srcId="{462369E0-63FD-44EA-AB12-52700DB3F9CC}" destId="{6C66E138-2E40-4294-B6C2-9C990A9DB1C1}" srcOrd="1" destOrd="0" presId="urn:microsoft.com/office/officeart/2018/2/layout/IconVerticalSolidList"/>
    <dgm:cxn modelId="{B9F48E1C-C1CD-4F43-950A-7BE8EA6B01B6}" type="presParOf" srcId="{462369E0-63FD-44EA-AB12-52700DB3F9CC}" destId="{8DF55E5B-320F-4051-9889-B0443E069274}" srcOrd="2" destOrd="0" presId="urn:microsoft.com/office/officeart/2018/2/layout/IconVerticalSolidList"/>
    <dgm:cxn modelId="{8AFB8CD2-1178-4FD9-8141-D1C32FDFE870}" type="presParOf" srcId="{8DF55E5B-320F-4051-9889-B0443E069274}" destId="{4863DD8F-A4AF-4A54-B6F5-13F5693AA658}" srcOrd="0" destOrd="0" presId="urn:microsoft.com/office/officeart/2018/2/layout/IconVerticalSolidList"/>
    <dgm:cxn modelId="{C010B23D-2AB1-4B0B-A2C1-9EC840FC8D06}" type="presParOf" srcId="{8DF55E5B-320F-4051-9889-B0443E069274}" destId="{2701D93A-2312-427A-A923-DF2E7A9F31EB}" srcOrd="1" destOrd="0" presId="urn:microsoft.com/office/officeart/2018/2/layout/IconVerticalSolidList"/>
    <dgm:cxn modelId="{410E7616-0FCD-4E7C-8F63-49B632E87C85}" type="presParOf" srcId="{8DF55E5B-320F-4051-9889-B0443E069274}" destId="{4E7196E5-2AC2-4204-B451-4018092A10C6}" srcOrd="2" destOrd="0" presId="urn:microsoft.com/office/officeart/2018/2/layout/IconVerticalSolidList"/>
    <dgm:cxn modelId="{B388AAF1-DCE2-4A02-81DF-E613A610DA5A}" type="presParOf" srcId="{8DF55E5B-320F-4051-9889-B0443E069274}" destId="{753CA114-9783-456A-8105-47B74A9CC007}" srcOrd="3" destOrd="0" presId="urn:microsoft.com/office/officeart/2018/2/layout/IconVerticalSolidList"/>
    <dgm:cxn modelId="{7218F1B3-C799-4585-9502-72EDFCF4890D}" type="presParOf" srcId="{462369E0-63FD-44EA-AB12-52700DB3F9CC}" destId="{7B69E7C0-226A-4E4A-81F3-A7193CD73B44}" srcOrd="3" destOrd="0" presId="urn:microsoft.com/office/officeart/2018/2/layout/IconVerticalSolidList"/>
    <dgm:cxn modelId="{087058FE-FB81-433B-9A65-3B6D60956798}" type="presParOf" srcId="{462369E0-63FD-44EA-AB12-52700DB3F9CC}" destId="{AB42E7BD-772B-4596-9E8E-61D6B7644270}" srcOrd="4" destOrd="0" presId="urn:microsoft.com/office/officeart/2018/2/layout/IconVerticalSolidList"/>
    <dgm:cxn modelId="{5C856BA3-D4C1-4EEA-89AD-75AA1E66A8ED}" type="presParOf" srcId="{AB42E7BD-772B-4596-9E8E-61D6B7644270}" destId="{7B6B89F5-2FB6-458B-8FBA-3294075E90C9}" srcOrd="0" destOrd="0" presId="urn:microsoft.com/office/officeart/2018/2/layout/IconVerticalSolidList"/>
    <dgm:cxn modelId="{81A22C12-1773-4D98-9381-8B936B1BFE6B}" type="presParOf" srcId="{AB42E7BD-772B-4596-9E8E-61D6B7644270}" destId="{99EBC74B-3655-46C6-9DA6-E6833A1FA933}" srcOrd="1" destOrd="0" presId="urn:microsoft.com/office/officeart/2018/2/layout/IconVerticalSolidList"/>
    <dgm:cxn modelId="{675F8CDA-C0D7-4F3C-AD26-E5AA9BCEAC7C}" type="presParOf" srcId="{AB42E7BD-772B-4596-9E8E-61D6B7644270}" destId="{4E0804A0-AC20-436E-B78B-E1C4250B246D}" srcOrd="2" destOrd="0" presId="urn:microsoft.com/office/officeart/2018/2/layout/IconVerticalSolidList"/>
    <dgm:cxn modelId="{BC4E04C2-4080-4F6C-AA9D-C8A916910D53}" type="presParOf" srcId="{AB42E7BD-772B-4596-9E8E-61D6B7644270}" destId="{47FC6905-9A84-49C3-8347-FB97037DB594}" srcOrd="3" destOrd="0" presId="urn:microsoft.com/office/officeart/2018/2/layout/IconVerticalSolidList"/>
    <dgm:cxn modelId="{0BD31955-97B9-4E93-B397-0EE07A955E58}" type="presParOf" srcId="{462369E0-63FD-44EA-AB12-52700DB3F9CC}" destId="{E18956E5-A6A8-46B1-96AC-D1FB11D1EC70}" srcOrd="5" destOrd="0" presId="urn:microsoft.com/office/officeart/2018/2/layout/IconVerticalSolidList"/>
    <dgm:cxn modelId="{A494F450-3867-4062-B4BB-C2B7078CC46D}" type="presParOf" srcId="{462369E0-63FD-44EA-AB12-52700DB3F9CC}" destId="{3E276AD7-CA4F-468E-BD8A-AD2215FAF748}" srcOrd="6" destOrd="0" presId="urn:microsoft.com/office/officeart/2018/2/layout/IconVerticalSolidList"/>
    <dgm:cxn modelId="{91A183BF-3490-4114-883B-B7A7496F78DE}" type="presParOf" srcId="{3E276AD7-CA4F-468E-BD8A-AD2215FAF748}" destId="{ABE3598C-73E1-4BF2-817B-F9E362FF795B}" srcOrd="0" destOrd="0" presId="urn:microsoft.com/office/officeart/2018/2/layout/IconVerticalSolidList"/>
    <dgm:cxn modelId="{D78698A9-A9D7-42E9-95B4-DF59CE6C94DC}" type="presParOf" srcId="{3E276AD7-CA4F-468E-BD8A-AD2215FAF748}" destId="{53D3AEED-8D65-4E2F-A1C7-4DBA0E1E7097}" srcOrd="1" destOrd="0" presId="urn:microsoft.com/office/officeart/2018/2/layout/IconVerticalSolidList"/>
    <dgm:cxn modelId="{67E57237-B92A-4BE3-A930-51D13F3286FD}" type="presParOf" srcId="{3E276AD7-CA4F-468E-BD8A-AD2215FAF748}" destId="{9B5358EF-A5B1-411D-A1BA-69B19DC4569E}" srcOrd="2" destOrd="0" presId="urn:microsoft.com/office/officeart/2018/2/layout/IconVerticalSolidList"/>
    <dgm:cxn modelId="{4D7AB926-03E0-4670-B9B9-4879465311D1}" type="presParOf" srcId="{3E276AD7-CA4F-468E-BD8A-AD2215FAF748}" destId="{4C3A835F-6A49-4CCA-8446-ECA20FAA95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26228-8AE5-4C2A-B940-00A053199F3E}">
      <dsp:nvSpPr>
        <dsp:cNvPr id="0" name=""/>
        <dsp:cNvSpPr/>
      </dsp:nvSpPr>
      <dsp:spPr>
        <a:xfrm>
          <a:off x="471856" y="825545"/>
          <a:ext cx="772031" cy="772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A14C8-09A4-4411-860B-3334C6315D1C}">
      <dsp:nvSpPr>
        <dsp:cNvPr id="0" name=""/>
        <dsp:cNvSpPr/>
      </dsp:nvSpPr>
      <dsp:spPr>
        <a:xfrm>
          <a:off x="59" y="185501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Define</a:t>
          </a:r>
        </a:p>
      </dsp:txBody>
      <dsp:txXfrm>
        <a:off x="59" y="1855019"/>
        <a:ext cx="1715625" cy="686250"/>
      </dsp:txXfrm>
    </dsp:sp>
    <dsp:sp modelId="{CE21B741-9E35-4BB0-86A4-95D7E563DC6B}">
      <dsp:nvSpPr>
        <dsp:cNvPr id="0" name=""/>
        <dsp:cNvSpPr/>
      </dsp:nvSpPr>
      <dsp:spPr>
        <a:xfrm>
          <a:off x="2487715" y="825545"/>
          <a:ext cx="772031" cy="772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B6A64-691E-41DF-8AE6-1B30C3ECE5B6}">
      <dsp:nvSpPr>
        <dsp:cNvPr id="0" name=""/>
        <dsp:cNvSpPr/>
      </dsp:nvSpPr>
      <dsp:spPr>
        <a:xfrm>
          <a:off x="2015919" y="185501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Analyze</a:t>
          </a:r>
        </a:p>
      </dsp:txBody>
      <dsp:txXfrm>
        <a:off x="2015919" y="1855019"/>
        <a:ext cx="1715625" cy="686250"/>
      </dsp:txXfrm>
    </dsp:sp>
    <dsp:sp modelId="{14898311-AE4B-45B5-9EDA-99F855AF1B10}">
      <dsp:nvSpPr>
        <dsp:cNvPr id="0" name=""/>
        <dsp:cNvSpPr/>
      </dsp:nvSpPr>
      <dsp:spPr>
        <a:xfrm>
          <a:off x="4503575" y="825545"/>
          <a:ext cx="772031" cy="772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BC47A-F2F2-4730-BF0E-5EF64BAD231E}">
      <dsp:nvSpPr>
        <dsp:cNvPr id="0" name=""/>
        <dsp:cNvSpPr/>
      </dsp:nvSpPr>
      <dsp:spPr>
        <a:xfrm>
          <a:off x="4031778" y="185501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</a:t>
          </a:r>
        </a:p>
      </dsp:txBody>
      <dsp:txXfrm>
        <a:off x="4031778" y="1855019"/>
        <a:ext cx="1715625" cy="686250"/>
      </dsp:txXfrm>
    </dsp:sp>
    <dsp:sp modelId="{1250B654-CAB2-43BD-A233-EA04EC513A2D}">
      <dsp:nvSpPr>
        <dsp:cNvPr id="0" name=""/>
        <dsp:cNvSpPr/>
      </dsp:nvSpPr>
      <dsp:spPr>
        <a:xfrm>
          <a:off x="6519434" y="825545"/>
          <a:ext cx="772031" cy="7720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E9642-222D-4C20-A097-4016DE0A2CF9}">
      <dsp:nvSpPr>
        <dsp:cNvPr id="0" name=""/>
        <dsp:cNvSpPr/>
      </dsp:nvSpPr>
      <dsp:spPr>
        <a:xfrm>
          <a:off x="6047637" y="185501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</a:t>
          </a:r>
        </a:p>
      </dsp:txBody>
      <dsp:txXfrm>
        <a:off x="6047637" y="1855019"/>
        <a:ext cx="1715625" cy="686250"/>
      </dsp:txXfrm>
    </dsp:sp>
    <dsp:sp modelId="{9003EB2A-95AB-4EE6-A115-E4E1979A40E0}">
      <dsp:nvSpPr>
        <dsp:cNvPr id="0" name=""/>
        <dsp:cNvSpPr/>
      </dsp:nvSpPr>
      <dsp:spPr>
        <a:xfrm>
          <a:off x="8535294" y="825545"/>
          <a:ext cx="772031" cy="7720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05CFB-4F12-460B-8B86-CE5CF62B711E}">
      <dsp:nvSpPr>
        <dsp:cNvPr id="0" name=""/>
        <dsp:cNvSpPr/>
      </dsp:nvSpPr>
      <dsp:spPr>
        <a:xfrm>
          <a:off x="8063497" y="185501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enorite"/>
            </a:rPr>
            <a:t>Future Works</a:t>
          </a:r>
          <a:endParaRPr lang="en-US" sz="2400" kern="1200" dirty="0"/>
        </a:p>
      </dsp:txBody>
      <dsp:txXfrm>
        <a:off x="8063497" y="1855019"/>
        <a:ext cx="1715625" cy="686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E8583-A2E0-464D-88AA-42FA8BBEFD87}">
      <dsp:nvSpPr>
        <dsp:cNvPr id="0" name=""/>
        <dsp:cNvSpPr/>
      </dsp:nvSpPr>
      <dsp:spPr>
        <a:xfrm>
          <a:off x="0" y="1397"/>
          <a:ext cx="9779182" cy="7082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28803-978D-4AFC-BDF5-F3B80A122D97}">
      <dsp:nvSpPr>
        <dsp:cNvPr id="0" name=""/>
        <dsp:cNvSpPr/>
      </dsp:nvSpPr>
      <dsp:spPr>
        <a:xfrm>
          <a:off x="214234" y="160745"/>
          <a:ext cx="389518" cy="38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74AFF-6EEC-4261-AD4B-6457F46B52F9}">
      <dsp:nvSpPr>
        <dsp:cNvPr id="0" name=""/>
        <dsp:cNvSpPr/>
      </dsp:nvSpPr>
      <dsp:spPr>
        <a:xfrm>
          <a:off x="817988" y="1397"/>
          <a:ext cx="8961193" cy="708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53" tIns="74953" rIns="74953" bIns="7495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Trend of sub-to-quote ratio through times</a:t>
          </a:r>
        </a:p>
      </dsp:txBody>
      <dsp:txXfrm>
        <a:off x="817988" y="1397"/>
        <a:ext cx="8961193" cy="708214"/>
      </dsp:txXfrm>
    </dsp:sp>
    <dsp:sp modelId="{4863DD8F-A4AF-4A54-B6F5-13F5693AA658}">
      <dsp:nvSpPr>
        <dsp:cNvPr id="0" name=""/>
        <dsp:cNvSpPr/>
      </dsp:nvSpPr>
      <dsp:spPr>
        <a:xfrm>
          <a:off x="0" y="886665"/>
          <a:ext cx="9779182" cy="7082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1D93A-2312-427A-A923-DF2E7A9F31EB}">
      <dsp:nvSpPr>
        <dsp:cNvPr id="0" name=""/>
        <dsp:cNvSpPr/>
      </dsp:nvSpPr>
      <dsp:spPr>
        <a:xfrm>
          <a:off x="214234" y="1046014"/>
          <a:ext cx="389518" cy="38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CA114-9783-456A-8105-47B74A9CC007}">
      <dsp:nvSpPr>
        <dsp:cNvPr id="0" name=""/>
        <dsp:cNvSpPr/>
      </dsp:nvSpPr>
      <dsp:spPr>
        <a:xfrm>
          <a:off x="817988" y="886665"/>
          <a:ext cx="8961193" cy="708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53" tIns="74953" rIns="74953" bIns="74953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/>
            </a:rPr>
            <a:t> </a:t>
          </a:r>
          <a:r>
            <a:rPr lang="en-US" sz="2000" kern="1200" dirty="0"/>
            <a:t>Analyze whether declined reasons affect sub-to-quote rate </a:t>
          </a:r>
          <a:r>
            <a:rPr lang="en-US" sz="2000" kern="1200" dirty="0">
              <a:latin typeface="Tenorite"/>
            </a:rPr>
            <a:t>and</a:t>
          </a:r>
          <a:r>
            <a:rPr lang="en-US" sz="2000" kern="1200" dirty="0"/>
            <a:t> discover </a:t>
          </a:r>
          <a:r>
            <a:rPr lang="en-US" sz="2000" kern="1200" dirty="0" err="1"/>
            <a:t>painpoints</a:t>
          </a:r>
          <a:r>
            <a:rPr lang="en-US" sz="2000" kern="1200" dirty="0"/>
            <a:t> on our conversion funnels</a:t>
          </a:r>
        </a:p>
      </dsp:txBody>
      <dsp:txXfrm>
        <a:off x="817988" y="886665"/>
        <a:ext cx="8961193" cy="708214"/>
      </dsp:txXfrm>
    </dsp:sp>
    <dsp:sp modelId="{7B6B89F5-2FB6-458B-8FBA-3294075E90C9}">
      <dsp:nvSpPr>
        <dsp:cNvPr id="0" name=""/>
        <dsp:cNvSpPr/>
      </dsp:nvSpPr>
      <dsp:spPr>
        <a:xfrm>
          <a:off x="0" y="1771934"/>
          <a:ext cx="9779182" cy="7082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BC74B-3655-46C6-9DA6-E6833A1FA933}">
      <dsp:nvSpPr>
        <dsp:cNvPr id="0" name=""/>
        <dsp:cNvSpPr/>
      </dsp:nvSpPr>
      <dsp:spPr>
        <a:xfrm>
          <a:off x="214234" y="1931282"/>
          <a:ext cx="389518" cy="38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C6905-9A84-49C3-8347-FB97037DB594}">
      <dsp:nvSpPr>
        <dsp:cNvPr id="0" name=""/>
        <dsp:cNvSpPr/>
      </dsp:nvSpPr>
      <dsp:spPr>
        <a:xfrm>
          <a:off x="817988" y="1771934"/>
          <a:ext cx="8961193" cy="708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53" tIns="74953" rIns="74953" bIns="74953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Rooms to improve data cleanliness</a:t>
          </a:r>
          <a:endParaRPr lang="en-US" sz="2000" kern="1200" dirty="0">
            <a:latin typeface="Tenorite"/>
          </a:endParaRPr>
        </a:p>
      </dsp:txBody>
      <dsp:txXfrm>
        <a:off x="817988" y="1771934"/>
        <a:ext cx="8961193" cy="708214"/>
      </dsp:txXfrm>
    </dsp:sp>
    <dsp:sp modelId="{ABE3598C-73E1-4BF2-817B-F9E362FF795B}">
      <dsp:nvSpPr>
        <dsp:cNvPr id="0" name=""/>
        <dsp:cNvSpPr/>
      </dsp:nvSpPr>
      <dsp:spPr>
        <a:xfrm>
          <a:off x="0" y="2657202"/>
          <a:ext cx="9779182" cy="7082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3AEED-8D65-4E2F-A1C7-4DBA0E1E7097}">
      <dsp:nvSpPr>
        <dsp:cNvPr id="0" name=""/>
        <dsp:cNvSpPr/>
      </dsp:nvSpPr>
      <dsp:spPr>
        <a:xfrm>
          <a:off x="214234" y="2816551"/>
          <a:ext cx="389518" cy="3895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A835F-6A49-4CCA-8446-ECA20FAA95E5}">
      <dsp:nvSpPr>
        <dsp:cNvPr id="0" name=""/>
        <dsp:cNvSpPr/>
      </dsp:nvSpPr>
      <dsp:spPr>
        <a:xfrm>
          <a:off x="817988" y="2657202"/>
          <a:ext cx="8961193" cy="708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53" tIns="74953" rIns="74953" bIns="74953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/>
            </a:rPr>
            <a:t>Other general </a:t>
          </a:r>
          <a:r>
            <a:rPr lang="en-US" sz="2000" kern="1200" dirty="0" err="1">
              <a:latin typeface="Tenorite"/>
            </a:rPr>
            <a:t>trendscus</a:t>
          </a:r>
          <a:endParaRPr lang="en-US" sz="2000" kern="1200" dirty="0" err="1"/>
        </a:p>
      </dsp:txBody>
      <dsp:txXfrm>
        <a:off x="817988" y="2657202"/>
        <a:ext cx="8961193" cy="708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97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7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://www.managementexchange.com/hack/designed-growth-and-engagement-fixing-invisible-stranglehold-business-succes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 anchor="b">
            <a:normAutofit/>
          </a:bodyPr>
          <a:lstStyle/>
          <a:p>
            <a:r>
              <a:rPr lang="en-US" u="sng" dirty="0"/>
              <a:t>FAIRMATIC:</a:t>
            </a:r>
            <a:br>
              <a:rPr lang="en-US" dirty="0"/>
            </a:br>
            <a:r>
              <a:rPr lang="en-US" dirty="0"/>
              <a:t> SUB-TO-QUOTE ANALYSIS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64AFFB3-515B-3ED3-9E2C-082C2CE65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/>
          <a:lstStyle/>
          <a:p>
            <a:pPr algn="r"/>
            <a:r>
              <a:rPr lang="en-US" dirty="0"/>
              <a:t>-Long Bui-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dirty="0"/>
              <a:t>3. Analysis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-498474"/>
            <a:ext cx="9601200" cy="1653371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n-US" dirty="0"/>
              <a:t>Sub-to-quote Analysis</a:t>
            </a:r>
          </a:p>
        </p:txBody>
      </p:sp>
      <p:pic>
        <p:nvPicPr>
          <p:cNvPr id="9" name="Content Placeholder 8" descr="A graph with blue bars and red line&#10;&#10;Description automatically generated">
            <a:extLst>
              <a:ext uri="{FF2B5EF4-FFF2-40B4-BE49-F238E27FC236}">
                <a16:creationId xmlns:a16="http://schemas.microsoft.com/office/drawing/2014/main" id="{BB4C6A28-8AFE-A66A-6F85-FCE68C308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3493" y="1146025"/>
            <a:ext cx="10110328" cy="2365304"/>
          </a:xfrm>
        </p:spPr>
      </p:pic>
      <p:pic>
        <p:nvPicPr>
          <p:cNvPr id="10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4602004-D186-E665-89A8-90E42AFCC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92" y="3731154"/>
            <a:ext cx="3895725" cy="286702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5669F45-04D3-7132-7F37-E4FAA7B32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422" y="3523015"/>
            <a:ext cx="6197600" cy="271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AACD-1C40-0364-6D63-58E9D3DE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07E6-B8F8-F46C-6164-3D433BEC0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937" y="2870651"/>
            <a:ext cx="4663440" cy="33328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solidFill>
                  <a:srgbClr val="13343B"/>
                </a:solidFill>
                <a:ea typeface="+mn-lt"/>
                <a:cs typeface="+mn-lt"/>
              </a:rPr>
              <a:t>Trend Analysis: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13343B"/>
                </a:solidFill>
                <a:ea typeface="+mn-lt"/>
                <a:cs typeface="+mn-lt"/>
              </a:rPr>
              <a:t>Submission-to-quote ratio performing reasonably well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13343B"/>
                </a:solidFill>
                <a:ea typeface="+mn-lt"/>
                <a:cs typeface="+mn-lt"/>
              </a:rPr>
              <a:t>Lower than previous year, but exceeds average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13343B"/>
                </a:solidFill>
                <a:ea typeface="+mn-lt"/>
                <a:cs typeface="+mn-lt"/>
              </a:rPr>
              <a:t>Higher volume of opportunities lowers ratio due to economies of scale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13343B"/>
                </a:solidFill>
                <a:ea typeface="+mn-lt"/>
                <a:cs typeface="+mn-lt"/>
              </a:rPr>
              <a:t>Number of quotes and total annual premium increased significantly compared to same quarter last year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13343B"/>
                </a:solidFill>
                <a:ea typeface="+mn-lt"/>
                <a:cs typeface="+mn-lt"/>
              </a:rPr>
              <a:t>Indicates promising growth for </a:t>
            </a:r>
            <a:r>
              <a:rPr lang="en-US" sz="1800" err="1">
                <a:solidFill>
                  <a:srgbClr val="13343B"/>
                </a:solidFill>
                <a:ea typeface="+mn-lt"/>
                <a:cs typeface="+mn-lt"/>
              </a:rPr>
              <a:t>Fairmatic</a:t>
            </a:r>
            <a:r>
              <a:rPr lang="en-US" sz="1800" dirty="0">
                <a:solidFill>
                  <a:srgbClr val="13343B"/>
                </a:solidFill>
                <a:ea typeface="+mn-lt"/>
                <a:cs typeface="+mn-lt"/>
              </a:rPr>
              <a:t> in 2024</a:t>
            </a:r>
            <a:endParaRPr lang="en-US" sz="1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96A4D-C3A9-C7A5-B011-F5F9643F65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870651"/>
            <a:ext cx="4663440" cy="33328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13343B"/>
                </a:solidFill>
                <a:latin typeface="Times New Roman"/>
                <a:ea typeface="+mn-lt"/>
                <a:cs typeface="+mn-lt"/>
              </a:rPr>
              <a:t>Seasonality Analysis: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13343B"/>
                </a:solidFill>
                <a:latin typeface="Times New Roman"/>
                <a:ea typeface="+mn-lt"/>
                <a:cs typeface="+mn-lt"/>
              </a:rPr>
              <a:t>Very high traffic in Q4 (August, September, October)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13343B"/>
                </a:solidFill>
                <a:latin typeface="Times New Roman"/>
                <a:ea typeface="+mn-lt"/>
                <a:cs typeface="+mn-lt"/>
              </a:rPr>
              <a:t>Submission-to-quote ratio steadily declines during September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13343B"/>
                </a:solidFill>
                <a:latin typeface="Times New Roman"/>
                <a:ea typeface="+mn-lt"/>
                <a:cs typeface="+mn-lt"/>
              </a:rPr>
              <a:t>Warrants further investigation into causes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6" name="Content Placeholder 8" descr="A graph with blue bars and red line&#10;&#10;Description automatically generated">
            <a:extLst>
              <a:ext uri="{FF2B5EF4-FFF2-40B4-BE49-F238E27FC236}">
                <a16:creationId xmlns:a16="http://schemas.microsoft.com/office/drawing/2014/main" id="{84FB277B-E927-96AF-AA21-90982BD0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48" y="313469"/>
            <a:ext cx="10110328" cy="23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C59FD2F-9271-A8E4-713D-AA64C94D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-823030"/>
            <a:ext cx="9601200" cy="1653371"/>
          </a:xfrm>
        </p:spPr>
        <p:txBody>
          <a:bodyPr/>
          <a:lstStyle/>
          <a:p>
            <a:r>
              <a:rPr lang="en-US" dirty="0"/>
              <a:t>2. Sub-to-quote by Segments</a:t>
            </a:r>
          </a:p>
        </p:txBody>
      </p:sp>
      <p:pic>
        <p:nvPicPr>
          <p:cNvPr id="12" name="Content Placeholder 11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6BAC6F32-A2C4-7D56-5D2C-0545FC05D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50" y="3729195"/>
            <a:ext cx="11126327" cy="2843409"/>
          </a:xfrm>
        </p:spPr>
      </p:pic>
      <p:pic>
        <p:nvPicPr>
          <p:cNvPr id="13" name="Picture 12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D1997054-6E05-C585-0BD2-7276A1564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94" y="1103313"/>
            <a:ext cx="6147859" cy="261937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E731EAB-F578-5D35-BA29-0C2ACCFF41C2}"/>
              </a:ext>
            </a:extLst>
          </p:cNvPr>
          <p:cNvSpPr txBox="1">
            <a:spLocks/>
          </p:cNvSpPr>
          <p:nvPr/>
        </p:nvSpPr>
        <p:spPr>
          <a:xfrm>
            <a:off x="6498669" y="1319037"/>
            <a:ext cx="5325534" cy="24012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0" dirty="0">
                <a:latin typeface="Times"/>
                <a:cs typeface="Times"/>
              </a:rPr>
              <a:t>+ Large focus on Mid-Market (52% total)</a:t>
            </a:r>
          </a:p>
          <a:p>
            <a:r>
              <a:rPr lang="en-US" sz="2500" b="0" dirty="0">
                <a:latin typeface="Times"/>
                <a:cs typeface="Times"/>
              </a:rPr>
              <a:t>+ High rate of S2Q ratio on Cannabis, NEMT, and Restaurant Delivery</a:t>
            </a:r>
          </a:p>
          <a:p>
            <a:r>
              <a:rPr lang="en-US" sz="2500" b="0" dirty="0">
                <a:latin typeface="Times"/>
                <a:cs typeface="Times"/>
              </a:rPr>
              <a:t>+ Do the company take Uber into account as one of the potential customers in the field?</a:t>
            </a:r>
            <a:endParaRPr lang="en-US" sz="2500" b="0">
              <a:latin typeface="Times"/>
              <a:cs typeface="Times"/>
            </a:endParaRPr>
          </a:p>
          <a:p>
            <a:br>
              <a:rPr lang="en-US" dirty="0"/>
            </a:br>
            <a:endParaRPr lang="en-US" sz="2500" b="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339541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1354-C5EE-A3E3-9470-F8ADBD1C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Declining Reasons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EFB593-ABB1-B45B-669A-F810CAACE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752" y="2023984"/>
            <a:ext cx="4648922" cy="333283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2D4EF-E650-A3E5-8E4E-91F8D97ED09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+ Business Class and Other are the most dominant declined reasons (~3000)</a:t>
            </a:r>
          </a:p>
          <a:p>
            <a:r>
              <a:rPr lang="en-US" dirty="0"/>
              <a:t>+ Some violated the appetite which could not be avoided (~ 3000): vehicle weight, operating state, fleet size, vehicle type</a:t>
            </a:r>
          </a:p>
          <a:p>
            <a:r>
              <a:rPr lang="en-US" dirty="0"/>
              <a:t>+ Some technical related: unresponsive brokers (505), prior submission (202), insufficient lead time (151) </a:t>
            </a:r>
          </a:p>
        </p:txBody>
      </p:sp>
    </p:spTree>
    <p:extLst>
      <p:ext uri="{BB962C8B-B14F-4D97-AF65-F5344CB8AC3E}">
        <p14:creationId xmlns:p14="http://schemas.microsoft.com/office/powerpoint/2010/main" val="2477357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7865-50F8-2CED-CBA3-41842601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SUBSTANTIALLY DECREASE ON SEP 2023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381B90E-C8B4-2DFA-FB67-2FD4AA547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3" y="2315406"/>
            <a:ext cx="4663440" cy="274998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EA898-567E-B939-08FF-6294EEB9AC6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+ Investigate and see no differences between September 2023 declined reasons comparing to others.</a:t>
            </a:r>
          </a:p>
          <a:p>
            <a:r>
              <a:rPr lang="en-US" dirty="0"/>
              <a:t>==&gt; Hypothesis: Economics of Scale (the more submission receives, the lower the sub-to-quote ratio is) (may be exponentially increase)</a:t>
            </a:r>
          </a:p>
        </p:txBody>
      </p:sp>
    </p:spTree>
    <p:extLst>
      <p:ext uri="{BB962C8B-B14F-4D97-AF65-F5344CB8AC3E}">
        <p14:creationId xmlns:p14="http://schemas.microsoft.com/office/powerpoint/2010/main" val="241231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F097-45EA-1903-9F1B-54B85CD9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DECLINED REASONS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0EC693-EB77-97F2-D739-0564FB913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900" y="2371187"/>
            <a:ext cx="3476625" cy="26384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0EC4B-52F4-B586-23EF-4AEBEB1D9D6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+ Amazon DSP being the top mentioned (186)</a:t>
            </a:r>
          </a:p>
          <a:p>
            <a:br>
              <a:rPr lang="en-US" dirty="0"/>
            </a:br>
            <a:r>
              <a:rPr lang="en-US" dirty="0"/>
              <a:t>+ "No admitted solution" also another declined reason being mentioned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+ "Effective date" --&gt; Past effective date</a:t>
            </a:r>
          </a:p>
        </p:txBody>
      </p:sp>
    </p:spTree>
    <p:extLst>
      <p:ext uri="{BB962C8B-B14F-4D97-AF65-F5344CB8AC3E}">
        <p14:creationId xmlns:p14="http://schemas.microsoft.com/office/powerpoint/2010/main" val="4272303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dirty="0"/>
              <a:t>4. Improvements</a:t>
            </a:r>
          </a:p>
        </p:txBody>
      </p:sp>
    </p:spTree>
    <p:extLst>
      <p:ext uri="{BB962C8B-B14F-4D97-AF65-F5344CB8AC3E}">
        <p14:creationId xmlns:p14="http://schemas.microsoft.com/office/powerpoint/2010/main" val="1246023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A65758-9069-7649-A77C-45CB8DF6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n-US" dirty="0"/>
              <a:t>Data Cleanliness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CF4C33-62C9-B291-3721-A678AD69B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+ Lock/ Capture mechanism for data entrance into CRM model</a:t>
            </a:r>
          </a:p>
          <a:p>
            <a:r>
              <a:rPr lang="en-US" dirty="0"/>
              <a:t>+ Conduct regular data audits and validation</a:t>
            </a:r>
          </a:p>
          <a:p>
            <a:r>
              <a:rPr lang="en-US" dirty="0"/>
              <a:t>+ Automate ETL pipelines and normalize dataset</a:t>
            </a:r>
          </a:p>
        </p:txBody>
      </p:sp>
    </p:spTree>
    <p:extLst>
      <p:ext uri="{BB962C8B-B14F-4D97-AF65-F5344CB8AC3E}">
        <p14:creationId xmlns:p14="http://schemas.microsoft.com/office/powerpoint/2010/main" val="1868582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D9F2-9994-BEE3-D7E7-356F23F3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B0AE-0CD9-0EC8-A9C6-4196A654F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 err="1"/>
              <a:t>Fairmatic</a:t>
            </a:r>
            <a:r>
              <a:rPr lang="en-US" dirty="0"/>
              <a:t> is witnessing a growth on number of opportunities submission, quotes and annual premium increase in 2024 comparing to 2023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/>
              <a:t>Seasonality growth will focus on Quarter 4 (especially on September, October, November)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3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931B3F-6034-4EE0-2408-4055276A6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107707"/>
              </p:ext>
            </p:extLst>
          </p:nvPr>
        </p:nvGraphicFramePr>
        <p:xfrm>
          <a:off x="452894" y="1389938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2" name="Picture 21" descr="A person standing next to a diagram&#10;&#10;Description automatically generated">
            <a:extLst>
              <a:ext uri="{FF2B5EF4-FFF2-40B4-BE49-F238E27FC236}">
                <a16:creationId xmlns:a16="http://schemas.microsoft.com/office/drawing/2014/main" id="{8771FBD3-42A0-8CDF-1906-A07B9278EB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86118" y="4009745"/>
            <a:ext cx="3496236" cy="255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D9F2-9994-BEE3-D7E7-356F23F3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B0AE-0CD9-0EC8-A9C6-4196A654F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/>
              <a:t>Sub-to-quote ratio remains around ~ 21% and may stay around permanently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/>
              <a:t>Pain points from declined reasons including business cases, unqualified customers/deals but also contain system slowdown including unresponsive brokers, time exceed, …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12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dirty="0"/>
              <a:t>5. Future Works</a:t>
            </a:r>
          </a:p>
        </p:txBody>
      </p:sp>
    </p:spTree>
    <p:extLst>
      <p:ext uri="{BB962C8B-B14F-4D97-AF65-F5344CB8AC3E}">
        <p14:creationId xmlns:p14="http://schemas.microsoft.com/office/powerpoint/2010/main" val="2425716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E163-B176-5405-38F0-D50374DE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51FC-7B84-9E50-CE7F-14EEEFD46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Complete the </a:t>
            </a:r>
            <a:r>
              <a:rPr lang="en-US" dirty="0" err="1"/>
              <a:t>PowerBI</a:t>
            </a:r>
            <a:r>
              <a:rPr lang="en-US" dirty="0"/>
              <a:t> dashboards that report sales condition:</a:t>
            </a:r>
          </a:p>
          <a:p>
            <a:r>
              <a:rPr lang="en-US"/>
              <a:t>+ Annual Premium and Won/Lost Dashboards</a:t>
            </a:r>
          </a:p>
          <a:p>
            <a:r>
              <a:rPr lang="en-US" dirty="0"/>
              <a:t>+ Connect declined reasons charts to main dataset through Pivoting or Melting (pandas) to make the dashboard more interactive</a:t>
            </a:r>
          </a:p>
        </p:txBody>
      </p:sp>
    </p:spTree>
    <p:extLst>
      <p:ext uri="{BB962C8B-B14F-4D97-AF65-F5344CB8AC3E}">
        <p14:creationId xmlns:p14="http://schemas.microsoft.com/office/powerpoint/2010/main" val="3772831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9BF2-2B0E-7275-6FB6-BF05F157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2F46-E472-F73F-FF12-3DD72DBF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2) Analyze Won/Lost Statistics to </a:t>
            </a:r>
            <a:r>
              <a:rPr lang="en-US" dirty="0" err="1"/>
              <a:t>indentify</a:t>
            </a:r>
            <a:r>
              <a:rPr lang="en-US" dirty="0"/>
              <a:t> pain-points on won/lost processes</a:t>
            </a:r>
          </a:p>
          <a:p>
            <a:endParaRPr lang="en-US" dirty="0"/>
          </a:p>
          <a:p>
            <a:r>
              <a:rPr lang="en-US" dirty="0"/>
              <a:t>3) Deeper and more detailed text analysis on declined/other declined reasons</a:t>
            </a:r>
          </a:p>
        </p:txBody>
      </p:sp>
    </p:spTree>
    <p:extLst>
      <p:ext uri="{BB962C8B-B14F-4D97-AF65-F5344CB8AC3E}">
        <p14:creationId xmlns:p14="http://schemas.microsoft.com/office/powerpoint/2010/main" val="171447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/>
              <a:t>The folder included:</a:t>
            </a:r>
          </a:p>
          <a:p>
            <a:r>
              <a:rPr lang="en-US" dirty="0"/>
              <a:t>+ Final Presentation (</a:t>
            </a:r>
            <a:r>
              <a:rPr lang="en-US" dirty="0" err="1"/>
              <a:t>Powerpoint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+ Final Report (PDF)</a:t>
            </a:r>
            <a:br>
              <a:rPr lang="en-US" dirty="0"/>
            </a:br>
            <a:r>
              <a:rPr lang="en-US" dirty="0"/>
              <a:t>+ interactive dashboard (</a:t>
            </a:r>
            <a:r>
              <a:rPr lang="en-US" dirty="0" err="1"/>
              <a:t>PowerBI</a:t>
            </a:r>
            <a:r>
              <a:rPr lang="en-US" dirty="0"/>
              <a:t> dashboard)</a:t>
            </a:r>
          </a:p>
          <a:p>
            <a:r>
              <a:rPr lang="en-US" dirty="0"/>
              <a:t>+ Notebook files (codes and analysis)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 anchor="ctr">
            <a:normAutofit/>
          </a:bodyPr>
          <a:lstStyle/>
          <a:p>
            <a:pPr marL="1143000" indent="-1143000">
              <a:buAutoNum type="romanUcPeriod"/>
            </a:pPr>
            <a:r>
              <a:rPr lang="en-US" dirty="0"/>
              <a:t>Define</a:t>
            </a:r>
          </a:p>
        </p:txBody>
      </p:sp>
      <p:pic>
        <p:nvPicPr>
          <p:cNvPr id="10" name="Picture Placeholder 9" descr="A person holding books in a classroom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9528" r="14026" b="-2"/>
          <a:stretch/>
        </p:blipFill>
        <p:spPr>
          <a:xfrm>
            <a:off x="7183438" y="1168400"/>
            <a:ext cx="4500562" cy="4521200"/>
          </a:xfrm>
          <a:noFill/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DA8B5BC9-2DE0-1112-E5BB-F7B61335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777" y="136526"/>
            <a:ext cx="4484915" cy="1592895"/>
          </a:xfrm>
        </p:spPr>
        <p:txBody>
          <a:bodyPr anchor="b">
            <a:normAutofit/>
          </a:bodyPr>
          <a:lstStyle/>
          <a:p>
            <a:pPr marL="742950" indent="-742950">
              <a:buAutoNum type="arabicPeriod"/>
            </a:pPr>
            <a:r>
              <a:rPr lang="en-US" dirty="0"/>
              <a:t>Business Understanding</a:t>
            </a:r>
          </a:p>
        </p:txBody>
      </p:sp>
      <p:pic>
        <p:nvPicPr>
          <p:cNvPr id="11" name="Content Placeholder 10" descr="A diagram of a company&#10;&#10;Description automatically generated">
            <a:extLst>
              <a:ext uri="{FF2B5EF4-FFF2-40B4-BE49-F238E27FC236}">
                <a16:creationId xmlns:a16="http://schemas.microsoft.com/office/drawing/2014/main" id="{A2491D37-CC1A-9985-2D30-75B191B41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503" y="258079"/>
            <a:ext cx="4185704" cy="6126832"/>
          </a:xfrm>
          <a:noFill/>
        </p:spPr>
      </p:pic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257656A9-BF2D-7F6F-6C9D-92294CDA60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latin typeface="Times New Roman"/>
                <a:ea typeface="+mn-lt"/>
                <a:cs typeface="+mn-lt"/>
              </a:rPr>
              <a:t>Insurance brokers will send us a "submission" on behalf of their client.</a:t>
            </a: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If the submission fits our underwriting appetite, we provide a quote. If not, we decline it.</a:t>
            </a: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If it's a fit, we will provide a quote, and from there it's up to our sales team to ensure we close the business.</a:t>
            </a: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From there, we will either close the deal and it gets marked as "Won" or we lose and it gets marked as "Lost".</a:t>
            </a:r>
            <a:endParaRPr lang="en-US" sz="1600" dirty="0">
              <a:latin typeface="Times New Roman"/>
              <a:cs typeface="Times New Roman"/>
            </a:endParaRPr>
          </a:p>
          <a:p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994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5172-4638-A737-E3F7-10CF0B87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dirty="0"/>
              <a:t>2. Goals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CC54E21-FC58-BC84-D9FE-ADCD54D03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047711"/>
              </p:ext>
            </p:extLst>
          </p:nvPr>
        </p:nvGraphicFramePr>
        <p:xfrm>
          <a:off x="1158865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28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457200"/>
            <a:ext cx="5120640" cy="3200400"/>
          </a:xfrm>
        </p:spPr>
        <p:txBody>
          <a:bodyPr/>
          <a:lstStyle/>
          <a:p>
            <a:r>
              <a:rPr lang="en-US" dirty="0"/>
              <a:t>II. Measurements</a:t>
            </a:r>
          </a:p>
        </p:txBody>
      </p:sp>
      <p:pic>
        <p:nvPicPr>
          <p:cNvPr id="17" name="Picture Placeholder 16" descr="Two people walking down a sidewalk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904238" y="1157224"/>
            <a:ext cx="4500562" cy="45212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037ED77-9807-0488-6930-6F16C2097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n-US" dirty="0"/>
              <a:t>Data Inconsistencies Detected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83210"/>
            <a:r>
              <a:rPr lang="en-US" dirty="0"/>
              <a:t>Some submission has closed and quote date sooner than receiving date</a:t>
            </a:r>
          </a:p>
          <a:p>
            <a:pPr indent="-283210"/>
            <a:endParaRPr lang="en-US" dirty="0"/>
          </a:p>
          <a:p>
            <a:pPr indent="-283210"/>
            <a:endParaRPr lang="en-US" dirty="0"/>
          </a:p>
          <a:p>
            <a:pPr indent="-283210"/>
            <a:endParaRPr lang="en-US" dirty="0"/>
          </a:p>
          <a:p>
            <a:pPr indent="-283210"/>
            <a:r>
              <a:rPr lang="en-US" dirty="0"/>
              <a:t>Lost cases have not been updated</a:t>
            </a:r>
          </a:p>
        </p:txBody>
      </p:sp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973954E0-DAA6-629E-EA90-B1E40CDEC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771" y="3138487"/>
            <a:ext cx="9281885" cy="919691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0FFA06-970D-8F98-0D80-D5D8BCD93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771" y="4776182"/>
            <a:ext cx="9281885" cy="13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6AFF-130E-97E3-36D5-92872A7C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457200"/>
            <a:ext cx="5120640" cy="3200400"/>
          </a:xfrm>
        </p:spPr>
        <p:txBody>
          <a:bodyPr anchor="b">
            <a:normAutofit/>
          </a:bodyPr>
          <a:lstStyle/>
          <a:p>
            <a:pPr marL="742950" indent="-742950">
              <a:buAutoNum type="arabicPeriod"/>
            </a:pPr>
            <a:r>
              <a:rPr lang="en-US" sz="4700" b="1" baseline="0"/>
              <a:t>Data Inconsistencies Detected</a:t>
            </a:r>
            <a:r>
              <a:rPr lang="en-US" sz="4700"/>
              <a:t>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99CBB-2964-8267-AF74-8EB0DCFCB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8" y="3657600"/>
            <a:ext cx="5120640" cy="1828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83210"/>
            <a:r>
              <a:rPr lang="en-US" sz="2500"/>
              <a:t>Solutions:</a:t>
            </a:r>
            <a:br>
              <a:rPr lang="en-US" sz="2500"/>
            </a:br>
            <a:r>
              <a:rPr lang="en-US" sz="2500"/>
              <a:t>+ Applied Auto update mechanics into our CRM models our lock/capture mechanics for date</a:t>
            </a:r>
          </a:p>
        </p:txBody>
      </p:sp>
    </p:spTree>
    <p:extLst>
      <p:ext uri="{BB962C8B-B14F-4D97-AF65-F5344CB8AC3E}">
        <p14:creationId xmlns:p14="http://schemas.microsoft.com/office/powerpoint/2010/main" val="132555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CEC92A9-BDB4-E5B0-204A-CF4CF826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 anchor="b">
            <a:normAutofit/>
          </a:bodyPr>
          <a:lstStyle/>
          <a:p>
            <a:r>
              <a:rPr lang="en-US" dirty="0"/>
              <a:t>2. Measurements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1969462-7034-7318-3FD7-83D9D3CFE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+ Sub-to-quote ratio = Quote sent / Submissions</a:t>
            </a:r>
          </a:p>
          <a:p>
            <a:r>
              <a:rPr lang="en-US"/>
              <a:t>+ Time tracked: Closed Date</a:t>
            </a:r>
          </a:p>
          <a:p>
            <a:r>
              <a:rPr lang="en-US"/>
              <a:t>+ Declined Reasons/Declined Other Reasons: frequencies for each reason</a:t>
            </a:r>
          </a:p>
        </p:txBody>
      </p:sp>
      <p:pic>
        <p:nvPicPr>
          <p:cNvPr id="6" name="Picture 5" descr="A screenshot of a data&#10;&#10;Description automatically generated">
            <a:extLst>
              <a:ext uri="{FF2B5EF4-FFF2-40B4-BE49-F238E27FC236}">
                <a16:creationId xmlns:a16="http://schemas.microsoft.com/office/drawing/2014/main" id="{63FA0F2C-6CD3-1B88-1298-2E4F636B9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9246"/>
            <a:ext cx="12192000" cy="25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17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24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Custom</vt:lpstr>
      <vt:lpstr>FAIRMATIC:  SUB-TO-QUOTE ANALYSIS</vt:lpstr>
      <vt:lpstr>TABLE OF CONTENTS</vt:lpstr>
      <vt:lpstr>Define</vt:lpstr>
      <vt:lpstr>Business Understanding</vt:lpstr>
      <vt:lpstr>2. Goals</vt:lpstr>
      <vt:lpstr>II. Measurements</vt:lpstr>
      <vt:lpstr>Data Inconsistencies Detected</vt:lpstr>
      <vt:lpstr>Data Inconsistencies Detected​</vt:lpstr>
      <vt:lpstr>2. Measurements</vt:lpstr>
      <vt:lpstr>3. Analysis</vt:lpstr>
      <vt:lpstr>Sub-to-quote Analysis</vt:lpstr>
      <vt:lpstr>PowerPoint Presentation</vt:lpstr>
      <vt:lpstr>2. Sub-to-quote by Segments</vt:lpstr>
      <vt:lpstr>3. Declining Reasons</vt:lpstr>
      <vt:lpstr>SUBSTANTIALLY DECREASE ON SEP 2023</vt:lpstr>
      <vt:lpstr>OTHER DECLINED REASONS</vt:lpstr>
      <vt:lpstr>4. Improvements</vt:lpstr>
      <vt:lpstr>Data Cleanliness</vt:lpstr>
      <vt:lpstr>2. Key Insights</vt:lpstr>
      <vt:lpstr>2. Key Insights</vt:lpstr>
      <vt:lpstr>5. Future Works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/>
  <cp:revision>408</cp:revision>
  <dcterms:created xsi:type="dcterms:W3CDTF">2024-05-28T13:49:19Z</dcterms:created>
  <dcterms:modified xsi:type="dcterms:W3CDTF">2024-05-28T15:35:25Z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