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2" r:id="rId4"/>
    <p:sldId id="274" r:id="rId5"/>
    <p:sldId id="273" r:id="rId6"/>
    <p:sldId id="268" r:id="rId7"/>
    <p:sldId id="269" r:id="rId8"/>
    <p:sldId id="275" r:id="rId9"/>
    <p:sldId id="257" r:id="rId10"/>
    <p:sldId id="277" r:id="rId11"/>
    <p:sldId id="258" r:id="rId12"/>
    <p:sldId id="263" r:id="rId13"/>
    <p:sldId id="278" r:id="rId14"/>
    <p:sldId id="259" r:id="rId15"/>
    <p:sldId id="270" r:id="rId16"/>
    <p:sldId id="283" r:id="rId17"/>
    <p:sldId id="276" r:id="rId18"/>
    <p:sldId id="280" r:id="rId19"/>
    <p:sldId id="281" r:id="rId20"/>
    <p:sldId id="260" r:id="rId21"/>
    <p:sldId id="279" r:id="rId22"/>
    <p:sldId id="282" r:id="rId23"/>
    <p:sldId id="284" r:id="rId24"/>
    <p:sldId id="285" r:id="rId25"/>
    <p:sldId id="26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hyperlink" Target="about:blank" TargetMode="External"/><Relationship Id="rId7" Type="http://schemas.openxmlformats.org/officeDocument/2006/relationships/hyperlink" Target="about:blank" TargetMode="External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9" Type="http://schemas.openxmlformats.org/officeDocument/2006/relationships/hyperlink" Target="about:blank" TargetMode="External"/></Relationships>
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B47C-5ABD-454B-A76A-57A46C5D3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923925"/>
            <a:ext cx="7258049" cy="2619375"/>
          </a:xfrm>
        </p:spPr>
        <p:txBody>
          <a:bodyPr>
            <a:normAutofit/>
          </a:bodyPr>
          <a:lstStyle/>
          <a:p>
            <a:r>
              <a:rPr lang="en-US" dirty="0"/>
              <a:t>Analyzing HCM Real Estate market with Data Sciences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63CD5-3B0D-4193-85F2-43544B94BE13}"/>
              </a:ext>
            </a:extLst>
          </p:cNvPr>
          <p:cNvSpPr txBox="1"/>
          <p:nvPr/>
        </p:nvSpPr>
        <p:spPr>
          <a:xfrm>
            <a:off x="6480810" y="475043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 Hai Nguyen</a:t>
            </a:r>
          </a:p>
        </p:txBody>
      </p:sp>
    </p:spTree>
    <p:extLst>
      <p:ext uri="{BB962C8B-B14F-4D97-AF65-F5344CB8AC3E}">
        <p14:creationId xmlns:p14="http://schemas.microsoft.com/office/powerpoint/2010/main" val="377487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BF9B2D-5D78-4CA9-8E47-EDD850FD5411}"/>
              </a:ext>
            </a:extLst>
          </p:cNvPr>
          <p:cNvSpPr/>
          <p:nvPr/>
        </p:nvSpPr>
        <p:spPr>
          <a:xfrm>
            <a:off x="2304723" y="3371850"/>
            <a:ext cx="85725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90045-EC54-49A1-9BE2-FD357FE8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09BE-3AA2-4A4F-8999-595E97C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Sciences Overview</a:t>
            </a:r>
          </a:p>
          <a:p>
            <a:r>
              <a:rPr lang="en-US" dirty="0"/>
              <a:t>Real Estate project: questions to answers</a:t>
            </a:r>
          </a:p>
          <a:p>
            <a:r>
              <a:rPr lang="en-US" dirty="0"/>
              <a:t>Data Collection, Preparation</a:t>
            </a:r>
          </a:p>
          <a:p>
            <a:r>
              <a:rPr lang="en-US" dirty="0"/>
              <a:t>Insights through Data Analysis and Data Visualization</a:t>
            </a:r>
          </a:p>
          <a:p>
            <a:r>
              <a:rPr lang="en-US" dirty="0"/>
              <a:t>Forecasting Problems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7311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17FEC-9D81-4550-8852-89527AE7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Collecting &amp; Pre-Processing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0EE2-D487-4FF4-9BD8-5AAC6DE3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We collect from real estate news website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Exam: for D9,HCM,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Need to pre-process: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Price/m2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Address Extraction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Formatting Date/Time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Formatting </a:t>
            </a:r>
            <a:r>
              <a:rPr lang="en-US" dirty="0" err="1"/>
              <a:t>Numerics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Calculating necessary info: distance to the city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4" name="Picture 2" descr="Understanding of Data Science Methodology | justSajid">
            <a:extLst>
              <a:ext uri="{FF2B5EF4-FFF2-40B4-BE49-F238E27FC236}">
                <a16:creationId xmlns:a16="http://schemas.microsoft.com/office/drawing/2014/main" id="{5C36FB3F-09A5-4597-8D9A-BABE38FA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6313" y="807787"/>
            <a:ext cx="5298154" cy="3192137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6CFB-5B64-43F1-80EE-543B84F4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and Pre-Processing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C878-CCE5-45E3-8B23-809D49CF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29" y="1581629"/>
            <a:ext cx="3076551" cy="3997828"/>
          </a:xfrm>
        </p:spPr>
        <p:txBody>
          <a:bodyPr/>
          <a:lstStyle/>
          <a:p>
            <a:r>
              <a:rPr lang="en-US" dirty="0"/>
              <a:t>Library in Python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, Pandas, Re</a:t>
            </a:r>
          </a:p>
          <a:p>
            <a:pPr lvl="1"/>
            <a:r>
              <a:rPr lang="en-US" dirty="0"/>
              <a:t>Matplotlib, Seaborn, folium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289F7-0E78-403F-B730-E2B45874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03" y="1582198"/>
            <a:ext cx="7124988" cy="44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BF9B2D-5D78-4CA9-8E47-EDD850FD5411}"/>
              </a:ext>
            </a:extLst>
          </p:cNvPr>
          <p:cNvSpPr/>
          <p:nvPr/>
        </p:nvSpPr>
        <p:spPr>
          <a:xfrm>
            <a:off x="2304723" y="3981450"/>
            <a:ext cx="85725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90045-EC54-49A1-9BE2-FD357FE8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09BE-3AA2-4A4F-8999-595E97C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Sciences Overview</a:t>
            </a:r>
          </a:p>
          <a:p>
            <a:r>
              <a:rPr lang="en-US" dirty="0"/>
              <a:t>Real Estate project: questions to answers</a:t>
            </a:r>
          </a:p>
          <a:p>
            <a:r>
              <a:rPr lang="en-US" dirty="0"/>
              <a:t>Data Collection, Preparation</a:t>
            </a:r>
          </a:p>
          <a:p>
            <a:r>
              <a:rPr lang="en-US" dirty="0"/>
              <a:t>Insights through Data Analysis and Data Visualization</a:t>
            </a:r>
          </a:p>
          <a:p>
            <a:r>
              <a:rPr lang="en-US" dirty="0"/>
              <a:t>Forecasting Problems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339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FAE1-77F1-4551-A3A8-0D8DFF84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&amp;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C4EC-4077-40B9-B50C-6384D05E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statistics</a:t>
            </a:r>
          </a:p>
          <a:p>
            <a:r>
              <a:rPr lang="en-US" dirty="0" err="1"/>
              <a:t>Analysing</a:t>
            </a:r>
            <a:r>
              <a:rPr lang="en-US" dirty="0"/>
              <a:t> &amp; </a:t>
            </a:r>
            <a:r>
              <a:rPr lang="en-US" dirty="0" err="1"/>
              <a:t>Visualisation</a:t>
            </a:r>
            <a:r>
              <a:rPr lang="en-US" dirty="0"/>
              <a:t> to understand real estate data</a:t>
            </a:r>
          </a:p>
          <a:p>
            <a:pPr lvl="1"/>
            <a:r>
              <a:rPr lang="en-US" dirty="0"/>
              <a:t>#1 Trend in Posting of Category of Posting</a:t>
            </a:r>
          </a:p>
          <a:p>
            <a:pPr lvl="1"/>
            <a:r>
              <a:rPr lang="en-US" dirty="0"/>
              <a:t>#2 Prices in Apartment Project</a:t>
            </a:r>
          </a:p>
          <a:p>
            <a:pPr lvl="1"/>
            <a:r>
              <a:rPr lang="en-US" dirty="0"/>
              <a:t>#3 Graph, Maps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3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5091-E1B1-4E91-930E-172F3D44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Compares Posting between districts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21528-94E5-4D81-B524-1AD5418B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65" y="1831386"/>
            <a:ext cx="3498988" cy="2003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71C15C-75E2-4FFE-8045-82429FD7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405" y="1831386"/>
            <a:ext cx="3609984" cy="2003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28469-8A48-41E6-9836-679D71FD4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10" y="3996417"/>
            <a:ext cx="4362450" cy="275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3ED3-462E-485E-93B9-00A55949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District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20ABC-34FD-476A-8E15-96D3F431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16" y="477203"/>
            <a:ext cx="4838878" cy="3129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51091-C3DD-4A5D-A023-6A8B97CE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71" y="4360961"/>
            <a:ext cx="3998349" cy="2436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51296-6912-43F2-AF33-FF4E72362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76" y="3926766"/>
            <a:ext cx="3809501" cy="287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75AA56-0CDF-44B0-8C9D-AEBE1D9DC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337" y="1346670"/>
            <a:ext cx="435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0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C4CF-3C0E-4D4E-ACEA-3180EDDB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49" y="311371"/>
            <a:ext cx="7958331" cy="1077229"/>
          </a:xfrm>
        </p:spPr>
        <p:txBody>
          <a:bodyPr/>
          <a:lstStyle/>
          <a:p>
            <a:r>
              <a:rPr lang="en-US" dirty="0"/>
              <a:t>Tan </a:t>
            </a:r>
            <a:r>
              <a:rPr lang="en-US" dirty="0" err="1"/>
              <a:t>Binh’s</a:t>
            </a:r>
            <a:r>
              <a:rPr lang="en-US" dirty="0"/>
              <a:t> apartment project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C5B69-FDC8-4922-AF00-378DC961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1259213"/>
            <a:ext cx="4662727" cy="3276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4D6027-5C97-428D-ABA6-44566EBE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60" y="1259213"/>
            <a:ext cx="3900488" cy="2589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BFB11-FE60-42E2-8F51-D98E0B3B8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067" y="3429000"/>
            <a:ext cx="3883441" cy="3393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8A70D-BE28-4C2F-9FC7-FE8B3926F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754" y="3675698"/>
            <a:ext cx="3120781" cy="318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BF9B2D-5D78-4CA9-8E47-EDD850FD5411}"/>
              </a:ext>
            </a:extLst>
          </p:cNvPr>
          <p:cNvSpPr/>
          <p:nvPr/>
        </p:nvSpPr>
        <p:spPr>
          <a:xfrm>
            <a:off x="2304723" y="4505325"/>
            <a:ext cx="85725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90045-EC54-49A1-9BE2-FD357FE8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09BE-3AA2-4A4F-8999-595E97C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Sciences Overview</a:t>
            </a:r>
          </a:p>
          <a:p>
            <a:r>
              <a:rPr lang="en-US" dirty="0"/>
              <a:t>Real Estate project: questions to answers</a:t>
            </a:r>
          </a:p>
          <a:p>
            <a:r>
              <a:rPr lang="en-US" dirty="0"/>
              <a:t>Data Collection, Preparation</a:t>
            </a:r>
          </a:p>
          <a:p>
            <a:r>
              <a:rPr lang="en-US" dirty="0"/>
              <a:t>Insights through Data Analysis and Data Visualization</a:t>
            </a:r>
          </a:p>
          <a:p>
            <a:r>
              <a:rPr lang="en-US" dirty="0"/>
              <a:t>Forecasting Problems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7005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68AF-1BBC-40E9-9521-EAE6023F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6CBE-10EE-4282-9975-A4013A68E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399" y="1158036"/>
            <a:ext cx="4277441" cy="5242764"/>
          </a:xfrm>
        </p:spPr>
        <p:txBody>
          <a:bodyPr/>
          <a:lstStyle/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Can we forecast next month/year price of Average Apartment project ?</a:t>
            </a:r>
          </a:p>
          <a:p>
            <a:pPr lvl="1"/>
            <a:r>
              <a:rPr lang="en-US" dirty="0"/>
              <a:t>Can we forecast next month/year price of House in D1, D2, …Da Nang, Can </a:t>
            </a:r>
            <a:r>
              <a:rPr lang="en-US" dirty="0" err="1"/>
              <a:t>Tho</a:t>
            </a:r>
            <a:r>
              <a:rPr lang="en-US" dirty="0"/>
              <a:t>….. ?</a:t>
            </a:r>
          </a:p>
          <a:p>
            <a:endParaRPr lang="en-US" dirty="0"/>
          </a:p>
        </p:txBody>
      </p:sp>
      <p:pic>
        <p:nvPicPr>
          <p:cNvPr id="4" name="Picture 2" descr="Understanding of Data Science Methodology | justSajid">
            <a:extLst>
              <a:ext uri="{FF2B5EF4-FFF2-40B4-BE49-F238E27FC236}">
                <a16:creationId xmlns:a16="http://schemas.microsoft.com/office/drawing/2014/main" id="{1B122A23-37FC-49F0-89A7-B2DA1C19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087947"/>
            <a:ext cx="5298154" cy="3192137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4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B560-5671-4AAD-B9B5-6A1E0CC2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83FC-1141-4ECF-AFD1-ADD85DB3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Sciences gain more and more attention of the software community with the development of cloud computing, deep learning.  Some questions to newbies include: how can data science tools solve a specific problem, how to use and learn it. </a:t>
            </a:r>
          </a:p>
          <a:p>
            <a:r>
              <a:rPr lang="en-US" dirty="0"/>
              <a:t>Those are things that we want to discover via a sample project: Understand HCM real estate market in recent years via data sciences tools ?</a:t>
            </a:r>
          </a:p>
        </p:txBody>
      </p:sp>
    </p:spTree>
    <p:extLst>
      <p:ext uri="{BB962C8B-B14F-4D97-AF65-F5344CB8AC3E}">
        <p14:creationId xmlns:p14="http://schemas.microsoft.com/office/powerpoint/2010/main" val="30978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55A7-ECAB-46A4-BF0E-D3DB170A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using Deep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8419-1F02-474E-9C84-1AC55CF3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874" y="2252141"/>
            <a:ext cx="4532076" cy="39978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Deep Learning models for forecasting/ classification</a:t>
            </a:r>
          </a:p>
          <a:p>
            <a:pPr lvl="1"/>
            <a:r>
              <a:rPr lang="en-US" dirty="0"/>
              <a:t>Convolution networks for Image</a:t>
            </a:r>
          </a:p>
          <a:p>
            <a:pPr lvl="1"/>
            <a:r>
              <a:rPr lang="en-US" dirty="0"/>
              <a:t>RNN for Sequence, Time-Series</a:t>
            </a:r>
          </a:p>
          <a:p>
            <a:pPr lvl="1"/>
            <a:r>
              <a:rPr lang="en-US" dirty="0"/>
              <a:t>RBM, Autoencoder...</a:t>
            </a:r>
          </a:p>
          <a:p>
            <a:r>
              <a:rPr lang="en-US" dirty="0" err="1"/>
              <a:t>Keras</a:t>
            </a:r>
            <a:r>
              <a:rPr lang="en-US" dirty="0"/>
              <a:t> as library for Deep Learning</a:t>
            </a:r>
          </a:p>
          <a:p>
            <a:r>
              <a:rPr lang="en-US" dirty="0"/>
              <a:t>We </a:t>
            </a:r>
            <a:r>
              <a:rPr lang="en-US" dirty="0" err="1"/>
              <a:t>chosed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RNN (Recurrent Neural Network), </a:t>
            </a:r>
          </a:p>
          <a:p>
            <a:pPr lvl="1"/>
            <a:r>
              <a:rPr lang="en-US" dirty="0"/>
              <a:t>LSTM network for Time-Series Forecasting</a:t>
            </a:r>
          </a:p>
        </p:txBody>
      </p:sp>
      <p:pic>
        <p:nvPicPr>
          <p:cNvPr id="4" name="Picture 2" descr="Understanding LSTM Networks">
            <a:extLst>
              <a:ext uri="{FF2B5EF4-FFF2-40B4-BE49-F238E27FC236}">
                <a16:creationId xmlns:a16="http://schemas.microsoft.com/office/drawing/2014/main" id="{50B9A475-535A-4F89-B9BB-7E60D281D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17470"/>
            <a:ext cx="47625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2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FCB8-CACD-4C01-A1E1-3D701504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#Forecast Time-Series using LSTM model with </a:t>
            </a:r>
            <a:r>
              <a:rPr lang="en-US" dirty="0" err="1"/>
              <a:t>Keras</a:t>
            </a:r>
            <a:r>
              <a:rPr lang="en-US" dirty="0"/>
              <a:t> Library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4B9E-1CAA-4E31-9840-EFD176AC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Data</a:t>
            </a:r>
          </a:p>
          <a:p>
            <a:r>
              <a:rPr lang="en-US" dirty="0"/>
              <a:t>Train Model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Forecast</a:t>
            </a:r>
          </a:p>
        </p:txBody>
      </p:sp>
    </p:spTree>
    <p:extLst>
      <p:ext uri="{BB962C8B-B14F-4D97-AF65-F5344CB8AC3E}">
        <p14:creationId xmlns:p14="http://schemas.microsoft.com/office/powerpoint/2010/main" val="4007051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299F-FA39-4672-B556-BF0A4866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D78C4-C985-43E2-B56B-2CDD8815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83" y="2584767"/>
            <a:ext cx="8079598" cy="29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1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BF9B2D-5D78-4CA9-8E47-EDD850FD5411}"/>
              </a:ext>
            </a:extLst>
          </p:cNvPr>
          <p:cNvSpPr/>
          <p:nvPr/>
        </p:nvSpPr>
        <p:spPr>
          <a:xfrm>
            <a:off x="2304723" y="5114925"/>
            <a:ext cx="85725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90045-EC54-49A1-9BE2-FD357FE8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09BE-3AA2-4A4F-8999-595E97C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Sciences Overview</a:t>
            </a:r>
          </a:p>
          <a:p>
            <a:r>
              <a:rPr lang="en-US" dirty="0"/>
              <a:t>Real Estate project: questions to answers</a:t>
            </a:r>
          </a:p>
          <a:p>
            <a:r>
              <a:rPr lang="en-US" dirty="0"/>
              <a:t>Data Collection, Preparation</a:t>
            </a:r>
          </a:p>
          <a:p>
            <a:r>
              <a:rPr lang="en-US" dirty="0"/>
              <a:t>Insights through Data Analysis and Data Visualization</a:t>
            </a:r>
          </a:p>
          <a:p>
            <a:r>
              <a:rPr lang="en-US" dirty="0"/>
              <a:t>Forecasting Problems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86877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2281-6F40-41B7-8868-FA187E95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2" descr="Understanding of Data Science Methodology | justSajid">
            <a:extLst>
              <a:ext uri="{FF2B5EF4-FFF2-40B4-BE49-F238E27FC236}">
                <a16:creationId xmlns:a16="http://schemas.microsoft.com/office/drawing/2014/main" id="{EB1CE6FA-60DE-4D46-A784-568409B84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26" y="1772920"/>
            <a:ext cx="5508089" cy="331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9A769F-1F62-4A09-8275-3B2C4DC9915C}"/>
              </a:ext>
            </a:extLst>
          </p:cNvPr>
          <p:cNvSpPr txBox="1">
            <a:spLocks/>
          </p:cNvSpPr>
          <p:nvPr/>
        </p:nvSpPr>
        <p:spPr>
          <a:xfrm>
            <a:off x="1621861" y="1772920"/>
            <a:ext cx="2650527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Business understanding is important</a:t>
            </a:r>
          </a:p>
          <a:p>
            <a:r>
              <a:rPr lang="en-US" dirty="0"/>
              <a:t>Visualization helps to understand data</a:t>
            </a:r>
          </a:p>
          <a:p>
            <a:r>
              <a:rPr lang="en-US" dirty="0"/>
              <a:t>Many library exists for statistics, deep </a:t>
            </a:r>
            <a:r>
              <a:rPr lang="en-US"/>
              <a:t>learning….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20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4AB3-5FC3-4E1D-8B80-30150F45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117A-B88B-4826-BF9D-5EAA3A63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https://www.kaggle.com/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https://cognitiveclass.ai/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5"/>
              </a:rPr>
              <a:t>LSTM Tutorial https://www.slideshare.net/RalphSchlosser/lstm-tutorial</a:t>
            </a:r>
            <a:endParaRPr lang="en-US" dirty="0">
              <a:hlinkClick r:id="rId6"/>
            </a:endParaRPr>
          </a:p>
          <a:p>
            <a:r>
              <a:rPr lang="en-US" dirty="0"/>
              <a:t>Make </a:t>
            </a:r>
            <a:r>
              <a:rPr lang="en-US" dirty="0" err="1"/>
              <a:t>forcasts</a:t>
            </a:r>
            <a:r>
              <a:rPr lang="en-US" dirty="0"/>
              <a:t> on a time series of international airline passengers  </a:t>
            </a:r>
            <a:r>
              <a:rPr lang="en-US" dirty="0">
                <a:hlinkClick r:id="rId6"/>
              </a:rPr>
              <a:t>https://www.kaggle.com/ternaryrealm/lstm-time-series-explorations-with-keras</a:t>
            </a:r>
            <a:endParaRPr lang="en-US" dirty="0"/>
          </a:p>
          <a:p>
            <a:r>
              <a:rPr lang="en-US" dirty="0"/>
              <a:t>Measurements of electric power consumption </a:t>
            </a:r>
            <a:r>
              <a:rPr lang="en-US" dirty="0">
                <a:hlinkClick r:id="rId7"/>
              </a:rPr>
              <a:t>https://towardsdatascience.com/time-series-analysis-visualization-forecasting-with-lstm-77a905180eba</a:t>
            </a:r>
            <a:endParaRPr lang="en-US" dirty="0"/>
          </a:p>
          <a:p>
            <a:r>
              <a:rPr lang="en-US" dirty="0"/>
              <a:t>monthly number of sales of shampoo over a 3-year period </a:t>
            </a:r>
            <a:r>
              <a:rPr lang="en-US" dirty="0">
                <a:hlinkClick r:id="rId8"/>
              </a:rPr>
              <a:t>https://machinelearningmastery.com/tune-lstm-hyperparameters-keras-time-series-forecasting/</a:t>
            </a:r>
            <a:endParaRPr lang="en-US" dirty="0"/>
          </a:p>
          <a:p>
            <a:r>
              <a:rPr lang="en-US" dirty="0"/>
              <a:t>International Airline Passengers time-series prediction problem </a:t>
            </a:r>
            <a:r>
              <a:rPr lang="en-US" dirty="0">
                <a:hlinkClick r:id="rId9"/>
              </a:rPr>
              <a:t>https://machinelearningmastery.com/time-series-prediction-lstm-recurrent-neural-networks-python-keras/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37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9BF1-EF60-44AF-9948-CCD5BDA8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to run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EB3F-EF9D-4295-941C-85C81582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159" y="1590376"/>
            <a:ext cx="9347281" cy="2697144"/>
          </a:xfrm>
        </p:spPr>
        <p:txBody>
          <a:bodyPr>
            <a:normAutofit/>
          </a:bodyPr>
          <a:lstStyle/>
          <a:p>
            <a:r>
              <a:rPr lang="en-US" dirty="0"/>
              <a:t>Unzip data file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Minh_Quận</a:t>
            </a:r>
            <a:r>
              <a:rPr lang="en-US" dirty="0"/>
              <a:t> 7.zip to local server – or upload to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Change path to local server – or google drive (if data is put in google drive)</a:t>
            </a:r>
          </a:p>
          <a:p>
            <a:r>
              <a:rPr lang="en-US" dirty="0"/>
              <a:t>In Define Parameters, changes </a:t>
            </a:r>
            <a:r>
              <a:rPr lang="en-US" dirty="0" err="1"/>
              <a:t>category_to_study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7902F-3E47-402E-9041-43B0F574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9" y="3429000"/>
            <a:ext cx="8041640" cy="1368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106BF-48F5-49AE-BA97-071649085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9" y="4445246"/>
            <a:ext cx="10192939" cy="25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4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0045-EC54-49A1-9BE2-FD357FE8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09BE-3AA2-4A4F-8999-595E97C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Sciences Overview</a:t>
            </a:r>
          </a:p>
          <a:p>
            <a:r>
              <a:rPr lang="en-US" dirty="0"/>
              <a:t>Real Estate project: questions to answers</a:t>
            </a:r>
          </a:p>
          <a:p>
            <a:r>
              <a:rPr lang="en-US" dirty="0"/>
              <a:t>Data Collection, Preparation</a:t>
            </a:r>
          </a:p>
          <a:p>
            <a:r>
              <a:rPr lang="en-US" dirty="0"/>
              <a:t>Insights through Data Analysis and Data Visualization</a:t>
            </a:r>
          </a:p>
          <a:p>
            <a:r>
              <a:rPr lang="en-US" dirty="0"/>
              <a:t>Forecasting Problems</a:t>
            </a:r>
          </a:p>
          <a:p>
            <a:r>
              <a:rPr lang="en-US" dirty="0" err="1"/>
              <a:t>Summerize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0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BF9B2D-5D78-4CA9-8E47-EDD850FD5411}"/>
              </a:ext>
            </a:extLst>
          </p:cNvPr>
          <p:cNvSpPr/>
          <p:nvPr/>
        </p:nvSpPr>
        <p:spPr>
          <a:xfrm>
            <a:off x="2304723" y="2257425"/>
            <a:ext cx="85725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90045-EC54-49A1-9BE2-FD357FE8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09BE-3AA2-4A4F-8999-595E97C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Sciences Overview</a:t>
            </a:r>
          </a:p>
          <a:p>
            <a:r>
              <a:rPr lang="en-US" dirty="0"/>
              <a:t>Real Estate project: questions to answers</a:t>
            </a:r>
          </a:p>
          <a:p>
            <a:r>
              <a:rPr lang="en-US" dirty="0"/>
              <a:t>Data Collection, Preparation</a:t>
            </a:r>
          </a:p>
          <a:p>
            <a:r>
              <a:rPr lang="en-US" dirty="0"/>
              <a:t>Insights through Data Analysis and Data Visualization</a:t>
            </a:r>
          </a:p>
          <a:p>
            <a:r>
              <a:rPr lang="en-US" dirty="0"/>
              <a:t>Forecasting Problems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0396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CEDB-3CE8-4AAE-AE3E-785FE57D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Overview</a:t>
            </a:r>
          </a:p>
        </p:txBody>
      </p:sp>
      <p:pic>
        <p:nvPicPr>
          <p:cNvPr id="1026" name="Picture 2" descr="Understanding of Data Science Methodology | justSajid">
            <a:extLst>
              <a:ext uri="{FF2B5EF4-FFF2-40B4-BE49-F238E27FC236}">
                <a16:creationId xmlns:a16="http://schemas.microsoft.com/office/drawing/2014/main" id="{C450C68A-CA61-4B23-92E6-8F78E79141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4" y="1630662"/>
            <a:ext cx="7763732" cy="46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54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FE1F-FEEB-452A-900D-C388AE85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Data Sciences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87C6-37AF-4FD2-B5CC-B0BE2BA8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049" y="1756841"/>
            <a:ext cx="7796540" cy="399782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Anaconda: environment for Data Sciences project</a:t>
            </a:r>
          </a:p>
          <a:p>
            <a:pPr lvl="1"/>
            <a:r>
              <a:rPr lang="en-US" dirty="0"/>
              <a:t>Run local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Free GPU/TPU machine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Notebooks, Python, sharing</a:t>
            </a:r>
          </a:p>
        </p:txBody>
      </p:sp>
    </p:spTree>
    <p:extLst>
      <p:ext uri="{BB962C8B-B14F-4D97-AF65-F5344CB8AC3E}">
        <p14:creationId xmlns:p14="http://schemas.microsoft.com/office/powerpoint/2010/main" val="286797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6EF2-1172-4D03-81F3-170731F1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5730-B4C5-45D7-A3B8-2DA5D0A91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CA7A7-10FE-45B8-9371-D573DBE3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1635760"/>
            <a:ext cx="10403857" cy="46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2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BF9B2D-5D78-4CA9-8E47-EDD850FD5411}"/>
              </a:ext>
            </a:extLst>
          </p:cNvPr>
          <p:cNvSpPr/>
          <p:nvPr/>
        </p:nvSpPr>
        <p:spPr>
          <a:xfrm>
            <a:off x="2304723" y="2809875"/>
            <a:ext cx="85725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90045-EC54-49A1-9BE2-FD357FE8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09BE-3AA2-4A4F-8999-595E97C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Sciences Overview</a:t>
            </a:r>
          </a:p>
          <a:p>
            <a:r>
              <a:rPr lang="en-US" dirty="0"/>
              <a:t>Real Estate project: questions to answers</a:t>
            </a:r>
          </a:p>
          <a:p>
            <a:r>
              <a:rPr lang="en-US" dirty="0"/>
              <a:t>Data Collection, Preparation</a:t>
            </a:r>
          </a:p>
          <a:p>
            <a:r>
              <a:rPr lang="en-US" dirty="0"/>
              <a:t>Insights through Data Analysis and Data Visualization</a:t>
            </a:r>
          </a:p>
          <a:p>
            <a:r>
              <a:rPr lang="en-US" dirty="0"/>
              <a:t>Forecasting Problems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9636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7443-AD26-425B-A22E-0FF49EC0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Estate project for HCM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4264-4EF3-4977-9783-DC2FEA75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Sciences Real estate projects </a:t>
            </a:r>
          </a:p>
          <a:p>
            <a:pPr lvl="1"/>
            <a:r>
              <a:rPr lang="en-US" dirty="0"/>
              <a:t>California Housing Prices, Boston Housing Price…</a:t>
            </a:r>
          </a:p>
          <a:p>
            <a:r>
              <a:rPr lang="en-US" dirty="0"/>
              <a:t>Questions include:</a:t>
            </a:r>
          </a:p>
          <a:p>
            <a:pPr lvl="1"/>
            <a:r>
              <a:rPr lang="en-US" dirty="0"/>
              <a:t>What is the price now ?</a:t>
            </a:r>
          </a:p>
          <a:p>
            <a:pPr lvl="1"/>
            <a:r>
              <a:rPr lang="en-US" dirty="0"/>
              <a:t>What is the trend ?</a:t>
            </a:r>
          </a:p>
          <a:p>
            <a:pPr lvl="1"/>
            <a:r>
              <a:rPr lang="en-US" dirty="0"/>
              <a:t>Can we forecast price, place with potential growth ?</a:t>
            </a:r>
          </a:p>
          <a:p>
            <a:pPr lvl="1"/>
            <a:r>
              <a:rPr lang="en-US" dirty="0"/>
              <a:t>What data we have ? What data we need more ?</a:t>
            </a:r>
          </a:p>
          <a:p>
            <a:pPr lvl="1"/>
            <a:r>
              <a:rPr lang="en-US" dirty="0"/>
              <a:t>Which place is good for living ? Studying ? Working ?</a:t>
            </a:r>
          </a:p>
          <a:p>
            <a:pPr lvl="1"/>
            <a:r>
              <a:rPr lang="en-US" dirty="0"/>
              <a:t>What about the traffic, about pollution, services, people living there ? Community for building better place/ culture ? </a:t>
            </a:r>
          </a:p>
        </p:txBody>
      </p:sp>
    </p:spTree>
    <p:extLst>
      <p:ext uri="{BB962C8B-B14F-4D97-AF65-F5344CB8AC3E}">
        <p14:creationId xmlns:p14="http://schemas.microsoft.com/office/powerpoint/2010/main" val="3342449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750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MS Shell Dlg 2</vt:lpstr>
      <vt:lpstr>Wingdings</vt:lpstr>
      <vt:lpstr>Wingdings 3</vt:lpstr>
      <vt:lpstr>Madison</vt:lpstr>
      <vt:lpstr>Analyzing HCM Real Estate market with Data Sciences tool</vt:lpstr>
      <vt:lpstr>Objective of the study</vt:lpstr>
      <vt:lpstr>Agenda</vt:lpstr>
      <vt:lpstr>Agenda</vt:lpstr>
      <vt:lpstr>Data Science Overview</vt:lpstr>
      <vt:lpstr>Environment for Data Sciences Project</vt:lpstr>
      <vt:lpstr>https://colab.research.google.com/</vt:lpstr>
      <vt:lpstr>Agenda</vt:lpstr>
      <vt:lpstr>Real Estate project for HCM market</vt:lpstr>
      <vt:lpstr>Agenda</vt:lpstr>
      <vt:lpstr>Collecting &amp; Pre-Processing data</vt:lpstr>
      <vt:lpstr>Understanding and Pre-Processing Data</vt:lpstr>
      <vt:lpstr>Agenda</vt:lpstr>
      <vt:lpstr>Analysing &amp; Visualisation</vt:lpstr>
      <vt:lpstr>Compares Posting between districts</vt:lpstr>
      <vt:lpstr>Analysis for District 2</vt:lpstr>
      <vt:lpstr>Tan Binh’s apartment project Projects</vt:lpstr>
      <vt:lpstr>Agenda</vt:lpstr>
      <vt:lpstr>Forecasting Questions</vt:lpstr>
      <vt:lpstr>Forecasting using Deep Learning models</vt:lpstr>
      <vt:lpstr>#Forecast Time-Series using LSTM model with Keras Library </vt:lpstr>
      <vt:lpstr>PowerPoint Presentation</vt:lpstr>
      <vt:lpstr>Agenda</vt:lpstr>
      <vt:lpstr>Summary</vt:lpstr>
      <vt:lpstr>References</vt:lpstr>
      <vt:lpstr>Instruction to run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HCM Real Estate market with Data Sciences tool</dc:title>
  <dc:creator>Nguyen, Quan Hai</dc:creator>
  <cp:lastModifiedBy>Nguyen, Quan Hai</cp:lastModifiedBy>
  <cp:revision>75</cp:revision>
  <dcterms:created xsi:type="dcterms:W3CDTF">2020-04-21T04:25:17Z</dcterms:created>
  <dcterms:modified xsi:type="dcterms:W3CDTF">2020-05-15T09:49:44Z</dcterms:modified>
</cp:coreProperties>
</file>