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01456cc7_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01456cc7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01456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01456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01456c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01456c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01456c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01456c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01456c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01456c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01456c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01456c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01456cc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01456cc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01456cc7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01456cc7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01456cc7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01456cc7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quora-insincere-questions-classification"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quora-insincere-questions-classification/data"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25000"/>
              </a:lnSpc>
              <a:spcBef>
                <a:spcPts val="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marR="0" rtl="0" algn="ctr">
              <a:lnSpc>
                <a:spcPct val="115000"/>
              </a:lnSpc>
              <a:spcBef>
                <a:spcPts val="4000"/>
              </a:spcBef>
              <a:spcAft>
                <a:spcPts val="0"/>
              </a:spcAft>
              <a:buClr>
                <a:schemeClr val="dk1"/>
              </a:buClr>
              <a:buSzPts val="1100"/>
              <a:buFont typeface="Arial"/>
              <a:buNone/>
            </a:pPr>
            <a:r>
              <a:rPr b="1" lang="en" sz="2400">
                <a:highlight>
                  <a:srgbClr val="FFFFFF"/>
                </a:highlight>
              </a:rPr>
              <a:t>Quora Insincere Questions Classification</a:t>
            </a:r>
            <a:endParaRPr b="1" sz="2400">
              <a:highlight>
                <a:srgbClr val="FFFFFF"/>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Nguyễn Thành Long &amp; Nguyễn Bá Nghĩa</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247150" y="44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Result on training set: </a:t>
            </a:r>
            <a:endParaRPr b="1" sz="1200"/>
          </a:p>
          <a:p>
            <a:pPr indent="0" lvl="0" marL="0" rtl="0" algn="l">
              <a:spcBef>
                <a:spcPts val="1600"/>
              </a:spcBef>
              <a:spcAft>
                <a:spcPts val="0"/>
              </a:spcAft>
              <a:buNone/>
            </a:pPr>
            <a:r>
              <a:rPr lang="en" sz="1200"/>
              <a:t>There is significant overfiting after 6 epochs when loss on validation set at 6th epoch greater than loss at 5th epoch while loss on training set continue decrease and model early stop after 6 epochs.</a:t>
            </a:r>
            <a:endParaRPr sz="1200"/>
          </a:p>
          <a:p>
            <a:pPr indent="0" lvl="0" marL="0" rtl="0" algn="l">
              <a:spcBef>
                <a:spcPts val="1600"/>
              </a:spcBef>
              <a:spcAft>
                <a:spcPts val="0"/>
              </a:spcAft>
              <a:buNone/>
            </a:pPr>
            <a:r>
              <a:rPr b="1" lang="en" sz="1200">
                <a:solidFill>
                  <a:schemeClr val="accent2"/>
                </a:solidFill>
                <a:highlight>
                  <a:srgbClr val="FFFFFF"/>
                </a:highlight>
              </a:rPr>
              <a:t>Result on Testing set: </a:t>
            </a:r>
            <a:endParaRPr b="1" sz="1200">
              <a:solidFill>
                <a:schemeClr val="accent2"/>
              </a:solidFill>
              <a:highlight>
                <a:srgbClr val="FFFFFF"/>
              </a:highlight>
            </a:endParaRPr>
          </a:p>
          <a:p>
            <a:pPr indent="-304800" lvl="0" marL="457200" marR="0" rtl="0" algn="l">
              <a:lnSpc>
                <a:spcPct val="158000"/>
              </a:lnSpc>
              <a:spcBef>
                <a:spcPts val="4400"/>
              </a:spcBef>
              <a:spcAft>
                <a:spcPts val="0"/>
              </a:spcAft>
              <a:buClr>
                <a:schemeClr val="accent2"/>
              </a:buClr>
              <a:buSzPts val="1200"/>
              <a:buFont typeface="Georgia"/>
              <a:buChar char="-"/>
            </a:pPr>
            <a:r>
              <a:rPr lang="en" sz="1200">
                <a:solidFill>
                  <a:schemeClr val="accent2"/>
                </a:solidFill>
                <a:highlight>
                  <a:srgbClr val="FFFFFF"/>
                </a:highlight>
                <a:latin typeface="Georgia"/>
                <a:ea typeface="Georgia"/>
                <a:cs typeface="Georgia"/>
                <a:sym typeface="Georgia"/>
              </a:rPr>
              <a:t>F1-Score: </a:t>
            </a:r>
            <a:r>
              <a:rPr lang="en" sz="1200">
                <a:solidFill>
                  <a:schemeClr val="accent2"/>
                </a:solidFill>
                <a:highlight>
                  <a:srgbClr val="FFFFFF"/>
                </a:highlight>
              </a:rPr>
              <a:t>0.6623 with threshold 0.49</a:t>
            </a:r>
            <a:endParaRPr sz="1200">
              <a:solidFill>
                <a:schemeClr val="accent2"/>
              </a:solidFill>
              <a:highlight>
                <a:srgbClr val="FFFFFF"/>
              </a:highlight>
            </a:endParaRPr>
          </a:p>
          <a:p>
            <a:pPr indent="-304800" lvl="0" marL="457200" marR="0" rtl="0" algn="l">
              <a:lnSpc>
                <a:spcPct val="158000"/>
              </a:lnSpc>
              <a:spcBef>
                <a:spcPts val="0"/>
              </a:spcBef>
              <a:spcAft>
                <a:spcPts val="0"/>
              </a:spcAft>
              <a:buClr>
                <a:schemeClr val="accent2"/>
              </a:buClr>
              <a:buSzPts val="1200"/>
              <a:buFont typeface="Georgia"/>
              <a:buChar char="-"/>
            </a:pPr>
            <a:r>
              <a:rPr lang="en" sz="1200">
                <a:solidFill>
                  <a:schemeClr val="accent2"/>
                </a:solidFill>
                <a:highlight>
                  <a:srgbClr val="FFFFFF"/>
                </a:highlight>
                <a:latin typeface="Georgia"/>
                <a:ea typeface="Georgia"/>
                <a:cs typeface="Georgia"/>
                <a:sym typeface="Georgia"/>
              </a:rPr>
              <a:t>Accuracy score: </a:t>
            </a:r>
            <a:r>
              <a:rPr lang="en" sz="1200">
                <a:solidFill>
                  <a:schemeClr val="accent2"/>
                </a:solidFill>
                <a:highlight>
                  <a:srgbClr val="FFFFFF"/>
                </a:highlight>
              </a:rPr>
              <a:t>0.9569 with threshold 0.5</a:t>
            </a:r>
            <a:endParaRPr b="1" sz="1200">
              <a:solidFill>
                <a:schemeClr val="accent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0"/>
              </a:spcBef>
              <a:spcAft>
                <a:spcPts val="0"/>
              </a:spcAft>
              <a:buClr>
                <a:schemeClr val="dk1"/>
              </a:buClr>
              <a:buSzPts val="1100"/>
              <a:buFont typeface="Arial"/>
              <a:buNone/>
            </a:pPr>
            <a:r>
              <a:rPr b="1" lang="en" sz="2400">
                <a:highlight>
                  <a:srgbClr val="FFFFFF"/>
                </a:highlight>
              </a:rPr>
              <a:t>Introduction &amp; Overview of the problem</a:t>
            </a:r>
            <a:endParaRPr/>
          </a:p>
        </p:txBody>
      </p:sp>
      <p:sp>
        <p:nvSpPr>
          <p:cNvPr id="61" name="Google Shape;61;p14"/>
          <p:cNvSpPr txBox="1"/>
          <p:nvPr>
            <p:ph idx="1" type="body"/>
          </p:nvPr>
        </p:nvSpPr>
        <p:spPr>
          <a:xfrm>
            <a:off x="311700" y="3066875"/>
            <a:ext cx="8423400" cy="15021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400">
                <a:solidFill>
                  <a:schemeClr val="dk1"/>
                </a:solidFill>
                <a:highlight>
                  <a:srgbClr val="FFFFFF"/>
                </a:highlight>
                <a:latin typeface="Georgia"/>
                <a:ea typeface="Georgia"/>
                <a:cs typeface="Georgia"/>
                <a:sym typeface="Georgia"/>
              </a:rPr>
              <a:t>An existential problem for any major website today is how to handle toxic and divisive content. Quora is a platform to gain &amp; share knowledge where you can ask any question and get answers from different people with unique insights. At the same time, it’s important to handle the toxic contents to make the users safe to share their knowledge.</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u="sng">
                <a:solidFill>
                  <a:schemeClr val="hlink"/>
                </a:solidFill>
                <a:highlight>
                  <a:srgbClr val="FFFFFF"/>
                </a:highlight>
                <a:latin typeface="Georgia"/>
                <a:ea typeface="Georgia"/>
                <a:cs typeface="Georgia"/>
                <a:sym typeface="Georgia"/>
                <a:hlinkClick r:id="rId3"/>
              </a:rPr>
              <a:t>kaggle.com/c/quora-insincere-questions-classification/data</a:t>
            </a:r>
            <a:endParaRPr sz="1400">
              <a:solidFill>
                <a:schemeClr val="dk1"/>
              </a:solidFill>
              <a:highlight>
                <a:srgbClr val="FFFFFF"/>
              </a:highlight>
              <a:latin typeface="Georgia"/>
              <a:ea typeface="Georgia"/>
              <a:cs typeface="Georgia"/>
              <a:sym typeface="Georgia"/>
            </a:endParaRPr>
          </a:p>
        </p:txBody>
      </p:sp>
      <p:pic>
        <p:nvPicPr>
          <p:cNvPr id="62" name="Google Shape;62;p14"/>
          <p:cNvPicPr preferRelativeResize="0"/>
          <p:nvPr/>
        </p:nvPicPr>
        <p:blipFill>
          <a:blip r:embed="rId4">
            <a:alphaModFix/>
          </a:blip>
          <a:stretch>
            <a:fillRect/>
          </a:stretch>
        </p:blipFill>
        <p:spPr>
          <a:xfrm>
            <a:off x="831775" y="1162125"/>
            <a:ext cx="7480451" cy="16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highlight>
                  <a:srgbClr val="FFFFFF"/>
                </a:highlight>
              </a:rPr>
              <a:t>Dataset the Task:</a:t>
            </a:r>
            <a:endParaRPr/>
          </a:p>
        </p:txBody>
      </p:sp>
      <p:sp>
        <p:nvSpPr>
          <p:cNvPr id="68" name="Google Shape;68;p15"/>
          <p:cNvSpPr txBox="1"/>
          <p:nvPr>
            <p:ph idx="1" type="body"/>
          </p:nvPr>
        </p:nvSpPr>
        <p:spPr>
          <a:xfrm>
            <a:off x="311700" y="1152475"/>
            <a:ext cx="60069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i="1" lang="en" sz="1400">
                <a:solidFill>
                  <a:schemeClr val="dk1"/>
                </a:solidFill>
                <a:highlight>
                  <a:srgbClr val="FFFFFF"/>
                </a:highlight>
                <a:latin typeface="Georgia"/>
                <a:ea typeface="Georgia"/>
                <a:cs typeface="Georgia"/>
                <a:sym typeface="Georgia"/>
              </a:rPr>
              <a:t>The task:</a:t>
            </a:r>
            <a:r>
              <a:rPr b="1" i="1" lang="en" sz="1400">
                <a:solidFill>
                  <a:schemeClr val="dk1"/>
                </a:solidFill>
                <a:highlight>
                  <a:srgbClr val="FFFFFF"/>
                </a:highlight>
                <a:latin typeface="Georgia"/>
                <a:ea typeface="Georgia"/>
                <a:cs typeface="Georgia"/>
                <a:sym typeface="Georgia"/>
              </a:rPr>
              <a:t> </a:t>
            </a:r>
            <a:r>
              <a:rPr lang="en" sz="1400">
                <a:solidFill>
                  <a:schemeClr val="dk1"/>
                </a:solidFill>
                <a:highlight>
                  <a:srgbClr val="FFFFFF"/>
                </a:highlight>
                <a:latin typeface="Georgia"/>
                <a:ea typeface="Georgia"/>
                <a:cs typeface="Georgia"/>
                <a:sym typeface="Georgia"/>
              </a:rPr>
              <a:t>Build the model to predict whether a question asked is sincere or insincere</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i="1" lang="en" sz="1400">
                <a:solidFill>
                  <a:schemeClr val="dk1"/>
                </a:solidFill>
                <a:highlight>
                  <a:srgbClr val="FFFFFF"/>
                </a:highlight>
                <a:latin typeface="Georgia"/>
                <a:ea typeface="Georgia"/>
                <a:cs typeface="Georgia"/>
                <a:sym typeface="Georgia"/>
              </a:rPr>
              <a:t>Overview about dataset:</a:t>
            </a:r>
            <a:endParaRPr i="1"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+Link to download dataset: </a:t>
            </a:r>
            <a:r>
              <a:rPr lang="en" sz="1400" u="sng">
                <a:solidFill>
                  <a:srgbClr val="1155CC"/>
                </a:solidFill>
                <a:highlight>
                  <a:srgbClr val="FFFFFF"/>
                </a:highlight>
                <a:latin typeface="Georgia"/>
                <a:ea typeface="Georgia"/>
                <a:cs typeface="Georgia"/>
                <a:sym typeface="Georgia"/>
                <a:hlinkClick r:id="rId3"/>
              </a:rPr>
              <a:t>https://www.kaggle.com/c/quora-insincere-questions-classification/data</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+About this dataset:</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Embeddings.zip: Some pretrain embedding set (Glove, Word2Vec, FastText, Paragram)</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Train.csv: Trainning set with 1306122 samples is question that labeled to 0 (sincere) or 1 (insincere).</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Test.csv: Testing set includes 56370 samples is question without label</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t/>
            </a:r>
            <a:endParaRPr sz="14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69" name="Google Shape;69;p15"/>
          <p:cNvPicPr preferRelativeResize="0"/>
          <p:nvPr/>
        </p:nvPicPr>
        <p:blipFill>
          <a:blip r:embed="rId4">
            <a:alphaModFix/>
          </a:blip>
          <a:stretch>
            <a:fillRect/>
          </a:stretch>
        </p:blipFill>
        <p:spPr>
          <a:xfrm>
            <a:off x="6497350" y="1448450"/>
            <a:ext cx="2517700" cy="261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a:highlight>
                  <a:srgbClr val="FFFFFF"/>
                </a:highlight>
              </a:rPr>
              <a:t>Exploratory Data Analysis:</a:t>
            </a:r>
            <a:endParaRPr/>
          </a:p>
        </p:txBody>
      </p:sp>
      <p:sp>
        <p:nvSpPr>
          <p:cNvPr id="75" name="Google Shape;75;p16"/>
          <p:cNvSpPr txBox="1"/>
          <p:nvPr>
            <p:ph idx="1" type="body"/>
          </p:nvPr>
        </p:nvSpPr>
        <p:spPr>
          <a:xfrm>
            <a:off x="311700" y="1152475"/>
            <a:ext cx="48393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a:solidFill>
                  <a:schemeClr val="dk1"/>
                </a:solidFill>
                <a:highlight>
                  <a:srgbClr val="FFFFFF"/>
                </a:highlight>
              </a:rPr>
              <a:t>The distribution of target:</a:t>
            </a:r>
            <a:endParaRPr b="1">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We can see that this data set is highly imbalance with only 6.19 percent of insincere question and 93.81 percent of sincere question. Resampling and data augmentation maybe improve model performance. Moreover, evaluation metric F1-score will be work in this case because it considers both precision and recall of the test to compute the score.</a:t>
            </a:r>
            <a:endParaRPr b="1">
              <a:solidFill>
                <a:schemeClr val="dk1"/>
              </a:solidFill>
              <a:highlight>
                <a:srgbClr val="FFFFFF"/>
              </a:highlight>
            </a:endParaRPr>
          </a:p>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5295900" y="184750"/>
            <a:ext cx="3669300" cy="489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56025" y="18635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highlight>
                  <a:srgbClr val="FFFFFF"/>
                </a:highlight>
              </a:rPr>
              <a:t>The length of question:</a:t>
            </a:r>
            <a:endParaRPr/>
          </a:p>
        </p:txBody>
      </p:sp>
      <p:sp>
        <p:nvSpPr>
          <p:cNvPr id="82" name="Google Shape;82;p17"/>
          <p:cNvSpPr txBox="1"/>
          <p:nvPr>
            <p:ph idx="1" type="body"/>
          </p:nvPr>
        </p:nvSpPr>
        <p:spPr>
          <a:xfrm>
            <a:off x="356025" y="790375"/>
            <a:ext cx="85206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400">
                <a:solidFill>
                  <a:schemeClr val="dk1"/>
                </a:solidFill>
                <a:highlight>
                  <a:srgbClr val="FFFFFF"/>
                </a:highlight>
                <a:latin typeface="Georgia"/>
                <a:ea typeface="Georgia"/>
                <a:cs typeface="Georgia"/>
                <a:sym typeface="Georgia"/>
              </a:rPr>
              <a:t>   Seems like length doesn’t explain insincerity but we can see that the length of insincere questions are greater than sincere questions. Let’s check the maximum length question:</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latin typeface="Georgia"/>
              <a:ea typeface="Georgia"/>
              <a:cs typeface="Georgia"/>
              <a:sym typeface="Georgia"/>
            </a:endParaRPr>
          </a:p>
        </p:txBody>
      </p:sp>
      <p:pic>
        <p:nvPicPr>
          <p:cNvPr id="83" name="Google Shape;83;p17"/>
          <p:cNvPicPr preferRelativeResize="0"/>
          <p:nvPr/>
        </p:nvPicPr>
        <p:blipFill>
          <a:blip r:embed="rId3">
            <a:alphaModFix/>
          </a:blip>
          <a:stretch>
            <a:fillRect/>
          </a:stretch>
        </p:blipFill>
        <p:spPr>
          <a:xfrm>
            <a:off x="1679375" y="1442875"/>
            <a:ext cx="5953125" cy="34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3810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solidFill>
                  <a:schemeClr val="accent2"/>
                </a:solidFill>
                <a:highlight>
                  <a:srgbClr val="FFFFFF"/>
                </a:highlight>
              </a:rPr>
              <a:t>Check most used words in each class of questions:</a:t>
            </a:r>
            <a:endParaRPr/>
          </a:p>
        </p:txBody>
      </p:sp>
      <p:sp>
        <p:nvSpPr>
          <p:cNvPr id="89" name="Google Shape;89;p18"/>
          <p:cNvSpPr txBox="1"/>
          <p:nvPr>
            <p:ph idx="1" type="body"/>
          </p:nvPr>
        </p:nvSpPr>
        <p:spPr>
          <a:xfrm>
            <a:off x="311700" y="3405900"/>
            <a:ext cx="8520600" cy="8970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sz="1400">
                <a:solidFill>
                  <a:schemeClr val="accent2"/>
                </a:solidFill>
                <a:highlight>
                  <a:srgbClr val="FFFFFF"/>
                </a:highlight>
                <a:latin typeface="Georgia"/>
                <a:ea typeface="Georgia"/>
                <a:cs typeface="Georgia"/>
                <a:sym typeface="Georgia"/>
              </a:rPr>
              <a:t>Observations:</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Some of the top used words are common across both the classes likes	‘think’, ‘india’, …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The other top used words in sincere question after excluding the common ones are ‘one’, ‘make’, ‘good’, ‘best’,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The other top used words in sincere question after excluding the common ones are ‘one’, ‘make’, ‘good’, ‘best’, ...</a:t>
            </a:r>
            <a:endParaRPr/>
          </a:p>
        </p:txBody>
      </p:sp>
      <p:pic>
        <p:nvPicPr>
          <p:cNvPr id="90" name="Google Shape;90;p18"/>
          <p:cNvPicPr preferRelativeResize="0"/>
          <p:nvPr/>
        </p:nvPicPr>
        <p:blipFill>
          <a:blip r:embed="rId3">
            <a:alphaModFix/>
          </a:blip>
          <a:stretch>
            <a:fillRect/>
          </a:stretch>
        </p:blipFill>
        <p:spPr>
          <a:xfrm>
            <a:off x="311700" y="951450"/>
            <a:ext cx="4268749" cy="2372925"/>
          </a:xfrm>
          <a:prstGeom prst="rect">
            <a:avLst/>
          </a:prstGeom>
          <a:noFill/>
          <a:ln>
            <a:noFill/>
          </a:ln>
        </p:spPr>
      </p:pic>
      <p:pic>
        <p:nvPicPr>
          <p:cNvPr id="91" name="Google Shape;91;p18"/>
          <p:cNvPicPr preferRelativeResize="0"/>
          <p:nvPr/>
        </p:nvPicPr>
        <p:blipFill>
          <a:blip r:embed="rId4">
            <a:alphaModFix/>
          </a:blip>
          <a:stretch>
            <a:fillRect/>
          </a:stretch>
        </p:blipFill>
        <p:spPr>
          <a:xfrm>
            <a:off x="4638525" y="1010575"/>
            <a:ext cx="4193775" cy="2462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48650" y="1568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a:solidFill>
                  <a:schemeClr val="accent2"/>
                </a:solidFill>
                <a:highlight>
                  <a:srgbClr val="FFFFFF"/>
                </a:highlight>
              </a:rPr>
              <a:t>Model Selection</a:t>
            </a:r>
            <a:endParaRPr/>
          </a:p>
        </p:txBody>
      </p:sp>
      <p:sp>
        <p:nvSpPr>
          <p:cNvPr id="97" name="Google Shape;97;p19"/>
          <p:cNvSpPr txBox="1"/>
          <p:nvPr>
            <p:ph idx="1" type="body"/>
          </p:nvPr>
        </p:nvSpPr>
        <p:spPr>
          <a:xfrm>
            <a:off x="274750" y="775600"/>
            <a:ext cx="85206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a:solidFill>
                  <a:schemeClr val="accent2"/>
                </a:solidFill>
                <a:highlight>
                  <a:srgbClr val="FFFFFF"/>
                </a:highlight>
              </a:rPr>
              <a:t>Try machine learning with Logistic Regression.</a:t>
            </a:r>
            <a:endParaRPr b="1">
              <a:solidFill>
                <a:schemeClr val="accent2"/>
              </a:solidFill>
              <a:highlight>
                <a:srgbClr val="FFFFFF"/>
              </a:highlight>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Feature extraction:</a:t>
            </a:r>
            <a:r>
              <a:rPr i="1" lang="en" sz="1400">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Using TF-IDF.</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Model:</a:t>
            </a:r>
            <a:r>
              <a:rPr i="1" lang="en" sz="1400">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Logistic Regression CV.</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Parameters:</a:t>
            </a:r>
            <a:r>
              <a:rPr i="1" lang="en" sz="1400">
                <a:solidFill>
                  <a:schemeClr val="accent2"/>
                </a:solidFill>
                <a:highlight>
                  <a:srgbClr val="FFFFFF"/>
                </a:highlight>
                <a:latin typeface="Georgia"/>
                <a:ea typeface="Georgia"/>
                <a:cs typeface="Georgia"/>
                <a:sym typeface="Georgia"/>
              </a:rPr>
              <a:t>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interception = True</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penalty = l2 norm</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solver = 	lbfgs</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max iteration = 20</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random state = 1</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b="1">
              <a:solidFill>
                <a:schemeClr val="accent2"/>
              </a:solidFill>
              <a:highlight>
                <a:srgbClr val="FFFFFF"/>
              </a:highlight>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Result after training on test set: </a:t>
            </a:r>
            <a:endParaRPr i="1">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b="1" lang="en">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F1 score = </a:t>
            </a:r>
            <a:r>
              <a:rPr lang="en" sz="1400">
                <a:solidFill>
                  <a:schemeClr val="accent2"/>
                </a:solidFill>
                <a:highlight>
                  <a:srgbClr val="FFFFFF"/>
                </a:highlight>
              </a:rPr>
              <a:t>0.5485900545785324</a:t>
            </a:r>
            <a:endParaRPr sz="1400">
              <a:solidFill>
                <a:schemeClr val="accent2"/>
              </a:solidFill>
              <a:highlight>
                <a:srgbClr val="FFFFFF"/>
              </a:highlight>
            </a:endParaRPr>
          </a:p>
          <a:p>
            <a:pPr indent="0" lvl="0" marL="0" marR="0" rtl="0" algn="l">
              <a:spcBef>
                <a:spcPts val="0"/>
              </a:spcBef>
              <a:spcAft>
                <a:spcPts val="0"/>
              </a:spcAft>
              <a:buClr>
                <a:schemeClr val="dk1"/>
              </a:buClr>
              <a:buSzPts val="1100"/>
              <a:buFont typeface="Arial"/>
              <a:buNone/>
            </a:pPr>
            <a:r>
              <a:rPr lang="en" sz="1400">
                <a:solidFill>
                  <a:schemeClr val="accent2"/>
                </a:solidFill>
                <a:highlight>
                  <a:srgbClr val="FFFFFF"/>
                </a:highlight>
                <a:latin typeface="Georgia"/>
                <a:ea typeface="Georgia"/>
                <a:cs typeface="Georgia"/>
                <a:sym typeface="Georgia"/>
              </a:rPr>
              <a:t>     Accuracy score = </a:t>
            </a:r>
            <a:r>
              <a:rPr lang="en" sz="1400">
                <a:solidFill>
                  <a:schemeClr val="accent2"/>
                </a:solidFill>
                <a:highlight>
                  <a:srgbClr val="FFFFFF"/>
                </a:highlight>
              </a:rPr>
              <a:t>0.9544071202985932</a:t>
            </a:r>
            <a:endParaRPr b="1">
              <a:solidFill>
                <a:schemeClr val="accent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74750" y="14205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solidFill>
                  <a:schemeClr val="accent2"/>
                </a:solidFill>
                <a:highlight>
                  <a:srgbClr val="FFFFFF"/>
                </a:highlight>
              </a:rPr>
              <a:t>Using deep learning with BiLSTM.</a:t>
            </a:r>
            <a:endParaRPr/>
          </a:p>
        </p:txBody>
      </p:sp>
      <p:sp>
        <p:nvSpPr>
          <p:cNvPr id="103" name="Google Shape;103;p20"/>
          <p:cNvSpPr txBox="1"/>
          <p:nvPr>
            <p:ph idx="1" type="body"/>
          </p:nvPr>
        </p:nvSpPr>
        <p:spPr>
          <a:xfrm>
            <a:off x="348650" y="664725"/>
            <a:ext cx="4260300" cy="4076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Embedding:</a:t>
            </a:r>
            <a:r>
              <a:rPr lang="en" sz="1200">
                <a:solidFill>
                  <a:schemeClr val="accent2"/>
                </a:solidFill>
                <a:highlight>
                  <a:srgbClr val="FFFFFF"/>
                </a:highlight>
                <a:latin typeface="Georgia"/>
                <a:ea typeface="Georgia"/>
                <a:cs typeface="Georgia"/>
                <a:sym typeface="Georgia"/>
              </a:rPr>
              <a:t> Using glove 300d set.</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Padding to the end of question with max length = 70.</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-First layer is embedding layer using weights of glove set and output shape is (n_samples, max_length, embedding dim)</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-Second, 3th and 4th layer is three Bidirectional LSTM layers with sequence output dimentional is: 256, 128, 64</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-After three BiLSTM layer, we using one Drop out layer to decrease connected of previor layer with probability = 0.2.</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-Then we Flatten output of Drop out layer to shape (n_sample, dimensional)</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-Next, we using 1 fully connected layer with relu as activation and output dimensional: 512</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-We using Dropout layer again with prob = 0.2. </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-Last, we using one Fully connected layer with sigmoid as activation function with output dimensional: 1.</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-Loss function: </a:t>
            </a:r>
            <a:r>
              <a:rPr lang="en" sz="1200">
                <a:solidFill>
                  <a:schemeClr val="accent2"/>
                </a:solidFill>
                <a:highlight>
                  <a:srgbClr val="FFFFFF"/>
                </a:highlight>
                <a:latin typeface="Georgia"/>
                <a:ea typeface="Georgia"/>
                <a:cs typeface="Georgia"/>
                <a:sym typeface="Georgia"/>
              </a:rPr>
              <a:t>Cross entropy loss</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200">
              <a:solidFill>
                <a:schemeClr val="accent2"/>
              </a:solidFill>
              <a:highlight>
                <a:srgbClr val="FFFFFF"/>
              </a:highlight>
              <a:latin typeface="Georgia"/>
              <a:ea typeface="Georgia"/>
              <a:cs typeface="Georgia"/>
              <a:sym typeface="Georgia"/>
            </a:endParaRPr>
          </a:p>
        </p:txBody>
      </p:sp>
      <p:pic>
        <p:nvPicPr>
          <p:cNvPr id="104" name="Google Shape;104;p20"/>
          <p:cNvPicPr preferRelativeResize="0"/>
          <p:nvPr/>
        </p:nvPicPr>
        <p:blipFill>
          <a:blip r:embed="rId3">
            <a:alphaModFix/>
          </a:blip>
          <a:stretch>
            <a:fillRect/>
          </a:stretch>
        </p:blipFill>
        <p:spPr>
          <a:xfrm>
            <a:off x="4682550" y="714750"/>
            <a:ext cx="4221484" cy="402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153875" y="445025"/>
            <a:ext cx="386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highlight>
                  <a:srgbClr val="FFFFFF"/>
                </a:highlight>
              </a:rPr>
              <a:t>Training model:</a:t>
            </a:r>
            <a:endParaRPr b="1"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Loss Function: Cross Entropy Loss</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Optimization: Adam</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Training Metric: Accuracy</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Validation set = 0.2, Training set = 0.8</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Number of epochs: 7</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Batch size = 512.</a:t>
            </a:r>
            <a:endParaRPr sz="1200">
              <a:solidFill>
                <a:schemeClr val="accent2"/>
              </a:solidFill>
              <a:highlight>
                <a:srgbClr val="FFFFFF"/>
              </a:highlight>
            </a:endParaRPr>
          </a:p>
          <a:p>
            <a:pPr indent="0" lvl="0" marL="0" rtl="0" algn="l">
              <a:spcBef>
                <a:spcPts val="1600"/>
              </a:spcBef>
              <a:spcAft>
                <a:spcPts val="1600"/>
              </a:spcAft>
              <a:buNone/>
            </a:pPr>
            <a:r>
              <a:t/>
            </a:r>
            <a:endParaRPr sz="1200">
              <a:solidFill>
                <a:schemeClr val="accent2"/>
              </a:solidFill>
              <a:highlight>
                <a:srgbClr val="FFFFFF"/>
              </a:highlight>
            </a:endParaRPr>
          </a:p>
        </p:txBody>
      </p:sp>
      <p:sp>
        <p:nvSpPr>
          <p:cNvPr id="111" name="Google Shape;111;p21"/>
          <p:cNvSpPr txBox="1"/>
          <p:nvPr/>
        </p:nvSpPr>
        <p:spPr>
          <a:xfrm>
            <a:off x="3911400" y="4450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highlight>
                  <a:srgbClr val="FFFFFF"/>
                </a:highlight>
              </a:rPr>
              <a:t>Evaluation model:</a:t>
            </a:r>
            <a:endParaRPr b="1"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Evaluation metric: F1 score.</a:t>
            </a:r>
            <a:endParaRPr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We find the best threshold that give the max f1 score in range (0.1, 0.501) with step 0.01.</a:t>
            </a:r>
            <a:endParaRPr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Result on training set: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spcBef>
                <a:spcPts val="160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3911400" y="2715750"/>
            <a:ext cx="5133276" cy="218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