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917EA-0A47-475B-9CE2-61BBD17C3321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43C7D-E9E7-4C11-AA4E-2BC52818E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2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white">
          <a:xfrm>
            <a:off x="0" y="6350"/>
            <a:ext cx="9144000" cy="2946400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Freeform 21"/>
          <p:cNvSpPr>
            <a:spLocks/>
          </p:cNvSpPr>
          <p:nvPr/>
        </p:nvSpPr>
        <p:spPr bwMode="gray">
          <a:xfrm>
            <a:off x="-14288" y="1931988"/>
            <a:ext cx="9158288" cy="2506662"/>
          </a:xfrm>
          <a:custGeom>
            <a:avLst/>
            <a:gdLst/>
            <a:ahLst/>
            <a:cxnLst>
              <a:cxn ang="0">
                <a:pos x="0" y="465"/>
              </a:cxn>
              <a:cxn ang="0">
                <a:pos x="2916" y="18"/>
              </a:cxn>
              <a:cxn ang="0">
                <a:pos x="5769" y="475"/>
              </a:cxn>
              <a:cxn ang="0">
                <a:pos x="5766" y="1579"/>
              </a:cxn>
              <a:cxn ang="0">
                <a:pos x="6" y="1579"/>
              </a:cxn>
              <a:cxn ang="0">
                <a:pos x="0" y="465"/>
              </a:cxn>
            </a:cxnLst>
            <a:rect l="0" t="0" r="r" b="b"/>
            <a:pathLst>
              <a:path w="5769" h="1579">
                <a:moveTo>
                  <a:pt x="0" y="465"/>
                </a:moveTo>
                <a:cubicBezTo>
                  <a:pt x="722" y="228"/>
                  <a:pt x="1673" y="36"/>
                  <a:pt x="2916" y="18"/>
                </a:cubicBezTo>
                <a:cubicBezTo>
                  <a:pt x="4159" y="0"/>
                  <a:pt x="5348" y="247"/>
                  <a:pt x="5769" y="475"/>
                </a:cubicBezTo>
                <a:lnTo>
                  <a:pt x="5766" y="1579"/>
                </a:lnTo>
                <a:lnTo>
                  <a:pt x="6" y="1579"/>
                </a:lnTo>
                <a:lnTo>
                  <a:pt x="0" y="465"/>
                </a:lnTo>
                <a:close/>
              </a:path>
            </a:pathLst>
          </a:custGeom>
          <a:solidFill>
            <a:schemeClr val="tx1"/>
          </a:solid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4933950"/>
            <a:ext cx="9163050" cy="1941513"/>
          </a:xfrm>
          <a:prstGeom prst="rect">
            <a:avLst/>
          </a:prstGeom>
          <a:solidFill>
            <a:srgbClr val="30A48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Freeform 19" descr="108a"/>
          <p:cNvSpPr>
            <a:spLocks/>
          </p:cNvSpPr>
          <p:nvPr/>
        </p:nvSpPr>
        <p:spPr bwMode="gray">
          <a:xfrm>
            <a:off x="-4763" y="2046288"/>
            <a:ext cx="9148763" cy="2787650"/>
          </a:xfrm>
          <a:custGeom>
            <a:avLst/>
            <a:gdLst/>
            <a:ahLst/>
            <a:cxnLst>
              <a:cxn ang="0">
                <a:pos x="0" y="586"/>
              </a:cxn>
              <a:cxn ang="0">
                <a:pos x="2929" y="18"/>
              </a:cxn>
              <a:cxn ang="0">
                <a:pos x="5763" y="593"/>
              </a:cxn>
              <a:cxn ang="0">
                <a:pos x="5763" y="1756"/>
              </a:cxn>
              <a:cxn ang="0">
                <a:pos x="0" y="1752"/>
              </a:cxn>
              <a:cxn ang="0">
                <a:pos x="0" y="586"/>
              </a:cxn>
            </a:cxnLst>
            <a:rect l="0" t="0" r="r" b="b"/>
            <a:pathLst>
              <a:path w="5763" h="1756">
                <a:moveTo>
                  <a:pt x="0" y="586"/>
                </a:moveTo>
                <a:cubicBezTo>
                  <a:pt x="693" y="340"/>
                  <a:pt x="1521" y="0"/>
                  <a:pt x="2929" y="18"/>
                </a:cubicBezTo>
                <a:cubicBezTo>
                  <a:pt x="4337" y="36"/>
                  <a:pt x="5292" y="322"/>
                  <a:pt x="5763" y="593"/>
                </a:cubicBezTo>
                <a:lnTo>
                  <a:pt x="5763" y="1756"/>
                </a:lnTo>
                <a:lnTo>
                  <a:pt x="0" y="1752"/>
                </a:lnTo>
                <a:lnTo>
                  <a:pt x="0" y="586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0" y="4826000"/>
            <a:ext cx="9156700" cy="168275"/>
          </a:xfrm>
          <a:prstGeom prst="rect">
            <a:avLst/>
          </a:prstGeom>
          <a:gradFill rotWithShape="1">
            <a:gsLst>
              <a:gs pos="0">
                <a:srgbClr val="30A484"/>
              </a:gs>
              <a:gs pos="100000">
                <a:srgbClr val="30A484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914400" y="900113"/>
            <a:ext cx="7239000" cy="784225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828800" y="5314950"/>
            <a:ext cx="6019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107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D6E1E2"/>
                </a:solidFill>
              </a:rPr>
              <a:t>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715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93825"/>
            <a:ext cx="8229600" cy="49307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93825"/>
            <a:ext cx="4038600" cy="4930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3825"/>
            <a:ext cx="4038600" cy="4930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247650"/>
          <a:ext cx="9144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Image" r:id="rId15" imgW="6311111" imgH="1155148" progId="">
                  <p:embed/>
                </p:oleObj>
              </mc:Choice>
              <mc:Fallback>
                <p:oleObj name="Image" r:id="rId15" imgW="6311111" imgH="1155148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7650"/>
                        <a:ext cx="91440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0A48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F528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6E1E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ltGray">
          <a:xfrm>
            <a:off x="0" y="6524625"/>
            <a:ext cx="9144000" cy="333375"/>
          </a:xfrm>
          <a:prstGeom prst="rect">
            <a:avLst/>
          </a:prstGeom>
          <a:solidFill>
            <a:srgbClr val="30A38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white">
          <a:xfrm>
            <a:off x="0" y="0"/>
            <a:ext cx="9144000" cy="241300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822960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6096000" y="6567488"/>
            <a:ext cx="266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200" b="1">
                <a:solidFill>
                  <a:schemeClr val="bg1"/>
                </a:solidFill>
              </a:rPr>
              <a:t>COMPANY LOGO</a:t>
            </a:r>
          </a:p>
        </p:txBody>
      </p:sp>
      <p:sp>
        <p:nvSpPr>
          <p:cNvPr id="1042" name="Freeform 18"/>
          <p:cNvSpPr>
            <a:spLocks/>
          </p:cNvSpPr>
          <p:nvPr/>
        </p:nvSpPr>
        <p:spPr bwMode="white">
          <a:xfrm>
            <a:off x="3175" y="963613"/>
            <a:ext cx="9140825" cy="461962"/>
          </a:xfrm>
          <a:custGeom>
            <a:avLst/>
            <a:gdLst/>
            <a:ahLst/>
            <a:cxnLst>
              <a:cxn ang="0">
                <a:pos x="0" y="290"/>
              </a:cxn>
              <a:cxn ang="0">
                <a:pos x="1" y="193"/>
              </a:cxn>
              <a:cxn ang="0">
                <a:pos x="1833" y="25"/>
              </a:cxn>
              <a:cxn ang="0">
                <a:pos x="3966" y="41"/>
              </a:cxn>
              <a:cxn ang="0">
                <a:pos x="5760" y="184"/>
              </a:cxn>
              <a:cxn ang="0">
                <a:pos x="5764" y="291"/>
              </a:cxn>
              <a:cxn ang="0">
                <a:pos x="0" y="290"/>
              </a:cxn>
            </a:cxnLst>
            <a:rect l="0" t="0" r="r" b="b"/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93825"/>
            <a:ext cx="8229600" cy="493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6" name="Text Box 22"/>
          <p:cNvSpPr txBox="1">
            <a:spLocks noChangeArrowheads="1"/>
          </p:cNvSpPr>
          <p:nvPr/>
        </p:nvSpPr>
        <p:spPr bwMode="auto">
          <a:xfrm>
            <a:off x="6829425" y="14288"/>
            <a:ext cx="1884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>
                <a:solidFill>
                  <a:schemeClr val="bg1"/>
                </a:solidFill>
              </a:rPr>
              <a:t>www.themegallery.com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rgbClr val="1481B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Le Phuc Lu\Desktop\image\Chuyển phát nhanh hỏa tốc tại Cầu Giấy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53391"/>
            <a:ext cx="4572000" cy="366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Le Phuc Lu\Desktop\image\Chuyển phát nhanh hỏa tốc tại Cầu Giấy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9536"/>
            <a:ext cx="4572000" cy="366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517" y="2008909"/>
            <a:ext cx="8222673" cy="251460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5000" dirty="0" err="1" smtClean="0">
                <a:solidFill>
                  <a:srgbClr val="FFFF00"/>
                </a:solidFill>
              </a:rPr>
              <a:t>iDeliver</a:t>
            </a:r>
            <a:r>
              <a:rPr lang="en-US" sz="5000" dirty="0" smtClean="0">
                <a:solidFill>
                  <a:srgbClr val="FFFF00"/>
                </a:solidFill>
              </a:rPr>
              <a:t/>
            </a:r>
            <a:br>
              <a:rPr lang="en-US" sz="5000" dirty="0" smtClean="0">
                <a:solidFill>
                  <a:srgbClr val="FFFF00"/>
                </a:solidFill>
              </a:rPr>
            </a:br>
            <a:r>
              <a:rPr lang="en-US" sz="5000" dirty="0" smtClean="0">
                <a:solidFill>
                  <a:srgbClr val="FFFF00"/>
                </a:solidFill>
              </a:rPr>
              <a:t>Algorithm </a:t>
            </a:r>
            <a:r>
              <a:rPr lang="en-US" sz="5000" dirty="0" smtClean="0">
                <a:solidFill>
                  <a:srgbClr val="FFFF00"/>
                </a:solidFill>
              </a:rPr>
              <a:t>description</a:t>
            </a:r>
            <a:endParaRPr lang="en-US" sz="5000" dirty="0">
              <a:solidFill>
                <a:srgbClr val="FFFF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black">
          <a:xfrm>
            <a:off x="0" y="4800600"/>
            <a:ext cx="9144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SPRING 2014 -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Group 18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32766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747712"/>
          </a:xfrm>
        </p:spPr>
        <p:txBody>
          <a:bodyPr/>
          <a:lstStyle/>
          <a:p>
            <a:r>
              <a:rPr lang="en-US" sz="4000" b="1" dirty="0" smtClean="0"/>
              <a:t>Introduction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sz="2600" b="0" dirty="0"/>
              <a:t> </a:t>
            </a:r>
            <a:r>
              <a:rPr lang="en-US" sz="2600" b="0" dirty="0" smtClean="0"/>
              <a:t>The center has some known </a:t>
            </a:r>
            <a:r>
              <a:rPr lang="en-US" sz="2600" i="1" dirty="0" smtClean="0"/>
              <a:t>stations</a:t>
            </a:r>
            <a:r>
              <a:rPr lang="en-US" sz="2600" b="0" dirty="0" smtClean="0"/>
              <a:t>, </a:t>
            </a:r>
            <a:r>
              <a:rPr lang="en-US" sz="2600" i="1" dirty="0" smtClean="0"/>
              <a:t>stages</a:t>
            </a:r>
            <a:r>
              <a:rPr lang="en-US" sz="2600" b="0" dirty="0" smtClean="0"/>
              <a:t> connect 2 </a:t>
            </a:r>
            <a:r>
              <a:rPr lang="en-US" sz="2600" i="1" dirty="0" smtClean="0"/>
              <a:t>station</a:t>
            </a:r>
            <a:r>
              <a:rPr lang="en-US" sz="2600" b="0" dirty="0" smtClean="0"/>
              <a:t>, </a:t>
            </a:r>
            <a:r>
              <a:rPr lang="en-US" sz="2600" i="1" dirty="0" smtClean="0"/>
              <a:t>routes</a:t>
            </a:r>
            <a:r>
              <a:rPr lang="en-US" sz="2600" b="0" dirty="0" smtClean="0"/>
              <a:t> include some </a:t>
            </a:r>
            <a:r>
              <a:rPr lang="en-US" sz="2600" i="1" dirty="0" smtClean="0"/>
              <a:t>stages</a:t>
            </a:r>
            <a:r>
              <a:rPr lang="en-US" sz="2600" b="0" dirty="0" smtClean="0"/>
              <a:t> and </a:t>
            </a:r>
            <a:r>
              <a:rPr lang="en-US" sz="2600" i="1" dirty="0" smtClean="0"/>
              <a:t>trips</a:t>
            </a:r>
            <a:r>
              <a:rPr lang="en-US" sz="2600" b="0" dirty="0" smtClean="0"/>
              <a:t> run on </a:t>
            </a:r>
            <a:r>
              <a:rPr lang="en-US" sz="2600" i="1" dirty="0" smtClean="0"/>
              <a:t>routes</a:t>
            </a:r>
            <a:r>
              <a:rPr lang="en-US" sz="2600" b="0" dirty="0" smtClean="0"/>
              <a:t> base on the </a:t>
            </a:r>
            <a:r>
              <a:rPr lang="en-US" sz="2600" i="1" dirty="0" smtClean="0"/>
              <a:t>schedule</a:t>
            </a:r>
            <a:r>
              <a:rPr lang="en-US" sz="2600" b="0" dirty="0" smtClean="0"/>
              <a:t>. All information are given.</a:t>
            </a:r>
          </a:p>
          <a:p>
            <a:r>
              <a:rPr lang="en-US" sz="2600" b="0" dirty="0" smtClean="0"/>
              <a:t> Some customer posts </a:t>
            </a:r>
            <a:r>
              <a:rPr lang="en-US" sz="2600" i="1" dirty="0" smtClean="0"/>
              <a:t>request</a:t>
            </a:r>
            <a:r>
              <a:rPr lang="en-US" sz="2600" b="0" dirty="0" smtClean="0"/>
              <a:t> to the system in a specific day with known “from station”, named A and “to station”, named B.</a:t>
            </a:r>
          </a:p>
          <a:p>
            <a:r>
              <a:rPr lang="en-US" sz="2600" b="0" dirty="0" smtClean="0"/>
              <a:t> The problem is how to </a:t>
            </a:r>
            <a:r>
              <a:rPr lang="en-US" sz="2600" dirty="0" smtClean="0">
                <a:solidFill>
                  <a:srgbClr val="FF0000"/>
                </a:solidFill>
              </a:rPr>
              <a:t>assign</a:t>
            </a:r>
            <a:r>
              <a:rPr lang="en-US" sz="2600" b="0" dirty="0" smtClean="0"/>
              <a:t> the all requests to right trips that satisfying the constraints (</a:t>
            </a:r>
            <a:r>
              <a:rPr lang="en-US" sz="2600" i="1" dirty="0" smtClean="0"/>
              <a:t>volume</a:t>
            </a:r>
            <a:r>
              <a:rPr lang="en-US" sz="2600" b="0" dirty="0" smtClean="0"/>
              <a:t>, </a:t>
            </a:r>
            <a:r>
              <a:rPr lang="en-US" sz="2600" i="1" dirty="0" smtClean="0"/>
              <a:t>weight</a:t>
            </a:r>
            <a:r>
              <a:rPr lang="en-US" sz="2600" b="0" dirty="0" smtClean="0"/>
              <a:t>, </a:t>
            </a:r>
            <a:r>
              <a:rPr lang="en-US" sz="2600" i="1" dirty="0" smtClean="0"/>
              <a:t>time</a:t>
            </a:r>
            <a:r>
              <a:rPr lang="en-US" sz="2600" b="0" dirty="0" smtClean="0"/>
              <a:t>, …)</a:t>
            </a:r>
            <a:endParaRPr lang="en-US" sz="2600" b="0" dirty="0"/>
          </a:p>
        </p:txBody>
      </p:sp>
    </p:spTree>
    <p:extLst>
      <p:ext uri="{BB962C8B-B14F-4D97-AF65-F5344CB8AC3E}">
        <p14:creationId xmlns:p14="http://schemas.microsoft.com/office/powerpoint/2010/main" val="328974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Solution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4930775"/>
          </a:xfrm>
        </p:spPr>
        <p:txBody>
          <a:bodyPr/>
          <a:lstStyle/>
          <a:p>
            <a:r>
              <a:rPr lang="en-US" sz="2500" b="0" dirty="0" smtClean="0"/>
              <a:t> Build the </a:t>
            </a:r>
            <a:r>
              <a:rPr lang="en-US" sz="2500" dirty="0" smtClean="0"/>
              <a:t>graph</a:t>
            </a:r>
            <a:r>
              <a:rPr lang="en-US" sz="2500" b="0" dirty="0" smtClean="0"/>
              <a:t> G=(V,E) with V is the set of stations and V is the set of stages. </a:t>
            </a:r>
          </a:p>
          <a:p>
            <a:r>
              <a:rPr lang="en-US" sz="2500" b="0" dirty="0" smtClean="0"/>
              <a:t> Use </a:t>
            </a:r>
            <a:r>
              <a:rPr lang="en-US" sz="2500" i="1" dirty="0" smtClean="0"/>
              <a:t>Breath First Search </a:t>
            </a:r>
            <a:r>
              <a:rPr lang="en-US" sz="2500" b="0" dirty="0" smtClean="0"/>
              <a:t>(extend) algorithm to find some ways to travel from A to B for each request.</a:t>
            </a:r>
          </a:p>
          <a:p>
            <a:r>
              <a:rPr lang="en-US" sz="2500" b="0" dirty="0"/>
              <a:t> </a:t>
            </a:r>
            <a:r>
              <a:rPr lang="en-US" sz="2500" b="0" dirty="0" smtClean="0"/>
              <a:t>For each way, consider 3 cases to find solution:</a:t>
            </a:r>
          </a:p>
          <a:p>
            <a:pPr>
              <a:buFont typeface="Arial" pitchFamily="34" charset="0"/>
              <a:buChar char="•"/>
            </a:pPr>
            <a:r>
              <a:rPr lang="en-US" sz="2500" b="0" dirty="0" smtClean="0"/>
              <a:t>Travel by </a:t>
            </a:r>
            <a:r>
              <a:rPr lang="en-US" sz="2500" i="1" dirty="0" smtClean="0"/>
              <a:t>1 trip on 1 route</a:t>
            </a:r>
            <a:r>
              <a:rPr lang="en-US" sz="2500" b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500" b="0" dirty="0" smtClean="0"/>
              <a:t>Travel by </a:t>
            </a:r>
            <a:r>
              <a:rPr lang="en-US" sz="2500" i="1" dirty="0" smtClean="0"/>
              <a:t>multiple</a:t>
            </a:r>
            <a:r>
              <a:rPr lang="en-US" sz="2500" b="0" dirty="0" smtClean="0"/>
              <a:t> trips on </a:t>
            </a:r>
            <a:r>
              <a:rPr lang="en-US" sz="2500" i="1" dirty="0" smtClean="0"/>
              <a:t>multiple</a:t>
            </a:r>
            <a:r>
              <a:rPr lang="en-US" sz="2500" b="0" dirty="0" smtClean="0"/>
              <a:t> routes (just consider the start and end station of the route).</a:t>
            </a:r>
          </a:p>
          <a:p>
            <a:pPr>
              <a:buFont typeface="Arial" pitchFamily="34" charset="0"/>
              <a:buChar char="•"/>
            </a:pPr>
            <a:r>
              <a:rPr lang="en-US" sz="2500" b="0" dirty="0" smtClean="0"/>
              <a:t>Travel by </a:t>
            </a:r>
            <a:r>
              <a:rPr lang="en-US" sz="2500" i="1" dirty="0" smtClean="0"/>
              <a:t>multiple</a:t>
            </a:r>
            <a:r>
              <a:rPr lang="en-US" sz="2500" b="0" dirty="0" smtClean="0"/>
              <a:t> trips on </a:t>
            </a:r>
            <a:r>
              <a:rPr lang="en-US" sz="2500" i="1" dirty="0" smtClean="0"/>
              <a:t>multiple</a:t>
            </a:r>
            <a:r>
              <a:rPr lang="en-US" sz="2500" b="0" dirty="0" smtClean="0"/>
              <a:t> routes (consider the middle stations on the route).</a:t>
            </a:r>
            <a:endParaRPr lang="en-US" sz="2500" b="0" dirty="0"/>
          </a:p>
        </p:txBody>
      </p:sp>
    </p:spTree>
    <p:extLst>
      <p:ext uri="{BB962C8B-B14F-4D97-AF65-F5344CB8AC3E}">
        <p14:creationId xmlns:p14="http://schemas.microsoft.com/office/powerpoint/2010/main" val="106977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Detail solution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700" b="0" dirty="0" smtClean="0"/>
              <a:t> Find the way:</a:t>
            </a:r>
          </a:p>
          <a:p>
            <a:pPr>
              <a:buFontTx/>
              <a:buChar char="-"/>
            </a:pPr>
            <a:r>
              <a:rPr lang="en-US" sz="2700" b="0" dirty="0" smtClean="0"/>
              <a:t>Modify </a:t>
            </a:r>
            <a:r>
              <a:rPr lang="en-US" sz="2700" i="1" dirty="0" smtClean="0"/>
              <a:t>BFS</a:t>
            </a:r>
            <a:r>
              <a:rPr lang="en-US" sz="2700" b="0" dirty="0" smtClean="0"/>
              <a:t> for not only finding just one way but also finding </a:t>
            </a:r>
            <a:r>
              <a:rPr lang="en-US" sz="2700" i="1" dirty="0" smtClean="0"/>
              <a:t>some more ways </a:t>
            </a:r>
            <a:r>
              <a:rPr lang="en-US" sz="2700" b="0" dirty="0" smtClean="0"/>
              <a:t>(the number of ways is not more than a constant) for select the best one.</a:t>
            </a:r>
          </a:p>
          <a:p>
            <a:pPr>
              <a:buFontTx/>
              <a:buChar char="-"/>
            </a:pPr>
            <a:r>
              <a:rPr lang="en-US" sz="2700" b="0" dirty="0" smtClean="0"/>
              <a:t>For each way, </a:t>
            </a:r>
            <a:r>
              <a:rPr lang="en-US" sz="2700" i="1" dirty="0" smtClean="0"/>
              <a:t>check the direction </a:t>
            </a:r>
            <a:r>
              <a:rPr lang="en-US" sz="2700" b="0" dirty="0" smtClean="0"/>
              <a:t>not backward base on theirs </a:t>
            </a:r>
            <a:r>
              <a:rPr lang="en-US" sz="2700" i="1" dirty="0" smtClean="0"/>
              <a:t>longitude</a:t>
            </a:r>
            <a:r>
              <a:rPr lang="en-US" sz="2700" b="0" dirty="0" smtClean="0"/>
              <a:t> and </a:t>
            </a:r>
            <a:r>
              <a:rPr lang="en-US" sz="2700" i="1" dirty="0" smtClean="0"/>
              <a:t>latitude</a:t>
            </a:r>
            <a:r>
              <a:rPr lang="en-US" sz="2700" b="0" dirty="0" smtClean="0"/>
              <a:t> of station.</a:t>
            </a:r>
            <a:endParaRPr lang="en-US" sz="2700" b="0" dirty="0"/>
          </a:p>
        </p:txBody>
      </p:sp>
    </p:spTree>
    <p:extLst>
      <p:ext uri="{BB962C8B-B14F-4D97-AF65-F5344CB8AC3E}">
        <p14:creationId xmlns:p14="http://schemas.microsoft.com/office/powerpoint/2010/main" val="22257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Detail solution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6" y="1393825"/>
            <a:ext cx="8423564" cy="4930775"/>
          </a:xfrm>
        </p:spPr>
        <p:txBody>
          <a:bodyPr/>
          <a:lstStyle/>
          <a:p>
            <a:r>
              <a:rPr lang="en-US" sz="2700" b="0" dirty="0" smtClean="0"/>
              <a:t> Find solution for each found way: using heuristic idea, try to find:</a:t>
            </a:r>
          </a:p>
          <a:p>
            <a:pPr>
              <a:buFontTx/>
              <a:buChar char="-"/>
            </a:pPr>
            <a:r>
              <a:rPr lang="en-US" sz="2700" i="1" dirty="0" smtClean="0"/>
              <a:t>One route </a:t>
            </a:r>
            <a:r>
              <a:rPr lang="en-US" sz="2700" b="0" dirty="0" smtClean="0"/>
              <a:t>for all way.</a:t>
            </a:r>
          </a:p>
          <a:p>
            <a:pPr>
              <a:buFontTx/>
              <a:buChar char="-"/>
            </a:pPr>
            <a:r>
              <a:rPr lang="en-US" sz="2700" i="1" dirty="0" smtClean="0"/>
              <a:t>One route </a:t>
            </a:r>
            <a:r>
              <a:rPr lang="en-US" sz="2700" b="0" dirty="0" smtClean="0"/>
              <a:t>for </a:t>
            </a:r>
            <a:r>
              <a:rPr lang="en-US" sz="2700" i="1" dirty="0" smtClean="0"/>
              <a:t>each stages </a:t>
            </a:r>
            <a:r>
              <a:rPr lang="en-US" sz="2700" b="0" dirty="0" smtClean="0"/>
              <a:t>of way.</a:t>
            </a:r>
          </a:p>
          <a:p>
            <a:pPr>
              <a:buFontTx/>
              <a:buChar char="-"/>
            </a:pPr>
            <a:r>
              <a:rPr lang="en-US" sz="2700" i="1" dirty="0" smtClean="0"/>
              <a:t>Two routes </a:t>
            </a:r>
            <a:r>
              <a:rPr lang="en-US" sz="2700" b="0" dirty="0" smtClean="0"/>
              <a:t>for all way.</a:t>
            </a:r>
          </a:p>
          <a:p>
            <a:pPr>
              <a:buFontTx/>
              <a:buChar char="-"/>
            </a:pPr>
            <a:r>
              <a:rPr lang="en-US" sz="2700" i="1" dirty="0" smtClean="0"/>
              <a:t>Three routes </a:t>
            </a:r>
            <a:r>
              <a:rPr lang="en-US" sz="2700" b="0" dirty="0" smtClean="0"/>
              <a:t>for all way.</a:t>
            </a:r>
          </a:p>
          <a:p>
            <a:pPr>
              <a:buFontTx/>
              <a:buChar char="-"/>
            </a:pPr>
            <a:r>
              <a:rPr lang="en-US" sz="2700" i="1" dirty="0" smtClean="0"/>
              <a:t>Four routes </a:t>
            </a:r>
            <a:r>
              <a:rPr lang="en-US" sz="2700" b="0" dirty="0" smtClean="0"/>
              <a:t>for all way.</a:t>
            </a:r>
          </a:p>
          <a:p>
            <a:pPr marL="0" indent="0">
              <a:buNone/>
            </a:pPr>
            <a:r>
              <a:rPr lang="en-US" sz="2700" b="0" dirty="0" smtClean="0"/>
              <a:t>For each list of route, find the </a:t>
            </a:r>
            <a:r>
              <a:rPr lang="en-US" sz="2700" i="1" dirty="0" smtClean="0"/>
              <a:t>list of trip </a:t>
            </a:r>
            <a:r>
              <a:rPr lang="en-US" sz="2700" b="0" dirty="0" smtClean="0"/>
              <a:t>and try assign the request under the constraint. If all find, remark this solution.</a:t>
            </a:r>
            <a:endParaRPr lang="en-US" sz="2700" b="0" dirty="0"/>
          </a:p>
        </p:txBody>
      </p:sp>
    </p:spTree>
    <p:extLst>
      <p:ext uri="{BB962C8B-B14F-4D97-AF65-F5344CB8AC3E}">
        <p14:creationId xmlns:p14="http://schemas.microsoft.com/office/powerpoint/2010/main" val="424711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Detail solution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700" b="0" dirty="0" smtClean="0"/>
              <a:t>For each found solution, sort base on </a:t>
            </a:r>
            <a:r>
              <a:rPr lang="en-US" sz="2700" i="1" dirty="0" smtClean="0"/>
              <a:t>some criteria</a:t>
            </a:r>
            <a:r>
              <a:rPr lang="en-US" sz="2700" b="0" dirty="0" smtClean="0"/>
              <a:t>:</a:t>
            </a:r>
          </a:p>
          <a:p>
            <a:pPr>
              <a:buFontTx/>
              <a:buChar char="-"/>
            </a:pPr>
            <a:r>
              <a:rPr lang="en-US" sz="2700" i="1" dirty="0" smtClean="0"/>
              <a:t>The</a:t>
            </a:r>
            <a:r>
              <a:rPr lang="en-US" sz="2700" b="0" dirty="0" smtClean="0"/>
              <a:t> </a:t>
            </a:r>
            <a:r>
              <a:rPr lang="en-US" sz="2700" i="1" dirty="0" smtClean="0"/>
              <a:t>arrival time of last trip</a:t>
            </a:r>
            <a:r>
              <a:rPr lang="en-US" sz="2700" b="0" dirty="0" smtClean="0"/>
              <a:t>.</a:t>
            </a:r>
          </a:p>
          <a:p>
            <a:pPr>
              <a:buFontTx/>
              <a:buChar char="-"/>
            </a:pPr>
            <a:r>
              <a:rPr lang="en-US" sz="2700" i="1" dirty="0" smtClean="0"/>
              <a:t>The</a:t>
            </a:r>
            <a:r>
              <a:rPr lang="en-US" sz="2700" b="0" dirty="0" smtClean="0"/>
              <a:t> </a:t>
            </a:r>
            <a:r>
              <a:rPr lang="en-US" sz="2700" i="1" dirty="0" smtClean="0"/>
              <a:t>number of used trips</a:t>
            </a:r>
            <a:r>
              <a:rPr lang="en-US" sz="2700" b="0" dirty="0" smtClean="0"/>
              <a:t>.</a:t>
            </a:r>
            <a:endParaRPr lang="en-US" sz="2700" b="0" dirty="0"/>
          </a:p>
          <a:p>
            <a:pPr marL="0" indent="0">
              <a:buNone/>
            </a:pPr>
            <a:r>
              <a:rPr lang="en-US" sz="2700" b="0" dirty="0" smtClean="0"/>
              <a:t>Then choose the first solution of list with best fit all constraint.</a:t>
            </a:r>
          </a:p>
          <a:p>
            <a:pPr marL="0" indent="0">
              <a:buNone/>
            </a:pPr>
            <a:r>
              <a:rPr lang="en-US" sz="2700" b="0" dirty="0" smtClean="0"/>
              <a:t>For each trip of solution, find the </a:t>
            </a:r>
            <a:r>
              <a:rPr lang="en-US" sz="2700" i="1" dirty="0" smtClean="0"/>
              <a:t>stop station </a:t>
            </a:r>
            <a:r>
              <a:rPr lang="en-US" sz="2700" b="0" dirty="0" smtClean="0"/>
              <a:t>(place that package change the trip or come to the end of its station).</a:t>
            </a:r>
          </a:p>
        </p:txBody>
      </p:sp>
    </p:spTree>
    <p:extLst>
      <p:ext uri="{BB962C8B-B14F-4D97-AF65-F5344CB8AC3E}">
        <p14:creationId xmlns:p14="http://schemas.microsoft.com/office/powerpoint/2010/main" val="171339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Positive of algorithm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700" b="0" dirty="0" smtClean="0"/>
              <a:t>Use </a:t>
            </a:r>
            <a:r>
              <a:rPr lang="en-US" sz="2700" i="1" dirty="0" smtClean="0"/>
              <a:t>greedy idea </a:t>
            </a:r>
            <a:r>
              <a:rPr lang="en-US" sz="2700" b="0" dirty="0" smtClean="0"/>
              <a:t>for almost steps of algorithm so fast to find out the solution and it meet the </a:t>
            </a:r>
            <a:r>
              <a:rPr lang="en-US" sz="2700" i="1" dirty="0" smtClean="0"/>
              <a:t>local optimal </a:t>
            </a:r>
            <a:r>
              <a:rPr lang="en-US" sz="2700" b="0" dirty="0" smtClean="0"/>
              <a:t>of the given optimization problem.</a:t>
            </a:r>
          </a:p>
          <a:p>
            <a:r>
              <a:rPr lang="en-US" sz="2700" b="0" dirty="0"/>
              <a:t> </a:t>
            </a:r>
            <a:r>
              <a:rPr lang="en-US" sz="2700" b="0" dirty="0" smtClean="0"/>
              <a:t>Some </a:t>
            </a:r>
            <a:r>
              <a:rPr lang="en-US" sz="2700" i="1" dirty="0" smtClean="0"/>
              <a:t>build-in list data </a:t>
            </a:r>
            <a:r>
              <a:rPr lang="en-US" sz="2700" b="0" dirty="0" smtClean="0"/>
              <a:t>at the first request is </a:t>
            </a:r>
            <a:r>
              <a:rPr lang="en-US" sz="2700" i="1" dirty="0" smtClean="0"/>
              <a:t>used for all next request</a:t>
            </a:r>
            <a:r>
              <a:rPr lang="en-US" sz="2700" b="0" dirty="0" smtClean="0"/>
              <a:t>.</a:t>
            </a:r>
          </a:p>
          <a:p>
            <a:r>
              <a:rPr lang="en-US" sz="2700" b="0" dirty="0"/>
              <a:t> </a:t>
            </a:r>
            <a:r>
              <a:rPr lang="en-US" sz="2700" b="0" dirty="0" smtClean="0"/>
              <a:t>Estimate </a:t>
            </a:r>
            <a:r>
              <a:rPr lang="en-US" sz="2700" i="1" dirty="0" smtClean="0"/>
              <a:t>complexity of algorithm</a:t>
            </a:r>
            <a:r>
              <a:rPr lang="en-US" sz="2700" b="0" i="1" dirty="0" smtClean="0"/>
              <a:t> </a:t>
            </a:r>
            <a:r>
              <a:rPr lang="en-US" sz="2700" b="0" dirty="0" smtClean="0"/>
              <a:t>are:</a:t>
            </a:r>
          </a:p>
          <a:p>
            <a:pPr marL="0" indent="0" algn="ctr">
              <a:buNone/>
            </a:pPr>
            <a:r>
              <a:rPr lang="en-US" sz="2700" b="0" dirty="0" smtClean="0"/>
              <a:t>O(</a:t>
            </a:r>
            <a:r>
              <a:rPr lang="en-US" sz="2700" b="0" dirty="0" err="1" smtClean="0"/>
              <a:t>a|V</a:t>
            </a:r>
            <a:r>
              <a:rPr lang="en-US" sz="2700" b="0" dirty="0" smtClean="0"/>
              <a:t>||E| + |S|^4).</a:t>
            </a:r>
          </a:p>
          <a:p>
            <a:pPr marL="0" indent="0">
              <a:buNone/>
            </a:pPr>
            <a:r>
              <a:rPr lang="en-US" sz="2700" b="0" dirty="0" smtClean="0"/>
              <a:t>with |S| be the length of stage found for packaging the request.</a:t>
            </a:r>
          </a:p>
          <a:p>
            <a:endParaRPr lang="en-US" sz="2700" b="0" dirty="0"/>
          </a:p>
        </p:txBody>
      </p:sp>
    </p:spTree>
    <p:extLst>
      <p:ext uri="{BB962C8B-B14F-4D97-AF65-F5344CB8AC3E}">
        <p14:creationId xmlns:p14="http://schemas.microsoft.com/office/powerpoint/2010/main" val="68751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Negative of algorithm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3825"/>
            <a:ext cx="8382000" cy="4930775"/>
          </a:xfrm>
        </p:spPr>
        <p:txBody>
          <a:bodyPr/>
          <a:lstStyle/>
          <a:p>
            <a:r>
              <a:rPr lang="en-US" sz="2700" dirty="0" smtClean="0"/>
              <a:t> </a:t>
            </a:r>
            <a:r>
              <a:rPr lang="en-US" sz="2700" b="0" dirty="0" smtClean="0"/>
              <a:t>The step of algorithm are </a:t>
            </a:r>
            <a:r>
              <a:rPr lang="en-US" sz="2700" i="1" dirty="0" smtClean="0"/>
              <a:t>separately performed</a:t>
            </a:r>
            <a:r>
              <a:rPr lang="en-US" sz="2700" b="0" dirty="0" smtClean="0"/>
              <a:t> so in some case, the solution exist but can not be found (tricky or special case).</a:t>
            </a:r>
          </a:p>
          <a:p>
            <a:r>
              <a:rPr lang="en-US" sz="2700" b="0" dirty="0"/>
              <a:t> </a:t>
            </a:r>
            <a:r>
              <a:rPr lang="en-US" sz="2700" i="1" dirty="0" smtClean="0"/>
              <a:t>Data are listed all </a:t>
            </a:r>
            <a:r>
              <a:rPr lang="en-US" sz="2700" b="0" dirty="0" smtClean="0"/>
              <a:t>from database so reducing the time of action. </a:t>
            </a:r>
          </a:p>
          <a:p>
            <a:r>
              <a:rPr lang="en-US" sz="2700" b="0" dirty="0"/>
              <a:t> </a:t>
            </a:r>
            <a:r>
              <a:rPr lang="en-US" sz="2700" b="0" dirty="0" smtClean="0"/>
              <a:t>Some step of algorithm can be implemented better to reduce the complexity but </a:t>
            </a:r>
            <a:r>
              <a:rPr lang="en-US" sz="2700" i="1" dirty="0" smtClean="0"/>
              <a:t>still not have done</a:t>
            </a:r>
            <a:r>
              <a:rPr lang="en-US" sz="2700" b="0" dirty="0" smtClean="0"/>
              <a:t>.</a:t>
            </a:r>
          </a:p>
          <a:p>
            <a:r>
              <a:rPr lang="en-US" sz="2700" b="0" dirty="0"/>
              <a:t> </a:t>
            </a:r>
            <a:r>
              <a:rPr lang="en-US" sz="2700" b="0" dirty="0" smtClean="0"/>
              <a:t>Code is long so quite </a:t>
            </a:r>
            <a:r>
              <a:rPr lang="en-US" sz="2700" i="1" dirty="0" smtClean="0"/>
              <a:t>hard to debug</a:t>
            </a:r>
            <a:r>
              <a:rPr lang="en-US" sz="2700" b="0" dirty="0" smtClean="0"/>
              <a:t>.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3688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The end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838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THANKS FOR LISTENING!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0923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D"/>
      </a:accent4>
      <a:accent5>
        <a:srgbClr val="ADCFC1"/>
      </a:accent5>
      <a:accent6>
        <a:srgbClr val="B98A00"/>
      </a:accent6>
      <a:hlink>
        <a:srgbClr val="1481B8"/>
      </a:hlink>
      <a:folHlink>
        <a:srgbClr val="83A6A7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00B98A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D"/>
        </a:accent4>
        <a:accent5>
          <a:srgbClr val="ADCFC1"/>
        </a:accent5>
        <a:accent6>
          <a:srgbClr val="B98A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cdb2004108l</Template>
  <TotalTime>733</TotalTime>
  <Words>552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sample</vt:lpstr>
      <vt:lpstr>Image</vt:lpstr>
      <vt:lpstr>iDeliver Algorithm description</vt:lpstr>
      <vt:lpstr>Introduction</vt:lpstr>
      <vt:lpstr>Solution</vt:lpstr>
      <vt:lpstr>Detail solution</vt:lpstr>
      <vt:lpstr>Detail solution</vt:lpstr>
      <vt:lpstr>Detail solution</vt:lpstr>
      <vt:lpstr>Positive of algorithm</vt:lpstr>
      <vt:lpstr>Negative of algorithm</vt:lpstr>
      <vt:lpstr>The end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parts (fields) of message: </dc:title>
  <dc:creator>LuLP60563</dc:creator>
  <cp:lastModifiedBy>Le Phuc Lu</cp:lastModifiedBy>
  <cp:revision>134</cp:revision>
  <dcterms:created xsi:type="dcterms:W3CDTF">2011-02-23T16:47:03Z</dcterms:created>
  <dcterms:modified xsi:type="dcterms:W3CDTF">2014-04-05T08:27:03Z</dcterms:modified>
</cp:coreProperties>
</file>