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3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eg"/><Relationship Id="rId4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e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Current scenario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solution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9D0A9-867D-45C6-A3EE-B1D7599D7259}">
      <dgm:prSet phldrT="[Text]"/>
      <dgm:spPr/>
      <dgm:t>
        <a:bodyPr/>
        <a:lstStyle/>
        <a:p>
          <a:pPr algn="l"/>
          <a:r>
            <a:rPr lang="en-US" dirty="0" smtClean="0"/>
            <a:t>No need to setup</a:t>
          </a:r>
          <a:endParaRPr lang="en-US" dirty="0"/>
        </a:p>
      </dgm:t>
    </dgm:pt>
    <dgm:pt modelId="{A088C478-C5EE-4CEF-97E9-142F0CE3F502}" type="parTrans" cxnId="{83AF2CEC-A446-4D80-8ABD-1956873AEF71}">
      <dgm:prSet/>
      <dgm:spPr/>
      <dgm:t>
        <a:bodyPr/>
        <a:lstStyle/>
        <a:p>
          <a:endParaRPr lang="en-US"/>
        </a:p>
      </dgm:t>
    </dgm:pt>
    <dgm:pt modelId="{05E60817-EFBA-4CC3-8B8F-0ECECFB367D9}" type="sibTrans" cxnId="{83AF2CEC-A446-4D80-8ABD-1956873AEF71}">
      <dgm:prSet/>
      <dgm:spPr/>
      <dgm:t>
        <a:bodyPr/>
        <a:lstStyle/>
        <a:p>
          <a:endParaRPr lang="en-US"/>
        </a:p>
      </dgm:t>
    </dgm:pt>
    <dgm:pt modelId="{1027CA06-C869-4AC2-82BB-D2431DBA93A9}">
      <dgm:prSet phldrT="[Text]"/>
      <dgm:spPr/>
      <dgm:t>
        <a:bodyPr/>
        <a:lstStyle/>
        <a:p>
          <a:pPr algn="l"/>
          <a:r>
            <a:rPr lang="en-US" dirty="0" smtClean="0"/>
            <a:t>Less </a:t>
          </a:r>
          <a:r>
            <a:rPr lang="en-US" dirty="0" smtClean="0"/>
            <a:t>training </a:t>
          </a:r>
          <a:endParaRPr lang="en-US" dirty="0" smtClean="0"/>
        </a:p>
        <a:p>
          <a:pPr algn="l"/>
          <a:r>
            <a:rPr lang="en-US" dirty="0" smtClean="0"/>
            <a:t>time</a:t>
          </a:r>
          <a:endParaRPr lang="en-US" dirty="0"/>
        </a:p>
      </dgm:t>
    </dgm:pt>
    <dgm:pt modelId="{DF19D294-2701-49F9-AC3B-F5C6F32FB512}" type="parTrans" cxnId="{175298FF-7E58-44AC-9AF4-6F8F0006A8C8}">
      <dgm:prSet/>
      <dgm:spPr/>
      <dgm:t>
        <a:bodyPr/>
        <a:lstStyle/>
        <a:p>
          <a:endParaRPr lang="en-US"/>
        </a:p>
      </dgm:t>
    </dgm:pt>
    <dgm:pt modelId="{C56EDCCC-B488-45AD-903B-A23FABCF550E}" type="sibTrans" cxnId="{175298FF-7E58-44AC-9AF4-6F8F0006A8C8}">
      <dgm:prSet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No statistics report</a:t>
          </a:r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00440-355F-490D-B0EB-CF017ED41C01}" type="pres">
      <dgm:prSet presAssocID="{0F39D0A9-867D-45C6-A3EE-B1D7599D7259}" presName="compNode" presStyleCnt="0"/>
      <dgm:spPr/>
    </dgm:pt>
    <dgm:pt modelId="{EEF51702-864D-4C77-A34E-907E56444CA3}" type="pres">
      <dgm:prSet presAssocID="{0F39D0A9-867D-45C6-A3EE-B1D7599D7259}" presName="pictRect" presStyleLbl="node1" presStyleIdx="0" presStyleCnt="4" custScaleX="61492" custScaleY="61492" custLinFactNeighborX="10759" custLinFactNeighborY="-706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37B735E-E19D-454F-8B0F-8811B9BF27A1}" type="pres">
      <dgm:prSet presAssocID="{0F39D0A9-867D-45C6-A3EE-B1D7599D7259}" presName="textRect" presStyleLbl="revTx" presStyleIdx="0" presStyleCnt="4" custScaleX="51064" custLinFactY="-63259" custLinFactNeighborX="480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2C227-C807-4180-903E-236519F6CDD7}" type="pres">
      <dgm:prSet presAssocID="{05E60817-EFBA-4CC3-8B8F-0ECECFB367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0481FA-D387-43CB-A3F8-BF767FA94A9F}" type="pres">
      <dgm:prSet presAssocID="{1027CA06-C869-4AC2-82BB-D2431DBA93A9}" presName="compNode" presStyleCnt="0"/>
      <dgm:spPr/>
    </dgm:pt>
    <dgm:pt modelId="{4AEC347F-63D0-461D-BB55-83E9C562A291}" type="pres">
      <dgm:prSet presAssocID="{1027CA06-C869-4AC2-82BB-D2431DBA93A9}" presName="pictRect" presStyleLbl="node1" presStyleIdx="1" presStyleCnt="4" custScaleX="72505" custScaleY="72504" custLinFactNeighborX="-88468" custLinFactNeighborY="514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FA395D9-DAC9-4DBC-9700-CD1D30DAEBCA}" type="pres">
      <dgm:prSet presAssocID="{1027CA06-C869-4AC2-82BB-D2431DBA93A9}" presName="textRect" presStyleLbl="revTx" presStyleIdx="1" presStyleCnt="4" custLinFactNeighborX="-64857" custLinFactNeighborY="83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8EBF4-3588-4686-A9BD-8F739CCCD4AD}" type="pres">
      <dgm:prSet presAssocID="{C56EDCCC-B488-45AD-903B-A23FABCF55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2" presStyleCnt="4" custScaleX="68664" custScaleY="73518" custLinFactNeighborX="-1738" custLinFactNeighborY="-6428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13484C7-CF82-4E43-86D6-4A2EDC9C3557}" type="pres">
      <dgm:prSet presAssocID="{B854BF0E-8186-4A1D-82F5-FCBE21864E2C}" presName="textRect" presStyleLbl="revTx" presStyleIdx="2" presStyleCnt="4" custLinFactY="-39068" custLinFactNeighborX="-270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3" presStyleCnt="4" custScaleX="72838" custScaleY="73495" custLinFactNeighborX="-8065" custLinFactNeighborY="-6652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3" presStyleCnt="4" custScaleX="72838" custScaleY="73495" custLinFactY="-61415" custLinFactNeighborX="-46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1CE4440B-ACFD-4E9C-BC40-22D78780364F}" type="presOf" srcId="{05E60817-EFBA-4CC3-8B8F-0ECECFB367D9}" destId="{C632C227-C807-4180-903E-236519F6CDD7}" srcOrd="0" destOrd="0" presId="urn:microsoft.com/office/officeart/2005/8/layout/pList1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175298FF-7E58-44AC-9AF4-6F8F0006A8C8}" srcId="{CD24A54C-9A2D-4461-B4ED-DB07A1DF400E}" destId="{1027CA06-C869-4AC2-82BB-D2431DBA93A9}" srcOrd="1" destOrd="0" parTransId="{DF19D294-2701-49F9-AC3B-F5C6F32FB512}" sibTransId="{C56EDCCC-B488-45AD-903B-A23FABCF550E}"/>
    <dgm:cxn modelId="{441F7311-3E16-4C82-B72E-5FB70258C06E}" srcId="{CD24A54C-9A2D-4461-B4ED-DB07A1DF400E}" destId="{261BB819-3E9A-4554-9B4C-22EB643114E3}" srcOrd="3" destOrd="0" parTransId="{AC1611A9-99BF-4F02-A097-FF91AA8BB151}" sibTransId="{32C52D12-2ECA-4277-9DEF-7B63213F4D19}"/>
    <dgm:cxn modelId="{8C74DF28-7931-4F0C-9075-FE61263C5352}" type="presOf" srcId="{0F39D0A9-867D-45C6-A3EE-B1D7599D7259}" destId="{937B735E-E19D-454F-8B0F-8811B9BF27A1}" srcOrd="0" destOrd="0" presId="urn:microsoft.com/office/officeart/2005/8/layout/pList1"/>
    <dgm:cxn modelId="{83AF2CEC-A446-4D80-8ABD-1956873AEF71}" srcId="{CD24A54C-9A2D-4461-B4ED-DB07A1DF400E}" destId="{0F39D0A9-867D-45C6-A3EE-B1D7599D7259}" srcOrd="0" destOrd="0" parTransId="{A088C478-C5EE-4CEF-97E9-142F0CE3F502}" sibTransId="{05E60817-EFBA-4CC3-8B8F-0ECECFB367D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D5997111-46E3-4A1B-8967-127869E82F15}" type="presOf" srcId="{1027CA06-C869-4AC2-82BB-D2431DBA93A9}" destId="{EFA395D9-DAC9-4DBC-9700-CD1D30DAEBCA}" srcOrd="0" destOrd="0" presId="urn:microsoft.com/office/officeart/2005/8/layout/pList1"/>
    <dgm:cxn modelId="{8AD15B8F-747C-47E6-9BD3-5C4AEECF5B4A}" type="presOf" srcId="{C56EDCCC-B488-45AD-903B-A23FABCF550E}" destId="{7018EBF4-3588-4686-A9BD-8F739CCCD4AD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2" destOrd="0" parTransId="{718318BE-7467-4374-9E6A-B62BBA5FCD0A}" sibTransId="{131ADA8E-682F-4521-B238-7B43298F94DB}"/>
    <dgm:cxn modelId="{0E03BB93-E917-46DD-9145-C46FB81B6129}" type="presParOf" srcId="{EDDE1776-3C43-45C0-AFFF-2BE66953306B}" destId="{6E700440-355F-490D-B0EB-CF017ED41C01}" srcOrd="0" destOrd="0" presId="urn:microsoft.com/office/officeart/2005/8/layout/pList1"/>
    <dgm:cxn modelId="{ADD1DD56-6CEF-496B-B8A0-884CBE9DD961}" type="presParOf" srcId="{6E700440-355F-490D-B0EB-CF017ED41C01}" destId="{EEF51702-864D-4C77-A34E-907E56444CA3}" srcOrd="0" destOrd="0" presId="urn:microsoft.com/office/officeart/2005/8/layout/pList1"/>
    <dgm:cxn modelId="{1BB5EE4E-E6C8-4496-9C4E-98ED11DD9A6E}" type="presParOf" srcId="{6E700440-355F-490D-B0EB-CF017ED41C01}" destId="{937B735E-E19D-454F-8B0F-8811B9BF27A1}" srcOrd="1" destOrd="0" presId="urn:microsoft.com/office/officeart/2005/8/layout/pList1"/>
    <dgm:cxn modelId="{480D35A1-9AFD-4DD5-BD01-2A73EB66F067}" type="presParOf" srcId="{EDDE1776-3C43-45C0-AFFF-2BE66953306B}" destId="{C632C227-C807-4180-903E-236519F6CDD7}" srcOrd="1" destOrd="0" presId="urn:microsoft.com/office/officeart/2005/8/layout/pList1"/>
    <dgm:cxn modelId="{6C33A8D1-0209-460C-946E-7A60D2E49D13}" type="presParOf" srcId="{EDDE1776-3C43-45C0-AFFF-2BE66953306B}" destId="{040481FA-D387-43CB-A3F8-BF767FA94A9F}" srcOrd="2" destOrd="0" presId="urn:microsoft.com/office/officeart/2005/8/layout/pList1"/>
    <dgm:cxn modelId="{4D37F66B-45BF-42E3-88E6-AF989828D782}" type="presParOf" srcId="{040481FA-D387-43CB-A3F8-BF767FA94A9F}" destId="{4AEC347F-63D0-461D-BB55-83E9C562A291}" srcOrd="0" destOrd="0" presId="urn:microsoft.com/office/officeart/2005/8/layout/pList1"/>
    <dgm:cxn modelId="{83D0410D-AA06-47D1-BDE2-75280134CA6C}" type="presParOf" srcId="{040481FA-D387-43CB-A3F8-BF767FA94A9F}" destId="{EFA395D9-DAC9-4DBC-9700-CD1D30DAEBCA}" srcOrd="1" destOrd="0" presId="urn:microsoft.com/office/officeart/2005/8/layout/pList1"/>
    <dgm:cxn modelId="{7A7E0BD3-2ABB-48C3-A172-FBA0716F7F00}" type="presParOf" srcId="{EDDE1776-3C43-45C0-AFFF-2BE66953306B}" destId="{7018EBF4-3588-4686-A9BD-8F739CCCD4AD}" srcOrd="3" destOrd="0" presId="urn:microsoft.com/office/officeart/2005/8/layout/pList1"/>
    <dgm:cxn modelId="{FB20D7C7-5510-4A82-B37B-19979F93522C}" type="presParOf" srcId="{EDDE1776-3C43-45C0-AFFF-2BE66953306B}" destId="{BA5BBCAC-27E5-42D6-BBD7-7C6524D43BC4}" srcOrd="4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5" destOrd="0" presId="urn:microsoft.com/office/officeart/2005/8/layout/pList1"/>
    <dgm:cxn modelId="{DF56C3C0-D753-4B2B-9FE4-5794501FAE10}" type="presParOf" srcId="{EDDE1776-3C43-45C0-AFFF-2BE66953306B}" destId="{740EE94D-5974-4A33-B3C3-AF74EED08481}" srcOrd="6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scenario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solution</a:t>
          </a:r>
          <a:endParaRPr lang="en-US" sz="2400" kern="1200" dirty="0"/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1702-864D-4C77-A34E-907E56444CA3}">
      <dsp:nvSpPr>
        <dsp:cNvPr id="0" name=""/>
        <dsp:cNvSpPr/>
      </dsp:nvSpPr>
      <dsp:spPr>
        <a:xfrm>
          <a:off x="245391" y="49578"/>
          <a:ext cx="1388101" cy="95640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735E-E19D-454F-8B0F-8811B9BF27A1}">
      <dsp:nvSpPr>
        <dsp:cNvPr id="0" name=""/>
        <dsp:cNvSpPr/>
      </dsp:nvSpPr>
      <dsp:spPr>
        <a:xfrm>
          <a:off x="228596" y="1036640"/>
          <a:ext cx="1152703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need to setup</a:t>
          </a:r>
          <a:endParaRPr lang="en-US" sz="1700" kern="1200" dirty="0"/>
        </a:p>
      </dsp:txBody>
      <dsp:txXfrm>
        <a:off x="228596" y="1036640"/>
        <a:ext cx="1152703" cy="837484"/>
      </dsp:txXfrm>
    </dsp:sp>
    <dsp:sp modelId="{4AEC347F-63D0-461D-BB55-83E9C562A291}">
      <dsp:nvSpPr>
        <dsp:cNvPr id="0" name=""/>
        <dsp:cNvSpPr/>
      </dsp:nvSpPr>
      <dsp:spPr>
        <a:xfrm>
          <a:off x="0" y="1905006"/>
          <a:ext cx="1636705" cy="112767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95D9-DAC9-4DBC-9700-CD1D30DAEBCA}">
      <dsp:nvSpPr>
        <dsp:cNvPr id="0" name=""/>
        <dsp:cNvSpPr/>
      </dsp:nvSpPr>
      <dsp:spPr>
        <a:xfrm>
          <a:off x="152391" y="3147098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Less </a:t>
          </a:r>
          <a:r>
            <a:rPr lang="en-US" sz="1700" kern="1200" dirty="0" smtClean="0"/>
            <a:t>training </a:t>
          </a:r>
          <a:endParaRPr lang="en-US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time</a:t>
          </a:r>
          <a:endParaRPr lang="en-US" sz="1700" kern="1200" dirty="0"/>
        </a:p>
      </dsp:txBody>
      <dsp:txXfrm>
        <a:off x="152391" y="3147098"/>
        <a:ext cx="2257369" cy="837484"/>
      </dsp:txXfrm>
    </dsp:sp>
    <dsp:sp modelId="{F20742AD-0F9F-4864-8B4D-74AED66FE7E8}">
      <dsp:nvSpPr>
        <dsp:cNvPr id="0" name=""/>
        <dsp:cNvSpPr/>
      </dsp:nvSpPr>
      <dsp:spPr>
        <a:xfrm>
          <a:off x="4414106" y="101471"/>
          <a:ext cx="1550000" cy="1143445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4038593" y="1285997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4038593" y="1285997"/>
        <a:ext cx="2257369" cy="837484"/>
      </dsp:txXfrm>
    </dsp:sp>
    <dsp:sp modelId="{F022E9FD-AD84-44E7-BEE8-003BE2B2A367}">
      <dsp:nvSpPr>
        <dsp:cNvPr id="0" name=""/>
        <dsp:cNvSpPr/>
      </dsp:nvSpPr>
      <dsp:spPr>
        <a:xfrm>
          <a:off x="6400799" y="122231"/>
          <a:ext cx="1644222" cy="114308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6477008" y="1265236"/>
          <a:ext cx="1644222" cy="61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statistics report</a:t>
          </a:r>
        </a:p>
      </dsp:txBody>
      <dsp:txXfrm>
        <a:off x="6477008" y="1265236"/>
        <a:ext cx="1644222" cy="615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663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614051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Three main steps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940175"/>
          </a:xfrm>
        </p:spPr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1</a:t>
            </a:r>
            <a:r>
              <a:rPr lang="en-US" sz="2700" b="0" dirty="0" smtClean="0"/>
              <a:t>: request can be delivered on </a:t>
            </a:r>
            <a:r>
              <a:rPr lang="en-US" sz="2700" dirty="0" smtClean="0"/>
              <a:t>one trip </a:t>
            </a:r>
            <a:r>
              <a:rPr lang="en-US" sz="2700" b="0" dirty="0" smtClean="0"/>
              <a:t>start at A and end at B.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2</a:t>
            </a:r>
            <a:r>
              <a:rPr lang="en-US" sz="2700" b="0" dirty="0" smtClean="0"/>
              <a:t>: request can be delivered by </a:t>
            </a:r>
            <a:r>
              <a:rPr lang="en-US" sz="2700" dirty="0" smtClean="0"/>
              <a:t>multiple trips </a:t>
            </a:r>
            <a:r>
              <a:rPr lang="en-US" sz="2700" b="0" dirty="0" smtClean="0"/>
              <a:t>must be start and end at specific station of the found way.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3</a:t>
            </a:r>
            <a:r>
              <a:rPr lang="en-US" sz="2700" b="0" dirty="0" smtClean="0"/>
              <a:t>: request </a:t>
            </a:r>
            <a:r>
              <a:rPr lang="en-US" sz="2700" b="0" dirty="0"/>
              <a:t>can be delivered by </a:t>
            </a:r>
            <a:r>
              <a:rPr lang="en-US" sz="2700" dirty="0" smtClean="0"/>
              <a:t>multiple trip</a:t>
            </a:r>
            <a:r>
              <a:rPr lang="en-US" sz="2700" b="0" dirty="0" smtClean="0"/>
              <a:t> </a:t>
            </a:r>
            <a:r>
              <a:rPr lang="en-US" sz="2700" b="0" u="sng" dirty="0" smtClean="0"/>
              <a:t>not necessary</a:t>
            </a:r>
            <a:r>
              <a:rPr lang="en-US" sz="2700" b="0" dirty="0" smtClean="0"/>
              <a:t> start </a:t>
            </a:r>
            <a:r>
              <a:rPr lang="en-US" sz="2700" b="0" dirty="0"/>
              <a:t>and end at </a:t>
            </a:r>
            <a:r>
              <a:rPr lang="en-US" sz="2700" b="0" dirty="0" smtClean="0"/>
              <a:t>station and request may be </a:t>
            </a:r>
            <a:r>
              <a:rPr lang="en-US" sz="2700" dirty="0" smtClean="0"/>
              <a:t>transfer at middle of way</a:t>
            </a:r>
            <a:r>
              <a:rPr lang="en-US" sz="2700" b="0" dirty="0" smtClean="0"/>
              <a:t>.</a:t>
            </a: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34291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 routes and trips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99764" cy="34067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700" b="0" dirty="0" smtClean="0"/>
              <a:t>Using heuristic idea, try to find: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b="0" dirty="0"/>
              <a:t>whole way</a:t>
            </a:r>
            <a:r>
              <a:rPr lang="en-US" sz="2700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Two/three/four routes </a:t>
            </a:r>
            <a:r>
              <a:rPr lang="en-US" sz="2700" b="0" dirty="0" smtClean="0"/>
              <a:t>for whole way.</a:t>
            </a:r>
          </a:p>
          <a:p>
            <a:pPr marL="0" indent="0" algn="just">
              <a:buNone/>
            </a:pPr>
            <a:r>
              <a:rPr lang="en-US" sz="2700" b="0" dirty="0" smtClean="0"/>
              <a:t>With each list routes, </a:t>
            </a:r>
            <a:r>
              <a:rPr lang="en-US" sz="2700" i="1" dirty="0" smtClean="0"/>
              <a:t>find trips </a:t>
            </a:r>
            <a:r>
              <a:rPr lang="en-US" sz="2700" b="0" dirty="0" smtClean="0"/>
              <a:t>for each route and if satisfy all constraints, store as a solution.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5486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28655" y="518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8001000" y="515042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Freeform 8"/>
          <p:cNvSpPr/>
          <p:nvPr/>
        </p:nvSpPr>
        <p:spPr>
          <a:xfrm>
            <a:off x="983673" y="5472363"/>
            <a:ext cx="7342909" cy="616813"/>
          </a:xfrm>
          <a:custGeom>
            <a:avLst/>
            <a:gdLst>
              <a:gd name="connsiteX0" fmla="*/ 0 w 7342909"/>
              <a:gd name="connsiteY0" fmla="*/ 277273 h 616813"/>
              <a:gd name="connsiteX1" fmla="*/ 1634836 w 7342909"/>
              <a:gd name="connsiteY1" fmla="*/ 609782 h 616813"/>
              <a:gd name="connsiteX2" fmla="*/ 3629891 w 7342909"/>
              <a:gd name="connsiteY2" fmla="*/ 182 h 616813"/>
              <a:gd name="connsiteX3" fmla="*/ 5417127 w 7342909"/>
              <a:gd name="connsiteY3" fmla="*/ 540510 h 616813"/>
              <a:gd name="connsiteX4" fmla="*/ 7342909 w 7342909"/>
              <a:gd name="connsiteY4" fmla="*/ 69455 h 61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909" h="616813">
                <a:moveTo>
                  <a:pt x="0" y="277273"/>
                </a:moveTo>
                <a:cubicBezTo>
                  <a:pt x="514927" y="466618"/>
                  <a:pt x="1029854" y="655964"/>
                  <a:pt x="1634836" y="609782"/>
                </a:cubicBezTo>
                <a:cubicBezTo>
                  <a:pt x="2239818" y="563600"/>
                  <a:pt x="2999509" y="11727"/>
                  <a:pt x="3629891" y="182"/>
                </a:cubicBezTo>
                <a:cubicBezTo>
                  <a:pt x="4260273" y="-11363"/>
                  <a:pt x="4798291" y="528965"/>
                  <a:pt x="5417127" y="540510"/>
                </a:cubicBezTo>
                <a:cubicBezTo>
                  <a:pt x="6035963" y="552056"/>
                  <a:pt x="6689436" y="310755"/>
                  <a:pt x="7342909" y="694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flipV="1">
            <a:off x="1107608" y="5981700"/>
            <a:ext cx="1483192" cy="90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2971800" y="5524500"/>
            <a:ext cx="1156855" cy="45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4890655" y="5472363"/>
            <a:ext cx="1129145" cy="509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7"/>
            <a:endCxn id="8" idx="2"/>
          </p:cNvCxnSpPr>
          <p:nvPr/>
        </p:nvCxnSpPr>
        <p:spPr>
          <a:xfrm flipV="1">
            <a:off x="6670208" y="5493327"/>
            <a:ext cx="1330792" cy="2459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2109" y="5569527"/>
            <a:ext cx="3532909" cy="568053"/>
          </a:xfrm>
          <a:custGeom>
            <a:avLst/>
            <a:gdLst>
              <a:gd name="connsiteX0" fmla="*/ 0 w 3532909"/>
              <a:gd name="connsiteY0" fmla="*/ 346364 h 568053"/>
              <a:gd name="connsiteX1" fmla="*/ 1634836 w 3532909"/>
              <a:gd name="connsiteY1" fmla="*/ 554182 h 568053"/>
              <a:gd name="connsiteX2" fmla="*/ 3532909 w 3532909"/>
              <a:gd name="connsiteY2" fmla="*/ 0 h 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568053">
                <a:moveTo>
                  <a:pt x="0" y="346364"/>
                </a:moveTo>
                <a:cubicBezTo>
                  <a:pt x="523009" y="479136"/>
                  <a:pt x="1046018" y="611909"/>
                  <a:pt x="1634836" y="554182"/>
                </a:cubicBezTo>
                <a:cubicBezTo>
                  <a:pt x="2223654" y="496455"/>
                  <a:pt x="2878281" y="248227"/>
                  <a:pt x="3532909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90655" y="5302393"/>
            <a:ext cx="3546763" cy="652032"/>
          </a:xfrm>
          <a:custGeom>
            <a:avLst/>
            <a:gdLst>
              <a:gd name="connsiteX0" fmla="*/ 0 w 3546763"/>
              <a:gd name="connsiteY0" fmla="*/ 110837 h 652032"/>
              <a:gd name="connsiteX1" fmla="*/ 1759527 w 3546763"/>
              <a:gd name="connsiteY1" fmla="*/ 651164 h 652032"/>
              <a:gd name="connsiteX2" fmla="*/ 3546763 w 3546763"/>
              <a:gd name="connsiteY2" fmla="*/ 0 h 652032"/>
              <a:gd name="connsiteX3" fmla="*/ 3546763 w 3546763"/>
              <a:gd name="connsiteY3" fmla="*/ 0 h 65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3" h="652032">
                <a:moveTo>
                  <a:pt x="0" y="110837"/>
                </a:moveTo>
                <a:cubicBezTo>
                  <a:pt x="584200" y="390237"/>
                  <a:pt x="1168400" y="669637"/>
                  <a:pt x="1759527" y="651164"/>
                </a:cubicBezTo>
                <a:cubicBezTo>
                  <a:pt x="2350654" y="632691"/>
                  <a:pt x="3546763" y="0"/>
                  <a:pt x="3546763" y="0"/>
                </a:cubicBezTo>
                <a:lnTo>
                  <a:pt x="3546763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Choose the best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0" dirty="0" smtClean="0"/>
              <a:t>For each found solution, sort base on </a:t>
            </a:r>
            <a:r>
              <a:rPr lang="en-US" sz="3000" i="1" dirty="0" smtClean="0"/>
              <a:t>some criterions</a:t>
            </a:r>
            <a:r>
              <a:rPr lang="en-US" sz="3000" b="0" dirty="0" smtClean="0"/>
              <a:t>: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arrival time of last trip</a:t>
            </a:r>
            <a:r>
              <a:rPr lang="en-US" sz="3000" b="0" dirty="0" smtClean="0"/>
              <a:t>.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number of used trips</a:t>
            </a:r>
            <a:r>
              <a:rPr lang="en-US" sz="3000" b="0" dirty="0" smtClean="0"/>
              <a:t>.</a:t>
            </a:r>
            <a:endParaRPr lang="en-US" sz="3000" b="0" dirty="0"/>
          </a:p>
          <a:p>
            <a:pPr marL="0" indent="0">
              <a:buNone/>
            </a:pPr>
            <a:r>
              <a:rPr lang="en-US" sz="3000" b="0" dirty="0" smtClean="0"/>
              <a:t>Then choose the first solution of list with best fit all constraints.</a:t>
            </a:r>
          </a:p>
        </p:txBody>
      </p:sp>
    </p:spTree>
    <p:extLst>
      <p:ext uri="{BB962C8B-B14F-4D97-AF65-F5344CB8AC3E}">
        <p14:creationId xmlns:p14="http://schemas.microsoft.com/office/powerpoint/2010/main" val="21440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Positive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700" b="0" dirty="0" smtClean="0"/>
              <a:t>Use </a:t>
            </a:r>
            <a:r>
              <a:rPr lang="en-US" sz="2700" i="1" dirty="0" smtClean="0"/>
              <a:t>greedy thinking </a:t>
            </a:r>
            <a:r>
              <a:rPr lang="en-US" sz="2700" b="0" dirty="0" smtClean="0"/>
              <a:t>for almost steps of algorithm so fast to find out the solution and it will meet the </a:t>
            </a:r>
            <a:r>
              <a:rPr lang="en-US" sz="2700" i="1" dirty="0" smtClean="0"/>
              <a:t>local optimal </a:t>
            </a:r>
            <a:r>
              <a:rPr lang="en-US" sz="2700" b="0" dirty="0" smtClean="0"/>
              <a:t>of the given optimization problem.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Some </a:t>
            </a:r>
            <a:r>
              <a:rPr lang="en-US" sz="2700" i="1" dirty="0" smtClean="0"/>
              <a:t>list data </a:t>
            </a:r>
            <a:r>
              <a:rPr lang="en-US" sz="2700" b="0" dirty="0" smtClean="0"/>
              <a:t>use for the first request is </a:t>
            </a:r>
            <a:r>
              <a:rPr lang="en-US" sz="2700" i="1" dirty="0" smtClean="0"/>
              <a:t>used for all next request</a:t>
            </a:r>
            <a:r>
              <a:rPr lang="en-US" sz="2700" b="0" dirty="0" smtClean="0"/>
              <a:t>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Estimate </a:t>
            </a:r>
            <a:r>
              <a:rPr lang="en-US" sz="2700" i="1" dirty="0" smtClean="0"/>
              <a:t>complexity of algorithm</a:t>
            </a:r>
            <a:r>
              <a:rPr lang="en-US" sz="2700" b="0" i="1" dirty="0"/>
              <a:t>:</a:t>
            </a:r>
            <a:endParaRPr lang="en-US" sz="2700" b="0" dirty="0" smtClean="0"/>
          </a:p>
          <a:p>
            <a:pPr marL="0" indent="0" algn="ctr">
              <a:buNone/>
            </a:pPr>
            <a:r>
              <a:rPr lang="en-US" sz="2700" b="0" dirty="0" smtClean="0"/>
              <a:t>O((</a:t>
            </a:r>
            <a:r>
              <a:rPr lang="en-US" sz="2700" b="0" dirty="0" err="1" smtClean="0"/>
              <a:t>k|V</a:t>
            </a:r>
            <a:r>
              <a:rPr lang="en-US" sz="2700" b="0" dirty="0" smtClean="0"/>
              <a:t>||E|</a:t>
            </a:r>
            <a:r>
              <a:rPr lang="en-US" sz="2700" b="0" baseline="30000" dirty="0" smtClean="0"/>
              <a:t>2</a:t>
            </a:r>
            <a:r>
              <a:rPr lang="en-US" sz="2700" b="0" dirty="0" smtClean="0"/>
              <a:t> + |E|</a:t>
            </a:r>
            <a:r>
              <a:rPr lang="en-US" sz="2700" b="0" baseline="30000" dirty="0" smtClean="0"/>
              <a:t>4</a:t>
            </a:r>
            <a:r>
              <a:rPr lang="en-US" sz="2700" b="0" dirty="0" smtClean="0"/>
              <a:t>) x |T| x |R| x |S| x |I|).</a:t>
            </a:r>
          </a:p>
          <a:p>
            <a:pPr marL="0" indent="0">
              <a:buNone/>
            </a:pPr>
            <a:r>
              <a:rPr lang="en-US" sz="2700" b="0" dirty="0" smtClean="0"/>
              <a:t>with |T|, |R|, |S|, |I| are number of trips, routes, stages and requests.</a:t>
            </a:r>
          </a:p>
          <a:p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3400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Negative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382000" cy="4930775"/>
          </a:xfrm>
        </p:spPr>
        <p:txBody>
          <a:bodyPr/>
          <a:lstStyle/>
          <a:p>
            <a:r>
              <a:rPr lang="en-US" sz="2700" dirty="0" smtClean="0"/>
              <a:t> </a:t>
            </a:r>
            <a:r>
              <a:rPr lang="en-US" sz="2700" b="0" dirty="0" smtClean="0"/>
              <a:t>The steps of algorithm are </a:t>
            </a:r>
            <a:r>
              <a:rPr lang="en-US" sz="2700" i="1" dirty="0" smtClean="0"/>
              <a:t>separately performed</a:t>
            </a:r>
            <a:r>
              <a:rPr lang="en-US" sz="2700" b="0" dirty="0" smtClean="0"/>
              <a:t> so in some case, the solution exist but can not be found (tricky or special case).</a:t>
            </a:r>
          </a:p>
          <a:p>
            <a:r>
              <a:rPr lang="en-US" sz="2700" b="0" dirty="0" smtClean="0"/>
              <a:t>Some step of algorithm can be implemented better to reduce the complexity but </a:t>
            </a:r>
            <a:r>
              <a:rPr lang="en-US" sz="2700" i="1" dirty="0" smtClean="0"/>
              <a:t>still not have done</a:t>
            </a:r>
            <a:r>
              <a:rPr lang="en-US" sz="2700" b="0" dirty="0"/>
              <a:t>.</a:t>
            </a:r>
            <a:endParaRPr lang="en-US" sz="2700" b="0" dirty="0" smtClean="0"/>
          </a:p>
        </p:txBody>
      </p:sp>
    </p:spTree>
    <p:extLst>
      <p:ext uri="{BB962C8B-B14F-4D97-AF65-F5344CB8AC3E}">
        <p14:creationId xmlns:p14="http://schemas.microsoft.com/office/powerpoint/2010/main" val="15286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Technology &amp; </a:t>
            </a:r>
            <a:r>
              <a:rPr lang="en-US" sz="3000" b="1" dirty="0" err="1" smtClean="0"/>
              <a:t>dev</a:t>
            </a:r>
            <a:r>
              <a:rPr lang="en-US" sz="3000" b="1" dirty="0" smtClean="0"/>
              <a:t> environment</a:t>
            </a:r>
            <a:endParaRPr lang="en-US" sz="30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2" y="1930229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5" y="16002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619003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526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88" y="3810000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5" y="45720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Le Phuc Lu\Desktop\google-maps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70" y="2743200"/>
            <a:ext cx="198463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Rating </a:t>
            </a:r>
            <a:r>
              <a:rPr lang="en-US" b="0" dirty="0"/>
              <a:t>and </a:t>
            </a:r>
            <a:r>
              <a:rPr lang="en-US" b="0" dirty="0" smtClean="0"/>
              <a:t>comment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to manage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revenue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498727"/>
            <a:ext cx="1703512" cy="136275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/>
          <p:cNvSpPr/>
          <p:nvPr/>
        </p:nvSpPr>
        <p:spPr>
          <a:xfrm>
            <a:off x="4800600" y="4781476"/>
            <a:ext cx="1703512" cy="136370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000" r="-7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/>
          <p:cNvSpPr/>
          <p:nvPr/>
        </p:nvSpPr>
        <p:spPr>
          <a:xfrm>
            <a:off x="7188069" y="4392418"/>
            <a:ext cx="1703512" cy="136275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2000" b="-12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146" name="Picture 2" descr="C:\Users\Le Phuc Lu\Desktop\i_m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79026"/>
            <a:ext cx="1766156" cy="176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44995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Current scenario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85344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 Advantages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05348"/>
              </p:ext>
            </p:extLst>
          </p:nvPr>
        </p:nvGraphicFramePr>
        <p:xfrm>
          <a:off x="457200" y="23622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2514600"/>
            <a:ext cx="15494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1686" y="519792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</a:t>
            </a:r>
            <a:br>
              <a:rPr lang="en-US" dirty="0" smtClean="0"/>
            </a:br>
            <a:r>
              <a:rPr lang="en-US" dirty="0" smtClean="0"/>
              <a:t>connection</a:t>
            </a:r>
            <a:br>
              <a:rPr lang="en-US" dirty="0" smtClean="0"/>
            </a:br>
            <a:r>
              <a:rPr lang="en-US" dirty="0" smtClean="0"/>
              <a:t>unnecessary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4267200"/>
            <a:ext cx="2324100" cy="15479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3312" y="5936593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Ineffective manual work</a:t>
            </a:r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0405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information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115199" y="5091257"/>
            <a:ext cx="2913602" cy="390937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0" smtClean="0">
                <a:solidFill>
                  <a:srgbClr val="0070C0"/>
                </a:solidFill>
              </a:rPr>
              <a:t>Provide mechanism to manage</a:t>
            </a:r>
            <a:endParaRPr lang="en-US" sz="1800" b="0" dirty="0" smtClean="0">
              <a:solidFill>
                <a:srgbClr val="0070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62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Some definitions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533400" y="2528455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2542309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2074718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680855" y="2376054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STATIONS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752600" y="2757054"/>
            <a:ext cx="928255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761510" y="2757054"/>
            <a:ext cx="1517074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2455718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233055" y="2408052"/>
            <a:ext cx="7227751" cy="617534"/>
          </a:xfrm>
          <a:custGeom>
            <a:avLst/>
            <a:gdLst>
              <a:gd name="connsiteX0" fmla="*/ 0 w 7227751"/>
              <a:gd name="connsiteY0" fmla="*/ 542966 h 617534"/>
              <a:gd name="connsiteX1" fmla="*/ 1953490 w 7227751"/>
              <a:gd name="connsiteY1" fmla="*/ 349003 h 617534"/>
              <a:gd name="connsiteX2" fmla="*/ 4641272 w 7227751"/>
              <a:gd name="connsiteY2" fmla="*/ 612239 h 617534"/>
              <a:gd name="connsiteX3" fmla="*/ 6996545 w 7227751"/>
              <a:gd name="connsiteY3" fmla="*/ 58057 h 617534"/>
              <a:gd name="connsiteX4" fmla="*/ 7010400 w 7227751"/>
              <a:gd name="connsiteY4" fmla="*/ 44203 h 61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7751" h="617534">
                <a:moveTo>
                  <a:pt x="0" y="542966"/>
                </a:moveTo>
                <a:cubicBezTo>
                  <a:pt x="589972" y="440212"/>
                  <a:pt x="1179945" y="337458"/>
                  <a:pt x="1953490" y="349003"/>
                </a:cubicBezTo>
                <a:cubicBezTo>
                  <a:pt x="2727035" y="360548"/>
                  <a:pt x="3800763" y="660730"/>
                  <a:pt x="4641272" y="612239"/>
                </a:cubicBezTo>
                <a:cubicBezTo>
                  <a:pt x="5481781" y="563748"/>
                  <a:pt x="6601690" y="152730"/>
                  <a:pt x="6996545" y="58057"/>
                </a:cubicBezTo>
                <a:cubicBezTo>
                  <a:pt x="7391400" y="-36616"/>
                  <a:pt x="7200900" y="3793"/>
                  <a:pt x="7010400" y="44203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" y="35052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Snip Single Corner Rectangle 3072"/>
          <p:cNvSpPr/>
          <p:nvPr/>
        </p:nvSpPr>
        <p:spPr>
          <a:xfrm>
            <a:off x="718054" y="4419600"/>
            <a:ext cx="1242364" cy="581891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7:00 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6" name="Rounded Rectangle 3075"/>
          <p:cNvSpPr/>
          <p:nvPr/>
        </p:nvSpPr>
        <p:spPr>
          <a:xfrm>
            <a:off x="1526381" y="17629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178 km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984372" y="19153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</a:p>
          <a:p>
            <a:pPr algn="ctr"/>
            <a:r>
              <a:rPr lang="en-US" dirty="0" smtClean="0"/>
              <a:t>169 km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248400" y="1752599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</a:p>
          <a:p>
            <a:pPr algn="ctr"/>
            <a:r>
              <a:rPr lang="en-US" dirty="0" smtClean="0"/>
              <a:t>308 km</a:t>
            </a:r>
            <a:endParaRPr lang="en-US" dirty="0"/>
          </a:p>
        </p:txBody>
      </p:sp>
      <p:sp>
        <p:nvSpPr>
          <p:cNvPr id="71" name="Snip Single Corner Rectangle 70"/>
          <p:cNvSpPr/>
          <p:nvPr/>
        </p:nvSpPr>
        <p:spPr>
          <a:xfrm>
            <a:off x="480362" y="4376015"/>
            <a:ext cx="2008910" cy="70860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7:00 AM 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26 May 2014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STAGES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ROUTES</a:t>
            </a:r>
            <a:endParaRPr lang="en-US" sz="2400" b="1" dirty="0"/>
          </a:p>
        </p:txBody>
      </p:sp>
      <p:sp>
        <p:nvSpPr>
          <p:cNvPr id="74" name="Rectangle 73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COACHES</a:t>
            </a:r>
            <a:endParaRPr lang="en-US" sz="2400" b="1" dirty="0"/>
          </a:p>
        </p:txBody>
      </p:sp>
      <p:sp>
        <p:nvSpPr>
          <p:cNvPr id="3077" name="Rounded Rectangle 3076"/>
          <p:cNvSpPr/>
          <p:nvPr/>
        </p:nvSpPr>
        <p:spPr>
          <a:xfrm>
            <a:off x="1865708" y="3589336"/>
            <a:ext cx="1715691" cy="6096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 </a:t>
            </a:r>
          </a:p>
          <a:p>
            <a:pPr algn="ctr"/>
            <a:r>
              <a:rPr lang="en-US" dirty="0" smtClean="0"/>
              <a:t>(L x W x H)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666999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SCHEDULES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2680855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80469 -0.06782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26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60" grpId="0" animBg="1"/>
      <p:bldP spid="3073" grpId="0" animBg="1"/>
      <p:bldP spid="3076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3077" grpId="0" animBg="1"/>
      <p:bldP spid="3077" grpId="1" animBg="1"/>
      <p:bldP spid="76" grpId="0" animBg="1"/>
      <p:bldP spid="76" grpId="1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Problems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21809"/>
              </p:ext>
            </p:extLst>
          </p:nvPr>
        </p:nvGraphicFramePr>
        <p:xfrm>
          <a:off x="304803" y="1515745"/>
          <a:ext cx="8610596" cy="1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1"/>
                <a:gridCol w="1275644"/>
                <a:gridCol w="1378151"/>
                <a:gridCol w="1298423"/>
                <a:gridCol w="1107318"/>
                <a:gridCol w="12954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Trip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Volume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657600"/>
            <a:ext cx="8236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Requests (from A to B)</a:t>
            </a:r>
          </a:p>
          <a:p>
            <a:pPr marL="514350" indent="-514350">
              <a:buAutoNum type="arabicParenBoth"/>
            </a:pPr>
            <a:r>
              <a:rPr lang="en-US" sz="2400" b="0" dirty="0" smtClean="0"/>
              <a:t> </a:t>
            </a:r>
            <a:r>
              <a:rPr lang="en-US" sz="2400" b="0" dirty="0" err="1" smtClean="0"/>
              <a:t>Cà</a:t>
            </a:r>
            <a:r>
              <a:rPr lang="en-US" sz="2400" b="0" dirty="0" smtClean="0"/>
              <a:t> Mau –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: 30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: 40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Nẵng</a:t>
            </a:r>
            <a:r>
              <a:rPr lang="en-US" sz="2400" b="0" dirty="0" smtClean="0"/>
              <a:t>: 50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Assign</a:t>
            </a:r>
            <a:r>
              <a:rPr lang="en-US" sz="2400" b="0" dirty="0" smtClean="0"/>
              <a:t> these </a:t>
            </a:r>
            <a:r>
              <a:rPr lang="en-US" sz="2400" i="1" dirty="0" smtClean="0"/>
              <a:t>requests</a:t>
            </a:r>
            <a:r>
              <a:rPr lang="en-US" sz="2400" b="0" dirty="0" smtClean="0"/>
              <a:t> that satisfying </a:t>
            </a:r>
            <a:r>
              <a:rPr lang="en-US" sz="2400" i="1" dirty="0" smtClean="0"/>
              <a:t>constraints</a:t>
            </a:r>
            <a:r>
              <a:rPr lang="en-US" sz="2400" b="0" dirty="0" smtClean="0"/>
              <a:t> about: volume, time.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702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458200" cy="49307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Find ways:</a:t>
            </a:r>
          </a:p>
          <a:p>
            <a:pPr algn="just">
              <a:buFontTx/>
              <a:buChar char="-"/>
            </a:pPr>
            <a:r>
              <a:rPr lang="en-US" sz="2600" b="0" dirty="0" smtClean="0"/>
              <a:t>Build </a:t>
            </a:r>
            <a:r>
              <a:rPr lang="en-US" sz="2600" dirty="0" smtClean="0"/>
              <a:t>graph</a:t>
            </a:r>
            <a:r>
              <a:rPr lang="en-US" sz="2600" b="0" dirty="0"/>
              <a:t> </a:t>
            </a:r>
            <a:r>
              <a:rPr lang="en-US" sz="2600" b="0" dirty="0" smtClean="0"/>
              <a:t>G=(V, E) and use </a:t>
            </a:r>
            <a:r>
              <a:rPr lang="en-US" sz="2600" i="1" dirty="0" smtClean="0"/>
              <a:t>breath first     </a:t>
            </a:r>
          </a:p>
          <a:p>
            <a:pPr marL="0" indent="0" algn="just">
              <a:buNone/>
            </a:pPr>
            <a:r>
              <a:rPr lang="en-US" sz="2600" i="1" dirty="0"/>
              <a:t> </a:t>
            </a:r>
            <a:r>
              <a:rPr lang="en-US" sz="2600" i="1" dirty="0" smtClean="0"/>
              <a:t>  search </a:t>
            </a:r>
            <a:r>
              <a:rPr lang="en-US" sz="2600" b="0" dirty="0" smtClean="0"/>
              <a:t>algorithm to find </a:t>
            </a:r>
            <a:r>
              <a:rPr lang="en-US" sz="2600" i="1" dirty="0" smtClean="0"/>
              <a:t>some ways</a:t>
            </a:r>
            <a:r>
              <a:rPr lang="en-US" sz="2600" b="0" dirty="0" smtClean="0"/>
              <a:t>.</a:t>
            </a:r>
          </a:p>
          <a:p>
            <a:pPr>
              <a:buFontTx/>
              <a:buChar char="-"/>
            </a:pPr>
            <a:r>
              <a:rPr lang="en-US" sz="2600" b="0" dirty="0" smtClean="0"/>
              <a:t>For each way, </a:t>
            </a:r>
            <a:r>
              <a:rPr lang="en-US" sz="2600" i="1" dirty="0" smtClean="0"/>
              <a:t>check the </a:t>
            </a:r>
            <a:r>
              <a:rPr lang="en-US" sz="2600" i="1" smtClean="0"/>
              <a:t>direction </a:t>
            </a:r>
            <a:r>
              <a:rPr lang="en-US" sz="2600" b="0" smtClean="0"/>
              <a:t>is not </a:t>
            </a:r>
            <a:r>
              <a:rPr lang="en-US" sz="2600" b="0" dirty="0" smtClean="0"/>
              <a:t>backward base on the </a:t>
            </a:r>
            <a:r>
              <a:rPr lang="en-US" sz="2600" i="1" dirty="0" smtClean="0"/>
              <a:t>longitude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latitude</a:t>
            </a:r>
            <a:r>
              <a:rPr lang="en-US" sz="2600" b="0" dirty="0" smtClean="0"/>
              <a:t> of stations.</a:t>
            </a:r>
            <a:endParaRPr lang="en-US" sz="26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" y="6044045"/>
            <a:ext cx="1828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5167745"/>
            <a:ext cx="1295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91200" y="4724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48400" y="4724400"/>
            <a:ext cx="1066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69487"/>
              </p:ext>
            </p:extLst>
          </p:nvPr>
        </p:nvGraphicFramePr>
        <p:xfrm>
          <a:off x="3429000" y="3886200"/>
          <a:ext cx="215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3" imgW="1104421" imgH="355446" progId="Equation.DSMT4">
                  <p:embed/>
                </p:oleObj>
              </mc:Choice>
              <mc:Fallback>
                <p:oleObj name="Equation" r:id="rId3" imgW="110442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215007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2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3403 L 0.21667 -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1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1233</TotalTime>
  <Words>702</Words>
  <Application>Microsoft Office PowerPoint</Application>
  <PresentationFormat>On-screen Show (4:3)</PresentationFormat>
  <Paragraphs>145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sample</vt:lpstr>
      <vt:lpstr>Image</vt:lpstr>
      <vt:lpstr>Equation</vt:lpstr>
      <vt:lpstr>  A web-based application that manages the activities of delivery service system  by coach</vt:lpstr>
      <vt:lpstr>Team members</vt:lpstr>
      <vt:lpstr>Outline</vt:lpstr>
      <vt:lpstr>Current scenario</vt:lpstr>
      <vt:lpstr>Actors of system</vt:lpstr>
      <vt:lpstr>Propose scenario</vt:lpstr>
      <vt:lpstr>Some definitions</vt:lpstr>
      <vt:lpstr>Problems</vt:lpstr>
      <vt:lpstr>Detail solution</vt:lpstr>
      <vt:lpstr>Three main steps</vt:lpstr>
      <vt:lpstr>Find routes and trips</vt:lpstr>
      <vt:lpstr>Choose the best solution</vt:lpstr>
      <vt:lpstr>Positive of algorithm</vt:lpstr>
      <vt:lpstr>Negative of algorithm</vt:lpstr>
      <vt:lpstr>Technology &amp; dev environment</vt:lpstr>
      <vt:lpstr>DEMONSTRATION</vt:lpstr>
      <vt:lpstr>Feature of new system</vt:lpstr>
      <vt:lpstr>Constraints of new system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Le Phuc Lu</cp:lastModifiedBy>
  <cp:revision>373</cp:revision>
  <dcterms:created xsi:type="dcterms:W3CDTF">2011-02-23T16:47:03Z</dcterms:created>
  <dcterms:modified xsi:type="dcterms:W3CDTF">2014-04-28T11:11:27Z</dcterms:modified>
</cp:coreProperties>
</file>