
<file path=[Content_Types].xml><?xml version="1.0" encoding="utf-8"?>
<Types xmlns="http://schemas.openxmlformats.org/package/2006/content-types">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 id="2147483660" r:id="rId3"/>
  </p:sldMasterIdLst>
  <p:notesMasterIdLst>
    <p:notesMasterId r:id="rId5"/>
  </p:notesMasterIdLst>
  <p:handoutMasterIdLst>
    <p:handoutMasterId r:id="rId20"/>
  </p:handoutMasterIdLst>
  <p:sldIdLst>
    <p:sldId id="256" r:id="rId4"/>
    <p:sldId id="257" r:id="rId6"/>
    <p:sldId id="264" r:id="rId7"/>
    <p:sldId id="265" r:id="rId8"/>
    <p:sldId id="266" r:id="rId9"/>
    <p:sldId id="267" r:id="rId10"/>
    <p:sldId id="279" r:id="rId11"/>
    <p:sldId id="286" r:id="rId12"/>
    <p:sldId id="287" r:id="rId13"/>
    <p:sldId id="288" r:id="rId14"/>
    <p:sldId id="290" r:id="rId15"/>
    <p:sldId id="277" r:id="rId16"/>
    <p:sldId id="282" r:id="rId17"/>
    <p:sldId id="262" r:id="rId18"/>
    <p:sldId id="263" r:id="rId19"/>
  </p:sldIdLst>
  <p:sldSz cx="12192000" cy="6858000"/>
  <p:notesSz cx="6858000" cy="9144000"/>
  <p:embeddedFontLst>
    <p:embeddedFont>
      <p:font typeface="Calibri" panose="020F0502020204030204"/>
      <p:regular r:id="rId25"/>
      <p:bold r:id="rId26"/>
      <p:italic r:id="rId27"/>
      <p:boldItalic r:id="rId28"/>
    </p:embeddedFont>
    <p:embeddedFont>
      <p:font typeface="Calibri Light" panose="020F0302020204030204"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 initial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3" autoAdjust="0"/>
    <p:restoredTop sz="90061" autoAdjust="0"/>
  </p:normalViewPr>
  <p:slideViewPr>
    <p:cSldViewPr snapToGrid="0">
      <p:cViewPr varScale="1">
        <p:scale>
          <a:sx n="76" d="100"/>
          <a:sy n="76" d="100"/>
        </p:scale>
        <p:origin x="869" y="53"/>
      </p:cViewPr>
      <p:guideLst/>
    </p:cSldViewPr>
  </p:slideViewPr>
  <p:notesTextViewPr>
    <p:cViewPr>
      <p:scale>
        <a:sx n="1" d="1"/>
        <a:sy n="1" d="1"/>
      </p:scale>
      <p:origin x="0" y="0"/>
    </p:cViewPr>
  </p:notesTextViewPr>
  <p:sorterViewPr>
    <p:cViewPr>
      <p:scale>
        <a:sx n="100" d="100"/>
        <a:sy n="100" d="100"/>
      </p:scale>
      <p:origin x="0" y="-786"/>
    </p:cViewPr>
  </p:sorterViewPr>
  <p:notesViewPr>
    <p:cSldViewPr snapToGrid="0">
      <p:cViewPr varScale="1">
        <p:scale>
          <a:sx n="60" d="100"/>
          <a:sy n="60" d="100"/>
        </p:scale>
        <p:origin x="2766" y="7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font" Target="fonts/font6.fntdata"/><Relationship Id="rId3" Type="http://schemas.openxmlformats.org/officeDocument/2006/relationships/slideMaster" Target="slideMasters/slideMaster2.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6E8BFD-86D9-45DD-ACF4-A58BE2BA6DEA}"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vi-VN"/>
        </a:p>
      </dgm:t>
    </dgm:pt>
    <dgm:pt modelId="{DD174855-EC1F-4712-9CDA-75A61E133895}">
      <dgm:prSet phldrT="[Text]" custT="1"/>
      <dgm:spPr>
        <a:xfrm>
          <a:off x="0" y="1882"/>
          <a:ext cx="1900889" cy="905453"/>
        </a:xfrm>
        <a:prstGeom prst="roundRect">
          <a:avLst/>
        </a:prstGeom>
        <a:solidFill>
          <a:srgbClr val="EB641B">
            <a:hueOff val="0"/>
            <a:satOff val="0"/>
            <a:lumOff val="0"/>
            <a:alphaOff val="0"/>
          </a:srgbClr>
        </a:solidFill>
        <a:ln w="19050" cap="flat" cmpd="sng" algn="ctr">
          <a:solidFill>
            <a:sysClr val="window" lastClr="FFFFFF">
              <a:hueOff val="0"/>
              <a:satOff val="0"/>
              <a:lumOff val="0"/>
              <a:alphaOff val="0"/>
            </a:sysClr>
          </a:solidFill>
          <a:prstDash val="solid"/>
        </a:ln>
        <a:effectLst/>
      </dgm:spPr>
      <dgm:t>
        <a:bodyPr/>
        <a:lstStyle/>
        <a:p>
          <a:r>
            <a:rPr lang="vi-VN" sz="2400" dirty="0" smtClean="0">
              <a:solidFill>
                <a:sysClr val="window" lastClr="FFFFFF"/>
              </a:solidFill>
              <a:latin typeface="Times New Roman" panose="02020603050405020304" pitchFamily="18" charset="0"/>
              <a:ea typeface="+mn-ea"/>
              <a:cs typeface="Times New Roman" panose="02020603050405020304" pitchFamily="18" charset="0"/>
            </a:rPr>
            <a:t>Xu hướng</a:t>
          </a:r>
          <a:endParaRPr lang="vi-VN" sz="2400" dirty="0">
            <a:solidFill>
              <a:sysClr val="window" lastClr="FFFFFF"/>
            </a:solidFill>
            <a:latin typeface="Times New Roman" panose="02020603050405020304" pitchFamily="18" charset="0"/>
            <a:ea typeface="+mn-ea"/>
            <a:cs typeface="Times New Roman" panose="02020603050405020304" pitchFamily="18" charset="0"/>
          </a:endParaRPr>
        </a:p>
      </dgm:t>
    </dgm:pt>
    <dgm:pt modelId="{E12175B7-8312-441A-922D-4FFEDACC284A}" cxnId="{4A19254A-4B7D-4F88-80EF-56AE82D27CA0}" type="parTrans">
      <dgm:prSet/>
      <dgm:spPr/>
      <dgm:t>
        <a:bodyPr/>
        <a:lstStyle/>
        <a:p>
          <a:endParaRPr lang="vi-VN">
            <a:latin typeface="Times New Roman" panose="02020603050405020304" pitchFamily="18" charset="0"/>
            <a:cs typeface="Times New Roman" panose="02020603050405020304" pitchFamily="18" charset="0"/>
          </a:endParaRPr>
        </a:p>
      </dgm:t>
    </dgm:pt>
    <dgm:pt modelId="{8665792B-5111-407F-8D98-B48BE6E57EA1}" cxnId="{4A19254A-4B7D-4F88-80EF-56AE82D27CA0}" type="sibTrans">
      <dgm:prSet/>
      <dgm:spPr/>
      <dgm:t>
        <a:bodyPr/>
        <a:lstStyle/>
        <a:p>
          <a:endParaRPr lang="vi-VN">
            <a:latin typeface="Times New Roman" panose="02020603050405020304" pitchFamily="18" charset="0"/>
            <a:cs typeface="Times New Roman" panose="02020603050405020304" pitchFamily="18" charset="0"/>
          </a:endParaRPr>
        </a:p>
      </dgm:t>
    </dgm:pt>
    <dgm:pt modelId="{1E02B4C6-0DE3-45FA-936E-434460970E94}">
      <dgm:prSet phldrT="[Text]" custT="1"/>
      <dgm:spPr>
        <a:xfrm rot="5400000">
          <a:off x="3228387" y="-1235070"/>
          <a:ext cx="724362" cy="3379358"/>
        </a:xfrm>
        <a:prstGeom prst="round2SameRect">
          <a:avLst/>
        </a:prstGeom>
        <a:solidFill>
          <a:srgbClr val="EB641B">
            <a:tint val="40000"/>
            <a:alpha val="90000"/>
            <a:hueOff val="0"/>
            <a:satOff val="0"/>
            <a:lumOff val="0"/>
            <a:alphaOff val="0"/>
          </a:srgbClr>
        </a:solidFill>
        <a:ln w="19050" cap="flat" cmpd="sng" algn="ctr">
          <a:solidFill>
            <a:srgbClr val="EB641B">
              <a:tint val="40000"/>
              <a:alpha val="90000"/>
              <a:hueOff val="0"/>
              <a:satOff val="0"/>
              <a:lumOff val="0"/>
              <a:alphaOff val="0"/>
            </a:srgbClr>
          </a:solidFill>
          <a:prstDash val="solid"/>
        </a:ln>
        <a:effectLst/>
      </dgm:spPr>
      <dgm:t>
        <a:bodyPr/>
        <a:lstStyle/>
        <a:p>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Sự</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phát</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triển</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nhanh</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chóng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của</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thị</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trường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game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mobie</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endParaRPr lang="vi-VN" sz="18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gm:t>
    </dgm:pt>
    <dgm:pt modelId="{CC822123-B9B8-41BB-A2FA-07AD5B9486F2}" cxnId="{307345A9-3B26-4C96-89DA-8BE7325B7E19}" type="parTrans">
      <dgm:prSet/>
      <dgm:spPr/>
      <dgm:t>
        <a:bodyPr/>
        <a:lstStyle/>
        <a:p>
          <a:endParaRPr lang="vi-VN">
            <a:latin typeface="Times New Roman" panose="02020603050405020304" pitchFamily="18" charset="0"/>
            <a:cs typeface="Times New Roman" panose="02020603050405020304" pitchFamily="18" charset="0"/>
          </a:endParaRPr>
        </a:p>
      </dgm:t>
    </dgm:pt>
    <dgm:pt modelId="{D2B08E9A-2E10-407A-9148-89F6B46624A7}" cxnId="{307345A9-3B26-4C96-89DA-8BE7325B7E19}" type="sibTrans">
      <dgm:prSet/>
      <dgm:spPr/>
      <dgm:t>
        <a:bodyPr/>
        <a:lstStyle/>
        <a:p>
          <a:endParaRPr lang="vi-VN">
            <a:latin typeface="Times New Roman" panose="02020603050405020304" pitchFamily="18" charset="0"/>
            <a:cs typeface="Times New Roman" panose="02020603050405020304" pitchFamily="18" charset="0"/>
          </a:endParaRPr>
        </a:p>
      </dgm:t>
    </dgm:pt>
    <dgm:pt modelId="{9640949D-9792-4534-ABA6-BD08C348A1ED}">
      <dgm:prSet phldrT="[Text]" custT="1"/>
      <dgm:spPr>
        <a:xfrm>
          <a:off x="0" y="952608"/>
          <a:ext cx="1900889" cy="905453"/>
        </a:xfrm>
        <a:prstGeom prst="roundRect">
          <a:avLst/>
        </a:prstGeom>
        <a:solidFill>
          <a:srgbClr val="EB641B">
            <a:hueOff val="3874869"/>
            <a:satOff val="-12381"/>
            <a:lumOff val="-3136"/>
            <a:alphaOff val="0"/>
          </a:srgbClr>
        </a:solidFill>
        <a:ln w="19050" cap="flat" cmpd="sng" algn="ctr">
          <a:solidFill>
            <a:sysClr val="window" lastClr="FFFFFF">
              <a:hueOff val="0"/>
              <a:satOff val="0"/>
              <a:lumOff val="0"/>
              <a:alphaOff val="0"/>
            </a:sysClr>
          </a:solidFill>
          <a:prstDash val="solid"/>
        </a:ln>
        <a:effectLst/>
      </dgm:spPr>
      <dgm:t>
        <a:bodyPr/>
        <a:lstStyle/>
        <a:p>
          <a:r>
            <a:rPr lang="en-US" sz="2400" dirty="0" err="1" smtClean="0">
              <a:solidFill>
                <a:sysClr val="window" lastClr="FFFFFF"/>
              </a:solidFill>
              <a:latin typeface="Times New Roman" panose="02020603050405020304" pitchFamily="18" charset="0"/>
              <a:ea typeface="+mn-ea"/>
              <a:cs typeface="Times New Roman" panose="02020603050405020304" pitchFamily="18" charset="0"/>
            </a:rPr>
            <a:t>Giá</a:t>
          </a:r>
          <a:r>
            <a:rPr lang="en-US" sz="2400" dirty="0" smtClean="0">
              <a:solidFill>
                <a:sysClr val="window" lastClr="FFFFFF"/>
              </a:solidFill>
              <a:latin typeface="Times New Roman" panose="02020603050405020304" pitchFamily="18" charset="0"/>
              <a:ea typeface="+mn-ea"/>
              <a:cs typeface="Times New Roman" panose="02020603050405020304" pitchFamily="18" charset="0"/>
            </a:rPr>
            <a:t> </a:t>
          </a:r>
          <a:r>
            <a:rPr lang="en-US" sz="2400" dirty="0" err="1" smtClean="0">
              <a:solidFill>
                <a:sysClr val="window" lastClr="FFFFFF"/>
              </a:solidFill>
              <a:latin typeface="Times New Roman" panose="02020603050405020304" pitchFamily="18" charset="0"/>
              <a:ea typeface="+mn-ea"/>
              <a:cs typeface="Times New Roman" panose="02020603050405020304" pitchFamily="18" charset="0"/>
            </a:rPr>
            <a:t>trị</a:t>
          </a:r>
          <a:r>
            <a:rPr lang="en-US" sz="2400" dirty="0" smtClean="0">
              <a:solidFill>
                <a:sysClr val="window" lastClr="FFFFFF"/>
              </a:solidFill>
              <a:latin typeface="Times New Roman" panose="02020603050405020304" pitchFamily="18" charset="0"/>
              <a:ea typeface="+mn-ea"/>
              <a:cs typeface="Times New Roman" panose="02020603050405020304" pitchFamily="18" charset="0"/>
            </a:rPr>
            <a:t> </a:t>
          </a:r>
          <a:r>
            <a:rPr lang="en-US" sz="2400" dirty="0" err="1" smtClean="0">
              <a:solidFill>
                <a:sysClr val="window" lastClr="FFFFFF"/>
              </a:solidFill>
              <a:latin typeface="Times New Roman" panose="02020603050405020304" pitchFamily="18" charset="0"/>
              <a:ea typeface="+mn-ea"/>
              <a:cs typeface="Times New Roman" panose="02020603050405020304" pitchFamily="18" charset="0"/>
            </a:rPr>
            <a:t>mang</a:t>
          </a:r>
          <a:r>
            <a:rPr lang="en-US" sz="2400" dirty="0" smtClean="0">
              <a:solidFill>
                <a:sysClr val="window" lastClr="FFFFFF"/>
              </a:solidFill>
              <a:latin typeface="Times New Roman" panose="02020603050405020304" pitchFamily="18" charset="0"/>
              <a:ea typeface="+mn-ea"/>
              <a:cs typeface="Times New Roman" panose="02020603050405020304" pitchFamily="18" charset="0"/>
            </a:rPr>
            <a:t> </a:t>
          </a:r>
          <a:r>
            <a:rPr lang="en-US" sz="2400" dirty="0" err="1" smtClean="0">
              <a:solidFill>
                <a:sysClr val="window" lastClr="FFFFFF"/>
              </a:solidFill>
              <a:latin typeface="Times New Roman" panose="02020603050405020304" pitchFamily="18" charset="0"/>
              <a:ea typeface="+mn-ea"/>
              <a:cs typeface="Times New Roman" panose="02020603050405020304" pitchFamily="18" charset="0"/>
            </a:rPr>
            <a:t>lại</a:t>
          </a:r>
          <a:r>
            <a:rPr lang="en-US" sz="2400" dirty="0" smtClean="0">
              <a:solidFill>
                <a:sysClr val="window" lastClr="FFFFFF"/>
              </a:solidFill>
              <a:latin typeface="Times New Roman" panose="02020603050405020304" pitchFamily="18" charset="0"/>
              <a:ea typeface="+mn-ea"/>
              <a:cs typeface="Times New Roman" panose="02020603050405020304" pitchFamily="18" charset="0"/>
            </a:rPr>
            <a:t> </a:t>
          </a:r>
          <a:endParaRPr lang="vi-VN" sz="2400" dirty="0">
            <a:solidFill>
              <a:sysClr val="window" lastClr="FFFFFF"/>
            </a:solidFill>
            <a:latin typeface="Times New Roman" panose="02020603050405020304" pitchFamily="18" charset="0"/>
            <a:ea typeface="+mn-ea"/>
            <a:cs typeface="Times New Roman" panose="02020603050405020304" pitchFamily="18" charset="0"/>
          </a:endParaRPr>
        </a:p>
      </dgm:t>
    </dgm:pt>
    <dgm:pt modelId="{0929512B-F0D6-4B76-A196-FCFA0BC27D71}" cxnId="{E48C3FB7-BB30-4835-9150-186F0F2E1573}" type="parTrans">
      <dgm:prSet/>
      <dgm:spPr/>
      <dgm:t>
        <a:bodyPr/>
        <a:lstStyle/>
        <a:p>
          <a:endParaRPr lang="vi-VN">
            <a:latin typeface="Times New Roman" panose="02020603050405020304" pitchFamily="18" charset="0"/>
            <a:cs typeface="Times New Roman" panose="02020603050405020304" pitchFamily="18" charset="0"/>
          </a:endParaRPr>
        </a:p>
      </dgm:t>
    </dgm:pt>
    <dgm:pt modelId="{8622E3CF-3B86-46C0-826A-438715F0FBC4}" cxnId="{E48C3FB7-BB30-4835-9150-186F0F2E1573}" type="sibTrans">
      <dgm:prSet/>
      <dgm:spPr/>
      <dgm:t>
        <a:bodyPr/>
        <a:lstStyle/>
        <a:p>
          <a:endParaRPr lang="vi-VN">
            <a:latin typeface="Times New Roman" panose="02020603050405020304" pitchFamily="18" charset="0"/>
            <a:cs typeface="Times New Roman" panose="02020603050405020304" pitchFamily="18" charset="0"/>
          </a:endParaRPr>
        </a:p>
      </dgm:t>
    </dgm:pt>
    <dgm:pt modelId="{C04E1DE3-4D17-41C5-91EA-22ED2AA013D6}">
      <dgm:prSet phldrT="[Text]" custT="1"/>
      <dgm:spPr>
        <a:xfrm rot="5400000">
          <a:off x="3228387" y="-284343"/>
          <a:ext cx="724362" cy="3379358"/>
        </a:xfrm>
        <a:prstGeom prst="round2SameRect">
          <a:avLst/>
        </a:prstGeom>
        <a:solidFill>
          <a:srgbClr val="EB641B">
            <a:tint val="40000"/>
            <a:alpha val="90000"/>
            <a:hueOff val="4257045"/>
            <a:satOff val="-17698"/>
            <a:lumOff val="-1494"/>
            <a:alphaOff val="0"/>
          </a:srgbClr>
        </a:solidFill>
        <a:ln w="19050" cap="flat" cmpd="sng" algn="ctr">
          <a:solidFill>
            <a:srgbClr val="EB641B">
              <a:tint val="40000"/>
              <a:alpha val="90000"/>
              <a:hueOff val="4257045"/>
              <a:satOff val="-17698"/>
              <a:lumOff val="-1494"/>
              <a:alphaOff val="0"/>
            </a:srgbClr>
          </a:solidFill>
          <a:prstDash val="solid"/>
        </a:ln>
        <a:effectLst/>
      </dgm:spPr>
      <dgm:t>
        <a:bodyPr/>
        <a:lstStyle/>
        <a:p>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Nâng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cao</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kĩ</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năng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lập</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trình</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thiết</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kế</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endParaRPr lang="vi-VN" sz="18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gm:t>
    </dgm:pt>
    <dgm:pt modelId="{65A4B18B-135C-4121-8CE3-21A93F93EE67}" cxnId="{1C79AD78-620F-4EEC-90B1-24503602BCF4}" type="parTrans">
      <dgm:prSet/>
      <dgm:spPr/>
      <dgm:t>
        <a:bodyPr/>
        <a:lstStyle/>
        <a:p>
          <a:endParaRPr lang="vi-VN">
            <a:latin typeface="Times New Roman" panose="02020603050405020304" pitchFamily="18" charset="0"/>
            <a:cs typeface="Times New Roman" panose="02020603050405020304" pitchFamily="18" charset="0"/>
          </a:endParaRPr>
        </a:p>
      </dgm:t>
    </dgm:pt>
    <dgm:pt modelId="{D2C2EA23-0DB6-46E8-80AD-EF0D38A60B42}" cxnId="{1C79AD78-620F-4EEC-90B1-24503602BCF4}" type="sibTrans">
      <dgm:prSet/>
      <dgm:spPr/>
      <dgm:t>
        <a:bodyPr/>
        <a:lstStyle/>
        <a:p>
          <a:endParaRPr lang="vi-VN">
            <a:latin typeface="Times New Roman" panose="02020603050405020304" pitchFamily="18" charset="0"/>
            <a:cs typeface="Times New Roman" panose="02020603050405020304" pitchFamily="18" charset="0"/>
          </a:endParaRPr>
        </a:p>
      </dgm:t>
    </dgm:pt>
    <dgm:pt modelId="{2E7AA2A4-ECFD-4309-8C33-A982714678A3}">
      <dgm:prSet phldrT="[Text]" custT="1"/>
      <dgm:spPr>
        <a:xfrm>
          <a:off x="0" y="1903334"/>
          <a:ext cx="1900889" cy="905453"/>
        </a:xfrm>
        <a:prstGeom prst="roundRect">
          <a:avLst/>
        </a:prstGeom>
        <a:solidFill>
          <a:srgbClr val="EB641B">
            <a:hueOff val="7749738"/>
            <a:satOff val="-24762"/>
            <a:lumOff val="-6274"/>
            <a:alphaOff val="0"/>
          </a:srgbClr>
        </a:solidFill>
        <a:ln w="19050" cap="flat" cmpd="sng" algn="ctr">
          <a:solidFill>
            <a:sysClr val="window" lastClr="FFFFFF">
              <a:hueOff val="0"/>
              <a:satOff val="0"/>
              <a:lumOff val="0"/>
              <a:alphaOff val="0"/>
            </a:sysClr>
          </a:solidFill>
          <a:prstDash val="solid"/>
        </a:ln>
        <a:effectLst/>
      </dgm:spPr>
      <dgm:t>
        <a:bodyPr/>
        <a:lstStyle/>
        <a:p>
          <a:r>
            <a:rPr lang="en-US" sz="2400" dirty="0" err="1" smtClean="0">
              <a:solidFill>
                <a:sysClr val="window" lastClr="FFFFFF"/>
              </a:solidFill>
              <a:latin typeface="Times New Roman" panose="02020603050405020304" pitchFamily="18" charset="0"/>
              <a:ea typeface="+mn-ea"/>
              <a:cs typeface="Times New Roman" panose="02020603050405020304" pitchFamily="18" charset="0"/>
            </a:rPr>
            <a:t>Lợi</a:t>
          </a:r>
          <a:r>
            <a:rPr lang="en-US" sz="2400" dirty="0" smtClean="0">
              <a:solidFill>
                <a:sysClr val="window" lastClr="FFFFFF"/>
              </a:solidFill>
              <a:latin typeface="Times New Roman" panose="02020603050405020304" pitchFamily="18" charset="0"/>
              <a:ea typeface="+mn-ea"/>
              <a:cs typeface="Times New Roman" panose="02020603050405020304" pitchFamily="18" charset="0"/>
            </a:rPr>
            <a:t> </a:t>
          </a:r>
          <a:r>
            <a:rPr lang="en-US" sz="2400" dirty="0" err="1" smtClean="0">
              <a:solidFill>
                <a:sysClr val="window" lastClr="FFFFFF"/>
              </a:solidFill>
              <a:latin typeface="Times New Roman" panose="02020603050405020304" pitchFamily="18" charset="0"/>
              <a:ea typeface="+mn-ea"/>
              <a:cs typeface="Times New Roman" panose="02020603050405020304" pitchFamily="18" charset="0"/>
            </a:rPr>
            <a:t>ích</a:t>
          </a:r>
          <a:r>
            <a:rPr lang="en-US" sz="2400" dirty="0" smtClean="0">
              <a:solidFill>
                <a:sysClr val="window" lastClr="FFFFFF"/>
              </a:solidFill>
              <a:latin typeface="Times New Roman" panose="02020603050405020304" pitchFamily="18" charset="0"/>
              <a:ea typeface="+mn-ea"/>
              <a:cs typeface="Times New Roman" panose="02020603050405020304" pitchFamily="18" charset="0"/>
            </a:rPr>
            <a:t> </a:t>
          </a:r>
          <a:endParaRPr lang="vi-VN" sz="2400" dirty="0">
            <a:solidFill>
              <a:sysClr val="window" lastClr="FFFFFF"/>
            </a:solidFill>
            <a:latin typeface="Times New Roman" panose="02020603050405020304" pitchFamily="18" charset="0"/>
            <a:ea typeface="+mn-ea"/>
            <a:cs typeface="Times New Roman" panose="02020603050405020304" pitchFamily="18" charset="0"/>
          </a:endParaRPr>
        </a:p>
      </dgm:t>
    </dgm:pt>
    <dgm:pt modelId="{8FF53B4B-E07F-4C87-B1D8-11D00CDDA5AF}" cxnId="{06220E82-1D09-4E01-B2D1-7A2BC0491067}" type="parTrans">
      <dgm:prSet/>
      <dgm:spPr/>
      <dgm:t>
        <a:bodyPr/>
        <a:lstStyle/>
        <a:p>
          <a:endParaRPr lang="vi-VN">
            <a:latin typeface="Times New Roman" panose="02020603050405020304" pitchFamily="18" charset="0"/>
            <a:cs typeface="Times New Roman" panose="02020603050405020304" pitchFamily="18" charset="0"/>
          </a:endParaRPr>
        </a:p>
      </dgm:t>
    </dgm:pt>
    <dgm:pt modelId="{C4E0B687-1955-4287-9E75-6516E2597E22}" cxnId="{06220E82-1D09-4E01-B2D1-7A2BC0491067}" type="sibTrans">
      <dgm:prSet/>
      <dgm:spPr/>
      <dgm:t>
        <a:bodyPr/>
        <a:lstStyle/>
        <a:p>
          <a:endParaRPr lang="vi-VN">
            <a:latin typeface="Times New Roman" panose="02020603050405020304" pitchFamily="18" charset="0"/>
            <a:cs typeface="Times New Roman" panose="02020603050405020304" pitchFamily="18" charset="0"/>
          </a:endParaRPr>
        </a:p>
      </dgm:t>
    </dgm:pt>
    <dgm:pt modelId="{F108D960-2FF2-4B7C-9377-3979E43D2B11}">
      <dgm:prSet phldrT="[Text]" custT="1"/>
      <dgm:spPr>
        <a:xfrm rot="5400000">
          <a:off x="3219148" y="686497"/>
          <a:ext cx="724362" cy="3379358"/>
        </a:xfrm>
        <a:prstGeom prst="round2SameRect">
          <a:avLst/>
        </a:prstGeom>
        <a:solidFill>
          <a:srgbClr val="EB641B">
            <a:tint val="40000"/>
            <a:alpha val="90000"/>
            <a:hueOff val="8514089"/>
            <a:satOff val="-35398"/>
            <a:lumOff val="-2989"/>
            <a:alphaOff val="0"/>
          </a:srgbClr>
        </a:solidFill>
        <a:ln w="19050" cap="flat" cmpd="sng" algn="ctr">
          <a:solidFill>
            <a:srgbClr val="EB641B">
              <a:tint val="40000"/>
              <a:alpha val="90000"/>
              <a:hueOff val="8514089"/>
              <a:satOff val="-35398"/>
              <a:lumOff val="-2989"/>
              <a:alphaOff val="0"/>
            </a:srgbClr>
          </a:solidFill>
          <a:prstDash val="solid"/>
        </a:ln>
        <a:effectLst/>
      </dgm:spPr>
      <dgm:t>
        <a:bodyPr/>
        <a:lstStyle/>
        <a:p>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Tính</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giải</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trí</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và</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phát</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triển</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cảm</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xúc</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endParaRPr lang="vi-VN" sz="18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gm:t>
    </dgm:pt>
    <dgm:pt modelId="{C0FCE8DD-E6C1-4145-82A4-6FA8B9A9C1E5}" cxnId="{697A741D-76D7-477C-AE8E-E2D3C2B1B6C0}" type="parTrans">
      <dgm:prSet/>
      <dgm:spPr/>
      <dgm:t>
        <a:bodyPr/>
        <a:lstStyle/>
        <a:p>
          <a:endParaRPr lang="vi-VN">
            <a:latin typeface="Times New Roman" panose="02020603050405020304" pitchFamily="18" charset="0"/>
            <a:cs typeface="Times New Roman" panose="02020603050405020304" pitchFamily="18" charset="0"/>
          </a:endParaRPr>
        </a:p>
      </dgm:t>
    </dgm:pt>
    <dgm:pt modelId="{5157C927-9A90-4594-B649-5AD1BE023D9E}" cxnId="{697A741D-76D7-477C-AE8E-E2D3C2B1B6C0}" type="sibTrans">
      <dgm:prSet/>
      <dgm:spPr/>
      <dgm:t>
        <a:bodyPr/>
        <a:lstStyle/>
        <a:p>
          <a:endParaRPr lang="vi-VN">
            <a:latin typeface="Times New Roman" panose="02020603050405020304" pitchFamily="18" charset="0"/>
            <a:cs typeface="Times New Roman" panose="02020603050405020304" pitchFamily="18" charset="0"/>
          </a:endParaRPr>
        </a:p>
      </dgm:t>
    </dgm:pt>
    <dgm:pt modelId="{B41227AC-079D-4DE3-88E4-4F98819EA9EB}">
      <dgm:prSet phldrT="[Text]" custT="1"/>
      <dgm:spPr>
        <a:xfrm rot="5400000">
          <a:off x="3228387" y="-284343"/>
          <a:ext cx="724362" cy="3379358"/>
        </a:xfrm>
        <a:prstGeom prst="round2SameRect">
          <a:avLst/>
        </a:prstGeom>
        <a:solidFill>
          <a:srgbClr val="EB641B">
            <a:tint val="40000"/>
            <a:alpha val="90000"/>
            <a:hueOff val="4257045"/>
            <a:satOff val="-17698"/>
            <a:lumOff val="-1494"/>
            <a:alphaOff val="0"/>
          </a:srgbClr>
        </a:solidFill>
        <a:ln w="19050" cap="flat" cmpd="sng" algn="ctr">
          <a:solidFill>
            <a:srgbClr val="EB641B">
              <a:tint val="40000"/>
              <a:alpha val="90000"/>
              <a:hueOff val="4257045"/>
              <a:satOff val="-17698"/>
              <a:lumOff val="-1494"/>
              <a:alphaOff val="0"/>
            </a:srgbClr>
          </a:solidFill>
          <a:prstDash val="solid"/>
        </a:ln>
        <a:effectLst/>
      </dgm:spPr>
      <dgm:t>
        <a:bodyPr/>
        <a:lstStyle/>
        <a:p>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Mở</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ra</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cơ</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hội</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phát</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triển</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và</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sáng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tạo</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trong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ngành</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công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nghiệp</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game </a:t>
          </a:r>
          <a:endParaRPr lang="vi-VN" sz="18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gm:t>
    </dgm:pt>
    <dgm:pt modelId="{203CE495-08D5-413A-A73E-A1E97AFB6956}" cxnId="{28B028DE-FDC0-4DFF-8E18-34262D2137A9}" type="parTrans">
      <dgm:prSet/>
      <dgm:spPr/>
      <dgm:t>
        <a:bodyPr/>
        <a:lstStyle/>
        <a:p>
          <a:endParaRPr lang="vi-VN">
            <a:latin typeface="Times New Roman" panose="02020603050405020304" pitchFamily="18" charset="0"/>
            <a:cs typeface="Times New Roman" panose="02020603050405020304" pitchFamily="18" charset="0"/>
          </a:endParaRPr>
        </a:p>
      </dgm:t>
    </dgm:pt>
    <dgm:pt modelId="{3E87A2AF-4F45-4C90-889C-6B3552E3FAEC}" cxnId="{28B028DE-FDC0-4DFF-8E18-34262D2137A9}" type="sibTrans">
      <dgm:prSet/>
      <dgm:spPr/>
      <dgm:t>
        <a:bodyPr/>
        <a:lstStyle/>
        <a:p>
          <a:endParaRPr lang="vi-VN">
            <a:latin typeface="Times New Roman" panose="02020603050405020304" pitchFamily="18" charset="0"/>
            <a:cs typeface="Times New Roman" panose="02020603050405020304" pitchFamily="18" charset="0"/>
          </a:endParaRPr>
        </a:p>
      </dgm:t>
    </dgm:pt>
    <dgm:pt modelId="{0FBE346B-B4F8-4D3F-8B89-DBEC113F3164}">
      <dgm:prSet phldrT="[Text]" custT="1"/>
      <dgm:spPr>
        <a:xfrm rot="5400000">
          <a:off x="3228387" y="-1235070"/>
          <a:ext cx="724362" cy="3379358"/>
        </a:xfrm>
        <a:prstGeom prst="round2SameRect">
          <a:avLst/>
        </a:prstGeom>
        <a:solidFill>
          <a:srgbClr val="EB641B">
            <a:tint val="40000"/>
            <a:alpha val="90000"/>
            <a:hueOff val="0"/>
            <a:satOff val="0"/>
            <a:lumOff val="0"/>
            <a:alphaOff val="0"/>
          </a:srgbClr>
        </a:solidFill>
        <a:ln w="19050" cap="flat" cmpd="sng" algn="ctr">
          <a:solidFill>
            <a:srgbClr val="EB641B">
              <a:tint val="40000"/>
              <a:alpha val="90000"/>
              <a:hueOff val="0"/>
              <a:satOff val="0"/>
              <a:lumOff val="0"/>
              <a:alphaOff val="0"/>
            </a:srgbClr>
          </a:solidFill>
          <a:prstDash val="solid"/>
        </a:ln>
        <a:effectLst/>
      </dgm:spPr>
      <dgm:t>
        <a:bodyPr/>
        <a:lstStyle/>
        <a:p>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Công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cụ</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unity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dễ</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dàng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sử</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dụng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và</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phát</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triển</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đa</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dạng</a:t>
          </a:r>
          <a:endParaRPr lang="vi-VN" sz="18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gm:t>
    </dgm:pt>
    <dgm:pt modelId="{61155EFA-8293-4ECD-B639-958634839430}" cxnId="{11EC55DE-3B1F-4A7A-9938-5257E57A0C72}" type="sibTrans">
      <dgm:prSet/>
      <dgm:spPr/>
      <dgm:t>
        <a:bodyPr/>
        <a:lstStyle/>
        <a:p>
          <a:endParaRPr lang="vi-VN">
            <a:latin typeface="Times New Roman" panose="02020603050405020304" pitchFamily="18" charset="0"/>
            <a:cs typeface="Times New Roman" panose="02020603050405020304" pitchFamily="18" charset="0"/>
          </a:endParaRPr>
        </a:p>
      </dgm:t>
    </dgm:pt>
    <dgm:pt modelId="{2A40106A-B026-4C66-9447-0F2296E77AD1}" cxnId="{11EC55DE-3B1F-4A7A-9938-5257E57A0C72}" type="parTrans">
      <dgm:prSet/>
      <dgm:spPr/>
      <dgm:t>
        <a:bodyPr/>
        <a:lstStyle/>
        <a:p>
          <a:endParaRPr lang="vi-VN">
            <a:latin typeface="Times New Roman" panose="02020603050405020304" pitchFamily="18" charset="0"/>
            <a:cs typeface="Times New Roman" panose="02020603050405020304" pitchFamily="18" charset="0"/>
          </a:endParaRPr>
        </a:p>
      </dgm:t>
    </dgm:pt>
    <dgm:pt modelId="{56C8B787-CC7D-4837-94C5-89ED1B3FB5CC}">
      <dgm:prSet phldrT="[Text]" custT="1"/>
      <dgm:spPr>
        <a:xfrm rot="5400000">
          <a:off x="3219148" y="686497"/>
          <a:ext cx="724362" cy="3379358"/>
        </a:xfrm>
        <a:solidFill>
          <a:srgbClr val="EB641B">
            <a:tint val="40000"/>
            <a:alpha val="90000"/>
            <a:hueOff val="8514089"/>
            <a:satOff val="-35398"/>
            <a:lumOff val="-2989"/>
            <a:alphaOff val="0"/>
          </a:srgbClr>
        </a:solidFill>
        <a:ln w="19050" cap="flat" cmpd="sng" algn="ctr">
          <a:solidFill>
            <a:srgbClr val="EB641B">
              <a:tint val="40000"/>
              <a:alpha val="90000"/>
              <a:hueOff val="8514089"/>
              <a:satOff val="-35398"/>
              <a:lumOff val="-2989"/>
              <a:alphaOff val="0"/>
            </a:srgbClr>
          </a:solidFill>
          <a:prstDash val="solid"/>
        </a:ln>
        <a:effectLst/>
      </dgm:spPr>
      <dgm:t>
        <a:bodyPr/>
        <a:lstStyle/>
        <a:p>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Thỏa</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mãn</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đam</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mê</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cho</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những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người</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yêu</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thích</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thú</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cưng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nhưng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không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có</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thời</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gian</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và</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không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gian</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để</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nuôi</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dưỡng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và</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chăm</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sóc</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endParaRPr lang="vi-VN" sz="18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gm:t>
    </dgm:pt>
    <dgm:pt modelId="{0F8C4DF6-C9F9-43EF-BFE5-A2A9893673A5}" cxnId="{26352902-2748-433C-A354-F7BCC76092A8}" type="parTrans">
      <dgm:prSet/>
      <dgm:spPr/>
      <dgm:t>
        <a:bodyPr/>
        <a:lstStyle/>
        <a:p>
          <a:endParaRPr lang="en-US"/>
        </a:p>
      </dgm:t>
    </dgm:pt>
    <dgm:pt modelId="{7DC3FECE-D5BD-4F12-AD01-1063F1E8E1AA}" cxnId="{26352902-2748-433C-A354-F7BCC76092A8}" type="sibTrans">
      <dgm:prSet/>
      <dgm:spPr/>
      <dgm:t>
        <a:bodyPr/>
        <a:lstStyle/>
        <a:p>
          <a:endParaRPr lang="en-US"/>
        </a:p>
      </dgm:t>
    </dgm:pt>
    <dgm:pt modelId="{ABA1A310-EB56-4BDB-8E05-009C414BBCE2}" type="pres">
      <dgm:prSet presAssocID="{576E8BFD-86D9-45DD-ACF4-A58BE2BA6DEA}" presName="Name0" presStyleCnt="0">
        <dgm:presLayoutVars>
          <dgm:dir/>
          <dgm:animLvl val="lvl"/>
          <dgm:resizeHandles val="exact"/>
        </dgm:presLayoutVars>
      </dgm:prSet>
      <dgm:spPr/>
      <dgm:t>
        <a:bodyPr/>
        <a:lstStyle/>
        <a:p>
          <a:endParaRPr lang="en-US"/>
        </a:p>
      </dgm:t>
    </dgm:pt>
    <dgm:pt modelId="{CBF7A10D-C5EE-43DD-976F-C1F87CB935FB}" type="pres">
      <dgm:prSet presAssocID="{DD174855-EC1F-4712-9CDA-75A61E133895}" presName="linNode" presStyleCnt="0"/>
      <dgm:spPr/>
    </dgm:pt>
    <dgm:pt modelId="{E22B10B6-1EA2-41BF-827E-E109F0C3A0CE}" type="pres">
      <dgm:prSet presAssocID="{DD174855-EC1F-4712-9CDA-75A61E133895}" presName="parentText" presStyleLbl="node1" presStyleIdx="0" presStyleCnt="3">
        <dgm:presLayoutVars>
          <dgm:chMax val="1"/>
          <dgm:bulletEnabled val="1"/>
        </dgm:presLayoutVars>
      </dgm:prSet>
      <dgm:spPr/>
      <dgm:t>
        <a:bodyPr/>
        <a:lstStyle/>
        <a:p>
          <a:endParaRPr lang="en-US"/>
        </a:p>
      </dgm:t>
    </dgm:pt>
    <dgm:pt modelId="{479EFBF2-2A3E-4D9C-87E1-B24B965CAEF7}" type="pres">
      <dgm:prSet presAssocID="{DD174855-EC1F-4712-9CDA-75A61E133895}" presName="descendantText" presStyleLbl="alignAccFollowNode1" presStyleIdx="0" presStyleCnt="3">
        <dgm:presLayoutVars>
          <dgm:bulletEnabled val="1"/>
        </dgm:presLayoutVars>
      </dgm:prSet>
      <dgm:spPr/>
      <dgm:t>
        <a:bodyPr/>
        <a:lstStyle/>
        <a:p>
          <a:endParaRPr lang="en-US"/>
        </a:p>
      </dgm:t>
    </dgm:pt>
    <dgm:pt modelId="{A99E75CC-A983-4564-93B0-9E8FDE7A4401}" type="pres">
      <dgm:prSet presAssocID="{8665792B-5111-407F-8D98-B48BE6E57EA1}" presName="sp" presStyleCnt="0"/>
      <dgm:spPr/>
    </dgm:pt>
    <dgm:pt modelId="{0AC0A75F-9B4D-4B8B-9C4A-A676433EBB37}" type="pres">
      <dgm:prSet presAssocID="{9640949D-9792-4534-ABA6-BD08C348A1ED}" presName="linNode" presStyleCnt="0"/>
      <dgm:spPr/>
    </dgm:pt>
    <dgm:pt modelId="{F8DC878E-C777-4888-830A-AD49B923259C}" type="pres">
      <dgm:prSet presAssocID="{9640949D-9792-4534-ABA6-BD08C348A1ED}" presName="parentText" presStyleLbl="node1" presStyleIdx="1" presStyleCnt="3">
        <dgm:presLayoutVars>
          <dgm:chMax val="1"/>
          <dgm:bulletEnabled val="1"/>
        </dgm:presLayoutVars>
      </dgm:prSet>
      <dgm:spPr/>
      <dgm:t>
        <a:bodyPr/>
        <a:lstStyle/>
        <a:p>
          <a:endParaRPr lang="en-US"/>
        </a:p>
      </dgm:t>
    </dgm:pt>
    <dgm:pt modelId="{A7ABEBEF-10D4-42E8-B5FA-E46BEA59BA3B}" type="pres">
      <dgm:prSet presAssocID="{9640949D-9792-4534-ABA6-BD08C348A1ED}" presName="descendantText" presStyleLbl="alignAccFollowNode1" presStyleIdx="1" presStyleCnt="3">
        <dgm:presLayoutVars>
          <dgm:bulletEnabled val="1"/>
        </dgm:presLayoutVars>
      </dgm:prSet>
      <dgm:spPr/>
      <dgm:t>
        <a:bodyPr/>
        <a:lstStyle/>
        <a:p>
          <a:endParaRPr lang="en-US"/>
        </a:p>
      </dgm:t>
    </dgm:pt>
    <dgm:pt modelId="{296E159F-D6D2-43B6-8AAD-7F87169D6EB2}" type="pres">
      <dgm:prSet presAssocID="{8622E3CF-3B86-46C0-826A-438715F0FBC4}" presName="sp" presStyleCnt="0"/>
      <dgm:spPr/>
    </dgm:pt>
    <dgm:pt modelId="{F066910E-B36F-4B9C-821D-104082AA1401}" type="pres">
      <dgm:prSet presAssocID="{2E7AA2A4-ECFD-4309-8C33-A982714678A3}" presName="linNode" presStyleCnt="0"/>
      <dgm:spPr/>
    </dgm:pt>
    <dgm:pt modelId="{09D6AEF7-D013-4449-8BD6-954B01A2580E}" type="pres">
      <dgm:prSet presAssocID="{2E7AA2A4-ECFD-4309-8C33-A982714678A3}" presName="parentText" presStyleLbl="node1" presStyleIdx="2" presStyleCnt="3" custLinFactNeighborX="624" custLinFactNeighborY="1223">
        <dgm:presLayoutVars>
          <dgm:chMax val="1"/>
          <dgm:bulletEnabled val="1"/>
        </dgm:presLayoutVars>
      </dgm:prSet>
      <dgm:spPr/>
      <dgm:t>
        <a:bodyPr/>
        <a:lstStyle/>
        <a:p>
          <a:endParaRPr lang="en-US"/>
        </a:p>
      </dgm:t>
    </dgm:pt>
    <dgm:pt modelId="{698CF26D-53DA-461A-B9F5-B51EB4D71C29}" type="pres">
      <dgm:prSet presAssocID="{2E7AA2A4-ECFD-4309-8C33-A982714678A3}" presName="descendantText" presStyleLbl="alignAccFollowNode1" presStyleIdx="2" presStyleCnt="3" custLinFactNeighborX="-486" custLinFactNeighborY="2777">
        <dgm:presLayoutVars>
          <dgm:bulletEnabled val="1"/>
        </dgm:presLayoutVars>
      </dgm:prSet>
      <dgm:spPr>
        <a:prstGeom prst="round2SameRect">
          <a:avLst/>
        </a:prstGeom>
      </dgm:spPr>
      <dgm:t>
        <a:bodyPr/>
        <a:lstStyle/>
        <a:p>
          <a:endParaRPr lang="en-US"/>
        </a:p>
      </dgm:t>
    </dgm:pt>
  </dgm:ptLst>
  <dgm:cxnLst>
    <dgm:cxn modelId="{307345A9-3B26-4C96-89DA-8BE7325B7E19}" srcId="{DD174855-EC1F-4712-9CDA-75A61E133895}" destId="{1E02B4C6-0DE3-45FA-936E-434460970E94}" srcOrd="1" destOrd="0" parTransId="{CC822123-B9B8-41BB-A2FA-07AD5B9486F2}" sibTransId="{D2B08E9A-2E10-407A-9148-89F6B46624A7}"/>
    <dgm:cxn modelId="{697A741D-76D7-477C-AE8E-E2D3C2B1B6C0}" srcId="{2E7AA2A4-ECFD-4309-8C33-A982714678A3}" destId="{F108D960-2FF2-4B7C-9377-3979E43D2B11}" srcOrd="0" destOrd="0" parTransId="{C0FCE8DD-E6C1-4145-82A4-6FA8B9A9C1E5}" sibTransId="{5157C927-9A90-4594-B649-5AD1BE023D9E}"/>
    <dgm:cxn modelId="{9B025E6D-2184-4111-852A-EDCBDBDDA7C7}" type="presOf" srcId="{576E8BFD-86D9-45DD-ACF4-A58BE2BA6DEA}" destId="{ABA1A310-EB56-4BDB-8E05-009C414BBCE2}" srcOrd="0" destOrd="0" presId="urn:microsoft.com/office/officeart/2005/8/layout/vList5"/>
    <dgm:cxn modelId="{28B028DE-FDC0-4DFF-8E18-34262D2137A9}" srcId="{9640949D-9792-4534-ABA6-BD08C348A1ED}" destId="{B41227AC-079D-4DE3-88E4-4F98819EA9EB}" srcOrd="1" destOrd="0" parTransId="{203CE495-08D5-413A-A73E-A1E97AFB6956}" sibTransId="{3E87A2AF-4F45-4C90-889C-6B3552E3FAEC}"/>
    <dgm:cxn modelId="{221C10CB-5CD2-4663-8237-D94796BF626D}" type="presOf" srcId="{9640949D-9792-4534-ABA6-BD08C348A1ED}" destId="{F8DC878E-C777-4888-830A-AD49B923259C}" srcOrd="0" destOrd="0" presId="urn:microsoft.com/office/officeart/2005/8/layout/vList5"/>
    <dgm:cxn modelId="{9B46BEBC-2586-4B15-889D-49941BAD6F4D}" type="presOf" srcId="{1E02B4C6-0DE3-45FA-936E-434460970E94}" destId="{479EFBF2-2A3E-4D9C-87E1-B24B965CAEF7}" srcOrd="0" destOrd="1" presId="urn:microsoft.com/office/officeart/2005/8/layout/vList5"/>
    <dgm:cxn modelId="{59445DEB-B795-49B7-9F62-09167B33ECFD}" type="presOf" srcId="{0FBE346B-B4F8-4D3F-8B89-DBEC113F3164}" destId="{479EFBF2-2A3E-4D9C-87E1-B24B965CAEF7}" srcOrd="0" destOrd="0" presId="urn:microsoft.com/office/officeart/2005/8/layout/vList5"/>
    <dgm:cxn modelId="{26352902-2748-433C-A354-F7BCC76092A8}" srcId="{2E7AA2A4-ECFD-4309-8C33-A982714678A3}" destId="{56C8B787-CC7D-4837-94C5-89ED1B3FB5CC}" srcOrd="1" destOrd="0" parTransId="{0F8C4DF6-C9F9-43EF-BFE5-A2A9893673A5}" sibTransId="{7DC3FECE-D5BD-4F12-AD01-1063F1E8E1AA}"/>
    <dgm:cxn modelId="{B533A993-56E0-4E7D-885E-77DECB99DF2E}" type="presOf" srcId="{C04E1DE3-4D17-41C5-91EA-22ED2AA013D6}" destId="{A7ABEBEF-10D4-42E8-B5FA-E46BEA59BA3B}" srcOrd="0" destOrd="0" presId="urn:microsoft.com/office/officeart/2005/8/layout/vList5"/>
    <dgm:cxn modelId="{4A19254A-4B7D-4F88-80EF-56AE82D27CA0}" srcId="{576E8BFD-86D9-45DD-ACF4-A58BE2BA6DEA}" destId="{DD174855-EC1F-4712-9CDA-75A61E133895}" srcOrd="0" destOrd="0" parTransId="{E12175B7-8312-441A-922D-4FFEDACC284A}" sibTransId="{8665792B-5111-407F-8D98-B48BE6E57EA1}"/>
    <dgm:cxn modelId="{06220E82-1D09-4E01-B2D1-7A2BC0491067}" srcId="{576E8BFD-86D9-45DD-ACF4-A58BE2BA6DEA}" destId="{2E7AA2A4-ECFD-4309-8C33-A982714678A3}" srcOrd="2" destOrd="0" parTransId="{8FF53B4B-E07F-4C87-B1D8-11D00CDDA5AF}" sibTransId="{C4E0B687-1955-4287-9E75-6516E2597E22}"/>
    <dgm:cxn modelId="{5239D837-89E2-4B5C-AAF8-F470B5A2811B}" type="presOf" srcId="{2E7AA2A4-ECFD-4309-8C33-A982714678A3}" destId="{09D6AEF7-D013-4449-8BD6-954B01A2580E}" srcOrd="0" destOrd="0" presId="urn:microsoft.com/office/officeart/2005/8/layout/vList5"/>
    <dgm:cxn modelId="{11EC55DE-3B1F-4A7A-9938-5257E57A0C72}" srcId="{DD174855-EC1F-4712-9CDA-75A61E133895}" destId="{0FBE346B-B4F8-4D3F-8B89-DBEC113F3164}" srcOrd="0" destOrd="0" parTransId="{2A40106A-B026-4C66-9447-0F2296E77AD1}" sibTransId="{61155EFA-8293-4ECD-B639-958634839430}"/>
    <dgm:cxn modelId="{A7A93BB3-A834-4316-91C3-921E6BE34548}" type="presOf" srcId="{F108D960-2FF2-4B7C-9377-3979E43D2B11}" destId="{698CF26D-53DA-461A-B9F5-B51EB4D71C29}" srcOrd="0" destOrd="0" presId="urn:microsoft.com/office/officeart/2005/8/layout/vList5"/>
    <dgm:cxn modelId="{64F556E3-5359-4140-90AB-297161ADD3D9}" type="presOf" srcId="{DD174855-EC1F-4712-9CDA-75A61E133895}" destId="{E22B10B6-1EA2-41BF-827E-E109F0C3A0CE}" srcOrd="0" destOrd="0" presId="urn:microsoft.com/office/officeart/2005/8/layout/vList5"/>
    <dgm:cxn modelId="{E48C3FB7-BB30-4835-9150-186F0F2E1573}" srcId="{576E8BFD-86D9-45DD-ACF4-A58BE2BA6DEA}" destId="{9640949D-9792-4534-ABA6-BD08C348A1ED}" srcOrd="1" destOrd="0" parTransId="{0929512B-F0D6-4B76-A196-FCFA0BC27D71}" sibTransId="{8622E3CF-3B86-46C0-826A-438715F0FBC4}"/>
    <dgm:cxn modelId="{1C79AD78-620F-4EEC-90B1-24503602BCF4}" srcId="{9640949D-9792-4534-ABA6-BD08C348A1ED}" destId="{C04E1DE3-4D17-41C5-91EA-22ED2AA013D6}" srcOrd="0" destOrd="0" parTransId="{65A4B18B-135C-4121-8CE3-21A93F93EE67}" sibTransId="{D2C2EA23-0DB6-46E8-80AD-EF0D38A60B42}"/>
    <dgm:cxn modelId="{268AAD69-0520-47B0-851C-FE806CF53503}" type="presOf" srcId="{56C8B787-CC7D-4837-94C5-89ED1B3FB5CC}" destId="{698CF26D-53DA-461A-B9F5-B51EB4D71C29}" srcOrd="0" destOrd="1" presId="urn:microsoft.com/office/officeart/2005/8/layout/vList5"/>
    <dgm:cxn modelId="{F97C05A7-8FD2-45F4-93B3-83F67C9678E4}" type="presOf" srcId="{B41227AC-079D-4DE3-88E4-4F98819EA9EB}" destId="{A7ABEBEF-10D4-42E8-B5FA-E46BEA59BA3B}" srcOrd="0" destOrd="1" presId="urn:microsoft.com/office/officeart/2005/8/layout/vList5"/>
    <dgm:cxn modelId="{BD3B74D0-6B38-4A9E-A749-7063972FD38D}" type="presParOf" srcId="{ABA1A310-EB56-4BDB-8E05-009C414BBCE2}" destId="{CBF7A10D-C5EE-43DD-976F-C1F87CB935FB}" srcOrd="0" destOrd="0" presId="urn:microsoft.com/office/officeart/2005/8/layout/vList5"/>
    <dgm:cxn modelId="{98415CA4-E899-472F-AA2B-8F52EDA18C9D}" type="presParOf" srcId="{CBF7A10D-C5EE-43DD-976F-C1F87CB935FB}" destId="{E22B10B6-1EA2-41BF-827E-E109F0C3A0CE}" srcOrd="0" destOrd="0" presId="urn:microsoft.com/office/officeart/2005/8/layout/vList5"/>
    <dgm:cxn modelId="{42EBE508-8425-4DEE-A012-7A39817BF31D}" type="presParOf" srcId="{CBF7A10D-C5EE-43DD-976F-C1F87CB935FB}" destId="{479EFBF2-2A3E-4D9C-87E1-B24B965CAEF7}" srcOrd="1" destOrd="0" presId="urn:microsoft.com/office/officeart/2005/8/layout/vList5"/>
    <dgm:cxn modelId="{1585C878-FBDA-496C-AE1D-ED4444CA18EB}" type="presParOf" srcId="{ABA1A310-EB56-4BDB-8E05-009C414BBCE2}" destId="{A99E75CC-A983-4564-93B0-9E8FDE7A4401}" srcOrd="1" destOrd="0" presId="urn:microsoft.com/office/officeart/2005/8/layout/vList5"/>
    <dgm:cxn modelId="{229A0F09-C8B7-492B-A714-A4BF59B95DFD}" type="presParOf" srcId="{ABA1A310-EB56-4BDB-8E05-009C414BBCE2}" destId="{0AC0A75F-9B4D-4B8B-9C4A-A676433EBB37}" srcOrd="2" destOrd="0" presId="urn:microsoft.com/office/officeart/2005/8/layout/vList5"/>
    <dgm:cxn modelId="{8AC40418-B566-4017-9DB7-8C0A5D0E58BD}" type="presParOf" srcId="{0AC0A75F-9B4D-4B8B-9C4A-A676433EBB37}" destId="{F8DC878E-C777-4888-830A-AD49B923259C}" srcOrd="0" destOrd="0" presId="urn:microsoft.com/office/officeart/2005/8/layout/vList5"/>
    <dgm:cxn modelId="{F9CA792E-FCE3-469D-B3BD-6461414C6BF5}" type="presParOf" srcId="{0AC0A75F-9B4D-4B8B-9C4A-A676433EBB37}" destId="{A7ABEBEF-10D4-42E8-B5FA-E46BEA59BA3B}" srcOrd="1" destOrd="0" presId="urn:microsoft.com/office/officeart/2005/8/layout/vList5"/>
    <dgm:cxn modelId="{2547DCC0-807B-4E81-8047-C66C01480DA5}" type="presParOf" srcId="{ABA1A310-EB56-4BDB-8E05-009C414BBCE2}" destId="{296E159F-D6D2-43B6-8AAD-7F87169D6EB2}" srcOrd="3" destOrd="0" presId="urn:microsoft.com/office/officeart/2005/8/layout/vList5"/>
    <dgm:cxn modelId="{84BA370F-38CD-4B14-B566-A257B4D8E2A8}" type="presParOf" srcId="{ABA1A310-EB56-4BDB-8E05-009C414BBCE2}" destId="{F066910E-B36F-4B9C-821D-104082AA1401}" srcOrd="4" destOrd="0" presId="urn:microsoft.com/office/officeart/2005/8/layout/vList5"/>
    <dgm:cxn modelId="{802D0C8D-F140-4BC0-9F7D-C9C911C5DE21}" type="presParOf" srcId="{F066910E-B36F-4B9C-821D-104082AA1401}" destId="{09D6AEF7-D013-4449-8BD6-954B01A2580E}" srcOrd="0" destOrd="0" presId="urn:microsoft.com/office/officeart/2005/8/layout/vList5"/>
    <dgm:cxn modelId="{EA8324B1-C495-4ABD-9494-94BE535E39A6}" type="presParOf" srcId="{F066910E-B36F-4B9C-821D-104082AA1401}" destId="{698CF26D-53DA-461A-B9F5-B51EB4D71C29}"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553584" cy="5097254"/>
        <a:chOff x="0" y="0"/>
        <a:chExt cx="7553584" cy="5097254"/>
      </a:xfrm>
    </dsp:grpSpPr>
    <dsp:sp modelId="{479EFBF2-2A3E-4D9C-87E1-B24B965CAEF7}">
      <dsp:nvSpPr>
        <dsp:cNvPr id="4" name="Round Same Side Corner Rectangle 3"/>
        <dsp:cNvSpPr/>
      </dsp:nvSpPr>
      <dsp:spPr bwMode="white">
        <a:xfrm rot="5400000">
          <a:off x="4478727" y="-1595009"/>
          <a:ext cx="1315420" cy="4834294"/>
        </a:xfrm>
        <a:prstGeom prst="round2SameRect">
          <a:avLst/>
        </a:prstGeom>
        <a:solidFill>
          <a:srgbClr val="EB641B">
            <a:tint val="40000"/>
            <a:alpha val="90000"/>
            <a:hueOff val="0"/>
            <a:satOff val="0"/>
            <a:lumOff val="0"/>
            <a:alphaOff val="0"/>
          </a:srgbClr>
        </a:solidFill>
        <a:ln w="19050" cap="flat" cmpd="sng" algn="ctr">
          <a:solidFill>
            <a:srgbClr val="EB641B">
              <a:tint val="40000"/>
              <a:alpha val="90000"/>
              <a:hueOff val="0"/>
              <a:satOff val="0"/>
              <a:lumOff val="0"/>
              <a:alphaOff val="0"/>
            </a:srgbClr>
          </a:solidFill>
          <a:prstDash val="solid"/>
        </a:ln>
        <a:effectLst/>
      </dsp:spPr>
      <dsp:style>
        <a:lnRef idx="2">
          <a:schemeClr val="accent3">
            <a:tint val="40000"/>
            <a:alpha val="90000"/>
            <a:hueOff val="0"/>
            <a:satOff val="0"/>
            <a:lumOff val="0"/>
            <a:alpha val="90196"/>
          </a:schemeClr>
        </a:lnRef>
        <a:fillRef idx="1">
          <a:schemeClr val="accent3">
            <a:tint val="40000"/>
            <a:alpha val="90000"/>
            <a:hueOff val="0"/>
            <a:satOff val="0"/>
            <a:lumOff val="0"/>
            <a:alpha val="90196"/>
          </a:schemeClr>
        </a:fillRef>
        <a:effectRef idx="0">
          <a:scrgbClr r="0" g="0" b="0"/>
        </a:effectRef>
        <a:fontRef idx="minor"/>
      </dsp:style>
      <dsp:txBody>
        <a:bodyPr rot="-5400000" lIns="68580" tIns="34290" rIns="68580" bIns="3429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Công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cụ</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unity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dễ</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dàng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sử</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dụng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và</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phát</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triển</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đa</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dạng</a:t>
          </a:r>
          <a:endParaRPr lang="vi-VN" sz="18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a:p>
          <a:pPr marL="171450" lvl="1" indent="-171450">
            <a:lnSpc>
              <a:spcPct val="100000"/>
            </a:lnSpc>
            <a:spcBef>
              <a:spcPct val="0"/>
            </a:spcBef>
            <a:spcAft>
              <a:spcPct val="15000"/>
            </a:spcAft>
            <a:buChar char="•"/>
          </a:pP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Sự</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phát</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triển</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nhanh</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chóng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của</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thị</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trường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game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mobie</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endParaRPr lang="vi-VN" sz="18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sp:txBody>
      <dsp:txXfrm rot="5400000">
        <a:off x="4478727" y="-1595009"/>
        <a:ext cx="1315420" cy="4834294"/>
      </dsp:txXfrm>
    </dsp:sp>
    <dsp:sp modelId="{E22B10B6-1EA2-41BF-827E-E109F0C3A0CE}">
      <dsp:nvSpPr>
        <dsp:cNvPr id="3" name="Rounded Rectangle 2"/>
        <dsp:cNvSpPr/>
      </dsp:nvSpPr>
      <dsp:spPr bwMode="white">
        <a:xfrm>
          <a:off x="0" y="0"/>
          <a:ext cx="2719290" cy="1644275"/>
        </a:xfrm>
        <a:prstGeom prst="roundRect">
          <a:avLst/>
        </a:prstGeom>
        <a:solidFill>
          <a:srgbClr val="EB641B">
            <a:hueOff val="0"/>
            <a:satOff val="0"/>
            <a:lumOff val="0"/>
            <a:alphaOff val="0"/>
          </a:srgbClr>
        </a:solidFill>
        <a:ln w="19050" cap="flat" cmpd="sng" algn="ctr">
          <a:solidFill>
            <a:sysClr val="window" lastClr="FFFFFF">
              <a:hueOff val="0"/>
              <a:satOff val="0"/>
              <a:lumOff val="0"/>
              <a:alphaOff val="0"/>
            </a:sysClr>
          </a:solidFill>
          <a:prstDash val="solid"/>
        </a:ln>
        <a:effectLst/>
      </dsp:spPr>
      <dsp:style>
        <a:lnRef idx="2">
          <a:schemeClr val="lt1"/>
        </a:lnRef>
        <a:fillRef idx="1">
          <a:schemeClr val="accent3">
            <a:hueOff val="0"/>
            <a:satOff val="0"/>
            <a:lumOff val="0"/>
            <a:alpha val="100000"/>
          </a:schemeClr>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vi-VN" sz="2400" dirty="0" smtClean="0">
              <a:solidFill>
                <a:sysClr val="window" lastClr="FFFFFF"/>
              </a:solidFill>
              <a:latin typeface="Times New Roman" panose="02020603050405020304" pitchFamily="18" charset="0"/>
              <a:ea typeface="+mn-ea"/>
              <a:cs typeface="Times New Roman" panose="02020603050405020304" pitchFamily="18" charset="0"/>
            </a:rPr>
            <a:t>Xu hướng</a:t>
          </a:r>
          <a:endParaRPr lang="vi-VN" sz="2400" dirty="0">
            <a:solidFill>
              <a:sysClr val="window" lastClr="FFFFFF"/>
            </a:solidFill>
            <a:latin typeface="Times New Roman" panose="02020603050405020304" pitchFamily="18" charset="0"/>
            <a:ea typeface="+mn-ea"/>
            <a:cs typeface="Times New Roman" panose="02020603050405020304" pitchFamily="18" charset="0"/>
          </a:endParaRPr>
        </a:p>
      </dsp:txBody>
      <dsp:txXfrm>
        <a:off x="0" y="0"/>
        <a:ext cx="2719290" cy="1644275"/>
      </dsp:txXfrm>
    </dsp:sp>
    <dsp:sp modelId="{A7ABEBEF-10D4-42E8-B5FA-E46BEA59BA3B}">
      <dsp:nvSpPr>
        <dsp:cNvPr id="6" name="Round Same Side Corner Rectangle 5"/>
        <dsp:cNvSpPr/>
      </dsp:nvSpPr>
      <dsp:spPr bwMode="white">
        <a:xfrm rot="5400000">
          <a:off x="4478727" y="131480"/>
          <a:ext cx="1315420" cy="4834294"/>
        </a:xfrm>
        <a:prstGeom prst="round2SameRect">
          <a:avLst/>
        </a:prstGeom>
        <a:solidFill>
          <a:srgbClr val="EB641B">
            <a:tint val="40000"/>
            <a:alpha val="90000"/>
            <a:hueOff val="4257045"/>
            <a:satOff val="-17698"/>
            <a:lumOff val="-1494"/>
            <a:alphaOff val="0"/>
          </a:srgbClr>
        </a:solidFill>
        <a:ln w="19050" cap="flat" cmpd="sng" algn="ctr">
          <a:solidFill>
            <a:srgbClr val="EB641B">
              <a:tint val="40000"/>
              <a:alpha val="90000"/>
              <a:hueOff val="4257045"/>
              <a:satOff val="-17698"/>
              <a:lumOff val="-1494"/>
              <a:alphaOff val="0"/>
            </a:srgbClr>
          </a:solidFill>
          <a:prstDash val="solid"/>
        </a:ln>
        <a:effectLst/>
      </dsp:spPr>
      <dsp:style>
        <a:lnRef idx="2">
          <a:schemeClr val="accent3">
            <a:tint val="40000"/>
            <a:alpha val="90000"/>
            <a:hueOff val="1020000"/>
            <a:satOff val="50000"/>
            <a:lumOff val="784"/>
            <a:alpha val="90196"/>
          </a:schemeClr>
        </a:lnRef>
        <a:fillRef idx="1">
          <a:schemeClr val="accent3">
            <a:tint val="40000"/>
            <a:alpha val="90000"/>
            <a:hueOff val="1020000"/>
            <a:satOff val="50000"/>
            <a:lumOff val="784"/>
            <a:alpha val="90196"/>
          </a:schemeClr>
        </a:fillRef>
        <a:effectRef idx="0">
          <a:scrgbClr r="0" g="0" b="0"/>
        </a:effectRef>
        <a:fontRef idx="minor"/>
      </dsp:style>
      <dsp:txBody>
        <a:bodyPr rot="-5400000" lIns="68580" tIns="34290" rIns="68580" bIns="3429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Nâng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cao</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kĩ</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năng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lập</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trình</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thiết</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kế</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endParaRPr lang="vi-VN" sz="18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a:p>
          <a:pPr marL="171450" lvl="1" indent="-171450">
            <a:lnSpc>
              <a:spcPct val="100000"/>
            </a:lnSpc>
            <a:spcBef>
              <a:spcPct val="0"/>
            </a:spcBef>
            <a:spcAft>
              <a:spcPct val="15000"/>
            </a:spcAft>
            <a:buChar char="•"/>
          </a:pP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Mở</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ra</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cơ</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hội</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phát</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triển</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và</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sáng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tạo</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trong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ngành</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công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nghiệp</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game </a:t>
          </a:r>
          <a:endParaRPr lang="vi-VN" sz="18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sp:txBody>
      <dsp:txXfrm rot="5400000">
        <a:off x="4478727" y="131480"/>
        <a:ext cx="1315420" cy="4834294"/>
      </dsp:txXfrm>
    </dsp:sp>
    <dsp:sp modelId="{F8DC878E-C777-4888-830A-AD49B923259C}">
      <dsp:nvSpPr>
        <dsp:cNvPr id="5" name="Rounded Rectangle 4"/>
        <dsp:cNvSpPr/>
      </dsp:nvSpPr>
      <dsp:spPr bwMode="white">
        <a:xfrm>
          <a:off x="0" y="1726489"/>
          <a:ext cx="2719290" cy="1644275"/>
        </a:xfrm>
        <a:prstGeom prst="roundRect">
          <a:avLst/>
        </a:prstGeom>
        <a:solidFill>
          <a:srgbClr val="EB641B">
            <a:hueOff val="3874869"/>
            <a:satOff val="-12381"/>
            <a:lumOff val="-3136"/>
            <a:alphaOff val="0"/>
          </a:srgbClr>
        </a:solidFill>
        <a:ln w="19050" cap="flat" cmpd="sng" algn="ctr">
          <a:solidFill>
            <a:sysClr val="window" lastClr="FFFFFF">
              <a:hueOff val="0"/>
              <a:satOff val="0"/>
              <a:lumOff val="0"/>
              <a:alphaOff val="0"/>
            </a:sysClr>
          </a:solidFill>
          <a:prstDash val="solid"/>
        </a:ln>
        <a:effectLst/>
      </dsp:spPr>
      <dsp:style>
        <a:lnRef idx="2">
          <a:schemeClr val="lt1"/>
        </a:lnRef>
        <a:fillRef idx="1">
          <a:schemeClr val="accent3">
            <a:hueOff val="1380000"/>
            <a:satOff val="50000"/>
            <a:lumOff val="-7254"/>
            <a:alpha val="100000"/>
          </a:schemeClr>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dirty="0" err="1" smtClean="0">
              <a:solidFill>
                <a:sysClr val="window" lastClr="FFFFFF"/>
              </a:solidFill>
              <a:latin typeface="Times New Roman" panose="02020603050405020304" pitchFamily="18" charset="0"/>
              <a:ea typeface="+mn-ea"/>
              <a:cs typeface="Times New Roman" panose="02020603050405020304" pitchFamily="18" charset="0"/>
            </a:rPr>
            <a:t>Giá</a:t>
          </a:r>
          <a:r>
            <a:rPr lang="en-US" sz="2400" dirty="0" smtClean="0">
              <a:solidFill>
                <a:sysClr val="window" lastClr="FFFFFF"/>
              </a:solidFill>
              <a:latin typeface="Times New Roman" panose="02020603050405020304" pitchFamily="18" charset="0"/>
              <a:ea typeface="+mn-ea"/>
              <a:cs typeface="Times New Roman" panose="02020603050405020304" pitchFamily="18" charset="0"/>
            </a:rPr>
            <a:t> </a:t>
          </a:r>
          <a:r>
            <a:rPr lang="en-US" sz="2400" dirty="0" err="1" smtClean="0">
              <a:solidFill>
                <a:sysClr val="window" lastClr="FFFFFF"/>
              </a:solidFill>
              <a:latin typeface="Times New Roman" panose="02020603050405020304" pitchFamily="18" charset="0"/>
              <a:ea typeface="+mn-ea"/>
              <a:cs typeface="Times New Roman" panose="02020603050405020304" pitchFamily="18" charset="0"/>
            </a:rPr>
            <a:t>trị</a:t>
          </a:r>
          <a:r>
            <a:rPr lang="en-US" sz="2400" dirty="0" smtClean="0">
              <a:solidFill>
                <a:sysClr val="window" lastClr="FFFFFF"/>
              </a:solidFill>
              <a:latin typeface="Times New Roman" panose="02020603050405020304" pitchFamily="18" charset="0"/>
              <a:ea typeface="+mn-ea"/>
              <a:cs typeface="Times New Roman" panose="02020603050405020304" pitchFamily="18" charset="0"/>
            </a:rPr>
            <a:t> </a:t>
          </a:r>
          <a:r>
            <a:rPr lang="en-US" sz="2400" dirty="0" err="1" smtClean="0">
              <a:solidFill>
                <a:sysClr val="window" lastClr="FFFFFF"/>
              </a:solidFill>
              <a:latin typeface="Times New Roman" panose="02020603050405020304" pitchFamily="18" charset="0"/>
              <a:ea typeface="+mn-ea"/>
              <a:cs typeface="Times New Roman" panose="02020603050405020304" pitchFamily="18" charset="0"/>
            </a:rPr>
            <a:t>mang</a:t>
          </a:r>
          <a:r>
            <a:rPr lang="en-US" sz="2400" dirty="0" smtClean="0">
              <a:solidFill>
                <a:sysClr val="window" lastClr="FFFFFF"/>
              </a:solidFill>
              <a:latin typeface="Times New Roman" panose="02020603050405020304" pitchFamily="18" charset="0"/>
              <a:ea typeface="+mn-ea"/>
              <a:cs typeface="Times New Roman" panose="02020603050405020304" pitchFamily="18" charset="0"/>
            </a:rPr>
            <a:t> </a:t>
          </a:r>
          <a:r>
            <a:rPr lang="en-US" sz="2400" dirty="0" err="1" smtClean="0">
              <a:solidFill>
                <a:sysClr val="window" lastClr="FFFFFF"/>
              </a:solidFill>
              <a:latin typeface="Times New Roman" panose="02020603050405020304" pitchFamily="18" charset="0"/>
              <a:ea typeface="+mn-ea"/>
              <a:cs typeface="Times New Roman" panose="02020603050405020304" pitchFamily="18" charset="0"/>
            </a:rPr>
            <a:t>lại</a:t>
          </a:r>
          <a:r>
            <a:rPr lang="en-US" sz="2400" dirty="0" smtClean="0">
              <a:solidFill>
                <a:sysClr val="window" lastClr="FFFFFF"/>
              </a:solidFill>
              <a:latin typeface="Times New Roman" panose="02020603050405020304" pitchFamily="18" charset="0"/>
              <a:ea typeface="+mn-ea"/>
              <a:cs typeface="Times New Roman" panose="02020603050405020304" pitchFamily="18" charset="0"/>
            </a:rPr>
            <a:t> </a:t>
          </a:r>
          <a:endParaRPr lang="vi-VN" sz="2400" dirty="0">
            <a:solidFill>
              <a:sysClr val="window" lastClr="FFFFFF"/>
            </a:solidFill>
            <a:latin typeface="Times New Roman" panose="02020603050405020304" pitchFamily="18" charset="0"/>
            <a:ea typeface="+mn-ea"/>
            <a:cs typeface="Times New Roman" panose="02020603050405020304" pitchFamily="18" charset="0"/>
          </a:endParaRPr>
        </a:p>
      </dsp:txBody>
      <dsp:txXfrm>
        <a:off x="0" y="1726489"/>
        <a:ext cx="2719290" cy="1644275"/>
      </dsp:txXfrm>
    </dsp:sp>
    <dsp:sp modelId="{698CF26D-53DA-461A-B9F5-B51EB4D71C29}">
      <dsp:nvSpPr>
        <dsp:cNvPr id="8" name="Round Same Side Corner Rectangle 7"/>
        <dsp:cNvSpPr/>
      </dsp:nvSpPr>
      <dsp:spPr bwMode="white">
        <a:xfrm rot="5400000">
          <a:off x="4465511" y="1894499"/>
          <a:ext cx="1315420" cy="4834294"/>
        </a:xfrm>
        <a:prstGeom prst="round2SameRect">
          <a:avLst/>
        </a:prstGeom>
        <a:solidFill>
          <a:srgbClr val="EB641B">
            <a:tint val="40000"/>
            <a:alpha val="90000"/>
            <a:hueOff val="8514089"/>
            <a:satOff val="-35398"/>
            <a:lumOff val="-2989"/>
            <a:alphaOff val="0"/>
          </a:srgbClr>
        </a:solidFill>
        <a:ln w="19050" cap="flat" cmpd="sng" algn="ctr">
          <a:solidFill>
            <a:srgbClr val="EB641B">
              <a:tint val="40000"/>
              <a:alpha val="90000"/>
              <a:hueOff val="8514089"/>
              <a:satOff val="-35398"/>
              <a:lumOff val="-2989"/>
              <a:alphaOff val="0"/>
            </a:srgbClr>
          </a:solidFill>
          <a:prstDash val="solid"/>
        </a:ln>
        <a:effectLst/>
      </dsp:spPr>
      <dsp:style>
        <a:lnRef idx="2">
          <a:schemeClr val="accent3">
            <a:tint val="40000"/>
            <a:alpha val="90000"/>
            <a:hueOff val="2040000"/>
            <a:satOff val="100000"/>
            <a:lumOff val="1569"/>
            <a:alpha val="90196"/>
          </a:schemeClr>
        </a:lnRef>
        <a:fillRef idx="1">
          <a:schemeClr val="accent3">
            <a:tint val="40000"/>
            <a:alpha val="90000"/>
            <a:hueOff val="2040000"/>
            <a:satOff val="100000"/>
            <a:lumOff val="1569"/>
            <a:alpha val="90196"/>
          </a:schemeClr>
        </a:fillRef>
        <a:effectRef idx="0">
          <a:scrgbClr r="0" g="0" b="0"/>
        </a:effectRef>
        <a:fontRef idx="minor"/>
      </dsp:style>
      <dsp:txBody>
        <a:bodyPr rot="-5400000" lIns="68580" tIns="34290" rIns="68580" bIns="3429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Tính</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giải</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trí</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và</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phát</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triển</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cảm</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xúc</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endParaRPr lang="vi-VN" sz="18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a:p>
          <a:pPr marL="171450" lvl="1" indent="-171450">
            <a:lnSpc>
              <a:spcPct val="100000"/>
            </a:lnSpc>
            <a:spcBef>
              <a:spcPct val="0"/>
            </a:spcBef>
            <a:spcAft>
              <a:spcPct val="15000"/>
            </a:spcAft>
            <a:buChar char="•"/>
          </a:pP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Thỏa</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mãn</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đam</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mê</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cho</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những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người</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yêu</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thích</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thú</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cưng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nhưng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không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có</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thời</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gian</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và</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không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gian</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để</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nuôi</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dưỡng</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và</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chăm</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r>
            <a:rPr lang="en-US" sz="1800" dirty="0" err="1"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sóc</a:t>
          </a:r>
          <a:r>
            <a:rPr lang="en-US" sz="1800" dirty="0" smtClean="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 </a:t>
          </a:r>
          <a:endParaRPr lang="vi-VN" sz="18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endParaRPr>
        </a:p>
      </dsp:txBody>
      <dsp:txXfrm rot="5400000">
        <a:off x="4465511" y="1894499"/>
        <a:ext cx="1315420" cy="4834294"/>
      </dsp:txXfrm>
    </dsp:sp>
    <dsp:sp modelId="{09D6AEF7-D013-4449-8BD6-954B01A2580E}">
      <dsp:nvSpPr>
        <dsp:cNvPr id="7" name="Rounded Rectangle 6"/>
        <dsp:cNvSpPr/>
      </dsp:nvSpPr>
      <dsp:spPr bwMode="white">
        <a:xfrm>
          <a:off x="30166" y="3452979"/>
          <a:ext cx="2719290" cy="1644275"/>
        </a:xfrm>
        <a:prstGeom prst="roundRect">
          <a:avLst/>
        </a:prstGeom>
        <a:solidFill>
          <a:srgbClr val="EB641B">
            <a:hueOff val="7749738"/>
            <a:satOff val="-24762"/>
            <a:lumOff val="-6274"/>
            <a:alphaOff val="0"/>
          </a:srgbClr>
        </a:solidFill>
        <a:ln w="19050" cap="flat" cmpd="sng" algn="ctr">
          <a:solidFill>
            <a:sysClr val="window" lastClr="FFFFFF">
              <a:hueOff val="0"/>
              <a:satOff val="0"/>
              <a:lumOff val="0"/>
              <a:alphaOff val="0"/>
            </a:sysClr>
          </a:solidFill>
          <a:prstDash val="solid"/>
        </a:ln>
        <a:effectLst/>
      </dsp:spPr>
      <dsp:style>
        <a:lnRef idx="2">
          <a:schemeClr val="lt1"/>
        </a:lnRef>
        <a:fillRef idx="1">
          <a:schemeClr val="accent3">
            <a:hueOff val="2760000"/>
            <a:satOff val="100000"/>
            <a:lumOff val="-14509"/>
            <a:alpha val="100000"/>
          </a:schemeClr>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dirty="0" err="1" smtClean="0">
              <a:solidFill>
                <a:sysClr val="window" lastClr="FFFFFF"/>
              </a:solidFill>
              <a:latin typeface="Times New Roman" panose="02020603050405020304" pitchFamily="18" charset="0"/>
              <a:ea typeface="+mn-ea"/>
              <a:cs typeface="Times New Roman" panose="02020603050405020304" pitchFamily="18" charset="0"/>
            </a:rPr>
            <a:t>Lợi</a:t>
          </a:r>
          <a:r>
            <a:rPr lang="en-US" sz="2400" dirty="0" smtClean="0">
              <a:solidFill>
                <a:sysClr val="window" lastClr="FFFFFF"/>
              </a:solidFill>
              <a:latin typeface="Times New Roman" panose="02020603050405020304" pitchFamily="18" charset="0"/>
              <a:ea typeface="+mn-ea"/>
              <a:cs typeface="Times New Roman" panose="02020603050405020304" pitchFamily="18" charset="0"/>
            </a:rPr>
            <a:t> </a:t>
          </a:r>
          <a:r>
            <a:rPr lang="en-US" sz="2400" dirty="0" err="1" smtClean="0">
              <a:solidFill>
                <a:sysClr val="window" lastClr="FFFFFF"/>
              </a:solidFill>
              <a:latin typeface="Times New Roman" panose="02020603050405020304" pitchFamily="18" charset="0"/>
              <a:ea typeface="+mn-ea"/>
              <a:cs typeface="Times New Roman" panose="02020603050405020304" pitchFamily="18" charset="0"/>
            </a:rPr>
            <a:t>ích</a:t>
          </a:r>
          <a:r>
            <a:rPr lang="en-US" sz="2400" dirty="0" smtClean="0">
              <a:solidFill>
                <a:sysClr val="window" lastClr="FFFFFF"/>
              </a:solidFill>
              <a:latin typeface="Times New Roman" panose="02020603050405020304" pitchFamily="18" charset="0"/>
              <a:ea typeface="+mn-ea"/>
              <a:cs typeface="Times New Roman" panose="02020603050405020304" pitchFamily="18" charset="0"/>
            </a:rPr>
            <a:t> </a:t>
          </a:r>
          <a:endParaRPr lang="vi-VN" sz="2400" dirty="0">
            <a:solidFill>
              <a:sysClr val="window" lastClr="FFFFFF"/>
            </a:solidFill>
            <a:latin typeface="Times New Roman" panose="02020603050405020304" pitchFamily="18" charset="0"/>
            <a:ea typeface="+mn-ea"/>
            <a:cs typeface="Times New Roman" panose="02020603050405020304" pitchFamily="18" charset="0"/>
          </a:endParaRPr>
        </a:p>
      </dsp:txBody>
      <dsp:txXfrm>
        <a:off x="30166" y="3452979"/>
        <a:ext cx="2719290" cy="164427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859D36-EAED-45D6-87B4-DCE46D0B441E}"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6FA831-A8A9-49A2-974E-403978B0662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vi-V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vi-VN"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vi-VN"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vi-VN"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vi-VN"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vi-VN"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vi-VN"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Tx/>
              <a:buNone/>
              <a:defRPr/>
            </a:pP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Về</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phần</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báo</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cáo</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hôm</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nay,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Em</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sẽ</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trình</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bày</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theo</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các</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phần</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chính</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sau</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đây</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Phần</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thứ</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nhất</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là</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tổng</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quan</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về</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đề</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tài</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phần</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thứ</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hai</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là</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phần</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thiết</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kế</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hệ</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thống</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tiếp</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theo</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là</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phần</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mô</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hình</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và</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thực</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nghiệm</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và</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cuối</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cùng</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là</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kết</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luận</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và</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hướng</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phát</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triển</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Ngoài</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ra</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ở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cuối</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báo</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cáo</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còn</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có</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phần</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câu</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hỏi</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và</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trả</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 </a:t>
            </a:r>
            <a:r>
              <a:rPr lang="en-US" sz="1200" b="0" i="0" u="none" strike="noStrike" cap="none" dirty="0" err="1" smtClean="0">
                <a:solidFill>
                  <a:schemeClr val="dk1"/>
                </a:solidFill>
                <a:effectLst/>
                <a:latin typeface="Calibri" panose="020F0502020204030204"/>
                <a:ea typeface="Calibri" panose="020F0502020204030204"/>
                <a:cs typeface="Calibri" panose="020F0502020204030204"/>
                <a:sym typeface="Calibri" panose="020F0502020204030204"/>
              </a:rPr>
              <a:t>lời</a:t>
            </a:r>
            <a:r>
              <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rPr>
              <a:t>.</a:t>
            </a:r>
            <a:endParaRPr lang="en-US" sz="1200" b="0" i="0" u="none" strike="noStrike" cap="none" dirty="0" smtClean="0">
              <a:solidFill>
                <a:schemeClr val="dk1"/>
              </a:solidFill>
              <a:effectLst/>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FontTx/>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vi-VN"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vi-VN"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Kết</a:t>
            </a:r>
            <a:r>
              <a:rPr lang="en-US" baseline="0" dirty="0" smtClean="0"/>
              <a:t> </a:t>
            </a:r>
            <a:r>
              <a:rPr lang="en-US" baseline="0" dirty="0" err="1" smtClean="0"/>
              <a:t>luận</a:t>
            </a:r>
            <a:r>
              <a:rPr lang="en-US" baseline="0" dirty="0" smtClean="0"/>
              <a:t>: (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bằng</a:t>
            </a:r>
            <a:r>
              <a:rPr lang="en-US" baseline="0" dirty="0" smtClean="0"/>
              <a:t> </a:t>
            </a:r>
            <a:r>
              <a:rPr lang="en-US" baseline="0" dirty="0" err="1" smtClean="0"/>
              <a:t>lời</a:t>
            </a:r>
            <a:r>
              <a:rPr lang="en-US" baseline="0" dirty="0" smtClean="0"/>
              <a:t> k </a:t>
            </a:r>
            <a:r>
              <a:rPr lang="en-US" baseline="0" dirty="0" err="1" smtClean="0"/>
              <a:t>cho</a:t>
            </a:r>
            <a:r>
              <a:rPr lang="en-US" baseline="0" dirty="0" smtClean="0"/>
              <a:t> </a:t>
            </a:r>
            <a:r>
              <a:rPr lang="en-US" baseline="0" dirty="0" err="1" smtClean="0"/>
              <a:t>vào</a:t>
            </a:r>
            <a:r>
              <a:rPr lang="en-US" baseline="0" dirty="0" smtClean="0"/>
              <a:t> slide )</a:t>
            </a:r>
            <a:endParaRPr lang="en-US" baseline="0"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vi-VN"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vi-VN"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vi-VN"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vi-VN"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vi-VN"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vi-VN"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vi-VN"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vi-VN"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vi-VN"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vi-VN"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vi-VN"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vi-VN"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êu đề và Nội dung">
  <p:cSld name="OBJECT">
    <p:spTree>
      <p:nvGrpSpPr>
        <p:cNvPr id="1" name="Shape 15"/>
        <p:cNvGrpSpPr/>
        <p:nvPr/>
      </p:nvGrpSpPr>
      <p:grpSpPr>
        <a:xfrm>
          <a:off x="0" y="0"/>
          <a:ext cx="0" cy="0"/>
          <a:chOff x="0" y="0"/>
          <a:chExt cx="0" cy="0"/>
        </a:xfrm>
      </p:grpSpPr>
      <p:sp>
        <p:nvSpPr>
          <p:cNvPr id="16" name="Google Shape;16;p6"/>
          <p:cNvSpPr txBox="1">
            <a:spLocks noGrp="1"/>
          </p:cNvSpPr>
          <p:nvPr>
            <p:ph type="title" hasCustomPrompt="1"/>
          </p:nvPr>
        </p:nvSpPr>
        <p:spPr>
          <a:xfrm>
            <a:off x="1200727" y="1"/>
            <a:ext cx="10991273" cy="10723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kumimoji="0" lang="vi-VN" sz="2800" b="1" i="0" u="none" strike="noStrike" kern="0" cap="none" spc="0" normalizeH="0" baseline="0" noProof="0" dirty="0" smtClean="0">
                <a:ln>
                  <a:noFill/>
                </a:ln>
                <a:solidFill>
                  <a:srgbClr val="FFFFFF"/>
                </a:solidFill>
                <a:effectLst/>
                <a:uLnTx/>
                <a:uFillTx/>
                <a:latin typeface="Times New Roman" panose="02020603050405020304"/>
                <a:cs typeface="Times New Roman" panose="02020603050405020304"/>
                <a:sym typeface="Times New Roman" panose="02020603050405020304"/>
              </a:rPr>
              <a:t>TRƯỜNG ĐẠI HỌC GIAO THÔNG VẬN TẢI</a:t>
            </a:r>
            <a:br>
              <a:rPr kumimoji="0" lang="vi-VN" sz="3600" b="0" i="0" u="none" strike="noStrike" kern="0" cap="none" spc="0" normalizeH="0" baseline="0" noProof="0" dirty="0" smtClean="0">
                <a:ln>
                  <a:noFill/>
                </a:ln>
                <a:solidFill>
                  <a:srgbClr val="FFFFFF"/>
                </a:solidFill>
                <a:effectLst/>
                <a:uLnTx/>
                <a:uFillTx/>
                <a:latin typeface="Times New Roman" panose="02020603050405020304"/>
                <a:cs typeface="Times New Roman" panose="02020603050405020304"/>
                <a:sym typeface="Times New Roman" panose="02020603050405020304"/>
              </a:rPr>
            </a:br>
            <a:r>
              <a:rPr kumimoji="0" lang="vi-VN" sz="2400" b="0" i="0" u="none" strike="noStrike" kern="0" cap="none" spc="0" normalizeH="0" baseline="0" noProof="0" dirty="0" smtClean="0">
                <a:ln>
                  <a:noFill/>
                </a:ln>
                <a:solidFill>
                  <a:srgbClr val="FFFFFF"/>
                </a:solidFill>
                <a:effectLst/>
                <a:uLnTx/>
                <a:uFillTx/>
                <a:latin typeface="Times New Roman" panose="02020603050405020304"/>
                <a:cs typeface="Times New Roman" panose="02020603050405020304"/>
                <a:sym typeface="Times New Roman" panose="02020603050405020304"/>
              </a:rPr>
              <a:t>UNIVERSITY OF TRANSPOST AND COMMUNICATIONS</a:t>
            </a:r>
            <a:endParaRPr dirty="0"/>
          </a:p>
        </p:txBody>
      </p:sp>
      <p:sp>
        <p:nvSpPr>
          <p:cNvPr id="17" name="Google Shape;1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20" name="Google Shape;20;p6"/>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matchingName="Tiêu đề Dọc và Văn bản">
  <p:cSld name="VERTICAL_TITLE_AND_VERTICAL_TEXT">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5" name="Google Shape;8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86" name="Google Shape;8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87" name="Google Shape;87;p16"/>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matchingName="1_Tiêu đề Bản chiếu">
  <p:cSld name="TITLE">
    <p:spTree>
      <p:nvGrpSpPr>
        <p:cNvPr id="1" name="Shape 88"/>
        <p:cNvGrpSpPr/>
        <p:nvPr/>
      </p:nvGrpSpPr>
      <p:grpSpPr>
        <a:xfrm>
          <a:off x="0" y="0"/>
          <a:ext cx="0" cy="0"/>
          <a:chOff x="0" y="0"/>
          <a:chExt cx="0" cy="0"/>
        </a:xfrm>
      </p:grpSpPr>
      <p:sp>
        <p:nvSpPr>
          <p:cNvPr id="89" name="Google Shape;89;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Times New Roman" panose="020206030504050203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1" name="Google Shape;91;p1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92" name="Google Shape;92;p1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93" name="Google Shape;93;p17"/>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5EFCDC-373F-4B9D-ADBC-A2F93BD977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58F17-D50A-4510-B3EA-5A5F06EB8ACC}"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D5EFCDC-373F-4B9D-ADBC-A2F93BD977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58F17-D50A-4510-B3EA-5A5F06EB8ACC}"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D5EFCDC-373F-4B9D-ADBC-A2F93BD977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58F17-D50A-4510-B3EA-5A5F06EB8AC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D5EFCDC-373F-4B9D-ADBC-A2F93BD977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58F17-D50A-4510-B3EA-5A5F06EB8AC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D5EFCDC-373F-4B9D-ADBC-A2F93BD977F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58F17-D50A-4510-B3EA-5A5F06EB8AC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5EFCDC-373F-4B9D-ADBC-A2F93BD977F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58F17-D50A-4510-B3EA-5A5F06EB8AC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EFCDC-373F-4B9D-ADBC-A2F93BD977F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58F17-D50A-4510-B3EA-5A5F06EB8AC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D5EFCDC-373F-4B9D-ADBC-A2F93BD977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58F17-D50A-4510-B3EA-5A5F06EB8AC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Đầu trang của Phần">
  <p:cSld name="SECTION_HEADER">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Times New Roman" panose="020206030504050203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35" name="Google Shape;3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36" name="Google Shape;36;p8"/>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D5EFCDC-373F-4B9D-ADBC-A2F93BD977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58F17-D50A-4510-B3EA-5A5F06EB8AC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D5EFCDC-373F-4B9D-ADBC-A2F93BD977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58F17-D50A-4510-B3EA-5A5F06EB8AC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D5EFCDC-373F-4B9D-ADBC-A2F93BD977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58F17-D50A-4510-B3EA-5A5F06EB8AC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matchingName="Hai Nội dung">
  <p:cSld name="TWO_OBJECT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1200727" y="1"/>
            <a:ext cx="10991273" cy="10723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1" name="Google Shape;4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42" name="Google Shape;4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43" name="Google Shape;43;p9"/>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matchingName="Phép so sánh">
  <p:cSld name="TWO_OBJECTS_WITH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7" name="Google Shape;47;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8" name="Google Shape;48;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9" name="Google Shape;49;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51" name="Google Shape;5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52" name="Google Shape;52;p10"/>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Chỉ Tiêu đề">
  <p:cSld name="TITLE_ONLY">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1200727" y="1"/>
            <a:ext cx="10991273" cy="10723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56" name="Google Shape;5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57" name="Google Shape;57;p11"/>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Trống">
  <p:cSld name="BLANK">
    <p:spTree>
      <p:nvGrpSpPr>
        <p:cNvPr id="1" name="Shape 58"/>
        <p:cNvGrpSpPr/>
        <p:nvPr/>
      </p:nvGrpSpPr>
      <p:grpSpPr>
        <a:xfrm>
          <a:off x="0" y="0"/>
          <a:ext cx="0" cy="0"/>
          <a:chOff x="0" y="0"/>
          <a:chExt cx="0" cy="0"/>
        </a:xfrm>
      </p:grpSpPr>
      <p:sp>
        <p:nvSpPr>
          <p:cNvPr id="59" name="Google Shape;5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60" name="Google Shape;6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61" name="Google Shape;61;p12"/>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Nội dung với Chú thích">
  <p:cSld name="OBJECT_WITH_CAPTION_TEX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imes New Roman" panose="020206030504050203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5" name="Google Shape;65;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68" name="Google Shape;68;p13"/>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Ảnh với Chú thích">
  <p:cSld name="PICTURE_WITH_CAPTION_TEXT">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imes New Roman" panose="020206030504050203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72" name="Google Shape;72;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3" name="Google Shape;7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74" name="Google Shape;7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75" name="Google Shape;75;p14"/>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matchingName="Tiêu đề và Văn bản Dọc">
  <p:cSld name="VERTICAL_TEX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1200727" y="1"/>
            <a:ext cx="10991273" cy="10723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9" name="Google Shape;7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80" name="Google Shape;8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81" name="Google Shape;81;p15"/>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5"/>
          <p:cNvPicPr preferRelativeResize="0"/>
          <p:nvPr/>
        </p:nvPicPr>
        <p:blipFill rotWithShape="1">
          <a:blip r:embed="rId12"/>
          <a:srcRect/>
          <a:stretch>
            <a:fillRect/>
          </a:stretch>
        </p:blipFill>
        <p:spPr>
          <a:xfrm>
            <a:off x="-2" y="-1"/>
            <a:ext cx="12192000" cy="6858000"/>
          </a:xfrm>
          <a:prstGeom prst="rect">
            <a:avLst/>
          </a:prstGeom>
          <a:noFill/>
          <a:ln>
            <a:noFill/>
          </a:ln>
        </p:spPr>
      </p:pic>
      <p:sp>
        <p:nvSpPr>
          <p:cNvPr id="11" name="Google Shape;11;p5"/>
          <p:cNvSpPr txBox="1">
            <a:spLocks noGrp="1"/>
          </p:cNvSpPr>
          <p:nvPr>
            <p:ph type="title"/>
          </p:nvPr>
        </p:nvSpPr>
        <p:spPr>
          <a:xfrm>
            <a:off x="1200727" y="1"/>
            <a:ext cx="10991273" cy="10723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imes New Roman" panose="02020603050405020304"/>
              <a:buNone/>
              <a:defRPr sz="36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13" name="Google Shape;13;p5"/>
          <p:cNvSpPr txBox="1">
            <a:spLocks noGrp="1"/>
          </p:cNvSpPr>
          <p:nvPr>
            <p:ph type="sldNum" idx="12"/>
          </p:nvPr>
        </p:nvSpPr>
        <p:spPr>
          <a:xfrm>
            <a:off x="9340273" y="6421005"/>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spcBef>
                <a:spcPts val="0"/>
              </a:spcBef>
              <a:buNone/>
              <a:def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spcBef>
                <a:spcPts val="0"/>
              </a:spcBef>
              <a:buNone/>
              <a:def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spcBef>
                <a:spcPts val="0"/>
              </a:spcBef>
              <a:buNone/>
              <a:def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spcBef>
                <a:spcPts val="0"/>
              </a:spcBef>
              <a:buNone/>
              <a:def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spcBef>
                <a:spcPts val="0"/>
              </a:spcBef>
              <a:buNone/>
              <a:def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spcBef>
                <a:spcPts val="0"/>
              </a:spcBef>
              <a:buNone/>
              <a:def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spcBef>
                <a:spcPts val="0"/>
              </a:spcBef>
              <a:buNone/>
              <a:def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spcBef>
                <a:spcPts val="0"/>
              </a:spcBef>
              <a:buNone/>
              <a:def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vi-VN"/>
            </a:fld>
            <a:endParaRPr lang="vi-VN"/>
          </a:p>
        </p:txBody>
      </p:sp>
      <p:sp>
        <p:nvSpPr>
          <p:cNvPr id="14" name="Google Shape;14;p5"/>
          <p:cNvSpPr/>
          <p:nvPr/>
        </p:nvSpPr>
        <p:spPr>
          <a:xfrm>
            <a:off x="2" y="1072338"/>
            <a:ext cx="12191998" cy="87090"/>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35">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EFCDC-373F-4B9D-ADBC-A2F93BD977F5}"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58F17-D50A-4510-B3EA-5A5F06EB8AC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8.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10.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2.wmf"/><Relationship Id="rId1" Type="http://schemas.openxmlformats.org/officeDocument/2006/relationships/image" Target="../media/image11.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image" Target="../media/image7.png"/><Relationship Id="rId2" Type="http://schemas.openxmlformats.org/officeDocument/2006/relationships/tags" Target="../tags/tag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6.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1200600" y="1"/>
            <a:ext cx="10991400" cy="1072200"/>
          </a:xfrm>
          <a:prstGeom prst="rect">
            <a:avLst/>
          </a:prstGeom>
          <a:noFill/>
          <a:ln>
            <a:noFill/>
          </a:ln>
        </p:spPr>
        <p:txBody>
          <a:bodyPr spcFirstLastPara="1" wrap="square" lIns="91425" tIns="45700" rIns="91425" bIns="45700" anchor="ctr" anchorCtr="0">
            <a:noAutofit/>
          </a:bodyPr>
          <a:lstStyle/>
          <a:p>
            <a:pPr marL="0" lvl="0" indent="0" algn="l" rtl="0">
              <a:lnSpc>
                <a:spcPct val="122000"/>
              </a:lnSpc>
              <a:spcBef>
                <a:spcPts val="0"/>
              </a:spcBef>
              <a:spcAft>
                <a:spcPts val="0"/>
              </a:spcAft>
              <a:buClr>
                <a:schemeClr val="lt1"/>
              </a:buClr>
              <a:buSzPts val="2800"/>
              <a:buFont typeface="Times New Roman" panose="02020603050405020304"/>
              <a:buNone/>
            </a:pPr>
            <a:r>
              <a:rPr lang="vi-VN" sz="2800" b="1" dirty="0" smtClean="0"/>
              <a:t>TRƯỜNG ĐẠI HỌC GIAO THÔNG VẬN TẢI</a:t>
            </a:r>
            <a:br>
              <a:rPr lang="vi-VN" dirty="0" smtClean="0"/>
            </a:br>
            <a:r>
              <a:rPr lang="vi-VN" sz="2400" dirty="0" smtClean="0"/>
              <a:t>UNIVERSITY OF TRANSPOST AND COMMUNICATIONS</a:t>
            </a:r>
            <a:endParaRPr dirty="0"/>
          </a:p>
        </p:txBody>
      </p:sp>
      <p:sp>
        <p:nvSpPr>
          <p:cNvPr id="4" name="TextBox 3"/>
          <p:cNvSpPr txBox="1"/>
          <p:nvPr/>
        </p:nvSpPr>
        <p:spPr>
          <a:xfrm>
            <a:off x="-1" y="1715760"/>
            <a:ext cx="12192001" cy="2185214"/>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ĐỒ ÁN TỐT NGHIỆP</a:t>
            </a:r>
            <a:endParaRPr lang="en-US" sz="2800" b="1" dirty="0" smtClean="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r>
              <a:rPr lang="vi-VN" sz="4000" b="1" dirty="0">
                <a:latin typeface="+mj-lt"/>
              </a:rPr>
              <a:t>THIẾT KẾ GAME VIRTUAL PET (THÚ CƯNG ẢO) </a:t>
            </a:r>
            <a:endParaRPr lang="en-US" sz="4000" dirty="0">
              <a:latin typeface="+mj-lt"/>
            </a:endParaRPr>
          </a:p>
          <a:p>
            <a:pPr algn="ctr"/>
            <a:r>
              <a:rPr lang="vi-VN" sz="4000" b="1" dirty="0">
                <a:latin typeface="+mj-lt"/>
              </a:rPr>
              <a:t>DÀNH CHO ANDROID VÀ IOS</a:t>
            </a:r>
            <a:endParaRPr lang="en-US" sz="4000" dirty="0">
              <a:latin typeface="+mj-lt"/>
            </a:endParaRPr>
          </a:p>
        </p:txBody>
      </p:sp>
      <p:sp>
        <p:nvSpPr>
          <p:cNvPr id="2" name="TextBox 1"/>
          <p:cNvSpPr txBox="1"/>
          <p:nvPr/>
        </p:nvSpPr>
        <p:spPr>
          <a:xfrm>
            <a:off x="5357495" y="4667885"/>
            <a:ext cx="6834505" cy="1568450"/>
          </a:xfrm>
          <a:prstGeom prst="rect">
            <a:avLst/>
          </a:prstGeom>
          <a:noFill/>
        </p:spPr>
        <p:txBody>
          <a:bodyPr wrap="square" rtlCol="0">
            <a:spAutoFit/>
          </a:bodyPr>
          <a:lstStyle/>
          <a:p>
            <a:r>
              <a:rPr lang="en-US" sz="2400" b="1" dirty="0" err="1" smtClean="0">
                <a:latin typeface="Times New Roman" panose="02020603050405020304" pitchFamily="18" charset="0"/>
                <a:cs typeface="Times New Roman" panose="02020603050405020304" pitchFamily="18" charset="0"/>
              </a:rPr>
              <a:t>Sinh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viên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thực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hiện</a:t>
            </a:r>
            <a:r>
              <a:rPr lang="en-US" sz="2400" b="1" dirty="0" smtClean="0">
                <a:latin typeface="Times New Roman" panose="02020603050405020304" pitchFamily="18" charset="0"/>
                <a:cs typeface="Times New Roman" panose="02020603050405020304" pitchFamily="18" charset="0"/>
              </a:rPr>
              <a:t>  : </a:t>
            </a:r>
            <a:r>
              <a:rPr lang="en-US" sz="2400" b="1" dirty="0" err="1" smtClean="0">
                <a:latin typeface="Times New Roman" panose="02020603050405020304" pitchFamily="18" charset="0"/>
                <a:cs typeface="Times New Roman" panose="02020603050405020304" pitchFamily="18" charset="0"/>
              </a:rPr>
              <a:t>Ngô</a:t>
            </a:r>
            <a:r>
              <a:rPr lang="en-US" sz="2400" b="1" dirty="0" smtClean="0">
                <a:latin typeface="Times New Roman" panose="02020603050405020304" pitchFamily="18" charset="0"/>
                <a:cs typeface="Times New Roman" panose="02020603050405020304" pitchFamily="18" charset="0"/>
              </a:rPr>
              <a:t> Thanh Long </a:t>
            </a:r>
            <a:endParaRPr lang="en-US" sz="2400" b="1" dirty="0" smtClean="0">
              <a:latin typeface="Times New Roman" panose="02020603050405020304" pitchFamily="18" charset="0"/>
              <a:cs typeface="Times New Roman" panose="02020603050405020304" pitchFamily="18" charset="0"/>
            </a:endParaRPr>
          </a:p>
          <a:p>
            <a:r>
              <a:rPr lang="en-US" sz="2400" b="1" dirty="0" err="1" smtClean="0">
                <a:latin typeface="Times New Roman" panose="02020603050405020304" pitchFamily="18" charset="0"/>
                <a:cs typeface="Times New Roman" panose="02020603050405020304" pitchFamily="18" charset="0"/>
              </a:rPr>
              <a:t>Mã</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sinh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viên</a:t>
            </a:r>
            <a:r>
              <a:rPr lang="en-US" sz="2400" b="1" dirty="0" smtClean="0">
                <a:latin typeface="Times New Roman" panose="02020603050405020304" pitchFamily="18" charset="0"/>
                <a:cs typeface="Times New Roman" panose="02020603050405020304" pitchFamily="18" charset="0"/>
              </a:rPr>
              <a:t> : 191201785	</a:t>
            </a:r>
            <a:endParaRPr lang="en-US" sz="2400" b="1" dirty="0" smtClean="0">
              <a:latin typeface="Times New Roman" panose="02020603050405020304" pitchFamily="18" charset="0"/>
              <a:cs typeface="Times New Roman" panose="02020603050405020304" pitchFamily="18" charset="0"/>
            </a:endParaRPr>
          </a:p>
          <a:p>
            <a:r>
              <a:rPr lang="en-US" sz="2400" b="1" dirty="0" err="1" smtClean="0">
                <a:latin typeface="Times New Roman" panose="02020603050405020304" pitchFamily="18" charset="0"/>
                <a:cs typeface="Times New Roman" panose="02020603050405020304" pitchFamily="18" charset="0"/>
              </a:rPr>
              <a:t>Lớp</a:t>
            </a:r>
            <a:r>
              <a:rPr lang="en-US" sz="2400" b="1" dirty="0" smtClean="0">
                <a:latin typeface="Times New Roman" panose="02020603050405020304" pitchFamily="18" charset="0"/>
                <a:cs typeface="Times New Roman" panose="02020603050405020304" pitchFamily="18" charset="0"/>
              </a:rPr>
              <a:t> CNTT5 – K60</a:t>
            </a:r>
            <a:endParaRPr lang="en-US" sz="2400" b="1" dirty="0" smtClean="0">
              <a:latin typeface="Times New Roman" panose="02020603050405020304" pitchFamily="18" charset="0"/>
              <a:cs typeface="Times New Roman" panose="02020603050405020304" pitchFamily="18" charset="0"/>
            </a:endParaRPr>
          </a:p>
          <a:p>
            <a:r>
              <a:rPr lang="en-US" sz="2400" b="1" dirty="0" err="1" smtClean="0">
                <a:latin typeface="Times New Roman" panose="02020603050405020304" pitchFamily="18" charset="0"/>
                <a:cs typeface="Times New Roman" panose="02020603050405020304" pitchFamily="18" charset="0"/>
              </a:rPr>
              <a:t>Thầy</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giáo</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hướng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dẫn</a:t>
            </a:r>
            <a:r>
              <a:rPr lang="en-US" sz="2400" b="1" dirty="0" smtClean="0">
                <a:latin typeface="Times New Roman" panose="02020603050405020304" pitchFamily="18" charset="0"/>
                <a:cs typeface="Times New Roman" panose="02020603050405020304" pitchFamily="18" charset="0"/>
              </a:rPr>
              <a:t> : </a:t>
            </a:r>
            <a:r>
              <a:rPr lang="vi-VN" sz="2400" b="1" dirty="0">
                <a:latin typeface="+mj-lt"/>
              </a:rPr>
              <a:t>T</a:t>
            </a:r>
            <a:r>
              <a:rPr lang="en-US" sz="2400" b="1" dirty="0">
                <a:latin typeface="+mj-lt"/>
              </a:rPr>
              <a:t>S.</a:t>
            </a:r>
            <a:r>
              <a:rPr lang="vi-VN" sz="2400" b="1" dirty="0">
                <a:latin typeface="+mj-lt"/>
              </a:rPr>
              <a:t> Nguyễn Đình Dương</a:t>
            </a:r>
            <a:endParaRPr lang="en-US" sz="2400" b="1" dirty="0">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1"/>
          <p:cNvSpPr txBox="1"/>
          <p:nvPr/>
        </p:nvSpPr>
        <p:spPr>
          <a:xfrm>
            <a:off x="1200727" y="1"/>
            <a:ext cx="10991273" cy="107233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Times New Roman" panose="02020603050405020304"/>
              <a:buNone/>
              <a:defRPr sz="6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22000"/>
              </a:lnSpc>
              <a:buSzPts val="2800"/>
            </a:pPr>
            <a:r>
              <a:rPr lang="en-US" sz="3000" b="1" dirty="0" smtClean="0"/>
              <a:t>3. TRIỂN KHAI THỰC NGHIỆM</a:t>
            </a:r>
            <a:endParaRPr lang="en-US" sz="2400" b="1" dirty="0"/>
          </a:p>
        </p:txBody>
      </p:sp>
      <p:sp>
        <p:nvSpPr>
          <p:cNvPr id="2" name="AutoShape 2" descr="GitHub - arduino/Arduino: Arduino IDE 1.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9" name="TextBox 6"/>
          <p:cNvSpPr txBox="1"/>
          <p:nvPr>
            <p:custDataLst>
              <p:tags r:id="rId1"/>
            </p:custDataLst>
          </p:nvPr>
        </p:nvSpPr>
        <p:spPr>
          <a:xfrm>
            <a:off x="4772660" y="5569585"/>
            <a:ext cx="2647315" cy="275590"/>
          </a:xfrm>
          <a:prstGeom prst="rect">
            <a:avLst/>
          </a:prstGeom>
          <a:noFill/>
        </p:spPr>
        <p:txBody>
          <a:bodyPr wrap="square" rtlCol="0">
            <a:spAutoFit/>
          </a:bodyPr>
          <a:p>
            <a:pPr algn="ctr"/>
            <a:r>
              <a:rPr lang="en-US" sz="1200" b="1" i="1">
                <a:latin typeface="Times New Roman" panose="02020603050405020304" pitchFamily="18" charset="0"/>
                <a:cs typeface="Times New Roman" panose="02020603050405020304" pitchFamily="18" charset="0"/>
              </a:rPr>
              <a:t>Giao diện màn hình phòng tắm</a:t>
            </a:r>
            <a:endParaRPr lang="en-US" sz="1200" b="1" i="1">
              <a:latin typeface="Times New Roman" panose="02020603050405020304" pitchFamily="18" charset="0"/>
              <a:cs typeface="Times New Roman" panose="02020603050405020304" pitchFamily="18" charset="0"/>
            </a:endParaRPr>
          </a:p>
        </p:txBody>
      </p:sp>
      <p:pic>
        <p:nvPicPr>
          <p:cNvPr id="5" name="Picture 4"/>
          <p:cNvPicPr>
            <a:picLocks noChangeAspect="1"/>
          </p:cNvPicPr>
          <p:nvPr>
            <p:custDataLst>
              <p:tags r:id="rId2"/>
            </p:custDataLst>
          </p:nvPr>
        </p:nvPicPr>
        <p:blipFill>
          <a:blip r:embed="rId3"/>
          <a:stretch>
            <a:fillRect/>
          </a:stretch>
        </p:blipFill>
        <p:spPr>
          <a:xfrm>
            <a:off x="2400935" y="1279525"/>
            <a:ext cx="7390765" cy="41370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1"/>
          <p:cNvSpPr txBox="1"/>
          <p:nvPr/>
        </p:nvSpPr>
        <p:spPr>
          <a:xfrm>
            <a:off x="1200727" y="1"/>
            <a:ext cx="10991273" cy="107233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Times New Roman" panose="02020603050405020304"/>
              <a:buNone/>
              <a:defRPr sz="6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22000"/>
              </a:lnSpc>
              <a:buSzPts val="2800"/>
            </a:pPr>
            <a:r>
              <a:rPr lang="en-US" sz="3000" b="1" dirty="0" smtClean="0"/>
              <a:t>3. TRIỂN KHAI THỰC NGHIỆM</a:t>
            </a:r>
            <a:endParaRPr lang="en-US" sz="2400" b="1" dirty="0"/>
          </a:p>
        </p:txBody>
      </p:sp>
      <p:sp>
        <p:nvSpPr>
          <p:cNvPr id="2" name="AutoShape 2" descr="GitHub - arduino/Arduino: Arduino IDE 1.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9" name="TextBox 6"/>
          <p:cNvSpPr txBox="1"/>
          <p:nvPr>
            <p:custDataLst>
              <p:tags r:id="rId1"/>
            </p:custDataLst>
          </p:nvPr>
        </p:nvSpPr>
        <p:spPr>
          <a:xfrm>
            <a:off x="4772660" y="5569585"/>
            <a:ext cx="2647315" cy="275590"/>
          </a:xfrm>
          <a:prstGeom prst="rect">
            <a:avLst/>
          </a:prstGeom>
          <a:noFill/>
        </p:spPr>
        <p:txBody>
          <a:bodyPr wrap="square" rtlCol="0">
            <a:spAutoFit/>
          </a:bodyPr>
          <a:p>
            <a:pPr algn="ctr"/>
            <a:r>
              <a:rPr lang="en-US" sz="1200" b="1" i="1">
                <a:latin typeface="Times New Roman" panose="02020603050405020304" pitchFamily="18" charset="0"/>
                <a:cs typeface="Times New Roman" panose="02020603050405020304" pitchFamily="18" charset="0"/>
              </a:rPr>
              <a:t>Giao diện màn hình phòng ngủ</a:t>
            </a:r>
            <a:endParaRPr lang="en-US" sz="1200" b="1" i="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custDataLst>
              <p:tags r:id="rId2"/>
            </p:custDataLst>
          </p:nvPr>
        </p:nvPicPr>
        <p:blipFill>
          <a:blip r:embed="rId3"/>
          <a:stretch>
            <a:fillRect/>
          </a:stretch>
        </p:blipFill>
        <p:spPr>
          <a:xfrm>
            <a:off x="2403475" y="1358265"/>
            <a:ext cx="7384415" cy="414083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1"/>
          <p:cNvSpPr txBox="1"/>
          <p:nvPr/>
        </p:nvSpPr>
        <p:spPr>
          <a:xfrm>
            <a:off x="1200727" y="1"/>
            <a:ext cx="10991273" cy="107233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Times New Roman" panose="02020603050405020304"/>
              <a:buNone/>
              <a:defRPr sz="6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00000"/>
              </a:lnSpc>
              <a:buSzPts val="2800"/>
            </a:pPr>
            <a:r>
              <a:rPr lang="en-US" sz="3000" b="1" dirty="0" smtClean="0"/>
              <a:t>4. KẾT LUẬN VÀ HƯỚNG PHÁT TRIỂN</a:t>
            </a:r>
            <a:endParaRPr lang="en-US" sz="3000" b="1" dirty="0" smtClean="0"/>
          </a:p>
          <a:p>
            <a:pPr>
              <a:lnSpc>
                <a:spcPct val="122000"/>
              </a:lnSpc>
              <a:buSzPts val="2800"/>
            </a:pPr>
            <a:r>
              <a:rPr lang="en-US" sz="2400" b="1" dirty="0" smtClean="0"/>
              <a:t>4.1. Kết quả đạt được</a:t>
            </a:r>
            <a:endParaRPr lang="en-US" sz="2400" b="1" dirty="0" smtClean="0"/>
          </a:p>
        </p:txBody>
      </p:sp>
      <p:sp>
        <p:nvSpPr>
          <p:cNvPr id="2" name="AutoShape 2" descr="Android logo, Android Robot Sideview Character, bots and robots png | PNGE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3" name="Text Box 2"/>
          <p:cNvSpPr txBox="1"/>
          <p:nvPr/>
        </p:nvSpPr>
        <p:spPr>
          <a:xfrm>
            <a:off x="1485900" y="1975485"/>
            <a:ext cx="8168640" cy="763905"/>
          </a:xfrm>
          <a:prstGeom prst="rect">
            <a:avLst/>
          </a:prstGeom>
          <a:noFill/>
        </p:spPr>
        <p:txBody>
          <a:bodyPr wrap="square" rtlCol="0">
            <a:noAutofit/>
          </a:bodyPr>
          <a:p>
            <a:pPr indent="457200">
              <a:lnSpc>
                <a:spcPct val="100000"/>
              </a:lnSpc>
            </a:pPr>
            <a:r>
              <a:rPr lang="en-US" sz="2000">
                <a:latin typeface="Times New Roman" panose="02020603050405020304" pitchFamily="18" charset="0"/>
                <a:cs typeface="Times New Roman" panose="02020603050405020304" pitchFamily="18" charset="0"/>
              </a:rPr>
              <a:t>Đồ án cơ bản đã thực hiện được các yêu cầu để ra với giao diện thoáng, dễ nhìn, tính năng hoạt động tốt, thân thiện với người sử dụng.</a:t>
            </a:r>
            <a:endParaRPr lang="en-US" sz="2000">
              <a:latin typeface="Times New Roman" panose="02020603050405020304" pitchFamily="18" charset="0"/>
              <a:cs typeface="Times New Roman" panose="02020603050405020304" pitchFamily="18" charset="0"/>
            </a:endParaRPr>
          </a:p>
        </p:txBody>
      </p:sp>
      <p:sp>
        <p:nvSpPr>
          <p:cNvPr id="7" name="TextBox 4"/>
          <p:cNvSpPr txBox="1"/>
          <p:nvPr>
            <p:custDataLst>
              <p:tags r:id="rId1"/>
            </p:custDataLst>
          </p:nvPr>
        </p:nvSpPr>
        <p:spPr>
          <a:xfrm>
            <a:off x="1200785" y="3641725"/>
            <a:ext cx="8169275" cy="95186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571500" indent="-342900">
              <a:buClr>
                <a:srgbClr val="3D4965"/>
              </a:buClr>
              <a:buSzPct val="100000"/>
              <a:buFont typeface="Wingdings" panose="05000000000000000000" pitchFamily="2" charset="2"/>
              <a:buChar char="Ø"/>
              <a:defRPr sz="2000">
                <a:solidFill>
                  <a:srgbClr val="3D4965"/>
                </a:solidFill>
                <a:latin typeface="Sitka Banner Semibold" pitchFamily="2" charset="0"/>
              </a:defRPr>
            </a:lvl1pPr>
          </a:lstStyle>
          <a:p>
            <a:r>
              <a:rPr lang="en-US">
                <a:solidFill>
                  <a:schemeClr val="tx1"/>
                </a:solidFill>
                <a:latin typeface="Times New Roman" panose="02020603050405020304" pitchFamily="18" charset="0"/>
                <a:cs typeface="Times New Roman" panose="02020603050405020304" pitchFamily="18" charset="0"/>
              </a:rPr>
              <a:t>Dù vậy, với mong muốn và quyết tâm muốn đưa sản phẩm có thể ứng dụng thực tế được, em sẽ cố gắng tiếp tục hoàn thiện và phát triển thêm sản phẩm này.</a:t>
            </a:r>
            <a:endParaRPr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1"/>
          <p:cNvSpPr txBox="1"/>
          <p:nvPr/>
        </p:nvSpPr>
        <p:spPr>
          <a:xfrm>
            <a:off x="1200727" y="1"/>
            <a:ext cx="10991273" cy="107233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Times New Roman" panose="02020603050405020304"/>
              <a:buNone/>
              <a:defRPr sz="6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00000"/>
              </a:lnSpc>
              <a:buSzPts val="2800"/>
            </a:pPr>
            <a:r>
              <a:rPr lang="en-US" sz="3000" b="1" dirty="0" smtClean="0"/>
              <a:t>4. KẾT LUẬN VÀ HƯỚNG PHÁT TRIỂN</a:t>
            </a:r>
            <a:endParaRPr lang="en-US" sz="3000" b="1" dirty="0" smtClean="0"/>
          </a:p>
          <a:p>
            <a:pPr>
              <a:lnSpc>
                <a:spcPct val="122000"/>
              </a:lnSpc>
              <a:buSzPts val="2800"/>
            </a:pPr>
            <a:r>
              <a:rPr lang="en-US" sz="2400" b="1" dirty="0" smtClean="0"/>
              <a:t>4.2. Hướng phát triển</a:t>
            </a:r>
            <a:endParaRPr lang="en-US" sz="2400" b="1" dirty="0" smtClean="0"/>
          </a:p>
        </p:txBody>
      </p:sp>
      <p:sp>
        <p:nvSpPr>
          <p:cNvPr id="2" name="AutoShape 2" descr="Android logo, Android Robot Sideview Character, bots and robots png | PNGE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5" name="Rounded Rectangle 4"/>
          <p:cNvSpPr/>
          <p:nvPr/>
        </p:nvSpPr>
        <p:spPr>
          <a:xfrm>
            <a:off x="1200785" y="1477010"/>
            <a:ext cx="10043160" cy="416433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2"/>
          <p:cNvSpPr txBox="1"/>
          <p:nvPr/>
        </p:nvSpPr>
        <p:spPr>
          <a:xfrm>
            <a:off x="1902460" y="2294890"/>
            <a:ext cx="8387080" cy="306705"/>
          </a:xfrm>
          <a:prstGeom prst="rect">
            <a:avLst/>
          </a:prstGeom>
          <a:noFill/>
        </p:spPr>
        <p:txBody>
          <a:bodyPr wrap="square" rtlCol="0">
            <a:spAutoFit/>
          </a:bodyPr>
          <a:p>
            <a:r>
              <a:rPr lang="en-US"/>
              <a:t>- Phát triển thêm các tính năng tương tác</a:t>
            </a:r>
            <a:endParaRPr lang="en-US"/>
          </a:p>
        </p:txBody>
      </p:sp>
      <p:sp>
        <p:nvSpPr>
          <p:cNvPr id="7" name="Text Box 6"/>
          <p:cNvSpPr txBox="1"/>
          <p:nvPr>
            <p:custDataLst>
              <p:tags r:id="rId1"/>
            </p:custDataLst>
          </p:nvPr>
        </p:nvSpPr>
        <p:spPr>
          <a:xfrm>
            <a:off x="1902460" y="2817495"/>
            <a:ext cx="8387080" cy="306705"/>
          </a:xfrm>
          <a:prstGeom prst="rect">
            <a:avLst/>
          </a:prstGeom>
          <a:noFill/>
        </p:spPr>
        <p:txBody>
          <a:bodyPr wrap="square" rtlCol="0">
            <a:spAutoFit/>
          </a:bodyPr>
          <a:p>
            <a:r>
              <a:rPr lang="en-US"/>
              <a:t>- Nâng cấp hình ảnh và âm thanh trong game</a:t>
            </a:r>
            <a:endParaRPr lang="en-US"/>
          </a:p>
        </p:txBody>
      </p:sp>
      <p:sp>
        <p:nvSpPr>
          <p:cNvPr id="8" name="Text Box 7"/>
          <p:cNvSpPr txBox="1"/>
          <p:nvPr>
            <p:custDataLst>
              <p:tags r:id="rId2"/>
            </p:custDataLst>
          </p:nvPr>
        </p:nvSpPr>
        <p:spPr>
          <a:xfrm>
            <a:off x="1902460" y="3343275"/>
            <a:ext cx="8387080" cy="306705"/>
          </a:xfrm>
          <a:prstGeom prst="rect">
            <a:avLst/>
          </a:prstGeom>
          <a:noFill/>
        </p:spPr>
        <p:txBody>
          <a:bodyPr wrap="square" rtlCol="0">
            <a:spAutoFit/>
          </a:bodyPr>
          <a:p>
            <a:r>
              <a:rPr lang="en-US"/>
              <a:t>- Phát triển các mini-games</a:t>
            </a:r>
            <a:endParaRPr lang="en-US"/>
          </a:p>
        </p:txBody>
      </p:sp>
      <p:sp>
        <p:nvSpPr>
          <p:cNvPr id="9" name="Text Box 8"/>
          <p:cNvSpPr txBox="1"/>
          <p:nvPr>
            <p:custDataLst>
              <p:tags r:id="rId3"/>
            </p:custDataLst>
          </p:nvPr>
        </p:nvSpPr>
        <p:spPr>
          <a:xfrm>
            <a:off x="1902460" y="3869055"/>
            <a:ext cx="8387080" cy="306705"/>
          </a:xfrm>
          <a:prstGeom prst="rect">
            <a:avLst/>
          </a:prstGeom>
          <a:noFill/>
        </p:spPr>
        <p:txBody>
          <a:bodyPr wrap="square" rtlCol="0">
            <a:spAutoFit/>
          </a:bodyPr>
          <a:p>
            <a:r>
              <a:rPr lang="en-US"/>
              <a:t>- Kết nối mạng xã hội</a:t>
            </a:r>
            <a:endParaRPr lang="en-US"/>
          </a:p>
        </p:txBody>
      </p:sp>
      <p:sp>
        <p:nvSpPr>
          <p:cNvPr id="10" name="Text Box 9"/>
          <p:cNvSpPr txBox="1"/>
          <p:nvPr>
            <p:custDataLst>
              <p:tags r:id="rId4"/>
            </p:custDataLst>
          </p:nvPr>
        </p:nvSpPr>
        <p:spPr>
          <a:xfrm>
            <a:off x="1902460" y="4394835"/>
            <a:ext cx="8387080" cy="306705"/>
          </a:xfrm>
          <a:prstGeom prst="rect">
            <a:avLst/>
          </a:prstGeom>
          <a:noFill/>
        </p:spPr>
        <p:txBody>
          <a:bodyPr wrap="square" rtlCol="0">
            <a:spAutoFit/>
          </a:bodyPr>
          <a:p>
            <a:r>
              <a:rPr lang="en-US"/>
              <a:t>- Mở rộng nền tảng chơi game</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1200602" y="1"/>
            <a:ext cx="10991400" cy="1072200"/>
          </a:xfrm>
          <a:prstGeom prst="rect">
            <a:avLst/>
          </a:prstGeom>
          <a:noFill/>
          <a:ln>
            <a:noFill/>
          </a:ln>
        </p:spPr>
        <p:txBody>
          <a:bodyPr spcFirstLastPara="1" wrap="square" lIns="91425" tIns="45700" rIns="91425" bIns="45700" anchor="ctr" anchorCtr="0">
            <a:noAutofit/>
          </a:bodyPr>
          <a:lstStyle/>
          <a:p>
            <a:pPr marL="0" lvl="0" indent="0" algn="l" rtl="0">
              <a:lnSpc>
                <a:spcPct val="122000"/>
              </a:lnSpc>
              <a:spcBef>
                <a:spcPts val="0"/>
              </a:spcBef>
              <a:spcAft>
                <a:spcPts val="0"/>
              </a:spcAft>
              <a:buClr>
                <a:schemeClr val="lt1"/>
              </a:buClr>
              <a:buSzPts val="2800"/>
              <a:buFont typeface="Times New Roman" panose="02020603050405020304"/>
              <a:buNone/>
            </a:pPr>
            <a:r>
              <a:rPr lang="vi-VN" sz="2800" b="1" dirty="0"/>
              <a:t>TRƯỜNG ĐẠI HỌC GIAO THÔNG VẬN TẢI</a:t>
            </a:r>
            <a:br>
              <a:rPr lang="vi-VN" dirty="0"/>
            </a:br>
            <a:r>
              <a:rPr lang="vi-VN" sz="2400" dirty="0"/>
              <a:t>UNIVERSITY OF TRANSPOST AND COMMUNICATIONS</a:t>
            </a:r>
            <a:endParaRPr dirty="0"/>
          </a:p>
        </p:txBody>
      </p:sp>
      <p:sp>
        <p:nvSpPr>
          <p:cNvPr id="4" name="TextBox 3"/>
          <p:cNvSpPr txBox="1"/>
          <p:nvPr/>
        </p:nvSpPr>
        <p:spPr>
          <a:xfrm>
            <a:off x="1" y="1277296"/>
            <a:ext cx="12192001" cy="1446550"/>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QUESTION AND ANSWER</a:t>
            </a:r>
            <a:endParaRPr lang="en-US" sz="4400" b="1" dirty="0">
              <a:latin typeface="Times New Roman" panose="02020603050405020304" pitchFamily="18" charset="0"/>
              <a:cs typeface="Times New Roman" panose="02020603050405020304" pitchFamily="18" charset="0"/>
            </a:endParaRPr>
          </a:p>
          <a:p>
            <a:pPr algn="ctr"/>
            <a:endParaRPr lang="en-US" sz="4400" b="1" dirty="0">
              <a:latin typeface="Times New Roman" panose="02020603050405020304" pitchFamily="18" charset="0"/>
              <a:cs typeface="Times New Roman" panose="02020603050405020304" pitchFamily="18" charset="0"/>
            </a:endParaRPr>
          </a:p>
        </p:txBody>
      </p:sp>
      <p:pic>
        <p:nvPicPr>
          <p:cNvPr id="5" name="Picture 3" descr="C:\Users\Amethyst\AppData\Local\Microsoft\Windows\Temporary Internet Files\Content.IE5\F5KTD22G\MC900078622[1].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84808" y="2404997"/>
            <a:ext cx="1487671"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Amethyst\AppData\Local\Microsoft\Windows\Temporary Internet Files\Content.IE5\TET3D79U\MC90007871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456" y="2287677"/>
            <a:ext cx="1367856" cy="3317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1200602" y="1"/>
            <a:ext cx="10991400" cy="1072200"/>
          </a:xfrm>
          <a:prstGeom prst="rect">
            <a:avLst/>
          </a:prstGeom>
          <a:noFill/>
          <a:ln>
            <a:noFill/>
          </a:ln>
        </p:spPr>
        <p:txBody>
          <a:bodyPr spcFirstLastPara="1" wrap="square" lIns="91425" tIns="45700" rIns="91425" bIns="45700" anchor="ctr" anchorCtr="0">
            <a:noAutofit/>
          </a:bodyPr>
          <a:lstStyle/>
          <a:p>
            <a:pPr marL="0" lvl="0" indent="0" algn="l" rtl="0">
              <a:lnSpc>
                <a:spcPct val="122000"/>
              </a:lnSpc>
              <a:spcBef>
                <a:spcPts val="0"/>
              </a:spcBef>
              <a:spcAft>
                <a:spcPts val="0"/>
              </a:spcAft>
              <a:buClr>
                <a:schemeClr val="lt1"/>
              </a:buClr>
              <a:buSzPts val="2800"/>
              <a:buFont typeface="Times New Roman" panose="02020603050405020304"/>
              <a:buNone/>
            </a:pPr>
            <a:r>
              <a:rPr lang="vi-VN" sz="2800" b="1" dirty="0"/>
              <a:t>TRƯỜNG ĐẠI HỌC GIAO THÔNG VẬN TẢI</a:t>
            </a:r>
            <a:br>
              <a:rPr lang="vi-VN" dirty="0"/>
            </a:br>
            <a:r>
              <a:rPr lang="vi-VN" sz="2400" dirty="0"/>
              <a:t>UNIVERSITY OF TRANSPOST AND COMMUNICATIONS</a:t>
            </a:r>
            <a:endParaRPr dirty="0"/>
          </a:p>
        </p:txBody>
      </p:sp>
      <p:sp>
        <p:nvSpPr>
          <p:cNvPr id="4" name="TextBox 3"/>
          <p:cNvSpPr txBox="1"/>
          <p:nvPr/>
        </p:nvSpPr>
        <p:spPr>
          <a:xfrm>
            <a:off x="1" y="2206241"/>
            <a:ext cx="12192001" cy="1446550"/>
          </a:xfrm>
          <a:prstGeom prst="rect">
            <a:avLst/>
          </a:prstGeom>
          <a:noFill/>
        </p:spPr>
        <p:txBody>
          <a:bodyPr wrap="square" rtlCol="0">
            <a:spAutoFit/>
          </a:bodyPr>
          <a:lstStyle/>
          <a:p>
            <a:pPr algn="ctr"/>
            <a:endParaRPr lang="en-US" sz="4400" b="1" dirty="0" smtClean="0">
              <a:latin typeface="Times New Roman" panose="02020603050405020304" pitchFamily="18" charset="0"/>
              <a:cs typeface="Times New Roman" panose="02020603050405020304" pitchFamily="18" charset="0"/>
            </a:endParaRPr>
          </a:p>
          <a:p>
            <a:pPr algn="ctr"/>
            <a:r>
              <a:rPr lang="en-US" sz="4400" b="1" dirty="0" smtClean="0">
                <a:latin typeface="Times New Roman" panose="02020603050405020304" pitchFamily="18" charset="0"/>
                <a:cs typeface="Times New Roman" panose="02020603050405020304" pitchFamily="18" charset="0"/>
              </a:rPr>
              <a:t>THANK </a:t>
            </a:r>
            <a:r>
              <a:rPr lang="en-US" sz="4400" b="1" dirty="0">
                <a:latin typeface="Times New Roman" panose="02020603050405020304" pitchFamily="18" charset="0"/>
                <a:cs typeface="Times New Roman" panose="02020603050405020304" pitchFamily="18" charset="0"/>
              </a:rPr>
              <a:t>YOU !</a:t>
            </a:r>
            <a:endParaRPr lang="en-US" sz="4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6" name="Group 5"/>
          <p:cNvGrpSpPr/>
          <p:nvPr/>
        </p:nvGrpSpPr>
        <p:grpSpPr>
          <a:xfrm>
            <a:off x="1200727" y="1538514"/>
            <a:ext cx="9914707" cy="3860742"/>
            <a:chOff x="1962028" y="1431423"/>
            <a:chExt cx="5725825" cy="3517442"/>
          </a:xfrm>
        </p:grpSpPr>
        <p:sp>
          <p:nvSpPr>
            <p:cNvPr id="7" name="Freeform: Shape 36"/>
            <p:cNvSpPr/>
            <p:nvPr/>
          </p:nvSpPr>
          <p:spPr>
            <a:xfrm>
              <a:off x="1962028" y="1431423"/>
              <a:ext cx="5725825" cy="625205"/>
            </a:xfrm>
            <a:custGeom>
              <a:avLst/>
              <a:gdLst>
                <a:gd name="connsiteX0" fmla="*/ 0 w 5580684"/>
                <a:gd name="connsiteY0" fmla="*/ 104203 h 625205"/>
                <a:gd name="connsiteX1" fmla="*/ 104203 w 5580684"/>
                <a:gd name="connsiteY1" fmla="*/ 0 h 625205"/>
                <a:gd name="connsiteX2" fmla="*/ 5476481 w 5580684"/>
                <a:gd name="connsiteY2" fmla="*/ 0 h 625205"/>
                <a:gd name="connsiteX3" fmla="*/ 5580684 w 5580684"/>
                <a:gd name="connsiteY3" fmla="*/ 104203 h 625205"/>
                <a:gd name="connsiteX4" fmla="*/ 5580684 w 5580684"/>
                <a:gd name="connsiteY4" fmla="*/ 521002 h 625205"/>
                <a:gd name="connsiteX5" fmla="*/ 5476481 w 5580684"/>
                <a:gd name="connsiteY5" fmla="*/ 625205 h 625205"/>
                <a:gd name="connsiteX6" fmla="*/ 104203 w 5580684"/>
                <a:gd name="connsiteY6" fmla="*/ 625205 h 625205"/>
                <a:gd name="connsiteX7" fmla="*/ 0 w 5580684"/>
                <a:gd name="connsiteY7" fmla="*/ 521002 h 625205"/>
                <a:gd name="connsiteX8" fmla="*/ 0 w 5580684"/>
                <a:gd name="connsiteY8" fmla="*/ 104203 h 62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0684" h="625205">
                  <a:moveTo>
                    <a:pt x="0" y="104203"/>
                  </a:moveTo>
                  <a:cubicBezTo>
                    <a:pt x="0" y="46653"/>
                    <a:pt x="46653" y="0"/>
                    <a:pt x="104203" y="0"/>
                  </a:cubicBezTo>
                  <a:lnTo>
                    <a:pt x="5476481" y="0"/>
                  </a:lnTo>
                  <a:cubicBezTo>
                    <a:pt x="5534031" y="0"/>
                    <a:pt x="5580684" y="46653"/>
                    <a:pt x="5580684" y="104203"/>
                  </a:cubicBezTo>
                  <a:lnTo>
                    <a:pt x="5580684" y="521002"/>
                  </a:lnTo>
                  <a:cubicBezTo>
                    <a:pt x="5580684" y="578552"/>
                    <a:pt x="5534031" y="625205"/>
                    <a:pt x="5476481" y="625205"/>
                  </a:cubicBezTo>
                  <a:lnTo>
                    <a:pt x="104203" y="625205"/>
                  </a:lnTo>
                  <a:cubicBezTo>
                    <a:pt x="46653" y="625205"/>
                    <a:pt x="0" y="578552"/>
                    <a:pt x="0" y="521002"/>
                  </a:cubicBezTo>
                  <a:lnTo>
                    <a:pt x="0" y="104203"/>
                  </a:lnTo>
                  <a:close/>
                </a:path>
              </a:pathLst>
            </a:cu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526777" tIns="91480" rIns="91480" bIns="9148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1. </a:t>
              </a:r>
              <a:r>
                <a:rPr lang="en-US" sz="2400" b="1" kern="1200" dirty="0"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Tổng</a:t>
              </a:r>
              <a:r>
                <a:rPr lang="en-US" sz="2400" b="1" kern="120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400" b="1" kern="1200" dirty="0"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quan</a:t>
              </a:r>
              <a:r>
                <a:rPr lang="en-US" sz="2400" b="1" kern="120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400" b="1" kern="1200" dirty="0"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về</a:t>
              </a:r>
              <a:r>
                <a:rPr lang="en-US" sz="2400" b="1" kern="120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400" b="1" kern="1200" dirty="0"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đề</a:t>
              </a:r>
              <a:r>
                <a:rPr lang="en-US" sz="2400" b="1" kern="120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400" b="1" kern="1200" dirty="0"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tài</a:t>
              </a:r>
              <a:endParaRPr lang="vi-VN" sz="2400" b="1" kern="1200" dirty="0">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8" name="Freeform: Shape 37"/>
            <p:cNvSpPr/>
            <p:nvPr/>
          </p:nvSpPr>
          <p:spPr>
            <a:xfrm>
              <a:off x="1962028" y="2376359"/>
              <a:ext cx="5725823" cy="625205"/>
            </a:xfrm>
            <a:custGeom>
              <a:avLst/>
              <a:gdLst>
                <a:gd name="connsiteX0" fmla="*/ 0 w 5222240"/>
                <a:gd name="connsiteY0" fmla="*/ 104203 h 625205"/>
                <a:gd name="connsiteX1" fmla="*/ 104203 w 5222240"/>
                <a:gd name="connsiteY1" fmla="*/ 0 h 625205"/>
                <a:gd name="connsiteX2" fmla="*/ 5118037 w 5222240"/>
                <a:gd name="connsiteY2" fmla="*/ 0 h 625205"/>
                <a:gd name="connsiteX3" fmla="*/ 5222240 w 5222240"/>
                <a:gd name="connsiteY3" fmla="*/ 104203 h 625205"/>
                <a:gd name="connsiteX4" fmla="*/ 5222240 w 5222240"/>
                <a:gd name="connsiteY4" fmla="*/ 521002 h 625205"/>
                <a:gd name="connsiteX5" fmla="*/ 5118037 w 5222240"/>
                <a:gd name="connsiteY5" fmla="*/ 625205 h 625205"/>
                <a:gd name="connsiteX6" fmla="*/ 104203 w 5222240"/>
                <a:gd name="connsiteY6" fmla="*/ 625205 h 625205"/>
                <a:gd name="connsiteX7" fmla="*/ 0 w 5222240"/>
                <a:gd name="connsiteY7" fmla="*/ 521002 h 625205"/>
                <a:gd name="connsiteX8" fmla="*/ 0 w 5222240"/>
                <a:gd name="connsiteY8" fmla="*/ 104203 h 62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2240" h="625205">
                  <a:moveTo>
                    <a:pt x="0" y="104203"/>
                  </a:moveTo>
                  <a:cubicBezTo>
                    <a:pt x="0" y="46653"/>
                    <a:pt x="46653" y="0"/>
                    <a:pt x="104203" y="0"/>
                  </a:cubicBezTo>
                  <a:lnTo>
                    <a:pt x="5118037" y="0"/>
                  </a:lnTo>
                  <a:cubicBezTo>
                    <a:pt x="5175587" y="0"/>
                    <a:pt x="5222240" y="46653"/>
                    <a:pt x="5222240" y="104203"/>
                  </a:cubicBezTo>
                  <a:lnTo>
                    <a:pt x="5222240" y="521002"/>
                  </a:lnTo>
                  <a:cubicBezTo>
                    <a:pt x="5222240" y="578552"/>
                    <a:pt x="5175587" y="625205"/>
                    <a:pt x="5118037" y="625205"/>
                  </a:cubicBezTo>
                  <a:lnTo>
                    <a:pt x="104203" y="625205"/>
                  </a:lnTo>
                  <a:cubicBezTo>
                    <a:pt x="46653" y="625205"/>
                    <a:pt x="0" y="578552"/>
                    <a:pt x="0" y="521002"/>
                  </a:cubicBezTo>
                  <a:lnTo>
                    <a:pt x="0" y="104203"/>
                  </a:lnTo>
                  <a:close/>
                </a:path>
              </a:pathLst>
            </a:cu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spcFirstLastPara="0" vert="horz" wrap="square" lIns="526777" tIns="91480" rIns="91480" bIns="9148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2. </a:t>
              </a:r>
              <a:r>
                <a:rPr lang="en-US" sz="2400" b="1" kern="1200" dirty="0" err="1"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Thiết</a:t>
              </a:r>
              <a:r>
                <a:rPr lang="en-US" sz="2400" b="1" kern="1200" dirty="0"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400" b="1" kern="1200" dirty="0" err="1"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kế</a:t>
              </a:r>
              <a:r>
                <a:rPr lang="en-US" sz="2400" b="1" kern="1200" dirty="0"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400" b="1" kern="1200" dirty="0" err="1"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hệ</a:t>
              </a:r>
              <a:r>
                <a:rPr lang="en-US" sz="2400" b="1" kern="1200" dirty="0"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400" b="1" kern="1200" dirty="0" err="1"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thống</a:t>
              </a:r>
              <a:endParaRPr lang="vi-VN" sz="2400" b="1" kern="1200" dirty="0">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9" name="Freeform: Shape 38"/>
            <p:cNvSpPr/>
            <p:nvPr/>
          </p:nvSpPr>
          <p:spPr>
            <a:xfrm>
              <a:off x="1962029" y="3358891"/>
              <a:ext cx="5725822" cy="625205"/>
            </a:xfrm>
            <a:custGeom>
              <a:avLst/>
              <a:gdLst>
                <a:gd name="connsiteX0" fmla="*/ 0 w 5222240"/>
                <a:gd name="connsiteY0" fmla="*/ 104203 h 625205"/>
                <a:gd name="connsiteX1" fmla="*/ 104203 w 5222240"/>
                <a:gd name="connsiteY1" fmla="*/ 0 h 625205"/>
                <a:gd name="connsiteX2" fmla="*/ 5118037 w 5222240"/>
                <a:gd name="connsiteY2" fmla="*/ 0 h 625205"/>
                <a:gd name="connsiteX3" fmla="*/ 5222240 w 5222240"/>
                <a:gd name="connsiteY3" fmla="*/ 104203 h 625205"/>
                <a:gd name="connsiteX4" fmla="*/ 5222240 w 5222240"/>
                <a:gd name="connsiteY4" fmla="*/ 521002 h 625205"/>
                <a:gd name="connsiteX5" fmla="*/ 5118037 w 5222240"/>
                <a:gd name="connsiteY5" fmla="*/ 625205 h 625205"/>
                <a:gd name="connsiteX6" fmla="*/ 104203 w 5222240"/>
                <a:gd name="connsiteY6" fmla="*/ 625205 h 625205"/>
                <a:gd name="connsiteX7" fmla="*/ 0 w 5222240"/>
                <a:gd name="connsiteY7" fmla="*/ 521002 h 625205"/>
                <a:gd name="connsiteX8" fmla="*/ 0 w 5222240"/>
                <a:gd name="connsiteY8" fmla="*/ 104203 h 62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2240" h="625205">
                  <a:moveTo>
                    <a:pt x="0" y="104203"/>
                  </a:moveTo>
                  <a:cubicBezTo>
                    <a:pt x="0" y="46653"/>
                    <a:pt x="46653" y="0"/>
                    <a:pt x="104203" y="0"/>
                  </a:cubicBezTo>
                  <a:lnTo>
                    <a:pt x="5118037" y="0"/>
                  </a:lnTo>
                  <a:cubicBezTo>
                    <a:pt x="5175587" y="0"/>
                    <a:pt x="5222240" y="46653"/>
                    <a:pt x="5222240" y="104203"/>
                  </a:cubicBezTo>
                  <a:lnTo>
                    <a:pt x="5222240" y="521002"/>
                  </a:lnTo>
                  <a:cubicBezTo>
                    <a:pt x="5222240" y="578552"/>
                    <a:pt x="5175587" y="625205"/>
                    <a:pt x="5118037" y="625205"/>
                  </a:cubicBezTo>
                  <a:lnTo>
                    <a:pt x="104203" y="625205"/>
                  </a:lnTo>
                  <a:cubicBezTo>
                    <a:pt x="46653" y="625205"/>
                    <a:pt x="0" y="578552"/>
                    <a:pt x="0" y="521002"/>
                  </a:cubicBezTo>
                  <a:lnTo>
                    <a:pt x="0" y="104203"/>
                  </a:lnTo>
                  <a:close/>
                </a:path>
              </a:pathLst>
            </a:cu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spcFirstLastPara="0" vert="horz" wrap="square" lIns="526777" tIns="91480" rIns="91480" bIns="9148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3. </a:t>
              </a:r>
              <a:r>
                <a:rPr lang="en-US" sz="2400" b="1" kern="1200" dirty="0"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Triển khai</a:t>
              </a:r>
              <a:r>
                <a:rPr lang="en-US" sz="2400" b="1" kern="1200" dirty="0"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400" b="1" kern="1200" dirty="0" err="1"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thực</a:t>
              </a:r>
              <a:r>
                <a:rPr lang="en-US" sz="2400" b="1" kern="1200" dirty="0"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400" b="1" kern="1200" dirty="0" err="1"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nghiệm</a:t>
              </a:r>
              <a:endParaRPr lang="vi-VN" sz="2400" b="1" kern="1200" dirty="0">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10" name="Freeform: Shape 39"/>
            <p:cNvSpPr/>
            <p:nvPr/>
          </p:nvSpPr>
          <p:spPr>
            <a:xfrm>
              <a:off x="1962029" y="4323660"/>
              <a:ext cx="5725822" cy="625205"/>
            </a:xfrm>
            <a:custGeom>
              <a:avLst/>
              <a:gdLst>
                <a:gd name="connsiteX0" fmla="*/ 0 w 5580684"/>
                <a:gd name="connsiteY0" fmla="*/ 104203 h 625205"/>
                <a:gd name="connsiteX1" fmla="*/ 104203 w 5580684"/>
                <a:gd name="connsiteY1" fmla="*/ 0 h 625205"/>
                <a:gd name="connsiteX2" fmla="*/ 5476481 w 5580684"/>
                <a:gd name="connsiteY2" fmla="*/ 0 h 625205"/>
                <a:gd name="connsiteX3" fmla="*/ 5580684 w 5580684"/>
                <a:gd name="connsiteY3" fmla="*/ 104203 h 625205"/>
                <a:gd name="connsiteX4" fmla="*/ 5580684 w 5580684"/>
                <a:gd name="connsiteY4" fmla="*/ 521002 h 625205"/>
                <a:gd name="connsiteX5" fmla="*/ 5476481 w 5580684"/>
                <a:gd name="connsiteY5" fmla="*/ 625205 h 625205"/>
                <a:gd name="connsiteX6" fmla="*/ 104203 w 5580684"/>
                <a:gd name="connsiteY6" fmla="*/ 625205 h 625205"/>
                <a:gd name="connsiteX7" fmla="*/ 0 w 5580684"/>
                <a:gd name="connsiteY7" fmla="*/ 521002 h 625205"/>
                <a:gd name="connsiteX8" fmla="*/ 0 w 5580684"/>
                <a:gd name="connsiteY8" fmla="*/ 104203 h 62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0684" h="625205">
                  <a:moveTo>
                    <a:pt x="0" y="104203"/>
                  </a:moveTo>
                  <a:cubicBezTo>
                    <a:pt x="0" y="46653"/>
                    <a:pt x="46653" y="0"/>
                    <a:pt x="104203" y="0"/>
                  </a:cubicBezTo>
                  <a:lnTo>
                    <a:pt x="5476481" y="0"/>
                  </a:lnTo>
                  <a:cubicBezTo>
                    <a:pt x="5534031" y="0"/>
                    <a:pt x="5580684" y="46653"/>
                    <a:pt x="5580684" y="104203"/>
                  </a:cubicBezTo>
                  <a:lnTo>
                    <a:pt x="5580684" y="521002"/>
                  </a:lnTo>
                  <a:cubicBezTo>
                    <a:pt x="5580684" y="578552"/>
                    <a:pt x="5534031" y="625205"/>
                    <a:pt x="5476481" y="625205"/>
                  </a:cubicBezTo>
                  <a:lnTo>
                    <a:pt x="104203" y="625205"/>
                  </a:lnTo>
                  <a:cubicBezTo>
                    <a:pt x="46653" y="625205"/>
                    <a:pt x="0" y="578552"/>
                    <a:pt x="0" y="521002"/>
                  </a:cubicBezTo>
                  <a:lnTo>
                    <a:pt x="0" y="104203"/>
                  </a:lnTo>
                  <a:close/>
                </a:path>
              </a:pathLst>
            </a:cu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526777" tIns="91480" rIns="91480" bIns="9148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4. </a:t>
              </a:r>
              <a:r>
                <a:rPr lang="en-US" sz="2400" b="1" kern="1200" dirty="0" err="1"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Kết</a:t>
              </a:r>
              <a:r>
                <a:rPr lang="en-US" sz="2400" b="1" kern="1200" dirty="0"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400" b="1" kern="1200" dirty="0" err="1"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luận</a:t>
              </a:r>
              <a:r>
                <a:rPr lang="en-US" sz="2400" b="1" kern="1200" dirty="0"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400" b="1" kern="1200" dirty="0" err="1"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và</a:t>
              </a:r>
              <a:r>
                <a:rPr lang="en-US" sz="2400" b="1" kern="1200" dirty="0"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400" b="1" kern="1200" dirty="0" err="1"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hướng</a:t>
              </a:r>
              <a:r>
                <a:rPr lang="en-US" sz="2400" b="1" kern="1200" dirty="0"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400" b="1" kern="1200" dirty="0" err="1"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phát</a:t>
              </a:r>
              <a:r>
                <a:rPr lang="en-US" sz="2400" b="1" kern="1200" dirty="0"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400" b="1" kern="1200" dirty="0" err="1" smtClean="0">
                  <a:solidFill>
                    <a:schemeClr val="tx1"/>
                  </a:solidFill>
                  <a:latin typeface="Times New Roman" panose="02020603050405020304" pitchFamily="18" charset="0"/>
                  <a:ea typeface="Roboto" panose="02000000000000000000" pitchFamily="2" charset="0"/>
                  <a:cs typeface="Times New Roman" panose="02020603050405020304" pitchFamily="18" charset="0"/>
                </a:rPr>
                <a:t>triển</a:t>
              </a:r>
              <a:endParaRPr lang="vi-VN" sz="2400" b="1" kern="1200" dirty="0">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p:txBody>
        </p:sp>
      </p:grpSp>
      <p:sp>
        <p:nvSpPr>
          <p:cNvPr id="12" name="Google Shape;98;p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22000"/>
              </a:lnSpc>
              <a:spcBef>
                <a:spcPts val="0"/>
              </a:spcBef>
              <a:spcAft>
                <a:spcPts val="0"/>
              </a:spcAft>
              <a:buClr>
                <a:schemeClr val="lt1"/>
              </a:buClr>
              <a:buSzPts val="2800"/>
              <a:buFont typeface="Times New Roman" panose="02020603050405020304"/>
              <a:buNone/>
            </a:pPr>
            <a:r>
              <a:rPr lang="en-US" sz="3000" b="1" dirty="0" smtClean="0"/>
              <a:t>NỘI DUNG TRÌNH BÀY</a:t>
            </a:r>
            <a:endParaRPr sz="3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1"/>
          <p:cNvSpPr txBox="1"/>
          <p:nvPr/>
        </p:nvSpPr>
        <p:spPr>
          <a:xfrm>
            <a:off x="1200727" y="1"/>
            <a:ext cx="10991273" cy="107233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Times New Roman" panose="02020603050405020304"/>
              <a:buNone/>
              <a:defRPr sz="6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514350" indent="-514350">
              <a:lnSpc>
                <a:spcPct val="100000"/>
              </a:lnSpc>
              <a:buSzPts val="2800"/>
              <a:buAutoNum type="arabicPeriod"/>
            </a:pPr>
            <a:r>
              <a:rPr lang="en-US" sz="3000" b="1" dirty="0" smtClean="0"/>
              <a:t>TỔNG QUAN VỀ ĐỀ TÀI</a:t>
            </a:r>
            <a:endParaRPr lang="en-US" sz="3000" b="1" dirty="0" smtClean="0"/>
          </a:p>
          <a:p>
            <a:pPr>
              <a:lnSpc>
                <a:spcPct val="102000"/>
              </a:lnSpc>
              <a:buSzPts val="2800"/>
            </a:pPr>
            <a:r>
              <a:rPr lang="en-US" sz="2400" b="1" dirty="0" smtClean="0"/>
              <a:t>1.1. Lý do chọn đề tài</a:t>
            </a:r>
            <a:endParaRPr lang="en-US" sz="2400" b="1" dirty="0"/>
          </a:p>
        </p:txBody>
      </p:sp>
      <p:graphicFrame>
        <p:nvGraphicFramePr>
          <p:cNvPr id="5" name="Diagram 4"/>
          <p:cNvGraphicFramePr/>
          <p:nvPr/>
        </p:nvGraphicFramePr>
        <p:xfrm>
          <a:off x="345816" y="1277420"/>
          <a:ext cx="7553584" cy="509725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6" name="Picture 5"/>
          <p:cNvPicPr>
            <a:picLocks noChangeAspect="1"/>
          </p:cNvPicPr>
          <p:nvPr/>
        </p:nvPicPr>
        <p:blipFill>
          <a:blip r:embed="rId6"/>
          <a:stretch>
            <a:fillRect/>
          </a:stretch>
        </p:blipFill>
        <p:spPr>
          <a:xfrm>
            <a:off x="8438535" y="2348574"/>
            <a:ext cx="3304318" cy="540762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1"/>
          <p:cNvSpPr txBox="1"/>
          <p:nvPr/>
        </p:nvSpPr>
        <p:spPr>
          <a:xfrm>
            <a:off x="1200727" y="1"/>
            <a:ext cx="10991273" cy="107233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Times New Roman" panose="02020603050405020304"/>
              <a:buNone/>
              <a:defRPr sz="6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514350" indent="-514350">
              <a:lnSpc>
                <a:spcPct val="122000"/>
              </a:lnSpc>
              <a:buSzPts val="2800"/>
              <a:buAutoNum type="arabicPeriod"/>
            </a:pPr>
            <a:r>
              <a:rPr lang="en-US" sz="3000" b="1" dirty="0" smtClean="0"/>
              <a:t>TỔNG QUAN VỀ ĐỀ TÀI</a:t>
            </a:r>
            <a:endParaRPr lang="en-US" sz="3000" b="1" dirty="0" smtClean="0"/>
          </a:p>
          <a:p>
            <a:pPr>
              <a:lnSpc>
                <a:spcPct val="100000"/>
              </a:lnSpc>
              <a:buSzPts val="2800"/>
            </a:pPr>
            <a:r>
              <a:rPr lang="en-US" sz="2400" b="1" dirty="0" smtClean="0"/>
              <a:t>1.2. </a:t>
            </a:r>
            <a:r>
              <a:rPr lang="en-US" sz="2400" b="1" dirty="0" err="1" smtClean="0"/>
              <a:t>Khảo</a:t>
            </a:r>
            <a:r>
              <a:rPr lang="en-US" sz="2400" b="1" dirty="0" smtClean="0"/>
              <a:t> </a:t>
            </a:r>
            <a:r>
              <a:rPr lang="en-US" sz="2400" b="1" dirty="0" err="1" smtClean="0"/>
              <a:t>sát</a:t>
            </a:r>
            <a:r>
              <a:rPr lang="en-US" sz="2400" b="1" dirty="0" smtClean="0"/>
              <a:t> </a:t>
            </a:r>
            <a:r>
              <a:rPr lang="en-US" sz="2400" b="1" dirty="0" err="1" smtClean="0"/>
              <a:t>thực</a:t>
            </a:r>
            <a:r>
              <a:rPr lang="en-US" sz="2400" b="1" dirty="0" smtClean="0"/>
              <a:t> </a:t>
            </a:r>
            <a:r>
              <a:rPr lang="en-US" sz="2400" b="1" dirty="0" err="1" smtClean="0"/>
              <a:t>tế</a:t>
            </a:r>
            <a:r>
              <a:rPr lang="en-US" sz="2400" b="1" dirty="0" smtClean="0"/>
              <a:t> </a:t>
            </a:r>
            <a:endParaRPr lang="en-US" sz="2400" b="1" dirty="0" smtClean="0"/>
          </a:p>
        </p:txBody>
      </p:sp>
      <p:sp>
        <p:nvSpPr>
          <p:cNvPr id="11" name="Oval 10"/>
          <p:cNvSpPr/>
          <p:nvPr/>
        </p:nvSpPr>
        <p:spPr>
          <a:xfrm>
            <a:off x="5032222" y="1704440"/>
            <a:ext cx="2522137" cy="6430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Talking Tom </a:t>
            </a:r>
            <a:endParaRPr lang="en-US" dirty="0"/>
          </a:p>
        </p:txBody>
      </p:sp>
      <p:cxnSp>
        <p:nvCxnSpPr>
          <p:cNvPr id="16" name="Straight Arrow Connector 15"/>
          <p:cNvCxnSpPr/>
          <p:nvPr/>
        </p:nvCxnSpPr>
        <p:spPr>
          <a:xfrm>
            <a:off x="3436534" y="2015241"/>
            <a:ext cx="1512570" cy="8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custDataLst>
              <p:tags r:id="rId1"/>
            </p:custDataLst>
          </p:nvPr>
        </p:nvGraphicFramePr>
        <p:xfrm>
          <a:off x="693420" y="3235325"/>
          <a:ext cx="10269220" cy="3088640"/>
        </p:xfrm>
        <a:graphic>
          <a:graphicData uri="http://schemas.openxmlformats.org/drawingml/2006/table">
            <a:tbl>
              <a:tblPr firstRow="1" bandRow="1">
                <a:tableStyleId>{5C22544A-7EE6-4342-B048-85BDC9FD1C3A}</a:tableStyleId>
              </a:tblPr>
              <a:tblGrid>
                <a:gridCol w="5134610"/>
                <a:gridCol w="5134610"/>
              </a:tblGrid>
              <a:tr h="446405">
                <a:tc>
                  <a:txBody>
                    <a:bodyPr/>
                    <a:lstStyle/>
                    <a:p>
                      <a:pPr algn="ctr"/>
                      <a:r>
                        <a:rPr lang="en-US" sz="1800" dirty="0" err="1" smtClean="0"/>
                        <a:t>Ưu</a:t>
                      </a:r>
                      <a:r>
                        <a:rPr lang="en-US" sz="1800" baseline="0" dirty="0" smtClean="0"/>
                        <a:t> </a:t>
                      </a:r>
                      <a:r>
                        <a:rPr lang="en-US" sz="1800" baseline="0" dirty="0" err="1" smtClean="0"/>
                        <a:t>điểm</a:t>
                      </a:r>
                      <a:r>
                        <a:rPr lang="en-US" sz="1800" baseline="0" dirty="0" smtClean="0"/>
                        <a:t> </a:t>
                      </a:r>
                      <a:endParaRPr lang="en-US" sz="1800" dirty="0"/>
                    </a:p>
                  </a:txBody>
                  <a:tcPr/>
                </a:tc>
                <a:tc>
                  <a:txBody>
                    <a:bodyPr/>
                    <a:lstStyle/>
                    <a:p>
                      <a:pPr algn="ctr"/>
                      <a:r>
                        <a:rPr lang="en-US" sz="1800" dirty="0" err="1" smtClean="0"/>
                        <a:t>Nhươc</a:t>
                      </a:r>
                      <a:r>
                        <a:rPr lang="en-US" sz="1800" baseline="0" dirty="0" smtClean="0"/>
                        <a:t> </a:t>
                      </a:r>
                      <a:r>
                        <a:rPr lang="en-US" sz="1800" baseline="0" dirty="0" err="1" smtClean="0"/>
                        <a:t>điểm</a:t>
                      </a:r>
                      <a:r>
                        <a:rPr lang="en-US" sz="1800" baseline="0" dirty="0" smtClean="0"/>
                        <a:t> </a:t>
                      </a:r>
                      <a:endParaRPr lang="en-US" sz="1800" baseline="0" dirty="0" smtClean="0"/>
                    </a:p>
                  </a:txBody>
                  <a:tcPr/>
                </a:tc>
              </a:tr>
              <a:tr h="484505">
                <a:tc>
                  <a:txBody>
                    <a:bodyPr/>
                    <a:lstStyle/>
                    <a:p>
                      <a:r>
                        <a:rPr lang="en-US" dirty="0" err="1" smtClean="0"/>
                        <a:t>Tính</a:t>
                      </a:r>
                      <a:r>
                        <a:rPr lang="en-US" baseline="0" dirty="0" smtClean="0"/>
                        <a:t> </a:t>
                      </a:r>
                      <a:r>
                        <a:rPr lang="en-US" baseline="0" dirty="0" err="1" smtClean="0"/>
                        <a:t>năng</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cao</a:t>
                      </a:r>
                      <a:r>
                        <a:rPr lang="en-US" baseline="0" dirty="0" smtClean="0"/>
                        <a:t> </a:t>
                      </a:r>
                      <a:endParaRPr lang="en-US" baseline="0" dirty="0" smtClean="0"/>
                    </a:p>
                  </a:txBody>
                  <a:tcPr/>
                </a:tc>
                <a:tc>
                  <a:txBody>
                    <a:bodyPr/>
                    <a:lstStyle/>
                    <a:p>
                      <a:r>
                        <a:rPr lang="en-US" dirty="0"/>
                        <a:t>Yêu cầu mua hàng trong ứng dụng cao</a:t>
                      </a:r>
                      <a:endParaRPr lang="en-US" dirty="0"/>
                    </a:p>
                  </a:txBody>
                  <a:tcPr/>
                </a:tc>
              </a:tr>
              <a:tr h="591185">
                <a:tc>
                  <a:txBody>
                    <a:bodyPr/>
                    <a:lstStyle/>
                    <a:p>
                      <a:r>
                        <a:rPr lang="en-US" dirty="0"/>
                        <a:t>Đồ họa và âm thanh chất lượng</a:t>
                      </a:r>
                      <a:endParaRPr lang="en-US" dirty="0"/>
                    </a:p>
                  </a:txBody>
                  <a:tcPr/>
                </a:tc>
                <a:tc>
                  <a:txBody>
                    <a:bodyPr/>
                    <a:lstStyle/>
                    <a:p>
                      <a:r>
                        <a:rPr lang="en-US" dirty="0"/>
                        <a:t>Quảng cáo liên tục</a:t>
                      </a:r>
                      <a:endParaRPr lang="en-US" dirty="0"/>
                    </a:p>
                  </a:txBody>
                  <a:tcPr/>
                </a:tc>
              </a:tr>
              <a:tr h="546735">
                <a:tc>
                  <a:txBody>
                    <a:bodyPr/>
                    <a:lstStyle/>
                    <a:p>
                      <a:r>
                        <a:rPr lang="en-US" dirty="0"/>
                        <a:t>Mini-games đa dạng</a:t>
                      </a:r>
                      <a:endParaRPr lang="en-US" dirty="0"/>
                    </a:p>
                  </a:txBody>
                  <a:tcPr/>
                </a:tc>
                <a:tc>
                  <a:txBody>
                    <a:bodyPr/>
                    <a:lstStyle/>
                    <a:p>
                      <a:r>
                        <a:rPr lang="en-US" dirty="0"/>
                        <a:t>Phụ thuộc vào Internet</a:t>
                      </a:r>
                      <a:endParaRPr lang="en-US" dirty="0"/>
                    </a:p>
                  </a:txBody>
                  <a:tcPr/>
                </a:tc>
              </a:tr>
              <a:tr h="466725">
                <a:tc>
                  <a:txBody>
                    <a:bodyPr/>
                    <a:lstStyle/>
                    <a:p>
                      <a:r>
                        <a:rPr lang="en-US"/>
                        <a:t>Tùy chỉnh nhân vật</a:t>
                      </a:r>
                      <a:endParaRPr lang="en-US"/>
                    </a:p>
                  </a:txBody>
                  <a:tcPr/>
                </a:tc>
                <a:tc>
                  <a:txBody>
                    <a:bodyPr/>
                    <a:lstStyle/>
                    <a:p>
                      <a:endParaRPr lang="en-US" dirty="0"/>
                    </a:p>
                  </a:txBody>
                  <a:tcPr/>
                </a:tc>
              </a:tr>
              <a:tr h="553085">
                <a:tc>
                  <a:txBody>
                    <a:bodyPr/>
                    <a:lstStyle/>
                    <a:p>
                      <a:r>
                        <a:rPr lang="en-US"/>
                        <a:t>Hệ thống phần thưởng và nhiệm vụ</a:t>
                      </a:r>
                      <a:endParaRPr lang="en-US"/>
                    </a:p>
                  </a:txBody>
                  <a:tcPr/>
                </a:tc>
                <a:tc>
                  <a:txBody>
                    <a:bodyPr/>
                    <a:lstStyle/>
                    <a:p>
                      <a:endParaRPr lang="en-US" dirty="0"/>
                    </a:p>
                  </a:txBody>
                  <a:tcPr/>
                </a:tc>
              </a:tr>
            </a:tbl>
          </a:graphicData>
        </a:graphic>
      </p:graphicFrame>
      <p:cxnSp>
        <p:nvCxnSpPr>
          <p:cNvPr id="23" name="Straight Arrow Connector 22"/>
          <p:cNvCxnSpPr/>
          <p:nvPr/>
        </p:nvCxnSpPr>
        <p:spPr>
          <a:xfrm>
            <a:off x="7616589" y="2015225"/>
            <a:ext cx="1265555" cy="2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034980" y="1754842"/>
            <a:ext cx="2401554" cy="481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273602" y="1820702"/>
            <a:ext cx="1924310" cy="338554"/>
          </a:xfrm>
          <a:prstGeom prst="rect">
            <a:avLst/>
          </a:prstGeom>
          <a:noFill/>
        </p:spPr>
        <p:txBody>
          <a:bodyPr wrap="square" rtlCol="0">
            <a:spAutoFit/>
          </a:bodyPr>
          <a:lstStyle/>
          <a:p>
            <a:r>
              <a:rPr lang="en-US" sz="1600" dirty="0" err="1" smtClean="0">
                <a:solidFill>
                  <a:schemeClr val="bg1"/>
                </a:solidFill>
              </a:rPr>
              <a:t>Đối</a:t>
            </a:r>
            <a:r>
              <a:rPr lang="en-US" sz="1600" dirty="0" smtClean="0">
                <a:solidFill>
                  <a:schemeClr val="bg1"/>
                </a:solidFill>
              </a:rPr>
              <a:t> </a:t>
            </a:r>
            <a:r>
              <a:rPr lang="en-US" sz="1600" dirty="0" err="1" smtClean="0">
                <a:solidFill>
                  <a:schemeClr val="bg1"/>
                </a:solidFill>
              </a:rPr>
              <a:t>tượng</a:t>
            </a:r>
            <a:r>
              <a:rPr lang="en-US" sz="1600" dirty="0" smtClean="0">
                <a:solidFill>
                  <a:schemeClr val="bg1"/>
                </a:solidFill>
              </a:rPr>
              <a:t> </a:t>
            </a:r>
            <a:r>
              <a:rPr lang="en-US" sz="1600" dirty="0" err="1" smtClean="0">
                <a:solidFill>
                  <a:schemeClr val="bg1"/>
                </a:solidFill>
              </a:rPr>
              <a:t>khảo</a:t>
            </a:r>
            <a:r>
              <a:rPr lang="en-US" sz="1600" dirty="0" smtClean="0">
                <a:solidFill>
                  <a:schemeClr val="bg1"/>
                </a:solidFill>
              </a:rPr>
              <a:t> </a:t>
            </a:r>
            <a:r>
              <a:rPr lang="en-US" sz="1600" dirty="0" err="1" smtClean="0">
                <a:solidFill>
                  <a:schemeClr val="bg1"/>
                </a:solidFill>
              </a:rPr>
              <a:t>sát</a:t>
            </a:r>
            <a:r>
              <a:rPr lang="en-US" sz="1600" dirty="0" smtClean="0">
                <a:solidFill>
                  <a:schemeClr val="bg1"/>
                </a:solidFill>
              </a:rPr>
              <a:t> </a:t>
            </a:r>
            <a:endParaRPr lang="en-US" sz="1600" dirty="0">
              <a:solidFill>
                <a:schemeClr val="bg1"/>
              </a:solidFill>
            </a:endParaRPr>
          </a:p>
        </p:txBody>
      </p:sp>
      <p:sp>
        <p:nvSpPr>
          <p:cNvPr id="29" name="Rectangle 28"/>
          <p:cNvSpPr/>
          <p:nvPr/>
        </p:nvSpPr>
        <p:spPr>
          <a:xfrm>
            <a:off x="8944826" y="1762309"/>
            <a:ext cx="2029767" cy="47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188450" y="1821815"/>
            <a:ext cx="1543050" cy="337185"/>
          </a:xfrm>
          <a:prstGeom prst="rect">
            <a:avLst/>
          </a:prstGeom>
          <a:noFill/>
        </p:spPr>
        <p:txBody>
          <a:bodyPr wrap="square" rtlCol="0">
            <a:spAutoFit/>
          </a:bodyPr>
          <a:lstStyle/>
          <a:p>
            <a:r>
              <a:rPr lang="en-US" sz="1600" dirty="0" smtClean="0">
                <a:solidFill>
                  <a:schemeClr val="bg1"/>
                </a:solidFill>
              </a:rPr>
              <a:t>Android, IOS</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1"/>
          <p:cNvSpPr txBox="1"/>
          <p:nvPr/>
        </p:nvSpPr>
        <p:spPr>
          <a:xfrm>
            <a:off x="1200727" y="1"/>
            <a:ext cx="10991273" cy="107233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Times New Roman" panose="02020603050405020304"/>
              <a:buNone/>
              <a:defRPr sz="6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514350" indent="-514350">
              <a:lnSpc>
                <a:spcPct val="32000"/>
              </a:lnSpc>
              <a:buSzPts val="2800"/>
              <a:buAutoNum type="arabicPeriod"/>
            </a:pPr>
            <a:endParaRPr lang="en-US" sz="3000" b="1" dirty="0" smtClean="0"/>
          </a:p>
          <a:p>
            <a:pPr marL="514350" indent="-514350">
              <a:lnSpc>
                <a:spcPct val="32000"/>
              </a:lnSpc>
              <a:buSzPts val="2800"/>
              <a:buAutoNum type="arabicPeriod"/>
            </a:pPr>
            <a:endParaRPr lang="en-US" sz="3000" b="1" dirty="0" smtClean="0"/>
          </a:p>
          <a:p>
            <a:pPr marL="0" indent="0">
              <a:lnSpc>
                <a:spcPct val="32000"/>
              </a:lnSpc>
              <a:buSzPts val="2800"/>
            </a:pPr>
            <a:endParaRPr lang="en-US" sz="3000" b="1" dirty="0" smtClean="0"/>
          </a:p>
          <a:p>
            <a:pPr marL="514350" indent="-514350">
              <a:lnSpc>
                <a:spcPct val="32000"/>
              </a:lnSpc>
              <a:buSzPts val="2800"/>
              <a:buAutoNum type="arabicPeriod"/>
            </a:pPr>
            <a:r>
              <a:rPr lang="en-US" sz="3000" b="1" dirty="0" smtClean="0"/>
              <a:t>TỔNG QUAN VỀ ĐỀ TÀI</a:t>
            </a:r>
            <a:endParaRPr lang="en-US" sz="3000" b="1" dirty="0" smtClean="0"/>
          </a:p>
          <a:p>
            <a:pPr>
              <a:lnSpc>
                <a:spcPct val="100000"/>
              </a:lnSpc>
              <a:buSzPts val="2800"/>
            </a:pPr>
            <a:r>
              <a:rPr lang="en-US" sz="2400" b="1" dirty="0" smtClean="0"/>
              <a:t>1.3. </a:t>
            </a:r>
            <a:r>
              <a:rPr lang="en-US" sz="2400" b="1" dirty="0" err="1" smtClean="0"/>
              <a:t>Công</a:t>
            </a:r>
            <a:r>
              <a:rPr lang="en-US" sz="2400" b="1" dirty="0" smtClean="0"/>
              <a:t> </a:t>
            </a:r>
            <a:r>
              <a:rPr lang="en-US" sz="2400" b="1" dirty="0" err="1" smtClean="0"/>
              <a:t>cụ</a:t>
            </a:r>
            <a:r>
              <a:rPr lang="en-US" sz="2400" b="1" dirty="0" smtClean="0"/>
              <a:t> </a:t>
            </a:r>
            <a:r>
              <a:rPr lang="en-US" sz="2400" b="1" dirty="0" err="1" smtClean="0"/>
              <a:t>và</a:t>
            </a:r>
            <a:r>
              <a:rPr lang="en-US" sz="2400" b="1" dirty="0" smtClean="0"/>
              <a:t> </a:t>
            </a:r>
            <a:r>
              <a:rPr lang="en-US" sz="2400" b="1" dirty="0" err="1" smtClean="0"/>
              <a:t>nền</a:t>
            </a:r>
            <a:r>
              <a:rPr lang="en-US" sz="2400" b="1" dirty="0" smtClean="0"/>
              <a:t> </a:t>
            </a:r>
            <a:r>
              <a:rPr lang="en-US" sz="2400" b="1" dirty="0" err="1" smtClean="0"/>
              <a:t>tảng</a:t>
            </a:r>
            <a:r>
              <a:rPr lang="en-US" sz="2400" b="1" dirty="0" smtClean="0"/>
              <a:t> </a:t>
            </a:r>
            <a:endParaRPr lang="en-US" sz="2400" b="1" dirty="0"/>
          </a:p>
        </p:txBody>
      </p:sp>
      <p:sp>
        <p:nvSpPr>
          <p:cNvPr id="3" name="Rounded Rectangle 2"/>
          <p:cNvSpPr/>
          <p:nvPr/>
        </p:nvSpPr>
        <p:spPr>
          <a:xfrm>
            <a:off x="1200727" y="1436914"/>
            <a:ext cx="9782121" cy="504427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1200727" y="2401556"/>
            <a:ext cx="9782121" cy="20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83393" y="1765347"/>
            <a:ext cx="6410849" cy="523220"/>
          </a:xfrm>
          <a:prstGeom prst="rect">
            <a:avLst/>
          </a:prstGeom>
          <a:noFill/>
        </p:spPr>
        <p:txBody>
          <a:bodyPr wrap="square" rtlCol="0">
            <a:spAutoFit/>
          </a:bodyPr>
          <a:lstStyle/>
          <a:p>
            <a:pPr algn="ctr"/>
            <a:r>
              <a:rPr lang="en-US" sz="2800" b="1" dirty="0" smtClean="0"/>
              <a:t>ANDROID VÀ IOS </a:t>
            </a:r>
            <a:endParaRPr lang="en-US" sz="2800" b="1" dirty="0"/>
          </a:p>
        </p:txBody>
      </p:sp>
      <p:sp>
        <p:nvSpPr>
          <p:cNvPr id="10" name="AutoShape 2" descr="File:Unity Hub Logo.png - Wikimedia Commons"/>
          <p:cNvSpPr>
            <a:spLocks noChangeAspect="1" noChangeArrowheads="1"/>
          </p:cNvSpPr>
          <p:nvPr/>
        </p:nvSpPr>
        <p:spPr bwMode="auto">
          <a:xfrm>
            <a:off x="3069597" y="414661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1" name="AutoShape 4" descr="File:Unity Hub Logo.png - Wikimedia Commons"/>
          <p:cNvSpPr>
            <a:spLocks noChangeAspect="1" noChangeArrowheads="1"/>
          </p:cNvSpPr>
          <p:nvPr/>
        </p:nvSpPr>
        <p:spPr bwMode="auto">
          <a:xfrm>
            <a:off x="3005783" y="413367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91967" y="2786228"/>
            <a:ext cx="1187764" cy="1117896"/>
          </a:xfrm>
          <a:prstGeom prst="rect">
            <a:avLst/>
          </a:prstGeom>
        </p:spPr>
      </p:pic>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694" y="2731745"/>
            <a:ext cx="1158246" cy="1309100"/>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1782" y="2693179"/>
            <a:ext cx="2223180" cy="1168962"/>
          </a:xfrm>
          <a:prstGeom prst="rect">
            <a:avLst/>
          </a:prstGeom>
        </p:spPr>
      </p:pic>
      <p:sp>
        <p:nvSpPr>
          <p:cNvPr id="20" name="TextBox 19"/>
          <p:cNvSpPr txBox="1"/>
          <p:nvPr/>
        </p:nvSpPr>
        <p:spPr>
          <a:xfrm>
            <a:off x="1883890" y="4091633"/>
            <a:ext cx="1994773" cy="369332"/>
          </a:xfrm>
          <a:prstGeom prst="rect">
            <a:avLst/>
          </a:prstGeom>
          <a:noFill/>
        </p:spPr>
        <p:txBody>
          <a:bodyPr wrap="square" rtlCol="0">
            <a:spAutoFit/>
          </a:bodyPr>
          <a:lstStyle/>
          <a:p>
            <a:pPr algn="ctr"/>
            <a:r>
              <a:rPr lang="vi-VN" sz="1800" dirty="0"/>
              <a:t>Unity Hub</a:t>
            </a:r>
            <a:endParaRPr lang="en-US" sz="1800" dirty="0"/>
          </a:p>
        </p:txBody>
      </p:sp>
      <p:sp>
        <p:nvSpPr>
          <p:cNvPr id="21" name="TextBox 20"/>
          <p:cNvSpPr txBox="1"/>
          <p:nvPr/>
        </p:nvSpPr>
        <p:spPr>
          <a:xfrm>
            <a:off x="4859876" y="4040845"/>
            <a:ext cx="1994773" cy="369332"/>
          </a:xfrm>
          <a:prstGeom prst="rect">
            <a:avLst/>
          </a:prstGeom>
          <a:noFill/>
        </p:spPr>
        <p:txBody>
          <a:bodyPr wrap="square" rtlCol="0">
            <a:spAutoFit/>
          </a:bodyPr>
          <a:lstStyle/>
          <a:p>
            <a:pPr algn="ctr"/>
            <a:r>
              <a:rPr lang="vi-VN" sz="1800" dirty="0"/>
              <a:t>Unity Editor</a:t>
            </a:r>
            <a:endParaRPr lang="en-US" sz="1800" dirty="0"/>
          </a:p>
        </p:txBody>
      </p:sp>
      <p:sp>
        <p:nvSpPr>
          <p:cNvPr id="23" name="TextBox 22"/>
          <p:cNvSpPr txBox="1"/>
          <p:nvPr/>
        </p:nvSpPr>
        <p:spPr>
          <a:xfrm>
            <a:off x="7900211" y="4019072"/>
            <a:ext cx="2223180" cy="369332"/>
          </a:xfrm>
          <a:prstGeom prst="rect">
            <a:avLst/>
          </a:prstGeom>
          <a:noFill/>
        </p:spPr>
        <p:txBody>
          <a:bodyPr wrap="square" rtlCol="0">
            <a:spAutoFit/>
          </a:bodyPr>
          <a:lstStyle/>
          <a:p>
            <a:pPr algn="ctr"/>
            <a:r>
              <a:rPr lang="en-US" sz="1800"/>
              <a:t>Visual Studio 2019 </a:t>
            </a:r>
            <a:endParaRPr lang="en-US" sz="1800" dirty="0"/>
          </a:p>
        </p:txBody>
      </p:sp>
      <p:cxnSp>
        <p:nvCxnSpPr>
          <p:cNvPr id="25" name="Straight Connector 24"/>
          <p:cNvCxnSpPr/>
          <p:nvPr/>
        </p:nvCxnSpPr>
        <p:spPr>
          <a:xfrm flipV="1">
            <a:off x="1185705" y="5395966"/>
            <a:ext cx="9797143" cy="30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69597" y="5627077"/>
            <a:ext cx="5942204" cy="369332"/>
          </a:xfrm>
          <a:prstGeom prst="rect">
            <a:avLst/>
          </a:prstGeom>
          <a:noFill/>
        </p:spPr>
        <p:txBody>
          <a:bodyPr wrap="square" rtlCol="0">
            <a:spAutoFit/>
          </a:bodyPr>
          <a:lstStyle/>
          <a:p>
            <a:pPr algn="ctr"/>
            <a:r>
              <a:rPr lang="en-US" sz="1800" b="1" dirty="0" smtClean="0"/>
              <a:t>NGÔN NGỮ LẬP TRÌNH: C#</a:t>
            </a:r>
            <a:endParaRPr lang="en-US" sz="18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1045028" y="2235405"/>
            <a:ext cx="2783393" cy="8305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98;p1"/>
          <p:cNvSpPr txBox="1"/>
          <p:nvPr/>
        </p:nvSpPr>
        <p:spPr>
          <a:xfrm>
            <a:off x="1200727" y="1"/>
            <a:ext cx="10991273" cy="107233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Times New Roman" panose="02020603050405020304"/>
              <a:buNone/>
              <a:defRPr sz="6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00000"/>
              </a:lnSpc>
              <a:buSzPts val="2800"/>
            </a:pPr>
            <a:r>
              <a:rPr lang="en-US" sz="3000" b="1" dirty="0" smtClean="0"/>
              <a:t>2. THIẾT KẾ HỆ THỐNG</a:t>
            </a:r>
            <a:endParaRPr lang="en-US" sz="3000" b="1" dirty="0" smtClean="0"/>
          </a:p>
          <a:p>
            <a:pPr>
              <a:lnSpc>
                <a:spcPct val="100000"/>
              </a:lnSpc>
              <a:buSzPts val="2800"/>
            </a:pPr>
            <a:r>
              <a:rPr lang="en-US" sz="2400" b="1" dirty="0" smtClean="0"/>
              <a:t>2.1. </a:t>
            </a:r>
            <a:r>
              <a:rPr lang="en-US" sz="2400" b="1" dirty="0" err="1" smtClean="0"/>
              <a:t>Yêu</a:t>
            </a:r>
            <a:r>
              <a:rPr lang="en-US" sz="2400" b="1" dirty="0" smtClean="0"/>
              <a:t> </a:t>
            </a:r>
            <a:r>
              <a:rPr lang="en-US" sz="2400" b="1" dirty="0" err="1" smtClean="0"/>
              <a:t>cầu</a:t>
            </a:r>
            <a:r>
              <a:rPr lang="en-US" sz="2400" b="1" dirty="0" smtClean="0"/>
              <a:t> </a:t>
            </a:r>
            <a:r>
              <a:rPr lang="en-US" sz="2400" b="1" dirty="0" err="1" smtClean="0"/>
              <a:t>chức</a:t>
            </a:r>
            <a:r>
              <a:rPr lang="en-US" sz="2400" b="1" dirty="0" smtClean="0"/>
              <a:t> </a:t>
            </a:r>
            <a:r>
              <a:rPr lang="en-US" sz="2400" b="1" dirty="0" err="1" smtClean="0"/>
              <a:t>năng</a:t>
            </a:r>
            <a:r>
              <a:rPr lang="en-US" sz="2400" b="1" dirty="0" smtClean="0"/>
              <a:t> game </a:t>
            </a:r>
            <a:endParaRPr lang="en-US" sz="2400" b="1" dirty="0"/>
          </a:p>
        </p:txBody>
      </p:sp>
      <p:sp>
        <p:nvSpPr>
          <p:cNvPr id="3" name="TextBox 2"/>
          <p:cNvSpPr txBox="1"/>
          <p:nvPr/>
        </p:nvSpPr>
        <p:spPr>
          <a:xfrm>
            <a:off x="728504" y="2458612"/>
            <a:ext cx="3416440" cy="400110"/>
          </a:xfrm>
          <a:prstGeom prst="rect">
            <a:avLst/>
          </a:prstGeom>
          <a:noFill/>
        </p:spPr>
        <p:txBody>
          <a:bodyPr wrap="square" rtlCol="0">
            <a:spAutoFit/>
          </a:bodyPr>
          <a:lstStyle/>
          <a:p>
            <a:pPr algn="ctr"/>
            <a:r>
              <a:rPr lang="en-US" sz="2000" dirty="0" err="1" smtClean="0">
                <a:solidFill>
                  <a:schemeClr val="bg1"/>
                </a:solidFill>
              </a:rPr>
              <a:t>Yêu</a:t>
            </a:r>
            <a:r>
              <a:rPr lang="en-US" sz="2000" dirty="0" smtClean="0">
                <a:solidFill>
                  <a:schemeClr val="bg1"/>
                </a:solidFill>
              </a:rPr>
              <a:t> </a:t>
            </a:r>
            <a:r>
              <a:rPr lang="en-US" sz="2000" dirty="0" err="1" smtClean="0">
                <a:solidFill>
                  <a:schemeClr val="bg1"/>
                </a:solidFill>
              </a:rPr>
              <a:t>cầu</a:t>
            </a:r>
            <a:r>
              <a:rPr lang="en-US" sz="2000" dirty="0" smtClean="0">
                <a:solidFill>
                  <a:schemeClr val="bg1"/>
                </a:solidFill>
              </a:rPr>
              <a:t> </a:t>
            </a:r>
            <a:r>
              <a:rPr lang="en-US" sz="2000" dirty="0" err="1" smtClean="0">
                <a:solidFill>
                  <a:schemeClr val="bg1"/>
                </a:solidFill>
              </a:rPr>
              <a:t>chức</a:t>
            </a:r>
            <a:r>
              <a:rPr lang="en-US" sz="2000" dirty="0" smtClean="0">
                <a:solidFill>
                  <a:schemeClr val="bg1"/>
                </a:solidFill>
              </a:rPr>
              <a:t> </a:t>
            </a:r>
            <a:r>
              <a:rPr lang="en-US" sz="2000" dirty="0" err="1" smtClean="0">
                <a:solidFill>
                  <a:schemeClr val="bg1"/>
                </a:solidFill>
              </a:rPr>
              <a:t>năng</a:t>
            </a:r>
            <a:r>
              <a:rPr lang="en-US" sz="2000" dirty="0" smtClean="0">
                <a:solidFill>
                  <a:schemeClr val="bg1"/>
                </a:solidFill>
              </a:rPr>
              <a:t> </a:t>
            </a:r>
            <a:endParaRPr lang="en-US" sz="2000" dirty="0">
              <a:solidFill>
                <a:schemeClr val="bg1"/>
              </a:solidFill>
            </a:endParaRPr>
          </a:p>
        </p:txBody>
      </p:sp>
      <p:cxnSp>
        <p:nvCxnSpPr>
          <p:cNvPr id="8" name="Straight Arrow Connector 7"/>
          <p:cNvCxnSpPr/>
          <p:nvPr/>
        </p:nvCxnSpPr>
        <p:spPr>
          <a:xfrm flipV="1">
            <a:off x="3848519" y="1630790"/>
            <a:ext cx="1517301" cy="964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4" idx="1"/>
          </p:cNvCxnSpPr>
          <p:nvPr/>
        </p:nvCxnSpPr>
        <p:spPr>
          <a:xfrm flipV="1">
            <a:off x="3828421" y="2335259"/>
            <a:ext cx="1507255" cy="260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5" idx="1"/>
          </p:cNvCxnSpPr>
          <p:nvPr/>
        </p:nvCxnSpPr>
        <p:spPr>
          <a:xfrm>
            <a:off x="3828421" y="2658992"/>
            <a:ext cx="1507255" cy="129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365820" y="1233275"/>
            <a:ext cx="5124660" cy="673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Chức</a:t>
            </a:r>
            <a:r>
              <a:rPr lang="en-US" dirty="0" smtClean="0"/>
              <a:t> </a:t>
            </a:r>
            <a:r>
              <a:rPr lang="en-US" dirty="0" err="1" smtClean="0"/>
              <a:t>năng</a:t>
            </a:r>
            <a:r>
              <a:rPr lang="en-US" dirty="0" smtClean="0"/>
              <a:t> </a:t>
            </a:r>
            <a:r>
              <a:rPr lang="en-US" dirty="0" err="1" smtClean="0"/>
              <a:t>chăm</a:t>
            </a:r>
            <a:r>
              <a:rPr lang="en-US" dirty="0" smtClean="0"/>
              <a:t> </a:t>
            </a:r>
            <a:r>
              <a:rPr lang="en-US" dirty="0" err="1" smtClean="0"/>
              <a:t>sóc, tương tác với nhân vật</a:t>
            </a:r>
            <a:endParaRPr lang="en-US" dirty="0"/>
          </a:p>
        </p:txBody>
      </p:sp>
      <p:sp>
        <p:nvSpPr>
          <p:cNvPr id="14" name="Rounded Rectangle 13"/>
          <p:cNvSpPr/>
          <p:nvPr/>
        </p:nvSpPr>
        <p:spPr>
          <a:xfrm>
            <a:off x="5335676" y="1987450"/>
            <a:ext cx="5154804" cy="695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Chức</a:t>
            </a:r>
            <a:r>
              <a:rPr lang="en-US" dirty="0" smtClean="0"/>
              <a:t> </a:t>
            </a:r>
            <a:r>
              <a:rPr lang="en-US" dirty="0" err="1" smtClean="0"/>
              <a:t>năng</a:t>
            </a:r>
            <a:r>
              <a:rPr lang="en-US" dirty="0" smtClean="0"/>
              <a:t> </a:t>
            </a:r>
            <a:r>
              <a:rPr lang="en-US" dirty="0" err="1" smtClean="0"/>
              <a:t>nhận</a:t>
            </a:r>
            <a:r>
              <a:rPr lang="en-US" dirty="0" smtClean="0"/>
              <a:t> </a:t>
            </a:r>
            <a:r>
              <a:rPr lang="en-US" dirty="0" err="1" smtClean="0"/>
              <a:t>diện và nhại lại</a:t>
            </a:r>
            <a:r>
              <a:rPr lang="en-US" dirty="0" smtClean="0"/>
              <a:t> </a:t>
            </a:r>
            <a:r>
              <a:rPr lang="en-US" dirty="0" err="1" smtClean="0"/>
              <a:t>giọng</a:t>
            </a:r>
            <a:r>
              <a:rPr lang="en-US" dirty="0" smtClean="0"/>
              <a:t> </a:t>
            </a:r>
            <a:r>
              <a:rPr lang="en-US" dirty="0" err="1" smtClean="0"/>
              <a:t>nói</a:t>
            </a:r>
            <a:r>
              <a:rPr lang="en-US" dirty="0" smtClean="0"/>
              <a:t> </a:t>
            </a:r>
            <a:endParaRPr lang="en-US" dirty="0"/>
          </a:p>
        </p:txBody>
      </p:sp>
      <p:sp>
        <p:nvSpPr>
          <p:cNvPr id="15" name="Rounded Rectangle 14"/>
          <p:cNvSpPr/>
          <p:nvPr/>
        </p:nvSpPr>
        <p:spPr>
          <a:xfrm>
            <a:off x="5335676" y="3604529"/>
            <a:ext cx="5154804" cy="695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Chức</a:t>
            </a:r>
            <a:r>
              <a:rPr lang="en-US" dirty="0" smtClean="0"/>
              <a:t> </a:t>
            </a:r>
            <a:r>
              <a:rPr lang="en-US" dirty="0" err="1" smtClean="0"/>
              <a:t>năng</a:t>
            </a:r>
            <a:r>
              <a:rPr lang="en-US" dirty="0" smtClean="0"/>
              <a:t> </a:t>
            </a:r>
            <a:r>
              <a:rPr lang="en-US" dirty="0" err="1" smtClean="0"/>
              <a:t>tham gia các mini-games</a:t>
            </a:r>
            <a:endParaRPr lang="en-US" dirty="0"/>
          </a:p>
        </p:txBody>
      </p:sp>
      <p:sp>
        <p:nvSpPr>
          <p:cNvPr id="19" name="Rounded Rectangle 18"/>
          <p:cNvSpPr/>
          <p:nvPr/>
        </p:nvSpPr>
        <p:spPr>
          <a:xfrm>
            <a:off x="1044973" y="5080597"/>
            <a:ext cx="2783393" cy="8305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Yêu</a:t>
            </a:r>
            <a:r>
              <a:rPr lang="en-US" sz="2000" dirty="0" smtClean="0"/>
              <a:t> </a:t>
            </a:r>
            <a:r>
              <a:rPr lang="en-US" sz="2000" dirty="0" err="1" smtClean="0"/>
              <a:t>cầu</a:t>
            </a:r>
            <a:r>
              <a:rPr lang="en-US" sz="2000" dirty="0" smtClean="0"/>
              <a:t> phi </a:t>
            </a:r>
            <a:r>
              <a:rPr lang="en-US" sz="2000" dirty="0" err="1" smtClean="0"/>
              <a:t>chức</a:t>
            </a:r>
            <a:r>
              <a:rPr lang="en-US" sz="2000" dirty="0" smtClean="0"/>
              <a:t> </a:t>
            </a:r>
            <a:endParaRPr lang="en-US" sz="2000" dirty="0" smtClean="0"/>
          </a:p>
        </p:txBody>
      </p:sp>
      <p:cxnSp>
        <p:nvCxnSpPr>
          <p:cNvPr id="21" name="Straight Arrow Connector 20"/>
          <p:cNvCxnSpPr>
            <a:stCxn id="19" idx="3"/>
            <a:endCxn id="24" idx="1"/>
          </p:cNvCxnSpPr>
          <p:nvPr/>
        </p:nvCxnSpPr>
        <p:spPr>
          <a:xfrm flipV="1">
            <a:off x="3828366" y="4857081"/>
            <a:ext cx="1507490" cy="638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5" idx="1"/>
          </p:cNvCxnSpPr>
          <p:nvPr/>
        </p:nvCxnSpPr>
        <p:spPr>
          <a:xfrm>
            <a:off x="3861574" y="5528278"/>
            <a:ext cx="1473835" cy="315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335641" y="4509674"/>
            <a:ext cx="5154804" cy="695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Cấu</a:t>
            </a:r>
            <a:r>
              <a:rPr lang="en-US" dirty="0" smtClean="0"/>
              <a:t> hình nhẹ phù hợp với đa dạng thiết bị </a:t>
            </a:r>
            <a:endParaRPr lang="en-US" dirty="0"/>
          </a:p>
        </p:txBody>
      </p:sp>
      <p:sp>
        <p:nvSpPr>
          <p:cNvPr id="25" name="Rounded Rectangle 24"/>
          <p:cNvSpPr/>
          <p:nvPr/>
        </p:nvSpPr>
        <p:spPr>
          <a:xfrm>
            <a:off x="5335537" y="5496067"/>
            <a:ext cx="5154804" cy="695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Giao</a:t>
            </a:r>
            <a:r>
              <a:rPr lang="en-US" dirty="0" smtClean="0"/>
              <a:t> </a:t>
            </a:r>
            <a:r>
              <a:rPr lang="en-US" dirty="0" err="1" smtClean="0"/>
              <a:t>diện thân thiện dễ sử dụng</a:t>
            </a:r>
            <a:endParaRPr lang="en-US" dirty="0"/>
          </a:p>
        </p:txBody>
      </p:sp>
      <p:sp>
        <p:nvSpPr>
          <p:cNvPr id="31" name="Rounded Rectangle 30"/>
          <p:cNvSpPr/>
          <p:nvPr/>
        </p:nvSpPr>
        <p:spPr>
          <a:xfrm>
            <a:off x="5335676" y="2787059"/>
            <a:ext cx="5154804" cy="695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Mua</a:t>
            </a:r>
            <a:r>
              <a:rPr lang="en-US" dirty="0" smtClean="0"/>
              <a:t> </a:t>
            </a:r>
            <a:r>
              <a:rPr lang="en-US" dirty="0" err="1" smtClean="0"/>
              <a:t>sắm</a:t>
            </a:r>
            <a:r>
              <a:rPr lang="en-US" dirty="0" smtClean="0"/>
              <a:t> </a:t>
            </a:r>
            <a:r>
              <a:rPr lang="en-US" dirty="0" err="1" smtClean="0"/>
              <a:t>đồ</a:t>
            </a:r>
            <a:r>
              <a:rPr lang="en-US" dirty="0" smtClean="0"/>
              <a:t> </a:t>
            </a:r>
            <a:r>
              <a:rPr lang="en-US" dirty="0" err="1" smtClean="0"/>
              <a:t>ăn cho nhân vật</a:t>
            </a:r>
            <a:endParaRPr lang="en-US" dirty="0"/>
          </a:p>
        </p:txBody>
      </p:sp>
      <p:cxnSp>
        <p:nvCxnSpPr>
          <p:cNvPr id="35" name="Straight Arrow Connector 34"/>
          <p:cNvCxnSpPr>
            <a:endCxn id="31" idx="1"/>
          </p:cNvCxnSpPr>
          <p:nvPr/>
        </p:nvCxnSpPr>
        <p:spPr>
          <a:xfrm>
            <a:off x="3868617" y="2650061"/>
            <a:ext cx="1467059" cy="484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1"/>
          <p:cNvSpPr txBox="1"/>
          <p:nvPr/>
        </p:nvSpPr>
        <p:spPr>
          <a:xfrm>
            <a:off x="1200727" y="1"/>
            <a:ext cx="10991273" cy="107233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Times New Roman" panose="02020603050405020304"/>
              <a:buNone/>
              <a:defRPr sz="6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00000"/>
              </a:lnSpc>
              <a:buSzPts val="2800"/>
            </a:pPr>
            <a:r>
              <a:rPr lang="en-US" sz="3000" b="1" dirty="0" smtClean="0"/>
              <a:t>2. THIẾT KẾ HỆ THỐNG</a:t>
            </a:r>
            <a:endParaRPr lang="en-US" sz="3000" b="1" dirty="0" smtClean="0"/>
          </a:p>
          <a:p>
            <a:pPr>
              <a:lnSpc>
                <a:spcPct val="122000"/>
              </a:lnSpc>
              <a:buSzPts val="2800"/>
            </a:pPr>
            <a:r>
              <a:rPr lang="en-US" sz="2400" b="1" dirty="0" smtClean="0"/>
              <a:t>2.2. </a:t>
            </a:r>
            <a:r>
              <a:rPr lang="en-US" sz="2400" b="1" dirty="0" err="1" smtClean="0"/>
              <a:t>Sơ đồ</a:t>
            </a:r>
            <a:r>
              <a:rPr lang="en-US" sz="2400" b="1" dirty="0" smtClean="0"/>
              <a:t> Use Case người dùng</a:t>
            </a:r>
            <a:endParaRPr lang="en-US" sz="2400" b="1" dirty="0"/>
          </a:p>
        </p:txBody>
      </p:sp>
      <p:sp>
        <p:nvSpPr>
          <p:cNvPr id="2" name="AutoShape 2" descr="GitHub - arduino/Arduino: Arduino IDE 1.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6" name="Picture 5"/>
          <p:cNvPicPr/>
          <p:nvPr/>
        </p:nvPicPr>
        <p:blipFill>
          <a:blip r:embed="rId1"/>
          <a:stretch>
            <a:fillRect/>
          </a:stretch>
        </p:blipFill>
        <p:spPr>
          <a:xfrm>
            <a:off x="2084070" y="1226185"/>
            <a:ext cx="7269480" cy="453199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1"/>
          <p:cNvSpPr txBox="1"/>
          <p:nvPr/>
        </p:nvSpPr>
        <p:spPr>
          <a:xfrm>
            <a:off x="1200727" y="1"/>
            <a:ext cx="10991273" cy="107233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Times New Roman" panose="02020603050405020304"/>
              <a:buNone/>
              <a:defRPr sz="6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22000"/>
              </a:lnSpc>
              <a:buSzPts val="2800"/>
            </a:pPr>
            <a:r>
              <a:rPr lang="en-US" sz="3000" b="1" dirty="0" smtClean="0"/>
              <a:t>3. TRIỂN KHAI THỰC NGHIỆM</a:t>
            </a:r>
            <a:endParaRPr lang="en-US" sz="2400" b="1" dirty="0"/>
          </a:p>
        </p:txBody>
      </p:sp>
      <p:sp>
        <p:nvSpPr>
          <p:cNvPr id="2" name="AutoShape 2" descr="GitHub - arduino/Arduino: Arduino IDE 1.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 name="TextBox 4"/>
          <p:cNvSpPr txBox="1"/>
          <p:nvPr>
            <p:custDataLst>
              <p:tags r:id="rId1"/>
            </p:custDataLst>
          </p:nvPr>
        </p:nvSpPr>
        <p:spPr>
          <a:xfrm>
            <a:off x="1200785" y="1224915"/>
            <a:ext cx="4096385" cy="40005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571500" indent="-342900">
              <a:buClr>
                <a:srgbClr val="3D4965"/>
              </a:buClr>
              <a:buSzPct val="100000"/>
              <a:buFont typeface="Wingdings" panose="05000000000000000000" pitchFamily="2" charset="2"/>
              <a:buChar char="Ø"/>
              <a:defRPr sz="2000">
                <a:solidFill>
                  <a:srgbClr val="3D4965"/>
                </a:solidFill>
                <a:latin typeface="Sitka Banner Semibold" pitchFamily="2" charset="0"/>
              </a:defRPr>
            </a:lvl1pPr>
          </a:lstStyle>
          <a:p>
            <a:r>
              <a:rPr lang="en-US" sz="1800" b="1">
                <a:solidFill>
                  <a:schemeClr val="tx1"/>
                </a:solidFill>
                <a:latin typeface="Times New Roman" panose="02020603050405020304" pitchFamily="18" charset="0"/>
                <a:cs typeface="Times New Roman" panose="02020603050405020304" pitchFamily="18" charset="0"/>
              </a:rPr>
              <a:t>Một số giao diện chính</a:t>
            </a:r>
            <a:endParaRPr lang="en-US" sz="1800" b="1">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custDataLst>
              <p:tags r:id="rId2"/>
            </p:custDataLst>
          </p:nvPr>
        </p:nvPicPr>
        <p:blipFill>
          <a:blip r:embed="rId3"/>
          <a:stretch>
            <a:fillRect/>
          </a:stretch>
        </p:blipFill>
        <p:spPr>
          <a:xfrm>
            <a:off x="2601595" y="1777365"/>
            <a:ext cx="6989445" cy="3907790"/>
          </a:xfrm>
          <a:prstGeom prst="rect">
            <a:avLst/>
          </a:prstGeom>
        </p:spPr>
      </p:pic>
      <p:sp>
        <p:nvSpPr>
          <p:cNvPr id="9" name="TextBox 6"/>
          <p:cNvSpPr txBox="1"/>
          <p:nvPr>
            <p:custDataLst>
              <p:tags r:id="rId4"/>
            </p:custDataLst>
          </p:nvPr>
        </p:nvSpPr>
        <p:spPr>
          <a:xfrm>
            <a:off x="4772660" y="5837555"/>
            <a:ext cx="2647315" cy="275590"/>
          </a:xfrm>
          <a:prstGeom prst="rect">
            <a:avLst/>
          </a:prstGeom>
          <a:noFill/>
        </p:spPr>
        <p:txBody>
          <a:bodyPr wrap="square" rtlCol="0">
            <a:spAutoFit/>
          </a:bodyPr>
          <a:p>
            <a:pPr algn="ctr"/>
            <a:r>
              <a:rPr lang="en-US" sz="1200" b="1" i="1">
                <a:latin typeface="Times New Roman" panose="02020603050405020304" pitchFamily="18" charset="0"/>
                <a:cs typeface="Times New Roman" panose="02020603050405020304" pitchFamily="18" charset="0"/>
              </a:rPr>
              <a:t>Giao diện màn hình phòng vui chơi</a:t>
            </a:r>
            <a:endParaRPr lang="en-US" sz="1200" b="1"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1"/>
          <p:cNvSpPr txBox="1"/>
          <p:nvPr/>
        </p:nvSpPr>
        <p:spPr>
          <a:xfrm>
            <a:off x="1200727" y="1"/>
            <a:ext cx="10991273" cy="107233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Times New Roman" panose="02020603050405020304"/>
              <a:buNone/>
              <a:defRPr sz="60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22000"/>
              </a:lnSpc>
              <a:buSzPts val="2800"/>
            </a:pPr>
            <a:r>
              <a:rPr lang="en-US" sz="3000" b="1" dirty="0" smtClean="0"/>
              <a:t>3. TRIỂN KHAI THỰC NGHIỆM</a:t>
            </a:r>
            <a:endParaRPr lang="en-US" sz="2400" b="1" dirty="0"/>
          </a:p>
        </p:txBody>
      </p:sp>
      <p:sp>
        <p:nvSpPr>
          <p:cNvPr id="2" name="AutoShape 2" descr="GitHub - arduino/Arduino: Arduino IDE 1.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9" name="TextBox 6"/>
          <p:cNvSpPr txBox="1"/>
          <p:nvPr>
            <p:custDataLst>
              <p:tags r:id="rId1"/>
            </p:custDataLst>
          </p:nvPr>
        </p:nvSpPr>
        <p:spPr>
          <a:xfrm>
            <a:off x="4772660" y="5623560"/>
            <a:ext cx="2647315" cy="275590"/>
          </a:xfrm>
          <a:prstGeom prst="rect">
            <a:avLst/>
          </a:prstGeom>
          <a:noFill/>
        </p:spPr>
        <p:txBody>
          <a:bodyPr wrap="square" rtlCol="0">
            <a:spAutoFit/>
          </a:bodyPr>
          <a:p>
            <a:pPr algn="ctr"/>
            <a:r>
              <a:rPr lang="en-US" sz="1200" b="1" i="1">
                <a:latin typeface="Times New Roman" panose="02020603050405020304" pitchFamily="18" charset="0"/>
                <a:cs typeface="Times New Roman" panose="02020603050405020304" pitchFamily="18" charset="0"/>
              </a:rPr>
              <a:t>Giao diện màn hình phòng ăn</a:t>
            </a:r>
            <a:endParaRPr lang="en-US" sz="1200" b="1" i="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custDataLst>
              <p:tags r:id="rId2"/>
            </p:custDataLst>
          </p:nvPr>
        </p:nvPicPr>
        <p:blipFill>
          <a:blip r:embed="rId3"/>
          <a:stretch>
            <a:fillRect/>
          </a:stretch>
        </p:blipFill>
        <p:spPr>
          <a:xfrm>
            <a:off x="2360295" y="1341755"/>
            <a:ext cx="7471410" cy="417449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ABLE_ENDDRAG_ORIGIN_RECT" val="808*237"/>
  <p:tag name="TABLE_ENDDRAG_RECT" val="54*254*808*237"/>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Theme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2174</Words>
  <Application>WPS Presentation</Application>
  <PresentationFormat>Widescreen</PresentationFormat>
  <Paragraphs>138</Paragraphs>
  <Slides>15</Slides>
  <Notes>10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15</vt:i4>
      </vt:variant>
    </vt:vector>
  </HeadingPairs>
  <TitlesOfParts>
    <vt:vector size="31" baseType="lpstr">
      <vt:lpstr>Arial</vt:lpstr>
      <vt:lpstr>SimSun</vt:lpstr>
      <vt:lpstr>Wingdings</vt:lpstr>
      <vt:lpstr>Arial</vt:lpstr>
      <vt:lpstr>Times New Roman</vt:lpstr>
      <vt:lpstr>Calibri</vt:lpstr>
      <vt:lpstr>Times New Roman</vt:lpstr>
      <vt:lpstr>Roboto</vt:lpstr>
      <vt:lpstr>Microsoft YaHei</vt:lpstr>
      <vt:lpstr>Arial Unicode MS</vt:lpstr>
      <vt:lpstr>Calibri Light</vt:lpstr>
      <vt:lpstr>Sitka Banner Semibold</vt:lpstr>
      <vt:lpstr>Segoe UI Variable Small Light</vt:lpstr>
      <vt:lpstr>Tahoma</vt:lpstr>
      <vt:lpstr>Theme1</vt:lpstr>
      <vt:lpstr>Custom Design</vt:lpstr>
      <vt:lpstr>TRƯỜNG ĐẠI HỌC GIAO THÔNG VẬN TẢI UNIVERSITY OF TRANSPOST AND COMMUNICATIONS</vt:lpstr>
      <vt:lpstr>NỘI DUNG TRÌNH BÀY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TRƯỜNG ĐẠI HỌC GIAO THÔNG VẬN TẢI UNIVERSITY OF TRANSPOST AND COMMUNICATIONS</vt:lpstr>
      <vt:lpstr>TRƯỜNG ĐẠI HỌC GIAO THÔNG VẬN TẢI UNIVERSITY OF TRANSPOST AND COMMUNICATIONS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GIAO THÔNG VẬN TẢI UNIVERSITY OF TRANSPOST AND COMMUNICATIONS</dc:title>
  <dc:creator>NGUYEN QUANG  HUAN</dc:creator>
  <cp:lastModifiedBy>Ngô Thanh Long</cp:lastModifiedBy>
  <cp:revision>154</cp:revision>
  <dcterms:created xsi:type="dcterms:W3CDTF">2020-11-03T04:24:00Z</dcterms:created>
  <dcterms:modified xsi:type="dcterms:W3CDTF">2024-06-17T16:15:24Z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30776705E99741D5AF475C5AE7A437C8_12</vt:lpwstr>
  </property>
  <property fmtid="{D5CDD505-2E9C-101B-9397-08002B2CF9AE}" pid="3" name="KSOProductBuildVer">
    <vt:lpwstr>1033-12.2.0.17119</vt:lpwstr>
  </property>
</Properties>
</file>