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659" autoAdjust="0"/>
    <p:restoredTop sz="94660" autoAdjust="0"/>
  </p:normalViewPr>
  <p:slideViewPr>
    <p:cSldViewPr snapToGrid="0">
      <p:cViewPr varScale="1">
        <p:scale>
          <a:sx n="81" d="100"/>
          <a:sy n="81" d="100"/>
        </p:scale>
        <p:origin x="-272" y="-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44E3-14B5-464E-84CC-D857BA2E9F85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96D78-CE87-4E69-88A1-56F209930D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44E3-14B5-464E-84CC-D857BA2E9F85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96D78-CE87-4E69-88A1-56F209930D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2349911"/>
            <a:ext cx="10515600" cy="2133600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483511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44E3-14B5-464E-84CC-D857BA2E9F85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96D78-CE87-4E69-88A1-56F209930D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25677"/>
            <a:ext cx="5181600" cy="475128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425677"/>
            <a:ext cx="5181600" cy="47512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44E3-14B5-464E-84CC-D857BA2E9F85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96D78-CE87-4E69-88A1-56F209930D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44E3-14B5-464E-84CC-D857BA2E9F85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96D78-CE87-4E69-88A1-56F209930D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047750" y="2749550"/>
            <a:ext cx="10096500" cy="1358902"/>
          </a:xfrm>
        </p:spPr>
        <p:txBody>
          <a:bodyPr wrap="square">
            <a:normAutofit/>
          </a:bodyPr>
          <a:lstStyle>
            <a:lvl1pPr algn="ctr">
              <a:defRPr sz="80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wrap="square">
            <a:normAutofit/>
          </a:bodyPr>
          <a:lstStyle/>
          <a:p>
            <a:fld id="{79E844E3-14B5-464E-84CC-D857BA2E9F85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wrap="square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wrap="square">
            <a:normAutofit/>
          </a:bodyPr>
          <a:lstStyle/>
          <a:p>
            <a:fld id="{8E096D78-CE87-4E69-88A1-56F209930DE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4016310" y="1238250"/>
            <a:ext cx="4159381" cy="4381500"/>
          </a:xfrm>
          <a:custGeom>
            <a:avLst/>
            <a:gdLst>
              <a:gd name="connsiteX0" fmla="*/ 0 w 4159381"/>
              <a:gd name="connsiteY0" fmla="*/ 2876550 h 4381500"/>
              <a:gd name="connsiteX1" fmla="*/ 4159381 w 4159381"/>
              <a:gd name="connsiteY1" fmla="*/ 2876550 h 4381500"/>
              <a:gd name="connsiteX2" fmla="*/ 4098280 w 4159381"/>
              <a:gd name="connsiteY2" fmla="*/ 3043489 h 4381500"/>
              <a:gd name="connsiteX3" fmla="*/ 2079690 w 4159381"/>
              <a:gd name="connsiteY3" fmla="*/ 4381500 h 4381500"/>
              <a:gd name="connsiteX4" fmla="*/ 61100 w 4159381"/>
              <a:gd name="connsiteY4" fmla="*/ 3043489 h 4381500"/>
              <a:gd name="connsiteX5" fmla="*/ 2079690 w 4159381"/>
              <a:gd name="connsiteY5" fmla="*/ 0 h 4381500"/>
              <a:gd name="connsiteX6" fmla="*/ 4098280 w 4159381"/>
              <a:gd name="connsiteY6" fmla="*/ 1338011 h 4381500"/>
              <a:gd name="connsiteX7" fmla="*/ 4159381 w 4159381"/>
              <a:gd name="connsiteY7" fmla="*/ 1504950 h 4381500"/>
              <a:gd name="connsiteX8" fmla="*/ 0 w 4159381"/>
              <a:gd name="connsiteY8" fmla="*/ 1504950 h 4381500"/>
              <a:gd name="connsiteX9" fmla="*/ 61100 w 4159381"/>
              <a:gd name="connsiteY9" fmla="*/ 1338011 h 4381500"/>
              <a:gd name="connsiteX10" fmla="*/ 2079690 w 4159381"/>
              <a:gd name="connsiteY10" fmla="*/ 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9381" h="4381500">
                <a:moveTo>
                  <a:pt x="0" y="2876550"/>
                </a:moveTo>
                <a:lnTo>
                  <a:pt x="4159381" y="2876550"/>
                </a:lnTo>
                <a:lnTo>
                  <a:pt x="4098280" y="3043489"/>
                </a:lnTo>
                <a:cubicBezTo>
                  <a:pt x="3765706" y="3829782"/>
                  <a:pt x="2987129" y="4381500"/>
                  <a:pt x="2079690" y="4381500"/>
                </a:cubicBezTo>
                <a:cubicBezTo>
                  <a:pt x="1172252" y="4381500"/>
                  <a:pt x="393674" y="3829782"/>
                  <a:pt x="61100" y="3043489"/>
                </a:cubicBezTo>
                <a:close/>
                <a:moveTo>
                  <a:pt x="2079690" y="0"/>
                </a:moveTo>
                <a:cubicBezTo>
                  <a:pt x="2987129" y="0"/>
                  <a:pt x="3765706" y="551718"/>
                  <a:pt x="4098280" y="1338011"/>
                </a:cubicBezTo>
                <a:lnTo>
                  <a:pt x="4159381" y="1504950"/>
                </a:lnTo>
                <a:lnTo>
                  <a:pt x="0" y="1504950"/>
                </a:lnTo>
                <a:lnTo>
                  <a:pt x="61100" y="1338011"/>
                </a:lnTo>
                <a:cubicBezTo>
                  <a:pt x="393674" y="551718"/>
                  <a:pt x="1172252" y="0"/>
                  <a:pt x="207969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47750" y="2749550"/>
            <a:ext cx="10096500" cy="1358902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</p:spPr>
        <p:txBody>
          <a:bodyPr wrap="square" rtlCol="0">
            <a:normAutofit/>
          </a:bodyPr>
          <a:lstStyle/>
          <a:p>
            <a:pPr algn="ctr"/>
            <a:endParaRPr lang="zh-CN" altLang="en-US" sz="8000" b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44E3-14B5-464E-84CC-D857BA2E9F85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96D78-CE87-4E69-88A1-56F209930D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31828" y="365125"/>
            <a:ext cx="1621971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616043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44E3-14B5-464E-84CC-D857BA2E9F85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96D78-CE87-4E69-88A1-56F209930D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765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06014"/>
            <a:ext cx="10515600" cy="477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844E3-14B5-464E-84CC-D857BA2E9F85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96D78-CE87-4E69-88A1-56F209930D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60045" indent="-360045" algn="just" defTabSz="914400" rtl="0" eaLnBrk="1" latinLnBrk="0" hangingPunct="1">
        <a:lnSpc>
          <a:spcPct val="130000"/>
        </a:lnSpc>
        <a:spcBef>
          <a:spcPts val="12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02945" indent="-342900" algn="just" defTabSz="91440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1122680"/>
            <a:ext cx="9380855" cy="2360930"/>
          </a:xfrm>
        </p:spPr>
        <p:txBody>
          <a:bodyPr/>
          <a:lstStyle/>
          <a:p>
            <a:r>
              <a:rPr lang="zh-CN" altLang="zh-CN" dirty="0"/>
              <a:t>四轴飞行器</a:t>
            </a:r>
            <a:r>
              <a:rPr lang="zh-CN" altLang="zh-CN" dirty="0" smtClean="0"/>
              <a:t>教学</a:t>
            </a:r>
            <a:r>
              <a:rPr lang="zh-CN" altLang="en-US" dirty="0" smtClean="0"/>
              <a:t>视频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zh-CN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7145" y="0"/>
            <a:ext cx="12209145" cy="68630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0"/>
            <a:ext cx="52000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rgbClr val="FFFF00"/>
                </a:solidFill>
              </a:rPr>
              <a:t>1.</a:t>
            </a:r>
            <a:r>
              <a:rPr lang="zh-CN" altLang="en-US" sz="8000" b="1" dirty="0">
                <a:solidFill>
                  <a:srgbClr val="FFFF00"/>
                </a:solidFill>
              </a:rPr>
              <a:t>姿态解算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0" y="3890865"/>
            <a:ext cx="8556171" cy="317009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zh-CN" sz="2000" dirty="0" smtClean="0">
              <a:solidFill>
                <a:srgbClr val="FFFF00"/>
              </a:solidFill>
            </a:endParaRPr>
          </a:p>
          <a:p>
            <a:r>
              <a:rPr lang="zh-CN" altLang="en-US" sz="2000" dirty="0" smtClean="0">
                <a:solidFill>
                  <a:srgbClr val="FFFF00"/>
                </a:solidFill>
              </a:rPr>
              <a:t>匿名、</a:t>
            </a:r>
            <a:r>
              <a:rPr lang="en-US" altLang="zh-CN" sz="2000" dirty="0" smtClean="0">
                <a:solidFill>
                  <a:srgbClr val="FFFF00"/>
                </a:solidFill>
              </a:rPr>
              <a:t>Light</a:t>
            </a:r>
            <a:r>
              <a:rPr lang="zh-CN" altLang="en-US" sz="2000" dirty="0" smtClean="0">
                <a:solidFill>
                  <a:srgbClr val="FFFF00"/>
                </a:solidFill>
              </a:rPr>
              <a:t> 、恒拓、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Crazepony</a:t>
            </a:r>
            <a:r>
              <a:rPr lang="zh-CN" altLang="en-US" sz="2000" dirty="0" smtClean="0">
                <a:solidFill>
                  <a:srgbClr val="FFFF00"/>
                </a:solidFill>
              </a:rPr>
              <a:t>都适合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en-US" altLang="zh-CN" sz="2000" dirty="0" smtClean="0">
              <a:solidFill>
                <a:srgbClr val="FFFF00"/>
              </a:solidFill>
            </a:endParaRPr>
          </a:p>
          <a:p>
            <a:pPr lvl="0"/>
            <a:r>
              <a:rPr lang="en-US" altLang="zh-CN" sz="2000" dirty="0" smtClean="0">
                <a:solidFill>
                  <a:srgbClr val="FFFF00"/>
                </a:solidFill>
              </a:rPr>
              <a:t>(1)</a:t>
            </a:r>
            <a:r>
              <a:rPr lang="zh-CN" altLang="en-US" sz="2000" dirty="0" smtClean="0">
                <a:solidFill>
                  <a:srgbClr val="FFFF00"/>
                </a:solidFill>
              </a:rPr>
              <a:t> 姿态解算中牵扯的各种数学计算问题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 </a:t>
            </a:r>
            <a:endParaRPr lang="zh-CN" altLang="en-US" sz="2000" dirty="0" smtClean="0">
              <a:solidFill>
                <a:srgbClr val="FFFF00"/>
              </a:solidFill>
            </a:endParaRPr>
          </a:p>
          <a:p>
            <a:pPr lvl="0"/>
            <a:r>
              <a:rPr lang="en-US" altLang="zh-CN" sz="2000" dirty="0" smtClean="0">
                <a:solidFill>
                  <a:srgbClr val="FFFF00"/>
                </a:solidFill>
              </a:rPr>
              <a:t>(2)</a:t>
            </a:r>
            <a:r>
              <a:rPr lang="zh-CN" altLang="en-US" sz="2000" dirty="0" smtClean="0">
                <a:solidFill>
                  <a:srgbClr val="FFFF00"/>
                </a:solidFill>
              </a:rPr>
              <a:t>各种算法的比较</a:t>
            </a:r>
            <a:r>
              <a:rPr lang="en-US" sz="2000" dirty="0" smtClean="0">
                <a:solidFill>
                  <a:srgbClr val="FFFF00"/>
                </a:solidFill>
              </a:rPr>
              <a:t>AHRS</a:t>
            </a:r>
            <a:r>
              <a:rPr lang="zh-CN" altLang="en-US" sz="2000" dirty="0" smtClean="0">
                <a:solidFill>
                  <a:srgbClr val="FFFF00"/>
                </a:solidFill>
              </a:rPr>
              <a:t>和</a:t>
            </a:r>
            <a:r>
              <a:rPr lang="en-US" sz="2000" dirty="0" smtClean="0">
                <a:solidFill>
                  <a:srgbClr val="FFFF00"/>
                </a:solidFill>
              </a:rPr>
              <a:t>IMU</a:t>
            </a:r>
            <a:endParaRPr lang="zh-CN" alt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 </a:t>
            </a:r>
            <a:endParaRPr lang="zh-CN" alt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(3)</a:t>
            </a:r>
            <a:r>
              <a:rPr lang="zh-CN" altLang="en-US" sz="2000" dirty="0" smtClean="0">
                <a:solidFill>
                  <a:srgbClr val="FFFF00"/>
                </a:solidFill>
              </a:rPr>
              <a:t>面对不同品牌的代码，我们该如何从中移植出属于自己的姿态算法</a:t>
            </a:r>
            <a:r>
              <a:rPr lang="en-US" sz="2000" dirty="0" smtClean="0">
                <a:solidFill>
                  <a:srgbClr val="FFFF00"/>
                </a:solidFill>
              </a:rPr>
              <a:t>(</a:t>
            </a:r>
            <a:r>
              <a:rPr lang="zh-CN" altLang="en-US" sz="2000" dirty="0" smtClean="0">
                <a:solidFill>
                  <a:srgbClr val="FFFF00"/>
                </a:solidFill>
              </a:rPr>
              <a:t>匿名，</a:t>
            </a:r>
            <a:r>
              <a:rPr lang="en-US" sz="2000" dirty="0" smtClean="0">
                <a:solidFill>
                  <a:srgbClr val="FFFF00"/>
                </a:solidFill>
              </a:rPr>
              <a:t>light</a:t>
            </a:r>
            <a:r>
              <a:rPr lang="zh-CN" altLang="en-US" sz="2000" dirty="0" smtClean="0">
                <a:solidFill>
                  <a:srgbClr val="FFFF00"/>
                </a:solidFill>
              </a:rPr>
              <a:t>，恒拓</a:t>
            </a:r>
            <a:r>
              <a:rPr lang="en-US" sz="2000" dirty="0" smtClean="0">
                <a:solidFill>
                  <a:srgbClr val="FFFF00"/>
                </a:solidFill>
              </a:rPr>
              <a:t>)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en-US" altLang="zh-CN" sz="2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t="6059"/>
          <a:stretch>
            <a:fillRect/>
          </a:stretch>
        </p:blipFill>
        <p:spPr>
          <a:xfrm>
            <a:off x="7620" y="0"/>
            <a:ext cx="12184380" cy="6940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4835" y="173355"/>
            <a:ext cx="8951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rgbClr val="FFFF00"/>
                </a:solidFill>
              </a:rPr>
              <a:t>2</a:t>
            </a:r>
            <a:r>
              <a:rPr lang="en-US" altLang="zh-CN" sz="7200" dirty="0">
                <a:solidFill>
                  <a:srgbClr val="FFFF00"/>
                </a:solidFill>
              </a:rPr>
              <a:t>.</a:t>
            </a:r>
            <a:r>
              <a:rPr lang="zh-CN" altLang="zh-CN" sz="7200" dirty="0">
                <a:solidFill>
                  <a:srgbClr val="FFFF00"/>
                </a:solidFill>
              </a:rPr>
              <a:t>串级</a:t>
            </a:r>
            <a:r>
              <a:rPr lang="en-US" altLang="zh-CN" sz="7200" dirty="0" smtClean="0">
                <a:solidFill>
                  <a:srgbClr val="FFFF00"/>
                </a:solidFill>
              </a:rPr>
              <a:t>PID</a:t>
            </a:r>
            <a:r>
              <a:rPr lang="zh-CN" altLang="en-US" sz="7200" dirty="0" smtClean="0">
                <a:solidFill>
                  <a:srgbClr val="FFFF00"/>
                </a:solidFill>
              </a:rPr>
              <a:t>姿态控制   </a:t>
            </a:r>
            <a:endParaRPr lang="zh-CN" altLang="en-US" sz="7200" dirty="0">
              <a:solidFill>
                <a:srgbClr val="FFFF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4144433"/>
            <a:ext cx="4620895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 smtClean="0">
                <a:solidFill>
                  <a:srgbClr val="FFFF00"/>
                </a:solidFill>
              </a:rPr>
              <a:t>(1)</a:t>
            </a:r>
            <a:r>
              <a:rPr lang="zh-CN" altLang="en-US" sz="2800" dirty="0" smtClean="0">
                <a:solidFill>
                  <a:srgbClr val="FFFF00"/>
                </a:solidFill>
              </a:rPr>
              <a:t>串级和单级姿态控制的比较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 </a:t>
            </a:r>
          </a:p>
          <a:p>
            <a:endParaRPr lang="zh-CN" altLang="en-US" sz="2800" dirty="0" smtClean="0">
              <a:solidFill>
                <a:srgbClr val="FFFF00"/>
              </a:solidFill>
            </a:endParaRPr>
          </a:p>
          <a:p>
            <a:pPr lvl="0"/>
            <a:r>
              <a:rPr lang="en-US" altLang="zh-CN" sz="2800" dirty="0" smtClean="0">
                <a:solidFill>
                  <a:srgbClr val="FFFF00"/>
                </a:solidFill>
              </a:rPr>
              <a:t>(2)</a:t>
            </a:r>
            <a:r>
              <a:rPr lang="zh-CN" altLang="en-US" sz="2800" dirty="0" smtClean="0">
                <a:solidFill>
                  <a:srgbClr val="FFFF00"/>
                </a:solidFill>
              </a:rPr>
              <a:t>串级</a:t>
            </a:r>
            <a:r>
              <a:rPr lang="en-US" sz="2800" dirty="0" smtClean="0">
                <a:solidFill>
                  <a:srgbClr val="FFFF00"/>
                </a:solidFill>
              </a:rPr>
              <a:t>PID</a:t>
            </a:r>
            <a:r>
              <a:rPr lang="zh-CN" altLang="en-US" sz="2800" dirty="0" smtClean="0">
                <a:solidFill>
                  <a:srgbClr val="FFFF00"/>
                </a:solidFill>
              </a:rPr>
              <a:t>姿态控制的调试</a:t>
            </a:r>
            <a:endParaRPr lang="en-US" altLang="zh-CN" sz="2800" dirty="0" smtClean="0">
              <a:solidFill>
                <a:srgbClr val="FFFF00"/>
              </a:solidFill>
            </a:endParaRPr>
          </a:p>
          <a:p>
            <a:pPr lvl="0"/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4380" cy="68713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" y="0"/>
            <a:ext cx="60275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rgbClr val="FFFF00"/>
                </a:solidFill>
              </a:rPr>
              <a:t>3.</a:t>
            </a:r>
            <a:r>
              <a:rPr lang="zh-CN" altLang="en-US" sz="6600" dirty="0">
                <a:solidFill>
                  <a:srgbClr val="FFFF00"/>
                </a:solidFill>
              </a:rPr>
              <a:t>四</a:t>
            </a:r>
            <a:r>
              <a:rPr lang="zh-CN" altLang="en-US" sz="6600" dirty="0" smtClean="0">
                <a:solidFill>
                  <a:srgbClr val="FFFF00"/>
                </a:solidFill>
              </a:rPr>
              <a:t>轴一键定</a:t>
            </a:r>
            <a:r>
              <a:rPr lang="zh-CN" altLang="en-US" sz="6600" dirty="0">
                <a:solidFill>
                  <a:srgbClr val="FFFF00"/>
                </a:solidFill>
              </a:rPr>
              <a:t>高</a:t>
            </a:r>
            <a:endParaRPr lang="en-US" altLang="zh-CN" sz="6600" dirty="0">
              <a:solidFill>
                <a:srgbClr val="FFFF00"/>
              </a:solidFill>
            </a:endParaRPr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3939293"/>
            <a:ext cx="852829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400" dirty="0" smtClean="0">
                <a:solidFill>
                  <a:srgbClr val="FFFF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(1)</a:t>
            </a:r>
            <a:r>
              <a:rPr lang="zh-CN" altLang="en-US" sz="2400" dirty="0" smtClean="0">
                <a:solidFill>
                  <a:srgbClr val="FFFF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定高基础油门</a:t>
            </a:r>
            <a:r>
              <a:rPr lang="en-US" altLang="zh-CN" sz="2400" dirty="0" err="1" smtClean="0">
                <a:solidFill>
                  <a:srgbClr val="FFFF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thr</a:t>
            </a:r>
            <a:r>
              <a:rPr lang="zh-CN" altLang="en-US" sz="2400" dirty="0" smtClean="0">
                <a:solidFill>
                  <a:srgbClr val="FFFF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的修改</a:t>
            </a:r>
            <a:endParaRPr lang="zh-CN" altLang="en-US" sz="2400" dirty="0" smtClean="0">
              <a:solidFill>
                <a:srgbClr val="FFFF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FFFF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(2)</a:t>
            </a:r>
            <a:r>
              <a:rPr lang="zh-CN" altLang="en-US" sz="2400" dirty="0" smtClean="0">
                <a:solidFill>
                  <a:srgbClr val="FFFF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高度的限制范围</a:t>
            </a:r>
            <a:endParaRPr lang="zh-CN" altLang="en-US" sz="2400" dirty="0" smtClean="0">
              <a:solidFill>
                <a:srgbClr val="FFFF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FFFF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(3)</a:t>
            </a:r>
            <a:r>
              <a:rPr lang="zh-CN" altLang="en-US" sz="2400" dirty="0" smtClean="0">
                <a:solidFill>
                  <a:srgbClr val="FFFF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如何修改参数，是的一键起飞定高比较平稳</a:t>
            </a:r>
            <a:endParaRPr lang="zh-CN" altLang="en-US" sz="2400" dirty="0" smtClean="0">
              <a:solidFill>
                <a:srgbClr val="FFFF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FFFF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(4)</a:t>
            </a:r>
            <a:r>
              <a:rPr lang="zh-CN" altLang="en-US" sz="2400" dirty="0" smtClean="0">
                <a:solidFill>
                  <a:srgbClr val="FFFF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对于不同机型配置和重量的飞机应该如何修改一键起飞定高</a:t>
            </a:r>
            <a:endParaRPr lang="zh-CN" altLang="en-US" sz="2400" dirty="0" smtClean="0">
              <a:solidFill>
                <a:srgbClr val="FFFF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FFFF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(5)</a:t>
            </a:r>
            <a:r>
              <a:rPr lang="zh-CN" altLang="en-US" sz="2400" dirty="0" smtClean="0">
                <a:solidFill>
                  <a:srgbClr val="FFFF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对于想自己调试定高</a:t>
            </a:r>
            <a:r>
              <a:rPr lang="en-US" altLang="zh-CN" sz="2400" dirty="0" smtClean="0">
                <a:solidFill>
                  <a:srgbClr val="FFFF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PID</a:t>
            </a:r>
            <a:r>
              <a:rPr lang="zh-CN" altLang="en-US" sz="2400" dirty="0" smtClean="0">
                <a:solidFill>
                  <a:srgbClr val="FFFF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的朋友，如何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调试定高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PID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参数呢？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64695" cy="68649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4155" y="223520"/>
            <a:ext cx="63061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FFFF00"/>
                </a:solidFill>
              </a:rPr>
              <a:t>4.</a:t>
            </a:r>
            <a:r>
              <a:rPr lang="zh-CN" altLang="en-US" sz="6000" dirty="0">
                <a:solidFill>
                  <a:srgbClr val="FFFF00"/>
                </a:solidFill>
              </a:rPr>
              <a:t>四轴之光流定点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673012" y="2643542"/>
            <a:ext cx="398395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(1)</a:t>
            </a:r>
            <a:r>
              <a:rPr lang="en-US" sz="2000" dirty="0" err="1" smtClean="0">
                <a:solidFill>
                  <a:srgbClr val="FFFF00"/>
                </a:solidFill>
              </a:rPr>
              <a:t>PixFlow</a:t>
            </a:r>
            <a:r>
              <a:rPr lang="zh-CN" altLang="en-US" sz="2000" dirty="0" smtClean="0">
                <a:solidFill>
                  <a:srgbClr val="FFFF00"/>
                </a:solidFill>
              </a:rPr>
              <a:t>的问题</a:t>
            </a:r>
            <a:r>
              <a:rPr lang="en-US" sz="2000" dirty="0" smtClean="0">
                <a:solidFill>
                  <a:srgbClr val="FFFF00"/>
                </a:solidFill>
              </a:rPr>
              <a:t>   </a:t>
            </a:r>
            <a:endParaRPr lang="zh-CN" alt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(2)ADNS3080</a:t>
            </a:r>
            <a:r>
              <a:rPr lang="zh-CN" altLang="en-US" sz="2000" dirty="0" smtClean="0">
                <a:solidFill>
                  <a:srgbClr val="FFFF00"/>
                </a:solidFill>
              </a:rPr>
              <a:t>的吐槽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(3)</a:t>
            </a:r>
            <a:r>
              <a:rPr lang="en-US" sz="2000" dirty="0" err="1" smtClean="0">
                <a:solidFill>
                  <a:srgbClr val="FFFF00"/>
                </a:solidFill>
              </a:rPr>
              <a:t>Openmv</a:t>
            </a:r>
            <a:r>
              <a:rPr lang="zh-CN" altLang="en-US" sz="2000" dirty="0" smtClean="0">
                <a:solidFill>
                  <a:srgbClr val="FFFF00"/>
                </a:solidFill>
              </a:rPr>
              <a:t>光流计算的问题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en-US" altLang="zh-CN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(4)</a:t>
            </a:r>
            <a:r>
              <a:rPr lang="zh-CN" altLang="en-US" sz="2000" dirty="0" smtClean="0">
                <a:solidFill>
                  <a:srgbClr val="FFFF00"/>
                </a:solidFill>
              </a:rPr>
              <a:t>光流定点</a:t>
            </a:r>
            <a:r>
              <a:rPr lang="en-US" sz="2000" dirty="0" smtClean="0">
                <a:solidFill>
                  <a:srgbClr val="FFFF00"/>
                </a:solidFill>
              </a:rPr>
              <a:t>  </a:t>
            </a:r>
            <a:r>
              <a:rPr lang="zh-CN" altLang="en-US" sz="2000" dirty="0" smtClean="0">
                <a:solidFill>
                  <a:srgbClr val="FFFF00"/>
                </a:solidFill>
              </a:rPr>
              <a:t>单级位置环控制</a:t>
            </a:r>
            <a:r>
              <a:rPr lang="en-US" sz="2000" dirty="0" smtClean="0">
                <a:solidFill>
                  <a:srgbClr val="FFFF00"/>
                </a:solidFill>
              </a:rPr>
              <a:t>    </a:t>
            </a:r>
            <a:endParaRPr lang="zh-CN" alt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(5)</a:t>
            </a:r>
            <a:r>
              <a:rPr lang="zh-CN" altLang="en-US" sz="2000" dirty="0" smtClean="0">
                <a:solidFill>
                  <a:srgbClr val="FFFF00"/>
                </a:solidFill>
              </a:rPr>
              <a:t>光流定点</a:t>
            </a:r>
            <a:r>
              <a:rPr lang="en-US" sz="2000" dirty="0" smtClean="0">
                <a:solidFill>
                  <a:srgbClr val="FFFF00"/>
                </a:solidFill>
              </a:rPr>
              <a:t>  </a:t>
            </a:r>
            <a:r>
              <a:rPr lang="zh-CN" altLang="en-US" sz="2000" dirty="0" smtClean="0">
                <a:solidFill>
                  <a:srgbClr val="FFFF00"/>
                </a:solidFill>
              </a:rPr>
              <a:t>单级速度环控制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(6)</a:t>
            </a:r>
            <a:r>
              <a:rPr lang="zh-CN" altLang="en-US" sz="2000" dirty="0" smtClean="0">
                <a:solidFill>
                  <a:srgbClr val="FFFF00"/>
                </a:solidFill>
              </a:rPr>
              <a:t>光流定点</a:t>
            </a:r>
            <a:r>
              <a:rPr lang="en-US" sz="2000" dirty="0" smtClean="0">
                <a:solidFill>
                  <a:srgbClr val="FFFF00"/>
                </a:solidFill>
              </a:rPr>
              <a:t>  </a:t>
            </a:r>
            <a:r>
              <a:rPr lang="zh-CN" altLang="en-US" sz="2000" dirty="0" smtClean="0">
                <a:solidFill>
                  <a:srgbClr val="FFFF00"/>
                </a:solidFill>
              </a:rPr>
              <a:t>串级速度环</a:t>
            </a:r>
            <a:r>
              <a:rPr lang="en-US" sz="2000" dirty="0" smtClean="0">
                <a:solidFill>
                  <a:srgbClr val="FFFF00"/>
                </a:solidFill>
              </a:rPr>
              <a:t>+</a:t>
            </a:r>
            <a:r>
              <a:rPr lang="zh-CN" altLang="en-US" sz="2000" dirty="0" smtClean="0">
                <a:solidFill>
                  <a:srgbClr val="FFFF00"/>
                </a:solidFill>
              </a:rPr>
              <a:t>位置环控制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(7)</a:t>
            </a:r>
            <a:r>
              <a:rPr lang="en-US" sz="2000" dirty="0" err="1" smtClean="0">
                <a:solidFill>
                  <a:srgbClr val="FFFF00"/>
                </a:solidFill>
              </a:rPr>
              <a:t>Openmv</a:t>
            </a:r>
            <a:r>
              <a:rPr lang="zh-CN" altLang="en-US" sz="2000" dirty="0" smtClean="0">
                <a:solidFill>
                  <a:srgbClr val="FFFF00"/>
                </a:solidFill>
              </a:rPr>
              <a:t>摄像头定点 单级位置环控制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(8)</a:t>
            </a:r>
            <a:r>
              <a:rPr lang="en-US" sz="2000" dirty="0" err="1" smtClean="0">
                <a:solidFill>
                  <a:srgbClr val="FFFF00"/>
                </a:solidFill>
              </a:rPr>
              <a:t>Openmv</a:t>
            </a:r>
            <a:r>
              <a:rPr lang="zh-CN" altLang="en-US" sz="2000" dirty="0" smtClean="0">
                <a:solidFill>
                  <a:srgbClr val="FFFF00"/>
                </a:solidFill>
              </a:rPr>
              <a:t>摄像头定点 位置环</a:t>
            </a:r>
            <a:r>
              <a:rPr lang="en-US" sz="2000" dirty="0" smtClean="0">
                <a:solidFill>
                  <a:srgbClr val="FFFF00"/>
                </a:solidFill>
              </a:rPr>
              <a:t>+</a:t>
            </a:r>
            <a:r>
              <a:rPr lang="zh-CN" altLang="en-US" sz="2000" dirty="0" smtClean="0">
                <a:solidFill>
                  <a:srgbClr val="FFFF00"/>
                </a:solidFill>
              </a:rPr>
              <a:t>光流速度环控制 </a:t>
            </a:r>
          </a:p>
          <a:p>
            <a:endParaRPr lang="zh-CN" altLang="en-US" sz="2000" dirty="0" smtClean="0">
              <a:solidFill>
                <a:srgbClr val="FFFF00"/>
              </a:solidFill>
            </a:endParaRPr>
          </a:p>
          <a:p>
            <a:endParaRPr lang="zh-CN" altLang="en-US" sz="2000" dirty="0" smtClean="0">
              <a:solidFill>
                <a:srgbClr val="FFFF00"/>
              </a:solidFill>
            </a:endParaRPr>
          </a:p>
          <a:p>
            <a:pPr marL="342900" indent="-342900"/>
            <a:endParaRPr lang="zh-CN" altLang="en-US" sz="2000" dirty="0">
              <a:solidFill>
                <a:srgbClr val="FFFF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6740" y="1509395"/>
            <a:ext cx="106489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FF00"/>
                </a:solidFill>
              </a:rPr>
              <a:t>PIX</a:t>
            </a:r>
            <a:r>
              <a:rPr lang="zh-CN" altLang="en-US" sz="4000" b="1" dirty="0">
                <a:solidFill>
                  <a:srgbClr val="FFFF00"/>
                </a:solidFill>
              </a:rPr>
              <a:t>、</a:t>
            </a:r>
            <a:r>
              <a:rPr lang="en-US" altLang="zh-CN" sz="4000" b="1" dirty="0" smtClean="0">
                <a:solidFill>
                  <a:srgbClr val="FFFF00"/>
                </a:solidFill>
              </a:rPr>
              <a:t>ADNS-3080</a:t>
            </a:r>
            <a:r>
              <a:rPr lang="zh-CN" altLang="en-US" sz="4000" b="1" dirty="0" smtClean="0">
                <a:solidFill>
                  <a:srgbClr val="FFFF00"/>
                </a:solidFill>
              </a:rPr>
              <a:t>、匿名光流、</a:t>
            </a:r>
            <a:r>
              <a:rPr lang="en-US" altLang="zh-CN" sz="4000" b="1" dirty="0" err="1">
                <a:solidFill>
                  <a:srgbClr val="FFFF00"/>
                </a:solidFill>
              </a:rPr>
              <a:t>Openmv</a:t>
            </a:r>
            <a:r>
              <a:rPr lang="zh-CN" altLang="en-US" sz="4000" b="1" dirty="0">
                <a:solidFill>
                  <a:srgbClr val="FFFF00"/>
                </a:solidFill>
              </a:rPr>
              <a:t>光流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5875"/>
            <a:ext cx="12181840" cy="68738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4480" y="302260"/>
            <a:ext cx="5726430" cy="8299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4800" b="1" dirty="0"/>
              <a:t>5.</a:t>
            </a:r>
            <a:r>
              <a:rPr lang="zh-CN" altLang="en-US" sz="4800" b="1" dirty="0"/>
              <a:t>四轴之摄像头定点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84480" y="4259580"/>
            <a:ext cx="3053715" cy="19380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4000" b="1" dirty="0"/>
              <a:t>单级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4000" b="1" dirty="0"/>
              <a:t>串级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4000" b="1" dirty="0"/>
              <a:t>追小车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908925" y="206439"/>
            <a:ext cx="4136895" cy="144655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4400" b="1" dirty="0" err="1" smtClean="0"/>
              <a:t>Openmv</a:t>
            </a:r>
            <a:r>
              <a:rPr lang="zh-CN" altLang="en-US" sz="4400" b="1" dirty="0" smtClean="0"/>
              <a:t>色块</a:t>
            </a:r>
            <a:endParaRPr lang="en-US" altLang="zh-CN" sz="4400" b="1" dirty="0" smtClean="0"/>
          </a:p>
          <a:p>
            <a:r>
              <a:rPr lang="zh-CN" altLang="en-US" sz="4400" b="1" dirty="0" smtClean="0"/>
              <a:t>定点</a:t>
            </a:r>
            <a:endParaRPr lang="zh-CN" altLang="en-US" sz="4400" b="1" dirty="0"/>
          </a:p>
        </p:txBody>
      </p:sp>
      <p:pic>
        <p:nvPicPr>
          <p:cNvPr id="8" name="图片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50878" y="4908062"/>
            <a:ext cx="1741122" cy="194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3509108" y="41999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/>
              <a:t>QQ</a:t>
            </a:r>
            <a:r>
              <a:rPr lang="zh-CN" altLang="en-US" b="1" dirty="0" smtClean="0"/>
              <a:t>：</a:t>
            </a:r>
            <a:r>
              <a:rPr lang="en-US" altLang="zh-CN" sz="1400" b="1" dirty="0" smtClean="0"/>
              <a:t> Commodore</a:t>
            </a:r>
          </a:p>
          <a:p>
            <a:r>
              <a:rPr lang="en-US" altLang="zh-CN" b="1" dirty="0" smtClean="0"/>
              <a:t>          1656826199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02160" cy="68586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124253"/>
            <a:ext cx="10995751" cy="83099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4800" b="1" dirty="0"/>
              <a:t>6</a:t>
            </a:r>
            <a:r>
              <a:rPr lang="en-US" altLang="zh-CN" sz="4800" b="1" dirty="0" smtClean="0"/>
              <a:t>.</a:t>
            </a:r>
            <a:r>
              <a:rPr lang="zh-CN" altLang="en-US" sz="4800" dirty="0" smtClean="0"/>
              <a:t>四轴之寻线飞行</a:t>
            </a:r>
            <a:r>
              <a:rPr lang="en-US" sz="4800" dirty="0" smtClean="0"/>
              <a:t>+</a:t>
            </a:r>
            <a:r>
              <a:rPr lang="en-US" sz="4800" dirty="0" err="1" smtClean="0"/>
              <a:t>openmv</a:t>
            </a:r>
            <a:r>
              <a:rPr lang="zh-CN" altLang="en-US" sz="4800" dirty="0" smtClean="0"/>
              <a:t>图像检测</a:t>
            </a:r>
            <a:endParaRPr lang="zh-CN" altLang="en-US" sz="4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72770" y="4145280"/>
            <a:ext cx="3804285" cy="230832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(1)</a:t>
            </a:r>
            <a:r>
              <a:rPr lang="zh-CN" altLang="en-US" sz="2400" dirty="0" smtClean="0"/>
              <a:t>走完美的黑色直线</a:t>
            </a:r>
            <a:endParaRPr lang="en-US" altLang="zh-CN" sz="2400" dirty="0" smtClean="0"/>
          </a:p>
          <a:p>
            <a:r>
              <a:rPr lang="en-US" sz="2400" dirty="0" smtClean="0"/>
              <a:t> (2)</a:t>
            </a:r>
            <a:r>
              <a:rPr lang="zh-CN" altLang="en-US" sz="2400" dirty="0" smtClean="0"/>
              <a:t>走完美的直角转弯</a:t>
            </a:r>
          </a:p>
          <a:p>
            <a:r>
              <a:rPr lang="en-US" sz="2400" dirty="0" smtClean="0"/>
              <a:t> (3)</a:t>
            </a:r>
            <a:r>
              <a:rPr lang="zh-CN" altLang="en-US" sz="2400" dirty="0" smtClean="0"/>
              <a:t>判断十字路口</a:t>
            </a:r>
          </a:p>
          <a:p>
            <a:r>
              <a:rPr lang="en-US" sz="2400" dirty="0" smtClean="0"/>
              <a:t> (4)</a:t>
            </a:r>
            <a:r>
              <a:rPr lang="zh-CN" altLang="en-US" sz="2400" dirty="0" smtClean="0"/>
              <a:t>刹车</a:t>
            </a:r>
            <a:r>
              <a:rPr lang="en-US" sz="2400" dirty="0" smtClean="0"/>
              <a:t>,</a:t>
            </a:r>
            <a:r>
              <a:rPr lang="zh-CN" altLang="en-US" sz="2400" dirty="0" smtClean="0"/>
              <a:t>速度控制</a:t>
            </a:r>
            <a:r>
              <a:rPr lang="en-US" sz="2400" dirty="0" smtClean="0"/>
              <a:t>,</a:t>
            </a:r>
            <a:r>
              <a:rPr lang="zh-CN" altLang="en-US" sz="2400" dirty="0" smtClean="0"/>
              <a:t>克服离心力等问题</a:t>
            </a:r>
          </a:p>
          <a:p>
            <a:pPr marL="342900" indent="-342900"/>
            <a:endParaRPr lang="zh-CN" altLang="en-US" sz="24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50878" y="4908062"/>
            <a:ext cx="1741122" cy="194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/>
              <a:t>QQ</a:t>
            </a:r>
            <a:r>
              <a:rPr lang="zh-CN" altLang="en-US" b="1" dirty="0" smtClean="0"/>
              <a:t>：</a:t>
            </a:r>
            <a:r>
              <a:rPr lang="en-US" altLang="zh-CN" sz="1400" b="1" dirty="0" smtClean="0"/>
              <a:t> Commodore</a:t>
            </a:r>
          </a:p>
          <a:p>
            <a:r>
              <a:rPr lang="en-US" altLang="zh-CN" b="1" dirty="0" smtClean="0"/>
              <a:t>          1656826199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815F606FA124131E88A3B349A16D9AD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" y="0"/>
            <a:ext cx="12178665" cy="68522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1147665"/>
            <a:ext cx="656228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/>
              <a:t>四轴巡线追踪小车定点交流</a:t>
            </a:r>
            <a:endParaRPr lang="en-US" altLang="zh-CN" sz="4000" b="1" dirty="0" smtClean="0"/>
          </a:p>
          <a:p>
            <a:r>
              <a:rPr lang="en-US" altLang="zh-CN" sz="5400" b="1" dirty="0" smtClean="0"/>
              <a:t>QQ</a:t>
            </a:r>
            <a:r>
              <a:rPr lang="zh-CN" altLang="en-US" sz="5400" b="1" dirty="0" smtClean="0"/>
              <a:t>：</a:t>
            </a:r>
            <a:r>
              <a:rPr lang="en-US" altLang="zh-CN" sz="4400" b="1" dirty="0" smtClean="0"/>
              <a:t> Commodore</a:t>
            </a:r>
            <a:endParaRPr lang="en-US" altLang="zh-CN" sz="4400" b="1" dirty="0"/>
          </a:p>
          <a:p>
            <a:r>
              <a:rPr lang="en-US" altLang="zh-CN" sz="5400" b="1" dirty="0" smtClean="0"/>
              <a:t>          1656826199</a:t>
            </a:r>
          </a:p>
          <a:p>
            <a:r>
              <a:rPr lang="en-US" altLang="zh-CN" sz="5400" b="1" dirty="0" smtClean="0"/>
              <a:t>           1628464345</a:t>
            </a:r>
            <a:endParaRPr lang="zh-CN" altLang="en-US" sz="5400" b="1" dirty="0"/>
          </a:p>
        </p:txBody>
      </p:sp>
      <p:sp>
        <p:nvSpPr>
          <p:cNvPr id="6" name="文本框 4"/>
          <p:cNvSpPr txBox="1"/>
          <p:nvPr/>
        </p:nvSpPr>
        <p:spPr>
          <a:xfrm>
            <a:off x="0" y="3964900"/>
            <a:ext cx="1203151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/>
              <a:t> </a:t>
            </a:r>
            <a:r>
              <a:rPr lang="zh-CN" altLang="en-US" sz="4400" b="1" dirty="0" smtClean="0"/>
              <a:t>嵌入式视觉</a:t>
            </a:r>
            <a:r>
              <a:rPr lang="en-US" altLang="zh-CN" sz="4400" b="1" dirty="0" smtClean="0"/>
              <a:t>+</a:t>
            </a:r>
            <a:r>
              <a:rPr lang="en-US" altLang="zh-CN" sz="4400" b="1" dirty="0" err="1" smtClean="0"/>
              <a:t>openmv</a:t>
            </a:r>
            <a:endParaRPr lang="en-US" altLang="zh-CN" sz="4400" b="1" dirty="0" smtClean="0"/>
          </a:p>
          <a:p>
            <a:r>
              <a:rPr lang="en-US" altLang="zh-CN" sz="4400" b="1" dirty="0" err="1" smtClean="0"/>
              <a:t>Openmv</a:t>
            </a:r>
            <a:r>
              <a:rPr lang="zh-CN" altLang="en-US" sz="4400" b="1" dirty="0" smtClean="0"/>
              <a:t>店铺链接：</a:t>
            </a:r>
            <a:r>
              <a:rPr lang="en-US" altLang="zh-CN" sz="4400" b="1" dirty="0" smtClean="0"/>
              <a:t> </a:t>
            </a:r>
            <a:r>
              <a:rPr lang="en-US" altLang="zh-CN" sz="2000" b="1" dirty="0" smtClean="0"/>
              <a:t>https://item.taobao.com/item.htm?spm=a230r.1.14.81.ebb2eb2ouhdDC&amp;id=552331121653&amp;ns=1&amp;abbucket=8#detail</a:t>
            </a:r>
          </a:p>
          <a:p>
            <a:r>
              <a:rPr lang="zh-CN" altLang="en-US" sz="4400" b="1" dirty="0" smtClean="0"/>
              <a:t>交流群</a:t>
            </a:r>
            <a:r>
              <a:rPr lang="zh-CN" altLang="en-US" sz="5400" b="1" dirty="0" smtClean="0"/>
              <a:t>（</a:t>
            </a:r>
            <a:r>
              <a:rPr lang="en-US" altLang="zh-CN" sz="5400" b="1" dirty="0" smtClean="0"/>
              <a:t>344734052</a:t>
            </a:r>
            <a:r>
              <a:rPr lang="zh-CN" altLang="en-US" sz="5400" b="1" dirty="0" smtClean="0"/>
              <a:t>）</a:t>
            </a:r>
            <a:endParaRPr lang="zh-CN" altLang="en-US" sz="5400" b="1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8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8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8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8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2"/>
  <p:tag name="KSO_WM_TAG_VERSION" val="1.0"/>
  <p:tag name="KSO_WM_SLIDE_ID" val="custom16048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6、21、25、27、28、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2"/>
  <p:tag name="KSO_WM_UNIT_TYPE" val="a"/>
  <p:tag name="KSO_WM_UNIT_INDEX" val="1"/>
  <p:tag name="KSO_WM_UNIT_ID" val="custom160482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8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8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8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8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82"/>
</p:tagLst>
</file>

<file path=ppt/theme/theme1.xml><?xml version="1.0" encoding="utf-8"?>
<a:theme xmlns:a="http://schemas.openxmlformats.org/drawingml/2006/main" name="Office 主题">
  <a:themeElements>
    <a:clrScheme name="自定义 63">
      <a:dk1>
        <a:srgbClr val="FFFFFF"/>
      </a:dk1>
      <a:lt1>
        <a:srgbClr val="3F3F3F"/>
      </a:lt1>
      <a:dk2>
        <a:srgbClr val="FFFFFF"/>
      </a:dk2>
      <a:lt2>
        <a:srgbClr val="3F3F3F"/>
      </a:lt2>
      <a:accent1>
        <a:srgbClr val="FFC000"/>
      </a:accent1>
      <a:accent2>
        <a:srgbClr val="FC688C"/>
      </a:accent2>
      <a:accent3>
        <a:srgbClr val="EC8DC7"/>
      </a:accent3>
      <a:accent4>
        <a:srgbClr val="AEA3D9"/>
      </a:accent4>
      <a:accent5>
        <a:srgbClr val="D0B781"/>
      </a:accent5>
      <a:accent6>
        <a:srgbClr val="C0000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331</Words>
  <Application>WPS 演示</Application>
  <PresentationFormat>自定义</PresentationFormat>
  <Paragraphs>55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四轴飞行器教学视频 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四轴飞行器教学大纲</dc:title>
  <dc:creator>Administrator</dc:creator>
  <cp:lastModifiedBy>Windows 用户</cp:lastModifiedBy>
  <cp:revision>56</cp:revision>
  <dcterms:created xsi:type="dcterms:W3CDTF">2015-05-05T08:02:00Z</dcterms:created>
  <dcterms:modified xsi:type="dcterms:W3CDTF">2017-08-17T16:32:53Z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