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8" r:id="rId2"/>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C36A"/>
    <a:srgbClr val="D0C642"/>
    <a:srgbClr val="D8D43E"/>
    <a:srgbClr val="C8B149"/>
    <a:srgbClr val="B6A2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2434" y="-6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CCD606-B319-4570-A47F-58EB08A68E35}" type="datetimeFigureOut">
              <a:rPr lang="en-US" smtClean="0"/>
              <a:t>8/30/2022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72F60E-4569-4388-BB6E-8288F0E9EFB9}" type="slidenum">
              <a:rPr lang="en-US" smtClean="0"/>
              <a:t>‹#›</a:t>
            </a:fld>
            <a:endParaRPr lang="en-US"/>
          </a:p>
        </p:txBody>
      </p:sp>
    </p:spTree>
    <p:extLst>
      <p:ext uri="{BB962C8B-B14F-4D97-AF65-F5344CB8AC3E}">
        <p14:creationId xmlns:p14="http://schemas.microsoft.com/office/powerpoint/2010/main" val="4211697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CCD606-B319-4570-A47F-58EB08A68E35}" type="datetimeFigureOut">
              <a:rPr lang="en-US" smtClean="0"/>
              <a:t>8/30/2022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72F60E-4569-4388-BB6E-8288F0E9EFB9}" type="slidenum">
              <a:rPr lang="en-US" smtClean="0"/>
              <a:t>‹#›</a:t>
            </a:fld>
            <a:endParaRPr lang="en-US"/>
          </a:p>
        </p:txBody>
      </p:sp>
    </p:spTree>
    <p:extLst>
      <p:ext uri="{BB962C8B-B14F-4D97-AF65-F5344CB8AC3E}">
        <p14:creationId xmlns:p14="http://schemas.microsoft.com/office/powerpoint/2010/main" val="3218154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CCD606-B319-4570-A47F-58EB08A68E35}" type="datetimeFigureOut">
              <a:rPr lang="en-US" smtClean="0"/>
              <a:t>8/30/2022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72F60E-4569-4388-BB6E-8288F0E9EFB9}" type="slidenum">
              <a:rPr lang="en-US" smtClean="0"/>
              <a:t>‹#›</a:t>
            </a:fld>
            <a:endParaRPr lang="en-US"/>
          </a:p>
        </p:txBody>
      </p:sp>
    </p:spTree>
    <p:extLst>
      <p:ext uri="{BB962C8B-B14F-4D97-AF65-F5344CB8AC3E}">
        <p14:creationId xmlns:p14="http://schemas.microsoft.com/office/powerpoint/2010/main" val="446864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CCD606-B319-4570-A47F-58EB08A68E35}" type="datetimeFigureOut">
              <a:rPr lang="en-US" smtClean="0"/>
              <a:t>8/30/2022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72F60E-4569-4388-BB6E-8288F0E9EFB9}" type="slidenum">
              <a:rPr lang="en-US" smtClean="0"/>
              <a:t>‹#›</a:t>
            </a:fld>
            <a:endParaRPr lang="en-US"/>
          </a:p>
        </p:txBody>
      </p:sp>
    </p:spTree>
    <p:extLst>
      <p:ext uri="{BB962C8B-B14F-4D97-AF65-F5344CB8AC3E}">
        <p14:creationId xmlns:p14="http://schemas.microsoft.com/office/powerpoint/2010/main" val="2231232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CCD606-B319-4570-A47F-58EB08A68E35}" type="datetimeFigureOut">
              <a:rPr lang="en-US" smtClean="0"/>
              <a:t>8/30/2022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72F60E-4569-4388-BB6E-8288F0E9EFB9}" type="slidenum">
              <a:rPr lang="en-US" smtClean="0"/>
              <a:t>‹#›</a:t>
            </a:fld>
            <a:endParaRPr lang="en-US"/>
          </a:p>
        </p:txBody>
      </p:sp>
    </p:spTree>
    <p:extLst>
      <p:ext uri="{BB962C8B-B14F-4D97-AF65-F5344CB8AC3E}">
        <p14:creationId xmlns:p14="http://schemas.microsoft.com/office/powerpoint/2010/main" val="2265397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CCD606-B319-4570-A47F-58EB08A68E35}" type="datetimeFigureOut">
              <a:rPr lang="en-US" smtClean="0"/>
              <a:t>8/30/2022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72F60E-4569-4388-BB6E-8288F0E9EFB9}" type="slidenum">
              <a:rPr lang="en-US" smtClean="0"/>
              <a:t>‹#›</a:t>
            </a:fld>
            <a:endParaRPr lang="en-US"/>
          </a:p>
        </p:txBody>
      </p:sp>
    </p:spTree>
    <p:extLst>
      <p:ext uri="{BB962C8B-B14F-4D97-AF65-F5344CB8AC3E}">
        <p14:creationId xmlns:p14="http://schemas.microsoft.com/office/powerpoint/2010/main" val="1812181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CCD606-B319-4570-A47F-58EB08A68E35}" type="datetimeFigureOut">
              <a:rPr lang="en-US" smtClean="0"/>
              <a:t>8/30/2022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72F60E-4569-4388-BB6E-8288F0E9EFB9}" type="slidenum">
              <a:rPr lang="en-US" smtClean="0"/>
              <a:t>‹#›</a:t>
            </a:fld>
            <a:endParaRPr lang="en-US"/>
          </a:p>
        </p:txBody>
      </p:sp>
    </p:spTree>
    <p:extLst>
      <p:ext uri="{BB962C8B-B14F-4D97-AF65-F5344CB8AC3E}">
        <p14:creationId xmlns:p14="http://schemas.microsoft.com/office/powerpoint/2010/main" val="3763180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CCD606-B319-4570-A47F-58EB08A68E35}" type="datetimeFigureOut">
              <a:rPr lang="en-US" smtClean="0"/>
              <a:t>8/30/2022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72F60E-4569-4388-BB6E-8288F0E9EFB9}" type="slidenum">
              <a:rPr lang="en-US" smtClean="0"/>
              <a:t>‹#›</a:t>
            </a:fld>
            <a:endParaRPr lang="en-US"/>
          </a:p>
        </p:txBody>
      </p:sp>
    </p:spTree>
    <p:extLst>
      <p:ext uri="{BB962C8B-B14F-4D97-AF65-F5344CB8AC3E}">
        <p14:creationId xmlns:p14="http://schemas.microsoft.com/office/powerpoint/2010/main" val="2217358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CCD606-B319-4570-A47F-58EB08A68E35}" type="datetimeFigureOut">
              <a:rPr lang="en-US" smtClean="0"/>
              <a:t>8/30/2022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72F60E-4569-4388-BB6E-8288F0E9EFB9}" type="slidenum">
              <a:rPr lang="en-US" smtClean="0"/>
              <a:t>‹#›</a:t>
            </a:fld>
            <a:endParaRPr lang="en-US"/>
          </a:p>
        </p:txBody>
      </p:sp>
    </p:spTree>
    <p:extLst>
      <p:ext uri="{BB962C8B-B14F-4D97-AF65-F5344CB8AC3E}">
        <p14:creationId xmlns:p14="http://schemas.microsoft.com/office/powerpoint/2010/main" val="3901228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2CCD606-B319-4570-A47F-58EB08A68E35}" type="datetimeFigureOut">
              <a:rPr lang="en-US" smtClean="0"/>
              <a:t>8/30/2022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72F60E-4569-4388-BB6E-8288F0E9EFB9}" type="slidenum">
              <a:rPr lang="en-US" smtClean="0"/>
              <a:t>‹#›</a:t>
            </a:fld>
            <a:endParaRPr lang="en-US"/>
          </a:p>
        </p:txBody>
      </p:sp>
    </p:spTree>
    <p:extLst>
      <p:ext uri="{BB962C8B-B14F-4D97-AF65-F5344CB8AC3E}">
        <p14:creationId xmlns:p14="http://schemas.microsoft.com/office/powerpoint/2010/main" val="729853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2CCD606-B319-4570-A47F-58EB08A68E35}" type="datetimeFigureOut">
              <a:rPr lang="en-US" smtClean="0"/>
              <a:t>8/30/2022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72F60E-4569-4388-BB6E-8288F0E9EFB9}" type="slidenum">
              <a:rPr lang="en-US" smtClean="0"/>
              <a:t>‹#›</a:t>
            </a:fld>
            <a:endParaRPr lang="en-US"/>
          </a:p>
        </p:txBody>
      </p:sp>
    </p:spTree>
    <p:extLst>
      <p:ext uri="{BB962C8B-B14F-4D97-AF65-F5344CB8AC3E}">
        <p14:creationId xmlns:p14="http://schemas.microsoft.com/office/powerpoint/2010/main" val="2688233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22CCD606-B319-4570-A47F-58EB08A68E35}" type="datetimeFigureOut">
              <a:rPr lang="en-US" smtClean="0"/>
              <a:t>8/30/2022</a:t>
            </a:fld>
            <a:endParaRPr 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AE72F60E-4569-4388-BB6E-8288F0E9EFB9}" type="slidenum">
              <a:rPr lang="en-US" smtClean="0"/>
              <a:t>‹#›</a:t>
            </a:fld>
            <a:endParaRPr lang="en-US"/>
          </a:p>
        </p:txBody>
      </p:sp>
    </p:spTree>
    <p:extLst>
      <p:ext uri="{BB962C8B-B14F-4D97-AF65-F5344CB8AC3E}">
        <p14:creationId xmlns:p14="http://schemas.microsoft.com/office/powerpoint/2010/main" val="4397852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9.sv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FA31B052-400C-79E3-44A4-BF4BE9E1A24F}"/>
              </a:ext>
            </a:extLst>
          </p:cNvPr>
          <p:cNvSpPr/>
          <p:nvPr/>
        </p:nvSpPr>
        <p:spPr>
          <a:xfrm>
            <a:off x="0" y="5747318"/>
            <a:ext cx="2228850" cy="1405835"/>
          </a:xfrm>
          <a:prstGeom prst="rect">
            <a:avLst/>
          </a:prstGeom>
          <a:solidFill>
            <a:schemeClr val="accent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DE7D2E50-FFD4-438E-629A-1C6DE775BCBC}"/>
              </a:ext>
            </a:extLst>
          </p:cNvPr>
          <p:cNvGrpSpPr/>
          <p:nvPr/>
        </p:nvGrpSpPr>
        <p:grpSpPr>
          <a:xfrm>
            <a:off x="0" y="5744262"/>
            <a:ext cx="2228850" cy="449566"/>
            <a:chOff x="0" y="5382228"/>
            <a:chExt cx="2228850" cy="449566"/>
          </a:xfrm>
        </p:grpSpPr>
        <p:sp>
          <p:nvSpPr>
            <p:cNvPr id="38" name="Rectangle 37">
              <a:extLst>
                <a:ext uri="{FF2B5EF4-FFF2-40B4-BE49-F238E27FC236}">
                  <a16:creationId xmlns:a16="http://schemas.microsoft.com/office/drawing/2014/main" id="{74840C94-FDA4-3D36-12E4-0378929893CF}"/>
                </a:ext>
              </a:extLst>
            </p:cNvPr>
            <p:cNvSpPr/>
            <p:nvPr/>
          </p:nvSpPr>
          <p:spPr>
            <a:xfrm>
              <a:off x="0" y="5382228"/>
              <a:ext cx="2228850" cy="449566"/>
            </a:xfrm>
            <a:prstGeom prst="rect">
              <a:avLst/>
            </a:prstGeom>
            <a:solidFill>
              <a:srgbClr val="FAC3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630E0C20-A47B-BEE8-B1A6-5A909CB8D908}"/>
                </a:ext>
              </a:extLst>
            </p:cNvPr>
            <p:cNvSpPr txBox="1"/>
            <p:nvPr/>
          </p:nvSpPr>
          <p:spPr>
            <a:xfrm>
              <a:off x="821339" y="5452939"/>
              <a:ext cx="1252417" cy="307777"/>
            </a:xfrm>
            <a:prstGeom prst="rect">
              <a:avLst/>
            </a:prstGeom>
            <a:noFill/>
          </p:spPr>
          <p:txBody>
            <a:bodyPr wrap="square" rtlCol="0">
              <a:spAutoFit/>
            </a:bodyPr>
            <a:lstStyle/>
            <a:p>
              <a:r>
                <a:rPr lang="en-US" sz="1400" b="1" dirty="0">
                  <a:latin typeface="Helvetica" panose="020B0604020202020204" pitchFamily="34" charset="0"/>
                  <a:cs typeface="Helvetica" panose="020B0604020202020204" pitchFamily="34" charset="0"/>
                </a:rPr>
                <a:t>EDUCATION</a:t>
              </a:r>
            </a:p>
          </p:txBody>
        </p:sp>
      </p:grpSp>
      <p:grpSp>
        <p:nvGrpSpPr>
          <p:cNvPr id="5" name="Group 4">
            <a:extLst>
              <a:ext uri="{FF2B5EF4-FFF2-40B4-BE49-F238E27FC236}">
                <a16:creationId xmlns:a16="http://schemas.microsoft.com/office/drawing/2014/main" id="{3FCC647B-7E9F-6FFC-D58B-063C9B16FC68}"/>
              </a:ext>
            </a:extLst>
          </p:cNvPr>
          <p:cNvGrpSpPr/>
          <p:nvPr/>
        </p:nvGrpSpPr>
        <p:grpSpPr>
          <a:xfrm>
            <a:off x="-157184" y="6290548"/>
            <a:ext cx="2228850" cy="634341"/>
            <a:chOff x="-155094" y="6030279"/>
            <a:chExt cx="2228850" cy="634341"/>
          </a:xfrm>
        </p:grpSpPr>
        <p:sp>
          <p:nvSpPr>
            <p:cNvPr id="42" name="TextBox 41">
              <a:extLst>
                <a:ext uri="{FF2B5EF4-FFF2-40B4-BE49-F238E27FC236}">
                  <a16:creationId xmlns:a16="http://schemas.microsoft.com/office/drawing/2014/main" id="{1BC87251-5034-7FDE-B1B4-7949E57C808A}"/>
                </a:ext>
              </a:extLst>
            </p:cNvPr>
            <p:cNvSpPr txBox="1"/>
            <p:nvPr/>
          </p:nvSpPr>
          <p:spPr>
            <a:xfrm>
              <a:off x="-155094" y="6030279"/>
              <a:ext cx="2228850" cy="307777"/>
            </a:xfrm>
            <a:prstGeom prst="rect">
              <a:avLst/>
            </a:prstGeom>
            <a:noFill/>
          </p:spPr>
          <p:txBody>
            <a:bodyPr wrap="square" rtlCol="0">
              <a:spAutoFit/>
            </a:bodyPr>
            <a:lstStyle/>
            <a:p>
              <a:pPr algn="r"/>
              <a:r>
                <a:rPr lang="en-US" sz="1400" b="1" dirty="0">
                  <a:solidFill>
                    <a:schemeClr val="bg1"/>
                  </a:solidFill>
                </a:rPr>
                <a:t>FPT University HCM</a:t>
              </a:r>
            </a:p>
          </p:txBody>
        </p:sp>
        <p:sp>
          <p:nvSpPr>
            <p:cNvPr id="43" name="TextBox 42">
              <a:extLst>
                <a:ext uri="{FF2B5EF4-FFF2-40B4-BE49-F238E27FC236}">
                  <a16:creationId xmlns:a16="http://schemas.microsoft.com/office/drawing/2014/main" id="{67D88EF9-63AD-C45E-59F4-A580EC05C5FE}"/>
                </a:ext>
              </a:extLst>
            </p:cNvPr>
            <p:cNvSpPr txBox="1"/>
            <p:nvPr/>
          </p:nvSpPr>
          <p:spPr>
            <a:xfrm>
              <a:off x="223212" y="6245912"/>
              <a:ext cx="1850544" cy="246221"/>
            </a:xfrm>
            <a:prstGeom prst="rect">
              <a:avLst/>
            </a:prstGeom>
            <a:noFill/>
          </p:spPr>
          <p:txBody>
            <a:bodyPr wrap="square" rtlCol="0">
              <a:spAutoFit/>
            </a:bodyPr>
            <a:lstStyle/>
            <a:p>
              <a:pPr algn="r"/>
              <a:r>
                <a:rPr lang="en-US" sz="1000" dirty="0">
                  <a:solidFill>
                    <a:schemeClr val="bg1"/>
                  </a:solidFill>
                  <a:effectLst/>
                  <a:latin typeface="Helvetica" panose="020B0604020202020204" pitchFamily="34" charset="0"/>
                  <a:ea typeface="Arial" panose="020B0604020202020204" pitchFamily="34" charset="0"/>
                  <a:cs typeface="Helvetica" panose="020B0604020202020204" pitchFamily="34" charset="0"/>
                </a:rPr>
                <a:t>Software Engineering</a:t>
              </a:r>
              <a:endParaRPr lang="en-US" sz="1000" dirty="0">
                <a:solidFill>
                  <a:schemeClr val="bg1"/>
                </a:solidFill>
                <a:latin typeface="Helvetica" panose="020B0604020202020204" pitchFamily="34" charset="0"/>
                <a:cs typeface="Helvetica" panose="020B0604020202020204" pitchFamily="34" charset="0"/>
              </a:endParaRPr>
            </a:p>
          </p:txBody>
        </p:sp>
        <p:sp>
          <p:nvSpPr>
            <p:cNvPr id="44" name="TextBox 43">
              <a:extLst>
                <a:ext uri="{FF2B5EF4-FFF2-40B4-BE49-F238E27FC236}">
                  <a16:creationId xmlns:a16="http://schemas.microsoft.com/office/drawing/2014/main" id="{AD8A9656-2C83-C2BE-604A-0260C66FFEDC}"/>
                </a:ext>
              </a:extLst>
            </p:cNvPr>
            <p:cNvSpPr txBox="1"/>
            <p:nvPr/>
          </p:nvSpPr>
          <p:spPr>
            <a:xfrm>
              <a:off x="188214" y="6418399"/>
              <a:ext cx="1850544" cy="246221"/>
            </a:xfrm>
            <a:prstGeom prst="rect">
              <a:avLst/>
            </a:prstGeom>
            <a:noFill/>
          </p:spPr>
          <p:txBody>
            <a:bodyPr wrap="square" rtlCol="0">
              <a:spAutoFit/>
            </a:bodyPr>
            <a:lstStyle/>
            <a:p>
              <a:pPr algn="r"/>
              <a:r>
                <a:rPr lang="en-US" sz="1000" dirty="0">
                  <a:solidFill>
                    <a:schemeClr val="bg1"/>
                  </a:solidFill>
                  <a:effectLst/>
                  <a:latin typeface="Helvetica" panose="020B0604020202020204" pitchFamily="34" charset="0"/>
                  <a:ea typeface="Arial" panose="020B0604020202020204" pitchFamily="34" charset="0"/>
                  <a:cs typeface="Helvetica" panose="020B0604020202020204" pitchFamily="34" charset="0"/>
                </a:rPr>
                <a:t>2018 - 2022</a:t>
              </a:r>
              <a:endParaRPr lang="en-US" sz="400" dirty="0">
                <a:solidFill>
                  <a:schemeClr val="bg1"/>
                </a:solidFill>
                <a:latin typeface="Helvetica" panose="020B0604020202020204" pitchFamily="34" charset="0"/>
                <a:cs typeface="Helvetica" panose="020B0604020202020204" pitchFamily="34" charset="0"/>
              </a:endParaRPr>
            </a:p>
          </p:txBody>
        </p:sp>
      </p:grpSp>
      <p:sp>
        <p:nvSpPr>
          <p:cNvPr id="7" name="Rectangle 6">
            <a:extLst>
              <a:ext uri="{FF2B5EF4-FFF2-40B4-BE49-F238E27FC236}">
                <a16:creationId xmlns:a16="http://schemas.microsoft.com/office/drawing/2014/main" id="{9579C26C-3BE5-965C-2DB6-5A78D1C58301}"/>
              </a:ext>
            </a:extLst>
          </p:cNvPr>
          <p:cNvSpPr/>
          <p:nvPr/>
        </p:nvSpPr>
        <p:spPr>
          <a:xfrm>
            <a:off x="2228850" y="0"/>
            <a:ext cx="4629150" cy="9906000"/>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FAFD338-6B51-216B-F10D-8BA34BB81804}"/>
              </a:ext>
            </a:extLst>
          </p:cNvPr>
          <p:cNvSpPr/>
          <p:nvPr/>
        </p:nvSpPr>
        <p:spPr>
          <a:xfrm>
            <a:off x="0" y="2918749"/>
            <a:ext cx="2228850" cy="2828983"/>
          </a:xfrm>
          <a:prstGeom prst="rect">
            <a:avLst/>
          </a:prstGeom>
          <a:solidFill>
            <a:schemeClr val="accent1">
              <a:lumMod val="50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C57D10AA-FBBE-A927-0A71-72D7077F3A91}"/>
              </a:ext>
            </a:extLst>
          </p:cNvPr>
          <p:cNvGrpSpPr/>
          <p:nvPr/>
        </p:nvGrpSpPr>
        <p:grpSpPr>
          <a:xfrm>
            <a:off x="0" y="3278505"/>
            <a:ext cx="2042160" cy="45719"/>
            <a:chOff x="0" y="3278505"/>
            <a:chExt cx="2042160" cy="45719"/>
          </a:xfrm>
        </p:grpSpPr>
        <p:cxnSp>
          <p:nvCxnSpPr>
            <p:cNvPr id="11" name="Straight Connector 10">
              <a:extLst>
                <a:ext uri="{FF2B5EF4-FFF2-40B4-BE49-F238E27FC236}">
                  <a16:creationId xmlns:a16="http://schemas.microsoft.com/office/drawing/2014/main" id="{33BF6587-F2B3-D07D-D553-8C41A8586E61}"/>
                </a:ext>
              </a:extLst>
            </p:cNvPr>
            <p:cNvCxnSpPr/>
            <p:nvPr/>
          </p:nvCxnSpPr>
          <p:spPr>
            <a:xfrm>
              <a:off x="0" y="3304032"/>
              <a:ext cx="2042160" cy="0"/>
            </a:xfrm>
            <a:prstGeom prst="line">
              <a:avLst/>
            </a:prstGeom>
            <a:ln>
              <a:solidFill>
                <a:srgbClr val="FAC36A"/>
              </a:solidFill>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3BF97F97-8F7D-991A-FB35-81B720DDAA67}"/>
                </a:ext>
              </a:extLst>
            </p:cNvPr>
            <p:cNvSpPr/>
            <p:nvPr/>
          </p:nvSpPr>
          <p:spPr>
            <a:xfrm>
              <a:off x="1573530" y="3278505"/>
              <a:ext cx="468630" cy="45719"/>
            </a:xfrm>
            <a:prstGeom prst="roundRect">
              <a:avLst/>
            </a:prstGeom>
            <a:solidFill>
              <a:srgbClr val="FAC3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TextBox 17">
            <a:extLst>
              <a:ext uri="{FF2B5EF4-FFF2-40B4-BE49-F238E27FC236}">
                <a16:creationId xmlns:a16="http://schemas.microsoft.com/office/drawing/2014/main" id="{77E83464-18BC-3F21-E10D-8FC70CB16CE0}"/>
              </a:ext>
            </a:extLst>
          </p:cNvPr>
          <p:cNvSpPr txBox="1"/>
          <p:nvPr/>
        </p:nvSpPr>
        <p:spPr>
          <a:xfrm>
            <a:off x="1042693" y="3006351"/>
            <a:ext cx="1044114" cy="307777"/>
          </a:xfrm>
          <a:prstGeom prst="rect">
            <a:avLst/>
          </a:prstGeom>
          <a:noFill/>
        </p:spPr>
        <p:txBody>
          <a:bodyPr wrap="square" rtlCol="0">
            <a:spAutoFit/>
          </a:bodyPr>
          <a:lstStyle/>
          <a:p>
            <a:r>
              <a:rPr lang="en-US" sz="1400" b="1" dirty="0">
                <a:solidFill>
                  <a:srgbClr val="FAC36A"/>
                </a:solidFill>
                <a:latin typeface="Helvetica" panose="020B0604020202020204" pitchFamily="34" charset="0"/>
                <a:cs typeface="Helvetica" panose="020B0604020202020204" pitchFamily="34" charset="0"/>
              </a:rPr>
              <a:t>CONTACT</a:t>
            </a:r>
          </a:p>
        </p:txBody>
      </p:sp>
      <p:pic>
        <p:nvPicPr>
          <p:cNvPr id="20" name="Graphic 19" descr="Smart Phone with solid fill">
            <a:extLst>
              <a:ext uri="{FF2B5EF4-FFF2-40B4-BE49-F238E27FC236}">
                <a16:creationId xmlns:a16="http://schemas.microsoft.com/office/drawing/2014/main" id="{22AEC2CF-0DBE-9ADC-C75D-4ED43D51B52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16297" y="3689315"/>
            <a:ext cx="270510" cy="224317"/>
          </a:xfrm>
          <a:prstGeom prst="rect">
            <a:avLst/>
          </a:prstGeom>
        </p:spPr>
      </p:pic>
      <p:sp>
        <p:nvSpPr>
          <p:cNvPr id="21" name="TextBox 20">
            <a:extLst>
              <a:ext uri="{FF2B5EF4-FFF2-40B4-BE49-F238E27FC236}">
                <a16:creationId xmlns:a16="http://schemas.microsoft.com/office/drawing/2014/main" id="{98B5E720-3B7F-149C-4F75-EED298550679}"/>
              </a:ext>
            </a:extLst>
          </p:cNvPr>
          <p:cNvSpPr txBox="1"/>
          <p:nvPr/>
        </p:nvSpPr>
        <p:spPr>
          <a:xfrm>
            <a:off x="1175512" y="3617408"/>
            <a:ext cx="607765" cy="230832"/>
          </a:xfrm>
          <a:prstGeom prst="rect">
            <a:avLst/>
          </a:prstGeom>
          <a:noFill/>
        </p:spPr>
        <p:txBody>
          <a:bodyPr wrap="square" rtlCol="0">
            <a:spAutoFit/>
          </a:bodyPr>
          <a:lstStyle/>
          <a:p>
            <a:pPr algn="r"/>
            <a:r>
              <a:rPr lang="en-US" sz="900" b="1" dirty="0">
                <a:solidFill>
                  <a:schemeClr val="bg1"/>
                </a:solidFill>
                <a:latin typeface="Helvetica" panose="020B0604020202020204" pitchFamily="34" charset="0"/>
                <a:cs typeface="Helvetica" panose="020B0604020202020204" pitchFamily="34" charset="0"/>
              </a:rPr>
              <a:t>PHONE</a:t>
            </a:r>
          </a:p>
        </p:txBody>
      </p:sp>
      <p:sp>
        <p:nvSpPr>
          <p:cNvPr id="22" name="TextBox 21">
            <a:extLst>
              <a:ext uri="{FF2B5EF4-FFF2-40B4-BE49-F238E27FC236}">
                <a16:creationId xmlns:a16="http://schemas.microsoft.com/office/drawing/2014/main" id="{4D05D5C3-BAAB-90F8-69D7-2EA501272BC3}"/>
              </a:ext>
            </a:extLst>
          </p:cNvPr>
          <p:cNvSpPr txBox="1"/>
          <p:nvPr/>
        </p:nvSpPr>
        <p:spPr>
          <a:xfrm>
            <a:off x="734257" y="3763696"/>
            <a:ext cx="2164080" cy="230832"/>
          </a:xfrm>
          <a:prstGeom prst="rect">
            <a:avLst/>
          </a:prstGeom>
          <a:noFill/>
        </p:spPr>
        <p:txBody>
          <a:bodyPr wrap="square" rtlCol="0">
            <a:spAutoFit/>
          </a:bodyPr>
          <a:lstStyle/>
          <a:p>
            <a:r>
              <a:rPr lang="en-US" sz="900" dirty="0">
                <a:solidFill>
                  <a:schemeClr val="bg1"/>
                </a:solidFill>
                <a:latin typeface="Helvetica" panose="020B0604020202020204" pitchFamily="34" charset="0"/>
                <a:cs typeface="Helvetica" panose="020B0604020202020204" pitchFamily="34" charset="0"/>
              </a:rPr>
              <a:t>+84 932 193 096</a:t>
            </a:r>
          </a:p>
        </p:txBody>
      </p:sp>
      <p:pic>
        <p:nvPicPr>
          <p:cNvPr id="24" name="Graphic 23" descr="Envelope with solid fill">
            <a:extLst>
              <a:ext uri="{FF2B5EF4-FFF2-40B4-BE49-F238E27FC236}">
                <a16:creationId xmlns:a16="http://schemas.microsoft.com/office/drawing/2014/main" id="{C4BA6C10-CF3F-58B6-6D6C-425F81664E3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16297" y="4218490"/>
            <a:ext cx="270510" cy="225606"/>
          </a:xfrm>
          <a:prstGeom prst="rect">
            <a:avLst/>
          </a:prstGeom>
        </p:spPr>
      </p:pic>
      <p:sp>
        <p:nvSpPr>
          <p:cNvPr id="25" name="TextBox 24">
            <a:extLst>
              <a:ext uri="{FF2B5EF4-FFF2-40B4-BE49-F238E27FC236}">
                <a16:creationId xmlns:a16="http://schemas.microsoft.com/office/drawing/2014/main" id="{423B4299-0C6E-FE55-1FA9-FAF1B39272D8}"/>
              </a:ext>
            </a:extLst>
          </p:cNvPr>
          <p:cNvSpPr txBox="1"/>
          <p:nvPr/>
        </p:nvSpPr>
        <p:spPr>
          <a:xfrm>
            <a:off x="1222757" y="4150517"/>
            <a:ext cx="560520" cy="230832"/>
          </a:xfrm>
          <a:prstGeom prst="rect">
            <a:avLst/>
          </a:prstGeom>
          <a:noFill/>
        </p:spPr>
        <p:txBody>
          <a:bodyPr wrap="square" rtlCol="0">
            <a:spAutoFit/>
          </a:bodyPr>
          <a:lstStyle/>
          <a:p>
            <a:pPr algn="r"/>
            <a:r>
              <a:rPr lang="en-US" sz="900" b="1" dirty="0">
                <a:solidFill>
                  <a:schemeClr val="bg1"/>
                </a:solidFill>
                <a:latin typeface="Helvetica" panose="020B0604020202020204" pitchFamily="34" charset="0"/>
                <a:cs typeface="Helvetica" panose="020B0604020202020204" pitchFamily="34" charset="0"/>
              </a:rPr>
              <a:t>EMAIL</a:t>
            </a:r>
          </a:p>
        </p:txBody>
      </p:sp>
      <p:sp>
        <p:nvSpPr>
          <p:cNvPr id="26" name="TextBox 25">
            <a:extLst>
              <a:ext uri="{FF2B5EF4-FFF2-40B4-BE49-F238E27FC236}">
                <a16:creationId xmlns:a16="http://schemas.microsoft.com/office/drawing/2014/main" id="{8E2A5E3C-D9E2-8588-F719-AA863C611525}"/>
              </a:ext>
            </a:extLst>
          </p:cNvPr>
          <p:cNvSpPr txBox="1"/>
          <p:nvPr/>
        </p:nvSpPr>
        <p:spPr>
          <a:xfrm>
            <a:off x="251460" y="4287712"/>
            <a:ext cx="2164080" cy="230832"/>
          </a:xfrm>
          <a:prstGeom prst="rect">
            <a:avLst/>
          </a:prstGeom>
          <a:noFill/>
        </p:spPr>
        <p:txBody>
          <a:bodyPr wrap="square" rtlCol="0">
            <a:spAutoFit/>
          </a:bodyPr>
          <a:lstStyle/>
          <a:p>
            <a:r>
              <a:rPr lang="en-US" sz="900" dirty="0">
                <a:solidFill>
                  <a:schemeClr val="bg1"/>
                </a:solidFill>
                <a:latin typeface="Helvetica" panose="020B0604020202020204" pitchFamily="34" charset="0"/>
                <a:cs typeface="Helvetica" panose="020B0604020202020204" pitchFamily="34" charset="0"/>
              </a:rPr>
              <a:t>longnv031120@gmail.com</a:t>
            </a:r>
          </a:p>
        </p:txBody>
      </p:sp>
      <p:sp>
        <p:nvSpPr>
          <p:cNvPr id="27" name="TextBox 26">
            <a:extLst>
              <a:ext uri="{FF2B5EF4-FFF2-40B4-BE49-F238E27FC236}">
                <a16:creationId xmlns:a16="http://schemas.microsoft.com/office/drawing/2014/main" id="{A6FCD0F3-F8A9-32EB-AD79-7CAF50350835}"/>
              </a:ext>
            </a:extLst>
          </p:cNvPr>
          <p:cNvSpPr txBox="1"/>
          <p:nvPr/>
        </p:nvSpPr>
        <p:spPr>
          <a:xfrm>
            <a:off x="1014341" y="4674533"/>
            <a:ext cx="767056" cy="230832"/>
          </a:xfrm>
          <a:prstGeom prst="rect">
            <a:avLst/>
          </a:prstGeom>
          <a:noFill/>
        </p:spPr>
        <p:txBody>
          <a:bodyPr wrap="square" rtlCol="0">
            <a:spAutoFit/>
          </a:bodyPr>
          <a:lstStyle/>
          <a:p>
            <a:pPr algn="r"/>
            <a:r>
              <a:rPr lang="en-US" sz="900" b="1" dirty="0">
                <a:solidFill>
                  <a:schemeClr val="bg1"/>
                </a:solidFill>
                <a:latin typeface="Helvetica" panose="020B0604020202020204" pitchFamily="34" charset="0"/>
                <a:cs typeface="Helvetica" panose="020B0604020202020204" pitchFamily="34" charset="0"/>
              </a:rPr>
              <a:t>ADDRESS</a:t>
            </a:r>
          </a:p>
        </p:txBody>
      </p:sp>
      <p:pic>
        <p:nvPicPr>
          <p:cNvPr id="29" name="Graphic 28" descr="Marker with solid fill">
            <a:extLst>
              <a:ext uri="{FF2B5EF4-FFF2-40B4-BE49-F238E27FC236}">
                <a16:creationId xmlns:a16="http://schemas.microsoft.com/office/drawing/2014/main" id="{C7B5868B-8CE7-89FC-78D4-814B43BF2E7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842924" y="4747375"/>
            <a:ext cx="230832" cy="230832"/>
          </a:xfrm>
          <a:prstGeom prst="rect">
            <a:avLst/>
          </a:prstGeom>
        </p:spPr>
      </p:pic>
      <p:sp>
        <p:nvSpPr>
          <p:cNvPr id="30" name="TextBox 29">
            <a:extLst>
              <a:ext uri="{FF2B5EF4-FFF2-40B4-BE49-F238E27FC236}">
                <a16:creationId xmlns:a16="http://schemas.microsoft.com/office/drawing/2014/main" id="{D3C568BD-8D1A-DB42-CCB1-24486478E6C5}"/>
              </a:ext>
            </a:extLst>
          </p:cNvPr>
          <p:cNvSpPr txBox="1"/>
          <p:nvPr/>
        </p:nvSpPr>
        <p:spPr>
          <a:xfrm>
            <a:off x="376623" y="4824832"/>
            <a:ext cx="1404774" cy="230832"/>
          </a:xfrm>
          <a:prstGeom prst="rect">
            <a:avLst/>
          </a:prstGeom>
          <a:noFill/>
        </p:spPr>
        <p:txBody>
          <a:bodyPr wrap="square" rtlCol="0">
            <a:spAutoFit/>
          </a:bodyPr>
          <a:lstStyle/>
          <a:p>
            <a:pPr algn="r"/>
            <a:r>
              <a:rPr lang="en-US" sz="900" dirty="0">
                <a:solidFill>
                  <a:schemeClr val="bg1"/>
                </a:solidFill>
                <a:latin typeface="Helvetica" panose="020B0604020202020204" pitchFamily="34" charset="0"/>
                <a:cs typeface="Helvetica" panose="020B0604020202020204" pitchFamily="34" charset="0"/>
              </a:rPr>
              <a:t>Hoc Mon, Ho Chi Minh</a:t>
            </a:r>
          </a:p>
        </p:txBody>
      </p:sp>
      <p:sp>
        <p:nvSpPr>
          <p:cNvPr id="46" name="Rectangle 45">
            <a:extLst>
              <a:ext uri="{FF2B5EF4-FFF2-40B4-BE49-F238E27FC236}">
                <a16:creationId xmlns:a16="http://schemas.microsoft.com/office/drawing/2014/main" id="{2D1EA793-D5C2-F182-BCFA-5FF7125DE501}"/>
              </a:ext>
            </a:extLst>
          </p:cNvPr>
          <p:cNvSpPr/>
          <p:nvPr/>
        </p:nvSpPr>
        <p:spPr>
          <a:xfrm>
            <a:off x="0" y="7153154"/>
            <a:ext cx="2228850" cy="2752846"/>
          </a:xfrm>
          <a:prstGeom prst="rect">
            <a:avLst/>
          </a:prstGeom>
          <a:solidFill>
            <a:schemeClr val="accent1">
              <a:lumMod val="50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xtBox 46">
            <a:extLst>
              <a:ext uri="{FF2B5EF4-FFF2-40B4-BE49-F238E27FC236}">
                <a16:creationId xmlns:a16="http://schemas.microsoft.com/office/drawing/2014/main" id="{C0B43090-0BF8-F39C-5A45-F11B37073BDA}"/>
              </a:ext>
            </a:extLst>
          </p:cNvPr>
          <p:cNvSpPr txBox="1"/>
          <p:nvPr/>
        </p:nvSpPr>
        <p:spPr>
          <a:xfrm>
            <a:off x="222069" y="8619070"/>
            <a:ext cx="1864738" cy="307777"/>
          </a:xfrm>
          <a:prstGeom prst="rect">
            <a:avLst/>
          </a:prstGeom>
          <a:noFill/>
        </p:spPr>
        <p:txBody>
          <a:bodyPr wrap="square" rtlCol="0">
            <a:spAutoFit/>
          </a:bodyPr>
          <a:lstStyle/>
          <a:p>
            <a:pPr algn="r"/>
            <a:r>
              <a:rPr lang="en-US" sz="1400" b="1" dirty="0">
                <a:solidFill>
                  <a:srgbClr val="FAC36A"/>
                </a:solidFill>
                <a:latin typeface="Helvetica" panose="020B0604020202020204" pitchFamily="34" charset="0"/>
                <a:cs typeface="Helvetica" panose="020B0604020202020204" pitchFamily="34" charset="0"/>
              </a:rPr>
              <a:t>SKILLS</a:t>
            </a:r>
          </a:p>
        </p:txBody>
      </p:sp>
      <p:grpSp>
        <p:nvGrpSpPr>
          <p:cNvPr id="48" name="Group 47">
            <a:extLst>
              <a:ext uri="{FF2B5EF4-FFF2-40B4-BE49-F238E27FC236}">
                <a16:creationId xmlns:a16="http://schemas.microsoft.com/office/drawing/2014/main" id="{5C0A7B16-157F-DF36-DE72-CAAD0DBEB72D}"/>
              </a:ext>
            </a:extLst>
          </p:cNvPr>
          <p:cNvGrpSpPr/>
          <p:nvPr/>
        </p:nvGrpSpPr>
        <p:grpSpPr>
          <a:xfrm>
            <a:off x="0" y="7597140"/>
            <a:ext cx="2055495" cy="45719"/>
            <a:chOff x="0" y="7597140"/>
            <a:chExt cx="2055495" cy="45719"/>
          </a:xfrm>
        </p:grpSpPr>
        <p:cxnSp>
          <p:nvCxnSpPr>
            <p:cNvPr id="49" name="Straight Connector 48">
              <a:extLst>
                <a:ext uri="{FF2B5EF4-FFF2-40B4-BE49-F238E27FC236}">
                  <a16:creationId xmlns:a16="http://schemas.microsoft.com/office/drawing/2014/main" id="{D2A46CA1-C7DE-C9AD-81CE-A6AEF1510FB9}"/>
                </a:ext>
              </a:extLst>
            </p:cNvPr>
            <p:cNvCxnSpPr>
              <a:cxnSpLocks/>
            </p:cNvCxnSpPr>
            <p:nvPr/>
          </p:nvCxnSpPr>
          <p:spPr>
            <a:xfrm>
              <a:off x="0" y="7619999"/>
              <a:ext cx="1997513" cy="0"/>
            </a:xfrm>
            <a:prstGeom prst="line">
              <a:avLst/>
            </a:prstGeom>
            <a:ln>
              <a:solidFill>
                <a:srgbClr val="FAC36A"/>
              </a:solidFill>
            </a:ln>
          </p:spPr>
          <p:style>
            <a:lnRef idx="1">
              <a:schemeClr val="accent1"/>
            </a:lnRef>
            <a:fillRef idx="0">
              <a:schemeClr val="accent1"/>
            </a:fillRef>
            <a:effectRef idx="0">
              <a:schemeClr val="accent1"/>
            </a:effectRef>
            <a:fontRef idx="minor">
              <a:schemeClr val="tx1"/>
            </a:fontRef>
          </p:style>
        </p:cxnSp>
        <p:sp>
          <p:nvSpPr>
            <p:cNvPr id="50" name="Rectangle: Rounded Corners 49">
              <a:extLst>
                <a:ext uri="{FF2B5EF4-FFF2-40B4-BE49-F238E27FC236}">
                  <a16:creationId xmlns:a16="http://schemas.microsoft.com/office/drawing/2014/main" id="{4715B3CA-1920-8B42-61AC-34D59690ED76}"/>
                </a:ext>
              </a:extLst>
            </p:cNvPr>
            <p:cNvSpPr/>
            <p:nvPr/>
          </p:nvSpPr>
          <p:spPr>
            <a:xfrm>
              <a:off x="1573530" y="7597140"/>
              <a:ext cx="481965" cy="45719"/>
            </a:xfrm>
            <a:prstGeom prst="roundRect">
              <a:avLst/>
            </a:prstGeom>
            <a:solidFill>
              <a:srgbClr val="FAC3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AC36A"/>
                </a:solidFill>
              </a:endParaRPr>
            </a:p>
          </p:txBody>
        </p:sp>
      </p:grpSp>
      <p:grpSp>
        <p:nvGrpSpPr>
          <p:cNvPr id="4" name="Group 3">
            <a:extLst>
              <a:ext uri="{FF2B5EF4-FFF2-40B4-BE49-F238E27FC236}">
                <a16:creationId xmlns:a16="http://schemas.microsoft.com/office/drawing/2014/main" id="{2A5804DA-1961-E500-9C28-89DFA396C8C1}"/>
              </a:ext>
            </a:extLst>
          </p:cNvPr>
          <p:cNvGrpSpPr/>
          <p:nvPr/>
        </p:nvGrpSpPr>
        <p:grpSpPr>
          <a:xfrm>
            <a:off x="107402" y="8962860"/>
            <a:ext cx="1782707" cy="821248"/>
            <a:chOff x="102738" y="8926847"/>
            <a:chExt cx="1782707" cy="821248"/>
          </a:xfrm>
        </p:grpSpPr>
        <p:sp>
          <p:nvSpPr>
            <p:cNvPr id="51" name="TextBox 50">
              <a:extLst>
                <a:ext uri="{FF2B5EF4-FFF2-40B4-BE49-F238E27FC236}">
                  <a16:creationId xmlns:a16="http://schemas.microsoft.com/office/drawing/2014/main" id="{1912FA61-026E-787B-1E46-1DAC3BE98D95}"/>
                </a:ext>
              </a:extLst>
            </p:cNvPr>
            <p:cNvSpPr txBox="1"/>
            <p:nvPr/>
          </p:nvSpPr>
          <p:spPr>
            <a:xfrm>
              <a:off x="107589" y="9214361"/>
              <a:ext cx="814957" cy="246221"/>
            </a:xfrm>
            <a:prstGeom prst="rect">
              <a:avLst/>
            </a:prstGeom>
            <a:noFill/>
          </p:spPr>
          <p:txBody>
            <a:bodyPr wrap="square" rtlCol="0">
              <a:spAutoFit/>
            </a:bodyPr>
            <a:lstStyle/>
            <a:p>
              <a:r>
                <a:rPr lang="en-US" sz="1000" dirty="0">
                  <a:solidFill>
                    <a:schemeClr val="bg1"/>
                  </a:solidFill>
                  <a:latin typeface="Helvetica" panose="020B0604020202020204" pitchFamily="34" charset="0"/>
                  <a:cs typeface="Helvetica" panose="020B0604020202020204" pitchFamily="34" charset="0"/>
                </a:rPr>
                <a:t>Japanese</a:t>
              </a:r>
            </a:p>
          </p:txBody>
        </p:sp>
        <p:grpSp>
          <p:nvGrpSpPr>
            <p:cNvPr id="52" name="Group 51">
              <a:extLst>
                <a:ext uri="{FF2B5EF4-FFF2-40B4-BE49-F238E27FC236}">
                  <a16:creationId xmlns:a16="http://schemas.microsoft.com/office/drawing/2014/main" id="{12AD8EEB-7845-EE7A-012B-1BD8CF520B8C}"/>
                </a:ext>
              </a:extLst>
            </p:cNvPr>
            <p:cNvGrpSpPr/>
            <p:nvPr/>
          </p:nvGrpSpPr>
          <p:grpSpPr>
            <a:xfrm>
              <a:off x="961830" y="9267288"/>
              <a:ext cx="922928" cy="139222"/>
              <a:chOff x="832189" y="7858369"/>
              <a:chExt cx="922928" cy="139222"/>
            </a:xfrm>
          </p:grpSpPr>
          <p:sp>
            <p:nvSpPr>
              <p:cNvPr id="53" name="Oval 52">
                <a:extLst>
                  <a:ext uri="{FF2B5EF4-FFF2-40B4-BE49-F238E27FC236}">
                    <a16:creationId xmlns:a16="http://schemas.microsoft.com/office/drawing/2014/main" id="{859DDAB1-D18A-D301-5A2B-6B2386F06F96}"/>
                  </a:ext>
                </a:extLst>
              </p:cNvPr>
              <p:cNvSpPr/>
              <p:nvPr/>
            </p:nvSpPr>
            <p:spPr>
              <a:xfrm>
                <a:off x="832189" y="7860431"/>
                <a:ext cx="137160" cy="137160"/>
              </a:xfrm>
              <a:prstGeom prst="ellipse">
                <a:avLst/>
              </a:prstGeom>
              <a:solidFill>
                <a:srgbClr val="FAC3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a:extLst>
                  <a:ext uri="{FF2B5EF4-FFF2-40B4-BE49-F238E27FC236}">
                    <a16:creationId xmlns:a16="http://schemas.microsoft.com/office/drawing/2014/main" id="{5C843E14-3591-E717-B156-21A8B144588A}"/>
                  </a:ext>
                </a:extLst>
              </p:cNvPr>
              <p:cNvSpPr/>
              <p:nvPr/>
            </p:nvSpPr>
            <p:spPr>
              <a:xfrm>
                <a:off x="1030760" y="7859986"/>
                <a:ext cx="137160" cy="137160"/>
              </a:xfrm>
              <a:prstGeom prst="ellipse">
                <a:avLst/>
              </a:prstGeom>
              <a:solidFill>
                <a:srgbClr val="FAC3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id="{29834917-9505-7DEE-F9C5-58967E0C8F1C}"/>
                  </a:ext>
                </a:extLst>
              </p:cNvPr>
              <p:cNvSpPr/>
              <p:nvPr/>
            </p:nvSpPr>
            <p:spPr>
              <a:xfrm>
                <a:off x="1226918" y="7859986"/>
                <a:ext cx="137160" cy="137160"/>
              </a:xfrm>
              <a:prstGeom prst="ellipse">
                <a:avLst/>
              </a:prstGeom>
              <a:solidFill>
                <a:srgbClr val="FAC3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a:extLst>
                  <a:ext uri="{FF2B5EF4-FFF2-40B4-BE49-F238E27FC236}">
                    <a16:creationId xmlns:a16="http://schemas.microsoft.com/office/drawing/2014/main" id="{774E84F3-BA32-A913-A274-842C86D71EC5}"/>
                  </a:ext>
                </a:extLst>
              </p:cNvPr>
              <p:cNvSpPr/>
              <p:nvPr/>
            </p:nvSpPr>
            <p:spPr>
              <a:xfrm>
                <a:off x="1423076" y="7859986"/>
                <a:ext cx="137160" cy="1371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CC2C15D1-D96B-7616-53F7-C6129CF94B0D}"/>
                  </a:ext>
                </a:extLst>
              </p:cNvPr>
              <p:cNvSpPr/>
              <p:nvPr/>
            </p:nvSpPr>
            <p:spPr>
              <a:xfrm>
                <a:off x="1617957" y="7858369"/>
                <a:ext cx="137160" cy="1371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8" name="TextBox 57">
              <a:extLst>
                <a:ext uri="{FF2B5EF4-FFF2-40B4-BE49-F238E27FC236}">
                  <a16:creationId xmlns:a16="http://schemas.microsoft.com/office/drawing/2014/main" id="{1D1DD864-8634-3209-6C66-45E2E4CA94B5}"/>
                </a:ext>
              </a:extLst>
            </p:cNvPr>
            <p:cNvSpPr txBox="1"/>
            <p:nvPr/>
          </p:nvSpPr>
          <p:spPr>
            <a:xfrm>
              <a:off x="107590" y="8926847"/>
              <a:ext cx="814957" cy="246221"/>
            </a:xfrm>
            <a:prstGeom prst="rect">
              <a:avLst/>
            </a:prstGeom>
            <a:noFill/>
          </p:spPr>
          <p:txBody>
            <a:bodyPr wrap="square" rtlCol="0">
              <a:spAutoFit/>
            </a:bodyPr>
            <a:lstStyle/>
            <a:p>
              <a:r>
                <a:rPr lang="en-US" sz="1000" dirty="0">
                  <a:solidFill>
                    <a:schemeClr val="bg1"/>
                  </a:solidFill>
                  <a:latin typeface="Helvetica" panose="020B0604020202020204" pitchFamily="34" charset="0"/>
                  <a:cs typeface="Helvetica" panose="020B0604020202020204" pitchFamily="34" charset="0"/>
                </a:rPr>
                <a:t>English</a:t>
              </a:r>
            </a:p>
          </p:txBody>
        </p:sp>
        <p:grpSp>
          <p:nvGrpSpPr>
            <p:cNvPr id="59" name="Group 58">
              <a:extLst>
                <a:ext uri="{FF2B5EF4-FFF2-40B4-BE49-F238E27FC236}">
                  <a16:creationId xmlns:a16="http://schemas.microsoft.com/office/drawing/2014/main" id="{111F9388-AD0D-56AA-6097-B465DE60E48F}"/>
                </a:ext>
              </a:extLst>
            </p:cNvPr>
            <p:cNvGrpSpPr/>
            <p:nvPr/>
          </p:nvGrpSpPr>
          <p:grpSpPr>
            <a:xfrm>
              <a:off x="962911" y="8977899"/>
              <a:ext cx="922534" cy="140772"/>
              <a:chOff x="832189" y="7856819"/>
              <a:chExt cx="922534" cy="140772"/>
            </a:xfrm>
          </p:grpSpPr>
          <p:sp>
            <p:nvSpPr>
              <p:cNvPr id="60" name="Oval 59">
                <a:extLst>
                  <a:ext uri="{FF2B5EF4-FFF2-40B4-BE49-F238E27FC236}">
                    <a16:creationId xmlns:a16="http://schemas.microsoft.com/office/drawing/2014/main" id="{35BDED9B-8CCD-5669-B1CC-BE42B12BE5FB}"/>
                  </a:ext>
                </a:extLst>
              </p:cNvPr>
              <p:cNvSpPr/>
              <p:nvPr/>
            </p:nvSpPr>
            <p:spPr>
              <a:xfrm>
                <a:off x="832189" y="7860431"/>
                <a:ext cx="137160" cy="137160"/>
              </a:xfrm>
              <a:prstGeom prst="ellipse">
                <a:avLst/>
              </a:prstGeom>
              <a:solidFill>
                <a:srgbClr val="FAC3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a:extLst>
                  <a:ext uri="{FF2B5EF4-FFF2-40B4-BE49-F238E27FC236}">
                    <a16:creationId xmlns:a16="http://schemas.microsoft.com/office/drawing/2014/main" id="{58EC3483-FE1F-7A16-8354-316FD956932F}"/>
                  </a:ext>
                </a:extLst>
              </p:cNvPr>
              <p:cNvSpPr/>
              <p:nvPr/>
            </p:nvSpPr>
            <p:spPr>
              <a:xfrm>
                <a:off x="1030760" y="7859986"/>
                <a:ext cx="137160" cy="137160"/>
              </a:xfrm>
              <a:prstGeom prst="ellipse">
                <a:avLst/>
              </a:prstGeom>
              <a:solidFill>
                <a:srgbClr val="FAC3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a:extLst>
                  <a:ext uri="{FF2B5EF4-FFF2-40B4-BE49-F238E27FC236}">
                    <a16:creationId xmlns:a16="http://schemas.microsoft.com/office/drawing/2014/main" id="{7CA2B01A-3F67-74C7-4B9A-12633F068E71}"/>
                  </a:ext>
                </a:extLst>
              </p:cNvPr>
              <p:cNvSpPr/>
              <p:nvPr/>
            </p:nvSpPr>
            <p:spPr>
              <a:xfrm>
                <a:off x="1226918" y="7859986"/>
                <a:ext cx="137160" cy="137160"/>
              </a:xfrm>
              <a:prstGeom prst="ellipse">
                <a:avLst/>
              </a:prstGeom>
              <a:solidFill>
                <a:srgbClr val="FAC3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FF00"/>
                  </a:highlight>
                </a:endParaRPr>
              </a:p>
            </p:txBody>
          </p:sp>
          <p:sp>
            <p:nvSpPr>
              <p:cNvPr id="63" name="Oval 62">
                <a:extLst>
                  <a:ext uri="{FF2B5EF4-FFF2-40B4-BE49-F238E27FC236}">
                    <a16:creationId xmlns:a16="http://schemas.microsoft.com/office/drawing/2014/main" id="{73BC9A6E-C06F-949A-7C4A-F3022EA1BF6D}"/>
                  </a:ext>
                </a:extLst>
              </p:cNvPr>
              <p:cNvSpPr/>
              <p:nvPr/>
            </p:nvSpPr>
            <p:spPr>
              <a:xfrm>
                <a:off x="1423076" y="7859986"/>
                <a:ext cx="137160" cy="1371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EA4A1662-23B8-EA75-6695-1E761E65BC21}"/>
                  </a:ext>
                </a:extLst>
              </p:cNvPr>
              <p:cNvSpPr/>
              <p:nvPr/>
            </p:nvSpPr>
            <p:spPr>
              <a:xfrm>
                <a:off x="1617563" y="7856819"/>
                <a:ext cx="137160" cy="1371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5" name="TextBox 64">
              <a:extLst>
                <a:ext uri="{FF2B5EF4-FFF2-40B4-BE49-F238E27FC236}">
                  <a16:creationId xmlns:a16="http://schemas.microsoft.com/office/drawing/2014/main" id="{AFA51D2A-4B91-660E-632F-42BAE1421234}"/>
                </a:ext>
              </a:extLst>
            </p:cNvPr>
            <p:cNvSpPr txBox="1"/>
            <p:nvPr/>
          </p:nvSpPr>
          <p:spPr>
            <a:xfrm>
              <a:off x="102738" y="9501874"/>
              <a:ext cx="914582" cy="246221"/>
            </a:xfrm>
            <a:prstGeom prst="rect">
              <a:avLst/>
            </a:prstGeom>
            <a:noFill/>
          </p:spPr>
          <p:txBody>
            <a:bodyPr wrap="square" rtlCol="0">
              <a:spAutoFit/>
            </a:bodyPr>
            <a:lstStyle/>
            <a:p>
              <a:r>
                <a:rPr lang="en-US" sz="1000" dirty="0">
                  <a:solidFill>
                    <a:schemeClr val="bg1"/>
                  </a:solidFill>
                  <a:latin typeface="Helvetica" panose="020B0604020202020204" pitchFamily="34" charset="0"/>
                  <a:cs typeface="Helvetica" panose="020B0604020202020204" pitchFamily="34" charset="0"/>
                </a:rPr>
                <a:t>Presentation</a:t>
              </a:r>
            </a:p>
          </p:txBody>
        </p:sp>
        <p:grpSp>
          <p:nvGrpSpPr>
            <p:cNvPr id="66" name="Group 65">
              <a:extLst>
                <a:ext uri="{FF2B5EF4-FFF2-40B4-BE49-F238E27FC236}">
                  <a16:creationId xmlns:a16="http://schemas.microsoft.com/office/drawing/2014/main" id="{73173CE9-9A61-3257-971A-8A08A8FF5569}"/>
                </a:ext>
              </a:extLst>
            </p:cNvPr>
            <p:cNvGrpSpPr/>
            <p:nvPr/>
          </p:nvGrpSpPr>
          <p:grpSpPr>
            <a:xfrm>
              <a:off x="961271" y="9556405"/>
              <a:ext cx="923487" cy="140621"/>
              <a:chOff x="832189" y="7856970"/>
              <a:chExt cx="923487" cy="140621"/>
            </a:xfrm>
          </p:grpSpPr>
          <p:sp>
            <p:nvSpPr>
              <p:cNvPr id="67" name="Oval 66">
                <a:extLst>
                  <a:ext uri="{FF2B5EF4-FFF2-40B4-BE49-F238E27FC236}">
                    <a16:creationId xmlns:a16="http://schemas.microsoft.com/office/drawing/2014/main" id="{D61A689F-AB62-C0A8-84BD-1EEDA85C1DE8}"/>
                  </a:ext>
                </a:extLst>
              </p:cNvPr>
              <p:cNvSpPr/>
              <p:nvPr/>
            </p:nvSpPr>
            <p:spPr>
              <a:xfrm>
                <a:off x="832189" y="7860431"/>
                <a:ext cx="137160" cy="137160"/>
              </a:xfrm>
              <a:prstGeom prst="ellipse">
                <a:avLst/>
              </a:prstGeom>
              <a:solidFill>
                <a:srgbClr val="FAC3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a:extLst>
                  <a:ext uri="{FF2B5EF4-FFF2-40B4-BE49-F238E27FC236}">
                    <a16:creationId xmlns:a16="http://schemas.microsoft.com/office/drawing/2014/main" id="{F01C9F1B-8EDC-8B6B-1CCD-DE8E154F5888}"/>
                  </a:ext>
                </a:extLst>
              </p:cNvPr>
              <p:cNvSpPr/>
              <p:nvPr/>
            </p:nvSpPr>
            <p:spPr>
              <a:xfrm>
                <a:off x="1030760" y="7859986"/>
                <a:ext cx="137160" cy="137160"/>
              </a:xfrm>
              <a:prstGeom prst="ellipse">
                <a:avLst/>
              </a:prstGeom>
              <a:solidFill>
                <a:srgbClr val="FAC3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a:extLst>
                  <a:ext uri="{FF2B5EF4-FFF2-40B4-BE49-F238E27FC236}">
                    <a16:creationId xmlns:a16="http://schemas.microsoft.com/office/drawing/2014/main" id="{B55AEB54-64E3-DDB1-F7EA-6BCC46CC5ACA}"/>
                  </a:ext>
                </a:extLst>
              </p:cNvPr>
              <p:cNvSpPr/>
              <p:nvPr/>
            </p:nvSpPr>
            <p:spPr>
              <a:xfrm>
                <a:off x="1226918" y="7859986"/>
                <a:ext cx="137160" cy="137160"/>
              </a:xfrm>
              <a:prstGeom prst="ellipse">
                <a:avLst/>
              </a:prstGeom>
              <a:solidFill>
                <a:srgbClr val="FAC3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Oval 69">
                <a:extLst>
                  <a:ext uri="{FF2B5EF4-FFF2-40B4-BE49-F238E27FC236}">
                    <a16:creationId xmlns:a16="http://schemas.microsoft.com/office/drawing/2014/main" id="{C8111FEA-BE4A-162B-5888-B09E2A21BFD5}"/>
                  </a:ext>
                </a:extLst>
              </p:cNvPr>
              <p:cNvSpPr/>
              <p:nvPr/>
            </p:nvSpPr>
            <p:spPr>
              <a:xfrm>
                <a:off x="1423076" y="7859986"/>
                <a:ext cx="137160" cy="1371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42B4E63A-C339-62DF-A531-0D1CD6AB1F4D}"/>
                  </a:ext>
                </a:extLst>
              </p:cNvPr>
              <p:cNvSpPr/>
              <p:nvPr/>
            </p:nvSpPr>
            <p:spPr>
              <a:xfrm>
                <a:off x="1618516" y="7856970"/>
                <a:ext cx="137160" cy="1371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72" name="TextBox 71">
            <a:extLst>
              <a:ext uri="{FF2B5EF4-FFF2-40B4-BE49-F238E27FC236}">
                <a16:creationId xmlns:a16="http://schemas.microsoft.com/office/drawing/2014/main" id="{17F2FE17-7D6F-9D6D-681C-2EAC1AAC2B1A}"/>
              </a:ext>
            </a:extLst>
          </p:cNvPr>
          <p:cNvSpPr txBox="1"/>
          <p:nvPr/>
        </p:nvSpPr>
        <p:spPr>
          <a:xfrm>
            <a:off x="156301" y="7307548"/>
            <a:ext cx="1930616" cy="307777"/>
          </a:xfrm>
          <a:prstGeom prst="rect">
            <a:avLst/>
          </a:prstGeom>
          <a:noFill/>
        </p:spPr>
        <p:txBody>
          <a:bodyPr wrap="square" rtlCol="0">
            <a:spAutoFit/>
          </a:bodyPr>
          <a:lstStyle/>
          <a:p>
            <a:pPr algn="r"/>
            <a:r>
              <a:rPr lang="en-US" sz="1400" b="1" dirty="0">
                <a:solidFill>
                  <a:srgbClr val="FAC36A"/>
                </a:solidFill>
                <a:latin typeface="Helvetica" panose="020B0604020202020204" pitchFamily="34" charset="0"/>
                <a:cs typeface="Helvetica" panose="020B0604020202020204" pitchFamily="34" charset="0"/>
              </a:rPr>
              <a:t>TECHNICAL SKILLS</a:t>
            </a:r>
          </a:p>
        </p:txBody>
      </p:sp>
      <p:grpSp>
        <p:nvGrpSpPr>
          <p:cNvPr id="73" name="Group 72">
            <a:extLst>
              <a:ext uri="{FF2B5EF4-FFF2-40B4-BE49-F238E27FC236}">
                <a16:creationId xmlns:a16="http://schemas.microsoft.com/office/drawing/2014/main" id="{E29A5076-0C8D-DC91-342E-68D600BA036D}"/>
              </a:ext>
            </a:extLst>
          </p:cNvPr>
          <p:cNvGrpSpPr/>
          <p:nvPr/>
        </p:nvGrpSpPr>
        <p:grpSpPr>
          <a:xfrm>
            <a:off x="0" y="8900955"/>
            <a:ext cx="2038758" cy="45719"/>
            <a:chOff x="16737" y="7597140"/>
            <a:chExt cx="2038758" cy="45719"/>
          </a:xfrm>
        </p:grpSpPr>
        <p:cxnSp>
          <p:nvCxnSpPr>
            <p:cNvPr id="74" name="Straight Connector 73">
              <a:extLst>
                <a:ext uri="{FF2B5EF4-FFF2-40B4-BE49-F238E27FC236}">
                  <a16:creationId xmlns:a16="http://schemas.microsoft.com/office/drawing/2014/main" id="{552033C2-74D9-3127-00BD-B0402340B541}"/>
                </a:ext>
              </a:extLst>
            </p:cNvPr>
            <p:cNvCxnSpPr>
              <a:cxnSpLocks/>
            </p:cNvCxnSpPr>
            <p:nvPr/>
          </p:nvCxnSpPr>
          <p:spPr>
            <a:xfrm>
              <a:off x="16737" y="7619999"/>
              <a:ext cx="1980776" cy="0"/>
            </a:xfrm>
            <a:prstGeom prst="line">
              <a:avLst/>
            </a:prstGeom>
            <a:ln>
              <a:solidFill>
                <a:srgbClr val="FAC36A"/>
              </a:solidFill>
            </a:ln>
          </p:spPr>
          <p:style>
            <a:lnRef idx="1">
              <a:schemeClr val="accent1"/>
            </a:lnRef>
            <a:fillRef idx="0">
              <a:schemeClr val="accent1"/>
            </a:fillRef>
            <a:effectRef idx="0">
              <a:schemeClr val="accent1"/>
            </a:effectRef>
            <a:fontRef idx="minor">
              <a:schemeClr val="tx1"/>
            </a:fontRef>
          </p:style>
        </p:cxnSp>
        <p:sp>
          <p:nvSpPr>
            <p:cNvPr id="75" name="Rectangle: Rounded Corners 74">
              <a:extLst>
                <a:ext uri="{FF2B5EF4-FFF2-40B4-BE49-F238E27FC236}">
                  <a16:creationId xmlns:a16="http://schemas.microsoft.com/office/drawing/2014/main" id="{92C33C02-680D-404F-0AC5-1F7471C7860B}"/>
                </a:ext>
              </a:extLst>
            </p:cNvPr>
            <p:cNvSpPr/>
            <p:nvPr/>
          </p:nvSpPr>
          <p:spPr>
            <a:xfrm>
              <a:off x="1573530" y="7597140"/>
              <a:ext cx="481965" cy="45719"/>
            </a:xfrm>
            <a:prstGeom prst="roundRect">
              <a:avLst/>
            </a:prstGeom>
            <a:solidFill>
              <a:srgbClr val="FAC3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86" name="Picture 85" descr="A picture containing text, outdoor, store&#10;&#10;Description automatically generated">
            <a:extLst>
              <a:ext uri="{FF2B5EF4-FFF2-40B4-BE49-F238E27FC236}">
                <a16:creationId xmlns:a16="http://schemas.microsoft.com/office/drawing/2014/main" id="{D9208000-5F88-338C-93A5-261D61CAD789}"/>
              </a:ext>
            </a:extLst>
          </p:cNvPr>
          <p:cNvPicPr>
            <a:picLocks noChangeAspect="1"/>
          </p:cNvPicPr>
          <p:nvPr/>
        </p:nvPicPr>
        <p:blipFill rotWithShape="1">
          <a:blip r:embed="rId8">
            <a:extLst>
              <a:ext uri="{28A0092B-C50C-407E-A947-70E740481C1C}">
                <a14:useLocalDpi xmlns:a14="http://schemas.microsoft.com/office/drawing/2010/main" val="0"/>
              </a:ext>
            </a:extLst>
          </a:blip>
          <a:srcRect l="30686" t="29432" r="30379" b="18738"/>
          <a:stretch/>
        </p:blipFill>
        <p:spPr>
          <a:xfrm>
            <a:off x="0" y="0"/>
            <a:ext cx="2228850" cy="2981112"/>
          </a:xfrm>
          <a:custGeom>
            <a:avLst/>
            <a:gdLst>
              <a:gd name="connsiteX0" fmla="*/ 0 w 2273497"/>
              <a:gd name="connsiteY0" fmla="*/ 0 h 2981112"/>
              <a:gd name="connsiteX1" fmla="*/ 2273497 w 2273497"/>
              <a:gd name="connsiteY1" fmla="*/ 0 h 2981112"/>
              <a:gd name="connsiteX2" fmla="*/ 2273497 w 2273497"/>
              <a:gd name="connsiteY2" fmla="*/ 2981112 h 2981112"/>
              <a:gd name="connsiteX3" fmla="*/ 0 w 2273497"/>
              <a:gd name="connsiteY3" fmla="*/ 2981112 h 2981112"/>
            </a:gdLst>
            <a:ahLst/>
            <a:cxnLst>
              <a:cxn ang="0">
                <a:pos x="connsiteX0" y="connsiteY0"/>
              </a:cxn>
              <a:cxn ang="0">
                <a:pos x="connsiteX1" y="connsiteY1"/>
              </a:cxn>
              <a:cxn ang="0">
                <a:pos x="connsiteX2" y="connsiteY2"/>
              </a:cxn>
              <a:cxn ang="0">
                <a:pos x="connsiteX3" y="connsiteY3"/>
              </a:cxn>
            </a:cxnLst>
            <a:rect l="l" t="t" r="r" b="b"/>
            <a:pathLst>
              <a:path w="2273497" h="2981112">
                <a:moveTo>
                  <a:pt x="0" y="0"/>
                </a:moveTo>
                <a:lnTo>
                  <a:pt x="2273497" y="0"/>
                </a:lnTo>
                <a:lnTo>
                  <a:pt x="2273497" y="2981112"/>
                </a:lnTo>
                <a:lnTo>
                  <a:pt x="0" y="2981112"/>
                </a:lnTo>
                <a:close/>
              </a:path>
            </a:pathLst>
          </a:custGeom>
        </p:spPr>
      </p:pic>
      <p:sp>
        <p:nvSpPr>
          <p:cNvPr id="87" name="Rectangle 86">
            <a:extLst>
              <a:ext uri="{FF2B5EF4-FFF2-40B4-BE49-F238E27FC236}">
                <a16:creationId xmlns:a16="http://schemas.microsoft.com/office/drawing/2014/main" id="{A4A3D804-239D-FC3D-214D-FF8FB2728172}"/>
              </a:ext>
            </a:extLst>
          </p:cNvPr>
          <p:cNvSpPr/>
          <p:nvPr/>
        </p:nvSpPr>
        <p:spPr>
          <a:xfrm>
            <a:off x="0" y="1773935"/>
            <a:ext cx="6858000" cy="905851"/>
          </a:xfrm>
          <a:prstGeom prst="rect">
            <a:avLst/>
          </a:prstGeom>
          <a:solidFill>
            <a:srgbClr val="FAC36A">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a:extLst>
              <a:ext uri="{FF2B5EF4-FFF2-40B4-BE49-F238E27FC236}">
                <a16:creationId xmlns:a16="http://schemas.microsoft.com/office/drawing/2014/main" id="{904F5721-FA8A-AE4B-1F0A-AD42E3F8387D}"/>
              </a:ext>
            </a:extLst>
          </p:cNvPr>
          <p:cNvSpPr txBox="1"/>
          <p:nvPr/>
        </p:nvSpPr>
        <p:spPr>
          <a:xfrm>
            <a:off x="143200" y="1910464"/>
            <a:ext cx="1922180" cy="523220"/>
          </a:xfrm>
          <a:prstGeom prst="rect">
            <a:avLst/>
          </a:prstGeom>
          <a:noFill/>
        </p:spPr>
        <p:txBody>
          <a:bodyPr wrap="square" rtlCol="0">
            <a:spAutoFit/>
          </a:bodyPr>
          <a:lstStyle/>
          <a:p>
            <a:pPr algn="r"/>
            <a:r>
              <a:rPr lang="en-US" sz="1400" b="1" dirty="0">
                <a:solidFill>
                  <a:schemeClr val="bg1"/>
                </a:solidFill>
                <a:latin typeface="Helvetica" panose="020B0604020202020204" pitchFamily="34" charset="0"/>
                <a:cs typeface="Helvetica" panose="020B0604020202020204" pitchFamily="34" charset="0"/>
              </a:rPr>
              <a:t>PROFESSIONAL PROFILE</a:t>
            </a:r>
          </a:p>
        </p:txBody>
      </p:sp>
      <p:sp>
        <p:nvSpPr>
          <p:cNvPr id="89" name="TextBox 88">
            <a:extLst>
              <a:ext uri="{FF2B5EF4-FFF2-40B4-BE49-F238E27FC236}">
                <a16:creationId xmlns:a16="http://schemas.microsoft.com/office/drawing/2014/main" id="{FBCB4DE9-24C4-E5A4-AE05-4864D6B4799B}"/>
              </a:ext>
            </a:extLst>
          </p:cNvPr>
          <p:cNvSpPr txBox="1"/>
          <p:nvPr/>
        </p:nvSpPr>
        <p:spPr>
          <a:xfrm>
            <a:off x="2383944" y="1755065"/>
            <a:ext cx="4225698" cy="938719"/>
          </a:xfrm>
          <a:prstGeom prst="rect">
            <a:avLst/>
          </a:prstGeom>
          <a:noFill/>
        </p:spPr>
        <p:txBody>
          <a:bodyPr wrap="square" rtlCol="0">
            <a:spAutoFit/>
          </a:bodyPr>
          <a:lstStyle/>
          <a:p>
            <a:r>
              <a:rPr lang="en-US" sz="1100" dirty="0">
                <a:solidFill>
                  <a:schemeClr val="bg1"/>
                </a:solidFill>
                <a:latin typeface="Helvetica" panose="020B0604020202020204" pitchFamily="34" charset="0"/>
                <a:cs typeface="Helvetica" panose="020B0604020202020204" pitchFamily="34" charset="0"/>
              </a:rPr>
              <a:t>I am looking for a Junior Software Engineer position. I have been working for more than a year in Front-end development, in which ReactJS is the library I usually enjoy and developing for many project. I wish to work with a diverse team that works towards contributing to the company’s vision and goals. </a:t>
            </a:r>
          </a:p>
        </p:txBody>
      </p:sp>
      <p:grpSp>
        <p:nvGrpSpPr>
          <p:cNvPr id="90" name="Group 89">
            <a:extLst>
              <a:ext uri="{FF2B5EF4-FFF2-40B4-BE49-F238E27FC236}">
                <a16:creationId xmlns:a16="http://schemas.microsoft.com/office/drawing/2014/main" id="{8DA673BC-DC72-BF8E-0F53-E0F47D857492}"/>
              </a:ext>
            </a:extLst>
          </p:cNvPr>
          <p:cNvGrpSpPr/>
          <p:nvPr/>
        </p:nvGrpSpPr>
        <p:grpSpPr>
          <a:xfrm>
            <a:off x="2522947" y="1049394"/>
            <a:ext cx="4335053" cy="337500"/>
            <a:chOff x="2522947" y="1049394"/>
            <a:chExt cx="4379699" cy="337500"/>
          </a:xfrm>
        </p:grpSpPr>
        <p:sp>
          <p:nvSpPr>
            <p:cNvPr id="91" name="Rectangle 90">
              <a:extLst>
                <a:ext uri="{FF2B5EF4-FFF2-40B4-BE49-F238E27FC236}">
                  <a16:creationId xmlns:a16="http://schemas.microsoft.com/office/drawing/2014/main" id="{5F2B1B13-5A6E-AD16-A6E5-D715D3B36645}"/>
                </a:ext>
              </a:extLst>
            </p:cNvPr>
            <p:cNvSpPr/>
            <p:nvPr/>
          </p:nvSpPr>
          <p:spPr>
            <a:xfrm>
              <a:off x="2522947" y="1059179"/>
              <a:ext cx="4379699" cy="32771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TextBox 91">
              <a:extLst>
                <a:ext uri="{FF2B5EF4-FFF2-40B4-BE49-F238E27FC236}">
                  <a16:creationId xmlns:a16="http://schemas.microsoft.com/office/drawing/2014/main" id="{9C5EBBD8-8A83-4F6D-CD74-32319F2BEEFF}"/>
                </a:ext>
              </a:extLst>
            </p:cNvPr>
            <p:cNvSpPr txBox="1"/>
            <p:nvPr/>
          </p:nvSpPr>
          <p:spPr>
            <a:xfrm>
              <a:off x="2522947" y="1049394"/>
              <a:ext cx="2305050" cy="323165"/>
            </a:xfrm>
            <a:prstGeom prst="rect">
              <a:avLst/>
            </a:prstGeom>
            <a:noFill/>
          </p:spPr>
          <p:txBody>
            <a:bodyPr wrap="square" rtlCol="0">
              <a:spAutoFit/>
            </a:bodyPr>
            <a:lstStyle/>
            <a:p>
              <a:r>
                <a:rPr lang="en-US" sz="1500" b="1" dirty="0">
                  <a:solidFill>
                    <a:schemeClr val="bg1"/>
                  </a:solidFill>
                  <a:latin typeface="Helvetica" panose="020B0604020202020204" pitchFamily="34" charset="0"/>
                  <a:cs typeface="Helvetica" panose="020B0604020202020204" pitchFamily="34" charset="0"/>
                </a:rPr>
                <a:t>Software Engineer</a:t>
              </a:r>
            </a:p>
          </p:txBody>
        </p:sp>
      </p:grpSp>
      <p:sp>
        <p:nvSpPr>
          <p:cNvPr id="93" name="TextBox 92">
            <a:extLst>
              <a:ext uri="{FF2B5EF4-FFF2-40B4-BE49-F238E27FC236}">
                <a16:creationId xmlns:a16="http://schemas.microsoft.com/office/drawing/2014/main" id="{6CDC9760-1BB6-C874-174E-A13F379ADE80}"/>
              </a:ext>
            </a:extLst>
          </p:cNvPr>
          <p:cNvSpPr txBox="1"/>
          <p:nvPr/>
        </p:nvSpPr>
        <p:spPr>
          <a:xfrm>
            <a:off x="2478301" y="191564"/>
            <a:ext cx="2305050" cy="830997"/>
          </a:xfrm>
          <a:prstGeom prst="rect">
            <a:avLst/>
          </a:prstGeom>
          <a:noFill/>
        </p:spPr>
        <p:txBody>
          <a:bodyPr wrap="square" rtlCol="0">
            <a:spAutoFit/>
          </a:bodyPr>
          <a:lstStyle/>
          <a:p>
            <a:r>
              <a:rPr lang="en-US" sz="2400" b="1" dirty="0">
                <a:solidFill>
                  <a:schemeClr val="accent1">
                    <a:lumMod val="50000"/>
                  </a:schemeClr>
                </a:solidFill>
                <a:latin typeface="Helvetica" panose="020B0604020202020204" pitchFamily="34" charset="0"/>
                <a:cs typeface="Helvetica" panose="020B0604020202020204" pitchFamily="34" charset="0"/>
              </a:rPr>
              <a:t>NGUYEN</a:t>
            </a:r>
          </a:p>
          <a:p>
            <a:r>
              <a:rPr lang="en-US" sz="2400" b="1" dirty="0">
                <a:solidFill>
                  <a:schemeClr val="accent1">
                    <a:lumMod val="50000"/>
                  </a:schemeClr>
                </a:solidFill>
                <a:latin typeface="Helvetica" panose="020B0604020202020204" pitchFamily="34" charset="0"/>
                <a:cs typeface="Helvetica" panose="020B0604020202020204" pitchFamily="34" charset="0"/>
              </a:rPr>
              <a:t>VU LONG</a:t>
            </a:r>
          </a:p>
        </p:txBody>
      </p:sp>
      <p:sp>
        <p:nvSpPr>
          <p:cNvPr id="94" name="TextBox 93">
            <a:extLst>
              <a:ext uri="{FF2B5EF4-FFF2-40B4-BE49-F238E27FC236}">
                <a16:creationId xmlns:a16="http://schemas.microsoft.com/office/drawing/2014/main" id="{7DFBBBB9-B1FE-AC59-A688-7F77842E703A}"/>
              </a:ext>
            </a:extLst>
          </p:cNvPr>
          <p:cNvSpPr txBox="1"/>
          <p:nvPr/>
        </p:nvSpPr>
        <p:spPr>
          <a:xfrm>
            <a:off x="2522947" y="2992606"/>
            <a:ext cx="3138713" cy="307777"/>
          </a:xfrm>
          <a:prstGeom prst="rect">
            <a:avLst/>
          </a:prstGeom>
          <a:noFill/>
        </p:spPr>
        <p:txBody>
          <a:bodyPr wrap="square" rtlCol="0">
            <a:spAutoFit/>
          </a:bodyPr>
          <a:lstStyle/>
          <a:p>
            <a:r>
              <a:rPr lang="en-US" sz="1400" b="1" dirty="0">
                <a:latin typeface="Helvetica" panose="020B0604020202020204" pitchFamily="34" charset="0"/>
                <a:cs typeface="Helvetica" panose="020B0604020202020204" pitchFamily="34" charset="0"/>
              </a:rPr>
              <a:t>PROFESSIONAL EXPERIENCE</a:t>
            </a:r>
          </a:p>
        </p:txBody>
      </p:sp>
      <p:sp>
        <p:nvSpPr>
          <p:cNvPr id="95" name="Rectangle: Rounded Corners 94">
            <a:extLst>
              <a:ext uri="{FF2B5EF4-FFF2-40B4-BE49-F238E27FC236}">
                <a16:creationId xmlns:a16="http://schemas.microsoft.com/office/drawing/2014/main" id="{82A427CF-6F3D-8670-DE0B-FF6996A613B2}"/>
              </a:ext>
            </a:extLst>
          </p:cNvPr>
          <p:cNvSpPr/>
          <p:nvPr/>
        </p:nvSpPr>
        <p:spPr>
          <a:xfrm>
            <a:off x="2495351" y="3278505"/>
            <a:ext cx="1568846" cy="45719"/>
          </a:xfrm>
          <a:prstGeom prst="roundRect">
            <a:avLst/>
          </a:prstGeom>
          <a:solidFill>
            <a:srgbClr val="FAC3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6" name="Straight Connector 95">
            <a:extLst>
              <a:ext uri="{FF2B5EF4-FFF2-40B4-BE49-F238E27FC236}">
                <a16:creationId xmlns:a16="http://schemas.microsoft.com/office/drawing/2014/main" id="{CBCB9C8B-0F94-C92C-F6DF-4173EBE1E716}"/>
              </a:ext>
            </a:extLst>
          </p:cNvPr>
          <p:cNvCxnSpPr>
            <a:cxnSpLocks/>
          </p:cNvCxnSpPr>
          <p:nvPr/>
        </p:nvCxnSpPr>
        <p:spPr>
          <a:xfrm flipV="1">
            <a:off x="3915607" y="3278505"/>
            <a:ext cx="2942393" cy="21878"/>
          </a:xfrm>
          <a:prstGeom prst="line">
            <a:avLst/>
          </a:prstGeom>
          <a:ln>
            <a:solidFill>
              <a:srgbClr val="FAC36A"/>
            </a:solidFill>
          </a:ln>
        </p:spPr>
        <p:style>
          <a:lnRef idx="1">
            <a:schemeClr val="accent1"/>
          </a:lnRef>
          <a:fillRef idx="0">
            <a:schemeClr val="accent1"/>
          </a:fillRef>
          <a:effectRef idx="0">
            <a:schemeClr val="accent1"/>
          </a:effectRef>
          <a:fontRef idx="minor">
            <a:schemeClr val="tx1"/>
          </a:fontRef>
        </p:style>
      </p:cxnSp>
      <p:sp>
        <p:nvSpPr>
          <p:cNvPr id="97" name="Rectangle: Rounded Corners 96">
            <a:extLst>
              <a:ext uri="{FF2B5EF4-FFF2-40B4-BE49-F238E27FC236}">
                <a16:creationId xmlns:a16="http://schemas.microsoft.com/office/drawing/2014/main" id="{FC368A67-6C4D-4547-28FC-DDB849F70028}"/>
              </a:ext>
            </a:extLst>
          </p:cNvPr>
          <p:cNvSpPr/>
          <p:nvPr/>
        </p:nvSpPr>
        <p:spPr>
          <a:xfrm rot="5400000">
            <a:off x="987794" y="6595088"/>
            <a:ext cx="6090180" cy="45719"/>
          </a:xfrm>
          <a:prstGeom prst="roundRect">
            <a:avLst/>
          </a:prstGeom>
          <a:solidFill>
            <a:srgbClr val="FAC3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63339392-E09D-48E2-C5F8-1C7D499A5329}"/>
              </a:ext>
            </a:extLst>
          </p:cNvPr>
          <p:cNvGrpSpPr/>
          <p:nvPr/>
        </p:nvGrpSpPr>
        <p:grpSpPr>
          <a:xfrm>
            <a:off x="2381334" y="8722654"/>
            <a:ext cx="1601850" cy="600056"/>
            <a:chOff x="2392272" y="7082695"/>
            <a:chExt cx="1601850" cy="600056"/>
          </a:xfrm>
        </p:grpSpPr>
        <p:sp>
          <p:nvSpPr>
            <p:cNvPr id="105" name="TextBox 104">
              <a:extLst>
                <a:ext uri="{FF2B5EF4-FFF2-40B4-BE49-F238E27FC236}">
                  <a16:creationId xmlns:a16="http://schemas.microsoft.com/office/drawing/2014/main" id="{DE480699-F13A-4ECC-EE69-BB07779B5B38}"/>
                </a:ext>
              </a:extLst>
            </p:cNvPr>
            <p:cNvSpPr txBox="1"/>
            <p:nvPr/>
          </p:nvSpPr>
          <p:spPr>
            <a:xfrm>
              <a:off x="2392272" y="7082695"/>
              <a:ext cx="1601850" cy="369332"/>
            </a:xfrm>
            <a:prstGeom prst="rect">
              <a:avLst/>
            </a:prstGeom>
            <a:noFill/>
          </p:spPr>
          <p:txBody>
            <a:bodyPr wrap="square" rtlCol="0">
              <a:spAutoFit/>
            </a:bodyPr>
            <a:lstStyle/>
            <a:p>
              <a:r>
                <a:rPr lang="en-US" sz="900" b="1" dirty="0">
                  <a:solidFill>
                    <a:srgbClr val="152543"/>
                  </a:solidFill>
                  <a:effectLst/>
                  <a:latin typeface="Helvetica" panose="020B0604020202020204" pitchFamily="34" charset="0"/>
                  <a:ea typeface="Times New Roman" panose="02020603050405020304" pitchFamily="18" charset="0"/>
                  <a:cs typeface="Helvetica" panose="020B0604020202020204" pitchFamily="34" charset="0"/>
                </a:rPr>
                <a:t>Intern at ACT BRAIN VIETNAM CORPORATION</a:t>
              </a:r>
              <a:endParaRPr lang="en-US" sz="900" b="1" dirty="0">
                <a:latin typeface="Helvetica" panose="020B0604020202020204" pitchFamily="34" charset="0"/>
                <a:cs typeface="Helvetica" panose="020B0604020202020204" pitchFamily="34" charset="0"/>
              </a:endParaRPr>
            </a:p>
          </p:txBody>
        </p:sp>
        <p:sp>
          <p:nvSpPr>
            <p:cNvPr id="106" name="TextBox 105">
              <a:extLst>
                <a:ext uri="{FF2B5EF4-FFF2-40B4-BE49-F238E27FC236}">
                  <a16:creationId xmlns:a16="http://schemas.microsoft.com/office/drawing/2014/main" id="{07DBF70C-DC7E-E2C4-ECF3-F684CD8C4D43}"/>
                </a:ext>
              </a:extLst>
            </p:cNvPr>
            <p:cNvSpPr txBox="1"/>
            <p:nvPr/>
          </p:nvSpPr>
          <p:spPr>
            <a:xfrm>
              <a:off x="2405612" y="7382734"/>
              <a:ext cx="1011805" cy="215444"/>
            </a:xfrm>
            <a:prstGeom prst="rect">
              <a:avLst/>
            </a:prstGeom>
            <a:noFill/>
          </p:spPr>
          <p:txBody>
            <a:bodyPr wrap="square" rtlCol="0">
              <a:spAutoFit/>
            </a:bodyPr>
            <a:lstStyle/>
            <a:p>
              <a:r>
                <a:rPr lang="en-US" sz="800" dirty="0">
                  <a:latin typeface="Arial" panose="020B0604020202020204" pitchFamily="34" charset="0"/>
                  <a:cs typeface="Arial" panose="020B0604020202020204" pitchFamily="34" charset="0"/>
                </a:rPr>
                <a:t>5/2021 – 8/2021</a:t>
              </a:r>
            </a:p>
          </p:txBody>
        </p:sp>
        <p:cxnSp>
          <p:nvCxnSpPr>
            <p:cNvPr id="107" name="Straight Connector 106">
              <a:extLst>
                <a:ext uri="{FF2B5EF4-FFF2-40B4-BE49-F238E27FC236}">
                  <a16:creationId xmlns:a16="http://schemas.microsoft.com/office/drawing/2014/main" id="{2B08CB37-B2CA-122C-9BE2-EE14D73527EC}"/>
                </a:ext>
              </a:extLst>
            </p:cNvPr>
            <p:cNvCxnSpPr>
              <a:cxnSpLocks/>
            </p:cNvCxnSpPr>
            <p:nvPr/>
          </p:nvCxnSpPr>
          <p:spPr>
            <a:xfrm>
              <a:off x="2453150" y="7682751"/>
              <a:ext cx="1489814" cy="0"/>
            </a:xfrm>
            <a:prstGeom prst="line">
              <a:avLst/>
            </a:prstGeom>
            <a:ln/>
          </p:spPr>
          <p:style>
            <a:lnRef idx="3">
              <a:schemeClr val="accent4"/>
            </a:lnRef>
            <a:fillRef idx="0">
              <a:schemeClr val="accent4"/>
            </a:fillRef>
            <a:effectRef idx="2">
              <a:schemeClr val="accent4"/>
            </a:effectRef>
            <a:fontRef idx="minor">
              <a:schemeClr val="tx1"/>
            </a:fontRef>
          </p:style>
        </p:cxnSp>
      </p:grpSp>
      <p:cxnSp>
        <p:nvCxnSpPr>
          <p:cNvPr id="108" name="Straight Connector 107">
            <a:extLst>
              <a:ext uri="{FF2B5EF4-FFF2-40B4-BE49-F238E27FC236}">
                <a16:creationId xmlns:a16="http://schemas.microsoft.com/office/drawing/2014/main" id="{CAB21E7A-FCE1-5D35-50AF-E3FAF03D00FB}"/>
              </a:ext>
            </a:extLst>
          </p:cNvPr>
          <p:cNvCxnSpPr>
            <a:cxnSpLocks/>
          </p:cNvCxnSpPr>
          <p:nvPr/>
        </p:nvCxnSpPr>
        <p:spPr>
          <a:xfrm flipV="1">
            <a:off x="4173554" y="8418684"/>
            <a:ext cx="2668497" cy="7623"/>
          </a:xfrm>
          <a:prstGeom prst="line">
            <a:avLst/>
          </a:prstGeom>
          <a:ln/>
        </p:spPr>
        <p:style>
          <a:lnRef idx="3">
            <a:schemeClr val="accent4"/>
          </a:lnRef>
          <a:fillRef idx="0">
            <a:schemeClr val="accent4"/>
          </a:fillRef>
          <a:effectRef idx="2">
            <a:schemeClr val="accent4"/>
          </a:effectRef>
          <a:fontRef idx="minor">
            <a:schemeClr val="tx1"/>
          </a:fontRef>
        </p:style>
      </p:cxnSp>
      <p:sp>
        <p:nvSpPr>
          <p:cNvPr id="109" name="TextBox 108">
            <a:extLst>
              <a:ext uri="{FF2B5EF4-FFF2-40B4-BE49-F238E27FC236}">
                <a16:creationId xmlns:a16="http://schemas.microsoft.com/office/drawing/2014/main" id="{DBC86FDB-0234-0447-3990-9BE38CE4FD5D}"/>
              </a:ext>
            </a:extLst>
          </p:cNvPr>
          <p:cNvSpPr txBox="1"/>
          <p:nvPr/>
        </p:nvSpPr>
        <p:spPr>
          <a:xfrm>
            <a:off x="4165118" y="8483148"/>
            <a:ext cx="2676933" cy="1015663"/>
          </a:xfrm>
          <a:prstGeom prst="rect">
            <a:avLst/>
          </a:prstGeom>
          <a:noFill/>
        </p:spPr>
        <p:txBody>
          <a:bodyPr wrap="square" rtlCol="0">
            <a:spAutoFit/>
          </a:bodyPr>
          <a:lstStyle/>
          <a:p>
            <a:pPr marL="171450" indent="-171450">
              <a:spcBef>
                <a:spcPts val="600"/>
              </a:spcBef>
              <a:buFont typeface="Arial" panose="020B0604020202020204" pitchFamily="34" charset="0"/>
              <a:buChar char="•"/>
            </a:pPr>
            <a:r>
              <a:rPr lang="en-US" sz="1000" dirty="0">
                <a:latin typeface="Helvetica" panose="020B0604020202020204" pitchFamily="34" charset="0"/>
                <a:cs typeface="Helvetica" panose="020B0604020202020204" pitchFamily="34" charset="0"/>
              </a:rPr>
              <a:t>Experience the actual working environment of a Japanese company.</a:t>
            </a:r>
          </a:p>
          <a:p>
            <a:pPr marL="171450" indent="-171450">
              <a:spcBef>
                <a:spcPts val="600"/>
              </a:spcBef>
              <a:buFont typeface="Arial" panose="020B0604020202020204" pitchFamily="34" charset="0"/>
              <a:buChar char="•"/>
            </a:pPr>
            <a:r>
              <a:rPr lang="en-US" sz="1000" dirty="0">
                <a:latin typeface="Helvetica" panose="020B0604020202020204" pitchFamily="34" charset="0"/>
                <a:cs typeface="Helvetica" panose="020B0604020202020204" pitchFamily="34" charset="0"/>
              </a:rPr>
              <a:t>More practice on HTML-CSS-JS and java.</a:t>
            </a:r>
          </a:p>
          <a:p>
            <a:pPr marL="171450" indent="-171450">
              <a:spcBef>
                <a:spcPts val="600"/>
              </a:spcBef>
              <a:buFont typeface="Arial" panose="020B0604020202020204" pitchFamily="34" charset="0"/>
              <a:buChar char="•"/>
            </a:pPr>
            <a:r>
              <a:rPr lang="en-US" sz="1000" dirty="0">
                <a:latin typeface="Helvetica" panose="020B0604020202020204" pitchFamily="34" charset="0"/>
                <a:cs typeface="Helvetica" panose="020B0604020202020204" pitchFamily="34" charset="0"/>
              </a:rPr>
              <a:t>Learn more about manual testing.</a:t>
            </a:r>
          </a:p>
        </p:txBody>
      </p:sp>
      <p:grpSp>
        <p:nvGrpSpPr>
          <p:cNvPr id="3" name="Group 2">
            <a:extLst>
              <a:ext uri="{FF2B5EF4-FFF2-40B4-BE49-F238E27FC236}">
                <a16:creationId xmlns:a16="http://schemas.microsoft.com/office/drawing/2014/main" id="{8920AF76-72D9-617B-723A-18280280E284}"/>
              </a:ext>
            </a:extLst>
          </p:cNvPr>
          <p:cNvGrpSpPr/>
          <p:nvPr/>
        </p:nvGrpSpPr>
        <p:grpSpPr>
          <a:xfrm>
            <a:off x="2373200" y="4201804"/>
            <a:ext cx="1601850" cy="936883"/>
            <a:chOff x="2392320" y="4080468"/>
            <a:chExt cx="1601850" cy="936883"/>
          </a:xfrm>
        </p:grpSpPr>
        <p:sp>
          <p:nvSpPr>
            <p:cNvPr id="110" name="TextBox 109">
              <a:extLst>
                <a:ext uri="{FF2B5EF4-FFF2-40B4-BE49-F238E27FC236}">
                  <a16:creationId xmlns:a16="http://schemas.microsoft.com/office/drawing/2014/main" id="{55CC9DBC-8BDD-B0CC-346E-53AB913ADC9C}"/>
                </a:ext>
              </a:extLst>
            </p:cNvPr>
            <p:cNvSpPr txBox="1"/>
            <p:nvPr/>
          </p:nvSpPr>
          <p:spPr>
            <a:xfrm>
              <a:off x="2392320" y="4080468"/>
              <a:ext cx="1601850" cy="507831"/>
            </a:xfrm>
            <a:prstGeom prst="rect">
              <a:avLst/>
            </a:prstGeom>
            <a:noFill/>
          </p:spPr>
          <p:txBody>
            <a:bodyPr wrap="square" rtlCol="0">
              <a:spAutoFit/>
            </a:bodyPr>
            <a:lstStyle/>
            <a:p>
              <a:r>
                <a:rPr lang="en-US" sz="900" b="1" dirty="0">
                  <a:solidFill>
                    <a:srgbClr val="152543"/>
                  </a:solidFill>
                  <a:latin typeface="Helvetica" panose="020B0604020202020204" pitchFamily="34" charset="0"/>
                  <a:cs typeface="Helvetica" panose="020B0604020202020204" pitchFamily="34" charset="0"/>
                </a:rPr>
                <a:t>Library Room Booking Manage System | Capstone Project</a:t>
              </a:r>
              <a:endParaRPr lang="en-US" sz="900" b="1" dirty="0">
                <a:latin typeface="Helvetica" panose="020B0604020202020204" pitchFamily="34" charset="0"/>
                <a:cs typeface="Helvetica" panose="020B0604020202020204" pitchFamily="34" charset="0"/>
              </a:endParaRPr>
            </a:p>
          </p:txBody>
        </p:sp>
        <p:sp>
          <p:nvSpPr>
            <p:cNvPr id="111" name="TextBox 110">
              <a:extLst>
                <a:ext uri="{FF2B5EF4-FFF2-40B4-BE49-F238E27FC236}">
                  <a16:creationId xmlns:a16="http://schemas.microsoft.com/office/drawing/2014/main" id="{94FAFD7E-12D0-3D84-AC87-5AFEA7E37BAB}"/>
                </a:ext>
              </a:extLst>
            </p:cNvPr>
            <p:cNvSpPr txBox="1"/>
            <p:nvPr/>
          </p:nvSpPr>
          <p:spPr>
            <a:xfrm>
              <a:off x="2406508" y="4578804"/>
              <a:ext cx="1011805" cy="215444"/>
            </a:xfrm>
            <a:prstGeom prst="rect">
              <a:avLst/>
            </a:prstGeom>
            <a:noFill/>
          </p:spPr>
          <p:txBody>
            <a:bodyPr wrap="square" rtlCol="0">
              <a:spAutoFit/>
            </a:bodyPr>
            <a:lstStyle/>
            <a:p>
              <a:r>
                <a:rPr lang="en-US" sz="800" dirty="0">
                  <a:latin typeface="Arial" panose="020B0604020202020204" pitchFamily="34" charset="0"/>
                  <a:cs typeface="Arial" panose="020B0604020202020204" pitchFamily="34" charset="0"/>
                </a:rPr>
                <a:t>5/2022 – 9/2022</a:t>
              </a:r>
            </a:p>
          </p:txBody>
        </p:sp>
        <p:cxnSp>
          <p:nvCxnSpPr>
            <p:cNvPr id="112" name="Straight Connector 111">
              <a:extLst>
                <a:ext uri="{FF2B5EF4-FFF2-40B4-BE49-F238E27FC236}">
                  <a16:creationId xmlns:a16="http://schemas.microsoft.com/office/drawing/2014/main" id="{C317721B-EAB3-B7CC-C4DC-7DED6CB2E911}"/>
                </a:ext>
              </a:extLst>
            </p:cNvPr>
            <p:cNvCxnSpPr>
              <a:cxnSpLocks/>
            </p:cNvCxnSpPr>
            <p:nvPr/>
          </p:nvCxnSpPr>
          <p:spPr>
            <a:xfrm>
              <a:off x="2478301" y="5017351"/>
              <a:ext cx="1489814" cy="0"/>
            </a:xfrm>
            <a:prstGeom prst="line">
              <a:avLst/>
            </a:prstGeom>
            <a:ln/>
          </p:spPr>
          <p:style>
            <a:lnRef idx="3">
              <a:schemeClr val="accent4"/>
            </a:lnRef>
            <a:fillRef idx="0">
              <a:schemeClr val="accent4"/>
            </a:fillRef>
            <a:effectRef idx="2">
              <a:schemeClr val="accent4"/>
            </a:effectRef>
            <a:fontRef idx="minor">
              <a:schemeClr val="tx1"/>
            </a:fontRef>
          </p:style>
        </p:cxnSp>
      </p:grpSp>
      <p:sp>
        <p:nvSpPr>
          <p:cNvPr id="113" name="TextBox 112">
            <a:extLst>
              <a:ext uri="{FF2B5EF4-FFF2-40B4-BE49-F238E27FC236}">
                <a16:creationId xmlns:a16="http://schemas.microsoft.com/office/drawing/2014/main" id="{E2011A64-9DD0-3969-2D44-C2DBDF87AB7B}"/>
              </a:ext>
            </a:extLst>
          </p:cNvPr>
          <p:cNvSpPr txBox="1"/>
          <p:nvPr/>
        </p:nvSpPr>
        <p:spPr>
          <a:xfrm>
            <a:off x="4173487" y="3543346"/>
            <a:ext cx="2668497" cy="4862870"/>
          </a:xfrm>
          <a:prstGeom prst="rect">
            <a:avLst/>
          </a:prstGeom>
          <a:noFill/>
        </p:spPr>
        <p:txBody>
          <a:bodyPr wrap="square" rtlCol="0">
            <a:spAutoFit/>
          </a:bodyPr>
          <a:lstStyle/>
          <a:p>
            <a:pPr marL="171450" indent="-171450">
              <a:spcBef>
                <a:spcPts val="600"/>
              </a:spcBef>
              <a:buFont typeface="Arial" panose="020B0604020202020204" pitchFamily="34" charset="0"/>
              <a:buChar char="•"/>
            </a:pPr>
            <a:r>
              <a:rPr lang="en-US" sz="1000" dirty="0">
                <a:latin typeface="Helvetica" panose="020B0604020202020204" pitchFamily="34" charset="0"/>
                <a:cs typeface="Helvetica" panose="020B0604020202020204" pitchFamily="34" charset="0"/>
              </a:rPr>
              <a:t>The system helps to manage the reservation of the FPT University library.</a:t>
            </a:r>
          </a:p>
          <a:p>
            <a:pPr marL="171450" indent="-171450">
              <a:spcBef>
                <a:spcPts val="600"/>
              </a:spcBef>
              <a:buFont typeface="Arial" panose="020B0604020202020204" pitchFamily="34" charset="0"/>
              <a:buChar char="•"/>
            </a:pPr>
            <a:r>
              <a:rPr lang="en-US" sz="1000" dirty="0">
                <a:latin typeface="Helvetica" panose="020B0604020202020204" pitchFamily="34" charset="0"/>
                <a:cs typeface="Helvetica" panose="020B0604020202020204" pitchFamily="34" charset="0"/>
              </a:rPr>
              <a:t>Technology used:</a:t>
            </a:r>
          </a:p>
          <a:p>
            <a:pPr marL="628650" lvl="1" indent="-171450">
              <a:spcBef>
                <a:spcPts val="600"/>
              </a:spcBef>
              <a:buFont typeface="Arial" panose="020B0604020202020204" pitchFamily="34" charset="0"/>
              <a:buChar char="•"/>
            </a:pPr>
            <a:r>
              <a:rPr lang="en-US" sz="1000" b="1" dirty="0">
                <a:latin typeface="Helvetica" panose="020B0604020202020204" pitchFamily="34" charset="0"/>
                <a:cs typeface="Helvetica" panose="020B0604020202020204" pitchFamily="34" charset="0"/>
              </a:rPr>
              <a:t>Languages:</a:t>
            </a:r>
            <a:r>
              <a:rPr lang="en-US" sz="1000" dirty="0">
                <a:latin typeface="Helvetica" panose="020B0604020202020204" pitchFamily="34" charset="0"/>
                <a:cs typeface="Helvetica" panose="020B0604020202020204" pitchFamily="34" charset="0"/>
              </a:rPr>
              <a:t> CSS, SCSS, TypeScript, JavaScript.</a:t>
            </a:r>
          </a:p>
          <a:p>
            <a:pPr marL="628650" lvl="1" indent="-171450">
              <a:spcBef>
                <a:spcPts val="600"/>
              </a:spcBef>
              <a:buFont typeface="Arial" panose="020B0604020202020204" pitchFamily="34" charset="0"/>
              <a:buChar char="•"/>
            </a:pPr>
            <a:r>
              <a:rPr lang="en-US" sz="1000" b="1" dirty="0">
                <a:latin typeface="Helvetica" panose="020B0604020202020204" pitchFamily="34" charset="0"/>
                <a:cs typeface="Helvetica" panose="020B0604020202020204" pitchFamily="34" charset="0"/>
              </a:rPr>
              <a:t>Back-end:</a:t>
            </a:r>
            <a:r>
              <a:rPr lang="en-US" sz="1000" dirty="0">
                <a:latin typeface="Helvetica" panose="020B0604020202020204" pitchFamily="34" charset="0"/>
                <a:cs typeface="Helvetica" panose="020B0604020202020204" pitchFamily="34" charset="0"/>
              </a:rPr>
              <a:t> NodeJS, </a:t>
            </a:r>
            <a:r>
              <a:rPr lang="en-US" sz="1000" noProof="1">
                <a:latin typeface="Helvetica" panose="020B0604020202020204" pitchFamily="34" charset="0"/>
                <a:cs typeface="Helvetica" panose="020B0604020202020204" pitchFamily="34" charset="0"/>
              </a:rPr>
              <a:t>NestJS</a:t>
            </a:r>
            <a:r>
              <a:rPr lang="en-US" sz="1000" dirty="0">
                <a:latin typeface="Helvetica" panose="020B0604020202020204" pitchFamily="34" charset="0"/>
                <a:cs typeface="Helvetica" panose="020B0604020202020204" pitchFamily="34" charset="0"/>
              </a:rPr>
              <a:t>, </a:t>
            </a:r>
            <a:r>
              <a:rPr lang="en-US" sz="1000" noProof="1">
                <a:latin typeface="Helvetica" panose="020B0604020202020204" pitchFamily="34" charset="0"/>
                <a:cs typeface="Helvetica" panose="020B0604020202020204" pitchFamily="34" charset="0"/>
              </a:rPr>
              <a:t>ExpressJS</a:t>
            </a:r>
            <a:r>
              <a:rPr lang="en-US" sz="1000" dirty="0">
                <a:latin typeface="Helvetica" panose="020B0604020202020204" pitchFamily="34" charset="0"/>
                <a:cs typeface="Helvetica" panose="020B0604020202020204" pitchFamily="34" charset="0"/>
              </a:rPr>
              <a:t>, Swagger API Docs.</a:t>
            </a:r>
          </a:p>
          <a:p>
            <a:pPr marL="628650" lvl="1" indent="-171450">
              <a:spcBef>
                <a:spcPts val="600"/>
              </a:spcBef>
              <a:buFont typeface="Arial" panose="020B0604020202020204" pitchFamily="34" charset="0"/>
              <a:buChar char="•"/>
            </a:pPr>
            <a:r>
              <a:rPr lang="en-US" sz="1000" b="1" dirty="0">
                <a:latin typeface="Helvetica" panose="020B0604020202020204" pitchFamily="34" charset="0"/>
                <a:cs typeface="Helvetica" panose="020B0604020202020204" pitchFamily="34" charset="0"/>
              </a:rPr>
              <a:t>Front-end:</a:t>
            </a:r>
            <a:r>
              <a:rPr lang="en-US" sz="1000" dirty="0">
                <a:latin typeface="Helvetica" panose="020B0604020202020204" pitchFamily="34" charset="0"/>
                <a:cs typeface="Helvetica" panose="020B0604020202020204" pitchFamily="34" charset="0"/>
              </a:rPr>
              <a:t> ReactJS, </a:t>
            </a:r>
            <a:r>
              <a:rPr lang="en-US" sz="1000" noProof="1">
                <a:latin typeface="Helvetica" panose="020B0604020202020204" pitchFamily="34" charset="0"/>
                <a:cs typeface="Helvetica" panose="020B0604020202020204" pitchFamily="34" charset="0"/>
              </a:rPr>
              <a:t>NextJS.</a:t>
            </a:r>
          </a:p>
          <a:p>
            <a:pPr marL="628650" lvl="1" indent="-171450">
              <a:spcBef>
                <a:spcPts val="600"/>
              </a:spcBef>
              <a:buFont typeface="Arial" panose="020B0604020202020204" pitchFamily="34" charset="0"/>
              <a:buChar char="•"/>
            </a:pPr>
            <a:r>
              <a:rPr lang="en-US" sz="1000" b="1" noProof="1">
                <a:latin typeface="Helvetica" panose="020B0604020202020204" pitchFamily="34" charset="0"/>
                <a:cs typeface="Helvetica" panose="020B0604020202020204" pitchFamily="34" charset="0"/>
              </a:rPr>
              <a:t>UI Framework:</a:t>
            </a:r>
            <a:r>
              <a:rPr lang="en-US" sz="1000" noProof="1">
                <a:latin typeface="Helvetica" panose="020B0604020202020204" pitchFamily="34" charset="0"/>
                <a:cs typeface="Helvetica" panose="020B0604020202020204" pitchFamily="34" charset="0"/>
              </a:rPr>
              <a:t> Mantine </a:t>
            </a:r>
            <a:r>
              <a:rPr lang="en-US" sz="1000" dirty="0">
                <a:latin typeface="Helvetica" panose="020B0604020202020204" pitchFamily="34" charset="0"/>
                <a:cs typeface="Helvetica" panose="020B0604020202020204" pitchFamily="34" charset="0"/>
              </a:rPr>
              <a:t>UI.</a:t>
            </a:r>
          </a:p>
          <a:p>
            <a:pPr marL="628650" lvl="1" indent="-171450">
              <a:spcBef>
                <a:spcPts val="600"/>
              </a:spcBef>
              <a:buFont typeface="Arial" panose="020B0604020202020204" pitchFamily="34" charset="0"/>
              <a:buChar char="•"/>
            </a:pPr>
            <a:r>
              <a:rPr lang="en-US" sz="1000" b="1" dirty="0">
                <a:latin typeface="Helvetica" panose="020B0604020202020204" pitchFamily="34" charset="0"/>
                <a:cs typeface="Helvetica" panose="020B0604020202020204" pitchFamily="34" charset="0"/>
              </a:rPr>
              <a:t>Authentication Server:</a:t>
            </a:r>
            <a:r>
              <a:rPr lang="en-US" sz="1000" dirty="0">
                <a:latin typeface="Helvetica" panose="020B0604020202020204" pitchFamily="34" charset="0"/>
                <a:cs typeface="Helvetica" panose="020B0604020202020204" pitchFamily="34" charset="0"/>
              </a:rPr>
              <a:t> </a:t>
            </a:r>
            <a:r>
              <a:rPr lang="en-US" sz="1000" noProof="1">
                <a:latin typeface="Helvetica" panose="020B0604020202020204" pitchFamily="34" charset="0"/>
                <a:cs typeface="Helvetica" panose="020B0604020202020204" pitchFamily="34" charset="0"/>
              </a:rPr>
              <a:t>Keycloak</a:t>
            </a:r>
            <a:r>
              <a:rPr lang="en-US" sz="1000" dirty="0">
                <a:latin typeface="Helvetica" panose="020B0604020202020204" pitchFamily="34" charset="0"/>
                <a:cs typeface="Helvetica" panose="020B0604020202020204" pitchFamily="34" charset="0"/>
              </a:rPr>
              <a:t>.</a:t>
            </a:r>
          </a:p>
          <a:p>
            <a:pPr marL="628650" lvl="1" indent="-171450">
              <a:spcBef>
                <a:spcPts val="600"/>
              </a:spcBef>
              <a:buFont typeface="Arial" panose="020B0604020202020204" pitchFamily="34" charset="0"/>
              <a:buChar char="•"/>
            </a:pPr>
            <a:r>
              <a:rPr lang="en-US" sz="1000" b="1" dirty="0">
                <a:latin typeface="Helvetica" panose="020B0604020202020204" pitchFamily="34" charset="0"/>
                <a:cs typeface="Helvetica" panose="020B0604020202020204" pitchFamily="34" charset="0"/>
              </a:rPr>
              <a:t>Database System:</a:t>
            </a:r>
            <a:r>
              <a:rPr lang="en-US" sz="1000" dirty="0">
                <a:latin typeface="Helvetica" panose="020B0604020202020204" pitchFamily="34" charset="0"/>
                <a:cs typeface="Helvetica" panose="020B0604020202020204" pitchFamily="34" charset="0"/>
              </a:rPr>
              <a:t> </a:t>
            </a:r>
            <a:r>
              <a:rPr lang="en-US" sz="1000" noProof="1">
                <a:latin typeface="Helvetica" panose="020B0604020202020204" pitchFamily="34" charset="0"/>
                <a:cs typeface="Helvetica" panose="020B0604020202020204" pitchFamily="34" charset="0"/>
              </a:rPr>
              <a:t>postgreSQL</a:t>
            </a:r>
            <a:r>
              <a:rPr lang="en-US" sz="1000" dirty="0">
                <a:latin typeface="Helvetica" panose="020B0604020202020204" pitchFamily="34" charset="0"/>
                <a:cs typeface="Helvetica" panose="020B0604020202020204" pitchFamily="34" charset="0"/>
              </a:rPr>
              <a:t>.</a:t>
            </a:r>
          </a:p>
          <a:p>
            <a:pPr marL="171450" indent="-171450">
              <a:spcBef>
                <a:spcPts val="600"/>
              </a:spcBef>
              <a:buFont typeface="Arial" panose="020B0604020202020204" pitchFamily="34" charset="0"/>
              <a:buChar char="•"/>
            </a:pPr>
            <a:r>
              <a:rPr lang="en-US" sz="1000" b="0" i="0" dirty="0">
                <a:effectLst/>
                <a:latin typeface="Helvetica" panose="020B0604020202020204" pitchFamily="34" charset="0"/>
                <a:cs typeface="Helvetica" panose="020B0604020202020204" pitchFamily="34" charset="0"/>
              </a:rPr>
              <a:t>Responsibilities: </a:t>
            </a:r>
          </a:p>
          <a:p>
            <a:pPr marL="628650" lvl="1" indent="-171450">
              <a:spcBef>
                <a:spcPts val="600"/>
              </a:spcBef>
              <a:buFont typeface="Arial" panose="020B0604020202020204" pitchFamily="34" charset="0"/>
              <a:buChar char="•"/>
            </a:pPr>
            <a:r>
              <a:rPr lang="en-US" sz="1000" dirty="0">
                <a:latin typeface="Helvetica" panose="020B0604020202020204" pitchFamily="34" charset="0"/>
                <a:cs typeface="Helvetica" panose="020B0604020202020204" pitchFamily="34" charset="0"/>
              </a:rPr>
              <a:t>Handle implementing front-end side development for the Room Booking Module, Accounts Module, Rooms Module, Feedbacks Module.</a:t>
            </a:r>
          </a:p>
          <a:p>
            <a:pPr marL="628650" lvl="1" indent="-171450">
              <a:spcBef>
                <a:spcPts val="600"/>
              </a:spcBef>
              <a:buFont typeface="Arial" panose="020B0604020202020204" pitchFamily="34" charset="0"/>
              <a:buChar char="•"/>
            </a:pPr>
            <a:r>
              <a:rPr lang="en-US" sz="1000" dirty="0">
                <a:latin typeface="Helvetica" panose="020B0604020202020204" pitchFamily="34" charset="0"/>
                <a:cs typeface="Helvetica" panose="020B0604020202020204" pitchFamily="34" charset="0"/>
              </a:rPr>
              <a:t>Handle implement backend-side development for developing APIs for managing the common modules and resolving the algorithm of the room booking requests, providing the staffs the best ways to enhance their room booking experience.</a:t>
            </a:r>
          </a:p>
        </p:txBody>
      </p:sp>
      <p:sp>
        <p:nvSpPr>
          <p:cNvPr id="12" name="TextBox 11">
            <a:extLst>
              <a:ext uri="{FF2B5EF4-FFF2-40B4-BE49-F238E27FC236}">
                <a16:creationId xmlns:a16="http://schemas.microsoft.com/office/drawing/2014/main" id="{7533593D-1574-6F52-4951-534418DE5A0C}"/>
              </a:ext>
            </a:extLst>
          </p:cNvPr>
          <p:cNvSpPr txBox="1"/>
          <p:nvPr/>
        </p:nvSpPr>
        <p:spPr>
          <a:xfrm>
            <a:off x="927210" y="5206066"/>
            <a:ext cx="850098" cy="230832"/>
          </a:xfrm>
          <a:prstGeom prst="rect">
            <a:avLst/>
          </a:prstGeom>
          <a:noFill/>
        </p:spPr>
        <p:txBody>
          <a:bodyPr wrap="square" rtlCol="0">
            <a:spAutoFit/>
          </a:bodyPr>
          <a:lstStyle/>
          <a:p>
            <a:pPr algn="r"/>
            <a:r>
              <a:rPr lang="en-US" sz="900" b="1" dirty="0">
                <a:solidFill>
                  <a:schemeClr val="bg1"/>
                </a:solidFill>
                <a:latin typeface="Helvetica" panose="020B0604020202020204" pitchFamily="34" charset="0"/>
                <a:cs typeface="Helvetica" panose="020B0604020202020204" pitchFamily="34" charset="0"/>
              </a:rPr>
              <a:t>PORTFOLIO</a:t>
            </a:r>
          </a:p>
        </p:txBody>
      </p:sp>
      <p:sp>
        <p:nvSpPr>
          <p:cNvPr id="13" name="TextBox 12">
            <a:extLst>
              <a:ext uri="{FF2B5EF4-FFF2-40B4-BE49-F238E27FC236}">
                <a16:creationId xmlns:a16="http://schemas.microsoft.com/office/drawing/2014/main" id="{2CBCD055-EC99-B739-E010-53ED93F04593}"/>
              </a:ext>
            </a:extLst>
          </p:cNvPr>
          <p:cNvSpPr txBox="1"/>
          <p:nvPr/>
        </p:nvSpPr>
        <p:spPr>
          <a:xfrm>
            <a:off x="-451542" y="5356365"/>
            <a:ext cx="2228850" cy="200055"/>
          </a:xfrm>
          <a:prstGeom prst="rect">
            <a:avLst/>
          </a:prstGeom>
          <a:noFill/>
        </p:spPr>
        <p:txBody>
          <a:bodyPr wrap="square" rtlCol="0">
            <a:spAutoFit/>
          </a:bodyPr>
          <a:lstStyle/>
          <a:p>
            <a:pPr algn="r"/>
            <a:r>
              <a:rPr lang="en-US" sz="700" dirty="0">
                <a:solidFill>
                  <a:schemeClr val="bg1"/>
                </a:solidFill>
                <a:latin typeface="Helvetica" panose="020B0604020202020204" pitchFamily="34" charset="0"/>
                <a:cs typeface="Helvetica" panose="020B0604020202020204" pitchFamily="34" charset="0"/>
              </a:rPr>
              <a:t>Longdemon.github.io/portfolio-demon</a:t>
            </a:r>
          </a:p>
        </p:txBody>
      </p:sp>
      <p:pic>
        <p:nvPicPr>
          <p:cNvPr id="19" name="Graphic 18" descr="Address Book with solid fill">
            <a:extLst>
              <a:ext uri="{FF2B5EF4-FFF2-40B4-BE49-F238E27FC236}">
                <a16:creationId xmlns:a16="http://schemas.microsoft.com/office/drawing/2014/main" id="{A8AA206B-E694-7C22-F1F3-BD41D258C57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838713" y="5270251"/>
            <a:ext cx="235043" cy="235043"/>
          </a:xfrm>
          <a:prstGeom prst="rect">
            <a:avLst/>
          </a:prstGeom>
        </p:spPr>
      </p:pic>
      <p:sp>
        <p:nvSpPr>
          <p:cNvPr id="15" name="TextBox 14">
            <a:extLst>
              <a:ext uri="{FF2B5EF4-FFF2-40B4-BE49-F238E27FC236}">
                <a16:creationId xmlns:a16="http://schemas.microsoft.com/office/drawing/2014/main" id="{F51A8DF7-E2CE-078E-32D1-F9D31D1FFA32}"/>
              </a:ext>
            </a:extLst>
          </p:cNvPr>
          <p:cNvSpPr txBox="1"/>
          <p:nvPr/>
        </p:nvSpPr>
        <p:spPr>
          <a:xfrm>
            <a:off x="70986" y="8290264"/>
            <a:ext cx="2184703" cy="461665"/>
          </a:xfrm>
          <a:prstGeom prst="rect">
            <a:avLst/>
          </a:prstGeom>
          <a:noFill/>
        </p:spPr>
        <p:txBody>
          <a:bodyPr wrap="square" rtlCol="0">
            <a:spAutoFit/>
          </a:bodyPr>
          <a:lstStyle/>
          <a:p>
            <a:r>
              <a:rPr lang="en-US" sz="800" b="1" dirty="0">
                <a:solidFill>
                  <a:schemeClr val="bg1"/>
                </a:solidFill>
                <a:latin typeface="Helvetica" panose="020B0604020202020204" pitchFamily="34" charset="0"/>
                <a:cs typeface="Helvetica" panose="020B0604020202020204" pitchFamily="34" charset="0"/>
              </a:rPr>
              <a:t>Database Management System: </a:t>
            </a:r>
          </a:p>
          <a:p>
            <a:pPr marL="171450" indent="-171450">
              <a:buFontTx/>
              <a:buChar char="-"/>
            </a:pPr>
            <a:r>
              <a:rPr lang="en-US" sz="800" dirty="0">
                <a:solidFill>
                  <a:schemeClr val="bg1"/>
                </a:solidFill>
                <a:latin typeface="Helvetica" panose="020B0604020202020204" pitchFamily="34" charset="0"/>
                <a:cs typeface="Helvetica" panose="020B0604020202020204" pitchFamily="34" charset="0"/>
              </a:rPr>
              <a:t>MySQL</a:t>
            </a:r>
          </a:p>
          <a:p>
            <a:pPr marL="171450" indent="-171450">
              <a:buFontTx/>
              <a:buChar char="-"/>
            </a:pPr>
            <a:r>
              <a:rPr lang="en-US" sz="800" noProof="1">
                <a:solidFill>
                  <a:schemeClr val="bg1"/>
                </a:solidFill>
                <a:latin typeface="Helvetica" panose="020B0604020202020204" pitchFamily="34" charset="0"/>
                <a:cs typeface="Helvetica" panose="020B0604020202020204" pitchFamily="34" charset="0"/>
              </a:rPr>
              <a:t>PostgresSQL</a:t>
            </a:r>
          </a:p>
        </p:txBody>
      </p:sp>
      <p:sp>
        <p:nvSpPr>
          <p:cNvPr id="23" name="TextBox 22">
            <a:extLst>
              <a:ext uri="{FF2B5EF4-FFF2-40B4-BE49-F238E27FC236}">
                <a16:creationId xmlns:a16="http://schemas.microsoft.com/office/drawing/2014/main" id="{F90B2D63-17A7-8C07-3243-9F7803768892}"/>
              </a:ext>
            </a:extLst>
          </p:cNvPr>
          <p:cNvSpPr txBox="1"/>
          <p:nvPr/>
        </p:nvSpPr>
        <p:spPr>
          <a:xfrm>
            <a:off x="1265625" y="7651017"/>
            <a:ext cx="778281" cy="507831"/>
          </a:xfrm>
          <a:prstGeom prst="rect">
            <a:avLst/>
          </a:prstGeom>
          <a:noFill/>
        </p:spPr>
        <p:txBody>
          <a:bodyPr wrap="square" rtlCol="0">
            <a:spAutoFit/>
          </a:bodyPr>
          <a:lstStyle/>
          <a:p>
            <a:r>
              <a:rPr lang="en-US" sz="900" b="1" dirty="0">
                <a:solidFill>
                  <a:schemeClr val="bg1"/>
                </a:solidFill>
                <a:latin typeface="Helvetica" panose="020B0604020202020204" pitchFamily="34" charset="0"/>
                <a:cs typeface="Helvetica" panose="020B0604020202020204" pitchFamily="34" charset="0"/>
              </a:rPr>
              <a:t>Back-end: </a:t>
            </a:r>
          </a:p>
          <a:p>
            <a:pPr marL="171450" indent="-171450">
              <a:buFontTx/>
              <a:buChar char="-"/>
            </a:pPr>
            <a:r>
              <a:rPr lang="en-US" sz="900" dirty="0">
                <a:solidFill>
                  <a:schemeClr val="bg1"/>
                </a:solidFill>
                <a:latin typeface="Helvetica" panose="020B0604020202020204" pitchFamily="34" charset="0"/>
                <a:cs typeface="Helvetica" panose="020B0604020202020204" pitchFamily="34" charset="0"/>
              </a:rPr>
              <a:t>Java</a:t>
            </a:r>
          </a:p>
          <a:p>
            <a:pPr marL="171450" indent="-171450">
              <a:buFontTx/>
              <a:buChar char="-"/>
            </a:pPr>
            <a:r>
              <a:rPr lang="en-US" sz="900" noProof="1">
                <a:solidFill>
                  <a:schemeClr val="bg1"/>
                </a:solidFill>
                <a:latin typeface="Helvetica" panose="020B0604020202020204" pitchFamily="34" charset="0"/>
                <a:cs typeface="Helvetica" panose="020B0604020202020204" pitchFamily="34" charset="0"/>
              </a:rPr>
              <a:t>NestJS</a:t>
            </a:r>
          </a:p>
        </p:txBody>
      </p:sp>
      <p:sp>
        <p:nvSpPr>
          <p:cNvPr id="28" name="TextBox 27">
            <a:extLst>
              <a:ext uri="{FF2B5EF4-FFF2-40B4-BE49-F238E27FC236}">
                <a16:creationId xmlns:a16="http://schemas.microsoft.com/office/drawing/2014/main" id="{760D2CD4-0CD6-9941-3BEC-B404ACC9591D}"/>
              </a:ext>
            </a:extLst>
          </p:cNvPr>
          <p:cNvSpPr txBox="1"/>
          <p:nvPr/>
        </p:nvSpPr>
        <p:spPr>
          <a:xfrm>
            <a:off x="50241" y="7651338"/>
            <a:ext cx="1043780" cy="646331"/>
          </a:xfrm>
          <a:prstGeom prst="rect">
            <a:avLst/>
          </a:prstGeom>
          <a:noFill/>
        </p:spPr>
        <p:txBody>
          <a:bodyPr wrap="square" rtlCol="0">
            <a:spAutoFit/>
          </a:bodyPr>
          <a:lstStyle/>
          <a:p>
            <a:r>
              <a:rPr lang="en-US" sz="900" b="1" dirty="0">
                <a:solidFill>
                  <a:schemeClr val="bg1"/>
                </a:solidFill>
                <a:latin typeface="Helvetica" panose="020B0604020202020204" pitchFamily="34" charset="0"/>
                <a:cs typeface="Helvetica" panose="020B0604020202020204" pitchFamily="34" charset="0"/>
              </a:rPr>
              <a:t>Front-end</a:t>
            </a:r>
            <a:r>
              <a:rPr lang="en-US" sz="900" dirty="0">
                <a:solidFill>
                  <a:schemeClr val="bg1"/>
                </a:solidFill>
                <a:latin typeface="Helvetica" panose="020B0604020202020204" pitchFamily="34" charset="0"/>
                <a:cs typeface="Helvetica" panose="020B0604020202020204" pitchFamily="34" charset="0"/>
              </a:rPr>
              <a:t>: </a:t>
            </a:r>
          </a:p>
          <a:p>
            <a:pPr marL="171450" indent="-171450">
              <a:buFontTx/>
              <a:buChar char="-"/>
            </a:pPr>
            <a:r>
              <a:rPr lang="en-US" sz="900" dirty="0">
                <a:solidFill>
                  <a:schemeClr val="bg1"/>
                </a:solidFill>
                <a:latin typeface="Helvetica" panose="020B0604020202020204" pitchFamily="34" charset="0"/>
                <a:cs typeface="Helvetica" panose="020B0604020202020204" pitchFamily="34" charset="0"/>
              </a:rPr>
              <a:t>Java Script</a:t>
            </a:r>
          </a:p>
          <a:p>
            <a:pPr marL="171450" indent="-171450">
              <a:buFontTx/>
              <a:buChar char="-"/>
            </a:pPr>
            <a:r>
              <a:rPr lang="en-US" sz="900" dirty="0">
                <a:solidFill>
                  <a:schemeClr val="bg1"/>
                </a:solidFill>
                <a:latin typeface="Helvetica" panose="020B0604020202020204" pitchFamily="34" charset="0"/>
                <a:cs typeface="Helvetica" panose="020B0604020202020204" pitchFamily="34" charset="0"/>
              </a:rPr>
              <a:t>ReactJS</a:t>
            </a:r>
          </a:p>
          <a:p>
            <a:pPr marL="171450" indent="-171450">
              <a:buFontTx/>
              <a:buChar char="-"/>
            </a:pPr>
            <a:r>
              <a:rPr lang="en-US" sz="900" noProof="1">
                <a:solidFill>
                  <a:schemeClr val="bg1"/>
                </a:solidFill>
                <a:latin typeface="Helvetica" panose="020B0604020202020204" pitchFamily="34" charset="0"/>
                <a:cs typeface="Helvetica" panose="020B0604020202020204" pitchFamily="34" charset="0"/>
              </a:rPr>
              <a:t>NextJS</a:t>
            </a:r>
          </a:p>
        </p:txBody>
      </p:sp>
    </p:spTree>
    <p:extLst>
      <p:ext uri="{BB962C8B-B14F-4D97-AF65-F5344CB8AC3E}">
        <p14:creationId xmlns:p14="http://schemas.microsoft.com/office/powerpoint/2010/main" val="343817652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2299</TotalTime>
  <Words>285</Words>
  <Application>Microsoft Office PowerPoint</Application>
  <PresentationFormat>A4 Paper (210x297 mm)</PresentationFormat>
  <Paragraphs>52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Helvetica</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Vu Long</dc:creator>
  <cp:lastModifiedBy>Nguyen Vu Long</cp:lastModifiedBy>
  <cp:revision>15</cp:revision>
  <dcterms:created xsi:type="dcterms:W3CDTF">2022-07-18T07:48:24Z</dcterms:created>
  <dcterms:modified xsi:type="dcterms:W3CDTF">2022-08-30T13:50:47Z</dcterms:modified>
</cp:coreProperties>
</file>