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290" r:id="rId2"/>
    <p:sldId id="294" r:id="rId3"/>
    <p:sldId id="295" r:id="rId4"/>
    <p:sldId id="302" r:id="rId5"/>
    <p:sldId id="296" r:id="rId6"/>
    <p:sldId id="300" r:id="rId7"/>
    <p:sldId id="301" r:id="rId8"/>
    <p:sldId id="320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11" r:id="rId29"/>
    <p:sldId id="312" r:id="rId30"/>
    <p:sldId id="317" r:id="rId31"/>
    <p:sldId id="313" r:id="rId32"/>
    <p:sldId id="298" r:id="rId33"/>
    <p:sldId id="314" r:id="rId34"/>
    <p:sldId id="315" r:id="rId35"/>
    <p:sldId id="316" r:id="rId36"/>
    <p:sldId id="318" r:id="rId37"/>
    <p:sldId id="319" r:id="rId38"/>
    <p:sldId id="29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7FC"/>
    <a:srgbClr val="0696FC"/>
    <a:srgbClr val="069AFD"/>
    <a:srgbClr val="069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67" autoAdjust="0"/>
  </p:normalViewPr>
  <p:slideViewPr>
    <p:cSldViewPr snapToGrid="0">
      <p:cViewPr varScale="1">
        <p:scale>
          <a:sx n="72" d="100"/>
          <a:sy n="72" d="100"/>
        </p:scale>
        <p:origin x="1144" y="5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123B4-82CE-4AAE-9B08-416A3497BD7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F9FD-108D-4D66-B330-1070132D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2E30EA-B42C-4FD4-9510-75938FDE384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6690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task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task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6249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search(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1896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,  button new/cancel,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phong</a:t>
            </a:r>
            <a:r>
              <a:rPr lang="en-US" dirty="0"/>
              <a:t> 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658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action drag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khoanh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21357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Tap </a:t>
            </a:r>
            <a:r>
              <a:rPr lang="en-US" dirty="0" err="1"/>
              <a:t>vô</a:t>
            </a:r>
            <a:r>
              <a:rPr lang="en-US" dirty="0"/>
              <a:t> write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event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event </a:t>
            </a:r>
            <a:r>
              <a:rPr lang="en-US" dirty="0" err="1"/>
              <a:t>mới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86697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Double click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bấm</a:t>
            </a:r>
            <a:r>
              <a:rPr lang="en-US" dirty="0"/>
              <a:t> delete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Phí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detail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event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mail cancel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594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gained </a:t>
            </a:r>
            <a:r>
              <a:rPr lang="en-US" dirty="0" err="1"/>
              <a:t>days,taken</a:t>
            </a:r>
            <a:r>
              <a:rPr lang="en-US" dirty="0"/>
              <a:t> day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86435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nghỉ</a:t>
            </a:r>
            <a:r>
              <a:rPr lang="en-US" dirty="0"/>
              <a:t>-&gt; scroll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Request for: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request </a:t>
            </a:r>
            <a:r>
              <a:rPr lang="en-US" dirty="0" err="1"/>
              <a:t>giùm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Sau </a:t>
            </a:r>
            <a:r>
              <a:rPr lang="en-US" dirty="0" err="1"/>
              <a:t>khi</a:t>
            </a:r>
            <a:r>
              <a:rPr lang="en-US" dirty="0"/>
              <a:t> dc approve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mail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chỉ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mail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reply hay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ở </a:t>
            </a:r>
            <a:r>
              <a:rPr lang="en-US" dirty="0" err="1"/>
              <a:t>đây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46946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Những</a:t>
            </a:r>
            <a:r>
              <a:rPr lang="en-US" dirty="0"/>
              <a:t> Facility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dâu</a:t>
            </a:r>
            <a:r>
              <a:rPr lang="en-US" dirty="0"/>
              <a:t> *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ta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reject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request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đúng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edit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edit </a:t>
            </a:r>
            <a:r>
              <a:rPr lang="en-US" dirty="0" err="1"/>
              <a:t>mục</a:t>
            </a:r>
            <a:r>
              <a:rPr lang="en-US" dirty="0"/>
              <a:t> 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13507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34802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over-view.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6220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task status: new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inprogress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closed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task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setup </a:t>
            </a:r>
            <a:r>
              <a:rPr lang="en-US" dirty="0" err="1"/>
              <a:t>là</a:t>
            </a:r>
            <a:r>
              <a:rPr lang="en-US" dirty="0"/>
              <a:t> watcher </a:t>
            </a:r>
            <a:r>
              <a:rPr lang="en-US" dirty="0" err="1"/>
              <a:t>của</a:t>
            </a:r>
            <a:r>
              <a:rPr lang="en-US" dirty="0"/>
              <a:t> task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mail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=&gt;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trong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redmine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mail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Remine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=&gt;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task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mail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task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spec, requirement,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video </a:t>
            </a:r>
            <a:r>
              <a:rPr lang="en-US" dirty="0" err="1"/>
              <a:t>v.v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spec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requirement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52912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Nói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task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task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team lead </a:t>
            </a:r>
            <a:r>
              <a:rPr lang="en-US" dirty="0" err="1"/>
              <a:t>hoặc</a:t>
            </a:r>
            <a:r>
              <a:rPr lang="en-US" dirty="0"/>
              <a:t> pm. team member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ý </a:t>
            </a:r>
            <a:r>
              <a:rPr lang="en-US" dirty="0" err="1"/>
              <a:t>tạo</a:t>
            </a:r>
            <a:r>
              <a:rPr lang="en-US" dirty="0"/>
              <a:t> task.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lead </a:t>
            </a:r>
            <a:r>
              <a:rPr lang="en-US" dirty="0" err="1"/>
              <a:t>hoặc</a:t>
            </a:r>
            <a:r>
              <a:rPr lang="en-US" dirty="0"/>
              <a:t> pm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=&gt; </a:t>
            </a:r>
            <a:r>
              <a:rPr lang="en-US" dirty="0" err="1"/>
              <a:t>nêu</a:t>
            </a:r>
            <a:r>
              <a:rPr lang="en-US" dirty="0"/>
              <a:t> 1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do: </a:t>
            </a:r>
            <a:r>
              <a:rPr lang="en-US" dirty="0" err="1"/>
              <a:t>tạo</a:t>
            </a:r>
            <a:r>
              <a:rPr lang="en-US" dirty="0"/>
              <a:t> task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task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v.v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filter…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ta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ticket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click </a:t>
            </a:r>
            <a:r>
              <a:rPr lang="en-US" dirty="0" err="1"/>
              <a:t>vào</a:t>
            </a:r>
            <a:r>
              <a:rPr lang="en-US" dirty="0"/>
              <a:t> new issue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5468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nói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filter. Click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ticket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50553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Watcher </a:t>
            </a:r>
            <a:r>
              <a:rPr lang="en-US" dirty="0" err="1"/>
              <a:t>những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dc mail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update ticket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add subtask- &gt; </a:t>
            </a:r>
            <a:r>
              <a:rPr lang="en-US" dirty="0" err="1"/>
              <a:t>tạo</a:t>
            </a:r>
            <a:r>
              <a:rPr lang="en-US" dirty="0"/>
              <a:t> ticket </a:t>
            </a:r>
            <a:r>
              <a:rPr lang="en-US" dirty="0" err="1"/>
              <a:t>moi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create new issue</a:t>
            </a:r>
          </a:p>
          <a:p>
            <a:pPr marL="171450" indent="-171450">
              <a:buFontTx/>
              <a:buChar char="-"/>
            </a:pPr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phần</a:t>
            </a:r>
            <a:r>
              <a:rPr lang="en-US" dirty="0"/>
              <a:t> ID task , </a:t>
            </a:r>
            <a:r>
              <a:rPr lang="en-US" dirty="0" err="1"/>
              <a:t>khi</a:t>
            </a:r>
            <a:r>
              <a:rPr lang="en-US" dirty="0"/>
              <a:t> add parent </a:t>
            </a:r>
            <a:r>
              <a:rPr lang="en-US" dirty="0" err="1"/>
              <a:t>hoạc</a:t>
            </a:r>
            <a:r>
              <a:rPr lang="en-US" dirty="0"/>
              <a:t> related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5639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status  in progress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…, </a:t>
            </a:r>
            <a:r>
              <a:rPr lang="en-US" dirty="0" err="1"/>
              <a:t>thêm</a:t>
            </a:r>
            <a:r>
              <a:rPr lang="en-US" dirty="0"/>
              <a:t> estimate time, parent 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log time,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log time. 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comment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update task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status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inprogress</a:t>
            </a:r>
            <a:r>
              <a:rPr lang="en-US" dirty="0"/>
              <a:t>. </a:t>
            </a:r>
            <a:r>
              <a:rPr lang="en-US" dirty="0" err="1"/>
              <a:t>Nói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qua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submit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watcher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dc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754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Nói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comment ticket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-&gt;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ticket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format </a:t>
            </a:r>
            <a:r>
              <a:rPr lang="en-US" dirty="0" err="1"/>
              <a:t>của</a:t>
            </a:r>
            <a:r>
              <a:rPr lang="en-US" dirty="0"/>
              <a:t> 1 email.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log time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spent time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Nói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filter.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21503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: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%Done </a:t>
            </a:r>
            <a:r>
              <a:rPr lang="en-US" dirty="0" err="1"/>
              <a:t>của</a:t>
            </a:r>
            <a:r>
              <a:rPr lang="en-US" dirty="0"/>
              <a:t> target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redmine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update ticket.</a:t>
            </a:r>
            <a:br>
              <a:rPr lang="en-US" dirty="0"/>
            </a:br>
            <a:r>
              <a:rPr lang="en-US" dirty="0"/>
              <a:t>-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task cha.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vd</a:t>
            </a:r>
            <a:r>
              <a:rPr lang="en-US" dirty="0"/>
              <a:t> target version ở </a:t>
            </a:r>
            <a:r>
              <a:rPr lang="en-US" dirty="0" err="1"/>
              <a:t>đây</a:t>
            </a:r>
            <a:r>
              <a:rPr lang="en-US" dirty="0"/>
              <a:t> set </a:t>
            </a:r>
            <a:r>
              <a:rPr lang="en-US" dirty="0" err="1"/>
              <a:t>ngày</a:t>
            </a:r>
            <a:r>
              <a:rPr lang="en-US" dirty="0"/>
              <a:t> 29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gatt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29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1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(release).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vè</a:t>
            </a:r>
            <a:r>
              <a:rPr lang="en-US" dirty="0"/>
              <a:t> easy </a:t>
            </a:r>
            <a:r>
              <a:rPr lang="en-US" dirty="0" err="1"/>
              <a:t>gantt</a:t>
            </a:r>
            <a:r>
              <a:rPr lang="en-US" dirty="0"/>
              <a:t>: </a:t>
            </a:r>
            <a:r>
              <a:rPr lang="en-US" dirty="0" err="1"/>
              <a:t>gantt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dc %, easy </a:t>
            </a:r>
            <a:r>
              <a:rPr lang="en-US" dirty="0" err="1"/>
              <a:t>gantt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edit dc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project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35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441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7831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vè</a:t>
            </a:r>
            <a:r>
              <a:rPr lang="en-US" dirty="0"/>
              <a:t> % done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log time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. % done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10-80%, 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90%, review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100%.</a:t>
            </a:r>
            <a:br>
              <a:rPr lang="en-US" dirty="0"/>
            </a:br>
            <a:r>
              <a:rPr lang="en-US" dirty="0"/>
              <a:t>- 1, 2 </a:t>
            </a:r>
            <a:r>
              <a:rPr lang="en-US" dirty="0" err="1"/>
              <a:t>giúp</a:t>
            </a:r>
            <a:r>
              <a:rPr lang="en-US" dirty="0"/>
              <a:t> task </a:t>
            </a:r>
            <a:r>
              <a:rPr lang="en-US" dirty="0" err="1"/>
              <a:t>mamager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3: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issue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task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Task manager(pm, lead)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member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time.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update </a:t>
            </a:r>
            <a:r>
              <a:rPr lang="en-US" dirty="0" err="1"/>
              <a:t>thông</a:t>
            </a:r>
            <a:r>
              <a:rPr lang="en-US" dirty="0"/>
              <a:t> tin 1 task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ở slide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redmine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9655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ta </a:t>
            </a:r>
            <a:r>
              <a:rPr lang="en-US" dirty="0" err="1"/>
              <a:t>đều</a:t>
            </a:r>
            <a:r>
              <a:rPr lang="en-US" dirty="0"/>
              <a:t> dung email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1 email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25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 :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email? -&gt;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email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miss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5732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project, 1 project co </a:t>
            </a:r>
            <a:r>
              <a:rPr lang="en-US" dirty="0" err="1"/>
              <a:t>nhiều</a:t>
            </a:r>
            <a:r>
              <a:rPr lang="en-US" dirty="0"/>
              <a:t> mail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group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đẻ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213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filtering: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0359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30EA-B42C-4FD4-9510-75938FDE3846}" type="slidenum">
              <a:rPr lang="de-DE" altLang="en-US" smtClean="0"/>
              <a:pPr/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0070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93488" y="346540"/>
            <a:ext cx="1707028" cy="1214442"/>
            <a:chOff x="393488" y="346540"/>
            <a:chExt cx="1707028" cy="1214442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3" y="346540"/>
              <a:ext cx="1454099" cy="86422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93488" y="1176901"/>
              <a:ext cx="1707028" cy="384081"/>
            </a:xfrm>
            <a:prstGeom prst="rect">
              <a:avLst/>
            </a:prstGeom>
          </p:spPr>
        </p:pic>
      </p:grp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9953" y="3110753"/>
            <a:ext cx="8038261" cy="2216897"/>
          </a:xfrm>
        </p:spPr>
        <p:txBody>
          <a:bodyPr anchor="b"/>
          <a:lstStyle>
            <a:lvl1pPr algn="r">
              <a:lnSpc>
                <a:spcPct val="110000"/>
              </a:lnSpc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1535" y="5359400"/>
            <a:ext cx="8044615" cy="5413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62DEF-B9E9-4AAA-951A-B90314D4D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76213"/>
            <a:ext cx="2063750" cy="584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76213"/>
            <a:ext cx="6038850" cy="584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23F52-7C57-4CE8-9F0E-98B0EB4E07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D15E1-1771-46B1-9B6B-75B81E115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552EB-B950-41FF-9C64-5958396B4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8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010" y="1051559"/>
            <a:ext cx="4249271" cy="5212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051559"/>
            <a:ext cx="4249271" cy="5212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4EF98-9E3B-4DBF-96D5-E280749C9A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E2698-634E-4142-B42D-DB0F0B4606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2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48391-A119-41AC-82B7-7FAD1BA11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93" y="1363990"/>
            <a:ext cx="3029373" cy="180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3954" b="29575"/>
          <a:stretch/>
        </p:blipFill>
        <p:spPr>
          <a:xfrm>
            <a:off x="2892071" y="3164467"/>
            <a:ext cx="3133616" cy="3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2FCA5-DEE4-4ED1-84CA-8A539700F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29F03-1C4C-4AFB-8E7D-F38C76121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23" y="176213"/>
            <a:ext cx="908812" cy="540143"/>
          </a:xfrm>
          <a:prstGeom prst="rect">
            <a:avLst/>
          </a:prstGeom>
        </p:spPr>
      </p:pic>
      <p:sp>
        <p:nvSpPr>
          <p:cNvPr id="10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 noProof="1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2046" y="176213"/>
            <a:ext cx="867783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047" y="1048872"/>
            <a:ext cx="8677835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3142"/>
            <a:ext cx="2133600" cy="37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3142"/>
            <a:ext cx="2133600" cy="37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C1BD4338-6149-4E50-988F-EDCC0FEF3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9" r:id="rId5"/>
    <p:sldLayoutId id="2147483660" r:id="rId6"/>
    <p:sldLayoutId id="2147483665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+mj-lt"/>
          <a:ea typeface="Meiryo UI" pitchFamily="50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40000"/>
        </a:spcAft>
        <a:buSzPct val="120000"/>
        <a:buFont typeface="Wingdings" pitchFamily="2" charset="2"/>
        <a:buChar char="§"/>
        <a:defRPr sz="2000" baseline="0">
          <a:solidFill>
            <a:schemeClr val="tx1"/>
          </a:solidFill>
          <a:latin typeface="+mn-lt"/>
          <a:ea typeface="Meiryo UI" pitchFamily="50" charset="-128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1800">
          <a:solidFill>
            <a:schemeClr val="tx1"/>
          </a:solidFill>
          <a:latin typeface="+mn-lt"/>
          <a:ea typeface="Meiryo UI" pitchFamily="50" charset="-128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1600">
          <a:solidFill>
            <a:schemeClr val="tx1"/>
          </a:solidFill>
          <a:latin typeface="+mn-lt"/>
          <a:ea typeface="Meiryo UI" pitchFamily="50" charset="-128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1400">
          <a:solidFill>
            <a:schemeClr val="tx1"/>
          </a:solidFill>
          <a:latin typeface="+mn-lt"/>
          <a:ea typeface="Meiryo UI" pitchFamily="50" charset="-128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1400">
          <a:solidFill>
            <a:schemeClr val="tx1"/>
          </a:solidFill>
          <a:latin typeface="+mn-lt"/>
          <a:ea typeface="Meiryo UI" pitchFamily="50" charset="-128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Process &amp;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ADF212-41A8-4E58-A99E-3BF1612F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– Pattern for write/Reply an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82B78E-319C-41BF-A8B9-95A99999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2433DB4-4349-4F01-B964-C3FBE36D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39" y="1422139"/>
            <a:ext cx="4464562" cy="2954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7B314C08-3E10-48FD-A34E-33E73D5FE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95" y="1422139"/>
            <a:ext cx="4276578" cy="2954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C1BE53-F2F5-422D-BEAD-51B07E9B0687}"/>
              </a:ext>
            </a:extLst>
          </p:cNvPr>
          <p:cNvSpPr txBox="1"/>
          <p:nvPr/>
        </p:nvSpPr>
        <p:spPr>
          <a:xfrm>
            <a:off x="1141523" y="4477025"/>
            <a:ext cx="212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Example write an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FC96A8-E35F-4B29-8300-78FB9FA5EB45}"/>
              </a:ext>
            </a:extLst>
          </p:cNvPr>
          <p:cNvSpPr txBox="1"/>
          <p:nvPr/>
        </p:nvSpPr>
        <p:spPr>
          <a:xfrm>
            <a:off x="5698643" y="4477025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Example reply an email</a:t>
            </a:r>
          </a:p>
        </p:txBody>
      </p:sp>
    </p:spTree>
    <p:extLst>
      <p:ext uri="{BB962C8B-B14F-4D97-AF65-F5344CB8AC3E}">
        <p14:creationId xmlns:p14="http://schemas.microsoft.com/office/powerpoint/2010/main" val="41866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5EDF94-AEB8-41FF-B0C4-893D8CCD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– Write Email By Mozilla Thunderbird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D92DBF-1CA1-475F-90E4-9C5B9ABD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B753F28-2A2F-47BA-92D8-C2C65F67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3" y="1529691"/>
            <a:ext cx="3983589" cy="698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FC129A-59F3-4AA8-A402-19115D57E59F}"/>
              </a:ext>
            </a:extLst>
          </p:cNvPr>
          <p:cNvSpPr txBox="1"/>
          <p:nvPr/>
        </p:nvSpPr>
        <p:spPr>
          <a:xfrm>
            <a:off x="5211815" y="2064267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- On tool bar click to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write button </a:t>
            </a:r>
            <a:r>
              <a:rPr lang="en-US" sz="1200" dirty="0">
                <a:latin typeface="+mn-lt"/>
              </a:rPr>
              <a:t>to open </a:t>
            </a:r>
          </a:p>
          <a:p>
            <a:r>
              <a:rPr lang="en-US" sz="1200" dirty="0">
                <a:solidFill>
                  <a:srgbClr val="C00000"/>
                </a:solidFill>
                <a:latin typeface="+mn-lt"/>
              </a:rPr>
              <a:t>Write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window.</a:t>
            </a:r>
          </a:p>
          <a:p>
            <a:r>
              <a:rPr lang="en-US" sz="1200" dirty="0">
                <a:latin typeface="+mn-lt"/>
              </a:rPr>
              <a:t>- On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“Write” </a:t>
            </a:r>
            <a:r>
              <a:rPr lang="en-US" sz="1200" dirty="0">
                <a:latin typeface="+mn-lt"/>
              </a:rPr>
              <a:t>window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Fill email address of receiver at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to(cc) field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Fill Subject at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subject field(2)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Write content of mail at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Contains field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Tap to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Attach button(4)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to attach file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Tap to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Send button (5) </a:t>
            </a:r>
            <a:r>
              <a:rPr lang="en-US" sz="1200" dirty="0">
                <a:latin typeface="+mn-lt"/>
              </a:rPr>
              <a:t>to send mail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2E6D30E-1F13-4304-BAB4-E842F15522EA}"/>
              </a:ext>
            </a:extLst>
          </p:cNvPr>
          <p:cNvSpPr txBox="1"/>
          <p:nvPr/>
        </p:nvSpPr>
        <p:spPr>
          <a:xfrm>
            <a:off x="1593273" y="222819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Mail toolbar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E5FBCA9-8A67-420E-8CD0-CFAB23FFD786}"/>
              </a:ext>
            </a:extLst>
          </p:cNvPr>
          <p:cNvSpPr txBox="1"/>
          <p:nvPr/>
        </p:nvSpPr>
        <p:spPr>
          <a:xfrm>
            <a:off x="1593273" y="5766468"/>
            <a:ext cx="1625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Write mail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9" y="2767582"/>
            <a:ext cx="4324251" cy="29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2E85B-6C02-4A07-8674-AF8D2082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– Filter Email By Mozilla Thunderbird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53281E-8A11-4E0E-9378-8846C793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B5F2FD2-0373-4BDB-B98A-467C9B77E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5" y="1041529"/>
            <a:ext cx="4275438" cy="2684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5CCAE55-A0E5-400A-B336-84C6F5E373FB}"/>
              </a:ext>
            </a:extLst>
          </p:cNvPr>
          <p:cNvSpPr txBox="1"/>
          <p:nvPr/>
        </p:nvSpPr>
        <p:spPr>
          <a:xfrm>
            <a:off x="5710929" y="1748710"/>
            <a:ext cx="321934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n-lt"/>
              </a:rPr>
              <a:t>When get a new email</a:t>
            </a:r>
            <a:r>
              <a:rPr lang="en-US" sz="1300" dirty="0">
                <a:solidFill>
                  <a:srgbClr val="C00000"/>
                </a:solidFill>
                <a:latin typeface="+mn-lt"/>
              </a:rPr>
              <a:t>(2), </a:t>
            </a:r>
          </a:p>
          <a:p>
            <a:r>
              <a:rPr lang="en-US" sz="1300" dirty="0">
                <a:latin typeface="+mn-lt"/>
              </a:rPr>
              <a:t>it is contained on </a:t>
            </a:r>
            <a:r>
              <a:rPr lang="en-US" sz="1300" dirty="0">
                <a:solidFill>
                  <a:srgbClr val="C00000"/>
                </a:solidFill>
                <a:latin typeface="+mn-lt"/>
              </a:rPr>
              <a:t>inbox(1) </a:t>
            </a:r>
            <a:r>
              <a:rPr lang="en-US" sz="1300" dirty="0">
                <a:latin typeface="+mn-lt"/>
              </a:rPr>
              <a:t>as default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300" dirty="0">
                <a:latin typeface="+mn-lt"/>
                <a:sym typeface="Wingdings" panose="05000000000000000000" pitchFamily="2" charset="2"/>
              </a:rPr>
              <a:t>Group all email with same type to a folder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300" dirty="0">
              <a:latin typeface="+mn-lt"/>
              <a:sym typeface="Wingdings" panose="05000000000000000000" pitchFamily="2" charset="2"/>
            </a:endParaRPr>
          </a:p>
          <a:p>
            <a:endParaRPr lang="en-US" sz="1300" dirty="0">
              <a:latin typeface="+mn-lt"/>
              <a:sym typeface="Wingdings" panose="05000000000000000000" pitchFamily="2" charset="2"/>
            </a:endParaRPr>
          </a:p>
          <a:p>
            <a:r>
              <a:rPr lang="en-US" sz="1300" dirty="0">
                <a:latin typeface="+mn-lt"/>
                <a:sym typeface="Wingdings" panose="05000000000000000000" pitchFamily="2" charset="2"/>
              </a:rPr>
              <a:t>Step to Filter email :</a:t>
            </a:r>
          </a:p>
          <a:p>
            <a:pPr marL="285750" indent="-285750">
              <a:buFontTx/>
              <a:buChar char="-"/>
            </a:pPr>
            <a:r>
              <a:rPr lang="en-US" sz="1300" dirty="0">
                <a:latin typeface="+mn-lt"/>
                <a:sym typeface="Wingdings" panose="05000000000000000000" pitchFamily="2" charset="2"/>
              </a:rPr>
              <a:t>Right click to </a:t>
            </a:r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inbox(1) </a:t>
            </a:r>
            <a:r>
              <a:rPr lang="en-US" sz="1300" dirty="0">
                <a:latin typeface="+mn-lt"/>
                <a:sym typeface="Wingdings" panose="05000000000000000000" pitchFamily="2" charset="2"/>
              </a:rPr>
              <a:t>and choose </a:t>
            </a:r>
          </a:p>
          <a:p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Create new folder.</a:t>
            </a:r>
          </a:p>
          <a:p>
            <a:pPr marL="285750" indent="-285750">
              <a:buFontTx/>
              <a:buChar char="-"/>
            </a:pPr>
            <a:r>
              <a:rPr lang="en-US" sz="1300" dirty="0">
                <a:latin typeface="+mn-lt"/>
                <a:sym typeface="Wingdings" panose="05000000000000000000" pitchFamily="2" charset="2"/>
              </a:rPr>
              <a:t>On </a:t>
            </a:r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New Folder </a:t>
            </a:r>
            <a:r>
              <a:rPr lang="en-US" sz="1300" dirty="0">
                <a:latin typeface="+mn-lt"/>
                <a:sym typeface="Wingdings" panose="05000000000000000000" pitchFamily="2" charset="2"/>
              </a:rPr>
              <a:t>window, fill folder and </a:t>
            </a:r>
          </a:p>
          <a:p>
            <a:r>
              <a:rPr lang="en-US" sz="1300" dirty="0">
                <a:latin typeface="+mn-lt"/>
                <a:sym typeface="Wingdings" panose="05000000000000000000" pitchFamily="2" charset="2"/>
              </a:rPr>
              <a:t>click </a:t>
            </a:r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Create Folder.</a:t>
            </a:r>
          </a:p>
          <a:p>
            <a:pPr marL="171450" indent="-171450">
              <a:buFontTx/>
              <a:buChar char="-"/>
            </a:pPr>
            <a:r>
              <a:rPr lang="en-US" sz="1300" dirty="0">
                <a:latin typeface="+mn-lt"/>
                <a:sym typeface="Wingdings" panose="05000000000000000000" pitchFamily="2" charset="2"/>
              </a:rPr>
              <a:t>Click to </a:t>
            </a:r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Menu(3) </a:t>
            </a:r>
            <a:r>
              <a:rPr lang="en-US" sz="1300" dirty="0">
                <a:latin typeface="+mn-lt"/>
                <a:sym typeface="Wingdings" panose="05000000000000000000" pitchFamily="2" charset="2"/>
              </a:rPr>
              <a:t>button on toolbar to </a:t>
            </a:r>
          </a:p>
          <a:p>
            <a:r>
              <a:rPr lang="en-US" sz="1300" dirty="0">
                <a:latin typeface="+mn-lt"/>
                <a:sym typeface="Wingdings" panose="05000000000000000000" pitchFamily="2" charset="2"/>
              </a:rPr>
              <a:t>open “Menu toolbox”.</a:t>
            </a:r>
          </a:p>
          <a:p>
            <a:pPr marL="171450" indent="-171450">
              <a:buFontTx/>
              <a:buChar char="-"/>
            </a:pPr>
            <a:r>
              <a:rPr lang="en-US" sz="1300" dirty="0">
                <a:latin typeface="+mn-lt"/>
                <a:sym typeface="Wingdings" panose="05000000000000000000" pitchFamily="2" charset="2"/>
              </a:rPr>
              <a:t>Click to </a:t>
            </a:r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Message filter(4) </a:t>
            </a:r>
            <a:r>
              <a:rPr lang="en-US" sz="1300" dirty="0">
                <a:latin typeface="+mn-lt"/>
                <a:sym typeface="Wingdings" panose="05000000000000000000" pitchFamily="2" charset="2"/>
              </a:rPr>
              <a:t>on</a:t>
            </a:r>
          </a:p>
          <a:p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 Menu toolbox </a:t>
            </a:r>
            <a:r>
              <a:rPr lang="en-US" sz="1300" dirty="0">
                <a:latin typeface="+mn-lt"/>
                <a:sym typeface="Wingdings" panose="05000000000000000000" pitchFamily="2" charset="2"/>
              </a:rPr>
              <a:t>to open </a:t>
            </a:r>
            <a:r>
              <a:rPr lang="en-US" sz="13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Message filter</a:t>
            </a:r>
          </a:p>
          <a:p>
            <a:r>
              <a:rPr lang="en-US" sz="1300" dirty="0">
                <a:latin typeface="+mn-lt"/>
                <a:sym typeface="Wingdings" panose="05000000000000000000" pitchFamily="2" charset="2"/>
              </a:rPr>
              <a:t>window. (Next slide)</a:t>
            </a:r>
          </a:p>
          <a:p>
            <a:endParaRPr lang="en-US" sz="1300" dirty="0">
              <a:latin typeface="+mn-lt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ADAB832-6F73-4228-86A9-A84A54AFF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53" y="3892378"/>
            <a:ext cx="2341782" cy="1577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87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9A0A7-22C5-438C-BAF3-3704F45B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– Filter Email By Mozilla Thunderbird(continue)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A04237-34F7-4AE6-B204-8F198497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3EC5071-1979-4B23-B800-5B120FE44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985924"/>
            <a:ext cx="2945996" cy="197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0F3FD45F-D1D3-495F-B2A6-3261BBE0C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5" y="3198181"/>
            <a:ext cx="3318152" cy="2783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24CC25-5723-4CFA-AEB4-3643B024FB02}"/>
              </a:ext>
            </a:extLst>
          </p:cNvPr>
          <p:cNvSpPr txBox="1"/>
          <p:nvPr/>
        </p:nvSpPr>
        <p:spPr>
          <a:xfrm>
            <a:off x="928612" y="293657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+mn-lt"/>
              </a:rPr>
              <a:t>Message filter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6264A2-D66B-48A2-817A-A2F0EFB93177}"/>
              </a:ext>
            </a:extLst>
          </p:cNvPr>
          <p:cNvSpPr txBox="1"/>
          <p:nvPr/>
        </p:nvSpPr>
        <p:spPr>
          <a:xfrm>
            <a:off x="884598" y="5981862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+mn-lt"/>
              </a:rPr>
              <a:t>Filter rule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1EAB6C5-7C34-4738-88FC-42A21B9DFF4E}"/>
              </a:ext>
            </a:extLst>
          </p:cNvPr>
          <p:cNvSpPr txBox="1"/>
          <p:nvPr/>
        </p:nvSpPr>
        <p:spPr>
          <a:xfrm>
            <a:off x="3991232" y="1260389"/>
            <a:ext cx="471751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Click New button on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Message filter window </a:t>
            </a:r>
            <a:r>
              <a:rPr lang="en-US" sz="1200" dirty="0">
                <a:latin typeface="+mn-lt"/>
              </a:rPr>
              <a:t>to open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Filter Rules window </a:t>
            </a:r>
          </a:p>
          <a:p>
            <a:r>
              <a:rPr lang="en-US" sz="1200" dirty="0">
                <a:latin typeface="+mn-lt"/>
              </a:rPr>
              <a:t>for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creating new filter rules.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On Filter rules window: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Fill name on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Filter Name (1)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Choose rule for filtering at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(2),(3),(4)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Fill input for filtering at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 (5).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Choose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“Move message to” </a:t>
            </a:r>
            <a:r>
              <a:rPr lang="en-US" sz="1200" dirty="0">
                <a:latin typeface="+mn-lt"/>
              </a:rPr>
              <a:t>at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(7) </a:t>
            </a:r>
            <a:r>
              <a:rPr lang="en-US" sz="1200" dirty="0">
                <a:latin typeface="+mn-lt"/>
              </a:rPr>
              <a:t>and folder contain at (8).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</a:rPr>
              <a:t>Click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OK</a:t>
            </a:r>
            <a:r>
              <a:rPr lang="en-US" sz="1200" dirty="0">
                <a:latin typeface="+mn-lt"/>
              </a:rPr>
              <a:t> to create rule and back to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Message filter window.</a:t>
            </a:r>
          </a:p>
          <a:p>
            <a:r>
              <a:rPr lang="en-US" sz="1200" dirty="0">
                <a:latin typeface="+mn-lt"/>
              </a:rPr>
              <a:t>When run filter rule, thunderbird will search email with subject contain </a:t>
            </a:r>
          </a:p>
          <a:p>
            <a:r>
              <a:rPr lang="en-US" sz="1200" dirty="0">
                <a:latin typeface="+mn-lt"/>
              </a:rPr>
              <a:t>Text in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(5) </a:t>
            </a:r>
            <a:r>
              <a:rPr lang="en-US" sz="1200" dirty="0">
                <a:latin typeface="+mn-lt"/>
              </a:rPr>
              <a:t>and move it to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 (8)</a:t>
            </a:r>
          </a:p>
          <a:p>
            <a:endParaRPr lang="en-US" sz="1200" dirty="0">
              <a:solidFill>
                <a:srgbClr val="C00000"/>
              </a:solidFill>
              <a:latin typeface="+mn-lt"/>
            </a:endParaRPr>
          </a:p>
          <a:p>
            <a:r>
              <a:rPr lang="en-US" sz="1200" dirty="0">
                <a:solidFill>
                  <a:srgbClr val="C00000"/>
                </a:solidFill>
                <a:latin typeface="+mn-lt"/>
              </a:rPr>
              <a:t>Go to next slide for how to run filter rules.</a:t>
            </a:r>
          </a:p>
          <a:p>
            <a:endParaRPr lang="en-US" sz="1200" dirty="0">
              <a:solidFill>
                <a:srgbClr val="C00000"/>
              </a:solidFill>
              <a:latin typeface="+mn-lt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C00000"/>
              </a:solidFill>
              <a:latin typeface="+mn-lt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C00000"/>
              </a:solidFill>
              <a:latin typeface="+mn-lt"/>
            </a:endParaRP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69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C56BE-EDED-4054-BB5B-14491CA7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– Filter Email By Mozilla Thunderbird(continue)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DC2760-0D6A-4C0F-8B96-E06A1653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1780321-C4B2-41E0-9FF7-E541ABAAA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6" y="1134204"/>
            <a:ext cx="3118992" cy="2326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0ED2B511-EA79-4534-AEDE-8301AAFA4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6" y="3719919"/>
            <a:ext cx="4021035" cy="2374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A658143-336C-4509-B687-2F4B7DF75096}"/>
              </a:ext>
            </a:extLst>
          </p:cNvPr>
          <p:cNvSpPr txBox="1"/>
          <p:nvPr/>
        </p:nvSpPr>
        <p:spPr>
          <a:xfrm>
            <a:off x="976183" y="3429000"/>
            <a:ext cx="1349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+mn-lt"/>
              </a:rPr>
              <a:t>After created rules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8A6A958-A4E6-4E64-8644-BD24CF010FBD}"/>
              </a:ext>
            </a:extLst>
          </p:cNvPr>
          <p:cNvSpPr txBox="1"/>
          <p:nvPr/>
        </p:nvSpPr>
        <p:spPr>
          <a:xfrm>
            <a:off x="1081633" y="6103118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Result after run </a:t>
            </a:r>
            <a:r>
              <a:rPr lang="en-US" sz="1200" dirty="0">
                <a:solidFill>
                  <a:srgbClr val="0070C0"/>
                </a:solidFill>
                <a:latin typeface="+mn-lt"/>
              </a:rPr>
              <a:t>rules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2C85E8-F4D8-4173-9D2C-388B2DC9FD89}"/>
              </a:ext>
            </a:extLst>
          </p:cNvPr>
          <p:cNvSpPr txBox="1"/>
          <p:nvPr/>
        </p:nvSpPr>
        <p:spPr>
          <a:xfrm>
            <a:off x="4572000" y="2135102"/>
            <a:ext cx="44150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After created we will have a rule like to 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(1) </a:t>
            </a:r>
            <a:r>
              <a:rPr lang="en-US" sz="1400" dirty="0">
                <a:latin typeface="+mn-lt"/>
              </a:rPr>
              <a:t>on </a:t>
            </a:r>
          </a:p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Message Filter Window</a:t>
            </a:r>
            <a:r>
              <a:rPr lang="en-US" sz="1400" dirty="0">
                <a:latin typeface="+mn-lt"/>
              </a:rPr>
              <a:t> </a:t>
            </a:r>
          </a:p>
          <a:p>
            <a:r>
              <a:rPr lang="en-US" sz="1400" dirty="0">
                <a:latin typeface="+mn-lt"/>
              </a:rPr>
              <a:t>Now just choose folder contain emails want to filter at 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(2) </a:t>
            </a:r>
          </a:p>
          <a:p>
            <a:r>
              <a:rPr lang="en-US" sz="1400" dirty="0">
                <a:latin typeface="+mn-lt"/>
              </a:rPr>
              <a:t>and click to button 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Run Now (3)</a:t>
            </a:r>
            <a:r>
              <a:rPr lang="en-US" sz="1400" dirty="0">
                <a:latin typeface="+mn-lt"/>
              </a:rPr>
              <a:t> to run filter.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After run filter we will have a result like to </a:t>
            </a:r>
          </a:p>
          <a:p>
            <a:r>
              <a:rPr lang="en-US" sz="1400" dirty="0">
                <a:latin typeface="+mn-lt"/>
              </a:rPr>
              <a:t>image “Result after run rules”</a:t>
            </a:r>
          </a:p>
          <a:p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37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34819B-0A5C-4D86-800D-21C506CB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– Some Notice For Using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4A930C-4262-41BD-8BA1-BAA42048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email must follow rules of  ISMS document such as attach file &lt; 10mb, don’t using c9 email for out of working . . .</a:t>
            </a:r>
          </a:p>
          <a:p>
            <a:r>
              <a:rPr lang="en-US" dirty="0"/>
              <a:t>When receive an email, </a:t>
            </a:r>
            <a:r>
              <a:rPr lang="en-US" dirty="0">
                <a:solidFill>
                  <a:srgbClr val="C00000"/>
                </a:solidFill>
              </a:rPr>
              <a:t>we should reply for sender to confirm about email was read.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9075A7-1085-45AC-8AA9-906900D3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CE5823-AF3E-4E83-B5F8-668C620E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B21853-0537-4F8E-8937-2C453933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 Office is an office automation management system which is intended to provide elements which make it possible to simplify, improve, and automate the organization of the activities of a company or a group of people (management of administrative data, synchronization of meetings, etc.).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45BA03-9267-4131-A260-E21C7F9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EEDAE-0B8D-4268-AEC2-94F19B48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Home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775DE9-DCFC-43FE-80D9-3D3A4D82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A278481A-F4B4-4771-81C6-C9D85499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" y="1122687"/>
            <a:ext cx="4864215" cy="3030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E4ADA54A-1810-47A3-9DF5-6B266DC6E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64" y="3429000"/>
            <a:ext cx="5012575" cy="27958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70E08A0A-8364-489A-9A03-EE744CCAE7B8}"/>
              </a:ext>
            </a:extLst>
          </p:cNvPr>
          <p:cNvCxnSpPr>
            <a:stCxn id="6" idx="3"/>
            <a:endCxn id="8" idx="0"/>
          </p:cNvCxnSpPr>
          <p:nvPr/>
        </p:nvCxnSpPr>
        <p:spPr bwMode="auto">
          <a:xfrm>
            <a:off x="5022908" y="2638117"/>
            <a:ext cx="1466444" cy="79088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8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0EBA47-BB3A-483A-88BC-71D755FA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Address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B8703D-F385-4901-97FD-5239F8F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F88FD1-0D27-4D8A-865E-F29A8FC89953}"/>
              </a:ext>
            </a:extLst>
          </p:cNvPr>
          <p:cNvSpPr txBox="1"/>
          <p:nvPr/>
        </p:nvSpPr>
        <p:spPr>
          <a:xfrm>
            <a:off x="242046" y="1368956"/>
            <a:ext cx="6035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Book is tool help to find contact of 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8" y="1984344"/>
            <a:ext cx="7562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2C0C0F-2161-4102-A478-7271F61A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Meeting Room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13E047-4192-45B3-8756-AE9EAC15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tool help to manage booking meeting room.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FBEB53-A0D7-4219-ACA9-01D6ED2F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8E10D5DD-C3C5-4AF8-B7D0-7ED1E795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5" y="1424544"/>
            <a:ext cx="8677835" cy="46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  <a:p>
            <a:r>
              <a:rPr lang="en-US" dirty="0"/>
              <a:t>Working process</a:t>
            </a:r>
          </a:p>
          <a:p>
            <a:r>
              <a:rPr lang="en-US" dirty="0"/>
              <a:t>How to use Email</a:t>
            </a:r>
          </a:p>
          <a:p>
            <a:r>
              <a:rPr lang="en-US" dirty="0"/>
              <a:t>How to use Auto Office</a:t>
            </a:r>
          </a:p>
          <a:p>
            <a:r>
              <a:rPr lang="en-US" dirty="0"/>
              <a:t>How to use </a:t>
            </a:r>
            <a:r>
              <a:rPr lang="en-US" dirty="0" err="1"/>
              <a:t>Redmine</a:t>
            </a:r>
            <a:endParaRPr lang="en-US" dirty="0"/>
          </a:p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F33EC-3D87-4FF4-A178-F938A22D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Booking Meeting Room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4FA3AEE-3FB5-4CF0-A8C3-074C3DCC5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9" y="1328891"/>
            <a:ext cx="4325467" cy="2407459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4F44FA-5065-4901-AE26-D8F676E3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DC8E3A-6BFC-4B0B-9E11-6DD206C42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740" y="1328890"/>
            <a:ext cx="4381575" cy="240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052ED69-D661-4E5E-9A9D-99AC5177DB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15" y="3861016"/>
            <a:ext cx="4180966" cy="240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2ED582E9-4094-44B0-AAA5-747BABD41C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" y="3861016"/>
            <a:ext cx="4180967" cy="22900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3711425D-B73A-46BD-8F97-F3F47A370560}"/>
              </a:ext>
            </a:extLst>
          </p:cNvPr>
          <p:cNvCxnSpPr/>
          <p:nvPr/>
        </p:nvCxnSpPr>
        <p:spPr bwMode="auto">
          <a:xfrm flipH="1">
            <a:off x="7408190" y="2650210"/>
            <a:ext cx="1394847" cy="12108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00FDB33-8AF7-47BA-B698-001543A313D4}"/>
              </a:ext>
            </a:extLst>
          </p:cNvPr>
          <p:cNvCxnSpPr>
            <a:endCxn id="12" idx="3"/>
          </p:cNvCxnSpPr>
          <p:nvPr/>
        </p:nvCxnSpPr>
        <p:spPr bwMode="auto">
          <a:xfrm flipH="1" flipV="1">
            <a:off x="4237076" y="5006055"/>
            <a:ext cx="2592322" cy="7193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8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AAFB7C-293E-44C8-9786-193D1CC5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Create Invitation Meeting 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074C62-E052-4197-9D5B-2E548684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B306DB26-332C-4252-A2E8-3DC01443D7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" y="1213359"/>
            <a:ext cx="4649491" cy="2509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D647E2B4-85CA-4E65-811E-ED9B4840A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61" y="1213359"/>
            <a:ext cx="4182949" cy="2509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502E6B48-BA14-44B6-9D8F-0CEAC14B5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61" y="3803250"/>
            <a:ext cx="4182948" cy="2509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442FBB75-FF24-471B-9DF9-34A146AF30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2" y="3803250"/>
            <a:ext cx="4463511" cy="25171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7479F39-1F4A-4062-857E-7E8CA750E922}"/>
              </a:ext>
            </a:extLst>
          </p:cNvPr>
          <p:cNvCxnSpPr>
            <a:endCxn id="8" idx="1"/>
          </p:cNvCxnSpPr>
          <p:nvPr/>
        </p:nvCxnSpPr>
        <p:spPr bwMode="auto">
          <a:xfrm flipV="1">
            <a:off x="914400" y="2468014"/>
            <a:ext cx="3938161" cy="3526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08F0D4F-DFF4-47D8-BCD5-40FEF412365E}"/>
              </a:ext>
            </a:extLst>
          </p:cNvPr>
          <p:cNvCxnSpPr/>
          <p:nvPr/>
        </p:nvCxnSpPr>
        <p:spPr bwMode="auto">
          <a:xfrm flipH="1">
            <a:off x="7842142" y="3722668"/>
            <a:ext cx="464950" cy="19187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C3B1662-CA5A-46AE-9B74-5C424E1AAB5E}"/>
              </a:ext>
            </a:extLst>
          </p:cNvPr>
          <p:cNvCxnSpPr>
            <a:endCxn id="12" idx="3"/>
          </p:cNvCxnSpPr>
          <p:nvPr/>
        </p:nvCxnSpPr>
        <p:spPr bwMode="auto">
          <a:xfrm flipH="1">
            <a:off x="4580963" y="4138047"/>
            <a:ext cx="595471" cy="9237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9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794A9-0E2D-4698-B341-EE6053EC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Accept/Decline Invitation Meeting 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F0701C-B907-4211-9323-5EE03379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CB66774A-AC27-470C-AD56-76F306B59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95" y="1067211"/>
            <a:ext cx="4552773" cy="2560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2271DA5F-9E5E-49E4-A89D-1BB963CE6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95" y="3863069"/>
            <a:ext cx="4552773" cy="2294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F910E55-AECF-4109-ACAE-BB782CE09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" y="3005135"/>
            <a:ext cx="4056149" cy="13343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AA92F81-218A-4389-9994-67442F6952B9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3367314" y="2347523"/>
            <a:ext cx="1088981" cy="6576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2059988-0526-40F0-915F-1DDF1E19E0DA}"/>
              </a:ext>
            </a:extLst>
          </p:cNvPr>
          <p:cNvCxnSpPr>
            <a:endCxn id="8" idx="1"/>
          </p:cNvCxnSpPr>
          <p:nvPr/>
        </p:nvCxnSpPr>
        <p:spPr bwMode="auto">
          <a:xfrm>
            <a:off x="3831771" y="3046023"/>
            <a:ext cx="624524" cy="19644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3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449B6E-FB76-4590-AF12-0CE9CE61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Delete Booking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96E506-BF98-4D8F-99E7-CC50B2C9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913FDB79-2E18-4911-BF20-97B56DA2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" y="1022507"/>
            <a:ext cx="4343592" cy="2736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2FA4381-D603-4046-AC18-82DC43E52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0824" y="1022507"/>
            <a:ext cx="4561102" cy="2736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195B71C-D3CC-4DD8-BDA4-0E99C72920B3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194629" y="2390854"/>
            <a:ext cx="40619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2DC05166-9EDA-4FD8-863C-63EAC67A2E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" y="3906994"/>
            <a:ext cx="4343592" cy="2388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64FB8C3-DB64-400A-9994-AB513CF697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4" y="4467146"/>
            <a:ext cx="4185769" cy="10897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ED902AEF-1C09-405D-951E-9302C2E393F9}"/>
              </a:ext>
            </a:extLst>
          </p:cNvPr>
          <p:cNvCxnSpPr/>
          <p:nvPr/>
        </p:nvCxnSpPr>
        <p:spPr bwMode="auto">
          <a:xfrm>
            <a:off x="1465943" y="5101403"/>
            <a:ext cx="422365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19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E431A-9DA5-42E9-8B4B-DBB25C4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Leave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AD2A5A-830D-4D01-9100-0D90FDB5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 help to request a leave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FB1955-7EC9-45EF-AF49-2BD3C1FD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AD4AEA9-2C30-4C3B-8DF6-178CF0A00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627661"/>
            <a:ext cx="8725446" cy="45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94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89F73-29CA-490B-A1BC-D73CA632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Leave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91FB27-87A2-40D6-8A8A-79096CDF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1D233369-4839-4D8D-B4D2-8F4A796D9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5753"/>
            <a:ext cx="5196114" cy="2517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7C163C38-DE4E-4D53-AD3B-8664B90BAE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7" y="1078031"/>
            <a:ext cx="4420053" cy="25558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B503BCCA-FBAB-4BBB-AC54-D68936BB22B5}"/>
              </a:ext>
            </a:extLst>
          </p:cNvPr>
          <p:cNvCxnSpPr>
            <a:endCxn id="8" idx="1"/>
          </p:cNvCxnSpPr>
          <p:nvPr/>
        </p:nvCxnSpPr>
        <p:spPr bwMode="auto">
          <a:xfrm>
            <a:off x="3294743" y="2355979"/>
            <a:ext cx="9720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5C57C9EC-49C7-44BC-AF09-5322641B75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47" y="3837245"/>
            <a:ext cx="4192905" cy="25558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5FB729A-6F35-4ABC-9B96-94C64C1901E6}"/>
              </a:ext>
            </a:extLst>
          </p:cNvPr>
          <p:cNvCxnSpPr>
            <a:endCxn id="12" idx="0"/>
          </p:cNvCxnSpPr>
          <p:nvPr/>
        </p:nvCxnSpPr>
        <p:spPr bwMode="auto">
          <a:xfrm>
            <a:off x="3294743" y="3429000"/>
            <a:ext cx="1277257" cy="4082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9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C7204F-4912-432F-B103-7D91186C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Facility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3E063E-86B9-40B2-96A5-1E7BB0F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tool help request software, hardware… when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EC9DF5-2ACB-4F6E-8B6D-6F843DB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DE0DBCEB-6832-4A84-9A7D-8264F7C87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1632550"/>
            <a:ext cx="8157029" cy="45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0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7EB3C4-BFCF-41C6-B746-3160E54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Office – Facility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733F94-B952-4CCE-9C69-C630B3A3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647743B9-FBFB-474C-BED8-AB4E327F5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874713"/>
            <a:ext cx="4981980" cy="29542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BD7A6ABB-CD7A-4A03-9A7F-97DDEDF9E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70" y="3447143"/>
            <a:ext cx="5003330" cy="28200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C236AD7C-035A-412F-9F5F-BF1B98667D13}"/>
              </a:ext>
            </a:extLst>
          </p:cNvPr>
          <p:cNvCxnSpPr/>
          <p:nvPr/>
        </p:nvCxnSpPr>
        <p:spPr bwMode="auto">
          <a:xfrm>
            <a:off x="4572000" y="3222171"/>
            <a:ext cx="1567543" cy="2068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1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C55915-F0EE-4CC6-AFBA-2CB083AF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B2EC41-C97D-4FAC-9636-37091114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Redmine is a tool use for management project, task.</a:t>
            </a:r>
          </a:p>
          <a:p>
            <a:r>
              <a:rPr lang="en-US" dirty="0"/>
              <a:t>Redmine can help manager follow performance of member.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F5D299-4766-4219-8A06-3C8358A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AA1E344-6198-4090-90A7-425ADC71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33" y="2086847"/>
            <a:ext cx="7812059" cy="3828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4B3AB3-75D0-45BD-AB52-A2CE8B23CFB7}"/>
              </a:ext>
            </a:extLst>
          </p:cNvPr>
          <p:cNvSpPr txBox="1"/>
          <p:nvPr/>
        </p:nvSpPr>
        <p:spPr>
          <a:xfrm>
            <a:off x="4184542" y="58914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Redmine</a:t>
            </a:r>
          </a:p>
        </p:txBody>
      </p:sp>
    </p:spTree>
    <p:extLst>
      <p:ext uri="{BB962C8B-B14F-4D97-AF65-F5344CB8AC3E}">
        <p14:creationId xmlns:p14="http://schemas.microsoft.com/office/powerpoint/2010/main" val="73255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22AB0-70BA-47B5-B8E3-B381A396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- Open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BC75CD-F92D-472A-8E27-A282086C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31DA130A-6389-4E78-88B7-22EB5F416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6" y="874713"/>
            <a:ext cx="3906762" cy="2213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83FC802-32B4-4A48-AFF3-EBA0DE506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261" y="3465229"/>
            <a:ext cx="5757620" cy="2802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A650A348-6B9B-48B2-A5D1-3BF14C940D34}"/>
              </a:ext>
            </a:extLst>
          </p:cNvPr>
          <p:cNvCxnSpPr>
            <a:stCxn id="6" idx="2"/>
            <a:endCxn id="8" idx="1"/>
          </p:cNvCxnSpPr>
          <p:nvPr/>
        </p:nvCxnSpPr>
        <p:spPr bwMode="auto">
          <a:xfrm rot="16200000" flipH="1">
            <a:off x="1789828" y="3493817"/>
            <a:ext cx="1778032" cy="96683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8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should do when received a new task.</a:t>
            </a:r>
          </a:p>
          <a:p>
            <a:r>
              <a:rPr lang="en-US" dirty="0"/>
              <a:t>How to using/write email(Mozilla Thunderbird) for communication with member of project by email.</a:t>
            </a:r>
          </a:p>
          <a:p>
            <a:r>
              <a:rPr lang="en-US" dirty="0"/>
              <a:t>Introduce about Auto Office, how to use it.</a:t>
            </a:r>
          </a:p>
          <a:p>
            <a:r>
              <a:rPr lang="en-US" dirty="0"/>
              <a:t>Introduce about Redmine and something to do when get a new task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2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CD3B40-195E-4C05-B90B-80FA2F2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–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ACEEEC-560D-4FD1-A438-8861120B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feature to manager ticket.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E86902-AE57-48B0-A29C-080A2B37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C8186747-82B0-4163-A2EA-2205CDF67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" y="1621272"/>
            <a:ext cx="8592104" cy="41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C74A0-FF35-4102-9C7E-2DB5BC9F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– Issues &amp; Create Ticket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22EBC7-4E9B-4665-AAB8-B2C0AE57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D4AE1041-A6C6-4553-BFA9-F226550B4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" y="1117323"/>
            <a:ext cx="4714753" cy="2943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67DDC6E6-941A-48A2-8DAF-1B43E51D9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2284"/>
            <a:ext cx="4305261" cy="24984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9E7B1D91-01EB-41A0-8FFD-DF84B208B85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 bwMode="auto">
          <a:xfrm rot="16200000" flipH="1">
            <a:off x="3086198" y="3455720"/>
            <a:ext cx="880967" cy="209063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6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1C9F1-0831-42E6-9BB7-ACBAAEF3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– Detail ticket &amp; Update Ticket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CA7903-8456-42E2-8890-94C0098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FD840E-DC4B-445E-8607-C046001E1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46" y="1753661"/>
            <a:ext cx="4471517" cy="2541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B67DC3F-094A-4D22-B26F-A8730C704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02" y="2338220"/>
            <a:ext cx="3811879" cy="18720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8E61BC4-06AD-4A43-9A0F-818636DDBB42}"/>
              </a:ext>
            </a:extLst>
          </p:cNvPr>
          <p:cNvCxnSpPr>
            <a:cxnSpLocks/>
          </p:cNvCxnSpPr>
          <p:nvPr/>
        </p:nvCxnSpPr>
        <p:spPr bwMode="auto">
          <a:xfrm flipV="1">
            <a:off x="3597310" y="3788229"/>
            <a:ext cx="1510692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5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3ADE37-F22F-4A37-9D13-A714C0F2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– Update Ticket(In Progress)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D423ED-AA1E-4F4E-8251-07BAD30F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41E50042-762A-4913-A2C7-8EAA5DC4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" y="1271021"/>
            <a:ext cx="4762920" cy="3155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114AF302-7ECF-4B97-968D-FAF9A12E5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" y="4536968"/>
            <a:ext cx="4757321" cy="159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B8EE155-DBB4-4F66-BCAA-E93065157A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06" y="1717142"/>
            <a:ext cx="3886275" cy="1869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40B86AF-7364-4770-808D-975D484E3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06" y="3587327"/>
            <a:ext cx="3889330" cy="14023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A4D876B-0117-4E37-8A82-AF52ECD9724E}"/>
              </a:ext>
            </a:extLst>
          </p:cNvPr>
          <p:cNvCxnSpPr/>
          <p:nvPr/>
        </p:nvCxnSpPr>
        <p:spPr bwMode="auto">
          <a:xfrm flipV="1">
            <a:off x="4200211" y="4883499"/>
            <a:ext cx="974690" cy="5627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93F616-23C0-4A4C-8BDA-25592BDD5347}"/>
              </a:ext>
            </a:extLst>
          </p:cNvPr>
          <p:cNvSpPr txBox="1"/>
          <p:nvPr/>
        </p:nvSpPr>
        <p:spPr>
          <a:xfrm>
            <a:off x="4951004" y="5194730"/>
            <a:ext cx="423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*Note: The correct pattern of comment when update task is: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- Done:…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- To do:…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- Problem:…( == N/A When don’t having problem).</a:t>
            </a:r>
          </a:p>
        </p:txBody>
      </p:sp>
    </p:spTree>
    <p:extLst>
      <p:ext uri="{BB962C8B-B14F-4D97-AF65-F5344CB8AC3E}">
        <p14:creationId xmlns:p14="http://schemas.microsoft.com/office/powerpoint/2010/main" val="3202486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EF4F02-1B93-4554-99BF-A00BF6CC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– Update Ticket(Resolved &amp; Closed)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510C87-A193-4706-8154-94F2109F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142C58CF-E28D-4F84-BA82-2A9627ECB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" y="1007785"/>
            <a:ext cx="4340888" cy="2637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1715253-19C3-469A-BC05-310F13F64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6" y="3901299"/>
            <a:ext cx="4331925" cy="1892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8AA4E4F-54E5-47D1-888D-8148AA6FB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2581" y="2745151"/>
            <a:ext cx="4331925" cy="1110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CCB0A11E-196F-4DF3-8E1B-75A4FD2D3D6E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>
            <a:off x="2280977" y="3645572"/>
            <a:ext cx="4482" cy="2557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12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ABF74-C413-4ECF-B18C-22BF30FA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– Gantt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C053EA-FC3E-441F-892B-E7F28DAE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Gantt is a feature help follow schedule of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74FFEA-67AC-44E9-ABEA-335B18D8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0A7A7F0-4D7D-4438-924C-54908589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71" y="1641522"/>
            <a:ext cx="8887304" cy="46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9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74A4C-152F-4B11-AD23-7C49976F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– Wiki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65B0E1-CEA0-4EC2-9868-B732B06A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FB7C3BB-4E04-4BBA-BBA4-698E0976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49" y="2047744"/>
            <a:ext cx="7889101" cy="4026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2124333-CCEE-4FFB-A702-635A9363528F}"/>
              </a:ext>
            </a:extLst>
          </p:cNvPr>
          <p:cNvSpPr txBox="1"/>
          <p:nvPr/>
        </p:nvSpPr>
        <p:spPr>
          <a:xfrm>
            <a:off x="359229" y="1436914"/>
            <a:ext cx="598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Main document, spec of project will be described here. </a:t>
            </a:r>
          </a:p>
        </p:txBody>
      </p:sp>
    </p:spTree>
    <p:extLst>
      <p:ext uri="{BB962C8B-B14F-4D97-AF65-F5344CB8AC3E}">
        <p14:creationId xmlns:p14="http://schemas.microsoft.com/office/powerpoint/2010/main" val="2389408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A0DBC-2A8F-4C42-8593-A7E42756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Redmine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6E3CB6-783A-4795-8B2F-AB280816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262675-1168-416E-BE40-7D4372C2AA3F}"/>
              </a:ext>
            </a:extLst>
          </p:cNvPr>
          <p:cNvSpPr txBox="1"/>
          <p:nvPr/>
        </p:nvSpPr>
        <p:spPr>
          <a:xfrm>
            <a:off x="0" y="1407611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Requirement: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Leader create parent task with subject: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[Training] Training Working process, Mail , Redmine, Auto Office.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Description: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Per member Create a “Request Meeting Room”, “Facility request”, “Leave request”.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Write an email with content is contact info of all member in team and send to leader. Create filter group for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Screen shot processing of creation and result(include result from approver).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Leader create sub task following description and assign for member(per member will have 1 task)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Team member do task and update task, if having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problem </a:t>
            </a:r>
            <a:r>
              <a:rPr lang="en-US" sz="1600" dirty="0">
                <a:latin typeface="+mn-lt"/>
              </a:rPr>
              <a:t>create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QA</a:t>
            </a:r>
            <a:r>
              <a:rPr lang="en-US" sz="1600" dirty="0">
                <a:latin typeface="+mn-lt"/>
              </a:rPr>
              <a:t> and assign for team leader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If Team Leader get QA an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can’t resolve </a:t>
            </a:r>
            <a:r>
              <a:rPr lang="en-US" sz="1600" dirty="0">
                <a:latin typeface="+mn-lt"/>
              </a:rPr>
              <a:t>-&gt; communicate with trainer for help.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Please following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working process diagram</a:t>
            </a:r>
            <a:r>
              <a:rPr lang="en-US" sz="1600" dirty="0">
                <a:solidFill>
                  <a:srgbClr val="C00000"/>
                </a:solidFill>
              </a:rPr>
              <a:t> (slide 4)</a:t>
            </a:r>
            <a:r>
              <a:rPr lang="en-US" sz="1600" dirty="0">
                <a:latin typeface="+mn-lt"/>
              </a:rPr>
              <a:t> for task.</a:t>
            </a:r>
          </a:p>
        </p:txBody>
      </p:sp>
    </p:spTree>
    <p:extLst>
      <p:ext uri="{BB962C8B-B14F-4D97-AF65-F5344CB8AC3E}">
        <p14:creationId xmlns:p14="http://schemas.microsoft.com/office/powerpoint/2010/main" val="4256303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3142"/>
            <a:ext cx="2133600" cy="370728"/>
          </a:xfrm>
        </p:spPr>
        <p:txBody>
          <a:bodyPr/>
          <a:lstStyle/>
          <a:p>
            <a:fld id="{C2CD15E1-1771-46B1-9B6B-75B81E115C1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7782" y="3912686"/>
            <a:ext cx="274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443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F65A7-7109-4975-9854-C4788DF3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Working </a:t>
            </a:r>
            <a:r>
              <a:rPr lang="en-US" dirty="0"/>
              <a:t>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725581-32CA-4584-8972-055F9E2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>
                <a:latin typeface="+mn-lt"/>
              </a:rPr>
              <a:pPr/>
              <a:t>4</a:t>
            </a:fld>
            <a:endParaRPr lang="en-US"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7398840D-8500-4E7C-9077-512573EE308A}"/>
              </a:ext>
            </a:extLst>
          </p:cNvPr>
          <p:cNvSpPr/>
          <p:nvPr/>
        </p:nvSpPr>
        <p:spPr bwMode="auto">
          <a:xfrm>
            <a:off x="850610" y="1628542"/>
            <a:ext cx="1914042" cy="370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Task created and assign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Task </a:t>
            </a:r>
            <a:r>
              <a:rPr kumimoji="0" lang="en-US" sz="1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status </a:t>
            </a:r>
            <a:r>
              <a:rPr lang="en-US" sz="1100" b="1" i="1" dirty="0"/>
              <a:t> == </a:t>
            </a:r>
            <a:r>
              <a:rPr kumimoji="0" lang="en-US" sz="1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”NEW”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="" xmlns:a16="http://schemas.microsoft.com/office/drawing/2014/main" id="{D16A4C13-B136-44D4-8299-29EEAB21986A}"/>
              </a:ext>
            </a:extLst>
          </p:cNvPr>
          <p:cNvSpPr/>
          <p:nvPr/>
        </p:nvSpPr>
        <p:spPr bwMode="auto">
          <a:xfrm>
            <a:off x="1737889" y="1136059"/>
            <a:ext cx="139485" cy="154983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36B09F31-776A-4431-A339-7F4C56BDB847}"/>
              </a:ext>
            </a:extLst>
          </p:cNvPr>
          <p:cNvSpPr/>
          <p:nvPr/>
        </p:nvSpPr>
        <p:spPr bwMode="auto">
          <a:xfrm>
            <a:off x="5814559" y="1628542"/>
            <a:ext cx="2133600" cy="370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Receive task</a:t>
            </a:r>
            <a:r>
              <a:rPr lang="en-US" sz="1100" dirty="0">
                <a:solidFill>
                  <a:srgbClr val="C00000"/>
                </a:solidFill>
              </a:rPr>
              <a:t>(*)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</a:t>
            </a:r>
            <a:r>
              <a:rPr lang="en-US" sz="1100" b="1" i="1" dirty="0" smtClean="0"/>
              <a:t>Task </a:t>
            </a:r>
            <a:r>
              <a:rPr lang="en-US" sz="1100" b="1" i="1" dirty="0"/>
              <a:t>status == “Processing”</a:t>
            </a:r>
            <a:endParaRPr kumimoji="0" lang="en-US" sz="11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60204F75-2C6F-402D-B9B8-1B39DEA80D66}"/>
              </a:ext>
            </a:extLst>
          </p:cNvPr>
          <p:cNvSpPr/>
          <p:nvPr/>
        </p:nvSpPr>
        <p:spPr bwMode="auto">
          <a:xfrm>
            <a:off x="6028952" y="2165606"/>
            <a:ext cx="1704815" cy="3409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Study request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D981CD26-CD6D-47B3-878D-FC33C8B40C10}"/>
              </a:ext>
            </a:extLst>
          </p:cNvPr>
          <p:cNvSpPr/>
          <p:nvPr/>
        </p:nvSpPr>
        <p:spPr bwMode="auto">
          <a:xfrm>
            <a:off x="6028952" y="2810450"/>
            <a:ext cx="1704815" cy="3409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Analyzing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356831F5-A05D-42F0-A91C-B2FBC6371AEE}"/>
              </a:ext>
            </a:extLst>
          </p:cNvPr>
          <p:cNvSpPr/>
          <p:nvPr/>
        </p:nvSpPr>
        <p:spPr bwMode="auto">
          <a:xfrm>
            <a:off x="6028952" y="3366000"/>
            <a:ext cx="1704815" cy="3409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Estimate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CEF5E9C9-7F72-4FE3-BD2D-693E943B3453}"/>
              </a:ext>
            </a:extLst>
          </p:cNvPr>
          <p:cNvSpPr/>
          <p:nvPr/>
        </p:nvSpPr>
        <p:spPr bwMode="auto">
          <a:xfrm>
            <a:off x="4121889" y="3386387"/>
            <a:ext cx="1170584" cy="2970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Feedback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FDC4AD02-B883-4776-B111-A2CCF00AC9B4}"/>
              </a:ext>
            </a:extLst>
          </p:cNvPr>
          <p:cNvSpPr/>
          <p:nvPr/>
        </p:nvSpPr>
        <p:spPr bwMode="auto">
          <a:xfrm>
            <a:off x="594888" y="3315418"/>
            <a:ext cx="2425486" cy="442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Discuss -&gt; Fix estimate/</a:t>
            </a:r>
            <a:r>
              <a:rPr lang="en-US" sz="1100" dirty="0"/>
              <a:t>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ue date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3771408B-B7D9-4145-A8F9-0140C305C8F6}"/>
              </a:ext>
            </a:extLst>
          </p:cNvPr>
          <p:cNvSpPr/>
          <p:nvPr/>
        </p:nvSpPr>
        <p:spPr bwMode="auto">
          <a:xfrm>
            <a:off x="6028952" y="4061362"/>
            <a:ext cx="1704815" cy="3409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Self planning and do task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C7B533D8-6F56-4EDA-8D40-F095A9CC3D5E}"/>
              </a:ext>
            </a:extLst>
          </p:cNvPr>
          <p:cNvSpPr/>
          <p:nvPr/>
        </p:nvSpPr>
        <p:spPr bwMode="auto">
          <a:xfrm>
            <a:off x="5921754" y="4707860"/>
            <a:ext cx="1919211" cy="4386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Complete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i="1" dirty="0" smtClean="0"/>
              <a:t>Task </a:t>
            </a:r>
            <a:r>
              <a:rPr lang="en-US" sz="1100" b="1" i="1" dirty="0"/>
              <a:t>status == “Resolve”</a:t>
            </a:r>
            <a:endParaRPr kumimoji="0" lang="en-US" sz="11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7534898B-37D3-4E30-B665-3A3EC84170B7}"/>
              </a:ext>
            </a:extLst>
          </p:cNvPr>
          <p:cNvSpPr/>
          <p:nvPr/>
        </p:nvSpPr>
        <p:spPr bwMode="auto">
          <a:xfrm>
            <a:off x="5921754" y="5348738"/>
            <a:ext cx="1919211" cy="4386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Refactor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A4DD71F-658A-4241-A5F7-FAADB3961C89}"/>
              </a:ext>
            </a:extLst>
          </p:cNvPr>
          <p:cNvSpPr/>
          <p:nvPr/>
        </p:nvSpPr>
        <p:spPr bwMode="auto">
          <a:xfrm>
            <a:off x="594888" y="4706141"/>
            <a:ext cx="2425486" cy="442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Review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79A4A0F5-0E7C-40DD-A8FF-50BC2A6E0B11}"/>
              </a:ext>
            </a:extLst>
          </p:cNvPr>
          <p:cNvGrpSpPr/>
          <p:nvPr/>
        </p:nvGrpSpPr>
        <p:grpSpPr>
          <a:xfrm>
            <a:off x="1668470" y="5897105"/>
            <a:ext cx="278322" cy="298890"/>
            <a:chOff x="3594085" y="4523644"/>
            <a:chExt cx="291885" cy="307383"/>
          </a:xfrm>
        </p:grpSpPr>
        <p:sp>
          <p:nvSpPr>
            <p:cNvPr id="34" name="Flowchart: Connector 33">
              <a:extLst>
                <a:ext uri="{FF2B5EF4-FFF2-40B4-BE49-F238E27FC236}">
                  <a16:creationId xmlns="" xmlns:a16="http://schemas.microsoft.com/office/drawing/2014/main" id="{F350BDC9-C1B5-48D6-8496-A43F84AC627C}"/>
                </a:ext>
              </a:extLst>
            </p:cNvPr>
            <p:cNvSpPr/>
            <p:nvPr/>
          </p:nvSpPr>
          <p:spPr bwMode="auto">
            <a:xfrm>
              <a:off x="3594085" y="4523644"/>
              <a:ext cx="291885" cy="307383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="" xmlns:a16="http://schemas.microsoft.com/office/drawing/2014/main" id="{D31C387A-342F-4C8F-925B-D7731214F332}"/>
                </a:ext>
              </a:extLst>
            </p:cNvPr>
            <p:cNvSpPr/>
            <p:nvPr/>
          </p:nvSpPr>
          <p:spPr bwMode="auto">
            <a:xfrm>
              <a:off x="3670285" y="4599844"/>
              <a:ext cx="139485" cy="154983"/>
            </a:xfrm>
            <a:prstGeom prst="flowChartConnector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3317C3B-257C-4A6C-8E01-B589A3862A74}"/>
              </a:ext>
            </a:extLst>
          </p:cNvPr>
          <p:cNvSpPr/>
          <p:nvPr/>
        </p:nvSpPr>
        <p:spPr bwMode="auto">
          <a:xfrm>
            <a:off x="123986" y="1022888"/>
            <a:ext cx="3828082" cy="52384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8D90D33-6202-476C-BB7C-386E35D9428D}"/>
              </a:ext>
            </a:extLst>
          </p:cNvPr>
          <p:cNvSpPr/>
          <p:nvPr/>
        </p:nvSpPr>
        <p:spPr bwMode="auto">
          <a:xfrm>
            <a:off x="3974021" y="1022888"/>
            <a:ext cx="4945860" cy="52384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7C17D87-BCC3-4B94-AA17-C11C82695811}"/>
              </a:ext>
            </a:extLst>
          </p:cNvPr>
          <p:cNvSpPr txBox="1"/>
          <p:nvPr/>
        </p:nvSpPr>
        <p:spPr>
          <a:xfrm>
            <a:off x="102033" y="1014044"/>
            <a:ext cx="107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Project Lead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B737194-2449-4565-A5F6-3B97DD08EBD0}"/>
              </a:ext>
            </a:extLst>
          </p:cNvPr>
          <p:cNvSpPr txBox="1"/>
          <p:nvPr/>
        </p:nvSpPr>
        <p:spPr>
          <a:xfrm>
            <a:off x="3952067" y="1014043"/>
            <a:ext cx="137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Project member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EA6309DA-850D-46AC-9A87-C496E08E06A2}"/>
              </a:ext>
            </a:extLst>
          </p:cNvPr>
          <p:cNvCxnSpPr>
            <a:stCxn id="23" idx="2"/>
            <a:endCxn id="24" idx="0"/>
          </p:cNvCxnSpPr>
          <p:nvPr/>
        </p:nvCxnSpPr>
        <p:spPr bwMode="auto">
          <a:xfrm>
            <a:off x="6881359" y="1999270"/>
            <a:ext cx="1" cy="166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680D5C6-BB08-4617-A88A-1E0ABB29A7BF}"/>
              </a:ext>
            </a:extLst>
          </p:cNvPr>
          <p:cNvCxnSpPr>
            <a:stCxn id="24" idx="2"/>
            <a:endCxn id="25" idx="0"/>
          </p:cNvCxnSpPr>
          <p:nvPr/>
        </p:nvCxnSpPr>
        <p:spPr bwMode="auto">
          <a:xfrm>
            <a:off x="6881360" y="2506568"/>
            <a:ext cx="0" cy="3038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7839FB32-791E-4EDB-8B89-6FABF6D1116E}"/>
              </a:ext>
            </a:extLst>
          </p:cNvPr>
          <p:cNvCxnSpPr>
            <a:stCxn id="25" idx="2"/>
            <a:endCxn id="26" idx="0"/>
          </p:cNvCxnSpPr>
          <p:nvPr/>
        </p:nvCxnSpPr>
        <p:spPr bwMode="auto">
          <a:xfrm>
            <a:off x="6881360" y="3151412"/>
            <a:ext cx="0" cy="214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0C90C3BE-0F46-47C6-B18B-A41FB8D20752}"/>
              </a:ext>
            </a:extLst>
          </p:cNvPr>
          <p:cNvCxnSpPr>
            <a:stCxn id="26" idx="1"/>
            <a:endCxn id="27" idx="3"/>
          </p:cNvCxnSpPr>
          <p:nvPr/>
        </p:nvCxnSpPr>
        <p:spPr bwMode="auto">
          <a:xfrm flipH="1" flipV="1">
            <a:off x="5292473" y="3534922"/>
            <a:ext cx="736479" cy="1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BBC1D8FB-DF50-44E3-B483-5A99FBB24CEE}"/>
              </a:ext>
            </a:extLst>
          </p:cNvPr>
          <p:cNvCxnSpPr>
            <a:stCxn id="27" idx="1"/>
            <a:endCxn id="28" idx="3"/>
          </p:cNvCxnSpPr>
          <p:nvPr/>
        </p:nvCxnSpPr>
        <p:spPr bwMode="auto">
          <a:xfrm flipH="1">
            <a:off x="3020374" y="3534922"/>
            <a:ext cx="1101515" cy="1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90AFE0A8-DFBD-49D4-9AAE-4E5CF6C14C78}"/>
              </a:ext>
            </a:extLst>
          </p:cNvPr>
          <p:cNvCxnSpPr>
            <a:stCxn id="26" idx="2"/>
            <a:endCxn id="29" idx="0"/>
          </p:cNvCxnSpPr>
          <p:nvPr/>
        </p:nvCxnSpPr>
        <p:spPr bwMode="auto">
          <a:xfrm>
            <a:off x="6881360" y="3706962"/>
            <a:ext cx="0" cy="35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BDE67C78-C9CA-4B73-B437-73B686FDB5F0}"/>
              </a:ext>
            </a:extLst>
          </p:cNvPr>
          <p:cNvCxnSpPr>
            <a:stCxn id="29" idx="2"/>
            <a:endCxn id="30" idx="0"/>
          </p:cNvCxnSpPr>
          <p:nvPr/>
        </p:nvCxnSpPr>
        <p:spPr bwMode="auto">
          <a:xfrm>
            <a:off x="6881360" y="4402324"/>
            <a:ext cx="0" cy="305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C742A96E-720D-4090-A81C-914DAD1114AE}"/>
              </a:ext>
            </a:extLst>
          </p:cNvPr>
          <p:cNvCxnSpPr>
            <a:stCxn id="30" idx="1"/>
            <a:endCxn id="32" idx="3"/>
          </p:cNvCxnSpPr>
          <p:nvPr/>
        </p:nvCxnSpPr>
        <p:spPr bwMode="auto">
          <a:xfrm flipH="1">
            <a:off x="3020374" y="4927204"/>
            <a:ext cx="29013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Diamond 66">
            <a:extLst>
              <a:ext uri="{FF2B5EF4-FFF2-40B4-BE49-F238E27FC236}">
                <a16:creationId xmlns="" xmlns:a16="http://schemas.microsoft.com/office/drawing/2014/main" id="{0B065455-3CC0-4789-B6C0-F61DE08421AC}"/>
              </a:ext>
            </a:extLst>
          </p:cNvPr>
          <p:cNvSpPr/>
          <p:nvPr/>
        </p:nvSpPr>
        <p:spPr bwMode="auto">
          <a:xfrm>
            <a:off x="1629725" y="5440295"/>
            <a:ext cx="355813" cy="255575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8E182767-2AAA-4903-AFE2-71AC49E03AF9}"/>
              </a:ext>
            </a:extLst>
          </p:cNvPr>
          <p:cNvCxnSpPr>
            <a:stCxn id="32" idx="2"/>
            <a:endCxn id="67" idx="0"/>
          </p:cNvCxnSpPr>
          <p:nvPr/>
        </p:nvCxnSpPr>
        <p:spPr bwMode="auto">
          <a:xfrm>
            <a:off x="1807631" y="5148268"/>
            <a:ext cx="1" cy="2920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69955F09-EDA2-4898-A566-6420DA5B906E}"/>
              </a:ext>
            </a:extLst>
          </p:cNvPr>
          <p:cNvCxnSpPr>
            <a:stCxn id="67" idx="2"/>
            <a:endCxn id="34" idx="0"/>
          </p:cNvCxnSpPr>
          <p:nvPr/>
        </p:nvCxnSpPr>
        <p:spPr bwMode="auto">
          <a:xfrm flipH="1">
            <a:off x="1807631" y="5695870"/>
            <a:ext cx="1" cy="201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3AAD789F-9B0D-4D77-A311-07EB21C0246F}"/>
              </a:ext>
            </a:extLst>
          </p:cNvPr>
          <p:cNvCxnSpPr>
            <a:stCxn id="67" idx="3"/>
            <a:endCxn id="31" idx="1"/>
          </p:cNvCxnSpPr>
          <p:nvPr/>
        </p:nvCxnSpPr>
        <p:spPr bwMode="auto">
          <a:xfrm flipV="1">
            <a:off x="1985538" y="5568082"/>
            <a:ext cx="39362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onnector: Elbow 74">
            <a:extLst>
              <a:ext uri="{FF2B5EF4-FFF2-40B4-BE49-F238E27FC236}">
                <a16:creationId xmlns="" xmlns:a16="http://schemas.microsoft.com/office/drawing/2014/main" id="{48116215-F9F9-4E3E-8530-03FB774ED3AC}"/>
              </a:ext>
            </a:extLst>
          </p:cNvPr>
          <p:cNvCxnSpPr>
            <a:stCxn id="31" idx="3"/>
            <a:endCxn id="30" idx="3"/>
          </p:cNvCxnSpPr>
          <p:nvPr/>
        </p:nvCxnSpPr>
        <p:spPr bwMode="auto">
          <a:xfrm flipV="1">
            <a:off x="7840965" y="4927204"/>
            <a:ext cx="12700" cy="64087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onnector: Elbow 76">
            <a:extLst>
              <a:ext uri="{FF2B5EF4-FFF2-40B4-BE49-F238E27FC236}">
                <a16:creationId xmlns="" xmlns:a16="http://schemas.microsoft.com/office/drawing/2014/main" id="{37D0A736-B903-4B09-AF0C-ED663D33C1ED}"/>
              </a:ext>
            </a:extLst>
          </p:cNvPr>
          <p:cNvCxnSpPr>
            <a:stCxn id="28" idx="2"/>
            <a:endCxn id="29" idx="1"/>
          </p:cNvCxnSpPr>
          <p:nvPr/>
        </p:nvCxnSpPr>
        <p:spPr bwMode="auto">
          <a:xfrm rot="16200000" flipH="1">
            <a:off x="3681142" y="1884033"/>
            <a:ext cx="474298" cy="42213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3367F696-E3A8-4924-920C-0BBC2042F22B}"/>
              </a:ext>
            </a:extLst>
          </p:cNvPr>
          <p:cNvCxnSpPr>
            <a:stCxn id="3" idx="3"/>
            <a:endCxn id="23" idx="1"/>
          </p:cNvCxnSpPr>
          <p:nvPr/>
        </p:nvCxnSpPr>
        <p:spPr bwMode="auto">
          <a:xfrm>
            <a:off x="2764652" y="1813906"/>
            <a:ext cx="30499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D28F44C5-703D-42BB-9B8D-953B758BC107}"/>
              </a:ext>
            </a:extLst>
          </p:cNvPr>
          <p:cNvCxnSpPr>
            <a:stCxn id="20" idx="4"/>
            <a:endCxn id="3" idx="0"/>
          </p:cNvCxnSpPr>
          <p:nvPr/>
        </p:nvCxnSpPr>
        <p:spPr bwMode="auto">
          <a:xfrm flipH="1">
            <a:off x="1807631" y="1291042"/>
            <a:ext cx="1" cy="33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13824E2E-B6CD-4C8E-93B4-A77EC1A4D552}"/>
              </a:ext>
            </a:extLst>
          </p:cNvPr>
          <p:cNvSpPr txBox="1"/>
          <p:nvPr/>
        </p:nvSpPr>
        <p:spPr>
          <a:xfrm>
            <a:off x="1362909" y="559643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Ok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CFE0172F-C0BC-4AC0-A758-2DFB29825E5B}"/>
              </a:ext>
            </a:extLst>
          </p:cNvPr>
          <p:cNvSpPr txBox="1"/>
          <p:nvPr/>
        </p:nvSpPr>
        <p:spPr>
          <a:xfrm>
            <a:off x="2023151" y="530179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6D2ACEE1-B51D-4587-AD14-ACBA3894795E}"/>
              </a:ext>
            </a:extLst>
          </p:cNvPr>
          <p:cNvSpPr txBox="1"/>
          <p:nvPr/>
        </p:nvSpPr>
        <p:spPr>
          <a:xfrm>
            <a:off x="5394999" y="32066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34D14FE4-9FF5-4DE7-8396-8922BFC0018E}"/>
              </a:ext>
            </a:extLst>
          </p:cNvPr>
          <p:cNvSpPr txBox="1"/>
          <p:nvPr/>
        </p:nvSpPr>
        <p:spPr>
          <a:xfrm>
            <a:off x="6859858" y="371699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0977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42326-4158-4A6A-B004-8DAC6E7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Process-Receive A New Task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569F6F-928F-42CC-9654-656C123A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C80C038-9EA8-4DBA-A9F4-C4A0DD91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have new task, a notification will send to your email ,it contain some description of task and a  link to Redmine for detail of task.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6BDD2DFB-7F4E-416C-A75A-B89F02988CE8}"/>
              </a:ext>
            </a:extLst>
          </p:cNvPr>
          <p:cNvCxnSpPr>
            <a:cxnSpLocks/>
          </p:cNvCxnSpPr>
          <p:nvPr/>
        </p:nvCxnSpPr>
        <p:spPr bwMode="auto">
          <a:xfrm>
            <a:off x="3862108" y="3644139"/>
            <a:ext cx="1" cy="257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49FF4809-2B9A-49A8-B653-689F9CFB1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190245"/>
            <a:ext cx="8229601" cy="40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43204E-A85E-4FDB-9265-A7541E8E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Process-Something Must Do Before Start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384AFD-97DF-404F-9FB4-701088F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5A92EBE-0993-49F0-9845-9B49897B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1115107"/>
            <a:ext cx="8558493" cy="4627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A3BBFF4-C544-49D9-94F8-701DC9FE1C02}"/>
              </a:ext>
            </a:extLst>
          </p:cNvPr>
          <p:cNvSpPr txBox="1"/>
          <p:nvPr/>
        </p:nvSpPr>
        <p:spPr>
          <a:xfrm>
            <a:off x="3737162" y="5829397"/>
            <a:ext cx="1574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+mn-lt"/>
              </a:rPr>
              <a:t>A task on Redmine</a:t>
            </a:r>
          </a:p>
        </p:txBody>
      </p:sp>
    </p:spTree>
    <p:extLst>
      <p:ext uri="{BB962C8B-B14F-4D97-AF65-F5344CB8AC3E}">
        <p14:creationId xmlns:p14="http://schemas.microsoft.com/office/powerpoint/2010/main" val="310827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29118-A4A1-4C2C-B8D5-09910A2C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Process-In Process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33E467-C825-46F7-ABFC-B5747171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notice must follow when doing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status of task from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 progress.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task will have a priority, task with higher priority must be do before lower priority task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>
                <a:solidFill>
                  <a:srgbClr val="C00000"/>
                </a:solidFill>
              </a:rPr>
              <a:t>“%Done” ,</a:t>
            </a:r>
            <a:r>
              <a:rPr lang="en-US" dirty="0"/>
              <a:t>do </a:t>
            </a:r>
            <a:r>
              <a:rPr lang="en-US" dirty="0">
                <a:solidFill>
                  <a:srgbClr val="C00000"/>
                </a:solidFill>
              </a:rPr>
              <a:t>“log time” </a:t>
            </a:r>
            <a:r>
              <a:rPr lang="en-US" dirty="0"/>
              <a:t>for task at end of day. Update comment parts was completed and note parts will do on next.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reality, we can be got issue while doing a task. At this time, we need inform the problem to task manager and if it can’t resolve immediately the task should change status from </a:t>
            </a:r>
            <a:r>
              <a:rPr lang="en-US" dirty="0">
                <a:solidFill>
                  <a:srgbClr val="C00000"/>
                </a:solidFill>
              </a:rPr>
              <a:t>in progress -&gt; pending </a:t>
            </a:r>
            <a:r>
              <a:rPr lang="en-US" dirty="0"/>
              <a:t>and start new task to save the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Notify to task manager as soon as possible when you need day-off, this action will help task manager can adjust schedule of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last , usually communicate with members of project to get enough information about project.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E29060-5A80-4E43-8249-801A2CF6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511E88-2232-4CDF-9A90-4D1B1BBE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pic>
        <p:nvPicPr>
          <p:cNvPr id="6" name="Content Placeholder 5" descr="Man">
            <a:extLst>
              <a:ext uri="{FF2B5EF4-FFF2-40B4-BE49-F238E27FC236}">
                <a16:creationId xmlns="" xmlns:a16="http://schemas.microsoft.com/office/drawing/2014/main" id="{E78544D8-ABE1-4D1A-9286-EBD901AF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0257" y="2842044"/>
            <a:ext cx="1151963" cy="1151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D1A135-4FBE-451C-BB5F-621A601B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5" descr="Man">
            <a:extLst>
              <a:ext uri="{FF2B5EF4-FFF2-40B4-BE49-F238E27FC236}">
                <a16:creationId xmlns="" xmlns:a16="http://schemas.microsoft.com/office/drawing/2014/main" id="{1871D9FB-D167-407B-A219-075A633723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1017815" y="1905983"/>
            <a:ext cx="1151963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5" descr="Man">
            <a:extLst>
              <a:ext uri="{FF2B5EF4-FFF2-40B4-BE49-F238E27FC236}">
                <a16:creationId xmlns="" xmlns:a16="http://schemas.microsoft.com/office/drawing/2014/main" id="{8675452D-2940-403A-9C6E-10C4E81493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6355333" y="1905982"/>
            <a:ext cx="1151963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9" descr="Building">
            <a:extLst>
              <a:ext uri="{FF2B5EF4-FFF2-40B4-BE49-F238E27FC236}">
                <a16:creationId xmlns="" xmlns:a16="http://schemas.microsoft.com/office/drawing/2014/main" id="{403D0A0C-B5E8-4720-B4ED-2C9394B855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9038" y="4718958"/>
            <a:ext cx="914400" cy="914400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60E412EB-39FC-44AB-BBAE-70402036F19B}"/>
              </a:ext>
            </a:extLst>
          </p:cNvPr>
          <p:cNvCxnSpPr>
            <a:stCxn id="6" idx="1"/>
            <a:endCxn id="7" idx="2"/>
          </p:cNvCxnSpPr>
          <p:nvPr/>
        </p:nvCxnSpPr>
        <p:spPr bwMode="auto">
          <a:xfrm rot="10800000">
            <a:off x="1593797" y="3057946"/>
            <a:ext cx="2096460" cy="360080"/>
          </a:xfrm>
          <a:prstGeom prst="bentConnector2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0EA902C9-141F-493B-BD4E-6ED606BA5189}"/>
              </a:ext>
            </a:extLst>
          </p:cNvPr>
          <p:cNvCxnSpPr>
            <a:stCxn id="6" idx="3"/>
            <a:endCxn id="8" idx="2"/>
          </p:cNvCxnSpPr>
          <p:nvPr/>
        </p:nvCxnSpPr>
        <p:spPr bwMode="auto">
          <a:xfrm flipV="1">
            <a:off x="4842220" y="3057945"/>
            <a:ext cx="2089095" cy="360081"/>
          </a:xfrm>
          <a:prstGeom prst="bentConnector2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BA10C087-5314-492A-B9F6-7A10DFC27661}"/>
              </a:ext>
            </a:extLst>
          </p:cNvPr>
          <p:cNvCxnSpPr>
            <a:stCxn id="6" idx="2"/>
            <a:endCxn id="10" idx="0"/>
          </p:cNvCxnSpPr>
          <p:nvPr/>
        </p:nvCxnSpPr>
        <p:spPr bwMode="auto">
          <a:xfrm rot="5400000">
            <a:off x="3903764" y="4356482"/>
            <a:ext cx="724951" cy="1"/>
          </a:xfrm>
          <a:prstGeom prst="bentConnector3">
            <a:avLst>
              <a:gd name="adj1" fmla="val 50000"/>
            </a:avLst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6C9A2FC-0E5D-4771-AF49-0C4E1912B12F}"/>
              </a:ext>
            </a:extLst>
          </p:cNvPr>
          <p:cNvSpPr txBox="1"/>
          <p:nvPr/>
        </p:nvSpPr>
        <p:spPr>
          <a:xfrm>
            <a:off x="946022" y="150587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BBEFB4-86DD-4B28-A59A-91019CA9EA66}"/>
              </a:ext>
            </a:extLst>
          </p:cNvPr>
          <p:cNvSpPr txBox="1"/>
          <p:nvPr/>
        </p:nvSpPr>
        <p:spPr>
          <a:xfrm>
            <a:off x="6020423" y="1370332"/>
            <a:ext cx="1821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Member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6905298-A3CC-463D-B8EB-37F042C4E9BE}"/>
              </a:ext>
            </a:extLst>
          </p:cNvPr>
          <p:cNvSpPr txBox="1"/>
          <p:nvPr/>
        </p:nvSpPr>
        <p:spPr>
          <a:xfrm>
            <a:off x="3624876" y="577712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8609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F4507-02C4-46FE-B034-63DBE930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– Pattern for write/Reply an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A72873-E7E6-453B-BF32-2EEF2CF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15E1-1771-46B1-9B6B-75B81E115C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732C085-D958-420E-AAC7-5E553DC8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 Email information:</a:t>
            </a:r>
          </a:p>
          <a:p>
            <a:pPr lvl="1">
              <a:buFontTx/>
              <a:buChar char="-"/>
            </a:pPr>
            <a:r>
              <a:rPr lang="en-US" dirty="0"/>
              <a:t>Email address of receiver</a:t>
            </a:r>
          </a:p>
          <a:p>
            <a:pPr lvl="1">
              <a:buFontTx/>
              <a:buChar char="-"/>
            </a:pPr>
            <a:r>
              <a:rPr lang="en-US" dirty="0"/>
              <a:t>Email/List email address of observer(cc).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Subject of email. </a:t>
            </a:r>
            <a:r>
              <a:rPr lang="en-US" dirty="0"/>
              <a:t>This is very important field, because it will help reader can filter the  email’s type and know basic content of email.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Email Content:</a:t>
            </a:r>
          </a:p>
          <a:p>
            <a:pPr>
              <a:buFontTx/>
              <a:buChar char="-"/>
            </a:pPr>
            <a:r>
              <a:rPr lang="en-US" dirty="0"/>
              <a:t>Start content of email by a greeting such as “Dear,”, ”Hello,”… and name of receiver</a:t>
            </a:r>
          </a:p>
          <a:p>
            <a:pPr>
              <a:buFontTx/>
              <a:buChar char="-"/>
            </a:pPr>
            <a:r>
              <a:rPr lang="en-US" dirty="0"/>
              <a:t>Mail content only descript about issue want to mention and never use some special character like to emotion signal. May be attach document file when needed.</a:t>
            </a:r>
          </a:p>
          <a:p>
            <a:pPr>
              <a:buFontTx/>
              <a:buChar char="-"/>
            </a:pPr>
            <a:r>
              <a:rPr lang="en-US" dirty="0"/>
              <a:t>At last, closing mail with by some word like to “Thanks,”, “Best regards,”… and sender name</a:t>
            </a:r>
          </a:p>
        </p:txBody>
      </p:sp>
    </p:spTree>
    <p:extLst>
      <p:ext uri="{BB962C8B-B14F-4D97-AF65-F5344CB8AC3E}">
        <p14:creationId xmlns:p14="http://schemas.microsoft.com/office/powerpoint/2010/main" val="2568172153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设计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ustom 9">
      <a:majorFont>
        <a:latin typeface="Calibri"/>
        <a:ea typeface="SimHei"/>
        <a:cs typeface=""/>
      </a:majorFont>
      <a:minorFont>
        <a:latin typeface="Calibri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QMS-TL-004-PowerPoint Template_EN.potx" id="{340B1243-788B-4E79-8502-347A92CCC378}" vid="{248B37C6-6695-486D-8428-57C5C933660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01_Training_Software_Requirement_Specification</Template>
  <TotalTime>2579</TotalTime>
  <Pages>0</Pages>
  <Words>2067</Words>
  <Characters>0</Characters>
  <Application>Microsoft Office PowerPoint</Application>
  <DocSecurity>0</DocSecurity>
  <PresentationFormat>On-screen Show (4:3)</PresentationFormat>
  <Lines>0</Lines>
  <Paragraphs>263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Meiryo UI</vt:lpstr>
      <vt:lpstr>SimHei</vt:lpstr>
      <vt:lpstr>Arial</vt:lpstr>
      <vt:lpstr>Calibri</vt:lpstr>
      <vt:lpstr>Wingdings</vt:lpstr>
      <vt:lpstr>演示设计</vt:lpstr>
      <vt:lpstr>Working Process &amp; Tools</vt:lpstr>
      <vt:lpstr>Agenda</vt:lpstr>
      <vt:lpstr>Course objective</vt:lpstr>
      <vt:lpstr>Working Process</vt:lpstr>
      <vt:lpstr>Working Process-Receive A New Task </vt:lpstr>
      <vt:lpstr>Working Process-Something Must Do Before Start Task</vt:lpstr>
      <vt:lpstr>Working Process-In Process Task</vt:lpstr>
      <vt:lpstr>Email</vt:lpstr>
      <vt:lpstr>Email – Pattern for write/Reply an email</vt:lpstr>
      <vt:lpstr>Email – Pattern for write/Reply an email</vt:lpstr>
      <vt:lpstr>Email – Write Email By Mozilla Thunderbird</vt:lpstr>
      <vt:lpstr>Email – Filter Email By Mozilla Thunderbird</vt:lpstr>
      <vt:lpstr>Email – Filter Email By Mozilla Thunderbird(continue)</vt:lpstr>
      <vt:lpstr>Email – Filter Email By Mozilla Thunderbird(continue)</vt:lpstr>
      <vt:lpstr>Email – Some Notice For Using Email</vt:lpstr>
      <vt:lpstr>Auto Office</vt:lpstr>
      <vt:lpstr>Auto Office – Home Page</vt:lpstr>
      <vt:lpstr>Auto Office – Address Book</vt:lpstr>
      <vt:lpstr>Auto Office – Meeting Room Status</vt:lpstr>
      <vt:lpstr>Auto Office – Booking Meeting Room</vt:lpstr>
      <vt:lpstr>Auto Office – Create Invitation Meeting Mail</vt:lpstr>
      <vt:lpstr>Auto Office – Accept/Decline Invitation Meeting Mail</vt:lpstr>
      <vt:lpstr>Auto Office – Delete Booking Meeting</vt:lpstr>
      <vt:lpstr>Auto Office – Leave request</vt:lpstr>
      <vt:lpstr>Auto Office – Leave request</vt:lpstr>
      <vt:lpstr>Auto Office – Facility Request</vt:lpstr>
      <vt:lpstr>Auto Office – Facility Request</vt:lpstr>
      <vt:lpstr>Redmine</vt:lpstr>
      <vt:lpstr>Redmine - Open project</vt:lpstr>
      <vt:lpstr>Redmine – Issues</vt:lpstr>
      <vt:lpstr>Redmine – Issues &amp; Create Ticket</vt:lpstr>
      <vt:lpstr>Redmine – Detail ticket &amp; Update Ticket</vt:lpstr>
      <vt:lpstr>Redmine – Update Ticket(In Progress)</vt:lpstr>
      <vt:lpstr>Redmine – Update Ticket(Resolved &amp; Closed)</vt:lpstr>
      <vt:lpstr>Redmine – Gantt</vt:lpstr>
      <vt:lpstr>Redmine – Wiki</vt:lpstr>
      <vt:lpstr>Exercises - Redmine </vt:lpstr>
      <vt:lpstr>PowerPoint Presentation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Dang The</dc:creator>
  <cp:lastModifiedBy>Cuong Dang The</cp:lastModifiedBy>
  <cp:revision>142</cp:revision>
  <cp:lastPrinted>1899-12-30T00:00:00Z</cp:lastPrinted>
  <dcterms:created xsi:type="dcterms:W3CDTF">2019-11-13T15:17:17Z</dcterms:created>
  <dcterms:modified xsi:type="dcterms:W3CDTF">2020-07-01T03:08:46Z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