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4"/>
  </p:notesMasterIdLst>
  <p:handoutMasterIdLst>
    <p:handoutMasterId r:id="rId25"/>
  </p:handoutMasterIdLst>
  <p:sldIdLst>
    <p:sldId id="290" r:id="rId2"/>
    <p:sldId id="294" r:id="rId3"/>
    <p:sldId id="295" r:id="rId4"/>
    <p:sldId id="304" r:id="rId5"/>
    <p:sldId id="297" r:id="rId6"/>
    <p:sldId id="305" r:id="rId7"/>
    <p:sldId id="311" r:id="rId8"/>
    <p:sldId id="306" r:id="rId9"/>
    <p:sldId id="307" r:id="rId10"/>
    <p:sldId id="309" r:id="rId11"/>
    <p:sldId id="308" r:id="rId12"/>
    <p:sldId id="312" r:id="rId13"/>
    <p:sldId id="313" r:id="rId14"/>
    <p:sldId id="310" r:id="rId15"/>
    <p:sldId id="296" r:id="rId16"/>
    <p:sldId id="300" r:id="rId17"/>
    <p:sldId id="298" r:id="rId18"/>
    <p:sldId id="299" r:id="rId19"/>
    <p:sldId id="302" r:id="rId20"/>
    <p:sldId id="303" r:id="rId21"/>
    <p:sldId id="301" r:id="rId22"/>
    <p:sldId id="292" r:id="rId23"/>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pitchFamily="34" charset="0"/>
        <a:ea typeface="+mn-ea"/>
        <a:cs typeface="+mn-cs"/>
      </a:defRPr>
    </a:lvl1pPr>
    <a:lvl2pPr marL="457200" algn="l" rtl="0" fontAlgn="base">
      <a:spcBef>
        <a:spcPct val="0"/>
      </a:spcBef>
      <a:spcAft>
        <a:spcPct val="0"/>
      </a:spcAft>
      <a:defRPr sz="2000" kern="1200">
        <a:solidFill>
          <a:schemeClr val="tx1"/>
        </a:solidFill>
        <a:latin typeface="Arial" pitchFamily="34" charset="0"/>
        <a:ea typeface="+mn-ea"/>
        <a:cs typeface="+mn-cs"/>
      </a:defRPr>
    </a:lvl2pPr>
    <a:lvl3pPr marL="914400" algn="l" rtl="0" fontAlgn="base">
      <a:spcBef>
        <a:spcPct val="0"/>
      </a:spcBef>
      <a:spcAft>
        <a:spcPct val="0"/>
      </a:spcAft>
      <a:defRPr sz="2000" kern="1200">
        <a:solidFill>
          <a:schemeClr val="tx1"/>
        </a:solidFill>
        <a:latin typeface="Arial" pitchFamily="34" charset="0"/>
        <a:ea typeface="+mn-ea"/>
        <a:cs typeface="+mn-cs"/>
      </a:defRPr>
    </a:lvl3pPr>
    <a:lvl4pPr marL="1371600" algn="l" rtl="0" fontAlgn="base">
      <a:spcBef>
        <a:spcPct val="0"/>
      </a:spcBef>
      <a:spcAft>
        <a:spcPct val="0"/>
      </a:spcAft>
      <a:defRPr sz="2000" kern="1200">
        <a:solidFill>
          <a:schemeClr val="tx1"/>
        </a:solidFill>
        <a:latin typeface="Arial" pitchFamily="34" charset="0"/>
        <a:ea typeface="+mn-ea"/>
        <a:cs typeface="+mn-cs"/>
      </a:defRPr>
    </a:lvl4pPr>
    <a:lvl5pPr marL="1828800" algn="l" rtl="0" fontAlgn="base">
      <a:spcBef>
        <a:spcPct val="0"/>
      </a:spcBef>
      <a:spcAft>
        <a:spcPct val="0"/>
      </a:spcAft>
      <a:defRPr sz="2000" kern="1200">
        <a:solidFill>
          <a:schemeClr val="tx1"/>
        </a:solidFill>
        <a:latin typeface="Arial" pitchFamily="34" charset="0"/>
        <a:ea typeface="+mn-ea"/>
        <a:cs typeface="+mn-cs"/>
      </a:defRPr>
    </a:lvl5pPr>
    <a:lvl6pPr marL="2286000" algn="l" defTabSz="914400" rtl="0" eaLnBrk="1" latinLnBrk="0" hangingPunct="1">
      <a:defRPr sz="2000" kern="1200">
        <a:solidFill>
          <a:schemeClr val="tx1"/>
        </a:solidFill>
        <a:latin typeface="Arial" pitchFamily="34" charset="0"/>
        <a:ea typeface="+mn-ea"/>
        <a:cs typeface="+mn-cs"/>
      </a:defRPr>
    </a:lvl6pPr>
    <a:lvl7pPr marL="2743200" algn="l" defTabSz="914400" rtl="0" eaLnBrk="1" latinLnBrk="0" hangingPunct="1">
      <a:defRPr sz="2000" kern="1200">
        <a:solidFill>
          <a:schemeClr val="tx1"/>
        </a:solidFill>
        <a:latin typeface="Arial" pitchFamily="34" charset="0"/>
        <a:ea typeface="+mn-ea"/>
        <a:cs typeface="+mn-cs"/>
      </a:defRPr>
    </a:lvl7pPr>
    <a:lvl8pPr marL="3200400" algn="l" defTabSz="914400" rtl="0" eaLnBrk="1" latinLnBrk="0" hangingPunct="1">
      <a:defRPr sz="2000" kern="1200">
        <a:solidFill>
          <a:schemeClr val="tx1"/>
        </a:solidFill>
        <a:latin typeface="Arial" pitchFamily="34" charset="0"/>
        <a:ea typeface="+mn-ea"/>
        <a:cs typeface="+mn-cs"/>
      </a:defRPr>
    </a:lvl8pPr>
    <a:lvl9pPr marL="3657600" algn="l" defTabSz="914400" rtl="0" eaLnBrk="1" latinLnBrk="0" hangingPunct="1">
      <a:defRPr sz="20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FF"/>
    <a:srgbClr val="FFFFFF"/>
    <a:srgbClr val="0697FD"/>
    <a:srgbClr val="069AFD"/>
    <a:srgbClr val="0696FC"/>
    <a:srgbClr val="0697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9186" autoAdjust="0"/>
  </p:normalViewPr>
  <p:slideViewPr>
    <p:cSldViewPr snapToGrid="0">
      <p:cViewPr varScale="1">
        <p:scale>
          <a:sx n="115" d="100"/>
          <a:sy n="115" d="100"/>
        </p:scale>
        <p:origin x="804" y="108"/>
      </p:cViewPr>
      <p:guideLst>
        <p:guide orient="horz" pos="2160"/>
        <p:guide pos="2880"/>
      </p:guideLst>
    </p:cSldViewPr>
  </p:slideViewPr>
  <p:notesTextViewPr>
    <p:cViewPr>
      <p:scale>
        <a:sx n="1" d="1"/>
        <a:sy n="1" d="1"/>
      </p:scale>
      <p:origin x="0" y="0"/>
    </p:cViewPr>
  </p:notesTextViewPr>
  <p:notesViewPr>
    <p:cSldViewPr snapToGrid="0">
      <p:cViewPr varScale="1">
        <p:scale>
          <a:sx n="53" d="100"/>
          <a:sy n="53" d="100"/>
        </p:scale>
        <p:origin x="-28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7123B4-82CE-4AAE-9B08-416A3497BD7B}" type="datetimeFigureOut">
              <a:rPr lang="en-US" smtClean="0"/>
              <a:t>11/27/2019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E2F9FD-108D-4D66-B330-1070132DF8AD}" type="slidenum">
              <a:rPr lang="en-US" smtClean="0"/>
              <a:t>‹#›</a:t>
            </a:fld>
            <a:endParaRPr lang="en-US"/>
          </a:p>
        </p:txBody>
      </p:sp>
    </p:spTree>
    <p:extLst>
      <p:ext uri="{BB962C8B-B14F-4D97-AF65-F5344CB8AC3E}">
        <p14:creationId xmlns:p14="http://schemas.microsoft.com/office/powerpoint/2010/main" val="1631163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e-DE"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ltLang="en-US"/>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e-DE"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E2E30EA-B42C-4FD4-9510-75938FDE3846}" type="slidenum">
              <a:rPr lang="de-DE" altLang="en-US"/>
              <a:pPr/>
              <a:t>‹#›</a:t>
            </a:fld>
            <a:endParaRPr lang="de-DE" altLang="en-US"/>
          </a:p>
        </p:txBody>
      </p:sp>
    </p:spTree>
    <p:extLst>
      <p:ext uri="{BB962C8B-B14F-4D97-AF65-F5344CB8AC3E}">
        <p14:creationId xmlns:p14="http://schemas.microsoft.com/office/powerpoint/2010/main" val="15866909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ortoisesvn.net/docs/release/TortoiseSVN_en/tsvn-dug-checkout.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rtoisesvn.net/docs/release/TortoiseSVN_en/tsvn-dug-commit.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More details : </a:t>
            </a:r>
            <a:r>
              <a:rPr lang="en-US" smtClean="0">
                <a:hlinkClick r:id="rId3"/>
              </a:rPr>
              <a:t>https://tortoisesvn.net/docs/release/TortoiseSVN_en/tsvn-dug-checkout.html</a:t>
            </a:r>
            <a:endParaRPr lang="en-US"/>
          </a:p>
        </p:txBody>
      </p:sp>
      <p:sp>
        <p:nvSpPr>
          <p:cNvPr id="4" name="Slide Number Placeholder 3"/>
          <p:cNvSpPr>
            <a:spLocks noGrp="1"/>
          </p:cNvSpPr>
          <p:nvPr>
            <p:ph type="sldNum" sz="quarter" idx="10"/>
          </p:nvPr>
        </p:nvSpPr>
        <p:spPr/>
        <p:txBody>
          <a:bodyPr/>
          <a:lstStyle/>
          <a:p>
            <a:fld id="{CE2E30EA-B42C-4FD4-9510-75938FDE3846}" type="slidenum">
              <a:rPr lang="de-DE" altLang="en-US" smtClean="0"/>
              <a:pPr/>
              <a:t>9</a:t>
            </a:fld>
            <a:endParaRPr lang="de-DE" altLang="en-US"/>
          </a:p>
        </p:txBody>
      </p:sp>
    </p:spTree>
    <p:extLst>
      <p:ext uri="{BB962C8B-B14F-4D97-AF65-F5344CB8AC3E}">
        <p14:creationId xmlns:p14="http://schemas.microsoft.com/office/powerpoint/2010/main" val="288351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More</a:t>
            </a:r>
            <a:r>
              <a:rPr lang="en-US" baseline="0" smtClean="0"/>
              <a:t> details: </a:t>
            </a:r>
            <a:r>
              <a:rPr lang="en-US" smtClean="0">
                <a:hlinkClick r:id="rId3"/>
              </a:rPr>
              <a:t>https://tortoisesvn.net/docs/release/TortoiseSVN_en/tsvn-dug-commit.html</a:t>
            </a:r>
            <a:endParaRPr lang="en-US"/>
          </a:p>
        </p:txBody>
      </p:sp>
      <p:sp>
        <p:nvSpPr>
          <p:cNvPr id="4" name="Slide Number Placeholder 3"/>
          <p:cNvSpPr>
            <a:spLocks noGrp="1"/>
          </p:cNvSpPr>
          <p:nvPr>
            <p:ph type="sldNum" sz="quarter" idx="10"/>
          </p:nvPr>
        </p:nvSpPr>
        <p:spPr/>
        <p:txBody>
          <a:bodyPr/>
          <a:lstStyle/>
          <a:p>
            <a:fld id="{CE2E30EA-B42C-4FD4-9510-75938FDE3846}" type="slidenum">
              <a:rPr lang="de-DE" altLang="en-US" smtClean="0"/>
              <a:pPr/>
              <a:t>11</a:t>
            </a:fld>
            <a:endParaRPr lang="de-DE" altLang="en-US"/>
          </a:p>
        </p:txBody>
      </p:sp>
    </p:spTree>
    <p:extLst>
      <p:ext uri="{BB962C8B-B14F-4D97-AF65-F5344CB8AC3E}">
        <p14:creationId xmlns:p14="http://schemas.microsoft.com/office/powerpoint/2010/main" val="4103234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2E30EA-B42C-4FD4-9510-75938FDE3846}" type="slidenum">
              <a:rPr lang="de-DE" altLang="en-US" smtClean="0"/>
              <a:pPr/>
              <a:t>15</a:t>
            </a:fld>
            <a:endParaRPr lang="de-DE" altLang="en-US"/>
          </a:p>
        </p:txBody>
      </p:sp>
    </p:spTree>
    <p:extLst>
      <p:ext uri="{BB962C8B-B14F-4D97-AF65-F5344CB8AC3E}">
        <p14:creationId xmlns:p14="http://schemas.microsoft.com/office/powerpoint/2010/main" val="212120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en-US" sz="1100" kern="1200" smtClean="0">
                <a:solidFill>
                  <a:schemeClr val="tx1"/>
                </a:solidFill>
                <a:latin typeface="Arial" pitchFamily="34" charset="0"/>
                <a:ea typeface="+mn-ea"/>
                <a:cs typeface="+mn-cs"/>
              </a:rPr>
              <a:t>Pull/Merge Request:</a:t>
            </a:r>
          </a:p>
          <a:p>
            <a:pPr marL="285750" indent="-285750">
              <a:buFont typeface="Wingdings" panose="05000000000000000000" pitchFamily="2" charset="2"/>
              <a:buChar char="ü"/>
            </a:pPr>
            <a:r>
              <a:rPr lang="en-US" sz="900" kern="1200" smtClean="0">
                <a:solidFill>
                  <a:schemeClr val="tx1"/>
                </a:solidFill>
                <a:latin typeface="Arial" pitchFamily="34" charset="0"/>
                <a:ea typeface="+mn-ea"/>
                <a:cs typeface="+mn-cs"/>
              </a:rPr>
              <a:t>Usually when working with </a:t>
            </a:r>
            <a:r>
              <a:rPr lang="en-US" sz="900" kern="1200" err="1" smtClean="0">
                <a:solidFill>
                  <a:schemeClr val="tx1"/>
                </a:solidFill>
                <a:latin typeface="Arial" pitchFamily="34" charset="0"/>
                <a:ea typeface="+mn-ea"/>
                <a:cs typeface="+mn-cs"/>
              </a:rPr>
              <a:t>Git</a:t>
            </a:r>
            <a:r>
              <a:rPr lang="en-US" sz="900" kern="1200" smtClean="0">
                <a:solidFill>
                  <a:schemeClr val="tx1"/>
                </a:solidFill>
                <a:latin typeface="Arial" pitchFamily="34" charset="0"/>
                <a:ea typeface="+mn-ea"/>
                <a:cs typeface="+mn-cs"/>
              </a:rPr>
              <a:t>,</a:t>
            </a:r>
            <a:r>
              <a:rPr lang="en-US" smtClean="0"/>
              <a:t> </a:t>
            </a:r>
            <a:r>
              <a:rPr lang="en-US" sz="900" kern="1200" smtClean="0">
                <a:solidFill>
                  <a:schemeClr val="tx1"/>
                </a:solidFill>
                <a:latin typeface="Arial" pitchFamily="34" charset="0"/>
                <a:ea typeface="+mn-ea"/>
                <a:cs typeface="+mn-cs"/>
              </a:rPr>
              <a:t>Each developer will create a new branch different from the master to develop a new feature.</a:t>
            </a:r>
            <a:endParaRPr lang="en-US" sz="1100" kern="1200" smtClean="0">
              <a:solidFill>
                <a:schemeClr val="tx1"/>
              </a:solidFill>
              <a:latin typeface="Arial" pitchFamily="34" charset="0"/>
              <a:ea typeface="+mn-ea"/>
              <a:cs typeface="+mn-cs"/>
            </a:endParaRPr>
          </a:p>
          <a:p>
            <a:endParaRPr lang="en-US"/>
          </a:p>
        </p:txBody>
      </p:sp>
      <p:sp>
        <p:nvSpPr>
          <p:cNvPr id="4" name="Slide Number Placeholder 3"/>
          <p:cNvSpPr>
            <a:spLocks noGrp="1"/>
          </p:cNvSpPr>
          <p:nvPr>
            <p:ph type="sldNum" sz="quarter" idx="10"/>
          </p:nvPr>
        </p:nvSpPr>
        <p:spPr/>
        <p:txBody>
          <a:bodyPr/>
          <a:lstStyle/>
          <a:p>
            <a:fld id="{CE2E30EA-B42C-4FD4-9510-75938FDE3846}" type="slidenum">
              <a:rPr lang="de-DE" altLang="en-US" smtClean="0"/>
              <a:pPr/>
              <a:t>17</a:t>
            </a:fld>
            <a:endParaRPr lang="de-DE" altLang="en-US"/>
          </a:p>
        </p:txBody>
      </p:sp>
    </p:spTree>
    <p:extLst>
      <p:ext uri="{BB962C8B-B14F-4D97-AF65-F5344CB8AC3E}">
        <p14:creationId xmlns:p14="http://schemas.microsoft.com/office/powerpoint/2010/main" val="2534029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4"/>
          <p:cNvGrpSpPr/>
          <p:nvPr userDrawn="1"/>
        </p:nvGrpSpPr>
        <p:grpSpPr>
          <a:xfrm>
            <a:off x="393488" y="346540"/>
            <a:ext cx="1707028" cy="1214442"/>
            <a:chOff x="393488" y="346540"/>
            <a:chExt cx="1707028" cy="1214442"/>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53" y="346540"/>
              <a:ext cx="1454099" cy="864229"/>
            </a:xfrm>
            <a:prstGeom prst="rect">
              <a:avLst/>
            </a:prstGeom>
          </p:spPr>
        </p:pic>
        <p:pic>
          <p:nvPicPr>
            <p:cNvPr id="3" name="Picture 2"/>
            <p:cNvPicPr>
              <a:picLocks noChangeAspect="1"/>
            </p:cNvPicPr>
            <p:nvPr userDrawn="1"/>
          </p:nvPicPr>
          <p:blipFill>
            <a:blip r:embed="rId4"/>
            <a:stretch>
              <a:fillRect/>
            </a:stretch>
          </p:blipFill>
          <p:spPr>
            <a:xfrm>
              <a:off x="393488" y="1176901"/>
              <a:ext cx="1707028" cy="384081"/>
            </a:xfrm>
            <a:prstGeom prst="rect">
              <a:avLst/>
            </a:prstGeom>
          </p:spPr>
        </p:pic>
      </p:grpSp>
      <p:sp>
        <p:nvSpPr>
          <p:cNvPr id="2050" name="Rectangle 2"/>
          <p:cNvSpPr>
            <a:spLocks noGrp="1" noChangeArrowheads="1"/>
          </p:cNvSpPr>
          <p:nvPr>
            <p:ph type="ctrTitle"/>
          </p:nvPr>
        </p:nvSpPr>
        <p:spPr>
          <a:xfrm>
            <a:off x="519953" y="3110753"/>
            <a:ext cx="8038261" cy="2216897"/>
          </a:xfrm>
        </p:spPr>
        <p:txBody>
          <a:bodyPr anchor="b"/>
          <a:lstStyle>
            <a:lvl1pPr algn="r">
              <a:lnSpc>
                <a:spcPct val="110000"/>
              </a:lnSpc>
              <a:defRPr sz="3200"/>
            </a:lvl1pPr>
          </a:lstStyle>
          <a:p>
            <a:pPr lvl="0"/>
            <a:r>
              <a:rPr lang="en-US" noProof="0" smtClean="0"/>
              <a:t>Click to edit Master title style</a:t>
            </a:r>
            <a:endParaRPr lang="en-US" noProof="0" dirty="0" smtClean="0"/>
          </a:p>
        </p:txBody>
      </p:sp>
      <p:sp>
        <p:nvSpPr>
          <p:cNvPr id="2051" name="Rectangle 3"/>
          <p:cNvSpPr>
            <a:spLocks noGrp="1" noChangeArrowheads="1"/>
          </p:cNvSpPr>
          <p:nvPr>
            <p:ph type="subTitle" idx="1" hasCustomPrompt="1"/>
          </p:nvPr>
        </p:nvSpPr>
        <p:spPr>
          <a:xfrm>
            <a:off x="521535" y="5359400"/>
            <a:ext cx="8044615" cy="541338"/>
          </a:xfrm>
        </p:spPr>
        <p:txBody>
          <a:bodyPr/>
          <a:lstStyle>
            <a:lvl1pPr marL="0" indent="0" algn="r">
              <a:buFont typeface="Wingdings" pitchFamily="2" charset="2"/>
              <a:buNone/>
              <a:defRPr/>
            </a:lvl1pPr>
          </a:lstStyle>
          <a:p>
            <a:pPr lvl="0"/>
            <a:r>
              <a:rPr lang="en-US" noProof="0"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662DEF-B9E9-4AAA-951A-B90314D4D123}" type="slidenum">
              <a:rPr lang="en-US"/>
              <a:pPr/>
              <a:t>‹#›</a:t>
            </a:fld>
            <a:endParaRPr lang="en-US"/>
          </a:p>
        </p:txBody>
      </p:sp>
    </p:spTree>
    <p:extLst>
      <p:ext uri="{BB962C8B-B14F-4D97-AF65-F5344CB8AC3E}">
        <p14:creationId xmlns:p14="http://schemas.microsoft.com/office/powerpoint/2010/main" val="268552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3050" y="176213"/>
            <a:ext cx="2063750"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176213"/>
            <a:ext cx="6038850"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523F52-7C57-4CE8-9F0E-98B0EB4E0740}" type="slidenum">
              <a:rPr lang="en-US"/>
              <a:pPr/>
              <a:t>‹#›</a:t>
            </a:fld>
            <a:endParaRPr lang="en-US"/>
          </a:p>
        </p:txBody>
      </p:sp>
    </p:spTree>
    <p:extLst>
      <p:ext uri="{BB962C8B-B14F-4D97-AF65-F5344CB8AC3E}">
        <p14:creationId xmlns:p14="http://schemas.microsoft.com/office/powerpoint/2010/main" val="220879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CD15E1-1771-46B1-9B6B-75B81E115C17}" type="slidenum">
              <a:rPr lang="en-US"/>
              <a:pPr/>
              <a:t>‹#›</a:t>
            </a:fld>
            <a:endParaRPr lang="en-US"/>
          </a:p>
        </p:txBody>
      </p:sp>
    </p:spTree>
    <p:extLst>
      <p:ext uri="{BB962C8B-B14F-4D97-AF65-F5344CB8AC3E}">
        <p14:creationId xmlns:p14="http://schemas.microsoft.com/office/powerpoint/2010/main" val="184490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2552EB-B950-41FF-9C64-5958396B44F1}" type="slidenum">
              <a:rPr lang="en-US"/>
              <a:pPr/>
              <a:t>‹#›</a:t>
            </a:fld>
            <a:endParaRPr lang="en-US"/>
          </a:p>
        </p:txBody>
      </p:sp>
    </p:spTree>
    <p:extLst>
      <p:ext uri="{BB962C8B-B14F-4D97-AF65-F5344CB8AC3E}">
        <p14:creationId xmlns:p14="http://schemas.microsoft.com/office/powerpoint/2010/main" val="376638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1010" y="1051559"/>
            <a:ext cx="4249271" cy="521208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199" y="1051559"/>
            <a:ext cx="4249271" cy="521208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6B4EF98-9E3B-4DBF-96D5-E280749C9AFF}" type="slidenum">
              <a:rPr lang="en-US"/>
              <a:pPr/>
              <a:t>‹#›</a:t>
            </a:fld>
            <a:endParaRPr lang="en-US"/>
          </a:p>
        </p:txBody>
      </p:sp>
    </p:spTree>
    <p:extLst>
      <p:ext uri="{BB962C8B-B14F-4D97-AF65-F5344CB8AC3E}">
        <p14:creationId xmlns:p14="http://schemas.microsoft.com/office/powerpoint/2010/main" val="198539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Date Placeholder 3"/>
          <p:cNvSpPr>
            <a:spLocks noGrp="1"/>
          </p:cNvSpPr>
          <p:nvPr>
            <p:ph type="dt" sz="half"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5EE2698-634E-4142-B42D-DB0F0B46060A}" type="slidenum">
              <a:rPr lang="en-US"/>
              <a:pPr/>
              <a:t>‹#›</a:t>
            </a:fld>
            <a:endParaRPr lang="en-US"/>
          </a:p>
        </p:txBody>
      </p:sp>
    </p:spTree>
    <p:extLst>
      <p:ext uri="{BB962C8B-B14F-4D97-AF65-F5344CB8AC3E}">
        <p14:creationId xmlns:p14="http://schemas.microsoft.com/office/powerpoint/2010/main" val="363612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Date Placeholder 2"/>
          <p:cNvSpPr>
            <a:spLocks noGrp="1"/>
          </p:cNvSpPr>
          <p:nvPr>
            <p:ph type="dt" sz="half"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8F48391-A119-41AC-82B7-7FAD1BA119C8}" type="slidenum">
              <a:rPr lang="en-US"/>
              <a:pPr/>
              <a:t>‹#›</a:t>
            </a:fld>
            <a:endParaRPr lang="en-US"/>
          </a:p>
        </p:txBody>
      </p:sp>
    </p:spTree>
    <p:extLst>
      <p:ext uri="{BB962C8B-B14F-4D97-AF65-F5344CB8AC3E}">
        <p14:creationId xmlns:p14="http://schemas.microsoft.com/office/powerpoint/2010/main" val="245325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with logo">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944193" y="1363990"/>
            <a:ext cx="3029373" cy="1800477"/>
          </a:xfrm>
          <a:prstGeom prst="rect">
            <a:avLst/>
          </a:prstGeom>
        </p:spPr>
      </p:pic>
      <p:pic>
        <p:nvPicPr>
          <p:cNvPr id="7" name="Picture 6"/>
          <p:cNvPicPr>
            <a:picLocks noChangeAspect="1"/>
          </p:cNvPicPr>
          <p:nvPr userDrawn="1"/>
        </p:nvPicPr>
        <p:blipFill rotWithShape="1">
          <a:blip r:embed="rId3">
            <a:duotone>
              <a:schemeClr val="accent1">
                <a:shade val="45000"/>
                <a:satMod val="135000"/>
              </a:schemeClr>
              <a:prstClr val="white"/>
            </a:duotone>
          </a:blip>
          <a:srcRect t="13954" b="29575"/>
          <a:stretch/>
        </p:blipFill>
        <p:spPr>
          <a:xfrm>
            <a:off x="2892071" y="3164467"/>
            <a:ext cx="3133616" cy="395926"/>
          </a:xfrm>
          <a:prstGeom prst="rect">
            <a:avLst/>
          </a:prstGeom>
        </p:spPr>
      </p:pic>
    </p:spTree>
    <p:extLst>
      <p:ext uri="{BB962C8B-B14F-4D97-AF65-F5344CB8AC3E}">
        <p14:creationId xmlns:p14="http://schemas.microsoft.com/office/powerpoint/2010/main" val="110029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82FCA5-DEE4-4ED1-84CA-8A539700F9D7}" type="slidenum">
              <a:rPr lang="en-US"/>
              <a:pPr/>
              <a:t>‹#›</a:t>
            </a:fld>
            <a:endParaRPr lang="en-US"/>
          </a:p>
        </p:txBody>
      </p:sp>
    </p:spTree>
    <p:extLst>
      <p:ext uri="{BB962C8B-B14F-4D97-AF65-F5344CB8AC3E}">
        <p14:creationId xmlns:p14="http://schemas.microsoft.com/office/powerpoint/2010/main" val="257373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729F03-1C4C-4AFB-8E7D-F38C76121F46}" type="slidenum">
              <a:rPr lang="en-US"/>
              <a:pPr/>
              <a:t>‹#›</a:t>
            </a:fld>
            <a:endParaRPr lang="en-US"/>
          </a:p>
        </p:txBody>
      </p:sp>
    </p:spTree>
    <p:extLst>
      <p:ext uri="{BB962C8B-B14F-4D97-AF65-F5344CB8AC3E}">
        <p14:creationId xmlns:p14="http://schemas.microsoft.com/office/powerpoint/2010/main" val="112567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122723" y="176213"/>
            <a:ext cx="908812" cy="540143"/>
          </a:xfrm>
          <a:prstGeom prst="rect">
            <a:avLst/>
          </a:prstGeom>
        </p:spPr>
      </p:pic>
      <p:sp>
        <p:nvSpPr>
          <p:cNvPr id="1026" name="Rectangle 5"/>
          <p:cNvSpPr>
            <a:spLocks noGrp="1" noChangeArrowheads="1"/>
          </p:cNvSpPr>
          <p:nvPr>
            <p:ph type="ftr" sz="quarter" idx="3"/>
          </p:nvPr>
        </p:nvSpPr>
        <p:spPr bwMode="auto">
          <a:xfrm>
            <a:off x="3124200" y="6365875"/>
            <a:ext cx="2895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b="1" i="1" noProof="1">
                <a:solidFill>
                  <a:schemeClr val="tx1"/>
                </a:solidFill>
                <a:latin typeface="+mn-ea"/>
                <a:ea typeface="+mn-ea"/>
                <a:cs typeface="Arial" pitchFamily="34" charset="0"/>
              </a:defRPr>
            </a:lvl1pPr>
          </a:lstStyle>
          <a:p>
            <a:endParaRPr lang="en-US" altLang="en-US"/>
          </a:p>
        </p:txBody>
      </p:sp>
      <p:sp>
        <p:nvSpPr>
          <p:cNvPr id="1028" name="Rectangle 4"/>
          <p:cNvSpPr>
            <a:spLocks noGrp="1" noChangeArrowheads="1"/>
          </p:cNvSpPr>
          <p:nvPr>
            <p:ph type="title"/>
          </p:nvPr>
        </p:nvSpPr>
        <p:spPr bwMode="auto">
          <a:xfrm>
            <a:off x="242046" y="176213"/>
            <a:ext cx="8677835" cy="69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9" name="Rectangle 5"/>
          <p:cNvSpPr>
            <a:spLocks noGrp="1" noChangeArrowheads="1"/>
          </p:cNvSpPr>
          <p:nvPr>
            <p:ph type="body" idx="1"/>
          </p:nvPr>
        </p:nvSpPr>
        <p:spPr bwMode="auto">
          <a:xfrm>
            <a:off x="242047" y="1048872"/>
            <a:ext cx="8677835" cy="5212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4"/>
            <a:r>
              <a:rPr lang="en-US" dirty="0" smtClean="0"/>
              <a:t>Fifth level</a:t>
            </a:r>
          </a:p>
        </p:txBody>
      </p:sp>
      <p:sp>
        <p:nvSpPr>
          <p:cNvPr id="1030" name="Rectangle 6"/>
          <p:cNvSpPr>
            <a:spLocks noGrp="1" noChangeArrowheads="1"/>
          </p:cNvSpPr>
          <p:nvPr>
            <p:ph type="dt" sz="half" idx="2"/>
          </p:nvPr>
        </p:nvSpPr>
        <p:spPr bwMode="auto">
          <a:xfrm>
            <a:off x="457200" y="6393142"/>
            <a:ext cx="2133600" cy="37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mn-ea"/>
                <a:ea typeface="+mn-ea"/>
              </a:defRPr>
            </a:lvl1pPr>
          </a:lstStyle>
          <a:p>
            <a:endParaRPr lang="en-US"/>
          </a:p>
        </p:txBody>
      </p:sp>
      <p:sp>
        <p:nvSpPr>
          <p:cNvPr id="1031" name="Rectangle 7"/>
          <p:cNvSpPr>
            <a:spLocks noGrp="1" noChangeArrowheads="1"/>
          </p:cNvSpPr>
          <p:nvPr>
            <p:ph type="sldNum" sz="quarter" idx="4"/>
          </p:nvPr>
        </p:nvSpPr>
        <p:spPr bwMode="auto">
          <a:xfrm>
            <a:off x="6553200" y="6393142"/>
            <a:ext cx="2133600" cy="37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mn-ea"/>
                <a:ea typeface="+mn-ea"/>
              </a:defRPr>
            </a:lvl1pPr>
          </a:lstStyle>
          <a:p>
            <a:fld id="{C1BD4338-6149-4E50-988F-EDCC0FEF37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5" r:id="rId2"/>
    <p:sldLayoutId id="2147483656" r:id="rId3"/>
    <p:sldLayoutId id="2147483657" r:id="rId4"/>
    <p:sldLayoutId id="2147483659" r:id="rId5"/>
    <p:sldLayoutId id="2147483660" r:id="rId6"/>
    <p:sldLayoutId id="2147483665" r:id="rId7"/>
    <p:sldLayoutId id="2147483661" r:id="rId8"/>
    <p:sldLayoutId id="2147483662" r:id="rId9"/>
    <p:sldLayoutId id="2147483663" r:id="rId10"/>
    <p:sldLayoutId id="2147483664" r:id="rId11"/>
  </p:sldLayoutIdLst>
  <p:hf hdr="0" ftr="0" dt="0"/>
  <p:txStyles>
    <p:titleStyle>
      <a:lvl1pPr algn="l" rtl="0" eaLnBrk="1" fontAlgn="base" hangingPunct="1">
        <a:lnSpc>
          <a:spcPct val="90000"/>
        </a:lnSpc>
        <a:spcBef>
          <a:spcPct val="0"/>
        </a:spcBef>
        <a:spcAft>
          <a:spcPct val="0"/>
        </a:spcAft>
        <a:defRPr sz="2400" b="1">
          <a:solidFill>
            <a:srgbClr val="0070C0"/>
          </a:solidFill>
          <a:latin typeface="+mj-lt"/>
          <a:ea typeface="Meiryo UI" pitchFamily="50" charset="-128"/>
          <a:cs typeface="+mj-cs"/>
        </a:defRPr>
      </a:lvl1pPr>
      <a:lvl2pPr algn="l" rtl="0" eaLnBrk="1" fontAlgn="base" hangingPunct="1">
        <a:lnSpc>
          <a:spcPct val="90000"/>
        </a:lnSpc>
        <a:spcBef>
          <a:spcPct val="0"/>
        </a:spcBef>
        <a:spcAft>
          <a:spcPct val="0"/>
        </a:spcAft>
        <a:defRPr sz="3000" b="1">
          <a:solidFill>
            <a:schemeClr val="tx1"/>
          </a:solidFill>
          <a:latin typeface="Arial" pitchFamily="34" charset="0"/>
          <a:ea typeface="SimHei" pitchFamily="49" charset="-122"/>
        </a:defRPr>
      </a:lvl2pPr>
      <a:lvl3pPr algn="l" rtl="0" eaLnBrk="1" fontAlgn="base" hangingPunct="1">
        <a:lnSpc>
          <a:spcPct val="90000"/>
        </a:lnSpc>
        <a:spcBef>
          <a:spcPct val="0"/>
        </a:spcBef>
        <a:spcAft>
          <a:spcPct val="0"/>
        </a:spcAft>
        <a:defRPr sz="3000" b="1">
          <a:solidFill>
            <a:schemeClr val="tx1"/>
          </a:solidFill>
          <a:latin typeface="Arial" pitchFamily="34" charset="0"/>
          <a:ea typeface="SimHei" pitchFamily="49" charset="-122"/>
        </a:defRPr>
      </a:lvl3pPr>
      <a:lvl4pPr algn="l" rtl="0" eaLnBrk="1" fontAlgn="base" hangingPunct="1">
        <a:lnSpc>
          <a:spcPct val="90000"/>
        </a:lnSpc>
        <a:spcBef>
          <a:spcPct val="0"/>
        </a:spcBef>
        <a:spcAft>
          <a:spcPct val="0"/>
        </a:spcAft>
        <a:defRPr sz="3000" b="1">
          <a:solidFill>
            <a:schemeClr val="tx1"/>
          </a:solidFill>
          <a:latin typeface="Arial" pitchFamily="34" charset="0"/>
          <a:ea typeface="SimHei" pitchFamily="49" charset="-122"/>
        </a:defRPr>
      </a:lvl4pPr>
      <a:lvl5pPr algn="l" rtl="0" eaLnBrk="1" fontAlgn="base" hangingPunct="1">
        <a:lnSpc>
          <a:spcPct val="90000"/>
        </a:lnSpc>
        <a:spcBef>
          <a:spcPct val="0"/>
        </a:spcBef>
        <a:spcAft>
          <a:spcPct val="0"/>
        </a:spcAft>
        <a:defRPr sz="3000" b="1">
          <a:solidFill>
            <a:schemeClr val="tx1"/>
          </a:solidFill>
          <a:latin typeface="Arial" pitchFamily="34" charset="0"/>
          <a:ea typeface="SimHei" pitchFamily="49" charset="-122"/>
        </a:defRPr>
      </a:lvl5pPr>
      <a:lvl6pPr marL="457200" algn="l" rtl="0" eaLnBrk="1" fontAlgn="base" hangingPunct="1">
        <a:lnSpc>
          <a:spcPct val="90000"/>
        </a:lnSpc>
        <a:spcBef>
          <a:spcPct val="0"/>
        </a:spcBef>
        <a:spcAft>
          <a:spcPct val="0"/>
        </a:spcAft>
        <a:defRPr sz="3000" b="1">
          <a:solidFill>
            <a:schemeClr val="tx1"/>
          </a:solidFill>
          <a:latin typeface="Arial" pitchFamily="34" charset="0"/>
          <a:ea typeface="SimHei" pitchFamily="49" charset="-122"/>
        </a:defRPr>
      </a:lvl6pPr>
      <a:lvl7pPr marL="914400" algn="l" rtl="0" eaLnBrk="1" fontAlgn="base" hangingPunct="1">
        <a:lnSpc>
          <a:spcPct val="90000"/>
        </a:lnSpc>
        <a:spcBef>
          <a:spcPct val="0"/>
        </a:spcBef>
        <a:spcAft>
          <a:spcPct val="0"/>
        </a:spcAft>
        <a:defRPr sz="3000" b="1">
          <a:solidFill>
            <a:schemeClr val="tx1"/>
          </a:solidFill>
          <a:latin typeface="Arial" pitchFamily="34" charset="0"/>
          <a:ea typeface="SimHei" pitchFamily="49" charset="-122"/>
        </a:defRPr>
      </a:lvl7pPr>
      <a:lvl8pPr marL="1371600" algn="l" rtl="0" eaLnBrk="1" fontAlgn="base" hangingPunct="1">
        <a:lnSpc>
          <a:spcPct val="90000"/>
        </a:lnSpc>
        <a:spcBef>
          <a:spcPct val="0"/>
        </a:spcBef>
        <a:spcAft>
          <a:spcPct val="0"/>
        </a:spcAft>
        <a:defRPr sz="3000" b="1">
          <a:solidFill>
            <a:schemeClr val="tx1"/>
          </a:solidFill>
          <a:latin typeface="Arial" pitchFamily="34" charset="0"/>
          <a:ea typeface="SimHei" pitchFamily="49" charset="-122"/>
        </a:defRPr>
      </a:lvl8pPr>
      <a:lvl9pPr marL="1828800" algn="l" rtl="0" eaLnBrk="1" fontAlgn="base" hangingPunct="1">
        <a:lnSpc>
          <a:spcPct val="90000"/>
        </a:lnSpc>
        <a:spcBef>
          <a:spcPct val="0"/>
        </a:spcBef>
        <a:spcAft>
          <a:spcPct val="0"/>
        </a:spcAft>
        <a:defRPr sz="3000" b="1">
          <a:solidFill>
            <a:schemeClr val="tx1"/>
          </a:solidFill>
          <a:latin typeface="Arial" pitchFamily="34" charset="0"/>
          <a:ea typeface="SimHei" pitchFamily="49" charset="-122"/>
        </a:defRPr>
      </a:lvl9pPr>
    </p:titleStyle>
    <p:bodyStyle>
      <a:lvl1pPr marL="228600" indent="-228600" algn="l" rtl="0" eaLnBrk="1" fontAlgn="base" hangingPunct="1">
        <a:spcBef>
          <a:spcPct val="0"/>
        </a:spcBef>
        <a:spcAft>
          <a:spcPct val="40000"/>
        </a:spcAft>
        <a:buSzPct val="120000"/>
        <a:buFont typeface="Wingdings" pitchFamily="2" charset="2"/>
        <a:buChar char="§"/>
        <a:defRPr sz="2000" baseline="0">
          <a:solidFill>
            <a:schemeClr val="tx1"/>
          </a:solidFill>
          <a:latin typeface="+mn-lt"/>
          <a:ea typeface="Meiryo UI" pitchFamily="50" charset="-128"/>
          <a:cs typeface="+mn-cs"/>
        </a:defRPr>
      </a:lvl1pPr>
      <a:lvl2pPr marL="444500" indent="-261938" algn="l" rtl="0" eaLnBrk="1" fontAlgn="base" hangingPunct="1">
        <a:spcBef>
          <a:spcPct val="0"/>
        </a:spcBef>
        <a:spcAft>
          <a:spcPct val="40000"/>
        </a:spcAft>
        <a:buChar char="–"/>
        <a:defRPr sz="1800">
          <a:solidFill>
            <a:schemeClr val="tx1"/>
          </a:solidFill>
          <a:latin typeface="+mn-lt"/>
          <a:ea typeface="Meiryo UI" pitchFamily="50" charset="-128"/>
        </a:defRPr>
      </a:lvl2pPr>
      <a:lvl3pPr marL="720725" indent="-274638" algn="l" rtl="0" eaLnBrk="1" fontAlgn="base" hangingPunct="1">
        <a:spcBef>
          <a:spcPct val="0"/>
        </a:spcBef>
        <a:spcAft>
          <a:spcPct val="40000"/>
        </a:spcAft>
        <a:buChar char="•"/>
        <a:defRPr sz="1600">
          <a:solidFill>
            <a:schemeClr val="tx1"/>
          </a:solidFill>
          <a:latin typeface="+mn-lt"/>
          <a:ea typeface="Meiryo UI" pitchFamily="50" charset="-128"/>
        </a:defRPr>
      </a:lvl3pPr>
      <a:lvl4pPr marL="987425" indent="-265113" algn="l" rtl="0" eaLnBrk="1" fontAlgn="base" hangingPunct="1">
        <a:spcBef>
          <a:spcPct val="0"/>
        </a:spcBef>
        <a:spcAft>
          <a:spcPct val="40000"/>
        </a:spcAft>
        <a:buChar char="–"/>
        <a:defRPr sz="1400">
          <a:solidFill>
            <a:schemeClr val="tx1"/>
          </a:solidFill>
          <a:latin typeface="+mn-lt"/>
          <a:ea typeface="Meiryo UI" pitchFamily="50" charset="-128"/>
        </a:defRPr>
      </a:lvl4pPr>
      <a:lvl5pPr marL="1254125" indent="-265113" algn="l" rtl="0" eaLnBrk="1" fontAlgn="base" hangingPunct="1">
        <a:spcBef>
          <a:spcPct val="0"/>
        </a:spcBef>
        <a:spcAft>
          <a:spcPct val="40000"/>
        </a:spcAft>
        <a:buChar char="»"/>
        <a:defRPr sz="1400">
          <a:solidFill>
            <a:schemeClr val="tx1"/>
          </a:solidFill>
          <a:latin typeface="+mn-lt"/>
          <a:ea typeface="Meiryo UI" pitchFamily="50" charset="-128"/>
        </a:defRPr>
      </a:lvl5pPr>
      <a:lvl6pPr marL="1711325" indent="-265113" algn="l" rtl="0" eaLnBrk="1" fontAlgn="base" hangingPunct="1">
        <a:spcBef>
          <a:spcPct val="0"/>
        </a:spcBef>
        <a:spcAft>
          <a:spcPct val="40000"/>
        </a:spcAft>
        <a:buChar char="»"/>
        <a:defRPr sz="2000">
          <a:solidFill>
            <a:schemeClr val="tx1"/>
          </a:solidFill>
          <a:latin typeface="+mn-lt"/>
          <a:ea typeface="+mn-ea"/>
        </a:defRPr>
      </a:lvl6pPr>
      <a:lvl7pPr marL="2168525" indent="-265113" algn="l" rtl="0" eaLnBrk="1" fontAlgn="base" hangingPunct="1">
        <a:spcBef>
          <a:spcPct val="0"/>
        </a:spcBef>
        <a:spcAft>
          <a:spcPct val="40000"/>
        </a:spcAft>
        <a:buChar char="»"/>
        <a:defRPr sz="2000">
          <a:solidFill>
            <a:schemeClr val="tx1"/>
          </a:solidFill>
          <a:latin typeface="+mn-lt"/>
          <a:ea typeface="+mn-ea"/>
        </a:defRPr>
      </a:lvl7pPr>
      <a:lvl8pPr marL="2625725" indent="-265113" algn="l" rtl="0" eaLnBrk="1" fontAlgn="base" hangingPunct="1">
        <a:spcBef>
          <a:spcPct val="0"/>
        </a:spcBef>
        <a:spcAft>
          <a:spcPct val="40000"/>
        </a:spcAft>
        <a:buChar char="»"/>
        <a:defRPr sz="2000">
          <a:solidFill>
            <a:schemeClr val="tx1"/>
          </a:solidFill>
          <a:latin typeface="+mn-lt"/>
          <a:ea typeface="+mn-ea"/>
        </a:defRPr>
      </a:lvl8pPr>
      <a:lvl9pPr marL="3082925" indent="-265113" algn="l" rtl="0" eaLnBrk="1" fontAlgn="base" hangingPunct="1">
        <a:spcBef>
          <a:spcPct val="0"/>
        </a:spcBef>
        <a:spcAft>
          <a:spcPct val="4000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tortoisesvn.net/docs/release/TortoiseSVN_en/tsvn-dug-conflicts.html"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hyperlink" Target="https://tortoisesvn.net/docs/release/TortoiseSVN_vi/" TargetMode="External"/><Relationship Id="rId2" Type="http://schemas.openxmlformats.org/officeDocument/2006/relationships/hyperlink" Target="https://tortoisesvn.net/docs/release/TortoiseSVN_e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exercises.fracz.com/" TargetMode="External"/><Relationship Id="rId2" Type="http://schemas.openxmlformats.org/officeDocument/2006/relationships/hyperlink" Target="https://learngitbranching.js.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acklog.com/git-tutorial/vn/intro/intro2_1.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effectLst>
                  <a:outerShdw blurRad="38100" dist="38100" dir="2700000" algn="tl">
                    <a:srgbClr val="000000">
                      <a:alpha val="43137"/>
                    </a:srgbClr>
                  </a:outerShdw>
                </a:effectLst>
                <a:latin typeface="+mn-lt"/>
              </a:rPr>
              <a:t>SVN/GIT Tools</a:t>
            </a:r>
            <a:endParaRPr lang="en-US">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p:txBody>
          <a:bodyPr/>
          <a:lstStyle/>
          <a:p>
            <a:r>
              <a:rPr lang="en-US" i="1" smtClean="0"/>
              <a:t>Version Control System for managing source code </a:t>
            </a:r>
            <a:endParaRPr lang="en-US" i="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SVN (Subversion)</a:t>
            </a:r>
            <a:endParaRPr lang="en-US">
              <a:latin typeface="+mn-lt"/>
            </a:endParaRPr>
          </a:p>
        </p:txBody>
      </p:sp>
      <p:sp>
        <p:nvSpPr>
          <p:cNvPr id="3" name="Content Placeholder 2"/>
          <p:cNvSpPr>
            <a:spLocks noGrp="1"/>
          </p:cNvSpPr>
          <p:nvPr>
            <p:ph idx="1"/>
          </p:nvPr>
        </p:nvSpPr>
        <p:spPr/>
        <p:txBody>
          <a:bodyPr/>
          <a:lstStyle/>
          <a:p>
            <a:r>
              <a:rPr lang="en-US" b="1" smtClean="0"/>
              <a:t>Update</a:t>
            </a:r>
            <a:r>
              <a:rPr lang="en-US" sz="1800" b="1" smtClean="0"/>
              <a:t>: </a:t>
            </a:r>
            <a:r>
              <a:rPr lang="en-US" sz="1800"/>
              <a:t>Update </a:t>
            </a:r>
            <a:r>
              <a:rPr lang="en-US" sz="1800" smtClean="0"/>
              <a:t>your </a:t>
            </a:r>
            <a:r>
              <a:rPr lang="en-US" sz="1800"/>
              <a:t>w</a:t>
            </a:r>
            <a:r>
              <a:rPr lang="en-US" sz="1800" smtClean="0"/>
              <a:t>orking </a:t>
            </a:r>
            <a:r>
              <a:rPr lang="en-US" sz="1800"/>
              <a:t>c</a:t>
            </a:r>
            <a:r>
              <a:rPr lang="en-US" sz="1800" smtClean="0"/>
              <a:t>opy </a:t>
            </a:r>
            <a:r>
              <a:rPr lang="en-US" sz="1800"/>
              <a:t>w</a:t>
            </a:r>
            <a:r>
              <a:rPr lang="en-US" sz="1800" smtClean="0"/>
              <a:t>ith </a:t>
            </a:r>
            <a:r>
              <a:rPr lang="en-US" sz="1800"/>
              <a:t>c</a:t>
            </a:r>
            <a:r>
              <a:rPr lang="en-US" sz="1800" smtClean="0"/>
              <a:t>hanges </a:t>
            </a:r>
            <a:r>
              <a:rPr lang="en-US" sz="1800"/>
              <a:t>f</a:t>
            </a:r>
            <a:r>
              <a:rPr lang="en-US" sz="1800" smtClean="0"/>
              <a:t>rom SVN Repository. </a:t>
            </a:r>
            <a:r>
              <a:rPr lang="en-US" sz="1800"/>
              <a:t> </a:t>
            </a:r>
            <a:r>
              <a:rPr lang="en-US" sz="1800"/>
              <a:t>To </a:t>
            </a:r>
            <a:r>
              <a:rPr lang="en-US" sz="1800" smtClean="0"/>
              <a:t>update, </a:t>
            </a:r>
            <a:r>
              <a:rPr lang="en-US" sz="1800" b="1" i="1" smtClean="0"/>
              <a:t>select </a:t>
            </a:r>
            <a:r>
              <a:rPr lang="en-US" sz="1800" b="1" i="1"/>
              <a:t>the files and/or directories </a:t>
            </a:r>
            <a:r>
              <a:rPr lang="en-US" sz="1800"/>
              <a:t>you want,</a:t>
            </a:r>
            <a:r>
              <a:rPr lang="en-US" sz="1800"/>
              <a:t> </a:t>
            </a:r>
            <a:r>
              <a:rPr lang="en-US" sz="1800" b="1" smtClean="0"/>
              <a:t>right click</a:t>
            </a:r>
            <a:r>
              <a:rPr lang="en-US" sz="1800"/>
              <a:t> </a:t>
            </a:r>
            <a:r>
              <a:rPr lang="en-US" sz="1800" smtClean="0"/>
              <a:t>andselect</a:t>
            </a:r>
            <a:r>
              <a:rPr lang="en-US" sz="1800"/>
              <a:t> </a:t>
            </a:r>
            <a:r>
              <a:rPr lang="en-US" sz="1800" b="1" smtClean="0"/>
              <a:t>TortoiseSVN</a:t>
            </a:r>
            <a:r>
              <a:rPr lang="en-US" sz="1800"/>
              <a:t> </a:t>
            </a:r>
            <a:r>
              <a:rPr lang="en-US" sz="1800" smtClean="0"/>
              <a:t>→</a:t>
            </a:r>
            <a:r>
              <a:rPr lang="en-US" sz="1800" b="1" smtClean="0"/>
              <a:t>Update</a:t>
            </a:r>
            <a:r>
              <a:rPr lang="en-US" sz="1800" smtClean="0"/>
              <a:t> in </a:t>
            </a:r>
            <a:r>
              <a:rPr lang="en-US" sz="1800"/>
              <a:t>the explorer </a:t>
            </a:r>
            <a:r>
              <a:rPr lang="en-US" sz="1800"/>
              <a:t>context </a:t>
            </a:r>
            <a:r>
              <a:rPr lang="en-US" sz="1800" smtClean="0"/>
              <a:t>menu.</a:t>
            </a:r>
          </a:p>
          <a:p>
            <a:endParaRPr lang="en-US" sz="1800"/>
          </a:p>
          <a:p>
            <a:endParaRPr lang="en-US" sz="1800" smtClean="0"/>
          </a:p>
        </p:txBody>
      </p:sp>
      <p:sp>
        <p:nvSpPr>
          <p:cNvPr id="4" name="Slide Number Placeholder 3"/>
          <p:cNvSpPr>
            <a:spLocks noGrp="1"/>
          </p:cNvSpPr>
          <p:nvPr>
            <p:ph type="sldNum" sz="quarter" idx="12"/>
          </p:nvPr>
        </p:nvSpPr>
        <p:spPr/>
        <p:txBody>
          <a:bodyPr/>
          <a:lstStyle/>
          <a:p>
            <a:fld id="{C2CD15E1-1771-46B1-9B6B-75B81E115C17}"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4" y="2524349"/>
            <a:ext cx="1893612" cy="2785051"/>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0727" y="2524349"/>
            <a:ext cx="4356289" cy="2785051"/>
          </a:xfrm>
          <a:prstGeom prst="rect">
            <a:avLst/>
          </a:prstGeom>
          <a:ln>
            <a:solidFill>
              <a:schemeClr val="tx1"/>
            </a:solidFill>
          </a:ln>
        </p:spPr>
      </p:pic>
      <p:cxnSp>
        <p:nvCxnSpPr>
          <p:cNvPr id="8" name="Straight Arrow Connector 7"/>
          <p:cNvCxnSpPr/>
          <p:nvPr/>
        </p:nvCxnSpPr>
        <p:spPr bwMode="auto">
          <a:xfrm flipV="1">
            <a:off x="2759825" y="4214553"/>
            <a:ext cx="856211" cy="166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8046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SVN (Subversion)</a:t>
            </a:r>
          </a:p>
        </p:txBody>
      </p:sp>
      <p:sp>
        <p:nvSpPr>
          <p:cNvPr id="3" name="Content Placeholder 2"/>
          <p:cNvSpPr>
            <a:spLocks noGrp="1"/>
          </p:cNvSpPr>
          <p:nvPr>
            <p:ph idx="1"/>
          </p:nvPr>
        </p:nvSpPr>
        <p:spPr/>
        <p:txBody>
          <a:bodyPr/>
          <a:lstStyle/>
          <a:p>
            <a:r>
              <a:rPr lang="en-US" b="1"/>
              <a:t>Committing Your Changes To The </a:t>
            </a:r>
            <a:r>
              <a:rPr lang="en-US" b="1" smtClean="0"/>
              <a:t>Repository: </a:t>
            </a:r>
            <a:r>
              <a:rPr lang="en-US" sz="1800" smtClean="0"/>
              <a:t>Sending </a:t>
            </a:r>
            <a:r>
              <a:rPr lang="en-US" sz="1800"/>
              <a:t>the changes you made to your working copy is known as </a:t>
            </a:r>
            <a:r>
              <a:rPr lang="en-US" sz="1800" i="1"/>
              <a:t>committing</a:t>
            </a:r>
            <a:r>
              <a:rPr lang="en-US" sz="1800"/>
              <a:t> the changes. But before you commit you have to make sure that your working copy is up to date. You can either use </a:t>
            </a:r>
            <a:r>
              <a:rPr lang="en-US" sz="1800" b="1"/>
              <a:t>TortoiseSVN</a:t>
            </a:r>
            <a:r>
              <a:rPr lang="en-US" sz="1800"/>
              <a:t> → </a:t>
            </a:r>
            <a:r>
              <a:rPr lang="en-US" sz="1800" b="1"/>
              <a:t>Update</a:t>
            </a:r>
            <a:r>
              <a:rPr lang="en-US" sz="1800"/>
              <a:t> directly. Or you can use </a:t>
            </a:r>
            <a:r>
              <a:rPr lang="en-US" sz="1800" b="1"/>
              <a:t>TortoiseSVN</a:t>
            </a:r>
            <a:r>
              <a:rPr lang="en-US" sz="1800"/>
              <a:t> → </a:t>
            </a:r>
            <a:r>
              <a:rPr lang="en-US" sz="1800" b="1"/>
              <a:t>Check for Modifications</a:t>
            </a:r>
            <a:r>
              <a:rPr lang="en-US" sz="1800"/>
              <a:t> first, to see which files have changed locally or on the server.</a:t>
            </a:r>
            <a:endParaRPr lang="en-US" sz="1800" b="1"/>
          </a:p>
          <a:p>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11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1656" y="2826326"/>
            <a:ext cx="4358613" cy="3062135"/>
          </a:xfrm>
          <a:prstGeom prst="rect">
            <a:avLst/>
          </a:prstGeom>
          <a:ln>
            <a:solidFill>
              <a:schemeClr val="tx1"/>
            </a:solidFill>
          </a:ln>
        </p:spPr>
      </p:pic>
    </p:spTree>
    <p:extLst>
      <p:ext uri="{BB962C8B-B14F-4D97-AF65-F5344CB8AC3E}">
        <p14:creationId xmlns:p14="http://schemas.microsoft.com/office/powerpoint/2010/main" val="141085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SVN (Subversion)</a:t>
            </a:r>
            <a:endParaRPr lang="en-US">
              <a:latin typeface="+mn-lt"/>
            </a:endParaRPr>
          </a:p>
        </p:txBody>
      </p:sp>
      <p:sp>
        <p:nvSpPr>
          <p:cNvPr id="4" name="Slide Number Placeholder 3"/>
          <p:cNvSpPr>
            <a:spLocks noGrp="1"/>
          </p:cNvSpPr>
          <p:nvPr>
            <p:ph type="sldNum" sz="quarter" idx="12"/>
          </p:nvPr>
        </p:nvSpPr>
        <p:spPr/>
        <p:txBody>
          <a:bodyPr/>
          <a:lstStyle/>
          <a:p>
            <a:fld id="{C2CD15E1-1771-46B1-9B6B-75B81E115C17}" type="slidenum">
              <a:rPr lang="en-US" smtClean="0"/>
              <a:pPr/>
              <a:t>12</a:t>
            </a:fld>
            <a:endParaRPr lang="en-US"/>
          </a:p>
        </p:txBody>
      </p:sp>
      <p:sp>
        <p:nvSpPr>
          <p:cNvPr id="7" name="Content Placeholder 2"/>
          <p:cNvSpPr>
            <a:spLocks noGrp="1"/>
          </p:cNvSpPr>
          <p:nvPr>
            <p:ph idx="1"/>
          </p:nvPr>
        </p:nvSpPr>
        <p:spPr>
          <a:xfrm>
            <a:off x="242047" y="1048872"/>
            <a:ext cx="8677835" cy="5212080"/>
          </a:xfrm>
        </p:spPr>
        <p:txBody>
          <a:bodyPr/>
          <a:lstStyle/>
          <a:p>
            <a:r>
              <a:rPr lang="en-US" b="1" smtClean="0"/>
              <a:t>Resolve Conflict</a:t>
            </a:r>
            <a:r>
              <a:rPr lang="en-US" smtClean="0"/>
              <a:t>: </a:t>
            </a:r>
          </a:p>
          <a:p>
            <a:pPr marL="558800" lvl="1" indent="-342900">
              <a:buFont typeface="+mj-lt"/>
              <a:buAutoNum type="arabicPeriod"/>
            </a:pPr>
            <a:r>
              <a:rPr lang="en-US" smtClean="0"/>
              <a:t>When </a:t>
            </a:r>
            <a:r>
              <a:rPr lang="en-US" smtClean="0"/>
              <a:t>SVN Client </a:t>
            </a:r>
            <a:r>
              <a:rPr lang="en-US"/>
              <a:t>A makes changes the content of </a:t>
            </a:r>
            <a:r>
              <a:rPr lang="en-US" smtClean="0"/>
              <a:t>the index </a:t>
            </a:r>
            <a:r>
              <a:rPr lang="en-US"/>
              <a:t>file </a:t>
            </a:r>
            <a:r>
              <a:rPr lang="en-US" smtClean="0"/>
              <a:t>and </a:t>
            </a:r>
            <a:r>
              <a:rPr lang="en-US"/>
              <a:t>has </a:t>
            </a:r>
            <a:r>
              <a:rPr lang="en-US" smtClean="0"/>
              <a:t>commit</a:t>
            </a:r>
            <a:r>
              <a:rPr lang="en-US" smtClean="0"/>
              <a:t>ed </a:t>
            </a:r>
            <a:r>
              <a:rPr lang="en-US"/>
              <a:t>up the </a:t>
            </a:r>
            <a:r>
              <a:rPr lang="en-US" smtClean="0"/>
              <a:t>SVN server reponsitory</a:t>
            </a:r>
            <a:r>
              <a:rPr lang="en-US" smtClean="0"/>
              <a:t>.</a:t>
            </a:r>
          </a:p>
          <a:p>
            <a:pPr marL="558800" lvl="1" indent="-342900">
              <a:buFont typeface="+mj-lt"/>
              <a:buAutoNum type="arabicPeriod"/>
            </a:pPr>
            <a:r>
              <a:rPr lang="en-US"/>
              <a:t>Then </a:t>
            </a:r>
            <a:r>
              <a:rPr lang="en-US"/>
              <a:t>SVN Client </a:t>
            </a:r>
            <a:r>
              <a:rPr lang="en-US"/>
              <a:t>B also makes changes the content of the index file. And now if B </a:t>
            </a:r>
            <a:r>
              <a:rPr lang="en-US" smtClean="0"/>
              <a:t>commits this file to </a:t>
            </a:r>
            <a:r>
              <a:rPr lang="en-US"/>
              <a:t>the repository, a conflict will </a:t>
            </a:r>
            <a:r>
              <a:rPr lang="en-US" smtClean="0"/>
              <a:t>occur</a:t>
            </a:r>
            <a:br>
              <a:rPr lang="en-US" smtClean="0"/>
            </a:br>
            <a:endParaRPr lang="en-US" smtClean="0"/>
          </a:p>
          <a:p>
            <a:pPr marL="215900" lvl="1" indent="0">
              <a:buNone/>
            </a:pP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67" y="3366653"/>
            <a:ext cx="3540571" cy="2204877"/>
          </a:xfrm>
          <a:prstGeom prst="rect">
            <a:avLst/>
          </a:prstGeom>
        </p:spPr>
      </p:pic>
      <p:sp>
        <p:nvSpPr>
          <p:cNvPr id="9" name="TextBox 8"/>
          <p:cNvSpPr txBox="1"/>
          <p:nvPr/>
        </p:nvSpPr>
        <p:spPr>
          <a:xfrm>
            <a:off x="3574472" y="4104611"/>
            <a:ext cx="1288474" cy="323165"/>
          </a:xfrm>
          <a:prstGeom prst="rect">
            <a:avLst/>
          </a:prstGeom>
          <a:noFill/>
        </p:spPr>
        <p:txBody>
          <a:bodyPr wrap="square" rtlCol="0">
            <a:spAutoFit/>
          </a:bodyPr>
          <a:lstStyle/>
          <a:p>
            <a:r>
              <a:rPr lang="en-US" sz="1500" i="1" smtClean="0">
                <a:latin typeface="+mn-lt"/>
              </a:rPr>
              <a:t>SVN commit</a:t>
            </a:r>
            <a:endParaRPr lang="en-US" sz="1500" i="1">
              <a:latin typeface="+mn-lt"/>
            </a:endParaRPr>
          </a:p>
        </p:txBody>
      </p:sp>
      <p:cxnSp>
        <p:nvCxnSpPr>
          <p:cNvPr id="11" name="Straight Arrow Connector 10"/>
          <p:cNvCxnSpPr/>
          <p:nvPr/>
        </p:nvCxnSpPr>
        <p:spPr bwMode="auto">
          <a:xfrm flipV="1">
            <a:off x="3840480" y="3873731"/>
            <a:ext cx="856211"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10" y="2893871"/>
            <a:ext cx="3392808" cy="2744644"/>
          </a:xfrm>
          <a:prstGeom prst="rect">
            <a:avLst/>
          </a:prstGeom>
          <a:ln>
            <a:solidFill>
              <a:schemeClr val="tx1"/>
            </a:solidFill>
          </a:ln>
        </p:spPr>
      </p:pic>
    </p:spTree>
    <p:extLst>
      <p:ext uri="{BB962C8B-B14F-4D97-AF65-F5344CB8AC3E}">
        <p14:creationId xmlns:p14="http://schemas.microsoft.com/office/powerpoint/2010/main" val="3619481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SVN (Subversion)</a:t>
            </a:r>
            <a:endParaRPr lang="en-US">
              <a:latin typeface="+mn-lt"/>
            </a:endParaRPr>
          </a:p>
        </p:txBody>
      </p:sp>
      <p:sp>
        <p:nvSpPr>
          <p:cNvPr id="3" name="Content Placeholder 2"/>
          <p:cNvSpPr>
            <a:spLocks noGrp="1"/>
          </p:cNvSpPr>
          <p:nvPr>
            <p:ph idx="1"/>
          </p:nvPr>
        </p:nvSpPr>
        <p:spPr/>
        <p:txBody>
          <a:bodyPr/>
          <a:lstStyle/>
          <a:p>
            <a:pPr marL="0" indent="0">
              <a:buNone/>
            </a:pPr>
            <a:r>
              <a:rPr lang="en-US"/>
              <a:t>To  resolve conflict:</a:t>
            </a:r>
          </a:p>
          <a:p>
            <a:pPr lvl="2">
              <a:buFont typeface="Wingdings" panose="05000000000000000000" pitchFamily="2" charset="2"/>
              <a:buChar char="§"/>
            </a:pPr>
            <a:r>
              <a:rPr lang="en-US" sz="1800"/>
              <a:t>Let </a:t>
            </a:r>
            <a:r>
              <a:rPr lang="en-US" sz="1800" smtClean="0"/>
              <a:t>update from </a:t>
            </a:r>
            <a:r>
              <a:rPr lang="en-US" sz="1800"/>
              <a:t>repository </a:t>
            </a:r>
            <a:r>
              <a:rPr lang="en-US" sz="1800"/>
              <a:t>: </a:t>
            </a:r>
            <a:r>
              <a:rPr lang="en-US" sz="1800" smtClean="0"/>
              <a:t>SVN Update</a:t>
            </a:r>
            <a:endParaRPr lang="en-US" smtClean="0"/>
          </a:p>
          <a:p>
            <a:pPr lvl="2">
              <a:buFont typeface="Wingdings" panose="05000000000000000000" pitchFamily="2" charset="2"/>
              <a:buChar char="§"/>
            </a:pPr>
            <a:r>
              <a:rPr lang="en-US" smtClean="0"/>
              <a:t>Open </a:t>
            </a:r>
            <a:r>
              <a:rPr lang="en-US"/>
              <a:t>the file in editor and edit the final result </a:t>
            </a:r>
            <a:r>
              <a:rPr lang="en-US"/>
              <a:t>you </a:t>
            </a:r>
            <a:r>
              <a:rPr lang="en-US" smtClean="0"/>
              <a:t>want. </a:t>
            </a:r>
            <a:r>
              <a:rPr lang="en-US"/>
              <a:t>Also, for every conflicted file Subversion places three additional files in </a:t>
            </a:r>
            <a:r>
              <a:rPr lang="en-US"/>
              <a:t>your </a:t>
            </a:r>
            <a:r>
              <a:rPr lang="en-US" smtClean="0"/>
              <a:t>directory.</a:t>
            </a:r>
          </a:p>
          <a:p>
            <a:pPr lvl="2">
              <a:buFont typeface="Wingdings" panose="05000000000000000000" pitchFamily="2" charset="2"/>
              <a:buChar char="§"/>
            </a:pPr>
            <a:endParaRPr lang="en-US">
              <a:solidFill>
                <a:srgbClr val="C00000"/>
              </a:solidFill>
            </a:endParaRPr>
          </a:p>
          <a:p>
            <a:pPr lvl="2">
              <a:buFont typeface="Wingdings" panose="05000000000000000000" pitchFamily="2" charset="2"/>
              <a:buChar char="§"/>
            </a:pPr>
            <a:endParaRPr lang="en-US" smtClean="0">
              <a:solidFill>
                <a:srgbClr val="C00000"/>
              </a:solidFill>
            </a:endParaRPr>
          </a:p>
          <a:p>
            <a:pPr lvl="2">
              <a:buFont typeface="Wingdings" panose="05000000000000000000" pitchFamily="2" charset="2"/>
              <a:buChar char="§"/>
            </a:pPr>
            <a:endParaRPr lang="en-US">
              <a:solidFill>
                <a:srgbClr val="C00000"/>
              </a:solidFill>
            </a:endParaRPr>
          </a:p>
          <a:p>
            <a:pPr lvl="2">
              <a:buFont typeface="Wingdings" panose="05000000000000000000" pitchFamily="2" charset="2"/>
              <a:buChar char="§"/>
            </a:pPr>
            <a:endParaRPr lang="en-US" smtClean="0">
              <a:solidFill>
                <a:srgbClr val="C00000"/>
              </a:solidFill>
            </a:endParaRPr>
          </a:p>
          <a:p>
            <a:pPr lvl="2">
              <a:buFont typeface="Wingdings" panose="05000000000000000000" pitchFamily="2" charset="2"/>
              <a:buChar char="§"/>
            </a:pPr>
            <a:endParaRPr lang="en-US">
              <a:solidFill>
                <a:srgbClr val="C00000"/>
              </a:solidFill>
            </a:endParaRPr>
          </a:p>
          <a:p>
            <a:pPr lvl="2">
              <a:buFont typeface="Wingdings" panose="05000000000000000000" pitchFamily="2" charset="2"/>
              <a:buChar char="§"/>
            </a:pPr>
            <a:endParaRPr lang="en-US">
              <a:solidFill>
                <a:srgbClr val="C00000"/>
              </a:solidFill>
            </a:endParaRPr>
          </a:p>
          <a:p>
            <a:pPr lvl="2">
              <a:buFont typeface="Wingdings" panose="05000000000000000000" pitchFamily="2" charset="2"/>
              <a:buChar char="§"/>
            </a:pPr>
            <a:r>
              <a:rPr lang="en-US"/>
              <a:t>Make a commit of conflict resolution</a:t>
            </a:r>
            <a:r>
              <a:rPr lang="en-US"/>
              <a:t>: </a:t>
            </a:r>
            <a:r>
              <a:rPr lang="en-US" smtClean="0">
                <a:solidFill>
                  <a:srgbClr val="C00000"/>
                </a:solidFill>
              </a:rPr>
              <a:t>commit </a:t>
            </a:r>
            <a:r>
              <a:rPr lang="en-US" smtClean="0"/>
              <a:t>again</a:t>
            </a:r>
            <a:r>
              <a:rPr lang="en-US"/>
              <a:t>.</a:t>
            </a:r>
          </a:p>
          <a:p>
            <a:pPr lvl="2">
              <a:buFont typeface="Symbol" panose="05050102010706020507" pitchFamily="18" charset="2"/>
              <a:buChar char="Þ"/>
            </a:pPr>
            <a:r>
              <a:rPr lang="en-US" b="1" i="1" smtClean="0"/>
              <a:t>You should </a:t>
            </a:r>
            <a:r>
              <a:rPr lang="en-US" b="1" i="1" smtClean="0">
                <a:solidFill>
                  <a:srgbClr val="C00000"/>
                </a:solidFill>
              </a:rPr>
              <a:t>update</a:t>
            </a:r>
            <a:r>
              <a:rPr lang="en-US" b="1" i="1" smtClean="0"/>
              <a:t> </a:t>
            </a:r>
            <a:r>
              <a:rPr lang="en-US" b="1" i="1"/>
              <a:t>from repository to check and resolve conflict </a:t>
            </a:r>
            <a:r>
              <a:rPr lang="en-US" b="1" i="1"/>
              <a:t>before </a:t>
            </a:r>
            <a:r>
              <a:rPr lang="en-US" b="1" i="1" smtClean="0">
                <a:solidFill>
                  <a:srgbClr val="C00000"/>
                </a:solidFill>
              </a:rPr>
              <a:t>commit</a:t>
            </a:r>
            <a:r>
              <a:rPr lang="en-US" b="1" i="1" smtClean="0"/>
              <a:t>.</a:t>
            </a:r>
          </a:p>
          <a:p>
            <a:pPr marL="446087" lvl="2" indent="0">
              <a:buNone/>
            </a:pPr>
            <a:r>
              <a:rPr lang="en-US" i="1" smtClean="0"/>
              <a:t>Reference:</a:t>
            </a:r>
            <a:r>
              <a:rPr lang="en-US" b="1" i="1" smtClean="0"/>
              <a:t> </a:t>
            </a:r>
            <a:r>
              <a:rPr lang="en-US">
                <a:hlinkClick r:id="rId2"/>
              </a:rPr>
              <a:t>https://tortoisesvn.net/docs/release/TortoiseSVN_en/tsvn-dug-conflicts.html</a:t>
            </a:r>
            <a:endParaRPr lang="en-US" b="1" i="1"/>
          </a:p>
          <a:p>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13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66" y="2587134"/>
            <a:ext cx="3047109" cy="1778207"/>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4580963" y="2580887"/>
            <a:ext cx="3667308" cy="1790700"/>
          </a:xfrm>
          <a:prstGeom prst="rect">
            <a:avLst/>
          </a:prstGeom>
          <a:ln>
            <a:solidFill>
              <a:schemeClr val="tx1"/>
            </a:solidFill>
          </a:ln>
        </p:spPr>
      </p:pic>
      <p:sp>
        <p:nvSpPr>
          <p:cNvPr id="7" name="Rectangle 6"/>
          <p:cNvSpPr/>
          <p:nvPr/>
        </p:nvSpPr>
        <p:spPr bwMode="auto">
          <a:xfrm>
            <a:off x="4551544" y="3209369"/>
            <a:ext cx="3726146" cy="813333"/>
          </a:xfrm>
          <a:prstGeom prst="rect">
            <a:avLst/>
          </a:prstGeom>
          <a:noFill/>
          <a:ln w="15875" cap="flat" cmpd="sng" algn="ctr">
            <a:solidFill>
              <a:srgbClr val="C0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06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SVN (Subversion)</a:t>
            </a:r>
            <a:endParaRPr lang="en-US">
              <a:latin typeface="+mn-lt"/>
            </a:endParaRPr>
          </a:p>
        </p:txBody>
      </p:sp>
      <p:sp>
        <p:nvSpPr>
          <p:cNvPr id="3" name="Content Placeholder 2"/>
          <p:cNvSpPr>
            <a:spLocks noGrp="1"/>
          </p:cNvSpPr>
          <p:nvPr>
            <p:ph idx="1"/>
          </p:nvPr>
        </p:nvSpPr>
        <p:spPr/>
        <p:txBody>
          <a:bodyPr/>
          <a:lstStyle/>
          <a:p>
            <a:r>
              <a:rPr lang="en-US" smtClean="0"/>
              <a:t>Please refer this link for more features of TortoiseSVN: </a:t>
            </a:r>
          </a:p>
          <a:p>
            <a:pPr lvl="2"/>
            <a:r>
              <a:rPr lang="en-US" sz="1800" smtClean="0"/>
              <a:t>English</a:t>
            </a:r>
            <a:r>
              <a:rPr lang="en-US" smtClean="0"/>
              <a:t>:	 </a:t>
            </a:r>
            <a:r>
              <a:rPr lang="en-US" sz="1800">
                <a:hlinkClick r:id="rId2"/>
              </a:rPr>
              <a:t>https://</a:t>
            </a:r>
            <a:r>
              <a:rPr lang="en-US" sz="1800">
                <a:hlinkClick r:id="rId2"/>
              </a:rPr>
              <a:t>tortoisesvn.net/docs/release/TortoiseSVN_en</a:t>
            </a:r>
            <a:r>
              <a:rPr lang="en-US" sz="1800" smtClean="0">
                <a:hlinkClick r:id="rId2"/>
              </a:rPr>
              <a:t>/</a:t>
            </a:r>
            <a:endParaRPr lang="en-US" sz="1800" smtClean="0"/>
          </a:p>
          <a:p>
            <a:pPr lvl="2"/>
            <a:r>
              <a:rPr lang="en-US" sz="1800" smtClean="0"/>
              <a:t>VN</a:t>
            </a:r>
            <a:r>
              <a:rPr lang="en-US" smtClean="0"/>
              <a:t>:	 </a:t>
            </a:r>
            <a:r>
              <a:rPr lang="en-US" sz="1800">
                <a:hlinkClick r:id="rId3"/>
              </a:rPr>
              <a:t>https://tortoisesvn.net/docs/release/TortoiseSVN_vi/</a:t>
            </a:r>
            <a:endParaRPr lang="en-US" sz="1800"/>
          </a:p>
        </p:txBody>
      </p:sp>
      <p:sp>
        <p:nvSpPr>
          <p:cNvPr id="4" name="Slide Number Placeholder 3"/>
          <p:cNvSpPr>
            <a:spLocks noGrp="1"/>
          </p:cNvSpPr>
          <p:nvPr>
            <p:ph type="sldNum" sz="quarter" idx="12"/>
          </p:nvPr>
        </p:nvSpPr>
        <p:spPr/>
        <p:txBody>
          <a:bodyPr/>
          <a:lstStyle/>
          <a:p>
            <a:fld id="{C2CD15E1-1771-46B1-9B6B-75B81E115C17}" type="slidenum">
              <a:rPr lang="en-US" smtClean="0"/>
              <a:pPr/>
              <a:t>14</a:t>
            </a:fld>
            <a:endParaRPr lang="en-US"/>
          </a:p>
        </p:txBody>
      </p:sp>
    </p:spTree>
    <p:extLst>
      <p:ext uri="{BB962C8B-B14F-4D97-AF65-F5344CB8AC3E}">
        <p14:creationId xmlns:p14="http://schemas.microsoft.com/office/powerpoint/2010/main" val="238340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GIT</a:t>
            </a:r>
            <a:endParaRPr lang="en-US"/>
          </a:p>
        </p:txBody>
      </p:sp>
      <p:sp>
        <p:nvSpPr>
          <p:cNvPr id="3" name="Content Placeholder 2"/>
          <p:cNvSpPr>
            <a:spLocks noGrp="1"/>
          </p:cNvSpPr>
          <p:nvPr>
            <p:ph idx="1"/>
          </p:nvPr>
        </p:nvSpPr>
        <p:spPr/>
        <p:txBody>
          <a:bodyPr/>
          <a:lstStyle/>
          <a:p>
            <a:pPr marL="582612" lvl="1" indent="-400050">
              <a:buFont typeface="+mj-lt"/>
              <a:buAutoNum type="romanUcPeriod"/>
            </a:pPr>
            <a:r>
              <a:rPr lang="en-US" sz="2000" smtClean="0">
                <a:latin typeface="Times New Roman" panose="02020603050405020304" pitchFamily="18" charset="0"/>
                <a:cs typeface="Times New Roman" panose="02020603050405020304" pitchFamily="18" charset="0"/>
              </a:rPr>
              <a:t>What is </a:t>
            </a:r>
            <a:r>
              <a:rPr lang="en-US" sz="2000" err="1" smtClean="0">
                <a:latin typeface="Times New Roman" panose="02020603050405020304" pitchFamily="18" charset="0"/>
                <a:cs typeface="Times New Roman" panose="02020603050405020304" pitchFamily="18" charset="0"/>
              </a:rPr>
              <a:t>Git</a:t>
            </a:r>
            <a:r>
              <a:rPr lang="en-US" sz="200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err="1" smtClean="0">
                <a:latin typeface="Times New Roman" panose="02020603050405020304" pitchFamily="18" charset="0"/>
                <a:cs typeface="Times New Roman" panose="02020603050405020304" pitchFamily="18" charset="0"/>
              </a:rPr>
              <a:t>Git</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is a distributed version control system </a:t>
            </a:r>
            <a:r>
              <a:rPr lang="en-US" smtClean="0">
                <a:latin typeface="Times New Roman" panose="02020603050405020304" pitchFamily="18" charset="0"/>
                <a:cs typeface="Times New Roman" panose="02020603050405020304" pitchFamily="18" charset="0"/>
              </a:rPr>
              <a:t>(DVCS) for managing </a:t>
            </a:r>
            <a:r>
              <a:rPr lang="en-US">
                <a:latin typeface="Times New Roman" panose="02020603050405020304" pitchFamily="18" charset="0"/>
                <a:cs typeface="Times New Roman" panose="02020603050405020304" pitchFamily="18" charset="0"/>
              </a:rPr>
              <a:t>source </a:t>
            </a:r>
            <a:r>
              <a:rPr lang="en-US" smtClean="0">
                <a:latin typeface="Times New Roman" panose="02020603050405020304" pitchFamily="18" charset="0"/>
                <a:cs typeface="Times New Roman" panose="02020603050405020304" pitchFamily="18" charset="0"/>
              </a:rPr>
              <a:t>code.</a:t>
            </a:r>
          </a:p>
          <a:p>
            <a:pPr lvl="1">
              <a:buFont typeface="Wingdings" panose="05000000000000000000" pitchFamily="2" charset="2"/>
              <a:buChar char="§"/>
            </a:pPr>
            <a:r>
              <a:rPr lang="en-US">
                <a:latin typeface="Times New Roman" panose="02020603050405020304" pitchFamily="18" charset="0"/>
                <a:cs typeface="Times New Roman" panose="02020603050405020304" pitchFamily="18" charset="0"/>
              </a:rPr>
              <a:t>All code and history are stored on the user's </a:t>
            </a:r>
            <a:r>
              <a:rPr lang="en-US" smtClean="0">
                <a:latin typeface="Times New Roman" panose="02020603050405020304" pitchFamily="18" charset="0"/>
                <a:cs typeface="Times New Roman" panose="02020603050405020304" pitchFamily="18" charset="0"/>
              </a:rPr>
              <a:t>computer</a:t>
            </a:r>
          </a:p>
          <a:p>
            <a:pPr lvl="1">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Important concepts: </a:t>
            </a:r>
          </a:p>
          <a:p>
            <a:pPr lvl="2">
              <a:buFont typeface="Wingdings" panose="05000000000000000000" pitchFamily="2" charset="2"/>
              <a:buChar char="ü"/>
            </a:pPr>
            <a:r>
              <a:rPr lang="en-US" sz="1700" smtClean="0">
                <a:latin typeface="Times New Roman" panose="02020603050405020304" pitchFamily="18" charset="0"/>
                <a:cs typeface="Times New Roman" panose="02020603050405020304" pitchFamily="18" charset="0"/>
              </a:rPr>
              <a:t>Remote Repository</a:t>
            </a:r>
            <a:r>
              <a:rPr lang="en-US" sz="1700" smtClean="0">
                <a:latin typeface="Times New Roman" panose="02020603050405020304" pitchFamily="18" charset="0"/>
                <a:cs typeface="Times New Roman" panose="02020603050405020304" pitchFamily="18" charset="0"/>
              </a:rPr>
              <a:t>: </a:t>
            </a:r>
            <a:r>
              <a:rPr lang="en-US" sz="1700"/>
              <a:t>A repository is the heart of any version control system. It is the central place where developers store all their work. Repository not only stores files but also the history. Repository is accessed over a network, acting as a server and version control tool acting as </a:t>
            </a:r>
            <a:r>
              <a:rPr lang="en-US" sz="1700"/>
              <a:t>a </a:t>
            </a:r>
            <a:r>
              <a:rPr lang="en-US" sz="1700" smtClean="0"/>
              <a:t>client.</a:t>
            </a:r>
            <a:endParaRPr lang="en-US" sz="1700" smtClean="0"/>
          </a:p>
          <a:p>
            <a:pPr lvl="2">
              <a:buFont typeface="Wingdings" panose="05000000000000000000" pitchFamily="2" charset="2"/>
              <a:buChar char="ü"/>
            </a:pPr>
            <a:r>
              <a:rPr lang="en-US" sz="1700" smtClean="0">
                <a:latin typeface="Times New Roman" panose="02020603050405020304" pitchFamily="18" charset="0"/>
                <a:cs typeface="Times New Roman" panose="02020603050405020304" pitchFamily="18" charset="0"/>
              </a:rPr>
              <a:t>Local Repository: </a:t>
            </a:r>
            <a:r>
              <a:rPr lang="en-US" sz="1700"/>
              <a:t>A local repository is hosted on a local machine for an individual user.</a:t>
            </a:r>
            <a:endParaRPr lang="en-US" sz="170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sz="1700" smtClean="0">
                <a:latin typeface="Times New Roman" panose="02020603050405020304" pitchFamily="18" charset="0"/>
                <a:cs typeface="Times New Roman" panose="02020603050405020304" pitchFamily="18" charset="0"/>
              </a:rPr>
              <a:t>Commit: </a:t>
            </a:r>
            <a:r>
              <a:rPr lang="en-US" sz="1700"/>
              <a:t>The "commit" command is used to save your changes to the local repository.</a:t>
            </a:r>
            <a:endParaRPr lang="en-US" sz="170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sz="1700" smtClean="0">
                <a:latin typeface="Times New Roman" panose="02020603050405020304" pitchFamily="18" charset="0"/>
                <a:cs typeface="Times New Roman" panose="02020603050405020304" pitchFamily="18" charset="0"/>
              </a:rPr>
              <a:t>Branch: </a:t>
            </a:r>
            <a:r>
              <a:rPr lang="en-US" sz="1700" kern="1200"/>
              <a:t>Usually when working with </a:t>
            </a:r>
            <a:r>
              <a:rPr lang="en-US" sz="1700" kern="1200" err="1"/>
              <a:t>Git</a:t>
            </a:r>
            <a:r>
              <a:rPr lang="en-US" sz="1700" kern="1200"/>
              <a:t>,</a:t>
            </a:r>
            <a:r>
              <a:rPr lang="en-US" sz="1700"/>
              <a:t> </a:t>
            </a:r>
            <a:r>
              <a:rPr lang="en-US" sz="1700" kern="1200"/>
              <a:t>Each developer will create a new branch different from the master to develop a new feature.</a:t>
            </a:r>
          </a:p>
          <a:p>
            <a:pPr marL="446087" lvl="2"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2CD15E1-1771-46B1-9B6B-75B81E115C17}" type="slidenum">
              <a:rPr lang="en-US" smtClean="0"/>
              <a:pPr/>
              <a:t>15</a:t>
            </a:fld>
            <a:endParaRPr lang="en-US"/>
          </a:p>
        </p:txBody>
      </p:sp>
    </p:spTree>
    <p:extLst>
      <p:ext uri="{BB962C8B-B14F-4D97-AF65-F5344CB8AC3E}">
        <p14:creationId xmlns:p14="http://schemas.microsoft.com/office/powerpoint/2010/main" val="2207597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GIT</a:t>
            </a:r>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16</a:t>
            </a:fld>
            <a:endParaRPr lang="en-US"/>
          </a:p>
        </p:txBody>
      </p:sp>
      <p:sp>
        <p:nvSpPr>
          <p:cNvPr id="3" name="Content Placeholder 2"/>
          <p:cNvSpPr>
            <a:spLocks noGrp="1"/>
          </p:cNvSpPr>
          <p:nvPr>
            <p:ph idx="1"/>
          </p:nvPr>
        </p:nvSpPr>
        <p:spPr>
          <a:xfrm>
            <a:off x="242047" y="874714"/>
            <a:ext cx="8677835" cy="5386238"/>
          </a:xfrm>
        </p:spPr>
        <p:txBody>
          <a:bodyPr/>
          <a:lstStyle/>
          <a:p>
            <a:pPr marL="0" indent="0">
              <a:buNone/>
            </a:pPr>
            <a:r>
              <a:rPr lang="en-US"/>
              <a:t>II. How Git works</a:t>
            </a:r>
            <a:r>
              <a:rPr lang="en-US" smtClean="0"/>
              <a:t>:</a:t>
            </a:r>
            <a:endParaRPr lang="en-US"/>
          </a:p>
        </p:txBody>
      </p:sp>
      <p:sp>
        <p:nvSpPr>
          <p:cNvPr id="9" name="Can 8"/>
          <p:cNvSpPr/>
          <p:nvPr/>
        </p:nvSpPr>
        <p:spPr bwMode="auto">
          <a:xfrm>
            <a:off x="5091218" y="1577254"/>
            <a:ext cx="1138843" cy="655137"/>
          </a:xfrm>
          <a:prstGeom prst="can">
            <a:avLst/>
          </a:prstGeom>
          <a:solidFill>
            <a:srgbClr val="7030A0"/>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500" smtClean="0">
                <a:latin typeface="+mn-lt"/>
              </a:rPr>
              <a:t> </a:t>
            </a:r>
            <a:r>
              <a:rPr lang="en-US" sz="1500" smtClean="0">
                <a:solidFill>
                  <a:schemeClr val="bg1"/>
                </a:solidFill>
                <a:latin typeface="+mn-lt"/>
              </a:rPr>
              <a:t>Repository</a:t>
            </a:r>
            <a:endParaRPr kumimoji="0" lang="en-US" sz="1500" b="0" i="0" u="none" strike="noStrike" cap="none" normalizeH="0" baseline="0" smtClean="0">
              <a:ln>
                <a:noFill/>
              </a:ln>
              <a:solidFill>
                <a:schemeClr val="bg1"/>
              </a:solidFill>
              <a:effectLst/>
              <a:latin typeface="+mn-lt"/>
            </a:endParaRPr>
          </a:p>
        </p:txBody>
      </p:sp>
      <p:sp>
        <p:nvSpPr>
          <p:cNvPr id="10" name="Rectangular Callout 9"/>
          <p:cNvSpPr/>
          <p:nvPr/>
        </p:nvSpPr>
        <p:spPr bwMode="auto">
          <a:xfrm>
            <a:off x="3242917" y="1035415"/>
            <a:ext cx="1848302" cy="442142"/>
          </a:xfrm>
          <a:prstGeom prst="wedgeRectCallout">
            <a:avLst>
              <a:gd name="adj1" fmla="val 41105"/>
              <a:gd name="adj2" fmla="val 81780"/>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smtClean="0">
                <a:latin typeface="+mn-lt"/>
              </a:rPr>
              <a:t>Github</a:t>
            </a:r>
            <a:r>
              <a:rPr lang="en-US" sz="1800" smtClean="0">
                <a:latin typeface="+mn-lt"/>
              </a:rPr>
              <a:t>,</a:t>
            </a:r>
            <a:r>
              <a:rPr lang="en-US" sz="1400" smtClean="0">
                <a:latin typeface="+mn-lt"/>
              </a:rPr>
              <a:t>Gitlab,Backlog</a:t>
            </a:r>
            <a:r>
              <a:rPr lang="en-US" sz="1800" smtClean="0">
                <a:latin typeface="+mn-lt"/>
              </a:rPr>
              <a:t>..</a:t>
            </a:r>
            <a:endParaRPr kumimoji="0" lang="en-US" sz="1800" b="0" i="0" u="none" strike="noStrike" cap="none" normalizeH="0" baseline="0" smtClean="0">
              <a:ln>
                <a:noFill/>
              </a:ln>
              <a:solidFill>
                <a:schemeClr val="tx1"/>
              </a:solidFill>
              <a:effectLst/>
              <a:latin typeface="+mn-lt"/>
            </a:endParaRPr>
          </a:p>
        </p:txBody>
      </p:sp>
      <p:sp>
        <p:nvSpPr>
          <p:cNvPr id="11" name="Rectangle 10"/>
          <p:cNvSpPr/>
          <p:nvPr/>
        </p:nvSpPr>
        <p:spPr bwMode="auto">
          <a:xfrm>
            <a:off x="1388224" y="2887528"/>
            <a:ext cx="3898345" cy="2808773"/>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endParaRPr>
          </a:p>
        </p:txBody>
      </p:sp>
      <p:sp>
        <p:nvSpPr>
          <p:cNvPr id="12" name="Rectangle 11"/>
          <p:cNvSpPr/>
          <p:nvPr/>
        </p:nvSpPr>
        <p:spPr bwMode="auto">
          <a:xfrm>
            <a:off x="2540517" y="3371300"/>
            <a:ext cx="1620982" cy="323886"/>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500" smtClean="0">
                <a:solidFill>
                  <a:schemeClr val="tx1"/>
                </a:solidFill>
              </a:rPr>
              <a:t>Working directory</a:t>
            </a:r>
            <a:endParaRPr kumimoji="0" lang="en-US" sz="1500" b="0" i="0" u="none" strike="noStrike" cap="none" normalizeH="0" baseline="0" smtClean="0">
              <a:ln>
                <a:noFill/>
              </a:ln>
              <a:solidFill>
                <a:schemeClr val="tx1"/>
              </a:solidFill>
              <a:effectLst/>
            </a:endParaRPr>
          </a:p>
        </p:txBody>
      </p:sp>
      <p:sp>
        <p:nvSpPr>
          <p:cNvPr id="13" name="Rectangle 12"/>
          <p:cNvSpPr/>
          <p:nvPr/>
        </p:nvSpPr>
        <p:spPr bwMode="auto">
          <a:xfrm>
            <a:off x="2541617" y="4237025"/>
            <a:ext cx="1620982" cy="323886"/>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500" smtClean="0">
                <a:solidFill>
                  <a:schemeClr val="tx1"/>
                </a:solidFill>
              </a:rPr>
              <a:t>Staging area</a:t>
            </a:r>
            <a:endParaRPr kumimoji="0" lang="en-US" sz="1500" b="0" i="0" u="none" strike="noStrike" cap="none" normalizeH="0" baseline="0" smtClean="0">
              <a:ln>
                <a:noFill/>
              </a:ln>
              <a:solidFill>
                <a:schemeClr val="tx1"/>
              </a:solidFill>
              <a:effectLst/>
            </a:endParaRPr>
          </a:p>
        </p:txBody>
      </p:sp>
      <p:sp>
        <p:nvSpPr>
          <p:cNvPr id="14" name="Rectangle 13"/>
          <p:cNvSpPr/>
          <p:nvPr/>
        </p:nvSpPr>
        <p:spPr bwMode="auto">
          <a:xfrm>
            <a:off x="2540517" y="5072184"/>
            <a:ext cx="1620982" cy="323886"/>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500" smtClean="0">
                <a:solidFill>
                  <a:schemeClr val="tx1"/>
                </a:solidFill>
              </a:rPr>
              <a:t>Local repository</a:t>
            </a:r>
            <a:endParaRPr kumimoji="0" lang="en-US" sz="1500" b="0" i="0" u="none" strike="noStrike" cap="none" normalizeH="0" baseline="0" smtClean="0">
              <a:ln>
                <a:noFill/>
              </a:ln>
              <a:solidFill>
                <a:schemeClr val="tx1"/>
              </a:solidFill>
              <a:effectLst/>
            </a:endParaRPr>
          </a:p>
        </p:txBody>
      </p:sp>
      <p:cxnSp>
        <p:nvCxnSpPr>
          <p:cNvPr id="16" name="Straight Arrow Connector 15"/>
          <p:cNvCxnSpPr>
            <a:stCxn id="12" idx="2"/>
            <a:endCxn id="13" idx="0"/>
          </p:cNvCxnSpPr>
          <p:nvPr/>
        </p:nvCxnSpPr>
        <p:spPr bwMode="auto">
          <a:xfrm>
            <a:off x="3351008" y="3695186"/>
            <a:ext cx="1100" cy="54183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13" idx="2"/>
            <a:endCxn id="14" idx="0"/>
          </p:cNvCxnSpPr>
          <p:nvPr/>
        </p:nvCxnSpPr>
        <p:spPr bwMode="auto">
          <a:xfrm flipH="1">
            <a:off x="3351008" y="4560911"/>
            <a:ext cx="1100" cy="5112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3471411" y="3822878"/>
            <a:ext cx="822960" cy="323165"/>
          </a:xfrm>
          <a:prstGeom prst="rect">
            <a:avLst/>
          </a:prstGeom>
          <a:noFill/>
        </p:spPr>
        <p:txBody>
          <a:bodyPr wrap="square" rtlCol="0">
            <a:spAutoFit/>
          </a:bodyPr>
          <a:lstStyle/>
          <a:p>
            <a:r>
              <a:rPr lang="en-US" sz="1500" smtClean="0">
                <a:solidFill>
                  <a:srgbClr val="FF0000"/>
                </a:solidFill>
                <a:latin typeface="+mn-lt"/>
              </a:rPr>
              <a:t>Git add</a:t>
            </a:r>
            <a:endParaRPr lang="en-US" sz="1500">
              <a:solidFill>
                <a:srgbClr val="C00000"/>
              </a:solidFill>
              <a:latin typeface="+mn-lt"/>
            </a:endParaRPr>
          </a:p>
        </p:txBody>
      </p:sp>
      <p:sp>
        <p:nvSpPr>
          <p:cNvPr id="25" name="TextBox 24"/>
          <p:cNvSpPr txBox="1"/>
          <p:nvPr/>
        </p:nvSpPr>
        <p:spPr>
          <a:xfrm>
            <a:off x="3469888" y="4681654"/>
            <a:ext cx="1095077" cy="323165"/>
          </a:xfrm>
          <a:prstGeom prst="rect">
            <a:avLst/>
          </a:prstGeom>
          <a:noFill/>
        </p:spPr>
        <p:txBody>
          <a:bodyPr wrap="square" rtlCol="0">
            <a:spAutoFit/>
          </a:bodyPr>
          <a:lstStyle/>
          <a:p>
            <a:r>
              <a:rPr lang="en-US" sz="1500" smtClean="0">
                <a:solidFill>
                  <a:srgbClr val="FF0000"/>
                </a:solidFill>
                <a:latin typeface="+mn-lt"/>
              </a:rPr>
              <a:t>Git commit</a:t>
            </a:r>
            <a:endParaRPr lang="en-US" sz="1500">
              <a:solidFill>
                <a:srgbClr val="C00000"/>
              </a:solidFill>
              <a:latin typeface="+mn-lt"/>
            </a:endParaRPr>
          </a:p>
        </p:txBody>
      </p:sp>
      <p:sp>
        <p:nvSpPr>
          <p:cNvPr id="26" name="TextBox 25"/>
          <p:cNvSpPr txBox="1"/>
          <p:nvPr/>
        </p:nvSpPr>
        <p:spPr>
          <a:xfrm>
            <a:off x="2461255" y="5763666"/>
            <a:ext cx="1833116" cy="369332"/>
          </a:xfrm>
          <a:prstGeom prst="rect">
            <a:avLst/>
          </a:prstGeom>
          <a:noFill/>
        </p:spPr>
        <p:txBody>
          <a:bodyPr wrap="square" rtlCol="0">
            <a:spAutoFit/>
          </a:bodyPr>
          <a:lstStyle/>
          <a:p>
            <a:r>
              <a:rPr lang="en-US" sz="1800" smtClean="0">
                <a:latin typeface="+mn-lt"/>
              </a:rPr>
              <a:t>Client </a:t>
            </a:r>
            <a:r>
              <a:rPr lang="en-US" sz="1800" smtClean="0">
                <a:latin typeface="+mn-lt"/>
              </a:rPr>
              <a:t>A / PC#A</a:t>
            </a:r>
            <a:endParaRPr lang="en-US" sz="1800">
              <a:latin typeface="+mn-lt"/>
            </a:endParaRPr>
          </a:p>
        </p:txBody>
      </p:sp>
      <p:cxnSp>
        <p:nvCxnSpPr>
          <p:cNvPr id="28" name="Elbow Connector 27"/>
          <p:cNvCxnSpPr>
            <a:stCxn id="9" idx="2"/>
            <a:endCxn id="12" idx="1"/>
          </p:cNvCxnSpPr>
          <p:nvPr/>
        </p:nvCxnSpPr>
        <p:spPr bwMode="auto">
          <a:xfrm rot="10800000" flipV="1">
            <a:off x="2540518" y="1904823"/>
            <a:ext cx="2550701" cy="1628420"/>
          </a:xfrm>
          <a:prstGeom prst="bentConnector3">
            <a:avLst>
              <a:gd name="adj1" fmla="val 108962"/>
            </a:avLst>
          </a:prstGeom>
          <a:ln w="15875">
            <a:headEnd type="none" w="med" len="med"/>
            <a:tailEnd type="triangle"/>
          </a:ln>
          <a:extLst/>
        </p:spPr>
        <p:style>
          <a:lnRef idx="1">
            <a:schemeClr val="dk1"/>
          </a:lnRef>
          <a:fillRef idx="0">
            <a:schemeClr val="dk1"/>
          </a:fillRef>
          <a:effectRef idx="0">
            <a:schemeClr val="dk1"/>
          </a:effectRef>
          <a:fontRef idx="minor">
            <a:schemeClr val="tx1"/>
          </a:fontRef>
        </p:style>
      </p:cxnSp>
      <p:cxnSp>
        <p:nvCxnSpPr>
          <p:cNvPr id="35" name="Elbow Connector 34"/>
          <p:cNvCxnSpPr>
            <a:stCxn id="14" idx="3"/>
            <a:endCxn id="9" idx="3"/>
          </p:cNvCxnSpPr>
          <p:nvPr/>
        </p:nvCxnSpPr>
        <p:spPr bwMode="auto">
          <a:xfrm flipV="1">
            <a:off x="4161499" y="2232391"/>
            <a:ext cx="1499141" cy="3001736"/>
          </a:xfrm>
          <a:prstGeom prst="bentConnector2">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460841" y="2119998"/>
            <a:ext cx="1020511" cy="323165"/>
          </a:xfrm>
          <a:prstGeom prst="rect">
            <a:avLst/>
          </a:prstGeom>
          <a:noFill/>
        </p:spPr>
        <p:txBody>
          <a:bodyPr wrap="square" rtlCol="0">
            <a:spAutoFit/>
          </a:bodyPr>
          <a:lstStyle/>
          <a:p>
            <a:r>
              <a:rPr lang="en-US" sz="1500" smtClean="0">
                <a:solidFill>
                  <a:srgbClr val="7030A0"/>
                </a:solidFill>
                <a:latin typeface="+mn-lt"/>
              </a:rPr>
              <a:t>Git clone</a:t>
            </a:r>
            <a:endParaRPr lang="en-US" sz="1500">
              <a:solidFill>
                <a:srgbClr val="7030A0"/>
              </a:solidFill>
              <a:latin typeface="+mn-lt"/>
            </a:endParaRPr>
          </a:p>
        </p:txBody>
      </p:sp>
      <p:sp>
        <p:nvSpPr>
          <p:cNvPr id="37" name="TextBox 36"/>
          <p:cNvSpPr txBox="1"/>
          <p:nvPr/>
        </p:nvSpPr>
        <p:spPr>
          <a:xfrm>
            <a:off x="5678839" y="4560911"/>
            <a:ext cx="1020511" cy="323165"/>
          </a:xfrm>
          <a:prstGeom prst="rect">
            <a:avLst/>
          </a:prstGeom>
          <a:noFill/>
        </p:spPr>
        <p:txBody>
          <a:bodyPr wrap="square" rtlCol="0">
            <a:spAutoFit/>
          </a:bodyPr>
          <a:lstStyle/>
          <a:p>
            <a:r>
              <a:rPr lang="en-US" sz="1500" smtClean="0">
                <a:solidFill>
                  <a:srgbClr val="7030A0"/>
                </a:solidFill>
                <a:latin typeface="+mn-lt"/>
              </a:rPr>
              <a:t>Git push</a:t>
            </a:r>
            <a:endParaRPr lang="en-US" sz="1500">
              <a:solidFill>
                <a:srgbClr val="7030A0"/>
              </a:solidFill>
              <a:latin typeface="+mn-lt"/>
            </a:endParaRPr>
          </a:p>
        </p:txBody>
      </p:sp>
      <p:sp>
        <p:nvSpPr>
          <p:cNvPr id="50" name="TextBox 49"/>
          <p:cNvSpPr txBox="1"/>
          <p:nvPr/>
        </p:nvSpPr>
        <p:spPr>
          <a:xfrm>
            <a:off x="1586508" y="3016929"/>
            <a:ext cx="1020511" cy="323165"/>
          </a:xfrm>
          <a:prstGeom prst="rect">
            <a:avLst/>
          </a:prstGeom>
          <a:noFill/>
        </p:spPr>
        <p:txBody>
          <a:bodyPr wrap="square" rtlCol="0">
            <a:spAutoFit/>
          </a:bodyPr>
          <a:lstStyle/>
          <a:p>
            <a:r>
              <a:rPr lang="en-US" sz="1500" smtClean="0">
                <a:solidFill>
                  <a:srgbClr val="7030A0"/>
                </a:solidFill>
                <a:latin typeface="+mn-lt"/>
              </a:rPr>
              <a:t>Git pull</a:t>
            </a:r>
            <a:endParaRPr lang="en-US" sz="1500">
              <a:solidFill>
                <a:srgbClr val="7030A0"/>
              </a:solidFill>
              <a:latin typeface="+mn-lt"/>
            </a:endParaRPr>
          </a:p>
        </p:txBody>
      </p:sp>
      <p:sp>
        <p:nvSpPr>
          <p:cNvPr id="68" name="Rectangle 67"/>
          <p:cNvSpPr/>
          <p:nvPr/>
        </p:nvSpPr>
        <p:spPr bwMode="auto">
          <a:xfrm>
            <a:off x="7382026" y="2129042"/>
            <a:ext cx="1097680" cy="1032939"/>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algn="ctr"/>
            <a:r>
              <a:rPr lang="en-US" sz="1800"/>
              <a:t>Client </a:t>
            </a:r>
            <a:r>
              <a:rPr lang="en-US" sz="1800" smtClean="0"/>
              <a:t>B</a:t>
            </a:r>
            <a:endParaRPr lang="en-US" sz="1800"/>
          </a:p>
        </p:txBody>
      </p:sp>
      <p:sp>
        <p:nvSpPr>
          <p:cNvPr id="69" name="Rectangle 68"/>
          <p:cNvSpPr/>
          <p:nvPr/>
        </p:nvSpPr>
        <p:spPr bwMode="auto">
          <a:xfrm>
            <a:off x="7407246" y="3856478"/>
            <a:ext cx="1097680" cy="1032939"/>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algn="ctr"/>
            <a:r>
              <a:rPr lang="en-US" sz="1800"/>
              <a:t>Client C</a:t>
            </a:r>
          </a:p>
        </p:txBody>
      </p:sp>
      <p:cxnSp>
        <p:nvCxnSpPr>
          <p:cNvPr id="73" name="Elbow Connector 72"/>
          <p:cNvCxnSpPr>
            <a:stCxn id="9" idx="4"/>
            <a:endCxn id="68" idx="1"/>
          </p:cNvCxnSpPr>
          <p:nvPr/>
        </p:nvCxnSpPr>
        <p:spPr bwMode="auto">
          <a:xfrm>
            <a:off x="6230061" y="1904823"/>
            <a:ext cx="1151965" cy="740689"/>
          </a:xfrm>
          <a:prstGeom prst="bentConnector3">
            <a:avLst>
              <a:gd name="adj1" fmla="val 16084"/>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Elbow Connector 74"/>
          <p:cNvCxnSpPr>
            <a:endCxn id="69" idx="1"/>
          </p:cNvCxnSpPr>
          <p:nvPr/>
        </p:nvCxnSpPr>
        <p:spPr bwMode="auto">
          <a:xfrm rot="16200000" flipH="1">
            <a:off x="5648210" y="2613911"/>
            <a:ext cx="2140557" cy="1377516"/>
          </a:xfrm>
          <a:prstGeom prst="bentConnector2">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7" name="Picture 10" descr="Laptop Tablet Computers Clip art - Laptop png download - 512*538 - Free Transparent Laptop png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789" y="4970990"/>
            <a:ext cx="903131" cy="80954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Laptop Tablet Computers Clip art - Laptop png download - 512*538 - Free Transparent Laptop png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5680" y="2763593"/>
            <a:ext cx="903131" cy="80954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Laptop Tablet Computers Clip art - Laptop png download - 512*538 - Free Transparent Laptop png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2955" y="4556163"/>
            <a:ext cx="903131" cy="80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134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048" y="1048872"/>
            <a:ext cx="6025748" cy="2758357"/>
          </a:xfrm>
        </p:spPr>
        <p:txBody>
          <a:bodyPr/>
          <a:lstStyle/>
          <a:p>
            <a:pPr marL="0" indent="0">
              <a:buNone/>
            </a:pPr>
            <a:r>
              <a:rPr lang="en-US" smtClean="0"/>
              <a:t>III. Strength: </a:t>
            </a:r>
          </a:p>
          <a:p>
            <a:pPr lvl="1">
              <a:buFont typeface="Wingdings" panose="05000000000000000000" pitchFamily="2" charset="2"/>
              <a:buChar char="§"/>
            </a:pPr>
            <a:r>
              <a:rPr lang="en-US"/>
              <a:t>Feature Branch </a:t>
            </a:r>
            <a:r>
              <a:rPr lang="en-US" smtClean="0"/>
              <a:t>Workflow: </a:t>
            </a:r>
            <a:endParaRPr lang="en-US"/>
          </a:p>
          <a:p>
            <a:pPr lvl="1">
              <a:buFont typeface="Wingdings" panose="05000000000000000000" pitchFamily="2" charset="2"/>
              <a:buChar char="ü"/>
            </a:pPr>
            <a:r>
              <a:rPr lang="en-US" smtClean="0"/>
              <a:t> Feature </a:t>
            </a:r>
            <a:r>
              <a:rPr lang="en-US"/>
              <a:t>branches provide an isolated environment for every change to your </a:t>
            </a:r>
            <a:r>
              <a:rPr lang="en-US" smtClean="0"/>
              <a:t>codebase. </a:t>
            </a:r>
          </a:p>
          <a:p>
            <a:pPr lvl="1">
              <a:buFont typeface="Wingdings" panose="05000000000000000000" pitchFamily="2" charset="2"/>
              <a:buChar char="ü"/>
            </a:pPr>
            <a:r>
              <a:rPr lang="en-US" smtClean="0"/>
              <a:t>This </a:t>
            </a:r>
            <a:r>
              <a:rPr lang="en-US"/>
              <a:t>facilitates the feature branch workflow popular with many </a:t>
            </a:r>
            <a:r>
              <a:rPr lang="en-US" err="1"/>
              <a:t>Git</a:t>
            </a:r>
            <a:r>
              <a:rPr lang="en-US"/>
              <a:t> users</a:t>
            </a:r>
            <a:r>
              <a:rPr lang="en-US" smtClean="0"/>
              <a:t>.</a:t>
            </a:r>
          </a:p>
          <a:p>
            <a:pPr lvl="1">
              <a:buFont typeface="Wingdings" panose="05000000000000000000" pitchFamily="2" charset="2"/>
              <a:buChar char="ü"/>
            </a:pPr>
            <a:r>
              <a:rPr lang="en-US"/>
              <a:t>More flexible when doing many </a:t>
            </a:r>
            <a:r>
              <a:rPr lang="en-US" smtClean="0"/>
              <a:t>tasks.</a:t>
            </a:r>
          </a:p>
          <a:p>
            <a:pPr marL="182562" lvl="1" indent="0">
              <a:buNone/>
            </a:pPr>
            <a:endParaRPr lang="en-US" smtClean="0"/>
          </a:p>
          <a:p>
            <a:pPr marL="182562" lvl="1" indent="0">
              <a:buNone/>
            </a:pPr>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17</a:t>
            </a:fld>
            <a:endParaRPr lang="en-US"/>
          </a:p>
        </p:txBody>
      </p:sp>
      <p:sp>
        <p:nvSpPr>
          <p:cNvPr id="5"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GIT</a:t>
            </a: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041" y="1252534"/>
            <a:ext cx="2652085" cy="238053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763" y="3807229"/>
            <a:ext cx="2942706" cy="2446630"/>
          </a:xfrm>
          <a:prstGeom prst="rect">
            <a:avLst/>
          </a:prstGeom>
        </p:spPr>
      </p:pic>
      <p:sp>
        <p:nvSpPr>
          <p:cNvPr id="8" name="Content Placeholder 2"/>
          <p:cNvSpPr txBox="1">
            <a:spLocks/>
          </p:cNvSpPr>
          <p:nvPr/>
        </p:nvSpPr>
        <p:spPr bwMode="auto">
          <a:xfrm>
            <a:off x="3698184" y="3807229"/>
            <a:ext cx="5288199" cy="2537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0"/>
              </a:spcBef>
              <a:spcAft>
                <a:spcPct val="40000"/>
              </a:spcAft>
              <a:buSzPct val="120000"/>
              <a:buFont typeface="Wingdings" pitchFamily="2" charset="2"/>
              <a:buChar char="§"/>
              <a:defRPr sz="2000" baseline="0">
                <a:solidFill>
                  <a:schemeClr val="tx1"/>
                </a:solidFill>
                <a:latin typeface="+mn-lt"/>
                <a:ea typeface="Meiryo UI" pitchFamily="50" charset="-128"/>
                <a:cs typeface="+mn-cs"/>
              </a:defRPr>
            </a:lvl1pPr>
            <a:lvl2pPr marL="444500" indent="-261938" algn="l" rtl="0" eaLnBrk="1" fontAlgn="base" hangingPunct="1">
              <a:spcBef>
                <a:spcPct val="0"/>
              </a:spcBef>
              <a:spcAft>
                <a:spcPct val="40000"/>
              </a:spcAft>
              <a:buChar char="–"/>
              <a:defRPr sz="1800">
                <a:solidFill>
                  <a:schemeClr val="tx1"/>
                </a:solidFill>
                <a:latin typeface="+mn-lt"/>
                <a:ea typeface="Meiryo UI" pitchFamily="50" charset="-128"/>
              </a:defRPr>
            </a:lvl2pPr>
            <a:lvl3pPr marL="720725" indent="-274638" algn="l" rtl="0" eaLnBrk="1" fontAlgn="base" hangingPunct="1">
              <a:spcBef>
                <a:spcPct val="0"/>
              </a:spcBef>
              <a:spcAft>
                <a:spcPct val="40000"/>
              </a:spcAft>
              <a:buChar char="•"/>
              <a:defRPr sz="1600">
                <a:solidFill>
                  <a:schemeClr val="tx1"/>
                </a:solidFill>
                <a:latin typeface="+mn-lt"/>
                <a:ea typeface="Meiryo UI" pitchFamily="50" charset="-128"/>
              </a:defRPr>
            </a:lvl3pPr>
            <a:lvl4pPr marL="987425" indent="-265113" algn="l" rtl="0" eaLnBrk="1" fontAlgn="base" hangingPunct="1">
              <a:spcBef>
                <a:spcPct val="0"/>
              </a:spcBef>
              <a:spcAft>
                <a:spcPct val="40000"/>
              </a:spcAft>
              <a:buChar char="–"/>
              <a:defRPr sz="1400">
                <a:solidFill>
                  <a:schemeClr val="tx1"/>
                </a:solidFill>
                <a:latin typeface="+mn-lt"/>
                <a:ea typeface="Meiryo UI" pitchFamily="50" charset="-128"/>
              </a:defRPr>
            </a:lvl4pPr>
            <a:lvl5pPr marL="1254125" indent="-265113" algn="l" rtl="0" eaLnBrk="1" fontAlgn="base" hangingPunct="1">
              <a:spcBef>
                <a:spcPct val="0"/>
              </a:spcBef>
              <a:spcAft>
                <a:spcPct val="40000"/>
              </a:spcAft>
              <a:buChar char="»"/>
              <a:defRPr sz="1400">
                <a:solidFill>
                  <a:schemeClr val="tx1"/>
                </a:solidFill>
                <a:latin typeface="+mn-lt"/>
                <a:ea typeface="Meiryo UI" pitchFamily="50" charset="-128"/>
              </a:defRPr>
            </a:lvl5pPr>
            <a:lvl6pPr marL="1711325" indent="-265113" algn="l" rtl="0" eaLnBrk="1" fontAlgn="base" hangingPunct="1">
              <a:spcBef>
                <a:spcPct val="0"/>
              </a:spcBef>
              <a:spcAft>
                <a:spcPct val="40000"/>
              </a:spcAft>
              <a:buChar char="»"/>
              <a:defRPr sz="2000">
                <a:solidFill>
                  <a:schemeClr val="tx1"/>
                </a:solidFill>
                <a:latin typeface="+mn-lt"/>
                <a:ea typeface="+mn-ea"/>
              </a:defRPr>
            </a:lvl6pPr>
            <a:lvl7pPr marL="2168525" indent="-265113" algn="l" rtl="0" eaLnBrk="1" fontAlgn="base" hangingPunct="1">
              <a:spcBef>
                <a:spcPct val="0"/>
              </a:spcBef>
              <a:spcAft>
                <a:spcPct val="40000"/>
              </a:spcAft>
              <a:buChar char="»"/>
              <a:defRPr sz="2000">
                <a:solidFill>
                  <a:schemeClr val="tx1"/>
                </a:solidFill>
                <a:latin typeface="+mn-lt"/>
                <a:ea typeface="+mn-ea"/>
              </a:defRPr>
            </a:lvl7pPr>
            <a:lvl8pPr marL="2625725" indent="-265113" algn="l" rtl="0" eaLnBrk="1" fontAlgn="base" hangingPunct="1">
              <a:spcBef>
                <a:spcPct val="0"/>
              </a:spcBef>
              <a:spcAft>
                <a:spcPct val="40000"/>
              </a:spcAft>
              <a:buChar char="»"/>
              <a:defRPr sz="2000">
                <a:solidFill>
                  <a:schemeClr val="tx1"/>
                </a:solidFill>
                <a:latin typeface="+mn-lt"/>
                <a:ea typeface="+mn-ea"/>
              </a:defRPr>
            </a:lvl8pPr>
            <a:lvl9pPr marL="3082925" indent="-265113" algn="l" rtl="0" eaLnBrk="1" fontAlgn="base" hangingPunct="1">
              <a:spcBef>
                <a:spcPct val="0"/>
              </a:spcBef>
              <a:spcAft>
                <a:spcPct val="40000"/>
              </a:spcAft>
              <a:buChar char="»"/>
              <a:defRPr sz="2000">
                <a:solidFill>
                  <a:schemeClr val="tx1"/>
                </a:solidFill>
                <a:latin typeface="+mn-lt"/>
                <a:ea typeface="+mn-ea"/>
              </a:defRPr>
            </a:lvl9pPr>
          </a:lstStyle>
          <a:p>
            <a:pPr marL="285750" indent="-285750"/>
            <a:r>
              <a:rPr lang="en-US" smtClean="0"/>
              <a:t>Pull/Merge </a:t>
            </a:r>
            <a:r>
              <a:rPr lang="en-US"/>
              <a:t>Request:</a:t>
            </a:r>
          </a:p>
          <a:p>
            <a:pPr marL="285750" indent="-285750">
              <a:buFont typeface="Wingdings" panose="05000000000000000000" pitchFamily="2" charset="2"/>
              <a:buChar char="ü"/>
            </a:pPr>
            <a:r>
              <a:rPr lang="en-US" sz="1800"/>
              <a:t>It’s simply: I have finished the feature in my branch. Please help me merge it to master</a:t>
            </a:r>
            <a:r>
              <a:rPr lang="en-US"/>
              <a:t>.</a:t>
            </a:r>
          </a:p>
          <a:p>
            <a:pPr marL="285750" indent="-285750">
              <a:buFont typeface="Wingdings" panose="05000000000000000000" pitchFamily="2" charset="2"/>
              <a:buChar char="ü"/>
            </a:pPr>
            <a:r>
              <a:rPr lang="en-US" sz="1800"/>
              <a:t>Help to review code. Prevent a member from destroying the entire project.</a:t>
            </a:r>
          </a:p>
          <a:p>
            <a:pPr marL="182562" lvl="1" indent="0">
              <a:buFontTx/>
              <a:buNone/>
            </a:pPr>
            <a:endParaRPr lang="en-US" kern="0" smtClean="0"/>
          </a:p>
          <a:p>
            <a:pPr marL="182562" lvl="1" indent="0">
              <a:buFontTx/>
              <a:buNone/>
            </a:pPr>
            <a:endParaRPr lang="en-US" kern="0"/>
          </a:p>
        </p:txBody>
      </p:sp>
    </p:spTree>
    <p:extLst>
      <p:ext uri="{BB962C8B-B14F-4D97-AF65-F5344CB8AC3E}">
        <p14:creationId xmlns:p14="http://schemas.microsoft.com/office/powerpoint/2010/main" val="1106814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GIT</a:t>
            </a:r>
            <a:endParaRPr lang="en-US"/>
          </a:p>
        </p:txBody>
      </p:sp>
      <p:sp>
        <p:nvSpPr>
          <p:cNvPr id="3" name="Content Placeholder 2"/>
          <p:cNvSpPr>
            <a:spLocks noGrp="1"/>
          </p:cNvSpPr>
          <p:nvPr>
            <p:ph idx="1"/>
          </p:nvPr>
        </p:nvSpPr>
        <p:spPr>
          <a:xfrm>
            <a:off x="242046" y="874712"/>
            <a:ext cx="8677835" cy="5518429"/>
          </a:xfrm>
        </p:spPr>
        <p:txBody>
          <a:bodyPr/>
          <a:lstStyle/>
          <a:p>
            <a:pPr marL="0" indent="0">
              <a:buNone/>
            </a:pPr>
            <a:r>
              <a:rPr lang="en-US" smtClean="0"/>
              <a:t>IV. </a:t>
            </a:r>
            <a:r>
              <a:rPr lang="en-US" smtClean="0"/>
              <a:t>Basic Git </a:t>
            </a:r>
            <a:r>
              <a:rPr lang="en-US" smtClean="0"/>
              <a:t>commands:</a:t>
            </a:r>
          </a:p>
          <a:p>
            <a:pPr lvl="1">
              <a:buFont typeface="Wingdings" panose="05000000000000000000" pitchFamily="2" charset="2"/>
              <a:buChar char="§"/>
            </a:pPr>
            <a:r>
              <a:rPr lang="en-US" smtClean="0"/>
              <a:t>git init: </a:t>
            </a:r>
            <a:r>
              <a:rPr lang="en-US" i="1" smtClean="0"/>
              <a:t>Create a respository</a:t>
            </a:r>
          </a:p>
          <a:p>
            <a:pPr lvl="1">
              <a:buFont typeface="Wingdings" panose="05000000000000000000" pitchFamily="2" charset="2"/>
              <a:buChar char="§"/>
            </a:pPr>
            <a:r>
              <a:rPr lang="en-US" smtClean="0"/>
              <a:t>git clone: </a:t>
            </a:r>
            <a:r>
              <a:rPr lang="en-US" i="1"/>
              <a:t>Clone a repository into a new directory</a:t>
            </a:r>
            <a:endParaRPr lang="en-US" i="1" smtClean="0"/>
          </a:p>
          <a:p>
            <a:pPr lvl="1">
              <a:buFont typeface="Wingdings" panose="05000000000000000000" pitchFamily="2" charset="2"/>
              <a:buChar char="§"/>
            </a:pPr>
            <a:r>
              <a:rPr lang="en-US" smtClean="0"/>
              <a:t>git pull: </a:t>
            </a:r>
            <a:r>
              <a:rPr lang="en-US" i="1"/>
              <a:t>Fetch from and integrate with another repository or a local branch</a:t>
            </a:r>
            <a:endParaRPr lang="en-US" i="1" smtClean="0"/>
          </a:p>
          <a:p>
            <a:pPr lvl="1">
              <a:buFont typeface="Wingdings" panose="05000000000000000000" pitchFamily="2" charset="2"/>
              <a:buChar char="§"/>
            </a:pPr>
            <a:r>
              <a:rPr lang="en-US" smtClean="0"/>
              <a:t>git add &amp; git add . : </a:t>
            </a:r>
            <a:r>
              <a:rPr lang="en-US" i="1" smtClean="0"/>
              <a:t>Add </a:t>
            </a:r>
            <a:r>
              <a:rPr lang="en-US" i="1"/>
              <a:t>file contents to the index</a:t>
            </a:r>
            <a:endParaRPr lang="en-US" i="1" smtClean="0"/>
          </a:p>
          <a:p>
            <a:pPr lvl="1">
              <a:buFont typeface="Wingdings" panose="05000000000000000000" pitchFamily="2" charset="2"/>
              <a:buChar char="§"/>
            </a:pPr>
            <a:r>
              <a:rPr lang="en-US"/>
              <a:t>g</a:t>
            </a:r>
            <a:r>
              <a:rPr lang="en-US" smtClean="0"/>
              <a:t>it commit: </a:t>
            </a:r>
            <a:r>
              <a:rPr lang="en-US" i="1"/>
              <a:t>Record changes to the </a:t>
            </a:r>
            <a:r>
              <a:rPr lang="en-US" i="1" smtClean="0"/>
              <a:t>repository</a:t>
            </a:r>
          </a:p>
          <a:p>
            <a:pPr lvl="1">
              <a:buFont typeface="Wingdings" panose="05000000000000000000" pitchFamily="2" charset="2"/>
              <a:buChar char="§"/>
            </a:pPr>
            <a:r>
              <a:rPr lang="en-US"/>
              <a:t>g</a:t>
            </a:r>
            <a:r>
              <a:rPr lang="en-US" smtClean="0"/>
              <a:t>it push: </a:t>
            </a:r>
            <a:r>
              <a:rPr lang="en-US" i="1"/>
              <a:t>Update remote refs along with associated objects</a:t>
            </a:r>
            <a:endParaRPr lang="en-US" i="1" smtClean="0"/>
          </a:p>
          <a:p>
            <a:pPr lvl="1">
              <a:buFont typeface="Wingdings" panose="05000000000000000000" pitchFamily="2" charset="2"/>
              <a:buChar char="§"/>
            </a:pPr>
            <a:r>
              <a:rPr lang="en-US"/>
              <a:t>g</a:t>
            </a:r>
            <a:r>
              <a:rPr lang="en-US" smtClean="0"/>
              <a:t>it log: </a:t>
            </a:r>
            <a:r>
              <a:rPr lang="en-US" i="1" smtClean="0"/>
              <a:t>Show </a:t>
            </a:r>
            <a:r>
              <a:rPr lang="en-US" i="1"/>
              <a:t>commit </a:t>
            </a:r>
            <a:r>
              <a:rPr lang="en-US" i="1" smtClean="0"/>
              <a:t>logs</a:t>
            </a:r>
          </a:p>
          <a:p>
            <a:pPr lvl="1">
              <a:buFont typeface="Wingdings" panose="05000000000000000000" pitchFamily="2" charset="2"/>
              <a:buChar char="§"/>
            </a:pPr>
            <a:r>
              <a:rPr lang="en-US" smtClean="0"/>
              <a:t>git diff</a:t>
            </a:r>
            <a:r>
              <a:rPr lang="en-US" i="1" smtClean="0"/>
              <a:t>: Show </a:t>
            </a:r>
            <a:r>
              <a:rPr lang="en-US" i="1"/>
              <a:t>changes between commits, commit and working tree, etc</a:t>
            </a:r>
            <a:endParaRPr lang="en-US" i="1" smtClean="0"/>
          </a:p>
          <a:p>
            <a:pPr lvl="1">
              <a:buFont typeface="Wingdings" panose="05000000000000000000" pitchFamily="2" charset="2"/>
              <a:buChar char="§"/>
            </a:pPr>
            <a:r>
              <a:rPr lang="en-US" smtClean="0"/>
              <a:t>git branch: </a:t>
            </a:r>
            <a:r>
              <a:rPr lang="en-US" i="1"/>
              <a:t>List, create, or delete </a:t>
            </a:r>
            <a:r>
              <a:rPr lang="en-US" i="1" smtClean="0"/>
              <a:t>branches</a:t>
            </a:r>
          </a:p>
          <a:p>
            <a:pPr lvl="1">
              <a:buFont typeface="Wingdings" panose="05000000000000000000" pitchFamily="2" charset="2"/>
              <a:buChar char="§"/>
            </a:pPr>
            <a:r>
              <a:rPr lang="en-US"/>
              <a:t>g</a:t>
            </a:r>
            <a:r>
              <a:rPr lang="en-US" smtClean="0"/>
              <a:t>it checkout: </a:t>
            </a:r>
            <a:r>
              <a:rPr lang="en-US" i="1"/>
              <a:t>Switch branches or restore working tree </a:t>
            </a:r>
            <a:r>
              <a:rPr lang="en-US" i="1" smtClean="0"/>
              <a:t>files</a:t>
            </a:r>
          </a:p>
          <a:p>
            <a:pPr lvl="1">
              <a:buFont typeface="Wingdings" panose="05000000000000000000" pitchFamily="2" charset="2"/>
              <a:buChar char="§"/>
            </a:pPr>
            <a:r>
              <a:rPr lang="en-US"/>
              <a:t>g</a:t>
            </a:r>
            <a:r>
              <a:rPr lang="en-US" smtClean="0"/>
              <a:t>it merge: </a:t>
            </a:r>
            <a:r>
              <a:rPr lang="en-US" i="1"/>
              <a:t>Join two or more development histories </a:t>
            </a:r>
            <a:r>
              <a:rPr lang="en-US" i="1" smtClean="0"/>
              <a:t>together</a:t>
            </a:r>
            <a:endParaRPr lang="en-US"/>
          </a:p>
          <a:p>
            <a:pPr lvl="1">
              <a:buFont typeface="Wingdings" panose="05000000000000000000" pitchFamily="2" charset="2"/>
              <a:buChar char="§"/>
            </a:pPr>
            <a:r>
              <a:rPr lang="en-US" smtClean="0"/>
              <a:t>gitk</a:t>
            </a:r>
            <a:r>
              <a:rPr lang="en-US" i="1" smtClean="0"/>
              <a:t>: </a:t>
            </a:r>
            <a:r>
              <a:rPr lang="en-US" i="1"/>
              <a:t>If you prefer a GUI way of diving into the repository history, you can do so using "gitk" that is shipped along side with Git</a:t>
            </a:r>
            <a:r>
              <a:rPr lang="en-US" i="1" smtClean="0"/>
              <a:t>.</a:t>
            </a:r>
            <a:endParaRPr lang="en-US" i="1"/>
          </a:p>
        </p:txBody>
      </p:sp>
      <p:sp>
        <p:nvSpPr>
          <p:cNvPr id="4" name="Slide Number Placeholder 3"/>
          <p:cNvSpPr>
            <a:spLocks noGrp="1"/>
          </p:cNvSpPr>
          <p:nvPr>
            <p:ph type="sldNum" sz="quarter" idx="12"/>
          </p:nvPr>
        </p:nvSpPr>
        <p:spPr/>
        <p:txBody>
          <a:bodyPr/>
          <a:lstStyle/>
          <a:p>
            <a:fld id="{C2CD15E1-1771-46B1-9B6B-75B81E115C17}" type="slidenum">
              <a:rPr lang="en-US" smtClean="0"/>
              <a:pPr/>
              <a:t>18</a:t>
            </a:fld>
            <a:endParaRPr lang="en-US"/>
          </a:p>
        </p:txBody>
      </p:sp>
    </p:spTree>
    <p:extLst>
      <p:ext uri="{BB962C8B-B14F-4D97-AF65-F5344CB8AC3E}">
        <p14:creationId xmlns:p14="http://schemas.microsoft.com/office/powerpoint/2010/main" val="3665184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GIT</a:t>
            </a:r>
            <a:endParaRPr lang="en-US"/>
          </a:p>
        </p:txBody>
      </p:sp>
      <p:sp>
        <p:nvSpPr>
          <p:cNvPr id="3" name="Content Placeholder 2"/>
          <p:cNvSpPr>
            <a:spLocks noGrp="1"/>
          </p:cNvSpPr>
          <p:nvPr>
            <p:ph idx="1"/>
          </p:nvPr>
        </p:nvSpPr>
        <p:spPr/>
        <p:txBody>
          <a:bodyPr/>
          <a:lstStyle/>
          <a:p>
            <a:r>
              <a:rPr lang="en-US" smtClean="0"/>
              <a:t>Resolve Conflict: </a:t>
            </a:r>
          </a:p>
          <a:p>
            <a:pPr marL="558800" lvl="1" indent="-342900">
              <a:buFont typeface="+mj-lt"/>
              <a:buAutoNum type="arabicPeriod"/>
            </a:pPr>
            <a:r>
              <a:rPr lang="en-US" smtClean="0"/>
              <a:t>When </a:t>
            </a:r>
            <a:r>
              <a:rPr lang="en-US"/>
              <a:t>Developer A makes changes the content of </a:t>
            </a:r>
            <a:r>
              <a:rPr lang="en-US" smtClean="0"/>
              <a:t>the index </a:t>
            </a:r>
            <a:r>
              <a:rPr lang="en-US"/>
              <a:t>file </a:t>
            </a:r>
            <a:r>
              <a:rPr lang="en-US" smtClean="0"/>
              <a:t>and </a:t>
            </a:r>
            <a:r>
              <a:rPr lang="en-US"/>
              <a:t>has pushed up the </a:t>
            </a:r>
            <a:r>
              <a:rPr lang="en-US" smtClean="0"/>
              <a:t>git remote reponsitory.</a:t>
            </a:r>
          </a:p>
          <a:p>
            <a:pPr marL="558800" lvl="1" indent="-342900">
              <a:buFont typeface="+mj-lt"/>
              <a:buAutoNum type="arabicPeriod"/>
            </a:pPr>
            <a:r>
              <a:rPr lang="en-US"/>
              <a:t>Then Developer B also makes changes the content of the index file. And now if B pushes the code to the repository, a conflict will </a:t>
            </a:r>
            <a:r>
              <a:rPr lang="en-US" smtClean="0"/>
              <a:t>occur</a:t>
            </a:r>
            <a:br>
              <a:rPr lang="en-US" smtClean="0"/>
            </a:br>
            <a:endParaRPr lang="en-US" smtClean="0"/>
          </a:p>
          <a:p>
            <a:pPr marL="215900" lvl="1" indent="0">
              <a:buNone/>
            </a:pPr>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19</a:t>
            </a:fld>
            <a:endParaRPr lang="en-US"/>
          </a:p>
        </p:txBody>
      </p:sp>
      <p:sp>
        <p:nvSpPr>
          <p:cNvPr id="8" name="Rectangle 7"/>
          <p:cNvSpPr/>
          <p:nvPr/>
        </p:nvSpPr>
        <p:spPr bwMode="auto">
          <a:xfrm>
            <a:off x="2177935" y="4430684"/>
            <a:ext cx="249381" cy="18288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960" y="3032143"/>
            <a:ext cx="4780952" cy="2580952"/>
          </a:xfrm>
          <a:prstGeom prst="rect">
            <a:avLst/>
          </a:prstGeom>
        </p:spPr>
      </p:pic>
      <p:sp>
        <p:nvSpPr>
          <p:cNvPr id="18" name="TextBox 17"/>
          <p:cNvSpPr txBox="1"/>
          <p:nvPr/>
        </p:nvSpPr>
        <p:spPr>
          <a:xfrm>
            <a:off x="5524042" y="3747932"/>
            <a:ext cx="1122218" cy="246221"/>
          </a:xfrm>
          <a:prstGeom prst="rect">
            <a:avLst/>
          </a:prstGeom>
          <a:noFill/>
        </p:spPr>
        <p:txBody>
          <a:bodyPr wrap="square" rtlCol="0">
            <a:spAutoFit/>
          </a:bodyPr>
          <a:lstStyle/>
          <a:p>
            <a:r>
              <a:rPr lang="en-US" sz="1000" b="1" i="1" smtClean="0">
                <a:solidFill>
                  <a:srgbClr val="C00000"/>
                </a:solidFill>
              </a:rPr>
              <a:t>Git push</a:t>
            </a:r>
            <a:endParaRPr lang="en-US" sz="1000" b="1" i="1">
              <a:solidFill>
                <a:srgbClr val="C00000"/>
              </a:solidFill>
            </a:endParaRPr>
          </a:p>
        </p:txBody>
      </p:sp>
    </p:spTree>
    <p:extLst>
      <p:ext uri="{BB962C8B-B14F-4D97-AF65-F5344CB8AC3E}">
        <p14:creationId xmlns:p14="http://schemas.microsoft.com/office/powerpoint/2010/main" val="110191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Agenda</a:t>
            </a:r>
            <a:endParaRPr lang="en-US">
              <a:latin typeface="+mn-lt"/>
            </a:endParaRPr>
          </a:p>
        </p:txBody>
      </p:sp>
      <p:sp>
        <p:nvSpPr>
          <p:cNvPr id="3" name="Content Placeholder 2"/>
          <p:cNvSpPr>
            <a:spLocks noGrp="1"/>
          </p:cNvSpPr>
          <p:nvPr>
            <p:ph idx="1"/>
          </p:nvPr>
        </p:nvSpPr>
        <p:spPr/>
        <p:txBody>
          <a:bodyPr/>
          <a:lstStyle/>
          <a:p>
            <a:r>
              <a:rPr lang="en-US" smtClean="0"/>
              <a:t>Course objective</a:t>
            </a:r>
          </a:p>
          <a:p>
            <a:r>
              <a:rPr lang="en-US" smtClean="0"/>
              <a:t>Installation of SVN/GIT</a:t>
            </a:r>
          </a:p>
          <a:p>
            <a:r>
              <a:rPr lang="en-US" smtClean="0"/>
              <a:t>SVN</a:t>
            </a:r>
          </a:p>
          <a:p>
            <a:r>
              <a:rPr lang="en-US" smtClean="0"/>
              <a:t>GIT</a:t>
            </a:r>
          </a:p>
          <a:p>
            <a:r>
              <a:rPr lang="en-US" smtClean="0"/>
              <a:t>Exercises</a:t>
            </a:r>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2</a:t>
            </a:fld>
            <a:endParaRPr lang="en-US"/>
          </a:p>
        </p:txBody>
      </p:sp>
    </p:spTree>
    <p:extLst>
      <p:ext uri="{BB962C8B-B14F-4D97-AF65-F5344CB8AC3E}">
        <p14:creationId xmlns:p14="http://schemas.microsoft.com/office/powerpoint/2010/main" val="523077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GIT</a:t>
            </a:r>
            <a:endParaRPr lang="en-US"/>
          </a:p>
        </p:txBody>
      </p:sp>
      <p:sp>
        <p:nvSpPr>
          <p:cNvPr id="3" name="Content Placeholder 2"/>
          <p:cNvSpPr>
            <a:spLocks noGrp="1"/>
          </p:cNvSpPr>
          <p:nvPr>
            <p:ph idx="1"/>
          </p:nvPr>
        </p:nvSpPr>
        <p:spPr/>
        <p:txBody>
          <a:bodyPr/>
          <a:lstStyle/>
          <a:p>
            <a:pPr marL="0" indent="0">
              <a:buNone/>
            </a:pPr>
            <a:r>
              <a:rPr lang="en-US"/>
              <a:t> </a:t>
            </a:r>
            <a:r>
              <a:rPr lang="en-US" smtClean="0"/>
              <a:t>To  resolve conflict:</a:t>
            </a:r>
          </a:p>
          <a:p>
            <a:pPr lvl="2">
              <a:buFont typeface="Wingdings" panose="05000000000000000000" pitchFamily="2" charset="2"/>
              <a:buChar char="§"/>
            </a:pPr>
            <a:r>
              <a:rPr lang="en-US" sz="1800" smtClean="0"/>
              <a:t>Let pull code from repository : </a:t>
            </a:r>
            <a:r>
              <a:rPr lang="en-US" sz="1800" smtClean="0">
                <a:solidFill>
                  <a:srgbClr val="C00000"/>
                </a:solidFill>
              </a:rPr>
              <a:t>git pull </a:t>
            </a:r>
          </a:p>
          <a:p>
            <a:pPr lvl="2">
              <a:buFont typeface="Wingdings" panose="05000000000000000000" pitchFamily="2" charset="2"/>
              <a:buChar char="§"/>
            </a:pPr>
            <a:r>
              <a:rPr lang="en-US" smtClean="0"/>
              <a:t>Open the file in editor and edit the final result you want</a:t>
            </a:r>
            <a:r>
              <a:rPr lang="en-US" smtClean="0">
                <a:solidFill>
                  <a:srgbClr val="C00000"/>
                </a:solidFill>
              </a:rPr>
              <a:t/>
            </a:r>
            <a:br>
              <a:rPr lang="en-US" smtClean="0">
                <a:solidFill>
                  <a:srgbClr val="C00000"/>
                </a:solidFill>
              </a:rPr>
            </a:br>
            <a:endParaRPr lang="en-US" smtClean="0">
              <a:solidFill>
                <a:srgbClr val="C00000"/>
              </a:solidFill>
            </a:endParaRPr>
          </a:p>
          <a:p>
            <a:pPr lvl="2">
              <a:buFont typeface="Wingdings" panose="05000000000000000000" pitchFamily="2" charset="2"/>
              <a:buChar char="§"/>
            </a:pPr>
            <a:endParaRPr lang="en-US">
              <a:solidFill>
                <a:srgbClr val="C00000"/>
              </a:solidFill>
            </a:endParaRPr>
          </a:p>
          <a:p>
            <a:pPr lvl="2">
              <a:buFont typeface="Wingdings" panose="05000000000000000000" pitchFamily="2" charset="2"/>
              <a:buChar char="§"/>
            </a:pPr>
            <a:endParaRPr lang="en-US" smtClean="0">
              <a:solidFill>
                <a:srgbClr val="C00000"/>
              </a:solidFill>
            </a:endParaRPr>
          </a:p>
          <a:p>
            <a:pPr lvl="2">
              <a:buFont typeface="Wingdings" panose="05000000000000000000" pitchFamily="2" charset="2"/>
              <a:buChar char="§"/>
            </a:pPr>
            <a:endParaRPr lang="en-US">
              <a:solidFill>
                <a:srgbClr val="C00000"/>
              </a:solidFill>
            </a:endParaRPr>
          </a:p>
          <a:p>
            <a:pPr lvl="2">
              <a:buFont typeface="Wingdings" panose="05000000000000000000" pitchFamily="2" charset="2"/>
              <a:buChar char="§"/>
            </a:pPr>
            <a:endParaRPr lang="en-US" smtClean="0">
              <a:solidFill>
                <a:srgbClr val="C00000"/>
              </a:solidFill>
            </a:endParaRPr>
          </a:p>
          <a:p>
            <a:pPr lvl="2">
              <a:buFont typeface="Wingdings" panose="05000000000000000000" pitchFamily="2" charset="2"/>
              <a:buChar char="§"/>
            </a:pPr>
            <a:endParaRPr lang="en-US">
              <a:solidFill>
                <a:srgbClr val="C00000"/>
              </a:solidFill>
            </a:endParaRPr>
          </a:p>
          <a:p>
            <a:pPr lvl="2">
              <a:buFont typeface="Wingdings" panose="05000000000000000000" pitchFamily="2" charset="2"/>
              <a:buChar char="§"/>
            </a:pPr>
            <a:r>
              <a:rPr lang="en-US" smtClean="0"/>
              <a:t>Make a commit of conflict resolution: </a:t>
            </a:r>
            <a:r>
              <a:rPr lang="en-US" smtClean="0">
                <a:solidFill>
                  <a:srgbClr val="C00000"/>
                </a:solidFill>
              </a:rPr>
              <a:t>add</a:t>
            </a:r>
            <a:r>
              <a:rPr lang="en-US" smtClean="0"/>
              <a:t>, </a:t>
            </a:r>
            <a:r>
              <a:rPr lang="en-US" smtClean="0">
                <a:solidFill>
                  <a:srgbClr val="C00000"/>
                </a:solidFill>
              </a:rPr>
              <a:t>commit</a:t>
            </a:r>
            <a:r>
              <a:rPr lang="en-US" smtClean="0"/>
              <a:t> and </a:t>
            </a:r>
            <a:r>
              <a:rPr lang="en-US" smtClean="0">
                <a:solidFill>
                  <a:srgbClr val="C00000"/>
                </a:solidFill>
              </a:rPr>
              <a:t>push</a:t>
            </a:r>
            <a:r>
              <a:rPr lang="en-US" smtClean="0"/>
              <a:t> again</a:t>
            </a:r>
            <a:r>
              <a:rPr lang="en-US" smtClean="0"/>
              <a:t>.</a:t>
            </a:r>
          </a:p>
          <a:p>
            <a:pPr marL="446087" lvl="2" indent="0">
              <a:buNone/>
            </a:pPr>
            <a:r>
              <a:rPr lang="en-US" b="1" i="1" smtClean="0"/>
              <a:t>=&gt; You should </a:t>
            </a:r>
            <a:r>
              <a:rPr lang="en-US" b="1" i="1" smtClean="0">
                <a:solidFill>
                  <a:srgbClr val="C00000"/>
                </a:solidFill>
              </a:rPr>
              <a:t>pull</a:t>
            </a:r>
            <a:r>
              <a:rPr lang="en-US" b="1" i="1" smtClean="0"/>
              <a:t> from repository to check and resolve conflict before </a:t>
            </a:r>
            <a:r>
              <a:rPr lang="en-US" b="1" i="1" smtClean="0">
                <a:solidFill>
                  <a:srgbClr val="C00000"/>
                </a:solidFill>
              </a:rPr>
              <a:t>push</a:t>
            </a:r>
            <a:r>
              <a:rPr lang="en-US" b="1" i="1" smtClean="0"/>
              <a:t>.</a:t>
            </a:r>
            <a:endParaRPr lang="en-US" b="1" i="1" smtClean="0"/>
          </a:p>
          <a:p>
            <a:pPr marL="0" indent="0">
              <a:buNone/>
            </a:pPr>
            <a:endParaRPr lang="en-US" smtClean="0">
              <a:solidFill>
                <a:srgbClr val="C00000"/>
              </a:solidFill>
            </a:endParaRPr>
          </a:p>
          <a:p>
            <a:pPr marL="0" indent="0">
              <a:buNone/>
            </a:pPr>
            <a:r>
              <a:rPr lang="en-US">
                <a:solidFill>
                  <a:srgbClr val="C00000"/>
                </a:solidFill>
              </a:rPr>
              <a:t>	</a:t>
            </a:r>
          </a:p>
        </p:txBody>
      </p:sp>
      <p:sp>
        <p:nvSpPr>
          <p:cNvPr id="4" name="Slide Number Placeholder 3"/>
          <p:cNvSpPr>
            <a:spLocks noGrp="1"/>
          </p:cNvSpPr>
          <p:nvPr>
            <p:ph type="sldNum" sz="quarter" idx="12"/>
          </p:nvPr>
        </p:nvSpPr>
        <p:spPr/>
        <p:txBody>
          <a:bodyPr/>
          <a:lstStyle/>
          <a:p>
            <a:fld id="{C2CD15E1-1771-46B1-9B6B-75B81E115C17}" type="slidenum">
              <a:rPr lang="en-US" smtClean="0"/>
              <a:pPr/>
              <a:t>20</a:t>
            </a:fld>
            <a:endParaRPr lang="en-US"/>
          </a:p>
        </p:txBody>
      </p:sp>
      <p:pic>
        <p:nvPicPr>
          <p:cNvPr id="5" name="Picture 4"/>
          <p:cNvPicPr>
            <a:picLocks noChangeAspect="1"/>
          </p:cNvPicPr>
          <p:nvPr/>
        </p:nvPicPr>
        <p:blipFill>
          <a:blip r:embed="rId2"/>
          <a:stretch>
            <a:fillRect/>
          </a:stretch>
        </p:blipFill>
        <p:spPr>
          <a:xfrm>
            <a:off x="1878169" y="2360815"/>
            <a:ext cx="5405587" cy="1662545"/>
          </a:xfrm>
          <a:prstGeom prst="rect">
            <a:avLst/>
          </a:prstGeom>
          <a:noFill/>
          <a:ln>
            <a:solidFill>
              <a:schemeClr val="tx1"/>
            </a:solidFill>
          </a:ln>
        </p:spPr>
      </p:pic>
    </p:spTree>
    <p:extLst>
      <p:ext uri="{BB962C8B-B14F-4D97-AF65-F5344CB8AC3E}">
        <p14:creationId xmlns:p14="http://schemas.microsoft.com/office/powerpoint/2010/main" val="3013419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Exercises</a:t>
            </a:r>
            <a:endParaRPr lang="en-US">
              <a:latin typeface="+mn-lt"/>
            </a:endParaRPr>
          </a:p>
        </p:txBody>
      </p:sp>
      <p:sp>
        <p:nvSpPr>
          <p:cNvPr id="3" name="Content Placeholder 2"/>
          <p:cNvSpPr>
            <a:spLocks noGrp="1"/>
          </p:cNvSpPr>
          <p:nvPr>
            <p:ph idx="1"/>
          </p:nvPr>
        </p:nvSpPr>
        <p:spPr>
          <a:xfrm>
            <a:off x="242046" y="874713"/>
            <a:ext cx="8677835" cy="5442960"/>
          </a:xfrm>
        </p:spPr>
        <p:txBody>
          <a:bodyPr/>
          <a:lstStyle/>
          <a:p>
            <a:r>
              <a:rPr lang="en-US" u="sng" smtClean="0"/>
              <a:t>Question</a:t>
            </a:r>
            <a:r>
              <a:rPr lang="en-US" smtClean="0"/>
              <a:t>: Different between SVN and Git?</a:t>
            </a:r>
            <a:endParaRPr lang="en-US"/>
          </a:p>
          <a:p>
            <a:r>
              <a:rPr lang="en-US" u="sng" smtClean="0"/>
              <a:t>Excercises</a:t>
            </a:r>
            <a:r>
              <a:rPr lang="en-US" smtClean="0"/>
              <a:t>:</a:t>
            </a:r>
            <a:endParaRPr lang="en-US" smtClean="0"/>
          </a:p>
          <a:p>
            <a:pPr lvl="1"/>
            <a:r>
              <a:rPr lang="en-US" smtClean="0">
                <a:hlinkClick r:id="rId2"/>
              </a:rPr>
              <a:t>https</a:t>
            </a:r>
            <a:r>
              <a:rPr lang="en-US">
                <a:hlinkClick r:id="rId2"/>
              </a:rPr>
              <a:t>://learngitbranching.js.org</a:t>
            </a:r>
            <a:r>
              <a:rPr lang="en-US" smtClean="0">
                <a:hlinkClick r:id="rId2"/>
              </a:rPr>
              <a:t>/ </a:t>
            </a:r>
            <a:endParaRPr lang="en-US" smtClean="0"/>
          </a:p>
          <a:p>
            <a:pPr lvl="1"/>
            <a:r>
              <a:rPr lang="en-US">
                <a:hlinkClick r:id="rId3"/>
              </a:rPr>
              <a:t>https://</a:t>
            </a:r>
            <a:r>
              <a:rPr lang="en-US">
                <a:hlinkClick r:id="rId3"/>
              </a:rPr>
              <a:t>gitexercises.fracz.com</a:t>
            </a:r>
            <a:r>
              <a:rPr lang="en-US" smtClean="0">
                <a:hlinkClick r:id="rId3"/>
              </a:rPr>
              <a:t>/</a:t>
            </a:r>
            <a:endParaRPr lang="en-US" smtClean="0"/>
          </a:p>
          <a:p>
            <a:pPr lvl="1">
              <a:buFont typeface="Wingdings" panose="05000000000000000000" pitchFamily="2" charset="2"/>
              <a:buChar char="Ø"/>
            </a:pPr>
            <a:r>
              <a:rPr lang="en-US" smtClean="0"/>
              <a:t>Exercise 1 – Prepare basic git environment:</a:t>
            </a:r>
          </a:p>
          <a:p>
            <a:pPr lvl="2"/>
            <a:r>
              <a:rPr lang="en-US" sz="1700" smtClean="0"/>
              <a:t>Create remote repository : (github,gitlab..) ex: https://github.com/lsnp/hellogit_.git</a:t>
            </a:r>
          </a:p>
          <a:p>
            <a:pPr lvl="2"/>
            <a:r>
              <a:rPr lang="en-US" sz="1700" smtClean="0"/>
              <a:t>Create working copy of hellogit_.git, name “Client_yourName” (git clone)</a:t>
            </a:r>
          </a:p>
          <a:p>
            <a:pPr lvl="1">
              <a:buFont typeface="Wingdings" panose="05000000000000000000" pitchFamily="2" charset="2"/>
              <a:buChar char="Ø"/>
            </a:pPr>
            <a:r>
              <a:rPr lang="en-US" smtClean="0"/>
              <a:t>Exercise </a:t>
            </a:r>
            <a:r>
              <a:rPr lang="en-US"/>
              <a:t>2 – Add </a:t>
            </a:r>
            <a:r>
              <a:rPr lang="en-US"/>
              <a:t>new </a:t>
            </a:r>
            <a:r>
              <a:rPr lang="en-US" smtClean="0"/>
              <a:t>file index.txt </a:t>
            </a:r>
            <a:r>
              <a:rPr lang="en-US"/>
              <a:t>in Working </a:t>
            </a:r>
            <a:r>
              <a:rPr lang="en-US"/>
              <a:t>Directory </a:t>
            </a:r>
            <a:r>
              <a:rPr lang="en-US" smtClean="0"/>
              <a:t> and input content file, then push </a:t>
            </a:r>
            <a:r>
              <a:rPr lang="en-US"/>
              <a:t>to remote </a:t>
            </a:r>
            <a:r>
              <a:rPr lang="en-US"/>
              <a:t>repository </a:t>
            </a:r>
            <a:r>
              <a:rPr lang="en-US" smtClean="0"/>
              <a:t>(Explain </a:t>
            </a:r>
            <a:r>
              <a:rPr lang="en-US"/>
              <a:t>what each step will do)</a:t>
            </a:r>
          </a:p>
          <a:p>
            <a:pPr lvl="1">
              <a:buFont typeface="Wingdings" panose="05000000000000000000" pitchFamily="2" charset="2"/>
              <a:buChar char="Ø"/>
            </a:pPr>
            <a:r>
              <a:rPr lang="en-US"/>
              <a:t>Exercise </a:t>
            </a:r>
            <a:r>
              <a:rPr lang="en-US" smtClean="0"/>
              <a:t>3 </a:t>
            </a:r>
            <a:r>
              <a:rPr lang="en-US"/>
              <a:t>– </a:t>
            </a:r>
            <a:r>
              <a:rPr lang="en-US" smtClean="0"/>
              <a:t>Create a new branch and checkout this branch. Change the index.txt content, view change and push to your branch repository. Merge it to master branch.</a:t>
            </a:r>
          </a:p>
          <a:p>
            <a:pPr lvl="1">
              <a:buFont typeface="Wingdings" panose="05000000000000000000" pitchFamily="2" charset="2"/>
              <a:buChar char="Ø"/>
            </a:pPr>
            <a:r>
              <a:rPr lang="en-US" smtClean="0"/>
              <a:t>Exercise 4 – Find out what has change in file “index.txt” (git log). Then revert the revisions. (git revert)</a:t>
            </a:r>
          </a:p>
          <a:p>
            <a:pPr lvl="1">
              <a:buFont typeface="Wingdings" panose="05000000000000000000" pitchFamily="2" charset="2"/>
              <a:buChar char="Ø"/>
            </a:pPr>
            <a:r>
              <a:rPr lang="en-US" smtClean="0"/>
              <a:t>Exercise 5 </a:t>
            </a:r>
            <a:r>
              <a:rPr lang="en-US"/>
              <a:t>– </a:t>
            </a:r>
            <a:r>
              <a:rPr lang="en-US" smtClean="0"/>
              <a:t>Make the conflict and resolve it.</a:t>
            </a:r>
          </a:p>
          <a:p>
            <a:pPr lvl="1">
              <a:buFont typeface="Wingdings" panose="05000000000000000000" pitchFamily="2" charset="2"/>
              <a:buChar char="Ø"/>
            </a:pPr>
            <a:endParaRPr lang="en-US" smtClean="0"/>
          </a:p>
          <a:p>
            <a:pPr lvl="1">
              <a:buFont typeface="Wingdings" panose="05000000000000000000" pitchFamily="2" charset="2"/>
              <a:buChar char="Ø"/>
            </a:pPr>
            <a:endParaRPr lang="en-US"/>
          </a:p>
          <a:p>
            <a:pPr lvl="1">
              <a:buFont typeface="Wingdings" panose="05000000000000000000" pitchFamily="2" charset="2"/>
              <a:buChar char="Ø"/>
            </a:pPr>
            <a:endParaRPr lang="en-US" smtClean="0"/>
          </a:p>
          <a:p>
            <a:pPr marL="182562" lvl="1" indent="0">
              <a:buNone/>
            </a:pPr>
            <a:endParaRPr lang="en-US" smtClean="0"/>
          </a:p>
          <a:p>
            <a:pPr lvl="1">
              <a:buFont typeface="Wingdings" panose="05000000000000000000" pitchFamily="2" charset="2"/>
              <a:buChar char="Ø"/>
            </a:pPr>
            <a:endParaRPr lang="en-US"/>
          </a:p>
          <a:p>
            <a:pPr marL="446087" lvl="2" indent="0">
              <a:buNone/>
            </a:pPr>
            <a:endParaRPr lang="en-US" smtClean="0"/>
          </a:p>
          <a:p>
            <a:pPr lvl="2"/>
            <a:endParaRPr lang="en-US"/>
          </a:p>
          <a:p>
            <a:pPr marL="0" indent="0">
              <a:buNone/>
            </a:pPr>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21</a:t>
            </a:fld>
            <a:endParaRPr lang="en-US"/>
          </a:p>
        </p:txBody>
      </p:sp>
    </p:spTree>
    <p:extLst>
      <p:ext uri="{BB962C8B-B14F-4D97-AF65-F5344CB8AC3E}">
        <p14:creationId xmlns:p14="http://schemas.microsoft.com/office/powerpoint/2010/main" val="185565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393142"/>
            <a:ext cx="2133600" cy="370728"/>
          </a:xfrm>
        </p:spPr>
        <p:txBody>
          <a:bodyPr/>
          <a:lstStyle/>
          <a:p>
            <a:fld id="{C2CD15E1-1771-46B1-9B6B-75B81E115C17}" type="slidenum">
              <a:rPr lang="en-US" smtClean="0"/>
              <a:pPr/>
              <a:t>22</a:t>
            </a:fld>
            <a:endParaRPr lang="en-US"/>
          </a:p>
        </p:txBody>
      </p:sp>
      <p:sp>
        <p:nvSpPr>
          <p:cNvPr id="5" name="TextBox 4"/>
          <p:cNvSpPr txBox="1"/>
          <p:nvPr/>
        </p:nvSpPr>
        <p:spPr>
          <a:xfrm>
            <a:off x="3017782" y="3912686"/>
            <a:ext cx="2742674" cy="646331"/>
          </a:xfrm>
          <a:prstGeom prst="rect">
            <a:avLst/>
          </a:prstGeom>
          <a:noFill/>
        </p:spPr>
        <p:txBody>
          <a:bodyPr wrap="none" rtlCol="0">
            <a:spAutoFit/>
          </a:bodyPr>
          <a:lstStyle/>
          <a:p>
            <a:pPr algn="ctr"/>
            <a:r>
              <a:rPr lang="en-US" sz="3600" b="1" smtClean="0">
                <a:solidFill>
                  <a:schemeClr val="tx2"/>
                </a:solidFill>
                <a:latin typeface="Meiryo UI" pitchFamily="50" charset="-128"/>
                <a:ea typeface="Meiryo UI" pitchFamily="50" charset="-128"/>
              </a:rPr>
              <a:t>Thank you</a:t>
            </a:r>
            <a:endParaRPr lang="en-US" sz="3600" b="1">
              <a:solidFill>
                <a:schemeClr val="tx2"/>
              </a:solidFill>
              <a:latin typeface="Meiryo UI" pitchFamily="50" charset="-128"/>
              <a:ea typeface="Meiryo UI" pitchFamily="50" charset="-128"/>
            </a:endParaRPr>
          </a:p>
        </p:txBody>
      </p:sp>
    </p:spTree>
    <p:extLst>
      <p:ext uri="{BB962C8B-B14F-4D97-AF65-F5344CB8AC3E}">
        <p14:creationId xmlns:p14="http://schemas.microsoft.com/office/powerpoint/2010/main" val="2304439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ea typeface="Tahoma" panose="020B0604030504040204" pitchFamily="34" charset="0"/>
                <a:cs typeface="Times New Roman" panose="02020603050405020304" pitchFamily="18" charset="0"/>
              </a:rPr>
              <a:t>Course Objective</a:t>
            </a:r>
            <a:endParaRPr lang="en-US"/>
          </a:p>
        </p:txBody>
      </p:sp>
      <p:sp>
        <p:nvSpPr>
          <p:cNvPr id="3" name="Content Placeholder 2"/>
          <p:cNvSpPr>
            <a:spLocks noGrp="1"/>
          </p:cNvSpPr>
          <p:nvPr>
            <p:ph idx="1"/>
          </p:nvPr>
        </p:nvSpPr>
        <p:spPr>
          <a:xfrm>
            <a:off x="242047" y="1172095"/>
            <a:ext cx="8677835" cy="5088858"/>
          </a:xfrm>
        </p:spPr>
        <p:txBody>
          <a:bodyPr/>
          <a:lstStyle/>
          <a:p>
            <a:pPr marL="309562" indent="-342900"/>
            <a:r>
              <a:rPr lang="en-US" smtClean="0">
                <a:latin typeface="Times New Roman" panose="02020603050405020304" pitchFamily="18" charset="0"/>
                <a:ea typeface="Tahoma" panose="020B0604030504040204" pitchFamily="34" charset="0"/>
                <a:cs typeface="Times New Roman" panose="02020603050405020304" pitchFamily="18" charset="0"/>
              </a:rPr>
              <a:t>Understanding of version-control-system</a:t>
            </a:r>
          </a:p>
          <a:p>
            <a:pPr marL="309562" indent="-342900"/>
            <a:r>
              <a:rPr lang="en-US" smtClean="0">
                <a:latin typeface="Times New Roman" panose="02020603050405020304" pitchFamily="18" charset="0"/>
                <a:ea typeface="Tahoma" panose="020B0604030504040204" pitchFamily="34" charset="0"/>
                <a:cs typeface="Times New Roman" panose="02020603050405020304" pitchFamily="18" charset="0"/>
              </a:rPr>
              <a:t>Understand the workflow of GIT, SVN</a:t>
            </a:r>
          </a:p>
          <a:p>
            <a:pPr marL="309562" indent="-342900"/>
            <a:r>
              <a:rPr lang="en-US">
                <a:latin typeface="Times New Roman" panose="02020603050405020304" pitchFamily="18" charset="0"/>
                <a:ea typeface="Tahoma" panose="020B0604030504040204" pitchFamily="34" charset="0"/>
                <a:cs typeface="Times New Roman" panose="02020603050405020304" pitchFamily="18" charset="0"/>
              </a:rPr>
              <a:t>Know how to use </a:t>
            </a:r>
            <a:r>
              <a:rPr lang="en-US" smtClean="0">
                <a:latin typeface="Times New Roman" panose="02020603050405020304" pitchFamily="18" charset="0"/>
                <a:ea typeface="Tahoma" panose="020B0604030504040204" pitchFamily="34" charset="0"/>
                <a:cs typeface="Times New Roman" panose="02020603050405020304" pitchFamily="18" charset="0"/>
              </a:rPr>
              <a:t>GIT,SVN </a:t>
            </a:r>
            <a:r>
              <a:rPr lang="en-US">
                <a:latin typeface="Times New Roman" panose="02020603050405020304" pitchFamily="18" charset="0"/>
                <a:ea typeface="Tahoma" panose="020B0604030504040204" pitchFamily="34" charset="0"/>
                <a:cs typeface="Times New Roman" panose="02020603050405020304" pitchFamily="18" charset="0"/>
              </a:rPr>
              <a:t>in a </a:t>
            </a:r>
            <a:r>
              <a:rPr lang="en-US" smtClean="0">
                <a:latin typeface="Times New Roman" panose="02020603050405020304" pitchFamily="18" charset="0"/>
                <a:ea typeface="Tahoma" panose="020B0604030504040204" pitchFamily="34" charset="0"/>
                <a:cs typeface="Times New Roman" panose="02020603050405020304" pitchFamily="18" charset="0"/>
              </a:rPr>
              <a:t>team</a:t>
            </a:r>
          </a:p>
          <a:p>
            <a:pPr marL="309562" indent="-342900"/>
            <a:r>
              <a:rPr lang="en-US">
                <a:latin typeface="Times New Roman" panose="02020603050405020304" pitchFamily="18" charset="0"/>
                <a:ea typeface="Tahoma" panose="020B0604030504040204" pitchFamily="34" charset="0"/>
                <a:cs typeface="Times New Roman" panose="02020603050405020304" pitchFamily="18" charset="0"/>
              </a:rPr>
              <a:t>Can find rootcause, resolve when problems </a:t>
            </a:r>
            <a:r>
              <a:rPr lang="en-US" smtClean="0">
                <a:latin typeface="Times New Roman" panose="02020603050405020304" pitchFamily="18" charset="0"/>
                <a:ea typeface="Tahoma" panose="020B0604030504040204" pitchFamily="34" charset="0"/>
                <a:cs typeface="Times New Roman" panose="02020603050405020304" pitchFamily="18" charset="0"/>
              </a:rPr>
              <a:t>occur.</a:t>
            </a:r>
            <a:r>
              <a:rPr lang="en-US" sz="2300" smtClean="0">
                <a:latin typeface="Times New Roman" panose="02020603050405020304" pitchFamily="18" charset="0"/>
                <a:ea typeface="Tahoma" panose="020B0604030504040204" pitchFamily="34" charset="0"/>
                <a:cs typeface="Times New Roman" panose="02020603050405020304" pitchFamily="18" charset="0"/>
              </a:rPr>
              <a:t>	</a:t>
            </a:r>
          </a:p>
          <a:p>
            <a:pPr marL="0" indent="0">
              <a:buNone/>
            </a:pPr>
            <a:r>
              <a:rPr lang="en-US" sz="2400" smtClean="0">
                <a:latin typeface="Times New Roman" panose="02020603050405020304" pitchFamily="18" charset="0"/>
                <a:ea typeface="Tahoma" panose="020B0604030504040204" pitchFamily="34" charset="0"/>
                <a:cs typeface="Times New Roman" panose="02020603050405020304" pitchFamily="18" charset="0"/>
              </a:rPr>
              <a:t/>
            </a:r>
            <a:br>
              <a:rPr lang="en-US" sz="2400" smtClean="0">
                <a:latin typeface="Times New Roman" panose="02020603050405020304" pitchFamily="18" charset="0"/>
                <a:ea typeface="Tahoma" panose="020B0604030504040204" pitchFamily="34" charset="0"/>
                <a:cs typeface="Times New Roman" panose="02020603050405020304" pitchFamily="18" charset="0"/>
              </a:rPr>
            </a:br>
            <a:endParaRPr lang="en-US" sz="240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2CD15E1-1771-46B1-9B6B-75B81E115C17}" type="slidenum">
              <a:rPr lang="en-US" smtClean="0"/>
              <a:pPr/>
              <a:t>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19" y="3430468"/>
            <a:ext cx="5345084" cy="2678167"/>
          </a:xfrm>
          <a:prstGeom prst="rect">
            <a:avLst/>
          </a:prstGeom>
        </p:spPr>
      </p:pic>
    </p:spTree>
    <p:extLst>
      <p:ext uri="{BB962C8B-B14F-4D97-AF65-F5344CB8AC3E}">
        <p14:creationId xmlns:p14="http://schemas.microsoft.com/office/powerpoint/2010/main" val="3033862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Installation of SVN</a:t>
            </a:r>
            <a:endParaRPr lang="en-US">
              <a:latin typeface="+mn-lt"/>
            </a:endParaRPr>
          </a:p>
        </p:txBody>
      </p:sp>
      <p:sp>
        <p:nvSpPr>
          <p:cNvPr id="3" name="Content Placeholder 2"/>
          <p:cNvSpPr>
            <a:spLocks noGrp="1"/>
          </p:cNvSpPr>
          <p:nvPr>
            <p:ph idx="1"/>
          </p:nvPr>
        </p:nvSpPr>
        <p:spPr/>
        <p:txBody>
          <a:bodyPr/>
          <a:lstStyle/>
          <a:p>
            <a:r>
              <a:rPr lang="en-US"/>
              <a:t>You can install </a:t>
            </a:r>
            <a:r>
              <a:rPr lang="en-US" smtClean="0"/>
              <a:t>Tortoise SVN</a:t>
            </a:r>
            <a:r>
              <a:rPr lang="en-US" smtClean="0"/>
              <a:t>:</a:t>
            </a:r>
            <a:br>
              <a:rPr lang="en-US" smtClean="0"/>
            </a:br>
            <a:r>
              <a:rPr lang="en-US" smtClean="0"/>
              <a:t>Open the drive:  </a:t>
            </a:r>
            <a:endParaRPr lang="en-US" smtClean="0"/>
          </a:p>
          <a:p>
            <a:pPr lvl="1"/>
            <a:r>
              <a:rPr lang="en-US" smtClean="0"/>
              <a:t> Window: </a:t>
            </a:r>
            <a:r>
              <a:rPr lang="en-US" smtClean="0">
                <a:solidFill>
                  <a:schemeClr val="bg2">
                    <a:lumMod val="50000"/>
                  </a:schemeClr>
                </a:solidFill>
              </a:rPr>
              <a:t>S</a:t>
            </a:r>
            <a:r>
              <a:rPr lang="en-US">
                <a:solidFill>
                  <a:schemeClr val="bg2">
                    <a:lumMod val="50000"/>
                  </a:schemeClr>
                </a:solidFill>
              </a:rPr>
              <a:t>:\Apps </a:t>
            </a:r>
            <a:r>
              <a:rPr lang="en-US" smtClean="0">
                <a:solidFill>
                  <a:schemeClr val="bg2">
                    <a:lumMod val="50000"/>
                  </a:schemeClr>
                </a:solidFill>
              </a:rPr>
              <a:t>Free\TortoiseSVN </a:t>
            </a:r>
            <a:endParaRPr lang="en-US" smtClean="0">
              <a:solidFill>
                <a:schemeClr val="bg2">
                  <a:lumMod val="50000"/>
                </a:schemeClr>
              </a:solidFill>
            </a:endParaRPr>
          </a:p>
          <a:p>
            <a:pPr lvl="1"/>
            <a:r>
              <a:rPr lang="en-US"/>
              <a:t> </a:t>
            </a:r>
            <a:r>
              <a:rPr lang="en-US"/>
              <a:t> MacOS: </a:t>
            </a:r>
            <a:r>
              <a:rPr lang="en-US">
                <a:solidFill>
                  <a:schemeClr val="bg2">
                    <a:lumMod val="50000"/>
                  </a:schemeClr>
                </a:solidFill>
              </a:rPr>
              <a:t>S:\</a:t>
            </a:r>
            <a:r>
              <a:rPr lang="en-US">
                <a:solidFill>
                  <a:schemeClr val="bg2">
                    <a:lumMod val="50000"/>
                  </a:schemeClr>
                </a:solidFill>
              </a:rPr>
              <a:t>Apps </a:t>
            </a:r>
            <a:r>
              <a:rPr lang="en-US" smtClean="0">
                <a:solidFill>
                  <a:schemeClr val="bg2">
                    <a:lumMod val="50000"/>
                  </a:schemeClr>
                </a:solidFill>
              </a:rPr>
              <a:t>Free\SmartSVN</a:t>
            </a:r>
            <a:endParaRPr lang="en-US">
              <a:solidFill>
                <a:schemeClr val="bg2">
                  <a:lumMod val="50000"/>
                </a:schemeClr>
              </a:solidFill>
            </a:endParaRPr>
          </a:p>
          <a:p>
            <a:pPr marL="0" indent="0">
              <a:buNone/>
            </a:pPr>
            <a:r>
              <a:rPr lang="en-US" sz="2200" smtClean="0">
                <a:solidFill>
                  <a:schemeClr val="bg2">
                    <a:lumMod val="50000"/>
                  </a:schemeClr>
                </a:solidFill>
              </a:rPr>
              <a:t> </a:t>
            </a:r>
            <a:r>
              <a:rPr lang="en-US" sz="2200" smtClean="0">
                <a:solidFill>
                  <a:schemeClr val="bg2">
                    <a:lumMod val="50000"/>
                  </a:schemeClr>
                </a:solidFill>
              </a:rPr>
              <a:t>  </a:t>
            </a:r>
            <a:r>
              <a:rPr lang="en-US" sz="2200" smtClean="0"/>
              <a:t>And </a:t>
            </a:r>
            <a:r>
              <a:rPr lang="en-US" sz="2200" smtClean="0"/>
              <a:t>run installer file </a:t>
            </a:r>
            <a:r>
              <a:rPr lang="en-US" smtClean="0"/>
              <a:t/>
            </a:r>
            <a:br>
              <a:rPr lang="en-US" smtClean="0"/>
            </a:br>
            <a:endParaRPr lang="en-US">
              <a:solidFill>
                <a:schemeClr val="bg2">
                  <a:lumMod val="50000"/>
                </a:schemeClr>
              </a:solidFill>
            </a:endParaRPr>
          </a:p>
        </p:txBody>
      </p:sp>
      <p:sp>
        <p:nvSpPr>
          <p:cNvPr id="4" name="Slide Number Placeholder 3"/>
          <p:cNvSpPr>
            <a:spLocks noGrp="1"/>
          </p:cNvSpPr>
          <p:nvPr>
            <p:ph type="sldNum" sz="quarter" idx="12"/>
          </p:nvPr>
        </p:nvSpPr>
        <p:spPr/>
        <p:txBody>
          <a:bodyPr/>
          <a:lstStyle/>
          <a:p>
            <a:fld id="{C2CD15E1-1771-46B1-9B6B-75B81E115C17}" type="slidenum">
              <a:rPr lang="en-US" smtClean="0"/>
              <a:pPr/>
              <a:t>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100" y="3241963"/>
            <a:ext cx="3607726" cy="2751512"/>
          </a:xfrm>
          <a:prstGeom prst="rect">
            <a:avLst/>
          </a:prstGeom>
        </p:spPr>
      </p:pic>
    </p:spTree>
    <p:extLst>
      <p:ext uri="{BB962C8B-B14F-4D97-AF65-F5344CB8AC3E}">
        <p14:creationId xmlns:p14="http://schemas.microsoft.com/office/powerpoint/2010/main" val="355084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2"/>
          <a:lstStyle/>
          <a:p>
            <a:r>
              <a:rPr lang="en-US" smtClean="0">
                <a:latin typeface="Times New Roman" panose="02020603050405020304" pitchFamily="18" charset="0"/>
                <a:cs typeface="Times New Roman" panose="02020603050405020304" pitchFamily="18" charset="0"/>
              </a:rPr>
              <a:t>Installation of GIT</a:t>
            </a:r>
            <a:r>
              <a:rPr lang="en-US"/>
              <a:t/>
            </a:r>
            <a:br>
              <a:rPr lang="en-US"/>
            </a:br>
            <a:endParaRPr lang="en-US"/>
          </a:p>
        </p:txBody>
      </p:sp>
      <p:sp>
        <p:nvSpPr>
          <p:cNvPr id="3" name="Content Placeholder 2"/>
          <p:cNvSpPr>
            <a:spLocks noGrp="1"/>
          </p:cNvSpPr>
          <p:nvPr>
            <p:ph idx="1"/>
          </p:nvPr>
        </p:nvSpPr>
        <p:spPr>
          <a:xfrm>
            <a:off x="242047" y="1388224"/>
            <a:ext cx="8677835" cy="4872727"/>
          </a:xfrm>
        </p:spPr>
        <p:txBody>
          <a:bodyPr/>
          <a:lstStyle/>
          <a:p>
            <a:r>
              <a:rPr lang="en-US" smtClean="0">
                <a:latin typeface="Times New Roman" panose="02020603050405020304" pitchFamily="18" charset="0"/>
                <a:cs typeface="Times New Roman" panose="02020603050405020304" pitchFamily="18" charset="0"/>
              </a:rPr>
              <a:t>You can install </a:t>
            </a:r>
            <a:r>
              <a:rPr lang="en-US" err="1" smtClean="0">
                <a:latin typeface="Times New Roman" panose="02020603050405020304" pitchFamily="18" charset="0"/>
                <a:cs typeface="Times New Roman" panose="02020603050405020304" pitchFamily="18" charset="0"/>
              </a:rPr>
              <a:t>Git</a:t>
            </a:r>
            <a:r>
              <a:rPr lang="en-US" smtClean="0">
                <a:latin typeface="Times New Roman" panose="02020603050405020304" pitchFamily="18" charset="0"/>
                <a:cs typeface="Times New Roman" panose="02020603050405020304" pitchFamily="18" charset="0"/>
              </a:rPr>
              <a:t> :</a:t>
            </a:r>
            <a:br>
              <a:rPr lang="en-US" smtClean="0">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Windows:</a:t>
            </a:r>
            <a:r>
              <a:rPr lang="en-US" sz="1800" smtClean="0"/>
              <a:t> You can install </a:t>
            </a:r>
            <a:r>
              <a:rPr lang="en-US" sz="1800" err="1" smtClean="0"/>
              <a:t>TortoiseGit</a:t>
            </a:r>
            <a:r>
              <a:rPr lang="en-US" sz="1800" smtClean="0"/>
              <a:t>, it’s an open-source </a:t>
            </a:r>
            <a:r>
              <a:rPr lang="en-US" sz="1800" err="1" smtClean="0"/>
              <a:t>Git</a:t>
            </a:r>
            <a:r>
              <a:rPr lang="en-US" sz="1800" smtClean="0"/>
              <a:t> client.</a:t>
            </a:r>
            <a:br>
              <a:rPr lang="en-US" sz="1800" smtClean="0"/>
            </a:br>
            <a:r>
              <a:rPr lang="en-US" sz="1800"/>
              <a:t>(Drive</a:t>
            </a:r>
            <a:r>
              <a:rPr lang="en-US" sz="1800" smtClean="0"/>
              <a:t>: </a:t>
            </a:r>
            <a:r>
              <a:rPr lang="en-US" sz="1800" smtClean="0">
                <a:solidFill>
                  <a:srgbClr val="0080FF"/>
                </a:solidFill>
              </a:rPr>
              <a:t>S</a:t>
            </a:r>
            <a:r>
              <a:rPr lang="en-US" sz="1800">
                <a:solidFill>
                  <a:srgbClr val="0080FF"/>
                </a:solidFill>
              </a:rPr>
              <a:t>:\Apps </a:t>
            </a:r>
            <a:r>
              <a:rPr lang="en-US" sz="1800" smtClean="0">
                <a:solidFill>
                  <a:srgbClr val="0080FF"/>
                </a:solidFill>
              </a:rPr>
              <a:t>Free\</a:t>
            </a:r>
            <a:r>
              <a:rPr lang="en-US" sz="1800" err="1" smtClean="0">
                <a:solidFill>
                  <a:srgbClr val="0080FF"/>
                </a:solidFill>
              </a:rPr>
              <a:t>TortoiseGit</a:t>
            </a:r>
            <a:r>
              <a:rPr lang="en-US" sz="1800"/>
              <a:t>)</a:t>
            </a:r>
            <a:r>
              <a:rPr lang="en-US" sz="1800" smtClean="0"/>
              <a:t/>
            </a:r>
            <a:br>
              <a:rPr lang="en-US" sz="1800" smtClean="0"/>
            </a:br>
            <a:r>
              <a:rPr lang="en-US" sz="1800" smtClean="0"/>
              <a:t>-  Mac: </a:t>
            </a:r>
            <a:r>
              <a:rPr lang="en-US" sz="1800"/>
              <a:t>On a Mac, you can use a </a:t>
            </a:r>
            <a:r>
              <a:rPr lang="en-US" sz="1800" err="1"/>
              <a:t>Git</a:t>
            </a:r>
            <a:r>
              <a:rPr lang="en-US" sz="1800"/>
              <a:t> client called </a:t>
            </a:r>
            <a:r>
              <a:rPr lang="en-US" sz="1800" err="1"/>
              <a:t>SourceTree</a:t>
            </a:r>
            <a:r>
              <a:rPr lang="en-US" sz="1800"/>
              <a:t>. It is created by </a:t>
            </a:r>
            <a:r>
              <a:rPr lang="en-US" sz="1800" err="1"/>
              <a:t>Atlassian</a:t>
            </a:r>
            <a:r>
              <a:rPr lang="en-US" sz="1800"/>
              <a:t> and is free to use</a:t>
            </a:r>
            <a:r>
              <a:rPr lang="en-US" sz="1800" smtClean="0"/>
              <a:t>.</a:t>
            </a:r>
            <a:br>
              <a:rPr lang="en-US" sz="1800" smtClean="0"/>
            </a:br>
            <a:r>
              <a:rPr lang="en-US" sz="1800" smtClean="0"/>
              <a:t>(</a:t>
            </a:r>
            <a:r>
              <a:rPr lang="en-US" sz="1800"/>
              <a:t>Link: </a:t>
            </a:r>
            <a:r>
              <a:rPr lang="en-US" sz="1800">
                <a:solidFill>
                  <a:srgbClr val="0080FF"/>
                </a:solidFill>
              </a:rPr>
              <a:t>S:\Apps </a:t>
            </a:r>
            <a:r>
              <a:rPr lang="en-US" sz="1800" smtClean="0">
                <a:solidFill>
                  <a:srgbClr val="0080FF"/>
                </a:solidFill>
              </a:rPr>
              <a:t>Free\</a:t>
            </a:r>
            <a:r>
              <a:rPr lang="en-US" sz="1800" err="1" smtClean="0">
                <a:solidFill>
                  <a:srgbClr val="0080FF"/>
                </a:solidFill>
              </a:rPr>
              <a:t>SourceTree</a:t>
            </a:r>
            <a:r>
              <a:rPr lang="en-US" sz="1800" smtClean="0"/>
              <a:t>)</a:t>
            </a:r>
          </a:p>
          <a:p>
            <a:pPr marL="215900" lvl="1" indent="0">
              <a:buNone/>
            </a:pPr>
            <a:r>
              <a:rPr lang="en-US" sz="160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But if you are a developer and you’re comfortable with console interface. Let use command line to better understand </a:t>
            </a:r>
            <a:r>
              <a:rPr lang="en-US" err="1" smtClean="0">
                <a:latin typeface="Times New Roman" panose="02020603050405020304" pitchFamily="18" charset="0"/>
                <a:cs typeface="Times New Roman" panose="02020603050405020304" pitchFamily="18" charset="0"/>
              </a:rPr>
              <a:t>Git</a:t>
            </a:r>
            <a:r>
              <a:rPr lang="en-US" sz="1600" smtClean="0">
                <a:latin typeface="Times New Roman" panose="02020603050405020304" pitchFamily="18" charset="0"/>
                <a:cs typeface="Times New Roman" panose="02020603050405020304" pitchFamily="18" charset="0"/>
              </a:rPr>
              <a:t>. </a:t>
            </a:r>
            <a:r>
              <a:rPr lang="en-US" smtClean="0"/>
              <a:t>Download </a:t>
            </a:r>
            <a:r>
              <a:rPr lang="en-US"/>
              <a:t>the </a:t>
            </a:r>
            <a:r>
              <a:rPr lang="en-US" err="1"/>
              <a:t>Git</a:t>
            </a:r>
            <a:r>
              <a:rPr lang="en-US"/>
              <a:t> installer from the drive: </a:t>
            </a:r>
            <a:r>
              <a:rPr lang="en-US">
                <a:solidFill>
                  <a:srgbClr val="0080FF"/>
                </a:solidFill>
              </a:rPr>
              <a:t>S:\Apps Free\</a:t>
            </a:r>
            <a:r>
              <a:rPr lang="en-US" err="1">
                <a:solidFill>
                  <a:srgbClr val="0080FF"/>
                </a:solidFill>
              </a:rPr>
              <a:t>Git</a:t>
            </a:r>
            <a:endParaRPr lang="en-US" smtClean="0">
              <a:solidFill>
                <a:srgbClr val="0080FF"/>
              </a:solidFill>
            </a:endParaRPr>
          </a:p>
          <a:p>
            <a:pPr marL="215900" lvl="1" indent="0">
              <a:buNone/>
            </a:pPr>
            <a:r>
              <a:rPr lang="en-US" smtClean="0">
                <a:cs typeface="Times New Roman" panose="02020603050405020304" pitchFamily="18" charset="0"/>
              </a:rPr>
              <a:t> Reference: </a:t>
            </a:r>
            <a:r>
              <a:rPr lang="en-US">
                <a:hlinkClick r:id="rId2"/>
              </a:rPr>
              <a:t>https://backlog.com/git-tutorial/vn/intro/intro2_1.html</a:t>
            </a:r>
            <a:endParaRPr lang="en-US">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2CD15E1-1771-46B1-9B6B-75B81E115C17}" type="slidenum">
              <a:rPr lang="en-US" smtClean="0"/>
              <a:pPr/>
              <a:t>5</a:t>
            </a:fld>
            <a:endParaRPr lang="en-US"/>
          </a:p>
        </p:txBody>
      </p:sp>
    </p:spTree>
    <p:extLst>
      <p:ext uri="{BB962C8B-B14F-4D97-AF65-F5344CB8AC3E}">
        <p14:creationId xmlns:p14="http://schemas.microsoft.com/office/powerpoint/2010/main" val="2479804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SVN (Subversion)</a:t>
            </a:r>
            <a:endParaRPr lang="en-US">
              <a:latin typeface="+mn-lt"/>
            </a:endParaRPr>
          </a:p>
        </p:txBody>
      </p:sp>
      <p:sp>
        <p:nvSpPr>
          <p:cNvPr id="3" name="Content Placeholder 2"/>
          <p:cNvSpPr>
            <a:spLocks noGrp="1"/>
          </p:cNvSpPr>
          <p:nvPr>
            <p:ph idx="1"/>
          </p:nvPr>
        </p:nvSpPr>
        <p:spPr/>
        <p:txBody>
          <a:bodyPr/>
          <a:lstStyle/>
          <a:p>
            <a:pPr marL="514350" indent="-514350">
              <a:buFont typeface="+mj-lt"/>
              <a:buAutoNum type="romanUcPeriod"/>
            </a:pPr>
            <a:r>
              <a:rPr lang="en-US" smtClean="0"/>
              <a:t>What is SVN:</a:t>
            </a:r>
          </a:p>
          <a:p>
            <a:pPr lvl="1">
              <a:buFont typeface="Wingdings" panose="05000000000000000000" pitchFamily="2" charset="2"/>
              <a:buChar char="§"/>
            </a:pPr>
            <a:r>
              <a:rPr lang="en-US" smtClean="0"/>
              <a:t>SVN is </a:t>
            </a:r>
            <a:r>
              <a:rPr lang="en-US"/>
              <a:t>a </a:t>
            </a:r>
            <a:r>
              <a:rPr lang="en-US" smtClean="0"/>
              <a:t>software Centralized </a:t>
            </a:r>
            <a:r>
              <a:rPr lang="en-US"/>
              <a:t>Version Control </a:t>
            </a:r>
            <a:r>
              <a:rPr lang="en-US" smtClean="0"/>
              <a:t>System(CVCS) </a:t>
            </a:r>
            <a:r>
              <a:rPr lang="en-US"/>
              <a:t>distributed under an open source </a:t>
            </a:r>
            <a:r>
              <a:rPr lang="en-US" smtClean="0"/>
              <a:t>license</a:t>
            </a:r>
          </a:p>
          <a:p>
            <a:pPr lvl="1">
              <a:buFont typeface="Wingdings" panose="05000000000000000000" pitchFamily="2" charset="2"/>
              <a:buChar char="§"/>
            </a:pPr>
            <a:r>
              <a:rPr lang="en-US"/>
              <a:t>Subversion manages files and directories, and the changes made to them, </a:t>
            </a:r>
            <a:r>
              <a:rPr lang="en-US"/>
              <a:t>over </a:t>
            </a:r>
            <a:r>
              <a:rPr lang="en-US" smtClean="0"/>
              <a:t>time</a:t>
            </a:r>
          </a:p>
          <a:p>
            <a:pPr lvl="1">
              <a:buFont typeface="Wingdings" panose="05000000000000000000" pitchFamily="2" charset="2"/>
              <a:buChar char="§"/>
            </a:pPr>
            <a:r>
              <a:rPr lang="en-US"/>
              <a:t>A</a:t>
            </a:r>
            <a:r>
              <a:rPr lang="en-US" smtClean="0"/>
              <a:t>llows </a:t>
            </a:r>
            <a:r>
              <a:rPr lang="en-US"/>
              <a:t>you to recover older versions of your data or examine the history of how your </a:t>
            </a:r>
            <a:r>
              <a:rPr lang="en-US"/>
              <a:t>data </a:t>
            </a:r>
            <a:r>
              <a:rPr lang="en-US" smtClean="0"/>
              <a:t>changed</a:t>
            </a:r>
          </a:p>
          <a:p>
            <a:pPr marL="182562" lvl="1" indent="0">
              <a:buNone/>
            </a:pPr>
            <a:endParaRPr lang="en-US" smtClean="0"/>
          </a:p>
          <a:p>
            <a:pPr marL="514350" indent="-514350">
              <a:buFont typeface="+mj-lt"/>
              <a:buAutoNum type="romanUcPeriod"/>
            </a:pPr>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6</a:t>
            </a:fld>
            <a:endParaRPr lang="en-US"/>
          </a:p>
        </p:txBody>
      </p:sp>
    </p:spTree>
    <p:extLst>
      <p:ext uri="{BB962C8B-B14F-4D97-AF65-F5344CB8AC3E}">
        <p14:creationId xmlns:p14="http://schemas.microsoft.com/office/powerpoint/2010/main" val="101003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SVN (Subversion)</a:t>
            </a:r>
            <a:endParaRPr lang="en-US">
              <a:latin typeface="+mn-lt"/>
            </a:endParaRPr>
          </a:p>
        </p:txBody>
      </p:sp>
      <p:sp>
        <p:nvSpPr>
          <p:cNvPr id="3" name="Content Placeholder 2"/>
          <p:cNvSpPr>
            <a:spLocks noGrp="1"/>
          </p:cNvSpPr>
          <p:nvPr>
            <p:ph idx="1"/>
          </p:nvPr>
        </p:nvSpPr>
        <p:spPr/>
        <p:txBody>
          <a:bodyPr/>
          <a:lstStyle/>
          <a:p>
            <a:r>
              <a:rPr lang="en-US"/>
              <a:t>Some concepts </a:t>
            </a:r>
            <a:r>
              <a:rPr lang="en-US"/>
              <a:t>should </a:t>
            </a:r>
            <a:r>
              <a:rPr lang="en-US" smtClean="0"/>
              <a:t>know:</a:t>
            </a:r>
          </a:p>
          <a:p>
            <a:pPr lvl="1"/>
            <a:r>
              <a:rPr lang="en-US" b="1" smtClean="0"/>
              <a:t>Repository</a:t>
            </a:r>
            <a:r>
              <a:rPr lang="en-US" smtClean="0"/>
              <a:t>: </a:t>
            </a:r>
            <a:r>
              <a:rPr lang="en-US"/>
              <a:t>A repository is the heart of any version control system. It is the central place where developers store all their work. Repository not only stores files but also the history. Repository is accessed over a network, acting as a server and version control tool acting as </a:t>
            </a:r>
            <a:r>
              <a:rPr lang="en-US"/>
              <a:t>a </a:t>
            </a:r>
            <a:r>
              <a:rPr lang="en-US" smtClean="0"/>
              <a:t>client.</a:t>
            </a:r>
          </a:p>
          <a:p>
            <a:pPr lvl="1"/>
            <a:r>
              <a:rPr lang="en-US" b="1"/>
              <a:t>Working copy:</a:t>
            </a:r>
            <a:r>
              <a:rPr lang="en-US"/>
              <a:t> Working copy is a snapshot of the repository. The repository is shared by all the teams, but people do not modify it directly. Instead each developer checks out the working copy. The working copy is a private workplace where developers can do their work remaining isolated from the rest of the </a:t>
            </a:r>
            <a:r>
              <a:rPr lang="en-US"/>
              <a:t>team</a:t>
            </a:r>
            <a:r>
              <a:rPr lang="en-US" smtClean="0"/>
              <a:t>.</a:t>
            </a:r>
          </a:p>
          <a:p>
            <a:pPr lvl="1"/>
            <a:r>
              <a:rPr lang="en-US" b="1"/>
              <a:t>Branches:</a:t>
            </a:r>
            <a:r>
              <a:rPr lang="en-US"/>
              <a:t> Branch operation is used to create another line of development. It is useful when you want your development process to fork off into two different directions. For example, when you release version 5.0, you might want to create a branch so that development of 6.0 features can be kept separate from 5.0 bug-fixes.</a:t>
            </a:r>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7</a:t>
            </a:fld>
            <a:endParaRPr lang="en-US"/>
          </a:p>
        </p:txBody>
      </p:sp>
    </p:spTree>
    <p:extLst>
      <p:ext uri="{BB962C8B-B14F-4D97-AF65-F5344CB8AC3E}">
        <p14:creationId xmlns:p14="http://schemas.microsoft.com/office/powerpoint/2010/main" val="201279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SVN (Subversion)</a:t>
            </a:r>
          </a:p>
        </p:txBody>
      </p:sp>
      <p:sp>
        <p:nvSpPr>
          <p:cNvPr id="3" name="Content Placeholder 2"/>
          <p:cNvSpPr>
            <a:spLocks noGrp="1"/>
          </p:cNvSpPr>
          <p:nvPr>
            <p:ph idx="1"/>
          </p:nvPr>
        </p:nvSpPr>
        <p:spPr/>
        <p:txBody>
          <a:bodyPr/>
          <a:lstStyle/>
          <a:p>
            <a:pPr marL="0" indent="0">
              <a:buNone/>
            </a:pPr>
            <a:r>
              <a:rPr lang="en-US" smtClean="0"/>
              <a:t>II. How Subversion works:</a:t>
            </a:r>
          </a:p>
          <a:p>
            <a:pPr marL="0" indent="0">
              <a:buNone/>
            </a:pPr>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8</a:t>
            </a:fld>
            <a:endParaRPr lang="en-US"/>
          </a:p>
        </p:txBody>
      </p:sp>
      <p:sp>
        <p:nvSpPr>
          <p:cNvPr id="6" name="Can 5"/>
          <p:cNvSpPr/>
          <p:nvPr/>
        </p:nvSpPr>
        <p:spPr bwMode="auto">
          <a:xfrm>
            <a:off x="3895818" y="1914847"/>
            <a:ext cx="1138843" cy="655137"/>
          </a:xfrm>
          <a:prstGeom prst="can">
            <a:avLst/>
          </a:prstGeom>
          <a:solidFill>
            <a:srgbClr val="7030A0"/>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500" smtClean="0">
                <a:latin typeface="+mn-lt"/>
              </a:rPr>
              <a:t> </a:t>
            </a:r>
            <a:r>
              <a:rPr lang="en-US" sz="1500" smtClean="0">
                <a:solidFill>
                  <a:schemeClr val="bg1"/>
                </a:solidFill>
                <a:latin typeface="+mn-lt"/>
              </a:rPr>
              <a:t>Repository</a:t>
            </a:r>
            <a:endParaRPr kumimoji="0" lang="en-US" sz="1500" b="0" i="0" u="none" strike="noStrike" cap="none" normalizeH="0" baseline="0" smtClean="0">
              <a:ln>
                <a:noFill/>
              </a:ln>
              <a:solidFill>
                <a:schemeClr val="bg1"/>
              </a:solidFill>
              <a:effectLst/>
              <a:latin typeface="+mn-lt"/>
            </a:endParaRPr>
          </a:p>
        </p:txBody>
      </p:sp>
      <p:sp>
        <p:nvSpPr>
          <p:cNvPr id="7" name="Rectangular Callout 6"/>
          <p:cNvSpPr/>
          <p:nvPr/>
        </p:nvSpPr>
        <p:spPr bwMode="auto">
          <a:xfrm>
            <a:off x="4730592" y="1177306"/>
            <a:ext cx="1848302" cy="442142"/>
          </a:xfrm>
          <a:prstGeom prst="wedgeRectCallout">
            <a:avLst>
              <a:gd name="adj1" fmla="val -47945"/>
              <a:gd name="adj2" fmla="val 89300"/>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mn-lt"/>
              </a:rPr>
              <a:t>Github</a:t>
            </a:r>
            <a:r>
              <a:rPr lang="en-US" sz="1800" smtClean="0">
                <a:latin typeface="+mn-lt"/>
              </a:rPr>
              <a:t>,</a:t>
            </a:r>
            <a:r>
              <a:rPr lang="en-US" sz="1400" smtClean="0">
                <a:latin typeface="+mn-lt"/>
              </a:rPr>
              <a:t>Gitlab,Backlog</a:t>
            </a:r>
            <a:r>
              <a:rPr lang="en-US" sz="1800" smtClean="0">
                <a:latin typeface="+mn-lt"/>
              </a:rPr>
              <a:t>..</a:t>
            </a:r>
            <a:endParaRPr kumimoji="0" lang="en-US" sz="1800" b="0" i="0" u="none" strike="noStrike" cap="none" normalizeH="0" baseline="0" smtClean="0">
              <a:ln>
                <a:noFill/>
              </a:ln>
              <a:solidFill>
                <a:schemeClr val="tx1"/>
              </a:solidFill>
              <a:effectLst/>
              <a:latin typeface="+mn-lt"/>
            </a:endParaRPr>
          </a:p>
        </p:txBody>
      </p:sp>
      <p:sp>
        <p:nvSpPr>
          <p:cNvPr id="8" name="Rectangle 7"/>
          <p:cNvSpPr/>
          <p:nvPr/>
        </p:nvSpPr>
        <p:spPr bwMode="auto">
          <a:xfrm>
            <a:off x="1429789" y="3890356"/>
            <a:ext cx="2674539" cy="1681364"/>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752686" y="4248750"/>
            <a:ext cx="1975943" cy="520764"/>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500" smtClean="0">
                <a:solidFill>
                  <a:schemeClr val="tx1"/>
                </a:solidFill>
              </a:rPr>
              <a:t>Local working </a:t>
            </a:r>
            <a:r>
              <a:rPr lang="en-US" sz="1500" smtClean="0">
                <a:solidFill>
                  <a:schemeClr val="tx1"/>
                </a:solidFill>
              </a:rPr>
              <a:t>directory</a:t>
            </a:r>
            <a:endParaRPr kumimoji="0" lang="en-US" sz="1500" b="0" i="0" u="none" strike="noStrike" cap="none" normalizeH="0" baseline="0" smtClean="0">
              <a:ln>
                <a:noFill/>
              </a:ln>
              <a:solidFill>
                <a:schemeClr val="tx1"/>
              </a:solidFill>
              <a:effectLst/>
            </a:endParaRPr>
          </a:p>
        </p:txBody>
      </p:sp>
      <p:sp>
        <p:nvSpPr>
          <p:cNvPr id="16" name="TextBox 15"/>
          <p:cNvSpPr txBox="1"/>
          <p:nvPr/>
        </p:nvSpPr>
        <p:spPr>
          <a:xfrm>
            <a:off x="2265407" y="5595867"/>
            <a:ext cx="1098323" cy="369332"/>
          </a:xfrm>
          <a:prstGeom prst="rect">
            <a:avLst/>
          </a:prstGeom>
          <a:noFill/>
        </p:spPr>
        <p:txBody>
          <a:bodyPr wrap="square" rtlCol="0">
            <a:spAutoFit/>
          </a:bodyPr>
          <a:lstStyle/>
          <a:p>
            <a:r>
              <a:rPr lang="en-US" sz="1800" smtClean="0">
                <a:latin typeface="+mn-lt"/>
              </a:rPr>
              <a:t>Client </a:t>
            </a:r>
            <a:r>
              <a:rPr lang="en-US" sz="1800" smtClean="0">
                <a:latin typeface="+mn-lt"/>
              </a:rPr>
              <a:t>A </a:t>
            </a:r>
            <a:endParaRPr lang="en-US" sz="1800">
              <a:latin typeface="+mn-lt"/>
            </a:endParaRPr>
          </a:p>
        </p:txBody>
      </p:sp>
      <p:sp>
        <p:nvSpPr>
          <p:cNvPr id="42" name="Rectangle 41"/>
          <p:cNvSpPr/>
          <p:nvPr/>
        </p:nvSpPr>
        <p:spPr bwMode="auto">
          <a:xfrm>
            <a:off x="5034661" y="3813405"/>
            <a:ext cx="2629674" cy="1758315"/>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endParaRPr>
          </a:p>
        </p:txBody>
      </p:sp>
      <p:cxnSp>
        <p:nvCxnSpPr>
          <p:cNvPr id="54" name="Elbow Connector 53"/>
          <p:cNvCxnSpPr>
            <a:stCxn id="6" idx="2"/>
            <a:endCxn id="9" idx="1"/>
          </p:cNvCxnSpPr>
          <p:nvPr/>
        </p:nvCxnSpPr>
        <p:spPr bwMode="auto">
          <a:xfrm rot="10800000" flipV="1">
            <a:off x="1752686" y="2242416"/>
            <a:ext cx="2143132" cy="2266716"/>
          </a:xfrm>
          <a:prstGeom prst="bentConnector3">
            <a:avLst>
              <a:gd name="adj1" fmla="val 127734"/>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Elbow Connector 54"/>
          <p:cNvCxnSpPr>
            <a:stCxn id="6" idx="4"/>
            <a:endCxn id="84" idx="3"/>
          </p:cNvCxnSpPr>
          <p:nvPr/>
        </p:nvCxnSpPr>
        <p:spPr bwMode="auto">
          <a:xfrm>
            <a:off x="5034661" y="2242416"/>
            <a:ext cx="2344291" cy="2264971"/>
          </a:xfrm>
          <a:prstGeom prst="bentConnector3">
            <a:avLst>
              <a:gd name="adj1" fmla="val 124999"/>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5905010" y="5571724"/>
            <a:ext cx="971939" cy="369332"/>
          </a:xfrm>
          <a:prstGeom prst="rect">
            <a:avLst/>
          </a:prstGeom>
          <a:noFill/>
        </p:spPr>
        <p:txBody>
          <a:bodyPr wrap="square" rtlCol="0">
            <a:spAutoFit/>
          </a:bodyPr>
          <a:lstStyle/>
          <a:p>
            <a:r>
              <a:rPr lang="en-US" sz="1800" smtClean="0">
                <a:latin typeface="+mn-lt"/>
              </a:rPr>
              <a:t>Client </a:t>
            </a:r>
            <a:r>
              <a:rPr lang="en-US" sz="1800" smtClean="0">
                <a:latin typeface="+mn-lt"/>
              </a:rPr>
              <a:t>B</a:t>
            </a:r>
            <a:endParaRPr lang="en-US" sz="1800">
              <a:latin typeface="+mn-lt"/>
            </a:endParaRPr>
          </a:p>
        </p:txBody>
      </p:sp>
      <p:cxnSp>
        <p:nvCxnSpPr>
          <p:cNvPr id="60" name="Straight Arrow Connector 59"/>
          <p:cNvCxnSpPr/>
          <p:nvPr/>
        </p:nvCxnSpPr>
        <p:spPr bwMode="auto">
          <a:xfrm flipV="1">
            <a:off x="2435629" y="2569984"/>
            <a:ext cx="1396538" cy="124342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p:cNvCxnSpPr/>
          <p:nvPr/>
        </p:nvCxnSpPr>
        <p:spPr bwMode="auto">
          <a:xfrm>
            <a:off x="4935549" y="2623372"/>
            <a:ext cx="1221117" cy="1170743"/>
          </a:xfrm>
          <a:prstGeom prst="straightConnector1">
            <a:avLst/>
          </a:prstGeom>
          <a:solidFill>
            <a:schemeClr val="accent1"/>
          </a:solidFill>
          <a:ln w="952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Arrow Connector 71"/>
          <p:cNvCxnSpPr/>
          <p:nvPr/>
        </p:nvCxnSpPr>
        <p:spPr bwMode="auto">
          <a:xfrm flipH="1">
            <a:off x="2660073" y="2685010"/>
            <a:ext cx="1235745" cy="1128395"/>
          </a:xfrm>
          <a:prstGeom prst="straightConnector1">
            <a:avLst/>
          </a:prstGeom>
          <a:solidFill>
            <a:schemeClr val="accent1"/>
          </a:solidFill>
          <a:ln w="952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flipH="1" flipV="1">
            <a:off x="5043758" y="2542742"/>
            <a:ext cx="1221970" cy="11707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TextBox 79"/>
          <p:cNvSpPr txBox="1"/>
          <p:nvPr/>
        </p:nvSpPr>
        <p:spPr>
          <a:xfrm>
            <a:off x="2265407" y="2939635"/>
            <a:ext cx="950502" cy="338554"/>
          </a:xfrm>
          <a:prstGeom prst="rect">
            <a:avLst/>
          </a:prstGeom>
          <a:noFill/>
        </p:spPr>
        <p:txBody>
          <a:bodyPr wrap="square" rtlCol="0">
            <a:spAutoFit/>
          </a:bodyPr>
          <a:lstStyle/>
          <a:p>
            <a:r>
              <a:rPr lang="en-US" sz="1600" smtClean="0">
                <a:latin typeface="+mn-lt"/>
              </a:rPr>
              <a:t>Commit</a:t>
            </a:r>
            <a:endParaRPr lang="en-US" sz="1600">
              <a:latin typeface="+mn-lt"/>
            </a:endParaRPr>
          </a:p>
        </p:txBody>
      </p:sp>
      <p:sp>
        <p:nvSpPr>
          <p:cNvPr id="81" name="TextBox 80"/>
          <p:cNvSpPr txBox="1"/>
          <p:nvPr/>
        </p:nvSpPr>
        <p:spPr>
          <a:xfrm>
            <a:off x="5631612" y="2910653"/>
            <a:ext cx="950502" cy="338554"/>
          </a:xfrm>
          <a:prstGeom prst="rect">
            <a:avLst/>
          </a:prstGeom>
          <a:noFill/>
        </p:spPr>
        <p:txBody>
          <a:bodyPr wrap="square" rtlCol="0">
            <a:spAutoFit/>
          </a:bodyPr>
          <a:lstStyle/>
          <a:p>
            <a:r>
              <a:rPr lang="en-US" sz="1600" smtClean="0">
                <a:latin typeface="+mn-lt"/>
              </a:rPr>
              <a:t>Commit</a:t>
            </a:r>
            <a:endParaRPr lang="en-US" sz="1600">
              <a:latin typeface="+mn-lt"/>
            </a:endParaRPr>
          </a:p>
        </p:txBody>
      </p:sp>
      <p:sp>
        <p:nvSpPr>
          <p:cNvPr id="82" name="TextBox 81"/>
          <p:cNvSpPr txBox="1"/>
          <p:nvPr/>
        </p:nvSpPr>
        <p:spPr>
          <a:xfrm>
            <a:off x="3195740" y="3241389"/>
            <a:ext cx="950502" cy="338554"/>
          </a:xfrm>
          <a:prstGeom prst="rect">
            <a:avLst/>
          </a:prstGeom>
          <a:noFill/>
        </p:spPr>
        <p:txBody>
          <a:bodyPr wrap="square" rtlCol="0">
            <a:spAutoFit/>
          </a:bodyPr>
          <a:lstStyle/>
          <a:p>
            <a:r>
              <a:rPr lang="en-US" sz="1600" smtClean="0">
                <a:solidFill>
                  <a:srgbClr val="C00000"/>
                </a:solidFill>
                <a:latin typeface="+mn-lt"/>
              </a:rPr>
              <a:t>Update</a:t>
            </a:r>
            <a:endParaRPr lang="en-US" sz="1600">
              <a:solidFill>
                <a:srgbClr val="C00000"/>
              </a:solidFill>
              <a:latin typeface="+mn-lt"/>
            </a:endParaRPr>
          </a:p>
        </p:txBody>
      </p:sp>
      <p:sp>
        <p:nvSpPr>
          <p:cNvPr id="83" name="TextBox 82"/>
          <p:cNvSpPr txBox="1"/>
          <p:nvPr/>
        </p:nvSpPr>
        <p:spPr>
          <a:xfrm>
            <a:off x="4912875" y="3238221"/>
            <a:ext cx="950502" cy="338554"/>
          </a:xfrm>
          <a:prstGeom prst="rect">
            <a:avLst/>
          </a:prstGeom>
          <a:noFill/>
        </p:spPr>
        <p:txBody>
          <a:bodyPr wrap="square" rtlCol="0">
            <a:spAutoFit/>
          </a:bodyPr>
          <a:lstStyle/>
          <a:p>
            <a:r>
              <a:rPr lang="en-US" sz="1600" smtClean="0">
                <a:solidFill>
                  <a:srgbClr val="C00000"/>
                </a:solidFill>
                <a:latin typeface="+mn-lt"/>
              </a:rPr>
              <a:t>Update</a:t>
            </a:r>
            <a:endParaRPr lang="en-US" sz="1600">
              <a:solidFill>
                <a:srgbClr val="C00000"/>
              </a:solidFill>
              <a:latin typeface="+mn-lt"/>
            </a:endParaRPr>
          </a:p>
        </p:txBody>
      </p:sp>
      <p:sp>
        <p:nvSpPr>
          <p:cNvPr id="84" name="Rectangle 83"/>
          <p:cNvSpPr/>
          <p:nvPr/>
        </p:nvSpPr>
        <p:spPr bwMode="auto">
          <a:xfrm>
            <a:off x="5403009" y="4247005"/>
            <a:ext cx="1975943" cy="520764"/>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500" smtClean="0">
                <a:solidFill>
                  <a:schemeClr val="tx1"/>
                </a:solidFill>
              </a:rPr>
              <a:t>Local working </a:t>
            </a:r>
            <a:r>
              <a:rPr lang="en-US" sz="1500" smtClean="0">
                <a:solidFill>
                  <a:schemeClr val="tx1"/>
                </a:solidFill>
              </a:rPr>
              <a:t>directory</a:t>
            </a:r>
            <a:endParaRPr kumimoji="0" lang="en-US" sz="1500" b="0" i="0" u="none" strike="noStrike" cap="none" normalizeH="0" baseline="0" smtClean="0">
              <a:ln>
                <a:noFill/>
              </a:ln>
              <a:solidFill>
                <a:schemeClr val="tx1"/>
              </a:solidFill>
              <a:effectLst/>
            </a:endParaRPr>
          </a:p>
        </p:txBody>
      </p:sp>
      <p:sp>
        <p:nvSpPr>
          <p:cNvPr id="85" name="TextBox 84"/>
          <p:cNvSpPr txBox="1"/>
          <p:nvPr/>
        </p:nvSpPr>
        <p:spPr>
          <a:xfrm>
            <a:off x="1189263" y="2243751"/>
            <a:ext cx="1196810" cy="584775"/>
          </a:xfrm>
          <a:prstGeom prst="rect">
            <a:avLst/>
          </a:prstGeom>
          <a:noFill/>
        </p:spPr>
        <p:txBody>
          <a:bodyPr wrap="square" rtlCol="0">
            <a:spAutoFit/>
          </a:bodyPr>
          <a:lstStyle/>
          <a:p>
            <a:r>
              <a:rPr lang="en-US" sz="1600" smtClean="0">
                <a:latin typeface="+mn-lt"/>
              </a:rPr>
              <a:t>SVN Checkout</a:t>
            </a:r>
            <a:endParaRPr lang="en-US" sz="1600">
              <a:latin typeface="+mn-lt"/>
            </a:endParaRPr>
          </a:p>
        </p:txBody>
      </p:sp>
      <p:sp>
        <p:nvSpPr>
          <p:cNvPr id="86" name="TextBox 85"/>
          <p:cNvSpPr txBox="1"/>
          <p:nvPr/>
        </p:nvSpPr>
        <p:spPr>
          <a:xfrm>
            <a:off x="7027421" y="2250354"/>
            <a:ext cx="1196810" cy="584775"/>
          </a:xfrm>
          <a:prstGeom prst="rect">
            <a:avLst/>
          </a:prstGeom>
          <a:noFill/>
        </p:spPr>
        <p:txBody>
          <a:bodyPr wrap="square" rtlCol="0">
            <a:spAutoFit/>
          </a:bodyPr>
          <a:lstStyle/>
          <a:p>
            <a:r>
              <a:rPr lang="en-US" sz="1600" smtClean="0">
                <a:latin typeface="+mn-lt"/>
              </a:rPr>
              <a:t>SVN Checkout</a:t>
            </a:r>
            <a:endParaRPr lang="en-US" sz="1600">
              <a:latin typeface="+mn-lt"/>
            </a:endParaRPr>
          </a:p>
        </p:txBody>
      </p:sp>
      <p:pic>
        <p:nvPicPr>
          <p:cNvPr id="2058" name="Picture 10" descr="Laptop Tablet Computers Clip art - Laptop png download - 512*538 - Free Transparent Laptop png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789" y="4970990"/>
            <a:ext cx="903131" cy="809543"/>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10" descr="Laptop Tablet Computers Clip art - Laptop png download - 512*538 - Free Transparent Laptop png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5549" y="4960332"/>
            <a:ext cx="903131" cy="80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42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SVN (Subversion)</a:t>
            </a:r>
          </a:p>
        </p:txBody>
      </p:sp>
      <p:sp>
        <p:nvSpPr>
          <p:cNvPr id="3" name="Content Placeholder 2"/>
          <p:cNvSpPr>
            <a:spLocks noGrp="1"/>
          </p:cNvSpPr>
          <p:nvPr>
            <p:ph idx="1"/>
          </p:nvPr>
        </p:nvSpPr>
        <p:spPr/>
        <p:txBody>
          <a:bodyPr/>
          <a:lstStyle/>
          <a:p>
            <a:pPr marL="0" indent="0">
              <a:buNone/>
            </a:pPr>
            <a:r>
              <a:rPr lang="en-US" smtClean="0"/>
              <a:t>III. Begin with TortoiseSVN: </a:t>
            </a:r>
          </a:p>
          <a:p>
            <a:pPr algn="just"/>
            <a:r>
              <a:rPr lang="en-US" b="1" smtClean="0"/>
              <a:t>Check out </a:t>
            </a:r>
            <a:r>
              <a:rPr lang="en-US" smtClean="0"/>
              <a:t>: </a:t>
            </a:r>
            <a:r>
              <a:rPr lang="en-US" sz="1800"/>
              <a:t>To obtain a working copy you need to do a </a:t>
            </a:r>
            <a:r>
              <a:rPr lang="en-US" sz="1800" i="1"/>
              <a:t>checkout</a:t>
            </a:r>
            <a:r>
              <a:rPr lang="en-US" sz="1800"/>
              <a:t> from </a:t>
            </a:r>
            <a:r>
              <a:rPr lang="en-US" sz="1800" smtClean="0"/>
              <a:t>a repository. Select </a:t>
            </a:r>
            <a:r>
              <a:rPr lang="en-US" sz="1800" smtClean="0"/>
              <a:t>a directory in windows explorer where you want to place your </a:t>
            </a:r>
            <a:r>
              <a:rPr lang="en-US" sz="1800" smtClean="0"/>
              <a:t>working copy. </a:t>
            </a:r>
            <a:r>
              <a:rPr lang="en-US" sz="1800" b="1" smtClean="0"/>
              <a:t>Right click</a:t>
            </a:r>
            <a:r>
              <a:rPr lang="en-US" sz="1800" smtClean="0"/>
              <a:t> to pop up the context menu and select the </a:t>
            </a:r>
            <a:r>
              <a:rPr lang="en-US" sz="1800" smtClean="0"/>
              <a:t>command </a:t>
            </a:r>
            <a:r>
              <a:rPr lang="en-US" sz="1800" b="1" smtClean="0"/>
              <a:t>TortoiseSVN</a:t>
            </a:r>
            <a:r>
              <a:rPr lang="en-US" sz="1800"/>
              <a:t> </a:t>
            </a:r>
            <a:r>
              <a:rPr lang="en-US" sz="1800" smtClean="0"/>
              <a:t>→</a:t>
            </a:r>
            <a:r>
              <a:rPr lang="en-US" sz="1800"/>
              <a:t> </a:t>
            </a:r>
            <a:r>
              <a:rPr lang="en-US" sz="1800" b="1" smtClean="0"/>
              <a:t>Checkout</a:t>
            </a:r>
            <a:r>
              <a:rPr lang="en-US" sz="1800" b="1" smtClean="0"/>
              <a:t>...</a:t>
            </a:r>
            <a:r>
              <a:rPr lang="en-US" sz="1800" smtClean="0"/>
              <a:t>, which brings up the following dialog box:</a:t>
            </a:r>
            <a:r>
              <a:rPr lang="en-US" smtClean="0"/>
              <a:t>	</a:t>
            </a:r>
            <a:endParaRPr lang="en-US"/>
          </a:p>
        </p:txBody>
      </p:sp>
      <p:sp>
        <p:nvSpPr>
          <p:cNvPr id="4" name="Slide Number Placeholder 3"/>
          <p:cNvSpPr>
            <a:spLocks noGrp="1"/>
          </p:cNvSpPr>
          <p:nvPr>
            <p:ph type="sldNum" sz="quarter" idx="12"/>
          </p:nvPr>
        </p:nvSpPr>
        <p:spPr/>
        <p:txBody>
          <a:bodyPr/>
          <a:lstStyle/>
          <a:p>
            <a:fld id="{C2CD15E1-1771-46B1-9B6B-75B81E115C17}" type="slidenum">
              <a:rPr lang="en-US" smtClean="0"/>
              <a:pPr/>
              <a:t>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829" y="3050771"/>
            <a:ext cx="1954440" cy="2797034"/>
          </a:xfrm>
          <a:prstGeom prst="rect">
            <a:avLst/>
          </a:prstGeom>
          <a:ln>
            <a:solidFill>
              <a:schemeClr val="tx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7855" y="3050771"/>
            <a:ext cx="3748441" cy="2797034"/>
          </a:xfrm>
          <a:prstGeom prst="rect">
            <a:avLst/>
          </a:prstGeom>
        </p:spPr>
      </p:pic>
      <p:sp>
        <p:nvSpPr>
          <p:cNvPr id="7" name="Rectangle 6"/>
          <p:cNvSpPr/>
          <p:nvPr/>
        </p:nvSpPr>
        <p:spPr bwMode="auto">
          <a:xfrm>
            <a:off x="939337" y="4796444"/>
            <a:ext cx="2111433" cy="216131"/>
          </a:xfrm>
          <a:prstGeom prst="rect">
            <a:avLst/>
          </a:prstGeom>
          <a:noFill/>
          <a:ln w="22225" cap="flat" cmpd="sng" algn="ctr">
            <a:solidFill>
              <a:srgbClr val="C0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endParaRPr>
          </a:p>
        </p:txBody>
      </p:sp>
      <p:cxnSp>
        <p:nvCxnSpPr>
          <p:cNvPr id="9" name="Straight Arrow Connector 8"/>
          <p:cNvCxnSpPr/>
          <p:nvPr/>
        </p:nvCxnSpPr>
        <p:spPr bwMode="auto">
          <a:xfrm>
            <a:off x="3142211" y="4879571"/>
            <a:ext cx="83127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82819958"/>
      </p:ext>
    </p:extLst>
  </p:cSld>
  <p:clrMapOvr>
    <a:masterClrMapping/>
  </p:clrMapOvr>
</p:sld>
</file>

<file path=ppt/theme/theme1.xml><?xml version="1.0" encoding="utf-8"?>
<a:theme xmlns:a="http://schemas.openxmlformats.org/drawingml/2006/main" name="演示设计">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演示设计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QMS-TL-004-PowerPoint Template_EN.potx" id="{340B1243-788B-4E79-8502-347A92CCC378}" vid="{248B37C6-6695-486D-8428-57C5C933660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01_Training_Software_Requirement_Specification</Template>
  <TotalTime>2697</TotalTime>
  <Pages>0</Pages>
  <Words>1137</Words>
  <Characters>0</Characters>
  <Application>Microsoft Office PowerPoint</Application>
  <DocSecurity>0</DocSecurity>
  <PresentationFormat>On-screen Show (4:3)</PresentationFormat>
  <Lines>0</Lines>
  <Paragraphs>189</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Meiryo UI</vt:lpstr>
      <vt:lpstr>SimHei</vt:lpstr>
      <vt:lpstr>Arial</vt:lpstr>
      <vt:lpstr>Symbol</vt:lpstr>
      <vt:lpstr>Tahoma</vt:lpstr>
      <vt:lpstr>Times New Roman</vt:lpstr>
      <vt:lpstr>Wingdings</vt:lpstr>
      <vt:lpstr>演示设计</vt:lpstr>
      <vt:lpstr>SVN/GIT Tools</vt:lpstr>
      <vt:lpstr>Agenda</vt:lpstr>
      <vt:lpstr>Course Objective</vt:lpstr>
      <vt:lpstr>Installation of SVN</vt:lpstr>
      <vt:lpstr>Installation of GIT </vt:lpstr>
      <vt:lpstr>SVN (Subversion)</vt:lpstr>
      <vt:lpstr>SVN (Subversion)</vt:lpstr>
      <vt:lpstr>SVN (Subversion)</vt:lpstr>
      <vt:lpstr>SVN (Subversion)</vt:lpstr>
      <vt:lpstr>SVN (Subversion)</vt:lpstr>
      <vt:lpstr>SVN (Subversion)</vt:lpstr>
      <vt:lpstr>SVN (Subversion)</vt:lpstr>
      <vt:lpstr>SVN (Subversion)</vt:lpstr>
      <vt:lpstr>SVN (Subversion)</vt:lpstr>
      <vt:lpstr>GIT</vt:lpstr>
      <vt:lpstr>GIT</vt:lpstr>
      <vt:lpstr>GIT</vt:lpstr>
      <vt:lpstr>GIT</vt:lpstr>
      <vt:lpstr>GIT</vt:lpstr>
      <vt:lpstr>GIT</vt:lpstr>
      <vt:lpstr>Exercises</vt:lpstr>
      <vt:lpstr>PowerPoint Presentation</vt:lpstr>
    </vt:vector>
  </TitlesOfParts>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Cuong Dang The</dc:creator>
  <cp:lastModifiedBy>Nam Nguyen Thanh</cp:lastModifiedBy>
  <cp:revision>177</cp:revision>
  <cp:lastPrinted>1899-12-30T00:00:00Z</cp:lastPrinted>
  <dcterms:created xsi:type="dcterms:W3CDTF">2019-11-13T15:17:17Z</dcterms:created>
  <dcterms:modified xsi:type="dcterms:W3CDTF">2019-11-28T08:58:46Z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