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84" r:id="rId2"/>
    <p:sldId id="289" r:id="rId3"/>
    <p:sldId id="285" r:id="rId4"/>
    <p:sldId id="290" r:id="rId5"/>
    <p:sldId id="291" r:id="rId6"/>
    <p:sldId id="293" r:id="rId7"/>
    <p:sldId id="286" r:id="rId8"/>
    <p:sldId id="294" r:id="rId9"/>
    <p:sldId id="295" r:id="rId10"/>
    <p:sldId id="334" r:id="rId11"/>
    <p:sldId id="347" r:id="rId12"/>
    <p:sldId id="348" r:id="rId13"/>
    <p:sldId id="296" r:id="rId14"/>
    <p:sldId id="297" r:id="rId15"/>
    <p:sldId id="298" r:id="rId16"/>
    <p:sldId id="299" r:id="rId17"/>
    <p:sldId id="300" r:id="rId18"/>
    <p:sldId id="323" r:id="rId19"/>
    <p:sldId id="324" r:id="rId20"/>
    <p:sldId id="314" r:id="rId21"/>
    <p:sldId id="349" r:id="rId22"/>
    <p:sldId id="315" r:id="rId23"/>
    <p:sldId id="316" r:id="rId24"/>
    <p:sldId id="317" r:id="rId25"/>
    <p:sldId id="318" r:id="rId26"/>
    <p:sldId id="319" r:id="rId27"/>
    <p:sldId id="325" r:id="rId28"/>
    <p:sldId id="322" r:id="rId29"/>
    <p:sldId id="326" r:id="rId30"/>
    <p:sldId id="327" r:id="rId31"/>
    <p:sldId id="328" r:id="rId32"/>
    <p:sldId id="329" r:id="rId33"/>
    <p:sldId id="330" r:id="rId34"/>
    <p:sldId id="331" r:id="rId35"/>
    <p:sldId id="332" r:id="rId36"/>
    <p:sldId id="333" r:id="rId37"/>
    <p:sldId id="335" r:id="rId38"/>
    <p:sldId id="336" r:id="rId39"/>
    <p:sldId id="337" r:id="rId40"/>
    <p:sldId id="338" r:id="rId41"/>
    <p:sldId id="339" r:id="rId42"/>
    <p:sldId id="340" r:id="rId43"/>
    <p:sldId id="341" r:id="rId44"/>
    <p:sldId id="342" r:id="rId45"/>
    <p:sldId id="343" r:id="rId46"/>
    <p:sldId id="344" r:id="rId47"/>
    <p:sldId id="345" r:id="rId48"/>
    <p:sldId id="350" r:id="rId49"/>
    <p:sldId id="351" r:id="rId50"/>
    <p:sldId id="352" r:id="rId51"/>
    <p:sldId id="353" r:id="rId52"/>
    <p:sldId id="283" r:id="rId53"/>
    <p:sldId id="270" r:id="rId54"/>
    <p:sldId id="26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97FD"/>
    <a:srgbClr val="094D81"/>
    <a:srgbClr val="F09252"/>
    <a:srgbClr val="F03914"/>
    <a:srgbClr val="0066FF"/>
    <a:srgbClr val="F1572D"/>
    <a:srgbClr val="E4E4E4"/>
    <a:srgbClr val="E0E0E0"/>
    <a:srgbClr val="FEF8F4"/>
    <a:srgbClr val="FDF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4" autoAdjust="0"/>
  </p:normalViewPr>
  <p:slideViewPr>
    <p:cSldViewPr snapToGrid="0">
      <p:cViewPr varScale="1">
        <p:scale>
          <a:sx n="63" d="100"/>
          <a:sy n="63" d="100"/>
        </p:scale>
        <p:origin x="84"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062"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6261904"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70247" y="8685213"/>
            <a:ext cx="386165" cy="458787"/>
          </a:xfrm>
          <a:prstGeom prst="rect">
            <a:avLst/>
          </a:prstGeom>
        </p:spPr>
        <p:txBody>
          <a:bodyPr vert="horz" lIns="91440" tIns="45720" rIns="91440" bIns="45720" rtlCol="0" anchor="b"/>
          <a:lstStyle>
            <a:lvl1pPr algn="r">
              <a:defRPr sz="1200"/>
            </a:lvl1pPr>
          </a:lstStyle>
          <a:p>
            <a:fld id="{76068F7D-4F95-46FD-A3D3-EE266019DCF7}" type="slidenum">
              <a:rPr lang="en-US" smtClean="0"/>
              <a:t>‹#›</a:t>
            </a:fld>
            <a:endParaRPr lang="en-US"/>
          </a:p>
        </p:txBody>
      </p:sp>
    </p:spTree>
    <p:extLst>
      <p:ext uri="{BB962C8B-B14F-4D97-AF65-F5344CB8AC3E}">
        <p14:creationId xmlns:p14="http://schemas.microsoft.com/office/powerpoint/2010/main" val="2903149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3B375-9AF8-4A71-8ACD-1ECF248C5633}" type="datetimeFigureOut">
              <a:rPr lang="en-US" smtClean="0"/>
              <a:t>8/6/2020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7A597-85E8-4276-BE62-162926130C9A}" type="slidenum">
              <a:rPr lang="en-US" smtClean="0"/>
              <a:t>‹#›</a:t>
            </a:fld>
            <a:endParaRPr lang="en-US"/>
          </a:p>
        </p:txBody>
      </p:sp>
    </p:spTree>
    <p:extLst>
      <p:ext uri="{BB962C8B-B14F-4D97-AF65-F5344CB8AC3E}">
        <p14:creationId xmlns:p14="http://schemas.microsoft.com/office/powerpoint/2010/main" val="254786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87A597-85E8-4276-BE62-162926130C9A}" type="slidenum">
              <a:rPr lang="en-US" smtClean="0"/>
              <a:t>52</a:t>
            </a:fld>
            <a:endParaRPr lang="en-US"/>
          </a:p>
        </p:txBody>
      </p:sp>
    </p:spTree>
    <p:extLst>
      <p:ext uri="{BB962C8B-B14F-4D97-AF65-F5344CB8AC3E}">
        <p14:creationId xmlns:p14="http://schemas.microsoft.com/office/powerpoint/2010/main" val="10012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87A597-85E8-4276-BE62-162926130C9A}" type="slidenum">
              <a:rPr lang="en-US" smtClean="0"/>
              <a:t>53</a:t>
            </a:fld>
            <a:endParaRPr lang="en-US"/>
          </a:p>
        </p:txBody>
      </p:sp>
    </p:spTree>
    <p:extLst>
      <p:ext uri="{BB962C8B-B14F-4D97-AF65-F5344CB8AC3E}">
        <p14:creationId xmlns:p14="http://schemas.microsoft.com/office/powerpoint/2010/main" val="265122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87A597-85E8-4276-BE62-162926130C9A}" type="slidenum">
              <a:rPr lang="en-US" smtClean="0"/>
              <a:t>54</a:t>
            </a:fld>
            <a:endParaRPr lang="en-US"/>
          </a:p>
        </p:txBody>
      </p:sp>
    </p:spTree>
    <p:extLst>
      <p:ext uri="{BB962C8B-B14F-4D97-AF65-F5344CB8AC3E}">
        <p14:creationId xmlns:p14="http://schemas.microsoft.com/office/powerpoint/2010/main" val="3379315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alphaModFix amt="39000"/>
            <a:lum/>
            <a:extLst>
              <a:ext uri="{28A0092B-C50C-407E-A947-70E740481C1C}">
                <a14:useLocalDpi xmlns:a14="http://schemas.microsoft.com/office/drawing/2010/main" val="0"/>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92246"/>
            <a:ext cx="10503453" cy="2042632"/>
          </a:xfrm>
        </p:spPr>
        <p:txBody>
          <a:bodyPr anchor="b">
            <a:no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822960" y="4234877"/>
            <a:ext cx="10503453" cy="1512779"/>
          </a:xfrm>
        </p:spPr>
        <p:txBody>
          <a:bodyPr wrap="square" anchor="t">
            <a:noAutofit/>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059F1559-0DDD-4D29-8226-63EBDB9FBC49}" type="slidenum">
              <a:rPr lang="en-US" smtClean="0"/>
              <a:t>‹#›</a:t>
            </a:fld>
            <a:endParaRPr lang="en-US"/>
          </a:p>
        </p:txBody>
      </p:sp>
      <p:sp>
        <p:nvSpPr>
          <p:cNvPr id="7" name="Footer Placeholder 6"/>
          <p:cNvSpPr>
            <a:spLocks noGrp="1"/>
          </p:cNvSpPr>
          <p:nvPr>
            <p:ph type="ftr" sz="quarter" idx="13"/>
          </p:nvPr>
        </p:nvSpPr>
        <p:spPr/>
        <p:txBody>
          <a:bodyPr/>
          <a:lstStyle/>
          <a:p>
            <a:r>
              <a:rPr lang="en-US" dirty="0"/>
              <a:t>Cloud Nine Solutions Company Limited. All rights reserved | https://www.cloud9-solutions.com</a:t>
            </a:r>
          </a:p>
        </p:txBody>
      </p:sp>
      <p:sp>
        <p:nvSpPr>
          <p:cNvPr id="8" name="Rectangle 7"/>
          <p:cNvSpPr/>
          <p:nvPr userDrawn="1"/>
        </p:nvSpPr>
        <p:spPr>
          <a:xfrm>
            <a:off x="0" y="6812280"/>
            <a:ext cx="12198096" cy="45720"/>
          </a:xfrm>
          <a:prstGeom prst="rect">
            <a:avLst/>
          </a:prstGeom>
          <a:solidFill>
            <a:schemeClr val="accent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272978" y="298754"/>
            <a:ext cx="1166987" cy="790480"/>
            <a:chOff x="272978" y="298754"/>
            <a:chExt cx="1166987" cy="790480"/>
          </a:xfrm>
        </p:grpSpPr>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50201" y="298754"/>
              <a:ext cx="1012539" cy="613509"/>
            </a:xfrm>
            <a:prstGeom prst="rect">
              <a:avLst/>
            </a:prstGeom>
            <a:effectLst>
              <a:outerShdw blurRad="50800" dist="12700" dir="2700000" algn="tl" rotWithShape="0">
                <a:prstClr val="black">
                  <a:alpha val="40000"/>
                </a:prstClr>
              </a:outerShdw>
            </a:effectLst>
          </p:spPr>
        </p:pic>
        <p:sp>
          <p:nvSpPr>
            <p:cNvPr id="11" name="TextBox 10"/>
            <p:cNvSpPr txBox="1">
              <a:spLocks noChangeAspect="1"/>
            </p:cNvSpPr>
            <p:nvPr/>
          </p:nvSpPr>
          <p:spPr>
            <a:xfrm>
              <a:off x="272978" y="919957"/>
              <a:ext cx="1166987" cy="169277"/>
            </a:xfrm>
            <a:prstGeom prst="rect">
              <a:avLst/>
            </a:prstGeom>
            <a:noFill/>
            <a:effectLst>
              <a:outerShdw blurRad="50800" dist="12700" dir="2700000" algn="tl" rotWithShape="0">
                <a:prstClr val="black">
                  <a:alpha val="40000"/>
                </a:prstClr>
              </a:outerShdw>
            </a:effectLst>
          </p:spPr>
          <p:txBody>
            <a:bodyPr wrap="none" lIns="0" tIns="0" rIns="0" bIns="0" rtlCol="0" anchor="ctr">
              <a:spAutoFit/>
            </a:bodyPr>
            <a:lstStyle/>
            <a:p>
              <a:pPr algn="ctr"/>
              <a:r>
                <a:rPr lang="en-US" sz="1100" b="1" dirty="0">
                  <a:solidFill>
                    <a:schemeClr val="tx1">
                      <a:lumMod val="95000"/>
                      <a:lumOff val="5000"/>
                    </a:schemeClr>
                  </a:solidFill>
                  <a:effectLst/>
                  <a:latin typeface="Arial Narrow" panose="020B0606020202030204" pitchFamily="34" charset="0"/>
                </a:rPr>
                <a:t>Cloud Nine Solutions</a:t>
              </a:r>
            </a:p>
          </p:txBody>
        </p:sp>
      </p:grpSp>
    </p:spTree>
    <p:extLst>
      <p:ext uri="{BB962C8B-B14F-4D97-AF65-F5344CB8AC3E}">
        <p14:creationId xmlns:p14="http://schemas.microsoft.com/office/powerpoint/2010/main" val="191247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59" y="457200"/>
            <a:ext cx="4572000"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48072" y="987424"/>
            <a:ext cx="6675120" cy="51937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65759" y="2057400"/>
            <a:ext cx="4572000" cy="4059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59F1559-0DDD-4D29-8226-63EBDB9FBC49}" type="slidenum">
              <a:rPr lang="en-US" smtClean="0"/>
              <a:t>‹#›</a:t>
            </a:fld>
            <a:endParaRPr lang="en-US"/>
          </a:p>
        </p:txBody>
      </p:sp>
    </p:spTree>
    <p:extLst>
      <p:ext uri="{BB962C8B-B14F-4D97-AF65-F5344CB8AC3E}">
        <p14:creationId xmlns:p14="http://schemas.microsoft.com/office/powerpoint/2010/main" val="425422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59F1559-0DDD-4D29-8226-63EBDB9FBC49}" type="slidenum">
              <a:rPr lang="en-US" smtClean="0"/>
              <a:t>‹#›</a:t>
            </a:fld>
            <a:endParaRPr lang="en-US"/>
          </a:p>
        </p:txBody>
      </p:sp>
    </p:spTree>
    <p:extLst>
      <p:ext uri="{BB962C8B-B14F-4D97-AF65-F5344CB8AC3E}">
        <p14:creationId xmlns:p14="http://schemas.microsoft.com/office/powerpoint/2010/main" val="10436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76959"/>
            <a:ext cx="2628900" cy="51000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1076959"/>
            <a:ext cx="7734300" cy="51000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59F1559-0DDD-4D29-8226-63EBDB9FBC49}" type="slidenum">
              <a:rPr lang="en-US" smtClean="0"/>
              <a:t>‹#›</a:t>
            </a:fld>
            <a:endParaRPr lang="en-US"/>
          </a:p>
        </p:txBody>
      </p:sp>
    </p:spTree>
    <p:extLst>
      <p:ext uri="{BB962C8B-B14F-4D97-AF65-F5344CB8AC3E}">
        <p14:creationId xmlns:p14="http://schemas.microsoft.com/office/powerpoint/2010/main" val="251910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8640" y="1005840"/>
            <a:ext cx="11338560" cy="5212080"/>
          </a:xfrm>
        </p:spPr>
        <p:txBody>
          <a:bodyPr>
            <a:normAutofit/>
          </a:bodyPr>
          <a:lstStyle>
            <a:lvl1pPr marL="283464" indent="-283464">
              <a:buSzPct val="100000"/>
              <a:buFont typeface="Wingdings" panose="05000000000000000000" pitchFamily="2" charset="2"/>
              <a:buChar char="§"/>
              <a:defRPr sz="2800"/>
            </a:lvl1pPr>
            <a:lvl2pPr>
              <a:buSzPct val="120000"/>
              <a:defRPr sz="2400"/>
            </a:lvl2pPr>
            <a:lvl3pPr marL="1197864" indent="-283464">
              <a:buSzPct val="80000"/>
              <a:buFont typeface="Wingdings" panose="05000000000000000000" pitchFamily="2" charset="2"/>
              <a:buChar char="Ø"/>
              <a:defRPr sz="2000"/>
            </a:lvl3pPr>
            <a:lvl4pPr marL="1655064" indent="-283464">
              <a:buSzPct val="90000"/>
              <a:buFont typeface="Wingdings" panose="05000000000000000000" pitchFamily="2" charset="2"/>
              <a:buChar char="ü"/>
              <a:defRPr sz="1800"/>
            </a:lvl4pPr>
            <a:lvl5pPr marL="2112264" indent="-283464">
              <a:buFont typeface="Courier New" panose="02070309020205020404" pitchFamily="49" charset="0"/>
              <a:buChar char="o"/>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059F1559-0DDD-4D29-8226-63EBDB9FBC49}" type="slidenum">
              <a:rPr lang="en-US" smtClean="0"/>
              <a:t>‹#›</a:t>
            </a:fld>
            <a:endParaRPr lang="en-US"/>
          </a:p>
        </p:txBody>
      </p:sp>
      <p:sp>
        <p:nvSpPr>
          <p:cNvPr id="7" name="Footer Placeholder 6"/>
          <p:cNvSpPr>
            <a:spLocks noGrp="1"/>
          </p:cNvSpPr>
          <p:nvPr>
            <p:ph type="ftr" sz="quarter" idx="13"/>
          </p:nvPr>
        </p:nvSpPr>
        <p:spPr/>
        <p:txBody>
          <a:bodyPr/>
          <a:lstStyle/>
          <a:p>
            <a:r>
              <a:rPr lang="en-US" dirty="0"/>
              <a:t>Cloud Nine Solutions Company Limited. All rights reserved | https://www.cloud9-solutions.com</a:t>
            </a:r>
          </a:p>
        </p:txBody>
      </p:sp>
    </p:spTree>
    <p:extLst>
      <p:ext uri="{BB962C8B-B14F-4D97-AF65-F5344CB8AC3E}">
        <p14:creationId xmlns:p14="http://schemas.microsoft.com/office/powerpoint/2010/main" val="163285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30000"/>
            <a:lum/>
          </a:blip>
          <a:srcRect/>
          <a:stretch>
            <a:fillRect l="-180000" t="-14000" b="4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1709738"/>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2296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59F1559-0DDD-4D29-8226-63EBDB9FBC49}" type="slidenum">
              <a:rPr lang="en-US" smtClean="0"/>
              <a:t>‹#›</a:t>
            </a:fld>
            <a:endParaRPr lang="en-US"/>
          </a:p>
        </p:txBody>
      </p:sp>
      <p:sp>
        <p:nvSpPr>
          <p:cNvPr id="5" name="Footer Placeholder 6"/>
          <p:cNvSpPr>
            <a:spLocks noGrp="1"/>
          </p:cNvSpPr>
          <p:nvPr>
            <p:ph type="ftr" sz="quarter" idx="13"/>
          </p:nvPr>
        </p:nvSpPr>
        <p:spPr>
          <a:xfrm>
            <a:off x="4319945" y="6466878"/>
            <a:ext cx="7208520" cy="365125"/>
          </a:xfrm>
        </p:spPr>
        <p:txBody>
          <a:bodyPr/>
          <a:lstStyle/>
          <a:p>
            <a:r>
              <a:rPr lang="en-US" dirty="0"/>
              <a:t>Cloud Nine Solutions Company Limited. All rights reserved | https://www.cloud9-solutions.com</a:t>
            </a:r>
          </a:p>
        </p:txBody>
      </p:sp>
    </p:spTree>
    <p:extLst>
      <p:ext uri="{BB962C8B-B14F-4D97-AF65-F5344CB8AC3E}">
        <p14:creationId xmlns:p14="http://schemas.microsoft.com/office/powerpoint/2010/main" val="223865778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1741" y="1005840"/>
            <a:ext cx="5626573"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199" y="1005840"/>
            <a:ext cx="5623560"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59F1559-0DDD-4D29-8226-63EBDB9FBC49}" type="slidenum">
              <a:rPr lang="en-US" smtClean="0"/>
              <a:t>‹#›</a:t>
            </a:fld>
            <a:endParaRPr lang="en-US"/>
          </a:p>
        </p:txBody>
      </p:sp>
    </p:spTree>
    <p:extLst>
      <p:ext uri="{BB962C8B-B14F-4D97-AF65-F5344CB8AC3E}">
        <p14:creationId xmlns:p14="http://schemas.microsoft.com/office/powerpoint/2010/main" val="188262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 y="64008"/>
            <a:ext cx="9454896" cy="731520"/>
          </a:xfrm>
        </p:spPr>
        <p:txBody>
          <a:bodyPr vert="horz" lIns="91440" tIns="45720" rIns="91440" bIns="45720" rtlCol="0" anchor="ctr">
            <a:normAutofit/>
          </a:bodyPr>
          <a:lstStyle>
            <a:lvl1pPr>
              <a:defRPr lang="en-US"/>
            </a:lvl1pPr>
          </a:lstStyle>
          <a:p>
            <a:pPr lvl="0"/>
            <a:r>
              <a:rPr lang="en-US"/>
              <a:t>Click to edit Master title style</a:t>
            </a:r>
          </a:p>
        </p:txBody>
      </p:sp>
      <p:sp>
        <p:nvSpPr>
          <p:cNvPr id="3" name="Text Placeholder 2"/>
          <p:cNvSpPr>
            <a:spLocks noGrp="1"/>
          </p:cNvSpPr>
          <p:nvPr>
            <p:ph type="body" idx="1"/>
          </p:nvPr>
        </p:nvSpPr>
        <p:spPr>
          <a:xfrm>
            <a:off x="182880" y="1005840"/>
            <a:ext cx="5868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 y="1829752"/>
            <a:ext cx="5868977" cy="43901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005840"/>
            <a:ext cx="589788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829752"/>
            <a:ext cx="5897880" cy="43901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59F1559-0DDD-4D29-8226-63EBDB9FBC49}" type="slidenum">
              <a:rPr lang="en-US" smtClean="0"/>
              <a:t>‹#›</a:t>
            </a:fld>
            <a:endParaRPr lang="en-US"/>
          </a:p>
        </p:txBody>
      </p:sp>
    </p:spTree>
    <p:extLst>
      <p:ext uri="{BB962C8B-B14F-4D97-AF65-F5344CB8AC3E}">
        <p14:creationId xmlns:p14="http://schemas.microsoft.com/office/powerpoint/2010/main" val="165239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59F1559-0DDD-4D29-8226-63EBDB9FBC49}" type="slidenum">
              <a:rPr lang="en-US" smtClean="0"/>
              <a:t>‹#›</a:t>
            </a:fld>
            <a:endParaRPr lang="en-US"/>
          </a:p>
        </p:txBody>
      </p:sp>
      <p:sp>
        <p:nvSpPr>
          <p:cNvPr id="6" name="Footer Placeholder 5"/>
          <p:cNvSpPr>
            <a:spLocks noGrp="1"/>
          </p:cNvSpPr>
          <p:nvPr>
            <p:ph type="ftr" sz="quarter" idx="13"/>
          </p:nvPr>
        </p:nvSpPr>
        <p:spPr/>
        <p:txBody>
          <a:bodyPr/>
          <a:lstStyle/>
          <a:p>
            <a:r>
              <a:rPr lang="en-US" dirty="0"/>
              <a:t>Cloud Nine Solutions Company Limited. All rights reserved | https://www.cloud9-solutions.com</a:t>
            </a:r>
          </a:p>
        </p:txBody>
      </p:sp>
    </p:spTree>
    <p:extLst>
      <p:ext uri="{BB962C8B-B14F-4D97-AF65-F5344CB8AC3E}">
        <p14:creationId xmlns:p14="http://schemas.microsoft.com/office/powerpoint/2010/main" val="415740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9F1559-0DDD-4D29-8226-63EBDB9FBC49}" type="slidenum">
              <a:rPr lang="en-US" smtClean="0"/>
              <a:t>‹#›</a:t>
            </a:fld>
            <a:endParaRPr lang="en-US"/>
          </a:p>
        </p:txBody>
      </p:sp>
      <p:sp>
        <p:nvSpPr>
          <p:cNvPr id="6" name="Footer Placeholder 5"/>
          <p:cNvSpPr>
            <a:spLocks noGrp="1"/>
          </p:cNvSpPr>
          <p:nvPr>
            <p:ph type="ftr" sz="quarter" idx="13"/>
          </p:nvPr>
        </p:nvSpPr>
        <p:spPr/>
        <p:txBody>
          <a:bodyPr/>
          <a:lstStyle/>
          <a:p>
            <a:r>
              <a:rPr lang="en-US" dirty="0"/>
              <a:t>Cloud Nine Solutions Company Limited. All rights reserved | https://www.cloud9-solutions.com</a:t>
            </a:r>
          </a:p>
        </p:txBody>
      </p:sp>
    </p:spTree>
    <p:extLst>
      <p:ext uri="{BB962C8B-B14F-4D97-AF65-F5344CB8AC3E}">
        <p14:creationId xmlns:p14="http://schemas.microsoft.com/office/powerpoint/2010/main" val="249193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Absolute 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8269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60" y="457200"/>
            <a:ext cx="4572000"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44756" y="987425"/>
            <a:ext cx="6675120" cy="5193869"/>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760" y="2057400"/>
            <a:ext cx="4572000" cy="406204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59F1559-0DDD-4D29-8226-63EBDB9FBC49}" type="slidenum">
              <a:rPr lang="en-US" smtClean="0"/>
              <a:t>‹#›</a:t>
            </a:fld>
            <a:endParaRPr lang="en-US"/>
          </a:p>
        </p:txBody>
      </p:sp>
    </p:spTree>
    <p:extLst>
      <p:ext uri="{BB962C8B-B14F-4D97-AF65-F5344CB8AC3E}">
        <p14:creationId xmlns:p14="http://schemas.microsoft.com/office/powerpoint/2010/main" val="210858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40000"/>
            <a:lum/>
            <a:extLst>
              <a:ext uri="{28A0092B-C50C-407E-A947-70E740481C1C}">
                <a14:useLocalDpi xmlns:a14="http://schemas.microsoft.com/office/drawing/2010/main" val="0"/>
              </a:ext>
            </a:extLst>
          </a:blip>
          <a:srcRect/>
          <a:stretch>
            <a:fillRect b="7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722" y="67112"/>
            <a:ext cx="10816541" cy="7315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 y="1005840"/>
            <a:ext cx="11887200" cy="5212080"/>
          </a:xfrm>
          <a:prstGeom prst="rect">
            <a:avLst/>
          </a:prstGeom>
        </p:spPr>
        <p:txBody>
          <a:bodyPr vert="horz" lIns="91440" tIns="45720" rIns="91440" bIns="45720" rtlCol="0">
            <a:normAutofit/>
          </a:bodyPr>
          <a:lstStyle/>
          <a:p>
            <a:pPr lvl="0">
              <a:buSzPct val="100000"/>
              <a:buChar char="§"/>
            </a:pPr>
            <a:r>
              <a:rPr lang="en-US"/>
              <a:t>Click to edit Master text styles</a:t>
            </a:r>
          </a:p>
          <a:p>
            <a:pPr lvl="1">
              <a:buSzPct val="100000"/>
              <a:buChar char="§"/>
            </a:pPr>
            <a:r>
              <a:rPr lang="en-US"/>
              <a:t>Second level</a:t>
            </a:r>
          </a:p>
          <a:p>
            <a:pPr lvl="2">
              <a:buSzPct val="100000"/>
              <a:buChar char="§"/>
            </a:pPr>
            <a:r>
              <a:rPr lang="en-US"/>
              <a:t>Third level</a:t>
            </a:r>
          </a:p>
          <a:p>
            <a:pPr lvl="3">
              <a:buSzPct val="100000"/>
              <a:buChar char="§"/>
            </a:pPr>
            <a:r>
              <a:rPr lang="en-US"/>
              <a:t>Fourth level</a:t>
            </a:r>
          </a:p>
          <a:p>
            <a:pPr lvl="4">
              <a:buSzPct val="100000"/>
              <a:buChar char="§"/>
            </a:pPr>
            <a:r>
              <a:rPr lang="en-US"/>
              <a:t>Fifth level</a:t>
            </a:r>
            <a:endParaRPr lang="en-US" dirty="0"/>
          </a:p>
        </p:txBody>
      </p:sp>
      <p:sp>
        <p:nvSpPr>
          <p:cNvPr id="6" name="Slide Number Placeholder 5"/>
          <p:cNvSpPr>
            <a:spLocks noGrp="1"/>
          </p:cNvSpPr>
          <p:nvPr>
            <p:ph type="sldNum" sz="quarter" idx="4"/>
          </p:nvPr>
        </p:nvSpPr>
        <p:spPr>
          <a:xfrm>
            <a:off x="11582400" y="6466878"/>
            <a:ext cx="487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F1559-0DDD-4D29-8226-63EBDB9FBC49}" type="slidenum">
              <a:rPr lang="en-US" smtClean="0"/>
              <a:t>‹#›</a:t>
            </a:fld>
            <a:endParaRPr lang="en-US" dirty="0"/>
          </a:p>
        </p:txBody>
      </p:sp>
      <p:sp>
        <p:nvSpPr>
          <p:cNvPr id="14" name="Footer Placeholder 13"/>
          <p:cNvSpPr>
            <a:spLocks noGrp="1"/>
          </p:cNvSpPr>
          <p:nvPr>
            <p:ph type="ftr" sz="quarter" idx="3"/>
          </p:nvPr>
        </p:nvSpPr>
        <p:spPr>
          <a:xfrm>
            <a:off x="4319945" y="6466878"/>
            <a:ext cx="72085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Cloud Nine Solutions Company Limited. All rights reserved | https://www.cloud9-solutions.com</a:t>
            </a:r>
          </a:p>
        </p:txBody>
      </p:sp>
      <p:sp>
        <p:nvSpPr>
          <p:cNvPr id="15" name="Rectangle 14"/>
          <p:cNvSpPr/>
          <p:nvPr userDrawn="1"/>
        </p:nvSpPr>
        <p:spPr>
          <a:xfrm>
            <a:off x="0" y="6812280"/>
            <a:ext cx="12198096" cy="45720"/>
          </a:xfrm>
          <a:prstGeom prst="rect">
            <a:avLst/>
          </a:prstGeom>
          <a:solidFill>
            <a:schemeClr val="accent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15" cstate="print">
            <a:extLst>
              <a:ext uri="{28A0092B-C50C-407E-A947-70E740481C1C}">
                <a14:useLocalDpi xmlns:a14="http://schemas.microsoft.com/office/drawing/2010/main" val="0"/>
              </a:ext>
            </a:extLst>
          </a:blip>
          <a:srcRect/>
          <a:stretch/>
        </p:blipFill>
        <p:spPr>
          <a:xfrm>
            <a:off x="11115674" y="84346"/>
            <a:ext cx="887732" cy="532874"/>
          </a:xfrm>
          <a:prstGeom prst="rect">
            <a:avLst/>
          </a:prstGeom>
          <a:effectLst>
            <a:outerShdw blurRad="50800" dist="12700" dir="2700000" algn="tl" rotWithShape="0">
              <a:prstClr val="black">
                <a:alpha val="40000"/>
              </a:prstClr>
            </a:outerShdw>
          </a:effectLst>
        </p:spPr>
      </p:pic>
      <p:sp>
        <p:nvSpPr>
          <p:cNvPr id="12" name="TextBox 11"/>
          <p:cNvSpPr txBox="1"/>
          <p:nvPr userDrawn="1"/>
        </p:nvSpPr>
        <p:spPr>
          <a:xfrm>
            <a:off x="11082646" y="599585"/>
            <a:ext cx="953787" cy="138499"/>
          </a:xfrm>
          <a:prstGeom prst="rect">
            <a:avLst/>
          </a:prstGeom>
          <a:noFill/>
          <a:effectLst>
            <a:outerShdw blurRad="50800" dist="12700" dir="2700000" algn="tl" rotWithShape="0">
              <a:prstClr val="black">
                <a:alpha val="40000"/>
              </a:prstClr>
            </a:outerShdw>
          </a:effectLst>
        </p:spPr>
        <p:txBody>
          <a:bodyPr wrap="none" lIns="0" tIns="0" rIns="0" bIns="0" rtlCol="0">
            <a:spAutoFit/>
          </a:bodyPr>
          <a:lstStyle/>
          <a:p>
            <a:r>
              <a:rPr lang="en-US" sz="900" b="1" dirty="0">
                <a:solidFill>
                  <a:schemeClr val="tx1">
                    <a:lumMod val="95000"/>
                    <a:lumOff val="5000"/>
                  </a:schemeClr>
                </a:solidFill>
                <a:latin typeface="Arial Narrow" panose="020B0606020202030204" pitchFamily="34" charset="0"/>
              </a:rPr>
              <a:t>Cloud</a:t>
            </a:r>
            <a:r>
              <a:rPr lang="en-US" sz="900" b="1" baseline="0" dirty="0">
                <a:solidFill>
                  <a:schemeClr val="tx1">
                    <a:lumMod val="95000"/>
                    <a:lumOff val="5000"/>
                  </a:schemeClr>
                </a:solidFill>
                <a:latin typeface="Arial Narrow" panose="020B0606020202030204" pitchFamily="34" charset="0"/>
              </a:rPr>
              <a:t> Nine Solutions</a:t>
            </a:r>
            <a:endParaRPr lang="en-US" sz="900" b="1" dirty="0">
              <a:solidFill>
                <a:schemeClr val="tx1">
                  <a:lumMod val="95000"/>
                  <a:lumOff val="5000"/>
                </a:schemeClr>
              </a:solidFill>
              <a:latin typeface="Arial Narrow" panose="020B0606020202030204" pitchFamily="34" charset="0"/>
            </a:endParaRPr>
          </a:p>
        </p:txBody>
      </p:sp>
    </p:spTree>
    <p:extLst>
      <p:ext uri="{BB962C8B-B14F-4D97-AF65-F5344CB8AC3E}">
        <p14:creationId xmlns:p14="http://schemas.microsoft.com/office/powerpoint/2010/main" val="3931721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3600" kern="1200">
          <a:solidFill>
            <a:srgbClr val="094D81"/>
          </a:solidFill>
          <a:latin typeface="+mj-lt"/>
          <a:ea typeface="+mj-ea"/>
          <a:cs typeface="+mj-cs"/>
        </a:defRPr>
      </a:lvl1pPr>
    </p:titleStyle>
    <p:bodyStyle>
      <a:lvl1pPr marL="283464" indent="-283464" algn="l" defTabSz="914400" rtl="0" eaLnBrk="1" latinLnBrk="0" hangingPunct="1">
        <a:lnSpc>
          <a:spcPct val="90000"/>
        </a:lnSpc>
        <a:spcBef>
          <a:spcPts val="1000"/>
        </a:spcBef>
        <a:buSzPct val="80000"/>
        <a:buFont typeface="Wingdings" panose="05000000000000000000" pitchFamily="2" charset="2"/>
        <a:buChar char="q"/>
        <a:defRPr lang="en-US" sz="2800" kern="1200" dirty="0" smtClean="0">
          <a:solidFill>
            <a:schemeClr val="tx1"/>
          </a:solidFill>
          <a:latin typeface="+mn-lt"/>
          <a:ea typeface="+mn-ea"/>
          <a:cs typeface="+mn-cs"/>
        </a:defRPr>
      </a:lvl1pPr>
      <a:lvl2pPr marL="740664" indent="-283464"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97864" indent="-283464"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55064" indent="-283464"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112264" indent="-283464"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a:t>PHP Web Development</a:t>
            </a:r>
          </a:p>
        </p:txBody>
      </p:sp>
      <p:sp>
        <p:nvSpPr>
          <p:cNvPr id="7" name="Subtitle 6"/>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59F1559-0DDD-4D29-8226-63EBDB9FBC49}" type="slidenum">
              <a:rPr lang="en-US" smtClean="0"/>
              <a:t>1</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96967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BIẾN</a:t>
            </a:r>
          </a:p>
        </p:txBody>
      </p:sp>
      <p:sp>
        <p:nvSpPr>
          <p:cNvPr id="3" name="Content Placeholder 2"/>
          <p:cNvSpPr>
            <a:spLocks noGrp="1"/>
          </p:cNvSpPr>
          <p:nvPr>
            <p:ph idx="1"/>
          </p:nvPr>
        </p:nvSpPr>
        <p:spPr>
          <a:xfrm>
            <a:off x="548640" y="1005840"/>
            <a:ext cx="11338560" cy="5461038"/>
          </a:xfrm>
        </p:spPr>
        <p:txBody>
          <a:bodyPr>
            <a:normAutofit lnSpcReduction="10000"/>
          </a:bodyPr>
          <a:lstStyle/>
          <a:p>
            <a:pPr algn="just">
              <a:lnSpc>
                <a:spcPct val="130000"/>
              </a:lnSpc>
              <a:spcBef>
                <a:spcPts val="0"/>
              </a:spcBef>
            </a:pPr>
            <a:r>
              <a:rPr lang="en-US" b="1">
                <a:latin typeface="Calibri (Body)"/>
              </a:rPr>
              <a:t>Kết xuất</a:t>
            </a:r>
            <a:r>
              <a:rPr lang="en-US">
                <a:latin typeface="Calibri (Body)"/>
              </a:rPr>
              <a:t>:</a:t>
            </a:r>
          </a:p>
          <a:p>
            <a:pPr lvl="1" algn="just">
              <a:lnSpc>
                <a:spcPct val="130000"/>
              </a:lnSpc>
              <a:spcBef>
                <a:spcPts val="0"/>
              </a:spcBef>
              <a:buFont typeface="Wingdings" panose="05000000000000000000" pitchFamily="2" charset="2"/>
              <a:buChar char="Ø"/>
            </a:pPr>
            <a:r>
              <a:rPr lang="en-US" b="1">
                <a:latin typeface="Calibri (Body)"/>
              </a:rPr>
              <a:t>Vấn đề</a:t>
            </a:r>
            <a:r>
              <a:rPr lang="en-US">
                <a:latin typeface="Calibri (Body)"/>
              </a:rPr>
              <a:t>: Cần kết xuất thông tin của biến</a:t>
            </a:r>
          </a:p>
          <a:p>
            <a:pPr lvl="1" algn="just">
              <a:lnSpc>
                <a:spcPct val="130000"/>
              </a:lnSpc>
              <a:spcBef>
                <a:spcPts val="0"/>
              </a:spcBef>
              <a:buFont typeface="Wingdings" panose="05000000000000000000" pitchFamily="2" charset="2"/>
              <a:buChar char="Ø"/>
            </a:pPr>
            <a:r>
              <a:rPr lang="en-US" b="1">
                <a:latin typeface="Calibri (Body)"/>
              </a:rPr>
              <a:t>Giải quyết</a:t>
            </a:r>
            <a:r>
              <a:rPr lang="en-US">
                <a:latin typeface="Calibri (Body)"/>
              </a:rPr>
              <a:t>: Khai báo chuỗi với giá trị ban đầu =&gt; bổ sung giá trị vào chuỗi =&gt; xuất</a:t>
            </a:r>
          </a:p>
          <a:p>
            <a:pPr lvl="1" algn="just">
              <a:lnSpc>
                <a:spcPct val="130000"/>
              </a:lnSpc>
              <a:spcBef>
                <a:spcPts val="0"/>
              </a:spcBef>
              <a:buFont typeface="Wingdings" panose="05000000000000000000" pitchFamily="2" charset="2"/>
              <a:buChar char="Ø"/>
            </a:pPr>
            <a:r>
              <a:rPr lang="en-US" b="1">
                <a:latin typeface="Calibri (Body)"/>
              </a:rPr>
              <a:t>Lệnh kết xuất chuỗi</a:t>
            </a:r>
            <a:r>
              <a:rPr lang="en-US">
                <a:latin typeface="Calibri (Body)"/>
              </a:rPr>
              <a:t>: </a:t>
            </a:r>
          </a:p>
          <a:p>
            <a:pPr lvl="2" algn="just">
              <a:lnSpc>
                <a:spcPct val="130000"/>
              </a:lnSpc>
              <a:spcBef>
                <a:spcPts val="0"/>
              </a:spcBef>
              <a:buFont typeface="Arial" panose="020B0604020202020204" pitchFamily="34" charset="0"/>
              <a:buChar char="•"/>
            </a:pPr>
            <a:r>
              <a:rPr lang="en-US" b="1">
                <a:latin typeface="Calibri (Body)"/>
              </a:rPr>
              <a:t>Ý nghĩa</a:t>
            </a:r>
            <a:r>
              <a:rPr lang="en-US">
                <a:latin typeface="Calibri (Body)"/>
              </a:rPr>
              <a:t>: cho phép xuất thông tin của biến hay hằng chuỗi</a:t>
            </a:r>
          </a:p>
          <a:p>
            <a:pPr lvl="2" algn="just">
              <a:lnSpc>
                <a:spcPct val="130000"/>
              </a:lnSpc>
              <a:spcBef>
                <a:spcPts val="0"/>
              </a:spcBef>
              <a:buFont typeface="Arial" panose="020B0604020202020204" pitchFamily="34" charset="0"/>
              <a:buChar char="•"/>
            </a:pPr>
            <a:r>
              <a:rPr lang="en-US" b="1">
                <a:latin typeface="Calibri (Body)"/>
              </a:rPr>
              <a:t>Cú pháp</a:t>
            </a:r>
            <a:r>
              <a:rPr lang="en-US">
                <a:latin typeface="Calibri (Body)"/>
              </a:rPr>
              <a:t>: </a:t>
            </a:r>
          </a:p>
          <a:p>
            <a:pPr marL="914400" lvl="2" indent="0" algn="just">
              <a:lnSpc>
                <a:spcPct val="130000"/>
              </a:lnSpc>
              <a:spcBef>
                <a:spcPts val="0"/>
              </a:spcBef>
              <a:buNone/>
            </a:pPr>
            <a:r>
              <a:rPr lang="en-US">
                <a:solidFill>
                  <a:srgbClr val="0697FD"/>
                </a:solidFill>
                <a:latin typeface="Calibri (Body)"/>
              </a:rPr>
              <a:t>	echo</a:t>
            </a:r>
            <a:r>
              <a:rPr lang="en-US">
                <a:latin typeface="Calibri (Body)"/>
              </a:rPr>
              <a:t> Hằng; </a:t>
            </a:r>
          </a:p>
          <a:p>
            <a:pPr marL="914400" lvl="2" indent="0" algn="just">
              <a:lnSpc>
                <a:spcPct val="130000"/>
              </a:lnSpc>
              <a:spcBef>
                <a:spcPts val="0"/>
              </a:spcBef>
              <a:buNone/>
            </a:pPr>
            <a:r>
              <a:rPr lang="en-US">
                <a:solidFill>
                  <a:srgbClr val="0697FD"/>
                </a:solidFill>
                <a:latin typeface="Calibri (Body)"/>
              </a:rPr>
              <a:t>	echo</a:t>
            </a:r>
            <a:r>
              <a:rPr lang="en-US">
                <a:latin typeface="Calibri (Body)"/>
              </a:rPr>
              <a:t> Biến;</a:t>
            </a:r>
          </a:p>
          <a:p>
            <a:pPr lvl="1" algn="just">
              <a:lnSpc>
                <a:spcPct val="130000"/>
              </a:lnSpc>
              <a:spcBef>
                <a:spcPts val="0"/>
              </a:spcBef>
              <a:buFont typeface="Wingdings" panose="05000000000000000000" pitchFamily="2" charset="2"/>
              <a:buChar char="Ø"/>
            </a:pPr>
            <a:r>
              <a:rPr lang="en-US" b="1">
                <a:latin typeface="Calibri (Body)"/>
              </a:rPr>
              <a:t>Phép toán bổ sung chuỗi</a:t>
            </a:r>
            <a:r>
              <a:rPr lang="en-US">
                <a:latin typeface="Calibri (Body)"/>
              </a:rPr>
              <a:t>:</a:t>
            </a:r>
          </a:p>
          <a:p>
            <a:pPr lvl="2" algn="just">
              <a:lnSpc>
                <a:spcPct val="130000"/>
              </a:lnSpc>
              <a:spcBef>
                <a:spcPts val="0"/>
              </a:spcBef>
              <a:buFont typeface="Arial" panose="020B0604020202020204" pitchFamily="34" charset="0"/>
              <a:buChar char="•"/>
            </a:pPr>
            <a:r>
              <a:rPr lang="en-US" b="1">
                <a:latin typeface="Calibri (Body)"/>
              </a:rPr>
              <a:t>Ý nghĩa</a:t>
            </a:r>
            <a:r>
              <a:rPr lang="en-US">
                <a:latin typeface="Calibri (Body)"/>
              </a:rPr>
              <a:t>: cho phép bổ sung thông tin của biến hay hằng chuỗi vào biến chuỗi $S</a:t>
            </a:r>
          </a:p>
          <a:p>
            <a:pPr lvl="2" algn="just">
              <a:lnSpc>
                <a:spcPct val="130000"/>
              </a:lnSpc>
              <a:spcBef>
                <a:spcPts val="0"/>
              </a:spcBef>
              <a:buFont typeface="Arial" panose="020B0604020202020204" pitchFamily="34" charset="0"/>
              <a:buChar char="•"/>
            </a:pPr>
            <a:r>
              <a:rPr lang="en-US" b="1">
                <a:latin typeface="Calibri (Body)"/>
              </a:rPr>
              <a:t>Cú pháp</a:t>
            </a:r>
            <a:r>
              <a:rPr lang="en-US">
                <a:latin typeface="Calibri (Body)"/>
              </a:rPr>
              <a:t>: </a:t>
            </a:r>
          </a:p>
          <a:p>
            <a:pPr marL="914400" lvl="2" indent="0" algn="just">
              <a:lnSpc>
                <a:spcPct val="130000"/>
              </a:lnSpc>
              <a:spcBef>
                <a:spcPts val="0"/>
              </a:spcBef>
              <a:buNone/>
            </a:pPr>
            <a:r>
              <a:rPr lang="en-US">
                <a:latin typeface="Calibri (Body)"/>
              </a:rPr>
              <a:t>	$S = $S . Hằng chuỗi;</a:t>
            </a:r>
          </a:p>
          <a:p>
            <a:pPr marL="914400" lvl="2" indent="0" algn="just">
              <a:lnSpc>
                <a:spcPct val="130000"/>
              </a:lnSpc>
              <a:spcBef>
                <a:spcPts val="0"/>
              </a:spcBef>
              <a:buNone/>
            </a:pPr>
            <a:r>
              <a:rPr lang="en-US" i="1">
                <a:solidFill>
                  <a:schemeClr val="accent4">
                    <a:lumMod val="50000"/>
                  </a:schemeClr>
                </a:solidFill>
                <a:latin typeface="Calibri (Body)"/>
              </a:rPr>
              <a:t>	</a:t>
            </a:r>
            <a:r>
              <a:rPr lang="en-US">
                <a:latin typeface="Calibri (Body)"/>
              </a:rPr>
              <a:t>$S = $S + Biến chuỗi;</a:t>
            </a:r>
          </a:p>
          <a:p>
            <a:pPr algn="just">
              <a:lnSpc>
                <a:spcPct val="130000"/>
              </a:lnSpc>
              <a:spcBef>
                <a:spcPts val="0"/>
              </a:spcBef>
            </a:pPr>
            <a:endParaRPr lang="en-US" sz="2400" i="1" dirty="0">
              <a:solidFill>
                <a:schemeClr val="accent4">
                  <a:lumMod val="50000"/>
                </a:schemeClr>
              </a:solidFill>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10</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9705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BIẾN</a:t>
            </a:r>
          </a:p>
        </p:txBody>
      </p:sp>
      <p:sp>
        <p:nvSpPr>
          <p:cNvPr id="3" name="Content Placeholder 2"/>
          <p:cNvSpPr>
            <a:spLocks noGrp="1"/>
          </p:cNvSpPr>
          <p:nvPr>
            <p:ph idx="1"/>
          </p:nvPr>
        </p:nvSpPr>
        <p:spPr>
          <a:xfrm>
            <a:off x="548640" y="1005840"/>
            <a:ext cx="11338560" cy="602623"/>
          </a:xfrm>
        </p:spPr>
        <p:txBody>
          <a:bodyPr>
            <a:normAutofit/>
          </a:bodyPr>
          <a:lstStyle/>
          <a:p>
            <a:pPr algn="just">
              <a:lnSpc>
                <a:spcPct val="130000"/>
              </a:lnSpc>
              <a:spcBef>
                <a:spcPts val="0"/>
              </a:spcBef>
            </a:pPr>
            <a:r>
              <a:rPr lang="en-US" b="1">
                <a:latin typeface="Calibri (Body)"/>
              </a:rPr>
              <a:t>Kết xuất</a:t>
            </a:r>
            <a:r>
              <a:rPr lang="en-US">
                <a:latin typeface="Calibri (Body)"/>
              </a:rPr>
              <a:t>:</a:t>
            </a:r>
          </a:p>
        </p:txBody>
      </p:sp>
      <p:sp>
        <p:nvSpPr>
          <p:cNvPr id="4" name="Slide Number Placeholder 3"/>
          <p:cNvSpPr>
            <a:spLocks noGrp="1"/>
          </p:cNvSpPr>
          <p:nvPr>
            <p:ph type="sldNum" sz="quarter" idx="12"/>
          </p:nvPr>
        </p:nvSpPr>
        <p:spPr/>
        <p:txBody>
          <a:bodyPr/>
          <a:lstStyle/>
          <a:p>
            <a:fld id="{059F1559-0DDD-4D29-8226-63EBDB9FBC49}" type="slidenum">
              <a:rPr lang="en-US" smtClean="0"/>
              <a:t>11</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6" name="Table 5">
            <a:extLst>
              <a:ext uri="{FF2B5EF4-FFF2-40B4-BE49-F238E27FC236}">
                <a16:creationId xmlns:a16="http://schemas.microsoft.com/office/drawing/2014/main" id="{7A839A36-7765-4C81-9AAD-D0E3CE55F727}"/>
              </a:ext>
            </a:extLst>
          </p:cNvPr>
          <p:cNvGraphicFramePr>
            <a:graphicFrameLocks noGrp="1"/>
          </p:cNvGraphicFramePr>
          <p:nvPr>
            <p:extLst>
              <p:ext uri="{D42A27DB-BD31-4B8C-83A1-F6EECF244321}">
                <p14:modId xmlns:p14="http://schemas.microsoft.com/office/powerpoint/2010/main" val="2994606119"/>
              </p:ext>
            </p:extLst>
          </p:nvPr>
        </p:nvGraphicFramePr>
        <p:xfrm>
          <a:off x="548639" y="1608463"/>
          <a:ext cx="11338561" cy="2712720"/>
        </p:xfrm>
        <a:graphic>
          <a:graphicData uri="http://schemas.openxmlformats.org/drawingml/2006/table">
            <a:tbl>
              <a:tblPr firstRow="1" bandRow="1">
                <a:tableStyleId>{5C22544A-7EE6-4342-B048-85BDC9FD1C3A}</a:tableStyleId>
              </a:tblPr>
              <a:tblGrid>
                <a:gridCol w="4761491">
                  <a:extLst>
                    <a:ext uri="{9D8B030D-6E8A-4147-A177-3AD203B41FA5}">
                      <a16:colId xmlns:a16="http://schemas.microsoft.com/office/drawing/2014/main" val="3082020671"/>
                    </a:ext>
                  </a:extLst>
                </a:gridCol>
                <a:gridCol w="6577070">
                  <a:extLst>
                    <a:ext uri="{9D8B030D-6E8A-4147-A177-3AD203B41FA5}">
                      <a16:colId xmlns:a16="http://schemas.microsoft.com/office/drawing/2014/main" val="3352043614"/>
                    </a:ext>
                  </a:extLst>
                </a:gridCol>
              </a:tblGrid>
              <a:tr h="370840">
                <a:tc>
                  <a:txBody>
                    <a:bodyPr/>
                    <a:lstStyle/>
                    <a:p>
                      <a:r>
                        <a:rPr lang="en-US" sz="2200">
                          <a:latin typeface="Calibri (Body)"/>
                        </a:rPr>
                        <a:t>VẤN ĐỀ</a:t>
                      </a:r>
                    </a:p>
                  </a:txBody>
                  <a:tcPr/>
                </a:tc>
                <a:tc>
                  <a:txBody>
                    <a:bodyPr/>
                    <a:lstStyle/>
                    <a:p>
                      <a:r>
                        <a:rPr lang="en-US" sz="2200">
                          <a:latin typeface="Calibri (Body)"/>
                        </a:rPr>
                        <a:t>CÂU LỆNH</a:t>
                      </a:r>
                    </a:p>
                  </a:txBody>
                  <a:tcPr/>
                </a:tc>
                <a:extLst>
                  <a:ext uri="{0D108BD9-81ED-4DB2-BD59-A6C34878D82A}">
                    <a16:rowId xmlns:a16="http://schemas.microsoft.com/office/drawing/2014/main" val="315174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Kết xuất biến chuỗi</a:t>
                      </a:r>
                    </a:p>
                  </a:txBody>
                  <a:tcPr/>
                </a:tc>
                <a:tc>
                  <a:txBody>
                    <a:bodyPr/>
                    <a:lstStyle/>
                    <a:p>
                      <a:r>
                        <a:rPr lang="en-US" sz="2200">
                          <a:solidFill>
                            <a:schemeClr val="tx1"/>
                          </a:solidFill>
                          <a:latin typeface="Calibri (Body)"/>
                        </a:rPr>
                        <a:t>$Chuoi = “Ho ten: ”;</a:t>
                      </a:r>
                    </a:p>
                    <a:p>
                      <a:r>
                        <a:rPr lang="en-US" sz="2200" i="0">
                          <a:solidFill>
                            <a:schemeClr val="tx1"/>
                          </a:solidFill>
                          <a:latin typeface="Calibri (Body)"/>
                        </a:rPr>
                        <a:t>$Chuoi = $Chuoi . $Ho_ten;</a:t>
                      </a:r>
                    </a:p>
                  </a:txBody>
                  <a:tcPr/>
                </a:tc>
                <a:extLst>
                  <a:ext uri="{0D108BD9-81ED-4DB2-BD59-A6C34878D82A}">
                    <a16:rowId xmlns:a16="http://schemas.microsoft.com/office/drawing/2014/main" val="39314917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Kết xuất biến số thực </a:t>
                      </a:r>
                    </a:p>
                  </a:txBody>
                  <a:tcPr/>
                </a:tc>
                <a:tc>
                  <a:txBody>
                    <a:bodyPr/>
                    <a:lstStyle/>
                    <a:p>
                      <a:r>
                        <a:rPr lang="en-US" sz="2200">
                          <a:solidFill>
                            <a:schemeClr val="tx1"/>
                          </a:solidFill>
                          <a:latin typeface="Calibri (Body)"/>
                        </a:rPr>
                        <a:t>$Chuoi = “y = ”;</a:t>
                      </a:r>
                    </a:p>
                    <a:p>
                      <a:r>
                        <a:rPr lang="en-US" sz="2200" i="0">
                          <a:solidFill>
                            <a:schemeClr val="tx1"/>
                          </a:solidFill>
                          <a:latin typeface="Calibri (Body)"/>
                        </a:rPr>
                        <a:t>$Chuoi = $Chuoi . $y;</a:t>
                      </a:r>
                      <a:endParaRPr lang="en-US" sz="2200" i="1">
                        <a:solidFill>
                          <a:schemeClr val="tx1"/>
                        </a:solidFill>
                        <a:latin typeface="Calibri (Body)"/>
                      </a:endParaRPr>
                    </a:p>
                  </a:txBody>
                  <a:tcPr/>
                </a:tc>
                <a:extLst>
                  <a:ext uri="{0D108BD9-81ED-4DB2-BD59-A6C34878D82A}">
                    <a16:rowId xmlns:a16="http://schemas.microsoft.com/office/drawing/2014/main" val="30384026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Kết xuất biến logic</a:t>
                      </a:r>
                    </a:p>
                  </a:txBody>
                  <a:tcPr/>
                </a:tc>
                <a:tc>
                  <a:txBody>
                    <a:bodyPr/>
                    <a:lstStyle/>
                    <a:p>
                      <a:r>
                        <a:rPr lang="en-US" sz="2200">
                          <a:solidFill>
                            <a:schemeClr val="tx1"/>
                          </a:solidFill>
                          <a:latin typeface="Calibri (Body)"/>
                        </a:rPr>
                        <a:t>$Chuoi = “Gioi tinh: ”;</a:t>
                      </a:r>
                    </a:p>
                    <a:p>
                      <a:r>
                        <a:rPr lang="en-US" sz="2200" i="0">
                          <a:solidFill>
                            <a:schemeClr val="tx1"/>
                          </a:solidFill>
                          <a:latin typeface="Calibri (Body)"/>
                        </a:rPr>
                        <a:t>$Chuoi = $Chuoi + $Gioi_tinh;</a:t>
                      </a:r>
                      <a:endParaRPr lang="en-US" sz="2200" i="1">
                        <a:solidFill>
                          <a:schemeClr val="tx1"/>
                        </a:solidFill>
                        <a:latin typeface="Calibri (Body)"/>
                      </a:endParaRPr>
                    </a:p>
                  </a:txBody>
                  <a:tcPr/>
                </a:tc>
                <a:extLst>
                  <a:ext uri="{0D108BD9-81ED-4DB2-BD59-A6C34878D82A}">
                    <a16:rowId xmlns:a16="http://schemas.microsoft.com/office/drawing/2014/main" val="1253787786"/>
                  </a:ext>
                </a:extLst>
              </a:tr>
            </a:tbl>
          </a:graphicData>
        </a:graphic>
      </p:graphicFrame>
    </p:spTree>
    <p:extLst>
      <p:ext uri="{BB962C8B-B14F-4D97-AF65-F5344CB8AC3E}">
        <p14:creationId xmlns:p14="http://schemas.microsoft.com/office/powerpoint/2010/main" val="308649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BIẾN</a:t>
            </a:r>
          </a:p>
        </p:txBody>
      </p:sp>
      <p:sp>
        <p:nvSpPr>
          <p:cNvPr id="3" name="Content Placeholder 2"/>
          <p:cNvSpPr>
            <a:spLocks noGrp="1"/>
          </p:cNvSpPr>
          <p:nvPr>
            <p:ph idx="1"/>
          </p:nvPr>
        </p:nvSpPr>
        <p:spPr>
          <a:xfrm>
            <a:off x="548640" y="1005840"/>
            <a:ext cx="11338560" cy="602623"/>
          </a:xfrm>
        </p:spPr>
        <p:txBody>
          <a:bodyPr>
            <a:normAutofit/>
          </a:bodyPr>
          <a:lstStyle/>
          <a:p>
            <a:pPr algn="just">
              <a:lnSpc>
                <a:spcPct val="130000"/>
              </a:lnSpc>
              <a:spcBef>
                <a:spcPts val="0"/>
              </a:spcBef>
            </a:pPr>
            <a:r>
              <a:rPr lang="en-US" b="1">
                <a:latin typeface="Calibri (Body)"/>
              </a:rPr>
              <a:t>Biến nhận giá trị từ điều khiển</a:t>
            </a:r>
            <a:r>
              <a:rPr lang="en-US">
                <a:latin typeface="Calibri (Body)"/>
              </a:rPr>
              <a:t>:</a:t>
            </a:r>
          </a:p>
        </p:txBody>
      </p:sp>
      <p:sp>
        <p:nvSpPr>
          <p:cNvPr id="4" name="Slide Number Placeholder 3"/>
          <p:cNvSpPr>
            <a:spLocks noGrp="1"/>
          </p:cNvSpPr>
          <p:nvPr>
            <p:ph type="sldNum" sz="quarter" idx="12"/>
          </p:nvPr>
        </p:nvSpPr>
        <p:spPr/>
        <p:txBody>
          <a:bodyPr/>
          <a:lstStyle/>
          <a:p>
            <a:fld id="{059F1559-0DDD-4D29-8226-63EBDB9FBC49}" type="slidenum">
              <a:rPr lang="en-US" smtClean="0"/>
              <a:t>12</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6" name="Table 5">
            <a:extLst>
              <a:ext uri="{FF2B5EF4-FFF2-40B4-BE49-F238E27FC236}">
                <a16:creationId xmlns:a16="http://schemas.microsoft.com/office/drawing/2014/main" id="{7A839A36-7765-4C81-9AAD-D0E3CE55F727}"/>
              </a:ext>
            </a:extLst>
          </p:cNvPr>
          <p:cNvGraphicFramePr>
            <a:graphicFrameLocks noGrp="1"/>
          </p:cNvGraphicFramePr>
          <p:nvPr>
            <p:extLst>
              <p:ext uri="{D42A27DB-BD31-4B8C-83A1-F6EECF244321}">
                <p14:modId xmlns:p14="http://schemas.microsoft.com/office/powerpoint/2010/main" val="3795998776"/>
              </p:ext>
            </p:extLst>
          </p:nvPr>
        </p:nvGraphicFramePr>
        <p:xfrm>
          <a:off x="548639" y="1608463"/>
          <a:ext cx="11338561" cy="2712720"/>
        </p:xfrm>
        <a:graphic>
          <a:graphicData uri="http://schemas.openxmlformats.org/drawingml/2006/table">
            <a:tbl>
              <a:tblPr firstRow="1" bandRow="1">
                <a:tableStyleId>{5C22544A-7EE6-4342-B048-85BDC9FD1C3A}</a:tableStyleId>
              </a:tblPr>
              <a:tblGrid>
                <a:gridCol w="4761491">
                  <a:extLst>
                    <a:ext uri="{9D8B030D-6E8A-4147-A177-3AD203B41FA5}">
                      <a16:colId xmlns:a16="http://schemas.microsoft.com/office/drawing/2014/main" val="3082020671"/>
                    </a:ext>
                  </a:extLst>
                </a:gridCol>
                <a:gridCol w="6577070">
                  <a:extLst>
                    <a:ext uri="{9D8B030D-6E8A-4147-A177-3AD203B41FA5}">
                      <a16:colId xmlns:a16="http://schemas.microsoft.com/office/drawing/2014/main" val="3352043614"/>
                    </a:ext>
                  </a:extLst>
                </a:gridCol>
              </a:tblGrid>
              <a:tr h="370840">
                <a:tc>
                  <a:txBody>
                    <a:bodyPr/>
                    <a:lstStyle/>
                    <a:p>
                      <a:r>
                        <a:rPr lang="en-US" sz="2200">
                          <a:latin typeface="Calibri (Body)"/>
                        </a:rPr>
                        <a:t>VẤN ĐỀ</a:t>
                      </a:r>
                    </a:p>
                  </a:txBody>
                  <a:tcPr/>
                </a:tc>
                <a:tc>
                  <a:txBody>
                    <a:bodyPr/>
                    <a:lstStyle/>
                    <a:p>
                      <a:r>
                        <a:rPr lang="en-US" sz="2200">
                          <a:latin typeface="Calibri (Body)"/>
                        </a:rPr>
                        <a:t>CÂU LỆNH</a:t>
                      </a:r>
                    </a:p>
                  </a:txBody>
                  <a:tcPr/>
                </a:tc>
                <a:extLst>
                  <a:ext uri="{0D108BD9-81ED-4DB2-BD59-A6C34878D82A}">
                    <a16:rowId xmlns:a16="http://schemas.microsoft.com/office/drawing/2014/main" val="315174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Chuỗi nhận giá trị từ điều khiển textfield</a:t>
                      </a:r>
                    </a:p>
                  </a:txBody>
                  <a:tcPr/>
                </a:tc>
                <a:tc>
                  <a:txBody>
                    <a:bodyPr/>
                    <a:lstStyle/>
                    <a:p>
                      <a:r>
                        <a:rPr lang="en-US" sz="2200" i="1">
                          <a:solidFill>
                            <a:schemeClr val="accent4">
                              <a:lumMod val="50000"/>
                            </a:schemeClr>
                          </a:solidFill>
                          <a:latin typeface="Calibri (Body)"/>
                        </a:rPr>
                        <a:t>// Nhận Ho_ten</a:t>
                      </a:r>
                    </a:p>
                    <a:p>
                      <a:r>
                        <a:rPr lang="en-US" sz="2200" i="0">
                          <a:solidFill>
                            <a:schemeClr val="tx1"/>
                          </a:solidFill>
                          <a:latin typeface="Calibri (Body)"/>
                        </a:rPr>
                        <a:t>$Ho_ten = $_POST[“txtHo_ten”];</a:t>
                      </a:r>
                    </a:p>
                  </a:txBody>
                  <a:tcPr/>
                </a:tc>
                <a:extLst>
                  <a:ext uri="{0D108BD9-81ED-4DB2-BD59-A6C34878D82A}">
                    <a16:rowId xmlns:a16="http://schemas.microsoft.com/office/drawing/2014/main" val="39314917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Biến nhận giá trị từ điều khiển textfield</a:t>
                      </a:r>
                    </a:p>
                  </a:txBody>
                  <a:tcPr/>
                </a:tc>
                <a:tc>
                  <a:txBody>
                    <a:bodyPr/>
                    <a:lstStyle/>
                    <a:p>
                      <a:r>
                        <a:rPr lang="en-US" sz="2200" i="1">
                          <a:solidFill>
                            <a:schemeClr val="accent4">
                              <a:lumMod val="50000"/>
                            </a:schemeClr>
                          </a:solidFill>
                          <a:latin typeface="Calibri (Body)"/>
                        </a:rPr>
                        <a:t>// Nhận y</a:t>
                      </a:r>
                    </a:p>
                    <a:p>
                      <a:r>
                        <a:rPr lang="en-US" sz="2200" i="0">
                          <a:solidFill>
                            <a:schemeClr val="tx1"/>
                          </a:solidFill>
                          <a:latin typeface="Calibri (Body)"/>
                        </a:rPr>
                        <a:t>$y = $_POST[“y”];</a:t>
                      </a:r>
                    </a:p>
                  </a:txBody>
                  <a:tcPr/>
                </a:tc>
                <a:extLst>
                  <a:ext uri="{0D108BD9-81ED-4DB2-BD59-A6C34878D82A}">
                    <a16:rowId xmlns:a16="http://schemas.microsoft.com/office/drawing/2014/main" val="30384026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Biến logic nhận giá trị từ điều khiển radiobutton</a:t>
                      </a:r>
                    </a:p>
                  </a:txBody>
                  <a:tcPr/>
                </a:tc>
                <a:tc>
                  <a:txBody>
                    <a:bodyPr/>
                    <a:lstStyle/>
                    <a:p>
                      <a:r>
                        <a:rPr lang="en-US" sz="2200" i="1">
                          <a:solidFill>
                            <a:schemeClr val="accent4">
                              <a:lumMod val="50000"/>
                            </a:schemeClr>
                          </a:solidFill>
                          <a:latin typeface="Calibri (Body)"/>
                        </a:rPr>
                        <a:t>// Nhận Gioi_tinh </a:t>
                      </a:r>
                    </a:p>
                    <a:p>
                      <a:r>
                        <a:rPr lang="en-US" sz="2200" i="0">
                          <a:solidFill>
                            <a:schemeClr val="tx1"/>
                          </a:solidFill>
                          <a:latin typeface="Calibri (Body)"/>
                        </a:rPr>
                        <a:t>$Gioi_tinh = $_POST[“rdoGioi_tinh”];</a:t>
                      </a:r>
                    </a:p>
                  </a:txBody>
                  <a:tcPr/>
                </a:tc>
                <a:extLst>
                  <a:ext uri="{0D108BD9-81ED-4DB2-BD59-A6C34878D82A}">
                    <a16:rowId xmlns:a16="http://schemas.microsoft.com/office/drawing/2014/main" val="1253787786"/>
                  </a:ext>
                </a:extLst>
              </a:tr>
            </a:tbl>
          </a:graphicData>
        </a:graphic>
      </p:graphicFrame>
    </p:spTree>
    <p:extLst>
      <p:ext uri="{BB962C8B-B14F-4D97-AF65-F5344CB8AC3E}">
        <p14:creationId xmlns:p14="http://schemas.microsoft.com/office/powerpoint/2010/main" val="3260312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CÁC PH</a:t>
            </a:r>
            <a:r>
              <a:rPr lang="vi-VN" b="1">
                <a:latin typeface="Calibri Light (Headings)"/>
              </a:rPr>
              <a:t>Ư</a:t>
            </a:r>
            <a:r>
              <a:rPr lang="en-US" b="1">
                <a:latin typeface="Calibri Light (Headings)"/>
              </a:rPr>
              <a:t>ƠNG THỨC KIỂM TRA GIÁ TRỊ CỦA BIẾN</a:t>
            </a:r>
          </a:p>
        </p:txBody>
      </p:sp>
      <p:sp>
        <p:nvSpPr>
          <p:cNvPr id="3" name="Content Placeholder 2"/>
          <p:cNvSpPr>
            <a:spLocks noGrp="1"/>
          </p:cNvSpPr>
          <p:nvPr>
            <p:ph idx="1"/>
          </p:nvPr>
        </p:nvSpPr>
        <p:spPr>
          <a:xfrm>
            <a:off x="548640" y="1005839"/>
            <a:ext cx="11338560" cy="988213"/>
          </a:xfrm>
        </p:spPr>
        <p:txBody>
          <a:bodyPr>
            <a:normAutofit/>
          </a:bodyPr>
          <a:lstStyle/>
          <a:p>
            <a:pPr algn="just"/>
            <a:r>
              <a:rPr lang="en-US" b="1">
                <a:latin typeface="Calibri (Body)"/>
              </a:rPr>
              <a:t>Vấn đề</a:t>
            </a:r>
            <a:r>
              <a:rPr lang="en-US">
                <a:latin typeface="Calibri (Body)"/>
              </a:rPr>
              <a:t>: Cần kiểm tra biến x có giá trị hay không? Kiểu dữ liệu của biến x?</a:t>
            </a:r>
          </a:p>
          <a:p>
            <a:pPr algn="just"/>
            <a:r>
              <a:rPr lang="en-US" b="1">
                <a:latin typeface="Calibri (Body)"/>
              </a:rPr>
              <a:t>Giải quyết</a:t>
            </a:r>
            <a:r>
              <a:rPr lang="en-US">
                <a:latin typeface="Calibri (Body)"/>
              </a:rPr>
              <a:t>: Sử dụng các ph</a:t>
            </a:r>
            <a:r>
              <a:rPr lang="vi-VN">
                <a:latin typeface="Calibri (Body)"/>
              </a:rPr>
              <a:t>ư</a:t>
            </a:r>
            <a:r>
              <a:rPr lang="en-US">
                <a:latin typeface="Calibri (Body)"/>
              </a:rPr>
              <a:t>ơng thức kiểm tra giá trị của biến</a:t>
            </a:r>
          </a:p>
          <a:p>
            <a:pPr algn="just"/>
            <a:endParaRPr lang="en-US">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13</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6" name="Table 7">
            <a:extLst>
              <a:ext uri="{FF2B5EF4-FFF2-40B4-BE49-F238E27FC236}">
                <a16:creationId xmlns:a16="http://schemas.microsoft.com/office/drawing/2014/main" id="{B0372385-7751-4C8A-B681-749439A0A147}"/>
              </a:ext>
            </a:extLst>
          </p:cNvPr>
          <p:cNvGraphicFramePr>
            <a:graphicFrameLocks noGrp="1"/>
          </p:cNvGraphicFramePr>
          <p:nvPr>
            <p:extLst>
              <p:ext uri="{D42A27DB-BD31-4B8C-83A1-F6EECF244321}">
                <p14:modId xmlns:p14="http://schemas.microsoft.com/office/powerpoint/2010/main" val="11466168"/>
              </p:ext>
            </p:extLst>
          </p:nvPr>
        </p:nvGraphicFramePr>
        <p:xfrm>
          <a:off x="487679" y="2133601"/>
          <a:ext cx="11338561" cy="2987040"/>
        </p:xfrm>
        <a:graphic>
          <a:graphicData uri="http://schemas.openxmlformats.org/drawingml/2006/table">
            <a:tbl>
              <a:tblPr firstRow="1" bandRow="1">
                <a:tableStyleId>{5C22544A-7EE6-4342-B048-85BDC9FD1C3A}</a:tableStyleId>
              </a:tblPr>
              <a:tblGrid>
                <a:gridCol w="5438526">
                  <a:extLst>
                    <a:ext uri="{9D8B030D-6E8A-4147-A177-3AD203B41FA5}">
                      <a16:colId xmlns:a16="http://schemas.microsoft.com/office/drawing/2014/main" val="2166329174"/>
                    </a:ext>
                  </a:extLst>
                </a:gridCol>
                <a:gridCol w="5900035">
                  <a:extLst>
                    <a:ext uri="{9D8B030D-6E8A-4147-A177-3AD203B41FA5}">
                      <a16:colId xmlns:a16="http://schemas.microsoft.com/office/drawing/2014/main" val="2192358192"/>
                    </a:ext>
                  </a:extLst>
                </a:gridCol>
              </a:tblGrid>
              <a:tr h="370840">
                <a:tc>
                  <a:txBody>
                    <a:bodyPr/>
                    <a:lstStyle/>
                    <a:p>
                      <a:r>
                        <a:rPr lang="en-US" sz="2200">
                          <a:latin typeface="Calibri (Body)"/>
                        </a:rPr>
                        <a:t>VẤN ĐỀ</a:t>
                      </a:r>
                    </a:p>
                  </a:txBody>
                  <a:tcPr/>
                </a:tc>
                <a:tc>
                  <a:txBody>
                    <a:bodyPr/>
                    <a:lstStyle/>
                    <a:p>
                      <a:r>
                        <a:rPr lang="en-US" sz="2200">
                          <a:latin typeface="Calibri (Body)"/>
                        </a:rPr>
                        <a:t>PH</a:t>
                      </a:r>
                      <a:r>
                        <a:rPr lang="vi-VN" sz="2200">
                          <a:latin typeface="Calibri (Body)"/>
                        </a:rPr>
                        <a:t>Ư</a:t>
                      </a:r>
                      <a:r>
                        <a:rPr lang="en-US" sz="2200">
                          <a:latin typeface="Calibri (Body)"/>
                        </a:rPr>
                        <a:t>ƠNG THỨC KIỂM TRA</a:t>
                      </a:r>
                    </a:p>
                  </a:txBody>
                  <a:tcPr/>
                </a:tc>
                <a:extLst>
                  <a:ext uri="{0D108BD9-81ED-4DB2-BD59-A6C34878D82A}">
                    <a16:rowId xmlns:a16="http://schemas.microsoft.com/office/drawing/2014/main" val="31890194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Kiểm tra sự tồn tại của biến Ho_ten?</a:t>
                      </a:r>
                    </a:p>
                  </a:txBody>
                  <a:tcPr/>
                </a:tc>
                <a:tc>
                  <a:txBody>
                    <a:bodyPr/>
                    <a:lstStyle/>
                    <a:p>
                      <a:r>
                        <a:rPr lang="en-US" sz="2200">
                          <a:latin typeface="Calibri (Body)"/>
                        </a:rPr>
                        <a:t>$kq = </a:t>
                      </a:r>
                      <a:r>
                        <a:rPr lang="en-US" sz="2200">
                          <a:solidFill>
                            <a:srgbClr val="0697FD"/>
                          </a:solidFill>
                          <a:latin typeface="Calibri (Body)"/>
                        </a:rPr>
                        <a:t>isset</a:t>
                      </a:r>
                      <a:r>
                        <a:rPr lang="en-US" sz="2200">
                          <a:latin typeface="Calibri (Body)"/>
                        </a:rPr>
                        <a:t>($Ho_ten); </a:t>
                      </a:r>
                      <a:r>
                        <a:rPr lang="en-US" sz="2200" i="1">
                          <a:solidFill>
                            <a:schemeClr val="accent4">
                              <a:lumMod val="50000"/>
                            </a:schemeClr>
                          </a:solidFill>
                          <a:latin typeface="Calibri (Body)"/>
                        </a:rPr>
                        <a:t>// true or false</a:t>
                      </a:r>
                    </a:p>
                  </a:txBody>
                  <a:tcPr/>
                </a:tc>
                <a:extLst>
                  <a:ext uri="{0D108BD9-81ED-4DB2-BD59-A6C34878D82A}">
                    <a16:rowId xmlns:a16="http://schemas.microsoft.com/office/drawing/2014/main" val="953521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Kiểm tra biến y có rỗng hay không?</a:t>
                      </a:r>
                    </a:p>
                  </a:txBody>
                  <a:tcPr/>
                </a:tc>
                <a:tc>
                  <a:txBody>
                    <a:bodyPr/>
                    <a:lstStyle/>
                    <a:p>
                      <a:r>
                        <a:rPr lang="en-US" sz="2200">
                          <a:latin typeface="Calibri (Body)"/>
                        </a:rPr>
                        <a:t>$Is_empty = </a:t>
                      </a:r>
                      <a:r>
                        <a:rPr lang="en-US" sz="2200">
                          <a:solidFill>
                            <a:srgbClr val="0697FD"/>
                          </a:solidFill>
                          <a:latin typeface="Calibri (Body)"/>
                        </a:rPr>
                        <a:t>empty</a:t>
                      </a:r>
                      <a:r>
                        <a:rPr lang="en-US" sz="2200">
                          <a:latin typeface="Calibri (Body)"/>
                        </a:rPr>
                        <a:t>($y); </a:t>
                      </a:r>
                      <a:r>
                        <a:rPr lang="en-US" sz="2200" i="1">
                          <a:solidFill>
                            <a:schemeClr val="accent4">
                              <a:lumMod val="50000"/>
                            </a:schemeClr>
                          </a:solidFill>
                          <a:latin typeface="Calibri (Body)"/>
                        </a:rPr>
                        <a:t>// true or false</a:t>
                      </a:r>
                    </a:p>
                  </a:txBody>
                  <a:tcPr/>
                </a:tc>
                <a:extLst>
                  <a:ext uri="{0D108BD9-81ED-4DB2-BD59-A6C34878D82A}">
                    <a16:rowId xmlns:a16="http://schemas.microsoft.com/office/drawing/2014/main" val="35843755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Kiểm tra biến m có phải là kiểu số không?</a:t>
                      </a:r>
                    </a:p>
                  </a:txBody>
                  <a:tcPr/>
                </a:tc>
                <a:tc>
                  <a:txBody>
                    <a:bodyPr/>
                    <a:lstStyle/>
                    <a:p>
                      <a:r>
                        <a:rPr lang="en-US" sz="2200">
                          <a:latin typeface="Calibri (Body)"/>
                        </a:rPr>
                        <a:t>$Is_number = </a:t>
                      </a:r>
                      <a:r>
                        <a:rPr lang="en-US" sz="2200">
                          <a:solidFill>
                            <a:srgbClr val="0697FD"/>
                          </a:solidFill>
                          <a:latin typeface="Calibri (Body)"/>
                        </a:rPr>
                        <a:t>is_numeric</a:t>
                      </a:r>
                      <a:r>
                        <a:rPr lang="en-US" sz="2200">
                          <a:latin typeface="Calibri (Body)"/>
                        </a:rPr>
                        <a:t>($m) </a:t>
                      </a:r>
                      <a:r>
                        <a:rPr lang="en-US" sz="2200" i="1">
                          <a:solidFill>
                            <a:schemeClr val="accent4">
                              <a:lumMod val="50000"/>
                            </a:schemeClr>
                          </a:solidFill>
                          <a:latin typeface="Calibri (Body)"/>
                        </a:rPr>
                        <a:t>// true or false</a:t>
                      </a:r>
                    </a:p>
                  </a:txBody>
                  <a:tcPr/>
                </a:tc>
                <a:extLst>
                  <a:ext uri="{0D108BD9-81ED-4DB2-BD59-A6C34878D82A}">
                    <a16:rowId xmlns:a16="http://schemas.microsoft.com/office/drawing/2014/main" val="2923490442"/>
                  </a:ext>
                </a:extLst>
              </a:tr>
              <a:tr h="370840">
                <a:tc>
                  <a:txBody>
                    <a:bodyPr/>
                    <a:lstStyle/>
                    <a:p>
                      <a:r>
                        <a:rPr lang="en-US" sz="2200">
                          <a:latin typeface="Calibri (Body)"/>
                        </a:rPr>
                        <a:t>Kiểm tra biến k có phải là kiểu double không?</a:t>
                      </a:r>
                    </a:p>
                  </a:txBody>
                  <a:tcPr/>
                </a:tc>
                <a:tc>
                  <a:txBody>
                    <a:bodyPr/>
                    <a:lstStyle/>
                    <a:p>
                      <a:r>
                        <a:rPr lang="en-US" sz="2200">
                          <a:latin typeface="Calibri (Body)"/>
                        </a:rPr>
                        <a:t>$Is_k_double = </a:t>
                      </a:r>
                      <a:r>
                        <a:rPr lang="en-US" sz="2200">
                          <a:solidFill>
                            <a:srgbClr val="0697FD"/>
                          </a:solidFill>
                          <a:latin typeface="Calibri (Body)"/>
                        </a:rPr>
                        <a:t>is_double</a:t>
                      </a:r>
                      <a:r>
                        <a:rPr lang="en-US" sz="2200">
                          <a:latin typeface="Calibri (Body)"/>
                        </a:rPr>
                        <a:t>($k); </a:t>
                      </a:r>
                      <a:r>
                        <a:rPr lang="en-US" sz="2200" i="1">
                          <a:solidFill>
                            <a:schemeClr val="accent4">
                              <a:lumMod val="50000"/>
                            </a:schemeClr>
                          </a:solidFill>
                          <a:latin typeface="Calibri (Body)"/>
                        </a:rPr>
                        <a:t>// true or false</a:t>
                      </a:r>
                    </a:p>
                  </a:txBody>
                  <a:tcPr/>
                </a:tc>
                <a:extLst>
                  <a:ext uri="{0D108BD9-81ED-4DB2-BD59-A6C34878D82A}">
                    <a16:rowId xmlns:a16="http://schemas.microsoft.com/office/drawing/2014/main" val="1367189112"/>
                  </a:ext>
                </a:extLst>
              </a:tr>
              <a:tr h="370840">
                <a:tc>
                  <a:txBody>
                    <a:bodyPr/>
                    <a:lstStyle/>
                    <a:p>
                      <a:r>
                        <a:rPr lang="en-US" sz="2200">
                          <a:latin typeface="Calibri (Body)"/>
                        </a:rPr>
                        <a:t>Xác định kiểu dữ liệu của biến Ho_ten</a:t>
                      </a:r>
                    </a:p>
                  </a:txBody>
                  <a:tcPr/>
                </a:tc>
                <a:tc>
                  <a:txBody>
                    <a:bodyPr/>
                    <a:lstStyle/>
                    <a:p>
                      <a:r>
                        <a:rPr lang="en-US" sz="2200">
                          <a:latin typeface="Calibri (Body)"/>
                        </a:rPr>
                        <a:t>$Type_Ho_ten = </a:t>
                      </a:r>
                      <a:r>
                        <a:rPr lang="en-US" sz="2200">
                          <a:solidFill>
                            <a:srgbClr val="0697FD"/>
                          </a:solidFill>
                          <a:latin typeface="Calibri (Body)"/>
                        </a:rPr>
                        <a:t>gettype</a:t>
                      </a:r>
                      <a:r>
                        <a:rPr lang="en-US" sz="2200">
                          <a:latin typeface="Calibri (Body)"/>
                        </a:rPr>
                        <a:t>($Ho_ten) </a:t>
                      </a:r>
                      <a:r>
                        <a:rPr lang="en-US" sz="2200" i="1">
                          <a:solidFill>
                            <a:schemeClr val="accent4">
                              <a:lumMod val="50000"/>
                            </a:schemeClr>
                          </a:solidFill>
                          <a:latin typeface="Calibri (Body)"/>
                        </a:rPr>
                        <a:t>// String</a:t>
                      </a:r>
                    </a:p>
                  </a:txBody>
                  <a:tcPr/>
                </a:tc>
                <a:extLst>
                  <a:ext uri="{0D108BD9-81ED-4DB2-BD59-A6C34878D82A}">
                    <a16:rowId xmlns:a16="http://schemas.microsoft.com/office/drawing/2014/main" val="2420407327"/>
                  </a:ext>
                </a:extLst>
              </a:tr>
              <a:tr h="370840">
                <a:tc>
                  <a:txBody>
                    <a:bodyPr/>
                    <a:lstStyle/>
                    <a:p>
                      <a:endParaRPr lang="en-US" sz="2200">
                        <a:latin typeface="Calibri (Body)"/>
                      </a:endParaRPr>
                    </a:p>
                  </a:txBody>
                  <a:tcPr/>
                </a:tc>
                <a:tc>
                  <a:txBody>
                    <a:bodyPr/>
                    <a:lstStyle/>
                    <a:p>
                      <a:endParaRPr lang="en-US" sz="2200">
                        <a:latin typeface="Calibri (Body)"/>
                      </a:endParaRPr>
                    </a:p>
                  </a:txBody>
                  <a:tcPr/>
                </a:tc>
                <a:extLst>
                  <a:ext uri="{0D108BD9-81ED-4DB2-BD59-A6C34878D82A}">
                    <a16:rowId xmlns:a16="http://schemas.microsoft.com/office/drawing/2014/main" val="270258494"/>
                  </a:ext>
                </a:extLst>
              </a:tr>
            </a:tbl>
          </a:graphicData>
        </a:graphic>
      </p:graphicFrame>
    </p:spTree>
    <p:extLst>
      <p:ext uri="{BB962C8B-B14F-4D97-AF65-F5344CB8AC3E}">
        <p14:creationId xmlns:p14="http://schemas.microsoft.com/office/powerpoint/2010/main" val="182141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HẰNG</a:t>
            </a:r>
          </a:p>
        </p:txBody>
      </p:sp>
      <p:sp>
        <p:nvSpPr>
          <p:cNvPr id="3" name="Content Placeholder 2"/>
          <p:cNvSpPr>
            <a:spLocks noGrp="1"/>
          </p:cNvSpPr>
          <p:nvPr>
            <p:ph idx="1"/>
          </p:nvPr>
        </p:nvSpPr>
        <p:spPr/>
        <p:txBody>
          <a:bodyPr>
            <a:normAutofit/>
          </a:bodyPr>
          <a:lstStyle/>
          <a:p>
            <a:pPr algn="just">
              <a:lnSpc>
                <a:spcPct val="120000"/>
              </a:lnSpc>
              <a:spcBef>
                <a:spcPts val="0"/>
              </a:spcBef>
            </a:pPr>
            <a:r>
              <a:rPr lang="en-US" b="1">
                <a:latin typeface="Calibri (Body)"/>
              </a:rPr>
              <a:t>Định nghĩa</a:t>
            </a:r>
            <a:r>
              <a:rPr lang="en-US">
                <a:latin typeface="Calibri (Body)"/>
              </a:rPr>
              <a:t>: </a:t>
            </a:r>
            <a:r>
              <a:rPr lang="en-US" sz="2400">
                <a:latin typeface="Calibri (Body)"/>
              </a:rPr>
              <a:t>là một giá trị không thể chỉnh sửa đ</a:t>
            </a:r>
            <a:r>
              <a:rPr lang="vi-VN" sz="2400">
                <a:latin typeface="Calibri (Body)"/>
              </a:rPr>
              <a:t>ư</a:t>
            </a:r>
            <a:r>
              <a:rPr lang="en-US" sz="2400">
                <a:latin typeface="Calibri (Body)"/>
              </a:rPr>
              <a:t>ợc trong quá trình thực hiện ch</a:t>
            </a:r>
            <a:r>
              <a:rPr lang="vi-VN" sz="2400">
                <a:latin typeface="Calibri (Body)"/>
              </a:rPr>
              <a:t>ư</a:t>
            </a:r>
            <a:r>
              <a:rPr lang="en-US" sz="2400">
                <a:latin typeface="Calibri (Body)"/>
              </a:rPr>
              <a:t>ơng trình.</a:t>
            </a:r>
          </a:p>
          <a:p>
            <a:pPr algn="just">
              <a:lnSpc>
                <a:spcPct val="120000"/>
              </a:lnSpc>
              <a:spcBef>
                <a:spcPts val="0"/>
              </a:spcBef>
            </a:pPr>
            <a:r>
              <a:rPr lang="en-US" b="1">
                <a:latin typeface="Calibri (Body)"/>
              </a:rPr>
              <a:t>Cú pháp khai báo</a:t>
            </a:r>
            <a:r>
              <a:rPr lang="en-US">
                <a:latin typeface="Calibri (Body)"/>
              </a:rPr>
              <a:t>: </a:t>
            </a:r>
            <a:r>
              <a:rPr lang="en-US" sz="2400">
                <a:solidFill>
                  <a:srgbClr val="0697FD"/>
                </a:solidFill>
                <a:latin typeface="Calibri (Body)"/>
              </a:rPr>
              <a:t>define</a:t>
            </a:r>
            <a:r>
              <a:rPr lang="en-US" sz="2400">
                <a:solidFill>
                  <a:srgbClr val="FF0000"/>
                </a:solidFill>
                <a:latin typeface="Calibri (Body)"/>
              </a:rPr>
              <a:t>(“TÊN_HẰNG”, giá trị);</a:t>
            </a:r>
          </a:p>
          <a:p>
            <a:pPr algn="just">
              <a:lnSpc>
                <a:spcPct val="120000"/>
              </a:lnSpc>
              <a:spcBef>
                <a:spcPts val="0"/>
              </a:spcBef>
            </a:pPr>
            <a:r>
              <a:rPr lang="en-US" b="1">
                <a:latin typeface="Calibri (Body)"/>
              </a:rPr>
              <a:t>Ví dụ</a:t>
            </a:r>
            <a:r>
              <a:rPr lang="en-US">
                <a:latin typeface="Calibri (Body)"/>
              </a:rPr>
              <a:t>: </a:t>
            </a:r>
            <a:r>
              <a:rPr lang="en-US" sz="2400">
                <a:latin typeface="Calibri (Body)"/>
              </a:rPr>
              <a:t>Khai báo hằng số PI có giá trị 3.14: </a:t>
            </a:r>
            <a:r>
              <a:rPr lang="en-US" sz="2400">
                <a:solidFill>
                  <a:srgbClr val="0697FD"/>
                </a:solidFill>
                <a:latin typeface="Calibri (Body)"/>
              </a:rPr>
              <a:t>define</a:t>
            </a:r>
            <a:r>
              <a:rPr lang="en-US" sz="2400">
                <a:latin typeface="Calibri (Body)"/>
              </a:rPr>
              <a:t>(“PI”, 3.14);</a:t>
            </a:r>
          </a:p>
          <a:p>
            <a:pPr algn="just">
              <a:lnSpc>
                <a:spcPct val="120000"/>
              </a:lnSpc>
              <a:spcBef>
                <a:spcPts val="0"/>
              </a:spcBef>
            </a:pPr>
            <a:r>
              <a:rPr lang="en-US" b="1">
                <a:latin typeface="Calibri (Body)"/>
              </a:rPr>
              <a:t>Quy tắc đặt tên</a:t>
            </a:r>
            <a:r>
              <a:rPr lang="en-US">
                <a:latin typeface="Calibri (Body)"/>
              </a:rPr>
              <a:t>: </a:t>
            </a:r>
          </a:p>
          <a:p>
            <a:pPr marL="777875" lvl="2" indent="-285750">
              <a:lnSpc>
                <a:spcPct val="120000"/>
              </a:lnSpc>
              <a:spcBef>
                <a:spcPts val="0"/>
              </a:spcBef>
            </a:pPr>
            <a:r>
              <a:rPr lang="en-US" sz="2400">
                <a:latin typeface="Calibri (Body)"/>
              </a:rPr>
              <a:t>Quy tắc đặt tên hằng cũng giống quy tắc đặt tên biến.</a:t>
            </a:r>
          </a:p>
          <a:p>
            <a:pPr marL="777875" lvl="2" indent="-285750">
              <a:lnSpc>
                <a:spcPct val="120000"/>
              </a:lnSpc>
              <a:spcBef>
                <a:spcPts val="0"/>
              </a:spcBef>
            </a:pPr>
            <a:r>
              <a:rPr lang="en-US" sz="2400">
                <a:latin typeface="Calibri (Body)"/>
              </a:rPr>
              <a:t>Tên hằng th</a:t>
            </a:r>
            <a:r>
              <a:rPr lang="vi-VN" sz="2400">
                <a:latin typeface="Calibri (Body)"/>
              </a:rPr>
              <a:t>ư</a:t>
            </a:r>
            <a:r>
              <a:rPr lang="en-US" sz="2400">
                <a:latin typeface="Calibri (Body)"/>
              </a:rPr>
              <a:t>ờng IN HOA.</a:t>
            </a:r>
          </a:p>
          <a:p>
            <a:pPr algn="just">
              <a:lnSpc>
                <a:spcPct val="120000"/>
              </a:lnSpc>
              <a:spcBef>
                <a:spcPts val="0"/>
              </a:spcBef>
            </a:pPr>
            <a:r>
              <a:rPr lang="en-US" b="1">
                <a:latin typeface="Calibri (Body)"/>
              </a:rPr>
              <a:t>Ghi chú</a:t>
            </a:r>
            <a:r>
              <a:rPr lang="en-US">
                <a:latin typeface="Calibri (Body)"/>
              </a:rPr>
              <a:t>: </a:t>
            </a:r>
            <a:endParaRPr lang="en-US" sz="1600">
              <a:latin typeface="Calibri (Body)"/>
            </a:endParaRPr>
          </a:p>
          <a:p>
            <a:pPr marL="777875" lvl="2" indent="-285750">
              <a:lnSpc>
                <a:spcPct val="120000"/>
              </a:lnSpc>
              <a:spcBef>
                <a:spcPts val="0"/>
              </a:spcBef>
            </a:pPr>
            <a:r>
              <a:rPr lang="en-US" sz="2400">
                <a:latin typeface="Calibri (Body)"/>
              </a:rPr>
              <a:t>Một hằng được định nghĩa, nó không bị thay đổi giá trị.</a:t>
            </a:r>
          </a:p>
          <a:p>
            <a:pPr marL="777875" lvl="2" indent="-285750">
              <a:lnSpc>
                <a:spcPct val="120000"/>
              </a:lnSpc>
              <a:spcBef>
                <a:spcPts val="0"/>
              </a:spcBef>
            </a:pPr>
            <a:r>
              <a:rPr lang="en-US" sz="2400">
                <a:latin typeface="Calibri (Body)"/>
              </a:rPr>
              <a:t>Chỉ có các kiểu dữ liệu Boolean, integer, float, string mới có thể chứa hằng.</a:t>
            </a:r>
          </a:p>
        </p:txBody>
      </p:sp>
      <p:sp>
        <p:nvSpPr>
          <p:cNvPr id="4" name="Slide Number Placeholder 3"/>
          <p:cNvSpPr>
            <a:spLocks noGrp="1"/>
          </p:cNvSpPr>
          <p:nvPr>
            <p:ph type="sldNum" sz="quarter" idx="12"/>
          </p:nvPr>
        </p:nvSpPr>
        <p:spPr/>
        <p:txBody>
          <a:bodyPr/>
          <a:lstStyle/>
          <a:p>
            <a:fld id="{059F1559-0DDD-4D29-8226-63EBDB9FBC49}" type="slidenum">
              <a:rPr lang="en-US" smtClean="0"/>
              <a:t>14</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362891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latin typeface="Calibri Light (Headings)"/>
              </a:rPr>
              <a:t>3. XÂY DỰNG PH</a:t>
            </a:r>
            <a:r>
              <a:rPr lang="vi-VN" b="1">
                <a:effectLst>
                  <a:outerShdw blurRad="38100" dist="38100" dir="2700000" algn="tl">
                    <a:srgbClr val="000000">
                      <a:alpha val="43137"/>
                    </a:srgbClr>
                  </a:outerShdw>
                </a:effectLst>
                <a:latin typeface="Calibri Light (Headings)"/>
              </a:rPr>
              <a:t>Ư</a:t>
            </a:r>
            <a:r>
              <a:rPr lang="en-US" b="1">
                <a:effectLst>
                  <a:outerShdw blurRad="38100" dist="38100" dir="2700000" algn="tl">
                    <a:srgbClr val="000000">
                      <a:alpha val="43137"/>
                    </a:srgbClr>
                  </a:outerShdw>
                </a:effectLst>
                <a:latin typeface="Calibri Light (Headings)"/>
              </a:rPr>
              <a:t>ƠNG THỨC (HÀM) VÀ XỬ LÝ LỖI</a:t>
            </a:r>
          </a:p>
        </p:txBody>
      </p:sp>
      <p:sp>
        <p:nvSpPr>
          <p:cNvPr id="3" name="Content Placeholder 2"/>
          <p:cNvSpPr>
            <a:spLocks noGrp="1"/>
          </p:cNvSpPr>
          <p:nvPr>
            <p:ph idx="1"/>
          </p:nvPr>
        </p:nvSpPr>
        <p:spPr/>
        <p:txBody>
          <a:bodyPr/>
          <a:lstStyle/>
          <a:p>
            <a:r>
              <a:rPr lang="en-US">
                <a:latin typeface="Calibri (Body)"/>
              </a:rPr>
              <a:t>Ph</a:t>
            </a:r>
            <a:r>
              <a:rPr lang="vi-VN">
                <a:latin typeface="Calibri (Body)"/>
              </a:rPr>
              <a:t>ư</a:t>
            </a:r>
            <a:r>
              <a:rPr lang="en-US">
                <a:latin typeface="Calibri (Body)"/>
              </a:rPr>
              <a:t>ơng thức (hàm)</a:t>
            </a:r>
          </a:p>
          <a:p>
            <a:r>
              <a:rPr lang="en-US">
                <a:latin typeface="Calibri (Body)"/>
              </a:rPr>
              <a:t>Xây dựng phư</a:t>
            </a:r>
            <a:r>
              <a:rPr lang="vi-VN">
                <a:latin typeface="Calibri (Body)"/>
              </a:rPr>
              <a:t>ơ</a:t>
            </a:r>
            <a:r>
              <a:rPr lang="en-US">
                <a:latin typeface="Calibri (Body)"/>
              </a:rPr>
              <a:t>ng thức (hàm)</a:t>
            </a:r>
          </a:p>
          <a:p>
            <a:r>
              <a:rPr lang="en-US">
                <a:latin typeface="Calibri (Body)"/>
              </a:rPr>
              <a:t>Xử lý lỗi</a:t>
            </a:r>
          </a:p>
        </p:txBody>
      </p:sp>
      <p:sp>
        <p:nvSpPr>
          <p:cNvPr id="4" name="Slide Number Placeholder 3"/>
          <p:cNvSpPr>
            <a:spLocks noGrp="1"/>
          </p:cNvSpPr>
          <p:nvPr>
            <p:ph type="sldNum" sz="quarter" idx="12"/>
          </p:nvPr>
        </p:nvSpPr>
        <p:spPr/>
        <p:txBody>
          <a:bodyPr/>
          <a:lstStyle/>
          <a:p>
            <a:fld id="{059F1559-0DDD-4D29-8226-63EBDB9FBC49}" type="slidenum">
              <a:rPr lang="en-US" smtClean="0"/>
              <a:t>15</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39461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PH</a:t>
            </a:r>
            <a:r>
              <a:rPr lang="vi-VN" b="1">
                <a:latin typeface="Calibri Light (Headings)"/>
              </a:rPr>
              <a:t>Ư</a:t>
            </a:r>
            <a:r>
              <a:rPr lang="en-US" b="1">
                <a:latin typeface="Calibri Light (Headings)"/>
              </a:rPr>
              <a:t>ƠNG THỨC (HÀM)</a:t>
            </a:r>
          </a:p>
        </p:txBody>
      </p:sp>
      <p:sp>
        <p:nvSpPr>
          <p:cNvPr id="3" name="Content Placeholder 2"/>
          <p:cNvSpPr>
            <a:spLocks noGrp="1"/>
          </p:cNvSpPr>
          <p:nvPr>
            <p:ph idx="1"/>
          </p:nvPr>
        </p:nvSpPr>
        <p:spPr>
          <a:xfrm>
            <a:off x="548640" y="1005840"/>
            <a:ext cx="11338560" cy="3599211"/>
          </a:xfrm>
        </p:spPr>
        <p:txBody>
          <a:bodyPr>
            <a:normAutofit lnSpcReduction="10000"/>
          </a:bodyPr>
          <a:lstStyle/>
          <a:p>
            <a:pPr algn="just">
              <a:lnSpc>
                <a:spcPct val="120000"/>
              </a:lnSpc>
              <a:spcBef>
                <a:spcPts val="0"/>
              </a:spcBef>
            </a:pPr>
            <a:r>
              <a:rPr lang="en-US" b="1">
                <a:latin typeface="Calibri (Body)"/>
              </a:rPr>
              <a:t>Định nghĩa</a:t>
            </a:r>
            <a:r>
              <a:rPr lang="en-US">
                <a:latin typeface="Calibri (Body)"/>
              </a:rPr>
              <a:t>: </a:t>
            </a:r>
            <a:r>
              <a:rPr lang="en-US" sz="2400">
                <a:latin typeface="Calibri (Body)"/>
              </a:rPr>
              <a:t>Function là một đoạn video đặc biệt được viết để thực hiện một công việc nào đó th</a:t>
            </a:r>
            <a:r>
              <a:rPr lang="vi-VN" sz="2400">
                <a:latin typeface="Calibri (Body)"/>
              </a:rPr>
              <a:t>ư</a:t>
            </a:r>
            <a:r>
              <a:rPr lang="en-US" sz="2400">
                <a:latin typeface="Calibri (Body)"/>
              </a:rPr>
              <a:t>ờng đ</a:t>
            </a:r>
            <a:r>
              <a:rPr lang="vi-VN" sz="2400">
                <a:latin typeface="Calibri (Body)"/>
              </a:rPr>
              <a:t>ư</a:t>
            </a:r>
            <a:r>
              <a:rPr lang="en-US" sz="2400">
                <a:latin typeface="Calibri (Body)"/>
              </a:rPr>
              <a:t>ợc lặp đi lặp lại nhiều lần.</a:t>
            </a:r>
          </a:p>
          <a:p>
            <a:pPr algn="just">
              <a:lnSpc>
                <a:spcPct val="120000"/>
              </a:lnSpc>
              <a:spcBef>
                <a:spcPts val="0"/>
              </a:spcBef>
            </a:pPr>
            <a:r>
              <a:rPr lang="en-US" b="1">
                <a:latin typeface="Calibri (Body)"/>
              </a:rPr>
              <a:t>Phân loại</a:t>
            </a:r>
            <a:r>
              <a:rPr lang="en-US">
                <a:latin typeface="Calibri (Body)"/>
              </a:rPr>
              <a:t>: </a:t>
            </a:r>
          </a:p>
          <a:p>
            <a:pPr marL="501650" lvl="1" indent="-285750" algn="just">
              <a:lnSpc>
                <a:spcPct val="120000"/>
              </a:lnSpc>
              <a:spcBef>
                <a:spcPts val="0"/>
              </a:spcBef>
            </a:pPr>
            <a:r>
              <a:rPr lang="en-US" b="1">
                <a:latin typeface="Calibri (Body)"/>
              </a:rPr>
              <a:t>Built-in function</a:t>
            </a:r>
            <a:r>
              <a:rPr lang="en-US">
                <a:latin typeface="Calibri (Body)"/>
              </a:rPr>
              <a:t>: hàm do PHP cung cấp. Có trên 700 hàm chia thành nhiều nhóm: chuỗi, toán học, thời gian, lịch, mảng, tập tin, mail, xử lý CSDL,… chỉ cần gọi hàm khi sử dụng và truyền vào các giá trị phù hợp dựa trên danh sách các tham số.</a:t>
            </a:r>
          </a:p>
          <a:p>
            <a:pPr marL="501650" lvl="1" indent="-285750" algn="just">
              <a:lnSpc>
                <a:spcPct val="120000"/>
              </a:lnSpc>
              <a:spcBef>
                <a:spcPts val="0"/>
              </a:spcBef>
            </a:pPr>
            <a:r>
              <a:rPr lang="en-US" b="1">
                <a:latin typeface="Calibri (Body)"/>
              </a:rPr>
              <a:t>User defined function</a:t>
            </a:r>
            <a:r>
              <a:rPr lang="en-US">
                <a:latin typeface="Calibri (Body)"/>
              </a:rPr>
              <a:t>: hàm do ng</a:t>
            </a:r>
            <a:r>
              <a:rPr lang="vi-VN">
                <a:latin typeface="Calibri (Body)"/>
              </a:rPr>
              <a:t>ư</a:t>
            </a:r>
            <a:r>
              <a:rPr lang="en-US">
                <a:latin typeface="Calibri (Body)"/>
              </a:rPr>
              <a:t>ời dùng tự định nghĩa.</a:t>
            </a:r>
          </a:p>
          <a:p>
            <a:pPr marL="285750" indent="-285750" algn="just">
              <a:lnSpc>
                <a:spcPct val="120000"/>
              </a:lnSpc>
              <a:spcBef>
                <a:spcPts val="0"/>
              </a:spcBef>
            </a:pPr>
            <a:r>
              <a:rPr lang="en-US" b="1">
                <a:latin typeface="Calibri (Body)"/>
              </a:rPr>
              <a:t>Ví dụ</a:t>
            </a:r>
            <a:r>
              <a:rPr lang="en-US">
                <a:latin typeface="Calibri (Body)"/>
              </a:rPr>
              <a:t>: </a:t>
            </a:r>
          </a:p>
        </p:txBody>
      </p:sp>
      <p:sp>
        <p:nvSpPr>
          <p:cNvPr id="4" name="Slide Number Placeholder 3"/>
          <p:cNvSpPr>
            <a:spLocks noGrp="1"/>
          </p:cNvSpPr>
          <p:nvPr>
            <p:ph type="sldNum" sz="quarter" idx="12"/>
          </p:nvPr>
        </p:nvSpPr>
        <p:spPr/>
        <p:txBody>
          <a:bodyPr/>
          <a:lstStyle/>
          <a:p>
            <a:fld id="{059F1559-0DDD-4D29-8226-63EBDB9FBC49}" type="slidenum">
              <a:rPr lang="en-US" smtClean="0"/>
              <a:t>16</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6" name="Table 5">
            <a:extLst>
              <a:ext uri="{FF2B5EF4-FFF2-40B4-BE49-F238E27FC236}">
                <a16:creationId xmlns:a16="http://schemas.microsoft.com/office/drawing/2014/main" id="{FE3EF679-F96A-497F-9CE0-6062CAD1C1BA}"/>
              </a:ext>
            </a:extLst>
          </p:cNvPr>
          <p:cNvGraphicFramePr>
            <a:graphicFrameLocks noGrp="1"/>
          </p:cNvGraphicFramePr>
          <p:nvPr>
            <p:extLst>
              <p:ext uri="{D42A27DB-BD31-4B8C-83A1-F6EECF244321}">
                <p14:modId xmlns:p14="http://schemas.microsoft.com/office/powerpoint/2010/main" val="3535625502"/>
              </p:ext>
            </p:extLst>
          </p:nvPr>
        </p:nvGraphicFramePr>
        <p:xfrm>
          <a:off x="657425" y="4494883"/>
          <a:ext cx="11120990" cy="1554480"/>
        </p:xfrm>
        <a:graphic>
          <a:graphicData uri="http://schemas.openxmlformats.org/drawingml/2006/table">
            <a:tbl>
              <a:tblPr firstRow="1" bandRow="1">
                <a:tableStyleId>{5C22544A-7EE6-4342-B048-85BDC9FD1C3A}</a:tableStyleId>
              </a:tblPr>
              <a:tblGrid>
                <a:gridCol w="5432626">
                  <a:extLst>
                    <a:ext uri="{9D8B030D-6E8A-4147-A177-3AD203B41FA5}">
                      <a16:colId xmlns:a16="http://schemas.microsoft.com/office/drawing/2014/main" val="4037208814"/>
                    </a:ext>
                  </a:extLst>
                </a:gridCol>
                <a:gridCol w="5688364">
                  <a:extLst>
                    <a:ext uri="{9D8B030D-6E8A-4147-A177-3AD203B41FA5}">
                      <a16:colId xmlns:a16="http://schemas.microsoft.com/office/drawing/2014/main" val="2055016855"/>
                    </a:ext>
                  </a:extLst>
                </a:gridCol>
              </a:tblGrid>
              <a:tr h="370840">
                <a:tc>
                  <a:txBody>
                    <a:bodyPr/>
                    <a:lstStyle/>
                    <a:p>
                      <a:pPr algn="ctr"/>
                      <a:r>
                        <a:rPr lang="en-US" sz="2400" b="1">
                          <a:latin typeface="Calibri (Body)"/>
                        </a:rPr>
                        <a:t>Built-in function</a:t>
                      </a:r>
                      <a:endParaRPr lang="en-US" sz="2400">
                        <a:latin typeface="Calibri (Body)"/>
                      </a:endParaRPr>
                    </a:p>
                  </a:txBody>
                  <a:tcPr/>
                </a:tc>
                <a:tc>
                  <a:txBody>
                    <a:bodyPr/>
                    <a:lstStyle/>
                    <a:p>
                      <a:pPr algn="ctr"/>
                      <a:r>
                        <a:rPr lang="en-US" sz="2400" b="1">
                          <a:latin typeface="Calibri (Body)"/>
                        </a:rPr>
                        <a:t>User defined function</a:t>
                      </a:r>
                      <a:endParaRPr lang="en-US" sz="2400">
                        <a:latin typeface="Calibri (Body)"/>
                      </a:endParaRPr>
                    </a:p>
                  </a:txBody>
                  <a:tcPr/>
                </a:tc>
                <a:extLst>
                  <a:ext uri="{0D108BD9-81ED-4DB2-BD59-A6C34878D82A}">
                    <a16:rowId xmlns:a16="http://schemas.microsoft.com/office/drawing/2014/main" val="2819066352"/>
                  </a:ext>
                </a:extLst>
              </a:tr>
              <a:tr h="370840">
                <a:tc>
                  <a:txBody>
                    <a:bodyPr/>
                    <a:lstStyle/>
                    <a:p>
                      <a:r>
                        <a:rPr lang="en-US" sz="2200">
                          <a:latin typeface="Calibri (Body)"/>
                        </a:rPr>
                        <a:t>$so = 121.1422</a:t>
                      </a:r>
                    </a:p>
                    <a:p>
                      <a:r>
                        <a:rPr lang="en-US" sz="2200">
                          <a:solidFill>
                            <a:srgbClr val="0697FD"/>
                          </a:solidFill>
                          <a:latin typeface="Calibri (Body)"/>
                        </a:rPr>
                        <a:t>round</a:t>
                      </a:r>
                      <a:r>
                        <a:rPr lang="en-US" sz="2200">
                          <a:latin typeface="Calibri (Body)"/>
                        </a:rPr>
                        <a:t>($so, 2);   </a:t>
                      </a:r>
                      <a:r>
                        <a:rPr lang="en-US" sz="2200">
                          <a:solidFill>
                            <a:schemeClr val="accent4">
                              <a:lumMod val="50000"/>
                            </a:schemeClr>
                          </a:solidFill>
                          <a:latin typeface="Calibri (Body)"/>
                        </a:rPr>
                        <a:t>-&gt; 121.14</a:t>
                      </a:r>
                    </a:p>
                    <a:p>
                      <a:r>
                        <a:rPr lang="en-US" sz="2200">
                          <a:solidFill>
                            <a:srgbClr val="0697FD"/>
                          </a:solidFill>
                          <a:latin typeface="Calibri (Body)"/>
                        </a:rPr>
                        <a:t>Date</a:t>
                      </a:r>
                      <a:r>
                        <a:rPr lang="en-US" sz="2200">
                          <a:latin typeface="Calibri (Body)"/>
                        </a:rPr>
                        <a:t>(“d/m/Y”);   </a:t>
                      </a:r>
                      <a:r>
                        <a:rPr lang="en-US" sz="2200">
                          <a:solidFill>
                            <a:schemeClr val="accent4">
                              <a:lumMod val="50000"/>
                            </a:schemeClr>
                          </a:solidFill>
                          <a:latin typeface="Calibri (Body)"/>
                        </a:rPr>
                        <a:t>-&gt; 15/01/2014</a:t>
                      </a:r>
                    </a:p>
                  </a:txBody>
                  <a:tcPr/>
                </a:tc>
                <a:tc>
                  <a:txBody>
                    <a:bodyPr/>
                    <a:lstStyle/>
                    <a:p>
                      <a:r>
                        <a:rPr lang="en-US" sz="2200" i="1">
                          <a:solidFill>
                            <a:schemeClr val="accent4">
                              <a:lumMod val="50000"/>
                            </a:schemeClr>
                          </a:solidFill>
                          <a:latin typeface="Calibri (Body)"/>
                        </a:rPr>
                        <a:t>// ax + b = 0</a:t>
                      </a:r>
                    </a:p>
                    <a:p>
                      <a:r>
                        <a:rPr lang="en-US" sz="2200">
                          <a:latin typeface="Calibri (Body)"/>
                        </a:rPr>
                        <a:t>$nghiem = Giai_Phuong_trinh_bac_2(3, 4);</a:t>
                      </a:r>
                    </a:p>
                  </a:txBody>
                  <a:tcPr/>
                </a:tc>
                <a:extLst>
                  <a:ext uri="{0D108BD9-81ED-4DB2-BD59-A6C34878D82A}">
                    <a16:rowId xmlns:a16="http://schemas.microsoft.com/office/drawing/2014/main" val="1876049342"/>
                  </a:ext>
                </a:extLst>
              </a:tr>
            </a:tbl>
          </a:graphicData>
        </a:graphic>
      </p:graphicFrame>
    </p:spTree>
    <p:extLst>
      <p:ext uri="{BB962C8B-B14F-4D97-AF65-F5344CB8AC3E}">
        <p14:creationId xmlns:p14="http://schemas.microsoft.com/office/powerpoint/2010/main" val="171880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latin typeface="Calibri Light (Headings)"/>
              </a:rPr>
              <a:t>XÂY DỰNG PH</a:t>
            </a:r>
            <a:r>
              <a:rPr lang="vi-VN" b="1">
                <a:latin typeface="Calibri Light (Headings)"/>
              </a:rPr>
              <a:t>Ư</a:t>
            </a:r>
            <a:r>
              <a:rPr lang="en-US" b="1">
                <a:latin typeface="Calibri Light (Headings)"/>
              </a:rPr>
              <a:t>ƠNG THỨC (HÀM)</a:t>
            </a:r>
          </a:p>
        </p:txBody>
      </p:sp>
      <p:sp>
        <p:nvSpPr>
          <p:cNvPr id="4" name="Slide Number Placeholder 3"/>
          <p:cNvSpPr>
            <a:spLocks noGrp="1"/>
          </p:cNvSpPr>
          <p:nvPr>
            <p:ph type="sldNum" sz="quarter" idx="12"/>
          </p:nvPr>
        </p:nvSpPr>
        <p:spPr/>
        <p:txBody>
          <a:bodyPr/>
          <a:lstStyle/>
          <a:p>
            <a:fld id="{059F1559-0DDD-4D29-8226-63EBDB9FBC49}" type="slidenum">
              <a:rPr lang="en-US" smtClean="0"/>
              <a:t>17</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8" name="Table 5">
            <a:extLst>
              <a:ext uri="{FF2B5EF4-FFF2-40B4-BE49-F238E27FC236}">
                <a16:creationId xmlns:a16="http://schemas.microsoft.com/office/drawing/2014/main" id="{24F000C4-E14E-4548-9732-771C5DF8B982}"/>
              </a:ext>
            </a:extLst>
          </p:cNvPr>
          <p:cNvGraphicFramePr>
            <a:graphicFrameLocks/>
          </p:cNvGraphicFramePr>
          <p:nvPr>
            <p:extLst>
              <p:ext uri="{D42A27DB-BD31-4B8C-83A1-F6EECF244321}">
                <p14:modId xmlns:p14="http://schemas.microsoft.com/office/powerpoint/2010/main" val="921340865"/>
              </p:ext>
            </p:extLst>
          </p:nvPr>
        </p:nvGraphicFramePr>
        <p:xfrm>
          <a:off x="329435" y="1049338"/>
          <a:ext cx="11470679" cy="5242560"/>
        </p:xfrm>
        <a:graphic>
          <a:graphicData uri="http://schemas.openxmlformats.org/drawingml/2006/table">
            <a:tbl>
              <a:tblPr firstRow="1" bandRow="1">
                <a:tableStyleId>{5C22544A-7EE6-4342-B048-85BDC9FD1C3A}</a:tableStyleId>
              </a:tblPr>
              <a:tblGrid>
                <a:gridCol w="5616548">
                  <a:extLst>
                    <a:ext uri="{9D8B030D-6E8A-4147-A177-3AD203B41FA5}">
                      <a16:colId xmlns:a16="http://schemas.microsoft.com/office/drawing/2014/main" val="1847008793"/>
                    </a:ext>
                  </a:extLst>
                </a:gridCol>
                <a:gridCol w="5854131">
                  <a:extLst>
                    <a:ext uri="{9D8B030D-6E8A-4147-A177-3AD203B41FA5}">
                      <a16:colId xmlns:a16="http://schemas.microsoft.com/office/drawing/2014/main" val="1923606130"/>
                    </a:ext>
                  </a:extLst>
                </a:gridCol>
              </a:tblGrid>
              <a:tr h="370840">
                <a:tc>
                  <a:txBody>
                    <a:bodyPr/>
                    <a:lstStyle/>
                    <a:p>
                      <a:pPr algn="ctr"/>
                      <a:r>
                        <a:rPr lang="en-US" sz="2000">
                          <a:latin typeface="Calibri (Body)"/>
                        </a:rPr>
                        <a:t>KHAI BÁO HÀM</a:t>
                      </a:r>
                    </a:p>
                  </a:txBody>
                  <a:tcPr/>
                </a:tc>
                <a:tc>
                  <a:txBody>
                    <a:bodyPr/>
                    <a:lstStyle/>
                    <a:p>
                      <a:pPr algn="ctr"/>
                      <a:r>
                        <a:rPr lang="en-US" sz="2000">
                          <a:latin typeface="Calibri (Body)"/>
                        </a:rPr>
                        <a:t>SỬ DỤNG HÀM</a:t>
                      </a:r>
                    </a:p>
                  </a:txBody>
                  <a:tcPr/>
                </a:tc>
                <a:extLst>
                  <a:ext uri="{0D108BD9-81ED-4DB2-BD59-A6C34878D82A}">
                    <a16:rowId xmlns:a16="http://schemas.microsoft.com/office/drawing/2014/main" val="2728195680"/>
                  </a:ext>
                </a:extLst>
              </a:tr>
              <a:tr h="370840">
                <a:tc>
                  <a:txBody>
                    <a:bodyPr/>
                    <a:lstStyle/>
                    <a:p>
                      <a:pPr algn="just">
                        <a:spcAft>
                          <a:spcPts val="0"/>
                        </a:spcAft>
                      </a:pPr>
                      <a:r>
                        <a:rPr lang="en-US" sz="1800">
                          <a:solidFill>
                            <a:srgbClr val="069AFD"/>
                          </a:solidFill>
                          <a:latin typeface="Calibri (Body)"/>
                        </a:rPr>
                        <a:t>function</a:t>
                      </a:r>
                      <a:r>
                        <a:rPr lang="en-US" sz="1800">
                          <a:latin typeface="Calibri (Body)"/>
                        </a:rPr>
                        <a:t> </a:t>
                      </a:r>
                      <a:r>
                        <a:rPr lang="en-US" sz="1800">
                          <a:solidFill>
                            <a:srgbClr val="FF0000"/>
                          </a:solidFill>
                          <a:latin typeface="Calibri (Body)"/>
                        </a:rPr>
                        <a:t>Tên_hàm(danh_sách_các_tham_số)</a:t>
                      </a:r>
                    </a:p>
                    <a:p>
                      <a:pPr algn="just">
                        <a:spcAft>
                          <a:spcPts val="0"/>
                        </a:spcAft>
                      </a:pPr>
                      <a:r>
                        <a:rPr lang="en-US" sz="1800">
                          <a:solidFill>
                            <a:srgbClr val="FF0000"/>
                          </a:solidFill>
                          <a:latin typeface="Calibri (Body)"/>
                        </a:rPr>
                        <a:t>{</a:t>
                      </a:r>
                    </a:p>
                    <a:p>
                      <a:pPr algn="just">
                        <a:spcAft>
                          <a:spcPts val="0"/>
                        </a:spcAft>
                      </a:pPr>
                      <a:r>
                        <a:rPr lang="en-US" sz="1800">
                          <a:solidFill>
                            <a:srgbClr val="FF0000"/>
                          </a:solidFill>
                          <a:latin typeface="Calibri (Body)"/>
                        </a:rPr>
                        <a:t>    Khối lệnh bên trong hàm 	</a:t>
                      </a:r>
                    </a:p>
                    <a:p>
                      <a:pPr marL="215900" lvl="1" indent="0" algn="just">
                        <a:spcAft>
                          <a:spcPts val="0"/>
                        </a:spcAft>
                        <a:buNone/>
                      </a:pPr>
                      <a:r>
                        <a:rPr lang="en-US" sz="1800">
                          <a:solidFill>
                            <a:srgbClr val="0697FD"/>
                          </a:solidFill>
                          <a:latin typeface="Calibri (Body)"/>
                        </a:rPr>
                        <a:t>return</a:t>
                      </a:r>
                      <a:r>
                        <a:rPr lang="en-US" sz="1800">
                          <a:solidFill>
                            <a:srgbClr val="FF0000"/>
                          </a:solidFill>
                          <a:latin typeface="Calibri (Body)"/>
                        </a:rPr>
                        <a:t> gia_tri;</a:t>
                      </a:r>
                    </a:p>
                    <a:p>
                      <a:pPr marL="0" lvl="1" indent="0" algn="just">
                        <a:spcAft>
                          <a:spcPts val="0"/>
                        </a:spcAft>
                        <a:buNone/>
                      </a:pPr>
                      <a:r>
                        <a:rPr lang="en-US" sz="1800">
                          <a:solidFill>
                            <a:srgbClr val="FF0000"/>
                          </a:solidFill>
                          <a:latin typeface="Calibri (Body)"/>
                        </a:rPr>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rgbClr val="FF0000"/>
                          </a:solidFill>
                          <a:latin typeface="Calibri (Body)"/>
                        </a:rPr>
                        <a:t>Tên_hàm(danh_sách_các_giá trị)</a:t>
                      </a:r>
                    </a:p>
                  </a:txBody>
                  <a:tcPr/>
                </a:tc>
                <a:extLst>
                  <a:ext uri="{0D108BD9-81ED-4DB2-BD59-A6C34878D82A}">
                    <a16:rowId xmlns:a16="http://schemas.microsoft.com/office/drawing/2014/main" val="2222544249"/>
                  </a:ext>
                </a:extLst>
              </a:tr>
              <a:tr h="370840">
                <a:tc>
                  <a:txBody>
                    <a:bodyPr/>
                    <a:lstStyle/>
                    <a:p>
                      <a:pPr marL="285750" lvl="1" indent="-285750" algn="just">
                        <a:buFont typeface="Wingdings" panose="05000000000000000000" pitchFamily="2" charset="2"/>
                        <a:buChar char="ü"/>
                      </a:pPr>
                      <a:r>
                        <a:rPr lang="en-US" sz="1800" b="1">
                          <a:latin typeface="Calibri (Body)"/>
                        </a:rPr>
                        <a:t>Tên hàm</a:t>
                      </a:r>
                      <a:r>
                        <a:rPr lang="en-US" sz="1800">
                          <a:latin typeface="Calibri (Body)"/>
                        </a:rPr>
                        <a:t>: đ</a:t>
                      </a:r>
                      <a:r>
                        <a:rPr lang="vi-VN" sz="1800">
                          <a:latin typeface="Calibri (Body)"/>
                        </a:rPr>
                        <a:t>ư</a:t>
                      </a:r>
                      <a:r>
                        <a:rPr lang="en-US" sz="1800">
                          <a:latin typeface="Calibri (Body)"/>
                        </a:rPr>
                        <a:t>ợc sử dụng khi gọi hàm, tên hàm nên có ý nghĩa gợi nhớ.</a:t>
                      </a:r>
                    </a:p>
                    <a:p>
                      <a:pPr marL="285750" lvl="1" indent="-285750" algn="just">
                        <a:buFont typeface="Wingdings" panose="05000000000000000000" pitchFamily="2" charset="2"/>
                        <a:buChar char="ü"/>
                      </a:pPr>
                      <a:r>
                        <a:rPr lang="en-US" sz="1800" b="1">
                          <a:latin typeface="Calibri (Body)"/>
                        </a:rPr>
                        <a:t>Danh sách các tham số</a:t>
                      </a:r>
                      <a:r>
                        <a:rPr lang="en-US" sz="1800">
                          <a:latin typeface="Calibri (Body)"/>
                        </a:rPr>
                        <a:t>: dùng để truyền dữ liệu bên ngoài vào. Hàm có thể có tham số hoặc không có.</a:t>
                      </a:r>
                    </a:p>
                    <a:p>
                      <a:pPr marL="285750" lvl="1" indent="-285750" algn="just">
                        <a:buFont typeface="Wingdings" panose="05000000000000000000" pitchFamily="2" charset="2"/>
                        <a:buChar char="ü"/>
                      </a:pPr>
                      <a:r>
                        <a:rPr lang="en-US" sz="1800" b="1">
                          <a:latin typeface="Calibri (Body)"/>
                        </a:rPr>
                        <a:t>Giá trị</a:t>
                      </a:r>
                      <a:r>
                        <a:rPr lang="en-US" sz="1800">
                          <a:latin typeface="Calibri (Body)"/>
                        </a:rPr>
                        <a:t>: là kết quả trả về của hàm. Hàm có thể có hoặc không có giá trị trả về.</a:t>
                      </a:r>
                    </a:p>
                    <a:p>
                      <a:pPr marL="285750" lvl="1" indent="-285750" algn="just">
                        <a:buFont typeface="Wingdings" panose="05000000000000000000" pitchFamily="2" charset="2"/>
                        <a:buChar char="ü"/>
                      </a:pPr>
                      <a:r>
                        <a:rPr lang="en-US" sz="1800" b="1">
                          <a:latin typeface="Calibri (Body)"/>
                        </a:rPr>
                        <a:t>Ví dụ</a:t>
                      </a:r>
                      <a:r>
                        <a:rPr lang="en-US" sz="1800">
                          <a:latin typeface="Calibri (Body)"/>
                        </a:rPr>
                        <a:t>:</a:t>
                      </a:r>
                    </a:p>
                    <a:p>
                      <a:pPr marL="215900" lvl="1" indent="0">
                        <a:spcAft>
                          <a:spcPts val="0"/>
                        </a:spcAft>
                        <a:buNone/>
                      </a:pPr>
                      <a:r>
                        <a:rPr lang="en-US" sz="1800">
                          <a:solidFill>
                            <a:srgbClr val="0697FC"/>
                          </a:solidFill>
                          <a:latin typeface="Calibri (Body)"/>
                        </a:rPr>
                        <a:t>function</a:t>
                      </a:r>
                      <a:r>
                        <a:rPr lang="en-US" sz="1800">
                          <a:latin typeface="Calibri (Body)"/>
                        </a:rPr>
                        <a:t> Tinh_S_HCN($d, $r)</a:t>
                      </a:r>
                    </a:p>
                    <a:p>
                      <a:pPr marL="215900" lvl="1" indent="0">
                        <a:spcAft>
                          <a:spcPts val="0"/>
                        </a:spcAft>
                        <a:buNone/>
                      </a:pPr>
                      <a:r>
                        <a:rPr lang="en-US" sz="1800">
                          <a:latin typeface="Calibri (Body)"/>
                        </a:rPr>
                        <a:t>{</a:t>
                      </a:r>
                    </a:p>
                    <a:p>
                      <a:pPr marL="215900" lvl="1" indent="0">
                        <a:spcAft>
                          <a:spcPts val="0"/>
                        </a:spcAft>
                        <a:buNone/>
                      </a:pPr>
                      <a:r>
                        <a:rPr lang="en-US" sz="1800">
                          <a:latin typeface="Calibri (Body)"/>
                        </a:rPr>
                        <a:t>	$DT = $d * $r;</a:t>
                      </a:r>
                    </a:p>
                    <a:p>
                      <a:pPr marL="215900" lvl="1" indent="0">
                        <a:spcAft>
                          <a:spcPts val="0"/>
                        </a:spcAft>
                        <a:buNone/>
                      </a:pPr>
                      <a:r>
                        <a:rPr lang="en-US" sz="1800">
                          <a:latin typeface="Calibri (Body)"/>
                        </a:rPr>
                        <a:t>	</a:t>
                      </a:r>
                      <a:r>
                        <a:rPr lang="en-US" sz="1800">
                          <a:solidFill>
                            <a:srgbClr val="0697FD"/>
                          </a:solidFill>
                          <a:latin typeface="Calibri (Body)"/>
                        </a:rPr>
                        <a:t>return</a:t>
                      </a:r>
                      <a:r>
                        <a:rPr lang="en-US" sz="1800">
                          <a:latin typeface="Calibri (Body)"/>
                        </a:rPr>
                        <a:t> $DT;</a:t>
                      </a:r>
                    </a:p>
                    <a:p>
                      <a:pPr marL="215900" lvl="1" indent="0">
                        <a:spcAft>
                          <a:spcPts val="0"/>
                        </a:spcAft>
                        <a:buNone/>
                      </a:pPr>
                      <a:r>
                        <a:rPr lang="en-US" sz="1800">
                          <a:latin typeface="Calibri (Body)"/>
                        </a:rPr>
                        <a:t>}</a:t>
                      </a:r>
                    </a:p>
                  </a:txBody>
                  <a:tcPr/>
                </a:tc>
                <a:tc>
                  <a:txBody>
                    <a:bodyPr/>
                    <a:lstStyle/>
                    <a:p>
                      <a:pPr marL="285750" lvl="1" indent="-285750" algn="just">
                        <a:buFont typeface="Wingdings" panose="05000000000000000000" pitchFamily="2" charset="2"/>
                        <a:buChar char="ü"/>
                      </a:pPr>
                      <a:r>
                        <a:rPr lang="en-US" sz="1800" b="1">
                          <a:latin typeface="Calibri (Body)"/>
                        </a:rPr>
                        <a:t>Tên hàm</a:t>
                      </a:r>
                      <a:r>
                        <a:rPr lang="en-US" sz="1800">
                          <a:latin typeface="Calibri (Body)"/>
                        </a:rPr>
                        <a:t>: tên hàm gọi sử dụng phải giống tên hàm đã xây dựng.</a:t>
                      </a:r>
                    </a:p>
                    <a:p>
                      <a:pPr marL="285750" lvl="1" indent="-285750" algn="just">
                        <a:buFont typeface="Wingdings" panose="05000000000000000000" pitchFamily="2" charset="2"/>
                        <a:buChar char="ü"/>
                      </a:pPr>
                      <a:r>
                        <a:rPr lang="en-US" sz="1800" b="1">
                          <a:latin typeface="Calibri (Body)"/>
                        </a:rPr>
                        <a:t>Danh sách các tham số</a:t>
                      </a:r>
                      <a:r>
                        <a:rPr lang="en-US" sz="1800">
                          <a:latin typeface="Calibri (Body)"/>
                        </a:rPr>
                        <a:t>: cung cấp các thông tin cho tham số của hàm. Với:</a:t>
                      </a:r>
                    </a:p>
                    <a:p>
                      <a:pPr marL="573088" lvl="2" indent="-285750" algn="just">
                        <a:buFont typeface="Wingdings" panose="05000000000000000000" pitchFamily="2" charset="2"/>
                        <a:buChar char="Ø"/>
                      </a:pPr>
                      <a:r>
                        <a:rPr lang="en-US" sz="1800">
                          <a:latin typeface="Calibri (Body)"/>
                        </a:rPr>
                        <a:t>Số l</a:t>
                      </a:r>
                      <a:r>
                        <a:rPr lang="vi-VN" sz="1800">
                          <a:latin typeface="Calibri (Body)"/>
                        </a:rPr>
                        <a:t>ư</a:t>
                      </a:r>
                      <a:r>
                        <a:rPr lang="en-US" sz="1800">
                          <a:latin typeface="Calibri (Body)"/>
                        </a:rPr>
                        <a:t>ợng các giá trị bằng số l</a:t>
                      </a:r>
                      <a:r>
                        <a:rPr lang="vi-VN" sz="1800">
                          <a:latin typeface="Calibri (Body)"/>
                        </a:rPr>
                        <a:t>ư</a:t>
                      </a:r>
                      <a:r>
                        <a:rPr lang="en-US" sz="1800">
                          <a:latin typeface="Calibri (Body)"/>
                        </a:rPr>
                        <a:t>ợng các tham số của hàm.</a:t>
                      </a:r>
                    </a:p>
                    <a:p>
                      <a:pPr marL="573088" lvl="2" indent="-285750" algn="just">
                        <a:buFont typeface="Wingdings" panose="05000000000000000000" pitchFamily="2" charset="2"/>
                        <a:buChar char="Ø"/>
                      </a:pPr>
                      <a:r>
                        <a:rPr lang="en-US" sz="1800">
                          <a:latin typeface="Calibri (Body)"/>
                        </a:rPr>
                        <a:t>Thứ tự t</a:t>
                      </a:r>
                      <a:r>
                        <a:rPr lang="vi-VN" sz="1800">
                          <a:latin typeface="Calibri (Body)"/>
                        </a:rPr>
                        <a:t>ư</a:t>
                      </a:r>
                      <a:r>
                        <a:rPr lang="en-US" sz="1800">
                          <a:latin typeface="Calibri (Body)"/>
                        </a:rPr>
                        <a:t>ơng ứng theo thứ tự tham số.</a:t>
                      </a:r>
                    </a:p>
                    <a:p>
                      <a:pPr marL="573088" lvl="2" indent="-285750" algn="just">
                        <a:buFont typeface="Wingdings" panose="05000000000000000000" pitchFamily="2" charset="2"/>
                        <a:buChar char="Ø"/>
                      </a:pPr>
                      <a:r>
                        <a:rPr lang="en-US" sz="1800">
                          <a:latin typeface="Calibri (Body)"/>
                        </a:rPr>
                        <a:t>Kiểu dữ liệu của giá trị t</a:t>
                      </a:r>
                      <a:r>
                        <a:rPr lang="vi-VN" sz="1800">
                          <a:latin typeface="Calibri (Body)"/>
                        </a:rPr>
                        <a:t>ư</a:t>
                      </a:r>
                      <a:r>
                        <a:rPr lang="en-US" sz="1800">
                          <a:latin typeface="Calibri (Body)"/>
                        </a:rPr>
                        <a:t>ơng ứng với kiểu tham số.</a:t>
                      </a:r>
                    </a:p>
                    <a:p>
                      <a:pPr marL="573088" lvl="2" indent="-285750" algn="just">
                        <a:buFont typeface="Wingdings" panose="05000000000000000000" pitchFamily="2" charset="2"/>
                        <a:buChar char="Ø"/>
                      </a:pPr>
                      <a:r>
                        <a:rPr lang="en-US" sz="1800">
                          <a:latin typeface="Calibri (Body)"/>
                        </a:rPr>
                        <a:t>Nếu hàm không có giá trị truyền vào thì phía sau tên hàm cũng có dấu </a:t>
                      </a:r>
                      <a:r>
                        <a:rPr lang="en-US" sz="1800">
                          <a:solidFill>
                            <a:srgbClr val="0696FC"/>
                          </a:solidFill>
                          <a:latin typeface="Calibri (Body)"/>
                        </a:rPr>
                        <a:t>()</a:t>
                      </a:r>
                      <a:r>
                        <a:rPr lang="en-US" sz="1800">
                          <a:latin typeface="Calibri (Body)"/>
                        </a:rPr>
                        <a:t>.</a:t>
                      </a:r>
                    </a:p>
                    <a:p>
                      <a:pPr marL="573088" marR="0" lvl="2"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1">
                          <a:latin typeface="Calibri (Body)"/>
                        </a:rPr>
                        <a:t>Ví dụ</a:t>
                      </a:r>
                      <a:r>
                        <a:rPr lang="en-US" sz="1800">
                          <a:latin typeface="Calibri (Body)"/>
                        </a:rPr>
                        <a:t>: </a:t>
                      </a:r>
                      <a:r>
                        <a:rPr lang="en-US" sz="1800">
                          <a:solidFill>
                            <a:schemeClr val="tx1"/>
                          </a:solidFill>
                          <a:latin typeface="Calibri (Body)"/>
                        </a:rPr>
                        <a:t>$s = Tinh_S_HCM(4, 8);</a:t>
                      </a:r>
                    </a:p>
                  </a:txBody>
                  <a:tcPr/>
                </a:tc>
                <a:extLst>
                  <a:ext uri="{0D108BD9-81ED-4DB2-BD59-A6C34878D82A}">
                    <a16:rowId xmlns:a16="http://schemas.microsoft.com/office/drawing/2014/main" val="3195358779"/>
                  </a:ext>
                </a:extLst>
              </a:tr>
            </a:tbl>
          </a:graphicData>
        </a:graphic>
      </p:graphicFrame>
    </p:spTree>
    <p:extLst>
      <p:ext uri="{BB962C8B-B14F-4D97-AF65-F5344CB8AC3E}">
        <p14:creationId xmlns:p14="http://schemas.microsoft.com/office/powerpoint/2010/main" val="110597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latin typeface="Calibri Light (Headings)"/>
              </a:rPr>
              <a:t>XÂY DỰNG PH</a:t>
            </a:r>
            <a:r>
              <a:rPr lang="vi-VN" b="1">
                <a:latin typeface="Calibri Light (Headings)"/>
              </a:rPr>
              <a:t>Ư</a:t>
            </a:r>
            <a:r>
              <a:rPr lang="en-US" b="1">
                <a:latin typeface="Calibri Light (Headings)"/>
              </a:rPr>
              <a:t>ƠNG THỨC (HÀM)</a:t>
            </a:r>
          </a:p>
        </p:txBody>
      </p:sp>
      <p:sp>
        <p:nvSpPr>
          <p:cNvPr id="4" name="Slide Number Placeholder 3"/>
          <p:cNvSpPr>
            <a:spLocks noGrp="1"/>
          </p:cNvSpPr>
          <p:nvPr>
            <p:ph type="sldNum" sz="quarter" idx="12"/>
          </p:nvPr>
        </p:nvSpPr>
        <p:spPr/>
        <p:txBody>
          <a:bodyPr/>
          <a:lstStyle/>
          <a:p>
            <a:fld id="{059F1559-0DDD-4D29-8226-63EBDB9FBC49}" type="slidenum">
              <a:rPr lang="en-US" smtClean="0"/>
              <a:t>18</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5">
            <a:extLst>
              <a:ext uri="{FF2B5EF4-FFF2-40B4-BE49-F238E27FC236}">
                <a16:creationId xmlns:a16="http://schemas.microsoft.com/office/drawing/2014/main" id="{AD4A91C2-3F81-4F14-B214-F59A9898E6CB}"/>
              </a:ext>
            </a:extLst>
          </p:cNvPr>
          <p:cNvGraphicFramePr>
            <a:graphicFrameLocks/>
          </p:cNvGraphicFramePr>
          <p:nvPr>
            <p:extLst>
              <p:ext uri="{D42A27DB-BD31-4B8C-83A1-F6EECF244321}">
                <p14:modId xmlns:p14="http://schemas.microsoft.com/office/powerpoint/2010/main" val="2841053657"/>
              </p:ext>
            </p:extLst>
          </p:nvPr>
        </p:nvGraphicFramePr>
        <p:xfrm>
          <a:off x="363556" y="1071371"/>
          <a:ext cx="11468560" cy="5090160"/>
        </p:xfrm>
        <a:graphic>
          <a:graphicData uri="http://schemas.openxmlformats.org/drawingml/2006/table">
            <a:tbl>
              <a:tblPr firstRow="1" bandRow="1">
                <a:tableStyleId>{5C22544A-7EE6-4342-B048-85BDC9FD1C3A}</a:tableStyleId>
              </a:tblPr>
              <a:tblGrid>
                <a:gridCol w="3062602">
                  <a:extLst>
                    <a:ext uri="{9D8B030D-6E8A-4147-A177-3AD203B41FA5}">
                      <a16:colId xmlns:a16="http://schemas.microsoft.com/office/drawing/2014/main" val="1847008793"/>
                    </a:ext>
                  </a:extLst>
                </a:gridCol>
                <a:gridCol w="4472936">
                  <a:extLst>
                    <a:ext uri="{9D8B030D-6E8A-4147-A177-3AD203B41FA5}">
                      <a16:colId xmlns:a16="http://schemas.microsoft.com/office/drawing/2014/main" val="1923606130"/>
                    </a:ext>
                  </a:extLst>
                </a:gridCol>
                <a:gridCol w="3933022">
                  <a:extLst>
                    <a:ext uri="{9D8B030D-6E8A-4147-A177-3AD203B41FA5}">
                      <a16:colId xmlns:a16="http://schemas.microsoft.com/office/drawing/2014/main" val="1548215690"/>
                    </a:ext>
                  </a:extLst>
                </a:gridCol>
              </a:tblGrid>
              <a:tr h="370840">
                <a:tc>
                  <a:txBody>
                    <a:bodyPr/>
                    <a:lstStyle/>
                    <a:p>
                      <a:pPr algn="ctr"/>
                      <a:r>
                        <a:rPr lang="en-US" sz="2200">
                          <a:latin typeface="Calibri (Body)"/>
                        </a:rPr>
                        <a:t>THAM TRỊ</a:t>
                      </a:r>
                    </a:p>
                  </a:txBody>
                  <a:tcPr/>
                </a:tc>
                <a:tc>
                  <a:txBody>
                    <a:bodyPr/>
                    <a:lstStyle/>
                    <a:p>
                      <a:pPr algn="ctr"/>
                      <a:r>
                        <a:rPr lang="en-US" sz="2200">
                          <a:latin typeface="Calibri (Body)"/>
                        </a:rPr>
                        <a:t>THAM BIẾN</a:t>
                      </a:r>
                    </a:p>
                  </a:txBody>
                  <a:tcPr/>
                </a:tc>
                <a:tc>
                  <a:txBody>
                    <a:bodyPr/>
                    <a:lstStyle/>
                    <a:p>
                      <a:pPr algn="ctr"/>
                      <a:r>
                        <a:rPr lang="en-US" sz="2200">
                          <a:latin typeface="Calibri (Body)"/>
                        </a:rPr>
                        <a:t>THAM SỐ TÙY CHỌN</a:t>
                      </a:r>
                    </a:p>
                  </a:txBody>
                  <a:tcPr/>
                </a:tc>
                <a:extLst>
                  <a:ext uri="{0D108BD9-81ED-4DB2-BD59-A6C34878D82A}">
                    <a16:rowId xmlns:a16="http://schemas.microsoft.com/office/drawing/2014/main" val="2728195680"/>
                  </a:ext>
                </a:extLst>
              </a:tr>
              <a:tr h="370840">
                <a:tc>
                  <a:txBody>
                    <a:bodyPr/>
                    <a:lstStyle/>
                    <a:p>
                      <a:pPr algn="just">
                        <a:spcAft>
                          <a:spcPts val="0"/>
                        </a:spcAft>
                      </a:pPr>
                      <a:r>
                        <a:rPr lang="en-US" sz="1800">
                          <a:solidFill>
                            <a:schemeClr val="tx1"/>
                          </a:solidFill>
                          <a:latin typeface="Calibri (Body)"/>
                        </a:rPr>
                        <a:t>Truyền giá trị theo giá trị</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Truyền giá trị theo địa chỉ</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latin typeface="Calibri (Body)"/>
                        </a:rPr>
                        <a:t>Là những tham số có thể truyền giá trị hoặc không</a:t>
                      </a:r>
                      <a:endParaRPr lang="en-US" sz="1800">
                        <a:solidFill>
                          <a:schemeClr val="tx1"/>
                        </a:solidFill>
                        <a:latin typeface="Calibri (Body)"/>
                      </a:endParaRPr>
                    </a:p>
                  </a:txBody>
                  <a:tcPr/>
                </a:tc>
                <a:extLst>
                  <a:ext uri="{0D108BD9-81ED-4DB2-BD59-A6C34878D82A}">
                    <a16:rowId xmlns:a16="http://schemas.microsoft.com/office/drawing/2014/main" val="2222544249"/>
                  </a:ext>
                </a:extLst>
              </a:tr>
              <a:tr h="370840">
                <a:tc>
                  <a:txBody>
                    <a:bodyPr/>
                    <a:lstStyle/>
                    <a:p>
                      <a:pPr marL="342900" lvl="1" indent="-342900" algn="just">
                        <a:buFont typeface="Arial" panose="020B0604020202020204" pitchFamily="34" charset="0"/>
                        <a:buChar char="•"/>
                      </a:pPr>
                      <a:r>
                        <a:rPr lang="en-US" sz="1800">
                          <a:latin typeface="Calibri (Body)"/>
                        </a:rPr>
                        <a:t>Tham số truyền giá trị từ bên ngoài vào cho hàm.</a:t>
                      </a:r>
                    </a:p>
                    <a:p>
                      <a:pPr marL="342900" lvl="1" indent="-342900" algn="just">
                        <a:buFont typeface="Arial" panose="020B0604020202020204" pitchFamily="34" charset="0"/>
                        <a:buChar char="•"/>
                      </a:pPr>
                      <a:r>
                        <a:rPr lang="en-US" sz="1800">
                          <a:latin typeface="Calibri (Body)"/>
                        </a:rPr>
                        <a:t>Khi thay đổi giá trị của tham trị bên trong thì giá trị của nó bên ngoài KHÔNG đổi.</a:t>
                      </a:r>
                    </a:p>
                  </a:txBody>
                  <a:tcPr/>
                </a:tc>
                <a:tc>
                  <a:txBody>
                    <a:bodyPr/>
                    <a:lstStyle/>
                    <a:p>
                      <a:pPr marL="342900" lvl="1" indent="-342900" algn="just">
                        <a:buFont typeface="Arial" panose="020B0604020202020204" pitchFamily="34" charset="0"/>
                        <a:buChar char="•"/>
                      </a:pPr>
                      <a:r>
                        <a:rPr lang="en-US" sz="1800">
                          <a:latin typeface="Calibri (Body)"/>
                        </a:rPr>
                        <a:t>Tham số truyền giá trị từ bên ngoài cho hàm và trả giá trị ở trong hàm ra bên ngoài.</a:t>
                      </a:r>
                    </a:p>
                    <a:p>
                      <a:pPr marL="342900" lvl="1" indent="-342900" algn="just">
                        <a:buFont typeface="Arial" panose="020B0604020202020204" pitchFamily="34" charset="0"/>
                        <a:buChar char="•"/>
                      </a:pPr>
                      <a:r>
                        <a:rPr lang="en-US" sz="1800">
                          <a:latin typeface="Calibri (Body)"/>
                        </a:rPr>
                        <a:t>Khi thay đổi giá trị của tham biến bên trong hàm thì giá trị của nó ở ngoài cũng thay đổi sau khi đã gọi hàm xây dựng.</a:t>
                      </a:r>
                    </a:p>
                    <a:p>
                      <a:pPr marL="342900" lvl="1" indent="-342900" algn="just">
                        <a:buFont typeface="Arial" panose="020B0604020202020204" pitchFamily="34" charset="0"/>
                        <a:buChar char="•"/>
                      </a:pPr>
                      <a:r>
                        <a:rPr lang="en-US" sz="1800">
                          <a:latin typeface="Calibri (Body)"/>
                        </a:rPr>
                        <a:t>Đối với tham biến, ta sử dụng cú pháp với ký tự </a:t>
                      </a:r>
                      <a:r>
                        <a:rPr lang="en-US" sz="1800">
                          <a:solidFill>
                            <a:srgbClr val="0696FC"/>
                          </a:solidFill>
                          <a:latin typeface="Calibri (Body)"/>
                        </a:rPr>
                        <a:t>&amp;</a:t>
                      </a:r>
                      <a:r>
                        <a:rPr lang="en-US" sz="1800">
                          <a:latin typeface="Calibri (Body)"/>
                        </a:rPr>
                        <a:t> ở phía tr</a:t>
                      </a:r>
                      <a:r>
                        <a:rPr lang="vi-VN" sz="1800">
                          <a:latin typeface="Calibri (Body)"/>
                        </a:rPr>
                        <a:t>ư</a:t>
                      </a:r>
                      <a:r>
                        <a:rPr lang="en-US" sz="1800">
                          <a:latin typeface="Calibri (Body)"/>
                        </a:rPr>
                        <a:t>ớc.</a:t>
                      </a:r>
                    </a:p>
                  </a:txBody>
                  <a:tcPr/>
                </a:tc>
                <a:tc>
                  <a:txBody>
                    <a:bodyPr/>
                    <a:lstStyle/>
                    <a:p>
                      <a:pPr marL="342900" lvl="1" indent="-342900" algn="just">
                        <a:buFont typeface="Arial" panose="020B0604020202020204" pitchFamily="34" charset="0"/>
                        <a:buChar char="•"/>
                      </a:pPr>
                      <a:r>
                        <a:rPr lang="en-US" sz="1800">
                          <a:latin typeface="Calibri (Body)"/>
                        </a:rPr>
                        <a:t>Cho phép tạo sẵn giá trị mặc định cho tham số.</a:t>
                      </a:r>
                    </a:p>
                    <a:p>
                      <a:pPr marL="342900" lvl="1" indent="-342900" algn="just">
                        <a:buFont typeface="Arial" panose="020B0604020202020204" pitchFamily="34" charset="0"/>
                        <a:buChar char="•"/>
                      </a:pPr>
                      <a:r>
                        <a:rPr lang="en-US" sz="1800">
                          <a:latin typeface="Calibri (Body)"/>
                        </a:rPr>
                        <a:t>Những tham số này chỉ xuất hiện ở cuối danh sách các tham số.</a:t>
                      </a:r>
                    </a:p>
                  </a:txBody>
                  <a:tcPr/>
                </a:tc>
                <a:extLst>
                  <a:ext uri="{0D108BD9-81ED-4DB2-BD59-A6C34878D82A}">
                    <a16:rowId xmlns:a16="http://schemas.microsoft.com/office/drawing/2014/main" val="3195358779"/>
                  </a:ext>
                </a:extLst>
              </a:tr>
              <a:tr h="370840">
                <a:tc>
                  <a:txBody>
                    <a:bodyPr/>
                    <a:lstStyle/>
                    <a:p>
                      <a:pPr marL="176213" lvl="1" indent="-176213" algn="just">
                        <a:buFont typeface="Arial" panose="020B0604020202020204" pitchFamily="34" charset="0"/>
                        <a:buChar char="•"/>
                      </a:pPr>
                      <a:endParaRPr lang="en-US" sz="1800">
                        <a:latin typeface="Calibri (Body)"/>
                      </a:endParaRPr>
                    </a:p>
                  </a:txBody>
                  <a:tcPr/>
                </a:tc>
                <a:tc>
                  <a:txBody>
                    <a:bodyPr/>
                    <a:lstStyle/>
                    <a:p>
                      <a:pPr>
                        <a:spcAft>
                          <a:spcPts val="0"/>
                        </a:spcAft>
                      </a:pPr>
                      <a:r>
                        <a:rPr lang="en-US" sz="1800">
                          <a:solidFill>
                            <a:srgbClr val="069AFD"/>
                          </a:solidFill>
                          <a:latin typeface="Calibri (Body)"/>
                        </a:rPr>
                        <a:t>function</a:t>
                      </a:r>
                      <a:r>
                        <a:rPr lang="en-US" sz="1800">
                          <a:latin typeface="Calibri (Body)"/>
                        </a:rPr>
                        <a:t> </a:t>
                      </a:r>
                      <a:r>
                        <a:rPr lang="en-US" sz="1800">
                          <a:solidFill>
                            <a:srgbClr val="FF0000"/>
                          </a:solidFill>
                          <a:latin typeface="Calibri (Body)"/>
                        </a:rPr>
                        <a:t>Tên_hàm(&amp;Tên_tham_biến,…)</a:t>
                      </a:r>
                    </a:p>
                    <a:p>
                      <a:pPr>
                        <a:spcAft>
                          <a:spcPts val="0"/>
                        </a:spcAft>
                      </a:pPr>
                      <a:r>
                        <a:rPr lang="en-US" sz="1800">
                          <a:solidFill>
                            <a:srgbClr val="FF0000"/>
                          </a:solidFill>
                          <a:latin typeface="Calibri (Body)"/>
                        </a:rPr>
                        <a:t>{</a:t>
                      </a:r>
                    </a:p>
                    <a:p>
                      <a:pPr>
                        <a:spcAft>
                          <a:spcPts val="0"/>
                        </a:spcAft>
                      </a:pPr>
                      <a:r>
                        <a:rPr lang="en-US" sz="1800">
                          <a:solidFill>
                            <a:srgbClr val="FF0000"/>
                          </a:solidFill>
                          <a:latin typeface="Calibri (Body)"/>
                        </a:rPr>
                        <a:t>    Tên_tham_biến = giá trị;	</a:t>
                      </a:r>
                    </a:p>
                    <a:p>
                      <a:pPr marL="215900" lvl="1" indent="0">
                        <a:spcAft>
                          <a:spcPts val="0"/>
                        </a:spcAft>
                        <a:buNone/>
                      </a:pPr>
                      <a:r>
                        <a:rPr lang="en-US" sz="1800">
                          <a:solidFill>
                            <a:srgbClr val="0697FD"/>
                          </a:solidFill>
                          <a:latin typeface="Calibri (Body)"/>
                        </a:rPr>
                        <a:t>return</a:t>
                      </a:r>
                      <a:r>
                        <a:rPr lang="en-US" sz="1800">
                          <a:solidFill>
                            <a:srgbClr val="FF0000"/>
                          </a:solidFill>
                          <a:latin typeface="Calibri (Body)"/>
                        </a:rPr>
                        <a:t> …;</a:t>
                      </a:r>
                    </a:p>
                    <a:p>
                      <a:pPr marL="0" lvl="1" indent="0">
                        <a:spcAft>
                          <a:spcPts val="0"/>
                        </a:spcAft>
                        <a:buNone/>
                      </a:pPr>
                      <a:r>
                        <a:rPr lang="en-US" sz="1800">
                          <a:solidFill>
                            <a:srgbClr val="FF0000"/>
                          </a:solidFill>
                          <a:latin typeface="Calibri (Body)"/>
                        </a:rPr>
                        <a:t>}</a:t>
                      </a:r>
                    </a:p>
                  </a:txBody>
                  <a:tcPr/>
                </a:tc>
                <a:tc>
                  <a:txBody>
                    <a:bodyPr/>
                    <a:lstStyle/>
                    <a:p>
                      <a:pPr>
                        <a:spcAft>
                          <a:spcPts val="0"/>
                        </a:spcAft>
                      </a:pPr>
                      <a:r>
                        <a:rPr lang="en-US" sz="1800">
                          <a:solidFill>
                            <a:srgbClr val="069AFD"/>
                          </a:solidFill>
                          <a:latin typeface="Calibri (Body)"/>
                        </a:rPr>
                        <a:t>function</a:t>
                      </a:r>
                      <a:r>
                        <a:rPr lang="en-US" sz="1800">
                          <a:latin typeface="Calibri (Body)"/>
                        </a:rPr>
                        <a:t> </a:t>
                      </a:r>
                      <a:r>
                        <a:rPr lang="en-US" sz="1800">
                          <a:solidFill>
                            <a:srgbClr val="FF0000"/>
                          </a:solidFill>
                          <a:latin typeface="Calibri (Body)"/>
                        </a:rPr>
                        <a:t>Tên_hàm(Danh sách các tham trị,tham biến, $tham số tùy chọn=GT)</a:t>
                      </a:r>
                    </a:p>
                    <a:p>
                      <a:pPr>
                        <a:spcAft>
                          <a:spcPts val="0"/>
                        </a:spcAft>
                      </a:pPr>
                      <a:r>
                        <a:rPr lang="en-US" sz="1800">
                          <a:solidFill>
                            <a:srgbClr val="FF0000"/>
                          </a:solidFill>
                          <a:latin typeface="Calibri (Body)"/>
                        </a:rPr>
                        <a:t>{</a:t>
                      </a:r>
                    </a:p>
                    <a:p>
                      <a:pPr>
                        <a:spcAft>
                          <a:spcPts val="0"/>
                        </a:spcAft>
                      </a:pPr>
                      <a:r>
                        <a:rPr lang="en-US" sz="1800">
                          <a:solidFill>
                            <a:srgbClr val="FF0000"/>
                          </a:solidFill>
                          <a:latin typeface="Calibri (Body)"/>
                        </a:rPr>
                        <a:t>    Khối lệnh bên trong hàm	</a:t>
                      </a:r>
                    </a:p>
                    <a:p>
                      <a:pPr marL="215900" lvl="1" indent="0">
                        <a:spcAft>
                          <a:spcPts val="0"/>
                        </a:spcAft>
                        <a:buNone/>
                      </a:pPr>
                      <a:r>
                        <a:rPr lang="en-US" sz="1800">
                          <a:solidFill>
                            <a:srgbClr val="0697FD"/>
                          </a:solidFill>
                          <a:latin typeface="Calibri (Body)"/>
                        </a:rPr>
                        <a:t>return</a:t>
                      </a:r>
                      <a:r>
                        <a:rPr lang="en-US" sz="1800">
                          <a:solidFill>
                            <a:srgbClr val="FF0000"/>
                          </a:solidFill>
                          <a:latin typeface="Calibri (Body)"/>
                        </a:rPr>
                        <a:t> GT;</a:t>
                      </a:r>
                    </a:p>
                    <a:p>
                      <a:pPr marL="0" lvl="1" indent="0">
                        <a:spcAft>
                          <a:spcPts val="0"/>
                        </a:spcAft>
                        <a:buNone/>
                      </a:pPr>
                      <a:r>
                        <a:rPr lang="en-US" sz="1800">
                          <a:solidFill>
                            <a:srgbClr val="FF0000"/>
                          </a:solidFill>
                          <a:latin typeface="Calibri (Body)"/>
                        </a:rPr>
                        <a:t>}</a:t>
                      </a:r>
                      <a:endParaRPr lang="en-US" sz="1800">
                        <a:latin typeface="Calibri (Body)"/>
                      </a:endParaRPr>
                    </a:p>
                  </a:txBody>
                  <a:tcPr/>
                </a:tc>
                <a:extLst>
                  <a:ext uri="{0D108BD9-81ED-4DB2-BD59-A6C34878D82A}">
                    <a16:rowId xmlns:a16="http://schemas.microsoft.com/office/drawing/2014/main" val="1748014118"/>
                  </a:ext>
                </a:extLst>
              </a:tr>
            </a:tbl>
          </a:graphicData>
        </a:graphic>
      </p:graphicFrame>
    </p:spTree>
    <p:extLst>
      <p:ext uri="{BB962C8B-B14F-4D97-AF65-F5344CB8AC3E}">
        <p14:creationId xmlns:p14="http://schemas.microsoft.com/office/powerpoint/2010/main" val="181856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XỬ LÝ LỖI</a:t>
            </a:r>
          </a:p>
        </p:txBody>
      </p:sp>
      <p:sp>
        <p:nvSpPr>
          <p:cNvPr id="3" name="Content Placeholder 2"/>
          <p:cNvSpPr>
            <a:spLocks noGrp="1"/>
          </p:cNvSpPr>
          <p:nvPr>
            <p:ph idx="1"/>
          </p:nvPr>
        </p:nvSpPr>
        <p:spPr>
          <a:xfrm>
            <a:off x="548640" y="1005840"/>
            <a:ext cx="11338560" cy="525505"/>
          </a:xfrm>
        </p:spPr>
        <p:txBody>
          <a:bodyPr>
            <a:normAutofit/>
          </a:bodyPr>
          <a:lstStyle/>
          <a:p>
            <a:pPr algn="just"/>
            <a:r>
              <a:rPr lang="en-US" b="1" kern="0">
                <a:latin typeface="Calibri (Body)"/>
              </a:rPr>
              <a:t>Có 3 lỗi th</a:t>
            </a:r>
            <a:r>
              <a:rPr lang="vi-VN" b="1" kern="0">
                <a:latin typeface="Calibri (Body)"/>
              </a:rPr>
              <a:t>ư</a:t>
            </a:r>
            <a:r>
              <a:rPr lang="en-US" b="1" kern="0">
                <a:latin typeface="Calibri (Body)"/>
              </a:rPr>
              <a:t>ờng gặp:</a:t>
            </a:r>
            <a:endParaRPr lang="en-US" kern="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19</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
        <p:nvSpPr>
          <p:cNvPr id="6" name="Content Placeholder 2">
            <a:extLst>
              <a:ext uri="{FF2B5EF4-FFF2-40B4-BE49-F238E27FC236}">
                <a16:creationId xmlns:a16="http://schemas.microsoft.com/office/drawing/2014/main" id="{57B6AB3D-C349-4527-9E6F-B5CD68C274C1}"/>
              </a:ext>
            </a:extLst>
          </p:cNvPr>
          <p:cNvSpPr txBox="1">
            <a:spLocks/>
          </p:cNvSpPr>
          <p:nvPr/>
        </p:nvSpPr>
        <p:spPr>
          <a:xfrm>
            <a:off x="548640" y="4219613"/>
            <a:ext cx="11338560" cy="2071018"/>
          </a:xfrm>
          <a:prstGeom prst="rect">
            <a:avLst/>
          </a:prstGeom>
        </p:spPr>
        <p:txBody>
          <a:bodyPr vert="horz" lIns="91440" tIns="45720" rIns="91440" bIns="45720" rtlCol="0">
            <a:normAutofit/>
          </a:bodyPr>
          <a:lstStyle>
            <a:lvl1pPr marL="283464" indent="-283464" algn="l" defTabSz="914400" rtl="0" eaLnBrk="1" latinLnBrk="0" hangingPunct="1">
              <a:lnSpc>
                <a:spcPct val="90000"/>
              </a:lnSpc>
              <a:spcBef>
                <a:spcPts val="1000"/>
              </a:spcBef>
              <a:buSzPct val="100000"/>
              <a:buFont typeface="Wingdings" panose="05000000000000000000" pitchFamily="2" charset="2"/>
              <a:buChar char="§"/>
              <a:defRPr lang="en-US" sz="2800" kern="1200">
                <a:solidFill>
                  <a:schemeClr val="tx1"/>
                </a:solidFill>
                <a:latin typeface="+mn-lt"/>
                <a:ea typeface="+mn-ea"/>
                <a:cs typeface="+mn-cs"/>
              </a:defRPr>
            </a:lvl1pPr>
            <a:lvl2pPr marL="740664" indent="-283464" algn="l" defTabSz="914400" rtl="0" eaLnBrk="1" latinLnBrk="0" hangingPunct="1">
              <a:lnSpc>
                <a:spcPct val="90000"/>
              </a:lnSpc>
              <a:spcBef>
                <a:spcPts val="500"/>
              </a:spcBef>
              <a:buSzPct val="120000"/>
              <a:buFont typeface="Arial" panose="020B0604020202020204" pitchFamily="34" charset="0"/>
              <a:buChar char="•"/>
              <a:defRPr lang="en-US" sz="2400" kern="1200">
                <a:solidFill>
                  <a:schemeClr val="tx1"/>
                </a:solidFill>
                <a:latin typeface="+mn-lt"/>
                <a:ea typeface="+mn-ea"/>
                <a:cs typeface="+mn-cs"/>
              </a:defRPr>
            </a:lvl2pPr>
            <a:lvl3pPr marL="1197864" indent="-283464" algn="l" defTabSz="914400" rtl="0" eaLnBrk="1" latinLnBrk="0" hangingPunct="1">
              <a:lnSpc>
                <a:spcPct val="90000"/>
              </a:lnSpc>
              <a:spcBef>
                <a:spcPts val="500"/>
              </a:spcBef>
              <a:buSzPct val="80000"/>
              <a:buFont typeface="Wingdings" panose="05000000000000000000" pitchFamily="2" charset="2"/>
              <a:buChar char="Ø"/>
              <a:defRPr lang="en-US" sz="2000" kern="1200">
                <a:solidFill>
                  <a:schemeClr val="tx1"/>
                </a:solidFill>
                <a:latin typeface="+mn-lt"/>
                <a:ea typeface="+mn-ea"/>
                <a:cs typeface="+mn-cs"/>
              </a:defRPr>
            </a:lvl3pPr>
            <a:lvl4pPr marL="1655064" indent="-283464" algn="l" defTabSz="914400" rtl="0" eaLnBrk="1" latinLnBrk="0" hangingPunct="1">
              <a:lnSpc>
                <a:spcPct val="90000"/>
              </a:lnSpc>
              <a:spcBef>
                <a:spcPts val="500"/>
              </a:spcBef>
              <a:buSzPct val="90000"/>
              <a:buFont typeface="Wingdings" panose="05000000000000000000" pitchFamily="2" charset="2"/>
              <a:buChar char="ü"/>
              <a:defRPr lang="en-US" sz="1800" kern="1200">
                <a:solidFill>
                  <a:schemeClr val="tx1"/>
                </a:solidFill>
                <a:latin typeface="+mn-lt"/>
                <a:ea typeface="+mn-ea"/>
                <a:cs typeface="+mn-cs"/>
              </a:defRPr>
            </a:lvl4pPr>
            <a:lvl5pPr marL="2112264" indent="-283464" algn="l" defTabSz="914400" rtl="0" eaLnBrk="1" latinLnBrk="0" hangingPunct="1">
              <a:lnSpc>
                <a:spcPct val="90000"/>
              </a:lnSpc>
              <a:spcBef>
                <a:spcPts val="500"/>
              </a:spcBef>
              <a:buFont typeface="Courier New" panose="02070309020205020404" pitchFamily="49" charset="0"/>
              <a:buChar char="o"/>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pPr>
            <a:r>
              <a:rPr lang="en-US" b="1" kern="0">
                <a:latin typeface="Calibri (Body)"/>
              </a:rPr>
              <a:t>Sửa lỗi:</a:t>
            </a:r>
          </a:p>
          <a:p>
            <a:pPr marL="215900" lvl="1" indent="0" algn="just">
              <a:lnSpc>
                <a:spcPct val="120000"/>
              </a:lnSpc>
              <a:spcBef>
                <a:spcPts val="0"/>
              </a:spcBef>
              <a:buNone/>
            </a:pPr>
            <a:r>
              <a:rPr lang="en-US" b="1" kern="0">
                <a:latin typeface="Calibri (Body)"/>
              </a:rPr>
              <a:t>Cách 1. Sửa lỗi thủ công: </a:t>
            </a:r>
            <a:r>
              <a:rPr lang="en-US">
                <a:latin typeface="Calibri (Body)"/>
              </a:rPr>
              <a:t>Khi chạy ch</a:t>
            </a:r>
            <a:r>
              <a:rPr lang="vi-VN">
                <a:latin typeface="Calibri (Body)"/>
              </a:rPr>
              <a:t>ư</a:t>
            </a:r>
            <a:r>
              <a:rPr lang="en-US">
                <a:latin typeface="Calibri (Body)"/>
              </a:rPr>
              <a:t>ơng trình, nếu có phát sinh lỗi thì trang thực thi thông báo lỗi.</a:t>
            </a:r>
          </a:p>
          <a:p>
            <a:pPr marL="276225" lvl="2" indent="0" algn="just">
              <a:lnSpc>
                <a:spcPct val="120000"/>
              </a:lnSpc>
              <a:spcBef>
                <a:spcPts val="0"/>
              </a:spcBef>
              <a:buNone/>
            </a:pPr>
            <a:r>
              <a:rPr lang="en-US" sz="2400" b="1">
                <a:latin typeface="Calibri (Body)"/>
              </a:rPr>
              <a:t>=&gt;Cách sửa</a:t>
            </a:r>
            <a:r>
              <a:rPr lang="en-US" sz="2400">
                <a:latin typeface="Calibri (Body)"/>
              </a:rPr>
              <a:t>: Xem thông báo lỗi và dòng xảy ra lỗi. Sau đó, mở code ra sửa lại</a:t>
            </a:r>
          </a:p>
        </p:txBody>
      </p:sp>
      <p:graphicFrame>
        <p:nvGraphicFramePr>
          <p:cNvPr id="7" name="Table 5">
            <a:extLst>
              <a:ext uri="{FF2B5EF4-FFF2-40B4-BE49-F238E27FC236}">
                <a16:creationId xmlns:a16="http://schemas.microsoft.com/office/drawing/2014/main" id="{26ADCD3A-44B0-4403-BD7A-1E43CF9455C9}"/>
              </a:ext>
            </a:extLst>
          </p:cNvPr>
          <p:cNvGraphicFramePr>
            <a:graphicFrameLocks/>
          </p:cNvGraphicFramePr>
          <p:nvPr>
            <p:extLst>
              <p:ext uri="{D42A27DB-BD31-4B8C-83A1-F6EECF244321}">
                <p14:modId xmlns:p14="http://schemas.microsoft.com/office/powerpoint/2010/main" val="614654413"/>
              </p:ext>
            </p:extLst>
          </p:nvPr>
        </p:nvGraphicFramePr>
        <p:xfrm>
          <a:off x="649994" y="1507123"/>
          <a:ext cx="11160087" cy="2773680"/>
        </p:xfrm>
        <a:graphic>
          <a:graphicData uri="http://schemas.openxmlformats.org/drawingml/2006/table">
            <a:tbl>
              <a:tblPr firstRow="1" bandRow="1">
                <a:tableStyleId>{5C22544A-7EE6-4342-B048-85BDC9FD1C3A}</a:tableStyleId>
              </a:tblPr>
              <a:tblGrid>
                <a:gridCol w="3768393">
                  <a:extLst>
                    <a:ext uri="{9D8B030D-6E8A-4147-A177-3AD203B41FA5}">
                      <a16:colId xmlns:a16="http://schemas.microsoft.com/office/drawing/2014/main" val="1847008793"/>
                    </a:ext>
                  </a:extLst>
                </a:gridCol>
                <a:gridCol w="3809768">
                  <a:extLst>
                    <a:ext uri="{9D8B030D-6E8A-4147-A177-3AD203B41FA5}">
                      <a16:colId xmlns:a16="http://schemas.microsoft.com/office/drawing/2014/main" val="1923606130"/>
                    </a:ext>
                  </a:extLst>
                </a:gridCol>
                <a:gridCol w="3581926">
                  <a:extLst>
                    <a:ext uri="{9D8B030D-6E8A-4147-A177-3AD203B41FA5}">
                      <a16:colId xmlns:a16="http://schemas.microsoft.com/office/drawing/2014/main" val="1548215690"/>
                    </a:ext>
                  </a:extLst>
                </a:gridCol>
              </a:tblGrid>
              <a:tr h="370840">
                <a:tc>
                  <a:txBody>
                    <a:bodyPr/>
                    <a:lstStyle/>
                    <a:p>
                      <a:pPr algn="ctr"/>
                      <a:r>
                        <a:rPr lang="en-US" sz="2000"/>
                        <a:t>LỖI CÚ PHÁP</a:t>
                      </a:r>
                    </a:p>
                  </a:txBody>
                  <a:tcPr/>
                </a:tc>
                <a:tc>
                  <a:txBody>
                    <a:bodyPr/>
                    <a:lstStyle/>
                    <a:p>
                      <a:pPr algn="ctr"/>
                      <a:r>
                        <a:rPr lang="en-US" sz="2000"/>
                        <a:t>LỖI THỰC THI</a:t>
                      </a:r>
                    </a:p>
                  </a:txBody>
                  <a:tcPr/>
                </a:tc>
                <a:tc>
                  <a:txBody>
                    <a:bodyPr/>
                    <a:lstStyle/>
                    <a:p>
                      <a:pPr algn="ctr"/>
                      <a:r>
                        <a:rPr lang="en-US" sz="2000"/>
                        <a:t>LỖI LUẬN LÝ</a:t>
                      </a:r>
                    </a:p>
                  </a:txBody>
                  <a:tcPr/>
                </a:tc>
                <a:extLst>
                  <a:ext uri="{0D108BD9-81ED-4DB2-BD59-A6C34878D82A}">
                    <a16:rowId xmlns:a16="http://schemas.microsoft.com/office/drawing/2014/main" val="2728195680"/>
                  </a:ext>
                </a:extLst>
              </a:tr>
              <a:tr h="370840">
                <a:tc>
                  <a:txBody>
                    <a:bodyPr/>
                    <a:lstStyle/>
                    <a:p>
                      <a:pPr algn="just">
                        <a:spcAft>
                          <a:spcPts val="0"/>
                        </a:spcAft>
                      </a:pPr>
                      <a:r>
                        <a:rPr lang="en-US">
                          <a:solidFill>
                            <a:schemeClr val="tx1"/>
                          </a:solidFill>
                        </a:rPr>
                        <a:t>Xuất hiện khi ta viết code</a:t>
                      </a:r>
                    </a:p>
                    <a:p>
                      <a:pPr algn="just">
                        <a:spcAft>
                          <a:spcPts val="0"/>
                        </a:spcAft>
                      </a:pPr>
                      <a:r>
                        <a:rPr lang="en-US">
                          <a:solidFill>
                            <a:schemeClr val="tx1"/>
                          </a:solidFill>
                        </a:rPr>
                        <a:t>Đ</a:t>
                      </a:r>
                      <a:r>
                        <a:rPr lang="vi-VN">
                          <a:solidFill>
                            <a:schemeClr val="tx1"/>
                          </a:solidFill>
                        </a:rPr>
                        <a:t>ư</a:t>
                      </a:r>
                      <a:r>
                        <a:rPr lang="en-US">
                          <a:solidFill>
                            <a:schemeClr val="tx1"/>
                          </a:solidFill>
                        </a:rPr>
                        <a:t>ợc thông báo khi thực thi trang</a:t>
                      </a:r>
                    </a:p>
                  </a:txBody>
                  <a:tcPr/>
                </a:tc>
                <a:tc>
                  <a:txBody>
                    <a:bodyPr/>
                    <a:lstStyle/>
                    <a:p>
                      <a:pPr algn="just">
                        <a:spcAft>
                          <a:spcPts val="0"/>
                        </a:spcAft>
                      </a:pPr>
                      <a:r>
                        <a:rPr lang="en-US">
                          <a:solidFill>
                            <a:schemeClr val="tx1"/>
                          </a:solidFill>
                        </a:rPr>
                        <a:t>Xảy ra khi thực thi trang</a:t>
                      </a:r>
                    </a:p>
                    <a:p>
                      <a:pPr algn="just">
                        <a:spcAft>
                          <a:spcPts val="0"/>
                        </a:spcAft>
                      </a:pPr>
                      <a:r>
                        <a:rPr lang="en-US">
                          <a:solidFill>
                            <a:schemeClr val="tx1"/>
                          </a:solidFill>
                        </a:rPr>
                        <a:t>Khó xác định lỗi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solidFill>
                            <a:schemeClr val="tx1"/>
                          </a:solidFill>
                        </a:rPr>
                        <a:t>Xảy ra khi ta thực thi trang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solidFill>
                            <a:schemeClr val="tx1"/>
                          </a:solidFill>
                        </a:rPr>
                        <a:t>Đ</a:t>
                      </a:r>
                      <a:r>
                        <a:rPr lang="vi-VN">
                          <a:solidFill>
                            <a:schemeClr val="tx1"/>
                          </a:solidFill>
                        </a:rPr>
                        <a:t>ư</a:t>
                      </a:r>
                      <a:r>
                        <a:rPr lang="en-US">
                          <a:solidFill>
                            <a:schemeClr val="tx1"/>
                          </a:solidFill>
                        </a:rPr>
                        <a:t>ợc thể hiện d</a:t>
                      </a:r>
                      <a:r>
                        <a:rPr lang="vi-VN">
                          <a:solidFill>
                            <a:schemeClr val="tx1"/>
                          </a:solidFill>
                        </a:rPr>
                        <a:t>ư</a:t>
                      </a:r>
                      <a:r>
                        <a:rPr lang="en-US">
                          <a:solidFill>
                            <a:schemeClr val="tx1"/>
                          </a:solidFill>
                        </a:rPr>
                        <a:t>ới những hình thức hay những kết quả không mong đợi</a:t>
                      </a:r>
                    </a:p>
                  </a:txBody>
                  <a:tcPr/>
                </a:tc>
                <a:extLst>
                  <a:ext uri="{0D108BD9-81ED-4DB2-BD59-A6C34878D82A}">
                    <a16:rowId xmlns:a16="http://schemas.microsoft.com/office/drawing/2014/main" val="2222544249"/>
                  </a:ext>
                </a:extLst>
              </a:tr>
              <a:tr h="370840">
                <a:tc>
                  <a:txBody>
                    <a:bodyPr/>
                    <a:lstStyle/>
                    <a:p>
                      <a:pPr marL="0" lvl="1" indent="0" algn="just">
                        <a:buFont typeface="Arial" panose="020B0604020202020204" pitchFamily="34" charset="0"/>
                        <a:buNone/>
                      </a:pPr>
                      <a:r>
                        <a:rPr lang="en-US" b="1"/>
                        <a:t>Nguyên nhân</a:t>
                      </a:r>
                      <a:r>
                        <a:rPr lang="en-US"/>
                        <a:t>: </a:t>
                      </a:r>
                    </a:p>
                    <a:p>
                      <a:pPr marL="0" lvl="1" indent="0" algn="just">
                        <a:buFont typeface="Arial" panose="020B0604020202020204" pitchFamily="34" charset="0"/>
                        <a:buNone/>
                      </a:pPr>
                      <a:r>
                        <a:rPr lang="en-US"/>
                        <a:t>Viết sai hoặc thiếu cú pháp</a:t>
                      </a:r>
                    </a:p>
                  </a:txBody>
                  <a:tcPr/>
                </a:tc>
                <a:tc>
                  <a:txBody>
                    <a:bodyPr/>
                    <a:lstStyle/>
                    <a:p>
                      <a:pPr marL="0" lvl="1" indent="0" algn="just">
                        <a:buFont typeface="Arial" panose="020B0604020202020204" pitchFamily="34" charset="0"/>
                        <a:buNone/>
                      </a:pPr>
                      <a:r>
                        <a:rPr lang="en-US" b="1"/>
                        <a:t>Nguyên nhân</a:t>
                      </a:r>
                      <a:r>
                        <a:rPr lang="en-US"/>
                        <a:t>: </a:t>
                      </a:r>
                    </a:p>
                    <a:p>
                      <a:pPr marL="0" lvl="1" indent="0" algn="just">
                        <a:buFont typeface="Arial" panose="020B0604020202020204" pitchFamily="34" charset="0"/>
                        <a:buNone/>
                      </a:pPr>
                      <a:r>
                        <a:rPr lang="en-US"/>
                        <a:t>Mở một tập tin đang tồn tại, chia cho 0, truy xuất bảng không tồn tại trong CSDL,…</a:t>
                      </a:r>
                    </a:p>
                  </a:txBody>
                  <a:tcPr/>
                </a:tc>
                <a:tc>
                  <a:txBody>
                    <a:bodyPr/>
                    <a:lstStyle/>
                    <a:p>
                      <a:pPr marL="0" lvl="1" indent="0" algn="just">
                        <a:buFont typeface="Wingdings" panose="05000000000000000000" pitchFamily="2" charset="2"/>
                        <a:buNone/>
                      </a:pPr>
                      <a:r>
                        <a:rPr lang="en-US" b="1"/>
                        <a:t>Nguyên nhân</a:t>
                      </a:r>
                      <a:r>
                        <a:rPr lang="en-US"/>
                        <a:t>: </a:t>
                      </a:r>
                    </a:p>
                    <a:p>
                      <a:pPr marL="0" lvl="1" indent="0" algn="just">
                        <a:buFont typeface="Wingdings" panose="05000000000000000000" pitchFamily="2" charset="2"/>
                        <a:buNone/>
                      </a:pPr>
                      <a:r>
                        <a:rPr lang="en-US"/>
                        <a:t>Sai lầm trong giải thuật</a:t>
                      </a:r>
                    </a:p>
                  </a:txBody>
                  <a:tcPr/>
                </a:tc>
                <a:extLst>
                  <a:ext uri="{0D108BD9-81ED-4DB2-BD59-A6C34878D82A}">
                    <a16:rowId xmlns:a16="http://schemas.microsoft.com/office/drawing/2014/main" val="3195358779"/>
                  </a:ext>
                </a:extLst>
              </a:tr>
            </a:tbl>
          </a:graphicData>
        </a:graphic>
      </p:graphicFrame>
    </p:spTree>
    <p:extLst>
      <p:ext uri="{BB962C8B-B14F-4D97-AF65-F5344CB8AC3E}">
        <p14:creationId xmlns:p14="http://schemas.microsoft.com/office/powerpoint/2010/main" val="190835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lstStyle/>
          <a:p>
            <a:pPr marL="457200" indent="-457200">
              <a:lnSpc>
                <a:spcPct val="130000"/>
              </a:lnSpc>
              <a:spcBef>
                <a:spcPts val="0"/>
              </a:spcBef>
              <a:buFont typeface="+mj-lt"/>
              <a:buAutoNum type="arabicPeriod"/>
            </a:pPr>
            <a:r>
              <a:rPr lang="en-US">
                <a:latin typeface="Calibri (Body)"/>
              </a:rPr>
              <a:t>Tổng quan</a:t>
            </a:r>
          </a:p>
          <a:p>
            <a:pPr marL="457200" indent="-457200">
              <a:lnSpc>
                <a:spcPct val="130000"/>
              </a:lnSpc>
              <a:spcBef>
                <a:spcPts val="0"/>
              </a:spcBef>
              <a:buFont typeface="+mj-lt"/>
              <a:buAutoNum type="arabicPeriod"/>
            </a:pPr>
            <a:r>
              <a:rPr lang="en-US">
                <a:latin typeface="Calibri (Body)"/>
              </a:rPr>
              <a:t>Các kiểu dữ liệu c</a:t>
            </a:r>
            <a:r>
              <a:rPr lang="vi-VN">
                <a:latin typeface="Calibri (Body)"/>
              </a:rPr>
              <a:t>ơ</a:t>
            </a:r>
            <a:r>
              <a:rPr lang="en-US">
                <a:latin typeface="Calibri (Body)"/>
              </a:rPr>
              <a:t> sở</a:t>
            </a:r>
          </a:p>
          <a:p>
            <a:pPr marL="457200" indent="-457200">
              <a:lnSpc>
                <a:spcPct val="130000"/>
              </a:lnSpc>
              <a:spcBef>
                <a:spcPts val="0"/>
              </a:spcBef>
              <a:buFont typeface="+mj-lt"/>
              <a:buAutoNum type="arabicPeriod"/>
            </a:pPr>
            <a:r>
              <a:rPr lang="en-US">
                <a:latin typeface="Calibri (Body)"/>
              </a:rPr>
              <a:t>Xây dựng ph</a:t>
            </a:r>
            <a:r>
              <a:rPr lang="vi-VN">
                <a:latin typeface="Calibri (Body)"/>
              </a:rPr>
              <a:t>ư</a:t>
            </a:r>
            <a:r>
              <a:rPr lang="en-US">
                <a:latin typeface="Calibri (Body)"/>
              </a:rPr>
              <a:t>ơng thức (hàm) và xử lý lỗi</a:t>
            </a:r>
          </a:p>
          <a:p>
            <a:pPr marL="457200" indent="-457200">
              <a:lnSpc>
                <a:spcPct val="130000"/>
              </a:lnSpc>
              <a:spcBef>
                <a:spcPts val="0"/>
              </a:spcBef>
              <a:buFont typeface="+mj-lt"/>
              <a:buAutoNum type="arabicPeriod"/>
            </a:pPr>
            <a:r>
              <a:rPr lang="en-US">
                <a:latin typeface="Calibri (Body)"/>
              </a:rPr>
              <a:t>Sử dụng hàm của PHP</a:t>
            </a:r>
          </a:p>
          <a:p>
            <a:pPr marL="457200" indent="-457200">
              <a:lnSpc>
                <a:spcPct val="130000"/>
              </a:lnSpc>
              <a:spcBef>
                <a:spcPts val="0"/>
              </a:spcBef>
              <a:buFont typeface="+mj-lt"/>
              <a:buAutoNum type="arabicPeriod"/>
            </a:pPr>
            <a:r>
              <a:rPr lang="en-US">
                <a:latin typeface="Calibri (Body)"/>
              </a:rPr>
              <a:t>Xử lý tập tin</a:t>
            </a:r>
          </a:p>
          <a:p>
            <a:pPr marL="457200" indent="-457200">
              <a:lnSpc>
                <a:spcPct val="130000"/>
              </a:lnSpc>
              <a:spcBef>
                <a:spcPts val="0"/>
              </a:spcBef>
              <a:buFont typeface="+mj-lt"/>
              <a:buAutoNum type="arabicPeriod"/>
            </a:pPr>
            <a:r>
              <a:rPr lang="en-US">
                <a:latin typeface="Calibri (Body)"/>
              </a:rPr>
              <a:t>Mảng c</a:t>
            </a:r>
            <a:r>
              <a:rPr lang="vi-VN">
                <a:latin typeface="Calibri (Body)"/>
              </a:rPr>
              <a:t>ơ</a:t>
            </a:r>
            <a:r>
              <a:rPr lang="en-US">
                <a:latin typeface="Calibri (Body)"/>
              </a:rPr>
              <a:t> bản</a:t>
            </a:r>
          </a:p>
          <a:p>
            <a:pPr marL="457200" indent="-457200">
              <a:lnSpc>
                <a:spcPct val="130000"/>
              </a:lnSpc>
              <a:spcBef>
                <a:spcPts val="0"/>
              </a:spcBef>
              <a:buFont typeface="+mj-lt"/>
              <a:buAutoNum type="arabicPeriod"/>
            </a:pPr>
            <a:r>
              <a:rPr lang="en-US">
                <a:latin typeface="Calibri (Body)"/>
              </a:rPr>
              <a:t>Lập trình h</a:t>
            </a:r>
            <a:r>
              <a:rPr lang="vi-VN">
                <a:latin typeface="Calibri (Body)"/>
              </a:rPr>
              <a:t>ư</a:t>
            </a:r>
            <a:r>
              <a:rPr lang="en-US">
                <a:latin typeface="Calibri (Body)"/>
              </a:rPr>
              <a:t>ớng đối t</a:t>
            </a:r>
            <a:r>
              <a:rPr lang="vi-VN">
                <a:latin typeface="Calibri (Body)"/>
              </a:rPr>
              <a:t>ư</a:t>
            </a:r>
            <a:r>
              <a:rPr lang="en-US">
                <a:latin typeface="Calibri (Body)"/>
              </a:rPr>
              <a:t>ợng cơ bản</a:t>
            </a:r>
          </a:p>
          <a:p>
            <a:pPr marL="457200" indent="-457200">
              <a:lnSpc>
                <a:spcPct val="130000"/>
              </a:lnSpc>
              <a:spcBef>
                <a:spcPts val="0"/>
              </a:spcBef>
              <a:buFont typeface="+mj-lt"/>
              <a:buAutoNum type="arabicPeriod"/>
            </a:pPr>
            <a:r>
              <a:rPr lang="en-US">
                <a:latin typeface="Calibri (Body)"/>
              </a:rPr>
              <a:t>Form và các điều khiển c</a:t>
            </a:r>
            <a:r>
              <a:rPr lang="vi-VN">
                <a:latin typeface="Calibri (Body)"/>
              </a:rPr>
              <a:t>ơ</a:t>
            </a:r>
            <a:r>
              <a:rPr lang="en-US">
                <a:latin typeface="Calibri (Body)"/>
              </a:rPr>
              <a:t> bản</a:t>
            </a:r>
          </a:p>
          <a:p>
            <a:pPr marL="457200" indent="-457200">
              <a:lnSpc>
                <a:spcPct val="130000"/>
              </a:lnSpc>
              <a:spcBef>
                <a:spcPts val="0"/>
              </a:spcBef>
              <a:buFont typeface="+mj-lt"/>
              <a:buAutoNum type="arabicPeriod"/>
            </a:pPr>
            <a:r>
              <a:rPr lang="en-US">
                <a:latin typeface="Calibri (Body)"/>
              </a:rPr>
              <a:t>Sử dụng dịch vụ</a:t>
            </a:r>
            <a:endParaRPr lang="en-US" dirty="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2</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803185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XỬ LÝ LỖI</a:t>
            </a:r>
          </a:p>
        </p:txBody>
      </p:sp>
      <p:sp>
        <p:nvSpPr>
          <p:cNvPr id="3" name="Content Placeholder 2"/>
          <p:cNvSpPr>
            <a:spLocks noGrp="1"/>
          </p:cNvSpPr>
          <p:nvPr>
            <p:ph idx="1"/>
          </p:nvPr>
        </p:nvSpPr>
        <p:spPr/>
        <p:txBody>
          <a:bodyPr>
            <a:normAutofit/>
          </a:bodyPr>
          <a:lstStyle/>
          <a:p>
            <a:pPr algn="just">
              <a:lnSpc>
                <a:spcPct val="120000"/>
              </a:lnSpc>
              <a:spcBef>
                <a:spcPts val="0"/>
              </a:spcBef>
            </a:pPr>
            <a:r>
              <a:rPr lang="en-US" b="1" kern="0">
                <a:latin typeface="Calibri (Body)"/>
              </a:rPr>
              <a:t>Sửa lỗi:</a:t>
            </a:r>
          </a:p>
          <a:p>
            <a:pPr marL="215900" lvl="1" indent="0" algn="just">
              <a:lnSpc>
                <a:spcPct val="120000"/>
              </a:lnSpc>
              <a:spcBef>
                <a:spcPts val="0"/>
              </a:spcBef>
              <a:buNone/>
            </a:pPr>
            <a:r>
              <a:rPr lang="en-US" b="1" kern="0">
                <a:latin typeface="Calibri (Body)"/>
              </a:rPr>
              <a:t>Cách 2. Dùng try… cach để bắt lỗi.</a:t>
            </a:r>
          </a:p>
          <a:p>
            <a:pPr marL="501650" lvl="1" indent="-285750" algn="just">
              <a:lnSpc>
                <a:spcPct val="120000"/>
              </a:lnSpc>
              <a:spcBef>
                <a:spcPts val="0"/>
              </a:spcBef>
              <a:buFont typeface="Wingdings" panose="05000000000000000000" pitchFamily="2" charset="2"/>
              <a:buChar char="Ø"/>
            </a:pPr>
            <a:r>
              <a:rPr lang="en-US" kern="0">
                <a:latin typeface="Calibri (Body)"/>
              </a:rPr>
              <a:t>Cho phép thử thực hiện một số khối lệnh xem có bị lỗi hay không, nếu có sẽ bẫy và xử lý lỗi.</a:t>
            </a:r>
          </a:p>
          <a:p>
            <a:pPr marL="501650" lvl="1" indent="-285750" algn="just">
              <a:lnSpc>
                <a:spcPct val="120000"/>
              </a:lnSpc>
              <a:spcBef>
                <a:spcPts val="0"/>
              </a:spcBef>
              <a:buFont typeface="Wingdings" panose="05000000000000000000" pitchFamily="2" charset="2"/>
              <a:buChar char="Ø"/>
            </a:pPr>
            <a:r>
              <a:rPr lang="en-US" kern="0">
                <a:latin typeface="Calibri (Body)"/>
              </a:rPr>
              <a:t>Cấu trúc có hai khối:</a:t>
            </a:r>
          </a:p>
          <a:p>
            <a:pPr marL="1016000" lvl="2" indent="-342900" algn="just">
              <a:lnSpc>
                <a:spcPct val="120000"/>
              </a:lnSpc>
              <a:spcBef>
                <a:spcPts val="0"/>
              </a:spcBef>
              <a:buFont typeface="Arial" panose="020B0604020202020204" pitchFamily="34" charset="0"/>
              <a:buChar char="•"/>
            </a:pPr>
            <a:r>
              <a:rPr lang="en-US" b="1" kern="0">
                <a:latin typeface="Calibri (Body)"/>
              </a:rPr>
              <a:t>Khối try</a:t>
            </a:r>
            <a:r>
              <a:rPr lang="en-US" kern="0">
                <a:latin typeface="Calibri (Body)"/>
              </a:rPr>
              <a:t>: các câu lệnh có khả năng gây ra lỗi</a:t>
            </a:r>
          </a:p>
          <a:p>
            <a:pPr marL="1016000" lvl="2" indent="-342900" algn="just">
              <a:lnSpc>
                <a:spcPct val="120000"/>
              </a:lnSpc>
              <a:spcBef>
                <a:spcPts val="0"/>
              </a:spcBef>
              <a:buFont typeface="Arial" panose="020B0604020202020204" pitchFamily="34" charset="0"/>
              <a:buChar char="•"/>
            </a:pPr>
            <a:r>
              <a:rPr lang="en-US" b="1" kern="0">
                <a:latin typeface="Calibri (Body)"/>
              </a:rPr>
              <a:t>Khối catch</a:t>
            </a:r>
            <a:r>
              <a:rPr lang="en-US" kern="0">
                <a:latin typeface="Calibri (Body)"/>
              </a:rPr>
              <a:t>: câu lệnh để bẫy và xử lý lỗi phát sinh trên khối </a:t>
            </a:r>
            <a:r>
              <a:rPr lang="en-US" b="1" kern="0">
                <a:latin typeface="Calibri (Body)"/>
              </a:rPr>
              <a:t>try</a:t>
            </a:r>
            <a:r>
              <a:rPr lang="en-US" kern="0">
                <a:latin typeface="Calibri (Body)"/>
              </a:rPr>
              <a:t>.</a:t>
            </a:r>
          </a:p>
          <a:p>
            <a:pPr marL="501650" lvl="1" indent="-285750" algn="just">
              <a:lnSpc>
                <a:spcPct val="120000"/>
              </a:lnSpc>
              <a:spcBef>
                <a:spcPts val="0"/>
              </a:spcBef>
              <a:buFont typeface="Wingdings" panose="05000000000000000000" pitchFamily="2" charset="2"/>
              <a:buChar char="Ø"/>
            </a:pPr>
            <a:r>
              <a:rPr lang="en-US" kern="0">
                <a:latin typeface="Calibri (Body)"/>
              </a:rPr>
              <a:t>Một lỗi xảy ra khi thực thi trang gọi là một </a:t>
            </a:r>
            <a:r>
              <a:rPr lang="en-US" b="1" kern="0">
                <a:latin typeface="Calibri (Body)"/>
              </a:rPr>
              <a:t>Exception</a:t>
            </a:r>
            <a:r>
              <a:rPr lang="en-US" kern="0">
                <a:latin typeface="Calibri (Body)"/>
              </a:rPr>
              <a:t>.</a:t>
            </a:r>
          </a:p>
          <a:p>
            <a:pPr marL="501650" lvl="1" indent="-285750" algn="just">
              <a:lnSpc>
                <a:spcPct val="120000"/>
              </a:lnSpc>
              <a:spcBef>
                <a:spcPts val="0"/>
              </a:spcBef>
              <a:buFont typeface="Wingdings" panose="05000000000000000000" pitchFamily="2" charset="2"/>
              <a:buChar char="Ø"/>
            </a:pPr>
            <a:r>
              <a:rPr lang="en-US" kern="0">
                <a:latin typeface="Calibri (Body)"/>
              </a:rPr>
              <a:t>Nếu dòng nào</a:t>
            </a:r>
            <a:r>
              <a:rPr lang="en-US">
                <a:latin typeface="Calibri (Body)"/>
              </a:rPr>
              <a:t> trong khối lệnh có khả năng tạo ra lỗi thì gọi trả về lỗi đó.</a:t>
            </a:r>
          </a:p>
          <a:p>
            <a:pPr marL="501650" lvl="1" indent="-285750" algn="just">
              <a:lnSpc>
                <a:spcPct val="120000"/>
              </a:lnSpc>
              <a:spcBef>
                <a:spcPts val="0"/>
              </a:spcBef>
              <a:buFont typeface="Wingdings" panose="05000000000000000000" pitchFamily="2" charset="2"/>
              <a:buChar char="Ø"/>
            </a:pPr>
            <a:r>
              <a:rPr lang="en-US" kern="0">
                <a:latin typeface="Calibri (Body)"/>
              </a:rPr>
              <a:t>Trong PHP thì lỗi không tự động trả lỗi về. Gọi lỗi bằng cú pháp:</a:t>
            </a:r>
          </a:p>
          <a:p>
            <a:pPr marL="673100" lvl="2" indent="0" algn="just">
              <a:lnSpc>
                <a:spcPct val="120000"/>
              </a:lnSpc>
              <a:spcBef>
                <a:spcPts val="0"/>
              </a:spcBef>
              <a:buNone/>
            </a:pPr>
            <a:r>
              <a:rPr lang="en-US" kern="0">
                <a:latin typeface="Calibri (Body)"/>
              </a:rPr>
              <a:t>Throw new </a:t>
            </a:r>
            <a:r>
              <a:rPr lang="en-US" kern="0">
                <a:solidFill>
                  <a:srgbClr val="0697FD"/>
                </a:solidFill>
                <a:latin typeface="Calibri (Body)"/>
              </a:rPr>
              <a:t>Exception</a:t>
            </a:r>
            <a:r>
              <a:rPr lang="en-US" kern="0">
                <a:latin typeface="Calibri (Body)"/>
              </a:rPr>
              <a:t>(“Câu thông báo lỗi”, code);</a:t>
            </a:r>
          </a:p>
          <a:p>
            <a:pPr marL="501650" lvl="1" indent="-285750" algn="just">
              <a:lnSpc>
                <a:spcPct val="120000"/>
              </a:lnSpc>
              <a:spcBef>
                <a:spcPts val="0"/>
              </a:spcBef>
              <a:buFont typeface="Wingdings" panose="05000000000000000000" pitchFamily="2" charset="2"/>
              <a:buChar char="Ø"/>
            </a:pPr>
            <a:r>
              <a:rPr lang="en-US" kern="0">
                <a:latin typeface="Calibri (Body)"/>
              </a:rPr>
              <a:t>Với câu thông báo lỗi và mã lỗi đều là các tham số tùy chọn.</a:t>
            </a:r>
          </a:p>
        </p:txBody>
      </p:sp>
      <p:sp>
        <p:nvSpPr>
          <p:cNvPr id="4" name="Slide Number Placeholder 3"/>
          <p:cNvSpPr>
            <a:spLocks noGrp="1"/>
          </p:cNvSpPr>
          <p:nvPr>
            <p:ph type="sldNum" sz="quarter" idx="12"/>
          </p:nvPr>
        </p:nvSpPr>
        <p:spPr/>
        <p:txBody>
          <a:bodyPr/>
          <a:lstStyle/>
          <a:p>
            <a:fld id="{059F1559-0DDD-4D29-8226-63EBDB9FBC49}" type="slidenum">
              <a:rPr lang="en-US" smtClean="0"/>
              <a:t>20</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83018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XỬ LÝ LỖI</a:t>
            </a:r>
          </a:p>
        </p:txBody>
      </p:sp>
      <p:sp>
        <p:nvSpPr>
          <p:cNvPr id="3" name="Content Placeholder 2"/>
          <p:cNvSpPr>
            <a:spLocks noGrp="1"/>
          </p:cNvSpPr>
          <p:nvPr>
            <p:ph idx="1"/>
          </p:nvPr>
        </p:nvSpPr>
        <p:spPr/>
        <p:txBody>
          <a:bodyPr>
            <a:normAutofit lnSpcReduction="10000"/>
          </a:bodyPr>
          <a:lstStyle/>
          <a:p>
            <a:pPr algn="just">
              <a:lnSpc>
                <a:spcPct val="120000"/>
              </a:lnSpc>
              <a:spcBef>
                <a:spcPts val="0"/>
              </a:spcBef>
            </a:pPr>
            <a:r>
              <a:rPr lang="en-US" b="1" kern="0">
                <a:latin typeface="Calibri (Body)"/>
              </a:rPr>
              <a:t>Sửa lỗi:</a:t>
            </a:r>
          </a:p>
          <a:p>
            <a:pPr marL="215900" lvl="1" indent="0" algn="just">
              <a:lnSpc>
                <a:spcPct val="120000"/>
              </a:lnSpc>
              <a:spcBef>
                <a:spcPts val="0"/>
              </a:spcBef>
              <a:buNone/>
            </a:pPr>
            <a:r>
              <a:rPr lang="en-US" b="1" kern="0">
                <a:latin typeface="Calibri (Body)"/>
              </a:rPr>
              <a:t>Cách 2. Dùng try… cach để bắt lỗi.</a:t>
            </a:r>
          </a:p>
          <a:p>
            <a:pPr marL="501650" lvl="1" indent="-285750" algn="just">
              <a:lnSpc>
                <a:spcPct val="120000"/>
              </a:lnSpc>
              <a:spcBef>
                <a:spcPts val="0"/>
              </a:spcBef>
              <a:buFont typeface="Wingdings" panose="05000000000000000000" pitchFamily="2" charset="2"/>
              <a:buChar char="Ø"/>
            </a:pPr>
            <a:r>
              <a:rPr lang="en-US" kern="0">
                <a:latin typeface="Calibri (Body)"/>
              </a:rPr>
              <a:t>Cú pháp:</a:t>
            </a:r>
          </a:p>
          <a:p>
            <a:pPr marL="215900" lvl="1" indent="0" algn="just">
              <a:lnSpc>
                <a:spcPct val="120000"/>
              </a:lnSpc>
              <a:spcBef>
                <a:spcPts val="0"/>
              </a:spcBef>
              <a:buNone/>
            </a:pPr>
            <a:r>
              <a:rPr lang="en-US" kern="0">
                <a:solidFill>
                  <a:srgbClr val="0697FD"/>
                </a:solidFill>
                <a:latin typeface="Calibri (Body)"/>
              </a:rPr>
              <a:t>try</a:t>
            </a:r>
          </a:p>
          <a:p>
            <a:pPr marL="215900" lvl="1" indent="0" algn="just">
              <a:lnSpc>
                <a:spcPct val="120000"/>
              </a:lnSpc>
              <a:spcBef>
                <a:spcPts val="0"/>
              </a:spcBef>
              <a:buNone/>
            </a:pPr>
            <a:r>
              <a:rPr lang="en-US" kern="0">
                <a:latin typeface="Calibri (Body)"/>
              </a:rPr>
              <a:t>{</a:t>
            </a:r>
          </a:p>
          <a:p>
            <a:pPr marL="673100" lvl="2" indent="0" algn="just">
              <a:lnSpc>
                <a:spcPct val="120000"/>
              </a:lnSpc>
              <a:spcBef>
                <a:spcPts val="0"/>
              </a:spcBef>
              <a:buNone/>
            </a:pPr>
            <a:r>
              <a:rPr lang="en-US" kern="0">
                <a:latin typeface="Calibri (Body)"/>
              </a:rPr>
              <a:t> </a:t>
            </a:r>
            <a:r>
              <a:rPr lang="en-US" i="1" kern="0">
                <a:solidFill>
                  <a:schemeClr val="accent4">
                    <a:lumMod val="50000"/>
                  </a:schemeClr>
                </a:solidFill>
                <a:latin typeface="Calibri (Body)"/>
              </a:rPr>
              <a:t>- khối lệnh có khả năng phát sinh lỗi</a:t>
            </a:r>
          </a:p>
          <a:p>
            <a:pPr marL="673100" lvl="2" indent="0" algn="just">
              <a:lnSpc>
                <a:spcPct val="120000"/>
              </a:lnSpc>
              <a:spcBef>
                <a:spcPts val="0"/>
              </a:spcBef>
              <a:buNone/>
            </a:pPr>
            <a:r>
              <a:rPr lang="en-US" i="1" kern="0">
                <a:solidFill>
                  <a:schemeClr val="accent4">
                    <a:lumMod val="50000"/>
                  </a:schemeClr>
                </a:solidFill>
                <a:latin typeface="Calibri (Body)"/>
              </a:rPr>
              <a:t> - các lỗi</a:t>
            </a:r>
          </a:p>
          <a:p>
            <a:pPr marL="914400" lvl="2" indent="-241300" algn="just">
              <a:lnSpc>
                <a:spcPct val="120000"/>
              </a:lnSpc>
              <a:spcBef>
                <a:spcPts val="0"/>
              </a:spcBef>
              <a:buNone/>
            </a:pPr>
            <a:r>
              <a:rPr lang="en-US" kern="0">
                <a:solidFill>
                  <a:srgbClr val="0697FD"/>
                </a:solidFill>
                <a:latin typeface="Calibri (Body)"/>
              </a:rPr>
              <a:t>throw new Exception</a:t>
            </a:r>
            <a:r>
              <a:rPr lang="en-US" kern="0">
                <a:latin typeface="Calibri (Body)"/>
              </a:rPr>
              <a:t>(“Câu thông báo lỗi”, code);</a:t>
            </a:r>
          </a:p>
          <a:p>
            <a:pPr marL="215900" lvl="1" indent="0" algn="just">
              <a:lnSpc>
                <a:spcPct val="120000"/>
              </a:lnSpc>
              <a:spcBef>
                <a:spcPts val="0"/>
              </a:spcBef>
              <a:buNone/>
            </a:pPr>
            <a:r>
              <a:rPr lang="en-US" kern="0">
                <a:latin typeface="Calibri (Body)"/>
              </a:rPr>
              <a:t>}</a:t>
            </a:r>
          </a:p>
          <a:p>
            <a:pPr marL="215900" lvl="1" indent="0" algn="just">
              <a:lnSpc>
                <a:spcPct val="120000"/>
              </a:lnSpc>
              <a:spcBef>
                <a:spcPts val="0"/>
              </a:spcBef>
              <a:buNone/>
            </a:pPr>
            <a:r>
              <a:rPr lang="en-US" kern="0">
                <a:solidFill>
                  <a:srgbClr val="0697FD"/>
                </a:solidFill>
                <a:latin typeface="Calibri (Body)"/>
              </a:rPr>
              <a:t>catch</a:t>
            </a:r>
            <a:r>
              <a:rPr lang="en-US" kern="0">
                <a:latin typeface="Calibri (Body)"/>
              </a:rPr>
              <a:t> (</a:t>
            </a:r>
            <a:r>
              <a:rPr lang="en-US" kern="0">
                <a:solidFill>
                  <a:srgbClr val="0697FD"/>
                </a:solidFill>
                <a:latin typeface="Calibri (Body)"/>
              </a:rPr>
              <a:t>Exception</a:t>
            </a:r>
            <a:r>
              <a:rPr lang="en-US" kern="0">
                <a:latin typeface="Calibri (Body)"/>
              </a:rPr>
              <a:t> $e)</a:t>
            </a:r>
          </a:p>
          <a:p>
            <a:pPr marL="215900" lvl="1" indent="0" algn="just">
              <a:lnSpc>
                <a:spcPct val="120000"/>
              </a:lnSpc>
              <a:spcBef>
                <a:spcPts val="0"/>
              </a:spcBef>
              <a:buNone/>
            </a:pPr>
            <a:r>
              <a:rPr lang="en-US" kern="0">
                <a:latin typeface="Calibri (Body)"/>
              </a:rPr>
              <a:t>{</a:t>
            </a:r>
          </a:p>
          <a:p>
            <a:pPr marL="673100" lvl="2" indent="0" algn="just">
              <a:lnSpc>
                <a:spcPct val="120000"/>
              </a:lnSpc>
              <a:spcBef>
                <a:spcPts val="0"/>
              </a:spcBef>
              <a:buNone/>
            </a:pPr>
            <a:r>
              <a:rPr lang="en-US" kern="0">
                <a:solidFill>
                  <a:srgbClr val="0697FD"/>
                </a:solidFill>
                <a:latin typeface="Calibri (Body)"/>
              </a:rPr>
              <a:t>echo</a:t>
            </a:r>
            <a:r>
              <a:rPr lang="en-US" kern="0">
                <a:latin typeface="Calibri (Body)"/>
              </a:rPr>
              <a:t> “&lt;p&gt;Lỗi: ” . $e-&gt;getMessage() . “&lt;/p&gt;”; </a:t>
            </a:r>
            <a:r>
              <a:rPr lang="en-US" i="1" kern="0">
                <a:solidFill>
                  <a:schemeClr val="accent4">
                    <a:lumMod val="50000"/>
                  </a:schemeClr>
                </a:solidFill>
                <a:latin typeface="Calibri (Body)"/>
              </a:rPr>
              <a:t>// xuất lỗi</a:t>
            </a:r>
          </a:p>
          <a:p>
            <a:pPr marL="215900" lvl="1" indent="0" algn="just">
              <a:lnSpc>
                <a:spcPct val="120000"/>
              </a:lnSpc>
              <a:spcBef>
                <a:spcPts val="0"/>
              </a:spcBef>
              <a:buNone/>
            </a:pPr>
            <a:r>
              <a:rPr lang="en-US" kern="0">
                <a:latin typeface="Calibri (Body)"/>
              </a:rPr>
              <a:t>}</a:t>
            </a:r>
          </a:p>
        </p:txBody>
      </p:sp>
      <p:sp>
        <p:nvSpPr>
          <p:cNvPr id="4" name="Slide Number Placeholder 3"/>
          <p:cNvSpPr>
            <a:spLocks noGrp="1"/>
          </p:cNvSpPr>
          <p:nvPr>
            <p:ph type="sldNum" sz="quarter" idx="12"/>
          </p:nvPr>
        </p:nvSpPr>
        <p:spPr/>
        <p:txBody>
          <a:bodyPr/>
          <a:lstStyle/>
          <a:p>
            <a:fld id="{059F1559-0DDD-4D29-8226-63EBDB9FBC49}" type="slidenum">
              <a:rPr lang="en-US" smtClean="0"/>
              <a:t>21</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222761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latin typeface="Calibri Light (Headings)"/>
              </a:rPr>
              <a:t>4. SỬ DỤNG HÀM CỦA PHP</a:t>
            </a:r>
          </a:p>
        </p:txBody>
      </p:sp>
      <p:sp>
        <p:nvSpPr>
          <p:cNvPr id="3" name="Content Placeholder 2"/>
          <p:cNvSpPr>
            <a:spLocks noGrp="1"/>
          </p:cNvSpPr>
          <p:nvPr>
            <p:ph idx="1"/>
          </p:nvPr>
        </p:nvSpPr>
        <p:spPr/>
        <p:txBody>
          <a:bodyPr/>
          <a:lstStyle/>
          <a:p>
            <a:r>
              <a:rPr lang="en-US">
                <a:latin typeface="Calibri (Body)"/>
              </a:rPr>
              <a:t>Giới thiệu</a:t>
            </a:r>
          </a:p>
          <a:p>
            <a:r>
              <a:rPr lang="en-US">
                <a:latin typeface="Calibri (Body)"/>
              </a:rPr>
              <a:t>Các hàm toán học</a:t>
            </a:r>
          </a:p>
          <a:p>
            <a:r>
              <a:rPr lang="en-US">
                <a:latin typeface="Calibri (Body)"/>
              </a:rPr>
              <a:t>Các hàm chuỗi</a:t>
            </a:r>
          </a:p>
          <a:p>
            <a:r>
              <a:rPr lang="en-US">
                <a:latin typeface="Calibri (Body)"/>
              </a:rPr>
              <a:t>Các hàm thời gian</a:t>
            </a:r>
          </a:p>
          <a:p>
            <a:endParaRPr lang="en-US">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22</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707923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GIỚI THIỆU</a:t>
            </a:r>
          </a:p>
        </p:txBody>
      </p:sp>
      <p:sp>
        <p:nvSpPr>
          <p:cNvPr id="3" name="Content Placeholder 2"/>
          <p:cNvSpPr>
            <a:spLocks noGrp="1"/>
          </p:cNvSpPr>
          <p:nvPr>
            <p:ph idx="1"/>
          </p:nvPr>
        </p:nvSpPr>
        <p:spPr>
          <a:xfrm>
            <a:off x="548640" y="1005840"/>
            <a:ext cx="11338560" cy="3391989"/>
          </a:xfrm>
        </p:spPr>
        <p:txBody>
          <a:bodyPr>
            <a:normAutofit/>
          </a:bodyPr>
          <a:lstStyle/>
          <a:p>
            <a:pPr algn="just">
              <a:lnSpc>
                <a:spcPct val="120000"/>
              </a:lnSpc>
              <a:spcBef>
                <a:spcPts val="0"/>
              </a:spcBef>
            </a:pPr>
            <a:r>
              <a:rPr lang="en-US" b="1" kern="0">
                <a:latin typeface="Calibri (Body)"/>
              </a:rPr>
              <a:t>Ý nghĩa sử dụng:</a:t>
            </a:r>
          </a:p>
          <a:p>
            <a:pPr marL="501650" lvl="1" indent="-285750" algn="just">
              <a:lnSpc>
                <a:spcPct val="120000"/>
              </a:lnSpc>
              <a:spcBef>
                <a:spcPts val="0"/>
              </a:spcBef>
              <a:buFont typeface="Wingdings" panose="05000000000000000000" pitchFamily="2" charset="2"/>
              <a:buChar char="Ø"/>
            </a:pPr>
            <a:r>
              <a:rPr lang="en-US" kern="0">
                <a:latin typeface="Calibri (Body)"/>
              </a:rPr>
              <a:t>Có những công việc đ</a:t>
            </a:r>
            <a:r>
              <a:rPr lang="vi-VN" kern="0">
                <a:latin typeface="Calibri (Body)"/>
              </a:rPr>
              <a:t>ư</a:t>
            </a:r>
            <a:r>
              <a:rPr lang="en-US" kern="0">
                <a:latin typeface="Calibri (Body)"/>
              </a:rPr>
              <a:t>ợc thực hiện nhiều lần liên quan đến việc tính toán, xử lý chuỗi, thời gian…</a:t>
            </a:r>
          </a:p>
          <a:p>
            <a:pPr marL="501650" lvl="1" indent="-285750" algn="just">
              <a:lnSpc>
                <a:spcPct val="120000"/>
              </a:lnSpc>
              <a:spcBef>
                <a:spcPts val="0"/>
              </a:spcBef>
              <a:buFont typeface="Wingdings" panose="05000000000000000000" pitchFamily="2" charset="2"/>
              <a:buChar char="Ø"/>
            </a:pPr>
            <a:r>
              <a:rPr lang="en-US" kern="0">
                <a:latin typeface="Calibri (Body)"/>
              </a:rPr>
              <a:t>Thư viện hàm PHP gồm trên 700 hàm đ</a:t>
            </a:r>
            <a:r>
              <a:rPr lang="vi-VN" kern="0">
                <a:latin typeface="Calibri (Body)"/>
              </a:rPr>
              <a:t>ư</a:t>
            </a:r>
            <a:r>
              <a:rPr lang="en-US" kern="0">
                <a:latin typeface="Calibri (Body)"/>
              </a:rPr>
              <a:t>ợc xây dựng và cung cấp cho developer để giải quyết cho những việc đó nhằm điều tiết thời gian</a:t>
            </a:r>
          </a:p>
          <a:p>
            <a:pPr marL="501650" lvl="1" indent="-285750" algn="just">
              <a:lnSpc>
                <a:spcPct val="120000"/>
              </a:lnSpc>
              <a:spcBef>
                <a:spcPts val="0"/>
              </a:spcBef>
              <a:buFont typeface="Wingdings" panose="05000000000000000000" pitchFamily="2" charset="2"/>
              <a:buChar char="Ø"/>
            </a:pPr>
            <a:endParaRPr lang="en-US" kern="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23</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811387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latin typeface="Calibri Light (Headings)"/>
              </a:rPr>
              <a:t>CÁC HÀM C</a:t>
            </a:r>
            <a:r>
              <a:rPr lang="vi-VN" b="1">
                <a:latin typeface="Calibri Light (Headings)"/>
              </a:rPr>
              <a:t>Ơ</a:t>
            </a:r>
            <a:r>
              <a:rPr lang="en-US" b="1">
                <a:latin typeface="Calibri Light (Headings)"/>
              </a:rPr>
              <a:t> BẢN</a:t>
            </a:r>
          </a:p>
        </p:txBody>
      </p:sp>
      <p:sp>
        <p:nvSpPr>
          <p:cNvPr id="4" name="Slide Number Placeholder 3"/>
          <p:cNvSpPr>
            <a:spLocks noGrp="1"/>
          </p:cNvSpPr>
          <p:nvPr>
            <p:ph type="sldNum" sz="quarter" idx="12"/>
          </p:nvPr>
        </p:nvSpPr>
        <p:spPr/>
        <p:txBody>
          <a:bodyPr/>
          <a:lstStyle/>
          <a:p>
            <a:fld id="{059F1559-0DDD-4D29-8226-63EBDB9FBC49}" type="slidenum">
              <a:rPr lang="en-US" smtClean="0"/>
              <a:t>24</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8" name="Table 5">
            <a:extLst>
              <a:ext uri="{FF2B5EF4-FFF2-40B4-BE49-F238E27FC236}">
                <a16:creationId xmlns:a16="http://schemas.microsoft.com/office/drawing/2014/main" id="{1285897D-F2A1-4514-86A5-E73E5BEA266C}"/>
              </a:ext>
            </a:extLst>
          </p:cNvPr>
          <p:cNvGraphicFramePr>
            <a:graphicFrameLocks/>
          </p:cNvGraphicFramePr>
          <p:nvPr>
            <p:extLst>
              <p:ext uri="{D42A27DB-BD31-4B8C-83A1-F6EECF244321}">
                <p14:modId xmlns:p14="http://schemas.microsoft.com/office/powerpoint/2010/main" val="1719245518"/>
              </p:ext>
            </p:extLst>
          </p:nvPr>
        </p:nvGraphicFramePr>
        <p:xfrm>
          <a:off x="242045" y="1071371"/>
          <a:ext cx="11656172" cy="4693920"/>
        </p:xfrm>
        <a:graphic>
          <a:graphicData uri="http://schemas.openxmlformats.org/drawingml/2006/table">
            <a:tbl>
              <a:tblPr firstRow="1" bandRow="1">
                <a:tableStyleId>{5C22544A-7EE6-4342-B048-85BDC9FD1C3A}</a:tableStyleId>
              </a:tblPr>
              <a:tblGrid>
                <a:gridCol w="3735044">
                  <a:extLst>
                    <a:ext uri="{9D8B030D-6E8A-4147-A177-3AD203B41FA5}">
                      <a16:colId xmlns:a16="http://schemas.microsoft.com/office/drawing/2014/main" val="1847008793"/>
                    </a:ext>
                  </a:extLst>
                </a:gridCol>
                <a:gridCol w="3712684">
                  <a:extLst>
                    <a:ext uri="{9D8B030D-6E8A-4147-A177-3AD203B41FA5}">
                      <a16:colId xmlns:a16="http://schemas.microsoft.com/office/drawing/2014/main" val="1923606130"/>
                    </a:ext>
                  </a:extLst>
                </a:gridCol>
                <a:gridCol w="4208444">
                  <a:extLst>
                    <a:ext uri="{9D8B030D-6E8A-4147-A177-3AD203B41FA5}">
                      <a16:colId xmlns:a16="http://schemas.microsoft.com/office/drawing/2014/main" val="1548215690"/>
                    </a:ext>
                  </a:extLst>
                </a:gridCol>
              </a:tblGrid>
              <a:tr h="370840">
                <a:tc>
                  <a:txBody>
                    <a:bodyPr/>
                    <a:lstStyle/>
                    <a:p>
                      <a:pPr algn="ctr"/>
                      <a:r>
                        <a:rPr lang="en-US" sz="2000">
                          <a:latin typeface="Calibri (Body)"/>
                        </a:rPr>
                        <a:t>HÀM TOÁN HỌC</a:t>
                      </a:r>
                    </a:p>
                  </a:txBody>
                  <a:tcPr/>
                </a:tc>
                <a:tc>
                  <a:txBody>
                    <a:bodyPr/>
                    <a:lstStyle/>
                    <a:p>
                      <a:pPr algn="ctr"/>
                      <a:r>
                        <a:rPr lang="en-US" sz="2000">
                          <a:latin typeface="Calibri (Body)"/>
                        </a:rPr>
                        <a:t>HÀM CHUỖI</a:t>
                      </a:r>
                    </a:p>
                  </a:txBody>
                  <a:tcPr/>
                </a:tc>
                <a:tc>
                  <a:txBody>
                    <a:bodyPr/>
                    <a:lstStyle/>
                    <a:p>
                      <a:pPr algn="ctr"/>
                      <a:r>
                        <a:rPr lang="en-US" sz="2000">
                          <a:latin typeface="Calibri (Body)"/>
                        </a:rPr>
                        <a:t>HÀM THỜI GIAN</a:t>
                      </a:r>
                    </a:p>
                  </a:txBody>
                  <a:tcPr/>
                </a:tc>
                <a:extLst>
                  <a:ext uri="{0D108BD9-81ED-4DB2-BD59-A6C34878D82A}">
                    <a16:rowId xmlns:a16="http://schemas.microsoft.com/office/drawing/2014/main" val="2728195680"/>
                  </a:ext>
                </a:extLst>
              </a:tr>
              <a:tr h="370840">
                <a:tc>
                  <a:txBody>
                    <a:bodyPr/>
                    <a:lstStyle/>
                    <a:p>
                      <a:pPr algn="just">
                        <a:spcAft>
                          <a:spcPts val="0"/>
                        </a:spcAft>
                      </a:pPr>
                      <a:r>
                        <a:rPr lang="en-US">
                          <a:solidFill>
                            <a:schemeClr val="tx1"/>
                          </a:solidFill>
                          <a:latin typeface="Calibri (Body)"/>
                        </a:rPr>
                        <a:t>Các hàm toán học có thể xử lý các giá trị trong phạm vi của số nguyên và số thực</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Calibri (Body)"/>
                        </a:rPr>
                        <a:t>PHP cung cấp nhiều hàm xử lý và hiển thị chuỗi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Calibri (Body)"/>
                        </a:rPr>
                        <a:t>Các hàm thời gian cho phép lấy đ</a:t>
                      </a:r>
                      <a:r>
                        <a:rPr lang="vi-VN">
                          <a:solidFill>
                            <a:schemeClr val="tx1"/>
                          </a:solidFill>
                          <a:latin typeface="Calibri (Body)"/>
                        </a:rPr>
                        <a:t>ư</a:t>
                      </a:r>
                      <a:r>
                        <a:rPr lang="en-US">
                          <a:solidFill>
                            <a:schemeClr val="tx1"/>
                          </a:solidFill>
                          <a:latin typeface="Calibri (Body)"/>
                        </a:rPr>
                        <a:t>ợc thời gian từ server n</a:t>
                      </a:r>
                      <a:r>
                        <a:rPr lang="vi-VN">
                          <a:solidFill>
                            <a:schemeClr val="tx1"/>
                          </a:solidFill>
                          <a:latin typeface="Calibri (Body)"/>
                        </a:rPr>
                        <a:t>ơ</a:t>
                      </a:r>
                      <a:r>
                        <a:rPr lang="en-US">
                          <a:solidFill>
                            <a:schemeClr val="tx1"/>
                          </a:solidFill>
                          <a:latin typeface="Calibri (Body)"/>
                        </a:rPr>
                        <a:t>i đặt code PHP (kết quả phụ thuộc việc thiết lập vùng của server)</a:t>
                      </a:r>
                    </a:p>
                  </a:txBody>
                  <a:tcPr/>
                </a:tc>
                <a:extLst>
                  <a:ext uri="{0D108BD9-81ED-4DB2-BD59-A6C34878D82A}">
                    <a16:rowId xmlns:a16="http://schemas.microsoft.com/office/drawing/2014/main" val="2222544249"/>
                  </a:ext>
                </a:extLst>
              </a:tr>
              <a:tr h="370840">
                <a:tc>
                  <a:txBody>
                    <a:bodyPr/>
                    <a:lstStyle/>
                    <a:p>
                      <a:pPr marL="0" lvl="1" indent="0" algn="just">
                        <a:buFont typeface="Arial" panose="020B0604020202020204" pitchFamily="34" charset="0"/>
                        <a:buNone/>
                      </a:pPr>
                      <a:r>
                        <a:rPr lang="en-US" b="1">
                          <a:latin typeface="Calibri (Body)"/>
                        </a:rPr>
                        <a:t>Một số hàm ví dụ:</a:t>
                      </a:r>
                    </a:p>
                    <a:p>
                      <a:pPr marL="0" lvl="1" indent="0" algn="just">
                        <a:buFont typeface="Arial" panose="020B0604020202020204" pitchFamily="34" charset="0"/>
                        <a:buNone/>
                      </a:pPr>
                      <a:r>
                        <a:rPr lang="en-US" i="1">
                          <a:solidFill>
                            <a:schemeClr val="accent4">
                              <a:lumMod val="50000"/>
                            </a:schemeClr>
                          </a:solidFill>
                          <a:latin typeface="Calibri (Body)"/>
                        </a:rPr>
                        <a:t>// Tính chu vi hình tròn</a:t>
                      </a:r>
                    </a:p>
                    <a:p>
                      <a:pPr marL="176213" lvl="1" indent="0" algn="just">
                        <a:buFont typeface="Arial" panose="020B0604020202020204" pitchFamily="34" charset="0"/>
                        <a:buNone/>
                        <a:tabLst/>
                      </a:pPr>
                      <a:r>
                        <a:rPr lang="en-US">
                          <a:latin typeface="Calibri (Body)"/>
                        </a:rPr>
                        <a:t>$P = 2 * </a:t>
                      </a:r>
                      <a:r>
                        <a:rPr lang="en-US">
                          <a:solidFill>
                            <a:srgbClr val="0697FD"/>
                          </a:solidFill>
                          <a:latin typeface="Calibri (Body)"/>
                        </a:rPr>
                        <a:t>pi</a:t>
                      </a:r>
                      <a:r>
                        <a:rPr lang="en-US">
                          <a:latin typeface="Calibri (Body)"/>
                        </a:rPr>
                        <a:t>() * $r;</a:t>
                      </a:r>
                    </a:p>
                    <a:p>
                      <a:pPr marL="0" lvl="1" indent="0" algn="just">
                        <a:buFont typeface="Arial" panose="020B0604020202020204" pitchFamily="34" charset="0"/>
                        <a:buNone/>
                      </a:pPr>
                      <a:r>
                        <a:rPr lang="en-US" i="1">
                          <a:solidFill>
                            <a:schemeClr val="accent4">
                              <a:lumMod val="50000"/>
                            </a:schemeClr>
                          </a:solidFill>
                          <a:latin typeface="Calibri (Body)"/>
                        </a:rPr>
                        <a:t>// Tìm giá trị tuyệt đối</a:t>
                      </a:r>
                    </a:p>
                    <a:p>
                      <a:pPr marL="176213" lvl="1" indent="0" algn="just">
                        <a:buFont typeface="Arial" panose="020B0604020202020204" pitchFamily="34" charset="0"/>
                        <a:buNone/>
                      </a:pPr>
                      <a:r>
                        <a:rPr lang="en-US">
                          <a:latin typeface="Calibri (Body)"/>
                        </a:rPr>
                        <a:t>$Gttd = </a:t>
                      </a:r>
                      <a:r>
                        <a:rPr lang="en-US">
                          <a:solidFill>
                            <a:srgbClr val="0697FD"/>
                          </a:solidFill>
                          <a:latin typeface="Calibri (Body)"/>
                        </a:rPr>
                        <a:t>abs</a:t>
                      </a:r>
                      <a:r>
                        <a:rPr lang="en-US">
                          <a:latin typeface="Calibri (Body)"/>
                        </a:rPr>
                        <a:t>($x);</a:t>
                      </a:r>
                    </a:p>
                    <a:p>
                      <a:pPr marL="0" lvl="1" indent="0" algn="just">
                        <a:buFont typeface="Arial" panose="020B0604020202020204" pitchFamily="34" charset="0"/>
                        <a:buNone/>
                      </a:pPr>
                      <a:r>
                        <a:rPr lang="en-US" i="1">
                          <a:solidFill>
                            <a:schemeClr val="accent4">
                              <a:lumMod val="50000"/>
                            </a:schemeClr>
                          </a:solidFill>
                          <a:latin typeface="Calibri (Body)"/>
                        </a:rPr>
                        <a:t>// Tính lập ph</a:t>
                      </a:r>
                      <a:r>
                        <a:rPr lang="vi-VN" i="1">
                          <a:solidFill>
                            <a:schemeClr val="accent4">
                              <a:lumMod val="50000"/>
                            </a:schemeClr>
                          </a:solidFill>
                          <a:latin typeface="Calibri (Body)"/>
                        </a:rPr>
                        <a:t>ư</a:t>
                      </a:r>
                      <a:r>
                        <a:rPr lang="en-US" i="1">
                          <a:solidFill>
                            <a:schemeClr val="accent4">
                              <a:lumMod val="50000"/>
                            </a:schemeClr>
                          </a:solidFill>
                          <a:latin typeface="Calibri (Body)"/>
                        </a:rPr>
                        <a:t>ơng</a:t>
                      </a:r>
                    </a:p>
                    <a:p>
                      <a:pPr marL="176213" lvl="1" indent="0" algn="just">
                        <a:buFont typeface="Arial" panose="020B0604020202020204" pitchFamily="34" charset="0"/>
                        <a:buNone/>
                      </a:pPr>
                      <a:r>
                        <a:rPr lang="en-US">
                          <a:latin typeface="Calibri (Body)"/>
                        </a:rPr>
                        <a:t>$LP = </a:t>
                      </a:r>
                      <a:r>
                        <a:rPr lang="en-US">
                          <a:solidFill>
                            <a:srgbClr val="0697FD"/>
                          </a:solidFill>
                          <a:latin typeface="Calibri (Body)"/>
                        </a:rPr>
                        <a:t>pow</a:t>
                      </a:r>
                      <a:r>
                        <a:rPr lang="en-US">
                          <a:latin typeface="Calibri (Body)"/>
                        </a:rPr>
                        <a:t>($x, 3);</a:t>
                      </a:r>
                    </a:p>
                    <a:p>
                      <a:pPr marL="0" lvl="1" indent="0" algn="just">
                        <a:buFont typeface="Arial" panose="020B0604020202020204" pitchFamily="34" charset="0"/>
                        <a:buNone/>
                      </a:pPr>
                      <a:r>
                        <a:rPr lang="en-US" i="1">
                          <a:solidFill>
                            <a:schemeClr val="accent4">
                              <a:lumMod val="50000"/>
                            </a:schemeClr>
                          </a:solidFill>
                          <a:latin typeface="Calibri (Body)"/>
                        </a:rPr>
                        <a:t>// Tính căn bậc hai</a:t>
                      </a:r>
                    </a:p>
                    <a:p>
                      <a:pPr marL="176213" lvl="1" indent="0" algn="just">
                        <a:buFont typeface="Arial" panose="020B0604020202020204" pitchFamily="34" charset="0"/>
                        <a:buNone/>
                      </a:pPr>
                      <a:r>
                        <a:rPr lang="en-US">
                          <a:latin typeface="Calibri (Body)"/>
                        </a:rPr>
                        <a:t>$Cb_2 = </a:t>
                      </a:r>
                      <a:r>
                        <a:rPr lang="en-US">
                          <a:solidFill>
                            <a:srgbClr val="0697FD"/>
                          </a:solidFill>
                          <a:latin typeface="Calibri (Body)"/>
                        </a:rPr>
                        <a:t>sqrt</a:t>
                      </a:r>
                      <a:r>
                        <a:rPr lang="en-US">
                          <a:latin typeface="Calibri (Body)"/>
                        </a:rPr>
                        <a:t>($z);</a:t>
                      </a:r>
                    </a:p>
                    <a:p>
                      <a:pPr marL="0" lvl="1" indent="0" algn="l">
                        <a:buFont typeface="Arial" panose="020B0604020202020204" pitchFamily="34" charset="0"/>
                        <a:buNone/>
                      </a:pPr>
                      <a:r>
                        <a:rPr lang="en-US" i="1">
                          <a:solidFill>
                            <a:schemeClr val="accent4">
                              <a:lumMod val="50000"/>
                            </a:schemeClr>
                          </a:solidFill>
                          <a:latin typeface="Calibri (Body)"/>
                        </a:rPr>
                        <a:t>// Phát sinh số ngẫu nhiên trong khoảng [1, 100]</a:t>
                      </a:r>
                    </a:p>
                    <a:p>
                      <a:pPr marL="176213" lvl="1" indent="0" algn="just">
                        <a:buFont typeface="Arial" panose="020B0604020202020204" pitchFamily="34" charset="0"/>
                        <a:buNone/>
                      </a:pPr>
                      <a:r>
                        <a:rPr lang="en-US">
                          <a:latin typeface="Calibri (Body)"/>
                        </a:rPr>
                        <a:t>$kq= </a:t>
                      </a:r>
                      <a:r>
                        <a:rPr lang="en-US">
                          <a:solidFill>
                            <a:srgbClr val="0697FD"/>
                          </a:solidFill>
                          <a:latin typeface="Calibri (Body)"/>
                        </a:rPr>
                        <a:t>rand</a:t>
                      </a:r>
                      <a:r>
                        <a:rPr lang="en-US">
                          <a:latin typeface="Calibri (Body)"/>
                        </a:rPr>
                        <a:t>(1, 100);</a:t>
                      </a:r>
                    </a:p>
                  </a:txBody>
                  <a:tcPr/>
                </a:tc>
                <a:tc>
                  <a:txBody>
                    <a:bodyPr/>
                    <a:lstStyle/>
                    <a:p>
                      <a:pPr marL="0" lvl="1" indent="0" algn="just">
                        <a:buFont typeface="Arial" panose="020B0604020202020204" pitchFamily="34" charset="0"/>
                        <a:buNone/>
                      </a:pPr>
                      <a:r>
                        <a:rPr lang="en-US" b="1">
                          <a:latin typeface="Calibri (Body)"/>
                        </a:rPr>
                        <a:t>Một số hàm ví dụ:</a:t>
                      </a:r>
                    </a:p>
                    <a:p>
                      <a:pPr marL="0" lvl="1" indent="0" algn="just">
                        <a:buFont typeface="Arial" panose="020B0604020202020204" pitchFamily="34" charset="0"/>
                        <a:buNone/>
                      </a:pPr>
                      <a:r>
                        <a:rPr lang="en-US" i="1">
                          <a:solidFill>
                            <a:schemeClr val="accent4">
                              <a:lumMod val="50000"/>
                            </a:schemeClr>
                          </a:solidFill>
                          <a:latin typeface="Calibri (Body)"/>
                        </a:rPr>
                        <a:t>// Tính chiều dài của chuỗi</a:t>
                      </a:r>
                    </a:p>
                    <a:p>
                      <a:pPr marL="176213"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atin typeface="Calibri (Body)"/>
                        </a:rPr>
                        <a:t>$Chieu_dai = </a:t>
                      </a:r>
                      <a:r>
                        <a:rPr lang="en-US">
                          <a:solidFill>
                            <a:srgbClr val="0697FD"/>
                          </a:solidFill>
                          <a:latin typeface="Calibri (Body)"/>
                        </a:rPr>
                        <a:t>strlen</a:t>
                      </a:r>
                      <a:r>
                        <a:rPr lang="en-US">
                          <a:latin typeface="Calibri (Body)"/>
                        </a:rPr>
                        <a:t>($a);</a:t>
                      </a:r>
                      <a:endParaRPr lang="en-US" i="1">
                        <a:solidFill>
                          <a:schemeClr val="accent5">
                            <a:lumMod val="50000"/>
                          </a:schemeClr>
                        </a:solidFill>
                        <a:latin typeface="Calibri (Body)"/>
                      </a:endParaRPr>
                    </a:p>
                    <a:p>
                      <a:pPr marL="0" lvl="1" indent="0" algn="just">
                        <a:buFont typeface="Arial" panose="020B0604020202020204" pitchFamily="34" charset="0"/>
                        <a:buNone/>
                      </a:pPr>
                      <a:r>
                        <a:rPr lang="en-US" i="1">
                          <a:solidFill>
                            <a:schemeClr val="accent4">
                              <a:lumMod val="50000"/>
                            </a:schemeClr>
                          </a:solidFill>
                          <a:latin typeface="Calibri (Body)"/>
                        </a:rPr>
                        <a:t>// Lấy chuỗi con trong chuỗi</a:t>
                      </a:r>
                    </a:p>
                    <a:p>
                      <a:pPr marL="176213" lvl="1" indent="0" algn="l">
                        <a:buFont typeface="Arial" panose="020B0604020202020204" pitchFamily="34" charset="0"/>
                        <a:buNone/>
                      </a:pPr>
                      <a:r>
                        <a:rPr lang="en-US">
                          <a:latin typeface="Calibri (Body)"/>
                        </a:rPr>
                        <a:t>$str2 = </a:t>
                      </a:r>
                      <a:r>
                        <a:rPr lang="en-US">
                          <a:solidFill>
                            <a:srgbClr val="0697FD"/>
                          </a:solidFill>
                          <a:latin typeface="Calibri (Body)"/>
                        </a:rPr>
                        <a:t>substr</a:t>
                      </a:r>
                      <a:r>
                        <a:rPr lang="en-US">
                          <a:latin typeface="Calibri (Body)"/>
                        </a:rPr>
                        <a:t>($str1,$start,[$len]);</a:t>
                      </a:r>
                    </a:p>
                    <a:p>
                      <a:pPr marL="0" lvl="1" indent="0" algn="just">
                        <a:buFont typeface="Arial" panose="020B0604020202020204" pitchFamily="34" charset="0"/>
                        <a:buNone/>
                      </a:pPr>
                      <a:r>
                        <a:rPr lang="en-US" i="1">
                          <a:solidFill>
                            <a:schemeClr val="accent4">
                              <a:lumMod val="50000"/>
                            </a:schemeClr>
                          </a:solidFill>
                          <a:latin typeface="Calibri (Body)"/>
                        </a:rPr>
                        <a:t>// Tách chuỗi</a:t>
                      </a:r>
                    </a:p>
                    <a:p>
                      <a:pPr marL="176213" lvl="1" indent="0" algn="just">
                        <a:buFont typeface="Arial" panose="020B0604020202020204" pitchFamily="34" charset="0"/>
                        <a:buNone/>
                        <a:tabLst/>
                      </a:pPr>
                      <a:r>
                        <a:rPr lang="en-US">
                          <a:latin typeface="Calibri (Body)"/>
                        </a:rPr>
                        <a:t>$str4 = </a:t>
                      </a:r>
                      <a:r>
                        <a:rPr lang="en-US">
                          <a:solidFill>
                            <a:srgbClr val="0697FD"/>
                          </a:solidFill>
                          <a:latin typeface="Calibri (Body)"/>
                        </a:rPr>
                        <a:t>explode</a:t>
                      </a:r>
                      <a:r>
                        <a:rPr lang="en-US">
                          <a:latin typeface="Calibri (Body)"/>
                        </a:rPr>
                        <a:t>(“”,$str3);</a:t>
                      </a:r>
                    </a:p>
                    <a:p>
                      <a:pPr marL="0" lvl="1" indent="0" algn="just">
                        <a:buFont typeface="Arial" panose="020B0604020202020204" pitchFamily="34" charset="0"/>
                        <a:buNone/>
                      </a:pPr>
                      <a:r>
                        <a:rPr lang="en-US" i="1">
                          <a:solidFill>
                            <a:schemeClr val="accent4">
                              <a:lumMod val="50000"/>
                            </a:schemeClr>
                          </a:solidFill>
                          <a:latin typeface="Calibri (Body)"/>
                        </a:rPr>
                        <a:t>// So sánh chuỗi</a:t>
                      </a:r>
                    </a:p>
                    <a:p>
                      <a:pPr marL="176213" lvl="1" indent="0" algn="just">
                        <a:buFont typeface="Arial" panose="020B0604020202020204" pitchFamily="34" charset="0"/>
                        <a:buNone/>
                        <a:tabLst/>
                      </a:pPr>
                      <a:r>
                        <a:rPr lang="en-US">
                          <a:latin typeface="Calibri (Body)"/>
                        </a:rPr>
                        <a:t>$Kq = </a:t>
                      </a:r>
                      <a:r>
                        <a:rPr lang="en-US">
                          <a:solidFill>
                            <a:srgbClr val="0697FD"/>
                          </a:solidFill>
                          <a:latin typeface="Calibri (Body)"/>
                        </a:rPr>
                        <a:t>strcmp</a:t>
                      </a:r>
                      <a:r>
                        <a:rPr lang="en-US">
                          <a:latin typeface="Calibri (Body)"/>
                        </a:rPr>
                        <a:t>($str1,$str2);</a:t>
                      </a:r>
                    </a:p>
                    <a:p>
                      <a:pPr marL="0" lvl="1" indent="0" algn="just">
                        <a:buFont typeface="Arial" panose="020B0604020202020204" pitchFamily="34" charset="0"/>
                        <a:buNone/>
                      </a:pPr>
                      <a:r>
                        <a:rPr lang="en-US" i="1">
                          <a:solidFill>
                            <a:schemeClr val="accent4">
                              <a:lumMod val="50000"/>
                            </a:schemeClr>
                          </a:solidFill>
                          <a:latin typeface="Calibri (Body)"/>
                        </a:rPr>
                        <a:t>//Tìm vị trí của str1 trong str</a:t>
                      </a:r>
                    </a:p>
                    <a:p>
                      <a:pPr marL="176213" lvl="1" indent="0" algn="just">
                        <a:buFont typeface="Arial" panose="020B0604020202020204" pitchFamily="34" charset="0"/>
                        <a:buNone/>
                        <a:tabLst/>
                      </a:pPr>
                      <a:r>
                        <a:rPr lang="en-US">
                          <a:latin typeface="Calibri (Body)"/>
                        </a:rPr>
                        <a:t>$Indx = </a:t>
                      </a:r>
                      <a:r>
                        <a:rPr lang="en-US">
                          <a:solidFill>
                            <a:srgbClr val="0697FD"/>
                          </a:solidFill>
                          <a:latin typeface="Calibri (Body)"/>
                        </a:rPr>
                        <a:t>strpos</a:t>
                      </a:r>
                      <a:r>
                        <a:rPr lang="en-US">
                          <a:latin typeface="Calibri (Body)"/>
                        </a:rPr>
                        <a:t>($str,$str1);</a:t>
                      </a:r>
                    </a:p>
                  </a:txBody>
                  <a:tcPr/>
                </a:tc>
                <a:tc>
                  <a:txBody>
                    <a:bodyPr/>
                    <a:lstStyle/>
                    <a:p>
                      <a:pPr marL="0" lvl="1" indent="0" algn="just">
                        <a:buFont typeface="Arial" panose="020B0604020202020204" pitchFamily="34" charset="0"/>
                        <a:buNone/>
                      </a:pPr>
                      <a:r>
                        <a:rPr lang="en-US" b="1">
                          <a:latin typeface="Calibri (Body)"/>
                        </a:rPr>
                        <a:t>Một số hàm ví dụ:</a:t>
                      </a:r>
                    </a:p>
                    <a:p>
                      <a:pPr marL="0" lvl="1" indent="0" algn="just">
                        <a:buFont typeface="Arial" panose="020B0604020202020204" pitchFamily="34" charset="0"/>
                        <a:buNone/>
                      </a:pPr>
                      <a:r>
                        <a:rPr lang="en-US" i="1">
                          <a:solidFill>
                            <a:schemeClr val="accent4">
                              <a:lumMod val="50000"/>
                            </a:schemeClr>
                          </a:solidFill>
                          <a:latin typeface="Calibri (Body)"/>
                        </a:rPr>
                        <a:t>// Định dạng ngày hiện tại</a:t>
                      </a:r>
                    </a:p>
                    <a:p>
                      <a:pPr marL="176213" lvl="1" indent="0" algn="just">
                        <a:buFont typeface="Arial" panose="020B0604020202020204" pitchFamily="34" charset="0"/>
                        <a:buNone/>
                      </a:pPr>
                      <a:r>
                        <a:rPr lang="en-US">
                          <a:latin typeface="Calibri (Body)"/>
                        </a:rPr>
                        <a:t>$Current = </a:t>
                      </a:r>
                      <a:r>
                        <a:rPr lang="en-US">
                          <a:solidFill>
                            <a:srgbClr val="0697FD"/>
                          </a:solidFill>
                          <a:latin typeface="Calibri (Body)"/>
                        </a:rPr>
                        <a:t>date</a:t>
                      </a:r>
                      <a:r>
                        <a:rPr lang="en-US">
                          <a:latin typeface="Calibri (Body)"/>
                        </a:rPr>
                        <a:t>(“d/m/Y h:i:s”);</a:t>
                      </a:r>
                    </a:p>
                    <a:p>
                      <a:pPr marL="0" lvl="1" indent="0" algn="just">
                        <a:buFont typeface="Arial" panose="020B0604020202020204" pitchFamily="34" charset="0"/>
                        <a:buNone/>
                      </a:pPr>
                      <a:r>
                        <a:rPr lang="en-US" i="1">
                          <a:solidFill>
                            <a:schemeClr val="accent4">
                              <a:lumMod val="50000"/>
                            </a:schemeClr>
                          </a:solidFill>
                          <a:latin typeface="Calibri (Body)"/>
                        </a:rPr>
                        <a:t>// Đổi thời gian sang giây</a:t>
                      </a:r>
                    </a:p>
                    <a:p>
                      <a:pPr marL="176213" lvl="1" indent="0" algn="just">
                        <a:buFont typeface="Arial" panose="020B0604020202020204" pitchFamily="34" charset="0"/>
                        <a:buNone/>
                      </a:pPr>
                      <a:r>
                        <a:rPr lang="en-US">
                          <a:latin typeface="Calibri (Body)"/>
                        </a:rPr>
                        <a:t>$Sum = </a:t>
                      </a:r>
                      <a:r>
                        <a:rPr lang="en-US">
                          <a:solidFill>
                            <a:srgbClr val="0697FD"/>
                          </a:solidFill>
                          <a:latin typeface="Calibri (Body)"/>
                        </a:rPr>
                        <a:t>mktime</a:t>
                      </a:r>
                      <a:r>
                        <a:rPr lang="en-US">
                          <a:latin typeface="Calibri (Body)"/>
                        </a:rPr>
                        <a:t>(0,0,0,1,1,2014);</a:t>
                      </a:r>
                    </a:p>
                    <a:p>
                      <a:pPr marL="0" lvl="1" indent="0" algn="just">
                        <a:buFont typeface="Arial" panose="020B0604020202020204" pitchFamily="34" charset="0"/>
                        <a:buNone/>
                      </a:pPr>
                      <a:r>
                        <a:rPr lang="en-US" i="1">
                          <a:solidFill>
                            <a:schemeClr val="accent4">
                              <a:lumMod val="50000"/>
                            </a:schemeClr>
                          </a:solidFill>
                          <a:latin typeface="Calibri (Body)"/>
                        </a:rPr>
                        <a:t>// Lấy thời gian hiện tại</a:t>
                      </a:r>
                    </a:p>
                    <a:p>
                      <a:pPr marL="176213" lvl="1" indent="0" algn="just">
                        <a:buFont typeface="Arial" panose="020B0604020202020204" pitchFamily="34" charset="0"/>
                        <a:buNone/>
                      </a:pPr>
                      <a:r>
                        <a:rPr lang="en-US">
                          <a:latin typeface="Calibri (Body)"/>
                        </a:rPr>
                        <a:t>$Time = </a:t>
                      </a:r>
                      <a:r>
                        <a:rPr lang="en-US">
                          <a:solidFill>
                            <a:srgbClr val="0697FD"/>
                          </a:solidFill>
                          <a:latin typeface="Calibri (Body)"/>
                        </a:rPr>
                        <a:t>time</a:t>
                      </a:r>
                      <a:r>
                        <a:rPr lang="en-US">
                          <a:latin typeface="Calibri (Body)"/>
                        </a:rPr>
                        <a:t>();</a:t>
                      </a:r>
                    </a:p>
                  </a:txBody>
                  <a:tcPr/>
                </a:tc>
                <a:extLst>
                  <a:ext uri="{0D108BD9-81ED-4DB2-BD59-A6C34878D82A}">
                    <a16:rowId xmlns:a16="http://schemas.microsoft.com/office/drawing/2014/main" val="3195358779"/>
                  </a:ext>
                </a:extLst>
              </a:tr>
            </a:tbl>
          </a:graphicData>
        </a:graphic>
      </p:graphicFrame>
    </p:spTree>
    <p:extLst>
      <p:ext uri="{BB962C8B-B14F-4D97-AF65-F5344CB8AC3E}">
        <p14:creationId xmlns:p14="http://schemas.microsoft.com/office/powerpoint/2010/main" val="235912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5. XỬ LÝ TẬP TIN</a:t>
            </a:r>
            <a:endParaRPr lang="en-US" b="1">
              <a:effectLst>
                <a:outerShdw blurRad="38100" dist="38100" dir="2700000" algn="tl">
                  <a:srgbClr val="000000">
                    <a:alpha val="43137"/>
                  </a:srgbClr>
                </a:outerShdw>
              </a:effectLst>
              <a:latin typeface="Calibri Light (Headings)"/>
            </a:endParaRPr>
          </a:p>
        </p:txBody>
      </p:sp>
      <p:sp>
        <p:nvSpPr>
          <p:cNvPr id="3" name="Content Placeholder 2"/>
          <p:cNvSpPr>
            <a:spLocks noGrp="1"/>
          </p:cNvSpPr>
          <p:nvPr>
            <p:ph idx="1"/>
          </p:nvPr>
        </p:nvSpPr>
        <p:spPr/>
        <p:txBody>
          <a:bodyPr/>
          <a:lstStyle/>
          <a:p>
            <a:r>
              <a:rPr lang="en-US">
                <a:latin typeface="Calibri (Body)"/>
              </a:rPr>
              <a:t>Giới thiệu</a:t>
            </a:r>
          </a:p>
          <a:p>
            <a:r>
              <a:rPr lang="en-US">
                <a:latin typeface="Calibri (Body)"/>
              </a:rPr>
              <a:t>Các thao tác trên tập tin</a:t>
            </a:r>
          </a:p>
          <a:p>
            <a:r>
              <a:rPr lang="en-US">
                <a:latin typeface="Calibri (Body)"/>
              </a:rPr>
              <a:t>Upload tập tin</a:t>
            </a:r>
          </a:p>
          <a:p>
            <a:endParaRPr lang="en-US">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25</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59868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GIỚI THIỆU – CÁC THAO TÁC TRÊN TẬP TIN</a:t>
            </a:r>
          </a:p>
        </p:txBody>
      </p:sp>
      <p:sp>
        <p:nvSpPr>
          <p:cNvPr id="3" name="Content Placeholder 2"/>
          <p:cNvSpPr>
            <a:spLocks noGrp="1"/>
          </p:cNvSpPr>
          <p:nvPr>
            <p:ph idx="1"/>
          </p:nvPr>
        </p:nvSpPr>
        <p:spPr>
          <a:xfrm>
            <a:off x="548640" y="1005839"/>
            <a:ext cx="11338560" cy="5207673"/>
          </a:xfrm>
        </p:spPr>
        <p:txBody>
          <a:bodyPr>
            <a:normAutofit/>
          </a:bodyPr>
          <a:lstStyle/>
          <a:p>
            <a:pPr algn="just">
              <a:lnSpc>
                <a:spcPct val="120000"/>
              </a:lnSpc>
              <a:spcBef>
                <a:spcPts val="0"/>
              </a:spcBef>
            </a:pPr>
            <a:r>
              <a:rPr lang="en-US" b="1" kern="0">
                <a:latin typeface="Calibri (Body)"/>
              </a:rPr>
              <a:t>Ý nghĩa sử dụng:</a:t>
            </a:r>
          </a:p>
          <a:p>
            <a:pPr marL="501650" lvl="1" indent="-285750" algn="just">
              <a:lnSpc>
                <a:spcPct val="120000"/>
              </a:lnSpc>
              <a:spcBef>
                <a:spcPts val="0"/>
              </a:spcBef>
              <a:buFont typeface="Wingdings" panose="05000000000000000000" pitchFamily="2" charset="2"/>
              <a:buChar char="Ø"/>
            </a:pPr>
            <a:r>
              <a:rPr lang="en-US" kern="0">
                <a:latin typeface="Calibri (Body)"/>
              </a:rPr>
              <a:t>Có những dữ liệu cần phải đ</a:t>
            </a:r>
            <a:r>
              <a:rPr lang="vi-VN" kern="0">
                <a:latin typeface="Calibri (Body)"/>
              </a:rPr>
              <a:t>ư</a:t>
            </a:r>
            <a:r>
              <a:rPr lang="en-US" kern="0">
                <a:latin typeface="Calibri (Body)"/>
              </a:rPr>
              <a:t>ợc l</a:t>
            </a:r>
            <a:r>
              <a:rPr lang="vi-VN" kern="0">
                <a:latin typeface="Calibri (Body)"/>
              </a:rPr>
              <a:t>ư</a:t>
            </a:r>
            <a:r>
              <a:rPr lang="en-US" kern="0">
                <a:latin typeface="Calibri (Body)"/>
              </a:rPr>
              <a:t>u trữ và xử lý th</a:t>
            </a:r>
            <a:r>
              <a:rPr lang="vi-VN" kern="0">
                <a:latin typeface="Calibri (Body)"/>
              </a:rPr>
              <a:t>ư</a:t>
            </a:r>
            <a:r>
              <a:rPr lang="en-US" kern="0">
                <a:latin typeface="Calibri (Body)"/>
              </a:rPr>
              <a:t>ờng xuyên =&gt; Sử dụng tập tin</a:t>
            </a:r>
          </a:p>
          <a:p>
            <a:pPr algn="just">
              <a:lnSpc>
                <a:spcPct val="120000"/>
              </a:lnSpc>
              <a:spcBef>
                <a:spcPts val="0"/>
              </a:spcBef>
            </a:pPr>
            <a:r>
              <a:rPr lang="en-US" b="1" kern="0">
                <a:latin typeface="Calibri (Body)"/>
              </a:rPr>
              <a:t>Các thao tác trên tập tin:</a:t>
            </a:r>
          </a:p>
          <a:p>
            <a:pPr marL="501650" lvl="1" indent="-285750" algn="just">
              <a:lnSpc>
                <a:spcPct val="120000"/>
              </a:lnSpc>
              <a:spcBef>
                <a:spcPts val="0"/>
              </a:spcBef>
              <a:buFont typeface="Wingdings" panose="05000000000000000000" pitchFamily="2" charset="2"/>
              <a:buChar char="Ø"/>
            </a:pPr>
            <a:r>
              <a:rPr lang="en-US" kern="0">
                <a:latin typeface="Calibri (Body)"/>
              </a:rPr>
              <a:t>Mở tập tin</a:t>
            </a:r>
          </a:p>
          <a:p>
            <a:pPr marL="501650" lvl="1" indent="-285750" algn="just">
              <a:lnSpc>
                <a:spcPct val="120000"/>
              </a:lnSpc>
              <a:spcBef>
                <a:spcPts val="0"/>
              </a:spcBef>
              <a:buFont typeface="Wingdings" panose="05000000000000000000" pitchFamily="2" charset="2"/>
              <a:buChar char="Ø"/>
            </a:pPr>
            <a:r>
              <a:rPr lang="en-US" kern="0">
                <a:latin typeface="Calibri (Body)"/>
              </a:rPr>
              <a:t>Đóng tập tin</a:t>
            </a:r>
          </a:p>
          <a:p>
            <a:pPr marL="501650" lvl="1" indent="-285750" algn="just">
              <a:lnSpc>
                <a:spcPct val="120000"/>
              </a:lnSpc>
              <a:spcBef>
                <a:spcPts val="0"/>
              </a:spcBef>
              <a:buFont typeface="Wingdings" panose="05000000000000000000" pitchFamily="2" charset="2"/>
              <a:buChar char="Ø"/>
            </a:pPr>
            <a:r>
              <a:rPr lang="en-US" kern="0">
                <a:latin typeface="Calibri (Body)"/>
              </a:rPr>
              <a:t>Đọc tập tin</a:t>
            </a:r>
          </a:p>
          <a:p>
            <a:pPr marL="501650" lvl="1" indent="-285750" algn="just">
              <a:lnSpc>
                <a:spcPct val="120000"/>
              </a:lnSpc>
              <a:spcBef>
                <a:spcPts val="0"/>
              </a:spcBef>
              <a:buFont typeface="Wingdings" panose="05000000000000000000" pitchFamily="2" charset="2"/>
              <a:buChar char="Ø"/>
            </a:pPr>
            <a:r>
              <a:rPr lang="en-US" kern="0">
                <a:latin typeface="Calibri (Body)"/>
              </a:rPr>
              <a:t>Ghi tập tin</a:t>
            </a:r>
          </a:p>
          <a:p>
            <a:pPr marL="501650" lvl="1" indent="-285750" algn="just">
              <a:lnSpc>
                <a:spcPct val="120000"/>
              </a:lnSpc>
              <a:spcBef>
                <a:spcPts val="0"/>
              </a:spcBef>
              <a:buFont typeface="Wingdings" panose="05000000000000000000" pitchFamily="2" charset="2"/>
              <a:buChar char="Ø"/>
            </a:pPr>
            <a:r>
              <a:rPr lang="en-US" kern="0">
                <a:latin typeface="Calibri (Body)"/>
              </a:rPr>
              <a:t>Các hàm xử lý tập tin</a:t>
            </a:r>
          </a:p>
        </p:txBody>
      </p:sp>
      <p:sp>
        <p:nvSpPr>
          <p:cNvPr id="4" name="Slide Number Placeholder 3"/>
          <p:cNvSpPr>
            <a:spLocks noGrp="1"/>
          </p:cNvSpPr>
          <p:nvPr>
            <p:ph type="sldNum" sz="quarter" idx="12"/>
          </p:nvPr>
        </p:nvSpPr>
        <p:spPr/>
        <p:txBody>
          <a:bodyPr/>
          <a:lstStyle/>
          <a:p>
            <a:fld id="{059F1559-0DDD-4D29-8226-63EBDB9FBC49}" type="slidenum">
              <a:rPr lang="en-US" smtClean="0"/>
              <a:t>26</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481462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Calibri Light (Headings)"/>
              </a:rPr>
              <a:t>CÁC THAO TÁC TRÊN TẬP TIN</a:t>
            </a:r>
            <a:endParaRPr lang="en-US" b="1">
              <a:latin typeface="Calibri Light (Headings)"/>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27</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3727992642"/>
              </p:ext>
            </p:extLst>
          </p:nvPr>
        </p:nvGraphicFramePr>
        <p:xfrm>
          <a:off x="241299" y="1049338"/>
          <a:ext cx="11579799" cy="5334000"/>
        </p:xfrm>
        <a:graphic>
          <a:graphicData uri="http://schemas.openxmlformats.org/drawingml/2006/table">
            <a:tbl>
              <a:tblPr firstRow="1" bandRow="1">
                <a:tableStyleId>{5C22544A-7EE6-4342-B048-85BDC9FD1C3A}</a:tableStyleId>
              </a:tblPr>
              <a:tblGrid>
                <a:gridCol w="1113776">
                  <a:extLst>
                    <a:ext uri="{9D8B030D-6E8A-4147-A177-3AD203B41FA5}">
                      <a16:colId xmlns:a16="http://schemas.microsoft.com/office/drawing/2014/main" val="3849809954"/>
                    </a:ext>
                  </a:extLst>
                </a:gridCol>
                <a:gridCol w="2699132">
                  <a:extLst>
                    <a:ext uri="{9D8B030D-6E8A-4147-A177-3AD203B41FA5}">
                      <a16:colId xmlns:a16="http://schemas.microsoft.com/office/drawing/2014/main" val="2675699224"/>
                    </a:ext>
                  </a:extLst>
                </a:gridCol>
                <a:gridCol w="7766891">
                  <a:extLst>
                    <a:ext uri="{9D8B030D-6E8A-4147-A177-3AD203B41FA5}">
                      <a16:colId xmlns:a16="http://schemas.microsoft.com/office/drawing/2014/main" val="4145002182"/>
                    </a:ext>
                  </a:extLst>
                </a:gridCol>
              </a:tblGrid>
              <a:tr h="370840">
                <a:tc>
                  <a:txBody>
                    <a:bodyPr/>
                    <a:lstStyle/>
                    <a:p>
                      <a:pPr algn="ctr"/>
                      <a:r>
                        <a:rPr lang="en-US" sz="2000">
                          <a:latin typeface="Calibri (Body)"/>
                        </a:rPr>
                        <a:t>Thao tác</a:t>
                      </a:r>
                    </a:p>
                  </a:txBody>
                  <a:tcPr/>
                </a:tc>
                <a:tc>
                  <a:txBody>
                    <a:bodyPr/>
                    <a:lstStyle/>
                    <a:p>
                      <a:pPr algn="ctr"/>
                      <a:r>
                        <a:rPr lang="en-US" sz="2000">
                          <a:latin typeface="Calibri (Body)"/>
                        </a:rPr>
                        <a:t>Cú pháp</a:t>
                      </a:r>
                    </a:p>
                  </a:txBody>
                  <a:tcPr/>
                </a:tc>
                <a:tc>
                  <a:txBody>
                    <a:bodyPr/>
                    <a:lstStyle/>
                    <a:p>
                      <a:pPr algn="ctr"/>
                      <a:r>
                        <a:rPr lang="en-US" sz="2000">
                          <a:latin typeface="Calibri (Body)"/>
                        </a:rPr>
                        <a:t>Mô tả</a:t>
                      </a:r>
                    </a:p>
                  </a:txBody>
                  <a:tcPr/>
                </a:tc>
                <a:extLst>
                  <a:ext uri="{0D108BD9-81ED-4DB2-BD59-A6C34878D82A}">
                    <a16:rowId xmlns:a16="http://schemas.microsoft.com/office/drawing/2014/main" val="1650299412"/>
                  </a:ext>
                </a:extLst>
              </a:tr>
              <a:tr h="370840">
                <a:tc>
                  <a:txBody>
                    <a:bodyPr/>
                    <a:lstStyle/>
                    <a:p>
                      <a:pPr algn="ctr">
                        <a:spcAft>
                          <a:spcPts val="0"/>
                        </a:spcAft>
                      </a:pPr>
                      <a:r>
                        <a:rPr lang="en-US" sz="1800" b="1">
                          <a:solidFill>
                            <a:schemeClr val="tx1"/>
                          </a:solidFill>
                          <a:latin typeface="Calibri (Body)"/>
                        </a:rPr>
                        <a:t>Mở tập tin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kern="0">
                          <a:solidFill>
                            <a:srgbClr val="0697FD"/>
                          </a:solidFill>
                          <a:latin typeface="Calibri (Body)"/>
                        </a:rPr>
                        <a:t>fopen</a:t>
                      </a:r>
                      <a:r>
                        <a:rPr lang="en-US" kern="0">
                          <a:latin typeface="Calibri (Body)"/>
                        </a:rPr>
                        <a:t>(</a:t>
                      </a:r>
                      <a:r>
                        <a:rPr lang="en-US" kern="0">
                          <a:solidFill>
                            <a:srgbClr val="FF0000"/>
                          </a:solidFill>
                          <a:latin typeface="Calibri (Body)"/>
                        </a:rPr>
                        <a:t>filename</a:t>
                      </a:r>
                      <a:r>
                        <a:rPr lang="en-US" kern="0">
                          <a:latin typeface="Calibri (Body)"/>
                        </a:rPr>
                        <a:t>, </a:t>
                      </a:r>
                      <a:r>
                        <a:rPr lang="en-US" kern="0">
                          <a:solidFill>
                            <a:srgbClr val="FF0000"/>
                          </a:solidFill>
                          <a:latin typeface="Calibri (Body)"/>
                        </a:rPr>
                        <a:t>filemode</a:t>
                      </a:r>
                      <a:r>
                        <a:rPr lang="en-US" kern="0">
                          <a:latin typeface="Calibri (Body)"/>
                        </a:rPr>
                        <a:t>);</a:t>
                      </a:r>
                      <a:endParaRPr lang="en-US" sz="1800">
                        <a:solidFill>
                          <a:schemeClr val="tx1"/>
                        </a:solidFill>
                        <a:latin typeface="Calibri (Body)"/>
                      </a:endParaRPr>
                    </a:p>
                  </a:txBody>
                  <a:tcPr/>
                </a:tc>
                <a:tc>
                  <a:txBody>
                    <a:bodyPr/>
                    <a:lstStyle/>
                    <a:p>
                      <a:pPr marL="501650" lvl="1" indent="-285750" algn="just">
                        <a:lnSpc>
                          <a:spcPct val="100000"/>
                        </a:lnSpc>
                        <a:spcBef>
                          <a:spcPts val="0"/>
                        </a:spcBef>
                        <a:buFont typeface="Wingdings" panose="05000000000000000000" pitchFamily="2" charset="2"/>
                        <a:buChar char="Ø"/>
                      </a:pPr>
                      <a:r>
                        <a:rPr lang="en-US" kern="0">
                          <a:solidFill>
                            <a:srgbClr val="FF0000"/>
                          </a:solidFill>
                          <a:latin typeface="Calibri (Body)"/>
                        </a:rPr>
                        <a:t>filename</a:t>
                      </a:r>
                      <a:r>
                        <a:rPr lang="en-US" kern="0">
                          <a:latin typeface="Calibri (Body)"/>
                        </a:rPr>
                        <a:t>: Tham số đầu tiên chứa tên file cần mở</a:t>
                      </a:r>
                    </a:p>
                    <a:p>
                      <a:pPr marL="501650" lvl="1" indent="-285750" algn="just">
                        <a:lnSpc>
                          <a:spcPct val="100000"/>
                        </a:lnSpc>
                        <a:spcBef>
                          <a:spcPts val="0"/>
                        </a:spcBef>
                        <a:buFont typeface="Wingdings" panose="05000000000000000000" pitchFamily="2" charset="2"/>
                        <a:buChar char="Ø"/>
                      </a:pPr>
                      <a:r>
                        <a:rPr lang="en-US" kern="0">
                          <a:solidFill>
                            <a:srgbClr val="FF0000"/>
                          </a:solidFill>
                          <a:latin typeface="Calibri (Body)"/>
                        </a:rPr>
                        <a:t>filemode</a:t>
                      </a:r>
                      <a:r>
                        <a:rPr lang="en-US" kern="0">
                          <a:latin typeface="Calibri (Body)"/>
                        </a:rPr>
                        <a:t>: Tham số thứ hai chứa chế độ mở file</a:t>
                      </a:r>
                    </a:p>
                    <a:p>
                      <a:pPr marL="5016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kern="0">
                          <a:latin typeface="Calibri (Body)"/>
                        </a:rPr>
                        <a:t>Khi mở file bằng </a:t>
                      </a:r>
                      <a:r>
                        <a:rPr lang="en-US" kern="0">
                          <a:solidFill>
                            <a:srgbClr val="0697FD"/>
                          </a:solidFill>
                          <a:latin typeface="Calibri (Body)"/>
                        </a:rPr>
                        <a:t>fopen</a:t>
                      </a:r>
                      <a:r>
                        <a:rPr lang="en-US" kern="0">
                          <a:latin typeface="Calibri (Body)"/>
                        </a:rPr>
                        <a:t>() thì tất cả nội dung sẽ đ</a:t>
                      </a:r>
                      <a:r>
                        <a:rPr lang="vi-VN" kern="0">
                          <a:latin typeface="Calibri (Body)"/>
                        </a:rPr>
                        <a:t>ư</a:t>
                      </a:r>
                      <a:r>
                        <a:rPr lang="en-US" kern="0">
                          <a:latin typeface="Calibri (Body)"/>
                        </a:rPr>
                        <a:t>ợc gán vào một biến</a:t>
                      </a:r>
                    </a:p>
                  </a:txBody>
                  <a:tcPr/>
                </a:tc>
                <a:extLst>
                  <a:ext uri="{0D108BD9-81ED-4DB2-BD59-A6C34878D82A}">
                    <a16:rowId xmlns:a16="http://schemas.microsoft.com/office/drawing/2014/main" val="256975831"/>
                  </a:ext>
                </a:extLst>
              </a:tr>
              <a:tr h="370840">
                <a:tc>
                  <a:txBody>
                    <a:bodyPr/>
                    <a:lstStyle/>
                    <a:p>
                      <a:pPr algn="ctr">
                        <a:spcAft>
                          <a:spcPts val="0"/>
                        </a:spcAft>
                      </a:pPr>
                      <a:r>
                        <a:rPr lang="en-US" sz="1800" b="1">
                          <a:solidFill>
                            <a:schemeClr val="tx1"/>
                          </a:solidFill>
                          <a:latin typeface="Calibri (Body)"/>
                        </a:rPr>
                        <a:t>Đóng tập tin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rgbClr val="0697FD"/>
                          </a:solidFill>
                          <a:latin typeface="Calibri (Body)"/>
                        </a:rPr>
                        <a:t>fclose</a:t>
                      </a:r>
                      <a:r>
                        <a:rPr lang="en-US" sz="1800">
                          <a:solidFill>
                            <a:schemeClr val="tx1"/>
                          </a:solidFill>
                          <a:latin typeface="Calibri (Body)"/>
                        </a:rPr>
                        <a:t>(</a:t>
                      </a:r>
                      <a:r>
                        <a:rPr lang="en-US" sz="1800">
                          <a:solidFill>
                            <a:srgbClr val="FF0000"/>
                          </a:solidFill>
                          <a:latin typeface="Calibri (Body)"/>
                        </a:rPr>
                        <a:t>$f</a:t>
                      </a:r>
                      <a:r>
                        <a:rPr lang="en-US" sz="1800">
                          <a:solidFill>
                            <a:schemeClr val="tx1"/>
                          </a:solidFill>
                          <a:latin typeface="Calibri (Body)"/>
                        </a:rPr>
                        <a:t>)</a:t>
                      </a:r>
                    </a:p>
                  </a:txBody>
                  <a:tcPr/>
                </a:tc>
                <a:tc>
                  <a:txBody>
                    <a:bodyPr/>
                    <a:lstStyle/>
                    <a:p>
                      <a:pPr marL="501650" lvl="1" indent="-285750" algn="just">
                        <a:lnSpc>
                          <a:spcPct val="100000"/>
                        </a:lnSpc>
                        <a:spcBef>
                          <a:spcPts val="0"/>
                        </a:spcBef>
                        <a:buFont typeface="Wingdings" panose="05000000000000000000" pitchFamily="2" charset="2"/>
                        <a:buChar char="Ø"/>
                      </a:pPr>
                      <a:r>
                        <a:rPr lang="en-US" kern="0">
                          <a:solidFill>
                            <a:srgbClr val="FF0000"/>
                          </a:solidFill>
                          <a:latin typeface="Calibri (Body)"/>
                        </a:rPr>
                        <a:t>$f</a:t>
                      </a:r>
                      <a:r>
                        <a:rPr lang="en-US" kern="0">
                          <a:latin typeface="Calibri (Body)"/>
                        </a:rPr>
                        <a:t>: Tham số này là biến đã đ</a:t>
                      </a:r>
                      <a:r>
                        <a:rPr lang="vi-VN" kern="0">
                          <a:latin typeface="Calibri (Body)"/>
                        </a:rPr>
                        <a:t>ư</a:t>
                      </a:r>
                      <a:r>
                        <a:rPr lang="en-US" kern="0">
                          <a:latin typeface="Calibri (Body)"/>
                        </a:rPr>
                        <a:t>ợc khai báo ở hàm </a:t>
                      </a:r>
                      <a:r>
                        <a:rPr lang="en-US" kern="0">
                          <a:solidFill>
                            <a:srgbClr val="0697FD"/>
                          </a:solidFill>
                          <a:latin typeface="Calibri (Body)"/>
                        </a:rPr>
                        <a:t>fopen</a:t>
                      </a:r>
                      <a:r>
                        <a:rPr lang="en-US" kern="0">
                          <a:latin typeface="Calibri (Body)"/>
                        </a:rPr>
                        <a:t>()</a:t>
                      </a:r>
                    </a:p>
                    <a:p>
                      <a:pPr marL="501650" lvl="1" indent="-285750" algn="just">
                        <a:lnSpc>
                          <a:spcPct val="100000"/>
                        </a:lnSpc>
                        <a:spcBef>
                          <a:spcPts val="0"/>
                        </a:spcBef>
                        <a:buFont typeface="Wingdings" panose="05000000000000000000" pitchFamily="2" charset="2"/>
                        <a:buChar char="Ø"/>
                      </a:pPr>
                      <a:r>
                        <a:rPr lang="en-US" kern="0">
                          <a:latin typeface="Calibri (Body)"/>
                        </a:rPr>
                        <a:t>Kết quả trả về là TRUE nếu đóng đ</a:t>
                      </a:r>
                      <a:r>
                        <a:rPr lang="vi-VN" kern="0">
                          <a:latin typeface="Calibri (Body)"/>
                        </a:rPr>
                        <a:t>ư</a:t>
                      </a:r>
                      <a:r>
                        <a:rPr lang="en-US" kern="0">
                          <a:latin typeface="Calibri (Body)"/>
                        </a:rPr>
                        <a:t>ợc tập tin, ng</a:t>
                      </a:r>
                      <a:r>
                        <a:rPr lang="vi-VN" kern="0">
                          <a:latin typeface="Calibri (Body)"/>
                        </a:rPr>
                        <a:t>ư</a:t>
                      </a:r>
                      <a:r>
                        <a:rPr lang="en-US" kern="0">
                          <a:latin typeface="Calibri (Body)"/>
                        </a:rPr>
                        <a:t>ợc lại trả về FALSE</a:t>
                      </a:r>
                    </a:p>
                  </a:txBody>
                  <a:tcPr/>
                </a:tc>
                <a:extLst>
                  <a:ext uri="{0D108BD9-81ED-4DB2-BD59-A6C34878D82A}">
                    <a16:rowId xmlns:a16="http://schemas.microsoft.com/office/drawing/2014/main" val="2197943842"/>
                  </a:ext>
                </a:extLst>
              </a:tr>
              <a:tr h="370840">
                <a:tc rowSpan="3">
                  <a:txBody>
                    <a:bodyPr/>
                    <a:lstStyle/>
                    <a:p>
                      <a:pPr algn="ctr">
                        <a:spcAft>
                          <a:spcPts val="0"/>
                        </a:spcAft>
                      </a:pPr>
                      <a:endParaRPr lang="en-US" sz="1800" b="1">
                        <a:solidFill>
                          <a:schemeClr val="tx1"/>
                        </a:solidFill>
                        <a:latin typeface="Calibri (Body)"/>
                      </a:endParaRPr>
                    </a:p>
                    <a:p>
                      <a:pPr algn="ctr">
                        <a:spcAft>
                          <a:spcPts val="0"/>
                        </a:spcAft>
                      </a:pPr>
                      <a:endParaRPr lang="en-US" sz="1800" b="1">
                        <a:solidFill>
                          <a:schemeClr val="tx1"/>
                        </a:solidFill>
                        <a:latin typeface="Calibri (Body)"/>
                      </a:endParaRPr>
                    </a:p>
                    <a:p>
                      <a:pPr algn="ctr">
                        <a:spcAft>
                          <a:spcPts val="0"/>
                        </a:spcAft>
                      </a:pPr>
                      <a:endParaRPr lang="en-US" sz="1800" b="1">
                        <a:solidFill>
                          <a:schemeClr val="tx1"/>
                        </a:solidFill>
                        <a:latin typeface="Calibri (Body)"/>
                      </a:endParaRPr>
                    </a:p>
                    <a:p>
                      <a:pPr algn="ctr">
                        <a:spcAft>
                          <a:spcPts val="0"/>
                        </a:spcAft>
                      </a:pPr>
                      <a:endParaRPr lang="en-US" sz="1800" b="1">
                        <a:solidFill>
                          <a:schemeClr val="tx1"/>
                        </a:solidFill>
                        <a:latin typeface="Calibri (Body)"/>
                      </a:endParaRPr>
                    </a:p>
                    <a:p>
                      <a:pPr algn="ctr">
                        <a:spcAft>
                          <a:spcPts val="0"/>
                        </a:spcAft>
                      </a:pPr>
                      <a:r>
                        <a:rPr lang="en-US" sz="1800" b="1">
                          <a:solidFill>
                            <a:schemeClr val="tx1"/>
                          </a:solidFill>
                          <a:latin typeface="Calibri (Body)"/>
                        </a:rPr>
                        <a:t>Đọc tập tin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Kiểm tra trạng thái cuối tập tin: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rgbClr val="0697FD"/>
                          </a:solidFill>
                          <a:latin typeface="Calibri (Body)"/>
                        </a:rPr>
                        <a:t>foef</a:t>
                      </a:r>
                      <a:r>
                        <a:rPr lang="en-US" sz="1800">
                          <a:solidFill>
                            <a:schemeClr val="tx1"/>
                          </a:solidFill>
                          <a:latin typeface="Calibri (Body)"/>
                        </a:rPr>
                        <a:t>(</a:t>
                      </a:r>
                      <a:r>
                        <a:rPr lang="en-US" sz="1800">
                          <a:solidFill>
                            <a:srgbClr val="FF0000"/>
                          </a:solidFill>
                          <a:latin typeface="Calibri (Body)"/>
                        </a:rPr>
                        <a:t>$f</a:t>
                      </a:r>
                      <a:r>
                        <a:rPr lang="en-US" sz="1800">
                          <a:solidFill>
                            <a:schemeClr val="tx1"/>
                          </a:solidFill>
                          <a:latin typeface="Calibri (Body)"/>
                        </a:rPr>
                        <a:t>)</a:t>
                      </a:r>
                    </a:p>
                  </a:txBody>
                  <a:tcPr/>
                </a:tc>
                <a:tc>
                  <a:txBody>
                    <a:bodyPr/>
                    <a:lstStyle/>
                    <a:p>
                      <a:pPr marL="501650" lvl="1" indent="-285750" algn="just">
                        <a:lnSpc>
                          <a:spcPct val="100000"/>
                        </a:lnSpc>
                        <a:spcBef>
                          <a:spcPts val="0"/>
                        </a:spcBef>
                        <a:buFont typeface="Wingdings" panose="05000000000000000000" pitchFamily="2" charset="2"/>
                        <a:buChar char="Ø"/>
                      </a:pPr>
                      <a:r>
                        <a:rPr lang="en-US" kern="0">
                          <a:solidFill>
                            <a:srgbClr val="FF0000"/>
                          </a:solidFill>
                          <a:latin typeface="Calibri (Body)"/>
                        </a:rPr>
                        <a:t>$f</a:t>
                      </a:r>
                      <a:r>
                        <a:rPr lang="en-US" kern="0">
                          <a:latin typeface="Calibri (Body)"/>
                        </a:rPr>
                        <a:t>: Tham số này là biến đã đ</a:t>
                      </a:r>
                      <a:r>
                        <a:rPr lang="vi-VN" kern="0">
                          <a:latin typeface="Calibri (Body)"/>
                        </a:rPr>
                        <a:t>ư</a:t>
                      </a:r>
                      <a:r>
                        <a:rPr lang="en-US" kern="0">
                          <a:latin typeface="Calibri (Body)"/>
                        </a:rPr>
                        <a:t>ợc khai báo ở hàm </a:t>
                      </a:r>
                      <a:r>
                        <a:rPr lang="en-US" kern="0">
                          <a:solidFill>
                            <a:srgbClr val="0697FD"/>
                          </a:solidFill>
                          <a:latin typeface="Calibri (Body)"/>
                        </a:rPr>
                        <a:t>fopen</a:t>
                      </a:r>
                      <a:r>
                        <a:rPr lang="en-US" kern="0">
                          <a:latin typeface="Calibri (Body)"/>
                        </a:rPr>
                        <a:t>()</a:t>
                      </a:r>
                    </a:p>
                    <a:p>
                      <a:pPr marL="501650" lvl="1" indent="-285750" algn="just">
                        <a:lnSpc>
                          <a:spcPct val="100000"/>
                        </a:lnSpc>
                        <a:spcBef>
                          <a:spcPts val="0"/>
                        </a:spcBef>
                        <a:buFont typeface="Wingdings" panose="05000000000000000000" pitchFamily="2" charset="2"/>
                        <a:buChar char="Ø"/>
                      </a:pPr>
                      <a:r>
                        <a:rPr lang="en-US" kern="0">
                          <a:latin typeface="Calibri (Body)"/>
                        </a:rPr>
                        <a:t>Kết quả trả về là TRUE nếu con trỏ ở cuối tập tin</a:t>
                      </a:r>
                    </a:p>
                    <a:p>
                      <a:pPr marL="501650" lvl="1" indent="-285750" algn="just">
                        <a:lnSpc>
                          <a:spcPct val="100000"/>
                        </a:lnSpc>
                        <a:spcBef>
                          <a:spcPts val="0"/>
                        </a:spcBef>
                        <a:buFont typeface="Wingdings" panose="05000000000000000000" pitchFamily="2" charset="2"/>
                        <a:buChar char="Ø"/>
                      </a:pPr>
                      <a:r>
                        <a:rPr lang="en-US" kern="0">
                          <a:latin typeface="Calibri (Body)"/>
                        </a:rPr>
                        <a:t>Không thể đọc file khi file mở bằng chế độ </a:t>
                      </a:r>
                      <a:r>
                        <a:rPr lang="en-US" kern="0">
                          <a:solidFill>
                            <a:srgbClr val="0697FD"/>
                          </a:solidFill>
                          <a:latin typeface="Calibri (Body)"/>
                        </a:rPr>
                        <a:t>w, a, x</a:t>
                      </a:r>
                    </a:p>
                  </a:txBody>
                  <a:tcPr/>
                </a:tc>
                <a:extLst>
                  <a:ext uri="{0D108BD9-81ED-4DB2-BD59-A6C34878D82A}">
                    <a16:rowId xmlns:a16="http://schemas.microsoft.com/office/drawing/2014/main" val="1825657098"/>
                  </a:ext>
                </a:extLst>
              </a:tr>
              <a:tr h="370840">
                <a:tc vMerge="1">
                  <a:txBody>
                    <a:bodyPr/>
                    <a:lstStyle/>
                    <a:p>
                      <a:pPr algn="ctr">
                        <a:spcAft>
                          <a:spcPts val="0"/>
                        </a:spcAft>
                      </a:pPr>
                      <a:endParaRPr lang="en-US" sz="1800">
                        <a:solidFill>
                          <a:schemeClr val="tx1"/>
                        </a:solidFill>
                        <a:latin typeface="Calibri (Body)"/>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u="sng">
                          <a:solidFill>
                            <a:schemeClr val="tx1"/>
                          </a:solidFill>
                          <a:latin typeface="Calibri (Body)"/>
                        </a:rPr>
                        <a:t>Cách 1</a:t>
                      </a:r>
                      <a:r>
                        <a:rPr lang="en-US" sz="1800">
                          <a:solidFill>
                            <a:schemeClr val="tx1"/>
                          </a:solidFill>
                          <a:latin typeface="Calibri (Body)"/>
                        </a:rPr>
                        <a:t>: Duyệt từng dòng tập tin: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rgbClr val="0697FD"/>
                          </a:solidFill>
                          <a:latin typeface="Calibri (Body)"/>
                        </a:rPr>
                        <a:t>fgets</a:t>
                      </a:r>
                      <a:r>
                        <a:rPr lang="en-US" sz="1800">
                          <a:solidFill>
                            <a:schemeClr val="tx1"/>
                          </a:solidFill>
                          <a:latin typeface="Calibri (Body)"/>
                        </a:rPr>
                        <a:t>(</a:t>
                      </a:r>
                      <a:r>
                        <a:rPr lang="en-US" sz="1800">
                          <a:solidFill>
                            <a:srgbClr val="FF0000"/>
                          </a:solidFill>
                          <a:latin typeface="Calibri (Body)"/>
                        </a:rPr>
                        <a:t>$f </a:t>
                      </a:r>
                      <a:r>
                        <a:rPr lang="en-US" sz="1800">
                          <a:solidFill>
                            <a:schemeClr val="tx1"/>
                          </a:solidFill>
                          <a:latin typeface="Calibri (Body)"/>
                        </a:rPr>
                        <a:t>[, </a:t>
                      </a:r>
                      <a:r>
                        <a:rPr lang="en-US" sz="1800">
                          <a:solidFill>
                            <a:srgbClr val="0697FD"/>
                          </a:solidFill>
                          <a:latin typeface="Calibri (Body)"/>
                        </a:rPr>
                        <a:t>int</a:t>
                      </a:r>
                      <a:r>
                        <a:rPr lang="en-US" sz="1800">
                          <a:solidFill>
                            <a:schemeClr val="tx1"/>
                          </a:solidFill>
                          <a:latin typeface="Calibri (Body)"/>
                        </a:rPr>
                        <a:t> </a:t>
                      </a:r>
                      <a:r>
                        <a:rPr lang="en-US" sz="1800">
                          <a:solidFill>
                            <a:srgbClr val="FF0000"/>
                          </a:solidFill>
                          <a:latin typeface="Calibri (Body)"/>
                        </a:rPr>
                        <a:t>độ dài</a:t>
                      </a:r>
                      <a:r>
                        <a:rPr lang="en-US" sz="1800">
                          <a:solidFill>
                            <a:schemeClr val="tx1"/>
                          </a:solidFill>
                          <a:latin typeface="Calibri (Body)"/>
                        </a:rPr>
                        <a:t>])</a:t>
                      </a:r>
                    </a:p>
                  </a:txBody>
                  <a:tcPr/>
                </a:tc>
                <a:tc>
                  <a:txBody>
                    <a:bodyPr/>
                    <a:lstStyle/>
                    <a:p>
                      <a:pPr marL="501650" lvl="1" indent="-285750" algn="just">
                        <a:lnSpc>
                          <a:spcPct val="100000"/>
                        </a:lnSpc>
                        <a:spcBef>
                          <a:spcPts val="0"/>
                        </a:spcBef>
                        <a:buFont typeface="Wingdings" panose="05000000000000000000" pitchFamily="2" charset="2"/>
                        <a:buChar char="Ø"/>
                      </a:pPr>
                      <a:r>
                        <a:rPr lang="en-US" kern="0">
                          <a:solidFill>
                            <a:srgbClr val="FF0000"/>
                          </a:solidFill>
                          <a:latin typeface="Calibri (Body)"/>
                        </a:rPr>
                        <a:t>$f</a:t>
                      </a:r>
                      <a:r>
                        <a:rPr lang="en-US" kern="0">
                          <a:latin typeface="Calibri (Body)"/>
                        </a:rPr>
                        <a:t>: Tham số này là biến đã đ</a:t>
                      </a:r>
                      <a:r>
                        <a:rPr lang="vi-VN" kern="0">
                          <a:latin typeface="Calibri (Body)"/>
                        </a:rPr>
                        <a:t>ư</a:t>
                      </a:r>
                      <a:r>
                        <a:rPr lang="en-US" kern="0">
                          <a:latin typeface="Calibri (Body)"/>
                        </a:rPr>
                        <a:t>ợc khai báo ở hàm </a:t>
                      </a:r>
                      <a:r>
                        <a:rPr lang="en-US" kern="0">
                          <a:solidFill>
                            <a:srgbClr val="0697FD"/>
                          </a:solidFill>
                          <a:latin typeface="Calibri (Body)"/>
                        </a:rPr>
                        <a:t>fopen</a:t>
                      </a:r>
                      <a:r>
                        <a:rPr lang="en-US" kern="0">
                          <a:latin typeface="Calibri (Body)"/>
                        </a:rPr>
                        <a:t>()</a:t>
                      </a:r>
                    </a:p>
                    <a:p>
                      <a:pPr marL="501650" lvl="1" indent="-285750" algn="just">
                        <a:lnSpc>
                          <a:spcPct val="100000"/>
                        </a:lnSpc>
                        <a:spcBef>
                          <a:spcPts val="0"/>
                        </a:spcBef>
                        <a:buFont typeface="Wingdings" panose="05000000000000000000" pitchFamily="2" charset="2"/>
                        <a:buChar char="Ø"/>
                      </a:pPr>
                      <a:r>
                        <a:rPr lang="en-US" kern="0">
                          <a:latin typeface="Calibri (Body)"/>
                        </a:rPr>
                        <a:t>Kết quả trả về là một chuỗi có chiều dài lên đến &lt;độ_dài&gt; -1, đ</a:t>
                      </a:r>
                      <a:r>
                        <a:rPr lang="vi-VN" kern="0">
                          <a:latin typeface="Calibri (Body)"/>
                        </a:rPr>
                        <a:t>ơ</a:t>
                      </a:r>
                      <a:r>
                        <a:rPr lang="en-US" kern="0">
                          <a:latin typeface="Calibri (Body)"/>
                        </a:rPr>
                        <a:t>n vị độ dài: byte (mặc định đồ dài = 1024 byte nếu không quy định độ dài)</a:t>
                      </a:r>
                    </a:p>
                  </a:txBody>
                  <a:tcPr/>
                </a:tc>
                <a:extLst>
                  <a:ext uri="{0D108BD9-81ED-4DB2-BD59-A6C34878D82A}">
                    <a16:rowId xmlns:a16="http://schemas.microsoft.com/office/drawing/2014/main" val="851975366"/>
                  </a:ext>
                </a:extLst>
              </a:tr>
              <a:tr h="370840">
                <a:tc vMerge="1">
                  <a:txBody>
                    <a:bodyPr/>
                    <a:lstStyle/>
                    <a:p>
                      <a:pPr algn="ctr">
                        <a:spcAft>
                          <a:spcPts val="0"/>
                        </a:spcAft>
                      </a:pPr>
                      <a:endParaRPr lang="en-US" sz="1800">
                        <a:solidFill>
                          <a:schemeClr val="tx1"/>
                        </a:solidFill>
                        <a:latin typeface="Calibri (Body)"/>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u="sng">
                          <a:solidFill>
                            <a:schemeClr val="tx1"/>
                          </a:solidFill>
                          <a:latin typeface="Calibri (Body)"/>
                        </a:rPr>
                        <a:t>Cách 2</a:t>
                      </a:r>
                      <a:r>
                        <a:rPr lang="en-US" sz="1800">
                          <a:solidFill>
                            <a:schemeClr val="tx1"/>
                          </a:solidFill>
                          <a:latin typeface="Calibri (Body)"/>
                        </a:rPr>
                        <a:t>: Duyệt từng dòng tập tin: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rgbClr val="0697FD"/>
                          </a:solidFill>
                          <a:latin typeface="Calibri (Body)"/>
                        </a:rPr>
                        <a:t>readfile</a:t>
                      </a:r>
                      <a:r>
                        <a:rPr lang="en-US" sz="1800">
                          <a:solidFill>
                            <a:schemeClr val="tx1"/>
                          </a:solidFill>
                          <a:latin typeface="Calibri (Body)"/>
                        </a:rPr>
                        <a:t>(</a:t>
                      </a:r>
                      <a:r>
                        <a:rPr lang="en-US" sz="1800">
                          <a:solidFill>
                            <a:srgbClr val="FF0000"/>
                          </a:solidFill>
                          <a:latin typeface="Calibri (Body)"/>
                        </a:rPr>
                        <a:t>path</a:t>
                      </a:r>
                      <a:r>
                        <a:rPr lang="en-US" sz="1800">
                          <a:solidFill>
                            <a:schemeClr val="tx1"/>
                          </a:solidFill>
                          <a:latin typeface="Calibri (Body)"/>
                        </a:rPr>
                        <a:t>, </a:t>
                      </a:r>
                      <a:r>
                        <a:rPr lang="en-US" sz="1800">
                          <a:solidFill>
                            <a:srgbClr val="FF0000"/>
                          </a:solidFill>
                          <a:latin typeface="Calibri (Body)"/>
                        </a:rPr>
                        <a:t>name file</a:t>
                      </a:r>
                      <a:r>
                        <a:rPr lang="en-US" sz="1800">
                          <a:solidFill>
                            <a:schemeClr val="tx1"/>
                          </a:solidFill>
                          <a:latin typeface="Calibri (Body)"/>
                        </a:rPr>
                        <a:t>)</a:t>
                      </a:r>
                    </a:p>
                  </a:txBody>
                  <a:tcPr/>
                </a:tc>
                <a:tc>
                  <a:txBody>
                    <a:bodyPr/>
                    <a:lstStyle/>
                    <a:p>
                      <a:pPr marL="501650" lvl="1" indent="-285750" algn="just">
                        <a:lnSpc>
                          <a:spcPct val="100000"/>
                        </a:lnSpc>
                        <a:spcBef>
                          <a:spcPts val="0"/>
                        </a:spcBef>
                        <a:buFont typeface="Wingdings" panose="05000000000000000000" pitchFamily="2" charset="2"/>
                        <a:buChar char="Ø"/>
                      </a:pPr>
                      <a:r>
                        <a:rPr lang="en-US" kern="0">
                          <a:latin typeface="Calibri (Body)"/>
                        </a:rPr>
                        <a:t>Kết quả trả về là số byte của file nếu đọc file thành công, ng</a:t>
                      </a:r>
                      <a:r>
                        <a:rPr lang="vi-VN" kern="0">
                          <a:latin typeface="Calibri (Body)"/>
                        </a:rPr>
                        <a:t>ư</a:t>
                      </a:r>
                      <a:r>
                        <a:rPr lang="en-US" kern="0">
                          <a:latin typeface="Calibri (Body)"/>
                        </a:rPr>
                        <a:t>ợc lại trả về  là FALSE</a:t>
                      </a:r>
                    </a:p>
                  </a:txBody>
                  <a:tcPr/>
                </a:tc>
                <a:extLst>
                  <a:ext uri="{0D108BD9-81ED-4DB2-BD59-A6C34878D82A}">
                    <a16:rowId xmlns:a16="http://schemas.microsoft.com/office/drawing/2014/main" val="3852550276"/>
                  </a:ext>
                </a:extLst>
              </a:tr>
              <a:tr h="370840">
                <a:tc>
                  <a:txBody>
                    <a:bodyPr/>
                    <a:lstStyle/>
                    <a:p>
                      <a:pPr algn="ctr">
                        <a:spcAft>
                          <a:spcPts val="0"/>
                        </a:spcAft>
                      </a:pPr>
                      <a:r>
                        <a:rPr lang="en-US" sz="1800" b="1">
                          <a:solidFill>
                            <a:schemeClr val="tx1"/>
                          </a:solidFill>
                          <a:latin typeface="Calibri (Body)"/>
                        </a:rPr>
                        <a:t>Ghi tập tin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rgbClr val="0697FD"/>
                          </a:solidFill>
                          <a:latin typeface="Calibri (Body)"/>
                        </a:rPr>
                        <a:t>fwrite</a:t>
                      </a:r>
                      <a:r>
                        <a:rPr lang="en-US" sz="1800">
                          <a:solidFill>
                            <a:schemeClr val="tx1"/>
                          </a:solidFill>
                          <a:latin typeface="Calibri (Body)"/>
                        </a:rPr>
                        <a:t>(</a:t>
                      </a:r>
                      <a:r>
                        <a:rPr lang="en-US" sz="1800">
                          <a:solidFill>
                            <a:srgbClr val="FF0000"/>
                          </a:solidFill>
                          <a:latin typeface="Calibri (Body)"/>
                        </a:rPr>
                        <a:t>$f</a:t>
                      </a:r>
                      <a:r>
                        <a:rPr lang="en-US" sz="1800">
                          <a:solidFill>
                            <a:schemeClr val="tx1"/>
                          </a:solidFill>
                          <a:latin typeface="Calibri (Body)"/>
                        </a:rPr>
                        <a:t>, </a:t>
                      </a:r>
                      <a:r>
                        <a:rPr lang="en-US" sz="1800">
                          <a:solidFill>
                            <a:srgbClr val="FF0000"/>
                          </a:solidFill>
                          <a:latin typeface="Calibri (Body)"/>
                        </a:rPr>
                        <a:t>nội dung </a:t>
                      </a:r>
                      <a:r>
                        <a:rPr lang="en-US" sz="1800">
                          <a:solidFill>
                            <a:schemeClr val="tx1"/>
                          </a:solidFill>
                          <a:latin typeface="Calibri (Body)"/>
                        </a:rPr>
                        <a:t>[,</a:t>
                      </a:r>
                      <a:r>
                        <a:rPr lang="en-US" sz="1800">
                          <a:solidFill>
                            <a:srgbClr val="FF0000"/>
                          </a:solidFill>
                          <a:latin typeface="Calibri (Body)"/>
                        </a:rPr>
                        <a:t>độ dài</a:t>
                      </a:r>
                      <a:r>
                        <a:rPr lang="en-US" sz="1800">
                          <a:solidFill>
                            <a:schemeClr val="tx1"/>
                          </a:solidFill>
                          <a:latin typeface="Calibri (Body)"/>
                        </a:rPr>
                        <a:t>])</a:t>
                      </a:r>
                    </a:p>
                  </a:txBody>
                  <a:tcPr/>
                </a:tc>
                <a:tc>
                  <a:txBody>
                    <a:bodyPr/>
                    <a:lstStyle/>
                    <a:p>
                      <a:pPr marL="501650" lvl="1" indent="-285750" algn="just">
                        <a:lnSpc>
                          <a:spcPct val="100000"/>
                        </a:lnSpc>
                        <a:spcBef>
                          <a:spcPts val="0"/>
                        </a:spcBef>
                        <a:buFont typeface="Wingdings" panose="05000000000000000000" pitchFamily="2" charset="2"/>
                        <a:buChar char="Ø"/>
                      </a:pPr>
                      <a:r>
                        <a:rPr lang="en-US" kern="0">
                          <a:latin typeface="Calibri (Body)"/>
                        </a:rPr>
                        <a:t>Tr</a:t>
                      </a:r>
                      <a:r>
                        <a:rPr lang="vi-VN" kern="0">
                          <a:latin typeface="Calibri (Body)"/>
                        </a:rPr>
                        <a:t>ư</a:t>
                      </a:r>
                      <a:r>
                        <a:rPr lang="en-US" kern="0">
                          <a:latin typeface="Calibri (Body)"/>
                        </a:rPr>
                        <a:t>ớc khi ghi chuỗi vào file cần phải định dạng lại chuỗi đó theo nhu cầu xuất dữ liệu trở lại khi đọc file</a:t>
                      </a:r>
                    </a:p>
                  </a:txBody>
                  <a:tcPr/>
                </a:tc>
                <a:extLst>
                  <a:ext uri="{0D108BD9-81ED-4DB2-BD59-A6C34878D82A}">
                    <a16:rowId xmlns:a16="http://schemas.microsoft.com/office/drawing/2014/main" val="4112625128"/>
                  </a:ext>
                </a:extLst>
              </a:tr>
            </a:tbl>
          </a:graphicData>
        </a:graphic>
      </p:graphicFrame>
    </p:spTree>
    <p:extLst>
      <p:ext uri="{BB962C8B-B14F-4D97-AF65-F5344CB8AC3E}">
        <p14:creationId xmlns:p14="http://schemas.microsoft.com/office/powerpoint/2010/main" val="1408575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Calibri Light (Headings)"/>
              </a:rPr>
              <a:t>FILEMODE KHI MỞ TẬP TIN</a:t>
            </a:r>
            <a:endParaRPr lang="en-US" b="1">
              <a:latin typeface="Calibri Light (Headings)"/>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28</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462119643"/>
              </p:ext>
            </p:extLst>
          </p:nvPr>
        </p:nvGraphicFramePr>
        <p:xfrm>
          <a:off x="241299" y="1049338"/>
          <a:ext cx="11579799" cy="3362960"/>
        </p:xfrm>
        <a:graphic>
          <a:graphicData uri="http://schemas.openxmlformats.org/drawingml/2006/table">
            <a:tbl>
              <a:tblPr firstRow="1" bandRow="1">
                <a:tableStyleId>{5C22544A-7EE6-4342-B048-85BDC9FD1C3A}</a:tableStyleId>
              </a:tblPr>
              <a:tblGrid>
                <a:gridCol w="1422248">
                  <a:extLst>
                    <a:ext uri="{9D8B030D-6E8A-4147-A177-3AD203B41FA5}">
                      <a16:colId xmlns:a16="http://schemas.microsoft.com/office/drawing/2014/main" val="3849809954"/>
                    </a:ext>
                  </a:extLst>
                </a:gridCol>
                <a:gridCol w="1850834">
                  <a:extLst>
                    <a:ext uri="{9D8B030D-6E8A-4147-A177-3AD203B41FA5}">
                      <a16:colId xmlns:a16="http://schemas.microsoft.com/office/drawing/2014/main" val="2675699224"/>
                    </a:ext>
                  </a:extLst>
                </a:gridCol>
                <a:gridCol w="8306717">
                  <a:extLst>
                    <a:ext uri="{9D8B030D-6E8A-4147-A177-3AD203B41FA5}">
                      <a16:colId xmlns:a16="http://schemas.microsoft.com/office/drawing/2014/main" val="4145002182"/>
                    </a:ext>
                  </a:extLst>
                </a:gridCol>
              </a:tblGrid>
              <a:tr h="370840">
                <a:tc>
                  <a:txBody>
                    <a:bodyPr/>
                    <a:lstStyle/>
                    <a:p>
                      <a:pPr algn="ctr"/>
                      <a:r>
                        <a:rPr lang="en-US" sz="2000">
                          <a:latin typeface="Calibri (Body)"/>
                        </a:rPr>
                        <a:t>Filemode</a:t>
                      </a:r>
                    </a:p>
                  </a:txBody>
                  <a:tcPr/>
                </a:tc>
                <a:tc>
                  <a:txBody>
                    <a:bodyPr/>
                    <a:lstStyle/>
                    <a:p>
                      <a:pPr algn="ctr"/>
                      <a:r>
                        <a:rPr lang="en-US" sz="2000">
                          <a:latin typeface="Calibri (Body)"/>
                        </a:rPr>
                        <a:t>Quyền hạn</a:t>
                      </a:r>
                    </a:p>
                  </a:txBody>
                  <a:tcPr/>
                </a:tc>
                <a:tc>
                  <a:txBody>
                    <a:bodyPr/>
                    <a:lstStyle/>
                    <a:p>
                      <a:pPr algn="ctr"/>
                      <a:r>
                        <a:rPr lang="en-US" sz="2000">
                          <a:latin typeface="Calibri (Body)"/>
                        </a:rPr>
                        <a:t>Mô tả</a:t>
                      </a:r>
                    </a:p>
                  </a:txBody>
                  <a:tcPr/>
                </a:tc>
                <a:extLst>
                  <a:ext uri="{0D108BD9-81ED-4DB2-BD59-A6C34878D82A}">
                    <a16:rowId xmlns:a16="http://schemas.microsoft.com/office/drawing/2014/main" val="1650299412"/>
                  </a:ext>
                </a:extLst>
              </a:tr>
              <a:tr h="370840">
                <a:tc>
                  <a:txBody>
                    <a:bodyPr/>
                    <a:lstStyle/>
                    <a:p>
                      <a:pPr algn="ctr">
                        <a:spcAft>
                          <a:spcPts val="0"/>
                        </a:spcAft>
                      </a:pPr>
                      <a:r>
                        <a:rPr lang="en-US" sz="1800">
                          <a:solidFill>
                            <a:srgbClr val="0697FD"/>
                          </a:solidFill>
                          <a:latin typeface="Calibri (Body)"/>
                        </a:rPr>
                        <a:t>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Chỉ đọc</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Bắt đầu từ đầu của tập tin</a:t>
                      </a:r>
                    </a:p>
                  </a:txBody>
                  <a:tcPr/>
                </a:tc>
                <a:extLst>
                  <a:ext uri="{0D108BD9-81ED-4DB2-BD59-A6C34878D82A}">
                    <a16:rowId xmlns:a16="http://schemas.microsoft.com/office/drawing/2014/main" val="256975831"/>
                  </a:ext>
                </a:extLst>
              </a:tr>
              <a:tr h="370840">
                <a:tc>
                  <a:txBody>
                    <a:bodyPr/>
                    <a:lstStyle/>
                    <a:p>
                      <a:pPr algn="ctr">
                        <a:spcAft>
                          <a:spcPts val="0"/>
                        </a:spcAft>
                      </a:pPr>
                      <a:r>
                        <a:rPr lang="en-US" sz="1800">
                          <a:solidFill>
                            <a:srgbClr val="0697FD"/>
                          </a:solidFill>
                          <a:latin typeface="Calibri (Body)"/>
                        </a:rPr>
                        <a:t>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Đọc/Ghi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Bắt đầu từ đầu của tập tin</a:t>
                      </a:r>
                    </a:p>
                  </a:txBody>
                  <a:tcPr/>
                </a:tc>
                <a:extLst>
                  <a:ext uri="{0D108BD9-81ED-4DB2-BD59-A6C34878D82A}">
                    <a16:rowId xmlns:a16="http://schemas.microsoft.com/office/drawing/2014/main" val="2197943842"/>
                  </a:ext>
                </a:extLst>
              </a:tr>
              <a:tr h="370840">
                <a:tc>
                  <a:txBody>
                    <a:bodyPr/>
                    <a:lstStyle/>
                    <a:p>
                      <a:pPr algn="ctr">
                        <a:spcAft>
                          <a:spcPts val="0"/>
                        </a:spcAft>
                      </a:pPr>
                      <a:r>
                        <a:rPr lang="en-US" sz="1800">
                          <a:solidFill>
                            <a:srgbClr val="0697FD"/>
                          </a:solidFill>
                          <a:latin typeface="Calibri (Body)"/>
                        </a:rPr>
                        <a:t>w</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Chỉ ghi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Mở và xóa nội dung đang có của tập tin hoặc tạo tập tin mới nếu tập tin không tồn tại</a:t>
                      </a:r>
                    </a:p>
                  </a:txBody>
                  <a:tcPr/>
                </a:tc>
                <a:extLst>
                  <a:ext uri="{0D108BD9-81ED-4DB2-BD59-A6C34878D82A}">
                    <a16:rowId xmlns:a16="http://schemas.microsoft.com/office/drawing/2014/main" val="1825657098"/>
                  </a:ext>
                </a:extLst>
              </a:tr>
              <a:tr h="370840">
                <a:tc>
                  <a:txBody>
                    <a:bodyPr/>
                    <a:lstStyle/>
                    <a:p>
                      <a:pPr algn="ctr">
                        <a:spcAft>
                          <a:spcPts val="0"/>
                        </a:spcAft>
                      </a:pPr>
                      <a:r>
                        <a:rPr lang="en-US" sz="1800">
                          <a:solidFill>
                            <a:srgbClr val="0697FD"/>
                          </a:solidFill>
                          <a:latin typeface="Calibri (Body)"/>
                        </a:rPr>
                        <a:t>w+</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Đọc/Ghi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Mở và xóa nội dung đang có của tập tin hoặc tạo tập tin mới nếu tập tin không tồn tại</a:t>
                      </a:r>
                    </a:p>
                  </a:txBody>
                  <a:tcPr/>
                </a:tc>
                <a:extLst>
                  <a:ext uri="{0D108BD9-81ED-4DB2-BD59-A6C34878D82A}">
                    <a16:rowId xmlns:a16="http://schemas.microsoft.com/office/drawing/2014/main" val="4112625128"/>
                  </a:ext>
                </a:extLst>
              </a:tr>
              <a:tr h="370840">
                <a:tc>
                  <a:txBody>
                    <a:bodyPr/>
                    <a:lstStyle/>
                    <a:p>
                      <a:pPr algn="ctr">
                        <a:spcAft>
                          <a:spcPts val="0"/>
                        </a:spcAft>
                      </a:pPr>
                      <a:r>
                        <a:rPr lang="en-US" sz="1800">
                          <a:solidFill>
                            <a:srgbClr val="0697FD"/>
                          </a:solidFill>
                          <a:latin typeface="Calibri (Body)"/>
                        </a:rPr>
                        <a:t>a</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Thêm vào</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Mở và ghi nội dung mới vào cuối tập tin hoặc tạo tập tin mới nếu tập tin không tồn tại</a:t>
                      </a:r>
                    </a:p>
                  </a:txBody>
                  <a:tcPr/>
                </a:tc>
                <a:extLst>
                  <a:ext uri="{0D108BD9-81ED-4DB2-BD59-A6C34878D82A}">
                    <a16:rowId xmlns:a16="http://schemas.microsoft.com/office/drawing/2014/main" val="1476034079"/>
                  </a:ext>
                </a:extLst>
              </a:tr>
              <a:tr h="370840">
                <a:tc>
                  <a:txBody>
                    <a:bodyPr/>
                    <a:lstStyle/>
                    <a:p>
                      <a:pPr algn="ctr">
                        <a:spcAft>
                          <a:spcPts val="0"/>
                        </a:spcAft>
                      </a:pPr>
                      <a:r>
                        <a:rPr lang="en-US" sz="1800">
                          <a:solidFill>
                            <a:srgbClr val="0697FD"/>
                          </a:solidFill>
                          <a:latin typeface="Calibri (Body)"/>
                        </a:rPr>
                        <a:t>a+</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Đọc và thêm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Bảo toàn nội dung tập tin và ghi vào cuối tập tin</a:t>
                      </a:r>
                    </a:p>
                  </a:txBody>
                  <a:tcPr/>
                </a:tc>
                <a:extLst>
                  <a:ext uri="{0D108BD9-81ED-4DB2-BD59-A6C34878D82A}">
                    <a16:rowId xmlns:a16="http://schemas.microsoft.com/office/drawing/2014/main" val="2240651866"/>
                  </a:ext>
                </a:extLst>
              </a:tr>
              <a:tr h="370840">
                <a:tc>
                  <a:txBody>
                    <a:bodyPr/>
                    <a:lstStyle/>
                    <a:p>
                      <a:pPr algn="ctr">
                        <a:spcAft>
                          <a:spcPts val="0"/>
                        </a:spcAft>
                      </a:pPr>
                      <a:r>
                        <a:rPr lang="en-US" sz="1800">
                          <a:solidFill>
                            <a:srgbClr val="0697FD"/>
                          </a:solidFill>
                          <a:latin typeface="Calibri (Body)"/>
                        </a:rPr>
                        <a:t>x</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Chỉ ghi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Tạo ra một tập tin mới. Trả về FALSE và thông báo lỗi nếu tập tin này đã tồn tại</a:t>
                      </a:r>
                    </a:p>
                  </a:txBody>
                  <a:tcPr/>
                </a:tc>
                <a:extLst>
                  <a:ext uri="{0D108BD9-81ED-4DB2-BD59-A6C34878D82A}">
                    <a16:rowId xmlns:a16="http://schemas.microsoft.com/office/drawing/2014/main" val="33556029"/>
                  </a:ext>
                </a:extLst>
              </a:tr>
              <a:tr h="370840">
                <a:tc>
                  <a:txBody>
                    <a:bodyPr/>
                    <a:lstStyle/>
                    <a:p>
                      <a:pPr algn="ctr">
                        <a:spcAft>
                          <a:spcPts val="0"/>
                        </a:spcAft>
                      </a:pPr>
                      <a:r>
                        <a:rPr lang="en-US" sz="1800">
                          <a:solidFill>
                            <a:srgbClr val="0697FD"/>
                          </a:solidFill>
                          <a:latin typeface="Calibri (Body)"/>
                        </a:rPr>
                        <a:t>x+</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Đọc/Ghi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latin typeface="Calibri (Body)"/>
                        </a:rPr>
                        <a:t>Tạo ra một tập tin mới. Trả về FALSE và thông báo lỗi nếu tập tin này đã tồn tại</a:t>
                      </a:r>
                    </a:p>
                  </a:txBody>
                  <a:tcPr/>
                </a:tc>
                <a:extLst>
                  <a:ext uri="{0D108BD9-81ED-4DB2-BD59-A6C34878D82A}">
                    <a16:rowId xmlns:a16="http://schemas.microsoft.com/office/drawing/2014/main" val="646161452"/>
                  </a:ext>
                </a:extLst>
              </a:tr>
            </a:tbl>
          </a:graphicData>
        </a:graphic>
      </p:graphicFrame>
    </p:spTree>
    <p:extLst>
      <p:ext uri="{BB962C8B-B14F-4D97-AF65-F5344CB8AC3E}">
        <p14:creationId xmlns:p14="http://schemas.microsoft.com/office/powerpoint/2010/main" val="1436547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CÁC HÀM XỬ LÝ TẬP TIN</a:t>
            </a:r>
          </a:p>
        </p:txBody>
      </p:sp>
      <p:sp>
        <p:nvSpPr>
          <p:cNvPr id="3" name="Content Placeholder 2"/>
          <p:cNvSpPr>
            <a:spLocks noGrp="1"/>
          </p:cNvSpPr>
          <p:nvPr>
            <p:ph idx="1"/>
          </p:nvPr>
        </p:nvSpPr>
        <p:spPr>
          <a:xfrm>
            <a:off x="548640" y="1005840"/>
            <a:ext cx="11338560" cy="1021264"/>
          </a:xfrm>
        </p:spPr>
        <p:txBody>
          <a:bodyPr>
            <a:normAutofit/>
          </a:bodyPr>
          <a:lstStyle/>
          <a:p>
            <a:pPr algn="just"/>
            <a:r>
              <a:rPr lang="en-US" b="1">
                <a:latin typeface="Calibri (Body)"/>
              </a:rPr>
              <a:t>Vấn đề</a:t>
            </a:r>
            <a:r>
              <a:rPr lang="en-US">
                <a:latin typeface="Calibri (Body)"/>
              </a:rPr>
              <a:t>: Cần xử lý nội dung tập tin phục vụ cho việc l</a:t>
            </a:r>
            <a:r>
              <a:rPr lang="vi-VN">
                <a:latin typeface="Calibri (Body)"/>
              </a:rPr>
              <a:t>ư</a:t>
            </a:r>
            <a:r>
              <a:rPr lang="en-US">
                <a:latin typeface="Calibri (Body)"/>
              </a:rPr>
              <a:t>u trữ và hiển thị</a:t>
            </a:r>
          </a:p>
          <a:p>
            <a:pPr algn="just"/>
            <a:r>
              <a:rPr lang="en-US" b="1">
                <a:latin typeface="Calibri (Body)"/>
              </a:rPr>
              <a:t>Giải quyết</a:t>
            </a:r>
            <a:r>
              <a:rPr lang="en-US">
                <a:latin typeface="Calibri (Body)"/>
              </a:rPr>
              <a:t>: Sử dụng các hàm tập tin trong th</a:t>
            </a:r>
            <a:r>
              <a:rPr lang="vi-VN">
                <a:latin typeface="Calibri (Body)"/>
              </a:rPr>
              <a:t>ư</a:t>
            </a:r>
            <a:r>
              <a:rPr lang="en-US">
                <a:latin typeface="Calibri (Body)"/>
              </a:rPr>
              <a:t> viện hàm của PHP</a:t>
            </a:r>
          </a:p>
        </p:txBody>
      </p:sp>
      <p:sp>
        <p:nvSpPr>
          <p:cNvPr id="4" name="Slide Number Placeholder 3"/>
          <p:cNvSpPr>
            <a:spLocks noGrp="1"/>
          </p:cNvSpPr>
          <p:nvPr>
            <p:ph type="sldNum" sz="quarter" idx="12"/>
          </p:nvPr>
        </p:nvSpPr>
        <p:spPr/>
        <p:txBody>
          <a:bodyPr/>
          <a:lstStyle/>
          <a:p>
            <a:fld id="{059F1559-0DDD-4D29-8226-63EBDB9FBC49}" type="slidenum">
              <a:rPr lang="en-US" smtClean="0"/>
              <a:t>29</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6" name="Table 7">
            <a:extLst>
              <a:ext uri="{FF2B5EF4-FFF2-40B4-BE49-F238E27FC236}">
                <a16:creationId xmlns:a16="http://schemas.microsoft.com/office/drawing/2014/main" id="{B0372385-7751-4C8A-B681-749439A0A147}"/>
              </a:ext>
            </a:extLst>
          </p:cNvPr>
          <p:cNvGraphicFramePr>
            <a:graphicFrameLocks noGrp="1"/>
          </p:cNvGraphicFramePr>
          <p:nvPr>
            <p:extLst>
              <p:ext uri="{D42A27DB-BD31-4B8C-83A1-F6EECF244321}">
                <p14:modId xmlns:p14="http://schemas.microsoft.com/office/powerpoint/2010/main" val="1811337511"/>
              </p:ext>
            </p:extLst>
          </p:nvPr>
        </p:nvGraphicFramePr>
        <p:xfrm>
          <a:off x="426719" y="2210838"/>
          <a:ext cx="11338561" cy="3413760"/>
        </p:xfrm>
        <a:graphic>
          <a:graphicData uri="http://schemas.openxmlformats.org/drawingml/2006/table">
            <a:tbl>
              <a:tblPr firstRow="1" bandRow="1">
                <a:tableStyleId>{5C22544A-7EE6-4342-B048-85BDC9FD1C3A}</a:tableStyleId>
              </a:tblPr>
              <a:tblGrid>
                <a:gridCol w="5438526">
                  <a:extLst>
                    <a:ext uri="{9D8B030D-6E8A-4147-A177-3AD203B41FA5}">
                      <a16:colId xmlns:a16="http://schemas.microsoft.com/office/drawing/2014/main" val="2166329174"/>
                    </a:ext>
                  </a:extLst>
                </a:gridCol>
                <a:gridCol w="5900035">
                  <a:extLst>
                    <a:ext uri="{9D8B030D-6E8A-4147-A177-3AD203B41FA5}">
                      <a16:colId xmlns:a16="http://schemas.microsoft.com/office/drawing/2014/main" val="2192358192"/>
                    </a:ext>
                  </a:extLst>
                </a:gridCol>
              </a:tblGrid>
              <a:tr h="370840">
                <a:tc>
                  <a:txBody>
                    <a:bodyPr/>
                    <a:lstStyle/>
                    <a:p>
                      <a:r>
                        <a:rPr lang="en-US" sz="2200">
                          <a:latin typeface="Calibri (Body)"/>
                        </a:rPr>
                        <a:t>VẤN ĐỀ</a:t>
                      </a:r>
                    </a:p>
                  </a:txBody>
                  <a:tcPr/>
                </a:tc>
                <a:tc>
                  <a:txBody>
                    <a:bodyPr/>
                    <a:lstStyle/>
                    <a:p>
                      <a:r>
                        <a:rPr lang="en-US" sz="2200">
                          <a:latin typeface="Calibri (Body)"/>
                        </a:rPr>
                        <a:t>HÀM</a:t>
                      </a:r>
                    </a:p>
                  </a:txBody>
                  <a:tcPr/>
                </a:tc>
                <a:extLst>
                  <a:ext uri="{0D108BD9-81ED-4DB2-BD59-A6C34878D82A}">
                    <a16:rowId xmlns:a16="http://schemas.microsoft.com/office/drawing/2014/main" val="31890194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a:latin typeface="Calibri (Body)"/>
                      </a:endParaRPr>
                    </a:p>
                  </a:txBody>
                  <a:tcPr/>
                </a:tc>
                <a:tc>
                  <a:txBody>
                    <a:bodyPr/>
                    <a:lstStyle/>
                    <a:p>
                      <a:r>
                        <a:rPr lang="en-US" sz="2200" i="0">
                          <a:solidFill>
                            <a:schemeClr val="tx1"/>
                          </a:solidFill>
                          <a:latin typeface="Calibri (Body)"/>
                        </a:rPr>
                        <a:t>$file = “LienLac.txt”;</a:t>
                      </a:r>
                    </a:p>
                  </a:txBody>
                  <a:tcPr/>
                </a:tc>
                <a:extLst>
                  <a:ext uri="{0D108BD9-81ED-4DB2-BD59-A6C34878D82A}">
                    <a16:rowId xmlns:a16="http://schemas.microsoft.com/office/drawing/2014/main" val="7945138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Kiểm tra sự tồn tại của tập tin?</a:t>
                      </a:r>
                    </a:p>
                  </a:txBody>
                  <a:tcPr/>
                </a:tc>
                <a:tc>
                  <a:txBody>
                    <a:bodyPr/>
                    <a:lstStyle/>
                    <a:p>
                      <a:r>
                        <a:rPr lang="en-US" sz="2200">
                          <a:latin typeface="Calibri (Body)"/>
                        </a:rPr>
                        <a:t>$isExist = </a:t>
                      </a:r>
                      <a:r>
                        <a:rPr lang="en-US" sz="2200">
                          <a:solidFill>
                            <a:srgbClr val="0697FD"/>
                          </a:solidFill>
                          <a:latin typeface="Calibri (Body)"/>
                        </a:rPr>
                        <a:t>file_exists</a:t>
                      </a:r>
                      <a:r>
                        <a:rPr lang="en-US" sz="2200">
                          <a:latin typeface="Calibri (Body)"/>
                        </a:rPr>
                        <a:t>($file); </a:t>
                      </a:r>
                      <a:r>
                        <a:rPr lang="en-US" sz="2200" i="1">
                          <a:solidFill>
                            <a:schemeClr val="accent4">
                              <a:lumMod val="50000"/>
                            </a:schemeClr>
                          </a:solidFill>
                          <a:latin typeface="Calibri (Body)"/>
                        </a:rPr>
                        <a:t>// true or false</a:t>
                      </a:r>
                    </a:p>
                  </a:txBody>
                  <a:tcPr/>
                </a:tc>
                <a:extLst>
                  <a:ext uri="{0D108BD9-81ED-4DB2-BD59-A6C34878D82A}">
                    <a16:rowId xmlns:a16="http://schemas.microsoft.com/office/drawing/2014/main" val="953521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Lấy kích th</a:t>
                      </a:r>
                      <a:r>
                        <a:rPr lang="vi-VN" sz="2200">
                          <a:latin typeface="Calibri (Body)"/>
                        </a:rPr>
                        <a:t>ư</a:t>
                      </a:r>
                      <a:r>
                        <a:rPr lang="en-US" sz="2200">
                          <a:latin typeface="Calibri (Body)"/>
                        </a:rPr>
                        <a:t>ớc của tập tin</a:t>
                      </a:r>
                    </a:p>
                  </a:txBody>
                  <a:tcPr/>
                </a:tc>
                <a:tc>
                  <a:txBody>
                    <a:bodyPr/>
                    <a:lstStyle/>
                    <a:p>
                      <a:r>
                        <a:rPr lang="en-US" sz="2200">
                          <a:latin typeface="Calibri (Body)"/>
                        </a:rPr>
                        <a:t>$FileSize = </a:t>
                      </a:r>
                      <a:r>
                        <a:rPr lang="en-US" sz="2200">
                          <a:solidFill>
                            <a:srgbClr val="0697FD"/>
                          </a:solidFill>
                          <a:latin typeface="Calibri (Body)"/>
                        </a:rPr>
                        <a:t>filesize</a:t>
                      </a:r>
                      <a:r>
                        <a:rPr lang="en-US" sz="2200">
                          <a:latin typeface="Calibri (Body)"/>
                        </a:rPr>
                        <a:t>($file); </a:t>
                      </a:r>
                      <a:r>
                        <a:rPr lang="en-US" sz="2200" i="1">
                          <a:solidFill>
                            <a:schemeClr val="accent4">
                              <a:lumMod val="50000"/>
                            </a:schemeClr>
                          </a:solidFill>
                          <a:latin typeface="Calibri (Body)"/>
                        </a:rPr>
                        <a:t>// kích th</a:t>
                      </a:r>
                      <a:r>
                        <a:rPr lang="vi-VN" sz="2200" i="1">
                          <a:solidFill>
                            <a:schemeClr val="accent4">
                              <a:lumMod val="50000"/>
                            </a:schemeClr>
                          </a:solidFill>
                          <a:latin typeface="Calibri (Body)"/>
                        </a:rPr>
                        <a:t>ư</a:t>
                      </a:r>
                      <a:r>
                        <a:rPr lang="en-US" sz="2200" i="1">
                          <a:solidFill>
                            <a:schemeClr val="accent4">
                              <a:lumMod val="50000"/>
                            </a:schemeClr>
                          </a:solidFill>
                          <a:latin typeface="Calibri (Body)"/>
                        </a:rPr>
                        <a:t>ớc or false</a:t>
                      </a:r>
                    </a:p>
                  </a:txBody>
                  <a:tcPr/>
                </a:tc>
                <a:extLst>
                  <a:ext uri="{0D108BD9-81ED-4DB2-BD59-A6C34878D82A}">
                    <a16:rowId xmlns:a16="http://schemas.microsoft.com/office/drawing/2014/main" val="35843755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Xóa tập tin</a:t>
                      </a:r>
                    </a:p>
                  </a:txBody>
                  <a:tcPr/>
                </a:tc>
                <a:tc>
                  <a:txBody>
                    <a:bodyPr/>
                    <a:lstStyle/>
                    <a:p>
                      <a:r>
                        <a:rPr lang="en-US" sz="2200">
                          <a:latin typeface="Calibri (Body)"/>
                        </a:rPr>
                        <a:t>$Is_delete = </a:t>
                      </a:r>
                      <a:r>
                        <a:rPr lang="en-US" sz="2200">
                          <a:solidFill>
                            <a:srgbClr val="0697FD"/>
                          </a:solidFill>
                          <a:latin typeface="Calibri (Body)"/>
                        </a:rPr>
                        <a:t>unlink</a:t>
                      </a:r>
                      <a:r>
                        <a:rPr lang="en-US" sz="2200">
                          <a:latin typeface="Calibri (Body)"/>
                        </a:rPr>
                        <a:t>($file) </a:t>
                      </a:r>
                      <a:r>
                        <a:rPr lang="en-US" sz="2200" i="1">
                          <a:solidFill>
                            <a:schemeClr val="accent4">
                              <a:lumMod val="50000"/>
                            </a:schemeClr>
                          </a:solidFill>
                          <a:latin typeface="Calibri (Body)"/>
                        </a:rPr>
                        <a:t>// true or false</a:t>
                      </a:r>
                    </a:p>
                  </a:txBody>
                  <a:tcPr/>
                </a:tc>
                <a:extLst>
                  <a:ext uri="{0D108BD9-81ED-4DB2-BD59-A6C34878D82A}">
                    <a16:rowId xmlns:a16="http://schemas.microsoft.com/office/drawing/2014/main" val="2923490442"/>
                  </a:ext>
                </a:extLst>
              </a:tr>
              <a:tr h="370840">
                <a:tc>
                  <a:txBody>
                    <a:bodyPr/>
                    <a:lstStyle/>
                    <a:p>
                      <a:r>
                        <a:rPr lang="en-US" sz="2200">
                          <a:latin typeface="Calibri (Body)"/>
                        </a:rPr>
                        <a:t>Kiểm tra file có phải là tập tin không?</a:t>
                      </a:r>
                    </a:p>
                  </a:txBody>
                  <a:tcPr/>
                </a:tc>
                <a:tc>
                  <a:txBody>
                    <a:bodyPr/>
                    <a:lstStyle/>
                    <a:p>
                      <a:r>
                        <a:rPr lang="en-US" sz="2200">
                          <a:latin typeface="Calibri (Body)"/>
                        </a:rPr>
                        <a:t>$isFile = </a:t>
                      </a:r>
                      <a:r>
                        <a:rPr lang="en-US" sz="2200">
                          <a:solidFill>
                            <a:srgbClr val="0697FD"/>
                          </a:solidFill>
                          <a:latin typeface="Calibri (Body)"/>
                        </a:rPr>
                        <a:t>is_file</a:t>
                      </a:r>
                      <a:r>
                        <a:rPr lang="en-US" sz="2200">
                          <a:latin typeface="Calibri (Body)"/>
                        </a:rPr>
                        <a:t>($file); </a:t>
                      </a:r>
                      <a:r>
                        <a:rPr lang="en-US" sz="2200" i="1">
                          <a:solidFill>
                            <a:schemeClr val="accent4">
                              <a:lumMod val="50000"/>
                            </a:schemeClr>
                          </a:solidFill>
                          <a:latin typeface="Calibri (Body)"/>
                        </a:rPr>
                        <a:t>// true or false</a:t>
                      </a:r>
                    </a:p>
                  </a:txBody>
                  <a:tcPr/>
                </a:tc>
                <a:extLst>
                  <a:ext uri="{0D108BD9-81ED-4DB2-BD59-A6C34878D82A}">
                    <a16:rowId xmlns:a16="http://schemas.microsoft.com/office/drawing/2014/main" val="1367189112"/>
                  </a:ext>
                </a:extLst>
              </a:tr>
              <a:tr h="370840">
                <a:tc>
                  <a:txBody>
                    <a:bodyPr/>
                    <a:lstStyle/>
                    <a:p>
                      <a:endParaRPr lang="en-US" sz="2200">
                        <a:latin typeface="Calibri (Body)"/>
                      </a:endParaRPr>
                    </a:p>
                  </a:txBody>
                  <a:tcPr/>
                </a:tc>
                <a:tc>
                  <a:txBody>
                    <a:bodyPr/>
                    <a:lstStyle/>
                    <a:p>
                      <a:endParaRPr lang="en-US" sz="2200" i="1">
                        <a:solidFill>
                          <a:schemeClr val="accent5">
                            <a:lumMod val="50000"/>
                          </a:schemeClr>
                        </a:solidFill>
                        <a:latin typeface="Calibri (Body)"/>
                      </a:endParaRPr>
                    </a:p>
                  </a:txBody>
                  <a:tcPr/>
                </a:tc>
                <a:extLst>
                  <a:ext uri="{0D108BD9-81ED-4DB2-BD59-A6C34878D82A}">
                    <a16:rowId xmlns:a16="http://schemas.microsoft.com/office/drawing/2014/main" val="2420407327"/>
                  </a:ext>
                </a:extLst>
              </a:tr>
              <a:tr h="370840">
                <a:tc>
                  <a:txBody>
                    <a:bodyPr/>
                    <a:lstStyle/>
                    <a:p>
                      <a:endParaRPr lang="en-US" sz="2200">
                        <a:latin typeface="Calibri (Body)"/>
                      </a:endParaRPr>
                    </a:p>
                  </a:txBody>
                  <a:tcPr/>
                </a:tc>
                <a:tc>
                  <a:txBody>
                    <a:bodyPr/>
                    <a:lstStyle/>
                    <a:p>
                      <a:endParaRPr lang="en-US" sz="2200">
                        <a:latin typeface="Calibri (Body)"/>
                      </a:endParaRPr>
                    </a:p>
                  </a:txBody>
                  <a:tcPr/>
                </a:tc>
                <a:extLst>
                  <a:ext uri="{0D108BD9-81ED-4DB2-BD59-A6C34878D82A}">
                    <a16:rowId xmlns:a16="http://schemas.microsoft.com/office/drawing/2014/main" val="270258494"/>
                  </a:ext>
                </a:extLst>
              </a:tr>
            </a:tbl>
          </a:graphicData>
        </a:graphic>
      </p:graphicFrame>
    </p:spTree>
    <p:extLst>
      <p:ext uri="{BB962C8B-B14F-4D97-AF65-F5344CB8AC3E}">
        <p14:creationId xmlns:p14="http://schemas.microsoft.com/office/powerpoint/2010/main" val="355523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latin typeface="Calibri Light (Headings)"/>
              </a:rPr>
              <a:t>1. TỔNG QUAN</a:t>
            </a:r>
          </a:p>
        </p:txBody>
      </p:sp>
      <p:sp>
        <p:nvSpPr>
          <p:cNvPr id="3" name="Content Placeholder 2"/>
          <p:cNvSpPr>
            <a:spLocks noGrp="1"/>
          </p:cNvSpPr>
          <p:nvPr>
            <p:ph idx="1"/>
          </p:nvPr>
        </p:nvSpPr>
        <p:spPr/>
        <p:txBody>
          <a:bodyPr/>
          <a:lstStyle/>
          <a:p>
            <a:r>
              <a:rPr lang="en-US">
                <a:latin typeface="Calibri (Body)"/>
              </a:rPr>
              <a:t>Giới thiệu ngôn ngữ lập trình PHP</a:t>
            </a:r>
          </a:p>
          <a:p>
            <a:r>
              <a:rPr lang="en-US">
                <a:latin typeface="Calibri (Body)"/>
              </a:rPr>
              <a:t>Xây dựng ứng dụng</a:t>
            </a:r>
          </a:p>
          <a:p>
            <a:endParaRPr lang="en-US">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3</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3222983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UPLOAD TẬP TIN</a:t>
            </a:r>
          </a:p>
        </p:txBody>
      </p:sp>
      <p:sp>
        <p:nvSpPr>
          <p:cNvPr id="3" name="Content Placeholder 2"/>
          <p:cNvSpPr>
            <a:spLocks noGrp="1"/>
          </p:cNvSpPr>
          <p:nvPr>
            <p:ph idx="1"/>
          </p:nvPr>
        </p:nvSpPr>
        <p:spPr>
          <a:xfrm>
            <a:off x="548640" y="1005839"/>
            <a:ext cx="11338560" cy="5229707"/>
          </a:xfrm>
        </p:spPr>
        <p:txBody>
          <a:bodyPr>
            <a:normAutofit/>
          </a:bodyPr>
          <a:lstStyle/>
          <a:p>
            <a:pPr algn="just">
              <a:lnSpc>
                <a:spcPct val="120000"/>
              </a:lnSpc>
              <a:spcBef>
                <a:spcPts val="0"/>
              </a:spcBef>
            </a:pPr>
            <a:r>
              <a:rPr lang="en-US" b="1" kern="0">
                <a:latin typeface="Calibri (Body)"/>
              </a:rPr>
              <a:t>Giới thiệu:</a:t>
            </a:r>
          </a:p>
          <a:p>
            <a:pPr marL="501650" lvl="1" indent="-285750" algn="just">
              <a:lnSpc>
                <a:spcPct val="120000"/>
              </a:lnSpc>
              <a:spcBef>
                <a:spcPts val="0"/>
              </a:spcBef>
              <a:buFont typeface="Wingdings" panose="05000000000000000000" pitchFamily="2" charset="2"/>
              <a:buChar char="Ø"/>
            </a:pPr>
            <a:r>
              <a:rPr lang="en-US" kern="0">
                <a:latin typeface="Calibri (Body)"/>
              </a:rPr>
              <a:t>File Field và việc Upload file rất cần thiết vì giúp ng</a:t>
            </a:r>
            <a:r>
              <a:rPr lang="vi-VN" kern="0">
                <a:latin typeface="Calibri (Body)"/>
              </a:rPr>
              <a:t>ư</a:t>
            </a:r>
            <a:r>
              <a:rPr lang="en-US" kern="0">
                <a:latin typeface="Calibri (Body)"/>
              </a:rPr>
              <a:t>ời dùng có thể đ</a:t>
            </a:r>
            <a:r>
              <a:rPr lang="vi-VN" kern="0">
                <a:latin typeface="Calibri (Body)"/>
              </a:rPr>
              <a:t>ư</a:t>
            </a:r>
            <a:r>
              <a:rPr lang="en-US" kern="0">
                <a:latin typeface="Calibri (Body)"/>
              </a:rPr>
              <a:t>a tập tin lên server để quản lý và sử dụng.</a:t>
            </a:r>
          </a:p>
          <a:p>
            <a:pPr algn="just">
              <a:lnSpc>
                <a:spcPct val="120000"/>
              </a:lnSpc>
              <a:spcBef>
                <a:spcPts val="0"/>
              </a:spcBef>
            </a:pPr>
            <a:r>
              <a:rPr lang="en-US" b="1" kern="0">
                <a:latin typeface="Calibri (Body)"/>
              </a:rPr>
              <a:t>Thực hiện:</a:t>
            </a:r>
          </a:p>
          <a:p>
            <a:pPr marL="501650" lvl="1" indent="-285750" algn="just">
              <a:lnSpc>
                <a:spcPct val="120000"/>
              </a:lnSpc>
              <a:spcBef>
                <a:spcPts val="0"/>
              </a:spcBef>
              <a:buFont typeface="Wingdings" panose="05000000000000000000" pitchFamily="2" charset="2"/>
              <a:buChar char="Ø"/>
            </a:pPr>
            <a:r>
              <a:rPr lang="en-US" kern="0">
                <a:latin typeface="Calibri (Body)"/>
              </a:rPr>
              <a:t>Mở tập tin</a:t>
            </a:r>
          </a:p>
          <a:p>
            <a:pPr algn="just">
              <a:lnSpc>
                <a:spcPct val="120000"/>
              </a:lnSpc>
              <a:spcBef>
                <a:spcPts val="0"/>
              </a:spcBef>
            </a:pPr>
            <a:r>
              <a:rPr lang="en-US" b="1" kern="0">
                <a:latin typeface="Calibri (Body)"/>
              </a:rPr>
              <a:t>Sử dụng thông tin của tin: </a:t>
            </a:r>
            <a:r>
              <a:rPr lang="en-US" b="1" kern="0">
                <a:solidFill>
                  <a:srgbClr val="0697FD"/>
                </a:solidFill>
                <a:latin typeface="Calibri (Body)"/>
              </a:rPr>
              <a:t>$_FILES</a:t>
            </a:r>
          </a:p>
          <a:p>
            <a:pPr marL="501650" lvl="1" indent="-285750" algn="just">
              <a:lnSpc>
                <a:spcPct val="120000"/>
              </a:lnSpc>
              <a:spcBef>
                <a:spcPts val="0"/>
              </a:spcBef>
              <a:buFont typeface="Wingdings" panose="05000000000000000000" pitchFamily="2" charset="2"/>
              <a:buChar char="Ø"/>
            </a:pPr>
            <a:r>
              <a:rPr lang="en-US" kern="0">
                <a:latin typeface="Calibri (Body)"/>
              </a:rPr>
              <a:t>$_FILES[“filefield”][“name”] – tên File</a:t>
            </a:r>
          </a:p>
          <a:p>
            <a:pPr marL="501650" lvl="1" indent="-285750" algn="just">
              <a:lnSpc>
                <a:spcPct val="120000"/>
              </a:lnSpc>
              <a:spcBef>
                <a:spcPts val="0"/>
              </a:spcBef>
              <a:buFont typeface="Wingdings" panose="05000000000000000000" pitchFamily="2" charset="2"/>
              <a:buChar char="Ø"/>
            </a:pPr>
            <a:r>
              <a:rPr lang="en-US" kern="0">
                <a:latin typeface="Calibri (Body)"/>
              </a:rPr>
              <a:t>$_FILES[“filefield”][“type”] – kiểu của File </a:t>
            </a:r>
          </a:p>
          <a:p>
            <a:pPr marL="501650" lvl="1" indent="-285750" algn="just">
              <a:lnSpc>
                <a:spcPct val="120000"/>
              </a:lnSpc>
              <a:spcBef>
                <a:spcPts val="0"/>
              </a:spcBef>
              <a:buFont typeface="Wingdings" panose="05000000000000000000" pitchFamily="2" charset="2"/>
              <a:buChar char="Ø"/>
            </a:pPr>
            <a:r>
              <a:rPr lang="en-US" kern="0">
                <a:latin typeface="Calibri (Body)"/>
              </a:rPr>
              <a:t>$_FILES[“filefield”][“size”] – kích cỡ của File </a:t>
            </a:r>
          </a:p>
          <a:p>
            <a:pPr marL="501650" lvl="1" indent="-285750" algn="just">
              <a:lnSpc>
                <a:spcPct val="120000"/>
              </a:lnSpc>
              <a:spcBef>
                <a:spcPts val="0"/>
              </a:spcBef>
              <a:buFont typeface="Wingdings" panose="05000000000000000000" pitchFamily="2" charset="2"/>
              <a:buChar char="Ø"/>
            </a:pPr>
            <a:r>
              <a:rPr lang="en-US" kern="0">
                <a:latin typeface="Calibri (Body)"/>
              </a:rPr>
              <a:t>$_FILES[“filefield”][“tmp_name”] – tên tạm File </a:t>
            </a:r>
          </a:p>
          <a:p>
            <a:pPr marL="501650" lvl="1" indent="-285750" algn="just">
              <a:lnSpc>
                <a:spcPct val="120000"/>
              </a:lnSpc>
              <a:spcBef>
                <a:spcPts val="0"/>
              </a:spcBef>
              <a:buFont typeface="Wingdings" panose="05000000000000000000" pitchFamily="2" charset="2"/>
              <a:buChar char="Ø"/>
            </a:pPr>
            <a:r>
              <a:rPr lang="en-US" kern="0">
                <a:latin typeface="Calibri (Body)"/>
              </a:rPr>
              <a:t>$_FILES[“filefield”][“error”] – lỗi của File</a:t>
            </a:r>
          </a:p>
        </p:txBody>
      </p:sp>
      <p:sp>
        <p:nvSpPr>
          <p:cNvPr id="4" name="Slide Number Placeholder 3"/>
          <p:cNvSpPr>
            <a:spLocks noGrp="1"/>
          </p:cNvSpPr>
          <p:nvPr>
            <p:ph type="sldNum" sz="quarter" idx="12"/>
          </p:nvPr>
        </p:nvSpPr>
        <p:spPr/>
        <p:txBody>
          <a:bodyPr/>
          <a:lstStyle/>
          <a:p>
            <a:fld id="{059F1559-0DDD-4D29-8226-63EBDB9FBC49}" type="slidenum">
              <a:rPr lang="en-US" smtClean="0"/>
              <a:t>30</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383856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latin typeface="Calibri Light (Headings)"/>
              </a:rPr>
              <a:t>6. MẢNG C</a:t>
            </a:r>
            <a:r>
              <a:rPr lang="vi-VN" b="1">
                <a:effectLst>
                  <a:outerShdw blurRad="38100" dist="38100" dir="2700000" algn="tl">
                    <a:srgbClr val="000000">
                      <a:alpha val="43137"/>
                    </a:srgbClr>
                  </a:outerShdw>
                </a:effectLst>
                <a:latin typeface="Calibri Light (Headings)"/>
              </a:rPr>
              <a:t>Ơ</a:t>
            </a:r>
            <a:r>
              <a:rPr lang="en-US" b="1">
                <a:effectLst>
                  <a:outerShdw blurRad="38100" dist="38100" dir="2700000" algn="tl">
                    <a:srgbClr val="000000">
                      <a:alpha val="43137"/>
                    </a:srgbClr>
                  </a:outerShdw>
                </a:effectLst>
                <a:latin typeface="Calibri Light (Headings)"/>
              </a:rPr>
              <a:t> BẢN</a:t>
            </a:r>
          </a:p>
        </p:txBody>
      </p:sp>
      <p:sp>
        <p:nvSpPr>
          <p:cNvPr id="3" name="Content Placeholder 2"/>
          <p:cNvSpPr>
            <a:spLocks noGrp="1"/>
          </p:cNvSpPr>
          <p:nvPr>
            <p:ph idx="1"/>
          </p:nvPr>
        </p:nvSpPr>
        <p:spPr/>
        <p:txBody>
          <a:bodyPr/>
          <a:lstStyle/>
          <a:p>
            <a:r>
              <a:rPr lang="en-US">
                <a:latin typeface="Calibri (Body)"/>
              </a:rPr>
              <a:t>Giới thiệu</a:t>
            </a:r>
          </a:p>
          <a:p>
            <a:r>
              <a:rPr lang="en-US">
                <a:latin typeface="Calibri (Body)"/>
              </a:rPr>
              <a:t>Khai báo và sử dụng</a:t>
            </a:r>
          </a:p>
          <a:p>
            <a:r>
              <a:rPr lang="en-US">
                <a:latin typeface="Calibri (Body)"/>
              </a:rPr>
              <a:t>Thao tác trên mảng</a:t>
            </a:r>
          </a:p>
          <a:p>
            <a:r>
              <a:rPr lang="en-US">
                <a:latin typeface="Calibri (Body)"/>
              </a:rPr>
              <a:t>Các hàm xử lý trên mảng</a:t>
            </a:r>
          </a:p>
          <a:p>
            <a:endParaRPr lang="en-US">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31</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3219661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GIỚI THIỆU</a:t>
            </a:r>
          </a:p>
        </p:txBody>
      </p:sp>
      <p:sp>
        <p:nvSpPr>
          <p:cNvPr id="3" name="Content Placeholder 2"/>
          <p:cNvSpPr>
            <a:spLocks noGrp="1"/>
          </p:cNvSpPr>
          <p:nvPr>
            <p:ph idx="1"/>
          </p:nvPr>
        </p:nvSpPr>
        <p:spPr>
          <a:xfrm>
            <a:off x="548640" y="1005839"/>
            <a:ext cx="11338560" cy="5251741"/>
          </a:xfrm>
        </p:spPr>
        <p:txBody>
          <a:bodyPr>
            <a:normAutofit/>
          </a:bodyPr>
          <a:lstStyle/>
          <a:p>
            <a:pPr algn="just">
              <a:lnSpc>
                <a:spcPct val="120000"/>
              </a:lnSpc>
              <a:spcBef>
                <a:spcPts val="0"/>
              </a:spcBef>
            </a:pPr>
            <a:r>
              <a:rPr lang="en-US" b="1" kern="0">
                <a:latin typeface="Calibri (Body)"/>
              </a:rPr>
              <a:t>Ý nghĩa sử dụng:</a:t>
            </a:r>
          </a:p>
          <a:p>
            <a:pPr marL="501650" lvl="1" indent="-285750" algn="just">
              <a:lnSpc>
                <a:spcPct val="120000"/>
              </a:lnSpc>
              <a:spcBef>
                <a:spcPts val="0"/>
              </a:spcBef>
              <a:buFont typeface="Wingdings" panose="05000000000000000000" pitchFamily="2" charset="2"/>
              <a:buChar char="Ø"/>
            </a:pPr>
            <a:r>
              <a:rPr lang="en-US" kern="0">
                <a:latin typeface="Calibri (Body)"/>
              </a:rPr>
              <a:t>Mảng là một loại biến đặc biệt, bao gồm một dãy các ô nhớ có nhiều loại ô nhớ con cho phép biểu diễn thông tin dạng danh sách thực tế.</a:t>
            </a:r>
          </a:p>
          <a:p>
            <a:pPr marL="501650" lvl="1" indent="-285750" algn="just">
              <a:lnSpc>
                <a:spcPct val="120000"/>
              </a:lnSpc>
              <a:spcBef>
                <a:spcPts val="0"/>
              </a:spcBef>
              <a:buFont typeface="Wingdings" panose="05000000000000000000" pitchFamily="2" charset="2"/>
              <a:buChar char="Ø"/>
            </a:pPr>
            <a:r>
              <a:rPr lang="en-US" kern="0">
                <a:latin typeface="Calibri (Body)"/>
              </a:rPr>
              <a:t>Các phần tử trong mảng có thể có kiểu dữ liệu khác nhau.</a:t>
            </a:r>
          </a:p>
          <a:p>
            <a:pPr algn="just">
              <a:lnSpc>
                <a:spcPct val="120000"/>
              </a:lnSpc>
              <a:spcBef>
                <a:spcPts val="0"/>
              </a:spcBef>
            </a:pPr>
            <a:r>
              <a:rPr lang="en-US" b="1" kern="0">
                <a:latin typeface="Calibri (Body)"/>
              </a:rPr>
              <a:t>Ví dụ:</a:t>
            </a:r>
          </a:p>
          <a:p>
            <a:pPr marL="501650" lvl="1" indent="-285750" algn="just">
              <a:lnSpc>
                <a:spcPct val="120000"/>
              </a:lnSpc>
              <a:spcBef>
                <a:spcPts val="0"/>
              </a:spcBef>
              <a:buFont typeface="Wingdings" panose="05000000000000000000" pitchFamily="2" charset="2"/>
              <a:buChar char="Ø"/>
            </a:pPr>
            <a:r>
              <a:rPr lang="en-US" kern="0">
                <a:latin typeface="Calibri (Body)"/>
              </a:rPr>
              <a:t>Cho dãy các số nguyên </a:t>
            </a:r>
            <a:r>
              <a:rPr lang="en-US" b="1" kern="0">
                <a:latin typeface="Calibri (Body)"/>
              </a:rPr>
              <a:t>a</a:t>
            </a:r>
            <a:r>
              <a:rPr lang="en-US" kern="0">
                <a:latin typeface="Calibri (Body)"/>
              </a:rPr>
              <a:t> bao gồm 1, 3, 4, -6, 7. </a:t>
            </a:r>
          </a:p>
          <a:p>
            <a:pPr marL="215900" lvl="1" indent="0" algn="just">
              <a:lnSpc>
                <a:spcPct val="120000"/>
              </a:lnSpc>
              <a:spcBef>
                <a:spcPts val="0"/>
              </a:spcBef>
              <a:buNone/>
            </a:pPr>
            <a:r>
              <a:rPr lang="en-US" kern="0">
                <a:latin typeface="Calibri (Body)"/>
              </a:rPr>
              <a:t>Tính tổng các số nguyên của </a:t>
            </a:r>
            <a:r>
              <a:rPr lang="en-US" b="1" kern="0">
                <a:latin typeface="Calibri (Body)"/>
              </a:rPr>
              <a:t>a</a:t>
            </a:r>
            <a:r>
              <a:rPr lang="en-US" kern="0">
                <a:latin typeface="Calibri (Body)"/>
              </a:rPr>
              <a:t>.</a:t>
            </a:r>
          </a:p>
          <a:p>
            <a:pPr marL="501650" lvl="1" indent="-285750" algn="just">
              <a:lnSpc>
                <a:spcPct val="120000"/>
              </a:lnSpc>
              <a:spcBef>
                <a:spcPts val="0"/>
              </a:spcBef>
              <a:buFont typeface="Wingdings" panose="05000000000000000000" pitchFamily="2" charset="2"/>
              <a:buChar char="Ø"/>
            </a:pPr>
            <a:r>
              <a:rPr lang="en-US" kern="0">
                <a:latin typeface="Calibri (Body)"/>
              </a:rPr>
              <a:t>Cho dãy các phân số </a:t>
            </a:r>
            <a:r>
              <a:rPr lang="en-US" b="1" kern="0">
                <a:latin typeface="Calibri (Body)"/>
              </a:rPr>
              <a:t>Ps</a:t>
            </a:r>
            <a:r>
              <a:rPr lang="en-US" kern="0">
                <a:latin typeface="Calibri (Body)"/>
              </a:rPr>
              <a:t> bao gồm 1/3, 2/5, 4/5. </a:t>
            </a:r>
          </a:p>
          <a:p>
            <a:pPr marL="215900" lvl="1" indent="0" algn="just">
              <a:lnSpc>
                <a:spcPct val="120000"/>
              </a:lnSpc>
              <a:spcBef>
                <a:spcPts val="0"/>
              </a:spcBef>
              <a:buNone/>
            </a:pPr>
            <a:r>
              <a:rPr lang="en-US" kern="0">
                <a:latin typeface="Calibri (Body)"/>
              </a:rPr>
              <a:t>Tính tích các phân số của </a:t>
            </a:r>
            <a:r>
              <a:rPr lang="en-US" b="1" kern="0">
                <a:latin typeface="Calibri (Body)"/>
              </a:rPr>
              <a:t>Ps</a:t>
            </a:r>
            <a:r>
              <a:rPr lang="en-US" kern="0">
                <a:latin typeface="Calibri (Body)"/>
              </a:rPr>
              <a:t>.</a:t>
            </a:r>
          </a:p>
        </p:txBody>
      </p:sp>
      <p:sp>
        <p:nvSpPr>
          <p:cNvPr id="4" name="Slide Number Placeholder 3"/>
          <p:cNvSpPr>
            <a:spLocks noGrp="1"/>
          </p:cNvSpPr>
          <p:nvPr>
            <p:ph type="sldNum" sz="quarter" idx="12"/>
          </p:nvPr>
        </p:nvSpPr>
        <p:spPr/>
        <p:txBody>
          <a:bodyPr/>
          <a:lstStyle/>
          <a:p>
            <a:fld id="{059F1559-0DDD-4D29-8226-63EBDB9FBC49}" type="slidenum">
              <a:rPr lang="en-US" smtClean="0"/>
              <a:t>32</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2950977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Calibri Light (Headings)"/>
              </a:rPr>
              <a:t>KHAI BÁO VÀ SỬ DỤNG</a:t>
            </a:r>
            <a:endParaRPr lang="en-US" b="1">
              <a:latin typeface="Calibri Light (Headings)"/>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33</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1867400255"/>
              </p:ext>
            </p:extLst>
          </p:nvPr>
        </p:nvGraphicFramePr>
        <p:xfrm>
          <a:off x="241299" y="1049338"/>
          <a:ext cx="11579799" cy="4995356"/>
        </p:xfrm>
        <a:graphic>
          <a:graphicData uri="http://schemas.openxmlformats.org/drawingml/2006/table">
            <a:tbl>
              <a:tblPr firstRow="1" bandRow="1">
                <a:tableStyleId>{5C22544A-7EE6-4342-B048-85BDC9FD1C3A}</a:tableStyleId>
              </a:tblPr>
              <a:tblGrid>
                <a:gridCol w="1113776">
                  <a:extLst>
                    <a:ext uri="{9D8B030D-6E8A-4147-A177-3AD203B41FA5}">
                      <a16:colId xmlns:a16="http://schemas.microsoft.com/office/drawing/2014/main" val="3849809954"/>
                    </a:ext>
                  </a:extLst>
                </a:gridCol>
                <a:gridCol w="2699132">
                  <a:extLst>
                    <a:ext uri="{9D8B030D-6E8A-4147-A177-3AD203B41FA5}">
                      <a16:colId xmlns:a16="http://schemas.microsoft.com/office/drawing/2014/main" val="2675699224"/>
                    </a:ext>
                  </a:extLst>
                </a:gridCol>
                <a:gridCol w="7766891">
                  <a:extLst>
                    <a:ext uri="{9D8B030D-6E8A-4147-A177-3AD203B41FA5}">
                      <a16:colId xmlns:a16="http://schemas.microsoft.com/office/drawing/2014/main" val="4145002182"/>
                    </a:ext>
                  </a:extLst>
                </a:gridCol>
              </a:tblGrid>
              <a:tr h="370840">
                <a:tc>
                  <a:txBody>
                    <a:bodyPr/>
                    <a:lstStyle/>
                    <a:p>
                      <a:pPr algn="ctr"/>
                      <a:endParaRPr lang="en-US" sz="2000">
                        <a:latin typeface="Calibri (Body)"/>
                      </a:endParaRPr>
                    </a:p>
                  </a:txBody>
                  <a:tcPr/>
                </a:tc>
                <a:tc>
                  <a:txBody>
                    <a:bodyPr/>
                    <a:lstStyle/>
                    <a:p>
                      <a:pPr algn="ctr"/>
                      <a:r>
                        <a:rPr lang="en-US" sz="2000">
                          <a:latin typeface="Calibri (Body)"/>
                        </a:rPr>
                        <a:t>Cú pháp</a:t>
                      </a:r>
                    </a:p>
                  </a:txBody>
                  <a:tcPr/>
                </a:tc>
                <a:tc>
                  <a:txBody>
                    <a:bodyPr/>
                    <a:lstStyle/>
                    <a:p>
                      <a:pPr algn="ctr"/>
                      <a:r>
                        <a:rPr lang="en-US" sz="2000">
                          <a:latin typeface="Calibri (Body)"/>
                        </a:rPr>
                        <a:t>Mô tả, ví dụ</a:t>
                      </a:r>
                    </a:p>
                  </a:txBody>
                  <a:tcPr/>
                </a:tc>
                <a:extLst>
                  <a:ext uri="{0D108BD9-81ED-4DB2-BD59-A6C34878D82A}">
                    <a16:rowId xmlns:a16="http://schemas.microsoft.com/office/drawing/2014/main" val="1650299412"/>
                  </a:ext>
                </a:extLst>
              </a:tr>
              <a:tr h="370840">
                <a:tc>
                  <a:txBody>
                    <a:bodyPr/>
                    <a:lstStyle/>
                    <a:p>
                      <a:pPr algn="ctr">
                        <a:lnSpc>
                          <a:spcPct val="114000"/>
                        </a:lnSpc>
                        <a:spcAft>
                          <a:spcPts val="0"/>
                        </a:spcAft>
                      </a:pPr>
                      <a:r>
                        <a:rPr lang="en-US" sz="1800" b="1">
                          <a:solidFill>
                            <a:schemeClr val="tx1"/>
                          </a:solidFill>
                          <a:latin typeface="Calibri (Body)"/>
                        </a:rPr>
                        <a:t>Khai báo mảng</a:t>
                      </a:r>
                    </a:p>
                  </a:txBody>
                  <a:tcPr/>
                </a:tc>
                <a:tc>
                  <a:txBody>
                    <a:bodyPr/>
                    <a:lstStyle/>
                    <a:p>
                      <a:pPr marL="0" marR="0" lvl="0" indent="0" algn="just" defTabSz="914400" rtl="0" eaLnBrk="1" fontAlgn="auto" latinLnBrk="0" hangingPunct="1">
                        <a:lnSpc>
                          <a:spcPct val="114000"/>
                        </a:lnSpc>
                        <a:spcBef>
                          <a:spcPts val="0"/>
                        </a:spcBef>
                        <a:spcAft>
                          <a:spcPts val="0"/>
                        </a:spcAft>
                        <a:buClrTx/>
                        <a:buSzTx/>
                        <a:buFontTx/>
                        <a:buNone/>
                        <a:tabLst/>
                        <a:defRPr/>
                      </a:pPr>
                      <a:r>
                        <a:rPr lang="en-US" kern="0">
                          <a:solidFill>
                            <a:srgbClr val="FF0000"/>
                          </a:solidFill>
                          <a:latin typeface="Calibri (Body)"/>
                        </a:rPr>
                        <a:t>$tên_mảng = </a:t>
                      </a:r>
                      <a:r>
                        <a:rPr lang="en-US" kern="0">
                          <a:solidFill>
                            <a:srgbClr val="0697FD"/>
                          </a:solidFill>
                          <a:latin typeface="Calibri (Body)"/>
                        </a:rPr>
                        <a:t>array</a:t>
                      </a:r>
                      <a:r>
                        <a:rPr lang="en-US" kern="0">
                          <a:solidFill>
                            <a:srgbClr val="FF0000"/>
                          </a:solidFill>
                          <a:latin typeface="Calibri (Body)"/>
                        </a:rPr>
                        <a:t>();</a:t>
                      </a: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Khai báo mảng a </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$a = </a:t>
                      </a:r>
                      <a:r>
                        <a:rPr lang="en-US" kern="0">
                          <a:solidFill>
                            <a:srgbClr val="0697FD"/>
                          </a:solidFill>
                          <a:latin typeface="Calibri (Body)"/>
                        </a:rPr>
                        <a:t>array</a:t>
                      </a:r>
                      <a:r>
                        <a:rPr lang="en-US" kern="0">
                          <a:solidFill>
                            <a:schemeClr val="tx1"/>
                          </a:solidFill>
                          <a:latin typeface="Calibri (Body)"/>
                        </a:rPr>
                        <a:t>();</a:t>
                      </a:r>
                    </a:p>
                  </a:txBody>
                  <a:tcPr/>
                </a:tc>
                <a:extLst>
                  <a:ext uri="{0D108BD9-81ED-4DB2-BD59-A6C34878D82A}">
                    <a16:rowId xmlns:a16="http://schemas.microsoft.com/office/drawing/2014/main" val="256975831"/>
                  </a:ext>
                </a:extLst>
              </a:tr>
              <a:tr h="370840">
                <a:tc>
                  <a:txBody>
                    <a:bodyPr/>
                    <a:lstStyle/>
                    <a:p>
                      <a:pPr algn="ctr">
                        <a:lnSpc>
                          <a:spcPct val="114000"/>
                        </a:lnSpc>
                        <a:spcAft>
                          <a:spcPts val="0"/>
                        </a:spcAft>
                      </a:pPr>
                      <a:r>
                        <a:rPr lang="en-US" sz="1800" b="1">
                          <a:solidFill>
                            <a:schemeClr val="tx1"/>
                          </a:solidFill>
                          <a:latin typeface="Calibri (Body)"/>
                        </a:rPr>
                        <a:t>Khởi tạo mảng</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FF0000"/>
                          </a:solidFill>
                          <a:latin typeface="Calibri (Body)"/>
                        </a:rPr>
                        <a:t>$tên_mảng = </a:t>
                      </a:r>
                      <a:r>
                        <a:rPr lang="en-US" kern="0">
                          <a:solidFill>
                            <a:srgbClr val="0697FD"/>
                          </a:solidFill>
                          <a:latin typeface="Calibri (Body)"/>
                        </a:rPr>
                        <a:t>array</a:t>
                      </a:r>
                      <a:r>
                        <a:rPr lang="en-US" kern="0">
                          <a:solidFill>
                            <a:srgbClr val="FF0000"/>
                          </a:solidFill>
                          <a:latin typeface="Calibri (Body)"/>
                        </a:rPr>
                        <a:t>([khóa=&gt;] giá trị,…,);</a:t>
                      </a:r>
                      <a:endParaRPr lang="en-US" sz="1800">
                        <a:solidFill>
                          <a:schemeClr val="tx1"/>
                        </a:solidFill>
                        <a:latin typeface="Calibri (Body)"/>
                      </a:endParaRPr>
                    </a:p>
                    <a:p>
                      <a:pPr marL="0" marR="0" lvl="0" indent="0" algn="just" defTabSz="914400" rtl="0" eaLnBrk="1" fontAlgn="auto" latinLnBrk="0" hangingPunct="1">
                        <a:lnSpc>
                          <a:spcPct val="114000"/>
                        </a:lnSpc>
                        <a:spcBef>
                          <a:spcPts val="0"/>
                        </a:spcBef>
                        <a:spcAft>
                          <a:spcPts val="0"/>
                        </a:spcAft>
                        <a:buClrTx/>
                        <a:buSzTx/>
                        <a:buFontTx/>
                        <a:buNone/>
                        <a:tabLst/>
                        <a:defRPr/>
                      </a:pP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kern="0">
                          <a:solidFill>
                            <a:schemeClr val="tx1"/>
                          </a:solidFill>
                          <a:latin typeface="Calibri (Body)"/>
                        </a:rPr>
                        <a:t>Các phần tử trong mảng ngăn cách nhau bằng dấu </a:t>
                      </a:r>
                      <a:r>
                        <a:rPr lang="en-US" kern="0">
                          <a:solidFill>
                            <a:srgbClr val="0697FD"/>
                          </a:solidFill>
                          <a:latin typeface="Calibri (Body)"/>
                        </a:rPr>
                        <a:t>“,”</a:t>
                      </a:r>
                    </a:p>
                    <a:p>
                      <a:pPr marL="501650" lvl="1" indent="-285750" algn="just">
                        <a:lnSpc>
                          <a:spcPct val="114000"/>
                        </a:lnSpc>
                        <a:spcBef>
                          <a:spcPts val="0"/>
                        </a:spcBef>
                        <a:buFont typeface="Wingdings" panose="05000000000000000000" pitchFamily="2" charset="2"/>
                        <a:buChar char="Ø"/>
                      </a:pPr>
                      <a:r>
                        <a:rPr lang="en-US" kern="0">
                          <a:solidFill>
                            <a:srgbClr val="FF0000"/>
                          </a:solidFill>
                          <a:latin typeface="Calibri (Body)"/>
                        </a:rPr>
                        <a:t>Khóa</a:t>
                      </a:r>
                      <a:r>
                        <a:rPr lang="en-US" kern="0">
                          <a:solidFill>
                            <a:schemeClr val="tx1"/>
                          </a:solidFill>
                          <a:latin typeface="Calibri (Body)"/>
                        </a:rPr>
                        <a:t>: số nguyên d</a:t>
                      </a:r>
                      <a:r>
                        <a:rPr lang="vi-VN" kern="0">
                          <a:solidFill>
                            <a:schemeClr val="tx1"/>
                          </a:solidFill>
                          <a:latin typeface="Calibri (Body)"/>
                        </a:rPr>
                        <a:t>ư</a:t>
                      </a:r>
                      <a:r>
                        <a:rPr lang="en-US" kern="0">
                          <a:solidFill>
                            <a:schemeClr val="tx1"/>
                          </a:solidFill>
                          <a:latin typeface="Calibri (Body)"/>
                        </a:rPr>
                        <a:t>ơng/chuỗi</a:t>
                      </a:r>
                    </a:p>
                    <a:p>
                      <a:pPr marL="501650" lvl="1" indent="-285750" algn="just">
                        <a:lnSpc>
                          <a:spcPct val="114000"/>
                        </a:lnSpc>
                        <a:spcBef>
                          <a:spcPts val="0"/>
                        </a:spcBef>
                        <a:buFont typeface="Wingdings" panose="05000000000000000000" pitchFamily="2" charset="2"/>
                        <a:buChar char="Ø"/>
                      </a:pPr>
                      <a:r>
                        <a:rPr lang="en-US" kern="0">
                          <a:solidFill>
                            <a:schemeClr val="tx1"/>
                          </a:solidFill>
                          <a:latin typeface="Calibri (Body)"/>
                        </a:rPr>
                        <a:t>Nếu khóa là chuỗi: dùng cặp nháy đôi “giá trị khóa” hoặc cặp nháy đ</a:t>
                      </a:r>
                      <a:r>
                        <a:rPr lang="vi-VN" kern="0">
                          <a:solidFill>
                            <a:schemeClr val="tx1"/>
                          </a:solidFill>
                          <a:latin typeface="Calibri (Body)"/>
                        </a:rPr>
                        <a:t>ơ</a:t>
                      </a:r>
                      <a:r>
                        <a:rPr lang="en-US" kern="0">
                          <a:solidFill>
                            <a:schemeClr val="tx1"/>
                          </a:solidFill>
                          <a:latin typeface="Calibri (Body)"/>
                        </a:rPr>
                        <a:t>n “giá trị khóa”</a:t>
                      </a:r>
                    </a:p>
                    <a:p>
                      <a:pPr marL="501650" lvl="1" indent="-285750" algn="just">
                        <a:lnSpc>
                          <a:spcPct val="114000"/>
                        </a:lnSpc>
                        <a:spcBef>
                          <a:spcPts val="0"/>
                        </a:spcBef>
                        <a:buFont typeface="Wingdings" panose="05000000000000000000" pitchFamily="2" charset="2"/>
                        <a:buChar char="Ø"/>
                      </a:pPr>
                      <a:r>
                        <a:rPr lang="en-US" kern="0">
                          <a:solidFill>
                            <a:schemeClr val="tx1"/>
                          </a:solidFill>
                          <a:latin typeface="Calibri (Body)"/>
                        </a:rPr>
                        <a:t>Mặc định khóa tự động phát sinh, với phần tử đầu tiên có giá trị là 0, phần tử tiếp theo có giá trị là 1,…</a:t>
                      </a:r>
                    </a:p>
                  </a:txBody>
                  <a:tcPr/>
                </a:tc>
                <a:extLst>
                  <a:ext uri="{0D108BD9-81ED-4DB2-BD59-A6C34878D82A}">
                    <a16:rowId xmlns:a16="http://schemas.microsoft.com/office/drawing/2014/main" val="2197943842"/>
                  </a:ext>
                </a:extLst>
              </a:tr>
              <a:tr h="370840">
                <a:tc>
                  <a:txBody>
                    <a:bodyPr/>
                    <a:lstStyle/>
                    <a:p>
                      <a:pPr algn="ctr">
                        <a:lnSpc>
                          <a:spcPct val="114000"/>
                        </a:lnSpc>
                        <a:spcAft>
                          <a:spcPts val="0"/>
                        </a:spcAft>
                      </a:pPr>
                      <a:r>
                        <a:rPr lang="en-US" sz="1800" b="1">
                          <a:solidFill>
                            <a:schemeClr val="tx1"/>
                          </a:solidFill>
                          <a:latin typeface="Calibri (Body)"/>
                        </a:rPr>
                        <a:t>Truy xuất phần tử trong mảng</a:t>
                      </a:r>
                    </a:p>
                  </a:txBody>
                  <a:tcPr/>
                </a:tc>
                <a:tc>
                  <a:txBody>
                    <a:bodyPr/>
                    <a:lstStyle/>
                    <a:p>
                      <a:pPr marL="0" marR="0" lvl="0" indent="0" algn="just" defTabSz="914400" rtl="0" eaLnBrk="1" fontAlgn="auto" latinLnBrk="0" hangingPunct="1">
                        <a:lnSpc>
                          <a:spcPct val="114000"/>
                        </a:lnSpc>
                        <a:spcBef>
                          <a:spcPts val="0"/>
                        </a:spcBef>
                        <a:spcAft>
                          <a:spcPts val="0"/>
                        </a:spcAft>
                        <a:buClrTx/>
                        <a:buSzTx/>
                        <a:buFontTx/>
                        <a:buNone/>
                        <a:tabLst/>
                        <a:defRPr/>
                      </a:pPr>
                      <a:r>
                        <a:rPr lang="en-US" sz="1800">
                          <a:solidFill>
                            <a:srgbClr val="FF0000"/>
                          </a:solidFill>
                          <a:latin typeface="Calibri (Body)"/>
                        </a:rPr>
                        <a:t>$tên_mảng[&lt;khóa&gt;]</a:t>
                      </a: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latin typeface="Calibri (Body)"/>
                        </a:rPr>
                        <a:t>Ví dụ</a:t>
                      </a:r>
                      <a:r>
                        <a:rPr lang="en-US" kern="0">
                          <a:latin typeface="Calibri (Body)"/>
                        </a:rPr>
                        <a:t>:</a:t>
                      </a:r>
                    </a:p>
                    <a:p>
                      <a:pPr marL="215900" lvl="1" indent="0" algn="just">
                        <a:lnSpc>
                          <a:spcPct val="114000"/>
                        </a:lnSpc>
                        <a:spcBef>
                          <a:spcPts val="0"/>
                        </a:spcBef>
                        <a:buFont typeface="Wingdings" panose="05000000000000000000" pitchFamily="2" charset="2"/>
                        <a:buNone/>
                      </a:pPr>
                      <a:r>
                        <a:rPr lang="en-US" kern="0">
                          <a:latin typeface="Calibri (Body)"/>
                        </a:rPr>
                        <a:t>$mang1 = </a:t>
                      </a:r>
                      <a:r>
                        <a:rPr lang="en-US" kern="0">
                          <a:solidFill>
                            <a:srgbClr val="0697FD"/>
                          </a:solidFill>
                          <a:latin typeface="Calibri (Body)"/>
                        </a:rPr>
                        <a:t>array</a:t>
                      </a:r>
                      <a:r>
                        <a:rPr lang="en-US" kern="0">
                          <a:latin typeface="Calibri (Body)"/>
                        </a:rPr>
                        <a:t>(1, 5, 6);</a:t>
                      </a:r>
                    </a:p>
                    <a:p>
                      <a:pPr marL="215900" lvl="1" indent="0" algn="just">
                        <a:lnSpc>
                          <a:spcPct val="114000"/>
                        </a:lnSpc>
                        <a:spcBef>
                          <a:spcPts val="0"/>
                        </a:spcBef>
                        <a:buFont typeface="Wingdings" panose="05000000000000000000" pitchFamily="2" charset="2"/>
                        <a:buNone/>
                      </a:pPr>
                      <a:r>
                        <a:rPr lang="en-US" kern="0">
                          <a:latin typeface="Calibri (Body)"/>
                        </a:rPr>
                        <a:t>$gia_tri_0 = $mang1[0];   </a:t>
                      </a:r>
                      <a:r>
                        <a:rPr lang="en-US" i="1" kern="0">
                          <a:solidFill>
                            <a:schemeClr val="accent4">
                              <a:lumMod val="50000"/>
                            </a:schemeClr>
                          </a:solidFill>
                          <a:latin typeface="Calibri (Body)"/>
                        </a:rPr>
                        <a:t>// -&gt; 1</a:t>
                      </a:r>
                    </a:p>
                    <a:p>
                      <a:pPr marL="215900" lvl="1" indent="0" algn="just">
                        <a:lnSpc>
                          <a:spcPct val="114000"/>
                        </a:lnSpc>
                        <a:spcBef>
                          <a:spcPts val="0"/>
                        </a:spcBef>
                        <a:buFont typeface="Wingdings" panose="05000000000000000000" pitchFamily="2" charset="2"/>
                        <a:buNone/>
                      </a:pPr>
                      <a:r>
                        <a:rPr lang="en-US" kern="0">
                          <a:latin typeface="Calibri (Body)"/>
                        </a:rPr>
                        <a:t>$mang2 = </a:t>
                      </a:r>
                      <a:r>
                        <a:rPr lang="en-US" kern="0">
                          <a:solidFill>
                            <a:srgbClr val="0697FD"/>
                          </a:solidFill>
                          <a:latin typeface="Calibri (Body)"/>
                        </a:rPr>
                        <a:t>array</a:t>
                      </a:r>
                      <a:r>
                        <a:rPr lang="en-US" kern="0">
                          <a:latin typeface="Calibri (Body)"/>
                        </a:rPr>
                        <a:t>(1=&gt;”Một”, 2=&gt;”Hai”);</a:t>
                      </a:r>
                    </a:p>
                    <a:p>
                      <a:pPr marL="215900" lvl="1" indent="0" algn="just">
                        <a:lnSpc>
                          <a:spcPct val="114000"/>
                        </a:lnSpc>
                        <a:spcBef>
                          <a:spcPts val="0"/>
                        </a:spcBef>
                        <a:buFont typeface="Wingdings" panose="05000000000000000000" pitchFamily="2" charset="2"/>
                        <a:buNone/>
                      </a:pPr>
                      <a:r>
                        <a:rPr lang="en-US" kern="0">
                          <a:latin typeface="Calibri (Body)"/>
                        </a:rPr>
                        <a:t>$gia_tri_1 = $mang2[1];   </a:t>
                      </a:r>
                      <a:r>
                        <a:rPr lang="en-US" i="1" kern="0">
                          <a:solidFill>
                            <a:schemeClr val="accent4">
                              <a:lumMod val="50000"/>
                            </a:schemeClr>
                          </a:solidFill>
                          <a:latin typeface="Calibri (Body)"/>
                        </a:rPr>
                        <a:t>// -&gt; Một</a:t>
                      </a:r>
                    </a:p>
                    <a:p>
                      <a:pPr marL="215900" lvl="1" indent="0" algn="just">
                        <a:lnSpc>
                          <a:spcPct val="114000"/>
                        </a:lnSpc>
                        <a:spcBef>
                          <a:spcPts val="0"/>
                        </a:spcBef>
                        <a:buFont typeface="Wingdings" panose="05000000000000000000" pitchFamily="2" charset="2"/>
                        <a:buNone/>
                      </a:pPr>
                      <a:r>
                        <a:rPr lang="en-US" kern="0">
                          <a:latin typeface="Calibri (Body)"/>
                        </a:rPr>
                        <a:t>$mang2[3] = “Ba”;   </a:t>
                      </a:r>
                      <a:r>
                        <a:rPr lang="en-US" i="1" kern="0">
                          <a:solidFill>
                            <a:schemeClr val="accent4">
                              <a:lumMod val="50000"/>
                            </a:schemeClr>
                          </a:solidFill>
                          <a:latin typeface="Calibri (Body)"/>
                        </a:rPr>
                        <a:t>// Gán giá trị</a:t>
                      </a:r>
                    </a:p>
                  </a:txBody>
                  <a:tcPr/>
                </a:tc>
                <a:extLst>
                  <a:ext uri="{0D108BD9-81ED-4DB2-BD59-A6C34878D82A}">
                    <a16:rowId xmlns:a16="http://schemas.microsoft.com/office/drawing/2014/main" val="4112625128"/>
                  </a:ext>
                </a:extLst>
              </a:tr>
            </a:tbl>
          </a:graphicData>
        </a:graphic>
      </p:graphicFrame>
    </p:spTree>
    <p:extLst>
      <p:ext uri="{BB962C8B-B14F-4D97-AF65-F5344CB8AC3E}">
        <p14:creationId xmlns:p14="http://schemas.microsoft.com/office/powerpoint/2010/main" val="4024093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Calibri Light (Headings)"/>
              </a:rPr>
              <a:t>THAO TÁC TRÊN MẢNG</a:t>
            </a:r>
            <a:endParaRPr lang="en-US" b="1">
              <a:latin typeface="Calibri Light (Headings)"/>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34</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3511933239"/>
              </p:ext>
            </p:extLst>
          </p:nvPr>
        </p:nvGraphicFramePr>
        <p:xfrm>
          <a:off x="241299" y="1049338"/>
          <a:ext cx="11579799" cy="4682618"/>
        </p:xfrm>
        <a:graphic>
          <a:graphicData uri="http://schemas.openxmlformats.org/drawingml/2006/table">
            <a:tbl>
              <a:tblPr firstRow="1" bandRow="1">
                <a:tableStyleId>{5C22544A-7EE6-4342-B048-85BDC9FD1C3A}</a:tableStyleId>
              </a:tblPr>
              <a:tblGrid>
                <a:gridCol w="1102759">
                  <a:extLst>
                    <a:ext uri="{9D8B030D-6E8A-4147-A177-3AD203B41FA5}">
                      <a16:colId xmlns:a16="http://schemas.microsoft.com/office/drawing/2014/main" val="3849809954"/>
                    </a:ext>
                  </a:extLst>
                </a:gridCol>
                <a:gridCol w="3426246">
                  <a:extLst>
                    <a:ext uri="{9D8B030D-6E8A-4147-A177-3AD203B41FA5}">
                      <a16:colId xmlns:a16="http://schemas.microsoft.com/office/drawing/2014/main" val="2675699224"/>
                    </a:ext>
                  </a:extLst>
                </a:gridCol>
                <a:gridCol w="7050794">
                  <a:extLst>
                    <a:ext uri="{9D8B030D-6E8A-4147-A177-3AD203B41FA5}">
                      <a16:colId xmlns:a16="http://schemas.microsoft.com/office/drawing/2014/main" val="4145002182"/>
                    </a:ext>
                  </a:extLst>
                </a:gridCol>
              </a:tblGrid>
              <a:tr h="370840">
                <a:tc>
                  <a:txBody>
                    <a:bodyPr/>
                    <a:lstStyle/>
                    <a:p>
                      <a:pPr algn="ctr"/>
                      <a:r>
                        <a:rPr lang="en-US" sz="2000">
                          <a:latin typeface="Calibri (Body)"/>
                        </a:rPr>
                        <a:t>Thao tác</a:t>
                      </a:r>
                    </a:p>
                  </a:txBody>
                  <a:tcPr/>
                </a:tc>
                <a:tc>
                  <a:txBody>
                    <a:bodyPr/>
                    <a:lstStyle/>
                    <a:p>
                      <a:pPr algn="ctr"/>
                      <a:r>
                        <a:rPr lang="en-US" sz="2000">
                          <a:latin typeface="Calibri (Body)"/>
                        </a:rPr>
                        <a:t>Cú pháp</a:t>
                      </a:r>
                    </a:p>
                  </a:txBody>
                  <a:tcPr/>
                </a:tc>
                <a:tc>
                  <a:txBody>
                    <a:bodyPr/>
                    <a:lstStyle/>
                    <a:p>
                      <a:pPr algn="ctr"/>
                      <a:r>
                        <a:rPr lang="en-US" sz="2000">
                          <a:latin typeface="Calibri (Body)"/>
                        </a:rPr>
                        <a:t>Mô tả, ví dụ</a:t>
                      </a:r>
                    </a:p>
                  </a:txBody>
                  <a:tcPr/>
                </a:tc>
                <a:extLst>
                  <a:ext uri="{0D108BD9-81ED-4DB2-BD59-A6C34878D82A}">
                    <a16:rowId xmlns:a16="http://schemas.microsoft.com/office/drawing/2014/main" val="1650299412"/>
                  </a:ext>
                </a:extLst>
              </a:tr>
              <a:tr h="370840">
                <a:tc>
                  <a:txBody>
                    <a:bodyPr/>
                    <a:lstStyle/>
                    <a:p>
                      <a:pPr algn="ctr">
                        <a:lnSpc>
                          <a:spcPct val="114000"/>
                        </a:lnSpc>
                        <a:spcAft>
                          <a:spcPts val="0"/>
                        </a:spcAft>
                      </a:pPr>
                      <a:r>
                        <a:rPr lang="en-US" sz="1800" b="1">
                          <a:solidFill>
                            <a:schemeClr val="tx1"/>
                          </a:solidFill>
                          <a:latin typeface="Calibri (Body)"/>
                        </a:rPr>
                        <a:t>Đếm số phần tử</a:t>
                      </a:r>
                    </a:p>
                  </a:txBody>
                  <a:tcPr/>
                </a:tc>
                <a:tc>
                  <a:txBody>
                    <a:bodyPr/>
                    <a:lstStyle/>
                    <a:p>
                      <a:pPr marL="0" marR="0" lvl="0" indent="0" algn="just"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count</a:t>
                      </a:r>
                      <a:r>
                        <a:rPr lang="en-US" kern="0">
                          <a:solidFill>
                            <a:srgbClr val="FF0000"/>
                          </a:solidFill>
                          <a:latin typeface="Calibri (Body)"/>
                        </a:rPr>
                        <a:t>($ten_mang)</a:t>
                      </a: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$mang = </a:t>
                      </a:r>
                      <a:r>
                        <a:rPr lang="en-US" kern="0">
                          <a:solidFill>
                            <a:srgbClr val="0697FD"/>
                          </a:solidFill>
                          <a:latin typeface="Calibri (Body)"/>
                        </a:rPr>
                        <a:t>array</a:t>
                      </a:r>
                      <a:r>
                        <a:rPr lang="en-US" kern="0">
                          <a:solidFill>
                            <a:schemeClr val="tx1"/>
                          </a:solidFill>
                          <a:latin typeface="Calibri (Body)"/>
                        </a:rPr>
                        <a:t>(1, 2, 3, 4, 5);</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$so_phan_tu = </a:t>
                      </a:r>
                      <a:r>
                        <a:rPr lang="en-US" kern="0">
                          <a:solidFill>
                            <a:srgbClr val="0697FD"/>
                          </a:solidFill>
                          <a:latin typeface="Calibri (Body)"/>
                        </a:rPr>
                        <a:t>count</a:t>
                      </a:r>
                      <a:r>
                        <a:rPr lang="en-US" kern="0">
                          <a:solidFill>
                            <a:schemeClr val="tx1"/>
                          </a:solidFill>
                          <a:latin typeface="Calibri (Body)"/>
                        </a:rPr>
                        <a:t>($mang);   </a:t>
                      </a:r>
                      <a:r>
                        <a:rPr lang="en-US" i="1" kern="0">
                          <a:solidFill>
                            <a:schemeClr val="accent4">
                              <a:lumMod val="50000"/>
                            </a:schemeClr>
                          </a:solidFill>
                          <a:latin typeface="Calibri (Body)"/>
                        </a:rPr>
                        <a:t>// -&gt; 5</a:t>
                      </a:r>
                    </a:p>
                  </a:txBody>
                  <a:tcPr/>
                </a:tc>
                <a:extLst>
                  <a:ext uri="{0D108BD9-81ED-4DB2-BD59-A6C34878D82A}">
                    <a16:rowId xmlns:a16="http://schemas.microsoft.com/office/drawing/2014/main" val="256975831"/>
                  </a:ext>
                </a:extLst>
              </a:tr>
              <a:tr h="370840">
                <a:tc>
                  <a:txBody>
                    <a:bodyPr/>
                    <a:lstStyle/>
                    <a:p>
                      <a:pPr algn="ctr">
                        <a:lnSpc>
                          <a:spcPct val="114000"/>
                        </a:lnSpc>
                        <a:spcAft>
                          <a:spcPts val="0"/>
                        </a:spcAft>
                      </a:pPr>
                      <a:r>
                        <a:rPr lang="en-US" sz="1800" b="1">
                          <a:solidFill>
                            <a:schemeClr val="tx1"/>
                          </a:solidFill>
                          <a:latin typeface="Calibri (Body)"/>
                        </a:rPr>
                        <a:t>Duyệt mảng có khóa tự động</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for</a:t>
                      </a:r>
                      <a:r>
                        <a:rPr lang="en-US" kern="0">
                          <a:solidFill>
                            <a:srgbClr val="FF0000"/>
                          </a:solidFill>
                          <a:latin typeface="Calibri (Body)"/>
                        </a:rPr>
                        <a:t> ($i=0; $i&lt;$so_phan_tu; $i++) </a:t>
                      </a:r>
                      <a:r>
                        <a:rPr lang="en-US" sz="1800" kern="0">
                          <a:solidFill>
                            <a:srgbClr val="FF0000"/>
                          </a:solidFill>
                          <a:latin typeface="Calibri (Body)"/>
                        </a:rPr>
                        <a:t>{</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0697FD"/>
                          </a:solidFill>
                          <a:latin typeface="Calibri (Body)"/>
                        </a:rPr>
                        <a:t>Xử lý các phần tử trong mảng</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FF0000"/>
                          </a:solidFill>
                          <a:latin typeface="Calibri (Body)"/>
                        </a:rPr>
                        <a:t>}</a:t>
                      </a: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$mang = </a:t>
                      </a:r>
                      <a:r>
                        <a:rPr lang="en-US" kern="0">
                          <a:solidFill>
                            <a:srgbClr val="0697FD"/>
                          </a:solidFill>
                          <a:latin typeface="Calibri (Body)"/>
                        </a:rPr>
                        <a:t>array</a:t>
                      </a:r>
                      <a:r>
                        <a:rPr lang="en-US" kern="0">
                          <a:solidFill>
                            <a:schemeClr val="tx1"/>
                          </a:solidFill>
                          <a:latin typeface="Calibri (Body)"/>
                        </a:rPr>
                        <a:t>(1, 2, 3, 4, 5);</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$so_phan_tu = </a:t>
                      </a:r>
                      <a:r>
                        <a:rPr lang="en-US" kern="0">
                          <a:solidFill>
                            <a:srgbClr val="0697FD"/>
                          </a:solidFill>
                          <a:latin typeface="Calibri (Body)"/>
                        </a:rPr>
                        <a:t>count</a:t>
                      </a:r>
                      <a:r>
                        <a:rPr lang="en-US" kern="0">
                          <a:solidFill>
                            <a:schemeClr val="tx1"/>
                          </a:solidFill>
                          <a:latin typeface="Calibri (Body)"/>
                        </a:rPr>
                        <a:t>($mang);   </a:t>
                      </a:r>
                      <a:r>
                        <a:rPr lang="en-US" i="1" kern="0">
                          <a:solidFill>
                            <a:schemeClr val="accent4">
                              <a:lumMod val="50000"/>
                            </a:schemeClr>
                          </a:solidFill>
                          <a:latin typeface="Calibri (Body)"/>
                        </a:rPr>
                        <a:t>// -&gt; 5</a:t>
                      </a:r>
                    </a:p>
                    <a:p>
                      <a:pPr marL="215900" lvl="1" indent="0" algn="just">
                        <a:lnSpc>
                          <a:spcPct val="114000"/>
                        </a:lnSpc>
                        <a:spcBef>
                          <a:spcPts val="0"/>
                        </a:spcBef>
                        <a:buFont typeface="Wingdings" panose="05000000000000000000" pitchFamily="2" charset="2"/>
                        <a:buNone/>
                      </a:pPr>
                      <a:r>
                        <a:rPr lang="en-US" kern="0">
                          <a:solidFill>
                            <a:srgbClr val="0697FD"/>
                          </a:solidFill>
                          <a:latin typeface="Calibri (Body)"/>
                        </a:rPr>
                        <a:t>for</a:t>
                      </a:r>
                      <a:r>
                        <a:rPr lang="en-US" kern="0">
                          <a:solidFill>
                            <a:schemeClr val="tx1"/>
                          </a:solidFill>
                          <a:latin typeface="Calibri (Body)"/>
                        </a:rPr>
                        <a:t> ($i = 0; $i &lt; $so_phan_tu; $i++)</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       </a:t>
                      </a:r>
                      <a:r>
                        <a:rPr lang="en-US" kern="0">
                          <a:solidFill>
                            <a:srgbClr val="0697FD"/>
                          </a:solidFill>
                          <a:latin typeface="Calibri (Body)"/>
                        </a:rPr>
                        <a:t>echo</a:t>
                      </a:r>
                      <a:r>
                        <a:rPr lang="en-US" kern="0">
                          <a:solidFill>
                            <a:schemeClr val="tx1"/>
                          </a:solidFill>
                          <a:latin typeface="Calibri (Body)"/>
                        </a:rPr>
                        <a:t> “\t” .$mang[$i];</a:t>
                      </a:r>
                    </a:p>
                    <a:p>
                      <a:pPr marL="215900" lvl="1" indent="0" algn="just">
                        <a:lnSpc>
                          <a:spcPct val="114000"/>
                        </a:lnSpc>
                        <a:spcBef>
                          <a:spcPts val="0"/>
                        </a:spcBef>
                        <a:buFont typeface="Wingdings" panose="05000000000000000000" pitchFamily="2" charset="2"/>
                        <a:buNone/>
                      </a:pPr>
                      <a:r>
                        <a:rPr lang="en-US" i="1" kern="0">
                          <a:solidFill>
                            <a:schemeClr val="accent4">
                              <a:lumMod val="50000"/>
                            </a:schemeClr>
                          </a:solidFill>
                          <a:latin typeface="Calibri (Body)"/>
                        </a:rPr>
                        <a:t>// -&gt;  1  2  3  4  5</a:t>
                      </a:r>
                    </a:p>
                  </a:txBody>
                  <a:tcPr/>
                </a:tc>
                <a:extLst>
                  <a:ext uri="{0D108BD9-81ED-4DB2-BD59-A6C34878D82A}">
                    <a16:rowId xmlns:a16="http://schemas.microsoft.com/office/drawing/2014/main" val="2197943842"/>
                  </a:ext>
                </a:extLst>
              </a:tr>
              <a:tr h="370840">
                <a:tc>
                  <a:txBody>
                    <a:bodyPr/>
                    <a:lstStyle/>
                    <a:p>
                      <a:pPr algn="ctr">
                        <a:lnSpc>
                          <a:spcPct val="114000"/>
                        </a:lnSpc>
                        <a:spcAft>
                          <a:spcPts val="0"/>
                        </a:spcAft>
                      </a:pPr>
                      <a:r>
                        <a:rPr lang="en-US" sz="1800" b="1">
                          <a:solidFill>
                            <a:schemeClr val="tx1"/>
                          </a:solidFill>
                          <a:latin typeface="Calibri (Body)"/>
                        </a:rPr>
                        <a:t>Duyệt mảng có khóa do ng</a:t>
                      </a:r>
                      <a:r>
                        <a:rPr lang="vi-VN" sz="1800" b="1">
                          <a:solidFill>
                            <a:schemeClr val="tx1"/>
                          </a:solidFill>
                          <a:latin typeface="Calibri (Body)"/>
                        </a:rPr>
                        <a:t>ư</a:t>
                      </a:r>
                      <a:r>
                        <a:rPr lang="en-US" sz="1800" b="1">
                          <a:solidFill>
                            <a:schemeClr val="tx1"/>
                          </a:solidFill>
                          <a:latin typeface="Calibri (Body)"/>
                        </a:rPr>
                        <a:t>ời dùng tạo</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u="sng" kern="0">
                          <a:solidFill>
                            <a:schemeClr val="tx1"/>
                          </a:solidFill>
                          <a:latin typeface="Calibri (Body)"/>
                        </a:rPr>
                        <a:t>Cách 1</a:t>
                      </a:r>
                      <a:r>
                        <a:rPr lang="en-US" kern="0">
                          <a:solidFill>
                            <a:schemeClr val="tx1"/>
                          </a:solidFill>
                          <a:latin typeface="Calibri (Body)"/>
                        </a:rPr>
                        <a:t>: Duyệt để lấy và xử lý chỉ giá trị của mảng:</a:t>
                      </a:r>
                    </a:p>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foreach</a:t>
                      </a:r>
                      <a:r>
                        <a:rPr lang="en-US" kern="0">
                          <a:solidFill>
                            <a:srgbClr val="FF0000"/>
                          </a:solidFill>
                          <a:latin typeface="Calibri (Body)"/>
                        </a:rPr>
                        <a:t> ($tên_mảng </a:t>
                      </a:r>
                      <a:r>
                        <a:rPr lang="en-US" kern="0">
                          <a:solidFill>
                            <a:srgbClr val="0697FD"/>
                          </a:solidFill>
                          <a:latin typeface="Calibri (Body)"/>
                        </a:rPr>
                        <a:t>as</a:t>
                      </a:r>
                      <a:r>
                        <a:rPr lang="en-US" kern="0">
                          <a:solidFill>
                            <a:srgbClr val="FF0000"/>
                          </a:solidFill>
                          <a:latin typeface="Calibri (Body)"/>
                        </a:rPr>
                        <a:t> $giá_trị)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FF0000"/>
                          </a:solidFill>
                          <a:latin typeface="Calibri (Body)"/>
                        </a:rPr>
                        <a:t>{</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0697FD"/>
                          </a:solidFill>
                          <a:latin typeface="Calibri (Body)"/>
                        </a:rPr>
                        <a:t>Xử lý các phần tử trong mảng</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FF0000"/>
                          </a:solidFill>
                          <a:latin typeface="Calibri (Body)"/>
                        </a:rPr>
                        <a:t>}</a:t>
                      </a: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$mang = </a:t>
                      </a:r>
                      <a:r>
                        <a:rPr lang="en-US" kern="0">
                          <a:solidFill>
                            <a:srgbClr val="0697FD"/>
                          </a:solidFill>
                          <a:latin typeface="Calibri (Body)"/>
                        </a:rPr>
                        <a:t>array</a:t>
                      </a:r>
                      <a:r>
                        <a:rPr lang="en-US" kern="0">
                          <a:solidFill>
                            <a:schemeClr val="tx1"/>
                          </a:solidFill>
                          <a:latin typeface="Calibri (Body)"/>
                        </a:rPr>
                        <a:t>(1=&gt;“Một”, 2=&gt;”Hai”, 3=&gt;”Ba”, 4 =&gt;”Bốn”, 5=&gt;”Năm”);</a:t>
                      </a:r>
                    </a:p>
                    <a:p>
                      <a:pPr marL="215900" lvl="1" indent="0" algn="just">
                        <a:lnSpc>
                          <a:spcPct val="114000"/>
                        </a:lnSpc>
                        <a:spcBef>
                          <a:spcPts val="0"/>
                        </a:spcBef>
                        <a:buFont typeface="Wingdings" panose="05000000000000000000" pitchFamily="2" charset="2"/>
                        <a:buNone/>
                      </a:pPr>
                      <a:r>
                        <a:rPr lang="en-US" kern="0">
                          <a:solidFill>
                            <a:srgbClr val="0697FD"/>
                          </a:solidFill>
                          <a:latin typeface="Calibri (Body)"/>
                        </a:rPr>
                        <a:t>foreach</a:t>
                      </a:r>
                      <a:r>
                        <a:rPr lang="en-US" kern="0">
                          <a:solidFill>
                            <a:schemeClr val="tx1"/>
                          </a:solidFill>
                          <a:latin typeface="Calibri (Body)"/>
                        </a:rPr>
                        <a:t> ($mang as $gia_tri)</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       </a:t>
                      </a:r>
                      <a:r>
                        <a:rPr lang="en-US" kern="0">
                          <a:solidFill>
                            <a:srgbClr val="0697FD"/>
                          </a:solidFill>
                          <a:latin typeface="Calibri (Body)"/>
                        </a:rPr>
                        <a:t>echo</a:t>
                      </a:r>
                      <a:r>
                        <a:rPr lang="en-US" kern="0">
                          <a:solidFill>
                            <a:schemeClr val="tx1"/>
                          </a:solidFill>
                          <a:latin typeface="Calibri (Body)"/>
                        </a:rPr>
                        <a:t> “\t $gia_tri”;</a:t>
                      </a:r>
                    </a:p>
                    <a:p>
                      <a:pPr marL="215900" lvl="1" indent="0" algn="just">
                        <a:lnSpc>
                          <a:spcPct val="114000"/>
                        </a:lnSpc>
                        <a:spcBef>
                          <a:spcPts val="0"/>
                        </a:spcBef>
                        <a:buFont typeface="Wingdings" panose="05000000000000000000" pitchFamily="2" charset="2"/>
                        <a:buNone/>
                      </a:pPr>
                      <a:r>
                        <a:rPr lang="en-US" i="1" kern="0">
                          <a:solidFill>
                            <a:schemeClr val="accent4">
                              <a:lumMod val="50000"/>
                            </a:schemeClr>
                          </a:solidFill>
                          <a:latin typeface="Calibri (Body)"/>
                        </a:rPr>
                        <a:t>// -&gt;  Một Hai Ba Bốn Nam</a:t>
                      </a:r>
                    </a:p>
                  </a:txBody>
                  <a:tcPr/>
                </a:tc>
                <a:extLst>
                  <a:ext uri="{0D108BD9-81ED-4DB2-BD59-A6C34878D82A}">
                    <a16:rowId xmlns:a16="http://schemas.microsoft.com/office/drawing/2014/main" val="4112625128"/>
                  </a:ext>
                </a:extLst>
              </a:tr>
            </a:tbl>
          </a:graphicData>
        </a:graphic>
      </p:graphicFrame>
    </p:spTree>
    <p:extLst>
      <p:ext uri="{BB962C8B-B14F-4D97-AF65-F5344CB8AC3E}">
        <p14:creationId xmlns:p14="http://schemas.microsoft.com/office/powerpoint/2010/main" val="189677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Calibri Light (Headings)"/>
              </a:rPr>
              <a:t>THAO TÁC TRÊN MẢNG (tt)</a:t>
            </a:r>
            <a:endParaRPr lang="en-US" b="1">
              <a:latin typeface="Calibri Light (Headings)"/>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35</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2691834523"/>
              </p:ext>
            </p:extLst>
          </p:nvPr>
        </p:nvGraphicFramePr>
        <p:xfrm>
          <a:off x="241299" y="1049338"/>
          <a:ext cx="11579799" cy="4995356"/>
        </p:xfrm>
        <a:graphic>
          <a:graphicData uri="http://schemas.openxmlformats.org/drawingml/2006/table">
            <a:tbl>
              <a:tblPr firstRow="1" bandRow="1">
                <a:tableStyleId>{5C22544A-7EE6-4342-B048-85BDC9FD1C3A}</a:tableStyleId>
              </a:tblPr>
              <a:tblGrid>
                <a:gridCol w="1102759">
                  <a:extLst>
                    <a:ext uri="{9D8B030D-6E8A-4147-A177-3AD203B41FA5}">
                      <a16:colId xmlns:a16="http://schemas.microsoft.com/office/drawing/2014/main" val="3849809954"/>
                    </a:ext>
                  </a:extLst>
                </a:gridCol>
                <a:gridCol w="2710149">
                  <a:extLst>
                    <a:ext uri="{9D8B030D-6E8A-4147-A177-3AD203B41FA5}">
                      <a16:colId xmlns:a16="http://schemas.microsoft.com/office/drawing/2014/main" val="2675699224"/>
                    </a:ext>
                  </a:extLst>
                </a:gridCol>
                <a:gridCol w="7766891">
                  <a:extLst>
                    <a:ext uri="{9D8B030D-6E8A-4147-A177-3AD203B41FA5}">
                      <a16:colId xmlns:a16="http://schemas.microsoft.com/office/drawing/2014/main" val="4145002182"/>
                    </a:ext>
                  </a:extLst>
                </a:gridCol>
              </a:tblGrid>
              <a:tr h="370840">
                <a:tc>
                  <a:txBody>
                    <a:bodyPr/>
                    <a:lstStyle/>
                    <a:p>
                      <a:pPr algn="ctr"/>
                      <a:r>
                        <a:rPr lang="en-US" sz="2000">
                          <a:latin typeface="Calibri (Body)"/>
                        </a:rPr>
                        <a:t>Thao tác</a:t>
                      </a:r>
                    </a:p>
                  </a:txBody>
                  <a:tcPr/>
                </a:tc>
                <a:tc>
                  <a:txBody>
                    <a:bodyPr/>
                    <a:lstStyle/>
                    <a:p>
                      <a:pPr algn="ctr"/>
                      <a:r>
                        <a:rPr lang="en-US" sz="2000">
                          <a:latin typeface="Calibri (Body)"/>
                        </a:rPr>
                        <a:t>Cú pháp</a:t>
                      </a:r>
                    </a:p>
                  </a:txBody>
                  <a:tcPr/>
                </a:tc>
                <a:tc>
                  <a:txBody>
                    <a:bodyPr/>
                    <a:lstStyle/>
                    <a:p>
                      <a:pPr algn="ctr"/>
                      <a:r>
                        <a:rPr lang="en-US" sz="2000">
                          <a:latin typeface="Calibri (Body)"/>
                        </a:rPr>
                        <a:t>Mô tả, ví dụ</a:t>
                      </a:r>
                    </a:p>
                  </a:txBody>
                  <a:tcPr/>
                </a:tc>
                <a:extLst>
                  <a:ext uri="{0D108BD9-81ED-4DB2-BD59-A6C34878D82A}">
                    <a16:rowId xmlns:a16="http://schemas.microsoft.com/office/drawing/2014/main" val="1650299412"/>
                  </a:ext>
                </a:extLst>
              </a:tr>
              <a:tr h="370840">
                <a:tc>
                  <a:txBody>
                    <a:bodyPr/>
                    <a:lstStyle/>
                    <a:p>
                      <a:pPr algn="ctr">
                        <a:lnSpc>
                          <a:spcPct val="114000"/>
                        </a:lnSpc>
                        <a:spcAft>
                          <a:spcPts val="0"/>
                        </a:spcAft>
                      </a:pPr>
                      <a:r>
                        <a:rPr lang="en-US" sz="1800" b="1">
                          <a:solidFill>
                            <a:schemeClr val="tx1"/>
                          </a:solidFill>
                          <a:latin typeface="Calibri (Body)"/>
                        </a:rPr>
                        <a:t>Duyệt mảng có khóa do ng</a:t>
                      </a:r>
                      <a:r>
                        <a:rPr lang="vi-VN" sz="1800" b="1">
                          <a:solidFill>
                            <a:schemeClr val="tx1"/>
                          </a:solidFill>
                          <a:latin typeface="Calibri (Body)"/>
                        </a:rPr>
                        <a:t>ư</a:t>
                      </a:r>
                      <a:r>
                        <a:rPr lang="en-US" sz="1800" b="1">
                          <a:solidFill>
                            <a:schemeClr val="tx1"/>
                          </a:solidFill>
                          <a:latin typeface="Calibri (Body)"/>
                        </a:rPr>
                        <a:t>ời dùng tạo</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u="sng" kern="0">
                          <a:solidFill>
                            <a:schemeClr val="tx1"/>
                          </a:solidFill>
                          <a:latin typeface="Calibri (Body)"/>
                        </a:rPr>
                        <a:t>Cách 2</a:t>
                      </a:r>
                      <a:r>
                        <a:rPr lang="en-US" kern="0">
                          <a:solidFill>
                            <a:schemeClr val="tx1"/>
                          </a:solidFill>
                          <a:latin typeface="Calibri (Body)"/>
                        </a:rPr>
                        <a:t>: Duyệt để lấy cả khóa và giá trị của mảng:</a:t>
                      </a:r>
                    </a:p>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foreach</a:t>
                      </a:r>
                      <a:r>
                        <a:rPr lang="en-US" kern="0">
                          <a:solidFill>
                            <a:srgbClr val="FF0000"/>
                          </a:solidFill>
                          <a:latin typeface="Calibri (Body)"/>
                        </a:rPr>
                        <a:t> ($tên_mảng </a:t>
                      </a:r>
                      <a:r>
                        <a:rPr lang="en-US" kern="0">
                          <a:solidFill>
                            <a:srgbClr val="0697FD"/>
                          </a:solidFill>
                          <a:latin typeface="Calibri (Body)"/>
                        </a:rPr>
                        <a:t>as</a:t>
                      </a:r>
                      <a:r>
                        <a:rPr lang="en-US" kern="0">
                          <a:solidFill>
                            <a:srgbClr val="FF0000"/>
                          </a:solidFill>
                          <a:latin typeface="Calibri (Body)"/>
                        </a:rPr>
                        <a:t> $khóa=&gt;$giá_trị) </a:t>
                      </a:r>
                      <a:r>
                        <a:rPr lang="en-US" sz="1800" kern="0">
                          <a:solidFill>
                            <a:srgbClr val="FF0000"/>
                          </a:solidFill>
                          <a:latin typeface="Calibri (Body)"/>
                        </a:rPr>
                        <a:t>{</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0697FD"/>
                          </a:solidFill>
                          <a:latin typeface="Calibri (Body)"/>
                        </a:rPr>
                        <a:t>Xử lý trong mảng</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FF0000"/>
                          </a:solidFill>
                          <a:latin typeface="Calibri (Body)"/>
                        </a:rPr>
                        <a:t>}</a:t>
                      </a: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$mang = </a:t>
                      </a:r>
                      <a:r>
                        <a:rPr lang="en-US" kern="0">
                          <a:solidFill>
                            <a:srgbClr val="0697FD"/>
                          </a:solidFill>
                          <a:latin typeface="Calibri (Body)"/>
                        </a:rPr>
                        <a:t>array</a:t>
                      </a:r>
                      <a:r>
                        <a:rPr lang="en-US" kern="0">
                          <a:solidFill>
                            <a:schemeClr val="tx1"/>
                          </a:solidFill>
                          <a:latin typeface="Calibri (Body)"/>
                        </a:rPr>
                        <a:t>(mot”=&gt;1, ”hai”=&gt;2, ”ba”=&gt;3, ”bon”=&gt;4);</a:t>
                      </a:r>
                    </a:p>
                    <a:p>
                      <a:pPr marL="215900" lvl="1" indent="0" algn="just">
                        <a:lnSpc>
                          <a:spcPct val="114000"/>
                        </a:lnSpc>
                        <a:spcBef>
                          <a:spcPts val="0"/>
                        </a:spcBef>
                        <a:buFont typeface="Wingdings" panose="05000000000000000000" pitchFamily="2" charset="2"/>
                        <a:buNone/>
                      </a:pPr>
                      <a:r>
                        <a:rPr lang="en-US" kern="0">
                          <a:solidFill>
                            <a:srgbClr val="0697FD"/>
                          </a:solidFill>
                          <a:latin typeface="Calibri (Body)"/>
                        </a:rPr>
                        <a:t>foreach</a:t>
                      </a:r>
                      <a:r>
                        <a:rPr lang="en-US" kern="0">
                          <a:solidFill>
                            <a:schemeClr val="tx1"/>
                          </a:solidFill>
                          <a:latin typeface="Calibri (Body)"/>
                        </a:rPr>
                        <a:t> ($mang as $khoa=&gt;$gia_tri)</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       </a:t>
                      </a:r>
                      <a:r>
                        <a:rPr lang="en-US" kern="0">
                          <a:solidFill>
                            <a:srgbClr val="0697FD"/>
                          </a:solidFill>
                          <a:latin typeface="Calibri (Body)"/>
                        </a:rPr>
                        <a:t>echo</a:t>
                      </a:r>
                      <a:r>
                        <a:rPr lang="en-US" kern="0">
                          <a:solidFill>
                            <a:schemeClr val="tx1"/>
                          </a:solidFill>
                          <a:latin typeface="Calibri (Body)"/>
                        </a:rPr>
                        <a:t> “[$khoa] =&gt; $gia_tri, “;</a:t>
                      </a:r>
                    </a:p>
                    <a:p>
                      <a:pPr marL="215900" lvl="1" indent="0" algn="just">
                        <a:lnSpc>
                          <a:spcPct val="114000"/>
                        </a:lnSpc>
                        <a:spcBef>
                          <a:spcPts val="0"/>
                        </a:spcBef>
                        <a:buFont typeface="Wingdings" panose="05000000000000000000" pitchFamily="2" charset="2"/>
                        <a:buNone/>
                      </a:pPr>
                      <a:r>
                        <a:rPr lang="en-US" i="1" kern="0">
                          <a:solidFill>
                            <a:schemeClr val="accent4">
                              <a:lumMod val="50000"/>
                            </a:schemeClr>
                          </a:solidFill>
                          <a:latin typeface="Calibri (Body)"/>
                        </a:rPr>
                        <a:t>// -&gt;  [mot] =&gt; 1, [hai] =&gt; 2, [ba] =&gt; 3, [bon] =&gt; 4</a:t>
                      </a:r>
                    </a:p>
                  </a:txBody>
                  <a:tcPr/>
                </a:tc>
                <a:extLst>
                  <a:ext uri="{0D108BD9-81ED-4DB2-BD59-A6C34878D82A}">
                    <a16:rowId xmlns:a16="http://schemas.microsoft.com/office/drawing/2014/main" val="256975831"/>
                  </a:ext>
                </a:extLst>
              </a:tr>
              <a:tr h="370840">
                <a:tc>
                  <a:txBody>
                    <a:bodyPr/>
                    <a:lstStyle/>
                    <a:p>
                      <a:pPr algn="ctr">
                        <a:lnSpc>
                          <a:spcPct val="114000"/>
                        </a:lnSpc>
                        <a:spcAft>
                          <a:spcPts val="0"/>
                        </a:spcAft>
                      </a:pPr>
                      <a:r>
                        <a:rPr lang="en-US" sz="1800" b="1">
                          <a:solidFill>
                            <a:schemeClr val="tx1"/>
                          </a:solidFill>
                          <a:latin typeface="Calibri (Body)"/>
                        </a:rPr>
                        <a:t>Tạo mảng từ chuỗi</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a:solidFill>
                            <a:schemeClr val="tx1"/>
                          </a:solidFill>
                          <a:latin typeface="Calibri (Body)"/>
                        </a:rPr>
                        <a:t>Dùng </a:t>
                      </a:r>
                      <a:r>
                        <a:rPr lang="en-US" sz="1800">
                          <a:solidFill>
                            <a:srgbClr val="0697FD"/>
                          </a:solidFill>
                          <a:latin typeface="Calibri (Body)"/>
                        </a:rPr>
                        <a:t>explode</a:t>
                      </a:r>
                      <a:r>
                        <a:rPr lang="en-US" sz="1800">
                          <a:solidFill>
                            <a:schemeClr val="tx1"/>
                          </a:solidFill>
                          <a:latin typeface="Calibri (Body)"/>
                        </a:rPr>
                        <a:t>()</a:t>
                      </a: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Chú ý: </a:t>
                      </a:r>
                      <a:r>
                        <a:rPr lang="en-US" b="0" kern="0">
                          <a:solidFill>
                            <a:schemeClr val="tx1"/>
                          </a:solidFill>
                          <a:latin typeface="Calibri (Body)"/>
                        </a:rPr>
                        <a:t>cần có quy </a:t>
                      </a:r>
                      <a:r>
                        <a:rPr lang="vi-VN" b="0" kern="0">
                          <a:solidFill>
                            <a:schemeClr val="tx1"/>
                          </a:solidFill>
                          <a:latin typeface="Calibri (Body)"/>
                        </a:rPr>
                        <a:t>ư</a:t>
                      </a:r>
                      <a:r>
                        <a:rPr lang="en-US" b="0" kern="0">
                          <a:solidFill>
                            <a:schemeClr val="tx1"/>
                          </a:solidFill>
                          <a:latin typeface="Calibri (Body)"/>
                        </a:rPr>
                        <a:t>ớc cấu trúc cho chuỗi mảng</a:t>
                      </a:r>
                    </a:p>
                    <a:p>
                      <a:pPr marL="501650" lvl="1" indent="-285750" algn="just">
                        <a:lnSpc>
                          <a:spcPct val="114000"/>
                        </a:lnSpc>
                        <a:spcBef>
                          <a:spcPts val="0"/>
                        </a:spcBef>
                        <a:buFont typeface="Wingdings" panose="05000000000000000000" pitchFamily="2" charset="2"/>
                        <a:buChar char="Ø"/>
                      </a:pPr>
                      <a:r>
                        <a:rPr lang="en-US" b="1" i="0" kern="0">
                          <a:solidFill>
                            <a:schemeClr val="tx1"/>
                          </a:solidFill>
                          <a:latin typeface="Calibri (Body)"/>
                        </a:rPr>
                        <a:t>Ví dụ</a:t>
                      </a:r>
                      <a:r>
                        <a:rPr lang="en-US" b="0" i="0" kern="0">
                          <a:solidFill>
                            <a:schemeClr val="tx1"/>
                          </a:solidFill>
                          <a:latin typeface="Calibri (Body)"/>
                        </a:rPr>
                        <a:t>: Quy </a:t>
                      </a:r>
                      <a:r>
                        <a:rPr lang="vi-VN" b="0" i="0" kern="0">
                          <a:solidFill>
                            <a:schemeClr val="tx1"/>
                          </a:solidFill>
                          <a:latin typeface="Calibri (Body)"/>
                        </a:rPr>
                        <a:t>ư</a:t>
                      </a:r>
                      <a:r>
                        <a:rPr lang="en-US" b="0" i="0" kern="0">
                          <a:solidFill>
                            <a:schemeClr val="tx1"/>
                          </a:solidFill>
                          <a:latin typeface="Calibri (Body)"/>
                        </a:rPr>
                        <a:t>ớc khi tạo chuỗi mảng: các phần tử cách nhau bằng dấu </a:t>
                      </a:r>
                      <a:r>
                        <a:rPr lang="en-US" b="0" i="0" kern="0">
                          <a:solidFill>
                            <a:srgbClr val="0697FD"/>
                          </a:solidFill>
                          <a:latin typeface="Calibri (Body)"/>
                        </a:rPr>
                        <a:t>“,”</a:t>
                      </a:r>
                    </a:p>
                    <a:p>
                      <a:pPr marL="215900" lvl="1" indent="0" algn="just">
                        <a:lnSpc>
                          <a:spcPct val="114000"/>
                        </a:lnSpc>
                        <a:spcBef>
                          <a:spcPts val="0"/>
                        </a:spcBef>
                        <a:buFont typeface="Wingdings" panose="05000000000000000000" pitchFamily="2" charset="2"/>
                        <a:buNone/>
                      </a:pPr>
                      <a:r>
                        <a:rPr lang="en-US" b="0" i="0" kern="0">
                          <a:solidFill>
                            <a:schemeClr val="tx1"/>
                          </a:solidFill>
                          <a:latin typeface="Calibri (Body)"/>
                        </a:rPr>
                        <a:t>$chuoi_mang = “1, 2, 4, 5, 7”; </a:t>
                      </a:r>
                    </a:p>
                    <a:p>
                      <a:pPr marL="215900" lvl="1" indent="0" algn="just">
                        <a:lnSpc>
                          <a:spcPct val="114000"/>
                        </a:lnSpc>
                        <a:spcBef>
                          <a:spcPts val="0"/>
                        </a:spcBef>
                        <a:buFont typeface="Wingdings" panose="05000000000000000000" pitchFamily="2" charset="2"/>
                        <a:buNone/>
                      </a:pPr>
                      <a:r>
                        <a:rPr lang="en-US" b="0" i="0" kern="0">
                          <a:solidFill>
                            <a:schemeClr val="tx1"/>
                          </a:solidFill>
                          <a:latin typeface="Calibri (Body)"/>
                        </a:rPr>
                        <a:t>$mang = </a:t>
                      </a:r>
                      <a:r>
                        <a:rPr lang="en-US" b="0" i="0" kern="0">
                          <a:solidFill>
                            <a:srgbClr val="0697FD"/>
                          </a:solidFill>
                          <a:latin typeface="Calibri (Body)"/>
                        </a:rPr>
                        <a:t>explode</a:t>
                      </a:r>
                      <a:r>
                        <a:rPr lang="en-US" b="0" i="0" kern="0">
                          <a:solidFill>
                            <a:schemeClr val="tx1"/>
                          </a:solidFill>
                          <a:latin typeface="Calibri (Body)"/>
                        </a:rPr>
                        <a:t>(‘,’ , $chuoi_mang); </a:t>
                      </a:r>
                      <a:r>
                        <a:rPr lang="en-US" b="0" i="1" kern="0">
                          <a:solidFill>
                            <a:schemeClr val="accent4">
                              <a:lumMod val="50000"/>
                            </a:schemeClr>
                          </a:solidFill>
                          <a:latin typeface="Calibri (Body)"/>
                        </a:rPr>
                        <a:t>// tạo mảng</a:t>
                      </a:r>
                    </a:p>
                  </a:txBody>
                  <a:tcPr/>
                </a:tc>
                <a:extLst>
                  <a:ext uri="{0D108BD9-81ED-4DB2-BD59-A6C34878D82A}">
                    <a16:rowId xmlns:a16="http://schemas.microsoft.com/office/drawing/2014/main" val="2197943842"/>
                  </a:ext>
                </a:extLst>
              </a:tr>
              <a:tr h="370840">
                <a:tc>
                  <a:txBody>
                    <a:bodyPr/>
                    <a:lstStyle/>
                    <a:p>
                      <a:pPr algn="l">
                        <a:lnSpc>
                          <a:spcPct val="114000"/>
                        </a:lnSpc>
                        <a:spcAft>
                          <a:spcPts val="0"/>
                        </a:spcAft>
                      </a:pPr>
                      <a:r>
                        <a:rPr lang="en-US" sz="1800" b="1">
                          <a:solidFill>
                            <a:schemeClr val="tx1"/>
                          </a:solidFill>
                          <a:latin typeface="Calibri (Body)"/>
                        </a:rPr>
                        <a:t>Xuất mảng ra chuỗi</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a:solidFill>
                            <a:schemeClr val="tx1"/>
                          </a:solidFill>
                          <a:latin typeface="Calibri (Body)"/>
                        </a:rPr>
                        <a:t>Dùng </a:t>
                      </a:r>
                      <a:r>
                        <a:rPr lang="en-US" sz="1800">
                          <a:solidFill>
                            <a:srgbClr val="0697FD"/>
                          </a:solidFill>
                          <a:latin typeface="Calibri (Body)"/>
                        </a:rPr>
                        <a:t>implode</a:t>
                      </a:r>
                      <a:r>
                        <a:rPr lang="en-US" sz="1800">
                          <a:solidFill>
                            <a:schemeClr val="tx1"/>
                          </a:solidFill>
                          <a:latin typeface="Calibri (Body)"/>
                        </a:rPr>
                        <a:t>()</a:t>
                      </a:r>
                    </a:p>
                    <a:p>
                      <a:pPr marL="0" marR="0" lvl="0" indent="0" algn="l" defTabSz="914400" rtl="0" eaLnBrk="1" fontAlgn="auto" latinLnBrk="0" hangingPunct="1">
                        <a:lnSpc>
                          <a:spcPct val="114000"/>
                        </a:lnSpc>
                        <a:spcBef>
                          <a:spcPts val="0"/>
                        </a:spcBef>
                        <a:spcAft>
                          <a:spcPts val="0"/>
                        </a:spcAft>
                        <a:buClrTx/>
                        <a:buSzTx/>
                        <a:buFontTx/>
                        <a:buNone/>
                        <a:tabLst/>
                        <a:defRPr/>
                      </a:pP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Chú ý: </a:t>
                      </a:r>
                      <a:r>
                        <a:rPr lang="en-US" b="0" kern="0">
                          <a:solidFill>
                            <a:schemeClr val="tx1"/>
                          </a:solidFill>
                          <a:latin typeface="Calibri (Body)"/>
                        </a:rPr>
                        <a:t>cần có quy </a:t>
                      </a:r>
                      <a:r>
                        <a:rPr lang="vi-VN" b="0" kern="0">
                          <a:solidFill>
                            <a:schemeClr val="tx1"/>
                          </a:solidFill>
                          <a:latin typeface="Calibri (Body)"/>
                        </a:rPr>
                        <a:t>ư</a:t>
                      </a:r>
                      <a:r>
                        <a:rPr lang="en-US" b="0" kern="0">
                          <a:solidFill>
                            <a:schemeClr val="tx1"/>
                          </a:solidFill>
                          <a:latin typeface="Calibri (Body)"/>
                        </a:rPr>
                        <a:t>ớc cấu trúc cho chuỗi mảng</a:t>
                      </a:r>
                    </a:p>
                    <a:p>
                      <a:pPr marL="501650" lvl="1" indent="-285750" algn="just">
                        <a:lnSpc>
                          <a:spcPct val="114000"/>
                        </a:lnSpc>
                        <a:spcBef>
                          <a:spcPts val="0"/>
                        </a:spcBef>
                        <a:buFont typeface="Wingdings" panose="05000000000000000000" pitchFamily="2" charset="2"/>
                        <a:buChar char="Ø"/>
                      </a:pPr>
                      <a:r>
                        <a:rPr lang="en-US" b="1" i="0" kern="0">
                          <a:solidFill>
                            <a:schemeClr val="tx1"/>
                          </a:solidFill>
                          <a:latin typeface="Calibri (Body)"/>
                        </a:rPr>
                        <a:t>Ví dụ</a:t>
                      </a:r>
                      <a:r>
                        <a:rPr lang="en-US" b="0" i="0" kern="0">
                          <a:solidFill>
                            <a:schemeClr val="tx1"/>
                          </a:solidFill>
                          <a:latin typeface="Calibri (Body)"/>
                        </a:rPr>
                        <a:t>: Quy </a:t>
                      </a:r>
                      <a:r>
                        <a:rPr lang="vi-VN" b="0" i="0" kern="0">
                          <a:solidFill>
                            <a:schemeClr val="tx1"/>
                          </a:solidFill>
                          <a:latin typeface="Calibri (Body)"/>
                        </a:rPr>
                        <a:t>ư</a:t>
                      </a:r>
                      <a:r>
                        <a:rPr lang="en-US" b="0" i="0" kern="0">
                          <a:solidFill>
                            <a:schemeClr val="tx1"/>
                          </a:solidFill>
                          <a:latin typeface="Calibri (Body)"/>
                        </a:rPr>
                        <a:t>ớc khi xuất chuỗi từ mảng: các phần tử cách nhau bằng dấu </a:t>
                      </a:r>
                      <a:r>
                        <a:rPr lang="en-US" b="0" i="0" kern="0">
                          <a:solidFill>
                            <a:srgbClr val="0697FD"/>
                          </a:solidFill>
                          <a:latin typeface="Calibri (Body)"/>
                        </a:rPr>
                        <a:t>“,”</a:t>
                      </a:r>
                    </a:p>
                    <a:p>
                      <a:pPr marL="215900" lvl="1" indent="0" algn="just">
                        <a:lnSpc>
                          <a:spcPct val="114000"/>
                        </a:lnSpc>
                        <a:spcBef>
                          <a:spcPts val="0"/>
                        </a:spcBef>
                        <a:buFont typeface="Wingdings" panose="05000000000000000000" pitchFamily="2" charset="2"/>
                        <a:buNone/>
                      </a:pPr>
                      <a:r>
                        <a:rPr lang="en-US" b="0" i="0" kern="0">
                          <a:solidFill>
                            <a:schemeClr val="tx1"/>
                          </a:solidFill>
                          <a:latin typeface="Calibri (Body)"/>
                        </a:rPr>
                        <a:t>$mang = </a:t>
                      </a:r>
                      <a:r>
                        <a:rPr lang="en-US" b="0" i="0" kern="0">
                          <a:solidFill>
                            <a:srgbClr val="0697FD"/>
                          </a:solidFill>
                          <a:latin typeface="Calibri (Body)"/>
                        </a:rPr>
                        <a:t>array</a:t>
                      </a:r>
                      <a:r>
                        <a:rPr lang="en-US" b="0" i="0" kern="0">
                          <a:solidFill>
                            <a:schemeClr val="tx1"/>
                          </a:solidFill>
                          <a:latin typeface="Calibri (Body)"/>
                        </a:rPr>
                        <a:t>(1, 2, 4, 5, 7); </a:t>
                      </a:r>
                    </a:p>
                    <a:p>
                      <a:pPr marL="215900" lvl="1" indent="0" algn="just">
                        <a:lnSpc>
                          <a:spcPct val="114000"/>
                        </a:lnSpc>
                        <a:spcBef>
                          <a:spcPts val="0"/>
                        </a:spcBef>
                        <a:buFont typeface="Wingdings" panose="05000000000000000000" pitchFamily="2" charset="2"/>
                        <a:buNone/>
                      </a:pPr>
                      <a:r>
                        <a:rPr lang="en-US" b="0" i="0" kern="0">
                          <a:solidFill>
                            <a:schemeClr val="tx1"/>
                          </a:solidFill>
                          <a:latin typeface="Calibri (Body)"/>
                        </a:rPr>
                        <a:t>$mang_chuoi = </a:t>
                      </a:r>
                      <a:r>
                        <a:rPr lang="en-US" b="0" i="0" kern="0">
                          <a:solidFill>
                            <a:srgbClr val="0697FD"/>
                          </a:solidFill>
                          <a:latin typeface="Calibri (Body)"/>
                        </a:rPr>
                        <a:t>implode</a:t>
                      </a:r>
                      <a:r>
                        <a:rPr lang="en-US" b="0" i="0" kern="0">
                          <a:solidFill>
                            <a:schemeClr val="tx1"/>
                          </a:solidFill>
                          <a:latin typeface="Calibri (Body)"/>
                        </a:rPr>
                        <a:t>(‘,’ , $mang); </a:t>
                      </a:r>
                      <a:r>
                        <a:rPr lang="en-US" b="0" i="1" kern="0">
                          <a:solidFill>
                            <a:schemeClr val="accent4">
                              <a:lumMod val="50000"/>
                            </a:schemeClr>
                          </a:solidFill>
                          <a:latin typeface="Calibri (Body)"/>
                        </a:rPr>
                        <a:t>// tạo chuỗi từ mảng</a:t>
                      </a:r>
                    </a:p>
                  </a:txBody>
                  <a:tcPr/>
                </a:tc>
                <a:extLst>
                  <a:ext uri="{0D108BD9-81ED-4DB2-BD59-A6C34878D82A}">
                    <a16:rowId xmlns:a16="http://schemas.microsoft.com/office/drawing/2014/main" val="4112625128"/>
                  </a:ext>
                </a:extLst>
              </a:tr>
            </a:tbl>
          </a:graphicData>
        </a:graphic>
      </p:graphicFrame>
    </p:spTree>
    <p:extLst>
      <p:ext uri="{BB962C8B-B14F-4D97-AF65-F5344CB8AC3E}">
        <p14:creationId xmlns:p14="http://schemas.microsoft.com/office/powerpoint/2010/main" val="939605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CÁC HÀM XỬ LÝ TRÊN MẢNG</a:t>
            </a:r>
          </a:p>
        </p:txBody>
      </p:sp>
      <p:sp>
        <p:nvSpPr>
          <p:cNvPr id="3" name="Content Placeholder 2"/>
          <p:cNvSpPr>
            <a:spLocks noGrp="1"/>
          </p:cNvSpPr>
          <p:nvPr>
            <p:ph idx="1"/>
          </p:nvPr>
        </p:nvSpPr>
        <p:spPr>
          <a:xfrm>
            <a:off x="548640" y="1005840"/>
            <a:ext cx="11338560" cy="1021264"/>
          </a:xfrm>
        </p:spPr>
        <p:txBody>
          <a:bodyPr>
            <a:normAutofit/>
          </a:bodyPr>
          <a:lstStyle/>
          <a:p>
            <a:pPr algn="just"/>
            <a:r>
              <a:rPr lang="en-US" b="1">
                <a:latin typeface="Calibri (Body)"/>
              </a:rPr>
              <a:t>Vấn đề</a:t>
            </a:r>
            <a:r>
              <a:rPr lang="en-US">
                <a:latin typeface="Calibri (Body)"/>
              </a:rPr>
              <a:t>: Cần xử lý mảng một cách nhanh chóng</a:t>
            </a:r>
          </a:p>
          <a:p>
            <a:pPr algn="just"/>
            <a:r>
              <a:rPr lang="en-US" b="1">
                <a:latin typeface="Calibri (Body)"/>
              </a:rPr>
              <a:t>Giải quyết</a:t>
            </a:r>
            <a:r>
              <a:rPr lang="en-US">
                <a:latin typeface="Calibri (Body)"/>
              </a:rPr>
              <a:t>: Sử dụng các hàm mảng trong th</a:t>
            </a:r>
            <a:r>
              <a:rPr lang="vi-VN">
                <a:latin typeface="Calibri (Body)"/>
              </a:rPr>
              <a:t>ư</a:t>
            </a:r>
            <a:r>
              <a:rPr lang="en-US">
                <a:latin typeface="Calibri (Body)"/>
              </a:rPr>
              <a:t> viện hàm của PHP</a:t>
            </a:r>
          </a:p>
        </p:txBody>
      </p:sp>
      <p:sp>
        <p:nvSpPr>
          <p:cNvPr id="4" name="Slide Number Placeholder 3"/>
          <p:cNvSpPr>
            <a:spLocks noGrp="1"/>
          </p:cNvSpPr>
          <p:nvPr>
            <p:ph type="sldNum" sz="quarter" idx="12"/>
          </p:nvPr>
        </p:nvSpPr>
        <p:spPr/>
        <p:txBody>
          <a:bodyPr/>
          <a:lstStyle/>
          <a:p>
            <a:fld id="{059F1559-0DDD-4D29-8226-63EBDB9FBC49}" type="slidenum">
              <a:rPr lang="en-US" smtClean="0"/>
              <a:t>36</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6" name="Table 7">
            <a:extLst>
              <a:ext uri="{FF2B5EF4-FFF2-40B4-BE49-F238E27FC236}">
                <a16:creationId xmlns:a16="http://schemas.microsoft.com/office/drawing/2014/main" id="{B0372385-7751-4C8A-B681-749439A0A147}"/>
              </a:ext>
            </a:extLst>
          </p:cNvPr>
          <p:cNvGraphicFramePr>
            <a:graphicFrameLocks noGrp="1"/>
          </p:cNvGraphicFramePr>
          <p:nvPr>
            <p:extLst>
              <p:ext uri="{D42A27DB-BD31-4B8C-83A1-F6EECF244321}">
                <p14:modId xmlns:p14="http://schemas.microsoft.com/office/powerpoint/2010/main" val="4290248160"/>
              </p:ext>
            </p:extLst>
          </p:nvPr>
        </p:nvGraphicFramePr>
        <p:xfrm>
          <a:off x="286439" y="2210838"/>
          <a:ext cx="11677879" cy="3810000"/>
        </p:xfrm>
        <a:graphic>
          <a:graphicData uri="http://schemas.openxmlformats.org/drawingml/2006/table">
            <a:tbl>
              <a:tblPr firstRow="1" bandRow="1">
                <a:tableStyleId>{5C22544A-7EE6-4342-B048-85BDC9FD1C3A}</a:tableStyleId>
              </a:tblPr>
              <a:tblGrid>
                <a:gridCol w="3633925">
                  <a:extLst>
                    <a:ext uri="{9D8B030D-6E8A-4147-A177-3AD203B41FA5}">
                      <a16:colId xmlns:a16="http://schemas.microsoft.com/office/drawing/2014/main" val="2166329174"/>
                    </a:ext>
                  </a:extLst>
                </a:gridCol>
                <a:gridCol w="8043954">
                  <a:extLst>
                    <a:ext uri="{9D8B030D-6E8A-4147-A177-3AD203B41FA5}">
                      <a16:colId xmlns:a16="http://schemas.microsoft.com/office/drawing/2014/main" val="2192358192"/>
                    </a:ext>
                  </a:extLst>
                </a:gridCol>
              </a:tblGrid>
              <a:tr h="370840">
                <a:tc>
                  <a:txBody>
                    <a:bodyPr/>
                    <a:lstStyle/>
                    <a:p>
                      <a:r>
                        <a:rPr lang="en-US" sz="2200">
                          <a:latin typeface="Calibri (Body)"/>
                        </a:rPr>
                        <a:t>NỘI DUNG CẦN XỬ LÝ</a:t>
                      </a:r>
                    </a:p>
                  </a:txBody>
                  <a:tcPr/>
                </a:tc>
                <a:tc>
                  <a:txBody>
                    <a:bodyPr/>
                    <a:lstStyle/>
                    <a:p>
                      <a:r>
                        <a:rPr lang="en-US" sz="2200">
                          <a:latin typeface="Calibri (Body)"/>
                        </a:rPr>
                        <a:t>CÁC HÀM MẢNG</a:t>
                      </a:r>
                    </a:p>
                  </a:txBody>
                  <a:tcPr/>
                </a:tc>
                <a:extLst>
                  <a:ext uri="{0D108BD9-81ED-4DB2-BD59-A6C34878D82A}">
                    <a16:rowId xmlns:a16="http://schemas.microsoft.com/office/drawing/2014/main" val="3189019400"/>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a:latin typeface="Calibri (Body)"/>
                        </a:rPr>
                        <a:t>Tìm kiếm giá trị trong mảng</a:t>
                      </a:r>
                    </a:p>
                  </a:txBody>
                  <a:tcPr/>
                </a:tc>
                <a:tc>
                  <a:txBody>
                    <a:bodyPr/>
                    <a:lstStyle/>
                    <a:p>
                      <a:r>
                        <a:rPr lang="en-US" sz="2200" i="0">
                          <a:solidFill>
                            <a:schemeClr val="tx1"/>
                          </a:solidFill>
                          <a:latin typeface="Calibri (Body)"/>
                        </a:rPr>
                        <a:t>$mang1 = </a:t>
                      </a:r>
                      <a:r>
                        <a:rPr lang="en-US" sz="2200" i="0">
                          <a:solidFill>
                            <a:srgbClr val="0697FD"/>
                          </a:solidFill>
                          <a:latin typeface="Calibri (Body)"/>
                        </a:rPr>
                        <a:t>array</a:t>
                      </a:r>
                      <a:r>
                        <a:rPr lang="en-US" sz="2200" i="0">
                          <a:solidFill>
                            <a:schemeClr val="tx1"/>
                          </a:solidFill>
                          <a:latin typeface="Calibri (Body)"/>
                        </a:rPr>
                        <a:t>(0=&gt;”xanh”, 1=&gt;”do”, 2=&gt;”tim”, 3=&gt;”vang”);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$red = </a:t>
                      </a:r>
                      <a:r>
                        <a:rPr lang="en-US" sz="2200">
                          <a:solidFill>
                            <a:srgbClr val="0697FD"/>
                          </a:solidFill>
                          <a:latin typeface="Calibri (Body)"/>
                        </a:rPr>
                        <a:t>array_search</a:t>
                      </a:r>
                      <a:r>
                        <a:rPr lang="en-US" sz="2200">
                          <a:latin typeface="Calibri (Body)"/>
                        </a:rPr>
                        <a:t>(“do”, $mang1); </a:t>
                      </a:r>
                      <a:r>
                        <a:rPr lang="en-US" sz="2200" i="1">
                          <a:solidFill>
                            <a:schemeClr val="accent4">
                              <a:lumMod val="50000"/>
                            </a:schemeClr>
                          </a:solidFill>
                          <a:latin typeface="Calibri (Body)"/>
                        </a:rPr>
                        <a:t>//1 (trả về NULL nếu không thấy)</a:t>
                      </a:r>
                    </a:p>
                  </a:txBody>
                  <a:tcPr/>
                </a:tc>
                <a:extLst>
                  <a:ext uri="{0D108BD9-81ED-4DB2-BD59-A6C34878D82A}">
                    <a16:rowId xmlns:a16="http://schemas.microsoft.com/office/drawing/2014/main" val="794513864"/>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a:latin typeface="Calibri (Body)"/>
                        </a:rPr>
                        <a:t>Đếm số lần xuất hiện của các phần tử trong mảng</a:t>
                      </a:r>
                    </a:p>
                  </a:txBody>
                  <a:tcPr/>
                </a:tc>
                <a:tc>
                  <a:txBody>
                    <a:bodyPr/>
                    <a:lstStyle/>
                    <a:p>
                      <a:r>
                        <a:rPr lang="en-US" sz="2200" i="0">
                          <a:solidFill>
                            <a:schemeClr val="tx1"/>
                          </a:solidFill>
                          <a:latin typeface="Calibri (Body)"/>
                        </a:rPr>
                        <a:t>$mang2 = </a:t>
                      </a:r>
                      <a:r>
                        <a:rPr lang="en-US" sz="2200" i="0">
                          <a:solidFill>
                            <a:srgbClr val="0697FD"/>
                          </a:solidFill>
                          <a:latin typeface="Calibri (Body)"/>
                        </a:rPr>
                        <a:t>array</a:t>
                      </a:r>
                      <a:r>
                        <a:rPr lang="en-US" sz="2200" i="0">
                          <a:solidFill>
                            <a:schemeClr val="tx1"/>
                          </a:solidFill>
                          <a:latin typeface="Calibri (Body)"/>
                        </a:rPr>
                        <a:t>(1, “Hi”, 1, 2, “Hi”,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$dem = </a:t>
                      </a:r>
                      <a:r>
                        <a:rPr lang="en-US" sz="2200">
                          <a:solidFill>
                            <a:srgbClr val="0697FD"/>
                          </a:solidFill>
                          <a:latin typeface="Calibri (Body)"/>
                        </a:rPr>
                        <a:t>array_count_values</a:t>
                      </a:r>
                      <a:r>
                        <a:rPr lang="en-US" sz="2200">
                          <a:latin typeface="Calibri (Body)"/>
                        </a:rPr>
                        <a:t>($mang2); </a:t>
                      </a:r>
                      <a:r>
                        <a:rPr lang="en-US" sz="2200" i="1">
                          <a:solidFill>
                            <a:schemeClr val="accent4">
                              <a:lumMod val="50000"/>
                            </a:schemeClr>
                          </a:solidFill>
                          <a:latin typeface="Calibri (Body)"/>
                        </a:rPr>
                        <a:t>//Array([1]=&gt;3;[Hi]=&gt;2, [2]=&gt;1)</a:t>
                      </a:r>
                    </a:p>
                  </a:txBody>
                  <a:tcPr/>
                </a:tc>
                <a:extLst>
                  <a:ext uri="{0D108BD9-81ED-4DB2-BD59-A6C34878D82A}">
                    <a16:rowId xmlns:a16="http://schemas.microsoft.com/office/drawing/2014/main" val="95352175"/>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a:latin typeface="Calibri (Body)"/>
                        </a:rPr>
                        <a:t>Tạo mảng duy nhất từ mảng hiện có</a:t>
                      </a:r>
                    </a:p>
                  </a:txBody>
                  <a:tcPr/>
                </a:tc>
                <a:tc>
                  <a:txBody>
                    <a:bodyPr/>
                    <a:lstStyle/>
                    <a:p>
                      <a:r>
                        <a:rPr lang="en-US" sz="2200" i="0">
                          <a:solidFill>
                            <a:schemeClr val="tx1"/>
                          </a:solidFill>
                          <a:latin typeface="Calibri (Body)"/>
                        </a:rPr>
                        <a:t>$mang3 = </a:t>
                      </a:r>
                      <a:r>
                        <a:rPr lang="en-US" sz="2200" i="0">
                          <a:solidFill>
                            <a:srgbClr val="0697FD"/>
                          </a:solidFill>
                          <a:latin typeface="Calibri (Body)"/>
                        </a:rPr>
                        <a:t>array</a:t>
                      </a:r>
                      <a:r>
                        <a:rPr lang="en-US" sz="2200" i="0">
                          <a:solidFill>
                            <a:schemeClr val="tx1"/>
                          </a:solidFill>
                          <a:latin typeface="Calibri (Body)"/>
                        </a:rPr>
                        <a:t>(1, 4, 1, 6, 2, 6, 2, 1,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a:latin typeface="Calibri (Body)"/>
                        </a:rPr>
                        <a:t>$kq = </a:t>
                      </a:r>
                      <a:r>
                        <a:rPr lang="en-US" sz="2200">
                          <a:solidFill>
                            <a:srgbClr val="0697FD"/>
                          </a:solidFill>
                          <a:latin typeface="Calibri (Body)"/>
                        </a:rPr>
                        <a:t>array_unique</a:t>
                      </a:r>
                      <a:r>
                        <a:rPr lang="en-US" sz="2200">
                          <a:latin typeface="Calibri (Body)"/>
                        </a:rPr>
                        <a:t>($mang3); </a:t>
                      </a:r>
                      <a:r>
                        <a:rPr lang="en-US" sz="2200" i="1">
                          <a:solidFill>
                            <a:schemeClr val="accent4">
                              <a:lumMod val="50000"/>
                            </a:schemeClr>
                          </a:solidFill>
                          <a:latin typeface="Calibri (Body)"/>
                        </a:rPr>
                        <a:t>// -&gt; 1, 4, 6, 2</a:t>
                      </a:r>
                    </a:p>
                  </a:txBody>
                  <a:tcPr/>
                </a:tc>
                <a:extLst>
                  <a:ext uri="{0D108BD9-81ED-4DB2-BD59-A6C34878D82A}">
                    <a16:rowId xmlns:a16="http://schemas.microsoft.com/office/drawing/2014/main" val="3584375596"/>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a:latin typeface="Calibri (Body)"/>
                        </a:rPr>
                        <a:t>Tìm giá trị khác nhau của mảng 1 so với mảng 2</a:t>
                      </a:r>
                    </a:p>
                  </a:txBody>
                  <a:tcPr/>
                </a:tc>
                <a:tc>
                  <a:txBody>
                    <a:bodyPr/>
                    <a:lstStyle/>
                    <a:p>
                      <a:r>
                        <a:rPr lang="en-US" sz="2200" i="0">
                          <a:solidFill>
                            <a:schemeClr val="tx1"/>
                          </a:solidFill>
                          <a:latin typeface="Calibri (Body)"/>
                        </a:rPr>
                        <a:t>$mang1 = </a:t>
                      </a:r>
                      <a:r>
                        <a:rPr lang="en-US" sz="2200" i="0">
                          <a:solidFill>
                            <a:srgbClr val="0697FD"/>
                          </a:solidFill>
                          <a:latin typeface="Calibri (Body)"/>
                        </a:rPr>
                        <a:t>array</a:t>
                      </a:r>
                      <a:r>
                        <a:rPr lang="en-US" sz="2200" i="0">
                          <a:solidFill>
                            <a:schemeClr val="tx1"/>
                          </a:solidFill>
                          <a:latin typeface="Calibri (Body)"/>
                        </a:rPr>
                        <a:t>(“a”=&gt;”xanh”, ”đỏ”, “tím”, ”vàng”);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i="0">
                          <a:solidFill>
                            <a:schemeClr val="tx1"/>
                          </a:solidFill>
                          <a:latin typeface="Calibri (Body)"/>
                        </a:rPr>
                        <a:t>$mang2 = </a:t>
                      </a:r>
                      <a:r>
                        <a:rPr lang="en-US" sz="2200" i="0">
                          <a:solidFill>
                            <a:srgbClr val="0697FD"/>
                          </a:solidFill>
                          <a:latin typeface="Calibri (Body)"/>
                        </a:rPr>
                        <a:t>array</a:t>
                      </a:r>
                      <a:r>
                        <a:rPr lang="en-US" sz="2200" i="0">
                          <a:solidFill>
                            <a:schemeClr val="tx1"/>
                          </a:solidFill>
                          <a:latin typeface="Calibri (Body)"/>
                        </a:rPr>
                        <a:t>(“b”=&gt;”xanh”, ”vàng”, “đỏ”);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i="0">
                          <a:solidFill>
                            <a:schemeClr val="tx1"/>
                          </a:solidFill>
                          <a:latin typeface="Calibri (Body)"/>
                        </a:rPr>
                        <a:t>$mang_con = </a:t>
                      </a:r>
                      <a:r>
                        <a:rPr lang="en-US" sz="2200" i="0">
                          <a:solidFill>
                            <a:srgbClr val="0697FD"/>
                          </a:solidFill>
                          <a:latin typeface="Calibri (Body)"/>
                        </a:rPr>
                        <a:t>array_diff</a:t>
                      </a:r>
                      <a:r>
                        <a:rPr lang="en-US" sz="2200" i="0">
                          <a:solidFill>
                            <a:schemeClr val="tx1"/>
                          </a:solidFill>
                          <a:latin typeface="Calibri (Body)"/>
                        </a:rPr>
                        <a:t>($mang1, $mang2);</a:t>
                      </a:r>
                      <a:r>
                        <a:rPr lang="en-US" sz="2200" i="1">
                          <a:solidFill>
                            <a:schemeClr val="accent4">
                              <a:lumMod val="50000"/>
                            </a:schemeClr>
                          </a:solidFill>
                          <a:latin typeface="Calibri (Body)"/>
                        </a:rPr>
                        <a:t> // -&gt; Array([1]=&gt;tím);</a:t>
                      </a:r>
                    </a:p>
                  </a:txBody>
                  <a:tcPr/>
                </a:tc>
                <a:extLst>
                  <a:ext uri="{0D108BD9-81ED-4DB2-BD59-A6C34878D82A}">
                    <a16:rowId xmlns:a16="http://schemas.microsoft.com/office/drawing/2014/main" val="2923490442"/>
                  </a:ext>
                </a:extLst>
              </a:tr>
            </a:tbl>
          </a:graphicData>
        </a:graphic>
      </p:graphicFrame>
    </p:spTree>
    <p:extLst>
      <p:ext uri="{BB962C8B-B14F-4D97-AF65-F5344CB8AC3E}">
        <p14:creationId xmlns:p14="http://schemas.microsoft.com/office/powerpoint/2010/main" val="3236118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latin typeface="Calibri Light (Headings)"/>
              </a:rPr>
              <a:t>7. LẬP TRÌNH H</a:t>
            </a:r>
            <a:r>
              <a:rPr lang="vi-VN" b="1">
                <a:effectLst>
                  <a:outerShdw blurRad="38100" dist="38100" dir="2700000" algn="tl">
                    <a:srgbClr val="000000">
                      <a:alpha val="43137"/>
                    </a:srgbClr>
                  </a:outerShdw>
                </a:effectLst>
                <a:latin typeface="Calibri Light (Headings)"/>
              </a:rPr>
              <a:t>Ư</a:t>
            </a:r>
            <a:r>
              <a:rPr lang="en-US" b="1">
                <a:effectLst>
                  <a:outerShdw blurRad="38100" dist="38100" dir="2700000" algn="tl">
                    <a:srgbClr val="000000">
                      <a:alpha val="43137"/>
                    </a:srgbClr>
                  </a:outerShdw>
                </a:effectLst>
                <a:latin typeface="Calibri Light (Headings)"/>
              </a:rPr>
              <a:t>ỚNG ĐỐI T</a:t>
            </a:r>
            <a:r>
              <a:rPr lang="vi-VN" b="1">
                <a:effectLst>
                  <a:outerShdw blurRad="38100" dist="38100" dir="2700000" algn="tl">
                    <a:srgbClr val="000000">
                      <a:alpha val="43137"/>
                    </a:srgbClr>
                  </a:outerShdw>
                </a:effectLst>
                <a:latin typeface="Calibri Light (Headings)"/>
              </a:rPr>
              <a:t>Ư</a:t>
            </a:r>
            <a:r>
              <a:rPr lang="en-US" b="1">
                <a:effectLst>
                  <a:outerShdw blurRad="38100" dist="38100" dir="2700000" algn="tl">
                    <a:srgbClr val="000000">
                      <a:alpha val="43137"/>
                    </a:srgbClr>
                  </a:outerShdw>
                </a:effectLst>
                <a:latin typeface="Calibri Light (Headings)"/>
              </a:rPr>
              <a:t>ỢNG</a:t>
            </a:r>
          </a:p>
        </p:txBody>
      </p:sp>
      <p:sp>
        <p:nvSpPr>
          <p:cNvPr id="3" name="Content Placeholder 2"/>
          <p:cNvSpPr>
            <a:spLocks noGrp="1"/>
          </p:cNvSpPr>
          <p:nvPr>
            <p:ph idx="1"/>
          </p:nvPr>
        </p:nvSpPr>
        <p:spPr/>
        <p:txBody>
          <a:bodyPr/>
          <a:lstStyle/>
          <a:p>
            <a:r>
              <a:rPr lang="en-US">
                <a:latin typeface="Calibri (Body)"/>
              </a:rPr>
              <a:t>Tổng quan đối t</a:t>
            </a:r>
            <a:r>
              <a:rPr lang="vi-VN">
                <a:latin typeface="Calibri (Body)"/>
              </a:rPr>
              <a:t>ư</a:t>
            </a:r>
            <a:r>
              <a:rPr lang="en-US">
                <a:latin typeface="Calibri (Body)"/>
              </a:rPr>
              <a:t>ợng (object)</a:t>
            </a:r>
          </a:p>
          <a:p>
            <a:r>
              <a:rPr lang="en-US">
                <a:latin typeface="Calibri (Body)"/>
              </a:rPr>
              <a:t>Xây dựng lớp đối t</a:t>
            </a:r>
            <a:r>
              <a:rPr lang="vi-VN">
                <a:latin typeface="Calibri (Body)"/>
              </a:rPr>
              <a:t>ư</a:t>
            </a:r>
            <a:r>
              <a:rPr lang="en-US">
                <a:latin typeface="Calibri (Body)"/>
              </a:rPr>
              <a:t>ợng (class)</a:t>
            </a:r>
          </a:p>
          <a:p>
            <a:r>
              <a:rPr lang="en-US">
                <a:latin typeface="Calibri (Body)"/>
              </a:rPr>
              <a:t>Sử dụng lớp đối t</a:t>
            </a:r>
            <a:r>
              <a:rPr lang="vi-VN">
                <a:latin typeface="Calibri (Body)"/>
              </a:rPr>
              <a:t>ư</a:t>
            </a:r>
            <a:r>
              <a:rPr lang="en-US">
                <a:latin typeface="Calibri (Body)"/>
              </a:rPr>
              <a:t>ợng</a:t>
            </a:r>
          </a:p>
        </p:txBody>
      </p:sp>
      <p:sp>
        <p:nvSpPr>
          <p:cNvPr id="4" name="Slide Number Placeholder 3"/>
          <p:cNvSpPr>
            <a:spLocks noGrp="1"/>
          </p:cNvSpPr>
          <p:nvPr>
            <p:ph type="sldNum" sz="quarter" idx="12"/>
          </p:nvPr>
        </p:nvSpPr>
        <p:spPr/>
        <p:txBody>
          <a:bodyPr/>
          <a:lstStyle/>
          <a:p>
            <a:fld id="{059F1559-0DDD-4D29-8226-63EBDB9FBC49}" type="slidenum">
              <a:rPr lang="en-US" smtClean="0"/>
              <a:t>37</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2647496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TỔNG QUAN ĐỐI T</a:t>
            </a:r>
            <a:r>
              <a:rPr lang="vi-VN" b="1">
                <a:latin typeface="Calibri Light (Headings)"/>
              </a:rPr>
              <a:t>Ư</a:t>
            </a:r>
            <a:r>
              <a:rPr lang="en-US" b="1">
                <a:latin typeface="Calibri Light (Headings)"/>
              </a:rPr>
              <a:t>ỢNG</a:t>
            </a:r>
          </a:p>
        </p:txBody>
      </p:sp>
      <p:sp>
        <p:nvSpPr>
          <p:cNvPr id="3" name="Content Placeholder 2"/>
          <p:cNvSpPr>
            <a:spLocks noGrp="1"/>
          </p:cNvSpPr>
          <p:nvPr>
            <p:ph idx="1"/>
          </p:nvPr>
        </p:nvSpPr>
        <p:spPr>
          <a:xfrm>
            <a:off x="548640" y="1005839"/>
            <a:ext cx="11338560" cy="5461039"/>
          </a:xfrm>
        </p:spPr>
        <p:txBody>
          <a:bodyPr>
            <a:normAutofit/>
          </a:bodyPr>
          <a:lstStyle/>
          <a:p>
            <a:pPr algn="just">
              <a:lnSpc>
                <a:spcPct val="120000"/>
              </a:lnSpc>
              <a:spcBef>
                <a:spcPts val="0"/>
              </a:spcBef>
            </a:pPr>
            <a:r>
              <a:rPr lang="en-US" b="1" kern="0">
                <a:latin typeface="Calibri (Body)"/>
              </a:rPr>
              <a:t>Ý nghĩa sử dụng:</a:t>
            </a:r>
          </a:p>
          <a:p>
            <a:pPr marL="501650" lvl="1" indent="-285750" algn="just">
              <a:lnSpc>
                <a:spcPct val="120000"/>
              </a:lnSpc>
              <a:spcBef>
                <a:spcPts val="0"/>
              </a:spcBef>
              <a:buFont typeface="Wingdings" panose="05000000000000000000" pitchFamily="2" charset="2"/>
              <a:buChar char="Ø"/>
            </a:pPr>
            <a:r>
              <a:rPr lang="en-US" kern="0">
                <a:latin typeface="Calibri (Body)"/>
              </a:rPr>
              <a:t>Đối t</a:t>
            </a:r>
            <a:r>
              <a:rPr lang="vi-VN" kern="0">
                <a:latin typeface="Calibri (Body)"/>
              </a:rPr>
              <a:t>ư</a:t>
            </a:r>
            <a:r>
              <a:rPr lang="en-US" kern="0">
                <a:latin typeface="Calibri (Body)"/>
              </a:rPr>
              <a:t>ợng (object) là những thực thể tồn tại trong thế giới thực.</a:t>
            </a:r>
          </a:p>
          <a:p>
            <a:pPr algn="just">
              <a:lnSpc>
                <a:spcPct val="120000"/>
              </a:lnSpc>
              <a:spcBef>
                <a:spcPts val="0"/>
              </a:spcBef>
            </a:pPr>
            <a:r>
              <a:rPr lang="en-US" b="1" kern="0">
                <a:latin typeface="Calibri (Body)"/>
              </a:rPr>
              <a:t>Ví dụ:</a:t>
            </a:r>
          </a:p>
          <a:p>
            <a:pPr marL="501650" lvl="1" indent="-285750" algn="just">
              <a:lnSpc>
                <a:spcPct val="120000"/>
              </a:lnSpc>
              <a:spcBef>
                <a:spcPts val="0"/>
              </a:spcBef>
              <a:buFont typeface="Wingdings" panose="05000000000000000000" pitchFamily="2" charset="2"/>
              <a:buChar char="Ø"/>
            </a:pPr>
            <a:r>
              <a:rPr lang="en-US" kern="0">
                <a:latin typeface="Calibri (Body)"/>
              </a:rPr>
              <a:t>Con ng</a:t>
            </a:r>
            <a:r>
              <a:rPr lang="vi-VN" kern="0">
                <a:latin typeface="Calibri (Body)"/>
              </a:rPr>
              <a:t>ư</a:t>
            </a:r>
            <a:r>
              <a:rPr lang="en-US" kern="0">
                <a:latin typeface="Calibri (Body)"/>
              </a:rPr>
              <a:t>ời: Sinh viên Nguyễn Văn A, Nhân viên Bùi Thị B</a:t>
            </a:r>
          </a:p>
          <a:p>
            <a:pPr marL="501650" lvl="1" indent="-285750" algn="just">
              <a:lnSpc>
                <a:spcPct val="120000"/>
              </a:lnSpc>
              <a:spcBef>
                <a:spcPts val="0"/>
              </a:spcBef>
              <a:buFont typeface="Wingdings" panose="05000000000000000000" pitchFamily="2" charset="2"/>
              <a:buChar char="Ø"/>
            </a:pPr>
            <a:r>
              <a:rPr lang="en-US" kern="0">
                <a:latin typeface="Calibri (Body)"/>
              </a:rPr>
              <a:t>Một xe h</a:t>
            </a:r>
            <a:r>
              <a:rPr lang="vi-VN" kern="0">
                <a:latin typeface="Calibri (Body)"/>
              </a:rPr>
              <a:t>ơ</a:t>
            </a:r>
            <a:r>
              <a:rPr lang="en-US" kern="0">
                <a:latin typeface="Calibri (Body)"/>
              </a:rPr>
              <a:t>i cụ thể sẽ có những đặc điểm: biển số xe, hiệu xe, màu s</a:t>
            </a:r>
            <a:r>
              <a:rPr lang="vi-VN" kern="0">
                <a:latin typeface="Calibri (Body)"/>
              </a:rPr>
              <a:t>ơ</a:t>
            </a:r>
            <a:r>
              <a:rPr lang="en-US" kern="0">
                <a:latin typeface="Calibri (Body)"/>
              </a:rPr>
              <a:t>n, nhà sản xuất.</a:t>
            </a:r>
          </a:p>
          <a:p>
            <a:pPr algn="just">
              <a:lnSpc>
                <a:spcPct val="120000"/>
              </a:lnSpc>
              <a:spcBef>
                <a:spcPts val="0"/>
              </a:spcBef>
            </a:pPr>
            <a:r>
              <a:rPr lang="en-US" b="1" kern="0">
                <a:latin typeface="Calibri (Body)"/>
              </a:rPr>
              <a:t>Tiếp cận h</a:t>
            </a:r>
            <a:r>
              <a:rPr lang="vi-VN" b="1" kern="0">
                <a:latin typeface="Calibri (Body)"/>
              </a:rPr>
              <a:t>ư</a:t>
            </a:r>
            <a:r>
              <a:rPr lang="en-US" b="1" kern="0">
                <a:latin typeface="Calibri (Body)"/>
              </a:rPr>
              <a:t>ớng đối t</a:t>
            </a:r>
            <a:r>
              <a:rPr lang="vi-VN" b="1" kern="0">
                <a:latin typeface="Calibri (Body)"/>
              </a:rPr>
              <a:t>ư</a:t>
            </a:r>
            <a:r>
              <a:rPr lang="en-US" b="1" kern="0">
                <a:latin typeface="Calibri (Body)"/>
              </a:rPr>
              <a:t>ợng:</a:t>
            </a:r>
          </a:p>
          <a:p>
            <a:pPr marL="501650" lvl="1" indent="-285750" algn="just">
              <a:lnSpc>
                <a:spcPct val="120000"/>
              </a:lnSpc>
              <a:spcBef>
                <a:spcPts val="0"/>
              </a:spcBef>
              <a:buFont typeface="Wingdings" panose="05000000000000000000" pitchFamily="2" charset="2"/>
              <a:buChar char="Ø"/>
            </a:pPr>
            <a:r>
              <a:rPr lang="en-US" kern="0">
                <a:latin typeface="Calibri (Body)"/>
              </a:rPr>
              <a:t>Là kỹ thuật cho phép biểu diễn tự nhiên các đối t</a:t>
            </a:r>
            <a:r>
              <a:rPr lang="vi-VN" kern="0">
                <a:latin typeface="Calibri (Body)"/>
              </a:rPr>
              <a:t>ư</a:t>
            </a:r>
            <a:r>
              <a:rPr lang="en-US" kern="0">
                <a:latin typeface="Calibri (Body)"/>
              </a:rPr>
              <a:t>ợng trong thực tế với các đối t</a:t>
            </a:r>
            <a:r>
              <a:rPr lang="vi-VN" kern="0">
                <a:latin typeface="Calibri (Body)"/>
              </a:rPr>
              <a:t>ư</a:t>
            </a:r>
            <a:r>
              <a:rPr lang="en-US" kern="0">
                <a:latin typeface="Calibri (Body)"/>
              </a:rPr>
              <a:t>ợng bên trong ch</a:t>
            </a:r>
            <a:r>
              <a:rPr lang="vi-VN" kern="0">
                <a:latin typeface="Calibri (Body)"/>
              </a:rPr>
              <a:t>ư</a:t>
            </a:r>
            <a:r>
              <a:rPr lang="en-US" kern="0">
                <a:latin typeface="Calibri (Body)"/>
              </a:rPr>
              <a:t>ơng trình.</a:t>
            </a:r>
          </a:p>
          <a:p>
            <a:pPr algn="just">
              <a:lnSpc>
                <a:spcPct val="120000"/>
              </a:lnSpc>
              <a:spcBef>
                <a:spcPts val="0"/>
              </a:spcBef>
            </a:pPr>
            <a:r>
              <a:rPr lang="en-US" b="1" kern="0">
                <a:latin typeface="Calibri (Body)"/>
              </a:rPr>
              <a:t>Nhân cách hóa đối t</a:t>
            </a:r>
            <a:r>
              <a:rPr lang="vi-VN" b="1" kern="0">
                <a:latin typeface="Calibri (Body)"/>
              </a:rPr>
              <a:t>ư</a:t>
            </a:r>
            <a:r>
              <a:rPr lang="en-US" b="1" kern="0">
                <a:latin typeface="Calibri (Body)"/>
              </a:rPr>
              <a:t>ợng:</a:t>
            </a:r>
          </a:p>
          <a:p>
            <a:pPr algn="just">
              <a:lnSpc>
                <a:spcPct val="120000"/>
              </a:lnSpc>
              <a:spcBef>
                <a:spcPts val="0"/>
              </a:spcBef>
            </a:pPr>
            <a:r>
              <a:rPr lang="en-US" b="1" kern="0">
                <a:latin typeface="Calibri (Body)"/>
              </a:rPr>
              <a:t>Ví dụ: </a:t>
            </a:r>
            <a:r>
              <a:rPr lang="en-US" kern="0">
                <a:latin typeface="Calibri (Body)"/>
              </a:rPr>
              <a:t>Tính tiền l</a:t>
            </a:r>
            <a:r>
              <a:rPr lang="vi-VN" kern="0">
                <a:latin typeface="Calibri (Body)"/>
              </a:rPr>
              <a:t>ư</a:t>
            </a:r>
            <a:r>
              <a:rPr lang="en-US" kern="0">
                <a:latin typeface="Calibri (Body)"/>
              </a:rPr>
              <a:t>ơng cho nhân viên, bài toán giải ph</a:t>
            </a:r>
            <a:r>
              <a:rPr lang="vi-VN" kern="0">
                <a:latin typeface="Calibri (Body)"/>
              </a:rPr>
              <a:t>ư</a:t>
            </a:r>
            <a:r>
              <a:rPr lang="en-US" kern="0">
                <a:latin typeface="Calibri (Body)"/>
              </a:rPr>
              <a:t>ơng trình bậc 2…</a:t>
            </a:r>
          </a:p>
        </p:txBody>
      </p:sp>
      <p:sp>
        <p:nvSpPr>
          <p:cNvPr id="4" name="Slide Number Placeholder 3"/>
          <p:cNvSpPr>
            <a:spLocks noGrp="1"/>
          </p:cNvSpPr>
          <p:nvPr>
            <p:ph type="sldNum" sz="quarter" idx="12"/>
          </p:nvPr>
        </p:nvSpPr>
        <p:spPr/>
        <p:txBody>
          <a:bodyPr/>
          <a:lstStyle/>
          <a:p>
            <a:fld id="{059F1559-0DDD-4D29-8226-63EBDB9FBC49}" type="slidenum">
              <a:rPr lang="en-US" smtClean="0"/>
              <a:t>38</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721449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TỔNG QUAN ĐỐI T</a:t>
            </a:r>
            <a:r>
              <a:rPr lang="vi-VN" b="1">
                <a:latin typeface="Calibri Light (Headings)"/>
              </a:rPr>
              <a:t>Ư</a:t>
            </a:r>
            <a:r>
              <a:rPr lang="en-US" b="1">
                <a:latin typeface="Calibri Light (Headings)"/>
              </a:rPr>
              <a:t>ỢNG</a:t>
            </a:r>
          </a:p>
        </p:txBody>
      </p:sp>
      <p:sp>
        <p:nvSpPr>
          <p:cNvPr id="3" name="Content Placeholder 2"/>
          <p:cNvSpPr>
            <a:spLocks noGrp="1"/>
          </p:cNvSpPr>
          <p:nvPr>
            <p:ph idx="1"/>
          </p:nvPr>
        </p:nvSpPr>
        <p:spPr>
          <a:xfrm>
            <a:off x="548640" y="1005839"/>
            <a:ext cx="11338560" cy="5461039"/>
          </a:xfrm>
        </p:spPr>
        <p:txBody>
          <a:bodyPr>
            <a:normAutofit/>
          </a:bodyPr>
          <a:lstStyle/>
          <a:p>
            <a:pPr algn="just">
              <a:lnSpc>
                <a:spcPct val="120000"/>
              </a:lnSpc>
              <a:spcBef>
                <a:spcPts val="0"/>
              </a:spcBef>
            </a:pPr>
            <a:r>
              <a:rPr lang="en-US" b="1" kern="0">
                <a:latin typeface="Calibri (Body)"/>
              </a:rPr>
              <a:t>Lớp đối t</a:t>
            </a:r>
            <a:r>
              <a:rPr lang="vi-VN" b="1" kern="0">
                <a:latin typeface="Calibri (Body)"/>
              </a:rPr>
              <a:t>ư</a:t>
            </a:r>
            <a:r>
              <a:rPr lang="en-US" b="1" kern="0">
                <a:latin typeface="Calibri (Body)"/>
              </a:rPr>
              <a:t>ợng:</a:t>
            </a:r>
          </a:p>
          <a:p>
            <a:pPr marL="501650" lvl="1" indent="-285750" algn="just">
              <a:lnSpc>
                <a:spcPct val="120000"/>
              </a:lnSpc>
              <a:spcBef>
                <a:spcPts val="0"/>
              </a:spcBef>
              <a:buFont typeface="Wingdings" panose="05000000000000000000" pitchFamily="2" charset="2"/>
              <a:buChar char="Ø"/>
            </a:pPr>
            <a:r>
              <a:rPr lang="en-US" kern="0">
                <a:latin typeface="Calibri (Body)"/>
              </a:rPr>
              <a:t>Là một khái niệm trong Lập trình h</a:t>
            </a:r>
            <a:r>
              <a:rPr lang="vi-VN" kern="0">
                <a:latin typeface="Calibri (Body)"/>
              </a:rPr>
              <a:t>ư</a:t>
            </a:r>
            <a:r>
              <a:rPr lang="en-US" kern="0">
                <a:latin typeface="Calibri (Body)"/>
              </a:rPr>
              <a:t>ớng đối t</a:t>
            </a:r>
            <a:r>
              <a:rPr lang="vi-VN" kern="0">
                <a:latin typeface="Calibri (Body)"/>
              </a:rPr>
              <a:t>ư</a:t>
            </a:r>
            <a:r>
              <a:rPr lang="en-US" kern="0">
                <a:latin typeface="Calibri (Body)"/>
              </a:rPr>
              <a:t>ợng, mô tả những thực thể có chung tính chất và hành vi. Class định nghĩa những thuộc tính và hành vi đ</a:t>
            </a:r>
            <a:r>
              <a:rPr lang="vi-VN" kern="0">
                <a:latin typeface="Calibri (Body)"/>
              </a:rPr>
              <a:t>ư</a:t>
            </a:r>
            <a:r>
              <a:rPr lang="en-US" kern="0">
                <a:latin typeface="Calibri (Body)"/>
              </a:rPr>
              <a:t>ợc dùng cho những đối t</a:t>
            </a:r>
            <a:r>
              <a:rPr lang="vi-VN" kern="0">
                <a:latin typeface="Calibri (Body)"/>
              </a:rPr>
              <a:t>ư</a:t>
            </a:r>
            <a:r>
              <a:rPr lang="en-US" kern="0">
                <a:latin typeface="Calibri (Body)"/>
              </a:rPr>
              <a:t>ợng của lớp đó.</a:t>
            </a:r>
          </a:p>
          <a:p>
            <a:pPr algn="just">
              <a:lnSpc>
                <a:spcPct val="120000"/>
              </a:lnSpc>
              <a:spcBef>
                <a:spcPts val="0"/>
              </a:spcBef>
            </a:pPr>
            <a:r>
              <a:rPr lang="en-US" b="1" kern="0">
                <a:latin typeface="Calibri (Body)"/>
              </a:rPr>
              <a:t>Kết quả của sự trừu t</a:t>
            </a:r>
            <a:r>
              <a:rPr lang="vi-VN" b="1" kern="0">
                <a:latin typeface="Calibri (Body)"/>
              </a:rPr>
              <a:t>ư</a:t>
            </a:r>
            <a:r>
              <a:rPr lang="en-US" b="1" kern="0">
                <a:latin typeface="Calibri (Body)"/>
              </a:rPr>
              <a:t>ợng hóa (abstraction) các đối t</a:t>
            </a:r>
            <a:r>
              <a:rPr lang="vi-VN" b="1" kern="0">
                <a:latin typeface="Calibri (Body)"/>
              </a:rPr>
              <a:t>ư</a:t>
            </a:r>
            <a:r>
              <a:rPr lang="en-US" b="1" kern="0">
                <a:latin typeface="Calibri (Body)"/>
              </a:rPr>
              <a:t>ợng:</a:t>
            </a:r>
          </a:p>
          <a:p>
            <a:pPr marL="501650" lvl="1" indent="-285750" algn="just">
              <a:lnSpc>
                <a:spcPct val="120000"/>
              </a:lnSpc>
              <a:spcBef>
                <a:spcPts val="0"/>
              </a:spcBef>
              <a:buFont typeface="Wingdings" panose="05000000000000000000" pitchFamily="2" charset="2"/>
              <a:buChar char="Ø"/>
            </a:pPr>
            <a:r>
              <a:rPr lang="en-US" kern="0">
                <a:latin typeface="Calibri (Body)"/>
              </a:rPr>
              <a:t>Cùng loại</a:t>
            </a:r>
          </a:p>
          <a:p>
            <a:pPr marL="501650" lvl="1" indent="-285750" algn="just">
              <a:lnSpc>
                <a:spcPct val="120000"/>
              </a:lnSpc>
              <a:spcBef>
                <a:spcPts val="0"/>
              </a:spcBef>
              <a:buFont typeface="Wingdings" panose="05000000000000000000" pitchFamily="2" charset="2"/>
              <a:buChar char="Ø"/>
            </a:pPr>
            <a:r>
              <a:rPr lang="en-US" kern="0">
                <a:latin typeface="Calibri (Body)"/>
              </a:rPr>
              <a:t>Cùng các thông tin mô tả về đối t</a:t>
            </a:r>
            <a:r>
              <a:rPr lang="vi-VN" kern="0">
                <a:latin typeface="Calibri (Body)"/>
              </a:rPr>
              <a:t>ư</a:t>
            </a:r>
            <a:r>
              <a:rPr lang="en-US" kern="0">
                <a:latin typeface="Calibri (Body)"/>
              </a:rPr>
              <a:t>ợng</a:t>
            </a:r>
          </a:p>
          <a:p>
            <a:pPr algn="just">
              <a:lnSpc>
                <a:spcPct val="120000"/>
              </a:lnSpc>
              <a:spcBef>
                <a:spcPts val="0"/>
              </a:spcBef>
            </a:pPr>
            <a:r>
              <a:rPr lang="en-US" b="1" kern="0">
                <a:latin typeface="Calibri (Body)"/>
              </a:rPr>
              <a:t>Ví dụ lớp đối t</a:t>
            </a:r>
            <a:r>
              <a:rPr lang="vi-VN" b="1" kern="0">
                <a:latin typeface="Calibri (Body)"/>
              </a:rPr>
              <a:t>ư</a:t>
            </a:r>
            <a:r>
              <a:rPr lang="en-US" b="1" kern="0">
                <a:latin typeface="Calibri (Body)"/>
              </a:rPr>
              <a:t>ợng</a:t>
            </a:r>
          </a:p>
          <a:p>
            <a:pPr marL="501650" lvl="1" indent="-285750" algn="just">
              <a:lnSpc>
                <a:spcPct val="120000"/>
              </a:lnSpc>
              <a:spcBef>
                <a:spcPts val="0"/>
              </a:spcBef>
              <a:buFont typeface="Wingdings" panose="05000000000000000000" pitchFamily="2" charset="2"/>
              <a:buChar char="Ø"/>
            </a:pPr>
            <a:r>
              <a:rPr lang="en-US" kern="0">
                <a:latin typeface="Calibri (Body)"/>
              </a:rPr>
              <a:t>Lớp </a:t>
            </a:r>
            <a:r>
              <a:rPr lang="en-US" kern="0">
                <a:solidFill>
                  <a:schemeClr val="accent2">
                    <a:lumMod val="75000"/>
                  </a:schemeClr>
                </a:solidFill>
                <a:latin typeface="Calibri (Body)"/>
              </a:rPr>
              <a:t>XE_OTO</a:t>
            </a:r>
          </a:p>
          <a:p>
            <a:pPr marL="501650" lvl="1" indent="-285750" algn="just">
              <a:lnSpc>
                <a:spcPct val="120000"/>
              </a:lnSpc>
              <a:spcBef>
                <a:spcPts val="0"/>
              </a:spcBef>
              <a:buFont typeface="Wingdings" panose="05000000000000000000" pitchFamily="2" charset="2"/>
              <a:buChar char="Ø"/>
            </a:pPr>
            <a:r>
              <a:rPr lang="en-US" kern="0">
                <a:latin typeface="Calibri (Body)"/>
              </a:rPr>
              <a:t>Lớp </a:t>
            </a:r>
            <a:r>
              <a:rPr lang="en-US" kern="0">
                <a:solidFill>
                  <a:schemeClr val="accent2">
                    <a:lumMod val="75000"/>
                  </a:schemeClr>
                </a:solidFill>
                <a:latin typeface="Calibri (Body)"/>
              </a:rPr>
              <a:t>NHAN_VIEN</a:t>
            </a:r>
          </a:p>
          <a:p>
            <a:pPr algn="just">
              <a:lnSpc>
                <a:spcPct val="120000"/>
              </a:lnSpc>
              <a:spcBef>
                <a:spcPts val="0"/>
              </a:spcBef>
            </a:pPr>
            <a:endParaRPr lang="en-US" kern="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39</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50821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GIỚI THIỆU NGÔN NGỮ LẬP TRÌNH PHP</a:t>
            </a:r>
          </a:p>
        </p:txBody>
      </p:sp>
      <p:sp>
        <p:nvSpPr>
          <p:cNvPr id="3" name="Content Placeholder 2"/>
          <p:cNvSpPr>
            <a:spLocks noGrp="1"/>
          </p:cNvSpPr>
          <p:nvPr>
            <p:ph idx="1"/>
          </p:nvPr>
        </p:nvSpPr>
        <p:spPr>
          <a:xfrm>
            <a:off x="548640" y="1005840"/>
            <a:ext cx="11338560" cy="5461038"/>
          </a:xfrm>
        </p:spPr>
        <p:txBody>
          <a:bodyPr>
            <a:normAutofit fontScale="92500" lnSpcReduction="10000"/>
          </a:bodyPr>
          <a:lstStyle/>
          <a:p>
            <a:pPr>
              <a:lnSpc>
                <a:spcPct val="140000"/>
              </a:lnSpc>
              <a:spcBef>
                <a:spcPts val="0"/>
              </a:spcBef>
            </a:pPr>
            <a:r>
              <a:rPr lang="en-US" b="1">
                <a:latin typeface="Calibri (Body)"/>
              </a:rPr>
              <a:t>Hypertext Preprocessor</a:t>
            </a:r>
            <a:r>
              <a:rPr lang="en-US">
                <a:latin typeface="Calibri (Body)"/>
              </a:rPr>
              <a:t>: </a:t>
            </a:r>
            <a:r>
              <a:rPr lang="en-US" sz="2400">
                <a:latin typeface="Calibri (Body)"/>
              </a:rPr>
              <a:t>Là ngôn ngữ lập trình phía server-side đ</a:t>
            </a:r>
            <a:r>
              <a:rPr lang="vi-VN" sz="2400">
                <a:latin typeface="Calibri (Body)"/>
              </a:rPr>
              <a:t>ư</a:t>
            </a:r>
            <a:r>
              <a:rPr lang="en-US" sz="2400">
                <a:latin typeface="Calibri (Body)"/>
              </a:rPr>
              <a:t>ợc thiết kế và xây dựng và phát triển web.</a:t>
            </a:r>
          </a:p>
          <a:p>
            <a:pPr>
              <a:lnSpc>
                <a:spcPct val="140000"/>
              </a:lnSpc>
              <a:spcBef>
                <a:spcPts val="0"/>
              </a:spcBef>
            </a:pPr>
            <a:r>
              <a:rPr lang="en-US" b="1">
                <a:latin typeface="Calibri (Body)"/>
              </a:rPr>
              <a:t>Đặc điểm</a:t>
            </a:r>
            <a:r>
              <a:rPr lang="en-US">
                <a:latin typeface="Calibri (Body)"/>
              </a:rPr>
              <a:t>:</a:t>
            </a:r>
          </a:p>
          <a:p>
            <a:pPr lvl="1">
              <a:lnSpc>
                <a:spcPct val="140000"/>
              </a:lnSpc>
              <a:spcBef>
                <a:spcPts val="0"/>
              </a:spcBef>
              <a:buFont typeface="Wingdings" panose="05000000000000000000" pitchFamily="2" charset="2"/>
              <a:buChar char="ü"/>
            </a:pPr>
            <a:r>
              <a:rPr lang="en-US">
                <a:latin typeface="Calibri (Body)"/>
              </a:rPr>
              <a:t>Chạy trên hệ thống máy chủ (server)</a:t>
            </a:r>
          </a:p>
          <a:p>
            <a:pPr lvl="1">
              <a:lnSpc>
                <a:spcPct val="140000"/>
              </a:lnSpc>
              <a:spcBef>
                <a:spcPts val="0"/>
              </a:spcBef>
              <a:buFont typeface="Wingdings" panose="05000000000000000000" pitchFamily="2" charset="2"/>
              <a:buChar char="ü"/>
            </a:pPr>
            <a:r>
              <a:rPr lang="en-US">
                <a:latin typeface="Calibri (Body)"/>
              </a:rPr>
              <a:t>Đ</a:t>
            </a:r>
            <a:r>
              <a:rPr lang="vi-VN">
                <a:latin typeface="Calibri (Body)"/>
              </a:rPr>
              <a:t>ơ</a:t>
            </a:r>
            <a:r>
              <a:rPr lang="en-US">
                <a:latin typeface="Calibri (Body)"/>
              </a:rPr>
              <a:t>n giản, dễ sử dụng, có nhiều h</a:t>
            </a:r>
            <a:r>
              <a:rPr lang="vi-VN">
                <a:latin typeface="Calibri (Body)"/>
              </a:rPr>
              <a:t>ư</a:t>
            </a:r>
            <a:r>
              <a:rPr lang="en-US">
                <a:latin typeface="Calibri (Body)"/>
              </a:rPr>
              <a:t>ớng dẫn trên mạng,…</a:t>
            </a:r>
          </a:p>
          <a:p>
            <a:pPr lvl="1">
              <a:lnSpc>
                <a:spcPct val="140000"/>
              </a:lnSpc>
              <a:spcBef>
                <a:spcPts val="0"/>
              </a:spcBef>
              <a:buFont typeface="Wingdings" panose="05000000000000000000" pitchFamily="2" charset="2"/>
              <a:buChar char="ü"/>
            </a:pPr>
            <a:r>
              <a:rPr lang="en-US">
                <a:latin typeface="Calibri (Body)"/>
              </a:rPr>
              <a:t>Tốc độ xử lý nhanh</a:t>
            </a:r>
          </a:p>
          <a:p>
            <a:pPr lvl="1">
              <a:lnSpc>
                <a:spcPct val="140000"/>
              </a:lnSpc>
              <a:spcBef>
                <a:spcPts val="0"/>
              </a:spcBef>
              <a:buFont typeface="Wingdings" panose="05000000000000000000" pitchFamily="2" charset="2"/>
              <a:buChar char="ü"/>
            </a:pPr>
            <a:r>
              <a:rPr lang="en-US">
                <a:latin typeface="Calibri (Body)"/>
              </a:rPr>
              <a:t>Hoàn toàn miễn phí, luôn đ</a:t>
            </a:r>
            <a:r>
              <a:rPr lang="vi-VN">
                <a:latin typeface="Calibri (Body)"/>
              </a:rPr>
              <a:t>ư</a:t>
            </a:r>
            <a:r>
              <a:rPr lang="en-US">
                <a:latin typeface="Calibri (Body)"/>
              </a:rPr>
              <a:t>ợc cập nhật (mã nguồn mở)</a:t>
            </a:r>
          </a:p>
          <a:p>
            <a:pPr lvl="1">
              <a:lnSpc>
                <a:spcPct val="140000"/>
              </a:lnSpc>
              <a:spcBef>
                <a:spcPts val="0"/>
              </a:spcBef>
              <a:buFont typeface="Wingdings" panose="05000000000000000000" pitchFamily="2" charset="2"/>
              <a:buChar char="ü"/>
            </a:pPr>
            <a:r>
              <a:rPr lang="en-US">
                <a:latin typeface="Calibri (Body)"/>
              </a:rPr>
              <a:t>Có thể thực thi trên bất cứ hệ điều hành nào</a:t>
            </a:r>
          </a:p>
          <a:p>
            <a:pPr lvl="1">
              <a:lnSpc>
                <a:spcPct val="140000"/>
              </a:lnSpc>
              <a:spcBef>
                <a:spcPts val="0"/>
              </a:spcBef>
              <a:buFont typeface="Wingdings" panose="05000000000000000000" pitchFamily="2" charset="2"/>
              <a:buChar char="ü"/>
            </a:pPr>
            <a:r>
              <a:rPr lang="en-US">
                <a:latin typeface="Calibri (Body)"/>
              </a:rPr>
              <a:t>Không chỉ làm việc với HTML, còn làm việc với hình ảnh, PDF, Flash movie…</a:t>
            </a:r>
          </a:p>
          <a:p>
            <a:pPr lvl="1">
              <a:lnSpc>
                <a:spcPct val="140000"/>
              </a:lnSpc>
              <a:spcBef>
                <a:spcPts val="0"/>
              </a:spcBef>
              <a:buFont typeface="Wingdings" panose="05000000000000000000" pitchFamily="2" charset="2"/>
              <a:buChar char="ü"/>
            </a:pPr>
            <a:r>
              <a:rPr lang="en-US">
                <a:latin typeface="Calibri (Body)"/>
              </a:rPr>
              <a:t>Có thể kết nối với CSDL: mySQL, mSQL, FrontBase, dBase, ODBC, Oracle, FilePro…</a:t>
            </a:r>
          </a:p>
          <a:p>
            <a:pPr lvl="1">
              <a:lnSpc>
                <a:spcPct val="140000"/>
              </a:lnSpc>
              <a:spcBef>
                <a:spcPts val="0"/>
              </a:spcBef>
              <a:buFont typeface="Wingdings" panose="05000000000000000000" pitchFamily="2" charset="2"/>
              <a:buChar char="ü"/>
            </a:pPr>
            <a:r>
              <a:rPr lang="vi-VN">
                <a:latin typeface="Calibri (Body)"/>
              </a:rPr>
              <a:t>Đượ</a:t>
            </a:r>
            <a:r>
              <a:rPr lang="en-US">
                <a:latin typeface="Calibri (Body)"/>
              </a:rPr>
              <a:t>c sử dụng để xây dựng các Framework: Joomla, Drupal, Zend,…</a:t>
            </a:r>
          </a:p>
          <a:p>
            <a:pPr lvl="1">
              <a:lnSpc>
                <a:spcPct val="140000"/>
              </a:lnSpc>
              <a:spcBef>
                <a:spcPts val="0"/>
              </a:spcBef>
              <a:buFont typeface="Wingdings" panose="05000000000000000000" pitchFamily="2" charset="2"/>
              <a:buChar char="ü"/>
            </a:pPr>
            <a:r>
              <a:rPr lang="en-US">
                <a:latin typeface="Calibri (Body)"/>
              </a:rPr>
              <a:t>Có nhiều editor hỗ trợ: PHPDesigner, DreamWeaver, Visual Studio code…</a:t>
            </a:r>
            <a:endParaRPr lang="en-US" dirty="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4</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2150801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latin typeface="Calibri Light (Headings)"/>
              </a:rPr>
              <a:t>XÂY DỰNG LỚP ĐỐI T</a:t>
            </a:r>
            <a:r>
              <a:rPr lang="vi-VN" b="1">
                <a:latin typeface="Calibri Light (Headings)"/>
              </a:rPr>
              <a:t>Ư</a:t>
            </a:r>
            <a:r>
              <a:rPr lang="en-US" b="1">
                <a:latin typeface="Calibri Light (Headings)"/>
              </a:rPr>
              <a:t>ỢNG</a:t>
            </a:r>
          </a:p>
        </p:txBody>
      </p:sp>
      <p:sp>
        <p:nvSpPr>
          <p:cNvPr id="4" name="Slide Number Placeholder 3"/>
          <p:cNvSpPr>
            <a:spLocks noGrp="1"/>
          </p:cNvSpPr>
          <p:nvPr>
            <p:ph type="sldNum" sz="quarter" idx="12"/>
          </p:nvPr>
        </p:nvSpPr>
        <p:spPr/>
        <p:txBody>
          <a:bodyPr/>
          <a:lstStyle/>
          <a:p>
            <a:fld id="{059F1559-0DDD-4D29-8226-63EBDB9FBC49}" type="slidenum">
              <a:rPr lang="en-US" smtClean="0"/>
              <a:t>40</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535406874"/>
              </p:ext>
            </p:extLst>
          </p:nvPr>
        </p:nvGraphicFramePr>
        <p:xfrm>
          <a:off x="241299" y="1049338"/>
          <a:ext cx="11579799" cy="5308093"/>
        </p:xfrm>
        <a:graphic>
          <a:graphicData uri="http://schemas.openxmlformats.org/drawingml/2006/table">
            <a:tbl>
              <a:tblPr firstRow="1" bandRow="1">
                <a:tableStyleId>{5C22544A-7EE6-4342-B048-85BDC9FD1C3A}</a:tableStyleId>
              </a:tblPr>
              <a:tblGrid>
                <a:gridCol w="1113776">
                  <a:extLst>
                    <a:ext uri="{9D8B030D-6E8A-4147-A177-3AD203B41FA5}">
                      <a16:colId xmlns:a16="http://schemas.microsoft.com/office/drawing/2014/main" val="3849809954"/>
                    </a:ext>
                  </a:extLst>
                </a:gridCol>
                <a:gridCol w="3294043">
                  <a:extLst>
                    <a:ext uri="{9D8B030D-6E8A-4147-A177-3AD203B41FA5}">
                      <a16:colId xmlns:a16="http://schemas.microsoft.com/office/drawing/2014/main" val="2675699224"/>
                    </a:ext>
                  </a:extLst>
                </a:gridCol>
                <a:gridCol w="7171980">
                  <a:extLst>
                    <a:ext uri="{9D8B030D-6E8A-4147-A177-3AD203B41FA5}">
                      <a16:colId xmlns:a16="http://schemas.microsoft.com/office/drawing/2014/main" val="4145002182"/>
                    </a:ext>
                  </a:extLst>
                </a:gridCol>
              </a:tblGrid>
              <a:tr h="370840">
                <a:tc>
                  <a:txBody>
                    <a:bodyPr/>
                    <a:lstStyle/>
                    <a:p>
                      <a:pPr algn="ctr"/>
                      <a:endParaRPr lang="en-US" sz="2000">
                        <a:latin typeface="Calibri (Body)"/>
                      </a:endParaRPr>
                    </a:p>
                  </a:txBody>
                  <a:tcPr/>
                </a:tc>
                <a:tc>
                  <a:txBody>
                    <a:bodyPr/>
                    <a:lstStyle/>
                    <a:p>
                      <a:pPr algn="ctr"/>
                      <a:r>
                        <a:rPr lang="en-US" sz="2000">
                          <a:latin typeface="Calibri (Body)"/>
                        </a:rPr>
                        <a:t>Cú pháp</a:t>
                      </a:r>
                    </a:p>
                  </a:txBody>
                  <a:tcPr/>
                </a:tc>
                <a:tc>
                  <a:txBody>
                    <a:bodyPr/>
                    <a:lstStyle/>
                    <a:p>
                      <a:pPr algn="ctr"/>
                      <a:r>
                        <a:rPr lang="en-US" sz="2000">
                          <a:latin typeface="Calibri (Body)"/>
                        </a:rPr>
                        <a:t>Mô tả, ví dụ</a:t>
                      </a:r>
                    </a:p>
                  </a:txBody>
                  <a:tcPr/>
                </a:tc>
                <a:extLst>
                  <a:ext uri="{0D108BD9-81ED-4DB2-BD59-A6C34878D82A}">
                    <a16:rowId xmlns:a16="http://schemas.microsoft.com/office/drawing/2014/main" val="1650299412"/>
                  </a:ext>
                </a:extLst>
              </a:tr>
              <a:tr h="370840">
                <a:tc>
                  <a:txBody>
                    <a:bodyPr/>
                    <a:lstStyle/>
                    <a:p>
                      <a:pPr algn="ctr">
                        <a:lnSpc>
                          <a:spcPct val="114000"/>
                        </a:lnSpc>
                        <a:spcAft>
                          <a:spcPts val="0"/>
                        </a:spcAft>
                      </a:pPr>
                      <a:r>
                        <a:rPr lang="en-US" sz="1800" b="1">
                          <a:solidFill>
                            <a:schemeClr val="tx1"/>
                          </a:solidFill>
                          <a:latin typeface="Calibri (Body)"/>
                        </a:rPr>
                        <a:t>Tạo lớp</a:t>
                      </a:r>
                    </a:p>
                  </a:txBody>
                  <a:tcPr/>
                </a:tc>
                <a:tc>
                  <a:txBody>
                    <a:bodyPr/>
                    <a:lstStyle/>
                    <a:p>
                      <a:pPr marL="0" marR="0" lvl="0" indent="0" algn="just"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class</a:t>
                      </a:r>
                      <a:r>
                        <a:rPr lang="en-US" kern="0">
                          <a:solidFill>
                            <a:srgbClr val="FF0000"/>
                          </a:solidFill>
                          <a:latin typeface="Calibri (Body)"/>
                        </a:rPr>
                        <a:t> &lt;tên_lớp&gt;</a:t>
                      </a:r>
                    </a:p>
                    <a:p>
                      <a:pPr marL="0" marR="0" lvl="0" indent="0" algn="just" defTabSz="914400" rtl="0" eaLnBrk="1" fontAlgn="auto" latinLnBrk="0" hangingPunct="1">
                        <a:lnSpc>
                          <a:spcPct val="114000"/>
                        </a:lnSpc>
                        <a:spcBef>
                          <a:spcPts val="0"/>
                        </a:spcBef>
                        <a:spcAft>
                          <a:spcPts val="0"/>
                        </a:spcAft>
                        <a:buClrTx/>
                        <a:buSzTx/>
                        <a:buFontTx/>
                        <a:buNone/>
                        <a:tabLst/>
                        <a:defRPr/>
                      </a:pPr>
                      <a:r>
                        <a:rPr lang="en-US" sz="1800" kern="0">
                          <a:solidFill>
                            <a:srgbClr val="FF0000"/>
                          </a:solidFill>
                          <a:latin typeface="Calibri (Body)"/>
                        </a:rPr>
                        <a:t>{ </a:t>
                      </a:r>
                      <a:r>
                        <a:rPr lang="en-US" sz="1800" i="1" kern="0">
                          <a:solidFill>
                            <a:schemeClr val="accent4">
                              <a:lumMod val="50000"/>
                            </a:schemeClr>
                          </a:solidFill>
                          <a:latin typeface="Calibri (Body)"/>
                        </a:rPr>
                        <a:t>// khai báo thuộc tính</a:t>
                      </a:r>
                    </a:p>
                    <a:p>
                      <a:pPr marL="0" marR="0" lvl="0" indent="0" algn="just" defTabSz="914400" rtl="0" eaLnBrk="1" fontAlgn="auto" latinLnBrk="0" hangingPunct="1">
                        <a:lnSpc>
                          <a:spcPct val="114000"/>
                        </a:lnSpc>
                        <a:spcBef>
                          <a:spcPts val="0"/>
                        </a:spcBef>
                        <a:spcAft>
                          <a:spcPts val="0"/>
                        </a:spcAft>
                        <a:buClrTx/>
                        <a:buSzTx/>
                        <a:buFontTx/>
                        <a:buNone/>
                        <a:tabLst/>
                        <a:defRPr/>
                      </a:pPr>
                      <a:r>
                        <a:rPr lang="en-US" sz="1800" i="1" kern="0">
                          <a:solidFill>
                            <a:schemeClr val="accent4">
                              <a:lumMod val="50000"/>
                            </a:schemeClr>
                          </a:solidFill>
                          <a:latin typeface="Calibri (Body)"/>
                        </a:rPr>
                        <a:t>//gán và lấy giá trị của thuộc tính</a:t>
                      </a:r>
                    </a:p>
                    <a:p>
                      <a:pPr marL="0" marR="0" lvl="0" indent="0" algn="just" defTabSz="914400" rtl="0" eaLnBrk="1" fontAlgn="auto" latinLnBrk="0" hangingPunct="1">
                        <a:lnSpc>
                          <a:spcPct val="114000"/>
                        </a:lnSpc>
                        <a:spcBef>
                          <a:spcPts val="0"/>
                        </a:spcBef>
                        <a:spcAft>
                          <a:spcPts val="0"/>
                        </a:spcAft>
                        <a:buClrTx/>
                        <a:buSzTx/>
                        <a:buFontTx/>
                        <a:buNone/>
                        <a:tabLst/>
                        <a:defRPr/>
                      </a:pPr>
                      <a:r>
                        <a:rPr lang="en-US" sz="1800" i="1" kern="0">
                          <a:solidFill>
                            <a:schemeClr val="accent4">
                              <a:lumMod val="50000"/>
                            </a:schemeClr>
                          </a:solidFill>
                          <a:latin typeface="Calibri (Body)"/>
                        </a:rPr>
                        <a:t>// các ph</a:t>
                      </a:r>
                      <a:r>
                        <a:rPr lang="vi-VN" sz="1800" i="1" kern="0">
                          <a:solidFill>
                            <a:schemeClr val="accent4">
                              <a:lumMod val="50000"/>
                            </a:schemeClr>
                          </a:solidFill>
                          <a:latin typeface="Calibri (Body)"/>
                        </a:rPr>
                        <a:t>ư</a:t>
                      </a:r>
                      <a:r>
                        <a:rPr lang="en-US" sz="1800" i="1" kern="0">
                          <a:solidFill>
                            <a:schemeClr val="accent4">
                              <a:lumMod val="50000"/>
                            </a:schemeClr>
                          </a:solidFill>
                          <a:latin typeface="Calibri (Body)"/>
                        </a:rPr>
                        <a:t>ơng thức của lớp</a:t>
                      </a:r>
                    </a:p>
                    <a:p>
                      <a:pPr marL="0" marR="0" lvl="0" indent="0" algn="just" defTabSz="914400" rtl="0" eaLnBrk="1" fontAlgn="auto" latinLnBrk="0" hangingPunct="1">
                        <a:lnSpc>
                          <a:spcPct val="114000"/>
                        </a:lnSpc>
                        <a:spcBef>
                          <a:spcPts val="0"/>
                        </a:spcBef>
                        <a:spcAft>
                          <a:spcPts val="0"/>
                        </a:spcAft>
                        <a:buClrTx/>
                        <a:buSzTx/>
                        <a:buFontTx/>
                        <a:buNone/>
                        <a:tabLst/>
                        <a:defRPr/>
                      </a:pPr>
                      <a:r>
                        <a:rPr lang="en-US" sz="1800" kern="0">
                          <a:solidFill>
                            <a:srgbClr val="FF0000"/>
                          </a:solidFill>
                          <a:latin typeface="Calibri (Body)"/>
                        </a:rPr>
                        <a:t>}</a:t>
                      </a: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tạo lớp PHÂN SỐ</a:t>
                      </a:r>
                      <a:endParaRPr lang="en-US" kern="0">
                        <a:solidFill>
                          <a:srgbClr val="0697FD"/>
                        </a:solidFill>
                        <a:latin typeface="Calibri (Body)"/>
                      </a:endParaRPr>
                    </a:p>
                    <a:p>
                      <a:pPr marL="215900" lvl="1" indent="0" algn="just">
                        <a:lnSpc>
                          <a:spcPct val="114000"/>
                        </a:lnSpc>
                        <a:spcBef>
                          <a:spcPts val="0"/>
                        </a:spcBef>
                        <a:buFont typeface="Wingdings" panose="05000000000000000000" pitchFamily="2" charset="2"/>
                        <a:buNone/>
                      </a:pPr>
                      <a:r>
                        <a:rPr lang="en-US" kern="0">
                          <a:solidFill>
                            <a:srgbClr val="0697FD"/>
                          </a:solidFill>
                          <a:latin typeface="Calibri (Body)"/>
                        </a:rPr>
                        <a:t>class</a:t>
                      </a:r>
                      <a:r>
                        <a:rPr lang="en-US" kern="0">
                          <a:solidFill>
                            <a:schemeClr val="tx1"/>
                          </a:solidFill>
                          <a:latin typeface="Calibri (Body)"/>
                        </a:rPr>
                        <a:t> </a:t>
                      </a:r>
                      <a:r>
                        <a:rPr lang="en-US" kern="0">
                          <a:solidFill>
                            <a:schemeClr val="accent2">
                              <a:lumMod val="75000"/>
                            </a:schemeClr>
                          </a:solidFill>
                          <a:latin typeface="Calibri (Body)"/>
                        </a:rPr>
                        <a:t>PHAN_SO</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a:t>
                      </a:r>
                    </a:p>
                    <a:p>
                      <a:pPr marL="215900" lvl="1" indent="0" algn="just">
                        <a:lnSpc>
                          <a:spcPct val="114000"/>
                        </a:lnSpc>
                        <a:spcBef>
                          <a:spcPts val="0"/>
                        </a:spcBef>
                        <a:buFont typeface="Wingdings" panose="05000000000000000000" pitchFamily="2" charset="2"/>
                        <a:buNone/>
                      </a:pPr>
                      <a:r>
                        <a:rPr lang="en-US" kern="0">
                          <a:solidFill>
                            <a:schemeClr val="tx1"/>
                          </a:solidFill>
                          <a:latin typeface="Calibri (Body)"/>
                        </a:rPr>
                        <a:t>}</a:t>
                      </a:r>
                    </a:p>
                  </a:txBody>
                  <a:tcPr/>
                </a:tc>
                <a:extLst>
                  <a:ext uri="{0D108BD9-81ED-4DB2-BD59-A6C34878D82A}">
                    <a16:rowId xmlns:a16="http://schemas.microsoft.com/office/drawing/2014/main" val="256975831"/>
                  </a:ext>
                </a:extLst>
              </a:tr>
              <a:tr h="370840">
                <a:tc>
                  <a:txBody>
                    <a:bodyPr/>
                    <a:lstStyle/>
                    <a:p>
                      <a:pPr algn="ctr">
                        <a:lnSpc>
                          <a:spcPct val="114000"/>
                        </a:lnSpc>
                        <a:spcAft>
                          <a:spcPts val="0"/>
                        </a:spcAft>
                      </a:pPr>
                      <a:r>
                        <a:rPr lang="en-US" sz="1800" b="1">
                          <a:solidFill>
                            <a:schemeClr val="tx1"/>
                          </a:solidFill>
                          <a:latin typeface="Calibri (Body)"/>
                        </a:rPr>
                        <a:t>Khai báo thuộc tính</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0">
                          <a:solidFill>
                            <a:srgbClr val="0697FD"/>
                          </a:solidFill>
                          <a:latin typeface="Calibri (Body)"/>
                        </a:rPr>
                        <a:t>var</a:t>
                      </a:r>
                      <a:r>
                        <a:rPr lang="en-US" sz="1800" kern="0">
                          <a:solidFill>
                            <a:srgbClr val="FF0000"/>
                          </a:solidFill>
                          <a:latin typeface="Calibri (Body)"/>
                        </a:rPr>
                        <a:t> &lt;tên_thuộc_tính&gt;;</a:t>
                      </a:r>
                      <a:endParaRPr lang="en-US" sz="1800">
                        <a:solidFill>
                          <a:schemeClr val="tx1"/>
                        </a:solidFill>
                        <a:latin typeface="Calibri (Body)"/>
                      </a:endParaRPr>
                    </a:p>
                    <a:p>
                      <a:pPr marL="0" marR="0" lvl="0" indent="0" algn="just" defTabSz="914400" rtl="0" eaLnBrk="1" fontAlgn="auto" latinLnBrk="0" hangingPunct="1">
                        <a:lnSpc>
                          <a:spcPct val="114000"/>
                        </a:lnSpc>
                        <a:spcBef>
                          <a:spcPts val="0"/>
                        </a:spcBef>
                        <a:spcAft>
                          <a:spcPts val="0"/>
                        </a:spcAft>
                        <a:buClrTx/>
                        <a:buSzTx/>
                        <a:buFontTx/>
                        <a:buNone/>
                        <a:tabLst/>
                        <a:defRPr/>
                      </a:pPr>
                      <a:endParaRPr lang="en-US" sz="1800">
                        <a:solidFill>
                          <a:schemeClr val="tx1"/>
                        </a:solidFill>
                        <a:latin typeface="Calibri (Body)"/>
                      </a:endParaRP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Thuộc tính</a:t>
                      </a:r>
                      <a:r>
                        <a:rPr lang="en-US" kern="0">
                          <a:solidFill>
                            <a:schemeClr val="tx1"/>
                          </a:solidFill>
                          <a:latin typeface="Calibri (Body)"/>
                        </a:rPr>
                        <a:t>: thành phần l</a:t>
                      </a:r>
                      <a:r>
                        <a:rPr lang="vi-VN" kern="0">
                          <a:solidFill>
                            <a:schemeClr val="tx1"/>
                          </a:solidFill>
                          <a:latin typeface="Calibri (Body)"/>
                        </a:rPr>
                        <a:t>ư</a:t>
                      </a:r>
                      <a:r>
                        <a:rPr lang="en-US" kern="0">
                          <a:solidFill>
                            <a:schemeClr val="tx1"/>
                          </a:solidFill>
                          <a:latin typeface="Calibri (Body)"/>
                        </a:rPr>
                        <a:t>u trữ các tính chất, đặc điểm của đối t</a:t>
                      </a:r>
                      <a:r>
                        <a:rPr lang="vi-VN" kern="0">
                          <a:solidFill>
                            <a:schemeClr val="tx1"/>
                          </a:solidFill>
                          <a:latin typeface="Calibri (Body)"/>
                        </a:rPr>
                        <a:t>ư</a:t>
                      </a:r>
                      <a:r>
                        <a:rPr lang="en-US" kern="0">
                          <a:solidFill>
                            <a:schemeClr val="tx1"/>
                          </a:solidFill>
                          <a:latin typeface="Calibri (Body)"/>
                        </a:rPr>
                        <a:t>ợng</a:t>
                      </a:r>
                    </a:p>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Chú ý</a:t>
                      </a:r>
                      <a:r>
                        <a:rPr lang="en-US" kern="0">
                          <a:solidFill>
                            <a:schemeClr val="tx1"/>
                          </a:solidFill>
                          <a:latin typeface="Calibri (Body)"/>
                        </a:rPr>
                        <a:t>: Có thể thiết lập những giá trị mặc định ban đầu cho tất cả các thuộc tính đ</a:t>
                      </a:r>
                      <a:r>
                        <a:rPr lang="vi-VN" kern="0">
                          <a:solidFill>
                            <a:schemeClr val="tx1"/>
                          </a:solidFill>
                          <a:latin typeface="Calibri (Body)"/>
                        </a:rPr>
                        <a:t>ư</a:t>
                      </a:r>
                      <a:r>
                        <a:rPr lang="en-US" kern="0">
                          <a:solidFill>
                            <a:schemeClr val="tx1"/>
                          </a:solidFill>
                          <a:latin typeface="Calibri (Body)"/>
                        </a:rPr>
                        <a:t>ợc tạo ra từ lớp đó</a:t>
                      </a:r>
                    </a:p>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a:t>
                      </a:r>
                      <a:r>
                        <a:rPr lang="en-US" kern="0">
                          <a:solidFill>
                            <a:srgbClr val="0697FD"/>
                          </a:solidFill>
                          <a:latin typeface="Calibri (Body)"/>
                        </a:rPr>
                        <a:t>var</a:t>
                      </a:r>
                      <a:r>
                        <a:rPr lang="en-US" kern="0">
                          <a:solidFill>
                            <a:schemeClr val="tx1"/>
                          </a:solidFill>
                          <a:latin typeface="Calibri (Body)"/>
                        </a:rPr>
                        <a:t> $tu_so = 1; </a:t>
                      </a:r>
                      <a:r>
                        <a:rPr lang="en-US" i="1" kern="0">
                          <a:solidFill>
                            <a:schemeClr val="accent4">
                              <a:lumMod val="50000"/>
                            </a:schemeClr>
                          </a:solidFill>
                          <a:latin typeface="Calibri (Body)"/>
                        </a:rPr>
                        <a:t>//khai báo thuộc tính của lớp phân số</a:t>
                      </a:r>
                      <a:endParaRPr lang="en-US" kern="0">
                        <a:solidFill>
                          <a:schemeClr val="tx1"/>
                        </a:solidFill>
                        <a:latin typeface="Calibri (Body)"/>
                      </a:endParaRPr>
                    </a:p>
                  </a:txBody>
                  <a:tcPr/>
                </a:tc>
                <a:extLst>
                  <a:ext uri="{0D108BD9-81ED-4DB2-BD59-A6C34878D82A}">
                    <a16:rowId xmlns:a16="http://schemas.microsoft.com/office/drawing/2014/main" val="2197943842"/>
                  </a:ext>
                </a:extLst>
              </a:tr>
              <a:tr h="370840">
                <a:tc>
                  <a:txBody>
                    <a:bodyPr/>
                    <a:lstStyle/>
                    <a:p>
                      <a:pPr algn="ctr">
                        <a:lnSpc>
                          <a:spcPct val="114000"/>
                        </a:lnSpc>
                        <a:spcAft>
                          <a:spcPts val="0"/>
                        </a:spcAft>
                      </a:pPr>
                      <a:r>
                        <a:rPr lang="en-US" sz="1800" b="1">
                          <a:solidFill>
                            <a:schemeClr val="tx1"/>
                          </a:solidFill>
                          <a:latin typeface="Calibri (Body)"/>
                        </a:rPr>
                        <a:t>Xây dựng ph</a:t>
                      </a:r>
                      <a:r>
                        <a:rPr lang="vi-VN" sz="1800" b="1">
                          <a:solidFill>
                            <a:schemeClr val="tx1"/>
                          </a:solidFill>
                          <a:latin typeface="Calibri (Body)"/>
                        </a:rPr>
                        <a:t>ư</a:t>
                      </a:r>
                      <a:r>
                        <a:rPr lang="en-US" sz="1800" b="1">
                          <a:solidFill>
                            <a:schemeClr val="tx1"/>
                          </a:solidFill>
                          <a:latin typeface="Calibri (Body)"/>
                        </a:rPr>
                        <a:t>ơng thức</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a:solidFill>
                            <a:srgbClr val="0697FD"/>
                          </a:solidFill>
                          <a:latin typeface="Calibri (Body)"/>
                        </a:rPr>
                        <a:t>function</a:t>
                      </a:r>
                      <a:r>
                        <a:rPr lang="en-US" sz="1800">
                          <a:solidFill>
                            <a:srgbClr val="FF0000"/>
                          </a:solidFill>
                          <a:latin typeface="Calibri (Body)"/>
                        </a:rPr>
                        <a:t> &lt;tên_ph</a:t>
                      </a:r>
                      <a:r>
                        <a:rPr lang="vi-VN" sz="1800">
                          <a:solidFill>
                            <a:srgbClr val="FF0000"/>
                          </a:solidFill>
                          <a:latin typeface="Calibri (Body)"/>
                        </a:rPr>
                        <a:t>ư</a:t>
                      </a:r>
                      <a:r>
                        <a:rPr lang="en-US" sz="1800">
                          <a:solidFill>
                            <a:srgbClr val="FF0000"/>
                          </a:solidFill>
                          <a:latin typeface="Calibri (Body)"/>
                        </a:rPr>
                        <a:t>ơng_thức&gt; (các tham số truyền vào nếu có)</a:t>
                      </a:r>
                    </a:p>
                    <a:p>
                      <a:pPr marL="0" marR="0" lvl="0" indent="0" algn="l" defTabSz="914400" rtl="0" eaLnBrk="1" fontAlgn="auto" latinLnBrk="0" hangingPunct="1">
                        <a:lnSpc>
                          <a:spcPct val="114000"/>
                        </a:lnSpc>
                        <a:spcBef>
                          <a:spcPts val="0"/>
                        </a:spcBef>
                        <a:spcAft>
                          <a:spcPts val="0"/>
                        </a:spcAft>
                        <a:buClrTx/>
                        <a:buSzTx/>
                        <a:buFontTx/>
                        <a:buNone/>
                        <a:tabLst/>
                        <a:defRPr/>
                      </a:pPr>
                      <a:r>
                        <a:rPr lang="en-US" sz="1800">
                          <a:solidFill>
                            <a:srgbClr val="FF0000"/>
                          </a:solidFill>
                          <a:latin typeface="Calibri (Body)"/>
                        </a:rPr>
                        <a:t>{</a:t>
                      </a:r>
                    </a:p>
                    <a:p>
                      <a:pPr marL="0" marR="0" lvl="0" indent="0" algn="just" defTabSz="914400" rtl="0" eaLnBrk="1" fontAlgn="auto" latinLnBrk="0" hangingPunct="1">
                        <a:lnSpc>
                          <a:spcPct val="114000"/>
                        </a:lnSpc>
                        <a:spcBef>
                          <a:spcPts val="0"/>
                        </a:spcBef>
                        <a:spcAft>
                          <a:spcPts val="0"/>
                        </a:spcAft>
                        <a:buClrTx/>
                        <a:buSzTx/>
                        <a:buFontTx/>
                        <a:buNone/>
                        <a:tabLst/>
                        <a:defRPr/>
                      </a:pPr>
                      <a:r>
                        <a:rPr lang="en-US" sz="1800" i="1">
                          <a:solidFill>
                            <a:schemeClr val="accent4">
                              <a:lumMod val="50000"/>
                            </a:schemeClr>
                          </a:solidFill>
                          <a:latin typeface="Calibri (Body)"/>
                        </a:rPr>
                        <a:t>// khối lệnh</a:t>
                      </a:r>
                    </a:p>
                    <a:p>
                      <a:pPr marL="0" marR="0" lvl="0" indent="0" algn="just" defTabSz="914400" rtl="0" eaLnBrk="1" fontAlgn="auto" latinLnBrk="0" hangingPunct="1">
                        <a:lnSpc>
                          <a:spcPct val="114000"/>
                        </a:lnSpc>
                        <a:spcBef>
                          <a:spcPts val="0"/>
                        </a:spcBef>
                        <a:spcAft>
                          <a:spcPts val="0"/>
                        </a:spcAft>
                        <a:buClrTx/>
                        <a:buSzTx/>
                        <a:buFontTx/>
                        <a:buNone/>
                        <a:tabLst/>
                        <a:defRPr/>
                      </a:pPr>
                      <a:r>
                        <a:rPr lang="en-US" sz="1800">
                          <a:solidFill>
                            <a:srgbClr val="FF0000"/>
                          </a:solidFill>
                          <a:latin typeface="Calibri (Body)"/>
                        </a:rPr>
                        <a:t>}</a:t>
                      </a:r>
                    </a:p>
                  </a:txBody>
                  <a:tcPr/>
                </a:tc>
                <a:tc>
                  <a:txBody>
                    <a:bodyPr/>
                    <a:lstStyle/>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Ph</a:t>
                      </a:r>
                      <a:r>
                        <a:rPr lang="vi-VN" b="1" kern="0">
                          <a:solidFill>
                            <a:schemeClr val="tx1"/>
                          </a:solidFill>
                          <a:latin typeface="Calibri (Body)"/>
                        </a:rPr>
                        <a:t>ư</a:t>
                      </a:r>
                      <a:r>
                        <a:rPr lang="en-US" b="1" kern="0">
                          <a:solidFill>
                            <a:schemeClr val="tx1"/>
                          </a:solidFill>
                          <a:latin typeface="Calibri (Body)"/>
                        </a:rPr>
                        <a:t>ơng thức</a:t>
                      </a:r>
                      <a:r>
                        <a:rPr lang="en-US" kern="0">
                          <a:solidFill>
                            <a:schemeClr val="tx1"/>
                          </a:solidFill>
                          <a:latin typeface="Calibri (Body)"/>
                        </a:rPr>
                        <a:t>: là chức năng mà đối t</a:t>
                      </a:r>
                      <a:r>
                        <a:rPr lang="vi-VN" kern="0">
                          <a:solidFill>
                            <a:schemeClr val="tx1"/>
                          </a:solidFill>
                          <a:latin typeface="Calibri (Body)"/>
                        </a:rPr>
                        <a:t>ư</a:t>
                      </a:r>
                      <a:r>
                        <a:rPr lang="en-US" kern="0">
                          <a:solidFill>
                            <a:schemeClr val="tx1"/>
                          </a:solidFill>
                          <a:latin typeface="Calibri (Body)"/>
                        </a:rPr>
                        <a:t>ợng có thể thực hiện, có thể có giá trị trả về hoặc không</a:t>
                      </a:r>
                    </a:p>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Ghi chú</a:t>
                      </a:r>
                      <a:r>
                        <a:rPr lang="en-US" kern="0">
                          <a:solidFill>
                            <a:schemeClr val="tx1"/>
                          </a:solidFill>
                          <a:latin typeface="Calibri (Body)"/>
                        </a:rPr>
                        <a:t>: Trong các ph</a:t>
                      </a:r>
                      <a:r>
                        <a:rPr lang="vi-VN" kern="0">
                          <a:solidFill>
                            <a:schemeClr val="tx1"/>
                          </a:solidFill>
                          <a:latin typeface="Calibri (Body)"/>
                        </a:rPr>
                        <a:t>ư</a:t>
                      </a:r>
                      <a:r>
                        <a:rPr lang="en-US" kern="0">
                          <a:solidFill>
                            <a:schemeClr val="tx1"/>
                          </a:solidFill>
                          <a:latin typeface="Calibri (Body)"/>
                        </a:rPr>
                        <a:t>ơng thức của lớp, có thể truy cập các thuộc tính hoặc ph</a:t>
                      </a:r>
                      <a:r>
                        <a:rPr lang="vi-VN" kern="0">
                          <a:solidFill>
                            <a:schemeClr val="tx1"/>
                          </a:solidFill>
                          <a:latin typeface="Calibri (Body)"/>
                        </a:rPr>
                        <a:t>ư</a:t>
                      </a:r>
                      <a:r>
                        <a:rPr lang="en-US" kern="0">
                          <a:solidFill>
                            <a:schemeClr val="tx1"/>
                          </a:solidFill>
                          <a:latin typeface="Calibri (Body)"/>
                        </a:rPr>
                        <a:t>ơng thức thông qua con trỏ </a:t>
                      </a:r>
                      <a:r>
                        <a:rPr lang="en-US" kern="0">
                          <a:solidFill>
                            <a:srgbClr val="0697FD"/>
                          </a:solidFill>
                          <a:latin typeface="Calibri (Body)"/>
                        </a:rPr>
                        <a:t>$this</a:t>
                      </a:r>
                      <a:r>
                        <a:rPr lang="en-US" kern="0">
                          <a:solidFill>
                            <a:schemeClr val="tx1"/>
                          </a:solidFill>
                          <a:latin typeface="Calibri (Body)"/>
                        </a:rPr>
                        <a:t>. Con trỏ </a:t>
                      </a:r>
                      <a:r>
                        <a:rPr lang="en-US" kern="0">
                          <a:solidFill>
                            <a:srgbClr val="0697FD"/>
                          </a:solidFill>
                          <a:latin typeface="Calibri (Body)"/>
                        </a:rPr>
                        <a:t>$this </a:t>
                      </a:r>
                      <a:r>
                        <a:rPr lang="en-US" kern="0">
                          <a:solidFill>
                            <a:schemeClr val="tx1"/>
                          </a:solidFill>
                          <a:latin typeface="Calibri (Body)"/>
                        </a:rPr>
                        <a:t>đ</a:t>
                      </a:r>
                      <a:r>
                        <a:rPr lang="vi-VN" kern="0">
                          <a:solidFill>
                            <a:schemeClr val="tx1"/>
                          </a:solidFill>
                          <a:latin typeface="Calibri (Body)"/>
                        </a:rPr>
                        <a:t>ư</a:t>
                      </a:r>
                      <a:r>
                        <a:rPr lang="en-US" kern="0">
                          <a:solidFill>
                            <a:schemeClr val="tx1"/>
                          </a:solidFill>
                          <a:latin typeface="Calibri (Body)"/>
                        </a:rPr>
                        <a:t>ợc dùng để chỉ lớp hiện tại đang làm việc</a:t>
                      </a:r>
                    </a:p>
                    <a:p>
                      <a:pPr marL="501650" lvl="1" indent="-285750" algn="just">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a:t>
                      </a:r>
                      <a:r>
                        <a:rPr lang="en-US" kern="0">
                          <a:solidFill>
                            <a:srgbClr val="0697FD"/>
                          </a:solidFill>
                          <a:latin typeface="Calibri (Body)"/>
                        </a:rPr>
                        <a:t>$this </a:t>
                      </a:r>
                      <a:r>
                        <a:rPr lang="en-US" kern="0">
                          <a:solidFill>
                            <a:schemeClr val="tx1"/>
                          </a:solidFill>
                          <a:latin typeface="Calibri (Body)"/>
                        </a:rPr>
                        <a:t>-&gt;tu_so; </a:t>
                      </a:r>
                      <a:r>
                        <a:rPr lang="en-US" i="1" kern="0">
                          <a:solidFill>
                            <a:schemeClr val="accent4">
                              <a:lumMod val="50000"/>
                            </a:schemeClr>
                          </a:solidFill>
                          <a:latin typeface="Calibri (Body)"/>
                        </a:rPr>
                        <a:t>//tham chiếu một thuộc tính của lớp phân số</a:t>
                      </a:r>
                    </a:p>
                  </a:txBody>
                  <a:tcPr/>
                </a:tc>
                <a:extLst>
                  <a:ext uri="{0D108BD9-81ED-4DB2-BD59-A6C34878D82A}">
                    <a16:rowId xmlns:a16="http://schemas.microsoft.com/office/drawing/2014/main" val="4112625128"/>
                  </a:ext>
                </a:extLst>
              </a:tr>
            </a:tbl>
          </a:graphicData>
        </a:graphic>
      </p:graphicFrame>
    </p:spTree>
    <p:extLst>
      <p:ext uri="{BB962C8B-B14F-4D97-AF65-F5344CB8AC3E}">
        <p14:creationId xmlns:p14="http://schemas.microsoft.com/office/powerpoint/2010/main" val="1616975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XÂY DỰNG LỚP ĐỐI T</a:t>
            </a:r>
            <a:r>
              <a:rPr lang="vi-VN" b="1">
                <a:latin typeface="Calibri Light (Headings)"/>
              </a:rPr>
              <a:t>Ư</a:t>
            </a:r>
            <a:r>
              <a:rPr lang="en-US" b="1">
                <a:latin typeface="Calibri Light (Headings)"/>
              </a:rPr>
              <a:t>ỢNG</a:t>
            </a:r>
          </a:p>
        </p:txBody>
      </p:sp>
      <p:sp>
        <p:nvSpPr>
          <p:cNvPr id="3" name="Content Placeholder 2"/>
          <p:cNvSpPr>
            <a:spLocks noGrp="1"/>
          </p:cNvSpPr>
          <p:nvPr>
            <p:ph idx="1"/>
          </p:nvPr>
        </p:nvSpPr>
        <p:spPr>
          <a:xfrm>
            <a:off x="548640" y="829567"/>
            <a:ext cx="11338560" cy="646691"/>
          </a:xfrm>
        </p:spPr>
        <p:txBody>
          <a:bodyPr>
            <a:normAutofit/>
          </a:bodyPr>
          <a:lstStyle/>
          <a:p>
            <a:pPr algn="just">
              <a:lnSpc>
                <a:spcPct val="120000"/>
              </a:lnSpc>
              <a:spcBef>
                <a:spcPts val="0"/>
              </a:spcBef>
            </a:pPr>
            <a:r>
              <a:rPr lang="en-US" b="1" kern="0">
                <a:latin typeface="Calibri (Body)"/>
              </a:rPr>
              <a:t>MINH HỌA: Xây dựng lớp phân số.</a:t>
            </a:r>
          </a:p>
          <a:p>
            <a:pPr algn="just">
              <a:lnSpc>
                <a:spcPct val="120000"/>
              </a:lnSpc>
              <a:spcBef>
                <a:spcPts val="0"/>
              </a:spcBef>
            </a:pPr>
            <a:endParaRPr lang="en-US" kern="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41</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
        <p:nvSpPr>
          <p:cNvPr id="6" name="Content Placeholder 2">
            <a:extLst>
              <a:ext uri="{FF2B5EF4-FFF2-40B4-BE49-F238E27FC236}">
                <a16:creationId xmlns:a16="http://schemas.microsoft.com/office/drawing/2014/main" id="{A7BB4334-AAB1-428E-8360-74DF6BA80168}"/>
              </a:ext>
            </a:extLst>
          </p:cNvPr>
          <p:cNvSpPr txBox="1">
            <a:spLocks/>
          </p:cNvSpPr>
          <p:nvPr/>
        </p:nvSpPr>
        <p:spPr>
          <a:xfrm>
            <a:off x="184764" y="1432191"/>
            <a:ext cx="5213500" cy="5078776"/>
          </a:xfrm>
          <a:prstGeom prst="rect">
            <a:avLst/>
          </a:prstGeom>
          <a:solidFill>
            <a:schemeClr val="bg1">
              <a:lumMod val="95000"/>
            </a:schemeClr>
          </a:solidFill>
        </p:spPr>
        <p:txBody>
          <a:bodyPr vert="horz" lIns="91440" tIns="45720" rIns="91440" bIns="45720" rtlCol="0">
            <a:normAutofit fontScale="92500" lnSpcReduction="10000"/>
          </a:bodyPr>
          <a:lstStyle>
            <a:lvl1pPr marL="283464" indent="-283464" algn="l" defTabSz="914400" rtl="0" eaLnBrk="1" latinLnBrk="0" hangingPunct="1">
              <a:lnSpc>
                <a:spcPct val="90000"/>
              </a:lnSpc>
              <a:spcBef>
                <a:spcPts val="1000"/>
              </a:spcBef>
              <a:buSzPct val="100000"/>
              <a:buFont typeface="Wingdings" panose="05000000000000000000" pitchFamily="2" charset="2"/>
              <a:buChar char="§"/>
              <a:defRPr lang="en-US" sz="2800" kern="1200">
                <a:solidFill>
                  <a:schemeClr val="tx1"/>
                </a:solidFill>
                <a:latin typeface="+mn-lt"/>
                <a:ea typeface="+mn-ea"/>
                <a:cs typeface="+mn-cs"/>
              </a:defRPr>
            </a:lvl1pPr>
            <a:lvl2pPr marL="740664" indent="-283464" algn="l" defTabSz="914400" rtl="0" eaLnBrk="1" latinLnBrk="0" hangingPunct="1">
              <a:lnSpc>
                <a:spcPct val="90000"/>
              </a:lnSpc>
              <a:spcBef>
                <a:spcPts val="500"/>
              </a:spcBef>
              <a:buSzPct val="120000"/>
              <a:buFont typeface="Arial" panose="020B0604020202020204" pitchFamily="34" charset="0"/>
              <a:buChar char="•"/>
              <a:defRPr lang="en-US" sz="2400" kern="1200">
                <a:solidFill>
                  <a:schemeClr val="tx1"/>
                </a:solidFill>
                <a:latin typeface="+mn-lt"/>
                <a:ea typeface="+mn-ea"/>
                <a:cs typeface="+mn-cs"/>
              </a:defRPr>
            </a:lvl2pPr>
            <a:lvl3pPr marL="1197864" indent="-283464" algn="l" defTabSz="914400" rtl="0" eaLnBrk="1" latinLnBrk="0" hangingPunct="1">
              <a:lnSpc>
                <a:spcPct val="90000"/>
              </a:lnSpc>
              <a:spcBef>
                <a:spcPts val="500"/>
              </a:spcBef>
              <a:buSzPct val="80000"/>
              <a:buFont typeface="Wingdings" panose="05000000000000000000" pitchFamily="2" charset="2"/>
              <a:buChar char="Ø"/>
              <a:defRPr lang="en-US" sz="2000" kern="1200">
                <a:solidFill>
                  <a:schemeClr val="tx1"/>
                </a:solidFill>
                <a:latin typeface="+mn-lt"/>
                <a:ea typeface="+mn-ea"/>
                <a:cs typeface="+mn-cs"/>
              </a:defRPr>
            </a:lvl3pPr>
            <a:lvl4pPr marL="1655064" indent="-283464" algn="l" defTabSz="914400" rtl="0" eaLnBrk="1" latinLnBrk="0" hangingPunct="1">
              <a:lnSpc>
                <a:spcPct val="90000"/>
              </a:lnSpc>
              <a:spcBef>
                <a:spcPts val="500"/>
              </a:spcBef>
              <a:buSzPct val="90000"/>
              <a:buFont typeface="Wingdings" panose="05000000000000000000" pitchFamily="2" charset="2"/>
              <a:buChar char="ü"/>
              <a:defRPr lang="en-US" sz="1800" kern="1200">
                <a:solidFill>
                  <a:schemeClr val="tx1"/>
                </a:solidFill>
                <a:latin typeface="+mn-lt"/>
                <a:ea typeface="+mn-ea"/>
                <a:cs typeface="+mn-cs"/>
              </a:defRPr>
            </a:lvl4pPr>
            <a:lvl5pPr marL="2112264" indent="-283464" algn="l" defTabSz="914400" rtl="0" eaLnBrk="1" latinLnBrk="0" hangingPunct="1">
              <a:lnSpc>
                <a:spcPct val="90000"/>
              </a:lnSpc>
              <a:spcBef>
                <a:spcPts val="500"/>
              </a:spcBef>
              <a:buFont typeface="Courier New" panose="02070309020205020404" pitchFamily="49" charset="0"/>
              <a:buChar char="o"/>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Wingdings" panose="05000000000000000000" pitchFamily="2" charset="2"/>
              <a:buNone/>
            </a:pPr>
            <a:r>
              <a:rPr lang="en-US" sz="1800" kern="0">
                <a:solidFill>
                  <a:srgbClr val="0697FD"/>
                </a:solidFill>
                <a:latin typeface="Calibri (Body)"/>
              </a:rPr>
              <a:t>c</a:t>
            </a:r>
            <a:r>
              <a:rPr lang="vi-VN" sz="1800" kern="0">
                <a:solidFill>
                  <a:srgbClr val="0697FD"/>
                </a:solidFill>
                <a:latin typeface="Calibri (Body)"/>
              </a:rPr>
              <a:t>lass </a:t>
            </a:r>
            <a:r>
              <a:rPr lang="vi-VN" sz="1800" kern="0">
                <a:solidFill>
                  <a:schemeClr val="accent2">
                    <a:lumMod val="75000"/>
                  </a:schemeClr>
                </a:solidFill>
                <a:latin typeface="Calibri (Body)"/>
              </a:rPr>
              <a:t>PHAN_SO</a:t>
            </a:r>
          </a:p>
          <a:p>
            <a:pPr marL="0" indent="0" algn="just">
              <a:lnSpc>
                <a:spcPct val="100000"/>
              </a:lnSpc>
              <a:spcBef>
                <a:spcPts val="0"/>
              </a:spcBef>
              <a:buFont typeface="Wingdings" panose="05000000000000000000" pitchFamily="2" charset="2"/>
              <a:buNone/>
            </a:pPr>
            <a:r>
              <a:rPr lang="vi-VN" sz="1800" kern="0">
                <a:latin typeface="Calibri (Body)"/>
              </a:rPr>
              <a:t>{</a:t>
            </a:r>
            <a:r>
              <a:rPr lang="en-US" sz="1800" kern="0">
                <a:latin typeface="Calibri (Body)"/>
              </a:rPr>
              <a:t>    </a:t>
            </a:r>
          </a:p>
          <a:p>
            <a:pPr marL="0" indent="0" algn="just">
              <a:lnSpc>
                <a:spcPct val="100000"/>
              </a:lnSpc>
              <a:spcBef>
                <a:spcPts val="0"/>
              </a:spcBef>
              <a:buFont typeface="Wingdings" panose="05000000000000000000" pitchFamily="2" charset="2"/>
              <a:buNone/>
            </a:pPr>
            <a:r>
              <a:rPr lang="en-US" sz="1800" kern="0">
                <a:latin typeface="Calibri (Body)"/>
              </a:rPr>
              <a:t>    </a:t>
            </a:r>
            <a:r>
              <a:rPr lang="vi-VN" sz="1800" i="1" kern="0">
                <a:solidFill>
                  <a:schemeClr val="accent4">
                    <a:lumMod val="50000"/>
                  </a:schemeClr>
                </a:solidFill>
                <a:latin typeface="Calibri (Body)"/>
              </a:rPr>
              <a:t>// khai báo các thuộc tính</a:t>
            </a:r>
          </a:p>
          <a:p>
            <a:pPr marL="0" indent="0" algn="just">
              <a:lnSpc>
                <a:spcPct val="100000"/>
              </a:lnSpc>
              <a:spcBef>
                <a:spcPts val="0"/>
              </a:spcBef>
              <a:buNone/>
            </a:pPr>
            <a:r>
              <a:rPr lang="en-US" sz="1800" kern="0">
                <a:latin typeface="Calibri (Body)"/>
              </a:rPr>
              <a:t>     </a:t>
            </a:r>
            <a:r>
              <a:rPr lang="en-US" sz="1800" kern="0">
                <a:solidFill>
                  <a:srgbClr val="0697FD"/>
                </a:solidFill>
                <a:latin typeface="Calibri (Body)"/>
              </a:rPr>
              <a:t>v</a:t>
            </a:r>
            <a:r>
              <a:rPr lang="vi-VN" sz="1800" kern="0">
                <a:solidFill>
                  <a:srgbClr val="0697FD"/>
                </a:solidFill>
                <a:latin typeface="Calibri (Body)"/>
              </a:rPr>
              <a:t>ar </a:t>
            </a:r>
            <a:r>
              <a:rPr lang="vi-VN" sz="1800" kern="0">
                <a:latin typeface="Calibri (Body)"/>
              </a:rPr>
              <a:t>mau_so = 1; </a:t>
            </a:r>
            <a:r>
              <a:rPr lang="vi-VN" sz="1800" kern="0">
                <a:solidFill>
                  <a:srgbClr val="0697FD"/>
                </a:solidFill>
                <a:latin typeface="Calibri (Body)"/>
              </a:rPr>
              <a:t>var</a:t>
            </a:r>
            <a:r>
              <a:rPr lang="vi-VN" sz="1800" kern="0">
                <a:latin typeface="Calibri (Body)"/>
              </a:rPr>
              <a:t> tu_so = 1;</a:t>
            </a:r>
          </a:p>
          <a:p>
            <a:pPr marL="0" indent="0" algn="just">
              <a:lnSpc>
                <a:spcPct val="100000"/>
              </a:lnSpc>
              <a:spcBef>
                <a:spcPts val="0"/>
              </a:spcBef>
              <a:buFont typeface="Wingdings" panose="05000000000000000000" pitchFamily="2" charset="2"/>
              <a:buNone/>
            </a:pPr>
            <a:r>
              <a:rPr lang="en-US" sz="1800" kern="0">
                <a:latin typeface="Calibri (Body)"/>
              </a:rPr>
              <a:t>    </a:t>
            </a:r>
            <a:r>
              <a:rPr lang="vi-VN" sz="1800" i="1" kern="0">
                <a:solidFill>
                  <a:schemeClr val="accent4">
                    <a:lumMod val="50000"/>
                  </a:schemeClr>
                </a:solidFill>
                <a:latin typeface="Calibri (Body)"/>
              </a:rPr>
              <a:t>// xây dựng các phương thức cần thiết cho lớp phân số</a:t>
            </a:r>
          </a:p>
          <a:p>
            <a:pPr marL="0" indent="0" algn="just">
              <a:lnSpc>
                <a:spcPct val="100000"/>
              </a:lnSpc>
              <a:spcBef>
                <a:spcPts val="0"/>
              </a:spcBef>
              <a:buFont typeface="Wingdings" panose="05000000000000000000" pitchFamily="2" charset="2"/>
              <a:buNone/>
            </a:pPr>
            <a:r>
              <a:rPr lang="en-US" sz="1800" kern="0">
                <a:latin typeface="Calibri (Body)"/>
              </a:rPr>
              <a:t>    </a:t>
            </a:r>
            <a:r>
              <a:rPr lang="en-US" sz="1800" kern="0">
                <a:solidFill>
                  <a:srgbClr val="0697FD"/>
                </a:solidFill>
                <a:latin typeface="Calibri (Body)"/>
              </a:rPr>
              <a:t>f</a:t>
            </a:r>
            <a:r>
              <a:rPr lang="vi-VN" sz="1800" kern="0">
                <a:solidFill>
                  <a:srgbClr val="0697FD"/>
                </a:solidFill>
                <a:latin typeface="Calibri (Body)"/>
              </a:rPr>
              <a:t>unction</a:t>
            </a:r>
            <a:r>
              <a:rPr lang="vi-VN" sz="1800" kern="0">
                <a:latin typeface="Calibri (Body)"/>
              </a:rPr>
              <a:t> </a:t>
            </a:r>
            <a:r>
              <a:rPr lang="vi-VN" sz="1800" kern="0">
                <a:solidFill>
                  <a:schemeClr val="accent2">
                    <a:lumMod val="75000"/>
                  </a:schemeClr>
                </a:solidFill>
                <a:latin typeface="Calibri (Body)"/>
              </a:rPr>
              <a:t>khoi_tao_phan_so</a:t>
            </a:r>
            <a:r>
              <a:rPr lang="vi-VN" sz="1800" kern="0">
                <a:latin typeface="Calibri (Body)"/>
              </a:rPr>
              <a:t>()</a:t>
            </a:r>
          </a:p>
          <a:p>
            <a:pPr marL="0" indent="0" algn="just">
              <a:lnSpc>
                <a:spcPct val="100000"/>
              </a:lnSpc>
              <a:spcBef>
                <a:spcPts val="0"/>
              </a:spcBef>
              <a:buFont typeface="Wingdings" panose="05000000000000000000" pitchFamily="2" charset="2"/>
              <a:buNone/>
            </a:pPr>
            <a:r>
              <a:rPr lang="en-US" sz="1800" kern="0">
                <a:latin typeface="Calibri (Body)"/>
              </a:rPr>
              <a:t>    </a:t>
            </a:r>
            <a:r>
              <a:rPr lang="vi-VN" sz="1800" kern="0">
                <a:latin typeface="Calibri (Body)"/>
              </a:rPr>
              <a:t>{</a:t>
            </a:r>
            <a:r>
              <a:rPr lang="en-US" sz="1800" kern="0">
                <a:latin typeface="Calibri (Body)"/>
              </a:rPr>
              <a:t>    </a:t>
            </a:r>
          </a:p>
          <a:p>
            <a:pPr marL="0" indent="0" algn="just">
              <a:lnSpc>
                <a:spcPct val="100000"/>
              </a:lnSpc>
              <a:spcBef>
                <a:spcPts val="0"/>
              </a:spcBef>
              <a:buFont typeface="Wingdings" panose="05000000000000000000" pitchFamily="2" charset="2"/>
              <a:buNone/>
            </a:pPr>
            <a:r>
              <a:rPr lang="en-US" sz="1800" kern="0">
                <a:latin typeface="Calibri (Body)"/>
              </a:rPr>
              <a:t>         </a:t>
            </a:r>
            <a:r>
              <a:rPr lang="vi-VN" sz="1800" kern="0">
                <a:solidFill>
                  <a:srgbClr val="0697FD"/>
                </a:solidFill>
                <a:latin typeface="Calibri (Body)"/>
              </a:rPr>
              <a:t>$this-</a:t>
            </a:r>
            <a:r>
              <a:rPr lang="vi-VN" sz="1800" kern="0">
                <a:latin typeface="Calibri (Body)"/>
              </a:rPr>
              <a:t>&gt;tu_so = $ptu_so;</a:t>
            </a:r>
          </a:p>
          <a:p>
            <a:pPr marL="0" indent="0" algn="just">
              <a:lnSpc>
                <a:spcPct val="100000"/>
              </a:lnSpc>
              <a:spcBef>
                <a:spcPts val="0"/>
              </a:spcBef>
              <a:buFont typeface="Wingdings" panose="05000000000000000000" pitchFamily="2" charset="2"/>
              <a:buNone/>
            </a:pPr>
            <a:r>
              <a:rPr lang="en-US" sz="1800" kern="0">
                <a:latin typeface="Calibri (Body)"/>
              </a:rPr>
              <a:t>         </a:t>
            </a:r>
            <a:r>
              <a:rPr lang="vi-VN" sz="1800" kern="0">
                <a:solidFill>
                  <a:srgbClr val="0697FD"/>
                </a:solidFill>
                <a:latin typeface="Calibri (Body)"/>
              </a:rPr>
              <a:t>$this-</a:t>
            </a:r>
            <a:r>
              <a:rPr lang="vi-VN" sz="1800" kern="0">
                <a:latin typeface="Calibri (Body)"/>
              </a:rPr>
              <a:t>&gt;mau_so = $pmau_so;</a:t>
            </a:r>
          </a:p>
          <a:p>
            <a:pPr marL="0" indent="0" algn="just">
              <a:lnSpc>
                <a:spcPct val="100000"/>
              </a:lnSpc>
              <a:spcBef>
                <a:spcPts val="0"/>
              </a:spcBef>
              <a:buFont typeface="Wingdings" panose="05000000000000000000" pitchFamily="2" charset="2"/>
              <a:buNone/>
            </a:pPr>
            <a:r>
              <a:rPr lang="en-US" sz="1800" kern="0">
                <a:latin typeface="Calibri (Body)"/>
              </a:rPr>
              <a:t>    </a:t>
            </a:r>
            <a:r>
              <a:rPr lang="vi-VN" sz="1800" kern="0">
                <a:latin typeface="Calibri (Body)"/>
              </a:rPr>
              <a:t>}</a:t>
            </a:r>
            <a:endParaRPr lang="en-US" sz="1800" kern="0">
              <a:latin typeface="Calibri (Body)"/>
            </a:endParaRPr>
          </a:p>
          <a:p>
            <a:pPr marL="0" indent="0" algn="just">
              <a:lnSpc>
                <a:spcPct val="100000"/>
              </a:lnSpc>
              <a:spcBef>
                <a:spcPts val="0"/>
              </a:spcBef>
              <a:buFont typeface="Wingdings" panose="05000000000000000000" pitchFamily="2" charset="2"/>
              <a:buNone/>
            </a:pPr>
            <a:r>
              <a:rPr lang="en-US" sz="1800" kern="0">
                <a:latin typeface="Calibri (Body)"/>
              </a:rPr>
              <a:t>    </a:t>
            </a:r>
            <a:r>
              <a:rPr lang="en-US" sz="1800" kern="0">
                <a:solidFill>
                  <a:srgbClr val="0697FD"/>
                </a:solidFill>
                <a:latin typeface="Calibri (Body)"/>
              </a:rPr>
              <a:t>function</a:t>
            </a:r>
            <a:r>
              <a:rPr lang="en-US" sz="1800" kern="0">
                <a:latin typeface="Calibri (Body)"/>
              </a:rPr>
              <a:t> </a:t>
            </a:r>
            <a:r>
              <a:rPr lang="en-US" sz="1800" kern="0">
                <a:solidFill>
                  <a:schemeClr val="accent2">
                    <a:lumMod val="75000"/>
                  </a:schemeClr>
                </a:solidFill>
                <a:latin typeface="Calibri (Body)"/>
              </a:rPr>
              <a:t>USCLN</a:t>
            </a:r>
            <a:r>
              <a:rPr lang="en-US" sz="1800" kern="0">
                <a:latin typeface="Calibri (Body)"/>
              </a:rPr>
              <a:t> ($a, $b)</a:t>
            </a:r>
          </a:p>
          <a:p>
            <a:pPr marL="0" indent="0" algn="just">
              <a:lnSpc>
                <a:spcPct val="100000"/>
              </a:lnSpc>
              <a:spcBef>
                <a:spcPts val="0"/>
              </a:spcBef>
              <a:buFont typeface="Wingdings" panose="05000000000000000000" pitchFamily="2" charset="2"/>
              <a:buNone/>
            </a:pPr>
            <a:r>
              <a:rPr lang="en-US" sz="1800" kern="0">
                <a:latin typeface="Calibri (Body)"/>
              </a:rPr>
              <a:t>    {     </a:t>
            </a:r>
          </a:p>
          <a:p>
            <a:pPr marL="0" indent="0" algn="just">
              <a:lnSpc>
                <a:spcPct val="100000"/>
              </a:lnSpc>
              <a:spcBef>
                <a:spcPts val="0"/>
              </a:spcBef>
              <a:buFont typeface="Wingdings" panose="05000000000000000000" pitchFamily="2" charset="2"/>
              <a:buNone/>
            </a:pPr>
            <a:r>
              <a:rPr lang="en-US" sz="1800" kern="0">
                <a:latin typeface="Calibri (Body)"/>
              </a:rPr>
              <a:t>          $so_nho = ($a &lt;$b) ? $a :$b;</a:t>
            </a:r>
          </a:p>
          <a:p>
            <a:pPr marL="0" indent="0" algn="just">
              <a:lnSpc>
                <a:spcPct val="100000"/>
              </a:lnSpc>
              <a:spcBef>
                <a:spcPts val="0"/>
              </a:spcBef>
              <a:buFont typeface="Wingdings" panose="05000000000000000000" pitchFamily="2" charset="2"/>
              <a:buNone/>
            </a:pPr>
            <a:r>
              <a:rPr lang="en-US" sz="1800" kern="0">
                <a:latin typeface="Calibri (Body)"/>
              </a:rPr>
              <a:t>          </a:t>
            </a:r>
            <a:r>
              <a:rPr lang="en-US" sz="1800" kern="0">
                <a:solidFill>
                  <a:srgbClr val="0697FD"/>
                </a:solidFill>
                <a:latin typeface="Calibri (Body)"/>
              </a:rPr>
              <a:t>for</a:t>
            </a:r>
            <a:r>
              <a:rPr lang="en-US" sz="1800" kern="0">
                <a:latin typeface="Calibri (Body)"/>
              </a:rPr>
              <a:t>($i = $so_nho; $i &gt; 0; $i--)</a:t>
            </a:r>
          </a:p>
          <a:p>
            <a:pPr marL="0" indent="0" algn="just">
              <a:lnSpc>
                <a:spcPct val="100000"/>
              </a:lnSpc>
              <a:spcBef>
                <a:spcPts val="0"/>
              </a:spcBef>
              <a:buFont typeface="Wingdings" panose="05000000000000000000" pitchFamily="2" charset="2"/>
              <a:buNone/>
            </a:pPr>
            <a:r>
              <a:rPr lang="en-US" sz="1800" kern="0">
                <a:latin typeface="Calibri (Body)"/>
              </a:rPr>
              <a:t>	</a:t>
            </a:r>
            <a:r>
              <a:rPr lang="en-US" sz="1800" kern="0">
                <a:solidFill>
                  <a:srgbClr val="0697FD"/>
                </a:solidFill>
                <a:latin typeface="Calibri (Body)"/>
              </a:rPr>
              <a:t>if</a:t>
            </a:r>
            <a:r>
              <a:rPr lang="en-US" sz="1800" kern="0">
                <a:latin typeface="Calibri (Body)"/>
              </a:rPr>
              <a:t>( ($a%$i) == 0 &amp;&amp; ($b%$i) == 0)</a:t>
            </a:r>
          </a:p>
          <a:p>
            <a:pPr marL="0" indent="0" algn="just">
              <a:lnSpc>
                <a:spcPct val="100000"/>
              </a:lnSpc>
              <a:spcBef>
                <a:spcPts val="0"/>
              </a:spcBef>
              <a:buFont typeface="Wingdings" panose="05000000000000000000" pitchFamily="2" charset="2"/>
              <a:buNone/>
            </a:pPr>
            <a:r>
              <a:rPr lang="en-US" sz="1800" kern="0">
                <a:latin typeface="Calibri (Body)"/>
              </a:rPr>
              <a:t>   	{</a:t>
            </a:r>
          </a:p>
          <a:p>
            <a:pPr marL="0" indent="0" algn="just">
              <a:lnSpc>
                <a:spcPct val="100000"/>
              </a:lnSpc>
              <a:spcBef>
                <a:spcPts val="0"/>
              </a:spcBef>
              <a:buFont typeface="Wingdings" panose="05000000000000000000" pitchFamily="2" charset="2"/>
              <a:buNone/>
            </a:pPr>
            <a:r>
              <a:rPr lang="en-US" sz="1800" kern="0">
                <a:latin typeface="Calibri (Body)"/>
              </a:rPr>
              <a:t>	       </a:t>
            </a:r>
            <a:r>
              <a:rPr lang="en-US" sz="1800" kern="0">
                <a:solidFill>
                  <a:srgbClr val="0697FD"/>
                </a:solidFill>
                <a:latin typeface="Calibri (Body)"/>
              </a:rPr>
              <a:t>return</a:t>
            </a:r>
            <a:r>
              <a:rPr lang="en-US" sz="1800" kern="0">
                <a:latin typeface="Calibri (Body)"/>
              </a:rPr>
              <a:t> $i;</a:t>
            </a:r>
          </a:p>
          <a:p>
            <a:pPr marL="0" indent="0" algn="just">
              <a:lnSpc>
                <a:spcPct val="100000"/>
              </a:lnSpc>
              <a:spcBef>
                <a:spcPts val="0"/>
              </a:spcBef>
              <a:buFont typeface="Wingdings" panose="05000000000000000000" pitchFamily="2" charset="2"/>
              <a:buNone/>
            </a:pPr>
            <a:r>
              <a:rPr lang="en-US" sz="1800" kern="0">
                <a:latin typeface="Calibri (Body)"/>
              </a:rPr>
              <a:t>	       </a:t>
            </a:r>
            <a:r>
              <a:rPr lang="en-US" sz="1800" kern="0">
                <a:solidFill>
                  <a:srgbClr val="0697FD"/>
                </a:solidFill>
                <a:latin typeface="Calibri (Body)"/>
              </a:rPr>
              <a:t>break</a:t>
            </a:r>
            <a:r>
              <a:rPr lang="en-US" sz="1800" kern="0">
                <a:latin typeface="Calibri (Body)"/>
              </a:rPr>
              <a:t>;</a:t>
            </a:r>
          </a:p>
          <a:p>
            <a:pPr marL="0" indent="0" algn="just">
              <a:lnSpc>
                <a:spcPct val="100000"/>
              </a:lnSpc>
              <a:spcBef>
                <a:spcPts val="0"/>
              </a:spcBef>
              <a:buFont typeface="Wingdings" panose="05000000000000000000" pitchFamily="2" charset="2"/>
              <a:buNone/>
            </a:pPr>
            <a:r>
              <a:rPr lang="en-US" sz="1800" kern="0">
                <a:latin typeface="Calibri (Body)"/>
              </a:rPr>
              <a:t>	}</a:t>
            </a:r>
          </a:p>
          <a:p>
            <a:pPr marL="0" indent="0" algn="just">
              <a:lnSpc>
                <a:spcPct val="100000"/>
              </a:lnSpc>
              <a:spcBef>
                <a:spcPts val="0"/>
              </a:spcBef>
              <a:buFont typeface="Wingdings" panose="05000000000000000000" pitchFamily="2" charset="2"/>
              <a:buNone/>
            </a:pPr>
            <a:r>
              <a:rPr lang="en-US" sz="1800" kern="0">
                <a:latin typeface="Calibri (Body)"/>
              </a:rPr>
              <a:t>    }</a:t>
            </a:r>
            <a:endParaRPr lang="vi-VN" sz="1800" kern="0">
              <a:latin typeface="Calibri (Body)"/>
            </a:endParaRPr>
          </a:p>
          <a:p>
            <a:pPr marL="0" indent="0" algn="just">
              <a:lnSpc>
                <a:spcPct val="100000"/>
              </a:lnSpc>
              <a:spcBef>
                <a:spcPts val="0"/>
              </a:spcBef>
              <a:buFont typeface="Wingdings" panose="05000000000000000000" pitchFamily="2" charset="2"/>
              <a:buNone/>
            </a:pPr>
            <a:r>
              <a:rPr lang="vi-VN" sz="1800" kern="0">
                <a:latin typeface="Calibri (Body)"/>
              </a:rPr>
              <a:t>}</a:t>
            </a:r>
          </a:p>
        </p:txBody>
      </p:sp>
      <p:sp>
        <p:nvSpPr>
          <p:cNvPr id="8" name="Content Placeholder 2">
            <a:extLst>
              <a:ext uri="{FF2B5EF4-FFF2-40B4-BE49-F238E27FC236}">
                <a16:creationId xmlns:a16="http://schemas.microsoft.com/office/drawing/2014/main" id="{AE9F090E-7BB3-413D-A351-F2F7B92CE946}"/>
              </a:ext>
            </a:extLst>
          </p:cNvPr>
          <p:cNvSpPr txBox="1">
            <a:spLocks/>
          </p:cNvSpPr>
          <p:nvPr/>
        </p:nvSpPr>
        <p:spPr>
          <a:xfrm>
            <a:off x="5596568" y="1432170"/>
            <a:ext cx="6429443" cy="5078776"/>
          </a:xfrm>
          <a:prstGeom prst="rect">
            <a:avLst/>
          </a:prstGeom>
          <a:solidFill>
            <a:schemeClr val="bg1">
              <a:lumMod val="95000"/>
            </a:schemeClr>
          </a:solidFill>
        </p:spPr>
        <p:txBody>
          <a:bodyPr vert="horz" lIns="91440" tIns="45720" rIns="91440" bIns="45720" rtlCol="0">
            <a:normAutofit/>
          </a:bodyPr>
          <a:lstStyle>
            <a:lvl1pPr marL="283464" indent="-283464" algn="l" defTabSz="914400" rtl="0" eaLnBrk="1" latinLnBrk="0" hangingPunct="1">
              <a:lnSpc>
                <a:spcPct val="90000"/>
              </a:lnSpc>
              <a:spcBef>
                <a:spcPts val="1000"/>
              </a:spcBef>
              <a:buSzPct val="100000"/>
              <a:buFont typeface="Wingdings" panose="05000000000000000000" pitchFamily="2" charset="2"/>
              <a:buChar char="§"/>
              <a:defRPr lang="en-US" sz="2800" kern="1200">
                <a:solidFill>
                  <a:schemeClr val="tx1"/>
                </a:solidFill>
                <a:latin typeface="+mn-lt"/>
                <a:ea typeface="+mn-ea"/>
                <a:cs typeface="+mn-cs"/>
              </a:defRPr>
            </a:lvl1pPr>
            <a:lvl2pPr marL="740664" indent="-283464" algn="l" defTabSz="914400" rtl="0" eaLnBrk="1" latinLnBrk="0" hangingPunct="1">
              <a:lnSpc>
                <a:spcPct val="90000"/>
              </a:lnSpc>
              <a:spcBef>
                <a:spcPts val="500"/>
              </a:spcBef>
              <a:buSzPct val="120000"/>
              <a:buFont typeface="Arial" panose="020B0604020202020204" pitchFamily="34" charset="0"/>
              <a:buChar char="•"/>
              <a:defRPr lang="en-US" sz="2400" kern="1200">
                <a:solidFill>
                  <a:schemeClr val="tx1"/>
                </a:solidFill>
                <a:latin typeface="+mn-lt"/>
                <a:ea typeface="+mn-ea"/>
                <a:cs typeface="+mn-cs"/>
              </a:defRPr>
            </a:lvl2pPr>
            <a:lvl3pPr marL="1197864" indent="-283464" algn="l" defTabSz="914400" rtl="0" eaLnBrk="1" latinLnBrk="0" hangingPunct="1">
              <a:lnSpc>
                <a:spcPct val="90000"/>
              </a:lnSpc>
              <a:spcBef>
                <a:spcPts val="500"/>
              </a:spcBef>
              <a:buSzPct val="80000"/>
              <a:buFont typeface="Wingdings" panose="05000000000000000000" pitchFamily="2" charset="2"/>
              <a:buChar char="Ø"/>
              <a:defRPr lang="en-US" sz="2000" kern="1200">
                <a:solidFill>
                  <a:schemeClr val="tx1"/>
                </a:solidFill>
                <a:latin typeface="+mn-lt"/>
                <a:ea typeface="+mn-ea"/>
                <a:cs typeface="+mn-cs"/>
              </a:defRPr>
            </a:lvl3pPr>
            <a:lvl4pPr marL="1655064" indent="-283464" algn="l" defTabSz="914400" rtl="0" eaLnBrk="1" latinLnBrk="0" hangingPunct="1">
              <a:lnSpc>
                <a:spcPct val="90000"/>
              </a:lnSpc>
              <a:spcBef>
                <a:spcPts val="500"/>
              </a:spcBef>
              <a:buSzPct val="90000"/>
              <a:buFont typeface="Wingdings" panose="05000000000000000000" pitchFamily="2" charset="2"/>
              <a:buChar char="ü"/>
              <a:defRPr lang="en-US" sz="1800" kern="1200">
                <a:solidFill>
                  <a:schemeClr val="tx1"/>
                </a:solidFill>
                <a:latin typeface="+mn-lt"/>
                <a:ea typeface="+mn-ea"/>
                <a:cs typeface="+mn-cs"/>
              </a:defRPr>
            </a:lvl4pPr>
            <a:lvl5pPr marL="2112264" indent="-283464" algn="l" defTabSz="914400" rtl="0" eaLnBrk="1" latinLnBrk="0" hangingPunct="1">
              <a:lnSpc>
                <a:spcPct val="90000"/>
              </a:lnSpc>
              <a:spcBef>
                <a:spcPts val="500"/>
              </a:spcBef>
              <a:buFont typeface="Courier New" panose="02070309020205020404" pitchFamily="49" charset="0"/>
              <a:buChar char="o"/>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800" kern="0">
                <a:solidFill>
                  <a:srgbClr val="0697FD"/>
                </a:solidFill>
                <a:latin typeface="Calibri (Body)"/>
              </a:rPr>
              <a:t>c</a:t>
            </a:r>
            <a:r>
              <a:rPr lang="vi-VN" sz="1800" kern="0">
                <a:solidFill>
                  <a:srgbClr val="0697FD"/>
                </a:solidFill>
                <a:latin typeface="Calibri (Body)"/>
              </a:rPr>
              <a:t>lass </a:t>
            </a:r>
            <a:r>
              <a:rPr lang="vi-VN" sz="1800" kern="0">
                <a:solidFill>
                  <a:schemeClr val="accent2">
                    <a:lumMod val="75000"/>
                  </a:schemeClr>
                </a:solidFill>
                <a:latin typeface="Calibri (Body)"/>
              </a:rPr>
              <a:t>PHAN_SO</a:t>
            </a:r>
          </a:p>
          <a:p>
            <a:pPr marL="0" indent="0">
              <a:lnSpc>
                <a:spcPct val="100000"/>
              </a:lnSpc>
              <a:spcBef>
                <a:spcPts val="0"/>
              </a:spcBef>
              <a:buFont typeface="Wingdings" panose="05000000000000000000" pitchFamily="2" charset="2"/>
              <a:buNone/>
            </a:pPr>
            <a:r>
              <a:rPr lang="vi-VN" sz="1800" kern="0">
                <a:latin typeface="Calibri (Body)"/>
              </a:rPr>
              <a:t>{</a:t>
            </a:r>
            <a:r>
              <a:rPr lang="en-US" sz="1800" kern="0">
                <a:latin typeface="Calibri (Body)"/>
              </a:rPr>
              <a:t>    ….</a:t>
            </a:r>
          </a:p>
          <a:p>
            <a:pPr marL="0" indent="0">
              <a:lnSpc>
                <a:spcPct val="100000"/>
              </a:lnSpc>
              <a:spcBef>
                <a:spcPts val="0"/>
              </a:spcBef>
              <a:buNone/>
            </a:pPr>
            <a:r>
              <a:rPr lang="en-US" sz="1800" kern="0">
                <a:solidFill>
                  <a:srgbClr val="0697FD"/>
                </a:solidFill>
                <a:latin typeface="Calibri (Body)"/>
              </a:rPr>
              <a:t>    f</a:t>
            </a:r>
            <a:r>
              <a:rPr lang="vi-VN" sz="1800" kern="0">
                <a:solidFill>
                  <a:srgbClr val="0697FD"/>
                </a:solidFill>
                <a:latin typeface="Calibri (Body)"/>
              </a:rPr>
              <a:t>unction</a:t>
            </a:r>
            <a:r>
              <a:rPr lang="vi-VN" sz="1800" kern="0">
                <a:latin typeface="Calibri (Body)"/>
              </a:rPr>
              <a:t> </a:t>
            </a:r>
            <a:r>
              <a:rPr lang="en-US" sz="1800" kern="0">
                <a:solidFill>
                  <a:schemeClr val="accent2">
                    <a:lumMod val="75000"/>
                  </a:schemeClr>
                </a:solidFill>
                <a:latin typeface="Calibri (Body)"/>
              </a:rPr>
              <a:t>tong</a:t>
            </a:r>
            <a:r>
              <a:rPr lang="vi-VN" sz="1800" kern="0">
                <a:latin typeface="Calibri (Body)"/>
              </a:rPr>
              <a:t>($ptu_so</a:t>
            </a:r>
            <a:r>
              <a:rPr lang="en-US" sz="1800" kern="0">
                <a:latin typeface="Calibri (Body)"/>
              </a:rPr>
              <a:t>, </a:t>
            </a:r>
            <a:r>
              <a:rPr lang="vi-VN" sz="1800" kern="0">
                <a:latin typeface="Calibri (Body)"/>
              </a:rPr>
              <a:t>$p</a:t>
            </a:r>
            <a:r>
              <a:rPr lang="en-US" sz="1800" kern="0">
                <a:latin typeface="Calibri (Body)"/>
              </a:rPr>
              <a:t>mau</a:t>
            </a:r>
            <a:r>
              <a:rPr lang="vi-VN" sz="1800" kern="0">
                <a:latin typeface="Calibri (Body)"/>
              </a:rPr>
              <a:t>_so)</a:t>
            </a:r>
          </a:p>
          <a:p>
            <a:pPr marL="0" indent="0">
              <a:lnSpc>
                <a:spcPct val="100000"/>
              </a:lnSpc>
              <a:spcBef>
                <a:spcPts val="0"/>
              </a:spcBef>
              <a:buFont typeface="Wingdings" panose="05000000000000000000" pitchFamily="2" charset="2"/>
              <a:buNone/>
            </a:pPr>
            <a:r>
              <a:rPr lang="en-US" sz="1800" kern="0">
                <a:latin typeface="Calibri (Body)"/>
              </a:rPr>
              <a:t>    </a:t>
            </a:r>
            <a:r>
              <a:rPr lang="vi-VN" sz="1800" kern="0">
                <a:latin typeface="Calibri (Body)"/>
              </a:rPr>
              <a:t>{</a:t>
            </a:r>
            <a:r>
              <a:rPr lang="en-US" sz="1800" kern="0">
                <a:latin typeface="Calibri (Body)"/>
              </a:rPr>
              <a:t>    </a:t>
            </a:r>
          </a:p>
          <a:p>
            <a:pPr marL="0" indent="0">
              <a:lnSpc>
                <a:spcPct val="100000"/>
              </a:lnSpc>
              <a:spcBef>
                <a:spcPts val="0"/>
              </a:spcBef>
              <a:buFont typeface="Wingdings" panose="05000000000000000000" pitchFamily="2" charset="2"/>
              <a:buNone/>
            </a:pPr>
            <a:r>
              <a:rPr lang="en-US" sz="1800" kern="0">
                <a:latin typeface="Calibri (Body)"/>
              </a:rPr>
              <a:t>         </a:t>
            </a:r>
            <a:r>
              <a:rPr lang="vi-VN" sz="1800" kern="0">
                <a:latin typeface="Calibri (Body)"/>
              </a:rPr>
              <a:t>$</a:t>
            </a:r>
            <a:r>
              <a:rPr lang="en-US" sz="1800" kern="0">
                <a:latin typeface="Calibri (Body)"/>
              </a:rPr>
              <a:t>phan_so = </a:t>
            </a:r>
            <a:r>
              <a:rPr lang="en-US" sz="1800" kern="0">
                <a:solidFill>
                  <a:srgbClr val="0697FD"/>
                </a:solidFill>
                <a:latin typeface="Calibri (Body)"/>
              </a:rPr>
              <a:t>new</a:t>
            </a:r>
            <a:r>
              <a:rPr lang="en-US" sz="1800" kern="0">
                <a:latin typeface="Calibri (Body)"/>
              </a:rPr>
              <a:t> PHAN_SO();</a:t>
            </a:r>
            <a:endParaRPr lang="vi-VN" sz="1800" kern="0">
              <a:latin typeface="Calibri (Body)"/>
            </a:endParaRPr>
          </a:p>
          <a:p>
            <a:pPr marL="0" indent="0">
              <a:lnSpc>
                <a:spcPct val="100000"/>
              </a:lnSpc>
              <a:spcBef>
                <a:spcPts val="0"/>
              </a:spcBef>
              <a:buNone/>
            </a:pPr>
            <a:r>
              <a:rPr lang="en-US" sz="1800" kern="0">
                <a:latin typeface="Calibri (Body)"/>
              </a:rPr>
              <a:t>         </a:t>
            </a:r>
            <a:r>
              <a:rPr lang="vi-VN" sz="1800" kern="0">
                <a:latin typeface="Calibri (Body)"/>
              </a:rPr>
              <a:t>$</a:t>
            </a:r>
            <a:r>
              <a:rPr lang="en-US" sz="1800" kern="0">
                <a:latin typeface="Calibri (Body)"/>
              </a:rPr>
              <a:t>phan_so-&gt;</a:t>
            </a:r>
            <a:r>
              <a:rPr lang="en-US" sz="1800" kern="0">
                <a:solidFill>
                  <a:schemeClr val="accent2">
                    <a:lumMod val="75000"/>
                  </a:schemeClr>
                </a:solidFill>
                <a:latin typeface="Calibri (Body)"/>
              </a:rPr>
              <a:t>khoi_tao_phan_so</a:t>
            </a:r>
            <a:r>
              <a:rPr lang="vi-VN" sz="1800" kern="0">
                <a:latin typeface="Calibri (Body)"/>
              </a:rPr>
              <a:t>($ptu_so</a:t>
            </a:r>
            <a:r>
              <a:rPr lang="en-US" sz="1800" kern="0">
                <a:latin typeface="Calibri (Body)"/>
              </a:rPr>
              <a:t>, </a:t>
            </a:r>
            <a:r>
              <a:rPr lang="vi-VN" sz="1800" kern="0">
                <a:latin typeface="Calibri (Body)"/>
              </a:rPr>
              <a:t>$p</a:t>
            </a:r>
            <a:r>
              <a:rPr lang="en-US" sz="1800" kern="0">
                <a:latin typeface="Calibri (Body)"/>
              </a:rPr>
              <a:t>mau</a:t>
            </a:r>
            <a:r>
              <a:rPr lang="vi-VN" sz="1800" kern="0">
                <a:latin typeface="Calibri (Body)"/>
              </a:rPr>
              <a:t>_so</a:t>
            </a:r>
            <a:r>
              <a:rPr lang="en-US" sz="1800" kern="0">
                <a:latin typeface="Calibri (Body)"/>
              </a:rPr>
              <a:t>);</a:t>
            </a:r>
          </a:p>
          <a:p>
            <a:pPr marL="0" indent="0">
              <a:lnSpc>
                <a:spcPct val="100000"/>
              </a:lnSpc>
              <a:spcBef>
                <a:spcPts val="0"/>
              </a:spcBef>
              <a:buNone/>
            </a:pPr>
            <a:r>
              <a:rPr lang="en-US" sz="1800" kern="0">
                <a:latin typeface="Calibri (Body)"/>
              </a:rPr>
              <a:t>         $phan_so-&gt;tu_so = </a:t>
            </a:r>
            <a:r>
              <a:rPr lang="en-US" sz="1800" kern="0">
                <a:solidFill>
                  <a:srgbClr val="0697FD"/>
                </a:solidFill>
                <a:latin typeface="Calibri (Body)"/>
              </a:rPr>
              <a:t>($this-</a:t>
            </a:r>
            <a:r>
              <a:rPr lang="en-US" sz="1800" kern="0">
                <a:latin typeface="Calibri (Body)"/>
              </a:rPr>
              <a:t>&gt;tu_so * $phan_so-&gt;mau_so)</a:t>
            </a:r>
          </a:p>
          <a:p>
            <a:pPr marL="0" indent="0">
              <a:lnSpc>
                <a:spcPct val="100000"/>
              </a:lnSpc>
              <a:spcBef>
                <a:spcPts val="0"/>
              </a:spcBef>
              <a:buNone/>
            </a:pPr>
            <a:r>
              <a:rPr lang="en-US" sz="1800" kern="0">
                <a:latin typeface="Calibri (Body)"/>
              </a:rPr>
              <a:t>		      + ($phan_so-&gt;tu_so * </a:t>
            </a:r>
            <a:r>
              <a:rPr lang="en-US" sz="1800" kern="0">
                <a:solidFill>
                  <a:srgbClr val="0697FD"/>
                </a:solidFill>
                <a:latin typeface="Calibri (Body)"/>
              </a:rPr>
              <a:t>$this-</a:t>
            </a:r>
            <a:r>
              <a:rPr lang="en-US" sz="1800" kern="0">
                <a:latin typeface="Calibri (Body)"/>
              </a:rPr>
              <a:t>&gt;mau_so);</a:t>
            </a:r>
          </a:p>
          <a:p>
            <a:pPr marL="0" indent="0">
              <a:lnSpc>
                <a:spcPct val="100000"/>
              </a:lnSpc>
              <a:spcBef>
                <a:spcPts val="0"/>
              </a:spcBef>
              <a:buNone/>
            </a:pPr>
            <a:r>
              <a:rPr lang="en-US" sz="1800" kern="0">
                <a:latin typeface="Calibri (Body)"/>
              </a:rPr>
              <a:t>         $phan_so-&gt;mau_so = (</a:t>
            </a:r>
            <a:r>
              <a:rPr lang="en-US" sz="1800" kern="0">
                <a:solidFill>
                  <a:srgbClr val="0697FD"/>
                </a:solidFill>
                <a:latin typeface="Calibri (Body)"/>
              </a:rPr>
              <a:t>$this-</a:t>
            </a:r>
            <a:r>
              <a:rPr lang="en-US" sz="1800" kern="0">
                <a:latin typeface="Calibri (Body)"/>
              </a:rPr>
              <a:t>&gt;mau_so * $phan_so-&gt;mau_so);</a:t>
            </a:r>
          </a:p>
          <a:p>
            <a:pPr marL="0" indent="0">
              <a:lnSpc>
                <a:spcPct val="100000"/>
              </a:lnSpc>
              <a:spcBef>
                <a:spcPts val="0"/>
              </a:spcBef>
              <a:buNone/>
            </a:pPr>
            <a:r>
              <a:rPr lang="en-US" sz="1800" kern="0">
                <a:latin typeface="Calibri (Body)"/>
              </a:rPr>
              <a:t>         </a:t>
            </a:r>
            <a:r>
              <a:rPr lang="en-US" sz="1800" kern="0">
                <a:solidFill>
                  <a:srgbClr val="0697FD"/>
                </a:solidFill>
                <a:latin typeface="Calibri (Body)"/>
              </a:rPr>
              <a:t>return</a:t>
            </a:r>
            <a:r>
              <a:rPr lang="en-US" sz="1800" kern="0">
                <a:latin typeface="Calibri (Body)"/>
              </a:rPr>
              <a:t> phan_so;</a:t>
            </a:r>
            <a:endParaRPr lang="vi-VN" sz="1800" kern="0">
              <a:latin typeface="Calibri (Body)"/>
            </a:endParaRPr>
          </a:p>
          <a:p>
            <a:pPr marL="0" indent="0">
              <a:lnSpc>
                <a:spcPct val="100000"/>
              </a:lnSpc>
              <a:spcBef>
                <a:spcPts val="0"/>
              </a:spcBef>
              <a:buFont typeface="Wingdings" panose="05000000000000000000" pitchFamily="2" charset="2"/>
              <a:buNone/>
            </a:pPr>
            <a:r>
              <a:rPr lang="en-US" sz="1800" kern="0">
                <a:latin typeface="Calibri (Body)"/>
              </a:rPr>
              <a:t>    </a:t>
            </a:r>
            <a:r>
              <a:rPr lang="vi-VN" sz="1800" kern="0">
                <a:latin typeface="Calibri (Body)"/>
              </a:rPr>
              <a:t>}</a:t>
            </a:r>
          </a:p>
          <a:p>
            <a:pPr marL="0" indent="0">
              <a:lnSpc>
                <a:spcPct val="100000"/>
              </a:lnSpc>
              <a:spcBef>
                <a:spcPts val="0"/>
              </a:spcBef>
              <a:buFont typeface="Wingdings" panose="05000000000000000000" pitchFamily="2" charset="2"/>
              <a:buNone/>
            </a:pPr>
            <a:r>
              <a:rPr lang="vi-VN" sz="1800" kern="0">
                <a:latin typeface="Calibri (Body)"/>
              </a:rPr>
              <a:t>}</a:t>
            </a:r>
          </a:p>
        </p:txBody>
      </p:sp>
    </p:spTree>
    <p:extLst>
      <p:ext uri="{BB962C8B-B14F-4D97-AF65-F5344CB8AC3E}">
        <p14:creationId xmlns:p14="http://schemas.microsoft.com/office/powerpoint/2010/main" val="2336970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latin typeface="Calibri Light (Headings)"/>
              </a:rPr>
              <a:t>SỬ DỤNG LỚP ĐỐI T</a:t>
            </a:r>
            <a:r>
              <a:rPr lang="vi-VN" b="1">
                <a:latin typeface="Calibri Light (Headings)"/>
              </a:rPr>
              <a:t>Ư</a:t>
            </a:r>
            <a:r>
              <a:rPr lang="en-US" b="1">
                <a:latin typeface="Calibri Light (Headings)"/>
              </a:rPr>
              <a:t>ỢNG</a:t>
            </a:r>
          </a:p>
        </p:txBody>
      </p:sp>
      <p:sp>
        <p:nvSpPr>
          <p:cNvPr id="4" name="Slide Number Placeholder 3"/>
          <p:cNvSpPr>
            <a:spLocks noGrp="1"/>
          </p:cNvSpPr>
          <p:nvPr>
            <p:ph type="sldNum" sz="quarter" idx="12"/>
          </p:nvPr>
        </p:nvSpPr>
        <p:spPr/>
        <p:txBody>
          <a:bodyPr/>
          <a:lstStyle/>
          <a:p>
            <a:fld id="{059F1559-0DDD-4D29-8226-63EBDB9FBC49}" type="slidenum">
              <a:rPr lang="en-US" smtClean="0"/>
              <a:t>42</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1511930130"/>
              </p:ext>
            </p:extLst>
          </p:nvPr>
        </p:nvGraphicFramePr>
        <p:xfrm>
          <a:off x="241299" y="1049338"/>
          <a:ext cx="11579799" cy="4130739"/>
        </p:xfrm>
        <a:graphic>
          <a:graphicData uri="http://schemas.openxmlformats.org/drawingml/2006/table">
            <a:tbl>
              <a:tblPr firstRow="1" bandRow="1">
                <a:tableStyleId>{5C22544A-7EE6-4342-B048-85BDC9FD1C3A}</a:tableStyleId>
              </a:tblPr>
              <a:tblGrid>
                <a:gridCol w="1895973">
                  <a:extLst>
                    <a:ext uri="{9D8B030D-6E8A-4147-A177-3AD203B41FA5}">
                      <a16:colId xmlns:a16="http://schemas.microsoft.com/office/drawing/2014/main" val="3849809954"/>
                    </a:ext>
                  </a:extLst>
                </a:gridCol>
                <a:gridCol w="5144877">
                  <a:extLst>
                    <a:ext uri="{9D8B030D-6E8A-4147-A177-3AD203B41FA5}">
                      <a16:colId xmlns:a16="http://schemas.microsoft.com/office/drawing/2014/main" val="2675699224"/>
                    </a:ext>
                  </a:extLst>
                </a:gridCol>
                <a:gridCol w="4538949">
                  <a:extLst>
                    <a:ext uri="{9D8B030D-6E8A-4147-A177-3AD203B41FA5}">
                      <a16:colId xmlns:a16="http://schemas.microsoft.com/office/drawing/2014/main" val="4145002182"/>
                    </a:ext>
                  </a:extLst>
                </a:gridCol>
              </a:tblGrid>
              <a:tr h="370840">
                <a:tc>
                  <a:txBody>
                    <a:bodyPr/>
                    <a:lstStyle/>
                    <a:p>
                      <a:pPr algn="ctr"/>
                      <a:endParaRPr lang="en-US" sz="2000">
                        <a:latin typeface="Calibri (Body)"/>
                      </a:endParaRPr>
                    </a:p>
                  </a:txBody>
                  <a:tcPr/>
                </a:tc>
                <a:tc>
                  <a:txBody>
                    <a:bodyPr/>
                    <a:lstStyle/>
                    <a:p>
                      <a:pPr algn="ctr"/>
                      <a:r>
                        <a:rPr lang="en-US" sz="2000">
                          <a:latin typeface="Calibri (Body)"/>
                        </a:rPr>
                        <a:t>Cú pháp</a:t>
                      </a:r>
                    </a:p>
                  </a:txBody>
                  <a:tcPr/>
                </a:tc>
                <a:tc>
                  <a:txBody>
                    <a:bodyPr/>
                    <a:lstStyle/>
                    <a:p>
                      <a:pPr algn="ctr"/>
                      <a:r>
                        <a:rPr lang="en-US" sz="2000">
                          <a:latin typeface="Calibri (Body)"/>
                        </a:rPr>
                        <a:t>Mô tả, ví dụ</a:t>
                      </a:r>
                    </a:p>
                  </a:txBody>
                  <a:tcPr/>
                </a:tc>
                <a:extLst>
                  <a:ext uri="{0D108BD9-81ED-4DB2-BD59-A6C34878D82A}">
                    <a16:rowId xmlns:a16="http://schemas.microsoft.com/office/drawing/2014/main" val="1650299412"/>
                  </a:ext>
                </a:extLst>
              </a:tr>
              <a:tr h="370840">
                <a:tc>
                  <a:txBody>
                    <a:bodyPr/>
                    <a:lstStyle/>
                    <a:p>
                      <a:pPr algn="ctr">
                        <a:lnSpc>
                          <a:spcPct val="114000"/>
                        </a:lnSpc>
                        <a:spcAft>
                          <a:spcPts val="0"/>
                        </a:spcAft>
                      </a:pPr>
                      <a:r>
                        <a:rPr lang="en-US" sz="1800" b="1">
                          <a:solidFill>
                            <a:schemeClr val="tx1"/>
                          </a:solidFill>
                          <a:latin typeface="Calibri (Body)"/>
                        </a:rPr>
                        <a:t>Khởi tạo đối t</a:t>
                      </a:r>
                      <a:r>
                        <a:rPr lang="vi-VN" sz="1800" b="1">
                          <a:solidFill>
                            <a:schemeClr val="tx1"/>
                          </a:solidFill>
                          <a:latin typeface="Calibri (Body)"/>
                        </a:rPr>
                        <a:t>ư</a:t>
                      </a:r>
                      <a:r>
                        <a:rPr lang="en-US" sz="1800" b="1">
                          <a:solidFill>
                            <a:schemeClr val="tx1"/>
                          </a:solidFill>
                          <a:latin typeface="Calibri (Body)"/>
                        </a:rPr>
                        <a:t>ợng</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a:t>
                      </a:r>
                      <a:r>
                        <a:rPr lang="en-US" kern="0">
                          <a:solidFill>
                            <a:schemeClr val="tx1"/>
                          </a:solidFill>
                          <a:latin typeface="Calibri (Body)"/>
                        </a:rPr>
                        <a:t>&lt;tên biến đối t</a:t>
                      </a:r>
                      <a:r>
                        <a:rPr lang="vi-VN" kern="0">
                          <a:solidFill>
                            <a:schemeClr val="tx1"/>
                          </a:solidFill>
                          <a:latin typeface="Calibri (Body)"/>
                        </a:rPr>
                        <a:t>ư</a:t>
                      </a:r>
                      <a:r>
                        <a:rPr lang="en-US" kern="0">
                          <a:solidFill>
                            <a:schemeClr val="tx1"/>
                          </a:solidFill>
                          <a:latin typeface="Calibri (Body)"/>
                        </a:rPr>
                        <a:t>ợng&gt; = </a:t>
                      </a:r>
                      <a:r>
                        <a:rPr lang="en-US" kern="0">
                          <a:solidFill>
                            <a:srgbClr val="0697FD"/>
                          </a:solidFill>
                          <a:latin typeface="Calibri (Body)"/>
                        </a:rPr>
                        <a:t>new</a:t>
                      </a:r>
                      <a:r>
                        <a:rPr lang="en-US" kern="0">
                          <a:solidFill>
                            <a:schemeClr val="tx1"/>
                          </a:solidFill>
                          <a:latin typeface="Calibri (Body)"/>
                        </a:rPr>
                        <a:t> &lt;tên lớp&gt; ();</a:t>
                      </a:r>
                      <a:endParaRPr lang="en-US" sz="1800">
                        <a:solidFill>
                          <a:schemeClr val="tx1"/>
                        </a:solidFill>
                        <a:latin typeface="Calibri (Body)"/>
                      </a:endParaRPr>
                    </a:p>
                  </a:txBody>
                  <a:tcPr/>
                </a:tc>
                <a:tc>
                  <a:txBody>
                    <a:bodyPr/>
                    <a:lstStyle/>
                    <a:p>
                      <a:pPr marL="501650" lvl="1" indent="-285750" algn="l">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 </a:t>
                      </a:r>
                    </a:p>
                    <a:p>
                      <a:pPr marL="215900" lvl="1" indent="0" algn="l">
                        <a:lnSpc>
                          <a:spcPct val="114000"/>
                        </a:lnSpc>
                        <a:spcBef>
                          <a:spcPts val="0"/>
                        </a:spcBef>
                        <a:buFont typeface="Wingdings" panose="05000000000000000000" pitchFamily="2" charset="2"/>
                        <a:buNone/>
                      </a:pPr>
                      <a:r>
                        <a:rPr lang="en-US" kern="0">
                          <a:solidFill>
                            <a:srgbClr val="0697FD"/>
                          </a:solidFill>
                          <a:latin typeface="Calibri (Body)"/>
                        </a:rPr>
                        <a:t>$</a:t>
                      </a:r>
                      <a:r>
                        <a:rPr lang="en-US" kern="0">
                          <a:solidFill>
                            <a:schemeClr val="tx1"/>
                          </a:solidFill>
                          <a:latin typeface="Calibri (Body)"/>
                        </a:rPr>
                        <a:t>phan_so = </a:t>
                      </a:r>
                      <a:r>
                        <a:rPr lang="en-US" kern="0">
                          <a:solidFill>
                            <a:srgbClr val="0697FD"/>
                          </a:solidFill>
                          <a:latin typeface="Calibri (Body)"/>
                        </a:rPr>
                        <a:t>new</a:t>
                      </a:r>
                      <a:r>
                        <a:rPr lang="en-US" kern="0">
                          <a:solidFill>
                            <a:schemeClr val="tx1"/>
                          </a:solidFill>
                          <a:latin typeface="Calibri (Body)"/>
                        </a:rPr>
                        <a:t> PHAN_SO();</a:t>
                      </a:r>
                    </a:p>
                  </a:txBody>
                  <a:tcPr/>
                </a:tc>
                <a:extLst>
                  <a:ext uri="{0D108BD9-81ED-4DB2-BD59-A6C34878D82A}">
                    <a16:rowId xmlns:a16="http://schemas.microsoft.com/office/drawing/2014/main" val="256975831"/>
                  </a:ext>
                </a:extLst>
              </a:tr>
              <a:tr h="370840">
                <a:tc>
                  <a:txBody>
                    <a:bodyPr/>
                    <a:lstStyle/>
                    <a:p>
                      <a:pPr algn="ctr">
                        <a:lnSpc>
                          <a:spcPct val="114000"/>
                        </a:lnSpc>
                        <a:spcAft>
                          <a:spcPts val="0"/>
                        </a:spcAft>
                      </a:pPr>
                      <a:r>
                        <a:rPr lang="en-US" sz="1800" b="1">
                          <a:solidFill>
                            <a:schemeClr val="tx1"/>
                          </a:solidFill>
                          <a:latin typeface="Calibri (Body)"/>
                        </a:rPr>
                        <a:t>Gán giá trị cho các thuộc tính</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a:t>
                      </a:r>
                      <a:r>
                        <a:rPr lang="en-US" kern="0">
                          <a:solidFill>
                            <a:schemeClr val="tx1"/>
                          </a:solidFill>
                          <a:latin typeface="Calibri (Body)"/>
                        </a:rPr>
                        <a:t>&lt;tên biến đối t</a:t>
                      </a:r>
                      <a:r>
                        <a:rPr lang="vi-VN" kern="0">
                          <a:solidFill>
                            <a:schemeClr val="tx1"/>
                          </a:solidFill>
                          <a:latin typeface="Calibri (Body)"/>
                        </a:rPr>
                        <a:t>ư</a:t>
                      </a:r>
                      <a:r>
                        <a:rPr lang="en-US" kern="0">
                          <a:solidFill>
                            <a:schemeClr val="tx1"/>
                          </a:solidFill>
                          <a:latin typeface="Calibri (Body)"/>
                        </a:rPr>
                        <a:t>ợng&gt;</a:t>
                      </a:r>
                      <a:r>
                        <a:rPr lang="en-US" kern="0">
                          <a:solidFill>
                            <a:srgbClr val="0697FD"/>
                          </a:solidFill>
                          <a:latin typeface="Calibri (Body)"/>
                        </a:rPr>
                        <a:t>-&gt;</a:t>
                      </a:r>
                      <a:r>
                        <a:rPr lang="en-US" kern="0">
                          <a:solidFill>
                            <a:schemeClr val="tx1"/>
                          </a:solidFill>
                          <a:latin typeface="Calibri (Body)"/>
                        </a:rPr>
                        <a:t>&lt;tên thuộc tính&gt; = &lt;giá trị&gt;;</a:t>
                      </a:r>
                      <a:endParaRPr lang="en-US" sz="1800">
                        <a:solidFill>
                          <a:schemeClr val="tx1"/>
                        </a:solidFill>
                        <a:latin typeface="Calibri (Body)"/>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lang="en-US" sz="1800">
                        <a:solidFill>
                          <a:schemeClr val="tx1"/>
                        </a:solidFill>
                        <a:latin typeface="Calibri (Body)"/>
                      </a:endParaRPr>
                    </a:p>
                  </a:txBody>
                  <a:tcPr/>
                </a:tc>
                <a:tc>
                  <a:txBody>
                    <a:bodyPr/>
                    <a:lstStyle/>
                    <a:p>
                      <a:pPr marL="501650" lvl="1" indent="-285750" algn="l">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a:t>
                      </a:r>
                    </a:p>
                    <a:p>
                      <a:pPr marL="215900" lvl="1" indent="0" algn="l">
                        <a:lnSpc>
                          <a:spcPct val="114000"/>
                        </a:lnSpc>
                        <a:spcBef>
                          <a:spcPts val="0"/>
                        </a:spcBef>
                        <a:buFont typeface="Wingdings" panose="05000000000000000000" pitchFamily="2" charset="2"/>
                        <a:buNone/>
                      </a:pPr>
                      <a:r>
                        <a:rPr lang="en-US" kern="0">
                          <a:solidFill>
                            <a:srgbClr val="0697FD"/>
                          </a:solidFill>
                          <a:latin typeface="Calibri (Body)"/>
                        </a:rPr>
                        <a:t>$</a:t>
                      </a:r>
                      <a:r>
                        <a:rPr lang="en-US" kern="0">
                          <a:solidFill>
                            <a:schemeClr val="tx1"/>
                          </a:solidFill>
                          <a:latin typeface="Calibri (Body)"/>
                        </a:rPr>
                        <a:t>phan_so</a:t>
                      </a:r>
                      <a:r>
                        <a:rPr lang="en-US" kern="0">
                          <a:solidFill>
                            <a:srgbClr val="0697FD"/>
                          </a:solidFill>
                          <a:latin typeface="Calibri (Body)"/>
                        </a:rPr>
                        <a:t>-&gt;</a:t>
                      </a:r>
                      <a:r>
                        <a:rPr lang="en-US" kern="0">
                          <a:solidFill>
                            <a:schemeClr val="tx1"/>
                          </a:solidFill>
                          <a:latin typeface="Calibri (Body)"/>
                        </a:rPr>
                        <a:t>tu_so = 2;</a:t>
                      </a:r>
                    </a:p>
                    <a:p>
                      <a:pPr marL="215900" lvl="1" indent="0" algn="l">
                        <a:lnSpc>
                          <a:spcPct val="114000"/>
                        </a:lnSpc>
                        <a:spcBef>
                          <a:spcPts val="0"/>
                        </a:spcBef>
                        <a:buFont typeface="Wingdings" panose="05000000000000000000" pitchFamily="2" charset="2"/>
                        <a:buNone/>
                      </a:pPr>
                      <a:r>
                        <a:rPr lang="en-US" kern="0">
                          <a:solidFill>
                            <a:srgbClr val="0697FD"/>
                          </a:solidFill>
                          <a:latin typeface="Calibri (Body)"/>
                        </a:rPr>
                        <a:t>$</a:t>
                      </a:r>
                      <a:r>
                        <a:rPr lang="en-US" kern="0">
                          <a:solidFill>
                            <a:schemeClr val="tx1"/>
                          </a:solidFill>
                          <a:latin typeface="Calibri (Body)"/>
                        </a:rPr>
                        <a:t>phan_so</a:t>
                      </a:r>
                      <a:r>
                        <a:rPr lang="en-US" kern="0">
                          <a:solidFill>
                            <a:srgbClr val="0697FD"/>
                          </a:solidFill>
                          <a:latin typeface="Calibri (Body)"/>
                        </a:rPr>
                        <a:t>-&gt;</a:t>
                      </a:r>
                      <a:r>
                        <a:rPr lang="en-US" kern="0">
                          <a:solidFill>
                            <a:schemeClr val="tx1"/>
                          </a:solidFill>
                          <a:latin typeface="Calibri (Body)"/>
                        </a:rPr>
                        <a:t>mau_so = 4;</a:t>
                      </a:r>
                    </a:p>
                  </a:txBody>
                  <a:tcPr/>
                </a:tc>
                <a:extLst>
                  <a:ext uri="{0D108BD9-81ED-4DB2-BD59-A6C34878D82A}">
                    <a16:rowId xmlns:a16="http://schemas.microsoft.com/office/drawing/2014/main" val="2197943842"/>
                  </a:ext>
                </a:extLst>
              </a:tr>
              <a:tr h="370840">
                <a:tc rowSpan="2">
                  <a:txBody>
                    <a:bodyPr/>
                    <a:lstStyle/>
                    <a:p>
                      <a:pPr algn="ctr">
                        <a:lnSpc>
                          <a:spcPct val="114000"/>
                        </a:lnSpc>
                        <a:spcAft>
                          <a:spcPts val="0"/>
                        </a:spcAft>
                      </a:pPr>
                      <a:endParaRPr lang="en-US" sz="1800" b="1">
                        <a:solidFill>
                          <a:schemeClr val="tx1"/>
                        </a:solidFill>
                        <a:latin typeface="Calibri (Body)"/>
                      </a:endParaRPr>
                    </a:p>
                    <a:p>
                      <a:pPr algn="ctr">
                        <a:lnSpc>
                          <a:spcPct val="114000"/>
                        </a:lnSpc>
                        <a:spcAft>
                          <a:spcPts val="0"/>
                        </a:spcAft>
                      </a:pPr>
                      <a:endParaRPr lang="en-US" sz="1800" b="1">
                        <a:solidFill>
                          <a:schemeClr val="tx1"/>
                        </a:solidFill>
                        <a:latin typeface="Calibri (Body)"/>
                      </a:endParaRPr>
                    </a:p>
                    <a:p>
                      <a:pPr algn="ctr">
                        <a:lnSpc>
                          <a:spcPct val="114000"/>
                        </a:lnSpc>
                        <a:spcAft>
                          <a:spcPts val="0"/>
                        </a:spcAft>
                      </a:pPr>
                      <a:r>
                        <a:rPr lang="en-US" sz="1800" b="1">
                          <a:solidFill>
                            <a:schemeClr val="tx1"/>
                          </a:solidFill>
                          <a:latin typeface="Calibri (Body)"/>
                        </a:rPr>
                        <a:t>Gọi sử dụng ph</a:t>
                      </a:r>
                      <a:r>
                        <a:rPr lang="vi-VN" sz="1800" b="1">
                          <a:solidFill>
                            <a:schemeClr val="tx1"/>
                          </a:solidFill>
                          <a:latin typeface="Calibri (Body)"/>
                        </a:rPr>
                        <a:t>ư</a:t>
                      </a:r>
                      <a:r>
                        <a:rPr lang="en-US" sz="1800" b="1">
                          <a:solidFill>
                            <a:schemeClr val="tx1"/>
                          </a:solidFill>
                          <a:latin typeface="Calibri (Body)"/>
                        </a:rPr>
                        <a:t>ơng thức của lớp</a:t>
                      </a: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b="1" u="sng">
                          <a:solidFill>
                            <a:schemeClr val="tx1"/>
                          </a:solidFill>
                          <a:latin typeface="Calibri (Body)"/>
                        </a:rPr>
                        <a:t>(*) Không có giá trị trả về:</a:t>
                      </a:r>
                    </a:p>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a:t>
                      </a:r>
                      <a:r>
                        <a:rPr lang="en-US" kern="0">
                          <a:solidFill>
                            <a:schemeClr val="tx1"/>
                          </a:solidFill>
                          <a:latin typeface="Calibri (Body)"/>
                        </a:rPr>
                        <a:t>&lt;tên biến đối t</a:t>
                      </a:r>
                      <a:r>
                        <a:rPr lang="vi-VN" kern="0">
                          <a:solidFill>
                            <a:schemeClr val="tx1"/>
                          </a:solidFill>
                          <a:latin typeface="Calibri (Body)"/>
                        </a:rPr>
                        <a:t>ư</a:t>
                      </a:r>
                      <a:r>
                        <a:rPr lang="en-US" kern="0">
                          <a:solidFill>
                            <a:schemeClr val="tx1"/>
                          </a:solidFill>
                          <a:latin typeface="Calibri (Body)"/>
                        </a:rPr>
                        <a:t>ợng&gt;</a:t>
                      </a:r>
                      <a:r>
                        <a:rPr lang="en-US" kern="0">
                          <a:solidFill>
                            <a:srgbClr val="0697FD"/>
                          </a:solidFill>
                          <a:latin typeface="Calibri (Body)"/>
                        </a:rPr>
                        <a:t>-&gt;</a:t>
                      </a:r>
                      <a:r>
                        <a:rPr lang="en-US" kern="0">
                          <a:solidFill>
                            <a:schemeClr val="tx1"/>
                          </a:solidFill>
                          <a:latin typeface="Calibri (Body)"/>
                        </a:rPr>
                        <a:t>&lt;tên ph</a:t>
                      </a:r>
                      <a:r>
                        <a:rPr lang="vi-VN" kern="0">
                          <a:solidFill>
                            <a:schemeClr val="tx1"/>
                          </a:solidFill>
                          <a:latin typeface="Calibri (Body)"/>
                        </a:rPr>
                        <a:t>ư</a:t>
                      </a:r>
                      <a:r>
                        <a:rPr lang="en-US" kern="0">
                          <a:solidFill>
                            <a:schemeClr val="tx1"/>
                          </a:solidFill>
                          <a:latin typeface="Calibri (Body)"/>
                        </a:rPr>
                        <a:t>ơng thức&gt;(các giá trị truyền vào nếu có);</a:t>
                      </a:r>
                      <a:endParaRPr lang="en-US" sz="1800">
                        <a:solidFill>
                          <a:schemeClr val="tx1"/>
                        </a:solidFill>
                        <a:latin typeface="Calibri (Body)"/>
                      </a:endParaRPr>
                    </a:p>
                  </a:txBody>
                  <a:tcPr/>
                </a:tc>
                <a:tc>
                  <a:txBody>
                    <a:bodyPr/>
                    <a:lstStyle/>
                    <a:p>
                      <a:pPr marL="501650" lvl="1" indent="-285750" algn="l">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a:t>
                      </a:r>
                    </a:p>
                    <a:p>
                      <a:pPr marL="215900" lvl="1" indent="0" algn="l">
                        <a:lnSpc>
                          <a:spcPct val="114000"/>
                        </a:lnSpc>
                        <a:spcBef>
                          <a:spcPts val="0"/>
                        </a:spcBef>
                        <a:buFont typeface="Wingdings" panose="05000000000000000000" pitchFamily="2" charset="2"/>
                        <a:buNone/>
                      </a:pPr>
                      <a:r>
                        <a:rPr lang="en-US" i="0" kern="0">
                          <a:solidFill>
                            <a:srgbClr val="0697FD"/>
                          </a:solidFill>
                          <a:latin typeface="Calibri (Body)"/>
                        </a:rPr>
                        <a:t>$</a:t>
                      </a:r>
                      <a:r>
                        <a:rPr lang="en-US" i="0" kern="0">
                          <a:solidFill>
                            <a:schemeClr val="tx1"/>
                          </a:solidFill>
                          <a:latin typeface="Calibri (Body)"/>
                        </a:rPr>
                        <a:t>phan_so</a:t>
                      </a:r>
                      <a:r>
                        <a:rPr lang="en-US" i="0" kern="0">
                          <a:solidFill>
                            <a:srgbClr val="0697FD"/>
                          </a:solidFill>
                          <a:latin typeface="Calibri (Body)"/>
                        </a:rPr>
                        <a:t>-&gt; </a:t>
                      </a:r>
                      <a:r>
                        <a:rPr lang="en-US" i="0" kern="0">
                          <a:solidFill>
                            <a:schemeClr val="tx1"/>
                          </a:solidFill>
                          <a:latin typeface="Calibri (Body)"/>
                        </a:rPr>
                        <a:t>khoi_tao_phan_so($ptu_so,$pmau_so);</a:t>
                      </a:r>
                    </a:p>
                  </a:txBody>
                  <a:tcPr/>
                </a:tc>
                <a:extLst>
                  <a:ext uri="{0D108BD9-81ED-4DB2-BD59-A6C34878D82A}">
                    <a16:rowId xmlns:a16="http://schemas.microsoft.com/office/drawing/2014/main" val="4112625128"/>
                  </a:ext>
                </a:extLst>
              </a:tr>
              <a:tr h="370840">
                <a:tc vMerge="1">
                  <a:txBody>
                    <a:bodyPr/>
                    <a:lstStyle/>
                    <a:p>
                      <a:pPr algn="ctr">
                        <a:lnSpc>
                          <a:spcPct val="114000"/>
                        </a:lnSpc>
                        <a:spcAft>
                          <a:spcPts val="0"/>
                        </a:spcAft>
                      </a:pPr>
                      <a:endParaRPr lang="en-US" sz="1800" b="1">
                        <a:solidFill>
                          <a:schemeClr val="tx1"/>
                        </a:solidFill>
                        <a:latin typeface="Calibri (Body)"/>
                      </a:endParaRPr>
                    </a:p>
                  </a:txBody>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b="1" u="sng">
                          <a:solidFill>
                            <a:schemeClr val="tx1"/>
                          </a:solidFill>
                          <a:latin typeface="Calibri (Body)"/>
                        </a:rPr>
                        <a:t>(*) Có giá trị trả về:</a:t>
                      </a:r>
                    </a:p>
                    <a:p>
                      <a:pPr marL="0" marR="0" lvl="0" indent="0" algn="l" defTabSz="914400" rtl="0" eaLnBrk="1" fontAlgn="auto" latinLnBrk="0" hangingPunct="1">
                        <a:lnSpc>
                          <a:spcPct val="114000"/>
                        </a:lnSpc>
                        <a:spcBef>
                          <a:spcPts val="0"/>
                        </a:spcBef>
                        <a:spcAft>
                          <a:spcPts val="0"/>
                        </a:spcAft>
                        <a:buClrTx/>
                        <a:buSzTx/>
                        <a:buFontTx/>
                        <a:buNone/>
                        <a:tabLst/>
                        <a:defRPr/>
                      </a:pPr>
                      <a:r>
                        <a:rPr lang="en-US" kern="0">
                          <a:solidFill>
                            <a:srgbClr val="0697FD"/>
                          </a:solidFill>
                          <a:latin typeface="Calibri (Body)"/>
                        </a:rPr>
                        <a:t>$</a:t>
                      </a:r>
                      <a:r>
                        <a:rPr lang="en-US" kern="0">
                          <a:solidFill>
                            <a:schemeClr val="tx1"/>
                          </a:solidFill>
                          <a:latin typeface="Calibri (Body)"/>
                        </a:rPr>
                        <a:t>&lt;tên biến nhận giá trị&gt; </a:t>
                      </a:r>
                      <a:r>
                        <a:rPr lang="en-US" kern="0">
                          <a:solidFill>
                            <a:srgbClr val="0697FD"/>
                          </a:solidFill>
                          <a:latin typeface="Calibri (Body)"/>
                        </a:rPr>
                        <a:t>= $</a:t>
                      </a:r>
                      <a:r>
                        <a:rPr lang="en-US" kern="0">
                          <a:solidFill>
                            <a:schemeClr val="tx1"/>
                          </a:solidFill>
                          <a:latin typeface="Calibri (Body)"/>
                        </a:rPr>
                        <a:t>&lt;tên biến đối t</a:t>
                      </a:r>
                      <a:r>
                        <a:rPr lang="vi-VN" kern="0">
                          <a:solidFill>
                            <a:schemeClr val="tx1"/>
                          </a:solidFill>
                          <a:latin typeface="Calibri (Body)"/>
                        </a:rPr>
                        <a:t>ư</a:t>
                      </a:r>
                      <a:r>
                        <a:rPr lang="en-US" kern="0">
                          <a:solidFill>
                            <a:schemeClr val="tx1"/>
                          </a:solidFill>
                          <a:latin typeface="Calibri (Body)"/>
                        </a:rPr>
                        <a:t>ợng&gt;</a:t>
                      </a:r>
                      <a:r>
                        <a:rPr lang="en-US" kern="0">
                          <a:solidFill>
                            <a:srgbClr val="0697FD"/>
                          </a:solidFill>
                          <a:latin typeface="Calibri (Body)"/>
                        </a:rPr>
                        <a:t>-&gt; </a:t>
                      </a:r>
                      <a:r>
                        <a:rPr lang="en-US" kern="0">
                          <a:solidFill>
                            <a:schemeClr val="tx1"/>
                          </a:solidFill>
                          <a:latin typeface="Calibri (Body)"/>
                        </a:rPr>
                        <a:t>&lt;tên ph</a:t>
                      </a:r>
                      <a:r>
                        <a:rPr lang="vi-VN" kern="0">
                          <a:solidFill>
                            <a:schemeClr val="tx1"/>
                          </a:solidFill>
                          <a:latin typeface="Calibri (Body)"/>
                        </a:rPr>
                        <a:t>ư</a:t>
                      </a:r>
                      <a:r>
                        <a:rPr lang="en-US" kern="0">
                          <a:solidFill>
                            <a:schemeClr val="tx1"/>
                          </a:solidFill>
                          <a:latin typeface="Calibri (Body)"/>
                        </a:rPr>
                        <a:t>ơng thức&gt;(các giá trị truyền vào nếu có);</a:t>
                      </a:r>
                      <a:endParaRPr lang="en-US" sz="1800">
                        <a:solidFill>
                          <a:schemeClr val="tx1"/>
                        </a:solidFill>
                        <a:latin typeface="Calibri (Body)"/>
                      </a:endParaRPr>
                    </a:p>
                  </a:txBody>
                  <a:tcPr/>
                </a:tc>
                <a:tc>
                  <a:txBody>
                    <a:bodyPr/>
                    <a:lstStyle/>
                    <a:p>
                      <a:pPr marL="501650" lvl="1" indent="-285750" algn="l">
                        <a:lnSpc>
                          <a:spcPct val="114000"/>
                        </a:lnSpc>
                        <a:spcBef>
                          <a:spcPts val="0"/>
                        </a:spcBef>
                        <a:buFont typeface="Wingdings" panose="05000000000000000000" pitchFamily="2" charset="2"/>
                        <a:buChar char="Ø"/>
                      </a:pPr>
                      <a:r>
                        <a:rPr lang="en-US" b="1" kern="0">
                          <a:solidFill>
                            <a:schemeClr val="tx1"/>
                          </a:solidFill>
                          <a:latin typeface="Calibri (Body)"/>
                        </a:rPr>
                        <a:t>Ví dụ</a:t>
                      </a:r>
                      <a:r>
                        <a:rPr lang="en-US" kern="0">
                          <a:solidFill>
                            <a:schemeClr val="tx1"/>
                          </a:solidFill>
                          <a:latin typeface="Calibri (Body)"/>
                        </a:rPr>
                        <a:t>:</a:t>
                      </a:r>
                    </a:p>
                    <a:p>
                      <a:pPr marL="215900" lvl="1" indent="0" algn="l">
                        <a:lnSpc>
                          <a:spcPct val="114000"/>
                        </a:lnSpc>
                        <a:spcBef>
                          <a:spcPts val="0"/>
                        </a:spcBef>
                        <a:buFont typeface="Wingdings" panose="05000000000000000000" pitchFamily="2" charset="2"/>
                        <a:buNone/>
                      </a:pPr>
                      <a:r>
                        <a:rPr lang="en-US" i="0" kern="0">
                          <a:solidFill>
                            <a:srgbClr val="0697FD"/>
                          </a:solidFill>
                          <a:latin typeface="Calibri (Body)"/>
                        </a:rPr>
                        <a:t>$</a:t>
                      </a:r>
                      <a:r>
                        <a:rPr lang="en-US" i="0" kern="0">
                          <a:solidFill>
                            <a:schemeClr val="tx1"/>
                          </a:solidFill>
                          <a:latin typeface="Calibri (Body)"/>
                        </a:rPr>
                        <a:t>phan_so_2 = </a:t>
                      </a:r>
                      <a:r>
                        <a:rPr lang="en-US" i="0" kern="0">
                          <a:solidFill>
                            <a:srgbClr val="0697FD"/>
                          </a:solidFill>
                          <a:latin typeface="Calibri (Body)"/>
                        </a:rPr>
                        <a:t>new</a:t>
                      </a:r>
                      <a:r>
                        <a:rPr lang="en-US" i="0" kern="0">
                          <a:solidFill>
                            <a:schemeClr val="tx1"/>
                          </a:solidFill>
                          <a:latin typeface="Calibri (Body)"/>
                        </a:rPr>
                        <a:t> PHAN_SO();</a:t>
                      </a:r>
                    </a:p>
                    <a:p>
                      <a:pPr marL="215900" lvl="1" indent="0" algn="l">
                        <a:lnSpc>
                          <a:spcPct val="114000"/>
                        </a:lnSpc>
                        <a:spcBef>
                          <a:spcPts val="0"/>
                        </a:spcBef>
                        <a:buFont typeface="Wingdings" panose="05000000000000000000" pitchFamily="2" charset="2"/>
                        <a:buNone/>
                      </a:pPr>
                      <a:r>
                        <a:rPr lang="en-US" i="0" kern="0">
                          <a:solidFill>
                            <a:srgbClr val="0697FD"/>
                          </a:solidFill>
                          <a:latin typeface="Calibri (Body)"/>
                        </a:rPr>
                        <a:t>$</a:t>
                      </a:r>
                      <a:r>
                        <a:rPr lang="en-US" i="0" kern="0">
                          <a:solidFill>
                            <a:schemeClr val="tx1"/>
                          </a:solidFill>
                          <a:latin typeface="Calibri (Body)"/>
                        </a:rPr>
                        <a:t>phan_so_2 = </a:t>
                      </a:r>
                      <a:r>
                        <a:rPr lang="en-US" i="0" kern="0">
                          <a:solidFill>
                            <a:srgbClr val="0697FD"/>
                          </a:solidFill>
                          <a:latin typeface="Calibri (Body)"/>
                        </a:rPr>
                        <a:t>$</a:t>
                      </a:r>
                      <a:r>
                        <a:rPr lang="en-US" i="0" kern="0">
                          <a:solidFill>
                            <a:schemeClr val="tx1"/>
                          </a:solidFill>
                          <a:latin typeface="Calibri (Body)"/>
                        </a:rPr>
                        <a:t>phan_so-&gt;tong($a,$b);</a:t>
                      </a:r>
                    </a:p>
                  </a:txBody>
                  <a:tcPr/>
                </a:tc>
                <a:extLst>
                  <a:ext uri="{0D108BD9-81ED-4DB2-BD59-A6C34878D82A}">
                    <a16:rowId xmlns:a16="http://schemas.microsoft.com/office/drawing/2014/main" val="4185371905"/>
                  </a:ext>
                </a:extLst>
              </a:tr>
            </a:tbl>
          </a:graphicData>
        </a:graphic>
      </p:graphicFrame>
    </p:spTree>
    <p:extLst>
      <p:ext uri="{BB962C8B-B14F-4D97-AF65-F5344CB8AC3E}">
        <p14:creationId xmlns:p14="http://schemas.microsoft.com/office/powerpoint/2010/main" val="3848457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latin typeface="Calibri Light (Headings)"/>
              </a:rPr>
              <a:t>8. FORM VÀ CÁC ĐIỀU KHIỂN C</a:t>
            </a:r>
            <a:r>
              <a:rPr lang="vi-VN" b="1">
                <a:effectLst>
                  <a:outerShdw blurRad="38100" dist="38100" dir="2700000" algn="tl">
                    <a:srgbClr val="000000">
                      <a:alpha val="43137"/>
                    </a:srgbClr>
                  </a:outerShdw>
                </a:effectLst>
                <a:latin typeface="Calibri Light (Headings)"/>
              </a:rPr>
              <a:t>Ơ</a:t>
            </a:r>
            <a:r>
              <a:rPr lang="en-US" b="1">
                <a:effectLst>
                  <a:outerShdw blurRad="38100" dist="38100" dir="2700000" algn="tl">
                    <a:srgbClr val="000000">
                      <a:alpha val="43137"/>
                    </a:srgbClr>
                  </a:outerShdw>
                </a:effectLst>
                <a:latin typeface="Calibri Light (Headings)"/>
              </a:rPr>
              <a:t> SỞ</a:t>
            </a:r>
          </a:p>
        </p:txBody>
      </p:sp>
      <p:sp>
        <p:nvSpPr>
          <p:cNvPr id="3" name="Content Placeholder 2"/>
          <p:cNvSpPr>
            <a:spLocks noGrp="1"/>
          </p:cNvSpPr>
          <p:nvPr>
            <p:ph idx="1"/>
          </p:nvPr>
        </p:nvSpPr>
        <p:spPr/>
        <p:txBody>
          <a:bodyPr/>
          <a:lstStyle/>
          <a:p>
            <a:r>
              <a:rPr lang="en-US">
                <a:latin typeface="Calibri (Body)"/>
              </a:rPr>
              <a:t>Form</a:t>
            </a:r>
          </a:p>
          <a:p>
            <a:r>
              <a:rPr lang="en-US">
                <a:latin typeface="Calibri (Body)"/>
              </a:rPr>
              <a:t>Các điều khiển c</a:t>
            </a:r>
            <a:r>
              <a:rPr lang="vi-VN">
                <a:latin typeface="Calibri (Body)"/>
              </a:rPr>
              <a:t>ơ</a:t>
            </a:r>
            <a:r>
              <a:rPr lang="en-US">
                <a:latin typeface="Calibri (Body)"/>
              </a:rPr>
              <a:t> sở</a:t>
            </a:r>
          </a:p>
          <a:p>
            <a:r>
              <a:rPr lang="en-US">
                <a:latin typeface="Calibri (Body)"/>
              </a:rPr>
              <a:t>Đọc giá trị từ điều khiển form</a:t>
            </a:r>
          </a:p>
        </p:txBody>
      </p:sp>
      <p:sp>
        <p:nvSpPr>
          <p:cNvPr id="4" name="Slide Number Placeholder 3"/>
          <p:cNvSpPr>
            <a:spLocks noGrp="1"/>
          </p:cNvSpPr>
          <p:nvPr>
            <p:ph type="sldNum" sz="quarter" idx="12"/>
          </p:nvPr>
        </p:nvSpPr>
        <p:spPr/>
        <p:txBody>
          <a:bodyPr/>
          <a:lstStyle/>
          <a:p>
            <a:fld id="{059F1559-0DDD-4D29-8226-63EBDB9FBC49}" type="slidenum">
              <a:rPr lang="en-US" smtClean="0"/>
              <a:t>43</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650023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FORM</a:t>
            </a:r>
          </a:p>
        </p:txBody>
      </p:sp>
      <p:sp>
        <p:nvSpPr>
          <p:cNvPr id="3" name="Content Placeholder 2"/>
          <p:cNvSpPr>
            <a:spLocks noGrp="1"/>
          </p:cNvSpPr>
          <p:nvPr>
            <p:ph idx="1"/>
          </p:nvPr>
        </p:nvSpPr>
        <p:spPr>
          <a:xfrm>
            <a:off x="548640" y="1005839"/>
            <a:ext cx="11338560" cy="5461039"/>
          </a:xfrm>
        </p:spPr>
        <p:txBody>
          <a:bodyPr>
            <a:normAutofit/>
          </a:bodyPr>
          <a:lstStyle/>
          <a:p>
            <a:pPr algn="just">
              <a:lnSpc>
                <a:spcPct val="120000"/>
              </a:lnSpc>
              <a:spcBef>
                <a:spcPts val="0"/>
              </a:spcBef>
            </a:pPr>
            <a:r>
              <a:rPr lang="en-US" b="1" kern="0">
                <a:latin typeface="Calibri (Body)"/>
              </a:rPr>
              <a:t>Ý nghĩa sử dụng:</a:t>
            </a:r>
          </a:p>
          <a:p>
            <a:pPr marL="501650" lvl="1" indent="-285750" algn="just">
              <a:lnSpc>
                <a:spcPct val="120000"/>
              </a:lnSpc>
              <a:spcBef>
                <a:spcPts val="0"/>
              </a:spcBef>
              <a:buFont typeface="Wingdings" panose="05000000000000000000" pitchFamily="2" charset="2"/>
              <a:buChar char="Ø"/>
            </a:pPr>
            <a:r>
              <a:rPr lang="en-US" kern="0">
                <a:latin typeface="Calibri (Body)"/>
              </a:rPr>
              <a:t>Form là một đối t</a:t>
            </a:r>
            <a:r>
              <a:rPr lang="vi-VN" kern="0">
                <a:latin typeface="Calibri (Body)"/>
              </a:rPr>
              <a:t>ư</a:t>
            </a:r>
            <a:r>
              <a:rPr lang="en-US" kern="0">
                <a:latin typeface="Calibri (Body)"/>
              </a:rPr>
              <a:t>ợng dành cho ng</a:t>
            </a:r>
            <a:r>
              <a:rPr lang="vi-VN" kern="0">
                <a:latin typeface="Calibri (Body)"/>
              </a:rPr>
              <a:t>ư</a:t>
            </a:r>
            <a:r>
              <a:rPr lang="en-US" kern="0">
                <a:latin typeface="Calibri (Body)"/>
              </a:rPr>
              <a:t>ời dùng t</a:t>
            </a:r>
            <a:r>
              <a:rPr lang="vi-VN" kern="0">
                <a:latin typeface="Calibri (Body)"/>
              </a:rPr>
              <a:t>ư</a:t>
            </a:r>
            <a:r>
              <a:rPr lang="en-US" kern="0">
                <a:latin typeface="Calibri (Body)"/>
              </a:rPr>
              <a:t>ơng tác với ch</a:t>
            </a:r>
            <a:r>
              <a:rPr lang="vi-VN" kern="0">
                <a:latin typeface="Calibri (Body)"/>
              </a:rPr>
              <a:t>ư</a:t>
            </a:r>
            <a:r>
              <a:rPr lang="en-US" kern="0">
                <a:latin typeface="Calibri (Body)"/>
              </a:rPr>
              <a:t>ơng trình để thực hiện một công việc nào đó.</a:t>
            </a:r>
          </a:p>
          <a:p>
            <a:pPr algn="just">
              <a:lnSpc>
                <a:spcPct val="120000"/>
              </a:lnSpc>
              <a:spcBef>
                <a:spcPts val="0"/>
              </a:spcBef>
            </a:pPr>
            <a:r>
              <a:rPr lang="en-US" b="1" kern="0">
                <a:latin typeface="Calibri (Body)"/>
              </a:rPr>
              <a:t>Đặc điểm:</a:t>
            </a:r>
          </a:p>
          <a:p>
            <a:pPr marL="501650" lvl="1" indent="-285750" algn="just">
              <a:lnSpc>
                <a:spcPct val="120000"/>
              </a:lnSpc>
              <a:spcBef>
                <a:spcPts val="0"/>
              </a:spcBef>
              <a:buFont typeface="Wingdings" panose="05000000000000000000" pitchFamily="2" charset="2"/>
              <a:buChar char="Ø"/>
            </a:pPr>
            <a:r>
              <a:rPr lang="en-US" kern="0">
                <a:latin typeface="Calibri (Body)"/>
              </a:rPr>
              <a:t>Form đ</a:t>
            </a:r>
            <a:r>
              <a:rPr lang="vi-VN" kern="0">
                <a:latin typeface="Calibri (Body)"/>
              </a:rPr>
              <a:t>ư</a:t>
            </a:r>
            <a:r>
              <a:rPr lang="en-US" kern="0">
                <a:latin typeface="Calibri (Body)"/>
              </a:rPr>
              <a:t>ợc dùng để gửi yêu cầu về server.</a:t>
            </a:r>
          </a:p>
          <a:p>
            <a:pPr marL="501650" lvl="1" indent="-285750" algn="just">
              <a:lnSpc>
                <a:spcPct val="120000"/>
              </a:lnSpc>
              <a:spcBef>
                <a:spcPts val="0"/>
              </a:spcBef>
              <a:buFont typeface="Wingdings" panose="05000000000000000000" pitchFamily="2" charset="2"/>
              <a:buChar char="Ø"/>
            </a:pPr>
            <a:r>
              <a:rPr lang="en-US" kern="0">
                <a:latin typeface="Calibri (Body)"/>
              </a:rPr>
              <a:t>Các thuộc tính c</a:t>
            </a:r>
            <a:r>
              <a:rPr lang="vi-VN" kern="0">
                <a:latin typeface="Calibri (Body)"/>
              </a:rPr>
              <a:t>ơ</a:t>
            </a:r>
            <a:r>
              <a:rPr lang="en-US" kern="0">
                <a:latin typeface="Calibri (Body)"/>
              </a:rPr>
              <a:t> bản của Form.</a:t>
            </a:r>
          </a:p>
          <a:p>
            <a:pPr algn="just">
              <a:lnSpc>
                <a:spcPct val="120000"/>
              </a:lnSpc>
              <a:spcBef>
                <a:spcPts val="0"/>
              </a:spcBef>
            </a:pPr>
            <a:r>
              <a:rPr lang="en-US" b="1" kern="0">
                <a:latin typeface="Calibri (Body)"/>
              </a:rPr>
              <a:t>Thuộc tính action:</a:t>
            </a:r>
          </a:p>
          <a:p>
            <a:pPr marL="501650" lvl="1" indent="-285750" algn="just">
              <a:lnSpc>
                <a:spcPct val="120000"/>
              </a:lnSpc>
              <a:spcBef>
                <a:spcPts val="0"/>
              </a:spcBef>
              <a:buFont typeface="Wingdings" panose="05000000000000000000" pitchFamily="2" charset="2"/>
              <a:buChar char="Ø"/>
            </a:pPr>
            <a:r>
              <a:rPr lang="en-US" kern="0">
                <a:latin typeface="Calibri (Body)"/>
              </a:rPr>
              <a:t>Quy định trang xử lý yêu cầu khi ng</a:t>
            </a:r>
            <a:r>
              <a:rPr lang="vi-VN" kern="0">
                <a:latin typeface="Calibri (Body)"/>
              </a:rPr>
              <a:t>ư</a:t>
            </a:r>
            <a:r>
              <a:rPr lang="en-US" kern="0">
                <a:latin typeface="Calibri (Body)"/>
              </a:rPr>
              <a:t>ời dùng submit Form.</a:t>
            </a:r>
          </a:p>
          <a:p>
            <a:pPr marL="501650" lvl="1" indent="-285750" algn="just">
              <a:lnSpc>
                <a:spcPct val="120000"/>
              </a:lnSpc>
              <a:spcBef>
                <a:spcPts val="0"/>
              </a:spcBef>
              <a:buFont typeface="Wingdings" panose="05000000000000000000" pitchFamily="2" charset="2"/>
              <a:buChar char="Ø"/>
            </a:pPr>
            <a:r>
              <a:rPr lang="en-US" kern="0">
                <a:latin typeface="Calibri (Body)"/>
              </a:rPr>
              <a:t>Code HTML</a:t>
            </a:r>
          </a:p>
          <a:p>
            <a:pPr marL="215900" lvl="1" indent="0" algn="just">
              <a:lnSpc>
                <a:spcPct val="120000"/>
              </a:lnSpc>
              <a:spcBef>
                <a:spcPts val="0"/>
              </a:spcBef>
              <a:buNone/>
            </a:pPr>
            <a:r>
              <a:rPr lang="en-US" kern="0">
                <a:latin typeface="Calibri (Body)"/>
              </a:rPr>
              <a:t>	&lt;</a:t>
            </a:r>
            <a:r>
              <a:rPr lang="en-US" kern="0">
                <a:solidFill>
                  <a:srgbClr val="0697FD"/>
                </a:solidFill>
                <a:latin typeface="Calibri (Body)"/>
              </a:rPr>
              <a:t>form</a:t>
            </a:r>
            <a:r>
              <a:rPr lang="en-US" kern="0">
                <a:latin typeface="Calibri (Body)"/>
              </a:rPr>
              <a:t> </a:t>
            </a:r>
            <a:r>
              <a:rPr lang="en-US" kern="0">
                <a:solidFill>
                  <a:srgbClr val="0697FD"/>
                </a:solidFill>
                <a:latin typeface="Calibri (Body)"/>
              </a:rPr>
              <a:t>action</a:t>
            </a:r>
            <a:r>
              <a:rPr lang="en-US" kern="0">
                <a:latin typeface="Calibri (Body)"/>
              </a:rPr>
              <a:t>=“vi_du_c2.php” </a:t>
            </a:r>
            <a:r>
              <a:rPr lang="en-US" kern="0">
                <a:solidFill>
                  <a:srgbClr val="0697FD"/>
                </a:solidFill>
                <a:latin typeface="Calibri (Body)"/>
              </a:rPr>
              <a:t>method</a:t>
            </a:r>
            <a:r>
              <a:rPr lang="en-US" kern="0">
                <a:latin typeface="Calibri (Body)"/>
              </a:rPr>
              <a:t>=“post” </a:t>
            </a:r>
            <a:r>
              <a:rPr lang="en-US" kern="0">
                <a:solidFill>
                  <a:srgbClr val="0697FD"/>
                </a:solidFill>
                <a:latin typeface="Calibri (Body)"/>
              </a:rPr>
              <a:t>name</a:t>
            </a:r>
            <a:r>
              <a:rPr lang="en-US" kern="0">
                <a:latin typeface="Calibri (Body)"/>
              </a:rPr>
              <a:t>=“frm1”&gt;</a:t>
            </a:r>
          </a:p>
        </p:txBody>
      </p:sp>
      <p:sp>
        <p:nvSpPr>
          <p:cNvPr id="4" name="Slide Number Placeholder 3"/>
          <p:cNvSpPr>
            <a:spLocks noGrp="1"/>
          </p:cNvSpPr>
          <p:nvPr>
            <p:ph type="sldNum" sz="quarter" idx="12"/>
          </p:nvPr>
        </p:nvSpPr>
        <p:spPr/>
        <p:txBody>
          <a:bodyPr/>
          <a:lstStyle/>
          <a:p>
            <a:fld id="{059F1559-0DDD-4D29-8226-63EBDB9FBC49}" type="slidenum">
              <a:rPr lang="en-US" smtClean="0"/>
              <a:t>44</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692534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CÁC ĐIỀU KHIỂN C</a:t>
            </a:r>
            <a:r>
              <a:rPr lang="vi-VN" b="1">
                <a:latin typeface="Calibri Light (Headings)"/>
              </a:rPr>
              <a:t>Ơ</a:t>
            </a:r>
            <a:r>
              <a:rPr lang="en-US" b="1">
                <a:latin typeface="Calibri Light (Headings)"/>
              </a:rPr>
              <a:t> SỞ</a:t>
            </a:r>
          </a:p>
        </p:txBody>
      </p:sp>
      <p:sp>
        <p:nvSpPr>
          <p:cNvPr id="3" name="Content Placeholder 2"/>
          <p:cNvSpPr>
            <a:spLocks noGrp="1"/>
          </p:cNvSpPr>
          <p:nvPr>
            <p:ph idx="1"/>
          </p:nvPr>
        </p:nvSpPr>
        <p:spPr>
          <a:xfrm>
            <a:off x="548640" y="1005839"/>
            <a:ext cx="11338560" cy="5461039"/>
          </a:xfrm>
        </p:spPr>
        <p:txBody>
          <a:bodyPr>
            <a:normAutofit/>
          </a:bodyPr>
          <a:lstStyle/>
          <a:p>
            <a:pPr algn="just">
              <a:lnSpc>
                <a:spcPct val="120000"/>
              </a:lnSpc>
              <a:spcBef>
                <a:spcPts val="0"/>
              </a:spcBef>
            </a:pPr>
            <a:r>
              <a:rPr lang="en-US" b="1" kern="0">
                <a:latin typeface="Calibri (Body)"/>
              </a:rPr>
              <a:t>Đặc điểm chung:</a:t>
            </a:r>
          </a:p>
          <a:p>
            <a:pPr marL="501650" lvl="1" indent="-285750" algn="just">
              <a:lnSpc>
                <a:spcPct val="120000"/>
              </a:lnSpc>
              <a:spcBef>
                <a:spcPts val="0"/>
              </a:spcBef>
              <a:buFont typeface="Wingdings" panose="05000000000000000000" pitchFamily="2" charset="2"/>
              <a:buChar char="Ø"/>
            </a:pPr>
            <a:r>
              <a:rPr lang="en-US" kern="0">
                <a:latin typeface="Calibri (Body)"/>
              </a:rPr>
              <a:t>Nằm trong thẻ Form.</a:t>
            </a:r>
          </a:p>
          <a:p>
            <a:pPr marL="501650" lvl="1" indent="-285750" algn="just">
              <a:lnSpc>
                <a:spcPct val="120000"/>
              </a:lnSpc>
              <a:spcBef>
                <a:spcPts val="0"/>
              </a:spcBef>
              <a:buFont typeface="Wingdings" panose="05000000000000000000" pitchFamily="2" charset="2"/>
              <a:buChar char="Ø"/>
            </a:pPr>
            <a:r>
              <a:rPr lang="en-US" kern="0">
                <a:latin typeface="Calibri (Body)"/>
              </a:rPr>
              <a:t>Tên đ</a:t>
            </a:r>
            <a:r>
              <a:rPr lang="vi-VN" kern="0">
                <a:latin typeface="Calibri (Body)"/>
              </a:rPr>
              <a:t>ư</a:t>
            </a:r>
            <a:r>
              <a:rPr lang="en-US" kern="0">
                <a:latin typeface="Calibri (Body)"/>
              </a:rPr>
              <a:t>ợc thiết lập trong thuộc tính name của đối t</a:t>
            </a:r>
            <a:r>
              <a:rPr lang="vi-VN" kern="0">
                <a:latin typeface="Calibri (Body)"/>
              </a:rPr>
              <a:t>ư</a:t>
            </a:r>
            <a:r>
              <a:rPr lang="en-US" kern="0">
                <a:latin typeface="Calibri (Body)"/>
              </a:rPr>
              <a:t>ợng.</a:t>
            </a:r>
          </a:p>
          <a:p>
            <a:pPr marL="501650" lvl="1" indent="-285750" algn="just">
              <a:lnSpc>
                <a:spcPct val="120000"/>
              </a:lnSpc>
              <a:spcBef>
                <a:spcPts val="0"/>
              </a:spcBef>
              <a:buFont typeface="Wingdings" panose="05000000000000000000" pitchFamily="2" charset="2"/>
              <a:buChar char="Ø"/>
            </a:pPr>
            <a:r>
              <a:rPr lang="en-US" kern="0">
                <a:latin typeface="Calibri (Body)"/>
              </a:rPr>
              <a:t>Có giá trị ban đầu (initial value) và giá trị hiện tại (current value), kiểu chuỗi.</a:t>
            </a:r>
          </a:p>
          <a:p>
            <a:pPr marL="501650" lvl="1" indent="-285750" algn="just">
              <a:lnSpc>
                <a:spcPct val="120000"/>
              </a:lnSpc>
              <a:spcBef>
                <a:spcPts val="0"/>
              </a:spcBef>
              <a:buFont typeface="Wingdings" panose="05000000000000000000" pitchFamily="2" charset="2"/>
              <a:buChar char="Ø"/>
            </a:pPr>
            <a:r>
              <a:rPr lang="en-US" kern="0">
                <a:latin typeface="Calibri (Body)"/>
              </a:rPr>
              <a:t>Giá trị ban đầu không thay đổi, vì vậy khi reset Form, các giá trị hiện tại sẽ đ</a:t>
            </a:r>
            <a:r>
              <a:rPr lang="vi-VN" kern="0">
                <a:latin typeface="Calibri (Body)"/>
              </a:rPr>
              <a:t>ư</a:t>
            </a:r>
            <a:r>
              <a:rPr lang="en-US" kern="0">
                <a:latin typeface="Calibri (Body)"/>
              </a:rPr>
              <a:t>ợc đặt lại thành giá trị ban đầu.</a:t>
            </a:r>
          </a:p>
          <a:p>
            <a:pPr marL="501650" lvl="1" indent="-285750" algn="just">
              <a:lnSpc>
                <a:spcPct val="120000"/>
              </a:lnSpc>
              <a:spcBef>
                <a:spcPts val="0"/>
              </a:spcBef>
              <a:buFont typeface="Wingdings" panose="05000000000000000000" pitchFamily="2" charset="2"/>
              <a:buChar char="Ø"/>
            </a:pPr>
            <a:r>
              <a:rPr lang="en-US" kern="0">
                <a:latin typeface="Calibri (Body)"/>
              </a:rPr>
              <a:t>Có giá trị hiện tại (current value) khi Form submit.</a:t>
            </a:r>
          </a:p>
          <a:p>
            <a:pPr marL="501650" lvl="1" indent="-285750" algn="just">
              <a:lnSpc>
                <a:spcPct val="120000"/>
              </a:lnSpc>
              <a:spcBef>
                <a:spcPts val="0"/>
              </a:spcBef>
              <a:buFont typeface="Wingdings" panose="05000000000000000000" pitchFamily="2" charset="2"/>
              <a:buChar char="Ø"/>
            </a:pPr>
            <a:r>
              <a:rPr lang="en-US" kern="0">
                <a:latin typeface="Calibri (Body)"/>
              </a:rPr>
              <a:t>Tạo một đối t</a:t>
            </a:r>
            <a:r>
              <a:rPr lang="vi-VN" kern="0">
                <a:latin typeface="Calibri (Body)"/>
              </a:rPr>
              <a:t>ư</a:t>
            </a:r>
            <a:r>
              <a:rPr lang="en-US" kern="0">
                <a:latin typeface="Calibri (Body)"/>
              </a:rPr>
              <a:t>ợng: vào menu Insert =&gt; Form =&gt; chọn đối t</a:t>
            </a:r>
            <a:r>
              <a:rPr lang="vi-VN" kern="0">
                <a:latin typeface="Calibri (Body)"/>
              </a:rPr>
              <a:t>ư</a:t>
            </a:r>
            <a:r>
              <a:rPr lang="en-US" kern="0">
                <a:latin typeface="Calibri (Body)"/>
              </a:rPr>
              <a:t>ợng muốn tạo. Hoặc cũng có thể tạo ra đối t</a:t>
            </a:r>
            <a:r>
              <a:rPr lang="vi-VN" kern="0">
                <a:latin typeface="Calibri (Body)"/>
              </a:rPr>
              <a:t>ư</a:t>
            </a:r>
            <a:r>
              <a:rPr lang="en-US" kern="0">
                <a:latin typeface="Calibri (Body)"/>
              </a:rPr>
              <a:t>ợng bằng cách viết thẻ lệnh.</a:t>
            </a:r>
          </a:p>
          <a:p>
            <a:pPr marL="501650" lvl="1" indent="-285750" algn="just">
              <a:lnSpc>
                <a:spcPct val="120000"/>
              </a:lnSpc>
              <a:spcBef>
                <a:spcPts val="0"/>
              </a:spcBef>
              <a:buFont typeface="Wingdings" panose="05000000000000000000" pitchFamily="2" charset="2"/>
              <a:buChar char="Ø"/>
            </a:pPr>
            <a:endParaRPr lang="en-US" kern="0">
              <a:latin typeface="Calibri (Body)"/>
            </a:endParaRPr>
          </a:p>
          <a:p>
            <a:pPr marL="501650" lvl="1" indent="-285750" algn="just">
              <a:lnSpc>
                <a:spcPct val="120000"/>
              </a:lnSpc>
              <a:spcBef>
                <a:spcPts val="0"/>
              </a:spcBef>
              <a:buFont typeface="Wingdings" panose="05000000000000000000" pitchFamily="2" charset="2"/>
              <a:buChar char="Ø"/>
            </a:pPr>
            <a:endParaRPr lang="en-US" kern="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45</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2305641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latin typeface="Calibri Light (Headings)"/>
              </a:rPr>
              <a:t>CÁC ĐIỀU KHIỂN C</a:t>
            </a:r>
            <a:r>
              <a:rPr lang="vi-VN" b="1">
                <a:latin typeface="Calibri Light (Headings)"/>
              </a:rPr>
              <a:t>Ơ</a:t>
            </a:r>
            <a:r>
              <a:rPr lang="en-US" b="1">
                <a:latin typeface="Calibri Light (Headings)"/>
              </a:rPr>
              <a:t> SỞ</a:t>
            </a:r>
          </a:p>
        </p:txBody>
      </p:sp>
      <p:sp>
        <p:nvSpPr>
          <p:cNvPr id="4" name="Slide Number Placeholder 3"/>
          <p:cNvSpPr>
            <a:spLocks noGrp="1"/>
          </p:cNvSpPr>
          <p:nvPr>
            <p:ph type="sldNum" sz="quarter" idx="12"/>
          </p:nvPr>
        </p:nvSpPr>
        <p:spPr/>
        <p:txBody>
          <a:bodyPr/>
          <a:lstStyle/>
          <a:p>
            <a:fld id="{059F1559-0DDD-4D29-8226-63EBDB9FBC49}" type="slidenum">
              <a:rPr lang="en-US" smtClean="0"/>
              <a:t>46</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6">
            <a:extLst>
              <a:ext uri="{FF2B5EF4-FFF2-40B4-BE49-F238E27FC236}">
                <a16:creationId xmlns:a16="http://schemas.microsoft.com/office/drawing/2014/main" id="{3DA61C6E-36D1-42E6-B0DB-9C7ACC69867E}"/>
              </a:ext>
            </a:extLst>
          </p:cNvPr>
          <p:cNvGraphicFramePr>
            <a:graphicFrameLocks noGrp="1"/>
          </p:cNvGraphicFramePr>
          <p:nvPr>
            <p:extLst>
              <p:ext uri="{D42A27DB-BD31-4B8C-83A1-F6EECF244321}">
                <p14:modId xmlns:p14="http://schemas.microsoft.com/office/powerpoint/2010/main" val="571296976"/>
              </p:ext>
            </p:extLst>
          </p:nvPr>
        </p:nvGraphicFramePr>
        <p:xfrm>
          <a:off x="319489" y="1049338"/>
          <a:ext cx="11446524" cy="5216146"/>
        </p:xfrm>
        <a:graphic>
          <a:graphicData uri="http://schemas.openxmlformats.org/drawingml/2006/table">
            <a:tbl>
              <a:tblPr firstRow="1" bandRow="1">
                <a:tableStyleId>{5C22544A-7EE6-4342-B048-85BDC9FD1C3A}</a:tableStyleId>
              </a:tblPr>
              <a:tblGrid>
                <a:gridCol w="1388125">
                  <a:extLst>
                    <a:ext uri="{9D8B030D-6E8A-4147-A177-3AD203B41FA5}">
                      <a16:colId xmlns:a16="http://schemas.microsoft.com/office/drawing/2014/main" val="3849809954"/>
                    </a:ext>
                  </a:extLst>
                </a:gridCol>
                <a:gridCol w="10058399">
                  <a:extLst>
                    <a:ext uri="{9D8B030D-6E8A-4147-A177-3AD203B41FA5}">
                      <a16:colId xmlns:a16="http://schemas.microsoft.com/office/drawing/2014/main" val="4145002182"/>
                    </a:ext>
                  </a:extLst>
                </a:gridCol>
              </a:tblGrid>
              <a:tr h="370840">
                <a:tc>
                  <a:txBody>
                    <a:bodyPr/>
                    <a:lstStyle/>
                    <a:p>
                      <a:pPr algn="ctr"/>
                      <a:endParaRPr lang="en-US" sz="2000">
                        <a:latin typeface="Calibri (Body)"/>
                      </a:endParaRPr>
                    </a:p>
                  </a:txBody>
                  <a:tcPr/>
                </a:tc>
                <a:tc>
                  <a:txBody>
                    <a:bodyPr/>
                    <a:lstStyle/>
                    <a:p>
                      <a:pPr algn="ctr"/>
                      <a:r>
                        <a:rPr lang="en-US" sz="2000">
                          <a:latin typeface="Calibri (Body)"/>
                        </a:rPr>
                        <a:t>Mô tả, ví dụ</a:t>
                      </a:r>
                    </a:p>
                  </a:txBody>
                  <a:tcPr/>
                </a:tc>
                <a:extLst>
                  <a:ext uri="{0D108BD9-81ED-4DB2-BD59-A6C34878D82A}">
                    <a16:rowId xmlns:a16="http://schemas.microsoft.com/office/drawing/2014/main" val="1650299412"/>
                  </a:ext>
                </a:extLst>
              </a:tr>
              <a:tr h="370840">
                <a:tc>
                  <a:txBody>
                    <a:bodyPr/>
                    <a:lstStyle/>
                    <a:p>
                      <a:pPr algn="ctr">
                        <a:lnSpc>
                          <a:spcPct val="114000"/>
                        </a:lnSpc>
                        <a:spcAft>
                          <a:spcPts val="0"/>
                        </a:spcAft>
                      </a:pPr>
                      <a:r>
                        <a:rPr lang="en-US" sz="1800" b="1">
                          <a:solidFill>
                            <a:schemeClr val="tx1"/>
                          </a:solidFill>
                          <a:latin typeface="Calibri (Body)"/>
                        </a:rPr>
                        <a:t>TextField</a:t>
                      </a:r>
                    </a:p>
                  </a:txBody>
                  <a:tcPr/>
                </a:tc>
                <a:tc>
                  <a:txBody>
                    <a:bodyPr/>
                    <a:lstStyle/>
                    <a:p>
                      <a:pPr marL="0" lvl="0" indent="-241300" algn="just">
                        <a:lnSpc>
                          <a:spcPct val="114000"/>
                        </a:lnSpc>
                        <a:spcBef>
                          <a:spcPts val="0"/>
                        </a:spcBef>
                        <a:buFont typeface="Wingdings" panose="05000000000000000000" pitchFamily="2" charset="2"/>
                        <a:buNone/>
                      </a:pPr>
                      <a:r>
                        <a:rPr lang="en-US" kern="0">
                          <a:solidFill>
                            <a:schemeClr val="tx1"/>
                          </a:solidFill>
                          <a:latin typeface="Calibri (Body)"/>
                        </a:rPr>
                        <a:t>Là ô nhập liệu và hiển thị dữ liệu. Có 3 loại: single line, multi line, password.</a:t>
                      </a:r>
                    </a:p>
                    <a:p>
                      <a:pPr marL="0" lvl="0" indent="-241300" algn="just">
                        <a:lnSpc>
                          <a:spcPct val="114000"/>
                        </a:lnSpc>
                        <a:spcBef>
                          <a:spcPts val="0"/>
                        </a:spcBef>
                        <a:buFont typeface="Wingdings" panose="05000000000000000000" pitchFamily="2" charset="2"/>
                        <a:buNone/>
                      </a:pPr>
                      <a:r>
                        <a:rPr lang="en-US" kern="0">
                          <a:solidFill>
                            <a:srgbClr val="0697FD"/>
                          </a:solidFill>
                          <a:latin typeface="Calibri (Body)"/>
                        </a:rPr>
                        <a:t>&lt;input type=“text” name=“textField” value=“” /&gt;</a:t>
                      </a:r>
                    </a:p>
                  </a:txBody>
                  <a:tcPr/>
                </a:tc>
                <a:extLst>
                  <a:ext uri="{0D108BD9-81ED-4DB2-BD59-A6C34878D82A}">
                    <a16:rowId xmlns:a16="http://schemas.microsoft.com/office/drawing/2014/main" val="256975831"/>
                  </a:ext>
                </a:extLst>
              </a:tr>
              <a:tr h="370840">
                <a:tc>
                  <a:txBody>
                    <a:bodyPr/>
                    <a:lstStyle/>
                    <a:p>
                      <a:pPr algn="ctr">
                        <a:lnSpc>
                          <a:spcPct val="114000"/>
                        </a:lnSpc>
                        <a:spcAft>
                          <a:spcPts val="0"/>
                        </a:spcAft>
                      </a:pPr>
                      <a:r>
                        <a:rPr lang="en-US" sz="1800" b="1">
                          <a:solidFill>
                            <a:schemeClr val="tx1"/>
                          </a:solidFill>
                          <a:latin typeface="Calibri (Body)"/>
                        </a:rPr>
                        <a:t>TextArea</a:t>
                      </a:r>
                    </a:p>
                  </a:txBody>
                  <a:tcPr/>
                </a:tc>
                <a:tc>
                  <a:txBody>
                    <a:bodyPr/>
                    <a:lstStyle/>
                    <a:p>
                      <a:pPr marL="0" lvl="0" indent="-241300" algn="just">
                        <a:lnSpc>
                          <a:spcPct val="114000"/>
                        </a:lnSpc>
                        <a:spcBef>
                          <a:spcPts val="0"/>
                        </a:spcBef>
                        <a:buFont typeface="Wingdings" panose="05000000000000000000" pitchFamily="2" charset="2"/>
                        <a:buNone/>
                      </a:pPr>
                      <a:r>
                        <a:rPr lang="en-US" kern="0">
                          <a:solidFill>
                            <a:schemeClr val="tx1"/>
                          </a:solidFill>
                          <a:latin typeface="Calibri (Body)"/>
                        </a:rPr>
                        <a:t>Là textField có dạng multi line, dùng để nhập liệu trên nhiều dòng.</a:t>
                      </a:r>
                    </a:p>
                    <a:p>
                      <a:pPr marL="0" lvl="0" indent="-241300" algn="just">
                        <a:lnSpc>
                          <a:spcPct val="114000"/>
                        </a:lnSpc>
                        <a:spcBef>
                          <a:spcPts val="0"/>
                        </a:spcBef>
                        <a:buFont typeface="Wingdings" panose="05000000000000000000" pitchFamily="2" charset="2"/>
                        <a:buNone/>
                      </a:pPr>
                      <a:r>
                        <a:rPr lang="en-US" kern="0">
                          <a:solidFill>
                            <a:srgbClr val="0697FD"/>
                          </a:solidFill>
                          <a:latin typeface="Calibri (Body)"/>
                        </a:rPr>
                        <a:t>&lt;textarea name=“textarea” cols=“” rows=“3”&gt; &lt;/textarea&gt;</a:t>
                      </a:r>
                    </a:p>
                  </a:txBody>
                  <a:tcPr/>
                </a:tc>
                <a:extLst>
                  <a:ext uri="{0D108BD9-81ED-4DB2-BD59-A6C34878D82A}">
                    <a16:rowId xmlns:a16="http://schemas.microsoft.com/office/drawing/2014/main" val="2197943842"/>
                  </a:ext>
                </a:extLst>
              </a:tr>
              <a:tr h="370840">
                <a:tc>
                  <a:txBody>
                    <a:bodyPr/>
                    <a:lstStyle/>
                    <a:p>
                      <a:pPr algn="ctr">
                        <a:lnSpc>
                          <a:spcPct val="114000"/>
                        </a:lnSpc>
                        <a:spcAft>
                          <a:spcPts val="0"/>
                        </a:spcAft>
                      </a:pPr>
                      <a:r>
                        <a:rPr lang="en-US" sz="1800" b="1">
                          <a:solidFill>
                            <a:schemeClr val="tx1"/>
                          </a:solidFill>
                          <a:latin typeface="Calibri (Body)"/>
                        </a:rPr>
                        <a:t>Button</a:t>
                      </a:r>
                    </a:p>
                  </a:txBody>
                  <a:tcPr/>
                </a:tc>
                <a:tc>
                  <a:txBody>
                    <a:bodyPr/>
                    <a:lstStyle/>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prstClr val="black"/>
                          </a:solidFill>
                          <a:effectLst/>
                          <a:uLnTx/>
                          <a:uFillTx/>
                          <a:latin typeface="Calibri (Body)"/>
                          <a:ea typeface="+mn-ea"/>
                          <a:cs typeface="+mn-cs"/>
                        </a:rPr>
                        <a:t>Có 2 loại submit button, reset button.</a:t>
                      </a:r>
                    </a:p>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srgbClr val="0697FD"/>
                          </a:solidFill>
                          <a:effectLst/>
                          <a:uLnTx/>
                          <a:uFillTx/>
                          <a:latin typeface="Calibri (Body)"/>
                          <a:ea typeface="+mn-ea"/>
                          <a:cs typeface="+mn-cs"/>
                        </a:rPr>
                        <a:t>&lt;input type=“submit” name=“submit” value=“Submit” /&gt;</a:t>
                      </a:r>
                    </a:p>
                  </a:txBody>
                  <a:tcPr/>
                </a:tc>
                <a:extLst>
                  <a:ext uri="{0D108BD9-81ED-4DB2-BD59-A6C34878D82A}">
                    <a16:rowId xmlns:a16="http://schemas.microsoft.com/office/drawing/2014/main" val="4112625128"/>
                  </a:ext>
                </a:extLst>
              </a:tr>
              <a:tr h="370840">
                <a:tc>
                  <a:txBody>
                    <a:bodyPr/>
                    <a:lstStyle/>
                    <a:p>
                      <a:pPr algn="ctr">
                        <a:lnSpc>
                          <a:spcPct val="114000"/>
                        </a:lnSpc>
                        <a:spcAft>
                          <a:spcPts val="0"/>
                        </a:spcAft>
                      </a:pPr>
                      <a:r>
                        <a:rPr lang="en-US" sz="1800" b="1">
                          <a:solidFill>
                            <a:schemeClr val="tx1"/>
                          </a:solidFill>
                          <a:latin typeface="Calibri (Body)"/>
                        </a:rPr>
                        <a:t>Checkbox</a:t>
                      </a:r>
                    </a:p>
                  </a:txBody>
                  <a:tcPr/>
                </a:tc>
                <a:tc>
                  <a:txBody>
                    <a:bodyPr/>
                    <a:lstStyle/>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prstClr val="black"/>
                          </a:solidFill>
                          <a:effectLst/>
                          <a:uLnTx/>
                          <a:uFillTx/>
                          <a:latin typeface="Calibri (Body)"/>
                          <a:ea typeface="+mn-ea"/>
                          <a:cs typeface="+mn-cs"/>
                        </a:rPr>
                        <a:t>Là đối t</a:t>
                      </a:r>
                      <a:r>
                        <a:rPr kumimoji="0" lang="vi-VN" sz="1800" b="0" i="0" u="none" strike="noStrike" kern="0" cap="none" spc="0" normalizeH="0" baseline="0" noProof="0">
                          <a:ln>
                            <a:noFill/>
                          </a:ln>
                          <a:solidFill>
                            <a:prstClr val="black"/>
                          </a:solidFill>
                          <a:effectLst/>
                          <a:uLnTx/>
                          <a:uFillTx/>
                          <a:latin typeface="Calibri (Body)"/>
                          <a:ea typeface="+mn-ea"/>
                          <a:cs typeface="+mn-cs"/>
                        </a:rPr>
                        <a:t>ư</a:t>
                      </a:r>
                      <a:r>
                        <a:rPr kumimoji="0" lang="en-US" sz="1800" b="0" i="0" u="none" strike="noStrike" kern="0" cap="none" spc="0" normalizeH="0" baseline="0" noProof="0">
                          <a:ln>
                            <a:noFill/>
                          </a:ln>
                          <a:solidFill>
                            <a:prstClr val="black"/>
                          </a:solidFill>
                          <a:effectLst/>
                          <a:uLnTx/>
                          <a:uFillTx/>
                          <a:latin typeface="Calibri (Body)"/>
                          <a:ea typeface="+mn-ea"/>
                          <a:cs typeface="+mn-cs"/>
                        </a:rPr>
                        <a:t>ợng có hai trạng thái ON/OFF. Có thể chọn nhiều checkbox hoặc không có cái nào.</a:t>
                      </a:r>
                    </a:p>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srgbClr val="0697FD"/>
                          </a:solidFill>
                          <a:effectLst/>
                          <a:uLnTx/>
                          <a:uFillTx/>
                          <a:latin typeface="Calibri (Body)"/>
                          <a:ea typeface="+mn-ea"/>
                          <a:cs typeface="+mn-cs"/>
                        </a:rPr>
                        <a:t>&lt;input type=“checkbox” name=“checkbox” value=“” checked/&gt;</a:t>
                      </a:r>
                    </a:p>
                  </a:txBody>
                  <a:tcPr/>
                </a:tc>
                <a:extLst>
                  <a:ext uri="{0D108BD9-81ED-4DB2-BD59-A6C34878D82A}">
                    <a16:rowId xmlns:a16="http://schemas.microsoft.com/office/drawing/2014/main" val="2435363663"/>
                  </a:ext>
                </a:extLst>
              </a:tr>
              <a:tr h="370840">
                <a:tc>
                  <a:txBody>
                    <a:bodyPr/>
                    <a:lstStyle/>
                    <a:p>
                      <a:pPr algn="ctr">
                        <a:lnSpc>
                          <a:spcPct val="114000"/>
                        </a:lnSpc>
                        <a:spcAft>
                          <a:spcPts val="0"/>
                        </a:spcAft>
                      </a:pPr>
                      <a:r>
                        <a:rPr lang="en-US" sz="1800" b="1">
                          <a:solidFill>
                            <a:schemeClr val="tx1"/>
                          </a:solidFill>
                          <a:latin typeface="Calibri (Body)"/>
                        </a:rPr>
                        <a:t>RadioButton</a:t>
                      </a:r>
                    </a:p>
                  </a:txBody>
                  <a:tcPr/>
                </a:tc>
                <a:tc>
                  <a:txBody>
                    <a:bodyPr/>
                    <a:lstStyle/>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prstClr val="black"/>
                          </a:solidFill>
                          <a:effectLst/>
                          <a:uLnTx/>
                          <a:uFillTx/>
                          <a:latin typeface="Calibri (Body)"/>
                          <a:ea typeface="+mn-ea"/>
                          <a:cs typeface="+mn-cs"/>
                        </a:rPr>
                        <a:t>T</a:t>
                      </a:r>
                      <a:r>
                        <a:rPr kumimoji="0" lang="vi-VN" sz="1800" b="0" i="0" u="none" strike="noStrike" kern="0" cap="none" spc="0" normalizeH="0" baseline="0" noProof="0">
                          <a:ln>
                            <a:noFill/>
                          </a:ln>
                          <a:solidFill>
                            <a:prstClr val="black"/>
                          </a:solidFill>
                          <a:effectLst/>
                          <a:uLnTx/>
                          <a:uFillTx/>
                          <a:latin typeface="Calibri (Body)"/>
                          <a:ea typeface="+mn-ea"/>
                          <a:cs typeface="+mn-cs"/>
                        </a:rPr>
                        <a:t>ư</a:t>
                      </a:r>
                      <a:r>
                        <a:rPr kumimoji="0" lang="en-US" sz="1800" b="0" i="0" u="none" strike="noStrike" kern="0" cap="none" spc="0" normalizeH="0" baseline="0" noProof="0">
                          <a:ln>
                            <a:noFill/>
                          </a:ln>
                          <a:solidFill>
                            <a:prstClr val="black"/>
                          </a:solidFill>
                          <a:effectLst/>
                          <a:uLnTx/>
                          <a:uFillTx/>
                          <a:latin typeface="Calibri (Body)"/>
                          <a:ea typeface="+mn-ea"/>
                          <a:cs typeface="+mn-cs"/>
                        </a:rPr>
                        <a:t>ơng tự nh</a:t>
                      </a:r>
                      <a:r>
                        <a:rPr kumimoji="0" lang="vi-VN" sz="1800" b="0" i="0" u="none" strike="noStrike" kern="0" cap="none" spc="0" normalizeH="0" baseline="0" noProof="0">
                          <a:ln>
                            <a:noFill/>
                          </a:ln>
                          <a:solidFill>
                            <a:prstClr val="black"/>
                          </a:solidFill>
                          <a:effectLst/>
                          <a:uLnTx/>
                          <a:uFillTx/>
                          <a:latin typeface="Calibri (Body)"/>
                          <a:ea typeface="+mn-ea"/>
                          <a:cs typeface="+mn-cs"/>
                        </a:rPr>
                        <a:t>ư</a:t>
                      </a:r>
                      <a:r>
                        <a:rPr kumimoji="0" lang="en-US" sz="1800" b="0" i="0" u="none" strike="noStrike" kern="0" cap="none" spc="0" normalizeH="0" baseline="0" noProof="0">
                          <a:ln>
                            <a:noFill/>
                          </a:ln>
                          <a:solidFill>
                            <a:prstClr val="black"/>
                          </a:solidFill>
                          <a:effectLst/>
                          <a:uLnTx/>
                          <a:uFillTx/>
                          <a:latin typeface="Calibri (Body)"/>
                          <a:ea typeface="+mn-ea"/>
                          <a:cs typeface="+mn-cs"/>
                        </a:rPr>
                        <a:t> checkbox. Nếu trên Form có nhiều RadioButton mà name khác nhau thì mỗi RadioButton là một đối t</a:t>
                      </a:r>
                      <a:r>
                        <a:rPr kumimoji="0" lang="vi-VN" sz="1800" b="0" i="0" u="none" strike="noStrike" kern="0" cap="none" spc="0" normalizeH="0" baseline="0" noProof="0">
                          <a:ln>
                            <a:noFill/>
                          </a:ln>
                          <a:solidFill>
                            <a:prstClr val="black"/>
                          </a:solidFill>
                          <a:effectLst/>
                          <a:uLnTx/>
                          <a:uFillTx/>
                          <a:latin typeface="Calibri (Body)"/>
                          <a:ea typeface="+mn-ea"/>
                          <a:cs typeface="+mn-cs"/>
                        </a:rPr>
                        <a:t>ư</a:t>
                      </a:r>
                      <a:r>
                        <a:rPr kumimoji="0" lang="en-US" sz="1800" b="0" i="0" u="none" strike="noStrike" kern="0" cap="none" spc="0" normalizeH="0" baseline="0" noProof="0">
                          <a:ln>
                            <a:noFill/>
                          </a:ln>
                          <a:solidFill>
                            <a:prstClr val="black"/>
                          </a:solidFill>
                          <a:effectLst/>
                          <a:uLnTx/>
                          <a:uFillTx/>
                          <a:latin typeface="Calibri (Body)"/>
                          <a:ea typeface="+mn-ea"/>
                          <a:cs typeface="+mn-cs"/>
                        </a:rPr>
                        <a:t>ợng độc lập có hai trạng thái ON/OFF.</a:t>
                      </a:r>
                    </a:p>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srgbClr val="0697FD"/>
                          </a:solidFill>
                          <a:effectLst/>
                          <a:uLnTx/>
                          <a:uFillTx/>
                          <a:latin typeface="Calibri (Body)"/>
                          <a:ea typeface="+mn-ea"/>
                          <a:cs typeface="+mn-cs"/>
                        </a:rPr>
                        <a:t>&lt;input type=“radio” name=“radio” value=“1” /&gt;</a:t>
                      </a:r>
                    </a:p>
                  </a:txBody>
                  <a:tcPr/>
                </a:tc>
                <a:extLst>
                  <a:ext uri="{0D108BD9-81ED-4DB2-BD59-A6C34878D82A}">
                    <a16:rowId xmlns:a16="http://schemas.microsoft.com/office/drawing/2014/main" val="2620539877"/>
                  </a:ext>
                </a:extLst>
              </a:tr>
              <a:tr h="370840">
                <a:tc>
                  <a:txBody>
                    <a:bodyPr/>
                    <a:lstStyle/>
                    <a:p>
                      <a:pPr algn="ctr">
                        <a:lnSpc>
                          <a:spcPct val="114000"/>
                        </a:lnSpc>
                        <a:spcAft>
                          <a:spcPts val="0"/>
                        </a:spcAft>
                      </a:pPr>
                      <a:r>
                        <a:rPr lang="en-US" sz="1800" b="1">
                          <a:solidFill>
                            <a:schemeClr val="tx1"/>
                          </a:solidFill>
                          <a:latin typeface="Calibri (Body)"/>
                        </a:rPr>
                        <a:t>RadioGroup</a:t>
                      </a:r>
                    </a:p>
                  </a:txBody>
                  <a:tcPr/>
                </a:tc>
                <a:tc>
                  <a:txBody>
                    <a:bodyPr/>
                    <a:lstStyle/>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prstClr val="black"/>
                          </a:solidFill>
                          <a:effectLst/>
                          <a:uLnTx/>
                          <a:uFillTx/>
                          <a:latin typeface="Calibri (Body)"/>
                          <a:ea typeface="+mn-ea"/>
                          <a:cs typeface="+mn-cs"/>
                        </a:rPr>
                        <a:t>Là một nhóm các RadioButton có cùng tên.</a:t>
                      </a:r>
                    </a:p>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srgbClr val="0697FD"/>
                          </a:solidFill>
                          <a:effectLst/>
                          <a:uLnTx/>
                          <a:uFillTx/>
                          <a:latin typeface="Calibri (Body)"/>
                          <a:ea typeface="+mn-ea"/>
                          <a:cs typeface="+mn-cs"/>
                        </a:rPr>
                        <a:t>&lt;label&gt;&lt;input type=“radio” name=“RadioGroup1” value=“1” /&gt;Radio 1&lt;/label&gt;</a:t>
                      </a:r>
                    </a:p>
                    <a:p>
                      <a:pPr marL="0" marR="0" lvl="0" indent="-241300" algn="just" defTabSz="914400" rtl="0" eaLnBrk="1" fontAlgn="auto" latinLnBrk="0" hangingPunct="1">
                        <a:lnSpc>
                          <a:spcPct val="114000"/>
                        </a:lnSpc>
                        <a:spcBef>
                          <a:spcPts val="0"/>
                        </a:spcBef>
                        <a:spcAft>
                          <a:spcPts val="0"/>
                        </a:spcAft>
                        <a:buClrTx/>
                        <a:buSzTx/>
                        <a:buFont typeface="Wingdings" panose="05000000000000000000" pitchFamily="2" charset="2"/>
                        <a:buNone/>
                        <a:tabLst/>
                        <a:defRPr/>
                      </a:pPr>
                      <a:r>
                        <a:rPr kumimoji="0" lang="en-US" sz="1800" b="0" i="0" u="none" strike="noStrike" kern="0" cap="none" spc="0" normalizeH="0" baseline="0" noProof="0">
                          <a:ln>
                            <a:noFill/>
                          </a:ln>
                          <a:solidFill>
                            <a:srgbClr val="0697FD"/>
                          </a:solidFill>
                          <a:effectLst/>
                          <a:uLnTx/>
                          <a:uFillTx/>
                          <a:latin typeface="Calibri (Body)"/>
                          <a:ea typeface="+mn-ea"/>
                          <a:cs typeface="+mn-cs"/>
                        </a:rPr>
                        <a:t>&lt;label&gt;&lt;input type=“radio” name=“RadioGroup1” value=“0” /&gt;Radio 2&lt;/label&gt;</a:t>
                      </a:r>
                    </a:p>
                  </a:txBody>
                  <a:tcPr/>
                </a:tc>
                <a:extLst>
                  <a:ext uri="{0D108BD9-81ED-4DB2-BD59-A6C34878D82A}">
                    <a16:rowId xmlns:a16="http://schemas.microsoft.com/office/drawing/2014/main" val="1433922554"/>
                  </a:ext>
                </a:extLst>
              </a:tr>
            </a:tbl>
          </a:graphicData>
        </a:graphic>
      </p:graphicFrame>
    </p:spTree>
    <p:extLst>
      <p:ext uri="{BB962C8B-B14F-4D97-AF65-F5344CB8AC3E}">
        <p14:creationId xmlns:p14="http://schemas.microsoft.com/office/powerpoint/2010/main" val="3165317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ĐỌC GIÁ TRỊ TỪ ĐIỀU KHIỂN FORM</a:t>
            </a:r>
          </a:p>
        </p:txBody>
      </p:sp>
      <p:sp>
        <p:nvSpPr>
          <p:cNvPr id="3" name="Content Placeholder 2"/>
          <p:cNvSpPr>
            <a:spLocks noGrp="1"/>
          </p:cNvSpPr>
          <p:nvPr>
            <p:ph idx="1"/>
          </p:nvPr>
        </p:nvSpPr>
        <p:spPr>
          <a:xfrm>
            <a:off x="548640" y="1005839"/>
            <a:ext cx="11338560" cy="5461039"/>
          </a:xfrm>
        </p:spPr>
        <p:txBody>
          <a:bodyPr>
            <a:normAutofit/>
          </a:bodyPr>
          <a:lstStyle/>
          <a:p>
            <a:pPr algn="just">
              <a:lnSpc>
                <a:spcPct val="120000"/>
              </a:lnSpc>
              <a:spcBef>
                <a:spcPts val="0"/>
              </a:spcBef>
            </a:pPr>
            <a:r>
              <a:rPr lang="en-US" b="1" kern="0">
                <a:latin typeface="Calibri (Body)"/>
              </a:rPr>
              <a:t>$_POST:</a:t>
            </a:r>
          </a:p>
          <a:p>
            <a:pPr marL="501650" lvl="1" indent="-285750" algn="just">
              <a:lnSpc>
                <a:spcPct val="120000"/>
              </a:lnSpc>
              <a:spcBef>
                <a:spcPts val="0"/>
              </a:spcBef>
              <a:buFont typeface="Wingdings" panose="05000000000000000000" pitchFamily="2" charset="2"/>
              <a:buChar char="Ø"/>
            </a:pPr>
            <a:r>
              <a:rPr lang="en-US" kern="0">
                <a:latin typeface="Calibri (Body)"/>
              </a:rPr>
              <a:t>Đ</a:t>
            </a:r>
            <a:r>
              <a:rPr lang="vi-VN" kern="0">
                <a:latin typeface="Calibri (Body)"/>
              </a:rPr>
              <a:t>ư</a:t>
            </a:r>
            <a:r>
              <a:rPr lang="en-US" kern="0">
                <a:latin typeface="Calibri (Body)"/>
              </a:rPr>
              <a:t>ợc dùng để lấy giá trị của các điều khiển trên Form thông qua ph</a:t>
            </a:r>
            <a:r>
              <a:rPr lang="vi-VN" kern="0">
                <a:latin typeface="Calibri (Body)"/>
              </a:rPr>
              <a:t>ư</a:t>
            </a:r>
            <a:r>
              <a:rPr lang="en-US" kern="0">
                <a:latin typeface="Calibri (Body)"/>
              </a:rPr>
              <a:t>ơng thức POST.</a:t>
            </a:r>
          </a:p>
          <a:p>
            <a:pPr marL="501650" lvl="1" indent="-285750" algn="just">
              <a:lnSpc>
                <a:spcPct val="120000"/>
              </a:lnSpc>
              <a:spcBef>
                <a:spcPts val="0"/>
              </a:spcBef>
              <a:buFont typeface="Wingdings" panose="05000000000000000000" pitchFamily="2" charset="2"/>
              <a:buChar char="Ø"/>
            </a:pPr>
            <a:r>
              <a:rPr lang="en-US" kern="0">
                <a:latin typeface="Calibri (Body)"/>
              </a:rPr>
              <a:t>Cú pháp: </a:t>
            </a:r>
            <a:r>
              <a:rPr lang="en-US" kern="0">
                <a:solidFill>
                  <a:srgbClr val="0697FD"/>
                </a:solidFill>
                <a:latin typeface="Calibri (Body)"/>
              </a:rPr>
              <a:t>$_POST[“tên điều khiển”];</a:t>
            </a:r>
          </a:p>
          <a:p>
            <a:pPr marL="501650" lvl="1" indent="-285750" algn="just">
              <a:lnSpc>
                <a:spcPct val="120000"/>
              </a:lnSpc>
              <a:spcBef>
                <a:spcPts val="0"/>
              </a:spcBef>
              <a:buFont typeface="Wingdings" panose="05000000000000000000" pitchFamily="2" charset="2"/>
              <a:buChar char="Ø"/>
            </a:pPr>
            <a:r>
              <a:rPr lang="en-US" kern="0">
                <a:latin typeface="Calibri (Body)"/>
              </a:rPr>
              <a:t>Ví dụ: lấy giá trị TextField tên là txtField</a:t>
            </a:r>
          </a:p>
          <a:p>
            <a:pPr marL="215900" lvl="1" indent="0" algn="just">
              <a:lnSpc>
                <a:spcPct val="120000"/>
              </a:lnSpc>
              <a:spcBef>
                <a:spcPts val="0"/>
              </a:spcBef>
              <a:buNone/>
            </a:pPr>
            <a:r>
              <a:rPr lang="en-US" kern="0">
                <a:latin typeface="Calibri (Body)"/>
              </a:rPr>
              <a:t>$ten = </a:t>
            </a:r>
            <a:r>
              <a:rPr lang="en-US" kern="0">
                <a:solidFill>
                  <a:srgbClr val="0697FD"/>
                </a:solidFill>
                <a:latin typeface="Calibri (Body)"/>
              </a:rPr>
              <a:t>$_POST</a:t>
            </a:r>
            <a:r>
              <a:rPr lang="en-US" kern="0">
                <a:latin typeface="Calibri (Body)"/>
              </a:rPr>
              <a:t>[“txtField”];</a:t>
            </a:r>
          </a:p>
          <a:p>
            <a:pPr marL="501650" lvl="1" indent="-285750" algn="just">
              <a:lnSpc>
                <a:spcPct val="120000"/>
              </a:lnSpc>
              <a:spcBef>
                <a:spcPts val="0"/>
              </a:spcBef>
              <a:buFont typeface="Wingdings" panose="05000000000000000000" pitchFamily="2" charset="2"/>
              <a:buChar char="Ø"/>
            </a:pPr>
            <a:endParaRPr lang="en-US" kern="0">
              <a:latin typeface="Calibri (Body)"/>
            </a:endParaRPr>
          </a:p>
          <a:p>
            <a:pPr marL="501650" lvl="1" indent="-285750" algn="just">
              <a:lnSpc>
                <a:spcPct val="120000"/>
              </a:lnSpc>
              <a:spcBef>
                <a:spcPts val="0"/>
              </a:spcBef>
              <a:buFont typeface="Wingdings" panose="05000000000000000000" pitchFamily="2" charset="2"/>
              <a:buChar char="Ø"/>
            </a:pPr>
            <a:endParaRPr lang="en-US" kern="0">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47</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3544753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Calibri Light (Headings)"/>
              </a:rPr>
              <a:t>9. </a:t>
            </a:r>
            <a:r>
              <a:rPr lang="en-US" b="1" dirty="0" err="1">
                <a:effectLst>
                  <a:outerShdw blurRad="38100" dist="38100" dir="2700000" algn="tl">
                    <a:srgbClr val="000000">
                      <a:alpha val="43137"/>
                    </a:srgbClr>
                  </a:outerShdw>
                </a:effectLst>
                <a:latin typeface="Calibri Light (Headings)"/>
              </a:rPr>
              <a:t>Bài</a:t>
            </a:r>
            <a:r>
              <a:rPr lang="en-US" b="1" dirty="0">
                <a:effectLst>
                  <a:outerShdw blurRad="38100" dist="38100" dir="2700000" algn="tl">
                    <a:srgbClr val="000000">
                      <a:alpha val="43137"/>
                    </a:srgbClr>
                  </a:outerShdw>
                </a:effectLst>
                <a:latin typeface="Calibri Light (Headings)"/>
              </a:rPr>
              <a:t> </a:t>
            </a:r>
            <a:r>
              <a:rPr lang="en-US" b="1" dirty="0" err="1">
                <a:effectLst>
                  <a:outerShdw blurRad="38100" dist="38100" dir="2700000" algn="tl">
                    <a:srgbClr val="000000">
                      <a:alpha val="43137"/>
                    </a:srgbClr>
                  </a:outerShdw>
                </a:effectLst>
                <a:latin typeface="Calibri Light (Headings)"/>
              </a:rPr>
              <a:t>Tập</a:t>
            </a:r>
            <a:r>
              <a:rPr lang="en-US" b="1" dirty="0">
                <a:effectLst>
                  <a:outerShdw blurRad="38100" dist="38100" dir="2700000" algn="tl">
                    <a:srgbClr val="000000">
                      <a:alpha val="43137"/>
                    </a:srgbClr>
                  </a:outerShdw>
                </a:effectLst>
                <a:latin typeface="Calibri Light (Headings)"/>
              </a:rPr>
              <a:t> VỀ PHP Web</a:t>
            </a: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php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from </a:t>
            </a:r>
            <a:r>
              <a:rPr lang="en-US" sz="2400" dirty="0" err="1">
                <a:latin typeface="Arial" panose="020B0604020202020204" pitchFamily="34" charset="0"/>
                <a:cs typeface="Arial" panose="020B0604020202020204" pitchFamily="34" charset="0"/>
              </a:rPr>
              <a:t>đơn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ký</a:t>
            </a:r>
            <a:r>
              <a:rPr lang="en-US" sz="2400" dirty="0">
                <a:latin typeface="Arial" panose="020B0604020202020204" pitchFamily="34" charset="0"/>
                <a:cs typeface="Arial" panose="020B0604020202020204" pitchFamily="34" charset="0"/>
              </a:rPr>
              <a:t> user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username, password, email, avatar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button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Ký</a:t>
            </a:r>
            <a:r>
              <a:rPr lang="en-US" sz="2400" dirty="0">
                <a:latin typeface="Arial" panose="020B0604020202020204" pitchFamily="34" charset="0"/>
                <a:cs typeface="Arial" panose="020B0604020202020204" pitchFamily="34" charset="0"/>
              </a:rPr>
              <a:t>.</a:t>
            </a:r>
          </a:p>
          <a:p>
            <a:pPr marL="514350" lvl="0" indent="-514350">
              <a:buFont typeface="+mj-lt"/>
              <a:buAutoNum type="arabicPeriod"/>
            </a:pPr>
            <a:r>
              <a:rPr lang="en-US" sz="2400" dirty="0">
                <a:latin typeface="Arial" panose="020B0604020202020204" pitchFamily="34" charset="0"/>
                <a:cs typeface="Arial" panose="020B0604020202020204" pitchFamily="34" charset="0"/>
              </a:rPr>
              <a:t>Khi </a:t>
            </a:r>
            <a:r>
              <a:rPr lang="en-US" sz="2400" dirty="0" err="1">
                <a:latin typeface="Arial" panose="020B0604020202020204" pitchFamily="34" charset="0"/>
                <a:cs typeface="Arial" panose="020B0604020202020204" pitchFamily="34" charset="0"/>
              </a:rPr>
              <a:t>nhấn</a:t>
            </a:r>
            <a:r>
              <a:rPr lang="en-US" sz="2400" dirty="0">
                <a:latin typeface="Arial" panose="020B0604020202020204" pitchFamily="34" charset="0"/>
                <a:cs typeface="Arial" panose="020B0604020202020204" pitchFamily="34" charset="0"/>
              </a:rPr>
              <a:t> button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submit form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validation </a:t>
            </a:r>
            <a:r>
              <a:rPr lang="en-US" sz="2400" dirty="0" err="1">
                <a:latin typeface="Arial" panose="020B0604020202020204" pitchFamily="34" charset="0"/>
                <a:cs typeface="Arial" panose="020B0604020202020204" pitchFamily="34" charset="0"/>
              </a:rPr>
              <a:t>phía</a:t>
            </a:r>
            <a:r>
              <a:rPr lang="en-US" sz="2400" dirty="0">
                <a:latin typeface="Arial" panose="020B0604020202020204" pitchFamily="34" charset="0"/>
                <a:cs typeface="Arial" panose="020B0604020202020204" pitchFamily="34" charset="0"/>
              </a:rPr>
              <a:t> server(PHP)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rule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Username: required, a-&gt;z 0-&gt;9, </a:t>
            </a:r>
            <a:r>
              <a:rPr lang="en-US" sz="2400" dirty="0" err="1">
                <a:latin typeface="Arial" panose="020B0604020202020204" pitchFamily="34" charset="0"/>
                <a:cs typeface="Arial" panose="020B0604020202020204" pitchFamily="34" charset="0"/>
              </a:rPr>
              <a:t>maxlength</a:t>
            </a:r>
            <a:r>
              <a:rPr lang="en-US" sz="2400" dirty="0">
                <a:latin typeface="Arial" panose="020B0604020202020204" pitchFamily="34" charset="0"/>
                <a:cs typeface="Arial" panose="020B0604020202020204" pitchFamily="34" charset="0"/>
              </a:rPr>
              <a:t> 15 </a:t>
            </a:r>
            <a:r>
              <a:rPr lang="en-US" sz="2400" dirty="0" err="1">
                <a:latin typeface="Arial" panose="020B0604020202020204" pitchFamily="34" charset="0"/>
                <a:cs typeface="Arial" panose="020B0604020202020204" pitchFamily="34" charset="0"/>
              </a:rPr>
              <a:t>ký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Password: required, a-&gt;z 0-&gt;9,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bao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chữ</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maxlength</a:t>
            </a:r>
            <a:r>
              <a:rPr lang="en-US" sz="2400" dirty="0">
                <a:latin typeface="Arial" panose="020B0604020202020204" pitchFamily="34" charset="0"/>
                <a:cs typeface="Arial" panose="020B0604020202020204" pitchFamily="34" charset="0"/>
              </a:rPr>
              <a:t> 15 </a:t>
            </a:r>
            <a:r>
              <a:rPr lang="en-US" sz="2400" dirty="0" err="1">
                <a:latin typeface="Arial" panose="020B0604020202020204" pitchFamily="34" charset="0"/>
                <a:cs typeface="Arial" panose="020B0604020202020204" pitchFamily="34" charset="0"/>
              </a:rPr>
              <a:t>ký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format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email</a:t>
            </a:r>
          </a:p>
          <a:p>
            <a:r>
              <a:rPr lang="en-US" sz="2400" dirty="0">
                <a:latin typeface="Arial" panose="020B0604020202020204" pitchFamily="34" charset="0"/>
                <a:cs typeface="Arial" panose="020B0604020202020204" pitchFamily="34" charset="0"/>
              </a:rPr>
              <a:t>Avatar: Cho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upload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png</a:t>
            </a:r>
            <a:r>
              <a:rPr lang="en-US" sz="2400" dirty="0">
                <a:latin typeface="Arial" panose="020B0604020202020204" pitchFamily="34" charset="0"/>
                <a:cs typeface="Arial" panose="020B0604020202020204" pitchFamily="34" charset="0"/>
              </a:rPr>
              <a:t>, jpeg, jpg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file size &lt; 3MB</a:t>
            </a:r>
          </a:p>
          <a:p>
            <a:pPr marL="0" indent="0">
              <a:buNone/>
            </a:pPr>
            <a:r>
              <a:rPr lang="en-US" sz="2400" dirty="0">
                <a:latin typeface="Arial" panose="020B0604020202020204" pitchFamily="34" charset="0"/>
                <a:cs typeface="Arial" panose="020B0604020202020204" pitchFamily="34" charset="0"/>
              </a:rPr>
              <a:t>3.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validation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file csv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slide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4.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error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khảo</a:t>
            </a:r>
            <a:r>
              <a:rPr lang="en-US" sz="2400" dirty="0">
                <a:latin typeface="Arial" panose="020B0604020202020204" pitchFamily="34" charset="0"/>
                <a:cs typeface="Arial" panose="020B0604020202020204" pitchFamily="34" charset="0"/>
              </a:rPr>
              <a:t> ở slide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2"/>
          </p:nvPr>
        </p:nvSpPr>
        <p:spPr/>
        <p:txBody>
          <a:bodyPr/>
          <a:lstStyle/>
          <a:p>
            <a:fld id="{059F1559-0DDD-4D29-8226-63EBDB9FBC49}" type="slidenum">
              <a:rPr lang="en-US" smtClean="0"/>
              <a:t>48</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3761327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C40DE-EA60-4273-9E52-378472238EAD}"/>
              </a:ext>
            </a:extLst>
          </p:cNvPr>
          <p:cNvSpPr>
            <a:spLocks noGrp="1"/>
          </p:cNvSpPr>
          <p:nvPr>
            <p:ph type="sldNum" sz="quarter" idx="12"/>
          </p:nvPr>
        </p:nvSpPr>
        <p:spPr/>
        <p:txBody>
          <a:bodyPr/>
          <a:lstStyle/>
          <a:p>
            <a:fld id="{059F1559-0DDD-4D29-8226-63EBDB9FBC49}" type="slidenum">
              <a:rPr lang="en-US" smtClean="0"/>
              <a:t>49</a:t>
            </a:fld>
            <a:endParaRPr lang="en-US"/>
          </a:p>
        </p:txBody>
      </p:sp>
      <p:sp>
        <p:nvSpPr>
          <p:cNvPr id="5" name="Footer Placeholder 4">
            <a:extLst>
              <a:ext uri="{FF2B5EF4-FFF2-40B4-BE49-F238E27FC236}">
                <a16:creationId xmlns:a16="http://schemas.microsoft.com/office/drawing/2014/main" id="{4790363D-90B4-49FE-93F0-3ED12992930B}"/>
              </a:ext>
            </a:extLst>
          </p:cNvPr>
          <p:cNvSpPr>
            <a:spLocks noGrp="1"/>
          </p:cNvSpPr>
          <p:nvPr>
            <p:ph type="ftr" sz="quarter" idx="13"/>
          </p:nvPr>
        </p:nvSpPr>
        <p:spPr/>
        <p:txBody>
          <a:bodyPr/>
          <a:lstStyle/>
          <a:p>
            <a:r>
              <a:rPr lang="en-US"/>
              <a:t>Cloud Nine Solutions Company Limited. All rights reserved | https://www.cloud9-solutions.com</a:t>
            </a:r>
            <a:endParaRPr lang="en-US" dirty="0"/>
          </a:p>
        </p:txBody>
      </p:sp>
      <p:pic>
        <p:nvPicPr>
          <p:cNvPr id="6" name="Picture 5">
            <a:extLst>
              <a:ext uri="{FF2B5EF4-FFF2-40B4-BE49-F238E27FC236}">
                <a16:creationId xmlns:a16="http://schemas.microsoft.com/office/drawing/2014/main" id="{346B0456-EAE5-463D-B78F-2616D1D229EB}"/>
              </a:ext>
            </a:extLst>
          </p:cNvPr>
          <p:cNvPicPr>
            <a:picLocks noChangeAspect="1"/>
          </p:cNvPicPr>
          <p:nvPr/>
        </p:nvPicPr>
        <p:blipFill>
          <a:blip r:embed="rId2"/>
          <a:stretch>
            <a:fillRect/>
          </a:stretch>
        </p:blipFill>
        <p:spPr>
          <a:xfrm>
            <a:off x="1533525" y="1423987"/>
            <a:ext cx="9544050" cy="4010025"/>
          </a:xfrm>
          <a:prstGeom prst="rect">
            <a:avLst/>
          </a:prstGeom>
        </p:spPr>
      </p:pic>
      <p:sp>
        <p:nvSpPr>
          <p:cNvPr id="7" name="Title 1">
            <a:extLst>
              <a:ext uri="{FF2B5EF4-FFF2-40B4-BE49-F238E27FC236}">
                <a16:creationId xmlns:a16="http://schemas.microsoft.com/office/drawing/2014/main" id="{4F79DA18-D5A9-4994-BC5A-ED17BBD34256}"/>
              </a:ext>
            </a:extLst>
          </p:cNvPr>
          <p:cNvSpPr>
            <a:spLocks noGrp="1"/>
          </p:cNvSpPr>
          <p:nvPr>
            <p:ph type="title"/>
          </p:nvPr>
        </p:nvSpPr>
        <p:spPr>
          <a:xfrm>
            <a:off x="58722" y="67112"/>
            <a:ext cx="10816541" cy="731520"/>
          </a:xfrm>
        </p:spPr>
        <p:txBody>
          <a:bodyPr>
            <a:normAutofit fontScale="90000"/>
          </a:bodyPr>
          <a:lstStyle/>
          <a:p>
            <a:r>
              <a:rPr lang="en-US" b="1" dirty="0">
                <a:effectLst>
                  <a:outerShdw blurRad="38100" dist="38100" dir="2700000" algn="tl">
                    <a:srgbClr val="000000">
                      <a:alpha val="43137"/>
                    </a:srgbClr>
                  </a:outerShdw>
                </a:effectLst>
                <a:latin typeface="Calibri Light (Headings)"/>
              </a:rPr>
              <a:t>9. Form </a:t>
            </a:r>
            <a:r>
              <a:rPr lang="en-US" b="1" dirty="0" err="1">
                <a:effectLst>
                  <a:outerShdw blurRad="38100" dist="38100" dir="2700000" algn="tl">
                    <a:srgbClr val="000000">
                      <a:alpha val="43137"/>
                    </a:srgbClr>
                  </a:outerShdw>
                </a:effectLst>
                <a:latin typeface="Calibri Light (Headings)"/>
              </a:rPr>
              <a:t>Đăng</a:t>
            </a:r>
            <a:r>
              <a:rPr lang="en-US" b="1" dirty="0">
                <a:effectLst>
                  <a:outerShdw blurRad="38100" dist="38100" dir="2700000" algn="tl">
                    <a:srgbClr val="000000">
                      <a:alpha val="43137"/>
                    </a:srgbClr>
                  </a:outerShdw>
                </a:effectLst>
                <a:latin typeface="Calibri Light (Headings)"/>
              </a:rPr>
              <a:t> </a:t>
            </a:r>
            <a:r>
              <a:rPr lang="en-US" b="1" dirty="0" err="1">
                <a:effectLst>
                  <a:outerShdw blurRad="38100" dist="38100" dir="2700000" algn="tl">
                    <a:srgbClr val="000000">
                      <a:alpha val="43137"/>
                    </a:srgbClr>
                  </a:outerShdw>
                </a:effectLst>
                <a:latin typeface="Calibri Light (Headings)"/>
              </a:rPr>
              <a:t>Ký</a:t>
            </a:r>
            <a:r>
              <a:rPr lang="en-US" b="1" dirty="0">
                <a:effectLst>
                  <a:outerShdw blurRad="38100" dist="38100" dir="2700000" algn="tl">
                    <a:srgbClr val="000000">
                      <a:alpha val="43137"/>
                    </a:srgbClr>
                  </a:outerShdw>
                </a:effectLst>
                <a:latin typeface="Calibri Light (Headings)"/>
              </a:rPr>
              <a:t> User</a:t>
            </a:r>
          </a:p>
        </p:txBody>
      </p:sp>
    </p:spTree>
    <p:extLst>
      <p:ext uri="{BB962C8B-B14F-4D97-AF65-F5344CB8AC3E}">
        <p14:creationId xmlns:p14="http://schemas.microsoft.com/office/powerpoint/2010/main" val="241785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XÂY DỰNG ỨNG DỤNG</a:t>
            </a:r>
          </a:p>
        </p:txBody>
      </p:sp>
      <p:sp>
        <p:nvSpPr>
          <p:cNvPr id="3" name="Content Placeholder 2"/>
          <p:cNvSpPr>
            <a:spLocks noGrp="1"/>
          </p:cNvSpPr>
          <p:nvPr>
            <p:ph idx="1"/>
          </p:nvPr>
        </p:nvSpPr>
        <p:spPr>
          <a:xfrm>
            <a:off x="548640" y="1005841"/>
            <a:ext cx="11338560" cy="2552608"/>
          </a:xfrm>
        </p:spPr>
        <p:txBody>
          <a:bodyPr>
            <a:normAutofit fontScale="92500" lnSpcReduction="10000"/>
          </a:bodyPr>
          <a:lstStyle/>
          <a:p>
            <a:r>
              <a:rPr lang="en-US" b="1">
                <a:latin typeface="Calibri (Body)"/>
              </a:rPr>
              <a:t>Thiết lập trang PHP</a:t>
            </a:r>
            <a:r>
              <a:rPr lang="en-US">
                <a:latin typeface="Calibri (Body)"/>
              </a:rPr>
              <a:t>:</a:t>
            </a:r>
          </a:p>
          <a:p>
            <a:pPr lvl="1">
              <a:buFont typeface="Wingdings" panose="05000000000000000000" pitchFamily="2" charset="2"/>
              <a:buChar char="ü"/>
            </a:pPr>
            <a:r>
              <a:rPr lang="en-US">
                <a:latin typeface="Calibri (Body)"/>
              </a:rPr>
              <a:t>Là một trang động (Dynamic Page)</a:t>
            </a:r>
          </a:p>
          <a:p>
            <a:pPr lvl="1">
              <a:buFont typeface="Wingdings" panose="05000000000000000000" pitchFamily="2" charset="2"/>
              <a:buChar char="ü"/>
            </a:pPr>
            <a:r>
              <a:rPr lang="en-US">
                <a:latin typeface="Calibri (Body)"/>
              </a:rPr>
              <a:t>Set </a:t>
            </a:r>
            <a:r>
              <a:rPr lang="en-US">
                <a:solidFill>
                  <a:srgbClr val="0697FD"/>
                </a:solidFill>
                <a:latin typeface="Calibri (Body)"/>
              </a:rPr>
              <a:t>charset</a:t>
            </a:r>
            <a:r>
              <a:rPr lang="en-US">
                <a:solidFill>
                  <a:srgbClr val="FF0000"/>
                </a:solidFill>
                <a:latin typeface="Calibri (Body)"/>
              </a:rPr>
              <a:t> =</a:t>
            </a:r>
            <a:r>
              <a:rPr lang="en-US">
                <a:latin typeface="Calibri (Body)"/>
              </a:rPr>
              <a:t> </a:t>
            </a:r>
            <a:r>
              <a:rPr lang="en-US" b="1">
                <a:solidFill>
                  <a:srgbClr val="FF0000"/>
                </a:solidFill>
                <a:latin typeface="Calibri (Body)"/>
              </a:rPr>
              <a:t>UTF-8</a:t>
            </a:r>
            <a:r>
              <a:rPr lang="en-US">
                <a:latin typeface="Calibri (Body)"/>
              </a:rPr>
              <a:t> (setting hiển thị trang tiếng Việt)</a:t>
            </a:r>
          </a:p>
          <a:p>
            <a:pPr lvl="1">
              <a:buFont typeface="Wingdings" panose="05000000000000000000" pitchFamily="2" charset="2"/>
              <a:buChar char="ü"/>
            </a:pPr>
            <a:r>
              <a:rPr lang="en-US">
                <a:latin typeface="Calibri (Body)"/>
              </a:rPr>
              <a:t>Nhúng code PHP vào trang bằng thẻ </a:t>
            </a:r>
            <a:r>
              <a:rPr lang="en-US" b="1">
                <a:solidFill>
                  <a:srgbClr val="FF0000"/>
                </a:solidFill>
                <a:latin typeface="Calibri (Body)"/>
              </a:rPr>
              <a:t>php</a:t>
            </a:r>
          </a:p>
          <a:p>
            <a:pPr lvl="1">
              <a:buFont typeface="Wingdings" panose="05000000000000000000" pitchFamily="2" charset="2"/>
              <a:buChar char="ü"/>
            </a:pPr>
            <a:r>
              <a:rPr lang="en-US">
                <a:latin typeface="Calibri (Body)"/>
              </a:rPr>
              <a:t>Hiển thị nội dung trên trang bằng lệnh </a:t>
            </a:r>
            <a:r>
              <a:rPr lang="en-US" b="1">
                <a:solidFill>
                  <a:srgbClr val="0697FD"/>
                </a:solidFill>
                <a:latin typeface="Calibri (Body)"/>
              </a:rPr>
              <a:t>echo</a:t>
            </a:r>
          </a:p>
          <a:p>
            <a:r>
              <a:rPr lang="en-US" b="1">
                <a:latin typeface="Calibri (Body)"/>
              </a:rPr>
              <a:t>Quy </a:t>
            </a:r>
            <a:r>
              <a:rPr lang="vi-VN" b="1">
                <a:latin typeface="Calibri (Body)"/>
              </a:rPr>
              <a:t>ư</a:t>
            </a:r>
            <a:r>
              <a:rPr lang="en-US" b="1">
                <a:latin typeface="Calibri (Body)"/>
              </a:rPr>
              <a:t>ớc</a:t>
            </a:r>
            <a:r>
              <a:rPr lang="en-US">
                <a:latin typeface="Calibri (Body)"/>
              </a:rPr>
              <a:t>:</a:t>
            </a:r>
          </a:p>
          <a:p>
            <a:pPr lvl="1">
              <a:buFont typeface="Wingdings" panose="05000000000000000000" pitchFamily="2" charset="2"/>
              <a:buChar char="ü"/>
            </a:pPr>
            <a:r>
              <a:rPr lang="en-US">
                <a:latin typeface="Calibri (Body)"/>
              </a:rPr>
              <a:t>Code PHP đ</a:t>
            </a:r>
            <a:r>
              <a:rPr lang="vi-VN">
                <a:latin typeface="Calibri (Body)"/>
              </a:rPr>
              <a:t>ư</a:t>
            </a:r>
            <a:r>
              <a:rPr lang="en-US">
                <a:latin typeface="Calibri (Body)"/>
              </a:rPr>
              <a:t>ợc đặt trong các cặp thẻ:</a:t>
            </a:r>
          </a:p>
        </p:txBody>
      </p:sp>
      <p:sp>
        <p:nvSpPr>
          <p:cNvPr id="4" name="Slide Number Placeholder 3"/>
          <p:cNvSpPr>
            <a:spLocks noGrp="1"/>
          </p:cNvSpPr>
          <p:nvPr>
            <p:ph type="sldNum" sz="quarter" idx="12"/>
          </p:nvPr>
        </p:nvSpPr>
        <p:spPr/>
        <p:txBody>
          <a:bodyPr/>
          <a:lstStyle/>
          <a:p>
            <a:fld id="{059F1559-0DDD-4D29-8226-63EBDB9FBC49}" type="slidenum">
              <a:rPr lang="en-US" smtClean="0"/>
              <a:t>5</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6" name="Table 5">
            <a:extLst>
              <a:ext uri="{FF2B5EF4-FFF2-40B4-BE49-F238E27FC236}">
                <a16:creationId xmlns:a16="http://schemas.microsoft.com/office/drawing/2014/main" id="{2D885479-94D0-4DDF-8A03-C616C0E17916}"/>
              </a:ext>
            </a:extLst>
          </p:cNvPr>
          <p:cNvGraphicFramePr>
            <a:graphicFrameLocks noGrp="1"/>
          </p:cNvGraphicFramePr>
          <p:nvPr>
            <p:extLst>
              <p:ext uri="{D42A27DB-BD31-4B8C-83A1-F6EECF244321}">
                <p14:modId xmlns:p14="http://schemas.microsoft.com/office/powerpoint/2010/main" val="61073168"/>
              </p:ext>
            </p:extLst>
          </p:nvPr>
        </p:nvGraphicFramePr>
        <p:xfrm>
          <a:off x="1344058" y="3540820"/>
          <a:ext cx="10443990" cy="1508760"/>
        </p:xfrm>
        <a:graphic>
          <a:graphicData uri="http://schemas.openxmlformats.org/drawingml/2006/table">
            <a:tbl>
              <a:tblPr firstRow="1" bandRow="1">
                <a:tableStyleId>{5C22544A-7EE6-4342-B048-85BDC9FD1C3A}</a:tableStyleId>
              </a:tblPr>
              <a:tblGrid>
                <a:gridCol w="1100161">
                  <a:extLst>
                    <a:ext uri="{9D8B030D-6E8A-4147-A177-3AD203B41FA5}">
                      <a16:colId xmlns:a16="http://schemas.microsoft.com/office/drawing/2014/main" val="2861543174"/>
                    </a:ext>
                  </a:extLst>
                </a:gridCol>
                <a:gridCol w="3118497">
                  <a:extLst>
                    <a:ext uri="{9D8B030D-6E8A-4147-A177-3AD203B41FA5}">
                      <a16:colId xmlns:a16="http://schemas.microsoft.com/office/drawing/2014/main" val="3531801094"/>
                    </a:ext>
                  </a:extLst>
                </a:gridCol>
                <a:gridCol w="1401639">
                  <a:extLst>
                    <a:ext uri="{9D8B030D-6E8A-4147-A177-3AD203B41FA5}">
                      <a16:colId xmlns:a16="http://schemas.microsoft.com/office/drawing/2014/main" val="730399590"/>
                    </a:ext>
                  </a:extLst>
                </a:gridCol>
                <a:gridCol w="4823693">
                  <a:extLst>
                    <a:ext uri="{9D8B030D-6E8A-4147-A177-3AD203B41FA5}">
                      <a16:colId xmlns:a16="http://schemas.microsoft.com/office/drawing/2014/main" val="3261045334"/>
                    </a:ext>
                  </a:extLst>
                </a:gridCol>
              </a:tblGrid>
              <a:tr h="370840">
                <a:tc>
                  <a:txBody>
                    <a:bodyPr/>
                    <a:lstStyle/>
                    <a:p>
                      <a:endParaRPr lang="en-US">
                        <a:latin typeface="Calibri (Body)"/>
                      </a:endParaRPr>
                    </a:p>
                  </a:txBody>
                  <a:tcPr/>
                </a:tc>
                <a:tc>
                  <a:txBody>
                    <a:bodyPr/>
                    <a:lstStyle/>
                    <a:p>
                      <a:r>
                        <a:rPr lang="en-US" sz="2000">
                          <a:latin typeface="Calibri (Body)"/>
                        </a:rPr>
                        <a:t>Thẻ mở</a:t>
                      </a:r>
                    </a:p>
                  </a:txBody>
                  <a:tcPr/>
                </a:tc>
                <a:tc>
                  <a:txBody>
                    <a:bodyPr/>
                    <a:lstStyle/>
                    <a:p>
                      <a:r>
                        <a:rPr lang="en-US" sz="2000">
                          <a:latin typeface="Calibri (Body)"/>
                        </a:rPr>
                        <a:t>Thẻ đóng</a:t>
                      </a:r>
                    </a:p>
                  </a:txBody>
                  <a:tcPr/>
                </a:tc>
                <a:tc>
                  <a:txBody>
                    <a:bodyPr/>
                    <a:lstStyle/>
                    <a:p>
                      <a:r>
                        <a:rPr lang="en-US" sz="2000">
                          <a:latin typeface="Calibri (Body)"/>
                        </a:rPr>
                        <a:t>Ví dụ</a:t>
                      </a:r>
                    </a:p>
                  </a:txBody>
                  <a:tcPr/>
                </a:tc>
                <a:extLst>
                  <a:ext uri="{0D108BD9-81ED-4DB2-BD59-A6C34878D82A}">
                    <a16:rowId xmlns:a16="http://schemas.microsoft.com/office/drawing/2014/main" val="175960403"/>
                  </a:ext>
                </a:extLst>
              </a:tr>
              <a:tr h="370840">
                <a:tc>
                  <a:txBody>
                    <a:bodyPr/>
                    <a:lstStyle/>
                    <a:p>
                      <a:pPr algn="ctr"/>
                      <a:r>
                        <a:rPr lang="en-US" b="1" u="sng">
                          <a:latin typeface="Calibri (Body)"/>
                        </a:rPr>
                        <a:t>Cách 1</a:t>
                      </a:r>
                    </a:p>
                  </a:txBody>
                  <a:tcPr/>
                </a:tc>
                <a:tc>
                  <a:txBody>
                    <a:bodyPr/>
                    <a:lstStyle/>
                    <a:p>
                      <a:r>
                        <a:rPr lang="en-US">
                          <a:latin typeface="Calibri (Body)"/>
                        </a:rPr>
                        <a:t>&lt;?php </a:t>
                      </a:r>
                    </a:p>
                  </a:txBody>
                  <a:tcPr/>
                </a:tc>
                <a:tc>
                  <a:txBody>
                    <a:bodyPr/>
                    <a:lstStyle/>
                    <a:p>
                      <a:r>
                        <a:rPr lang="en-US">
                          <a:latin typeface="Calibri (Body)"/>
                        </a:rPr>
                        <a:t>?&gt;</a:t>
                      </a:r>
                    </a:p>
                  </a:txBody>
                  <a:tcPr/>
                </a:tc>
                <a:tc>
                  <a:txBody>
                    <a:bodyPr/>
                    <a:lstStyle/>
                    <a:p>
                      <a:r>
                        <a:rPr lang="en-US" sz="1800">
                          <a:solidFill>
                            <a:srgbClr val="FF0000"/>
                          </a:solidFill>
                          <a:latin typeface="Calibri (Body)"/>
                        </a:rPr>
                        <a:t>&lt;?php </a:t>
                      </a:r>
                      <a:r>
                        <a:rPr lang="en-US" sz="1800">
                          <a:solidFill>
                            <a:srgbClr val="0697FD"/>
                          </a:solidFill>
                          <a:latin typeface="Calibri (Body)"/>
                        </a:rPr>
                        <a:t>echo</a:t>
                      </a:r>
                      <a:r>
                        <a:rPr lang="en-US" sz="1800">
                          <a:latin typeface="Calibri (Body)"/>
                        </a:rPr>
                        <a:t> “Hello!” </a:t>
                      </a:r>
                      <a:r>
                        <a:rPr lang="en-US" sz="1800">
                          <a:solidFill>
                            <a:srgbClr val="FF0000"/>
                          </a:solidFill>
                          <a:latin typeface="Calibri (Body)"/>
                        </a:rPr>
                        <a:t>?&gt;</a:t>
                      </a:r>
                    </a:p>
                  </a:txBody>
                  <a:tcPr/>
                </a:tc>
                <a:extLst>
                  <a:ext uri="{0D108BD9-81ED-4DB2-BD59-A6C34878D82A}">
                    <a16:rowId xmlns:a16="http://schemas.microsoft.com/office/drawing/2014/main" val="2048623545"/>
                  </a:ext>
                </a:extLst>
              </a:tr>
              <a:tr h="370840">
                <a:tc>
                  <a:txBody>
                    <a:bodyPr/>
                    <a:lstStyle/>
                    <a:p>
                      <a:pPr algn="ctr"/>
                      <a:r>
                        <a:rPr lang="en-US" b="1" u="sng">
                          <a:latin typeface="Calibri (Body)"/>
                        </a:rPr>
                        <a:t>Cách 2</a:t>
                      </a:r>
                    </a:p>
                  </a:txBody>
                  <a:tcPr/>
                </a:tc>
                <a:tc>
                  <a:txBody>
                    <a:bodyPr/>
                    <a:lstStyle/>
                    <a:p>
                      <a:r>
                        <a:rPr lang="en-US">
                          <a:latin typeface="Calibri (Body)"/>
                        </a:rPr>
                        <a:t>&lt;?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Calibri (Body)"/>
                        </a:rPr>
                        <a:t>?&gt;</a:t>
                      </a:r>
                    </a:p>
                  </a:txBody>
                  <a:tcPr/>
                </a:tc>
                <a:tc>
                  <a:txBody>
                    <a:bodyPr/>
                    <a:lstStyle/>
                    <a:p>
                      <a:r>
                        <a:rPr lang="en-US" sz="1800">
                          <a:solidFill>
                            <a:srgbClr val="FF0000"/>
                          </a:solidFill>
                          <a:latin typeface="Calibri (Body)"/>
                        </a:rPr>
                        <a:t>&lt;?</a:t>
                      </a:r>
                      <a:r>
                        <a:rPr lang="en-US" sz="1800">
                          <a:latin typeface="Calibri (Body)"/>
                        </a:rPr>
                        <a:t> </a:t>
                      </a:r>
                      <a:r>
                        <a:rPr lang="en-US" sz="1800">
                          <a:solidFill>
                            <a:srgbClr val="0697FD"/>
                          </a:solidFill>
                          <a:latin typeface="Calibri (Body)"/>
                        </a:rPr>
                        <a:t>echo</a:t>
                      </a:r>
                      <a:r>
                        <a:rPr lang="en-US" sz="1800">
                          <a:latin typeface="Calibri (Body)"/>
                        </a:rPr>
                        <a:t> “Hello!” </a:t>
                      </a:r>
                      <a:r>
                        <a:rPr lang="en-US" sz="1800">
                          <a:solidFill>
                            <a:srgbClr val="FF0000"/>
                          </a:solidFill>
                          <a:latin typeface="Calibri (Body)"/>
                        </a:rPr>
                        <a:t>?&gt;</a:t>
                      </a:r>
                    </a:p>
                  </a:txBody>
                  <a:tcPr/>
                </a:tc>
                <a:extLst>
                  <a:ext uri="{0D108BD9-81ED-4DB2-BD59-A6C34878D82A}">
                    <a16:rowId xmlns:a16="http://schemas.microsoft.com/office/drawing/2014/main" val="74733050"/>
                  </a:ext>
                </a:extLst>
              </a:tr>
              <a:tr h="370840">
                <a:tc>
                  <a:txBody>
                    <a:bodyPr/>
                    <a:lstStyle/>
                    <a:p>
                      <a:pPr algn="ctr"/>
                      <a:r>
                        <a:rPr lang="en-US" b="1" u="sng">
                          <a:latin typeface="Calibri (Body)"/>
                        </a:rPr>
                        <a:t>Cách 3</a:t>
                      </a:r>
                    </a:p>
                  </a:txBody>
                  <a:tcPr/>
                </a:tc>
                <a:tc>
                  <a:txBody>
                    <a:bodyPr/>
                    <a:lstStyle/>
                    <a:p>
                      <a:r>
                        <a:rPr lang="en-US">
                          <a:latin typeface="Calibri (Body)"/>
                        </a:rPr>
                        <a:t>&lt;script language=“php”&gt;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Calibri (Body)"/>
                        </a:rPr>
                        <a:t>&lt;/script&gt;</a:t>
                      </a:r>
                    </a:p>
                  </a:txBody>
                  <a:tcPr/>
                </a:tc>
                <a:tc>
                  <a:txBody>
                    <a:bodyPr/>
                    <a:lstStyle/>
                    <a:p>
                      <a:r>
                        <a:rPr lang="en-US" sz="1800">
                          <a:solidFill>
                            <a:srgbClr val="FF0000"/>
                          </a:solidFill>
                          <a:latin typeface="Calibri (Body)"/>
                        </a:rPr>
                        <a:t>&lt;script language=“php”&gt; </a:t>
                      </a:r>
                      <a:r>
                        <a:rPr lang="en-US" sz="1800">
                          <a:solidFill>
                            <a:srgbClr val="0697FD"/>
                          </a:solidFill>
                          <a:latin typeface="Calibri (Body)"/>
                        </a:rPr>
                        <a:t>echo</a:t>
                      </a:r>
                      <a:r>
                        <a:rPr lang="en-US" sz="1800">
                          <a:latin typeface="Calibri (Body)"/>
                        </a:rPr>
                        <a:t> “Hello!” </a:t>
                      </a:r>
                      <a:r>
                        <a:rPr lang="en-US" sz="1800">
                          <a:solidFill>
                            <a:srgbClr val="FF0000"/>
                          </a:solidFill>
                          <a:latin typeface="Calibri (Body)"/>
                        </a:rPr>
                        <a:t>&lt;/script&gt;</a:t>
                      </a:r>
                    </a:p>
                  </a:txBody>
                  <a:tcPr/>
                </a:tc>
                <a:extLst>
                  <a:ext uri="{0D108BD9-81ED-4DB2-BD59-A6C34878D82A}">
                    <a16:rowId xmlns:a16="http://schemas.microsoft.com/office/drawing/2014/main" val="2314242505"/>
                  </a:ext>
                </a:extLst>
              </a:tr>
            </a:tbl>
          </a:graphicData>
        </a:graphic>
      </p:graphicFrame>
      <p:sp>
        <p:nvSpPr>
          <p:cNvPr id="8" name="Content Placeholder 2">
            <a:extLst>
              <a:ext uri="{FF2B5EF4-FFF2-40B4-BE49-F238E27FC236}">
                <a16:creationId xmlns:a16="http://schemas.microsoft.com/office/drawing/2014/main" id="{3FDA086D-62DB-4E59-BB4B-1E30174F8A3F}"/>
              </a:ext>
            </a:extLst>
          </p:cNvPr>
          <p:cNvSpPr txBox="1">
            <a:spLocks/>
          </p:cNvSpPr>
          <p:nvPr/>
        </p:nvSpPr>
        <p:spPr>
          <a:xfrm>
            <a:off x="548640" y="5180118"/>
            <a:ext cx="11338560" cy="1286760"/>
          </a:xfrm>
          <a:prstGeom prst="rect">
            <a:avLst/>
          </a:prstGeom>
        </p:spPr>
        <p:txBody>
          <a:bodyPr vert="horz" lIns="91440" tIns="45720" rIns="91440" bIns="45720" rtlCol="0">
            <a:normAutofit fontScale="92500" lnSpcReduction="20000"/>
          </a:bodyPr>
          <a:lstStyle>
            <a:lvl1pPr marL="283464" indent="-283464" algn="l" defTabSz="914400" rtl="0" eaLnBrk="1" latinLnBrk="0" hangingPunct="1">
              <a:lnSpc>
                <a:spcPct val="90000"/>
              </a:lnSpc>
              <a:spcBef>
                <a:spcPts val="1000"/>
              </a:spcBef>
              <a:buSzPct val="100000"/>
              <a:buFont typeface="Wingdings" panose="05000000000000000000" pitchFamily="2" charset="2"/>
              <a:buChar char="§"/>
              <a:defRPr lang="en-US" sz="2800" kern="1200">
                <a:solidFill>
                  <a:schemeClr val="tx1"/>
                </a:solidFill>
                <a:latin typeface="+mn-lt"/>
                <a:ea typeface="+mn-ea"/>
                <a:cs typeface="+mn-cs"/>
              </a:defRPr>
            </a:lvl1pPr>
            <a:lvl2pPr marL="740664" indent="-283464" algn="l" defTabSz="914400" rtl="0" eaLnBrk="1" latinLnBrk="0" hangingPunct="1">
              <a:lnSpc>
                <a:spcPct val="90000"/>
              </a:lnSpc>
              <a:spcBef>
                <a:spcPts val="500"/>
              </a:spcBef>
              <a:buSzPct val="120000"/>
              <a:buFont typeface="Arial" panose="020B0604020202020204" pitchFamily="34" charset="0"/>
              <a:buChar char="•"/>
              <a:defRPr lang="en-US" sz="2400" kern="1200">
                <a:solidFill>
                  <a:schemeClr val="tx1"/>
                </a:solidFill>
                <a:latin typeface="+mn-lt"/>
                <a:ea typeface="+mn-ea"/>
                <a:cs typeface="+mn-cs"/>
              </a:defRPr>
            </a:lvl2pPr>
            <a:lvl3pPr marL="1197864" indent="-283464" algn="l" defTabSz="914400" rtl="0" eaLnBrk="1" latinLnBrk="0" hangingPunct="1">
              <a:lnSpc>
                <a:spcPct val="90000"/>
              </a:lnSpc>
              <a:spcBef>
                <a:spcPts val="500"/>
              </a:spcBef>
              <a:buSzPct val="80000"/>
              <a:buFont typeface="Wingdings" panose="05000000000000000000" pitchFamily="2" charset="2"/>
              <a:buChar char="Ø"/>
              <a:defRPr lang="en-US" sz="2000" kern="1200">
                <a:solidFill>
                  <a:schemeClr val="tx1"/>
                </a:solidFill>
                <a:latin typeface="+mn-lt"/>
                <a:ea typeface="+mn-ea"/>
                <a:cs typeface="+mn-cs"/>
              </a:defRPr>
            </a:lvl3pPr>
            <a:lvl4pPr marL="1655064" indent="-283464" algn="l" defTabSz="914400" rtl="0" eaLnBrk="1" latinLnBrk="0" hangingPunct="1">
              <a:lnSpc>
                <a:spcPct val="90000"/>
              </a:lnSpc>
              <a:spcBef>
                <a:spcPts val="500"/>
              </a:spcBef>
              <a:buSzPct val="90000"/>
              <a:buFont typeface="Wingdings" panose="05000000000000000000" pitchFamily="2" charset="2"/>
              <a:buChar char="ü"/>
              <a:defRPr lang="en-US" sz="1800" kern="1200">
                <a:solidFill>
                  <a:schemeClr val="tx1"/>
                </a:solidFill>
                <a:latin typeface="+mn-lt"/>
                <a:ea typeface="+mn-ea"/>
                <a:cs typeface="+mn-cs"/>
              </a:defRPr>
            </a:lvl4pPr>
            <a:lvl5pPr marL="2112264" indent="-283464" algn="l" defTabSz="914400" rtl="0" eaLnBrk="1" latinLnBrk="0" hangingPunct="1">
              <a:lnSpc>
                <a:spcPct val="90000"/>
              </a:lnSpc>
              <a:spcBef>
                <a:spcPts val="500"/>
              </a:spcBef>
              <a:buFont typeface="Courier New" panose="02070309020205020404" pitchFamily="49" charset="0"/>
              <a:buChar char="o"/>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ü"/>
            </a:pPr>
            <a:r>
              <a:rPr lang="en-US">
                <a:latin typeface="Calibri (Body)"/>
              </a:rPr>
              <a:t>Các lệnh kết thúc bằng dấu chấm phẩy </a:t>
            </a:r>
            <a:r>
              <a:rPr lang="en-US">
                <a:solidFill>
                  <a:srgbClr val="FF0000"/>
                </a:solidFill>
                <a:latin typeface="Calibri (Body)"/>
              </a:rPr>
              <a:t>“;”</a:t>
            </a:r>
          </a:p>
          <a:p>
            <a:pPr lvl="1">
              <a:buFont typeface="Wingdings" panose="05000000000000000000" pitchFamily="2" charset="2"/>
              <a:buChar char="ü"/>
            </a:pPr>
            <a:r>
              <a:rPr lang="en-US">
                <a:latin typeface="Calibri (Body)"/>
              </a:rPr>
              <a:t>Comment trong PHP: </a:t>
            </a:r>
          </a:p>
          <a:p>
            <a:pPr lvl="2"/>
            <a:r>
              <a:rPr lang="en-US" sz="2200" b="1" u="sng">
                <a:latin typeface="Calibri (Body)"/>
              </a:rPr>
              <a:t>Cách 1</a:t>
            </a:r>
            <a:r>
              <a:rPr lang="en-US" sz="2200">
                <a:latin typeface="Calibri (Body)"/>
              </a:rPr>
              <a:t>: dùng </a:t>
            </a:r>
            <a:r>
              <a:rPr lang="en-US" sz="2200">
                <a:solidFill>
                  <a:srgbClr val="FF0000"/>
                </a:solidFill>
                <a:latin typeface="Calibri (Body)"/>
              </a:rPr>
              <a:t>//</a:t>
            </a:r>
            <a:r>
              <a:rPr lang="en-US" sz="2200">
                <a:latin typeface="Calibri (Body)"/>
              </a:rPr>
              <a:t> nếu ghi chú một dòng</a:t>
            </a:r>
          </a:p>
          <a:p>
            <a:pPr lvl="2"/>
            <a:r>
              <a:rPr lang="en-US" sz="2200" b="1" u="sng">
                <a:latin typeface="Calibri (Body)"/>
              </a:rPr>
              <a:t>Cách 2</a:t>
            </a:r>
            <a:r>
              <a:rPr lang="en-US" sz="2200">
                <a:latin typeface="Calibri (Body)"/>
              </a:rPr>
              <a:t>: dùng </a:t>
            </a:r>
            <a:r>
              <a:rPr lang="en-US" sz="2200">
                <a:solidFill>
                  <a:srgbClr val="FF0000"/>
                </a:solidFill>
                <a:latin typeface="Calibri (Body)"/>
              </a:rPr>
              <a:t>/*</a:t>
            </a:r>
            <a:r>
              <a:rPr lang="en-US" sz="2200">
                <a:latin typeface="Calibri (Body)"/>
              </a:rPr>
              <a:t> … </a:t>
            </a:r>
            <a:r>
              <a:rPr lang="en-US" sz="2200">
                <a:solidFill>
                  <a:srgbClr val="FF0000"/>
                </a:solidFill>
                <a:latin typeface="Calibri (Body)"/>
              </a:rPr>
              <a:t>*/</a:t>
            </a:r>
            <a:r>
              <a:rPr lang="en-US" sz="2200">
                <a:latin typeface="Calibri (Body)"/>
              </a:rPr>
              <a:t> nếu ghi chú nhiều dòng liên tục</a:t>
            </a:r>
            <a:endParaRPr lang="en-US" sz="2200" dirty="0">
              <a:latin typeface="Calibri (Body)"/>
            </a:endParaRPr>
          </a:p>
        </p:txBody>
      </p:sp>
    </p:spTree>
    <p:extLst>
      <p:ext uri="{BB962C8B-B14F-4D97-AF65-F5344CB8AC3E}">
        <p14:creationId xmlns:p14="http://schemas.microsoft.com/office/powerpoint/2010/main" val="215954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C40DE-EA60-4273-9E52-378472238EAD}"/>
              </a:ext>
            </a:extLst>
          </p:cNvPr>
          <p:cNvSpPr>
            <a:spLocks noGrp="1"/>
          </p:cNvSpPr>
          <p:nvPr>
            <p:ph type="sldNum" sz="quarter" idx="12"/>
          </p:nvPr>
        </p:nvSpPr>
        <p:spPr/>
        <p:txBody>
          <a:bodyPr/>
          <a:lstStyle/>
          <a:p>
            <a:fld id="{059F1559-0DDD-4D29-8226-63EBDB9FBC49}" type="slidenum">
              <a:rPr lang="en-US" smtClean="0"/>
              <a:t>50</a:t>
            </a:fld>
            <a:endParaRPr lang="en-US"/>
          </a:p>
        </p:txBody>
      </p:sp>
      <p:sp>
        <p:nvSpPr>
          <p:cNvPr id="5" name="Footer Placeholder 4">
            <a:extLst>
              <a:ext uri="{FF2B5EF4-FFF2-40B4-BE49-F238E27FC236}">
                <a16:creationId xmlns:a16="http://schemas.microsoft.com/office/drawing/2014/main" id="{4790363D-90B4-49FE-93F0-3ED12992930B}"/>
              </a:ext>
            </a:extLst>
          </p:cNvPr>
          <p:cNvSpPr>
            <a:spLocks noGrp="1"/>
          </p:cNvSpPr>
          <p:nvPr>
            <p:ph type="ftr" sz="quarter" idx="13"/>
          </p:nvPr>
        </p:nvSpPr>
        <p:spPr/>
        <p:txBody>
          <a:bodyPr/>
          <a:lstStyle/>
          <a:p>
            <a:r>
              <a:rPr lang="en-US"/>
              <a:t>Cloud Nine Solutions Company Limited. All rights reserved | https://www.cloud9-solutions.com</a:t>
            </a:r>
            <a:endParaRPr lang="en-US" dirty="0"/>
          </a:p>
        </p:txBody>
      </p:sp>
      <p:sp>
        <p:nvSpPr>
          <p:cNvPr id="7" name="Title 1">
            <a:extLst>
              <a:ext uri="{FF2B5EF4-FFF2-40B4-BE49-F238E27FC236}">
                <a16:creationId xmlns:a16="http://schemas.microsoft.com/office/drawing/2014/main" id="{4F79DA18-D5A9-4994-BC5A-ED17BBD34256}"/>
              </a:ext>
            </a:extLst>
          </p:cNvPr>
          <p:cNvSpPr>
            <a:spLocks noGrp="1"/>
          </p:cNvSpPr>
          <p:nvPr>
            <p:ph type="title"/>
          </p:nvPr>
        </p:nvSpPr>
        <p:spPr>
          <a:xfrm>
            <a:off x="58722" y="67112"/>
            <a:ext cx="10816541" cy="731520"/>
          </a:xfrm>
        </p:spPr>
        <p:txBody>
          <a:bodyPr>
            <a:normAutofit fontScale="90000"/>
          </a:bodyPr>
          <a:lstStyle/>
          <a:p>
            <a:r>
              <a:rPr lang="en-US" b="1" dirty="0">
                <a:effectLst>
                  <a:outerShdw blurRad="38100" dist="38100" dir="2700000" algn="tl">
                    <a:srgbClr val="000000">
                      <a:alpha val="43137"/>
                    </a:srgbClr>
                  </a:outerShdw>
                </a:effectLst>
                <a:latin typeface="Calibri Light (Headings)"/>
              </a:rPr>
              <a:t>9. Case </a:t>
            </a:r>
            <a:r>
              <a:rPr lang="en-US" b="1" dirty="0" err="1">
                <a:effectLst>
                  <a:outerShdw blurRad="38100" dist="38100" dir="2700000" algn="tl">
                    <a:srgbClr val="000000">
                      <a:alpha val="43137"/>
                    </a:srgbClr>
                  </a:outerShdw>
                </a:effectLst>
                <a:latin typeface="Calibri Light (Headings)"/>
              </a:rPr>
              <a:t>đăng</a:t>
            </a:r>
            <a:r>
              <a:rPr lang="en-US" b="1" dirty="0">
                <a:effectLst>
                  <a:outerShdw blurRad="38100" dist="38100" dir="2700000" algn="tl">
                    <a:srgbClr val="000000">
                      <a:alpha val="43137"/>
                    </a:srgbClr>
                  </a:outerShdw>
                </a:effectLst>
                <a:latin typeface="Calibri Light (Headings)"/>
              </a:rPr>
              <a:t> </a:t>
            </a:r>
            <a:r>
              <a:rPr lang="en-US" b="1" dirty="0" err="1">
                <a:effectLst>
                  <a:outerShdw blurRad="38100" dist="38100" dir="2700000" algn="tl">
                    <a:srgbClr val="000000">
                      <a:alpha val="43137"/>
                    </a:srgbClr>
                  </a:outerShdw>
                </a:effectLst>
                <a:latin typeface="Calibri Light (Headings)"/>
              </a:rPr>
              <a:t>ký</a:t>
            </a:r>
            <a:r>
              <a:rPr lang="en-US" b="1" dirty="0">
                <a:effectLst>
                  <a:outerShdw blurRad="38100" dist="38100" dir="2700000" algn="tl">
                    <a:srgbClr val="000000">
                      <a:alpha val="43137"/>
                    </a:srgbClr>
                  </a:outerShdw>
                </a:effectLst>
                <a:latin typeface="Calibri Light (Headings)"/>
              </a:rPr>
              <a:t> error</a:t>
            </a:r>
          </a:p>
        </p:txBody>
      </p:sp>
      <p:pic>
        <p:nvPicPr>
          <p:cNvPr id="2" name="Picture 1">
            <a:extLst>
              <a:ext uri="{FF2B5EF4-FFF2-40B4-BE49-F238E27FC236}">
                <a16:creationId xmlns:a16="http://schemas.microsoft.com/office/drawing/2014/main" id="{F25B302C-C622-477C-866F-FF3829C11CDC}"/>
              </a:ext>
            </a:extLst>
          </p:cNvPr>
          <p:cNvPicPr>
            <a:picLocks noChangeAspect="1"/>
          </p:cNvPicPr>
          <p:nvPr/>
        </p:nvPicPr>
        <p:blipFill>
          <a:blip r:embed="rId2"/>
          <a:stretch>
            <a:fillRect/>
          </a:stretch>
        </p:blipFill>
        <p:spPr>
          <a:xfrm>
            <a:off x="1117600" y="1381760"/>
            <a:ext cx="11071437" cy="4023360"/>
          </a:xfrm>
          <a:prstGeom prst="rect">
            <a:avLst/>
          </a:prstGeom>
        </p:spPr>
      </p:pic>
    </p:spTree>
    <p:extLst>
      <p:ext uri="{BB962C8B-B14F-4D97-AF65-F5344CB8AC3E}">
        <p14:creationId xmlns:p14="http://schemas.microsoft.com/office/powerpoint/2010/main" val="3342211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C40DE-EA60-4273-9E52-378472238EAD}"/>
              </a:ext>
            </a:extLst>
          </p:cNvPr>
          <p:cNvSpPr>
            <a:spLocks noGrp="1"/>
          </p:cNvSpPr>
          <p:nvPr>
            <p:ph type="sldNum" sz="quarter" idx="12"/>
          </p:nvPr>
        </p:nvSpPr>
        <p:spPr/>
        <p:txBody>
          <a:bodyPr/>
          <a:lstStyle/>
          <a:p>
            <a:fld id="{059F1559-0DDD-4D29-8226-63EBDB9FBC49}" type="slidenum">
              <a:rPr lang="en-US" smtClean="0"/>
              <a:t>51</a:t>
            </a:fld>
            <a:endParaRPr lang="en-US"/>
          </a:p>
        </p:txBody>
      </p:sp>
      <p:sp>
        <p:nvSpPr>
          <p:cNvPr id="5" name="Footer Placeholder 4">
            <a:extLst>
              <a:ext uri="{FF2B5EF4-FFF2-40B4-BE49-F238E27FC236}">
                <a16:creationId xmlns:a16="http://schemas.microsoft.com/office/drawing/2014/main" id="{4790363D-90B4-49FE-93F0-3ED12992930B}"/>
              </a:ext>
            </a:extLst>
          </p:cNvPr>
          <p:cNvSpPr>
            <a:spLocks noGrp="1"/>
          </p:cNvSpPr>
          <p:nvPr>
            <p:ph type="ftr" sz="quarter" idx="13"/>
          </p:nvPr>
        </p:nvSpPr>
        <p:spPr/>
        <p:txBody>
          <a:bodyPr/>
          <a:lstStyle/>
          <a:p>
            <a:r>
              <a:rPr lang="en-US"/>
              <a:t>Cloud Nine Solutions Company Limited. All rights reserved | https://www.cloud9-solutions.com</a:t>
            </a:r>
            <a:endParaRPr lang="en-US" dirty="0"/>
          </a:p>
        </p:txBody>
      </p:sp>
      <p:sp>
        <p:nvSpPr>
          <p:cNvPr id="7" name="Title 1">
            <a:extLst>
              <a:ext uri="{FF2B5EF4-FFF2-40B4-BE49-F238E27FC236}">
                <a16:creationId xmlns:a16="http://schemas.microsoft.com/office/drawing/2014/main" id="{4F79DA18-D5A9-4994-BC5A-ED17BBD34256}"/>
              </a:ext>
            </a:extLst>
          </p:cNvPr>
          <p:cNvSpPr>
            <a:spLocks noGrp="1"/>
          </p:cNvSpPr>
          <p:nvPr>
            <p:ph type="title"/>
          </p:nvPr>
        </p:nvSpPr>
        <p:spPr>
          <a:xfrm>
            <a:off x="58722" y="67112"/>
            <a:ext cx="10816541" cy="731520"/>
          </a:xfrm>
        </p:spPr>
        <p:txBody>
          <a:bodyPr>
            <a:normAutofit fontScale="90000"/>
          </a:bodyPr>
          <a:lstStyle/>
          <a:p>
            <a:r>
              <a:rPr lang="en-US" b="1" dirty="0">
                <a:effectLst>
                  <a:outerShdw blurRad="38100" dist="38100" dir="2700000" algn="tl">
                    <a:srgbClr val="000000">
                      <a:alpha val="43137"/>
                    </a:srgbClr>
                  </a:outerShdw>
                </a:effectLst>
                <a:latin typeface="Calibri Light (Headings)"/>
              </a:rPr>
              <a:t>9. Case </a:t>
            </a:r>
            <a:r>
              <a:rPr lang="en-US" b="1" dirty="0" err="1">
                <a:effectLst>
                  <a:outerShdw blurRad="38100" dist="38100" dir="2700000" algn="tl">
                    <a:srgbClr val="000000">
                      <a:alpha val="43137"/>
                    </a:srgbClr>
                  </a:outerShdw>
                </a:effectLst>
                <a:latin typeface="Calibri Light (Headings)"/>
              </a:rPr>
              <a:t>đăng</a:t>
            </a:r>
            <a:r>
              <a:rPr lang="en-US" b="1" dirty="0">
                <a:effectLst>
                  <a:outerShdw blurRad="38100" dist="38100" dir="2700000" algn="tl">
                    <a:srgbClr val="000000">
                      <a:alpha val="43137"/>
                    </a:srgbClr>
                  </a:outerShdw>
                </a:effectLst>
                <a:latin typeface="Calibri Light (Headings)"/>
              </a:rPr>
              <a:t> </a:t>
            </a:r>
            <a:r>
              <a:rPr lang="en-US" b="1" dirty="0" err="1">
                <a:effectLst>
                  <a:outerShdw blurRad="38100" dist="38100" dir="2700000" algn="tl">
                    <a:srgbClr val="000000">
                      <a:alpha val="43137"/>
                    </a:srgbClr>
                  </a:outerShdw>
                </a:effectLst>
                <a:latin typeface="Calibri Light (Headings)"/>
              </a:rPr>
              <a:t>ký</a:t>
            </a:r>
            <a:r>
              <a:rPr lang="en-US" b="1" dirty="0">
                <a:effectLst>
                  <a:outerShdw blurRad="38100" dist="38100" dir="2700000" algn="tl">
                    <a:srgbClr val="000000">
                      <a:alpha val="43137"/>
                    </a:srgbClr>
                  </a:outerShdw>
                </a:effectLst>
                <a:latin typeface="Calibri Light (Headings)"/>
              </a:rPr>
              <a:t> </a:t>
            </a:r>
            <a:r>
              <a:rPr lang="en-US" b="1" dirty="0" err="1">
                <a:effectLst>
                  <a:outerShdw blurRad="38100" dist="38100" dir="2700000" algn="tl">
                    <a:srgbClr val="000000">
                      <a:alpha val="43137"/>
                    </a:srgbClr>
                  </a:outerShdw>
                </a:effectLst>
                <a:latin typeface="Calibri Light (Headings)"/>
              </a:rPr>
              <a:t>thành</a:t>
            </a:r>
            <a:r>
              <a:rPr lang="en-US" b="1" dirty="0">
                <a:effectLst>
                  <a:outerShdw blurRad="38100" dist="38100" dir="2700000" algn="tl">
                    <a:srgbClr val="000000">
                      <a:alpha val="43137"/>
                    </a:srgbClr>
                  </a:outerShdw>
                </a:effectLst>
                <a:latin typeface="Calibri Light (Headings)"/>
              </a:rPr>
              <a:t> </a:t>
            </a:r>
            <a:r>
              <a:rPr lang="en-US" b="1" dirty="0" err="1">
                <a:effectLst>
                  <a:outerShdw blurRad="38100" dist="38100" dir="2700000" algn="tl">
                    <a:srgbClr val="000000">
                      <a:alpha val="43137"/>
                    </a:srgbClr>
                  </a:outerShdw>
                </a:effectLst>
                <a:latin typeface="Calibri Light (Headings)"/>
              </a:rPr>
              <a:t>công</a:t>
            </a:r>
            <a:endParaRPr lang="en-US" b="1" dirty="0">
              <a:effectLst>
                <a:outerShdw blurRad="38100" dist="38100" dir="2700000" algn="tl">
                  <a:srgbClr val="000000">
                    <a:alpha val="43137"/>
                  </a:srgbClr>
                </a:outerShdw>
              </a:effectLst>
              <a:latin typeface="Calibri Light (Headings)"/>
            </a:endParaRPr>
          </a:p>
        </p:txBody>
      </p:sp>
      <p:pic>
        <p:nvPicPr>
          <p:cNvPr id="3" name="Picture 2">
            <a:extLst>
              <a:ext uri="{FF2B5EF4-FFF2-40B4-BE49-F238E27FC236}">
                <a16:creationId xmlns:a16="http://schemas.microsoft.com/office/drawing/2014/main" id="{ED730CB9-E9B2-4EE1-A83A-6D726AC5FFBA}"/>
              </a:ext>
            </a:extLst>
          </p:cNvPr>
          <p:cNvPicPr>
            <a:picLocks noChangeAspect="1"/>
          </p:cNvPicPr>
          <p:nvPr/>
        </p:nvPicPr>
        <p:blipFill>
          <a:blip r:embed="rId2"/>
          <a:stretch>
            <a:fillRect/>
          </a:stretch>
        </p:blipFill>
        <p:spPr>
          <a:xfrm>
            <a:off x="1609725" y="1247775"/>
            <a:ext cx="8972550" cy="4362450"/>
          </a:xfrm>
          <a:prstGeom prst="rect">
            <a:avLst/>
          </a:prstGeom>
        </p:spPr>
      </p:pic>
    </p:spTree>
    <p:extLst>
      <p:ext uri="{BB962C8B-B14F-4D97-AF65-F5344CB8AC3E}">
        <p14:creationId xmlns:p14="http://schemas.microsoft.com/office/powerpoint/2010/main" val="970813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Thank you</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59F1559-0DDD-4D29-8226-63EBDB9FBC49}" type="slidenum">
              <a:rPr lang="en-US" smtClean="0"/>
              <a:t>52</a:t>
            </a:fld>
            <a:endParaRPr lang="en-US"/>
          </a:p>
        </p:txBody>
      </p:sp>
      <p:sp>
        <p:nvSpPr>
          <p:cNvPr id="8" name="Footer Placeholder 7"/>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824198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Nine Solutions</a:t>
            </a:r>
          </a:p>
        </p:txBody>
      </p:sp>
      <p:sp>
        <p:nvSpPr>
          <p:cNvPr id="3" name="Slide Number Placeholder 2"/>
          <p:cNvSpPr>
            <a:spLocks noGrp="1"/>
          </p:cNvSpPr>
          <p:nvPr>
            <p:ph type="sldNum" sz="quarter" idx="12"/>
          </p:nvPr>
        </p:nvSpPr>
        <p:spPr/>
        <p:txBody>
          <a:bodyPr/>
          <a:lstStyle/>
          <a:p>
            <a:fld id="{059F1559-0DDD-4D29-8226-63EBDB9FBC49}" type="slidenum">
              <a:rPr lang="en-US" smtClean="0"/>
              <a:t>53</a:t>
            </a:fld>
            <a:endParaRPr lang="en-US"/>
          </a:p>
        </p:txBody>
      </p:sp>
      <p:sp>
        <p:nvSpPr>
          <p:cNvPr id="4" name="Footer Placeholder 3"/>
          <p:cNvSpPr>
            <a:spLocks noGrp="1"/>
          </p:cNvSpPr>
          <p:nvPr>
            <p:ph type="ftr" sz="quarter" idx="13"/>
          </p:nvPr>
        </p:nvSpPr>
        <p:spPr/>
        <p:txBody>
          <a:bodyPr/>
          <a:lstStyle/>
          <a:p>
            <a:r>
              <a:rPr lang="en-US" dirty="0"/>
              <a:t>Cloud Nine Solutions Company Limited. All rights reserved | https://www.cloud9-solutions.com</a:t>
            </a:r>
          </a:p>
        </p:txBody>
      </p:sp>
      <p:grpSp>
        <p:nvGrpSpPr>
          <p:cNvPr id="26" name="Group 25"/>
          <p:cNvGrpSpPr/>
          <p:nvPr/>
        </p:nvGrpSpPr>
        <p:grpSpPr>
          <a:xfrm>
            <a:off x="399244" y="1210660"/>
            <a:ext cx="11462198" cy="4876873"/>
            <a:chOff x="399244" y="1210660"/>
            <a:chExt cx="11462198" cy="4876873"/>
          </a:xfrm>
        </p:grpSpPr>
        <p:grpSp>
          <p:nvGrpSpPr>
            <p:cNvPr id="23" name="Group 22"/>
            <p:cNvGrpSpPr/>
            <p:nvPr/>
          </p:nvGrpSpPr>
          <p:grpSpPr>
            <a:xfrm>
              <a:off x="399244" y="3182388"/>
              <a:ext cx="11462197" cy="927546"/>
              <a:chOff x="399244" y="3182388"/>
              <a:chExt cx="11462197" cy="927546"/>
            </a:xfrm>
          </p:grpSpPr>
          <p:sp>
            <p:nvSpPr>
              <p:cNvPr id="8" name="Rectangle 5"/>
              <p:cNvSpPr>
                <a:spLocks noChangeArrowheads="1"/>
              </p:cNvSpPr>
              <p:nvPr/>
            </p:nvSpPr>
            <p:spPr bwMode="auto">
              <a:xfrm>
                <a:off x="3734872" y="3182388"/>
                <a:ext cx="8126569" cy="918075"/>
              </a:xfrm>
              <a:prstGeom prst="rect">
                <a:avLst/>
              </a:prstGeom>
              <a:solidFill>
                <a:schemeClr val="bg2"/>
              </a:solidFill>
              <a:ln w="6350">
                <a:noFill/>
                <a:miter lim="800000"/>
                <a:headEnd type="none" w="sm" len="sm"/>
                <a:tailEnd type="none" w="sm" len="sm"/>
              </a:ln>
              <a:effectLst/>
            </p:spPr>
            <p:txBody>
              <a:bodyPr lIns="72000" tIns="72000" rIns="72000" bIns="72000"/>
              <a:lstStyle/>
              <a:p>
                <a:pPr defTabSz="762000" eaLnBrk="0" hangingPunct="0">
                  <a:spcBef>
                    <a:spcPct val="40000"/>
                  </a:spcBef>
                  <a:buClr>
                    <a:srgbClr val="00279F"/>
                  </a:buClr>
                  <a:buFont typeface="Wingdings" pitchFamily="2" charset="2"/>
                  <a:buNone/>
                </a:pPr>
                <a:endParaRPr lang="en-US" sz="1400" dirty="0">
                  <a:cs typeface="Arial" pitchFamily="34" charset="0"/>
                </a:endParaRPr>
              </a:p>
            </p:txBody>
          </p:sp>
          <p:sp>
            <p:nvSpPr>
              <p:cNvPr id="14" name="Rectangle 5"/>
              <p:cNvSpPr>
                <a:spLocks noChangeArrowheads="1"/>
              </p:cNvSpPr>
              <p:nvPr/>
            </p:nvSpPr>
            <p:spPr bwMode="auto">
              <a:xfrm>
                <a:off x="3971770" y="3197739"/>
                <a:ext cx="7786844" cy="910186"/>
              </a:xfrm>
              <a:prstGeom prst="rect">
                <a:avLst/>
              </a:prstGeom>
              <a:noFill/>
            </p:spPr>
            <p:txBody>
              <a:bodyPr wrap="square" rtlCol="0" anchor="ctr">
                <a:noAutofit/>
              </a:bodyPr>
              <a:lstStyle/>
              <a:p>
                <a:r>
                  <a:rPr lang="en-US" sz="1600" dirty="0">
                    <a:solidFill>
                      <a:schemeClr val="tx1">
                        <a:lumMod val="75000"/>
                        <a:lumOff val="25000"/>
                      </a:schemeClr>
                    </a:solidFill>
                    <a:cs typeface="Arial" pitchFamily="34" charset="0"/>
                  </a:rPr>
                  <a:t>Certified resources pool, across various domains/technologies, coupled with investments in infrastructure, process excellence and technology partnerships - to ensure best-in-class solutions &amp; services.</a:t>
                </a:r>
              </a:p>
            </p:txBody>
          </p:sp>
          <p:sp>
            <p:nvSpPr>
              <p:cNvPr id="15" name="AutoShape 11"/>
              <p:cNvSpPr>
                <a:spLocks noChangeArrowheads="1"/>
              </p:cNvSpPr>
              <p:nvPr/>
            </p:nvSpPr>
            <p:spPr bwMode="auto">
              <a:xfrm>
                <a:off x="399244" y="3191860"/>
                <a:ext cx="3544105" cy="918074"/>
              </a:xfrm>
              <a:prstGeom prst="homePlate">
                <a:avLst>
                  <a:gd name="adj" fmla="val 2245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0"/>
                  </a:spcBef>
                </a:pPr>
                <a:r>
                  <a:rPr lang="en-GB" sz="2000" b="1" dirty="0">
                    <a:solidFill>
                      <a:schemeClr val="lt1"/>
                    </a:solidFill>
                  </a:rPr>
                  <a:t>People, Process &amp; Technology</a:t>
                </a:r>
              </a:p>
            </p:txBody>
          </p:sp>
        </p:grpSp>
        <p:grpSp>
          <p:nvGrpSpPr>
            <p:cNvPr id="24" name="Group 23"/>
            <p:cNvGrpSpPr/>
            <p:nvPr/>
          </p:nvGrpSpPr>
          <p:grpSpPr>
            <a:xfrm>
              <a:off x="399245" y="4182461"/>
              <a:ext cx="11462196" cy="924778"/>
              <a:chOff x="399245" y="4182461"/>
              <a:chExt cx="11462196" cy="924778"/>
            </a:xfrm>
          </p:grpSpPr>
          <p:sp>
            <p:nvSpPr>
              <p:cNvPr id="7" name="Rectangle 5"/>
              <p:cNvSpPr>
                <a:spLocks noChangeArrowheads="1"/>
              </p:cNvSpPr>
              <p:nvPr/>
            </p:nvSpPr>
            <p:spPr bwMode="auto">
              <a:xfrm>
                <a:off x="3734872" y="4189164"/>
                <a:ext cx="8126569" cy="918075"/>
              </a:xfrm>
              <a:prstGeom prst="rect">
                <a:avLst/>
              </a:prstGeom>
              <a:solidFill>
                <a:schemeClr val="bg2"/>
              </a:solidFill>
              <a:ln w="6350">
                <a:noFill/>
                <a:miter lim="800000"/>
                <a:headEnd type="none" w="sm" len="sm"/>
                <a:tailEnd type="none" w="sm" len="sm"/>
              </a:ln>
              <a:effectLst/>
            </p:spPr>
            <p:txBody>
              <a:bodyPr lIns="72000" tIns="72000" rIns="72000" bIns="72000"/>
              <a:lstStyle/>
              <a:p>
                <a:pPr defTabSz="762000" eaLnBrk="0" hangingPunct="0">
                  <a:spcBef>
                    <a:spcPct val="40000"/>
                  </a:spcBef>
                  <a:buClr>
                    <a:srgbClr val="00279F"/>
                  </a:buClr>
                  <a:buFont typeface="Wingdings" pitchFamily="2" charset="2"/>
                  <a:buNone/>
                </a:pPr>
                <a:endParaRPr lang="en-US" sz="1400" dirty="0">
                  <a:cs typeface="Arial" pitchFamily="34" charset="0"/>
                </a:endParaRPr>
              </a:p>
            </p:txBody>
          </p:sp>
          <p:sp>
            <p:nvSpPr>
              <p:cNvPr id="10" name="Rectangle 5"/>
              <p:cNvSpPr>
                <a:spLocks noChangeArrowheads="1"/>
              </p:cNvSpPr>
              <p:nvPr/>
            </p:nvSpPr>
            <p:spPr bwMode="auto">
              <a:xfrm>
                <a:off x="3971769" y="4197313"/>
                <a:ext cx="7752318" cy="901805"/>
              </a:xfrm>
              <a:prstGeom prst="rect">
                <a:avLst/>
              </a:prstGeom>
              <a:noFill/>
            </p:spPr>
            <p:txBody>
              <a:bodyPr wrap="square" rtlCol="0" anchor="ctr">
                <a:noAutofit/>
              </a:bodyPr>
              <a:lstStyle/>
              <a:p>
                <a:r>
                  <a:rPr lang="en-US" sz="1600" dirty="0">
                    <a:solidFill>
                      <a:schemeClr val="tx1">
                        <a:lumMod val="75000"/>
                        <a:lumOff val="25000"/>
                      </a:schemeClr>
                    </a:solidFill>
                    <a:cs typeface="Arial" pitchFamily="34" charset="0"/>
                  </a:rPr>
                  <a:t>Enduring relationships with fortune 100 &amp; enterprise customers across Japan, UK and globally -  as a result of consistent SLA based service delivery and process improvements. </a:t>
                </a:r>
              </a:p>
            </p:txBody>
          </p:sp>
          <p:sp>
            <p:nvSpPr>
              <p:cNvPr id="16" name="AutoShape 11"/>
              <p:cNvSpPr>
                <a:spLocks noChangeArrowheads="1"/>
              </p:cNvSpPr>
              <p:nvPr/>
            </p:nvSpPr>
            <p:spPr bwMode="auto">
              <a:xfrm>
                <a:off x="399245" y="4182461"/>
                <a:ext cx="3544104" cy="918074"/>
              </a:xfrm>
              <a:prstGeom prst="homePlate">
                <a:avLst>
                  <a:gd name="adj" fmla="val 23988"/>
                </a:avLst>
              </a:prstGeom>
              <a:solidFill>
                <a:srgbClr val="3381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0"/>
                  </a:spcBef>
                </a:pPr>
                <a:r>
                  <a:rPr lang="en-GB" sz="2000" b="1" dirty="0">
                    <a:solidFill>
                      <a:schemeClr val="lt1"/>
                    </a:solidFill>
                  </a:rPr>
                  <a:t>Repeat Business </a:t>
                </a:r>
              </a:p>
            </p:txBody>
          </p:sp>
        </p:grpSp>
        <p:grpSp>
          <p:nvGrpSpPr>
            <p:cNvPr id="25" name="Group 24"/>
            <p:cNvGrpSpPr/>
            <p:nvPr/>
          </p:nvGrpSpPr>
          <p:grpSpPr>
            <a:xfrm>
              <a:off x="399245" y="5169458"/>
              <a:ext cx="11462196" cy="918075"/>
              <a:chOff x="399245" y="5169458"/>
              <a:chExt cx="11462196" cy="918075"/>
            </a:xfrm>
          </p:grpSpPr>
          <p:sp>
            <p:nvSpPr>
              <p:cNvPr id="6" name="Rectangle 5"/>
              <p:cNvSpPr>
                <a:spLocks noChangeArrowheads="1"/>
              </p:cNvSpPr>
              <p:nvPr/>
            </p:nvSpPr>
            <p:spPr bwMode="auto">
              <a:xfrm>
                <a:off x="3734872" y="5169458"/>
                <a:ext cx="8126569" cy="918075"/>
              </a:xfrm>
              <a:prstGeom prst="rect">
                <a:avLst/>
              </a:prstGeom>
              <a:solidFill>
                <a:schemeClr val="bg2"/>
              </a:solidFill>
              <a:ln w="6350">
                <a:noFill/>
                <a:miter lim="800000"/>
                <a:headEnd type="none" w="sm" len="sm"/>
                <a:tailEnd type="none" w="sm" len="sm"/>
              </a:ln>
              <a:effectLst/>
            </p:spPr>
            <p:txBody>
              <a:bodyPr lIns="72000" tIns="72000" rIns="72000" bIns="72000"/>
              <a:lstStyle/>
              <a:p>
                <a:pPr defTabSz="762000" eaLnBrk="0" hangingPunct="0">
                  <a:spcBef>
                    <a:spcPct val="40000"/>
                  </a:spcBef>
                  <a:buClr>
                    <a:srgbClr val="00279F"/>
                  </a:buClr>
                  <a:buFont typeface="Wingdings" pitchFamily="2" charset="2"/>
                  <a:buNone/>
                </a:pPr>
                <a:endParaRPr lang="en-US" sz="1400" dirty="0">
                  <a:cs typeface="Arial" pitchFamily="34" charset="0"/>
                </a:endParaRPr>
              </a:p>
            </p:txBody>
          </p:sp>
          <p:sp>
            <p:nvSpPr>
              <p:cNvPr id="9" name="Rectangle 5"/>
              <p:cNvSpPr>
                <a:spLocks noChangeArrowheads="1"/>
              </p:cNvSpPr>
              <p:nvPr/>
            </p:nvSpPr>
            <p:spPr bwMode="auto">
              <a:xfrm>
                <a:off x="3971769" y="5169458"/>
                <a:ext cx="7786845" cy="914132"/>
              </a:xfrm>
              <a:prstGeom prst="rect">
                <a:avLst/>
              </a:prstGeom>
              <a:noFill/>
            </p:spPr>
            <p:txBody>
              <a:bodyPr wrap="square" rtlCol="0" anchor="ctr">
                <a:noAutofit/>
              </a:bodyPr>
              <a:lstStyle/>
              <a:p>
                <a:pPr>
                  <a:spcBef>
                    <a:spcPts val="600"/>
                  </a:spcBef>
                  <a:spcAft>
                    <a:spcPts val="600"/>
                  </a:spcAft>
                </a:pPr>
                <a:r>
                  <a:rPr lang="en-US" sz="1600" dirty="0">
                    <a:solidFill>
                      <a:schemeClr val="tx1">
                        <a:lumMod val="75000"/>
                        <a:lumOff val="25000"/>
                      </a:schemeClr>
                    </a:solidFill>
                    <a:cs typeface="Arial" pitchFamily="34" charset="0"/>
                  </a:rPr>
                  <a:t>Niche solutions / real experience in the business verticals of logistics/location tracking, real estate  management, property matching/recommendation, automotive, etc. Additionally, strong product development capabilities on multiple platforms.</a:t>
                </a:r>
              </a:p>
            </p:txBody>
          </p:sp>
          <p:sp>
            <p:nvSpPr>
              <p:cNvPr id="17" name="AutoShape 11"/>
              <p:cNvSpPr>
                <a:spLocks noChangeArrowheads="1"/>
              </p:cNvSpPr>
              <p:nvPr/>
            </p:nvSpPr>
            <p:spPr bwMode="auto">
              <a:xfrm>
                <a:off x="399245" y="5173060"/>
                <a:ext cx="3544104" cy="910186"/>
              </a:xfrm>
              <a:prstGeom prst="homePlate">
                <a:avLst>
                  <a:gd name="adj" fmla="val 2001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0"/>
                  </a:spcBef>
                </a:pPr>
                <a:r>
                  <a:rPr lang="en-GB" sz="2000" b="1" dirty="0">
                    <a:solidFill>
                      <a:schemeClr val="lt1"/>
                    </a:solidFill>
                  </a:rPr>
                  <a:t>Niche Solutions &amp; Rich Experience</a:t>
                </a:r>
              </a:p>
            </p:txBody>
          </p:sp>
        </p:grpSp>
        <p:grpSp>
          <p:nvGrpSpPr>
            <p:cNvPr id="21" name="Group 20"/>
            <p:cNvGrpSpPr/>
            <p:nvPr/>
          </p:nvGrpSpPr>
          <p:grpSpPr>
            <a:xfrm>
              <a:off x="399245" y="1210660"/>
              <a:ext cx="11462197" cy="918075"/>
              <a:chOff x="399245" y="1210660"/>
              <a:chExt cx="11462197" cy="918075"/>
            </a:xfrm>
          </p:grpSpPr>
          <p:sp>
            <p:nvSpPr>
              <p:cNvPr id="11" name="Rectangle 10"/>
              <p:cNvSpPr>
                <a:spLocks noChangeArrowheads="1"/>
              </p:cNvSpPr>
              <p:nvPr/>
            </p:nvSpPr>
            <p:spPr bwMode="auto">
              <a:xfrm>
                <a:off x="3734873" y="1210660"/>
                <a:ext cx="8126569" cy="918075"/>
              </a:xfrm>
              <a:prstGeom prst="rect">
                <a:avLst/>
              </a:prstGeom>
              <a:solidFill>
                <a:schemeClr val="bg2"/>
              </a:solidFill>
              <a:ln w="6350">
                <a:noFill/>
                <a:miter lim="800000"/>
                <a:headEnd type="none" w="sm" len="sm"/>
                <a:tailEnd type="none" w="sm" len="sm"/>
              </a:ln>
              <a:effectLst/>
            </p:spPr>
            <p:txBody>
              <a:bodyPr lIns="72000" tIns="72000" rIns="72000" bIns="72000"/>
              <a:lstStyle/>
              <a:p>
                <a:pPr defTabSz="762000" eaLnBrk="0" hangingPunct="0">
                  <a:spcBef>
                    <a:spcPct val="40000"/>
                  </a:spcBef>
                  <a:buClr>
                    <a:srgbClr val="00279F"/>
                  </a:buClr>
                  <a:buFont typeface="Wingdings" pitchFamily="2" charset="2"/>
                  <a:buNone/>
                </a:pPr>
                <a:endParaRPr lang="en-US" sz="1400" dirty="0">
                  <a:cs typeface="Arial" pitchFamily="34" charset="0"/>
                </a:endParaRPr>
              </a:p>
            </p:txBody>
          </p:sp>
          <p:sp>
            <p:nvSpPr>
              <p:cNvPr id="18" name="Pentagon 17"/>
              <p:cNvSpPr/>
              <p:nvPr/>
            </p:nvSpPr>
            <p:spPr>
              <a:xfrm>
                <a:off x="399245" y="1210660"/>
                <a:ext cx="3544104" cy="918075"/>
              </a:xfrm>
              <a:prstGeom prst="homePlate">
                <a:avLst>
                  <a:gd name="adj" fmla="val 254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ClrTx/>
                  <a:buSzTx/>
                  <a:buFontTx/>
                  <a:buNone/>
                </a:pPr>
                <a:r>
                  <a:rPr lang="en-GB" sz="2000" b="1" dirty="0"/>
                  <a:t>Competitive Low TCO</a:t>
                </a:r>
              </a:p>
            </p:txBody>
          </p:sp>
          <p:sp>
            <p:nvSpPr>
              <p:cNvPr id="19" name="TextBox 18"/>
              <p:cNvSpPr txBox="1"/>
              <p:nvPr/>
            </p:nvSpPr>
            <p:spPr>
              <a:xfrm>
                <a:off x="3971769" y="1210660"/>
                <a:ext cx="7786845" cy="907700"/>
              </a:xfrm>
              <a:prstGeom prst="rect">
                <a:avLst/>
              </a:prstGeom>
              <a:noFill/>
            </p:spPr>
            <p:txBody>
              <a:bodyPr wrap="square" rtlCol="0" anchor="ctr">
                <a:noAutofit/>
              </a:bodyPr>
              <a:lstStyle/>
              <a:p>
                <a:r>
                  <a:rPr lang="en-US" sz="1600" dirty="0">
                    <a:solidFill>
                      <a:schemeClr val="tx1">
                        <a:lumMod val="75000"/>
                        <a:lumOff val="25000"/>
                      </a:schemeClr>
                    </a:solidFill>
                    <a:cs typeface="Arial" pitchFamily="34" charset="0"/>
                  </a:rPr>
                  <a:t>We always commit: high quality output and result, on-time delivery, proactive communication and reports, add-in consultancy in technology, methodology and business domain. We “speak” client’s languages: English, Japanese, and Vietnamese (native)</a:t>
                </a:r>
                <a:r>
                  <a:rPr lang="en-US" sz="1600" dirty="0">
                    <a:solidFill>
                      <a:schemeClr val="tx1">
                        <a:lumMod val="75000"/>
                        <a:lumOff val="25000"/>
                      </a:schemeClr>
                    </a:solidFill>
                  </a:rPr>
                  <a:t>.</a:t>
                </a:r>
                <a:endParaRPr lang="en-US" sz="1600" dirty="0">
                  <a:solidFill>
                    <a:schemeClr val="tx1">
                      <a:lumMod val="75000"/>
                      <a:lumOff val="25000"/>
                    </a:schemeClr>
                  </a:solidFill>
                  <a:cs typeface="Arial" pitchFamily="34" charset="0"/>
                </a:endParaRPr>
              </a:p>
            </p:txBody>
          </p:sp>
        </p:grpSp>
        <p:grpSp>
          <p:nvGrpSpPr>
            <p:cNvPr id="22" name="Group 21"/>
            <p:cNvGrpSpPr/>
            <p:nvPr/>
          </p:nvGrpSpPr>
          <p:grpSpPr>
            <a:xfrm>
              <a:off x="399245" y="2201261"/>
              <a:ext cx="11462197" cy="925416"/>
              <a:chOff x="399245" y="2201261"/>
              <a:chExt cx="11462197" cy="925416"/>
            </a:xfrm>
          </p:grpSpPr>
          <p:sp>
            <p:nvSpPr>
              <p:cNvPr id="12" name="Rectangle 5"/>
              <p:cNvSpPr>
                <a:spLocks noChangeArrowheads="1"/>
              </p:cNvSpPr>
              <p:nvPr/>
            </p:nvSpPr>
            <p:spPr bwMode="auto">
              <a:xfrm>
                <a:off x="3734873" y="2201261"/>
                <a:ext cx="8126569" cy="918075"/>
              </a:xfrm>
              <a:prstGeom prst="rect">
                <a:avLst/>
              </a:prstGeom>
              <a:solidFill>
                <a:schemeClr val="bg2"/>
              </a:solidFill>
              <a:ln w="6350">
                <a:noFill/>
                <a:miter lim="800000"/>
                <a:headEnd type="none" w="sm" len="sm"/>
                <a:tailEnd type="none" w="sm" len="sm"/>
              </a:ln>
              <a:effectLst/>
            </p:spPr>
            <p:txBody>
              <a:bodyPr lIns="72000" tIns="72000" rIns="72000" bIns="72000"/>
              <a:lstStyle/>
              <a:p>
                <a:pPr defTabSz="762000" eaLnBrk="0" hangingPunct="0">
                  <a:spcBef>
                    <a:spcPct val="40000"/>
                  </a:spcBef>
                  <a:buClr>
                    <a:srgbClr val="00279F"/>
                  </a:buClr>
                  <a:buFont typeface="Wingdings" pitchFamily="2" charset="2"/>
                  <a:buNone/>
                </a:pPr>
                <a:endParaRPr lang="en-US" sz="1400" dirty="0">
                  <a:cs typeface="Arial" pitchFamily="34" charset="0"/>
                </a:endParaRPr>
              </a:p>
            </p:txBody>
          </p:sp>
          <p:sp>
            <p:nvSpPr>
              <p:cNvPr id="13" name="AutoShape 11"/>
              <p:cNvSpPr>
                <a:spLocks noChangeArrowheads="1"/>
              </p:cNvSpPr>
              <p:nvPr/>
            </p:nvSpPr>
            <p:spPr bwMode="auto">
              <a:xfrm>
                <a:off x="399245" y="2201261"/>
                <a:ext cx="3544104" cy="925416"/>
              </a:xfrm>
              <a:prstGeom prst="homePlate">
                <a:avLst>
                  <a:gd name="adj" fmla="val 2552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0"/>
                  </a:spcBef>
                </a:pPr>
                <a:r>
                  <a:rPr lang="en-GB" sz="2000" b="1" dirty="0"/>
                  <a:t>End To End </a:t>
                </a:r>
                <a:r>
                  <a:rPr lang="en-GB" sz="2000" b="1" dirty="0">
                    <a:solidFill>
                      <a:schemeClr val="lt1"/>
                    </a:solidFill>
                  </a:rPr>
                  <a:t>Value Chain</a:t>
                </a:r>
              </a:p>
            </p:txBody>
          </p:sp>
          <p:sp>
            <p:nvSpPr>
              <p:cNvPr id="20" name="TextBox 19"/>
              <p:cNvSpPr txBox="1"/>
              <p:nvPr/>
            </p:nvSpPr>
            <p:spPr>
              <a:xfrm>
                <a:off x="3971770" y="2217436"/>
                <a:ext cx="7786844" cy="898003"/>
              </a:xfrm>
              <a:prstGeom prst="rect">
                <a:avLst/>
              </a:prstGeom>
              <a:noFill/>
            </p:spPr>
            <p:txBody>
              <a:bodyPr wrap="square" rtlCol="0" anchor="ctr">
                <a:noAutofit/>
              </a:bodyPr>
              <a:lstStyle>
                <a:defPPr>
                  <a:defRPr lang="en-US"/>
                </a:defPPr>
                <a:lvl1pPr>
                  <a:defRPr sz="1600">
                    <a:solidFill>
                      <a:schemeClr val="tx1">
                        <a:lumMod val="65000"/>
                        <a:lumOff val="35000"/>
                      </a:schemeClr>
                    </a:solidFill>
                    <a:cs typeface="Arial" pitchFamily="34" charset="0"/>
                  </a:defRPr>
                </a:lvl1pPr>
              </a:lstStyle>
              <a:p>
                <a:r>
                  <a:rPr lang="en-US" dirty="0">
                    <a:solidFill>
                      <a:schemeClr val="tx1">
                        <a:lumMod val="75000"/>
                        <a:lumOff val="25000"/>
                      </a:schemeClr>
                    </a:solidFill>
                  </a:rPr>
                  <a:t>Key player in the entire IT service chain: consulting to implementation &amp; support – system operation and maintenance service (from Level 2) – one-stop SW services: engineering, re-engineering, migrating, porting, customizing for Independent Software Vendors (ISVs).</a:t>
                </a:r>
                <a:endParaRPr lang="en-US" sz="1200" i="1" dirty="0">
                  <a:solidFill>
                    <a:schemeClr val="tx1">
                      <a:lumMod val="75000"/>
                      <a:lumOff val="25000"/>
                    </a:schemeClr>
                  </a:solidFill>
                </a:endParaRPr>
              </a:p>
            </p:txBody>
          </p:sp>
        </p:grpSp>
      </p:grpSp>
    </p:spTree>
    <p:extLst>
      <p:ext uri="{BB962C8B-B14F-4D97-AF65-F5344CB8AC3E}">
        <p14:creationId xmlns:p14="http://schemas.microsoft.com/office/powerpoint/2010/main" val="3699958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a:t>
            </a:r>
          </a:p>
        </p:txBody>
      </p:sp>
      <p:grpSp>
        <p:nvGrpSpPr>
          <p:cNvPr id="7" name="Group 6"/>
          <p:cNvGrpSpPr/>
          <p:nvPr/>
        </p:nvGrpSpPr>
        <p:grpSpPr>
          <a:xfrm>
            <a:off x="54094" y="1739490"/>
            <a:ext cx="12070788" cy="2790358"/>
            <a:chOff x="54094" y="2405167"/>
            <a:chExt cx="12070788" cy="2790358"/>
          </a:xfrm>
        </p:grpSpPr>
        <p:pic>
          <p:nvPicPr>
            <p:cNvPr id="5" name="Picture 2">
              <a:extLst>
                <a:ext uri="{FF2B5EF4-FFF2-40B4-BE49-F238E27FC236}">
                  <a16:creationId xmlns:a16="http://schemas.microsoft.com/office/drawing/2014/main" id="{5B22518B-911E-644F-812C-AE024A58267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779538" y="2410153"/>
              <a:ext cx="3159424" cy="278484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004814" y="2409890"/>
              <a:ext cx="2774724" cy="278563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4094" y="2415139"/>
              <a:ext cx="1950720" cy="278038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38962" y="3819890"/>
              <a:ext cx="2033794" cy="136786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7938962" y="2405167"/>
              <a:ext cx="4185920" cy="140748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9981122" y="3822093"/>
              <a:ext cx="2143760" cy="1372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745178" y="4780151"/>
            <a:ext cx="10701644" cy="385463"/>
            <a:chOff x="932837" y="4780151"/>
            <a:chExt cx="10701644" cy="385463"/>
          </a:xfrm>
        </p:grpSpPr>
        <p:sp>
          <p:nvSpPr>
            <p:cNvPr id="8" name="TextBox 7"/>
            <p:cNvSpPr txBox="1"/>
            <p:nvPr/>
          </p:nvSpPr>
          <p:spPr>
            <a:xfrm>
              <a:off x="1302935" y="4780151"/>
              <a:ext cx="10331546" cy="369332"/>
            </a:xfrm>
            <a:prstGeom prst="rect">
              <a:avLst/>
            </a:prstGeom>
            <a:noFill/>
          </p:spPr>
          <p:txBody>
            <a:bodyPr wrap="none" rtlCol="0">
              <a:spAutoFit/>
            </a:bodyPr>
            <a:lstStyle/>
            <a:p>
              <a:r>
                <a:rPr lang="en-US" b="1" dirty="0"/>
                <a:t>sales@cloud9-solutions.com     |             https://www.cloud9-solutions.com      |              +81-806-543-786</a:t>
              </a:r>
            </a:p>
          </p:txBody>
        </p:sp>
        <p:pic>
          <p:nvPicPr>
            <p:cNvPr id="4114" name="Picture 18"/>
            <p:cNvPicPr>
              <a:picLocks noChangeAspect="1" noChangeArrowheads="1"/>
            </p:cNvPicPr>
            <p:nvPr/>
          </p:nvPicPr>
          <p:blipFill rotWithShape="1">
            <a:blip r:embed="rId9" cstate="print">
              <a:biLevel thresh="75000"/>
              <a:extLst>
                <a:ext uri="{28A0092B-C50C-407E-A947-70E740481C1C}">
                  <a14:useLocalDpi xmlns:a14="http://schemas.microsoft.com/office/drawing/2010/main" val="0"/>
                </a:ext>
              </a:extLst>
            </a:blip>
            <a:srcRect r="67404"/>
            <a:stretch/>
          </p:blipFill>
          <p:spPr bwMode="auto">
            <a:xfrm>
              <a:off x="9179489" y="4787358"/>
              <a:ext cx="385073" cy="3556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p:cNvPicPr>
              <a:picLocks noChangeAspect="1" noChangeArrowheads="1"/>
            </p:cNvPicPr>
            <p:nvPr/>
          </p:nvPicPr>
          <p:blipFill rotWithShape="1">
            <a:blip r:embed="rId9" cstate="print">
              <a:biLevel thresh="75000"/>
              <a:extLst>
                <a:ext uri="{28A0092B-C50C-407E-A947-70E740481C1C}">
                  <a14:useLocalDpi xmlns:a14="http://schemas.microsoft.com/office/drawing/2010/main" val="0"/>
                </a:ext>
              </a:extLst>
            </a:blip>
            <a:srcRect l="33095" r="32504"/>
            <a:stretch/>
          </p:blipFill>
          <p:spPr bwMode="auto">
            <a:xfrm>
              <a:off x="4693754" y="4794065"/>
              <a:ext cx="406400" cy="355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p:cNvPicPr>
              <a:picLocks noChangeAspect="1" noChangeArrowheads="1"/>
            </p:cNvPicPr>
            <p:nvPr/>
          </p:nvPicPr>
          <p:blipFill rotWithShape="1">
            <a:blip r:embed="rId9" cstate="print">
              <a:biLevel thresh="75000"/>
              <a:extLst>
                <a:ext uri="{28A0092B-C50C-407E-A947-70E740481C1C}">
                  <a14:useLocalDpi xmlns:a14="http://schemas.microsoft.com/office/drawing/2010/main" val="0"/>
                </a:ext>
              </a:extLst>
            </a:blip>
            <a:srcRect l="68672"/>
            <a:stretch/>
          </p:blipFill>
          <p:spPr bwMode="auto">
            <a:xfrm>
              <a:off x="932837" y="4809933"/>
              <a:ext cx="370098" cy="355681"/>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p:cNvSpPr txBox="1"/>
          <p:nvPr/>
        </p:nvSpPr>
        <p:spPr>
          <a:xfrm>
            <a:off x="2206510" y="1129235"/>
            <a:ext cx="8305479" cy="584775"/>
          </a:xfrm>
          <a:prstGeom prst="rect">
            <a:avLst/>
          </a:prstGeom>
          <a:noFill/>
        </p:spPr>
        <p:txBody>
          <a:bodyPr wrap="none" rtlCol="0">
            <a:spAutoFit/>
          </a:bodyPr>
          <a:lstStyle/>
          <a:p>
            <a:r>
              <a:rPr lang="en-US" sz="3200" b="1" dirty="0">
                <a:solidFill>
                  <a:srgbClr val="0070C0"/>
                </a:solidFill>
                <a:latin typeface="Book Antiqua" panose="02040602050305030304" pitchFamily="18" charset="0"/>
              </a:rPr>
              <a:t>ONE TEAM – ONE VOICE – ONE VISION</a:t>
            </a:r>
          </a:p>
        </p:txBody>
      </p:sp>
      <p:graphicFrame>
        <p:nvGraphicFramePr>
          <p:cNvPr id="3" name="Table 2"/>
          <p:cNvGraphicFramePr>
            <a:graphicFrameLocks noGrp="1"/>
          </p:cNvGraphicFramePr>
          <p:nvPr>
            <p:extLst>
              <p:ext uri="{D42A27DB-BD31-4B8C-83A1-F6EECF244321}">
                <p14:modId xmlns:p14="http://schemas.microsoft.com/office/powerpoint/2010/main" val="1390783802"/>
              </p:ext>
            </p:extLst>
          </p:nvPr>
        </p:nvGraphicFramePr>
        <p:xfrm>
          <a:off x="4646062" y="5475429"/>
          <a:ext cx="3638402" cy="1036320"/>
        </p:xfrm>
        <a:graphic>
          <a:graphicData uri="http://schemas.openxmlformats.org/drawingml/2006/table">
            <a:tbl>
              <a:tblPr firstRow="1" bandRow="1">
                <a:tableStyleId>{5C22544A-7EE6-4342-B048-85BDC9FD1C3A}</a:tableStyleId>
              </a:tblPr>
              <a:tblGrid>
                <a:gridCol w="3638402">
                  <a:extLst>
                    <a:ext uri="{9D8B030D-6E8A-4147-A177-3AD203B41FA5}">
                      <a16:colId xmlns:a16="http://schemas.microsoft.com/office/drawing/2014/main" val="20000"/>
                    </a:ext>
                  </a:extLst>
                </a:gridCol>
              </a:tblGrid>
              <a:tr h="370840">
                <a:tc>
                  <a:txBody>
                    <a:bodyPr/>
                    <a:lstStyle/>
                    <a:p>
                      <a:r>
                        <a:rPr lang="en-US" sz="1400" noProof="1">
                          <a:solidFill>
                            <a:schemeClr val="accent6"/>
                          </a:solidFill>
                        </a:rPr>
                        <a:t>CLOUD NINE</a:t>
                      </a:r>
                      <a:r>
                        <a:rPr lang="en-US" sz="1400" baseline="0" noProof="1">
                          <a:solidFill>
                            <a:schemeClr val="accent6"/>
                          </a:solidFill>
                        </a:rPr>
                        <a:t> SOLUTIONS COMPANY LIMITED</a:t>
                      </a:r>
                    </a:p>
                    <a:p>
                      <a:r>
                        <a:rPr lang="en-US" sz="1200" b="0" baseline="0" noProof="1">
                          <a:solidFill>
                            <a:schemeClr val="tx1"/>
                          </a:solidFill>
                        </a:rPr>
                        <a:t>Slot 1 &amp; 4 Floor 5 The Scetpa Building, 19A Cong Hoa Str., Tan Binh Dist., Ho Chi Minh City, Vietnam</a:t>
                      </a:r>
                    </a:p>
                    <a:p>
                      <a:r>
                        <a:rPr lang="en-US" sz="1200" b="0" noProof="1">
                          <a:solidFill>
                            <a:schemeClr val="tx1"/>
                          </a:solidFill>
                        </a:rPr>
                        <a:t>+84-286-296-7086</a:t>
                      </a:r>
                      <a:endParaRPr lang="en-US" sz="1400" b="0" noProof="1">
                        <a:solidFill>
                          <a:schemeClr val="tx1"/>
                        </a:solidFill>
                      </a:endParaRPr>
                    </a:p>
                    <a:p>
                      <a:r>
                        <a:rPr lang="en-US" sz="1200" b="0" noProof="1">
                          <a:solidFill>
                            <a:schemeClr val="tx1"/>
                          </a:solidFill>
                        </a:rPr>
                        <a:t>https://www.cloud9-solutions.com</a:t>
                      </a:r>
                      <a:endParaRPr lang="en-US" sz="1100" b="0" noProof="1">
                        <a:solidFill>
                          <a:schemeClr val="tx1"/>
                        </a:solidFill>
                      </a:endParaRPr>
                    </a:p>
                  </a:txBody>
                  <a:tcPr marL="155448" marR="64008">
                    <a:lnL w="19050" cap="flat" cmpd="sng" algn="ctr">
                      <a:solidFill>
                        <a:schemeClr val="accent6"/>
                      </a:solidFill>
                      <a:prstDash val="solid"/>
                      <a:round/>
                      <a:headEnd type="none" w="med" len="med"/>
                      <a:tailEnd type="none" w="med" len="med"/>
                    </a:lnL>
                    <a:lnR w="28575" cap="flat" cmpd="sng" algn="ctr">
                      <a:solidFill>
                        <a:schemeClr val="accent6">
                          <a:lumMod val="50000"/>
                        </a:schemeClr>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28575" cap="flat" cmpd="sng" algn="ctr">
                      <a:solidFill>
                        <a:schemeClr val="accent6">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82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latin typeface="Calibri Light (Headings)"/>
              </a:rPr>
              <a:t>2. CÁC KIỂU DỮ LIỆU C</a:t>
            </a:r>
            <a:r>
              <a:rPr lang="vi-VN" b="1">
                <a:effectLst>
                  <a:outerShdw blurRad="38100" dist="38100" dir="2700000" algn="tl">
                    <a:srgbClr val="000000">
                      <a:alpha val="43137"/>
                    </a:srgbClr>
                  </a:outerShdw>
                </a:effectLst>
                <a:latin typeface="Calibri Light (Headings)"/>
              </a:rPr>
              <a:t>Ơ</a:t>
            </a:r>
            <a:r>
              <a:rPr lang="en-US" b="1">
                <a:effectLst>
                  <a:outerShdw blurRad="38100" dist="38100" dir="2700000" algn="tl">
                    <a:srgbClr val="000000">
                      <a:alpha val="43137"/>
                    </a:srgbClr>
                  </a:outerShdw>
                </a:effectLst>
                <a:latin typeface="Calibri Light (Headings)"/>
              </a:rPr>
              <a:t> SỞ</a:t>
            </a:r>
          </a:p>
        </p:txBody>
      </p:sp>
      <p:sp>
        <p:nvSpPr>
          <p:cNvPr id="3" name="Content Placeholder 2"/>
          <p:cNvSpPr>
            <a:spLocks noGrp="1"/>
          </p:cNvSpPr>
          <p:nvPr>
            <p:ph idx="1"/>
          </p:nvPr>
        </p:nvSpPr>
        <p:spPr/>
        <p:txBody>
          <a:bodyPr/>
          <a:lstStyle/>
          <a:p>
            <a:r>
              <a:rPr lang="en-US">
                <a:latin typeface="Calibri (Body)"/>
              </a:rPr>
              <a:t>Các kiểu dữ liệu cơ sở </a:t>
            </a:r>
          </a:p>
          <a:p>
            <a:r>
              <a:rPr lang="en-US">
                <a:latin typeface="Calibri (Body)"/>
              </a:rPr>
              <a:t>Biến</a:t>
            </a:r>
          </a:p>
          <a:p>
            <a:r>
              <a:rPr lang="en-US">
                <a:latin typeface="Calibri (Body)"/>
              </a:rPr>
              <a:t>Các ph</a:t>
            </a:r>
            <a:r>
              <a:rPr lang="vi-VN">
                <a:latin typeface="Calibri (Body)"/>
              </a:rPr>
              <a:t>ư</a:t>
            </a:r>
            <a:r>
              <a:rPr lang="en-US">
                <a:latin typeface="Calibri (Body)"/>
              </a:rPr>
              <a:t>ơng thức kiểm tra giá trị của biến</a:t>
            </a:r>
          </a:p>
          <a:p>
            <a:r>
              <a:rPr lang="en-US">
                <a:latin typeface="Calibri (Body)"/>
              </a:rPr>
              <a:t>Hằng</a:t>
            </a:r>
          </a:p>
        </p:txBody>
      </p:sp>
      <p:sp>
        <p:nvSpPr>
          <p:cNvPr id="4" name="Slide Number Placeholder 3"/>
          <p:cNvSpPr>
            <a:spLocks noGrp="1"/>
          </p:cNvSpPr>
          <p:nvPr>
            <p:ph type="sldNum" sz="quarter" idx="12"/>
          </p:nvPr>
        </p:nvSpPr>
        <p:spPr/>
        <p:txBody>
          <a:bodyPr/>
          <a:lstStyle/>
          <a:p>
            <a:fld id="{059F1559-0DDD-4D29-8226-63EBDB9FBC49}" type="slidenum">
              <a:rPr lang="en-US" smtClean="0"/>
              <a:t>6</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204078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latin typeface="Calibri Light (Headings)"/>
              </a:rPr>
              <a:t>CÁC KIỂU DỮ LIỆU C</a:t>
            </a:r>
            <a:r>
              <a:rPr lang="vi-VN" b="1">
                <a:latin typeface="Calibri Light (Headings)"/>
              </a:rPr>
              <a:t>Ơ</a:t>
            </a:r>
            <a:r>
              <a:rPr lang="en-US" b="1">
                <a:latin typeface="Calibri Light (Headings)"/>
              </a:rPr>
              <a:t> SỞ</a:t>
            </a:r>
          </a:p>
        </p:txBody>
      </p:sp>
      <p:sp>
        <p:nvSpPr>
          <p:cNvPr id="4" name="Slide Number Placeholder 3"/>
          <p:cNvSpPr>
            <a:spLocks noGrp="1"/>
          </p:cNvSpPr>
          <p:nvPr>
            <p:ph type="sldNum" sz="quarter" idx="12"/>
          </p:nvPr>
        </p:nvSpPr>
        <p:spPr/>
        <p:txBody>
          <a:bodyPr/>
          <a:lstStyle/>
          <a:p>
            <a:fld id="{059F1559-0DDD-4D29-8226-63EBDB9FBC49}" type="slidenum">
              <a:rPr lang="en-US" smtClean="0"/>
              <a:t>7</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graphicFrame>
        <p:nvGraphicFramePr>
          <p:cNvPr id="7" name="Table 5">
            <a:extLst>
              <a:ext uri="{FF2B5EF4-FFF2-40B4-BE49-F238E27FC236}">
                <a16:creationId xmlns:a16="http://schemas.microsoft.com/office/drawing/2014/main" id="{D74FCA0B-6CEC-40AB-8EC8-2722AE677098}"/>
              </a:ext>
            </a:extLst>
          </p:cNvPr>
          <p:cNvGraphicFramePr>
            <a:graphicFrameLocks/>
          </p:cNvGraphicFramePr>
          <p:nvPr>
            <p:extLst>
              <p:ext uri="{D42A27DB-BD31-4B8C-83A1-F6EECF244321}">
                <p14:modId xmlns:p14="http://schemas.microsoft.com/office/powerpoint/2010/main" val="2855480909"/>
              </p:ext>
            </p:extLst>
          </p:nvPr>
        </p:nvGraphicFramePr>
        <p:xfrm>
          <a:off x="241299" y="1027304"/>
          <a:ext cx="11656918" cy="5339080"/>
        </p:xfrm>
        <a:graphic>
          <a:graphicData uri="http://schemas.openxmlformats.org/drawingml/2006/table">
            <a:tbl>
              <a:tblPr firstRow="1" bandRow="1">
                <a:tableStyleId>{5C22544A-7EE6-4342-B048-85BDC9FD1C3A}</a:tableStyleId>
              </a:tblPr>
              <a:tblGrid>
                <a:gridCol w="1785805">
                  <a:extLst>
                    <a:ext uri="{9D8B030D-6E8A-4147-A177-3AD203B41FA5}">
                      <a16:colId xmlns:a16="http://schemas.microsoft.com/office/drawing/2014/main" val="2342232958"/>
                    </a:ext>
                  </a:extLst>
                </a:gridCol>
                <a:gridCol w="9871113">
                  <a:extLst>
                    <a:ext uri="{9D8B030D-6E8A-4147-A177-3AD203B41FA5}">
                      <a16:colId xmlns:a16="http://schemas.microsoft.com/office/drawing/2014/main" val="2821724481"/>
                    </a:ext>
                  </a:extLst>
                </a:gridCol>
              </a:tblGrid>
              <a:tr h="370840">
                <a:tc>
                  <a:txBody>
                    <a:bodyPr/>
                    <a:lstStyle/>
                    <a:p>
                      <a:pPr algn="ctr"/>
                      <a:r>
                        <a:rPr lang="en-US" sz="2000">
                          <a:latin typeface="Calibri (Body)"/>
                        </a:rPr>
                        <a:t>Kiểu dữ liệu</a:t>
                      </a:r>
                    </a:p>
                  </a:txBody>
                  <a:tcPr/>
                </a:tc>
                <a:tc>
                  <a:txBody>
                    <a:bodyPr/>
                    <a:lstStyle/>
                    <a:p>
                      <a:pPr algn="ctr"/>
                      <a:r>
                        <a:rPr lang="en-US" sz="2000">
                          <a:latin typeface="Calibri (Body)"/>
                        </a:rPr>
                        <a:t>Đặc điểm, ví dụ</a:t>
                      </a:r>
                    </a:p>
                  </a:txBody>
                  <a:tcPr/>
                </a:tc>
                <a:extLst>
                  <a:ext uri="{0D108BD9-81ED-4DB2-BD59-A6C34878D82A}">
                    <a16:rowId xmlns:a16="http://schemas.microsoft.com/office/drawing/2014/main" val="2002695497"/>
                  </a:ext>
                </a:extLst>
              </a:tr>
              <a:tr h="370840">
                <a:tc>
                  <a:txBody>
                    <a:bodyPr/>
                    <a:lstStyle/>
                    <a:p>
                      <a:pPr algn="ctr"/>
                      <a:r>
                        <a:rPr lang="en-US" b="1">
                          <a:latin typeface="Calibri (Body)"/>
                        </a:rPr>
                        <a:t>Boolean</a:t>
                      </a:r>
                    </a:p>
                  </a:txBody>
                  <a:tcPr/>
                </a:tc>
                <a:tc>
                  <a:txBody>
                    <a:bodyPr/>
                    <a:lstStyle/>
                    <a:p>
                      <a:pPr algn="just"/>
                      <a:r>
                        <a:rPr lang="en-US">
                          <a:latin typeface="Calibri (Body)"/>
                        </a:rPr>
                        <a:t>Chỉ có một trong hai giá trị TRUE/FALSE</a:t>
                      </a:r>
                    </a:p>
                  </a:txBody>
                  <a:tcPr/>
                </a:tc>
                <a:extLst>
                  <a:ext uri="{0D108BD9-81ED-4DB2-BD59-A6C34878D82A}">
                    <a16:rowId xmlns:a16="http://schemas.microsoft.com/office/drawing/2014/main" val="2006864686"/>
                  </a:ext>
                </a:extLst>
              </a:tr>
              <a:tr h="370840">
                <a:tc>
                  <a:txBody>
                    <a:bodyPr/>
                    <a:lstStyle/>
                    <a:p>
                      <a:pPr algn="ctr"/>
                      <a:endParaRPr lang="en-US" b="1">
                        <a:latin typeface="Calibri (Body)"/>
                      </a:endParaRPr>
                    </a:p>
                    <a:p>
                      <a:pPr algn="ctr"/>
                      <a:r>
                        <a:rPr lang="en-US" b="1">
                          <a:latin typeface="Calibri (Body)"/>
                        </a:rPr>
                        <a:t>INT - Integer </a:t>
                      </a:r>
                    </a:p>
                    <a:p>
                      <a:pPr algn="ctr"/>
                      <a:r>
                        <a:rPr lang="en-US" b="1">
                          <a:latin typeface="Calibri (Body)"/>
                        </a:rPr>
                        <a:t>(số nguyên) </a:t>
                      </a:r>
                    </a:p>
                  </a:txBody>
                  <a:tcPr/>
                </a:tc>
                <a:tc>
                  <a:txBody>
                    <a:bodyPr/>
                    <a:lstStyle/>
                    <a:p>
                      <a:pPr algn="just"/>
                      <a:r>
                        <a:rPr lang="en-US">
                          <a:latin typeface="Calibri (Body)"/>
                        </a:rPr>
                        <a:t>Là kiểu dữ liệu dạng số trong hệ thập phân, thập lục phân, bát phân.</a:t>
                      </a:r>
                    </a:p>
                    <a:p>
                      <a:pPr marL="742950" lvl="1" indent="-285750" algn="just">
                        <a:buFont typeface="Arial" panose="020B0604020202020204" pitchFamily="34" charset="0"/>
                        <a:buChar char="•"/>
                      </a:pPr>
                      <a:r>
                        <a:rPr lang="en-US">
                          <a:latin typeface="Calibri (Body)"/>
                        </a:rPr>
                        <a:t>1234   </a:t>
                      </a:r>
                      <a:r>
                        <a:rPr lang="en-US" i="1">
                          <a:solidFill>
                            <a:schemeClr val="accent4">
                              <a:lumMod val="50000"/>
                            </a:schemeClr>
                          </a:solidFill>
                          <a:latin typeface="Calibri (Body)"/>
                        </a:rPr>
                        <a:t>// hệ thập phân</a:t>
                      </a:r>
                    </a:p>
                    <a:p>
                      <a:pPr marL="742950" lvl="1" indent="-285750" algn="just">
                        <a:buFont typeface="Arial" panose="020B0604020202020204" pitchFamily="34" charset="0"/>
                        <a:buChar char="•"/>
                      </a:pPr>
                      <a:r>
                        <a:rPr lang="en-US">
                          <a:latin typeface="Calibri (Body)"/>
                        </a:rPr>
                        <a:t>0123   </a:t>
                      </a:r>
                      <a:r>
                        <a:rPr lang="en-US" i="1">
                          <a:solidFill>
                            <a:schemeClr val="accent4">
                              <a:lumMod val="50000"/>
                            </a:schemeClr>
                          </a:solidFill>
                          <a:latin typeface="Calibri (Body)"/>
                        </a:rPr>
                        <a:t>// hệ bát phân (số 0 ở đầu)</a:t>
                      </a:r>
                    </a:p>
                    <a:p>
                      <a:pPr marL="742950" lvl="1" indent="-285750" algn="just">
                        <a:buFont typeface="Arial" panose="020B0604020202020204" pitchFamily="34" charset="0"/>
                        <a:buChar char="•"/>
                      </a:pPr>
                      <a:r>
                        <a:rPr lang="en-US">
                          <a:latin typeface="Calibri (Body)"/>
                        </a:rPr>
                        <a:t>0x1A   </a:t>
                      </a:r>
                      <a:r>
                        <a:rPr lang="en-US" i="1">
                          <a:solidFill>
                            <a:schemeClr val="accent4">
                              <a:lumMod val="50000"/>
                            </a:schemeClr>
                          </a:solidFill>
                          <a:latin typeface="Calibri (Body)"/>
                        </a:rPr>
                        <a:t>// hệ thập lục phân</a:t>
                      </a:r>
                    </a:p>
                  </a:txBody>
                  <a:tcPr/>
                </a:tc>
                <a:extLst>
                  <a:ext uri="{0D108BD9-81ED-4DB2-BD59-A6C34878D82A}">
                    <a16:rowId xmlns:a16="http://schemas.microsoft.com/office/drawing/2014/main" val="550953554"/>
                  </a:ext>
                </a:extLst>
              </a:tr>
              <a:tr h="370840">
                <a:tc>
                  <a:txBody>
                    <a:bodyPr/>
                    <a:lstStyle/>
                    <a:p>
                      <a:pPr algn="ctr"/>
                      <a:r>
                        <a:rPr lang="en-US" b="1">
                          <a:latin typeface="Calibri (Body)"/>
                        </a:rPr>
                        <a:t>Float/Double</a:t>
                      </a:r>
                    </a:p>
                    <a:p>
                      <a:pPr algn="ctr"/>
                      <a:r>
                        <a:rPr lang="en-US" b="1">
                          <a:latin typeface="Calibri (Body)"/>
                        </a:rPr>
                        <a:t>(số thực)</a:t>
                      </a:r>
                    </a:p>
                  </a:txBody>
                  <a:tcPr/>
                </a:tc>
                <a:tc>
                  <a:txBody>
                    <a:bodyPr/>
                    <a:lstStyle/>
                    <a:p>
                      <a:pPr lvl="0" algn="just"/>
                      <a:r>
                        <a:rPr lang="en-US">
                          <a:latin typeface="Calibri (Body)"/>
                        </a:rPr>
                        <a:t>Là kiểu số có phần d</a:t>
                      </a:r>
                      <a:r>
                        <a:rPr lang="vi-VN">
                          <a:latin typeface="Calibri (Body)"/>
                        </a:rPr>
                        <a:t>ư</a:t>
                      </a:r>
                      <a:r>
                        <a:rPr lang="en-US">
                          <a:latin typeface="Calibri (Body)"/>
                        </a:rPr>
                        <a:t>. Ví dụ:   </a:t>
                      </a:r>
                    </a:p>
                    <a:p>
                      <a:pPr marL="742950" lvl="1" indent="-285750" algn="just">
                        <a:buFont typeface="Arial" panose="020B0604020202020204" pitchFamily="34" charset="0"/>
                        <a:buChar char="•"/>
                      </a:pPr>
                      <a:r>
                        <a:rPr lang="en-US">
                          <a:latin typeface="Calibri (Body)"/>
                        </a:rPr>
                        <a:t>1.234</a:t>
                      </a:r>
                    </a:p>
                    <a:p>
                      <a:pPr marL="742950" lvl="1" indent="-285750" algn="just">
                        <a:buFont typeface="Arial" panose="020B0604020202020204" pitchFamily="34" charset="0"/>
                        <a:buChar char="•"/>
                      </a:pPr>
                      <a:r>
                        <a:rPr lang="en-US">
                          <a:latin typeface="Calibri (Body)"/>
                        </a:rPr>
                        <a:t>1.2e3 </a:t>
                      </a:r>
                      <a:r>
                        <a:rPr lang="en-US">
                          <a:solidFill>
                            <a:schemeClr val="accent4">
                              <a:lumMod val="50000"/>
                            </a:schemeClr>
                          </a:solidFill>
                          <a:latin typeface="Calibri (Body)"/>
                        </a:rPr>
                        <a:t>-&gt; 1.2*1000 = 1200</a:t>
                      </a:r>
                    </a:p>
                  </a:txBody>
                  <a:tcPr/>
                </a:tc>
                <a:extLst>
                  <a:ext uri="{0D108BD9-81ED-4DB2-BD59-A6C34878D82A}">
                    <a16:rowId xmlns:a16="http://schemas.microsoft.com/office/drawing/2014/main" val="4283592646"/>
                  </a:ext>
                </a:extLst>
              </a:tr>
              <a:tr h="370840">
                <a:tc>
                  <a:txBody>
                    <a:bodyPr/>
                    <a:lstStyle/>
                    <a:p>
                      <a:pPr algn="ctr"/>
                      <a:r>
                        <a:rPr lang="en-US" b="1">
                          <a:latin typeface="Calibri (Body)"/>
                        </a:rPr>
                        <a:t>String </a:t>
                      </a:r>
                    </a:p>
                    <a:p>
                      <a:pPr algn="ctr"/>
                      <a:r>
                        <a:rPr lang="en-US" b="1">
                          <a:latin typeface="Calibri (Body)"/>
                        </a:rPr>
                        <a:t>(Chuỗi, ký tự)</a:t>
                      </a:r>
                    </a:p>
                  </a:txBody>
                  <a:tcPr/>
                </a:tc>
                <a:tc>
                  <a:txBody>
                    <a:bodyPr/>
                    <a:lstStyle/>
                    <a:p>
                      <a:pPr lvl="0" algn="just"/>
                      <a:r>
                        <a:rPr lang="en-US">
                          <a:latin typeface="Calibri (Body)"/>
                        </a:rPr>
                        <a:t>Kiểu chuỗi gồm Kiểu String và kiểu Char (ký tự). Mỗi ký tự chiếm 1 byte.</a:t>
                      </a:r>
                    </a:p>
                    <a:p>
                      <a:pPr lvl="0" algn="just"/>
                      <a:r>
                        <a:rPr lang="en-US">
                          <a:latin typeface="Calibri (Body)"/>
                        </a:rPr>
                        <a:t>Mỗi chuỗi có thể chứa một hoặc nhiều ký tự thuộc 256 ký tự khác nhau.</a:t>
                      </a:r>
                    </a:p>
                    <a:p>
                      <a:pPr lvl="0" algn="just"/>
                      <a:r>
                        <a:rPr lang="en-US">
                          <a:latin typeface="Calibri (Body)"/>
                        </a:rPr>
                        <a:t>Chuỗi không giới hạn về kích th</a:t>
                      </a:r>
                      <a:r>
                        <a:rPr lang="vi-VN">
                          <a:latin typeface="Calibri (Body)"/>
                        </a:rPr>
                        <a:t>ư</a:t>
                      </a:r>
                      <a:r>
                        <a:rPr lang="en-US">
                          <a:latin typeface="Calibri (Body)"/>
                        </a:rPr>
                        <a:t>ớc.</a:t>
                      </a:r>
                    </a:p>
                  </a:txBody>
                  <a:tcPr/>
                </a:tc>
                <a:extLst>
                  <a:ext uri="{0D108BD9-81ED-4DB2-BD59-A6C34878D82A}">
                    <a16:rowId xmlns:a16="http://schemas.microsoft.com/office/drawing/2014/main" val="1246116071"/>
                  </a:ext>
                </a:extLst>
              </a:tr>
              <a:tr h="370840">
                <a:tc>
                  <a:txBody>
                    <a:bodyPr/>
                    <a:lstStyle/>
                    <a:p>
                      <a:pPr algn="ctr"/>
                      <a:r>
                        <a:rPr lang="en-US" b="1">
                          <a:latin typeface="Calibri (Body)"/>
                        </a:rPr>
                        <a:t>Array </a:t>
                      </a:r>
                    </a:p>
                    <a:p>
                      <a:pPr algn="ctr"/>
                      <a:r>
                        <a:rPr lang="en-US" b="1">
                          <a:latin typeface="Calibri (Body)"/>
                        </a:rPr>
                        <a:t>(mảng các phần tử)</a:t>
                      </a:r>
                    </a:p>
                  </a:txBody>
                  <a:tcPr/>
                </a:tc>
                <a:tc>
                  <a:txBody>
                    <a:bodyPr/>
                    <a:lstStyle/>
                    <a:p>
                      <a:pPr lvl="0" algn="just"/>
                      <a:r>
                        <a:rPr lang="en-US" sz="1800" b="0" i="0" kern="1200">
                          <a:solidFill>
                            <a:schemeClr val="dk1"/>
                          </a:solidFill>
                          <a:effectLst/>
                          <a:latin typeface="Calibri (Body)"/>
                          <a:ea typeface="+mn-ea"/>
                          <a:cs typeface="+mn-cs"/>
                        </a:rPr>
                        <a:t>Là danh sách các phần tử có cùng kiểu dữ liệu và nó là một trong các kiểu dữ liệu trong php có độ phức tạp tính toán cao.</a:t>
                      </a:r>
                    </a:p>
                    <a:p>
                      <a:pPr lvl="0" algn="just"/>
                      <a:r>
                        <a:rPr lang="en-US" sz="1800" b="1" i="0" kern="1200">
                          <a:solidFill>
                            <a:schemeClr val="dk1"/>
                          </a:solidFill>
                          <a:effectLst/>
                          <a:latin typeface="Calibri (Body)"/>
                          <a:ea typeface="+mn-ea"/>
                          <a:cs typeface="+mn-cs"/>
                        </a:rPr>
                        <a:t>Ví dụ</a:t>
                      </a:r>
                      <a:r>
                        <a:rPr lang="en-US" sz="1800" b="0" i="0" kern="1200">
                          <a:solidFill>
                            <a:schemeClr val="dk1"/>
                          </a:solidFill>
                          <a:effectLst/>
                          <a:latin typeface="Calibri (Body)"/>
                          <a:ea typeface="+mn-ea"/>
                          <a:cs typeface="+mn-cs"/>
                        </a:rPr>
                        <a:t>: </a:t>
                      </a:r>
                      <a:r>
                        <a:rPr lang="en-US" sz="1800" b="0" i="0" kern="1200">
                          <a:solidFill>
                            <a:srgbClr val="0697FD"/>
                          </a:solidFill>
                          <a:effectLst/>
                          <a:latin typeface="Calibri (Body)"/>
                          <a:ea typeface="+mn-ea"/>
                          <a:cs typeface="+mn-cs"/>
                        </a:rPr>
                        <a:t>array</a:t>
                      </a:r>
                      <a:r>
                        <a:rPr lang="en-US" sz="1800" b="0" i="0" kern="1200">
                          <a:solidFill>
                            <a:schemeClr val="dk1"/>
                          </a:solidFill>
                          <a:effectLst/>
                          <a:latin typeface="Calibri (Body)"/>
                          <a:ea typeface="+mn-ea"/>
                          <a:cs typeface="+mn-cs"/>
                        </a:rPr>
                        <a:t>(1,2,3,4,5);</a:t>
                      </a:r>
                      <a:endParaRPr lang="en-US">
                        <a:latin typeface="Calibri (Body)"/>
                      </a:endParaRPr>
                    </a:p>
                  </a:txBody>
                  <a:tcPr/>
                </a:tc>
                <a:extLst>
                  <a:ext uri="{0D108BD9-81ED-4DB2-BD59-A6C34878D82A}">
                    <a16:rowId xmlns:a16="http://schemas.microsoft.com/office/drawing/2014/main" val="1068340608"/>
                  </a:ext>
                </a:extLst>
              </a:tr>
              <a:tr h="370840">
                <a:tc>
                  <a:txBody>
                    <a:bodyPr/>
                    <a:lstStyle/>
                    <a:p>
                      <a:pPr algn="ctr"/>
                      <a:r>
                        <a:rPr lang="en-US" b="1">
                          <a:latin typeface="Calibri (Body)"/>
                        </a:rPr>
                        <a:t>Object </a:t>
                      </a:r>
                    </a:p>
                    <a:p>
                      <a:pPr algn="ctr"/>
                      <a:r>
                        <a:rPr lang="en-US" b="1">
                          <a:latin typeface="Calibri (Body)"/>
                        </a:rPr>
                        <a:t>(Đối t</a:t>
                      </a:r>
                      <a:r>
                        <a:rPr lang="vi-VN" b="1">
                          <a:latin typeface="Calibri (Body)"/>
                        </a:rPr>
                        <a:t>ư</a:t>
                      </a:r>
                      <a:r>
                        <a:rPr lang="en-US" b="1">
                          <a:latin typeface="Calibri (Body)"/>
                        </a:rPr>
                        <a:t>ợng)</a:t>
                      </a:r>
                    </a:p>
                  </a:txBody>
                  <a:tcPr/>
                </a:tc>
                <a:tc>
                  <a:txBody>
                    <a:bodyPr/>
                    <a:lstStyle/>
                    <a:p>
                      <a:pPr lvl="0" algn="just"/>
                      <a:r>
                        <a:rPr lang="en-US">
                          <a:latin typeface="Calibri (Body)"/>
                        </a:rPr>
                        <a:t>Sẽ học kỹ ở những phần sau.</a:t>
                      </a:r>
                    </a:p>
                    <a:p>
                      <a:pPr lvl="0" algn="just"/>
                      <a:r>
                        <a:rPr lang="en-US" b="1">
                          <a:latin typeface="Calibri (Body)"/>
                        </a:rPr>
                        <a:t>Ví dụ</a:t>
                      </a:r>
                      <a:r>
                        <a:rPr lang="en-US">
                          <a:latin typeface="Calibri (Body)"/>
                        </a:rPr>
                        <a:t>: $xe_hoi = </a:t>
                      </a:r>
                      <a:r>
                        <a:rPr lang="en-US">
                          <a:solidFill>
                            <a:srgbClr val="0697FD"/>
                          </a:solidFill>
                          <a:latin typeface="Calibri (Body)"/>
                        </a:rPr>
                        <a:t>new</a:t>
                      </a:r>
                      <a:r>
                        <a:rPr lang="en-US">
                          <a:latin typeface="Calibri (Body)"/>
                        </a:rPr>
                        <a:t> Xe();   </a:t>
                      </a:r>
                      <a:r>
                        <a:rPr lang="en-US" i="1">
                          <a:solidFill>
                            <a:schemeClr val="accent4">
                              <a:lumMod val="50000"/>
                            </a:schemeClr>
                          </a:solidFill>
                          <a:latin typeface="Calibri (Body)"/>
                        </a:rPr>
                        <a:t>// đối t</a:t>
                      </a:r>
                      <a:r>
                        <a:rPr lang="vi-VN" i="1">
                          <a:solidFill>
                            <a:schemeClr val="accent4">
                              <a:lumMod val="50000"/>
                            </a:schemeClr>
                          </a:solidFill>
                          <a:latin typeface="Calibri (Body)"/>
                        </a:rPr>
                        <a:t>ư</a:t>
                      </a:r>
                      <a:r>
                        <a:rPr lang="en-US" i="1">
                          <a:solidFill>
                            <a:schemeClr val="accent4">
                              <a:lumMod val="50000"/>
                            </a:schemeClr>
                          </a:solidFill>
                          <a:latin typeface="Calibri (Body)"/>
                        </a:rPr>
                        <a:t>ợng xe h</a:t>
                      </a:r>
                      <a:r>
                        <a:rPr lang="vi-VN" i="1">
                          <a:solidFill>
                            <a:schemeClr val="accent4">
                              <a:lumMod val="50000"/>
                            </a:schemeClr>
                          </a:solidFill>
                          <a:latin typeface="Calibri (Body)"/>
                        </a:rPr>
                        <a:t>ơ</a:t>
                      </a:r>
                      <a:r>
                        <a:rPr lang="en-US" i="1">
                          <a:solidFill>
                            <a:schemeClr val="accent4">
                              <a:lumMod val="50000"/>
                            </a:schemeClr>
                          </a:solidFill>
                          <a:latin typeface="Calibri (Body)"/>
                        </a:rPr>
                        <a:t>i</a:t>
                      </a:r>
                    </a:p>
                  </a:txBody>
                  <a:tcPr/>
                </a:tc>
                <a:extLst>
                  <a:ext uri="{0D108BD9-81ED-4DB2-BD59-A6C34878D82A}">
                    <a16:rowId xmlns:a16="http://schemas.microsoft.com/office/drawing/2014/main" val="3680535735"/>
                  </a:ext>
                </a:extLst>
              </a:tr>
            </a:tbl>
          </a:graphicData>
        </a:graphic>
      </p:graphicFrame>
    </p:spTree>
    <p:extLst>
      <p:ext uri="{BB962C8B-B14F-4D97-AF65-F5344CB8AC3E}">
        <p14:creationId xmlns:p14="http://schemas.microsoft.com/office/powerpoint/2010/main" val="16192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CÁC KIỂU DỮ LIỆU C</a:t>
            </a:r>
            <a:r>
              <a:rPr lang="vi-VN" b="1">
                <a:latin typeface="Calibri Light (Headings)"/>
              </a:rPr>
              <a:t>Ơ</a:t>
            </a:r>
            <a:r>
              <a:rPr lang="en-US" b="1">
                <a:latin typeface="Calibri Light (Headings)"/>
              </a:rPr>
              <a:t> SỞ</a:t>
            </a:r>
          </a:p>
        </p:txBody>
      </p:sp>
      <p:sp>
        <p:nvSpPr>
          <p:cNvPr id="3" name="Content Placeholder 2"/>
          <p:cNvSpPr>
            <a:spLocks noGrp="1"/>
          </p:cNvSpPr>
          <p:nvPr>
            <p:ph idx="1"/>
          </p:nvPr>
        </p:nvSpPr>
        <p:spPr>
          <a:xfrm>
            <a:off x="548640" y="1005840"/>
            <a:ext cx="11338560" cy="5339876"/>
          </a:xfrm>
        </p:spPr>
        <p:txBody>
          <a:bodyPr>
            <a:normAutofit fontScale="85000" lnSpcReduction="20000"/>
          </a:bodyPr>
          <a:lstStyle/>
          <a:p>
            <a:pPr algn="just">
              <a:lnSpc>
                <a:spcPct val="130000"/>
              </a:lnSpc>
              <a:spcBef>
                <a:spcPts val="0"/>
              </a:spcBef>
            </a:pPr>
            <a:r>
              <a:rPr lang="en-US" sz="3100" b="1">
                <a:latin typeface="Calibri (Body)"/>
              </a:rPr>
              <a:t>Chuyển đổi dữ liệu</a:t>
            </a:r>
            <a:r>
              <a:rPr lang="en-US" sz="3100">
                <a:latin typeface="Calibri (Body)"/>
              </a:rPr>
              <a:t>: </a:t>
            </a:r>
            <a:r>
              <a:rPr lang="en-US" sz="2600">
                <a:latin typeface="Calibri (Body)"/>
              </a:rPr>
              <a:t>Trong quá trình tính toán, kiểu dữ liệu cũ có thể không còn phù hợp nữa (kết quả tính toán v</a:t>
            </a:r>
            <a:r>
              <a:rPr lang="vi-VN" sz="2600">
                <a:latin typeface="Calibri (Body)"/>
              </a:rPr>
              <a:t>ư</a:t>
            </a:r>
            <a:r>
              <a:rPr lang="en-US" sz="2600">
                <a:latin typeface="Calibri (Body)"/>
              </a:rPr>
              <a:t>ợt phạm vi của kiểu dữ liệu cũ) thì ta có thể thực hiển chuyển đổi dữ liệu.</a:t>
            </a:r>
          </a:p>
          <a:p>
            <a:pPr algn="just">
              <a:lnSpc>
                <a:spcPct val="130000"/>
              </a:lnSpc>
              <a:spcBef>
                <a:spcPts val="0"/>
              </a:spcBef>
            </a:pPr>
            <a:r>
              <a:rPr lang="en-US" sz="3100" b="1">
                <a:latin typeface="Calibri (Body)"/>
              </a:rPr>
              <a:t>Cách thực hiện</a:t>
            </a:r>
            <a:r>
              <a:rPr lang="en-US" sz="3100">
                <a:latin typeface="Calibri (Body)"/>
              </a:rPr>
              <a:t>: </a:t>
            </a:r>
            <a:r>
              <a:rPr lang="en-US" sz="2600">
                <a:latin typeface="Calibri (Body)"/>
              </a:rPr>
              <a:t>ghi tên kiểu dữ liệu mà biến muốn chuyển đổi vào phía tr</a:t>
            </a:r>
            <a:r>
              <a:rPr lang="vi-VN" sz="2600">
                <a:latin typeface="Calibri (Body)"/>
              </a:rPr>
              <a:t>ư</a:t>
            </a:r>
            <a:r>
              <a:rPr lang="en-US" sz="2600">
                <a:latin typeface="Calibri (Body)"/>
              </a:rPr>
              <a:t>ớc của biến.</a:t>
            </a:r>
          </a:p>
          <a:p>
            <a:pPr algn="just">
              <a:lnSpc>
                <a:spcPct val="130000"/>
              </a:lnSpc>
              <a:spcBef>
                <a:spcPts val="0"/>
              </a:spcBef>
            </a:pPr>
            <a:r>
              <a:rPr lang="en-US" sz="3100" b="1">
                <a:latin typeface="Calibri (Body)"/>
              </a:rPr>
              <a:t>Ví dụ</a:t>
            </a:r>
            <a:r>
              <a:rPr lang="en-US" sz="3100">
                <a:latin typeface="Calibri (Body)"/>
              </a:rPr>
              <a:t>: </a:t>
            </a:r>
          </a:p>
          <a:p>
            <a:pPr marL="492125" lvl="2" indent="0">
              <a:lnSpc>
                <a:spcPct val="130000"/>
              </a:lnSpc>
              <a:spcBef>
                <a:spcPts val="0"/>
              </a:spcBef>
              <a:buNone/>
            </a:pPr>
            <a:r>
              <a:rPr lang="en-US" sz="2600">
                <a:latin typeface="Calibri (Body)"/>
              </a:rPr>
              <a:t>$don_gia = 4000;</a:t>
            </a:r>
          </a:p>
          <a:p>
            <a:pPr marL="492125" lvl="2" indent="0">
              <a:lnSpc>
                <a:spcPct val="130000"/>
              </a:lnSpc>
              <a:spcBef>
                <a:spcPts val="0"/>
              </a:spcBef>
              <a:buNone/>
            </a:pPr>
            <a:r>
              <a:rPr lang="en-US" sz="2600">
                <a:latin typeface="Calibri (Body)"/>
              </a:rPr>
              <a:t>$so_luong = 100;</a:t>
            </a:r>
          </a:p>
          <a:p>
            <a:pPr marL="492125" lvl="2" indent="0">
              <a:lnSpc>
                <a:spcPct val="130000"/>
              </a:lnSpc>
              <a:spcBef>
                <a:spcPts val="0"/>
              </a:spcBef>
              <a:buNone/>
            </a:pPr>
            <a:r>
              <a:rPr lang="en-US" sz="2600">
                <a:latin typeface="Calibri (Body)"/>
              </a:rPr>
              <a:t>$thanh_tien = (</a:t>
            </a:r>
            <a:r>
              <a:rPr lang="en-US" sz="2600">
                <a:solidFill>
                  <a:srgbClr val="0697FD"/>
                </a:solidFill>
                <a:latin typeface="Calibri (Body)"/>
              </a:rPr>
              <a:t>double</a:t>
            </a:r>
            <a:r>
              <a:rPr lang="en-US" sz="2600">
                <a:latin typeface="Calibri (Body)"/>
              </a:rPr>
              <a:t>)($so_luong * $don_gia);</a:t>
            </a:r>
          </a:p>
          <a:p>
            <a:pPr algn="just">
              <a:lnSpc>
                <a:spcPct val="130000"/>
              </a:lnSpc>
              <a:spcBef>
                <a:spcPts val="0"/>
              </a:spcBef>
            </a:pPr>
            <a:r>
              <a:rPr lang="en-US" sz="3100" b="1">
                <a:latin typeface="Calibri (Body)"/>
              </a:rPr>
              <a:t>L</a:t>
            </a:r>
            <a:r>
              <a:rPr lang="vi-VN" sz="3100" b="1">
                <a:latin typeface="Calibri (Body)"/>
              </a:rPr>
              <a:t>ư</a:t>
            </a:r>
            <a:r>
              <a:rPr lang="en-US" sz="3100" b="1">
                <a:latin typeface="Calibri (Body)"/>
              </a:rPr>
              <a:t>u ý với biến có giá trị null</a:t>
            </a:r>
            <a:r>
              <a:rPr lang="en-US" sz="3100">
                <a:latin typeface="Calibri (Body)"/>
              </a:rPr>
              <a:t>: </a:t>
            </a:r>
          </a:p>
          <a:p>
            <a:pPr marL="492125" lvl="2" indent="0">
              <a:lnSpc>
                <a:spcPct val="130000"/>
              </a:lnSpc>
              <a:spcBef>
                <a:spcPts val="0"/>
              </a:spcBef>
              <a:buNone/>
            </a:pPr>
            <a:r>
              <a:rPr lang="en-US" sz="2600">
                <a:latin typeface="Calibri (Body)"/>
              </a:rPr>
              <a:t>$a = null;   </a:t>
            </a:r>
            <a:r>
              <a:rPr lang="en-US" sz="2600" i="1">
                <a:solidFill>
                  <a:schemeClr val="accent4">
                    <a:lumMod val="50000"/>
                  </a:schemeClr>
                </a:solidFill>
                <a:latin typeface="Calibri (Body)"/>
              </a:rPr>
              <a:t>// Khởi tạo biến $a và gán giá trị null</a:t>
            </a:r>
          </a:p>
          <a:p>
            <a:pPr marL="492125" lvl="2" indent="0">
              <a:lnSpc>
                <a:spcPct val="130000"/>
              </a:lnSpc>
              <a:spcBef>
                <a:spcPts val="0"/>
              </a:spcBef>
              <a:buNone/>
            </a:pPr>
            <a:r>
              <a:rPr lang="en-US" sz="2600">
                <a:latin typeface="Calibri (Body)"/>
              </a:rPr>
              <a:t>$b = (</a:t>
            </a:r>
            <a:r>
              <a:rPr lang="en-US" sz="2600">
                <a:solidFill>
                  <a:srgbClr val="0697FD"/>
                </a:solidFill>
                <a:latin typeface="Calibri (Body)"/>
              </a:rPr>
              <a:t>int</a:t>
            </a:r>
            <a:r>
              <a:rPr lang="en-US" sz="2600">
                <a:latin typeface="Calibri (Body)"/>
              </a:rPr>
              <a:t>)$a;   </a:t>
            </a:r>
            <a:r>
              <a:rPr lang="en-US" sz="2600" i="1">
                <a:solidFill>
                  <a:schemeClr val="accent4">
                    <a:lumMod val="50000"/>
                  </a:schemeClr>
                </a:solidFill>
                <a:latin typeface="Calibri (Body)"/>
              </a:rPr>
              <a:t>// Biến $b có giá trị là (0)</a:t>
            </a:r>
          </a:p>
          <a:p>
            <a:pPr marL="492125" lvl="2" indent="0">
              <a:lnSpc>
                <a:spcPct val="130000"/>
              </a:lnSpc>
              <a:spcBef>
                <a:spcPts val="0"/>
              </a:spcBef>
              <a:buNone/>
            </a:pPr>
            <a:r>
              <a:rPr lang="en-US" sz="2600">
                <a:latin typeface="Calibri (Body)"/>
              </a:rPr>
              <a:t>$c = (</a:t>
            </a:r>
            <a:r>
              <a:rPr lang="en-US" sz="2600">
                <a:solidFill>
                  <a:srgbClr val="0697FD"/>
                </a:solidFill>
                <a:latin typeface="Calibri (Body)"/>
              </a:rPr>
              <a:t>string</a:t>
            </a:r>
            <a:r>
              <a:rPr lang="en-US" sz="2600">
                <a:latin typeface="Calibri (Body)"/>
              </a:rPr>
              <a:t>)$a;   </a:t>
            </a:r>
            <a:r>
              <a:rPr lang="en-US" sz="2600" i="1">
                <a:solidFill>
                  <a:schemeClr val="accent4">
                    <a:lumMod val="50000"/>
                  </a:schemeClr>
                </a:solidFill>
                <a:latin typeface="Calibri (Body)"/>
              </a:rPr>
              <a:t>// Biến $c có giá trị rỗng (‘’)</a:t>
            </a:r>
          </a:p>
          <a:p>
            <a:pPr marL="492125" lvl="2" indent="0">
              <a:lnSpc>
                <a:spcPct val="130000"/>
              </a:lnSpc>
              <a:spcBef>
                <a:spcPts val="0"/>
              </a:spcBef>
              <a:buNone/>
            </a:pPr>
            <a:r>
              <a:rPr lang="en-US" sz="2600">
                <a:latin typeface="Calibri (Body)"/>
              </a:rPr>
              <a:t>$d = (</a:t>
            </a:r>
            <a:r>
              <a:rPr lang="en-US" sz="2600">
                <a:solidFill>
                  <a:srgbClr val="0697FD"/>
                </a:solidFill>
                <a:latin typeface="Calibri (Body)"/>
              </a:rPr>
              <a:t>bool</a:t>
            </a:r>
            <a:r>
              <a:rPr lang="en-US" sz="2600">
                <a:latin typeface="Calibri (Body)"/>
              </a:rPr>
              <a:t>)$a;   </a:t>
            </a:r>
            <a:r>
              <a:rPr lang="en-US" sz="2600" i="1">
                <a:solidFill>
                  <a:schemeClr val="accent4">
                    <a:lumMod val="50000"/>
                  </a:schemeClr>
                </a:solidFill>
                <a:latin typeface="Calibri (Body)"/>
              </a:rPr>
              <a:t>// Biến $d có giá trị FALSE</a:t>
            </a:r>
            <a:endParaRPr lang="en-US" sz="2600" i="1" dirty="0">
              <a:solidFill>
                <a:schemeClr val="accent4">
                  <a:lumMod val="50000"/>
                </a:schemeClr>
              </a:solidFill>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8</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233689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alibri Light (Headings)"/>
              </a:rPr>
              <a:t>BIẾN</a:t>
            </a:r>
          </a:p>
        </p:txBody>
      </p:sp>
      <p:sp>
        <p:nvSpPr>
          <p:cNvPr id="3" name="Content Placeholder 2"/>
          <p:cNvSpPr>
            <a:spLocks noGrp="1"/>
          </p:cNvSpPr>
          <p:nvPr>
            <p:ph idx="1"/>
          </p:nvPr>
        </p:nvSpPr>
        <p:spPr>
          <a:xfrm>
            <a:off x="548640" y="1005840"/>
            <a:ext cx="11338560" cy="5461038"/>
          </a:xfrm>
        </p:spPr>
        <p:txBody>
          <a:bodyPr>
            <a:normAutofit fontScale="85000" lnSpcReduction="20000"/>
          </a:bodyPr>
          <a:lstStyle/>
          <a:p>
            <a:pPr algn="just">
              <a:lnSpc>
                <a:spcPct val="130000"/>
              </a:lnSpc>
              <a:spcBef>
                <a:spcPts val="0"/>
              </a:spcBef>
            </a:pPr>
            <a:r>
              <a:rPr lang="en-US" b="1">
                <a:latin typeface="Calibri (Body)"/>
              </a:rPr>
              <a:t>Định nghĩa</a:t>
            </a:r>
            <a:r>
              <a:rPr lang="en-US">
                <a:latin typeface="Calibri (Body)"/>
              </a:rPr>
              <a:t>: </a:t>
            </a:r>
            <a:r>
              <a:rPr lang="en-US" sz="2400">
                <a:latin typeface="Calibri (Body)"/>
              </a:rPr>
              <a:t>là một vùng nhớ trong bộ nhớ chính giúp biểu diễn thông tin thực tế trong ch</a:t>
            </a:r>
            <a:r>
              <a:rPr lang="vi-VN" sz="2400">
                <a:latin typeface="Calibri (Body)"/>
              </a:rPr>
              <a:t>ư</a:t>
            </a:r>
            <a:r>
              <a:rPr lang="en-US" sz="2400">
                <a:latin typeface="Calibri (Body)"/>
              </a:rPr>
              <a:t>ơng trình: chuỗi, số nguyên, số thực, boolean...</a:t>
            </a:r>
          </a:p>
          <a:p>
            <a:pPr algn="just">
              <a:lnSpc>
                <a:spcPct val="130000"/>
              </a:lnSpc>
              <a:spcBef>
                <a:spcPts val="0"/>
              </a:spcBef>
            </a:pPr>
            <a:r>
              <a:rPr lang="en-US" b="1">
                <a:latin typeface="Calibri (Body)"/>
              </a:rPr>
              <a:t>Cú pháp khai báo</a:t>
            </a:r>
            <a:r>
              <a:rPr lang="en-US">
                <a:latin typeface="Calibri (Body)"/>
              </a:rPr>
              <a:t>: </a:t>
            </a:r>
            <a:r>
              <a:rPr lang="en-US" sz="2400">
                <a:solidFill>
                  <a:srgbClr val="FF0000"/>
                </a:solidFill>
                <a:latin typeface="Calibri (Body)"/>
              </a:rPr>
              <a:t>$ten_bien</a:t>
            </a:r>
          </a:p>
          <a:p>
            <a:pPr algn="just">
              <a:lnSpc>
                <a:spcPct val="130000"/>
              </a:lnSpc>
              <a:spcBef>
                <a:spcPts val="0"/>
              </a:spcBef>
            </a:pPr>
            <a:r>
              <a:rPr lang="en-US" b="1">
                <a:latin typeface="Calibri (Body)"/>
              </a:rPr>
              <a:t>Quy tắc đặt tên biến</a:t>
            </a:r>
            <a:r>
              <a:rPr lang="en-US">
                <a:latin typeface="Calibri (Body)"/>
              </a:rPr>
              <a:t>: </a:t>
            </a:r>
          </a:p>
          <a:p>
            <a:pPr marL="777875" lvl="2" indent="-285750">
              <a:lnSpc>
                <a:spcPct val="130000"/>
              </a:lnSpc>
              <a:spcBef>
                <a:spcPts val="0"/>
              </a:spcBef>
            </a:pPr>
            <a:r>
              <a:rPr lang="en-US" sz="2400">
                <a:latin typeface="Calibri (Body)"/>
              </a:rPr>
              <a:t>Bắt đầu bằng ký tự </a:t>
            </a:r>
            <a:r>
              <a:rPr lang="en-US" sz="2400">
                <a:solidFill>
                  <a:srgbClr val="0697FD"/>
                </a:solidFill>
                <a:latin typeface="Calibri (Body)"/>
              </a:rPr>
              <a:t>$</a:t>
            </a:r>
            <a:r>
              <a:rPr lang="en-US" sz="2400">
                <a:latin typeface="Calibri (Body)"/>
              </a:rPr>
              <a:t>, tiếp là </a:t>
            </a:r>
            <a:r>
              <a:rPr lang="en-US" sz="2400" b="1">
                <a:latin typeface="Calibri (Body)"/>
              </a:rPr>
              <a:t>một ký tự hoặc dấu _</a:t>
            </a:r>
            <a:r>
              <a:rPr lang="en-US" sz="2400">
                <a:latin typeface="Calibri (Body)"/>
              </a:rPr>
              <a:t>, tiếp nữa là ký tự, số hoặc dấu _</a:t>
            </a:r>
          </a:p>
          <a:p>
            <a:pPr marL="777875" lvl="2" indent="-285750">
              <a:lnSpc>
                <a:spcPct val="130000"/>
              </a:lnSpc>
              <a:spcBef>
                <a:spcPts val="0"/>
              </a:spcBef>
            </a:pPr>
            <a:r>
              <a:rPr lang="en-US" sz="2400">
                <a:latin typeface="Calibri (Body)"/>
              </a:rPr>
              <a:t>Nên khởi tạo giá trị ban đầu cho biến</a:t>
            </a:r>
          </a:p>
          <a:p>
            <a:pPr marL="777875" lvl="2" indent="-285750">
              <a:lnSpc>
                <a:spcPct val="130000"/>
              </a:lnSpc>
              <a:spcBef>
                <a:spcPts val="0"/>
              </a:spcBef>
            </a:pPr>
            <a:r>
              <a:rPr lang="en-US" sz="2400">
                <a:latin typeface="Calibri (Body)"/>
              </a:rPr>
              <a:t>Không trùng với tên hàm</a:t>
            </a:r>
          </a:p>
          <a:p>
            <a:pPr marL="777875" lvl="2" indent="-285750">
              <a:lnSpc>
                <a:spcPct val="130000"/>
              </a:lnSpc>
              <a:spcBef>
                <a:spcPts val="0"/>
              </a:spcBef>
            </a:pPr>
            <a:r>
              <a:rPr lang="en-US" sz="2400">
                <a:latin typeface="Calibri (Body)"/>
              </a:rPr>
              <a:t>Không bắt đầu bằng số</a:t>
            </a:r>
          </a:p>
          <a:p>
            <a:pPr marL="777875" lvl="2" indent="-285750">
              <a:lnSpc>
                <a:spcPct val="130000"/>
              </a:lnSpc>
              <a:spcBef>
                <a:spcPts val="0"/>
              </a:spcBef>
            </a:pPr>
            <a:r>
              <a:rPr lang="en-US" sz="2400">
                <a:latin typeface="Calibri (Body)"/>
              </a:rPr>
              <a:t>Tên biến có phân biệt chữ hoa chữ th</a:t>
            </a:r>
            <a:r>
              <a:rPr lang="vi-VN" sz="2400">
                <a:latin typeface="Calibri (Body)"/>
              </a:rPr>
              <a:t>ư</a:t>
            </a:r>
            <a:r>
              <a:rPr lang="en-US" sz="2400">
                <a:latin typeface="Calibri (Body)"/>
              </a:rPr>
              <a:t>ờng</a:t>
            </a:r>
          </a:p>
          <a:p>
            <a:pPr algn="just">
              <a:lnSpc>
                <a:spcPct val="130000"/>
              </a:lnSpc>
              <a:spcBef>
                <a:spcPts val="0"/>
              </a:spcBef>
            </a:pPr>
            <a:r>
              <a:rPr lang="en-US" b="1">
                <a:latin typeface="Calibri (Body)"/>
              </a:rPr>
              <a:t>Gán giá trị cho biến</a:t>
            </a:r>
            <a:r>
              <a:rPr lang="en-US">
                <a:latin typeface="Calibri (Body)"/>
              </a:rPr>
              <a:t>: </a:t>
            </a:r>
            <a:r>
              <a:rPr lang="en-US" sz="2400">
                <a:latin typeface="Calibri (Body)"/>
              </a:rPr>
              <a:t>khi khai báo biến không cần ghi kiểu mà nó tự xác định kiểu dữ liệu cho biến khi biến đ</a:t>
            </a:r>
            <a:r>
              <a:rPr lang="vi-VN" sz="2400">
                <a:latin typeface="Calibri (Body)"/>
              </a:rPr>
              <a:t>ư</a:t>
            </a:r>
            <a:r>
              <a:rPr lang="en-US" sz="2400">
                <a:latin typeface="Calibri (Body)"/>
              </a:rPr>
              <a:t>ợc gán giá trị.</a:t>
            </a:r>
          </a:p>
          <a:p>
            <a:pPr marL="492125" lvl="2" indent="0">
              <a:lnSpc>
                <a:spcPct val="130000"/>
              </a:lnSpc>
              <a:spcBef>
                <a:spcPts val="0"/>
              </a:spcBef>
              <a:buNone/>
            </a:pPr>
            <a:r>
              <a:rPr lang="en-US" sz="2400">
                <a:latin typeface="Calibri (Body)"/>
              </a:rPr>
              <a:t>$ho_ten = “Văn An”;   </a:t>
            </a:r>
            <a:r>
              <a:rPr lang="en-US" sz="2400" i="1">
                <a:solidFill>
                  <a:schemeClr val="accent4">
                    <a:lumMod val="50000"/>
                  </a:schemeClr>
                </a:solidFill>
                <a:latin typeface="Calibri (Body)"/>
              </a:rPr>
              <a:t>// Khai báo chuỗi Ho_ten</a:t>
            </a:r>
          </a:p>
          <a:p>
            <a:pPr marL="492125" lvl="2" indent="0">
              <a:lnSpc>
                <a:spcPct val="130000"/>
              </a:lnSpc>
              <a:spcBef>
                <a:spcPts val="0"/>
              </a:spcBef>
              <a:buNone/>
            </a:pPr>
            <a:r>
              <a:rPr lang="en-US" sz="2400">
                <a:latin typeface="Calibri (Body)"/>
              </a:rPr>
              <a:t>$m = 4;   </a:t>
            </a:r>
            <a:r>
              <a:rPr lang="en-US" sz="2400" i="1">
                <a:solidFill>
                  <a:schemeClr val="accent4">
                    <a:lumMod val="50000"/>
                  </a:schemeClr>
                </a:solidFill>
                <a:latin typeface="Calibri (Body)"/>
              </a:rPr>
              <a:t>// Khai báo số nguyên m</a:t>
            </a:r>
          </a:p>
          <a:p>
            <a:pPr marL="492125" lvl="2" indent="0">
              <a:lnSpc>
                <a:spcPct val="130000"/>
              </a:lnSpc>
              <a:spcBef>
                <a:spcPts val="0"/>
              </a:spcBef>
              <a:buNone/>
            </a:pPr>
            <a:r>
              <a:rPr lang="en-US" sz="2400">
                <a:latin typeface="Calibri (Body)"/>
              </a:rPr>
              <a:t>$c = 3.4;   </a:t>
            </a:r>
            <a:r>
              <a:rPr lang="en-US" sz="2400" i="1">
                <a:solidFill>
                  <a:schemeClr val="accent4">
                    <a:lumMod val="50000"/>
                  </a:schemeClr>
                </a:solidFill>
                <a:latin typeface="Calibri (Body)"/>
              </a:rPr>
              <a:t>// Khai báo số thực c</a:t>
            </a:r>
          </a:p>
          <a:p>
            <a:pPr marL="492125" lvl="2" indent="0">
              <a:lnSpc>
                <a:spcPct val="130000"/>
              </a:lnSpc>
              <a:spcBef>
                <a:spcPts val="0"/>
              </a:spcBef>
              <a:buNone/>
            </a:pPr>
            <a:r>
              <a:rPr lang="en-US" sz="2400">
                <a:latin typeface="Calibri (Body)"/>
              </a:rPr>
              <a:t>$gioi_tinh = TRUE;   </a:t>
            </a:r>
            <a:r>
              <a:rPr lang="en-US" sz="2400" i="1">
                <a:solidFill>
                  <a:schemeClr val="accent4">
                    <a:lumMod val="50000"/>
                  </a:schemeClr>
                </a:solidFill>
                <a:latin typeface="Calibri (Body)"/>
              </a:rPr>
              <a:t>// Khai báo biến logic gioi_tinh</a:t>
            </a:r>
            <a:endParaRPr lang="en-US" sz="2400" i="1" dirty="0">
              <a:solidFill>
                <a:schemeClr val="accent4">
                  <a:lumMod val="50000"/>
                </a:schemeClr>
              </a:solidFill>
              <a:latin typeface="Calibri (Body)"/>
            </a:endParaRPr>
          </a:p>
        </p:txBody>
      </p:sp>
      <p:sp>
        <p:nvSpPr>
          <p:cNvPr id="4" name="Slide Number Placeholder 3"/>
          <p:cNvSpPr>
            <a:spLocks noGrp="1"/>
          </p:cNvSpPr>
          <p:nvPr>
            <p:ph type="sldNum" sz="quarter" idx="12"/>
          </p:nvPr>
        </p:nvSpPr>
        <p:spPr/>
        <p:txBody>
          <a:bodyPr/>
          <a:lstStyle/>
          <a:p>
            <a:fld id="{059F1559-0DDD-4D29-8226-63EBDB9FBC49}" type="slidenum">
              <a:rPr lang="en-US" smtClean="0"/>
              <a:t>9</a:t>
            </a:fld>
            <a:endParaRPr lang="en-US"/>
          </a:p>
        </p:txBody>
      </p:sp>
      <p:sp>
        <p:nvSpPr>
          <p:cNvPr id="5" name="Footer Placeholder 4"/>
          <p:cNvSpPr>
            <a:spLocks noGrp="1"/>
          </p:cNvSpPr>
          <p:nvPr>
            <p:ph type="ftr" sz="quarter" idx="13"/>
          </p:nvPr>
        </p:nvSpPr>
        <p:spPr/>
        <p:txBody>
          <a:bodyPr/>
          <a:lstStyle/>
          <a:p>
            <a:r>
              <a:rPr lang="en-US"/>
              <a:t>Cloud Nine Solutions Company Limited. All rights reserved | https://www.cloud9-solutions.com</a:t>
            </a:r>
            <a:endParaRPr lang="en-US" dirty="0"/>
          </a:p>
        </p:txBody>
      </p:sp>
    </p:spTree>
    <p:extLst>
      <p:ext uri="{BB962C8B-B14F-4D97-AF65-F5344CB8AC3E}">
        <p14:creationId xmlns:p14="http://schemas.microsoft.com/office/powerpoint/2010/main" val="1789237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emplate.pptx" id="{5812283C-0CBF-494D-8256-3B20B11FB172}" vid="{AEA75AA1-A75F-474D-BA98-F6370E86CF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09_Training_PHP_Web_Development</Template>
  <TotalTime>1003</TotalTime>
  <Words>8111</Words>
  <Application>Microsoft Office PowerPoint</Application>
  <PresentationFormat>Widescreen</PresentationFormat>
  <Paragraphs>837</Paragraphs>
  <Slides>54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Calibri (Body)</vt:lpstr>
      <vt:lpstr>Calibri Light (Headings)</vt:lpstr>
      <vt:lpstr>Arial</vt:lpstr>
      <vt:lpstr>Arial Narrow</vt:lpstr>
      <vt:lpstr>Book Antiqua</vt:lpstr>
      <vt:lpstr>Calibri</vt:lpstr>
      <vt:lpstr>Calibri Light</vt:lpstr>
      <vt:lpstr>Courier New</vt:lpstr>
      <vt:lpstr>Wingdings</vt:lpstr>
      <vt:lpstr>Office Theme</vt:lpstr>
      <vt:lpstr>PHP Web Development</vt:lpstr>
      <vt:lpstr>Outline</vt:lpstr>
      <vt:lpstr>1. TỔNG QUAN</vt:lpstr>
      <vt:lpstr>GIỚI THIỆU NGÔN NGỮ LẬP TRÌNH PHP</vt:lpstr>
      <vt:lpstr>XÂY DỰNG ỨNG DỤNG</vt:lpstr>
      <vt:lpstr>2. CÁC KIỂU DỮ LIỆU CƠ SỞ</vt:lpstr>
      <vt:lpstr>CÁC KIỂU DỮ LIỆU CƠ SỞ</vt:lpstr>
      <vt:lpstr>CÁC KIỂU DỮ LIỆU CƠ SỞ</vt:lpstr>
      <vt:lpstr>BIẾN</vt:lpstr>
      <vt:lpstr>BIẾN</vt:lpstr>
      <vt:lpstr>BIẾN</vt:lpstr>
      <vt:lpstr>BIẾN</vt:lpstr>
      <vt:lpstr>CÁC PHƯƠNG THỨC KIỂM TRA GIÁ TRỊ CỦA BIẾN</vt:lpstr>
      <vt:lpstr>HẰNG</vt:lpstr>
      <vt:lpstr>3. XÂY DỰNG PHƯƠNG THỨC (HÀM) VÀ XỬ LÝ LỖI</vt:lpstr>
      <vt:lpstr>PHƯƠNG THỨC (HÀM)</vt:lpstr>
      <vt:lpstr>XÂY DỰNG PHƯƠNG THỨC (HÀM)</vt:lpstr>
      <vt:lpstr>XÂY DỰNG PHƯƠNG THỨC (HÀM)</vt:lpstr>
      <vt:lpstr>XỬ LÝ LỖI</vt:lpstr>
      <vt:lpstr>XỬ LÝ LỖI</vt:lpstr>
      <vt:lpstr>XỬ LÝ LỖI</vt:lpstr>
      <vt:lpstr>4. SỬ DỤNG HÀM CỦA PHP</vt:lpstr>
      <vt:lpstr>GIỚI THIỆU</vt:lpstr>
      <vt:lpstr>CÁC HÀM CƠ BẢN</vt:lpstr>
      <vt:lpstr>5. XỬ LÝ TẬP TIN</vt:lpstr>
      <vt:lpstr>GIỚI THIỆU – CÁC THAO TÁC TRÊN TẬP TIN</vt:lpstr>
      <vt:lpstr>CÁC THAO TÁC TRÊN TẬP TIN</vt:lpstr>
      <vt:lpstr>FILEMODE KHI MỞ TẬP TIN</vt:lpstr>
      <vt:lpstr>CÁC HÀM XỬ LÝ TẬP TIN</vt:lpstr>
      <vt:lpstr>UPLOAD TẬP TIN</vt:lpstr>
      <vt:lpstr>6. MẢNG CƠ BẢN</vt:lpstr>
      <vt:lpstr>GIỚI THIỆU</vt:lpstr>
      <vt:lpstr>KHAI BÁO VÀ SỬ DỤNG</vt:lpstr>
      <vt:lpstr>THAO TÁC TRÊN MẢNG</vt:lpstr>
      <vt:lpstr>THAO TÁC TRÊN MẢNG (tt)</vt:lpstr>
      <vt:lpstr>CÁC HÀM XỬ LÝ TRÊN MẢNG</vt:lpstr>
      <vt:lpstr>7. LẬP TRÌNH HƯỚNG ĐỐI TƯỢNG</vt:lpstr>
      <vt:lpstr>TỔNG QUAN ĐỐI TƯỢNG</vt:lpstr>
      <vt:lpstr>TỔNG QUAN ĐỐI TƯỢNG</vt:lpstr>
      <vt:lpstr>XÂY DỰNG LỚP ĐỐI TƯỢNG</vt:lpstr>
      <vt:lpstr>XÂY DỰNG LỚP ĐỐI TƯỢNG</vt:lpstr>
      <vt:lpstr>SỬ DỤNG LỚP ĐỐI TƯỢNG</vt:lpstr>
      <vt:lpstr>8. FORM VÀ CÁC ĐIỀU KHIỂN CƠ SỞ</vt:lpstr>
      <vt:lpstr>FORM</vt:lpstr>
      <vt:lpstr>CÁC ĐIỀU KHIỂN CƠ SỞ</vt:lpstr>
      <vt:lpstr>CÁC ĐIỀU KHIỂN CƠ SỞ</vt:lpstr>
      <vt:lpstr>ĐỌC GIÁ TRỊ TỪ ĐIỀU KHIỂN FORM</vt:lpstr>
      <vt:lpstr>9. Bài Tập VỀ PHP Web</vt:lpstr>
      <vt:lpstr>9. Form Đăng Ký User</vt:lpstr>
      <vt:lpstr>9. Case đăng ký error</vt:lpstr>
      <vt:lpstr>9. Case đăng ký thành công</vt:lpstr>
      <vt:lpstr>Thank you</vt:lpstr>
      <vt:lpstr>Why Cloud Nine Solutions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Web Development</dc:title>
  <dc:creator>Linh Dinh Thi Ngoc</dc:creator>
  <cp:keywords/>
  <cp:lastModifiedBy>Phong Pham Tran Thanh</cp:lastModifiedBy>
  <cp:revision>110</cp:revision>
  <dcterms:created xsi:type="dcterms:W3CDTF">2019-12-12T08:24:37Z</dcterms:created>
  <dcterms:modified xsi:type="dcterms:W3CDTF">2020-08-06T02:42:20Z</dcterms:modified>
  <cp:category>sales, proposal</cp:category>
</cp:coreProperties>
</file>