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20" d="100"/>
          <a:sy n="20" d="100"/>
        </p:scale>
        <p:origin x="2482" y="77"/>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A319B-84A0-46A3-94CD-BC21166AA003}" type="datetimeFigureOut">
              <a:rPr lang="en-SG" smtClean="0"/>
              <a:t>6/2/2016</a:t>
            </a:fld>
            <a:endParaRPr lang="en-SG"/>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7EF5E-D9E8-498C-90D2-0BED71210F3E}" type="slidenum">
              <a:rPr lang="en-SG" smtClean="0"/>
              <a:t>‹#›</a:t>
            </a:fld>
            <a:endParaRPr lang="en-SG"/>
          </a:p>
        </p:txBody>
      </p:sp>
    </p:spTree>
    <p:extLst>
      <p:ext uri="{BB962C8B-B14F-4D97-AF65-F5344CB8AC3E}">
        <p14:creationId xmlns:p14="http://schemas.microsoft.com/office/powerpoint/2010/main" val="36316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BE7EF5E-D9E8-498C-90D2-0BED71210F3E}" type="slidenum">
              <a:rPr lang="en-SG" smtClean="0"/>
              <a:t>1</a:t>
            </a:fld>
            <a:endParaRPr lang="en-SG"/>
          </a:p>
        </p:txBody>
      </p:sp>
    </p:spTree>
    <p:extLst>
      <p:ext uri="{BB962C8B-B14F-4D97-AF65-F5344CB8AC3E}">
        <p14:creationId xmlns:p14="http://schemas.microsoft.com/office/powerpoint/2010/main" val="190787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343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71407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93740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9378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SG"/>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98741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33313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1D8D6E9-2646-4B9D-9A75-50A1DBB0919A}" type="datetimeFigureOut">
              <a:rPr lang="en-SG" smtClean="0"/>
              <a:t>6/2/2016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59083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1D8D6E9-2646-4B9D-9A75-50A1DBB0919A}" type="datetimeFigureOut">
              <a:rPr lang="en-SG" smtClean="0"/>
              <a:t>6/2/2016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10067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D6E9-2646-4B9D-9A75-50A1DBB0919A}" type="datetimeFigureOut">
              <a:rPr lang="en-SG" smtClean="0"/>
              <a:t>6/2/2016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42711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SG"/>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46578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SG"/>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57250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11D8D6E9-2646-4B9D-9A75-50A1DBB0919A}" type="datetimeFigureOut">
              <a:rPr lang="en-SG" smtClean="0"/>
              <a:t>6/2/2016</a:t>
            </a:fld>
            <a:endParaRPr lang="en-SG"/>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A98A60C9-86DE-4AAC-88A5-70D8256DFDD5}" type="slidenum">
              <a:rPr lang="en-SG" smtClean="0"/>
              <a:t>‹#›</a:t>
            </a:fld>
            <a:endParaRPr lang="en-SG"/>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2871943"/>
            <a:ext cx="21386800" cy="7426140"/>
          </a:xfrm>
          <a:prstGeom prst="rect">
            <a:avLst/>
          </a:prstGeom>
        </p:spPr>
      </p:pic>
    </p:spTree>
    <p:extLst>
      <p:ext uri="{BB962C8B-B14F-4D97-AF65-F5344CB8AC3E}">
        <p14:creationId xmlns:p14="http://schemas.microsoft.com/office/powerpoint/2010/main" val="401885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5277" y="3342037"/>
            <a:ext cx="19010112" cy="1877437"/>
          </a:xfrm>
          <a:prstGeom prst="rect">
            <a:avLst/>
          </a:prstGeom>
          <a:noFill/>
        </p:spPr>
        <p:txBody>
          <a:bodyPr wrap="square" rtlCol="0">
            <a:spAutoFit/>
          </a:bodyPr>
          <a:lstStyle/>
          <a:p>
            <a:r>
              <a:rPr lang="en-SG" dirty="0" smtClean="0"/>
              <a:t>Graph 5 : Number of students motivated </a:t>
            </a:r>
            <a:r>
              <a:rPr lang="en-SG" dirty="0"/>
              <a:t>by course relevance to their future careers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4215538" y="120153"/>
            <a:ext cx="2154524" cy="2154524"/>
          </a:xfrm>
          <a:prstGeom prst="rect">
            <a:avLst/>
          </a:prstGeom>
        </p:spPr>
      </p:pic>
      <p:sp>
        <p:nvSpPr>
          <p:cNvPr id="7" name="TextBox 6"/>
          <p:cNvSpPr txBox="1"/>
          <p:nvPr/>
        </p:nvSpPr>
        <p:spPr>
          <a:xfrm>
            <a:off x="5797223" y="412585"/>
            <a:ext cx="9937104" cy="1569660"/>
          </a:xfrm>
          <a:prstGeom prst="rect">
            <a:avLst/>
          </a:prstGeom>
          <a:noFill/>
        </p:spPr>
        <p:txBody>
          <a:bodyPr wrap="square" rtlCol="0">
            <a:spAutoFit/>
          </a:bodyPr>
          <a:lstStyle/>
          <a:p>
            <a:r>
              <a:rPr lang="en-SG" sz="8800" b="1" dirty="0" smtClean="0">
                <a:latin typeface="+mj-lt"/>
              </a:rPr>
              <a:t>    </a:t>
            </a:r>
            <a:r>
              <a:rPr lang="en-SG" sz="9600" b="1" dirty="0" smtClean="0">
                <a:solidFill>
                  <a:srgbClr val="CC00CC"/>
                </a:solidFill>
                <a:effectLst>
                  <a:outerShdw blurRad="38100" dist="38100" dir="2700000" algn="tl">
                    <a:srgbClr val="000000">
                      <a:alpha val="43137"/>
                    </a:srgbClr>
                  </a:outerShdw>
                </a:effectLst>
                <a:latin typeface="+mj-lt"/>
              </a:rPr>
              <a:t>PURE INSANITY</a:t>
            </a:r>
            <a:endParaRPr lang="en-SG" sz="9600" b="1" dirty="0">
              <a:solidFill>
                <a:srgbClr val="CC00CC"/>
              </a:solidFill>
              <a:effectLst>
                <a:outerShdw blurRad="38100" dist="38100" dir="2700000" algn="tl">
                  <a:srgbClr val="000000">
                    <a:alpha val="43137"/>
                  </a:srgbClr>
                </a:outerShdw>
              </a:effectLst>
              <a:latin typeface="+mj-lt"/>
            </a:endParaRPr>
          </a:p>
        </p:txBody>
      </p:sp>
      <p:sp>
        <p:nvSpPr>
          <p:cNvPr id="9" name="TextBox 8"/>
          <p:cNvSpPr txBox="1"/>
          <p:nvPr/>
        </p:nvSpPr>
        <p:spPr>
          <a:xfrm>
            <a:off x="579134" y="2471465"/>
            <a:ext cx="13465496" cy="1877437"/>
          </a:xfrm>
          <a:prstGeom prst="rect">
            <a:avLst/>
          </a:prstGeom>
          <a:noFill/>
        </p:spPr>
        <p:txBody>
          <a:bodyPr wrap="square" rtlCol="0">
            <a:spAutoFit/>
          </a:bodyPr>
          <a:lstStyle/>
          <a:p>
            <a:pPr marL="857250" indent="-857250">
              <a:buFont typeface="Wingdings" panose="05000000000000000000" pitchFamily="2" charset="2"/>
              <a:buChar char="q"/>
            </a:pPr>
            <a:r>
              <a:rPr lang="en-SG" dirty="0" smtClean="0">
                <a:solidFill>
                  <a:srgbClr val="CC00CC"/>
                </a:solidFill>
              </a:rPr>
              <a:t>THE IDEA</a:t>
            </a:r>
          </a:p>
          <a:p>
            <a:r>
              <a:rPr lang="en-SG" dirty="0" smtClean="0">
                <a:solidFill>
                  <a:srgbClr val="CC00CC"/>
                </a:solidFill>
              </a:rPr>
              <a:t> </a:t>
            </a:r>
            <a:endParaRPr lang="en-SG" dirty="0">
              <a:solidFill>
                <a:srgbClr val="CC00CC"/>
              </a:solidFill>
            </a:endParaRPr>
          </a:p>
        </p:txBody>
      </p:sp>
      <p:pic>
        <p:nvPicPr>
          <p:cNvPr id="1026" name="Picture 2" descr="https://lh3.googleusercontent.com/pG7B42bgJrI1Yo2cx1OPVsSiXKzXN8jqgl9fhsA2nRaKaFPbC9OH4N8DoaDUeAaH3VJolyof_gN7mmOSgXT4oME2MAXCmzYWeG6yNRMo05CuCEO4pSawI9DEmNXbzUzKE2N-p8mIWxQ"/>
          <p:cNvPicPr>
            <a:picLocks noChangeAspect="1" noChangeArrowheads="1"/>
          </p:cNvPicPr>
          <p:nvPr/>
        </p:nvPicPr>
        <p:blipFill rotWithShape="1">
          <a:blip r:embed="rId4">
            <a:extLst>
              <a:ext uri="{28A0092B-C50C-407E-A947-70E740481C1C}">
                <a14:useLocalDpi xmlns:a14="http://schemas.microsoft.com/office/drawing/2010/main" val="0"/>
              </a:ext>
            </a:extLst>
          </a:blip>
          <a:srcRect l="20445" t="34095" r="35547" b="27548"/>
          <a:stretch/>
        </p:blipFill>
        <p:spPr bwMode="auto">
          <a:xfrm>
            <a:off x="107042" y="5203192"/>
            <a:ext cx="8885023" cy="4407531"/>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522270" y="8586655"/>
            <a:ext cx="8820980" cy="547260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ound Diagonal Corner Rectangle 10"/>
          <p:cNvSpPr/>
          <p:nvPr/>
        </p:nvSpPr>
        <p:spPr>
          <a:xfrm>
            <a:off x="8416739" y="5171225"/>
            <a:ext cx="12492205" cy="523321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4000" dirty="0" smtClean="0">
              <a:solidFill>
                <a:schemeClr val="tx1"/>
              </a:solidFill>
            </a:endParaRPr>
          </a:p>
          <a:p>
            <a:pPr algn="ctr"/>
            <a:r>
              <a:rPr lang="en-SG" sz="4000" dirty="0" smtClean="0">
                <a:solidFill>
                  <a:schemeClr val="tx1"/>
                </a:solidFill>
              </a:rPr>
              <a:t>The </a:t>
            </a:r>
            <a:r>
              <a:rPr lang="en-SG" sz="4000" dirty="0">
                <a:solidFill>
                  <a:schemeClr val="tx1"/>
                </a:solidFill>
              </a:rPr>
              <a:t>first graph under course relevance shows the number of students from each diploma who are motivated to join NYPSIT because of course relevance . </a:t>
            </a:r>
            <a:r>
              <a:rPr lang="en-SG" sz="4000" dirty="0" smtClean="0">
                <a:solidFill>
                  <a:schemeClr val="tx1"/>
                </a:solidFill>
              </a:rPr>
              <a:t>We </a:t>
            </a:r>
            <a:r>
              <a:rPr lang="en-SG" sz="4000" dirty="0">
                <a:solidFill>
                  <a:schemeClr val="tx1"/>
                </a:solidFill>
              </a:rPr>
              <a:t>have </a:t>
            </a:r>
            <a:r>
              <a:rPr lang="en-SG" sz="4000" dirty="0" smtClean="0">
                <a:solidFill>
                  <a:schemeClr val="tx1"/>
                </a:solidFill>
              </a:rPr>
              <a:t>chose </a:t>
            </a:r>
            <a:r>
              <a:rPr lang="en-SG" sz="4000" dirty="0">
                <a:solidFill>
                  <a:schemeClr val="tx1"/>
                </a:solidFill>
              </a:rPr>
              <a:t>to display these results that we collected into bar graphs as we wanted to show the number of students from each diploma who joined NYPSIT due to courses’ relevancy for their future career . </a:t>
            </a:r>
          </a:p>
          <a:p>
            <a:pPr algn="ctr"/>
            <a:endParaRPr lang="en-SG" dirty="0">
              <a:solidFill>
                <a:schemeClr val="tx1"/>
              </a:solidFill>
            </a:endParaRPr>
          </a:p>
        </p:txBody>
      </p:sp>
      <p:sp>
        <p:nvSpPr>
          <p:cNvPr id="14" name="Round Diagonal Corner Rectangle 13"/>
          <p:cNvSpPr/>
          <p:nvPr/>
        </p:nvSpPr>
        <p:spPr>
          <a:xfrm>
            <a:off x="806243" y="12711352"/>
            <a:ext cx="11404333" cy="4752528"/>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000" dirty="0" smtClean="0">
                <a:solidFill>
                  <a:schemeClr val="tx1"/>
                </a:solidFill>
              </a:rPr>
              <a:t>The second graph under course relevance shows the number of students interested in the various field of studies . We have chose to display our results that we collected  in bar chart form so as to show the difference in popularity between the three fields of study amongst students. </a:t>
            </a:r>
          </a:p>
        </p:txBody>
      </p:sp>
      <p:sp>
        <p:nvSpPr>
          <p:cNvPr id="13" name="TextBox 12"/>
          <p:cNvSpPr txBox="1"/>
          <p:nvPr/>
        </p:nvSpPr>
        <p:spPr>
          <a:xfrm>
            <a:off x="2595277" y="10619175"/>
            <a:ext cx="17137904" cy="1877437"/>
          </a:xfrm>
          <a:prstGeom prst="rect">
            <a:avLst/>
          </a:prstGeom>
          <a:noFill/>
        </p:spPr>
        <p:txBody>
          <a:bodyPr wrap="square" rtlCol="0">
            <a:spAutoFit/>
          </a:bodyPr>
          <a:lstStyle/>
          <a:p>
            <a:r>
              <a:rPr lang="en-SG" dirty="0" smtClean="0"/>
              <a:t>Graph 6 : Students interested in different field of studies under SIT</a:t>
            </a:r>
            <a:endParaRPr lang="en-SG" dirty="0"/>
          </a:p>
        </p:txBody>
      </p:sp>
      <p:pic>
        <p:nvPicPr>
          <p:cNvPr id="1028" name="Picture 4" descr="https://lh3.googleusercontent.com/fGcWlj79OlLKEun5Ug3fBel5lMLqBE6ioWoT1NIs33sKG9qCHEG7qsipN7Vmexs43NnLSEyAxTn0RrNkHVwT1yfKtHua-MXAFt8RhMIwrf3v_4_XBeJGMVUPZPyyDSCM9zGQ9Js7W4U"/>
          <p:cNvPicPr>
            <a:picLocks noChangeAspect="1" noChangeArrowheads="1"/>
          </p:cNvPicPr>
          <p:nvPr/>
        </p:nvPicPr>
        <p:blipFill rotWithShape="1">
          <a:blip r:embed="rId5">
            <a:extLst>
              <a:ext uri="{28A0092B-C50C-407E-A947-70E740481C1C}">
                <a14:useLocalDpi xmlns:a14="http://schemas.microsoft.com/office/drawing/2010/main" val="0"/>
              </a:ext>
            </a:extLst>
          </a:blip>
          <a:srcRect l="20712" t="46266" r="38568" b="13830"/>
          <a:stretch/>
        </p:blipFill>
        <p:spPr bwMode="auto">
          <a:xfrm>
            <a:off x="12474475" y="12700264"/>
            <a:ext cx="7442541" cy="410054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20325" y="18434919"/>
            <a:ext cx="12423680" cy="984885"/>
          </a:xfrm>
          <a:prstGeom prst="rect">
            <a:avLst/>
          </a:prstGeom>
          <a:noFill/>
        </p:spPr>
        <p:txBody>
          <a:bodyPr wrap="square" rtlCol="0">
            <a:spAutoFit/>
          </a:bodyPr>
          <a:lstStyle/>
          <a:p>
            <a:pPr marL="857250" indent="-857250">
              <a:buFont typeface="Wingdings" panose="05000000000000000000" pitchFamily="2" charset="2"/>
              <a:buChar char="q"/>
            </a:pPr>
            <a:r>
              <a:rPr lang="en-SG" dirty="0" smtClean="0">
                <a:solidFill>
                  <a:srgbClr val="CC00CC"/>
                </a:solidFill>
              </a:rPr>
              <a:t>HOW THE IDEAS ARE GENERATED </a:t>
            </a:r>
            <a:endParaRPr lang="en-SG" dirty="0">
              <a:solidFill>
                <a:srgbClr val="CC00CC"/>
              </a:solidFill>
            </a:endParaRP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2387" y="16849970"/>
            <a:ext cx="3333399" cy="2618993"/>
          </a:xfrm>
          <a:prstGeom prst="rect">
            <a:avLst/>
          </a:prstGeom>
        </p:spPr>
      </p:pic>
      <p:sp>
        <p:nvSpPr>
          <p:cNvPr id="18" name="TextBox 17"/>
          <p:cNvSpPr txBox="1"/>
          <p:nvPr/>
        </p:nvSpPr>
        <p:spPr>
          <a:xfrm>
            <a:off x="481297" y="19468963"/>
            <a:ext cx="15714448" cy="8094524"/>
          </a:xfrm>
          <a:prstGeom prst="rect">
            <a:avLst/>
          </a:prstGeom>
          <a:noFill/>
        </p:spPr>
        <p:txBody>
          <a:bodyPr wrap="square" rtlCol="0">
            <a:spAutoFit/>
          </a:bodyPr>
          <a:lstStyle/>
          <a:p>
            <a:r>
              <a:rPr lang="en-SG" sz="4000" dirty="0" smtClean="0"/>
              <a:t>Design thinking affects the way our ideas flow and ultimately, affects the way our application look. Design thinking is a crucial process as it determines how our app works and looks according to a user’s perspective. </a:t>
            </a:r>
          </a:p>
          <a:p>
            <a:r>
              <a:rPr lang="en-SG" sz="4000" dirty="0" smtClean="0"/>
              <a:t>Our ideas were generated using the Design Thinking Process which were introduced to us. At first, we gathered questions to ask based on the objective of our project, which is to find out what motivates Year 1 students to join NYPSIT. Using the results, we started putting them into graphs based on the 4 main topics which motivated Year 1 students to join NYPSIT, namely Interest, Motivation, Course Relevance and lastly, Career. Slowly, we came up with a sketch of how we want our application to appear to the users. We did change improve our layout overtime as we added more features to our dashboard. Eventually, we came up with the perfect application for users to use. </a:t>
            </a:r>
            <a:endParaRPr lang="en-SG" sz="4000" dirty="0"/>
          </a:p>
        </p:txBody>
      </p:sp>
      <p:sp>
        <p:nvSpPr>
          <p:cNvPr id="19" name="TextBox 18"/>
          <p:cNvSpPr txBox="1"/>
          <p:nvPr/>
        </p:nvSpPr>
        <p:spPr>
          <a:xfrm>
            <a:off x="16501526" y="18459481"/>
            <a:ext cx="4896544" cy="4585871"/>
          </a:xfrm>
          <a:prstGeom prst="rect">
            <a:avLst/>
          </a:prstGeom>
          <a:noFill/>
        </p:spPr>
        <p:txBody>
          <a:bodyPr wrap="square" rtlCol="0">
            <a:spAutoFit/>
          </a:bodyPr>
          <a:lstStyle/>
          <a:p>
            <a:r>
              <a:rPr lang="en-SG" sz="3600" dirty="0" smtClean="0"/>
              <a:t>Group Members: </a:t>
            </a:r>
          </a:p>
          <a:p>
            <a:r>
              <a:rPr lang="en-SG" sz="3600" dirty="0" smtClean="0"/>
              <a:t>Tan Jun Long (151176T)</a:t>
            </a:r>
          </a:p>
          <a:p>
            <a:r>
              <a:rPr lang="en-SG" sz="3600" dirty="0" err="1" smtClean="0"/>
              <a:t>Aaw</a:t>
            </a:r>
            <a:r>
              <a:rPr lang="en-SG" sz="3600" dirty="0" smtClean="0"/>
              <a:t> </a:t>
            </a:r>
            <a:r>
              <a:rPr lang="en-SG" sz="3600" dirty="0" err="1" smtClean="0"/>
              <a:t>Aun</a:t>
            </a:r>
            <a:r>
              <a:rPr lang="en-SG" sz="3600" dirty="0" smtClean="0"/>
              <a:t> </a:t>
            </a:r>
            <a:r>
              <a:rPr lang="en-SG" sz="3600" dirty="0" err="1" smtClean="0"/>
              <a:t>Yeow</a:t>
            </a:r>
            <a:r>
              <a:rPr lang="en-SG" sz="3600" dirty="0" smtClean="0"/>
              <a:t> (152899E)</a:t>
            </a:r>
          </a:p>
          <a:p>
            <a:r>
              <a:rPr lang="en-SG" sz="3600" dirty="0" smtClean="0"/>
              <a:t>Mabel </a:t>
            </a:r>
            <a:r>
              <a:rPr lang="en-SG" sz="3600" dirty="0" err="1" smtClean="0"/>
              <a:t>Gan</a:t>
            </a:r>
            <a:r>
              <a:rPr lang="en-SG" sz="3600" dirty="0" smtClean="0"/>
              <a:t> Wan Tian (151477X)</a:t>
            </a:r>
          </a:p>
          <a:p>
            <a:r>
              <a:rPr lang="en-SG" sz="3600" dirty="0" smtClean="0">
                <a:solidFill>
                  <a:srgbClr val="CC00CC"/>
                </a:solidFill>
              </a:rPr>
              <a:t>Chong Yan Qing (154466H</a:t>
            </a:r>
            <a:r>
              <a:rPr lang="en-SG" sz="4000" dirty="0" smtClean="0">
                <a:solidFill>
                  <a:srgbClr val="CC00CC"/>
                </a:solidFill>
              </a:rPr>
              <a:t>)</a:t>
            </a:r>
            <a:endParaRPr lang="en-SG" sz="4000" dirty="0">
              <a:solidFill>
                <a:srgbClr val="CC00CC"/>
              </a:solidFill>
            </a:endParaRPr>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96984" y="15450511"/>
            <a:ext cx="4011960" cy="3008970"/>
          </a:xfrm>
          <a:prstGeom prst="rect">
            <a:avLst/>
          </a:prstGeom>
        </p:spPr>
      </p:pic>
    </p:spTree>
    <p:extLst>
      <p:ext uri="{BB962C8B-B14F-4D97-AF65-F5344CB8AC3E}">
        <p14:creationId xmlns:p14="http://schemas.microsoft.com/office/powerpoint/2010/main" val="411013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350</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mh</dc:creator>
  <cp:lastModifiedBy>TAN JUN LONG</cp:lastModifiedBy>
  <cp:revision>46</cp:revision>
  <dcterms:created xsi:type="dcterms:W3CDTF">2014-03-14T02:10:24Z</dcterms:created>
  <dcterms:modified xsi:type="dcterms:W3CDTF">2016-02-06T02:50:28Z</dcterms:modified>
</cp:coreProperties>
</file>