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FF33CC"/>
    <a:srgbClr val="FFFFFF"/>
    <a:srgbClr val="FFFF66"/>
    <a:srgbClr val="66FF99"/>
    <a:srgbClr val="66FFCC"/>
    <a:srgbClr val="FF9966"/>
    <a:srgbClr val="3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9" autoAdjust="0"/>
  </p:normalViewPr>
  <p:slideViewPr>
    <p:cSldViewPr>
      <p:cViewPr>
        <p:scale>
          <a:sx n="17" d="100"/>
          <a:sy n="17" d="100"/>
        </p:scale>
        <p:origin x="2237" y="638"/>
      </p:cViewPr>
      <p:guideLst>
        <p:guide orient="horz" pos="6736"/>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58248-B74D-49F1-8681-E61D7EA663B8}" type="datetimeFigureOut">
              <a:rPr lang="en-SG" smtClean="0"/>
              <a:t>6/2/2016</a:t>
            </a:fld>
            <a:endParaRPr lang="en-SG"/>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57365-45E7-4BE7-9472-F8B3352C3B6A}" type="slidenum">
              <a:rPr lang="en-SG" smtClean="0"/>
              <a:t>‹#›</a:t>
            </a:fld>
            <a:endParaRPr lang="en-SG"/>
          </a:p>
        </p:txBody>
      </p:sp>
    </p:spTree>
    <p:extLst>
      <p:ext uri="{BB962C8B-B14F-4D97-AF65-F5344CB8AC3E}">
        <p14:creationId xmlns:p14="http://schemas.microsoft.com/office/powerpoint/2010/main" val="406005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F257365-45E7-4BE7-9472-F8B3352C3B6A}" type="slidenum">
              <a:rPr lang="en-SG" smtClean="0"/>
              <a:t>1</a:t>
            </a:fld>
            <a:endParaRPr lang="en-SG"/>
          </a:p>
        </p:txBody>
      </p:sp>
    </p:spTree>
    <p:extLst>
      <p:ext uri="{BB962C8B-B14F-4D97-AF65-F5344CB8AC3E}">
        <p14:creationId xmlns:p14="http://schemas.microsoft.com/office/powerpoint/2010/main" val="35088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371407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5"/>
            <a:ext cx="6812994" cy="18248089"/>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1514000" y="856465"/>
            <a:ext cx="19934316"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393740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9378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9111" b="1" cap="all"/>
            </a:lvl1pPr>
          </a:lstStyle>
          <a:p>
            <a:r>
              <a:rPr lang="en-US" smtClean="0"/>
              <a:t>Click to edit Master title style</a:t>
            </a:r>
            <a:endParaRPr lang="en-SG"/>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4591">
                <a:solidFill>
                  <a:schemeClr val="tx1">
                    <a:tint val="75000"/>
                  </a:schemeClr>
                </a:solidFill>
              </a:defRPr>
            </a:lvl1pPr>
            <a:lvl2pPr marL="1042613" indent="0">
              <a:buNone/>
              <a:defRPr sz="4097">
                <a:solidFill>
                  <a:schemeClr val="tx1">
                    <a:tint val="75000"/>
                  </a:schemeClr>
                </a:solidFill>
              </a:defRPr>
            </a:lvl2pPr>
            <a:lvl3pPr marL="2085226" indent="0">
              <a:buNone/>
              <a:defRPr sz="3673">
                <a:solidFill>
                  <a:schemeClr val="tx1">
                    <a:tint val="75000"/>
                  </a:schemeClr>
                </a:solidFill>
              </a:defRPr>
            </a:lvl3pPr>
            <a:lvl4pPr marL="3127839" indent="0">
              <a:buNone/>
              <a:defRPr sz="3178">
                <a:solidFill>
                  <a:schemeClr val="tx1">
                    <a:tint val="75000"/>
                  </a:schemeClr>
                </a:solidFill>
              </a:defRPr>
            </a:lvl4pPr>
            <a:lvl5pPr marL="4170452" indent="0">
              <a:buNone/>
              <a:defRPr sz="3178">
                <a:solidFill>
                  <a:schemeClr val="tx1">
                    <a:tint val="75000"/>
                  </a:schemeClr>
                </a:solidFill>
              </a:defRPr>
            </a:lvl5pPr>
            <a:lvl6pPr marL="5213065" indent="0">
              <a:buNone/>
              <a:defRPr sz="3178">
                <a:solidFill>
                  <a:schemeClr val="tx1">
                    <a:tint val="75000"/>
                  </a:schemeClr>
                </a:solidFill>
              </a:defRPr>
            </a:lvl6pPr>
            <a:lvl7pPr marL="6255678" indent="0">
              <a:buNone/>
              <a:defRPr sz="3178">
                <a:solidFill>
                  <a:schemeClr val="tx1">
                    <a:tint val="75000"/>
                  </a:schemeClr>
                </a:solidFill>
              </a:defRPr>
            </a:lvl7pPr>
            <a:lvl8pPr marL="7298290" indent="0">
              <a:buNone/>
              <a:defRPr sz="3178">
                <a:solidFill>
                  <a:schemeClr val="tx1">
                    <a:tint val="75000"/>
                  </a:schemeClr>
                </a:solidFill>
              </a:defRPr>
            </a:lvl8pPr>
            <a:lvl9pPr marL="8340904" indent="0">
              <a:buNone/>
              <a:defRPr sz="317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98741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1514000" y="4990255"/>
            <a:ext cx="13373656" cy="14114300"/>
          </a:xfrm>
        </p:spPr>
        <p:txBody>
          <a:bodyPr/>
          <a:lstStyle>
            <a:lvl1pPr>
              <a:defRPr sz="6357"/>
            </a:lvl1pPr>
            <a:lvl2pPr>
              <a:defRPr sz="5439"/>
            </a:lvl2pPr>
            <a:lvl3pPr>
              <a:defRPr sz="4591"/>
            </a:lvl3pPr>
            <a:lvl4pPr>
              <a:defRPr sz="4097"/>
            </a:lvl4pPr>
            <a:lvl5pPr>
              <a:defRPr sz="4097"/>
            </a:lvl5pPr>
            <a:lvl6pPr>
              <a:defRPr sz="4097"/>
            </a:lvl6pPr>
            <a:lvl7pPr>
              <a:defRPr sz="4097"/>
            </a:lvl7pPr>
            <a:lvl8pPr>
              <a:defRPr sz="4097"/>
            </a:lvl8pPr>
            <a:lvl9pPr>
              <a:defRPr sz="409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15392321" y="4990255"/>
            <a:ext cx="13373656" cy="14114300"/>
          </a:xfrm>
        </p:spPr>
        <p:txBody>
          <a:bodyPr/>
          <a:lstStyle>
            <a:lvl1pPr>
              <a:defRPr sz="6357"/>
            </a:lvl1pPr>
            <a:lvl2pPr>
              <a:defRPr sz="5439"/>
            </a:lvl2pPr>
            <a:lvl3pPr>
              <a:defRPr sz="4591"/>
            </a:lvl3pPr>
            <a:lvl4pPr>
              <a:defRPr sz="4097"/>
            </a:lvl4pPr>
            <a:lvl5pPr>
              <a:defRPr sz="4097"/>
            </a:lvl5pPr>
            <a:lvl6pPr>
              <a:defRPr sz="4097"/>
            </a:lvl6pPr>
            <a:lvl7pPr>
              <a:defRPr sz="4097"/>
            </a:lvl7pPr>
            <a:lvl8pPr>
              <a:defRPr sz="4097"/>
            </a:lvl8pPr>
            <a:lvl9pPr>
              <a:defRPr sz="409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133313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1514000" y="4787278"/>
            <a:ext cx="13378914" cy="1995110"/>
          </a:xfrm>
        </p:spPr>
        <p:txBody>
          <a:bodyPr anchor="b"/>
          <a:lstStyle>
            <a:lvl1pPr marL="0" indent="0">
              <a:buNone/>
              <a:defRPr sz="5439" b="1"/>
            </a:lvl1pPr>
            <a:lvl2pPr marL="1042613" indent="0">
              <a:buNone/>
              <a:defRPr sz="4591" b="1"/>
            </a:lvl2pPr>
            <a:lvl3pPr marL="2085226" indent="0">
              <a:buNone/>
              <a:defRPr sz="4097" b="1"/>
            </a:lvl3pPr>
            <a:lvl4pPr marL="3127839" indent="0">
              <a:buNone/>
              <a:defRPr sz="3673" b="1"/>
            </a:lvl4pPr>
            <a:lvl5pPr marL="4170452" indent="0">
              <a:buNone/>
              <a:defRPr sz="3673" b="1"/>
            </a:lvl5pPr>
            <a:lvl6pPr marL="5213065" indent="0">
              <a:buNone/>
              <a:defRPr sz="3673" b="1"/>
            </a:lvl6pPr>
            <a:lvl7pPr marL="6255678" indent="0">
              <a:buNone/>
              <a:defRPr sz="3673" b="1"/>
            </a:lvl7pPr>
            <a:lvl8pPr marL="7298290" indent="0">
              <a:buNone/>
              <a:defRPr sz="3673" b="1"/>
            </a:lvl8pPr>
            <a:lvl9pPr marL="8340904" indent="0">
              <a:buNone/>
              <a:defRPr sz="3673" b="1"/>
            </a:lvl9pPr>
          </a:lstStyle>
          <a:p>
            <a:pPr lvl="0"/>
            <a:r>
              <a:rPr lang="en-US" smtClean="0"/>
              <a:t>Click to edit Master text styles</a:t>
            </a:r>
          </a:p>
        </p:txBody>
      </p:sp>
      <p:sp>
        <p:nvSpPr>
          <p:cNvPr id="4" name="Content Placeholder 3"/>
          <p:cNvSpPr>
            <a:spLocks noGrp="1"/>
          </p:cNvSpPr>
          <p:nvPr>
            <p:ph sz="half" idx="2"/>
          </p:nvPr>
        </p:nvSpPr>
        <p:spPr>
          <a:xfrm>
            <a:off x="1514000" y="6782388"/>
            <a:ext cx="13378914" cy="12322165"/>
          </a:xfrm>
        </p:spPr>
        <p:txBody>
          <a:bodyPr/>
          <a:lstStyle>
            <a:lvl1pPr>
              <a:defRPr sz="5439"/>
            </a:lvl1pPr>
            <a:lvl2pPr>
              <a:defRPr sz="4591"/>
            </a:lvl2pPr>
            <a:lvl3pPr>
              <a:defRPr sz="4097"/>
            </a:lvl3pPr>
            <a:lvl4pPr>
              <a:defRPr sz="3673"/>
            </a:lvl4pPr>
            <a:lvl5pPr>
              <a:defRPr sz="3673"/>
            </a:lvl5pPr>
            <a:lvl6pPr>
              <a:defRPr sz="3673"/>
            </a:lvl6pPr>
            <a:lvl7pPr>
              <a:defRPr sz="3673"/>
            </a:lvl7pPr>
            <a:lvl8pPr>
              <a:defRPr sz="3673"/>
            </a:lvl8pPr>
            <a:lvl9pPr>
              <a:defRPr sz="36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5439" b="1"/>
            </a:lvl1pPr>
            <a:lvl2pPr marL="1042613" indent="0">
              <a:buNone/>
              <a:defRPr sz="4591" b="1"/>
            </a:lvl2pPr>
            <a:lvl3pPr marL="2085226" indent="0">
              <a:buNone/>
              <a:defRPr sz="4097" b="1"/>
            </a:lvl3pPr>
            <a:lvl4pPr marL="3127839" indent="0">
              <a:buNone/>
              <a:defRPr sz="3673" b="1"/>
            </a:lvl4pPr>
            <a:lvl5pPr marL="4170452" indent="0">
              <a:buNone/>
              <a:defRPr sz="3673" b="1"/>
            </a:lvl5pPr>
            <a:lvl6pPr marL="5213065" indent="0">
              <a:buNone/>
              <a:defRPr sz="3673" b="1"/>
            </a:lvl6pPr>
            <a:lvl7pPr marL="6255678" indent="0">
              <a:buNone/>
              <a:defRPr sz="3673" b="1"/>
            </a:lvl7pPr>
            <a:lvl8pPr marL="7298290" indent="0">
              <a:buNone/>
              <a:defRPr sz="3673" b="1"/>
            </a:lvl8pPr>
            <a:lvl9pPr marL="8340904" indent="0">
              <a:buNone/>
              <a:defRPr sz="3673"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5439"/>
            </a:lvl1pPr>
            <a:lvl2pPr>
              <a:defRPr sz="4591"/>
            </a:lvl2pPr>
            <a:lvl3pPr>
              <a:defRPr sz="4097"/>
            </a:lvl3pPr>
            <a:lvl4pPr>
              <a:defRPr sz="3673"/>
            </a:lvl4pPr>
            <a:lvl5pPr>
              <a:defRPr sz="3673"/>
            </a:lvl5pPr>
            <a:lvl6pPr>
              <a:defRPr sz="3673"/>
            </a:lvl6pPr>
            <a:lvl7pPr>
              <a:defRPr sz="3673"/>
            </a:lvl7pPr>
            <a:lvl8pPr>
              <a:defRPr sz="3673"/>
            </a:lvl8pPr>
            <a:lvl9pPr>
              <a:defRPr sz="36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259083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310067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14271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1"/>
            <a:ext cx="9961903" cy="3623875"/>
          </a:xfrm>
        </p:spPr>
        <p:txBody>
          <a:bodyPr anchor="b"/>
          <a:lstStyle>
            <a:lvl1pPr algn="l">
              <a:defRPr sz="4591" b="1"/>
            </a:lvl1pPr>
          </a:lstStyle>
          <a:p>
            <a:r>
              <a:rPr lang="en-US" smtClean="0"/>
              <a:t>Click to edit Master title style</a:t>
            </a:r>
            <a:endParaRPr lang="en-SG"/>
          </a:p>
        </p:txBody>
      </p:sp>
      <p:sp>
        <p:nvSpPr>
          <p:cNvPr id="3" name="Content Placeholder 2"/>
          <p:cNvSpPr>
            <a:spLocks noGrp="1"/>
          </p:cNvSpPr>
          <p:nvPr>
            <p:ph idx="1"/>
          </p:nvPr>
        </p:nvSpPr>
        <p:spPr>
          <a:xfrm>
            <a:off x="11838630" y="851513"/>
            <a:ext cx="16927347" cy="18253041"/>
          </a:xfrm>
        </p:spPr>
        <p:txBody>
          <a:bodyPr/>
          <a:lstStyle>
            <a:lvl1pPr>
              <a:defRPr sz="7275"/>
            </a:lvl1pPr>
            <a:lvl2pPr>
              <a:defRPr sz="6357"/>
            </a:lvl2pPr>
            <a:lvl3pPr>
              <a:defRPr sz="5439"/>
            </a:lvl3pPr>
            <a:lvl4pPr>
              <a:defRPr sz="4591"/>
            </a:lvl4pPr>
            <a:lvl5pPr>
              <a:defRPr sz="4591"/>
            </a:lvl5pPr>
            <a:lvl6pPr>
              <a:defRPr sz="4591"/>
            </a:lvl6pPr>
            <a:lvl7pPr>
              <a:defRPr sz="4591"/>
            </a:lvl7pPr>
            <a:lvl8pPr>
              <a:defRPr sz="4591"/>
            </a:lvl8pPr>
            <a:lvl9pPr>
              <a:defRPr sz="459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3178"/>
            </a:lvl1pPr>
            <a:lvl2pPr marL="1042613" indent="0">
              <a:buNone/>
              <a:defRPr sz="2755"/>
            </a:lvl2pPr>
            <a:lvl3pPr marL="2085226" indent="0">
              <a:buNone/>
              <a:defRPr sz="2260"/>
            </a:lvl3pPr>
            <a:lvl4pPr marL="3127839" indent="0">
              <a:buNone/>
              <a:defRPr sz="2048"/>
            </a:lvl4pPr>
            <a:lvl5pPr marL="4170452" indent="0">
              <a:buNone/>
              <a:defRPr sz="2048"/>
            </a:lvl5pPr>
            <a:lvl6pPr marL="5213065" indent="0">
              <a:buNone/>
              <a:defRPr sz="2048"/>
            </a:lvl6pPr>
            <a:lvl7pPr marL="6255678" indent="0">
              <a:buNone/>
              <a:defRPr sz="2048"/>
            </a:lvl7pPr>
            <a:lvl8pPr marL="7298290" indent="0">
              <a:buNone/>
              <a:defRPr sz="2048"/>
            </a:lvl8pPr>
            <a:lvl9pPr marL="8340904" indent="0">
              <a:buNone/>
              <a:defRPr sz="204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46578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6" y="14970760"/>
            <a:ext cx="18167985" cy="1767383"/>
          </a:xfrm>
        </p:spPr>
        <p:txBody>
          <a:bodyPr anchor="b"/>
          <a:lstStyle>
            <a:lvl1pPr algn="l">
              <a:defRPr sz="4591" b="1"/>
            </a:lvl1pPr>
          </a:lstStyle>
          <a:p>
            <a:r>
              <a:rPr lang="en-US" smtClean="0"/>
              <a:t>Click to edit Master title style</a:t>
            </a:r>
            <a:endParaRPr lang="en-SG"/>
          </a:p>
        </p:txBody>
      </p:sp>
      <p:sp>
        <p:nvSpPr>
          <p:cNvPr id="3" name="Picture Placeholder 2"/>
          <p:cNvSpPr>
            <a:spLocks noGrp="1"/>
          </p:cNvSpPr>
          <p:nvPr>
            <p:ph type="pic" idx="1"/>
          </p:nvPr>
        </p:nvSpPr>
        <p:spPr>
          <a:xfrm>
            <a:off x="5935086" y="1910951"/>
            <a:ext cx="18167985" cy="12832080"/>
          </a:xfrm>
        </p:spPr>
        <p:txBody>
          <a:bodyPr/>
          <a:lstStyle>
            <a:lvl1pPr marL="0" indent="0">
              <a:buNone/>
              <a:defRPr sz="7275"/>
            </a:lvl1pPr>
            <a:lvl2pPr marL="1042613" indent="0">
              <a:buNone/>
              <a:defRPr sz="6357"/>
            </a:lvl2pPr>
            <a:lvl3pPr marL="2085226" indent="0">
              <a:buNone/>
              <a:defRPr sz="5439"/>
            </a:lvl3pPr>
            <a:lvl4pPr marL="3127839" indent="0">
              <a:buNone/>
              <a:defRPr sz="4591"/>
            </a:lvl4pPr>
            <a:lvl5pPr marL="4170452" indent="0">
              <a:buNone/>
              <a:defRPr sz="4591"/>
            </a:lvl5pPr>
            <a:lvl6pPr marL="5213065" indent="0">
              <a:buNone/>
              <a:defRPr sz="4591"/>
            </a:lvl6pPr>
            <a:lvl7pPr marL="6255678" indent="0">
              <a:buNone/>
              <a:defRPr sz="4591"/>
            </a:lvl7pPr>
            <a:lvl8pPr marL="7298290" indent="0">
              <a:buNone/>
              <a:defRPr sz="4591"/>
            </a:lvl8pPr>
            <a:lvl9pPr marL="8340904" indent="0">
              <a:buNone/>
              <a:defRPr sz="4591"/>
            </a:lvl9pPr>
          </a:lstStyle>
          <a:p>
            <a:endParaRPr lang="en-SG" dirty="0"/>
          </a:p>
        </p:txBody>
      </p:sp>
      <p:sp>
        <p:nvSpPr>
          <p:cNvPr id="4" name="Text Placeholder 3"/>
          <p:cNvSpPr>
            <a:spLocks noGrp="1"/>
          </p:cNvSpPr>
          <p:nvPr>
            <p:ph type="body" sz="half" idx="2"/>
          </p:nvPr>
        </p:nvSpPr>
        <p:spPr>
          <a:xfrm>
            <a:off x="5935086" y="16738143"/>
            <a:ext cx="18167985" cy="2509977"/>
          </a:xfrm>
        </p:spPr>
        <p:txBody>
          <a:bodyPr/>
          <a:lstStyle>
            <a:lvl1pPr marL="0" indent="0">
              <a:buNone/>
              <a:defRPr sz="3178"/>
            </a:lvl1pPr>
            <a:lvl2pPr marL="1042613" indent="0">
              <a:buNone/>
              <a:defRPr sz="2755"/>
            </a:lvl2pPr>
            <a:lvl3pPr marL="2085226" indent="0">
              <a:buNone/>
              <a:defRPr sz="2260"/>
            </a:lvl3pPr>
            <a:lvl4pPr marL="3127839" indent="0">
              <a:buNone/>
              <a:defRPr sz="2048"/>
            </a:lvl4pPr>
            <a:lvl5pPr marL="4170452" indent="0">
              <a:buNone/>
              <a:defRPr sz="2048"/>
            </a:lvl5pPr>
            <a:lvl6pPr marL="5213065" indent="0">
              <a:buNone/>
              <a:defRPr sz="2048"/>
            </a:lvl6pPr>
            <a:lvl7pPr marL="6255678" indent="0">
              <a:buNone/>
              <a:defRPr sz="2048"/>
            </a:lvl7pPr>
            <a:lvl8pPr marL="7298290" indent="0">
              <a:buNone/>
              <a:defRPr sz="2048"/>
            </a:lvl8pPr>
            <a:lvl9pPr marL="8340904" indent="0">
              <a:buNone/>
              <a:defRPr sz="204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dirty="0"/>
          </a:p>
        </p:txBody>
      </p:sp>
    </p:spTree>
    <p:extLst>
      <p:ext uri="{BB962C8B-B14F-4D97-AF65-F5344CB8AC3E}">
        <p14:creationId xmlns:p14="http://schemas.microsoft.com/office/powerpoint/2010/main" val="25725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1513999" y="4990255"/>
            <a:ext cx="27251978" cy="14114300"/>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1513999" y="19822397"/>
            <a:ext cx="7065327" cy="1138649"/>
          </a:xfrm>
          <a:prstGeom prst="rect">
            <a:avLst/>
          </a:prstGeom>
        </p:spPr>
        <p:txBody>
          <a:bodyPr vert="horz" lIns="295232" tIns="147616" rIns="295232" bIns="147616" rtlCol="0" anchor="ctr"/>
          <a:lstStyle>
            <a:lvl1pPr algn="l">
              <a:defRPr sz="2755">
                <a:solidFill>
                  <a:schemeClr val="tx1">
                    <a:tint val="75000"/>
                  </a:schemeClr>
                </a:solidFill>
              </a:defRPr>
            </a:lvl1pPr>
          </a:lstStyle>
          <a:p>
            <a:fld id="{11D8D6E9-2646-4B9D-9A75-50A1DBB0919A}" type="datetimeFigureOut">
              <a:rPr lang="en-SG" smtClean="0"/>
              <a:t>6/2/2016</a:t>
            </a:fld>
            <a:endParaRPr lang="en-SG"/>
          </a:p>
        </p:txBody>
      </p:sp>
      <p:sp>
        <p:nvSpPr>
          <p:cNvPr id="5" name="Footer Placeholder 4"/>
          <p:cNvSpPr>
            <a:spLocks noGrp="1"/>
          </p:cNvSpPr>
          <p:nvPr>
            <p:ph type="ftr" sz="quarter" idx="3"/>
          </p:nvPr>
        </p:nvSpPr>
        <p:spPr>
          <a:xfrm>
            <a:off x="10345659" y="19822397"/>
            <a:ext cx="9588659" cy="1138649"/>
          </a:xfrm>
          <a:prstGeom prst="rect">
            <a:avLst/>
          </a:prstGeom>
        </p:spPr>
        <p:txBody>
          <a:bodyPr vert="horz" lIns="295232" tIns="147616" rIns="295232" bIns="147616" rtlCol="0" anchor="ctr"/>
          <a:lstStyle>
            <a:lvl1pPr algn="ctr">
              <a:defRPr sz="2755">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700650" y="19822397"/>
            <a:ext cx="7065327" cy="1138649"/>
          </a:xfrm>
          <a:prstGeom prst="rect">
            <a:avLst/>
          </a:prstGeom>
        </p:spPr>
        <p:txBody>
          <a:bodyPr vert="horz" lIns="295232" tIns="147616" rIns="295232" bIns="147616" rtlCol="0" anchor="ctr"/>
          <a:lstStyle>
            <a:lvl1pPr algn="r">
              <a:defRPr sz="2755">
                <a:solidFill>
                  <a:schemeClr val="tx1">
                    <a:tint val="75000"/>
                  </a:schemeClr>
                </a:solidFill>
              </a:defRPr>
            </a:lvl1pPr>
          </a:lstStyle>
          <a:p>
            <a:fld id="{A98A60C9-86DE-4AAC-88A5-70D8256DFDD5}" type="slidenum">
              <a:rPr lang="en-SG" smtClean="0"/>
              <a:t>‹#›</a:t>
            </a:fld>
            <a:endParaRPr lang="en-SG"/>
          </a:p>
        </p:txBody>
      </p:sp>
    </p:spTree>
    <p:extLst>
      <p:ext uri="{BB962C8B-B14F-4D97-AF65-F5344CB8AC3E}">
        <p14:creationId xmlns:p14="http://schemas.microsoft.com/office/powerpoint/2010/main" val="401885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5226" rtl="0" eaLnBrk="1" latinLnBrk="0" hangingPunct="1">
        <a:spcBef>
          <a:spcPct val="0"/>
        </a:spcBef>
        <a:buNone/>
        <a:defRPr sz="10029" kern="1200">
          <a:solidFill>
            <a:schemeClr val="tx1"/>
          </a:solidFill>
          <a:latin typeface="+mj-lt"/>
          <a:ea typeface="+mj-ea"/>
          <a:cs typeface="+mj-cs"/>
        </a:defRPr>
      </a:lvl1pPr>
    </p:titleStyle>
    <p:bodyStyle>
      <a:lvl1pPr marL="781960" indent="-781960" algn="l" defTabSz="2085226" rtl="0" eaLnBrk="1" latinLnBrk="0" hangingPunct="1">
        <a:spcBef>
          <a:spcPct val="20000"/>
        </a:spcBef>
        <a:buFont typeface="Arial" panose="020B0604020202020204" pitchFamily="34" charset="0"/>
        <a:buChar char="•"/>
        <a:defRPr sz="7275" kern="1200">
          <a:solidFill>
            <a:schemeClr val="tx1"/>
          </a:solidFill>
          <a:latin typeface="+mn-lt"/>
          <a:ea typeface="+mn-ea"/>
          <a:cs typeface="+mn-cs"/>
        </a:defRPr>
      </a:lvl1pPr>
      <a:lvl2pPr marL="1694246" indent="-651633" algn="l" defTabSz="2085226" rtl="0" eaLnBrk="1" latinLnBrk="0" hangingPunct="1">
        <a:spcBef>
          <a:spcPct val="20000"/>
        </a:spcBef>
        <a:buFont typeface="Arial" panose="020B0604020202020204" pitchFamily="34" charset="0"/>
        <a:buChar char="–"/>
        <a:defRPr sz="6357" kern="1200">
          <a:solidFill>
            <a:schemeClr val="tx1"/>
          </a:solidFill>
          <a:latin typeface="+mn-lt"/>
          <a:ea typeface="+mn-ea"/>
          <a:cs typeface="+mn-cs"/>
        </a:defRPr>
      </a:lvl2pPr>
      <a:lvl3pPr marL="2606532" indent="-521307" algn="l" defTabSz="2085226" rtl="0" eaLnBrk="1" latinLnBrk="0" hangingPunct="1">
        <a:spcBef>
          <a:spcPct val="20000"/>
        </a:spcBef>
        <a:buFont typeface="Arial" panose="020B0604020202020204" pitchFamily="34" charset="0"/>
        <a:buChar char="•"/>
        <a:defRPr sz="5439" kern="1200">
          <a:solidFill>
            <a:schemeClr val="tx1"/>
          </a:solidFill>
          <a:latin typeface="+mn-lt"/>
          <a:ea typeface="+mn-ea"/>
          <a:cs typeface="+mn-cs"/>
        </a:defRPr>
      </a:lvl3pPr>
      <a:lvl4pPr marL="3649146"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4pPr>
      <a:lvl5pPr marL="4691758"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5pPr>
      <a:lvl6pPr marL="5734371"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6pPr>
      <a:lvl7pPr marL="6776985"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7pPr>
      <a:lvl8pPr marL="7819597"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8pPr>
      <a:lvl9pPr marL="8862210" indent="-521307" algn="l" defTabSz="2085226" rtl="0" eaLnBrk="1" latinLnBrk="0" hangingPunct="1">
        <a:spcBef>
          <a:spcPct val="20000"/>
        </a:spcBef>
        <a:buFont typeface="Arial" panose="020B0604020202020204" pitchFamily="34" charset="0"/>
        <a:buChar char="•"/>
        <a:defRPr sz="4591" kern="1200">
          <a:solidFill>
            <a:schemeClr val="tx1"/>
          </a:solidFill>
          <a:latin typeface="+mn-lt"/>
          <a:ea typeface="+mn-ea"/>
          <a:cs typeface="+mn-cs"/>
        </a:defRPr>
      </a:lvl9pPr>
    </p:bodyStyle>
    <p:otherStyle>
      <a:defPPr>
        <a:defRPr lang="en-US"/>
      </a:defPPr>
      <a:lvl1pPr marL="0" algn="l" defTabSz="2085226" rtl="0" eaLnBrk="1" latinLnBrk="0" hangingPunct="1">
        <a:defRPr sz="4097" kern="1200">
          <a:solidFill>
            <a:schemeClr val="tx1"/>
          </a:solidFill>
          <a:latin typeface="+mn-lt"/>
          <a:ea typeface="+mn-ea"/>
          <a:cs typeface="+mn-cs"/>
        </a:defRPr>
      </a:lvl1pPr>
      <a:lvl2pPr marL="1042613" algn="l" defTabSz="2085226" rtl="0" eaLnBrk="1" latinLnBrk="0" hangingPunct="1">
        <a:defRPr sz="4097" kern="1200">
          <a:solidFill>
            <a:schemeClr val="tx1"/>
          </a:solidFill>
          <a:latin typeface="+mn-lt"/>
          <a:ea typeface="+mn-ea"/>
          <a:cs typeface="+mn-cs"/>
        </a:defRPr>
      </a:lvl2pPr>
      <a:lvl3pPr marL="2085226" algn="l" defTabSz="2085226" rtl="0" eaLnBrk="1" latinLnBrk="0" hangingPunct="1">
        <a:defRPr sz="4097" kern="1200">
          <a:solidFill>
            <a:schemeClr val="tx1"/>
          </a:solidFill>
          <a:latin typeface="+mn-lt"/>
          <a:ea typeface="+mn-ea"/>
          <a:cs typeface="+mn-cs"/>
        </a:defRPr>
      </a:lvl3pPr>
      <a:lvl4pPr marL="3127839" algn="l" defTabSz="2085226" rtl="0" eaLnBrk="1" latinLnBrk="0" hangingPunct="1">
        <a:defRPr sz="4097" kern="1200">
          <a:solidFill>
            <a:schemeClr val="tx1"/>
          </a:solidFill>
          <a:latin typeface="+mn-lt"/>
          <a:ea typeface="+mn-ea"/>
          <a:cs typeface="+mn-cs"/>
        </a:defRPr>
      </a:lvl4pPr>
      <a:lvl5pPr marL="4170452" algn="l" defTabSz="2085226" rtl="0" eaLnBrk="1" latinLnBrk="0" hangingPunct="1">
        <a:defRPr sz="4097" kern="1200">
          <a:solidFill>
            <a:schemeClr val="tx1"/>
          </a:solidFill>
          <a:latin typeface="+mn-lt"/>
          <a:ea typeface="+mn-ea"/>
          <a:cs typeface="+mn-cs"/>
        </a:defRPr>
      </a:lvl5pPr>
      <a:lvl6pPr marL="5213065" algn="l" defTabSz="2085226" rtl="0" eaLnBrk="1" latinLnBrk="0" hangingPunct="1">
        <a:defRPr sz="4097" kern="1200">
          <a:solidFill>
            <a:schemeClr val="tx1"/>
          </a:solidFill>
          <a:latin typeface="+mn-lt"/>
          <a:ea typeface="+mn-ea"/>
          <a:cs typeface="+mn-cs"/>
        </a:defRPr>
      </a:lvl6pPr>
      <a:lvl7pPr marL="6255678" algn="l" defTabSz="2085226" rtl="0" eaLnBrk="1" latinLnBrk="0" hangingPunct="1">
        <a:defRPr sz="4097" kern="1200">
          <a:solidFill>
            <a:schemeClr val="tx1"/>
          </a:solidFill>
          <a:latin typeface="+mn-lt"/>
          <a:ea typeface="+mn-ea"/>
          <a:cs typeface="+mn-cs"/>
        </a:defRPr>
      </a:lvl7pPr>
      <a:lvl8pPr marL="7298290" algn="l" defTabSz="2085226" rtl="0" eaLnBrk="1" latinLnBrk="0" hangingPunct="1">
        <a:defRPr sz="4097" kern="1200">
          <a:solidFill>
            <a:schemeClr val="tx1"/>
          </a:solidFill>
          <a:latin typeface="+mn-lt"/>
          <a:ea typeface="+mn-ea"/>
          <a:cs typeface="+mn-cs"/>
        </a:defRPr>
      </a:lvl8pPr>
      <a:lvl9pPr marL="8340904" algn="l" defTabSz="2085226" rtl="0" eaLnBrk="1" latinLnBrk="0" hangingPunct="1">
        <a:defRPr sz="40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8" y="16257656"/>
            <a:ext cx="30305050" cy="5176245"/>
          </a:xfrm>
          <a:prstGeom prst="rect">
            <a:avLst/>
          </a:prstGeom>
        </p:spPr>
      </p:pic>
      <p:sp>
        <p:nvSpPr>
          <p:cNvPr id="4" name="Rectangle 3"/>
          <p:cNvSpPr/>
          <p:nvPr/>
        </p:nvSpPr>
        <p:spPr>
          <a:xfrm>
            <a:off x="24765147" y="261946"/>
            <a:ext cx="5072864" cy="1200329"/>
          </a:xfrm>
          <a:prstGeom prst="rect">
            <a:avLst/>
          </a:prstGeom>
          <a:noFill/>
        </p:spPr>
        <p:txBody>
          <a:bodyPr wrap="none" lIns="91440" tIns="45720" rIns="91440" bIns="45720">
            <a:spAutoFit/>
          </a:bodyPr>
          <a:lstStyle/>
          <a:p>
            <a:pPr algn="ctr"/>
            <a:r>
              <a:rPr lang="en-US" sz="7200" dirty="0" smtClean="0">
                <a:ln w="0"/>
                <a:solidFill>
                  <a:srgbClr val="0070C0"/>
                </a:solidFill>
                <a:effectLst>
                  <a:outerShdw blurRad="38100" dist="19050" dir="2700000" algn="tl" rotWithShape="0">
                    <a:schemeClr val="dk1">
                      <a:alpha val="40000"/>
                    </a:schemeClr>
                  </a:outerShdw>
                </a:effectLst>
              </a:rPr>
              <a:t>Pure Insanity</a:t>
            </a:r>
            <a:endParaRPr lang="en-US" sz="7200" dirty="0">
              <a:ln w="0"/>
              <a:solidFill>
                <a:srgbClr val="0070C0"/>
              </a:solidFill>
              <a:effectLst>
                <a:outerShdw blurRad="38100" dist="19050" dir="2700000" algn="tl" rotWithShape="0">
                  <a:schemeClr val="dk1">
                    <a:alpha val="40000"/>
                  </a:schemeClr>
                </a:outerShdw>
              </a:effectLst>
            </a:endParaRPr>
          </a:p>
        </p:txBody>
      </p:sp>
      <p:sp>
        <p:nvSpPr>
          <p:cNvPr id="6" name="TextBox 5"/>
          <p:cNvSpPr txBox="1"/>
          <p:nvPr/>
        </p:nvSpPr>
        <p:spPr>
          <a:xfrm>
            <a:off x="3843697" y="16878724"/>
            <a:ext cx="5454674" cy="2246769"/>
          </a:xfrm>
          <a:prstGeom prst="rect">
            <a:avLst/>
          </a:prstGeom>
          <a:noFill/>
        </p:spPr>
        <p:txBody>
          <a:bodyPr wrap="square" rtlCol="0">
            <a:spAutoFit/>
          </a:bodyPr>
          <a:lstStyle/>
          <a:p>
            <a:r>
              <a:rPr lang="en-SG" sz="2800" b="1" dirty="0" smtClean="0"/>
              <a:t>Team Details: </a:t>
            </a:r>
          </a:p>
          <a:p>
            <a:r>
              <a:rPr lang="en-SG" sz="2800" dirty="0" smtClean="0"/>
              <a:t>Aw </a:t>
            </a:r>
            <a:r>
              <a:rPr lang="en-SG" sz="2800" dirty="0" err="1" smtClean="0"/>
              <a:t>Aun</a:t>
            </a:r>
            <a:r>
              <a:rPr lang="en-SG" sz="2800" dirty="0" smtClean="0"/>
              <a:t> </a:t>
            </a:r>
            <a:r>
              <a:rPr lang="en-SG" sz="2800" dirty="0" err="1" smtClean="0"/>
              <a:t>Yeow</a:t>
            </a:r>
            <a:r>
              <a:rPr lang="en-SG" sz="2800" dirty="0" smtClean="0"/>
              <a:t> (152899E)</a:t>
            </a:r>
          </a:p>
          <a:p>
            <a:r>
              <a:rPr lang="en-SG" sz="2800" dirty="0" smtClean="0"/>
              <a:t>Tan Jun Long (151176T)</a:t>
            </a:r>
          </a:p>
          <a:p>
            <a:r>
              <a:rPr lang="en-SG" sz="2800" dirty="0" smtClean="0"/>
              <a:t>Chong Yan Qing (154466H)</a:t>
            </a:r>
          </a:p>
          <a:p>
            <a:r>
              <a:rPr lang="en-SG" sz="2800" dirty="0" err="1" smtClean="0"/>
              <a:t>Gan</a:t>
            </a:r>
            <a:r>
              <a:rPr lang="en-SG" sz="2800" dirty="0" smtClean="0"/>
              <a:t> Wan Tian Mabel (151477X) </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811" y="16981829"/>
            <a:ext cx="2901443" cy="2176082"/>
          </a:xfrm>
          <a:prstGeom prst="rect">
            <a:avLst/>
          </a:prstGeom>
        </p:spPr>
      </p:pic>
      <p:sp>
        <p:nvSpPr>
          <p:cNvPr id="3" name="Rounded Rectangle 2"/>
          <p:cNvSpPr/>
          <p:nvPr/>
        </p:nvSpPr>
        <p:spPr>
          <a:xfrm>
            <a:off x="882402" y="322914"/>
            <a:ext cx="11377264" cy="964148"/>
          </a:xfrm>
          <a:prstGeom prst="roundRect">
            <a:avLst/>
          </a:prstGeom>
          <a:gradFill flip="none" rotWithShape="1">
            <a:gsLst>
              <a:gs pos="0">
                <a:srgbClr val="00FF99">
                  <a:tint val="66000"/>
                  <a:satMod val="160000"/>
                </a:srgbClr>
              </a:gs>
              <a:gs pos="50000">
                <a:srgbClr val="00FF99">
                  <a:tint val="44500"/>
                  <a:satMod val="160000"/>
                </a:srgbClr>
              </a:gs>
              <a:gs pos="100000">
                <a:srgbClr val="00FF99">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Project Objectives</a:t>
            </a:r>
            <a:endParaRPr lang="en-SG" dirty="0">
              <a:solidFill>
                <a:schemeClr val="tx1"/>
              </a:solidFill>
            </a:endParaRPr>
          </a:p>
        </p:txBody>
      </p:sp>
      <p:sp>
        <p:nvSpPr>
          <p:cNvPr id="8" name="TextBox 7"/>
          <p:cNvSpPr txBox="1"/>
          <p:nvPr/>
        </p:nvSpPr>
        <p:spPr>
          <a:xfrm>
            <a:off x="989024" y="1332957"/>
            <a:ext cx="28855780" cy="1692771"/>
          </a:xfrm>
          <a:prstGeom prst="rect">
            <a:avLst/>
          </a:prstGeom>
          <a:noFill/>
        </p:spPr>
        <p:txBody>
          <a:bodyPr wrap="square" rtlCol="0">
            <a:spAutoFit/>
          </a:bodyPr>
          <a:lstStyle/>
          <a:p>
            <a:r>
              <a:rPr lang="en-SG" sz="5200" dirty="0" smtClean="0"/>
              <a:t>To find out the motivation and reasons on why Year 1 students joined NYPSIT, whether is by choice or other alternatives.</a:t>
            </a:r>
            <a:endParaRPr lang="en-SG" sz="5200" dirty="0"/>
          </a:p>
        </p:txBody>
      </p:sp>
      <p:sp>
        <p:nvSpPr>
          <p:cNvPr id="9" name="Rounded Rectangle 8"/>
          <p:cNvSpPr/>
          <p:nvPr/>
        </p:nvSpPr>
        <p:spPr>
          <a:xfrm>
            <a:off x="882402" y="3284441"/>
            <a:ext cx="11377264" cy="926540"/>
          </a:xfrm>
          <a:prstGeom prst="roundRect">
            <a:avLst/>
          </a:prstGeom>
          <a:gradFill flip="none" rotWithShape="1">
            <a:gsLst>
              <a:gs pos="0">
                <a:srgbClr val="00FF99">
                  <a:tint val="66000"/>
                  <a:satMod val="160000"/>
                </a:srgbClr>
              </a:gs>
              <a:gs pos="50000">
                <a:srgbClr val="00FF99">
                  <a:tint val="44500"/>
                  <a:satMod val="160000"/>
                </a:srgbClr>
              </a:gs>
              <a:gs pos="100000">
                <a:srgbClr val="00FF99">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Insight Dashboard</a:t>
            </a:r>
            <a:endParaRPr lang="en-SG" dirty="0">
              <a:solidFill>
                <a:schemeClr val="tx1"/>
              </a:solidFill>
            </a:endParaRPr>
          </a:p>
        </p:txBody>
      </p:sp>
      <p:sp>
        <p:nvSpPr>
          <p:cNvPr id="10" name="TextBox 9"/>
          <p:cNvSpPr txBox="1"/>
          <p:nvPr/>
        </p:nvSpPr>
        <p:spPr>
          <a:xfrm>
            <a:off x="23026310" y="3222688"/>
            <a:ext cx="6811701" cy="1261884"/>
          </a:xfrm>
          <a:prstGeom prst="rect">
            <a:avLst/>
          </a:prstGeom>
          <a:noFill/>
        </p:spPr>
        <p:txBody>
          <a:bodyPr wrap="square" rtlCol="0">
            <a:spAutoFit/>
          </a:bodyPr>
          <a:lstStyle/>
          <a:p>
            <a:r>
              <a:rPr lang="en-SG" sz="3800" b="1" u="sng" dirty="0" smtClean="0"/>
              <a:t>Number of Y1 students interested working in IT sector</a:t>
            </a:r>
            <a:endParaRPr lang="en-SG" sz="3800" b="1" u="sng" dirty="0"/>
          </a:p>
        </p:txBody>
      </p:sp>
      <p:sp>
        <p:nvSpPr>
          <p:cNvPr id="12" name="TextBox 11"/>
          <p:cNvSpPr txBox="1"/>
          <p:nvPr/>
        </p:nvSpPr>
        <p:spPr>
          <a:xfrm>
            <a:off x="22619899" y="6882968"/>
            <a:ext cx="7118283" cy="3108543"/>
          </a:xfrm>
          <a:prstGeom prst="rect">
            <a:avLst/>
          </a:prstGeom>
          <a:noFill/>
        </p:spPr>
        <p:txBody>
          <a:bodyPr wrap="square" rtlCol="0">
            <a:spAutoFit/>
          </a:bodyPr>
          <a:lstStyle/>
          <a:p>
            <a:pPr fontAlgn="base"/>
            <a:r>
              <a:rPr lang="en-SG" sz="2800" dirty="0"/>
              <a:t>Most students from the diploma in Information Technology and diploma in Cyber Security and Forensics would consider going into IT </a:t>
            </a:r>
            <a:r>
              <a:rPr lang="en-SG" sz="2800" dirty="0" smtClean="0"/>
              <a:t>sector. </a:t>
            </a:r>
            <a:r>
              <a:rPr lang="en-SG" sz="2800" dirty="0"/>
              <a:t/>
            </a:r>
            <a:br>
              <a:rPr lang="en-SG" sz="2800" dirty="0"/>
            </a:br>
            <a:r>
              <a:rPr lang="en-SG" sz="2800" dirty="0"/>
              <a:t>However there are also a minority of students from these two diplomas want to change their field of study as they feel that they have made the wrong choice.</a:t>
            </a:r>
          </a:p>
        </p:txBody>
      </p:sp>
      <p:sp>
        <p:nvSpPr>
          <p:cNvPr id="13" name="TextBox 12"/>
          <p:cNvSpPr txBox="1"/>
          <p:nvPr/>
        </p:nvSpPr>
        <p:spPr>
          <a:xfrm>
            <a:off x="22891373" y="10099366"/>
            <a:ext cx="5848268" cy="677108"/>
          </a:xfrm>
          <a:prstGeom prst="rect">
            <a:avLst/>
          </a:prstGeom>
          <a:noFill/>
        </p:spPr>
        <p:txBody>
          <a:bodyPr wrap="none" rtlCol="0">
            <a:spAutoFit/>
          </a:bodyPr>
          <a:lstStyle/>
          <a:p>
            <a:r>
              <a:rPr lang="en-SG" sz="3800" b="1" u="sng" dirty="0" smtClean="0"/>
              <a:t>Reasons to work in IT sector</a:t>
            </a:r>
            <a:endParaRPr lang="en-SG" sz="3800" b="1" u="sng" dirty="0"/>
          </a:p>
        </p:txBody>
      </p:sp>
      <p:sp>
        <p:nvSpPr>
          <p:cNvPr id="18" name="TextBox 17"/>
          <p:cNvSpPr txBox="1"/>
          <p:nvPr/>
        </p:nvSpPr>
        <p:spPr>
          <a:xfrm>
            <a:off x="16131669" y="3233105"/>
            <a:ext cx="6336704" cy="1200329"/>
          </a:xfrm>
          <a:prstGeom prst="rect">
            <a:avLst/>
          </a:prstGeom>
          <a:noFill/>
        </p:spPr>
        <p:txBody>
          <a:bodyPr wrap="square" rtlCol="0">
            <a:spAutoFit/>
          </a:bodyPr>
          <a:lstStyle/>
          <a:p>
            <a:r>
              <a:rPr lang="en-SG" sz="3600" b="1" u="sng" dirty="0" smtClean="0"/>
              <a:t>Number of students motivated by course relevance </a:t>
            </a:r>
            <a:endParaRPr lang="en-SG" sz="3600" b="1" u="sng"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62424" y="4468160"/>
            <a:ext cx="5828874" cy="2216134"/>
          </a:xfrm>
          <a:prstGeom prst="rect">
            <a:avLst/>
          </a:prstGeom>
        </p:spPr>
      </p:pic>
      <p:sp>
        <p:nvSpPr>
          <p:cNvPr id="21" name="Rectangle 20"/>
          <p:cNvSpPr/>
          <p:nvPr/>
        </p:nvSpPr>
        <p:spPr>
          <a:xfrm>
            <a:off x="16332581" y="7026916"/>
            <a:ext cx="5877938" cy="4401205"/>
          </a:xfrm>
          <a:prstGeom prst="rect">
            <a:avLst/>
          </a:prstGeom>
        </p:spPr>
        <p:txBody>
          <a:bodyPr wrap="square">
            <a:spAutoFit/>
          </a:bodyPr>
          <a:lstStyle/>
          <a:p>
            <a:pPr lvl="0" fontAlgn="base"/>
            <a:r>
              <a:rPr lang="en-SG" sz="2800" dirty="0">
                <a:solidFill>
                  <a:prstClr val="black"/>
                </a:solidFill>
              </a:rPr>
              <a:t>D</a:t>
            </a:r>
            <a:r>
              <a:rPr lang="en-SG" sz="2800" dirty="0" smtClean="0">
                <a:solidFill>
                  <a:prstClr val="black"/>
                </a:solidFill>
              </a:rPr>
              <a:t>iploma </a:t>
            </a:r>
            <a:r>
              <a:rPr lang="en-SG" sz="2800" dirty="0">
                <a:solidFill>
                  <a:prstClr val="black"/>
                </a:solidFill>
              </a:rPr>
              <a:t>in Financial Informatics  and </a:t>
            </a:r>
            <a:r>
              <a:rPr lang="en-SG" sz="2800" dirty="0" smtClean="0">
                <a:solidFill>
                  <a:prstClr val="black"/>
                </a:solidFill>
              </a:rPr>
              <a:t>Diploma </a:t>
            </a:r>
            <a:r>
              <a:rPr lang="en-SG" sz="2800" dirty="0">
                <a:solidFill>
                  <a:prstClr val="black"/>
                </a:solidFill>
              </a:rPr>
              <a:t>in Cyber Security and Forensics has the highest number of students motivated to join NYPSIT in terms of </a:t>
            </a:r>
            <a:r>
              <a:rPr lang="en-SG" sz="2800" dirty="0" smtClean="0">
                <a:solidFill>
                  <a:prstClr val="black"/>
                </a:solidFill>
              </a:rPr>
              <a:t>course relevance.</a:t>
            </a:r>
            <a:r>
              <a:rPr lang="en-SG" sz="2800" dirty="0">
                <a:solidFill>
                  <a:prstClr val="black"/>
                </a:solidFill>
              </a:rPr>
              <a:t/>
            </a:r>
            <a:br>
              <a:rPr lang="en-SG" sz="2800" dirty="0">
                <a:solidFill>
                  <a:prstClr val="black"/>
                </a:solidFill>
              </a:rPr>
            </a:br>
            <a:r>
              <a:rPr lang="en-SG" sz="2800" dirty="0" smtClean="0">
                <a:solidFill>
                  <a:prstClr val="black"/>
                </a:solidFill>
              </a:rPr>
              <a:t>However, Diploma </a:t>
            </a:r>
            <a:r>
              <a:rPr lang="en-SG" sz="2800" dirty="0">
                <a:solidFill>
                  <a:prstClr val="black"/>
                </a:solidFill>
              </a:rPr>
              <a:t>in Engineering Informatics and </a:t>
            </a:r>
            <a:r>
              <a:rPr lang="en-SG" sz="2800" dirty="0" smtClean="0">
                <a:solidFill>
                  <a:prstClr val="black"/>
                </a:solidFill>
              </a:rPr>
              <a:t>Diploma in Business </a:t>
            </a:r>
            <a:r>
              <a:rPr lang="en-SG" sz="2800" dirty="0">
                <a:solidFill>
                  <a:prstClr val="black"/>
                </a:solidFill>
              </a:rPr>
              <a:t>Informatics </a:t>
            </a:r>
            <a:r>
              <a:rPr lang="en-SG" sz="2800" dirty="0" smtClean="0">
                <a:solidFill>
                  <a:prstClr val="black"/>
                </a:solidFill>
              </a:rPr>
              <a:t>has the least number of students motivated </a:t>
            </a:r>
            <a:r>
              <a:rPr lang="en-SG" sz="2800" dirty="0">
                <a:solidFill>
                  <a:prstClr val="black"/>
                </a:solidFill>
              </a:rPr>
              <a:t>to join NYPSIT </a:t>
            </a:r>
            <a:r>
              <a:rPr lang="en-SG" sz="2800" dirty="0" smtClean="0">
                <a:solidFill>
                  <a:prstClr val="black"/>
                </a:solidFill>
              </a:rPr>
              <a:t>by courses </a:t>
            </a:r>
            <a:r>
              <a:rPr lang="en-SG" sz="2800" dirty="0">
                <a:solidFill>
                  <a:prstClr val="black"/>
                </a:solidFill>
              </a:rPr>
              <a:t>relevance. </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37826" y="12748519"/>
            <a:ext cx="5945573" cy="2653346"/>
          </a:xfrm>
          <a:prstGeom prst="rect">
            <a:avLst/>
          </a:prstGeom>
        </p:spPr>
      </p:pic>
      <p:sp>
        <p:nvSpPr>
          <p:cNvPr id="23" name="TextBox 22"/>
          <p:cNvSpPr txBox="1"/>
          <p:nvPr/>
        </p:nvSpPr>
        <p:spPr>
          <a:xfrm>
            <a:off x="16007619" y="11428121"/>
            <a:ext cx="5805989" cy="1200329"/>
          </a:xfrm>
          <a:prstGeom prst="rect">
            <a:avLst/>
          </a:prstGeom>
          <a:noFill/>
        </p:spPr>
        <p:txBody>
          <a:bodyPr wrap="square" rtlCol="0">
            <a:spAutoFit/>
          </a:bodyPr>
          <a:lstStyle/>
          <a:p>
            <a:r>
              <a:rPr lang="en-SG" sz="3600" b="1" u="sng" dirty="0" smtClean="0"/>
              <a:t>Students interested in the different field studies</a:t>
            </a:r>
            <a:endParaRPr lang="en-SG" sz="3600" b="1" u="sng" dirty="0"/>
          </a:p>
        </p:txBody>
      </p:sp>
      <p:sp>
        <p:nvSpPr>
          <p:cNvPr id="24" name="TextBox 23"/>
          <p:cNvSpPr txBox="1"/>
          <p:nvPr/>
        </p:nvSpPr>
        <p:spPr>
          <a:xfrm>
            <a:off x="15872874" y="15617022"/>
            <a:ext cx="6336704" cy="3108543"/>
          </a:xfrm>
          <a:prstGeom prst="rect">
            <a:avLst/>
          </a:prstGeom>
          <a:noFill/>
        </p:spPr>
        <p:txBody>
          <a:bodyPr wrap="square" rtlCol="0">
            <a:spAutoFit/>
          </a:bodyPr>
          <a:lstStyle/>
          <a:p>
            <a:pPr fontAlgn="base"/>
            <a:r>
              <a:rPr lang="en-SG" sz="2800" dirty="0" smtClean="0"/>
              <a:t>It is evident </a:t>
            </a:r>
            <a:r>
              <a:rPr lang="en-SG" sz="2800" dirty="0"/>
              <a:t>that majority of the students are more interested in </a:t>
            </a:r>
            <a:r>
              <a:rPr lang="en-SG" sz="2800" dirty="0" smtClean="0"/>
              <a:t>taking </a:t>
            </a:r>
            <a:r>
              <a:rPr lang="en-SG" sz="2800" dirty="0"/>
              <a:t>courses with Business. </a:t>
            </a:r>
            <a:br>
              <a:rPr lang="en-SG" sz="2800" dirty="0"/>
            </a:br>
            <a:r>
              <a:rPr lang="en-SG" sz="2800" dirty="0"/>
              <a:t>Nevertheless, our results </a:t>
            </a:r>
            <a:r>
              <a:rPr lang="en-SG" sz="2800" dirty="0" smtClean="0"/>
              <a:t>have also shown that fewer students are interested in Engineering </a:t>
            </a:r>
            <a:r>
              <a:rPr lang="en-SG" sz="2800" dirty="0"/>
              <a:t>studies </a:t>
            </a:r>
            <a:r>
              <a:rPr lang="en-SG" sz="2800" dirty="0" smtClean="0"/>
              <a:t>as compared to the other two studies.</a:t>
            </a:r>
            <a:endParaRPr lang="en-SG" sz="2800" dirty="0"/>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11311" y="4617531"/>
            <a:ext cx="5828873" cy="2132478"/>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98651" y="10844215"/>
            <a:ext cx="5840990" cy="2601835"/>
          </a:xfrm>
          <a:prstGeom prst="rect">
            <a:avLst/>
          </a:prstGeom>
        </p:spPr>
      </p:pic>
      <p:sp>
        <p:nvSpPr>
          <p:cNvPr id="28" name="TextBox 27"/>
          <p:cNvSpPr txBox="1"/>
          <p:nvPr/>
        </p:nvSpPr>
        <p:spPr>
          <a:xfrm>
            <a:off x="22542145" y="13513791"/>
            <a:ext cx="6967207" cy="3108543"/>
          </a:xfrm>
          <a:prstGeom prst="rect">
            <a:avLst/>
          </a:prstGeom>
          <a:noFill/>
        </p:spPr>
        <p:txBody>
          <a:bodyPr wrap="square" rtlCol="0">
            <a:spAutoFit/>
          </a:bodyPr>
          <a:lstStyle/>
          <a:p>
            <a:pPr fontAlgn="base"/>
            <a:r>
              <a:rPr lang="en-SG" sz="2800" dirty="0"/>
              <a:t>Students normally come into an IT course as they feel that they will be able to receive decent salary and better job opportunities once they enter into the workforce. However, a minority of them think that the growing number of IT industries is the reason that they chose an IT course.</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7394" y="11598350"/>
            <a:ext cx="5979022" cy="2543416"/>
          </a:xfrm>
          <a:prstGeom prst="rect">
            <a:avLst/>
          </a:prstGeom>
        </p:spPr>
      </p:pic>
      <p:sp>
        <p:nvSpPr>
          <p:cNvPr id="26" name="TextBox 25"/>
          <p:cNvSpPr txBox="1"/>
          <p:nvPr/>
        </p:nvSpPr>
        <p:spPr>
          <a:xfrm>
            <a:off x="8221808" y="4290700"/>
            <a:ext cx="7195106" cy="646331"/>
          </a:xfrm>
          <a:prstGeom prst="rect">
            <a:avLst/>
          </a:prstGeom>
          <a:noFill/>
        </p:spPr>
        <p:txBody>
          <a:bodyPr wrap="square" rtlCol="0">
            <a:spAutoFit/>
          </a:bodyPr>
          <a:lstStyle/>
          <a:p>
            <a:r>
              <a:rPr lang="en-SG" sz="3600" b="1" u="sng" dirty="0" smtClean="0"/>
              <a:t>Interest Level for motivated students</a:t>
            </a:r>
            <a:endParaRPr lang="en-SG" sz="3600" b="1" u="sng" dirty="0"/>
          </a:p>
        </p:txBody>
      </p:sp>
      <p:sp>
        <p:nvSpPr>
          <p:cNvPr id="29" name="TextBox 28"/>
          <p:cNvSpPr txBox="1"/>
          <p:nvPr/>
        </p:nvSpPr>
        <p:spPr>
          <a:xfrm>
            <a:off x="8878832" y="10844215"/>
            <a:ext cx="6336704" cy="646331"/>
          </a:xfrm>
          <a:prstGeom prst="rect">
            <a:avLst/>
          </a:prstGeom>
          <a:noFill/>
        </p:spPr>
        <p:txBody>
          <a:bodyPr wrap="square" rtlCol="0">
            <a:spAutoFit/>
          </a:bodyPr>
          <a:lstStyle/>
          <a:p>
            <a:r>
              <a:rPr lang="en-SG" sz="3600" b="1" u="sng" dirty="0" smtClean="0"/>
              <a:t>Reason of Motivation in SIT</a:t>
            </a:r>
            <a:endParaRPr lang="en-SG" sz="3600" b="1" u="sng" dirty="0"/>
          </a:p>
        </p:txBody>
      </p:sp>
      <p:sp>
        <p:nvSpPr>
          <p:cNvPr id="30" name="Rectangle 29"/>
          <p:cNvSpPr/>
          <p:nvPr/>
        </p:nvSpPr>
        <p:spPr>
          <a:xfrm>
            <a:off x="8059786" y="7901801"/>
            <a:ext cx="7603208" cy="2677656"/>
          </a:xfrm>
          <a:prstGeom prst="rect">
            <a:avLst/>
          </a:prstGeom>
        </p:spPr>
        <p:txBody>
          <a:bodyPr wrap="square">
            <a:spAutoFit/>
          </a:bodyPr>
          <a:lstStyle/>
          <a:p>
            <a:pPr lvl="0" fontAlgn="base"/>
            <a:r>
              <a:rPr lang="en-SG" sz="2800" dirty="0">
                <a:solidFill>
                  <a:prstClr val="black"/>
                </a:solidFill>
              </a:rPr>
              <a:t>DSF, DBI, DIT and DEI </a:t>
            </a:r>
            <a:r>
              <a:rPr lang="en-SG" sz="2800" dirty="0" smtClean="0">
                <a:solidFill>
                  <a:prstClr val="black"/>
                </a:solidFill>
              </a:rPr>
              <a:t>students </a:t>
            </a:r>
            <a:r>
              <a:rPr lang="en-SG" sz="2800" dirty="0">
                <a:solidFill>
                  <a:prstClr val="black"/>
                </a:solidFill>
              </a:rPr>
              <a:t>who are motivated are interested in the first place, but their interest rate dropped as the time goes. </a:t>
            </a:r>
            <a:r>
              <a:rPr lang="en-SG" sz="2800" dirty="0" smtClean="0">
                <a:solidFill>
                  <a:prstClr val="black"/>
                </a:solidFill>
              </a:rPr>
              <a:t>(No motivation</a:t>
            </a:r>
            <a:r>
              <a:rPr lang="en-SG" sz="2800" dirty="0" smtClean="0">
                <a:solidFill>
                  <a:prstClr val="black"/>
                </a:solidFill>
              </a:rPr>
              <a:t>)</a:t>
            </a:r>
            <a:endParaRPr lang="en-SG" sz="2800" dirty="0">
              <a:solidFill>
                <a:prstClr val="black"/>
              </a:solidFill>
            </a:endParaRPr>
          </a:p>
          <a:p>
            <a:pPr lvl="0" fontAlgn="base"/>
            <a:r>
              <a:rPr lang="en-SG" sz="2800" dirty="0">
                <a:solidFill>
                  <a:prstClr val="black"/>
                </a:solidFill>
              </a:rPr>
              <a:t>On the other hand, </a:t>
            </a:r>
            <a:r>
              <a:rPr lang="en-SG" sz="2800" dirty="0">
                <a:solidFill>
                  <a:prstClr val="black"/>
                </a:solidFill>
              </a:rPr>
              <a:t>DBT and DFI students </a:t>
            </a:r>
            <a:r>
              <a:rPr lang="en-SG" sz="2800" dirty="0">
                <a:solidFill>
                  <a:prstClr val="black"/>
                </a:solidFill>
              </a:rPr>
              <a:t>who are motivated have no interest at the beginning, but they sudden feel interested currently. </a:t>
            </a:r>
            <a:r>
              <a:rPr lang="en-SG" sz="2800" dirty="0" smtClean="0">
                <a:solidFill>
                  <a:prstClr val="black"/>
                </a:solidFill>
              </a:rPr>
              <a:t>(Motivation)</a:t>
            </a:r>
            <a:endParaRPr lang="en-SG" sz="2800" dirty="0">
              <a:solidFill>
                <a:prstClr val="black"/>
              </a:solidFill>
            </a:endParaRPr>
          </a:p>
        </p:txBody>
      </p:sp>
      <p:sp>
        <p:nvSpPr>
          <p:cNvPr id="31" name="Rectangle 30"/>
          <p:cNvSpPr/>
          <p:nvPr/>
        </p:nvSpPr>
        <p:spPr>
          <a:xfrm>
            <a:off x="8221808" y="14284912"/>
            <a:ext cx="7386645" cy="3970318"/>
          </a:xfrm>
          <a:prstGeom prst="rect">
            <a:avLst/>
          </a:prstGeom>
        </p:spPr>
        <p:txBody>
          <a:bodyPr wrap="square">
            <a:spAutoFit/>
          </a:bodyPr>
          <a:lstStyle/>
          <a:p>
            <a:pPr lvl="0" fontAlgn="base"/>
            <a:r>
              <a:rPr lang="en-SG" sz="2800" dirty="0">
                <a:solidFill>
                  <a:prstClr val="black"/>
                </a:solidFill>
              </a:rPr>
              <a:t>M</a:t>
            </a:r>
            <a:r>
              <a:rPr lang="en-SG" sz="2800" dirty="0" smtClean="0">
                <a:solidFill>
                  <a:prstClr val="black"/>
                </a:solidFill>
              </a:rPr>
              <a:t>ajority </a:t>
            </a:r>
            <a:r>
              <a:rPr lang="en-SG" sz="2800" dirty="0">
                <a:solidFill>
                  <a:prstClr val="black"/>
                </a:solidFill>
              </a:rPr>
              <a:t>of people motivated because of activities in SIT and hands-on experience</a:t>
            </a:r>
            <a:r>
              <a:rPr lang="en-SG" sz="2800" dirty="0" smtClean="0">
                <a:solidFill>
                  <a:prstClr val="black"/>
                </a:solidFill>
              </a:rPr>
              <a:t>.</a:t>
            </a:r>
          </a:p>
          <a:p>
            <a:pPr lvl="0" fontAlgn="base"/>
            <a:endParaRPr lang="en-SG" sz="2800" dirty="0">
              <a:solidFill>
                <a:prstClr val="black"/>
              </a:solidFill>
            </a:endParaRPr>
          </a:p>
          <a:p>
            <a:pPr lvl="0" fontAlgn="base"/>
            <a:r>
              <a:rPr lang="en-SG" sz="2800" dirty="0">
                <a:solidFill>
                  <a:prstClr val="black"/>
                </a:solidFill>
              </a:rPr>
              <a:t>With this, these are the ways to make more people motivated in the future</a:t>
            </a:r>
            <a:r>
              <a:rPr lang="en-SG" sz="2800" dirty="0" smtClean="0">
                <a:solidFill>
                  <a:prstClr val="black"/>
                </a:solidFill>
              </a:rPr>
              <a:t>:-</a:t>
            </a:r>
            <a:endParaRPr lang="en-SG" sz="2800" dirty="0">
              <a:solidFill>
                <a:prstClr val="black"/>
              </a:solidFill>
            </a:endParaRPr>
          </a:p>
          <a:p>
            <a:pPr lvl="0" fontAlgn="base"/>
            <a:r>
              <a:rPr lang="en-SG" sz="2800" dirty="0" smtClean="0">
                <a:solidFill>
                  <a:prstClr val="black"/>
                </a:solidFill>
              </a:rPr>
              <a:t>- Plan </a:t>
            </a:r>
            <a:r>
              <a:rPr lang="en-SG" sz="2800" dirty="0">
                <a:solidFill>
                  <a:prstClr val="black"/>
                </a:solidFill>
              </a:rPr>
              <a:t>more activities related to coding</a:t>
            </a:r>
          </a:p>
          <a:p>
            <a:pPr lvl="0" fontAlgn="base"/>
            <a:r>
              <a:rPr lang="en-SG" sz="2800" dirty="0" smtClean="0">
                <a:solidFill>
                  <a:prstClr val="black"/>
                </a:solidFill>
              </a:rPr>
              <a:t>- Conduct class activities </a:t>
            </a:r>
            <a:r>
              <a:rPr lang="en-SG" sz="2800" dirty="0">
                <a:solidFill>
                  <a:prstClr val="black"/>
                </a:solidFill>
              </a:rPr>
              <a:t>like quiz games.</a:t>
            </a:r>
          </a:p>
          <a:p>
            <a:pPr lvl="0" fontAlgn="base"/>
            <a:r>
              <a:rPr lang="en-SG" sz="2800" dirty="0" smtClean="0">
                <a:solidFill>
                  <a:prstClr val="black"/>
                </a:solidFill>
              </a:rPr>
              <a:t>- Conduct </a:t>
            </a:r>
            <a:r>
              <a:rPr lang="en-SG" sz="2800" dirty="0">
                <a:solidFill>
                  <a:prstClr val="black"/>
                </a:solidFill>
              </a:rPr>
              <a:t>more </a:t>
            </a:r>
            <a:r>
              <a:rPr lang="en-SG" sz="2800" dirty="0" smtClean="0">
                <a:solidFill>
                  <a:prstClr val="black"/>
                </a:solidFill>
              </a:rPr>
              <a:t>practical</a:t>
            </a:r>
            <a:endParaRPr lang="en-SG" sz="2800" dirty="0">
              <a:solidFill>
                <a:prstClr val="black"/>
              </a:solidFill>
            </a:endParaRPr>
          </a:p>
          <a:p>
            <a:pPr lvl="0" fontAlgn="base"/>
            <a:r>
              <a:rPr lang="en-SG" sz="2800" dirty="0" smtClean="0">
                <a:solidFill>
                  <a:prstClr val="black"/>
                </a:solidFill>
              </a:rPr>
              <a:t>- More </a:t>
            </a:r>
            <a:r>
              <a:rPr lang="en-SG" sz="2800" dirty="0">
                <a:solidFill>
                  <a:prstClr val="black"/>
                </a:solidFill>
              </a:rPr>
              <a:t>hours on </a:t>
            </a:r>
            <a:r>
              <a:rPr lang="en-SG" sz="2800" dirty="0" smtClean="0">
                <a:solidFill>
                  <a:prstClr val="black"/>
                </a:solidFill>
              </a:rPr>
              <a:t>practical</a:t>
            </a:r>
            <a:endParaRPr lang="en-SG" sz="2800" dirty="0">
              <a:solidFill>
                <a:prstClr val="black"/>
              </a:solidFill>
            </a:endParaRP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9455" y="5039020"/>
            <a:ext cx="6222484" cy="2601758"/>
          </a:xfrm>
          <a:prstGeom prst="rect">
            <a:avLst/>
          </a:prstGeom>
        </p:spPr>
      </p:pic>
      <p:sp>
        <p:nvSpPr>
          <p:cNvPr id="15" name="TextBox 14"/>
          <p:cNvSpPr txBox="1"/>
          <p:nvPr/>
        </p:nvSpPr>
        <p:spPr>
          <a:xfrm>
            <a:off x="524687" y="4305446"/>
            <a:ext cx="7287219" cy="646331"/>
          </a:xfrm>
          <a:prstGeom prst="rect">
            <a:avLst/>
          </a:prstGeom>
          <a:noFill/>
        </p:spPr>
        <p:txBody>
          <a:bodyPr wrap="square" rtlCol="0">
            <a:spAutoFit/>
          </a:bodyPr>
          <a:lstStyle/>
          <a:p>
            <a:r>
              <a:rPr lang="en-US" sz="3600" b="1" u="sng" dirty="0" smtClean="0"/>
              <a:t>Reasons why Y1 students join NYPSIT</a:t>
            </a:r>
            <a:endParaRPr lang="en-US" sz="3600" b="1" u="sng" dirty="0"/>
          </a:p>
        </p:txBody>
      </p:sp>
      <p:sp>
        <p:nvSpPr>
          <p:cNvPr id="16" name="TextBox 15"/>
          <p:cNvSpPr txBox="1"/>
          <p:nvPr/>
        </p:nvSpPr>
        <p:spPr>
          <a:xfrm>
            <a:off x="682461" y="7801448"/>
            <a:ext cx="6636472" cy="3539430"/>
          </a:xfrm>
          <a:prstGeom prst="rect">
            <a:avLst/>
          </a:prstGeom>
          <a:noFill/>
        </p:spPr>
        <p:txBody>
          <a:bodyPr wrap="square" rtlCol="0">
            <a:spAutoFit/>
          </a:bodyPr>
          <a:lstStyle/>
          <a:p>
            <a:r>
              <a:rPr lang="en-US" sz="2800" dirty="0" smtClean="0"/>
              <a:t>Year 1 students choose to join NYPSIT due to various reasons. Reasons such as influence from friends, module contents and future careers are likely to be the few main factors that cause students to join NYPSIT. However, from the data discovered, the main factor for the students’ choices would be influence from family. </a:t>
            </a:r>
            <a:endParaRPr lang="en-US" sz="2800" dirty="0"/>
          </a:p>
        </p:txBody>
      </p:sp>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7112" y="12470312"/>
            <a:ext cx="6267169" cy="1905165"/>
          </a:xfrm>
          <a:prstGeom prst="rect">
            <a:avLst/>
          </a:prstGeom>
        </p:spPr>
      </p:pic>
      <p:sp>
        <p:nvSpPr>
          <p:cNvPr id="19" name="TextBox 18"/>
          <p:cNvSpPr txBox="1"/>
          <p:nvPr/>
        </p:nvSpPr>
        <p:spPr>
          <a:xfrm>
            <a:off x="894462" y="14529453"/>
            <a:ext cx="6239819" cy="2092881"/>
          </a:xfrm>
          <a:prstGeom prst="rect">
            <a:avLst/>
          </a:prstGeom>
          <a:noFill/>
        </p:spPr>
        <p:txBody>
          <a:bodyPr wrap="square" rtlCol="0">
            <a:spAutoFit/>
          </a:bodyPr>
          <a:lstStyle/>
          <a:p>
            <a:r>
              <a:rPr lang="en-US" sz="2600" dirty="0" smtClean="0"/>
              <a:t>From the data discovered, there are more male than female students who are interested in IT. It could then be hypothesized that IT related courses are generally more appealing to males. </a:t>
            </a:r>
            <a:endParaRPr lang="en-US" sz="2600" dirty="0"/>
          </a:p>
        </p:txBody>
      </p:sp>
      <p:sp>
        <p:nvSpPr>
          <p:cNvPr id="32" name="TextBox 31"/>
          <p:cNvSpPr txBox="1"/>
          <p:nvPr/>
        </p:nvSpPr>
        <p:spPr>
          <a:xfrm>
            <a:off x="545922" y="11340878"/>
            <a:ext cx="7382378" cy="1077218"/>
          </a:xfrm>
          <a:prstGeom prst="rect">
            <a:avLst/>
          </a:prstGeom>
          <a:noFill/>
        </p:spPr>
        <p:txBody>
          <a:bodyPr wrap="square" rtlCol="0">
            <a:spAutoFit/>
          </a:bodyPr>
          <a:lstStyle/>
          <a:p>
            <a:r>
              <a:rPr lang="en-US" sz="3200" b="1" u="sng" dirty="0" smtClean="0"/>
              <a:t>Percentage of male and female students that are and are not interested in IT sector</a:t>
            </a:r>
            <a:endParaRPr lang="en-US" sz="3200" b="1" u="sng" dirty="0"/>
          </a:p>
        </p:txBody>
      </p:sp>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808" y="4981129"/>
            <a:ext cx="7195106" cy="2874134"/>
          </a:xfrm>
          <a:prstGeom prst="rect">
            <a:avLst/>
          </a:prstGeom>
        </p:spPr>
      </p:pic>
    </p:spTree>
    <p:extLst>
      <p:ext uri="{BB962C8B-B14F-4D97-AF65-F5344CB8AC3E}">
        <p14:creationId xmlns:p14="http://schemas.microsoft.com/office/powerpoint/2010/main" val="1803226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423</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mh</dc:creator>
  <cp:lastModifiedBy>TAN JUN LONG</cp:lastModifiedBy>
  <cp:revision>61</cp:revision>
  <dcterms:created xsi:type="dcterms:W3CDTF">2014-03-14T02:10:24Z</dcterms:created>
  <dcterms:modified xsi:type="dcterms:W3CDTF">2016-02-06T05:29:41Z</dcterms:modified>
</cp:coreProperties>
</file>