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9" d="100"/>
          <a:sy n="29" d="100"/>
        </p:scale>
        <p:origin x="1920" y="3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D5A53-7611-43E0-B081-A67C03027F05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00A95-5E15-456C-82D8-D0CE1CA7C4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73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00A95-5E15-456C-82D8-D0CE1CA7C40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3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07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4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8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4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13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8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6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1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7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5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D6E9-2646-4B9D-9A75-50A1DBB0919A}" type="datetimeFigureOut">
              <a:rPr lang="en-SG" smtClean="0"/>
              <a:t>6/2/2016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60C9-86DE-4AAC-88A5-70D8256DFDD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943"/>
            <a:ext cx="21386800" cy="74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66686" y="196363"/>
            <a:ext cx="2154524" cy="2154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4374" y="119260"/>
            <a:ext cx="482856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200" b="1" dirty="0" smtClean="0">
                <a:latin typeface="Bradley Hand ITC" panose="03070402050302030203" pitchFamily="66" charset="0"/>
                <a:cs typeface="Segoe UI Semilight" panose="020B0402040204020203" pitchFamily="34" charset="0"/>
              </a:rPr>
              <a:t>Pure Insanity</a:t>
            </a:r>
            <a:endParaRPr lang="en-SG" sz="6200" b="1" dirty="0">
              <a:latin typeface="Bradley Hand ITC" panose="03070402050302030203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42" y="1114374"/>
            <a:ext cx="555333" cy="555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9475" y="1052551"/>
            <a:ext cx="16679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Project Objectives:</a:t>
            </a:r>
            <a:r>
              <a:rPr lang="en-SG" sz="4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S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SG" sz="4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find out the motivation in NYPSIT Year 1 students and why are they interested in NYPSIT courses.</a:t>
            </a:r>
            <a:endParaRPr lang="en-SG" sz="4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984" y="2594576"/>
            <a:ext cx="21386800" cy="0"/>
          </a:xfrm>
          <a:prstGeom prst="line">
            <a:avLst/>
          </a:prstGeom>
          <a:ln>
            <a:solidFill>
              <a:srgbClr val="F80ED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1" t="20386" r="18906" b="7477"/>
          <a:stretch/>
        </p:blipFill>
        <p:spPr>
          <a:xfrm>
            <a:off x="100542" y="3357619"/>
            <a:ext cx="4680521" cy="37554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47721" y="2710156"/>
            <a:ext cx="56563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Graph 1: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Feature of dashboard: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Reasons why</a:t>
            </a:r>
          </a:p>
          <a:p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Year 1 students join NYPSIT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Findings discovered: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Reasons such as the module contents is what they are interested in and future IT careers, are the major reasons on why they join NYPSIT.</a:t>
            </a:r>
          </a:p>
          <a:p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However, our findings find out that the influence from family and friends did not affect their choice to join NYPSIT.</a:t>
            </a:r>
            <a:endParaRPr lang="en-SG" sz="2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95567" y="2739398"/>
            <a:ext cx="467676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Graph 3: 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Feature of dashboard: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Interested level for motivated and unmotivated students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Findings discovered: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the motivated students, our findings show that CSF and BA interest level decrease slightly after they joined poly. However, BEI, FI and BI increased rapidly.</a:t>
            </a:r>
          </a:p>
          <a:p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the unmotivated students, FI students’ interest level dropped after they joined poly.</a:t>
            </a:r>
          </a:p>
          <a:p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However, interest level of students from IT and EI increased slightly after they joined poly.</a:t>
            </a:r>
            <a:endParaRPr lang="en-SG" sz="2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2850" y="6967485"/>
            <a:ext cx="53507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Graph 4: </a:t>
            </a:r>
          </a:p>
          <a:p>
            <a:r>
              <a:rPr lang="en-S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Feature of dashboard: </a:t>
            </a:r>
            <a:r>
              <a:rPr lang="en-SG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Reason of being motivated and unmotivated in SIT</a:t>
            </a:r>
          </a:p>
          <a:p>
            <a:r>
              <a:rPr lang="en-S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Findings discovered: </a:t>
            </a:r>
          </a:p>
          <a:p>
            <a:r>
              <a:rPr lang="en-SG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Our findings showed that students are feeling motivated due to the activities during lectures </a:t>
            </a:r>
            <a:r>
              <a:rPr lang="en-SG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SG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hands </a:t>
            </a:r>
            <a:r>
              <a:rPr lang="en-SG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and also feeling unmotivated due to the long hours of the timetable and lectures. It shows that students would prefer more activities and flexible timetable.</a:t>
            </a:r>
            <a:endParaRPr lang="en-SG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69860" y="13609580"/>
            <a:ext cx="452817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latin typeface="Bradley Hand ITC" panose="03070402050302030203" pitchFamily="66" charset="0"/>
              </a:rPr>
              <a:t>Graph 7: </a:t>
            </a:r>
          </a:p>
          <a:p>
            <a:r>
              <a:rPr lang="en-SG" sz="2600" b="1" dirty="0" smtClean="0">
                <a:latin typeface="Bradley Hand ITC" panose="03070402050302030203" pitchFamily="66" charset="0"/>
              </a:rPr>
              <a:t>Feature of dashboard: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Number of Year 1 students who are interested working in IT sector.</a:t>
            </a:r>
          </a:p>
          <a:p>
            <a:r>
              <a:rPr lang="en-SG" sz="2600" b="1" dirty="0" smtClean="0">
                <a:latin typeface="Bradley Hand ITC" panose="03070402050302030203" pitchFamily="66" charset="0"/>
                <a:cs typeface="Segoe UI Semilight" panose="020B0402040204020203" pitchFamily="34" charset="0"/>
              </a:rPr>
              <a:t>Findings discovered: 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Across all the diplomas in SIT, diploma in IT, EI and CSF have a higher percentage of students.</a:t>
            </a:r>
          </a:p>
          <a:p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Interested working in IT sector. Diploma in FI and BA have the lowest percentage of students working in IT sector.</a:t>
            </a:r>
            <a:endParaRPr lang="en-SG" sz="2600" dirty="0">
              <a:latin typeface="Bradley Hand ITC" panose="03070402050302030203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71" y="14362274"/>
            <a:ext cx="5481174" cy="33984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37463" y="18649075"/>
            <a:ext cx="53313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Graph 8: 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Feature of dashboard: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Reasons to work in IT sector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Findings discovered: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 the graph, we conclude that most students think that in the field of IT, they are able to earn a decent pay, as compared to other sectors.</a:t>
            </a:r>
          </a:p>
          <a:p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Rarely, people would join IT course because they thought that IT is influential to their </a:t>
            </a:r>
            <a:r>
              <a:rPr lang="en-SG" sz="2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everyday’s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lives.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" r="5261"/>
          <a:stretch/>
        </p:blipFill>
        <p:spPr>
          <a:xfrm>
            <a:off x="16296463" y="18956737"/>
            <a:ext cx="4787587" cy="38909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82803" y="14009690"/>
            <a:ext cx="54279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Segoe UI Semilight" panose="020B0402040204020203" pitchFamily="34" charset="0"/>
              </a:rPr>
              <a:t>Graph 5: 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Feature of dashboard: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Number of students motivated by course’s relevance to their future careers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Findings discovered: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Diploma in IT has the highest amount of student that join the course due to course’s relevance, followed by students from EI.</a:t>
            </a:r>
          </a:p>
          <a:p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Students from CSF has the least amount of students who are motivated by the course’s relevance</a:t>
            </a:r>
            <a:r>
              <a:rPr lang="en-SG" sz="2600" dirty="0" smtClean="0"/>
              <a:t>.</a:t>
            </a:r>
            <a:endParaRPr lang="en-SG" sz="2600" dirty="0"/>
          </a:p>
        </p:txBody>
      </p:sp>
      <p:sp>
        <p:nvSpPr>
          <p:cNvPr id="20" name="TextBox 19"/>
          <p:cNvSpPr txBox="1"/>
          <p:nvPr/>
        </p:nvSpPr>
        <p:spPr>
          <a:xfrm>
            <a:off x="321797" y="7824910"/>
            <a:ext cx="49230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Graph 2: 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Feature of dashboard:</a:t>
            </a:r>
            <a:r>
              <a:rPr lang="en-SG" sz="2600" dirty="0" smtClean="0"/>
              <a:t>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Percentage of males and females that are interested and not interested in IT sector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Findings discovered: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30% of the males are interested in IT and 20% are not as interested in IT. However, 28% of the females are interested in IT and 22% are not interested. This shows that both genders are interested in IT.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218" y="17968613"/>
            <a:ext cx="45612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Graph 6: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Feature of dashboard: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Students interested in different field of study under SIT courses</a:t>
            </a:r>
          </a:p>
          <a:p>
            <a:r>
              <a:rPr lang="en-SG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Findings discovered: </a:t>
            </a:r>
            <a:r>
              <a:rPr lang="en-SG" sz="2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It shows that students who join IT may be purely interested in IT. However, majority of the students still join SIT as the school offer business + IT courses. Thus, some of them join SIT because they think that the courses are related to business.</a:t>
            </a:r>
            <a:endParaRPr lang="en-SG" sz="2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5" y="8109060"/>
            <a:ext cx="4933080" cy="42208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3" r="12514"/>
          <a:stretch/>
        </p:blipFill>
        <p:spPr>
          <a:xfrm>
            <a:off x="115817" y="14192249"/>
            <a:ext cx="4968553" cy="37763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27" y="18745334"/>
            <a:ext cx="5890746" cy="47050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12" y="9794204"/>
            <a:ext cx="5232240" cy="32781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30" y="3320052"/>
            <a:ext cx="5721596" cy="37823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3" y="24203767"/>
            <a:ext cx="4011960" cy="30089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63213" y="24053419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 smtClean="0">
                <a:latin typeface="Bradley Hand ITC" panose="03070402050302030203" pitchFamily="66" charset="0"/>
              </a:rPr>
              <a:t>Team Details:</a:t>
            </a:r>
            <a:endParaRPr lang="en-SG" sz="4000" b="1" dirty="0">
              <a:latin typeface="Bradley Hand ITC" panose="0307040205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3707" y="24684352"/>
            <a:ext cx="74889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 smtClean="0">
                <a:latin typeface="Bradley Hand ITC" panose="03070402050302030203" pitchFamily="66" charset="0"/>
              </a:rPr>
              <a:t>Tan Jun Long (151176T)</a:t>
            </a:r>
          </a:p>
          <a:p>
            <a:r>
              <a:rPr lang="en-SG" sz="4000" b="1" dirty="0" smtClean="0">
                <a:latin typeface="Bradley Hand ITC" panose="03070402050302030203" pitchFamily="66" charset="0"/>
              </a:rPr>
              <a:t>Aw </a:t>
            </a:r>
            <a:r>
              <a:rPr lang="en-SG" sz="4000" b="1" dirty="0" err="1" smtClean="0">
                <a:latin typeface="Bradley Hand ITC" panose="03070402050302030203" pitchFamily="66" charset="0"/>
              </a:rPr>
              <a:t>Aun</a:t>
            </a:r>
            <a:r>
              <a:rPr lang="en-SG" sz="4000" b="1" dirty="0" smtClean="0">
                <a:latin typeface="Bradley Hand ITC" panose="03070402050302030203" pitchFamily="66" charset="0"/>
              </a:rPr>
              <a:t> </a:t>
            </a:r>
            <a:r>
              <a:rPr lang="en-SG" sz="4000" b="1" dirty="0" err="1" smtClean="0">
                <a:latin typeface="Bradley Hand ITC" panose="03070402050302030203" pitchFamily="66" charset="0"/>
              </a:rPr>
              <a:t>Yeow</a:t>
            </a:r>
            <a:r>
              <a:rPr lang="en-SG" sz="4000" b="1" dirty="0" smtClean="0">
                <a:latin typeface="Bradley Hand ITC" panose="03070402050302030203" pitchFamily="66" charset="0"/>
              </a:rPr>
              <a:t> (152899E)</a:t>
            </a:r>
          </a:p>
          <a:p>
            <a:r>
              <a:rPr lang="en-SG" sz="4000" b="1" dirty="0" smtClean="0">
                <a:latin typeface="Bradley Hand ITC" panose="03070402050302030203" pitchFamily="66" charset="0"/>
              </a:rPr>
              <a:t>Chong Yan Qing (154466H)</a:t>
            </a:r>
          </a:p>
          <a:p>
            <a:r>
              <a:rPr lang="en-SG" sz="4000" b="1" dirty="0" err="1" smtClean="0">
                <a:latin typeface="Bradley Hand ITC" panose="03070402050302030203" pitchFamily="66" charset="0"/>
              </a:rPr>
              <a:t>Gan</a:t>
            </a:r>
            <a:r>
              <a:rPr lang="en-SG" sz="4000" b="1" dirty="0" smtClean="0">
                <a:latin typeface="Bradley Hand ITC" panose="03070402050302030203" pitchFamily="66" charset="0"/>
              </a:rPr>
              <a:t> Wan Tian Mabel (151477X)</a:t>
            </a:r>
            <a:endParaRPr lang="en-SG" sz="4000" b="1" dirty="0">
              <a:latin typeface="Bradley Hand ITC" panose="03070402050302030203" pitchFamily="66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23852955"/>
            <a:ext cx="16535476" cy="0"/>
          </a:xfrm>
          <a:prstGeom prst="line">
            <a:avLst/>
          </a:prstGeom>
          <a:ln>
            <a:solidFill>
              <a:srgbClr val="F80E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110224" y="23852955"/>
            <a:ext cx="3276576" cy="0"/>
          </a:xfrm>
          <a:prstGeom prst="line">
            <a:avLst/>
          </a:prstGeom>
          <a:ln>
            <a:solidFill>
              <a:srgbClr val="F80E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4753" y="13330189"/>
            <a:ext cx="5622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u="sng" dirty="0" smtClean="0">
                <a:latin typeface="Bradley Hand ITC" panose="03070402050302030203" pitchFamily="66" charset="0"/>
              </a:rPr>
              <a:t>Courses Relevance in SIT</a:t>
            </a:r>
            <a:endParaRPr lang="en-SG" sz="4000" b="1" u="sng" dirty="0"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46384" y="2730383"/>
            <a:ext cx="2534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u="sng" dirty="0" smtClean="0">
                <a:latin typeface="Bradley Hand ITC" panose="03070402050302030203" pitchFamily="66" charset="0"/>
              </a:rPr>
              <a:t>Motivation</a:t>
            </a:r>
            <a:endParaRPr lang="en-SG" sz="4000" b="1" u="sng" dirty="0">
              <a:latin typeface="Bradley Hand ITC" panose="03070402050302030203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2016" y="2664180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u="sng" dirty="0" smtClean="0">
                <a:latin typeface="Bradley Hand ITC" panose="03070402050302030203" pitchFamily="66" charset="0"/>
              </a:rPr>
              <a:t>Interest</a:t>
            </a:r>
            <a:endParaRPr lang="en-SG" sz="4000" b="1" u="sng" dirty="0">
              <a:latin typeface="Bradley Hand ITC" panose="03070402050302030203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30916" y="13330189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u="sng" dirty="0" smtClean="0">
                <a:latin typeface="Bradley Hand ITC" panose="03070402050302030203" pitchFamily="66" charset="0"/>
              </a:rPr>
              <a:t>Career</a:t>
            </a:r>
            <a:endParaRPr lang="en-SG" sz="4000" b="1" u="sng" dirty="0">
              <a:latin typeface="Bradley Hand ITC" panose="03070402050302030203" pitchFamily="66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0509184" y="2594576"/>
            <a:ext cx="53964" cy="21258379"/>
          </a:xfrm>
          <a:prstGeom prst="line">
            <a:avLst/>
          </a:prstGeom>
          <a:ln>
            <a:solidFill>
              <a:srgbClr val="F80E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0" y="13204453"/>
            <a:ext cx="21429992" cy="0"/>
          </a:xfrm>
          <a:prstGeom prst="line">
            <a:avLst/>
          </a:prstGeom>
          <a:ln>
            <a:solidFill>
              <a:srgbClr val="F80E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605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Segoe UI Semilight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mh</dc:creator>
  <cp:lastModifiedBy>TAN JUN LONG</cp:lastModifiedBy>
  <cp:revision>41</cp:revision>
  <dcterms:created xsi:type="dcterms:W3CDTF">2014-03-14T02:10:24Z</dcterms:created>
  <dcterms:modified xsi:type="dcterms:W3CDTF">2016-02-06T13:48:01Z</dcterms:modified>
</cp:coreProperties>
</file>