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874"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12C12C-DC84-427B-8D6F-94FFC885F768}" type="datetimeFigureOut">
              <a:rPr lang="en-US" smtClean="0"/>
              <a:t>8/21/2023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89C03D-85D3-4330-A8E0-6F86201A63C6}" type="slidenum">
              <a:rPr lang="en-US" smtClean="0"/>
              <a:t>‹#›</a:t>
            </a:fld>
            <a:endParaRPr lang="en-US"/>
          </a:p>
        </p:txBody>
      </p:sp>
    </p:spTree>
    <p:extLst>
      <p:ext uri="{BB962C8B-B14F-4D97-AF65-F5344CB8AC3E}">
        <p14:creationId xmlns:p14="http://schemas.microsoft.com/office/powerpoint/2010/main" val="3381101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89C03D-85D3-4330-A8E0-6F86201A63C6}" type="slidenum">
              <a:rPr lang="en-US" smtClean="0"/>
              <a:t>4</a:t>
            </a:fld>
            <a:endParaRPr lang="en-US"/>
          </a:p>
        </p:txBody>
      </p:sp>
    </p:spTree>
    <p:extLst>
      <p:ext uri="{BB962C8B-B14F-4D97-AF65-F5344CB8AC3E}">
        <p14:creationId xmlns:p14="http://schemas.microsoft.com/office/powerpoint/2010/main" val="1489423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B46FCC-104F-4E56-B660-F146EDFF41A3}"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D0F08-D9DD-44F1-95D5-743130E50ADC}" type="slidenum">
              <a:rPr lang="en-US" smtClean="0"/>
              <a:t>‹#›</a:t>
            </a:fld>
            <a:endParaRPr lang="en-US"/>
          </a:p>
        </p:txBody>
      </p:sp>
    </p:spTree>
    <p:extLst>
      <p:ext uri="{BB962C8B-B14F-4D97-AF65-F5344CB8AC3E}">
        <p14:creationId xmlns:p14="http://schemas.microsoft.com/office/powerpoint/2010/main" val="1734462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B46FCC-104F-4E56-B660-F146EDFF41A3}"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D0F08-D9DD-44F1-95D5-743130E50ADC}" type="slidenum">
              <a:rPr lang="en-US" smtClean="0"/>
              <a:t>‹#›</a:t>
            </a:fld>
            <a:endParaRPr lang="en-US"/>
          </a:p>
        </p:txBody>
      </p:sp>
    </p:spTree>
    <p:extLst>
      <p:ext uri="{BB962C8B-B14F-4D97-AF65-F5344CB8AC3E}">
        <p14:creationId xmlns:p14="http://schemas.microsoft.com/office/powerpoint/2010/main" val="2235713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B46FCC-104F-4E56-B660-F146EDFF41A3}"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D0F08-D9DD-44F1-95D5-743130E50ADC}" type="slidenum">
              <a:rPr lang="en-US" smtClean="0"/>
              <a:t>‹#›</a:t>
            </a:fld>
            <a:endParaRPr lang="en-US"/>
          </a:p>
        </p:txBody>
      </p:sp>
    </p:spTree>
    <p:extLst>
      <p:ext uri="{BB962C8B-B14F-4D97-AF65-F5344CB8AC3E}">
        <p14:creationId xmlns:p14="http://schemas.microsoft.com/office/powerpoint/2010/main" val="660643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7B46FCC-104F-4E56-B660-F146EDFF41A3}"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D0F08-D9DD-44F1-95D5-743130E50ADC}" type="slidenum">
              <a:rPr lang="en-US" smtClean="0"/>
              <a:t>‹#›</a:t>
            </a:fld>
            <a:endParaRPr lang="en-US"/>
          </a:p>
        </p:txBody>
      </p:sp>
    </p:spTree>
    <p:extLst>
      <p:ext uri="{BB962C8B-B14F-4D97-AF65-F5344CB8AC3E}">
        <p14:creationId xmlns:p14="http://schemas.microsoft.com/office/powerpoint/2010/main" val="2399925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B46FCC-104F-4E56-B660-F146EDFF41A3}"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D0F08-D9DD-44F1-95D5-743130E50ADC}" type="slidenum">
              <a:rPr lang="en-US" smtClean="0"/>
              <a:t>‹#›</a:t>
            </a:fld>
            <a:endParaRPr lang="en-US"/>
          </a:p>
        </p:txBody>
      </p:sp>
    </p:spTree>
    <p:extLst>
      <p:ext uri="{BB962C8B-B14F-4D97-AF65-F5344CB8AC3E}">
        <p14:creationId xmlns:p14="http://schemas.microsoft.com/office/powerpoint/2010/main" val="394541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B46FCC-104F-4E56-B660-F146EDFF41A3}" type="datetimeFigureOut">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2D0F08-D9DD-44F1-95D5-743130E50ADC}" type="slidenum">
              <a:rPr lang="en-US" smtClean="0"/>
              <a:t>‹#›</a:t>
            </a:fld>
            <a:endParaRPr lang="en-US"/>
          </a:p>
        </p:txBody>
      </p:sp>
    </p:spTree>
    <p:extLst>
      <p:ext uri="{BB962C8B-B14F-4D97-AF65-F5344CB8AC3E}">
        <p14:creationId xmlns:p14="http://schemas.microsoft.com/office/powerpoint/2010/main" val="2387835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B46FCC-104F-4E56-B660-F146EDFF41A3}" type="datetimeFigureOut">
              <a:rPr lang="en-US" smtClean="0"/>
              <a:t>8/21/2023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2D0F08-D9DD-44F1-95D5-743130E50ADC}" type="slidenum">
              <a:rPr lang="en-US" smtClean="0"/>
              <a:t>‹#›</a:t>
            </a:fld>
            <a:endParaRPr lang="en-US"/>
          </a:p>
        </p:txBody>
      </p:sp>
    </p:spTree>
    <p:extLst>
      <p:ext uri="{BB962C8B-B14F-4D97-AF65-F5344CB8AC3E}">
        <p14:creationId xmlns:p14="http://schemas.microsoft.com/office/powerpoint/2010/main" val="3424510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B46FCC-104F-4E56-B660-F146EDFF41A3}" type="datetimeFigureOut">
              <a:rPr lang="en-US" smtClean="0"/>
              <a:t>8/21/2023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2D0F08-D9DD-44F1-95D5-743130E50ADC}" type="slidenum">
              <a:rPr lang="en-US" smtClean="0"/>
              <a:t>‹#›</a:t>
            </a:fld>
            <a:endParaRPr lang="en-US"/>
          </a:p>
        </p:txBody>
      </p:sp>
    </p:spTree>
    <p:extLst>
      <p:ext uri="{BB962C8B-B14F-4D97-AF65-F5344CB8AC3E}">
        <p14:creationId xmlns:p14="http://schemas.microsoft.com/office/powerpoint/2010/main" val="2577817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B46FCC-104F-4E56-B660-F146EDFF41A3}" type="datetimeFigureOut">
              <a:rPr lang="en-US" smtClean="0"/>
              <a:t>8/21/2023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D0F08-D9DD-44F1-95D5-743130E50ADC}" type="slidenum">
              <a:rPr lang="en-US" smtClean="0"/>
              <a:t>‹#›</a:t>
            </a:fld>
            <a:endParaRPr lang="en-US"/>
          </a:p>
        </p:txBody>
      </p:sp>
    </p:spTree>
    <p:extLst>
      <p:ext uri="{BB962C8B-B14F-4D97-AF65-F5344CB8AC3E}">
        <p14:creationId xmlns:p14="http://schemas.microsoft.com/office/powerpoint/2010/main" val="2307645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B46FCC-104F-4E56-B660-F146EDFF41A3}" type="datetimeFigureOut">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2D0F08-D9DD-44F1-95D5-743130E50ADC}" type="slidenum">
              <a:rPr lang="en-US" smtClean="0"/>
              <a:t>‹#›</a:t>
            </a:fld>
            <a:endParaRPr lang="en-US"/>
          </a:p>
        </p:txBody>
      </p:sp>
    </p:spTree>
    <p:extLst>
      <p:ext uri="{BB962C8B-B14F-4D97-AF65-F5344CB8AC3E}">
        <p14:creationId xmlns:p14="http://schemas.microsoft.com/office/powerpoint/2010/main" val="14391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B46FCC-104F-4E56-B660-F146EDFF41A3}" type="datetimeFigureOut">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2D0F08-D9DD-44F1-95D5-743130E50ADC}" type="slidenum">
              <a:rPr lang="en-US" smtClean="0"/>
              <a:t>‹#›</a:t>
            </a:fld>
            <a:endParaRPr lang="en-US"/>
          </a:p>
        </p:txBody>
      </p:sp>
    </p:spTree>
    <p:extLst>
      <p:ext uri="{BB962C8B-B14F-4D97-AF65-F5344CB8AC3E}">
        <p14:creationId xmlns:p14="http://schemas.microsoft.com/office/powerpoint/2010/main" val="421221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B46FCC-104F-4E56-B660-F146EDFF41A3}" type="datetimeFigureOut">
              <a:rPr lang="en-US" smtClean="0"/>
              <a:t>8/21/2023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2D0F08-D9DD-44F1-95D5-743130E50ADC}" type="slidenum">
              <a:rPr lang="en-US" smtClean="0"/>
              <a:t>‹#›</a:t>
            </a:fld>
            <a:endParaRPr lang="en-US"/>
          </a:p>
        </p:txBody>
      </p:sp>
    </p:spTree>
    <p:extLst>
      <p:ext uri="{BB962C8B-B14F-4D97-AF65-F5344CB8AC3E}">
        <p14:creationId xmlns:p14="http://schemas.microsoft.com/office/powerpoint/2010/main" val="18035064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dmission.nsysu.edu.tw/eoiaform/passportMember/logi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ia.nsysu.edu.tw/p/412-1308-20732.php?Lang=e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3FF11-B3FA-CD79-6BA5-AF523CCB5399}"/>
              </a:ext>
            </a:extLst>
          </p:cNvPr>
          <p:cNvSpPr>
            <a:spLocks noGrp="1"/>
          </p:cNvSpPr>
          <p:nvPr>
            <p:ph type="ctrTitle"/>
          </p:nvPr>
        </p:nvSpPr>
        <p:spPr>
          <a:xfrm>
            <a:off x="685800" y="303317"/>
            <a:ext cx="7772400" cy="2387600"/>
          </a:xfrm>
        </p:spPr>
        <p:txBody>
          <a:bodyPr>
            <a:normAutofit/>
          </a:bodyPr>
          <a:lstStyle/>
          <a:p>
            <a:pPr algn="l"/>
            <a:r>
              <a:rPr lang="en-US" sz="8000" b="1" dirty="0">
                <a:solidFill>
                  <a:srgbClr val="2784A5"/>
                </a:solidFill>
                <a:latin typeface="Calibri" panose="020F0502020204030204" pitchFamily="34" charset="0"/>
                <a:ea typeface="Calibri" panose="020F0502020204030204" pitchFamily="34" charset="0"/>
              </a:rPr>
              <a:t>S</a:t>
            </a:r>
            <a:r>
              <a:rPr lang="en-US" sz="8000" b="1" dirty="0">
                <a:solidFill>
                  <a:srgbClr val="000000"/>
                </a:solidFill>
                <a:latin typeface="Calibri" panose="020F0502020204030204" pitchFamily="34" charset="0"/>
                <a:ea typeface="Calibri" panose="020F0502020204030204" pitchFamily="34" charset="0"/>
              </a:rPr>
              <a:t>un </a:t>
            </a:r>
            <a:r>
              <a:rPr lang="en-US" sz="8000" b="1" dirty="0" err="1">
                <a:solidFill>
                  <a:srgbClr val="2784A5"/>
                </a:solidFill>
                <a:latin typeface="Calibri" panose="020F0502020204030204" pitchFamily="34" charset="0"/>
                <a:ea typeface="Calibri" panose="020F0502020204030204" pitchFamily="34" charset="0"/>
              </a:rPr>
              <a:t>Y</a:t>
            </a:r>
            <a:r>
              <a:rPr lang="en-US" sz="8000" b="1" dirty="0" err="1">
                <a:solidFill>
                  <a:srgbClr val="000000"/>
                </a:solidFill>
                <a:latin typeface="Calibri" panose="020F0502020204030204" pitchFamily="34" charset="0"/>
                <a:ea typeface="Calibri" panose="020F0502020204030204" pitchFamily="34" charset="0"/>
              </a:rPr>
              <a:t>at-</a:t>
            </a:r>
            <a:r>
              <a:rPr lang="en-US" sz="8000" b="1" dirty="0" err="1">
                <a:solidFill>
                  <a:srgbClr val="2784A5"/>
                </a:solidFill>
                <a:latin typeface="Calibri" panose="020F0502020204030204" pitchFamily="34" charset="0"/>
                <a:ea typeface="Calibri" panose="020F0502020204030204" pitchFamily="34" charset="0"/>
              </a:rPr>
              <a:t>s</a:t>
            </a:r>
            <a:r>
              <a:rPr lang="en-US" sz="8000" b="1" dirty="0" err="1">
                <a:solidFill>
                  <a:srgbClr val="000000"/>
                </a:solidFill>
                <a:latin typeface="Calibri" panose="020F0502020204030204" pitchFamily="34" charset="0"/>
                <a:ea typeface="Calibri" panose="020F0502020204030204" pitchFamily="34" charset="0"/>
              </a:rPr>
              <a:t>en</a:t>
            </a:r>
            <a:r>
              <a:rPr lang="en-US" sz="8000" dirty="0">
                <a:solidFill>
                  <a:srgbClr val="000000"/>
                </a:solidFill>
                <a:latin typeface="Times New Roman" panose="02020603050405020304" pitchFamily="18" charset="0"/>
                <a:ea typeface="Times New Roman" panose="02020603050405020304" pitchFamily="18" charset="0"/>
              </a:rPr>
              <a:t> </a:t>
            </a:r>
            <a:r>
              <a:rPr lang="en-US" sz="8000" b="1" dirty="0">
                <a:solidFill>
                  <a:srgbClr val="2784A5"/>
                </a:solidFill>
                <a:latin typeface="Calibri" panose="020F0502020204030204" pitchFamily="34" charset="0"/>
                <a:ea typeface="Calibri" panose="020F0502020204030204" pitchFamily="34" charset="0"/>
              </a:rPr>
              <a:t>U</a:t>
            </a:r>
            <a:r>
              <a:rPr lang="en-US" sz="8000" b="1" dirty="0">
                <a:solidFill>
                  <a:srgbClr val="000000"/>
                </a:solidFill>
                <a:latin typeface="Calibri" panose="020F0502020204030204" pitchFamily="34" charset="0"/>
                <a:ea typeface="Calibri" panose="020F0502020204030204" pitchFamily="34" charset="0"/>
              </a:rPr>
              <a:t>niversity</a:t>
            </a:r>
            <a:r>
              <a:rPr lang="en-US" sz="8000" dirty="0">
                <a:solidFill>
                  <a:srgbClr val="000000"/>
                </a:solidFill>
                <a:latin typeface="Times New Roman" panose="02020603050405020304" pitchFamily="18" charset="0"/>
                <a:ea typeface="Times New Roman" panose="02020603050405020304" pitchFamily="18" charset="0"/>
              </a:rPr>
              <a:t> </a:t>
            </a:r>
            <a:endParaRPr lang="en-US" sz="90000" dirty="0"/>
          </a:p>
        </p:txBody>
      </p:sp>
      <p:sp>
        <p:nvSpPr>
          <p:cNvPr id="3" name="Subtitle 2">
            <a:extLst>
              <a:ext uri="{FF2B5EF4-FFF2-40B4-BE49-F238E27FC236}">
                <a16:creationId xmlns:a16="http://schemas.microsoft.com/office/drawing/2014/main" id="{21690BD0-915D-FB6C-659D-58638E8DAB89}"/>
              </a:ext>
            </a:extLst>
          </p:cNvPr>
          <p:cNvSpPr>
            <a:spLocks noGrp="1"/>
          </p:cNvSpPr>
          <p:nvPr>
            <p:ph type="subTitle" idx="1"/>
          </p:nvPr>
        </p:nvSpPr>
        <p:spPr>
          <a:xfrm>
            <a:off x="0" y="2601119"/>
            <a:ext cx="9144000" cy="1655762"/>
          </a:xfrm>
        </p:spPr>
        <p:txBody>
          <a:bodyPr>
            <a:normAutofit/>
          </a:bodyPr>
          <a:lstStyle/>
          <a:p>
            <a:r>
              <a:rPr lang="en-US" sz="4000" b="1" kern="100" dirty="0">
                <a:solidFill>
                  <a:srgbClr val="000000"/>
                </a:solidFill>
                <a:latin typeface="Times New Roman" panose="02020603050405020304" pitchFamily="18" charset="0"/>
                <a:ea typeface="Times New Roman" panose="02020603050405020304" pitchFamily="18" charset="0"/>
              </a:rPr>
              <a:t>Admission Application Guide for International Degree Students</a:t>
            </a:r>
          </a:p>
        </p:txBody>
      </p:sp>
      <p:pic>
        <p:nvPicPr>
          <p:cNvPr id="5" name="Picture 1" descr="A picture containing font, number, text, graphics&#10;&#10;Description automatically generated">
            <a:extLst>
              <a:ext uri="{FF2B5EF4-FFF2-40B4-BE49-F238E27FC236}">
                <a16:creationId xmlns:a16="http://schemas.microsoft.com/office/drawing/2014/main" id="{0724E5F1-5AF8-789D-1E17-A810AE7AC6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5526" y="726438"/>
            <a:ext cx="1865173" cy="154135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BC63D0C-0417-5C19-8766-7B5314DE7728}"/>
              </a:ext>
            </a:extLst>
          </p:cNvPr>
          <p:cNvPicPr>
            <a:picLocks noChangeAspect="1"/>
          </p:cNvPicPr>
          <p:nvPr/>
        </p:nvPicPr>
        <p:blipFill>
          <a:blip r:embed="rId3"/>
          <a:stretch>
            <a:fillRect/>
          </a:stretch>
        </p:blipFill>
        <p:spPr>
          <a:xfrm>
            <a:off x="1785937" y="3817404"/>
            <a:ext cx="5572125" cy="2991148"/>
          </a:xfrm>
          <a:prstGeom prst="rect">
            <a:avLst/>
          </a:prstGeom>
        </p:spPr>
      </p:pic>
    </p:spTree>
    <p:extLst>
      <p:ext uri="{BB962C8B-B14F-4D97-AF65-F5344CB8AC3E}">
        <p14:creationId xmlns:p14="http://schemas.microsoft.com/office/powerpoint/2010/main" val="3656887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46AA3-5408-E11D-0F44-172511BA56FD}"/>
              </a:ext>
            </a:extLst>
          </p:cNvPr>
          <p:cNvSpPr>
            <a:spLocks noGrp="1"/>
          </p:cNvSpPr>
          <p:nvPr>
            <p:ph type="title"/>
          </p:nvPr>
        </p:nvSpPr>
        <p:spPr/>
        <p:txBody>
          <a:bodyPr>
            <a:normAutofit/>
          </a:bodyPr>
          <a:lstStyle/>
          <a:p>
            <a:r>
              <a:rPr lang="en-US" sz="4000" b="1" kern="100" dirty="0">
                <a:solidFill>
                  <a:srgbClr val="000000"/>
                </a:solidFill>
                <a:effectLst/>
                <a:latin typeface="Times New Roman" panose="02020603050405020304" pitchFamily="18" charset="0"/>
                <a:ea typeface="Times New Roman" panose="02020603050405020304" pitchFamily="18" charset="0"/>
              </a:rPr>
              <a:t>Admission Schedule </a:t>
            </a:r>
            <a:endParaRPr lang="en-US" sz="8000" dirty="0"/>
          </a:p>
        </p:txBody>
      </p:sp>
      <p:graphicFrame>
        <p:nvGraphicFramePr>
          <p:cNvPr id="4" name="Content Placeholder 3">
            <a:extLst>
              <a:ext uri="{FF2B5EF4-FFF2-40B4-BE49-F238E27FC236}">
                <a16:creationId xmlns:a16="http://schemas.microsoft.com/office/drawing/2014/main" id="{FB2FC9A6-121C-461A-3871-98FAB2411FBC}"/>
              </a:ext>
            </a:extLst>
          </p:cNvPr>
          <p:cNvGraphicFramePr>
            <a:graphicFrameLocks noGrp="1"/>
          </p:cNvGraphicFramePr>
          <p:nvPr>
            <p:ph idx="1"/>
            <p:extLst>
              <p:ext uri="{D42A27DB-BD31-4B8C-83A1-F6EECF244321}">
                <p14:modId xmlns:p14="http://schemas.microsoft.com/office/powerpoint/2010/main" val="935561303"/>
              </p:ext>
            </p:extLst>
          </p:nvPr>
        </p:nvGraphicFramePr>
        <p:xfrm>
          <a:off x="677409" y="1843089"/>
          <a:ext cx="7837941" cy="3482034"/>
        </p:xfrm>
        <a:graphic>
          <a:graphicData uri="http://schemas.openxmlformats.org/drawingml/2006/table">
            <a:tbl>
              <a:tblPr firstRow="1" firstCol="1" bandRow="1">
                <a:tableStyleId>{5C22544A-7EE6-4342-B048-85BDC9FD1C3A}</a:tableStyleId>
              </a:tblPr>
              <a:tblGrid>
                <a:gridCol w="3549521">
                  <a:extLst>
                    <a:ext uri="{9D8B030D-6E8A-4147-A177-3AD203B41FA5}">
                      <a16:colId xmlns:a16="http://schemas.microsoft.com/office/drawing/2014/main" val="104394058"/>
                    </a:ext>
                  </a:extLst>
                </a:gridCol>
                <a:gridCol w="2085753">
                  <a:extLst>
                    <a:ext uri="{9D8B030D-6E8A-4147-A177-3AD203B41FA5}">
                      <a16:colId xmlns:a16="http://schemas.microsoft.com/office/drawing/2014/main" val="2619450332"/>
                    </a:ext>
                  </a:extLst>
                </a:gridCol>
                <a:gridCol w="2202667">
                  <a:extLst>
                    <a:ext uri="{9D8B030D-6E8A-4147-A177-3AD203B41FA5}">
                      <a16:colId xmlns:a16="http://schemas.microsoft.com/office/drawing/2014/main" val="1719718338"/>
                    </a:ext>
                  </a:extLst>
                </a:gridCol>
              </a:tblGrid>
              <a:tr h="229526">
                <a:tc>
                  <a:txBody>
                    <a:bodyPr/>
                    <a:lstStyle/>
                    <a:p>
                      <a:pPr marL="6350" marR="0" indent="-6350">
                        <a:lnSpc>
                          <a:spcPct val="107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Application and Admission Process</a:t>
                      </a:r>
                      <a:endParaRPr lang="en-US" sz="16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1014" marR="101014" marT="0" marB="0" anchor="ctr"/>
                </a:tc>
                <a:tc>
                  <a:txBody>
                    <a:bodyPr/>
                    <a:lstStyle/>
                    <a:p>
                      <a:pPr marL="6350" marR="0" indent="-6350" algn="ctr">
                        <a:lnSpc>
                          <a:spcPct val="107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Fall semester</a:t>
                      </a:r>
                      <a:endParaRPr lang="en-US" sz="16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1014" marR="101014" marT="0" marB="0" anchor="ctr"/>
                </a:tc>
                <a:tc>
                  <a:txBody>
                    <a:bodyPr/>
                    <a:lstStyle/>
                    <a:p>
                      <a:pPr marL="6350" marR="0" indent="-6350" algn="ctr">
                        <a:lnSpc>
                          <a:spcPct val="107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Spring semester</a:t>
                      </a:r>
                      <a:endParaRPr lang="en-US" sz="16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1014" marR="101014" marT="0" marB="0" anchor="ctr"/>
                </a:tc>
                <a:extLst>
                  <a:ext uri="{0D108BD9-81ED-4DB2-BD59-A6C34878D82A}">
                    <a16:rowId xmlns:a16="http://schemas.microsoft.com/office/drawing/2014/main" val="2551857419"/>
                  </a:ext>
                </a:extLst>
              </a:tr>
              <a:tr h="469715">
                <a:tc>
                  <a:txBody>
                    <a:bodyPr/>
                    <a:lstStyle/>
                    <a:p>
                      <a:pPr marL="6350" marR="0" indent="-6350">
                        <a:lnSpc>
                          <a:spcPct val="107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Online application service opens for 2023  </a:t>
                      </a:r>
                      <a:endParaRPr lang="en-US" sz="16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1014" marR="101014" marT="0" marB="0" anchor="ctr"/>
                </a:tc>
                <a:tc>
                  <a:txBody>
                    <a:bodyPr/>
                    <a:lstStyle/>
                    <a:p>
                      <a:pPr marL="6350" marR="0" indent="-6350" algn="ctr">
                        <a:lnSpc>
                          <a:spcPct val="107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15/01/2023~ 15/03/2023</a:t>
                      </a:r>
                      <a:endParaRPr lang="en-US" sz="16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1014" marR="101014" marT="0" marB="0" anchor="ctr"/>
                </a:tc>
                <a:tc>
                  <a:txBody>
                    <a:bodyPr/>
                    <a:lstStyle/>
                    <a:p>
                      <a:pPr marL="6350" marR="0" indent="-6350" algn="ctr">
                        <a:lnSpc>
                          <a:spcPct val="107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01/08/2023~ 30/09/2023</a:t>
                      </a:r>
                      <a:endParaRPr lang="en-US" sz="16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1014" marR="101014" marT="0" marB="0" anchor="ctr"/>
                </a:tc>
                <a:extLst>
                  <a:ext uri="{0D108BD9-81ED-4DB2-BD59-A6C34878D82A}">
                    <a16:rowId xmlns:a16="http://schemas.microsoft.com/office/drawing/2014/main" val="4065833630"/>
                  </a:ext>
                </a:extLst>
              </a:tr>
              <a:tr h="469715">
                <a:tc>
                  <a:txBody>
                    <a:bodyPr/>
                    <a:lstStyle/>
                    <a:p>
                      <a:pPr marL="6350" marR="0" indent="-6350">
                        <a:lnSpc>
                          <a:spcPct val="107000"/>
                        </a:lnSpc>
                        <a:spcBef>
                          <a:spcPts val="0"/>
                        </a:spcBef>
                        <a:spcAft>
                          <a:spcPts val="0"/>
                        </a:spcAft>
                      </a:pPr>
                      <a:r>
                        <a:rPr lang="en-US" sz="1500" kern="100" dirty="0">
                          <a:effectLst/>
                          <a:latin typeface="Times New Roman" panose="02020603050405020304" pitchFamily="18" charset="0"/>
                          <a:cs typeface="Times New Roman" panose="02020603050405020304" pitchFamily="18" charset="0"/>
                        </a:rPr>
                        <a:t>Selection process  </a:t>
                      </a:r>
                      <a:endParaRPr lang="en-US" sz="16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1014" marR="101014" marT="0" marB="0" anchor="ctr"/>
                </a:tc>
                <a:tc>
                  <a:txBody>
                    <a:bodyPr/>
                    <a:lstStyle/>
                    <a:p>
                      <a:pPr marL="6350" marR="0" indent="-6350" algn="ctr">
                        <a:lnSpc>
                          <a:spcPct val="107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16/03/2023~ 30/04/2023</a:t>
                      </a:r>
                      <a:endParaRPr lang="en-US" sz="16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1014" marR="101014" marT="0" marB="0" anchor="ctr"/>
                </a:tc>
                <a:tc>
                  <a:txBody>
                    <a:bodyPr/>
                    <a:lstStyle/>
                    <a:p>
                      <a:pPr marL="6350" marR="0" indent="-6350" algn="ctr">
                        <a:lnSpc>
                          <a:spcPct val="107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01/10/2023~ 15/11/2023</a:t>
                      </a:r>
                      <a:endParaRPr lang="en-US" sz="16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1014" marR="101014" marT="0" marB="0" anchor="ctr"/>
                </a:tc>
                <a:extLst>
                  <a:ext uri="{0D108BD9-81ED-4DB2-BD59-A6C34878D82A}">
                    <a16:rowId xmlns:a16="http://schemas.microsoft.com/office/drawing/2014/main" val="2378938529"/>
                  </a:ext>
                </a:extLst>
              </a:tr>
              <a:tr h="229526">
                <a:tc>
                  <a:txBody>
                    <a:bodyPr/>
                    <a:lstStyle/>
                    <a:p>
                      <a:pPr marL="6350" marR="0" indent="-6350">
                        <a:lnSpc>
                          <a:spcPct val="107000"/>
                        </a:lnSpc>
                        <a:spcBef>
                          <a:spcPts val="0"/>
                        </a:spcBef>
                        <a:spcAft>
                          <a:spcPts val="0"/>
                        </a:spcAft>
                      </a:pPr>
                      <a:r>
                        <a:rPr lang="en-US" sz="1500" kern="100" dirty="0">
                          <a:solidFill>
                            <a:srgbClr val="FF0000"/>
                          </a:solidFill>
                          <a:effectLst/>
                          <a:latin typeface="Times New Roman" panose="02020603050405020304" pitchFamily="18" charset="0"/>
                          <a:cs typeface="Times New Roman" panose="02020603050405020304" pitchFamily="18" charset="0"/>
                        </a:rPr>
                        <a:t>Notification of selection result  </a:t>
                      </a:r>
                      <a:endParaRPr lang="en-US" sz="1600" b="1" kern="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1014" marR="101014" marT="0" marB="0" anchor="ctr"/>
                </a:tc>
                <a:tc>
                  <a:txBody>
                    <a:bodyPr/>
                    <a:lstStyle/>
                    <a:p>
                      <a:pPr marL="6350" marR="0" indent="-6350" algn="ctr">
                        <a:lnSpc>
                          <a:spcPct val="107000"/>
                        </a:lnSpc>
                        <a:spcBef>
                          <a:spcPts val="0"/>
                        </a:spcBef>
                        <a:spcAft>
                          <a:spcPts val="0"/>
                        </a:spcAft>
                      </a:pPr>
                      <a:r>
                        <a:rPr lang="en-US" sz="1500" kern="100">
                          <a:solidFill>
                            <a:srgbClr val="FF0000"/>
                          </a:solidFill>
                          <a:effectLst/>
                          <a:latin typeface="Times New Roman" panose="02020603050405020304" pitchFamily="18" charset="0"/>
                          <a:cs typeface="Times New Roman" panose="02020603050405020304" pitchFamily="18" charset="0"/>
                        </a:rPr>
                        <a:t>Before 05/06/2023</a:t>
                      </a:r>
                      <a:endParaRPr lang="en-US" sz="1600" b="1" kern="10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1014" marR="101014" marT="0" marB="0" anchor="ctr"/>
                </a:tc>
                <a:tc>
                  <a:txBody>
                    <a:bodyPr/>
                    <a:lstStyle/>
                    <a:p>
                      <a:pPr marL="6350" marR="0" indent="-6350" algn="ctr">
                        <a:lnSpc>
                          <a:spcPct val="107000"/>
                        </a:lnSpc>
                        <a:spcBef>
                          <a:spcPts val="0"/>
                        </a:spcBef>
                        <a:spcAft>
                          <a:spcPts val="0"/>
                        </a:spcAft>
                      </a:pPr>
                      <a:r>
                        <a:rPr lang="en-US" sz="1500" kern="100" dirty="0">
                          <a:solidFill>
                            <a:srgbClr val="FF0000"/>
                          </a:solidFill>
                          <a:effectLst/>
                          <a:latin typeface="Times New Roman" panose="02020603050405020304" pitchFamily="18" charset="0"/>
                          <a:cs typeface="Times New Roman" panose="02020603050405020304" pitchFamily="18" charset="0"/>
                        </a:rPr>
                        <a:t>Before 10/12/2023</a:t>
                      </a:r>
                      <a:endParaRPr lang="en-US" sz="1600" b="1" kern="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1014" marR="101014" marT="0" marB="0" anchor="ctr"/>
                </a:tc>
                <a:extLst>
                  <a:ext uri="{0D108BD9-81ED-4DB2-BD59-A6C34878D82A}">
                    <a16:rowId xmlns:a16="http://schemas.microsoft.com/office/drawing/2014/main" val="3035285699"/>
                  </a:ext>
                </a:extLst>
              </a:tr>
              <a:tr h="858058">
                <a:tc>
                  <a:txBody>
                    <a:bodyPr/>
                    <a:lstStyle/>
                    <a:p>
                      <a:pPr marL="0" marR="0" indent="0" algn="l">
                        <a:lnSpc>
                          <a:spcPct val="140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Admitted applicants reply to offer of admission </a:t>
                      </a:r>
                    </a:p>
                    <a:p>
                      <a:pPr marL="6350" marR="0" indent="-6350">
                        <a:lnSpc>
                          <a:spcPct val="107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Issuance of Letter of Acceptance  </a:t>
                      </a:r>
                      <a:endParaRPr lang="en-US" sz="16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1014" marR="101014" marT="0" marB="0" anchor="ctr"/>
                </a:tc>
                <a:tc>
                  <a:txBody>
                    <a:bodyPr/>
                    <a:lstStyle/>
                    <a:p>
                      <a:pPr marL="6350" marR="0" indent="-6350" algn="ctr">
                        <a:lnSpc>
                          <a:spcPct val="107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Before 30/06/2023</a:t>
                      </a:r>
                      <a:endParaRPr lang="en-US" sz="16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1014" marR="101014" marT="0" marB="0" anchor="ctr"/>
                </a:tc>
                <a:tc>
                  <a:txBody>
                    <a:bodyPr/>
                    <a:lstStyle/>
                    <a:p>
                      <a:pPr marL="6350" marR="0" indent="-6350" algn="ctr">
                        <a:lnSpc>
                          <a:spcPct val="107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Before 25/12/2023</a:t>
                      </a:r>
                      <a:endParaRPr lang="en-US" sz="16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1014" marR="101014" marT="0" marB="0" anchor="ctr"/>
                </a:tc>
                <a:extLst>
                  <a:ext uri="{0D108BD9-81ED-4DB2-BD59-A6C34878D82A}">
                    <a16:rowId xmlns:a16="http://schemas.microsoft.com/office/drawing/2014/main" val="938300364"/>
                  </a:ext>
                </a:extLst>
              </a:tr>
              <a:tr h="283869">
                <a:tc>
                  <a:txBody>
                    <a:bodyPr/>
                    <a:lstStyle/>
                    <a:p>
                      <a:pPr marL="0" marR="0" indent="0" algn="l">
                        <a:lnSpc>
                          <a:spcPct val="140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Notification for waiting list applicants  </a:t>
                      </a:r>
                      <a:endParaRPr lang="en-US" sz="15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1014" marR="101014" marT="0" marB="0" anchor="ctr"/>
                </a:tc>
                <a:tc>
                  <a:txBody>
                    <a:bodyPr/>
                    <a:lstStyle/>
                    <a:p>
                      <a:pPr marL="6350" marR="0" indent="-6350" algn="ctr">
                        <a:lnSpc>
                          <a:spcPct val="107000"/>
                        </a:lnSpc>
                        <a:spcBef>
                          <a:spcPts val="0"/>
                        </a:spcBef>
                        <a:spcAft>
                          <a:spcPts val="0"/>
                        </a:spcAft>
                      </a:pPr>
                      <a:r>
                        <a:rPr lang="en-US" sz="1500" kern="100" dirty="0">
                          <a:effectLst/>
                          <a:latin typeface="Times New Roman" panose="02020603050405020304" pitchFamily="18" charset="0"/>
                          <a:cs typeface="Times New Roman" panose="02020603050405020304" pitchFamily="18" charset="0"/>
                        </a:rPr>
                        <a:t>From 01/07/2023</a:t>
                      </a:r>
                      <a:endParaRPr lang="en-US" sz="16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1014" marR="101014" marT="0" marB="0" anchor="ctr"/>
                </a:tc>
                <a:tc>
                  <a:txBody>
                    <a:bodyPr/>
                    <a:lstStyle/>
                    <a:p>
                      <a:pPr marL="6350" marR="0" indent="-6350" algn="ctr">
                        <a:lnSpc>
                          <a:spcPct val="107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From 26/12/2023</a:t>
                      </a:r>
                      <a:endParaRPr lang="en-US" sz="16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1014" marR="101014" marT="0" marB="0" anchor="ctr"/>
                </a:tc>
                <a:extLst>
                  <a:ext uri="{0D108BD9-81ED-4DB2-BD59-A6C34878D82A}">
                    <a16:rowId xmlns:a16="http://schemas.microsoft.com/office/drawing/2014/main" val="416811904"/>
                  </a:ext>
                </a:extLst>
              </a:tr>
              <a:tr h="912401">
                <a:tc>
                  <a:txBody>
                    <a:bodyPr/>
                    <a:lstStyle/>
                    <a:p>
                      <a:pPr marL="0" marR="0" indent="0" algn="l">
                        <a:lnSpc>
                          <a:spcPct val="140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Notified waiting list applicants reply to offer of admission </a:t>
                      </a:r>
                    </a:p>
                    <a:p>
                      <a:pPr marL="0" marR="0" indent="0" algn="l">
                        <a:lnSpc>
                          <a:spcPct val="140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Issuance of Letter of Acceptance  </a:t>
                      </a:r>
                      <a:endParaRPr lang="en-US" sz="15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1014" marR="101014" marT="0" marB="0" anchor="ctr"/>
                </a:tc>
                <a:tc>
                  <a:txBody>
                    <a:bodyPr/>
                    <a:lstStyle/>
                    <a:p>
                      <a:pPr marL="6350" marR="0" indent="-6350" algn="ctr">
                        <a:lnSpc>
                          <a:spcPct val="107000"/>
                        </a:lnSpc>
                        <a:spcBef>
                          <a:spcPts val="0"/>
                        </a:spcBef>
                        <a:spcAft>
                          <a:spcPts val="0"/>
                        </a:spcAft>
                      </a:pPr>
                      <a:r>
                        <a:rPr lang="en-US" sz="1500" kern="100" dirty="0">
                          <a:effectLst/>
                          <a:latin typeface="Times New Roman" panose="02020603050405020304" pitchFamily="18" charset="0"/>
                          <a:cs typeface="Times New Roman" panose="02020603050405020304" pitchFamily="18" charset="0"/>
                        </a:rPr>
                        <a:t>Before 15/07/2023</a:t>
                      </a:r>
                      <a:endParaRPr lang="en-US" sz="16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1014" marR="101014" marT="0" marB="0" anchor="ctr"/>
                </a:tc>
                <a:tc>
                  <a:txBody>
                    <a:bodyPr/>
                    <a:lstStyle/>
                    <a:p>
                      <a:pPr marL="6350" marR="0" indent="-6350" algn="ctr">
                        <a:lnSpc>
                          <a:spcPct val="107000"/>
                        </a:lnSpc>
                        <a:spcBef>
                          <a:spcPts val="0"/>
                        </a:spcBef>
                        <a:spcAft>
                          <a:spcPts val="0"/>
                        </a:spcAft>
                      </a:pPr>
                      <a:r>
                        <a:rPr lang="en-US" sz="1500" kern="100" dirty="0">
                          <a:effectLst/>
                          <a:latin typeface="Times New Roman" panose="02020603050405020304" pitchFamily="18" charset="0"/>
                          <a:cs typeface="Times New Roman" panose="02020603050405020304" pitchFamily="18" charset="0"/>
                        </a:rPr>
                        <a:t>Before 05/01/2024</a:t>
                      </a:r>
                      <a:endParaRPr lang="en-US" sz="16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1014" marR="101014" marT="0" marB="0" anchor="ctr"/>
                </a:tc>
                <a:extLst>
                  <a:ext uri="{0D108BD9-81ED-4DB2-BD59-A6C34878D82A}">
                    <a16:rowId xmlns:a16="http://schemas.microsoft.com/office/drawing/2014/main" val="2845881187"/>
                  </a:ext>
                </a:extLst>
              </a:tr>
            </a:tbl>
          </a:graphicData>
        </a:graphic>
      </p:graphicFrame>
    </p:spTree>
    <p:extLst>
      <p:ext uri="{BB962C8B-B14F-4D97-AF65-F5344CB8AC3E}">
        <p14:creationId xmlns:p14="http://schemas.microsoft.com/office/powerpoint/2010/main" val="2386189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A3F0E-7D83-2FC7-6484-B441F8CD0989}"/>
              </a:ext>
            </a:extLst>
          </p:cNvPr>
          <p:cNvSpPr>
            <a:spLocks noGrp="1"/>
          </p:cNvSpPr>
          <p:nvPr>
            <p:ph type="title"/>
          </p:nvPr>
        </p:nvSpPr>
        <p:spPr/>
        <p:txBody>
          <a:bodyPr/>
          <a:lstStyle/>
          <a:p>
            <a:r>
              <a:rPr lang="en-US" sz="4000" b="1" kern="100" dirty="0">
                <a:solidFill>
                  <a:srgbClr val="000000"/>
                </a:solidFill>
                <a:latin typeface="Times New Roman" panose="02020603050405020304" pitchFamily="18" charset="0"/>
              </a:rPr>
              <a:t>How to Apply </a:t>
            </a:r>
          </a:p>
        </p:txBody>
      </p:sp>
      <p:sp>
        <p:nvSpPr>
          <p:cNvPr id="3" name="Content Placeholder 2">
            <a:extLst>
              <a:ext uri="{FF2B5EF4-FFF2-40B4-BE49-F238E27FC236}">
                <a16:creationId xmlns:a16="http://schemas.microsoft.com/office/drawing/2014/main" id="{B3676165-227E-37DE-293B-4BB4805B5039}"/>
              </a:ext>
            </a:extLst>
          </p:cNvPr>
          <p:cNvSpPr>
            <a:spLocks noGrp="1"/>
          </p:cNvSpPr>
          <p:nvPr>
            <p:ph idx="1"/>
          </p:nvPr>
        </p:nvSpPr>
        <p:spPr>
          <a:xfrm>
            <a:off x="628650" y="1960561"/>
            <a:ext cx="7886700" cy="4351338"/>
          </a:xfrm>
        </p:spPr>
        <p:txBody>
          <a:bodyPr>
            <a:normAutofit fontScale="92500" lnSpcReduction="10000"/>
          </a:bodyPr>
          <a:lstStyle/>
          <a:p>
            <a:pPr marL="342900" marR="0" lvl="0" indent="-342900" algn="l" fontAlgn="base">
              <a:lnSpc>
                <a:spcPct val="142000"/>
              </a:lnSpc>
              <a:spcBef>
                <a:spcPts val="0"/>
              </a:spcBef>
              <a:spcAft>
                <a:spcPts val="15"/>
              </a:spcAft>
              <a:buClr>
                <a:srgbClr val="000000"/>
              </a:buClr>
              <a:buSzPct val="53000"/>
              <a:buFont typeface="+mj-lt"/>
              <a:buAutoNum type="arabicPeriod"/>
            </a:pPr>
            <a:r>
              <a:rPr lang="en-US"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The admission application form can </a:t>
            </a:r>
            <a:r>
              <a:rPr lang="en-US" sz="18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ONLY </a:t>
            </a:r>
            <a:r>
              <a:rPr lang="en-US"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be completed online. Please visit </a:t>
            </a:r>
            <a:r>
              <a:rPr lang="en-US"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2"/>
              </a:rPr>
              <a:t>https://admission.nsysu.edu.tw/eoiaform/passportMember/login</a:t>
            </a:r>
            <a:r>
              <a:rPr lang="en-US"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pPr marL="342900" marR="0" lvl="0" indent="-342900" algn="just" fontAlgn="base">
              <a:lnSpc>
                <a:spcPct val="142000"/>
              </a:lnSpc>
              <a:spcBef>
                <a:spcPts val="0"/>
              </a:spcBef>
              <a:spcAft>
                <a:spcPts val="15"/>
              </a:spcAft>
              <a:buClr>
                <a:srgbClr val="000000"/>
              </a:buClr>
              <a:buSzPct val="53000"/>
              <a:buFont typeface="+mj-lt"/>
              <a:buAutoNum type="arabicPeriod"/>
            </a:pPr>
            <a:r>
              <a:rPr lang="en-US"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Please complete the application procedure online, upload all required documents and press “Submit.” </a:t>
            </a:r>
            <a:r>
              <a:rPr lang="en-US" sz="18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Only applications completed and received before the application due date can be accepted. </a:t>
            </a:r>
            <a:r>
              <a:rPr lang="en-US"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pPr marL="342900" marR="0" lvl="0" indent="-342900" algn="just" fontAlgn="base">
              <a:lnSpc>
                <a:spcPct val="142000"/>
              </a:lnSpc>
              <a:spcBef>
                <a:spcPts val="0"/>
              </a:spcBef>
              <a:spcAft>
                <a:spcPts val="15"/>
              </a:spcAft>
              <a:buClr>
                <a:srgbClr val="000000"/>
              </a:buClr>
              <a:buSzPct val="53000"/>
              <a:buFont typeface="+mj-lt"/>
              <a:buAutoNum type="arabicPeriod"/>
            </a:pPr>
            <a:r>
              <a:rPr lang="en-US"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Each applicant may apply for two undergraduate/graduate programs at most and one group within each undergraduate/graduate program at most; when applying for two undergraduate/graduate programs, please submit required documents individually for each program. Applicants accepted for both programs can only choose to enroll in one program.  </a:t>
            </a:r>
          </a:p>
          <a:p>
            <a:pPr marL="342900" marR="0" lvl="0" indent="-342900" algn="just" fontAlgn="base">
              <a:lnSpc>
                <a:spcPct val="142000"/>
              </a:lnSpc>
              <a:spcBef>
                <a:spcPts val="0"/>
              </a:spcBef>
              <a:spcAft>
                <a:spcPts val="15"/>
              </a:spcAft>
              <a:buClr>
                <a:srgbClr val="000000"/>
              </a:buClr>
              <a:buSzPct val="53000"/>
              <a:buFont typeface="+mj-lt"/>
              <a:buAutoNum type="arabicPeriod"/>
            </a:pPr>
            <a:r>
              <a:rPr lang="en-US"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No documents submitted with the application will be returned regardless of the applicant’s admission status. Please keep personal copies for future reference.  </a:t>
            </a:r>
          </a:p>
          <a:p>
            <a:endParaRPr lang="en-US" dirty="0"/>
          </a:p>
        </p:txBody>
      </p:sp>
      <p:pic>
        <p:nvPicPr>
          <p:cNvPr id="5" name="Picture 4" descr="A qr code with black squares&#10;&#10;Description automatically generated with low confidence">
            <a:extLst>
              <a:ext uri="{FF2B5EF4-FFF2-40B4-BE49-F238E27FC236}">
                <a16:creationId xmlns:a16="http://schemas.microsoft.com/office/drawing/2014/main" id="{3CFC3CFA-FAAA-6170-9BEE-3C40A1A509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5626" y="93661"/>
            <a:ext cx="1866900" cy="1866900"/>
          </a:xfrm>
          <a:prstGeom prst="rect">
            <a:avLst/>
          </a:prstGeom>
        </p:spPr>
      </p:pic>
    </p:spTree>
    <p:extLst>
      <p:ext uri="{BB962C8B-B14F-4D97-AF65-F5344CB8AC3E}">
        <p14:creationId xmlns:p14="http://schemas.microsoft.com/office/powerpoint/2010/main" val="4202038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5895C-DF62-B069-F548-8BCCC6A60E6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Online Admission Application</a:t>
            </a:r>
          </a:p>
        </p:txBody>
      </p:sp>
      <p:sp>
        <p:nvSpPr>
          <p:cNvPr id="3" name="Content Placeholder 2">
            <a:extLst>
              <a:ext uri="{FF2B5EF4-FFF2-40B4-BE49-F238E27FC236}">
                <a16:creationId xmlns:a16="http://schemas.microsoft.com/office/drawing/2014/main" id="{ED948108-9D6B-BB7A-F181-1163F365C5A1}"/>
              </a:ext>
            </a:extLst>
          </p:cNvPr>
          <p:cNvSpPr>
            <a:spLocks noGrp="1"/>
          </p:cNvSpPr>
          <p:nvPr>
            <p:ph idx="1"/>
          </p:nvPr>
        </p:nvSpPr>
        <p:spPr>
          <a:xfrm>
            <a:off x="628650" y="1825625"/>
            <a:ext cx="8324850" cy="4351338"/>
          </a:xfrm>
        </p:spPr>
        <p:txBody>
          <a:bodyPr>
            <a:normAutofit fontScale="92500" lnSpcReduction="10000"/>
          </a:bodyPr>
          <a:lstStyle/>
          <a:p>
            <a:pPr marL="0" marR="0" lvl="0" indent="0" algn="just" fontAlgn="base">
              <a:lnSpc>
                <a:spcPct val="142000"/>
              </a:lnSpc>
              <a:spcBef>
                <a:spcPts val="0"/>
              </a:spcBef>
              <a:spcAft>
                <a:spcPts val="15"/>
              </a:spcAft>
              <a:buClr>
                <a:srgbClr val="000000"/>
              </a:buClr>
              <a:buSzPts val="1000"/>
              <a:buNone/>
            </a:pPr>
            <a:r>
              <a:rPr lang="en-US" sz="2000" b="1" u="none" strike="noStrike" kern="100" dirty="0">
                <a:solidFill>
                  <a:schemeClr val="accent2">
                    <a:lumMod val="50000"/>
                  </a:schemeClr>
                </a:solidFill>
                <a:effectLst/>
                <a:uFill>
                  <a:solidFill>
                    <a:srgbClr val="000000"/>
                  </a:solidFill>
                </a:uFill>
                <a:latin typeface="Times New Roman" panose="02020603050405020304" pitchFamily="18" charset="0"/>
                <a:ea typeface="Times New Roman" panose="02020603050405020304" pitchFamily="18" charset="0"/>
              </a:rPr>
              <a:t>Certificate of highest-level official degree certificate and official transcript:  </a:t>
            </a:r>
          </a:p>
          <a:p>
            <a:pPr marL="457200" marR="0" lvl="1" indent="0" algn="just" fontAlgn="base">
              <a:lnSpc>
                <a:spcPct val="142000"/>
              </a:lnSpc>
              <a:spcBef>
                <a:spcPts val="0"/>
              </a:spcBef>
              <a:spcAft>
                <a:spcPts val="15"/>
              </a:spcAft>
              <a:buClr>
                <a:srgbClr val="000000"/>
              </a:buClr>
              <a:buSzPts val="1000"/>
              <a:buNone/>
            </a:pPr>
            <a:r>
              <a:rPr lang="en-US" sz="1600" b="1" u="none" strike="noStrike" kern="100" dirty="0">
                <a:solidFill>
                  <a:srgbClr val="FF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One photocopy</a:t>
            </a:r>
            <a:r>
              <a:rPr lang="en-US" sz="16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(no need authorization) of the official degree certificate in Chinese or English issued by the institution. </a:t>
            </a:r>
            <a:r>
              <a:rPr lang="en-US" sz="1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R="0" lvl="0" algn="just">
              <a:lnSpc>
                <a:spcPct val="142000"/>
              </a:lnSpc>
              <a:spcBef>
                <a:spcPts val="0"/>
              </a:spcBef>
              <a:spcAft>
                <a:spcPts val="0"/>
              </a:spcAft>
              <a:buSzPts val="1000"/>
              <a:buFont typeface="Wingdings" panose="05000000000000000000" pitchFamily="2" charset="2"/>
              <a:buChar char="Ø"/>
            </a:pPr>
            <a:r>
              <a:rPr lang="en-US" sz="1600" kern="100" dirty="0">
                <a:solidFill>
                  <a:srgbClr val="000000"/>
                </a:solidFill>
                <a:effectLst/>
                <a:latin typeface="Times New Roman" panose="02020603050405020304" pitchFamily="18" charset="0"/>
                <a:ea typeface="Times New Roman" panose="02020603050405020304" pitchFamily="18" charset="0"/>
              </a:rPr>
              <a:t>For undergraduate programs, please provide a high school official degree certificate; for master’s programs, please provide a bachelor’s official degree certificate; for doctoral programs, please provide a master’s official degree certificate.  </a:t>
            </a:r>
            <a:endParaRPr lang="en-US" sz="1600" b="1" kern="100" dirty="0">
              <a:solidFill>
                <a:schemeClr val="accent2">
                  <a:lumMod val="50000"/>
                </a:schemeClr>
              </a:solidFill>
              <a:uFill>
                <a:solidFill>
                  <a:srgbClr val="000000"/>
                </a:solidFill>
              </a:uFill>
              <a:latin typeface="Times New Roman" panose="02020603050405020304" pitchFamily="18" charset="0"/>
            </a:endParaRPr>
          </a:p>
          <a:p>
            <a:pPr marR="0" lvl="0" algn="just">
              <a:lnSpc>
                <a:spcPct val="142000"/>
              </a:lnSpc>
              <a:spcBef>
                <a:spcPts val="0"/>
              </a:spcBef>
              <a:spcAft>
                <a:spcPts val="0"/>
              </a:spcAft>
              <a:buSzPts val="1000"/>
              <a:buFont typeface="Wingdings" panose="05000000000000000000" pitchFamily="2" charset="2"/>
              <a:buChar char="Ø"/>
            </a:pPr>
            <a:r>
              <a:rPr lang="en-US" sz="1600" kern="100" dirty="0">
                <a:solidFill>
                  <a:srgbClr val="000000"/>
                </a:solidFill>
                <a:latin typeface="Times New Roman" panose="02020603050405020304" pitchFamily="18" charset="0"/>
              </a:rPr>
              <a:t>If you are currently studying at an institution, please submit </a:t>
            </a:r>
            <a:r>
              <a:rPr lang="en-US" sz="1600" b="1" kern="100" dirty="0">
                <a:solidFill>
                  <a:srgbClr val="FF0000"/>
                </a:solidFill>
                <a:effectLst/>
                <a:latin typeface="Times New Roman" panose="02020603050405020304" pitchFamily="18" charset="0"/>
                <a:ea typeface="Times New Roman" panose="02020603050405020304" pitchFamily="18" charset="0"/>
              </a:rPr>
              <a:t>proof of enrollment</a:t>
            </a:r>
            <a:r>
              <a:rPr lang="en-US" sz="1600" b="1" kern="100" dirty="0">
                <a:solidFill>
                  <a:srgbClr val="000000"/>
                </a:solidFill>
                <a:effectLst/>
                <a:latin typeface="Times New Roman" panose="02020603050405020304" pitchFamily="18" charset="0"/>
                <a:ea typeface="Times New Roman" panose="02020603050405020304" pitchFamily="18" charset="0"/>
              </a:rPr>
              <a:t> with the institution's anticipated graduation time.</a:t>
            </a:r>
            <a:r>
              <a:rPr lang="en-US" sz="2000" kern="100" dirty="0">
                <a:solidFill>
                  <a:srgbClr val="000000"/>
                </a:solidFill>
                <a:effectLst/>
                <a:latin typeface="Times New Roman" panose="02020603050405020304" pitchFamily="18" charset="0"/>
                <a:ea typeface="Times New Roman" panose="02020603050405020304" pitchFamily="18" charset="0"/>
              </a:rPr>
              <a:t>   </a:t>
            </a:r>
            <a:endParaRPr lang="en-US" sz="1000" kern="100" dirty="0">
              <a:solidFill>
                <a:srgbClr val="000000"/>
              </a:solidFill>
              <a:latin typeface="Times New Roman" panose="02020603050405020304" pitchFamily="18" charset="0"/>
              <a:ea typeface="Times New Roman" panose="02020603050405020304" pitchFamily="18" charset="0"/>
            </a:endParaRPr>
          </a:p>
          <a:p>
            <a:pPr marL="0" marR="0" lvl="0" indent="0" algn="just">
              <a:lnSpc>
                <a:spcPct val="142000"/>
              </a:lnSpc>
              <a:spcBef>
                <a:spcPts val="0"/>
              </a:spcBef>
              <a:spcAft>
                <a:spcPts val="0"/>
              </a:spcAft>
              <a:buSzPts val="1000"/>
              <a:buNone/>
            </a:pPr>
            <a:r>
              <a:rPr lang="en-US" sz="1600" b="1" kern="100" dirty="0">
                <a:solidFill>
                  <a:srgbClr val="000000"/>
                </a:solidFill>
                <a:effectLst/>
                <a:latin typeface="Times New Roman" panose="02020603050405020304" pitchFamily="18" charset="0"/>
                <a:ea typeface="Times New Roman" panose="02020603050405020304" pitchFamily="18" charset="0"/>
              </a:rPr>
              <a:t>Note: If you are not sure the time to graduate/receive the degree matches with application visa time, please do not apply</a:t>
            </a:r>
            <a:endParaRPr lang="en-US" sz="1600" b="1" kern="100" dirty="0">
              <a:solidFill>
                <a:srgbClr val="000000"/>
              </a:solidFill>
              <a:latin typeface="Times New Roman" panose="02020603050405020304" pitchFamily="18" charset="0"/>
              <a:ea typeface="Times New Roman" panose="02020603050405020304" pitchFamily="18" charset="0"/>
            </a:endParaRPr>
          </a:p>
          <a:p>
            <a:pPr marR="0" lvl="0" algn="just">
              <a:lnSpc>
                <a:spcPct val="142000"/>
              </a:lnSpc>
              <a:spcBef>
                <a:spcPts val="0"/>
              </a:spcBef>
              <a:spcAft>
                <a:spcPts val="0"/>
              </a:spcAft>
              <a:buSzPts val="1000"/>
              <a:buFont typeface="Wingdings" panose="05000000000000000000" pitchFamily="2" charset="2"/>
              <a:buChar char="Ø"/>
            </a:pPr>
            <a:r>
              <a:rPr lang="en-US" sz="1600" kern="100" dirty="0">
                <a:solidFill>
                  <a:srgbClr val="000000"/>
                </a:solidFill>
                <a:latin typeface="Times New Roman" panose="02020603050405020304" pitchFamily="18" charset="0"/>
              </a:rPr>
              <a:t>Applicants for Ph.D. programs should provide both bachelor’s and master’s official transcripts.</a:t>
            </a:r>
          </a:p>
          <a:p>
            <a:pPr marR="0" lvl="0" algn="just">
              <a:lnSpc>
                <a:spcPct val="142000"/>
              </a:lnSpc>
              <a:spcBef>
                <a:spcPts val="0"/>
              </a:spcBef>
              <a:spcAft>
                <a:spcPts val="0"/>
              </a:spcAft>
              <a:buSzPts val="1000"/>
              <a:buFont typeface="Wingdings" panose="05000000000000000000" pitchFamily="2" charset="2"/>
              <a:buChar char="Ø"/>
            </a:pPr>
            <a:r>
              <a:rPr lang="en-US" sz="1600" kern="100" dirty="0">
                <a:solidFill>
                  <a:srgbClr val="000000"/>
                </a:solidFill>
                <a:latin typeface="Times New Roman" panose="02020603050405020304" pitchFamily="18" charset="0"/>
              </a:rPr>
              <a:t>Other materials required for the NSYSU Scholarship for International Students (if applicable): Please refer to </a:t>
            </a:r>
            <a:r>
              <a:rPr lang="en-US" sz="1800" kern="100" dirty="0">
                <a:solidFill>
                  <a:srgbClr val="000000"/>
                </a:solidFill>
                <a:uFill>
                  <a:solidFill>
                    <a:srgbClr val="000000"/>
                  </a:solidFill>
                </a:uFill>
                <a:latin typeface="Times New Roman" panose="02020603050405020304" pitchFamily="18" charset="0"/>
                <a:cs typeface="Times New Roman" panose="02020603050405020304" pitchFamily="18" charset="0"/>
                <a:hlinkClick r:id="rId3"/>
              </a:rPr>
              <a:t>https://oia.nsysu.edu.tw/p/412-1308-20732.php?Lang=en</a:t>
            </a:r>
            <a:r>
              <a:rPr lang="en-US" sz="1800" kern="100" dirty="0">
                <a:solidFill>
                  <a:srgbClr val="000000"/>
                </a:solidFill>
                <a:uFill>
                  <a:solidFill>
                    <a:srgbClr val="000000"/>
                  </a:solidFill>
                </a:uFill>
                <a:latin typeface="Times New Roman" panose="02020603050405020304" pitchFamily="18" charset="0"/>
                <a:cs typeface="Times New Roman" panose="02020603050405020304" pitchFamily="18" charset="0"/>
              </a:rPr>
              <a:t> </a:t>
            </a:r>
            <a:r>
              <a:rPr lang="en-US" sz="1600" kern="100" dirty="0">
                <a:solidFill>
                  <a:srgbClr val="000000"/>
                </a:solidFill>
                <a:latin typeface="Times New Roman" panose="02020603050405020304" pitchFamily="18" charset="0"/>
              </a:rPr>
              <a:t>for more details.</a:t>
            </a:r>
          </a:p>
        </p:txBody>
      </p:sp>
      <p:pic>
        <p:nvPicPr>
          <p:cNvPr id="5" name="Picture 4" descr="A qr code on a white background&#10;&#10;Description automatically generated">
            <a:extLst>
              <a:ext uri="{FF2B5EF4-FFF2-40B4-BE49-F238E27FC236}">
                <a16:creationId xmlns:a16="http://schemas.microsoft.com/office/drawing/2014/main" id="{062DFF72-D39B-EBBC-B5B5-7EC2893B3C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7650" y="5700713"/>
            <a:ext cx="1085850" cy="1085850"/>
          </a:xfrm>
          <a:prstGeom prst="rect">
            <a:avLst/>
          </a:prstGeom>
        </p:spPr>
      </p:pic>
    </p:spTree>
    <p:extLst>
      <p:ext uri="{BB962C8B-B14F-4D97-AF65-F5344CB8AC3E}">
        <p14:creationId xmlns:p14="http://schemas.microsoft.com/office/powerpoint/2010/main" val="34987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36D7A-0532-5258-DDA7-9C10689D1DE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Visa Application</a:t>
            </a:r>
          </a:p>
        </p:txBody>
      </p:sp>
      <p:sp>
        <p:nvSpPr>
          <p:cNvPr id="3" name="Content Placeholder 2">
            <a:extLst>
              <a:ext uri="{FF2B5EF4-FFF2-40B4-BE49-F238E27FC236}">
                <a16:creationId xmlns:a16="http://schemas.microsoft.com/office/drawing/2014/main" id="{6C9F8CE1-5FFC-36C7-EE70-5B897AA8EFA7}"/>
              </a:ext>
            </a:extLst>
          </p:cNvPr>
          <p:cNvSpPr>
            <a:spLocks noGrp="1"/>
          </p:cNvSpPr>
          <p:nvPr>
            <p:ph idx="1"/>
          </p:nvPr>
        </p:nvSpPr>
        <p:spPr/>
        <p:txBody>
          <a:bodyPr/>
          <a:lstStyle/>
          <a:p>
            <a:r>
              <a:rPr lang="en-US" sz="1800" kern="100" dirty="0">
                <a:solidFill>
                  <a:srgbClr val="000000"/>
                </a:solidFill>
                <a:effectLst/>
                <a:latin typeface="Times New Roman" panose="02020603050405020304" pitchFamily="18" charset="0"/>
                <a:ea typeface="Times New Roman" panose="02020603050405020304" pitchFamily="18" charset="0"/>
              </a:rPr>
              <a:t>After knowing the result, please prepare the following materials:</a:t>
            </a:r>
          </a:p>
          <a:p>
            <a:endParaRPr lang="en-US" dirty="0"/>
          </a:p>
        </p:txBody>
      </p:sp>
      <p:grpSp>
        <p:nvGrpSpPr>
          <p:cNvPr id="6" name="Group 5">
            <a:extLst>
              <a:ext uri="{FF2B5EF4-FFF2-40B4-BE49-F238E27FC236}">
                <a16:creationId xmlns:a16="http://schemas.microsoft.com/office/drawing/2014/main" id="{381FFE32-1102-4E1A-5251-5B47BE58440B}"/>
              </a:ext>
            </a:extLst>
          </p:cNvPr>
          <p:cNvGrpSpPr/>
          <p:nvPr/>
        </p:nvGrpSpPr>
        <p:grpSpPr>
          <a:xfrm>
            <a:off x="419417" y="2313780"/>
            <a:ext cx="7548027" cy="1906589"/>
            <a:chOff x="1448117" y="3703636"/>
            <a:chExt cx="5568315" cy="1406525"/>
          </a:xfrm>
        </p:grpSpPr>
        <p:pic>
          <p:nvPicPr>
            <p:cNvPr id="5" name="Picture 4" descr="A close-up of a document&#10;&#10;Description automatically generated with low confidence">
              <a:extLst>
                <a:ext uri="{FF2B5EF4-FFF2-40B4-BE49-F238E27FC236}">
                  <a16:creationId xmlns:a16="http://schemas.microsoft.com/office/drawing/2014/main" id="{7F46FF63-B9F6-EC8B-149B-FC02DA66CC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8117" y="3703636"/>
              <a:ext cx="5485765" cy="1406525"/>
            </a:xfrm>
            <a:prstGeom prst="rect">
              <a:avLst/>
            </a:prstGeom>
          </p:spPr>
        </p:pic>
        <p:sp>
          <p:nvSpPr>
            <p:cNvPr id="4" name="Rectangle 3">
              <a:extLst>
                <a:ext uri="{FF2B5EF4-FFF2-40B4-BE49-F238E27FC236}">
                  <a16:creationId xmlns:a16="http://schemas.microsoft.com/office/drawing/2014/main" id="{34CBBEDE-F71B-ABC2-420D-35CAF227F279}"/>
                </a:ext>
              </a:extLst>
            </p:cNvPr>
            <p:cNvSpPr/>
            <p:nvPr/>
          </p:nvSpPr>
          <p:spPr>
            <a:xfrm>
              <a:off x="1632267" y="4267198"/>
              <a:ext cx="5384165" cy="279400"/>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8" name="TextBox 7">
            <a:extLst>
              <a:ext uri="{FF2B5EF4-FFF2-40B4-BE49-F238E27FC236}">
                <a16:creationId xmlns:a16="http://schemas.microsoft.com/office/drawing/2014/main" id="{3331503C-DA8B-7A92-89B3-B6BBED72057E}"/>
              </a:ext>
            </a:extLst>
          </p:cNvPr>
          <p:cNvSpPr txBox="1"/>
          <p:nvPr/>
        </p:nvSpPr>
        <p:spPr>
          <a:xfrm>
            <a:off x="742949" y="4522630"/>
            <a:ext cx="7436127" cy="923330"/>
          </a:xfrm>
          <a:prstGeom prst="rect">
            <a:avLst/>
          </a:prstGeom>
          <a:noFill/>
        </p:spPr>
        <p:txBody>
          <a:bodyPr wrap="square">
            <a:spAutoFit/>
          </a:bodyPr>
          <a:lstStyle/>
          <a:p>
            <a:pPr marL="342900" indent="-342900">
              <a:buFont typeface="+mj-lt"/>
              <a:buAutoNum type="arabicPeriod"/>
            </a:pPr>
            <a:r>
              <a:rPr lang="en-US" sz="1800" b="1" dirty="0">
                <a:solidFill>
                  <a:schemeClr val="accent2">
                    <a:lumMod val="75000"/>
                  </a:schemeClr>
                </a:solidFill>
                <a:effectLst/>
                <a:latin typeface="Times New Roman" panose="02020603050405020304" pitchFamily="18" charset="0"/>
                <a:ea typeface="Times New Roman" panose="02020603050405020304" pitchFamily="18" charset="0"/>
              </a:rPr>
              <a:t>Original passport and copy </a:t>
            </a:r>
            <a:r>
              <a:rPr lang="en-US" sz="1800" kern="100" dirty="0">
                <a:solidFill>
                  <a:srgbClr val="000000"/>
                </a:solidFill>
                <a:effectLst/>
                <a:latin typeface="Times New Roman" panose="02020603050405020304" pitchFamily="18" charset="0"/>
                <a:ea typeface="Times New Roman" panose="02020603050405020304" pitchFamily="18" charset="0"/>
              </a:rPr>
              <a:t>(</a:t>
            </a:r>
            <a:r>
              <a:rPr lang="en-US" sz="1800" b="1" kern="100" dirty="0">
                <a:solidFill>
                  <a:srgbClr val="000000"/>
                </a:solidFill>
                <a:effectLst/>
                <a:latin typeface="Times New Roman" panose="02020603050405020304" pitchFamily="18" charset="0"/>
                <a:ea typeface="Times New Roman" panose="02020603050405020304" pitchFamily="18" charset="0"/>
              </a:rPr>
              <a:t>If you do not have passport or your passport expired</a:t>
            </a:r>
            <a:r>
              <a:rPr lang="en-US" b="1" kern="100" dirty="0">
                <a:solidFill>
                  <a:srgbClr val="000000"/>
                </a:solidFill>
                <a:latin typeface="Times New Roman" panose="02020603050405020304" pitchFamily="18" charset="0"/>
                <a:ea typeface="Times New Roman" panose="02020603050405020304" pitchFamily="18" charset="0"/>
              </a:rPr>
              <a:t>, </a:t>
            </a:r>
            <a:r>
              <a:rPr lang="en-US" sz="1800" b="1" kern="100" dirty="0">
                <a:solidFill>
                  <a:srgbClr val="000000"/>
                </a:solidFill>
                <a:effectLst/>
                <a:latin typeface="Times New Roman" panose="02020603050405020304" pitchFamily="18" charset="0"/>
                <a:ea typeface="Times New Roman" panose="02020603050405020304" pitchFamily="18" charset="0"/>
              </a:rPr>
              <a:t>please apply or renew it</a:t>
            </a:r>
            <a:r>
              <a:rPr lang="en-US" sz="1800" kern="100" dirty="0">
                <a:solidFill>
                  <a:srgbClr val="000000"/>
                </a:solidFill>
                <a:effectLst/>
                <a:latin typeface="Times New Roman" panose="02020603050405020304" pitchFamily="18" charset="0"/>
                <a:ea typeface="Times New Roman" panose="02020603050405020304" pitchFamily="18" charset="0"/>
              </a:rPr>
              <a:t>)</a:t>
            </a:r>
          </a:p>
          <a:p>
            <a:pPr marL="342900" indent="-342900">
              <a:buFont typeface="+mj-lt"/>
              <a:buAutoNum type="arabicPeriod"/>
            </a:pPr>
            <a:endParaRPr lang="en-US" dirty="0"/>
          </a:p>
        </p:txBody>
      </p:sp>
    </p:spTree>
    <p:extLst>
      <p:ext uri="{BB962C8B-B14F-4D97-AF65-F5344CB8AC3E}">
        <p14:creationId xmlns:p14="http://schemas.microsoft.com/office/powerpoint/2010/main" val="2993399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87215-43A3-A122-33C7-A0F28370349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Visa Application</a:t>
            </a:r>
            <a:endParaRPr lang="en-US" dirty="0"/>
          </a:p>
        </p:txBody>
      </p:sp>
      <p:sp>
        <p:nvSpPr>
          <p:cNvPr id="3" name="Content Placeholder 2">
            <a:extLst>
              <a:ext uri="{FF2B5EF4-FFF2-40B4-BE49-F238E27FC236}">
                <a16:creationId xmlns:a16="http://schemas.microsoft.com/office/drawing/2014/main" id="{41901AD9-B9FA-E406-BD5B-EC2A7BB2F4B9}"/>
              </a:ext>
            </a:extLst>
          </p:cNvPr>
          <p:cNvSpPr>
            <a:spLocks noGrp="1"/>
          </p:cNvSpPr>
          <p:nvPr>
            <p:ph idx="1"/>
          </p:nvPr>
        </p:nvSpPr>
        <p:spPr>
          <a:xfrm>
            <a:off x="628650" y="1825625"/>
            <a:ext cx="7886700" cy="1136650"/>
          </a:xfrm>
        </p:spPr>
        <p:txBody>
          <a:bodyPr>
            <a:normAutofit/>
          </a:bodyPr>
          <a:lstStyle/>
          <a:p>
            <a:pPr marL="342900" indent="-342900" algn="just">
              <a:lnSpc>
                <a:spcPct val="160000"/>
              </a:lnSpc>
              <a:spcBef>
                <a:spcPts val="600"/>
              </a:spcBef>
              <a:spcAft>
                <a:spcPts val="600"/>
              </a:spcAft>
              <a:buFont typeface="+mj-lt"/>
              <a:buAutoNum type="arabicPeriod" startAt="2"/>
            </a:pPr>
            <a:r>
              <a:rPr lang="en-US" sz="1800" b="1" dirty="0">
                <a:solidFill>
                  <a:schemeClr val="accent2">
                    <a:lumMod val="75000"/>
                  </a:schemeClr>
                </a:solidFill>
                <a:effectLst/>
                <a:latin typeface="Times New Roman" panose="02020603050405020304" pitchFamily="18" charset="0"/>
                <a:ea typeface="Times New Roman" panose="02020603050405020304" pitchFamily="18" charset="0"/>
              </a:rPr>
              <a:t>The original and a copy of the highest academic diploma and transcript </a:t>
            </a:r>
            <a:r>
              <a:rPr lang="en-US" sz="1800" b="1" dirty="0">
                <a:effectLst/>
                <a:latin typeface="Times New Roman" panose="02020603050405020304" pitchFamily="18" charset="0"/>
                <a:ea typeface="Times New Roman" panose="02020603050405020304" pitchFamily="18" charset="0"/>
              </a:rPr>
              <a:t>(the copy of diploma and transcript must be authorized)</a:t>
            </a:r>
            <a:endParaRPr lang="en-US" sz="3200" b="1" dirty="0"/>
          </a:p>
        </p:txBody>
      </p:sp>
      <p:sp>
        <p:nvSpPr>
          <p:cNvPr id="5" name="TextBox 4">
            <a:extLst>
              <a:ext uri="{FF2B5EF4-FFF2-40B4-BE49-F238E27FC236}">
                <a16:creationId xmlns:a16="http://schemas.microsoft.com/office/drawing/2014/main" id="{E9D6FA0C-6C37-6372-BDA8-80208F14A4A5}"/>
              </a:ext>
            </a:extLst>
          </p:cNvPr>
          <p:cNvSpPr txBox="1"/>
          <p:nvPr/>
        </p:nvSpPr>
        <p:spPr>
          <a:xfrm>
            <a:off x="628650" y="2666854"/>
            <a:ext cx="4572000" cy="441468"/>
          </a:xfrm>
          <a:prstGeom prst="rect">
            <a:avLst/>
          </a:prstGeom>
          <a:noFill/>
        </p:spPr>
        <p:txBody>
          <a:bodyPr wrap="square">
            <a:spAutoFit/>
          </a:bodyPr>
          <a:lstStyle/>
          <a:p>
            <a:pPr marL="285750" marR="0" indent="0" algn="just">
              <a:lnSpc>
                <a:spcPct val="142000"/>
              </a:lnSpc>
              <a:spcBef>
                <a:spcPts val="0"/>
              </a:spcBef>
              <a:spcAft>
                <a:spcPts val="15"/>
              </a:spcAft>
            </a:pPr>
            <a:r>
              <a:rPr lang="en-US" sz="1800" b="1" kern="100" dirty="0">
                <a:solidFill>
                  <a:schemeClr val="accent6"/>
                </a:solidFill>
                <a:effectLst/>
                <a:latin typeface="Times New Roman" panose="02020603050405020304" pitchFamily="18" charset="0"/>
                <a:ea typeface="Times New Roman" panose="02020603050405020304" pitchFamily="18" charset="0"/>
              </a:rPr>
              <a:t>The processing of authorization:</a:t>
            </a:r>
          </a:p>
        </p:txBody>
      </p:sp>
      <p:pic>
        <p:nvPicPr>
          <p:cNvPr id="6" name="Picture 5">
            <a:extLst>
              <a:ext uri="{FF2B5EF4-FFF2-40B4-BE49-F238E27FC236}">
                <a16:creationId xmlns:a16="http://schemas.microsoft.com/office/drawing/2014/main" id="{61A121CB-B674-4A49-7F5F-47924A89A935}"/>
              </a:ext>
            </a:extLst>
          </p:cNvPr>
          <p:cNvPicPr>
            <a:picLocks noChangeAspect="1"/>
          </p:cNvPicPr>
          <p:nvPr/>
        </p:nvPicPr>
        <p:blipFill>
          <a:blip r:embed="rId2"/>
          <a:stretch>
            <a:fillRect/>
          </a:stretch>
        </p:blipFill>
        <p:spPr>
          <a:xfrm>
            <a:off x="428625" y="3483943"/>
            <a:ext cx="1905000" cy="1300385"/>
          </a:xfrm>
          <a:prstGeom prst="rect">
            <a:avLst/>
          </a:prstGeom>
        </p:spPr>
      </p:pic>
      <p:pic>
        <p:nvPicPr>
          <p:cNvPr id="7" name="Picture 6">
            <a:extLst>
              <a:ext uri="{FF2B5EF4-FFF2-40B4-BE49-F238E27FC236}">
                <a16:creationId xmlns:a16="http://schemas.microsoft.com/office/drawing/2014/main" id="{E6AFFA51-A848-525C-0DD9-7BA4C136BA43}"/>
              </a:ext>
            </a:extLst>
          </p:cNvPr>
          <p:cNvPicPr>
            <a:picLocks noChangeAspect="1"/>
          </p:cNvPicPr>
          <p:nvPr/>
        </p:nvPicPr>
        <p:blipFill>
          <a:blip r:embed="rId3"/>
          <a:stretch>
            <a:fillRect/>
          </a:stretch>
        </p:blipFill>
        <p:spPr>
          <a:xfrm>
            <a:off x="2768470" y="3483943"/>
            <a:ext cx="1858105" cy="1300385"/>
          </a:xfrm>
          <a:prstGeom prst="rect">
            <a:avLst/>
          </a:prstGeom>
        </p:spPr>
      </p:pic>
      <p:pic>
        <p:nvPicPr>
          <p:cNvPr id="8" name="Picture 7">
            <a:extLst>
              <a:ext uri="{FF2B5EF4-FFF2-40B4-BE49-F238E27FC236}">
                <a16:creationId xmlns:a16="http://schemas.microsoft.com/office/drawing/2014/main" id="{B04CD925-E714-1ABE-84FC-D2F73148F6D8}"/>
              </a:ext>
            </a:extLst>
          </p:cNvPr>
          <p:cNvPicPr>
            <a:picLocks noChangeAspect="1"/>
          </p:cNvPicPr>
          <p:nvPr/>
        </p:nvPicPr>
        <p:blipFill>
          <a:blip r:embed="rId4"/>
          <a:stretch>
            <a:fillRect/>
          </a:stretch>
        </p:blipFill>
        <p:spPr>
          <a:xfrm>
            <a:off x="5010103" y="3483943"/>
            <a:ext cx="1600249" cy="2030099"/>
          </a:xfrm>
          <a:prstGeom prst="rect">
            <a:avLst/>
          </a:prstGeom>
        </p:spPr>
      </p:pic>
      <p:pic>
        <p:nvPicPr>
          <p:cNvPr id="9" name="Picture 8">
            <a:extLst>
              <a:ext uri="{FF2B5EF4-FFF2-40B4-BE49-F238E27FC236}">
                <a16:creationId xmlns:a16="http://schemas.microsoft.com/office/drawing/2014/main" id="{F03C0044-9D90-64D4-5D92-86F80D879C9E}"/>
              </a:ext>
            </a:extLst>
          </p:cNvPr>
          <p:cNvPicPr>
            <a:picLocks noChangeAspect="1"/>
          </p:cNvPicPr>
          <p:nvPr/>
        </p:nvPicPr>
        <p:blipFill>
          <a:blip r:embed="rId5"/>
          <a:stretch>
            <a:fillRect/>
          </a:stretch>
        </p:blipFill>
        <p:spPr>
          <a:xfrm>
            <a:off x="6919526" y="3429000"/>
            <a:ext cx="1875715" cy="2562225"/>
          </a:xfrm>
          <a:prstGeom prst="rect">
            <a:avLst/>
          </a:prstGeom>
        </p:spPr>
      </p:pic>
      <p:sp>
        <p:nvSpPr>
          <p:cNvPr id="10" name="TextBox 9">
            <a:extLst>
              <a:ext uri="{FF2B5EF4-FFF2-40B4-BE49-F238E27FC236}">
                <a16:creationId xmlns:a16="http://schemas.microsoft.com/office/drawing/2014/main" id="{DD2DF556-F48C-BF81-1CDE-F192A462753D}"/>
              </a:ext>
            </a:extLst>
          </p:cNvPr>
          <p:cNvSpPr txBox="1"/>
          <p:nvPr/>
        </p:nvSpPr>
        <p:spPr>
          <a:xfrm>
            <a:off x="123825" y="4901576"/>
            <a:ext cx="2514600" cy="784830"/>
          </a:xfrm>
          <a:prstGeom prst="rect">
            <a:avLst/>
          </a:prstGeom>
          <a:noFill/>
        </p:spPr>
        <p:txBody>
          <a:bodyPr wrap="square" rtlCol="0">
            <a:spAutoFit/>
          </a:bodyPr>
          <a:lstStyle/>
          <a:p>
            <a:pPr algn="ctr"/>
            <a:r>
              <a:rPr lang="en-US" sz="1500" dirty="0" err="1">
                <a:latin typeface="Times New Roman" panose="02020603050405020304" pitchFamily="18" charset="0"/>
                <a:cs typeface="Times New Roman" panose="02020603050405020304" pitchFamily="18" charset="0"/>
              </a:rPr>
              <a:t>Bằng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tốt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nghiệp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bản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gốc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tiếng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anh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hoặc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tiếng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trung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dịch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thuật</a:t>
            </a:r>
            <a:r>
              <a:rPr lang="en-US" sz="1500" dirty="0">
                <a:latin typeface="Times New Roman" panose="02020603050405020304" pitchFamily="18" charset="0"/>
                <a:cs typeface="Times New Roman" panose="02020603050405020304" pitchFamily="18" charset="0"/>
              </a:rPr>
              <a:t>)</a:t>
            </a:r>
          </a:p>
        </p:txBody>
      </p:sp>
      <p:sp>
        <p:nvSpPr>
          <p:cNvPr id="11" name="Arrow: Right 10">
            <a:extLst>
              <a:ext uri="{FF2B5EF4-FFF2-40B4-BE49-F238E27FC236}">
                <a16:creationId xmlns:a16="http://schemas.microsoft.com/office/drawing/2014/main" id="{6A25E358-455F-92C7-96D3-3372AB8EE855}"/>
              </a:ext>
            </a:extLst>
          </p:cNvPr>
          <p:cNvSpPr/>
          <p:nvPr/>
        </p:nvSpPr>
        <p:spPr>
          <a:xfrm>
            <a:off x="2438400" y="4010025"/>
            <a:ext cx="278753" cy="200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D8996585-ABD9-BD69-5B4A-4C160681A151}"/>
              </a:ext>
            </a:extLst>
          </p:cNvPr>
          <p:cNvSpPr/>
          <p:nvPr/>
        </p:nvSpPr>
        <p:spPr>
          <a:xfrm>
            <a:off x="4693591" y="4034122"/>
            <a:ext cx="278753" cy="200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384410B1-81E5-D590-AE55-3BB1122D36CB}"/>
              </a:ext>
            </a:extLst>
          </p:cNvPr>
          <p:cNvSpPr/>
          <p:nvPr/>
        </p:nvSpPr>
        <p:spPr>
          <a:xfrm>
            <a:off x="6648111" y="4091271"/>
            <a:ext cx="278753" cy="200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84ACE59-D4F3-0490-9AF4-53436FD199BB}"/>
              </a:ext>
            </a:extLst>
          </p:cNvPr>
          <p:cNvSpPr txBox="1"/>
          <p:nvPr/>
        </p:nvSpPr>
        <p:spPr>
          <a:xfrm>
            <a:off x="2717153" y="4952713"/>
            <a:ext cx="2059611" cy="1015663"/>
          </a:xfrm>
          <a:prstGeom prst="rect">
            <a:avLst/>
          </a:prstGeom>
          <a:noFill/>
        </p:spPr>
        <p:txBody>
          <a:bodyPr wrap="square" rtlCol="0">
            <a:spAutoFit/>
          </a:bodyPr>
          <a:lstStyle/>
          <a:p>
            <a:pPr algn="ctr"/>
            <a:r>
              <a:rPr lang="en-US" sz="1500" dirty="0" err="1">
                <a:latin typeface="Times New Roman" panose="02020603050405020304" pitchFamily="18" charset="0"/>
                <a:cs typeface="Times New Roman" panose="02020603050405020304" pitchFamily="18" charset="0"/>
              </a:rPr>
              <a:t>Phô</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tô</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và</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công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chứng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nên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làm</a:t>
            </a:r>
            <a:r>
              <a:rPr lang="en-US" sz="1500" dirty="0">
                <a:latin typeface="Times New Roman" panose="02020603050405020304" pitchFamily="18" charset="0"/>
                <a:cs typeface="Times New Roman" panose="02020603050405020304" pitchFamily="18" charset="0"/>
              </a:rPr>
              <a:t> ở </a:t>
            </a:r>
            <a:r>
              <a:rPr lang="en-US" sz="1500" dirty="0" err="1">
                <a:latin typeface="Times New Roman" panose="02020603050405020304" pitchFamily="18" charset="0"/>
                <a:cs typeface="Times New Roman" panose="02020603050405020304" pitchFamily="18" charset="0"/>
              </a:rPr>
              <a:t>văn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phòng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công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chứng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quận</a:t>
            </a:r>
            <a:r>
              <a:rPr lang="en-US" sz="1500" dirty="0">
                <a:latin typeface="Times New Roman" panose="02020603050405020304" pitchFamily="18" charset="0"/>
                <a:cs typeface="Times New Roman" panose="02020603050405020304" pitchFamily="18" charset="0"/>
              </a:rPr>
              <a:t> 1 </a:t>
            </a:r>
            <a:r>
              <a:rPr lang="en-US" sz="1500" dirty="0" err="1">
                <a:latin typeface="Times New Roman" panose="02020603050405020304" pitchFamily="18" charset="0"/>
                <a:cs typeface="Times New Roman" panose="02020603050405020304" pitchFamily="18" charset="0"/>
              </a:rPr>
              <a:t>Tp</a:t>
            </a:r>
            <a:r>
              <a:rPr lang="en-US" sz="1500" dirty="0">
                <a:latin typeface="Times New Roman" panose="02020603050405020304" pitchFamily="18" charset="0"/>
                <a:cs typeface="Times New Roman" panose="02020603050405020304" pitchFamily="18" charset="0"/>
              </a:rPr>
              <a:t> HCM)</a:t>
            </a:r>
          </a:p>
        </p:txBody>
      </p:sp>
      <p:sp>
        <p:nvSpPr>
          <p:cNvPr id="15" name="TextBox 14">
            <a:extLst>
              <a:ext uri="{FF2B5EF4-FFF2-40B4-BE49-F238E27FC236}">
                <a16:creationId xmlns:a16="http://schemas.microsoft.com/office/drawing/2014/main" id="{F5E35E06-179D-EE5C-2A9C-D9521C16D843}"/>
              </a:ext>
            </a:extLst>
          </p:cNvPr>
          <p:cNvSpPr txBox="1"/>
          <p:nvPr/>
        </p:nvSpPr>
        <p:spPr>
          <a:xfrm>
            <a:off x="4743245" y="5631290"/>
            <a:ext cx="2059611" cy="553998"/>
          </a:xfrm>
          <a:prstGeom prst="rect">
            <a:avLst/>
          </a:prstGeom>
          <a:noFill/>
        </p:spPr>
        <p:txBody>
          <a:bodyPr wrap="square" rtlCol="0">
            <a:spAutoFit/>
          </a:bodyPr>
          <a:lstStyle/>
          <a:p>
            <a:pPr algn="ctr"/>
            <a:r>
              <a:rPr lang="en-US" sz="1500" dirty="0" err="1">
                <a:latin typeface="Times New Roman" panose="02020603050405020304" pitchFamily="18" charset="0"/>
                <a:cs typeface="Times New Roman" panose="02020603050405020304" pitchFamily="18" charset="0"/>
              </a:rPr>
              <a:t>Hợp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pháp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hóa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lãnh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sự</a:t>
            </a:r>
            <a:r>
              <a:rPr lang="en-US" sz="1500" dirty="0">
                <a:latin typeface="Times New Roman" panose="02020603050405020304" pitchFamily="18" charset="0"/>
                <a:cs typeface="Times New Roman" panose="02020603050405020304" pitchFamily="18" charset="0"/>
              </a:rPr>
              <a:t> ở </a:t>
            </a:r>
            <a:r>
              <a:rPr lang="en-US" sz="1500" dirty="0" err="1">
                <a:latin typeface="Times New Roman" panose="02020603050405020304" pitchFamily="18" charset="0"/>
                <a:cs typeface="Times New Roman" panose="02020603050405020304" pitchFamily="18" charset="0"/>
              </a:rPr>
              <a:t>sở</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ngoại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vụ</a:t>
            </a:r>
            <a:r>
              <a:rPr lang="en-US" sz="1500" dirty="0">
                <a:latin typeface="Times New Roman" panose="02020603050405020304" pitchFamily="18" charset="0"/>
                <a:cs typeface="Times New Roman" panose="02020603050405020304" pitchFamily="18" charset="0"/>
              </a:rPr>
              <a:t> TPHCM</a:t>
            </a:r>
          </a:p>
        </p:txBody>
      </p:sp>
      <p:sp>
        <p:nvSpPr>
          <p:cNvPr id="16" name="TextBox 15">
            <a:extLst>
              <a:ext uri="{FF2B5EF4-FFF2-40B4-BE49-F238E27FC236}">
                <a16:creationId xmlns:a16="http://schemas.microsoft.com/office/drawing/2014/main" id="{E7866F82-70B8-B67D-FE49-CA21C3283DC9}"/>
              </a:ext>
            </a:extLst>
          </p:cNvPr>
          <p:cNvSpPr txBox="1"/>
          <p:nvPr/>
        </p:nvSpPr>
        <p:spPr>
          <a:xfrm>
            <a:off x="6827577" y="6042880"/>
            <a:ext cx="2059611" cy="784830"/>
          </a:xfrm>
          <a:prstGeom prst="rect">
            <a:avLst/>
          </a:prstGeom>
          <a:noFill/>
        </p:spPr>
        <p:txBody>
          <a:bodyPr wrap="square" rtlCol="0">
            <a:spAutoFit/>
          </a:bodyPr>
          <a:lstStyle/>
          <a:p>
            <a:pPr algn="ctr"/>
            <a:r>
              <a:rPr lang="en-US" sz="1500" dirty="0" err="1">
                <a:latin typeface="Times New Roman" panose="02020603050405020304" pitchFamily="18" charset="0"/>
                <a:cs typeface="Times New Roman" panose="02020603050405020304" pitchFamily="18" charset="0"/>
              </a:rPr>
              <a:t>Xác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nhận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tại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văn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phòng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văn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hóa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kinh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tế</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Đài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BắcTPHCM</a:t>
            </a:r>
            <a:endParaRPr lang="en-US" sz="1500" dirty="0">
              <a:latin typeface="Times New Roman" panose="02020603050405020304" pitchFamily="18" charset="0"/>
              <a:cs typeface="Times New Roman" panose="02020603050405020304" pitchFamily="18" charset="0"/>
            </a:endParaRPr>
          </a:p>
        </p:txBody>
      </p:sp>
      <p:pic>
        <p:nvPicPr>
          <p:cNvPr id="18" name="Picture 17" descr="A picture containing pattern, stitch, pixel&#10;&#10;Description automatically generated">
            <a:extLst>
              <a:ext uri="{FF2B5EF4-FFF2-40B4-BE49-F238E27FC236}">
                <a16:creationId xmlns:a16="http://schemas.microsoft.com/office/drawing/2014/main" id="{D84E3D45-89B2-BFF7-ECEC-67F85F845E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6812" y="5686406"/>
            <a:ext cx="1100524" cy="1100524"/>
          </a:xfrm>
          <a:prstGeom prst="rect">
            <a:avLst/>
          </a:prstGeom>
        </p:spPr>
      </p:pic>
      <p:sp>
        <p:nvSpPr>
          <p:cNvPr id="19" name="TextBox 18">
            <a:extLst>
              <a:ext uri="{FF2B5EF4-FFF2-40B4-BE49-F238E27FC236}">
                <a16:creationId xmlns:a16="http://schemas.microsoft.com/office/drawing/2014/main" id="{B509DC6D-74C9-AF90-4A11-771F43DB0E73}"/>
              </a:ext>
            </a:extLst>
          </p:cNvPr>
          <p:cNvSpPr txBox="1"/>
          <p:nvPr/>
        </p:nvSpPr>
        <p:spPr>
          <a:xfrm>
            <a:off x="1357336" y="6251301"/>
            <a:ext cx="3609975" cy="553998"/>
          </a:xfrm>
          <a:prstGeom prst="rect">
            <a:avLst/>
          </a:prstGeom>
          <a:noFill/>
        </p:spPr>
        <p:txBody>
          <a:bodyPr wrap="square" rtlCol="0">
            <a:spAutoFit/>
          </a:bodyPr>
          <a:lstStyle/>
          <a:p>
            <a:r>
              <a:rPr lang="en-US" sz="1500" b="1" dirty="0" err="1">
                <a:solidFill>
                  <a:schemeClr val="accent6">
                    <a:lumMod val="75000"/>
                  </a:schemeClr>
                </a:solidFill>
                <a:latin typeface="Times New Roman" panose="02020603050405020304" pitchFamily="18" charset="0"/>
                <a:cs typeface="Times New Roman" panose="02020603050405020304" pitchFamily="18" charset="0"/>
              </a:rPr>
              <a:t>Tham</a:t>
            </a:r>
            <a:r>
              <a:rPr lang="en-US" sz="1500" b="1" dirty="0">
                <a:solidFill>
                  <a:schemeClr val="accent6">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6">
                    <a:lumMod val="75000"/>
                  </a:schemeClr>
                </a:solidFill>
                <a:latin typeface="Times New Roman" panose="02020603050405020304" pitchFamily="18" charset="0"/>
                <a:cs typeface="Times New Roman" panose="02020603050405020304" pitchFamily="18" charset="0"/>
              </a:rPr>
              <a:t>khảo</a:t>
            </a:r>
            <a:r>
              <a:rPr lang="en-US" sz="1500" b="1" dirty="0">
                <a:solidFill>
                  <a:schemeClr val="accent6">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6">
                    <a:lumMod val="75000"/>
                  </a:schemeClr>
                </a:solidFill>
                <a:latin typeface="Times New Roman" panose="02020603050405020304" pitchFamily="18" charset="0"/>
                <a:cs typeface="Times New Roman" panose="02020603050405020304" pitchFamily="18" charset="0"/>
              </a:rPr>
              <a:t>kinh</a:t>
            </a:r>
            <a:r>
              <a:rPr lang="en-US" sz="1500" b="1" dirty="0">
                <a:solidFill>
                  <a:schemeClr val="accent6">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6">
                    <a:lumMod val="75000"/>
                  </a:schemeClr>
                </a:solidFill>
                <a:latin typeface="Times New Roman" panose="02020603050405020304" pitchFamily="18" charset="0"/>
                <a:cs typeface="Times New Roman" panose="02020603050405020304" pitchFamily="18" charset="0"/>
              </a:rPr>
              <a:t>nghiệm</a:t>
            </a:r>
            <a:r>
              <a:rPr lang="en-US" sz="1500" b="1" dirty="0">
                <a:solidFill>
                  <a:schemeClr val="accent6">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6">
                    <a:lumMod val="75000"/>
                  </a:schemeClr>
                </a:solidFill>
                <a:latin typeface="Times New Roman" panose="02020603050405020304" pitchFamily="18" charset="0"/>
                <a:cs typeface="Times New Roman" panose="02020603050405020304" pitchFamily="18" charset="0"/>
              </a:rPr>
              <a:t>làm</a:t>
            </a:r>
            <a:r>
              <a:rPr lang="en-US" sz="1500" b="1" dirty="0">
                <a:solidFill>
                  <a:schemeClr val="accent6">
                    <a:lumMod val="75000"/>
                  </a:schemeClr>
                </a:solidFill>
                <a:latin typeface="Times New Roman" panose="02020603050405020304" pitchFamily="18" charset="0"/>
                <a:cs typeface="Times New Roman" panose="02020603050405020304" pitchFamily="18" charset="0"/>
              </a:rPr>
              <a:t> visa du </a:t>
            </a:r>
            <a:r>
              <a:rPr lang="en-US" sz="1500" b="1" dirty="0" err="1">
                <a:solidFill>
                  <a:schemeClr val="accent6">
                    <a:lumMod val="75000"/>
                  </a:schemeClr>
                </a:solidFill>
                <a:latin typeface="Times New Roman" panose="02020603050405020304" pitchFamily="18" charset="0"/>
                <a:cs typeface="Times New Roman" panose="02020603050405020304" pitchFamily="18" charset="0"/>
              </a:rPr>
              <a:t>học</a:t>
            </a:r>
            <a:r>
              <a:rPr lang="en-US" sz="1500" b="1" dirty="0">
                <a:solidFill>
                  <a:schemeClr val="accent6">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6">
                    <a:lumMod val="75000"/>
                  </a:schemeClr>
                </a:solidFill>
                <a:latin typeface="Times New Roman" panose="02020603050405020304" pitchFamily="18" charset="0"/>
                <a:cs typeface="Times New Roman" panose="02020603050405020304" pitchFamily="18" charset="0"/>
              </a:rPr>
              <a:t>thông</a:t>
            </a:r>
            <a:r>
              <a:rPr lang="en-US" sz="1500" b="1" dirty="0">
                <a:solidFill>
                  <a:schemeClr val="accent6">
                    <a:lumMod val="75000"/>
                  </a:schemeClr>
                </a:solidFill>
                <a:latin typeface="Times New Roman" panose="02020603050405020304" pitchFamily="18" charset="0"/>
                <a:cs typeface="Times New Roman" panose="02020603050405020304" pitchFamily="18" charset="0"/>
              </a:rPr>
              <a:t> qua </a:t>
            </a:r>
            <a:r>
              <a:rPr lang="en-US" sz="1500" b="1" dirty="0" err="1">
                <a:solidFill>
                  <a:schemeClr val="accent6">
                    <a:lumMod val="75000"/>
                  </a:schemeClr>
                </a:solidFill>
                <a:latin typeface="Times New Roman" panose="02020603050405020304" pitchFamily="18" charset="0"/>
                <a:cs typeface="Times New Roman" panose="02020603050405020304" pitchFamily="18" charset="0"/>
              </a:rPr>
              <a:t>đường</a:t>
            </a:r>
            <a:r>
              <a:rPr lang="en-US" sz="1500" b="1" dirty="0">
                <a:solidFill>
                  <a:schemeClr val="accent6">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6">
                    <a:lumMod val="75000"/>
                  </a:schemeClr>
                </a:solidFill>
                <a:latin typeface="Times New Roman" panose="02020603050405020304" pitchFamily="18" charset="0"/>
                <a:cs typeface="Times New Roman" panose="02020603050405020304" pitchFamily="18" charset="0"/>
              </a:rPr>
              <a:t>dẫn</a:t>
            </a:r>
            <a:r>
              <a:rPr lang="en-US" sz="1500" b="1" dirty="0">
                <a:solidFill>
                  <a:schemeClr val="accent6">
                    <a:lumMod val="75000"/>
                  </a:schemeClr>
                </a:solidFill>
                <a:latin typeface="Times New Roman" panose="02020603050405020304" pitchFamily="18" charset="0"/>
                <a:cs typeface="Times New Roman" panose="02020603050405020304" pitchFamily="18" charset="0"/>
              </a:rPr>
              <a:t> </a:t>
            </a:r>
            <a:r>
              <a:rPr lang="en-US" sz="1500" b="1" dirty="0" err="1">
                <a:solidFill>
                  <a:schemeClr val="accent6">
                    <a:lumMod val="75000"/>
                  </a:schemeClr>
                </a:solidFill>
                <a:latin typeface="Times New Roman" panose="02020603050405020304" pitchFamily="18" charset="0"/>
                <a:cs typeface="Times New Roman" panose="02020603050405020304" pitchFamily="18" charset="0"/>
              </a:rPr>
              <a:t>này</a:t>
            </a:r>
            <a:endParaRPr lang="en-US" sz="1500" b="1"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7358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9CCCD1-534F-D7C3-A601-39BFF12CDF8E}"/>
              </a:ext>
            </a:extLst>
          </p:cNvPr>
          <p:cNvSpPr>
            <a:spLocks noGrp="1"/>
          </p:cNvSpPr>
          <p:nvPr>
            <p:ph idx="1"/>
          </p:nvPr>
        </p:nvSpPr>
        <p:spPr/>
        <p:txBody>
          <a:bodyPr/>
          <a:lstStyle/>
          <a:p>
            <a:pPr marL="342900" indent="-342900">
              <a:buFont typeface="+mj-lt"/>
              <a:buAutoNum type="arabicPeriod" startAt="3"/>
            </a:pPr>
            <a:r>
              <a:rPr lang="en-US" sz="1800" b="1" kern="100" dirty="0">
                <a:solidFill>
                  <a:schemeClr val="accent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Health certificate in the last 3 months:</a:t>
            </a: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according to the form prescribed by the Taiwan Administrative Sanitation Department and examined at the following designated hospitals: </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Ho Chi Minh City</a:t>
            </a: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Thong </a:t>
            </a:r>
            <a:r>
              <a:rPr lang="en-US" sz="18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Nhat</a:t>
            </a: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Hospital, Cho Ray Hospital.</a:t>
            </a:r>
          </a:p>
          <a:p>
            <a:pPr marL="342900" indent="-342900">
              <a:buFont typeface="+mj-lt"/>
              <a:buAutoNum type="arabicPeriod" startAt="3"/>
            </a:pPr>
            <a:r>
              <a:rPr lang="en-US" sz="1800" b="1" dirty="0">
                <a:solidFill>
                  <a:schemeClr val="accent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Certificate of foreign language proficiency.</a:t>
            </a:r>
            <a:r>
              <a:rPr lang="en-US" sz="18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TOEFL: iBT 26 or more/ </a:t>
            </a:r>
            <a:r>
              <a:rPr lang="en-US" sz="18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pBT</a:t>
            </a: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385 or more/ TOEIC: 375 or more/ IELTS: 3.0 or more.</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(If you already have a certificate please check the expired time, if the certificate is not available, please spend time to take the exams soon(it will take one month form taking the test to awarded the certificate)</a:t>
            </a:r>
            <a:endPar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0" algn="just">
              <a:lnSpc>
                <a:spcPct val="142000"/>
              </a:lnSpc>
              <a:spcBef>
                <a:spcPts val="0"/>
              </a:spcBef>
              <a:spcAft>
                <a:spcPts val="0"/>
              </a:spcAft>
            </a:pPr>
            <a:endPar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mj-lt"/>
              <a:buAutoNum type="arabicPeriod" startAt="3"/>
            </a:pPr>
            <a:endParaRPr lang="en-US"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1F6081CA-95D8-9BFF-0B2A-321C76C29574}"/>
              </a:ext>
            </a:extLst>
          </p:cNvPr>
          <p:cNvSpPr>
            <a:spLocks noGrp="1"/>
          </p:cNvSpPr>
          <p:nvPr>
            <p:ph type="title"/>
          </p:nvPr>
        </p:nvSpPr>
        <p:spPr>
          <a:xfrm>
            <a:off x="628650" y="365125"/>
            <a:ext cx="7886700" cy="1325563"/>
          </a:xfrm>
        </p:spPr>
        <p:txBody>
          <a:bodyPr/>
          <a:lstStyle/>
          <a:p>
            <a:r>
              <a:rPr lang="en-US" b="1" dirty="0">
                <a:latin typeface="Times New Roman" panose="02020603050405020304" pitchFamily="18" charset="0"/>
                <a:cs typeface="Times New Roman" panose="02020603050405020304" pitchFamily="18" charset="0"/>
              </a:rPr>
              <a:t>Visa Application</a:t>
            </a:r>
            <a:endParaRPr lang="en-US" dirty="0"/>
          </a:p>
        </p:txBody>
      </p:sp>
    </p:spTree>
    <p:extLst>
      <p:ext uri="{BB962C8B-B14F-4D97-AF65-F5344CB8AC3E}">
        <p14:creationId xmlns:p14="http://schemas.microsoft.com/office/powerpoint/2010/main" val="2743535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26BC19EE-81BA-4D37-898D-EE500C6CDC36}"/>
              </a:ext>
            </a:extLst>
          </p:cNvPr>
          <p:cNvCxnSpPr/>
          <p:nvPr/>
        </p:nvCxnSpPr>
        <p:spPr>
          <a:xfrm flipV="1">
            <a:off x="1192192" y="254643"/>
            <a:ext cx="0" cy="717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B0166367-11FD-4E20-B005-F5B7E5726B52}"/>
              </a:ext>
            </a:extLst>
          </p:cNvPr>
          <p:cNvCxnSpPr>
            <a:cxnSpLocks/>
          </p:cNvCxnSpPr>
          <p:nvPr/>
        </p:nvCxnSpPr>
        <p:spPr>
          <a:xfrm>
            <a:off x="1192192" y="974202"/>
            <a:ext cx="7735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D691FDC9-A01A-4C56-912C-885C97A42F90}"/>
              </a:ext>
            </a:extLst>
          </p:cNvPr>
          <p:cNvCxnSpPr>
            <a:cxnSpLocks/>
          </p:cNvCxnSpPr>
          <p:nvPr/>
        </p:nvCxnSpPr>
        <p:spPr>
          <a:xfrm flipH="1">
            <a:off x="729205" y="972273"/>
            <a:ext cx="462986" cy="5092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49061459-F3AC-4FF8-86E7-033654FA093C}"/>
              </a:ext>
            </a:extLst>
          </p:cNvPr>
          <p:cNvSpPr txBox="1"/>
          <p:nvPr/>
        </p:nvSpPr>
        <p:spPr>
          <a:xfrm>
            <a:off x="1192191" y="532661"/>
            <a:ext cx="1093697" cy="276999"/>
          </a:xfrm>
          <a:prstGeom prst="rect">
            <a:avLst/>
          </a:prstGeom>
          <a:noFill/>
        </p:spPr>
        <p:txBody>
          <a:bodyPr wrap="none" rtlCol="0">
            <a:spAutoFit/>
          </a:bodyPr>
          <a:lstStyle/>
          <a:p>
            <a:r>
              <a:rPr lang="en-US" sz="1200"/>
              <a:t>Camera Frame</a:t>
            </a:r>
          </a:p>
        </p:txBody>
      </p:sp>
      <p:cxnSp>
        <p:nvCxnSpPr>
          <p:cNvPr id="12" name="Straight Arrow Connector 11">
            <a:extLst>
              <a:ext uri="{FF2B5EF4-FFF2-40B4-BE49-F238E27FC236}">
                <a16:creationId xmlns:a16="http://schemas.microsoft.com/office/drawing/2014/main" id="{6F5899D7-CD30-4646-9055-B1364EBB862A}"/>
              </a:ext>
            </a:extLst>
          </p:cNvPr>
          <p:cNvCxnSpPr>
            <a:cxnSpLocks/>
          </p:cNvCxnSpPr>
          <p:nvPr/>
        </p:nvCxnSpPr>
        <p:spPr>
          <a:xfrm flipV="1">
            <a:off x="3146100" y="1088416"/>
            <a:ext cx="0" cy="1761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7F537B0-F0CE-4024-B93D-EA6CE3BA5628}"/>
              </a:ext>
            </a:extLst>
          </p:cNvPr>
          <p:cNvCxnSpPr>
            <a:cxnSpLocks/>
          </p:cNvCxnSpPr>
          <p:nvPr/>
        </p:nvCxnSpPr>
        <p:spPr>
          <a:xfrm>
            <a:off x="3146099" y="2849532"/>
            <a:ext cx="19539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2C04185-84B6-404B-981F-FF7C7A756AC7}"/>
              </a:ext>
            </a:extLst>
          </p:cNvPr>
          <p:cNvCxnSpPr>
            <a:cxnSpLocks/>
            <a:endCxn id="22" idx="0"/>
          </p:cNvCxnSpPr>
          <p:nvPr/>
        </p:nvCxnSpPr>
        <p:spPr>
          <a:xfrm flipH="1">
            <a:off x="2218289" y="2849532"/>
            <a:ext cx="927812" cy="1074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EB2D8C9-2F7E-4B7A-8C93-07160EB44BC7}"/>
              </a:ext>
            </a:extLst>
          </p:cNvPr>
          <p:cNvSpPr txBox="1"/>
          <p:nvPr/>
        </p:nvSpPr>
        <p:spPr>
          <a:xfrm>
            <a:off x="6082286" y="2606768"/>
            <a:ext cx="251992" cy="276999"/>
          </a:xfrm>
          <a:prstGeom prst="rect">
            <a:avLst/>
          </a:prstGeom>
          <a:noFill/>
        </p:spPr>
        <p:txBody>
          <a:bodyPr wrap="none" rtlCol="0">
            <a:spAutoFit/>
          </a:bodyPr>
          <a:lstStyle/>
          <a:p>
            <a:r>
              <a:rPr lang="en-US" sz="1200"/>
              <a:t>x</a:t>
            </a:r>
          </a:p>
        </p:txBody>
      </p:sp>
      <p:sp>
        <p:nvSpPr>
          <p:cNvPr id="20" name="TextBox 19">
            <a:extLst>
              <a:ext uri="{FF2B5EF4-FFF2-40B4-BE49-F238E27FC236}">
                <a16:creationId xmlns:a16="http://schemas.microsoft.com/office/drawing/2014/main" id="{81071220-3A64-4EBC-99F1-4E7698A9690B}"/>
              </a:ext>
            </a:extLst>
          </p:cNvPr>
          <p:cNvSpPr txBox="1"/>
          <p:nvPr/>
        </p:nvSpPr>
        <p:spPr>
          <a:xfrm>
            <a:off x="3224784" y="1088416"/>
            <a:ext cx="253596" cy="276999"/>
          </a:xfrm>
          <a:prstGeom prst="rect">
            <a:avLst/>
          </a:prstGeom>
          <a:noFill/>
        </p:spPr>
        <p:txBody>
          <a:bodyPr wrap="none" rtlCol="0">
            <a:spAutoFit/>
          </a:bodyPr>
          <a:lstStyle/>
          <a:p>
            <a:r>
              <a:rPr lang="en-US" sz="1200"/>
              <a:t>y</a:t>
            </a:r>
          </a:p>
        </p:txBody>
      </p:sp>
      <p:sp>
        <p:nvSpPr>
          <p:cNvPr id="21" name="TextBox 20">
            <a:extLst>
              <a:ext uri="{FF2B5EF4-FFF2-40B4-BE49-F238E27FC236}">
                <a16:creationId xmlns:a16="http://schemas.microsoft.com/office/drawing/2014/main" id="{0B447CE7-1106-44AA-A102-3282880F2591}"/>
              </a:ext>
            </a:extLst>
          </p:cNvPr>
          <p:cNvSpPr txBox="1"/>
          <p:nvPr/>
        </p:nvSpPr>
        <p:spPr>
          <a:xfrm>
            <a:off x="6729901" y="3248416"/>
            <a:ext cx="251992" cy="276999"/>
          </a:xfrm>
          <a:prstGeom prst="rect">
            <a:avLst/>
          </a:prstGeom>
          <a:noFill/>
        </p:spPr>
        <p:txBody>
          <a:bodyPr wrap="none" rtlCol="0">
            <a:spAutoFit/>
          </a:bodyPr>
          <a:lstStyle/>
          <a:p>
            <a:r>
              <a:rPr lang="en-US" sz="1200"/>
              <a:t>x</a:t>
            </a:r>
          </a:p>
        </p:txBody>
      </p:sp>
      <p:sp>
        <p:nvSpPr>
          <p:cNvPr id="22" name="TextBox 21">
            <a:extLst>
              <a:ext uri="{FF2B5EF4-FFF2-40B4-BE49-F238E27FC236}">
                <a16:creationId xmlns:a16="http://schemas.microsoft.com/office/drawing/2014/main" id="{B74B9199-B45A-4E3A-961A-71D4673D1CDC}"/>
              </a:ext>
            </a:extLst>
          </p:cNvPr>
          <p:cNvSpPr txBox="1"/>
          <p:nvPr/>
        </p:nvSpPr>
        <p:spPr>
          <a:xfrm>
            <a:off x="2095499" y="3924300"/>
            <a:ext cx="245580" cy="276999"/>
          </a:xfrm>
          <a:prstGeom prst="rect">
            <a:avLst/>
          </a:prstGeom>
          <a:noFill/>
        </p:spPr>
        <p:txBody>
          <a:bodyPr wrap="none" rtlCol="0">
            <a:spAutoFit/>
          </a:bodyPr>
          <a:lstStyle/>
          <a:p>
            <a:r>
              <a:rPr lang="en-US" sz="1200"/>
              <a:t>z</a:t>
            </a:r>
          </a:p>
        </p:txBody>
      </p:sp>
      <p:sp>
        <p:nvSpPr>
          <p:cNvPr id="23" name="TextBox 22">
            <a:extLst>
              <a:ext uri="{FF2B5EF4-FFF2-40B4-BE49-F238E27FC236}">
                <a16:creationId xmlns:a16="http://schemas.microsoft.com/office/drawing/2014/main" id="{F60CCAE9-9821-4243-B82C-0852E3778DCF}"/>
              </a:ext>
            </a:extLst>
          </p:cNvPr>
          <p:cNvSpPr txBox="1"/>
          <p:nvPr/>
        </p:nvSpPr>
        <p:spPr>
          <a:xfrm>
            <a:off x="2856482" y="2586433"/>
            <a:ext cx="274434" cy="276999"/>
          </a:xfrm>
          <a:prstGeom prst="rect">
            <a:avLst/>
          </a:prstGeom>
          <a:noFill/>
        </p:spPr>
        <p:txBody>
          <a:bodyPr wrap="none" rtlCol="0">
            <a:spAutoFit/>
          </a:bodyPr>
          <a:lstStyle/>
          <a:p>
            <a:r>
              <a:rPr lang="en-US" sz="1200"/>
              <a:t>A</a:t>
            </a:r>
          </a:p>
        </p:txBody>
      </p:sp>
      <p:cxnSp>
        <p:nvCxnSpPr>
          <p:cNvPr id="25" name="Straight Arrow Connector 24">
            <a:extLst>
              <a:ext uri="{FF2B5EF4-FFF2-40B4-BE49-F238E27FC236}">
                <a16:creationId xmlns:a16="http://schemas.microsoft.com/office/drawing/2014/main" id="{3D90B68F-6112-4F6F-A298-5642A914E218}"/>
              </a:ext>
            </a:extLst>
          </p:cNvPr>
          <p:cNvCxnSpPr>
            <a:cxnSpLocks/>
          </p:cNvCxnSpPr>
          <p:nvPr/>
        </p:nvCxnSpPr>
        <p:spPr>
          <a:xfrm flipV="1">
            <a:off x="3146099" y="2084638"/>
            <a:ext cx="1205965" cy="7648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TextBox 27">
            <a:extLst>
              <a:ext uri="{FF2B5EF4-FFF2-40B4-BE49-F238E27FC236}">
                <a16:creationId xmlns:a16="http://schemas.microsoft.com/office/drawing/2014/main" id="{B738CCAA-2BB2-420D-83B6-36FFD6F9E2EB}"/>
              </a:ext>
            </a:extLst>
          </p:cNvPr>
          <p:cNvSpPr txBox="1"/>
          <p:nvPr/>
        </p:nvSpPr>
        <p:spPr>
          <a:xfrm>
            <a:off x="4376477" y="2061078"/>
            <a:ext cx="268022" cy="276999"/>
          </a:xfrm>
          <a:prstGeom prst="rect">
            <a:avLst/>
          </a:prstGeom>
          <a:noFill/>
        </p:spPr>
        <p:txBody>
          <a:bodyPr wrap="none" rtlCol="0">
            <a:spAutoFit/>
          </a:bodyPr>
          <a:lstStyle/>
          <a:p>
            <a:r>
              <a:rPr lang="en-US" sz="1200"/>
              <a:t>B</a:t>
            </a:r>
          </a:p>
        </p:txBody>
      </p:sp>
      <p:cxnSp>
        <p:nvCxnSpPr>
          <p:cNvPr id="30" name="Straight Connector 29">
            <a:extLst>
              <a:ext uri="{FF2B5EF4-FFF2-40B4-BE49-F238E27FC236}">
                <a16:creationId xmlns:a16="http://schemas.microsoft.com/office/drawing/2014/main" id="{8621762D-F8DB-49E8-8AE4-16C4CFCC22B7}"/>
              </a:ext>
            </a:extLst>
          </p:cNvPr>
          <p:cNvCxnSpPr>
            <a:cxnSpLocks/>
          </p:cNvCxnSpPr>
          <p:nvPr/>
        </p:nvCxnSpPr>
        <p:spPr>
          <a:xfrm>
            <a:off x="4352064" y="2103621"/>
            <a:ext cx="0" cy="128329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0115CE4F-0208-4AD2-A5B5-3DB2487F3270}"/>
              </a:ext>
            </a:extLst>
          </p:cNvPr>
          <p:cNvCxnSpPr>
            <a:cxnSpLocks/>
          </p:cNvCxnSpPr>
          <p:nvPr/>
        </p:nvCxnSpPr>
        <p:spPr>
          <a:xfrm flipH="1">
            <a:off x="4352063" y="2863432"/>
            <a:ext cx="369741" cy="53738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Straight Connector 38">
            <a:extLst>
              <a:ext uri="{FF2B5EF4-FFF2-40B4-BE49-F238E27FC236}">
                <a16:creationId xmlns:a16="http://schemas.microsoft.com/office/drawing/2014/main" id="{1FDC5A67-F584-4D13-BC2A-5409FE451245}"/>
              </a:ext>
            </a:extLst>
          </p:cNvPr>
          <p:cNvCxnSpPr>
            <a:cxnSpLocks/>
          </p:cNvCxnSpPr>
          <p:nvPr/>
        </p:nvCxnSpPr>
        <p:spPr>
          <a:xfrm>
            <a:off x="2727960" y="3350330"/>
            <a:ext cx="1648517" cy="3126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2" name="Straight Connector 41">
            <a:extLst>
              <a:ext uri="{FF2B5EF4-FFF2-40B4-BE49-F238E27FC236}">
                <a16:creationId xmlns:a16="http://schemas.microsoft.com/office/drawing/2014/main" id="{17C66B10-92CE-4775-B1EF-49E7F56E6DC7}"/>
              </a:ext>
            </a:extLst>
          </p:cNvPr>
          <p:cNvCxnSpPr>
            <a:cxnSpLocks/>
          </p:cNvCxnSpPr>
          <p:nvPr/>
        </p:nvCxnSpPr>
        <p:spPr>
          <a:xfrm flipH="1">
            <a:off x="4349466" y="1572497"/>
            <a:ext cx="369741" cy="53738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3" name="Straight Connector 42">
            <a:extLst>
              <a:ext uri="{FF2B5EF4-FFF2-40B4-BE49-F238E27FC236}">
                <a16:creationId xmlns:a16="http://schemas.microsoft.com/office/drawing/2014/main" id="{1B416E6E-9BDC-4394-824C-83DCAB07C4FA}"/>
              </a:ext>
            </a:extLst>
          </p:cNvPr>
          <p:cNvCxnSpPr>
            <a:cxnSpLocks/>
          </p:cNvCxnSpPr>
          <p:nvPr/>
        </p:nvCxnSpPr>
        <p:spPr>
          <a:xfrm flipH="1">
            <a:off x="4719207" y="1517725"/>
            <a:ext cx="39229" cy="136604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6" name="Straight Connector 45">
            <a:extLst>
              <a:ext uri="{FF2B5EF4-FFF2-40B4-BE49-F238E27FC236}">
                <a16:creationId xmlns:a16="http://schemas.microsoft.com/office/drawing/2014/main" id="{F0428ADD-D9F5-4F35-BB61-60F6A21EBAC7}"/>
              </a:ext>
            </a:extLst>
          </p:cNvPr>
          <p:cNvCxnSpPr>
            <a:cxnSpLocks/>
          </p:cNvCxnSpPr>
          <p:nvPr/>
        </p:nvCxnSpPr>
        <p:spPr>
          <a:xfrm>
            <a:off x="2654121" y="2061559"/>
            <a:ext cx="1648517" cy="3126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Straight Connector 46">
            <a:extLst>
              <a:ext uri="{FF2B5EF4-FFF2-40B4-BE49-F238E27FC236}">
                <a16:creationId xmlns:a16="http://schemas.microsoft.com/office/drawing/2014/main" id="{5BC43224-B2A8-42D7-A98D-0D7C370736E3}"/>
              </a:ext>
            </a:extLst>
          </p:cNvPr>
          <p:cNvCxnSpPr>
            <a:cxnSpLocks/>
          </p:cNvCxnSpPr>
          <p:nvPr/>
        </p:nvCxnSpPr>
        <p:spPr>
          <a:xfrm>
            <a:off x="2683239" y="2077189"/>
            <a:ext cx="0" cy="128329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8" name="Straight Connector 47">
            <a:extLst>
              <a:ext uri="{FF2B5EF4-FFF2-40B4-BE49-F238E27FC236}">
                <a16:creationId xmlns:a16="http://schemas.microsoft.com/office/drawing/2014/main" id="{486EB78F-0593-4CAC-A81F-264C46186619}"/>
              </a:ext>
            </a:extLst>
          </p:cNvPr>
          <p:cNvCxnSpPr>
            <a:cxnSpLocks/>
          </p:cNvCxnSpPr>
          <p:nvPr/>
        </p:nvCxnSpPr>
        <p:spPr>
          <a:xfrm flipH="1">
            <a:off x="2682675" y="1444795"/>
            <a:ext cx="460828" cy="62706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0" name="Straight Connector 49">
            <a:extLst>
              <a:ext uri="{FF2B5EF4-FFF2-40B4-BE49-F238E27FC236}">
                <a16:creationId xmlns:a16="http://schemas.microsoft.com/office/drawing/2014/main" id="{7BA950DD-3294-4A4D-A11D-F9A36E485125}"/>
              </a:ext>
            </a:extLst>
          </p:cNvPr>
          <p:cNvCxnSpPr>
            <a:cxnSpLocks/>
          </p:cNvCxnSpPr>
          <p:nvPr/>
        </p:nvCxnSpPr>
        <p:spPr>
          <a:xfrm>
            <a:off x="3109919" y="1465928"/>
            <a:ext cx="1648517" cy="3126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4" name="Straight Arrow Connector 53">
            <a:extLst>
              <a:ext uri="{FF2B5EF4-FFF2-40B4-BE49-F238E27FC236}">
                <a16:creationId xmlns:a16="http://schemas.microsoft.com/office/drawing/2014/main" id="{D9B0984F-ACE9-4D6D-A0F1-8A636D05734A}"/>
              </a:ext>
            </a:extLst>
          </p:cNvPr>
          <p:cNvCxnSpPr/>
          <p:nvPr/>
        </p:nvCxnSpPr>
        <p:spPr>
          <a:xfrm>
            <a:off x="3161285" y="2870666"/>
            <a:ext cx="1200295" cy="50999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5" name="Straight Arrow Connector 54">
            <a:extLst>
              <a:ext uri="{FF2B5EF4-FFF2-40B4-BE49-F238E27FC236}">
                <a16:creationId xmlns:a16="http://schemas.microsoft.com/office/drawing/2014/main" id="{A9D8F60B-9885-4E5E-B7DB-590BBF71B19D}"/>
              </a:ext>
            </a:extLst>
          </p:cNvPr>
          <p:cNvCxnSpPr>
            <a:cxnSpLocks/>
          </p:cNvCxnSpPr>
          <p:nvPr/>
        </p:nvCxnSpPr>
        <p:spPr>
          <a:xfrm flipH="1" flipV="1">
            <a:off x="2698424" y="2077189"/>
            <a:ext cx="476795" cy="785117"/>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8" name="Straight Arrow Connector 57">
            <a:extLst>
              <a:ext uri="{FF2B5EF4-FFF2-40B4-BE49-F238E27FC236}">
                <a16:creationId xmlns:a16="http://schemas.microsoft.com/office/drawing/2014/main" id="{21EF832F-5D41-4C63-A6A3-E75ABDD41121}"/>
              </a:ext>
            </a:extLst>
          </p:cNvPr>
          <p:cNvCxnSpPr>
            <a:cxnSpLocks/>
          </p:cNvCxnSpPr>
          <p:nvPr/>
        </p:nvCxnSpPr>
        <p:spPr>
          <a:xfrm flipV="1">
            <a:off x="3143503" y="1520269"/>
            <a:ext cx="1585219" cy="132926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8" name="Connector: Curved 67">
            <a:extLst>
              <a:ext uri="{FF2B5EF4-FFF2-40B4-BE49-F238E27FC236}">
                <a16:creationId xmlns:a16="http://schemas.microsoft.com/office/drawing/2014/main" id="{56EFE940-265D-41E2-9D84-570B861113A0}"/>
              </a:ext>
            </a:extLst>
          </p:cNvPr>
          <p:cNvCxnSpPr/>
          <p:nvPr/>
        </p:nvCxnSpPr>
        <p:spPr>
          <a:xfrm rot="10800000" flipV="1">
            <a:off x="2993700" y="2745266"/>
            <a:ext cx="357883" cy="295113"/>
          </a:xfrm>
          <a:prstGeom prst="curvedConnector3">
            <a:avLst>
              <a:gd name="adj1" fmla="val -13875"/>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Connector: Curved 69">
            <a:extLst>
              <a:ext uri="{FF2B5EF4-FFF2-40B4-BE49-F238E27FC236}">
                <a16:creationId xmlns:a16="http://schemas.microsoft.com/office/drawing/2014/main" id="{F800DC00-C2A4-4AB9-BD18-D50C0B384F15}"/>
              </a:ext>
            </a:extLst>
          </p:cNvPr>
          <p:cNvCxnSpPr>
            <a:cxnSpLocks/>
          </p:cNvCxnSpPr>
          <p:nvPr/>
        </p:nvCxnSpPr>
        <p:spPr>
          <a:xfrm rot="16200000" flipH="1">
            <a:off x="3130570" y="2200548"/>
            <a:ext cx="410591" cy="393965"/>
          </a:xfrm>
          <a:prstGeom prst="curvedConnector3">
            <a:avLst>
              <a:gd name="adj1" fmla="val 917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Connector: Curved 80">
            <a:extLst>
              <a:ext uri="{FF2B5EF4-FFF2-40B4-BE49-F238E27FC236}">
                <a16:creationId xmlns:a16="http://schemas.microsoft.com/office/drawing/2014/main" id="{A8EFC517-C474-4FA7-8588-ABC960374C58}"/>
              </a:ext>
            </a:extLst>
          </p:cNvPr>
          <p:cNvCxnSpPr>
            <a:cxnSpLocks/>
          </p:cNvCxnSpPr>
          <p:nvPr/>
        </p:nvCxnSpPr>
        <p:spPr>
          <a:xfrm rot="16200000" flipH="1">
            <a:off x="3508597" y="2659552"/>
            <a:ext cx="276522" cy="102387"/>
          </a:xfrm>
          <a:prstGeom prst="curvedConnector3">
            <a:avLst>
              <a:gd name="adj1" fmla="val 1693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8745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47383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399</TotalTime>
  <Words>661</Words>
  <Application>Microsoft Office PowerPoint</Application>
  <PresentationFormat>On-screen Show (4:3)</PresentationFormat>
  <Paragraphs>61</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Office Theme</vt:lpstr>
      <vt:lpstr>Sun Yat-sen University </vt:lpstr>
      <vt:lpstr>Admission Schedule </vt:lpstr>
      <vt:lpstr>How to Apply </vt:lpstr>
      <vt:lpstr>Online Admission Application</vt:lpstr>
      <vt:lpstr>Visa Application</vt:lpstr>
      <vt:lpstr>Visa Application</vt:lpstr>
      <vt:lpstr>Visa Application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 Yat-sen University </dc:title>
  <dc:creator>D113020007</dc:creator>
  <cp:lastModifiedBy>Nguyen Duc Tai</cp:lastModifiedBy>
  <cp:revision>8</cp:revision>
  <dcterms:created xsi:type="dcterms:W3CDTF">2023-05-18T15:35:05Z</dcterms:created>
  <dcterms:modified xsi:type="dcterms:W3CDTF">2023-08-21T07:29:21Z</dcterms:modified>
</cp:coreProperties>
</file>