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7" r:id="rId3"/>
    <p:sldId id="268" r:id="rId4"/>
    <p:sldId id="269" r:id="rId5"/>
    <p:sldId id="270" r:id="rId6"/>
    <p:sldId id="271" r:id="rId7"/>
    <p:sldId id="272" r:id="rId8"/>
    <p:sldId id="283" r:id="rId9"/>
    <p:sldId id="284" r:id="rId10"/>
    <p:sldId id="273" r:id="rId11"/>
    <p:sldId id="274" r:id="rId12"/>
    <p:sldId id="275" r:id="rId13"/>
    <p:sldId id="280" r:id="rId14"/>
    <p:sldId id="281" r:id="rId15"/>
    <p:sldId id="282" r:id="rId16"/>
    <p:sldId id="277" r:id="rId17"/>
    <p:sldId id="278" r:id="rId18"/>
    <p:sldId id="279"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5E1A47-DF4B-4C10-AF1B-51B9D955E7E6}" type="datetimeFigureOut">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FD824-7C7B-4F17-B259-A980061E8FE6}" type="slidenum">
              <a:rPr lang="en-US" smtClean="0"/>
              <a:t>‹#›</a:t>
            </a:fld>
            <a:endParaRPr lang="en-US"/>
          </a:p>
        </p:txBody>
      </p:sp>
    </p:spTree>
    <p:extLst>
      <p:ext uri="{BB962C8B-B14F-4D97-AF65-F5344CB8AC3E}">
        <p14:creationId xmlns:p14="http://schemas.microsoft.com/office/powerpoint/2010/main" val="2077574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5E1A47-DF4B-4C10-AF1B-51B9D955E7E6}" type="datetimeFigureOut">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FD824-7C7B-4F17-B259-A980061E8FE6}" type="slidenum">
              <a:rPr lang="en-US" smtClean="0"/>
              <a:t>‹#›</a:t>
            </a:fld>
            <a:endParaRPr lang="en-US"/>
          </a:p>
        </p:txBody>
      </p:sp>
    </p:spTree>
    <p:extLst>
      <p:ext uri="{BB962C8B-B14F-4D97-AF65-F5344CB8AC3E}">
        <p14:creationId xmlns:p14="http://schemas.microsoft.com/office/powerpoint/2010/main" val="680685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5E1A47-DF4B-4C10-AF1B-51B9D955E7E6}" type="datetimeFigureOut">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FD824-7C7B-4F17-B259-A980061E8FE6}" type="slidenum">
              <a:rPr lang="en-US" smtClean="0"/>
              <a:t>‹#›</a:t>
            </a:fld>
            <a:endParaRPr lang="en-US"/>
          </a:p>
        </p:txBody>
      </p:sp>
    </p:spTree>
    <p:extLst>
      <p:ext uri="{BB962C8B-B14F-4D97-AF65-F5344CB8AC3E}">
        <p14:creationId xmlns:p14="http://schemas.microsoft.com/office/powerpoint/2010/main" val="215041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5E1A47-DF4B-4C10-AF1B-51B9D955E7E6}" type="datetimeFigureOut">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FD824-7C7B-4F17-B259-A980061E8FE6}" type="slidenum">
              <a:rPr lang="en-US" smtClean="0"/>
              <a:t>‹#›</a:t>
            </a:fld>
            <a:endParaRPr lang="en-US"/>
          </a:p>
        </p:txBody>
      </p:sp>
    </p:spTree>
    <p:extLst>
      <p:ext uri="{BB962C8B-B14F-4D97-AF65-F5344CB8AC3E}">
        <p14:creationId xmlns:p14="http://schemas.microsoft.com/office/powerpoint/2010/main" val="3941839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5E1A47-DF4B-4C10-AF1B-51B9D955E7E6}" type="datetimeFigureOut">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FD824-7C7B-4F17-B259-A980061E8FE6}" type="slidenum">
              <a:rPr lang="en-US" smtClean="0"/>
              <a:t>‹#›</a:t>
            </a:fld>
            <a:endParaRPr lang="en-US"/>
          </a:p>
        </p:txBody>
      </p:sp>
    </p:spTree>
    <p:extLst>
      <p:ext uri="{BB962C8B-B14F-4D97-AF65-F5344CB8AC3E}">
        <p14:creationId xmlns:p14="http://schemas.microsoft.com/office/powerpoint/2010/main" val="2773723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5E1A47-DF4B-4C10-AF1B-51B9D955E7E6}" type="datetimeFigureOut">
              <a:rPr lang="en-US" smtClean="0"/>
              <a:t>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0FD824-7C7B-4F17-B259-A980061E8FE6}" type="slidenum">
              <a:rPr lang="en-US" smtClean="0"/>
              <a:t>‹#›</a:t>
            </a:fld>
            <a:endParaRPr lang="en-US"/>
          </a:p>
        </p:txBody>
      </p:sp>
    </p:spTree>
    <p:extLst>
      <p:ext uri="{BB962C8B-B14F-4D97-AF65-F5344CB8AC3E}">
        <p14:creationId xmlns:p14="http://schemas.microsoft.com/office/powerpoint/2010/main" val="2071557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5E1A47-DF4B-4C10-AF1B-51B9D955E7E6}" type="datetimeFigureOut">
              <a:rPr lang="en-US" smtClean="0"/>
              <a:t>7/12/2020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0FD824-7C7B-4F17-B259-A980061E8FE6}" type="slidenum">
              <a:rPr lang="en-US" smtClean="0"/>
              <a:t>‹#›</a:t>
            </a:fld>
            <a:endParaRPr lang="en-US"/>
          </a:p>
        </p:txBody>
      </p:sp>
    </p:spTree>
    <p:extLst>
      <p:ext uri="{BB962C8B-B14F-4D97-AF65-F5344CB8AC3E}">
        <p14:creationId xmlns:p14="http://schemas.microsoft.com/office/powerpoint/2010/main" val="626725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5E1A47-DF4B-4C10-AF1B-51B9D955E7E6}" type="datetimeFigureOut">
              <a:rPr lang="en-US" smtClean="0"/>
              <a:t>7/12/2020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0FD824-7C7B-4F17-B259-A980061E8FE6}" type="slidenum">
              <a:rPr lang="en-US" smtClean="0"/>
              <a:t>‹#›</a:t>
            </a:fld>
            <a:endParaRPr lang="en-US"/>
          </a:p>
        </p:txBody>
      </p:sp>
    </p:spTree>
    <p:extLst>
      <p:ext uri="{BB962C8B-B14F-4D97-AF65-F5344CB8AC3E}">
        <p14:creationId xmlns:p14="http://schemas.microsoft.com/office/powerpoint/2010/main" val="1015593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5E1A47-DF4B-4C10-AF1B-51B9D955E7E6}" type="datetimeFigureOut">
              <a:rPr lang="en-US" smtClean="0"/>
              <a:t>7/12/2020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0FD824-7C7B-4F17-B259-A980061E8FE6}" type="slidenum">
              <a:rPr lang="en-US" smtClean="0"/>
              <a:t>‹#›</a:t>
            </a:fld>
            <a:endParaRPr lang="en-US"/>
          </a:p>
        </p:txBody>
      </p:sp>
    </p:spTree>
    <p:extLst>
      <p:ext uri="{BB962C8B-B14F-4D97-AF65-F5344CB8AC3E}">
        <p14:creationId xmlns:p14="http://schemas.microsoft.com/office/powerpoint/2010/main" val="1801199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F5E1A47-DF4B-4C10-AF1B-51B9D955E7E6}" type="datetimeFigureOut">
              <a:rPr lang="en-US" smtClean="0"/>
              <a:t>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0FD824-7C7B-4F17-B259-A980061E8FE6}" type="slidenum">
              <a:rPr lang="en-US" smtClean="0"/>
              <a:t>‹#›</a:t>
            </a:fld>
            <a:endParaRPr lang="en-US"/>
          </a:p>
        </p:txBody>
      </p:sp>
    </p:spTree>
    <p:extLst>
      <p:ext uri="{BB962C8B-B14F-4D97-AF65-F5344CB8AC3E}">
        <p14:creationId xmlns:p14="http://schemas.microsoft.com/office/powerpoint/2010/main" val="3747680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F5E1A47-DF4B-4C10-AF1B-51B9D955E7E6}" type="datetimeFigureOut">
              <a:rPr lang="en-US" smtClean="0"/>
              <a:t>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0FD824-7C7B-4F17-B259-A980061E8FE6}" type="slidenum">
              <a:rPr lang="en-US" smtClean="0"/>
              <a:t>‹#›</a:t>
            </a:fld>
            <a:endParaRPr lang="en-US"/>
          </a:p>
        </p:txBody>
      </p:sp>
    </p:spTree>
    <p:extLst>
      <p:ext uri="{BB962C8B-B14F-4D97-AF65-F5344CB8AC3E}">
        <p14:creationId xmlns:p14="http://schemas.microsoft.com/office/powerpoint/2010/main" val="3237214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5E1A47-DF4B-4C10-AF1B-51B9D955E7E6}" type="datetimeFigureOut">
              <a:rPr lang="en-US" smtClean="0"/>
              <a:t>7/12/2020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0FD824-7C7B-4F17-B259-A980061E8FE6}" type="slidenum">
              <a:rPr lang="en-US" smtClean="0"/>
              <a:t>‹#›</a:t>
            </a:fld>
            <a:endParaRPr lang="en-US"/>
          </a:p>
        </p:txBody>
      </p:sp>
    </p:spTree>
    <p:extLst>
      <p:ext uri="{BB962C8B-B14F-4D97-AF65-F5344CB8AC3E}">
        <p14:creationId xmlns:p14="http://schemas.microsoft.com/office/powerpoint/2010/main" val="4167200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80DA9916-91AE-45E4-ABB0-CB60644AF076}"/>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pic>
        <p:nvPicPr>
          <p:cNvPr id="5" name="Picture 4">
            <a:extLst>
              <a:ext uri="{FF2B5EF4-FFF2-40B4-BE49-F238E27FC236}">
                <a16:creationId xmlns:a16="http://schemas.microsoft.com/office/drawing/2014/main" id="{C0940F9C-CE5D-4251-BECE-808BAEB30C6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326143" y="197839"/>
            <a:ext cx="1521560" cy="1461143"/>
          </a:xfrm>
          <a:prstGeom prst="rect">
            <a:avLst/>
          </a:prstGeom>
        </p:spPr>
      </p:pic>
      <p:sp>
        <p:nvSpPr>
          <p:cNvPr id="6" name="Rectangle 5">
            <a:extLst>
              <a:ext uri="{FF2B5EF4-FFF2-40B4-BE49-F238E27FC236}">
                <a16:creationId xmlns:a16="http://schemas.microsoft.com/office/drawing/2014/main" id="{F71AB0D8-E300-49DC-8FD9-CCD205953D1B}"/>
              </a:ext>
            </a:extLst>
          </p:cNvPr>
          <p:cNvSpPr/>
          <p:nvPr/>
        </p:nvSpPr>
        <p:spPr>
          <a:xfrm>
            <a:off x="3880872" y="387751"/>
            <a:ext cx="4623047" cy="461665"/>
          </a:xfrm>
          <a:prstGeom prst="rect">
            <a:avLst/>
          </a:prstGeom>
        </p:spPr>
        <p:txBody>
          <a:bodyPr wrap="square">
            <a:spAutoFit/>
          </a:bodyPr>
          <a:lstStyle/>
          <a:p>
            <a:pPr marL="0" algn="l" defTabSz="914400" rtl="0" eaLnBrk="1" latinLnBrk="0" hangingPunct="1"/>
            <a:r>
              <a:rPr lang="en-US" sz="2400" b="1" kern="1200" dirty="0">
                <a:solidFill>
                  <a:srgbClr val="FF0000"/>
                </a:solidFill>
                <a:latin typeface="Cambria" panose="02040503050406030204" pitchFamily="18" charset="0"/>
                <a:ea typeface="Cambria" panose="02040503050406030204" pitchFamily="18" charset="0"/>
                <a:cs typeface="Arial" panose="020B0604020202020204" pitchFamily="34" charset="0"/>
              </a:rPr>
              <a:t>HỌC VIỆN KỸ THUẬT QUÂN SỰ</a:t>
            </a:r>
          </a:p>
        </p:txBody>
      </p:sp>
      <p:pic>
        <p:nvPicPr>
          <p:cNvPr id="8" name="Picture 7">
            <a:extLst>
              <a:ext uri="{FF2B5EF4-FFF2-40B4-BE49-F238E27FC236}">
                <a16:creationId xmlns:a16="http://schemas.microsoft.com/office/drawing/2014/main" id="{E05F0BE8-9381-4950-9D7F-0BAAB1697B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88607" y="387751"/>
            <a:ext cx="1248377" cy="872409"/>
          </a:xfrm>
          <a:prstGeom prst="rect">
            <a:avLst/>
          </a:prstGeom>
        </p:spPr>
      </p:pic>
      <p:pic>
        <p:nvPicPr>
          <p:cNvPr id="9" name="Picture 8">
            <a:extLst>
              <a:ext uri="{FF2B5EF4-FFF2-40B4-BE49-F238E27FC236}">
                <a16:creationId xmlns:a16="http://schemas.microsoft.com/office/drawing/2014/main" id="{7B3C08A0-4390-4198-AFF3-55F765753E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63095" y="387752"/>
            <a:ext cx="747778" cy="872408"/>
          </a:xfrm>
          <a:prstGeom prst="rect">
            <a:avLst/>
          </a:prstGeom>
        </p:spPr>
      </p:pic>
      <p:sp>
        <p:nvSpPr>
          <p:cNvPr id="10" name="Rectangle 9">
            <a:extLst>
              <a:ext uri="{FF2B5EF4-FFF2-40B4-BE49-F238E27FC236}">
                <a16:creationId xmlns:a16="http://schemas.microsoft.com/office/drawing/2014/main" id="{92145AD6-7C86-4074-84DB-295AE653F3D0}"/>
              </a:ext>
            </a:extLst>
          </p:cNvPr>
          <p:cNvSpPr/>
          <p:nvPr/>
        </p:nvSpPr>
        <p:spPr>
          <a:xfrm>
            <a:off x="130628" y="1874072"/>
            <a:ext cx="12192000" cy="2023084"/>
          </a:xfrm>
          <a:prstGeom prst="rect">
            <a:avLst/>
          </a:prstGeom>
          <a:solidFill>
            <a:schemeClr val="accent1">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vi-VN" dirty="0">
              <a:solidFill>
                <a:srgbClr val="FF0000"/>
              </a:solidFill>
            </a:endParaRPr>
          </a:p>
        </p:txBody>
      </p:sp>
      <p:sp>
        <p:nvSpPr>
          <p:cNvPr id="11" name="TextBox 10">
            <a:extLst>
              <a:ext uri="{FF2B5EF4-FFF2-40B4-BE49-F238E27FC236}">
                <a16:creationId xmlns:a16="http://schemas.microsoft.com/office/drawing/2014/main" id="{5692DBE9-089F-4890-B929-860F44D646DE}"/>
              </a:ext>
            </a:extLst>
          </p:cNvPr>
          <p:cNvSpPr txBox="1"/>
          <p:nvPr/>
        </p:nvSpPr>
        <p:spPr>
          <a:xfrm>
            <a:off x="4822383" y="2180605"/>
            <a:ext cx="3328840" cy="446276"/>
          </a:xfrm>
          <a:prstGeom prst="rect">
            <a:avLst/>
          </a:prstGeom>
          <a:noFill/>
        </p:spPr>
        <p:txBody>
          <a:bodyPr wrap="square" rtlCol="0">
            <a:spAutoFit/>
          </a:bodyPr>
          <a:lstStyle/>
          <a:p>
            <a:r>
              <a:rPr lang="en-US" sz="2300" dirty="0" err="1">
                <a:solidFill>
                  <a:srgbClr val="304A1E"/>
                </a:solidFill>
                <a:latin typeface="Cambria" panose="02040503050406030204" pitchFamily="18" charset="0"/>
                <a:ea typeface="Cambria" panose="02040503050406030204" pitchFamily="18" charset="0"/>
              </a:rPr>
              <a:t>Báo</a:t>
            </a:r>
            <a:r>
              <a:rPr lang="en-US" sz="2300" dirty="0">
                <a:solidFill>
                  <a:srgbClr val="304A1E"/>
                </a:solidFill>
                <a:latin typeface="Cambria" panose="02040503050406030204" pitchFamily="18" charset="0"/>
                <a:ea typeface="Cambria" panose="02040503050406030204" pitchFamily="18" charset="0"/>
              </a:rPr>
              <a:t> </a:t>
            </a:r>
            <a:r>
              <a:rPr lang="en-US" sz="2300" dirty="0" err="1">
                <a:solidFill>
                  <a:srgbClr val="304A1E"/>
                </a:solidFill>
                <a:latin typeface="Cambria" panose="02040503050406030204" pitchFamily="18" charset="0"/>
                <a:ea typeface="Cambria" panose="02040503050406030204" pitchFamily="18" charset="0"/>
              </a:rPr>
              <a:t>cáo</a:t>
            </a:r>
            <a:r>
              <a:rPr lang="en-US" sz="2300" dirty="0">
                <a:solidFill>
                  <a:srgbClr val="304A1E"/>
                </a:solidFill>
                <a:latin typeface="Cambria" panose="02040503050406030204" pitchFamily="18" charset="0"/>
                <a:ea typeface="Cambria" panose="02040503050406030204" pitchFamily="18" charset="0"/>
              </a:rPr>
              <a:t> </a:t>
            </a:r>
            <a:r>
              <a:rPr lang="en-US" sz="2300" dirty="0" err="1" smtClean="0">
                <a:solidFill>
                  <a:srgbClr val="304A1E"/>
                </a:solidFill>
                <a:latin typeface="Cambria" panose="02040503050406030204" pitchFamily="18" charset="0"/>
                <a:ea typeface="Cambria" panose="02040503050406030204" pitchFamily="18" charset="0"/>
              </a:rPr>
              <a:t>bài</a:t>
            </a:r>
            <a:r>
              <a:rPr lang="en-US" sz="2300" dirty="0" smtClean="0">
                <a:solidFill>
                  <a:srgbClr val="304A1E"/>
                </a:solidFill>
                <a:latin typeface="Cambria" panose="02040503050406030204" pitchFamily="18" charset="0"/>
                <a:ea typeface="Cambria" panose="02040503050406030204" pitchFamily="18" charset="0"/>
              </a:rPr>
              <a:t> </a:t>
            </a:r>
            <a:r>
              <a:rPr lang="en-US" sz="2300" dirty="0" err="1" smtClean="0">
                <a:solidFill>
                  <a:srgbClr val="304A1E"/>
                </a:solidFill>
                <a:latin typeface="Cambria" panose="02040503050406030204" pitchFamily="18" charset="0"/>
                <a:ea typeface="Cambria" panose="02040503050406030204" pitchFamily="18" charset="0"/>
              </a:rPr>
              <a:t>tập</a:t>
            </a:r>
            <a:r>
              <a:rPr lang="en-US" sz="2300" dirty="0" smtClean="0">
                <a:solidFill>
                  <a:srgbClr val="304A1E"/>
                </a:solidFill>
                <a:latin typeface="Cambria" panose="02040503050406030204" pitchFamily="18" charset="0"/>
                <a:ea typeface="Cambria" panose="02040503050406030204" pitchFamily="18" charset="0"/>
              </a:rPr>
              <a:t> </a:t>
            </a:r>
            <a:r>
              <a:rPr lang="en-US" sz="2300" dirty="0" err="1" smtClean="0">
                <a:solidFill>
                  <a:srgbClr val="304A1E"/>
                </a:solidFill>
                <a:latin typeface="Cambria" panose="02040503050406030204" pitchFamily="18" charset="0"/>
                <a:ea typeface="Cambria" panose="02040503050406030204" pitchFamily="18" charset="0"/>
              </a:rPr>
              <a:t>lớn</a:t>
            </a:r>
            <a:endParaRPr lang="vi-VN" sz="2300" dirty="0">
              <a:solidFill>
                <a:srgbClr val="304A1E"/>
              </a:solidFill>
              <a:latin typeface="Cambria" panose="02040503050406030204" pitchFamily="18" charset="0"/>
              <a:ea typeface="Cambria" panose="02040503050406030204" pitchFamily="18" charset="0"/>
            </a:endParaRPr>
          </a:p>
        </p:txBody>
      </p:sp>
      <p:sp>
        <p:nvSpPr>
          <p:cNvPr id="12" name="TextBox 11">
            <a:extLst>
              <a:ext uri="{FF2B5EF4-FFF2-40B4-BE49-F238E27FC236}">
                <a16:creationId xmlns:a16="http://schemas.microsoft.com/office/drawing/2014/main" id="{CD3C2ADD-3238-4100-93D6-17C20930D3FB}"/>
              </a:ext>
            </a:extLst>
          </p:cNvPr>
          <p:cNvSpPr txBox="1"/>
          <p:nvPr/>
        </p:nvSpPr>
        <p:spPr>
          <a:xfrm>
            <a:off x="262646" y="2626881"/>
            <a:ext cx="11666706" cy="615553"/>
          </a:xfrm>
          <a:prstGeom prst="rect">
            <a:avLst/>
          </a:prstGeom>
          <a:noFill/>
        </p:spPr>
        <p:txBody>
          <a:bodyPr wrap="square" rtlCol="0">
            <a:spAutoFit/>
          </a:bodyPr>
          <a:lstStyle/>
          <a:p>
            <a:pPr algn="ctr"/>
            <a:r>
              <a:rPr lang="en-US" sz="3400" b="1" dirty="0" smtClean="0">
                <a:solidFill>
                  <a:srgbClr val="304A1E"/>
                </a:solidFill>
                <a:latin typeface="Cambria" panose="02040503050406030204" pitchFamily="18" charset="0"/>
                <a:ea typeface="Cambria" panose="02040503050406030204" pitchFamily="18" charset="0"/>
              </a:rPr>
              <a:t>QUẢN LÝ BỆNH NHÂN</a:t>
            </a:r>
            <a:endParaRPr lang="vi-VN" sz="3400" b="1" dirty="0">
              <a:solidFill>
                <a:srgbClr val="304A1E"/>
              </a:solidFill>
              <a:latin typeface="Cambria" panose="02040503050406030204" pitchFamily="18" charset="0"/>
              <a:ea typeface="Cambria" panose="02040503050406030204" pitchFamily="18" charset="0"/>
            </a:endParaRPr>
          </a:p>
        </p:txBody>
      </p:sp>
      <p:sp>
        <p:nvSpPr>
          <p:cNvPr id="13" name="TextBox 12">
            <a:extLst>
              <a:ext uri="{FF2B5EF4-FFF2-40B4-BE49-F238E27FC236}">
                <a16:creationId xmlns:a16="http://schemas.microsoft.com/office/drawing/2014/main" id="{3742AFBE-E6D1-49B6-9C35-59E97C579E59}"/>
              </a:ext>
            </a:extLst>
          </p:cNvPr>
          <p:cNvSpPr txBox="1"/>
          <p:nvPr/>
        </p:nvSpPr>
        <p:spPr>
          <a:xfrm>
            <a:off x="5831965" y="4629872"/>
            <a:ext cx="5706891" cy="400110"/>
          </a:xfrm>
          <a:prstGeom prst="rect">
            <a:avLst/>
          </a:prstGeom>
          <a:noFill/>
        </p:spPr>
        <p:txBody>
          <a:bodyPr wrap="square" rtlCol="0">
            <a:spAutoFit/>
          </a:bodyPr>
          <a:lstStyle/>
          <a:p>
            <a:r>
              <a:rPr lang="en-US" sz="2000" b="1" dirty="0" err="1">
                <a:solidFill>
                  <a:srgbClr val="304A1E"/>
                </a:solidFill>
                <a:latin typeface="Cambria" panose="02040503050406030204" pitchFamily="18" charset="0"/>
                <a:ea typeface="Cambria" panose="02040503050406030204" pitchFamily="18" charset="0"/>
              </a:rPr>
              <a:t>Giáo</a:t>
            </a:r>
            <a:r>
              <a:rPr lang="en-US" sz="2000" b="1" dirty="0">
                <a:solidFill>
                  <a:srgbClr val="304A1E"/>
                </a:solidFill>
                <a:latin typeface="Cambria" panose="02040503050406030204" pitchFamily="18" charset="0"/>
                <a:ea typeface="Cambria" panose="02040503050406030204" pitchFamily="18" charset="0"/>
              </a:rPr>
              <a:t> </a:t>
            </a:r>
            <a:r>
              <a:rPr lang="en-US" sz="2000" b="1" dirty="0" err="1">
                <a:solidFill>
                  <a:srgbClr val="304A1E"/>
                </a:solidFill>
                <a:latin typeface="Cambria" panose="02040503050406030204" pitchFamily="18" charset="0"/>
                <a:ea typeface="Cambria" panose="02040503050406030204" pitchFamily="18" charset="0"/>
              </a:rPr>
              <a:t>viên</a:t>
            </a:r>
            <a:r>
              <a:rPr lang="en-US" sz="2000" b="1" dirty="0">
                <a:solidFill>
                  <a:srgbClr val="304A1E"/>
                </a:solidFill>
                <a:latin typeface="Cambria" panose="02040503050406030204" pitchFamily="18" charset="0"/>
                <a:ea typeface="Cambria" panose="02040503050406030204" pitchFamily="18" charset="0"/>
              </a:rPr>
              <a:t> h</a:t>
            </a:r>
            <a:r>
              <a:rPr lang="vi-VN" sz="2000" b="1" dirty="0">
                <a:solidFill>
                  <a:srgbClr val="304A1E"/>
                </a:solidFill>
                <a:latin typeface="Cambria" panose="02040503050406030204" pitchFamily="18" charset="0"/>
                <a:ea typeface="Cambria" panose="02040503050406030204" pitchFamily="18" charset="0"/>
              </a:rPr>
              <a:t>ướng dẫn</a:t>
            </a:r>
            <a:r>
              <a:rPr lang="vi-VN" sz="2000" b="1">
                <a:solidFill>
                  <a:srgbClr val="304A1E"/>
                </a:solidFill>
                <a:latin typeface="Cambria" panose="02040503050406030204" pitchFamily="18" charset="0"/>
                <a:ea typeface="Cambria" panose="02040503050406030204" pitchFamily="18" charset="0"/>
              </a:rPr>
              <a:t>: </a:t>
            </a:r>
            <a:r>
              <a:rPr lang="en-US" sz="2000" smtClean="0">
                <a:solidFill>
                  <a:srgbClr val="304A1E"/>
                </a:solidFill>
                <a:latin typeface="Times New Roman" panose="02020603050405020304" pitchFamily="18" charset="0"/>
                <a:ea typeface="Cambria" panose="02040503050406030204" pitchFamily="18" charset="0"/>
                <a:cs typeface="Times New Roman" panose="02020603050405020304" pitchFamily="18" charset="0"/>
              </a:rPr>
              <a:t> </a:t>
            </a:r>
            <a:endParaRPr lang="vi-VN" sz="2000" dirty="0">
              <a:solidFill>
                <a:srgbClr val="304A1E"/>
              </a:solidFill>
              <a:latin typeface="Cambria" panose="02040503050406030204" pitchFamily="18" charset="0"/>
              <a:ea typeface="Cambria" panose="02040503050406030204" pitchFamily="18" charset="0"/>
            </a:endParaRPr>
          </a:p>
        </p:txBody>
      </p:sp>
      <p:sp>
        <p:nvSpPr>
          <p:cNvPr id="14" name="TextBox 13">
            <a:extLst>
              <a:ext uri="{FF2B5EF4-FFF2-40B4-BE49-F238E27FC236}">
                <a16:creationId xmlns:a16="http://schemas.microsoft.com/office/drawing/2014/main" id="{E20DD3BC-9B03-4AE5-8FDB-056E220D31DA}"/>
              </a:ext>
            </a:extLst>
          </p:cNvPr>
          <p:cNvSpPr txBox="1"/>
          <p:nvPr/>
        </p:nvSpPr>
        <p:spPr>
          <a:xfrm>
            <a:off x="5831965" y="5101122"/>
            <a:ext cx="5934103" cy="400110"/>
          </a:xfrm>
          <a:prstGeom prst="rect">
            <a:avLst/>
          </a:prstGeom>
          <a:noFill/>
        </p:spPr>
        <p:txBody>
          <a:bodyPr wrap="square" rtlCol="0">
            <a:spAutoFit/>
          </a:bodyPr>
          <a:lstStyle/>
          <a:p>
            <a:r>
              <a:rPr lang="vi-VN" sz="2000" b="1" dirty="0">
                <a:solidFill>
                  <a:srgbClr val="304A1E"/>
                </a:solidFill>
                <a:latin typeface="Cambria" panose="02040503050406030204" pitchFamily="18" charset="0"/>
                <a:ea typeface="Cambria" panose="02040503050406030204" pitchFamily="18" charset="0"/>
              </a:rPr>
              <a:t>Sinh viên thực hiện</a:t>
            </a:r>
            <a:r>
              <a:rPr lang="vi-VN" sz="2000" b="1">
                <a:solidFill>
                  <a:srgbClr val="304A1E"/>
                </a:solidFill>
                <a:latin typeface="Cambria" panose="02040503050406030204" pitchFamily="18" charset="0"/>
                <a:ea typeface="Cambria" panose="02040503050406030204" pitchFamily="18" charset="0"/>
              </a:rPr>
              <a:t>: </a:t>
            </a:r>
            <a:r>
              <a:rPr lang="en-US" sz="2000" smtClean="0">
                <a:solidFill>
                  <a:srgbClr val="304A1E"/>
                </a:solidFill>
                <a:latin typeface="Cambria" panose="02040503050406030204" pitchFamily="18" charset="0"/>
                <a:ea typeface="Cambria" panose="02040503050406030204" pitchFamily="18" charset="0"/>
                <a:cs typeface="Times New Roman" panose="02020603050405020304" pitchFamily="18" charset="0"/>
              </a:rPr>
              <a:t> </a:t>
            </a:r>
            <a:endParaRPr lang="vi-VN" sz="2000" dirty="0">
              <a:solidFill>
                <a:srgbClr val="304A1E"/>
              </a:solidFill>
              <a:latin typeface="Cambria" panose="02040503050406030204" pitchFamily="18" charset="0"/>
              <a:ea typeface="Cambria" panose="02040503050406030204" pitchFamily="18" charset="0"/>
            </a:endParaRPr>
          </a:p>
        </p:txBody>
      </p:sp>
      <p:sp>
        <p:nvSpPr>
          <p:cNvPr id="15" name="Rectangle 14">
            <a:extLst>
              <a:ext uri="{FF2B5EF4-FFF2-40B4-BE49-F238E27FC236}">
                <a16:creationId xmlns:a16="http://schemas.microsoft.com/office/drawing/2014/main" id="{E967525E-3973-4B47-AC80-C489453BEA5E}"/>
              </a:ext>
            </a:extLst>
          </p:cNvPr>
          <p:cNvSpPr/>
          <p:nvPr/>
        </p:nvSpPr>
        <p:spPr>
          <a:xfrm>
            <a:off x="5592083" y="4511068"/>
            <a:ext cx="6264239" cy="180308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1722599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92199D5-8F70-4E12-89D3-C9EFC9AAE4C9}"/>
              </a:ext>
            </a:extLst>
          </p:cNvPr>
          <p:cNvSpPr txBox="1"/>
          <p:nvPr/>
        </p:nvSpPr>
        <p:spPr>
          <a:xfrm>
            <a:off x="700956" y="6140675"/>
            <a:ext cx="2299378" cy="369332"/>
          </a:xfrm>
          <a:prstGeom prst="rect">
            <a:avLst/>
          </a:prstGeom>
          <a:noFill/>
        </p:spPr>
        <p:txBody>
          <a:bodyPr wrap="square" rtlCol="0">
            <a:spAutoFit/>
          </a:bodyPr>
          <a:lstStyle/>
          <a:p>
            <a:r>
              <a:rPr lang="en-US" sz="1800" b="1" baseline="0" dirty="0" err="1">
                <a:solidFill>
                  <a:srgbClr val="003E1C"/>
                </a:solidFill>
                <a:latin typeface="Cambria" panose="02040503050406030204" pitchFamily="18" charset="0"/>
                <a:ea typeface="Cambria" panose="02040503050406030204" pitchFamily="18" charset="0"/>
                <a:cs typeface="Lato Light"/>
              </a:rPr>
              <a:t>Học</a:t>
            </a:r>
            <a:r>
              <a:rPr lang="en-US" sz="1800" b="1" baseline="0" dirty="0">
                <a:solidFill>
                  <a:srgbClr val="003E1C"/>
                </a:solidFill>
                <a:latin typeface="Cambria" panose="02040503050406030204" pitchFamily="18" charset="0"/>
                <a:ea typeface="Cambria" panose="02040503050406030204" pitchFamily="18" charset="0"/>
                <a:cs typeface="Lato Light"/>
              </a:rPr>
              <a:t> </a:t>
            </a:r>
            <a:r>
              <a:rPr lang="en-US" sz="1800" b="1" baseline="0" dirty="0" err="1">
                <a:solidFill>
                  <a:srgbClr val="003E1C"/>
                </a:solidFill>
                <a:latin typeface="Cambria" panose="02040503050406030204" pitchFamily="18" charset="0"/>
                <a:ea typeface="Cambria" panose="02040503050406030204" pitchFamily="18" charset="0"/>
                <a:cs typeface="Lato Light"/>
              </a:rPr>
              <a:t>viện</a:t>
            </a:r>
            <a:r>
              <a:rPr lang="en-US" sz="1800" b="1" baseline="0" dirty="0">
                <a:solidFill>
                  <a:srgbClr val="003E1C"/>
                </a:solidFill>
                <a:latin typeface="Cambria" panose="02040503050406030204" pitchFamily="18" charset="0"/>
                <a:ea typeface="Cambria" panose="02040503050406030204" pitchFamily="18" charset="0"/>
                <a:cs typeface="Lato Light"/>
              </a:rPr>
              <a:t> KTQS</a:t>
            </a:r>
            <a:endParaRPr lang="id-ID" sz="1800" b="1" dirty="0">
              <a:solidFill>
                <a:srgbClr val="003E1C"/>
              </a:solidFill>
              <a:latin typeface="Cambria" panose="02040503050406030204" pitchFamily="18" charset="0"/>
              <a:ea typeface="Cambria" panose="02040503050406030204" pitchFamily="18" charset="0"/>
              <a:cs typeface="Lato Light"/>
            </a:endParaRPr>
          </a:p>
        </p:txBody>
      </p:sp>
      <p:cxnSp>
        <p:nvCxnSpPr>
          <p:cNvPr id="6" name="Straight Connector 5">
            <a:extLst>
              <a:ext uri="{FF2B5EF4-FFF2-40B4-BE49-F238E27FC236}">
                <a16:creationId xmlns:a16="http://schemas.microsoft.com/office/drawing/2014/main" id="{3581D8D5-FBBD-497A-A76E-463E8E63FDBC}"/>
              </a:ext>
            </a:extLst>
          </p:cNvPr>
          <p:cNvCxnSpPr>
            <a:cxnSpLocks/>
          </p:cNvCxnSpPr>
          <p:nvPr/>
        </p:nvCxnSpPr>
        <p:spPr>
          <a:xfrm>
            <a:off x="2500009" y="6325341"/>
            <a:ext cx="8853791" cy="0"/>
          </a:xfrm>
          <a:prstGeom prst="line">
            <a:avLst/>
          </a:prstGeom>
          <a:ln>
            <a:solidFill>
              <a:schemeClr val="accent6">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0AFABF8F-3258-4F2F-A9C6-0D73D32B39A4}"/>
              </a:ext>
            </a:extLst>
          </p:cNvPr>
          <p:cNvSpPr txBox="1"/>
          <p:nvPr/>
        </p:nvSpPr>
        <p:spPr>
          <a:xfrm>
            <a:off x="863323" y="775844"/>
            <a:ext cx="4378086" cy="307777"/>
          </a:xfrm>
          <a:prstGeom prst="rect">
            <a:avLst/>
          </a:prstGeom>
          <a:noFill/>
        </p:spPr>
        <p:txBody>
          <a:bodyPr wrap="square" rtlCol="0">
            <a:spAutoFit/>
          </a:bodyPr>
          <a:lstStyle/>
          <a:p>
            <a:r>
              <a:rPr lang="en-US" sz="1400" dirty="0">
                <a:solidFill>
                  <a:srgbClr val="F29000"/>
                </a:solidFill>
                <a:latin typeface="Cambria" panose="02040503050406030204" pitchFamily="18" charset="0"/>
                <a:ea typeface="Cambria" panose="02040503050406030204" pitchFamily="18" charset="0"/>
                <a:cs typeface="Lato Light"/>
              </a:rPr>
              <a:t>S</a:t>
            </a:r>
            <a:r>
              <a:rPr lang="vi-VN" sz="1400" dirty="0">
                <a:solidFill>
                  <a:srgbClr val="F29000"/>
                </a:solidFill>
                <a:latin typeface="Cambria" panose="02040503050406030204" pitchFamily="18" charset="0"/>
                <a:ea typeface="Cambria" panose="02040503050406030204" pitchFamily="18" charset="0"/>
                <a:cs typeface="Lato Light"/>
              </a:rPr>
              <a:t>Ơ</a:t>
            </a:r>
            <a:r>
              <a:rPr lang="en-US" sz="1400" dirty="0">
                <a:solidFill>
                  <a:srgbClr val="F29000"/>
                </a:solidFill>
                <a:latin typeface="Cambria" panose="02040503050406030204" pitchFamily="18" charset="0"/>
                <a:ea typeface="Cambria" panose="02040503050406030204" pitchFamily="18" charset="0"/>
                <a:cs typeface="Lato Light"/>
              </a:rPr>
              <a:t> ĐỒ LIÊN KẾT CÁC THỰC THỂ</a:t>
            </a:r>
          </a:p>
        </p:txBody>
      </p:sp>
      <p:sp>
        <p:nvSpPr>
          <p:cNvPr id="8" name="TextBox 7">
            <a:extLst>
              <a:ext uri="{FF2B5EF4-FFF2-40B4-BE49-F238E27FC236}">
                <a16:creationId xmlns:a16="http://schemas.microsoft.com/office/drawing/2014/main" id="{1ADE6420-9C4D-40A7-862E-CCB8CCA22932}"/>
              </a:ext>
            </a:extLst>
          </p:cNvPr>
          <p:cNvSpPr txBox="1"/>
          <p:nvPr/>
        </p:nvSpPr>
        <p:spPr>
          <a:xfrm>
            <a:off x="829963" y="378918"/>
            <a:ext cx="7013610" cy="461665"/>
          </a:xfrm>
          <a:prstGeom prst="rect">
            <a:avLst/>
          </a:prstGeom>
          <a:noFill/>
        </p:spPr>
        <p:txBody>
          <a:bodyPr wrap="square" rtlCol="0">
            <a:spAutoFit/>
          </a:bodyPr>
          <a:lstStyle/>
          <a:p>
            <a:pPr>
              <a:lnSpc>
                <a:spcPct val="80000"/>
              </a:lnSpc>
            </a:pPr>
            <a:r>
              <a:rPr lang="en-US" sz="3000" dirty="0">
                <a:solidFill>
                  <a:schemeClr val="accent6">
                    <a:lumMod val="50000"/>
                  </a:schemeClr>
                </a:solidFill>
                <a:latin typeface="Cambria" panose="02040503050406030204" pitchFamily="18" charset="0"/>
                <a:ea typeface="Cambria" panose="02040503050406030204" pitchFamily="18" charset="0"/>
                <a:cs typeface="Lato Black"/>
              </a:rPr>
              <a:t>PHÂN TÍCH THIẾT KẾ HỆ THỐNG</a:t>
            </a:r>
          </a:p>
        </p:txBody>
      </p:sp>
      <p:sp>
        <p:nvSpPr>
          <p:cNvPr id="9" name="Rectangle 8">
            <a:extLst>
              <a:ext uri="{FF2B5EF4-FFF2-40B4-BE49-F238E27FC236}">
                <a16:creationId xmlns:a16="http://schemas.microsoft.com/office/drawing/2014/main" id="{DF367F8D-66BB-4ABA-B166-BFBCA56558C4}"/>
              </a:ext>
            </a:extLst>
          </p:cNvPr>
          <p:cNvSpPr/>
          <p:nvPr/>
        </p:nvSpPr>
        <p:spPr>
          <a:xfrm>
            <a:off x="758993" y="386097"/>
            <a:ext cx="70970" cy="628052"/>
          </a:xfrm>
          <a:prstGeom prst="rect">
            <a:avLst/>
          </a:prstGeom>
          <a:solidFill>
            <a:srgbClr val="304A1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solidFill>
                <a:schemeClr val="accent6">
                  <a:lumMod val="50000"/>
                </a:schemeClr>
              </a:solidFill>
            </a:endParaRPr>
          </a:p>
        </p:txBody>
      </p:sp>
      <p:pic>
        <p:nvPicPr>
          <p:cNvPr id="11" name="Picture 10"/>
          <p:cNvPicPr>
            <a:picLocks noChangeAspect="1"/>
          </p:cNvPicPr>
          <p:nvPr/>
        </p:nvPicPr>
        <p:blipFill>
          <a:blip r:embed="rId2"/>
          <a:stretch>
            <a:fillRect/>
          </a:stretch>
        </p:blipFill>
        <p:spPr>
          <a:xfrm>
            <a:off x="2266949" y="1083622"/>
            <a:ext cx="7778387" cy="5031428"/>
          </a:xfrm>
          <a:prstGeom prst="rect">
            <a:avLst/>
          </a:prstGeom>
        </p:spPr>
      </p:pic>
    </p:spTree>
    <p:extLst>
      <p:ext uri="{BB962C8B-B14F-4D97-AF65-F5344CB8AC3E}">
        <p14:creationId xmlns:p14="http://schemas.microsoft.com/office/powerpoint/2010/main" val="9666187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73F2E52-1B77-4AA6-B86B-E8CA09D490CD}"/>
              </a:ext>
            </a:extLst>
          </p:cNvPr>
          <p:cNvSpPr txBox="1"/>
          <p:nvPr/>
        </p:nvSpPr>
        <p:spPr>
          <a:xfrm>
            <a:off x="794478" y="6116934"/>
            <a:ext cx="2299378" cy="369332"/>
          </a:xfrm>
          <a:prstGeom prst="rect">
            <a:avLst/>
          </a:prstGeom>
          <a:noFill/>
        </p:spPr>
        <p:txBody>
          <a:bodyPr wrap="square" rtlCol="0">
            <a:spAutoFit/>
          </a:bodyPr>
          <a:lstStyle/>
          <a:p>
            <a:r>
              <a:rPr lang="en-US" sz="1800" b="1" baseline="0" dirty="0" err="1">
                <a:solidFill>
                  <a:srgbClr val="003E1C"/>
                </a:solidFill>
                <a:latin typeface="Cambria" panose="02040503050406030204" pitchFamily="18" charset="0"/>
                <a:ea typeface="Cambria" panose="02040503050406030204" pitchFamily="18" charset="0"/>
                <a:cs typeface="Lato Light"/>
              </a:rPr>
              <a:t>Học</a:t>
            </a:r>
            <a:r>
              <a:rPr lang="en-US" sz="1800" b="1" baseline="0" dirty="0">
                <a:solidFill>
                  <a:srgbClr val="003E1C"/>
                </a:solidFill>
                <a:latin typeface="Cambria" panose="02040503050406030204" pitchFamily="18" charset="0"/>
                <a:ea typeface="Cambria" panose="02040503050406030204" pitchFamily="18" charset="0"/>
                <a:cs typeface="Lato Light"/>
              </a:rPr>
              <a:t> </a:t>
            </a:r>
            <a:r>
              <a:rPr lang="en-US" sz="1800" b="1" baseline="0" dirty="0" err="1">
                <a:solidFill>
                  <a:srgbClr val="003E1C"/>
                </a:solidFill>
                <a:latin typeface="Cambria" panose="02040503050406030204" pitchFamily="18" charset="0"/>
                <a:ea typeface="Cambria" panose="02040503050406030204" pitchFamily="18" charset="0"/>
                <a:cs typeface="Lato Light"/>
              </a:rPr>
              <a:t>viện</a:t>
            </a:r>
            <a:r>
              <a:rPr lang="en-US" sz="1800" b="1" baseline="0" dirty="0">
                <a:solidFill>
                  <a:srgbClr val="003E1C"/>
                </a:solidFill>
                <a:latin typeface="Cambria" panose="02040503050406030204" pitchFamily="18" charset="0"/>
                <a:ea typeface="Cambria" panose="02040503050406030204" pitchFamily="18" charset="0"/>
                <a:cs typeface="Lato Light"/>
              </a:rPr>
              <a:t> KTQS</a:t>
            </a:r>
            <a:endParaRPr lang="id-ID" sz="1800" b="1" dirty="0">
              <a:solidFill>
                <a:srgbClr val="003E1C"/>
              </a:solidFill>
              <a:latin typeface="Cambria" panose="02040503050406030204" pitchFamily="18" charset="0"/>
              <a:ea typeface="Cambria" panose="02040503050406030204" pitchFamily="18" charset="0"/>
              <a:cs typeface="Lato Light"/>
            </a:endParaRPr>
          </a:p>
        </p:txBody>
      </p:sp>
      <p:cxnSp>
        <p:nvCxnSpPr>
          <p:cNvPr id="6" name="Straight Connector 5">
            <a:extLst>
              <a:ext uri="{FF2B5EF4-FFF2-40B4-BE49-F238E27FC236}">
                <a16:creationId xmlns:a16="http://schemas.microsoft.com/office/drawing/2014/main" id="{AB68EA2A-BAF9-4BA5-B254-C133358A1EDC}"/>
              </a:ext>
            </a:extLst>
          </p:cNvPr>
          <p:cNvCxnSpPr>
            <a:cxnSpLocks/>
          </p:cNvCxnSpPr>
          <p:nvPr/>
        </p:nvCxnSpPr>
        <p:spPr>
          <a:xfrm>
            <a:off x="2500009" y="6325341"/>
            <a:ext cx="8853791" cy="0"/>
          </a:xfrm>
          <a:prstGeom prst="line">
            <a:avLst/>
          </a:prstGeom>
          <a:ln>
            <a:solidFill>
              <a:schemeClr val="accent6">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B3B1172D-45D2-42ED-AE5E-EB67EC03ACEA}"/>
              </a:ext>
            </a:extLst>
          </p:cNvPr>
          <p:cNvSpPr txBox="1"/>
          <p:nvPr/>
        </p:nvSpPr>
        <p:spPr>
          <a:xfrm>
            <a:off x="829963" y="746657"/>
            <a:ext cx="4378086" cy="307777"/>
          </a:xfrm>
          <a:prstGeom prst="rect">
            <a:avLst/>
          </a:prstGeom>
          <a:noFill/>
        </p:spPr>
        <p:txBody>
          <a:bodyPr wrap="square" rtlCol="0">
            <a:spAutoFit/>
          </a:bodyPr>
          <a:lstStyle/>
          <a:p>
            <a:r>
              <a:rPr lang="en-US" sz="1400" dirty="0">
                <a:solidFill>
                  <a:srgbClr val="F29000"/>
                </a:solidFill>
                <a:latin typeface="Cambria" panose="02040503050406030204" pitchFamily="18" charset="0"/>
                <a:ea typeface="Cambria" panose="02040503050406030204" pitchFamily="18" charset="0"/>
                <a:cs typeface="Lato Light"/>
              </a:rPr>
              <a:t>GIAO DIỆN ĐĂNG </a:t>
            </a:r>
            <a:r>
              <a:rPr lang="en-US" sz="1400" dirty="0" smtClean="0">
                <a:solidFill>
                  <a:srgbClr val="F29000"/>
                </a:solidFill>
                <a:latin typeface="Cambria" panose="02040503050406030204" pitchFamily="18" charset="0"/>
                <a:ea typeface="Cambria" panose="02040503050406030204" pitchFamily="18" charset="0"/>
                <a:cs typeface="Lato Light"/>
              </a:rPr>
              <a:t>NHẬP – ĐĂNG KÝ </a:t>
            </a:r>
            <a:endParaRPr lang="en-US" sz="1400" dirty="0">
              <a:solidFill>
                <a:srgbClr val="F29000"/>
              </a:solidFill>
              <a:latin typeface="Cambria" panose="02040503050406030204" pitchFamily="18" charset="0"/>
              <a:ea typeface="Cambria" panose="02040503050406030204" pitchFamily="18" charset="0"/>
              <a:cs typeface="Lato Light"/>
            </a:endParaRPr>
          </a:p>
        </p:txBody>
      </p:sp>
      <p:sp>
        <p:nvSpPr>
          <p:cNvPr id="8" name="TextBox 7">
            <a:extLst>
              <a:ext uri="{FF2B5EF4-FFF2-40B4-BE49-F238E27FC236}">
                <a16:creationId xmlns:a16="http://schemas.microsoft.com/office/drawing/2014/main" id="{1470F6B2-C962-440B-BF30-7F5F950853F9}"/>
              </a:ext>
            </a:extLst>
          </p:cNvPr>
          <p:cNvSpPr txBox="1"/>
          <p:nvPr/>
        </p:nvSpPr>
        <p:spPr>
          <a:xfrm>
            <a:off x="829963" y="346076"/>
            <a:ext cx="7013610" cy="461665"/>
          </a:xfrm>
          <a:prstGeom prst="rect">
            <a:avLst/>
          </a:prstGeom>
          <a:noFill/>
        </p:spPr>
        <p:txBody>
          <a:bodyPr wrap="square" rtlCol="0">
            <a:spAutoFit/>
          </a:bodyPr>
          <a:lstStyle/>
          <a:p>
            <a:pPr>
              <a:lnSpc>
                <a:spcPct val="80000"/>
              </a:lnSpc>
            </a:pPr>
            <a:r>
              <a:rPr lang="en-US" sz="3000" dirty="0">
                <a:solidFill>
                  <a:schemeClr val="accent6">
                    <a:lumMod val="50000"/>
                  </a:schemeClr>
                </a:solidFill>
                <a:latin typeface="Cambria" panose="02040503050406030204" pitchFamily="18" charset="0"/>
                <a:ea typeface="Cambria" panose="02040503050406030204" pitchFamily="18" charset="0"/>
                <a:cs typeface="Lato Black"/>
              </a:rPr>
              <a:t>GIAO DIỆN CH</a:t>
            </a:r>
            <a:r>
              <a:rPr lang="vi-VN" sz="3000" dirty="0">
                <a:solidFill>
                  <a:schemeClr val="accent6">
                    <a:lumMod val="50000"/>
                  </a:schemeClr>
                </a:solidFill>
                <a:latin typeface="Cambria" panose="02040503050406030204" pitchFamily="18" charset="0"/>
                <a:ea typeface="Cambria" panose="02040503050406030204" pitchFamily="18" charset="0"/>
                <a:cs typeface="Lato Black"/>
              </a:rPr>
              <a:t>ƯƠNG TRÌNH</a:t>
            </a:r>
            <a:endParaRPr lang="en-US" sz="3000" dirty="0">
              <a:solidFill>
                <a:schemeClr val="accent6">
                  <a:lumMod val="50000"/>
                </a:schemeClr>
              </a:solidFill>
              <a:latin typeface="Cambria" panose="02040503050406030204" pitchFamily="18" charset="0"/>
              <a:ea typeface="Cambria" panose="02040503050406030204" pitchFamily="18" charset="0"/>
              <a:cs typeface="Lato Black"/>
            </a:endParaRPr>
          </a:p>
        </p:txBody>
      </p:sp>
      <p:sp>
        <p:nvSpPr>
          <p:cNvPr id="9" name="Rectangle 8">
            <a:extLst>
              <a:ext uri="{FF2B5EF4-FFF2-40B4-BE49-F238E27FC236}">
                <a16:creationId xmlns:a16="http://schemas.microsoft.com/office/drawing/2014/main" id="{A38694C0-B73C-41FA-A5ED-D26FB9AB0D13}"/>
              </a:ext>
            </a:extLst>
          </p:cNvPr>
          <p:cNvSpPr/>
          <p:nvPr/>
        </p:nvSpPr>
        <p:spPr>
          <a:xfrm>
            <a:off x="758993" y="386097"/>
            <a:ext cx="70970" cy="628052"/>
          </a:xfrm>
          <a:prstGeom prst="rect">
            <a:avLst/>
          </a:prstGeom>
          <a:solidFill>
            <a:srgbClr val="304A1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solidFill>
                <a:schemeClr val="accent6">
                  <a:lumMod val="50000"/>
                </a:schemeClr>
              </a:solidFill>
            </a:endParaRPr>
          </a:p>
        </p:txBody>
      </p:sp>
      <p:pic>
        <p:nvPicPr>
          <p:cNvPr id="12" name="Picture 11"/>
          <p:cNvPicPr>
            <a:picLocks noChangeAspect="1"/>
          </p:cNvPicPr>
          <p:nvPr/>
        </p:nvPicPr>
        <p:blipFill>
          <a:blip r:embed="rId2"/>
          <a:stretch>
            <a:fillRect/>
          </a:stretch>
        </p:blipFill>
        <p:spPr>
          <a:xfrm>
            <a:off x="1058092" y="1458397"/>
            <a:ext cx="9483634" cy="4439240"/>
          </a:xfrm>
          <a:prstGeom prst="rect">
            <a:avLst/>
          </a:prstGeom>
        </p:spPr>
      </p:pic>
      <p:sp>
        <p:nvSpPr>
          <p:cNvPr id="14" name="Rectangle 13"/>
          <p:cNvSpPr/>
          <p:nvPr/>
        </p:nvSpPr>
        <p:spPr>
          <a:xfrm>
            <a:off x="1058092" y="2129247"/>
            <a:ext cx="1149531" cy="339634"/>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Times New Roman" panose="02020603050405020304" pitchFamily="18" charset="0"/>
                <a:cs typeface="Times New Roman" panose="02020603050405020304" pitchFamily="18" charset="0"/>
              </a:rPr>
              <a:t>Đăng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nhập</a:t>
            </a:r>
            <a:endParaRPr lang="en-US" sz="1400" dirty="0">
              <a:latin typeface="Times New Roman" panose="02020603050405020304" pitchFamily="18" charset="0"/>
              <a:cs typeface="Times New Roman" panose="02020603050405020304" pitchFamily="18" charset="0"/>
            </a:endParaRPr>
          </a:p>
        </p:txBody>
      </p:sp>
      <p:sp>
        <p:nvSpPr>
          <p:cNvPr id="15" name="Rectangle 14"/>
          <p:cNvSpPr/>
          <p:nvPr/>
        </p:nvSpPr>
        <p:spPr>
          <a:xfrm>
            <a:off x="5094515" y="2599509"/>
            <a:ext cx="940526" cy="36576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Times New Roman" panose="02020603050405020304" pitchFamily="18" charset="0"/>
                <a:cs typeface="Times New Roman" panose="02020603050405020304" pitchFamily="18" charset="0"/>
              </a:rPr>
              <a:t>Đăng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ký</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21329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28638" y="1527628"/>
            <a:ext cx="9848219" cy="4216289"/>
          </a:xfrm>
          <a:prstGeom prst="rect">
            <a:avLst/>
          </a:prstGeom>
        </p:spPr>
      </p:pic>
      <p:sp>
        <p:nvSpPr>
          <p:cNvPr id="5" name="TextBox 4">
            <a:extLst>
              <a:ext uri="{FF2B5EF4-FFF2-40B4-BE49-F238E27FC236}">
                <a16:creationId xmlns:a16="http://schemas.microsoft.com/office/drawing/2014/main" id="{B3B1172D-45D2-42ED-AE5E-EB67EC03ACEA}"/>
              </a:ext>
            </a:extLst>
          </p:cNvPr>
          <p:cNvSpPr txBox="1"/>
          <p:nvPr/>
        </p:nvSpPr>
        <p:spPr>
          <a:xfrm>
            <a:off x="877562" y="919500"/>
            <a:ext cx="4086324" cy="523220"/>
          </a:xfrm>
          <a:prstGeom prst="rect">
            <a:avLst/>
          </a:prstGeom>
          <a:noFill/>
        </p:spPr>
        <p:txBody>
          <a:bodyPr wrap="square" rtlCol="0">
            <a:spAutoFit/>
          </a:bodyPr>
          <a:lstStyle/>
          <a:p>
            <a:r>
              <a:rPr lang="en-US" sz="1400" dirty="0">
                <a:solidFill>
                  <a:srgbClr val="F29000"/>
                </a:solidFill>
                <a:latin typeface="Cambria" panose="02040503050406030204" pitchFamily="18" charset="0"/>
                <a:ea typeface="Cambria" panose="02040503050406030204" pitchFamily="18" charset="0"/>
                <a:cs typeface="Lato Light"/>
              </a:rPr>
              <a:t>GIAO DIỆN </a:t>
            </a:r>
            <a:r>
              <a:rPr lang="en-US" sz="1400" dirty="0" smtClean="0">
                <a:solidFill>
                  <a:srgbClr val="F29000"/>
                </a:solidFill>
                <a:latin typeface="Cambria" panose="02040503050406030204" pitchFamily="18" charset="0"/>
                <a:ea typeface="Cambria" panose="02040503050406030204" pitchFamily="18" charset="0"/>
                <a:cs typeface="Lato Light"/>
              </a:rPr>
              <a:t>TẠO BỆNH ÁN CHO BỆNH NHÂN KHÁM LẦN ĐẦU </a:t>
            </a:r>
            <a:endParaRPr lang="en-US" sz="1400" dirty="0">
              <a:solidFill>
                <a:srgbClr val="F29000"/>
              </a:solidFill>
              <a:latin typeface="Cambria" panose="02040503050406030204" pitchFamily="18" charset="0"/>
              <a:ea typeface="Cambria" panose="02040503050406030204" pitchFamily="18" charset="0"/>
              <a:cs typeface="Lato Light"/>
            </a:endParaRPr>
          </a:p>
        </p:txBody>
      </p:sp>
      <p:sp>
        <p:nvSpPr>
          <p:cNvPr id="6" name="Oval 5"/>
          <p:cNvSpPr/>
          <p:nvPr/>
        </p:nvSpPr>
        <p:spPr>
          <a:xfrm>
            <a:off x="1685109" y="2840446"/>
            <a:ext cx="391886"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Oval 6"/>
          <p:cNvSpPr/>
          <p:nvPr/>
        </p:nvSpPr>
        <p:spPr>
          <a:xfrm>
            <a:off x="1685110" y="3600102"/>
            <a:ext cx="391885" cy="404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 name="Oval 7"/>
          <p:cNvSpPr/>
          <p:nvPr/>
        </p:nvSpPr>
        <p:spPr>
          <a:xfrm>
            <a:off x="3775166" y="2250309"/>
            <a:ext cx="378822" cy="352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6486297" y="5334227"/>
            <a:ext cx="404948"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10" name="TextBox 9">
            <a:extLst>
              <a:ext uri="{FF2B5EF4-FFF2-40B4-BE49-F238E27FC236}">
                <a16:creationId xmlns:a16="http://schemas.microsoft.com/office/drawing/2014/main" id="{1470F6B2-C962-440B-BF30-7F5F950853F9}"/>
              </a:ext>
            </a:extLst>
          </p:cNvPr>
          <p:cNvSpPr txBox="1"/>
          <p:nvPr/>
        </p:nvSpPr>
        <p:spPr>
          <a:xfrm>
            <a:off x="853787" y="546483"/>
            <a:ext cx="7013610" cy="461665"/>
          </a:xfrm>
          <a:prstGeom prst="rect">
            <a:avLst/>
          </a:prstGeom>
          <a:noFill/>
        </p:spPr>
        <p:txBody>
          <a:bodyPr wrap="square" rtlCol="0">
            <a:spAutoFit/>
          </a:bodyPr>
          <a:lstStyle/>
          <a:p>
            <a:pPr>
              <a:lnSpc>
                <a:spcPct val="80000"/>
              </a:lnSpc>
            </a:pPr>
            <a:r>
              <a:rPr lang="en-US" sz="3000" dirty="0">
                <a:solidFill>
                  <a:schemeClr val="accent6">
                    <a:lumMod val="50000"/>
                  </a:schemeClr>
                </a:solidFill>
                <a:latin typeface="Cambria" panose="02040503050406030204" pitchFamily="18" charset="0"/>
                <a:ea typeface="Cambria" panose="02040503050406030204" pitchFamily="18" charset="0"/>
                <a:cs typeface="Lato Black"/>
              </a:rPr>
              <a:t>GIAO DIỆN CH</a:t>
            </a:r>
            <a:r>
              <a:rPr lang="vi-VN" sz="3000" dirty="0">
                <a:solidFill>
                  <a:schemeClr val="accent6">
                    <a:lumMod val="50000"/>
                  </a:schemeClr>
                </a:solidFill>
                <a:latin typeface="Cambria" panose="02040503050406030204" pitchFamily="18" charset="0"/>
                <a:ea typeface="Cambria" panose="02040503050406030204" pitchFamily="18" charset="0"/>
                <a:cs typeface="Lato Black"/>
              </a:rPr>
              <a:t>ƯƠNG TRÌNH</a:t>
            </a:r>
            <a:endParaRPr lang="en-US" sz="3000" dirty="0">
              <a:solidFill>
                <a:schemeClr val="accent6">
                  <a:lumMod val="50000"/>
                </a:schemeClr>
              </a:solidFill>
              <a:latin typeface="Cambria" panose="02040503050406030204" pitchFamily="18" charset="0"/>
              <a:ea typeface="Cambria" panose="02040503050406030204" pitchFamily="18" charset="0"/>
              <a:cs typeface="Lato Black"/>
            </a:endParaRPr>
          </a:p>
        </p:txBody>
      </p:sp>
      <p:sp>
        <p:nvSpPr>
          <p:cNvPr id="11" name="Rectangle 10">
            <a:extLst>
              <a:ext uri="{FF2B5EF4-FFF2-40B4-BE49-F238E27FC236}">
                <a16:creationId xmlns:a16="http://schemas.microsoft.com/office/drawing/2014/main" id="{A38694C0-B73C-41FA-A5ED-D26FB9AB0D13}"/>
              </a:ext>
            </a:extLst>
          </p:cNvPr>
          <p:cNvSpPr/>
          <p:nvPr/>
        </p:nvSpPr>
        <p:spPr>
          <a:xfrm>
            <a:off x="853786" y="605474"/>
            <a:ext cx="74852" cy="775691"/>
          </a:xfrm>
          <a:prstGeom prst="rect">
            <a:avLst/>
          </a:prstGeom>
          <a:solidFill>
            <a:srgbClr val="304A1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solidFill>
                <a:schemeClr val="accent6">
                  <a:lumMod val="50000"/>
                </a:schemeClr>
              </a:solidFill>
            </a:endParaRPr>
          </a:p>
        </p:txBody>
      </p:sp>
      <p:sp>
        <p:nvSpPr>
          <p:cNvPr id="12" name="TextBox 11">
            <a:extLst>
              <a:ext uri="{FF2B5EF4-FFF2-40B4-BE49-F238E27FC236}">
                <a16:creationId xmlns:a16="http://schemas.microsoft.com/office/drawing/2014/main" id="{D73F2E52-1B77-4AA6-B86B-E8CA09D490CD}"/>
              </a:ext>
            </a:extLst>
          </p:cNvPr>
          <p:cNvSpPr txBox="1"/>
          <p:nvPr/>
        </p:nvSpPr>
        <p:spPr>
          <a:xfrm>
            <a:off x="794478" y="6116934"/>
            <a:ext cx="2299378" cy="369332"/>
          </a:xfrm>
          <a:prstGeom prst="rect">
            <a:avLst/>
          </a:prstGeom>
          <a:noFill/>
        </p:spPr>
        <p:txBody>
          <a:bodyPr wrap="square" rtlCol="0">
            <a:spAutoFit/>
          </a:bodyPr>
          <a:lstStyle/>
          <a:p>
            <a:r>
              <a:rPr lang="en-US" sz="1800" b="1" baseline="0" dirty="0" err="1">
                <a:solidFill>
                  <a:srgbClr val="003E1C"/>
                </a:solidFill>
                <a:latin typeface="Cambria" panose="02040503050406030204" pitchFamily="18" charset="0"/>
                <a:ea typeface="Cambria" panose="02040503050406030204" pitchFamily="18" charset="0"/>
                <a:cs typeface="Lato Light"/>
              </a:rPr>
              <a:t>Học</a:t>
            </a:r>
            <a:r>
              <a:rPr lang="en-US" sz="1800" b="1" baseline="0" dirty="0">
                <a:solidFill>
                  <a:srgbClr val="003E1C"/>
                </a:solidFill>
                <a:latin typeface="Cambria" panose="02040503050406030204" pitchFamily="18" charset="0"/>
                <a:ea typeface="Cambria" panose="02040503050406030204" pitchFamily="18" charset="0"/>
                <a:cs typeface="Lato Light"/>
              </a:rPr>
              <a:t> </a:t>
            </a:r>
            <a:r>
              <a:rPr lang="en-US" sz="1800" b="1" baseline="0" dirty="0" err="1">
                <a:solidFill>
                  <a:srgbClr val="003E1C"/>
                </a:solidFill>
                <a:latin typeface="Cambria" panose="02040503050406030204" pitchFamily="18" charset="0"/>
                <a:ea typeface="Cambria" panose="02040503050406030204" pitchFamily="18" charset="0"/>
                <a:cs typeface="Lato Light"/>
              </a:rPr>
              <a:t>viện</a:t>
            </a:r>
            <a:r>
              <a:rPr lang="en-US" sz="1800" b="1" baseline="0" dirty="0">
                <a:solidFill>
                  <a:srgbClr val="003E1C"/>
                </a:solidFill>
                <a:latin typeface="Cambria" panose="02040503050406030204" pitchFamily="18" charset="0"/>
                <a:ea typeface="Cambria" panose="02040503050406030204" pitchFamily="18" charset="0"/>
                <a:cs typeface="Lato Light"/>
              </a:rPr>
              <a:t> KTQS</a:t>
            </a:r>
            <a:endParaRPr lang="id-ID" sz="1800" b="1" dirty="0">
              <a:solidFill>
                <a:srgbClr val="003E1C"/>
              </a:solidFill>
              <a:latin typeface="Cambria" panose="02040503050406030204" pitchFamily="18" charset="0"/>
              <a:ea typeface="Cambria" panose="02040503050406030204" pitchFamily="18" charset="0"/>
              <a:cs typeface="Lato Light"/>
            </a:endParaRPr>
          </a:p>
        </p:txBody>
      </p:sp>
      <p:cxnSp>
        <p:nvCxnSpPr>
          <p:cNvPr id="13" name="Straight Connector 12">
            <a:extLst>
              <a:ext uri="{FF2B5EF4-FFF2-40B4-BE49-F238E27FC236}">
                <a16:creationId xmlns:a16="http://schemas.microsoft.com/office/drawing/2014/main" id="{AB68EA2A-BAF9-4BA5-B254-C133358A1EDC}"/>
              </a:ext>
            </a:extLst>
          </p:cNvPr>
          <p:cNvCxnSpPr>
            <a:cxnSpLocks/>
          </p:cNvCxnSpPr>
          <p:nvPr/>
        </p:nvCxnSpPr>
        <p:spPr>
          <a:xfrm>
            <a:off x="2500009" y="6325341"/>
            <a:ext cx="8853791" cy="0"/>
          </a:xfrm>
          <a:prstGeom prst="line">
            <a:avLst/>
          </a:prstGeom>
          <a:ln>
            <a:solidFill>
              <a:schemeClr val="accent6">
                <a:lumMod val="5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46819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B1172D-45D2-42ED-AE5E-EB67EC03ACEA}"/>
              </a:ext>
            </a:extLst>
          </p:cNvPr>
          <p:cNvSpPr txBox="1"/>
          <p:nvPr/>
        </p:nvSpPr>
        <p:spPr>
          <a:xfrm>
            <a:off x="877562" y="919500"/>
            <a:ext cx="4086324" cy="307777"/>
          </a:xfrm>
          <a:prstGeom prst="rect">
            <a:avLst/>
          </a:prstGeom>
          <a:noFill/>
        </p:spPr>
        <p:txBody>
          <a:bodyPr wrap="square" rtlCol="0">
            <a:spAutoFit/>
          </a:bodyPr>
          <a:lstStyle/>
          <a:p>
            <a:r>
              <a:rPr lang="en-US" sz="1400" dirty="0">
                <a:solidFill>
                  <a:srgbClr val="F29000"/>
                </a:solidFill>
                <a:latin typeface="Cambria" panose="02040503050406030204" pitchFamily="18" charset="0"/>
                <a:ea typeface="Cambria" panose="02040503050406030204" pitchFamily="18" charset="0"/>
                <a:cs typeface="Lato Light"/>
              </a:rPr>
              <a:t>GIAO DIỆN </a:t>
            </a:r>
            <a:r>
              <a:rPr lang="en-US" sz="1400" dirty="0" smtClean="0">
                <a:solidFill>
                  <a:srgbClr val="F29000"/>
                </a:solidFill>
                <a:latin typeface="Cambria" panose="02040503050406030204" pitchFamily="18" charset="0"/>
                <a:ea typeface="Cambria" panose="02040503050406030204" pitchFamily="18" charset="0"/>
                <a:cs typeface="Lato Light"/>
              </a:rPr>
              <a:t>XEM BỆNH ÁN, LỊCH SỬ BỆNH ÁN</a:t>
            </a:r>
            <a:endParaRPr lang="en-US" sz="1400" dirty="0">
              <a:solidFill>
                <a:srgbClr val="F29000"/>
              </a:solidFill>
              <a:latin typeface="Cambria" panose="02040503050406030204" pitchFamily="18" charset="0"/>
              <a:ea typeface="Cambria" panose="02040503050406030204" pitchFamily="18" charset="0"/>
              <a:cs typeface="Lato Light"/>
            </a:endParaRPr>
          </a:p>
        </p:txBody>
      </p:sp>
      <p:sp>
        <p:nvSpPr>
          <p:cNvPr id="10" name="TextBox 9">
            <a:extLst>
              <a:ext uri="{FF2B5EF4-FFF2-40B4-BE49-F238E27FC236}">
                <a16:creationId xmlns:a16="http://schemas.microsoft.com/office/drawing/2014/main" id="{1470F6B2-C962-440B-BF30-7F5F950853F9}"/>
              </a:ext>
            </a:extLst>
          </p:cNvPr>
          <p:cNvSpPr txBox="1"/>
          <p:nvPr/>
        </p:nvSpPr>
        <p:spPr>
          <a:xfrm>
            <a:off x="853787" y="546483"/>
            <a:ext cx="7013610" cy="461665"/>
          </a:xfrm>
          <a:prstGeom prst="rect">
            <a:avLst/>
          </a:prstGeom>
          <a:noFill/>
        </p:spPr>
        <p:txBody>
          <a:bodyPr wrap="square" rtlCol="0">
            <a:spAutoFit/>
          </a:bodyPr>
          <a:lstStyle/>
          <a:p>
            <a:pPr>
              <a:lnSpc>
                <a:spcPct val="80000"/>
              </a:lnSpc>
            </a:pPr>
            <a:r>
              <a:rPr lang="en-US" sz="3000" dirty="0">
                <a:solidFill>
                  <a:schemeClr val="accent6">
                    <a:lumMod val="50000"/>
                  </a:schemeClr>
                </a:solidFill>
                <a:latin typeface="Cambria" panose="02040503050406030204" pitchFamily="18" charset="0"/>
                <a:ea typeface="Cambria" panose="02040503050406030204" pitchFamily="18" charset="0"/>
                <a:cs typeface="Lato Black"/>
              </a:rPr>
              <a:t>GIAO DIỆN CH</a:t>
            </a:r>
            <a:r>
              <a:rPr lang="vi-VN" sz="3000" dirty="0">
                <a:solidFill>
                  <a:schemeClr val="accent6">
                    <a:lumMod val="50000"/>
                  </a:schemeClr>
                </a:solidFill>
                <a:latin typeface="Cambria" panose="02040503050406030204" pitchFamily="18" charset="0"/>
                <a:ea typeface="Cambria" panose="02040503050406030204" pitchFamily="18" charset="0"/>
                <a:cs typeface="Lato Black"/>
              </a:rPr>
              <a:t>ƯƠNG TRÌNH</a:t>
            </a:r>
            <a:endParaRPr lang="en-US" sz="3000" dirty="0">
              <a:solidFill>
                <a:schemeClr val="accent6">
                  <a:lumMod val="50000"/>
                </a:schemeClr>
              </a:solidFill>
              <a:latin typeface="Cambria" panose="02040503050406030204" pitchFamily="18" charset="0"/>
              <a:ea typeface="Cambria" panose="02040503050406030204" pitchFamily="18" charset="0"/>
              <a:cs typeface="Lato Black"/>
            </a:endParaRPr>
          </a:p>
        </p:txBody>
      </p:sp>
      <p:sp>
        <p:nvSpPr>
          <p:cNvPr id="11" name="Rectangle 10">
            <a:extLst>
              <a:ext uri="{FF2B5EF4-FFF2-40B4-BE49-F238E27FC236}">
                <a16:creationId xmlns:a16="http://schemas.microsoft.com/office/drawing/2014/main" id="{A38694C0-B73C-41FA-A5ED-D26FB9AB0D13}"/>
              </a:ext>
            </a:extLst>
          </p:cNvPr>
          <p:cNvSpPr/>
          <p:nvPr/>
        </p:nvSpPr>
        <p:spPr>
          <a:xfrm flipH="1">
            <a:off x="812767" y="546483"/>
            <a:ext cx="64795" cy="621803"/>
          </a:xfrm>
          <a:prstGeom prst="rect">
            <a:avLst/>
          </a:prstGeom>
          <a:solidFill>
            <a:srgbClr val="304A1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solidFill>
                <a:schemeClr val="accent6">
                  <a:lumMod val="50000"/>
                </a:schemeClr>
              </a:solidFill>
            </a:endParaRPr>
          </a:p>
        </p:txBody>
      </p:sp>
      <p:sp>
        <p:nvSpPr>
          <p:cNvPr id="12" name="TextBox 11">
            <a:extLst>
              <a:ext uri="{FF2B5EF4-FFF2-40B4-BE49-F238E27FC236}">
                <a16:creationId xmlns:a16="http://schemas.microsoft.com/office/drawing/2014/main" id="{D73F2E52-1B77-4AA6-B86B-E8CA09D490CD}"/>
              </a:ext>
            </a:extLst>
          </p:cNvPr>
          <p:cNvSpPr txBox="1"/>
          <p:nvPr/>
        </p:nvSpPr>
        <p:spPr>
          <a:xfrm>
            <a:off x="794478" y="6116934"/>
            <a:ext cx="2299378" cy="369332"/>
          </a:xfrm>
          <a:prstGeom prst="rect">
            <a:avLst/>
          </a:prstGeom>
          <a:noFill/>
        </p:spPr>
        <p:txBody>
          <a:bodyPr wrap="square" rtlCol="0">
            <a:spAutoFit/>
          </a:bodyPr>
          <a:lstStyle/>
          <a:p>
            <a:r>
              <a:rPr lang="en-US" sz="1800" b="1" baseline="0" dirty="0" err="1">
                <a:solidFill>
                  <a:srgbClr val="003E1C"/>
                </a:solidFill>
                <a:latin typeface="Cambria" panose="02040503050406030204" pitchFamily="18" charset="0"/>
                <a:ea typeface="Cambria" panose="02040503050406030204" pitchFamily="18" charset="0"/>
                <a:cs typeface="Lato Light"/>
              </a:rPr>
              <a:t>Học</a:t>
            </a:r>
            <a:r>
              <a:rPr lang="en-US" sz="1800" b="1" baseline="0" dirty="0">
                <a:solidFill>
                  <a:srgbClr val="003E1C"/>
                </a:solidFill>
                <a:latin typeface="Cambria" panose="02040503050406030204" pitchFamily="18" charset="0"/>
                <a:ea typeface="Cambria" panose="02040503050406030204" pitchFamily="18" charset="0"/>
                <a:cs typeface="Lato Light"/>
              </a:rPr>
              <a:t> </a:t>
            </a:r>
            <a:r>
              <a:rPr lang="en-US" sz="1800" b="1" baseline="0" dirty="0" err="1">
                <a:solidFill>
                  <a:srgbClr val="003E1C"/>
                </a:solidFill>
                <a:latin typeface="Cambria" panose="02040503050406030204" pitchFamily="18" charset="0"/>
                <a:ea typeface="Cambria" panose="02040503050406030204" pitchFamily="18" charset="0"/>
                <a:cs typeface="Lato Light"/>
              </a:rPr>
              <a:t>viện</a:t>
            </a:r>
            <a:r>
              <a:rPr lang="en-US" sz="1800" b="1" baseline="0" dirty="0">
                <a:solidFill>
                  <a:srgbClr val="003E1C"/>
                </a:solidFill>
                <a:latin typeface="Cambria" panose="02040503050406030204" pitchFamily="18" charset="0"/>
                <a:ea typeface="Cambria" panose="02040503050406030204" pitchFamily="18" charset="0"/>
                <a:cs typeface="Lato Light"/>
              </a:rPr>
              <a:t> KTQS</a:t>
            </a:r>
            <a:endParaRPr lang="id-ID" sz="1800" b="1" dirty="0">
              <a:solidFill>
                <a:srgbClr val="003E1C"/>
              </a:solidFill>
              <a:latin typeface="Cambria" panose="02040503050406030204" pitchFamily="18" charset="0"/>
              <a:ea typeface="Cambria" panose="02040503050406030204" pitchFamily="18" charset="0"/>
              <a:cs typeface="Lato Light"/>
            </a:endParaRPr>
          </a:p>
        </p:txBody>
      </p:sp>
      <p:cxnSp>
        <p:nvCxnSpPr>
          <p:cNvPr id="13" name="Straight Connector 12">
            <a:extLst>
              <a:ext uri="{FF2B5EF4-FFF2-40B4-BE49-F238E27FC236}">
                <a16:creationId xmlns:a16="http://schemas.microsoft.com/office/drawing/2014/main" id="{AB68EA2A-BAF9-4BA5-B254-C133358A1EDC}"/>
              </a:ext>
            </a:extLst>
          </p:cNvPr>
          <p:cNvCxnSpPr>
            <a:cxnSpLocks/>
          </p:cNvCxnSpPr>
          <p:nvPr/>
        </p:nvCxnSpPr>
        <p:spPr>
          <a:xfrm>
            <a:off x="2500009" y="6325341"/>
            <a:ext cx="8853791" cy="0"/>
          </a:xfrm>
          <a:prstGeom prst="line">
            <a:avLst/>
          </a:prstGeom>
          <a:ln>
            <a:solidFill>
              <a:schemeClr val="accent6">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p:nvPicPr>
        <p:blipFill>
          <a:blip r:embed="rId2"/>
          <a:stretch>
            <a:fillRect/>
          </a:stretch>
        </p:blipFill>
        <p:spPr>
          <a:xfrm>
            <a:off x="903688" y="1376693"/>
            <a:ext cx="10304243" cy="3810000"/>
          </a:xfrm>
          <a:prstGeom prst="rect">
            <a:avLst/>
          </a:prstGeom>
        </p:spPr>
      </p:pic>
      <p:sp>
        <p:nvSpPr>
          <p:cNvPr id="16" name="Oval 15"/>
          <p:cNvSpPr/>
          <p:nvPr/>
        </p:nvSpPr>
        <p:spPr>
          <a:xfrm>
            <a:off x="1802674" y="3357154"/>
            <a:ext cx="274320" cy="2481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1783080" y="3913416"/>
            <a:ext cx="293914" cy="2405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8" name="Oval 17"/>
          <p:cNvSpPr/>
          <p:nvPr/>
        </p:nvSpPr>
        <p:spPr>
          <a:xfrm>
            <a:off x="9470571" y="3605349"/>
            <a:ext cx="287383"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36780451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B1172D-45D2-42ED-AE5E-EB67EC03ACEA}"/>
              </a:ext>
            </a:extLst>
          </p:cNvPr>
          <p:cNvSpPr txBox="1"/>
          <p:nvPr/>
        </p:nvSpPr>
        <p:spPr>
          <a:xfrm>
            <a:off x="877562" y="919500"/>
            <a:ext cx="4086324" cy="307777"/>
          </a:xfrm>
          <a:prstGeom prst="rect">
            <a:avLst/>
          </a:prstGeom>
          <a:noFill/>
        </p:spPr>
        <p:txBody>
          <a:bodyPr wrap="square" rtlCol="0">
            <a:spAutoFit/>
          </a:bodyPr>
          <a:lstStyle/>
          <a:p>
            <a:r>
              <a:rPr lang="en-US" sz="1400" dirty="0">
                <a:solidFill>
                  <a:srgbClr val="F29000"/>
                </a:solidFill>
                <a:latin typeface="Cambria" panose="02040503050406030204" pitchFamily="18" charset="0"/>
                <a:ea typeface="Cambria" panose="02040503050406030204" pitchFamily="18" charset="0"/>
                <a:cs typeface="Lato Light"/>
              </a:rPr>
              <a:t>GIAO DIỆN </a:t>
            </a:r>
            <a:r>
              <a:rPr lang="en-US" sz="1400" dirty="0" smtClean="0">
                <a:solidFill>
                  <a:srgbClr val="F29000"/>
                </a:solidFill>
                <a:latin typeface="Cambria" panose="02040503050406030204" pitchFamily="18" charset="0"/>
                <a:ea typeface="Cambria" panose="02040503050406030204" pitchFamily="18" charset="0"/>
                <a:cs typeface="Lato Light"/>
              </a:rPr>
              <a:t>XEM BỆNH ÁN, LỊCH SỬ BỆNH ÁN</a:t>
            </a:r>
            <a:endParaRPr lang="en-US" sz="1400" dirty="0">
              <a:solidFill>
                <a:srgbClr val="F29000"/>
              </a:solidFill>
              <a:latin typeface="Cambria" panose="02040503050406030204" pitchFamily="18" charset="0"/>
              <a:ea typeface="Cambria" panose="02040503050406030204" pitchFamily="18" charset="0"/>
              <a:cs typeface="Lato Light"/>
            </a:endParaRPr>
          </a:p>
        </p:txBody>
      </p:sp>
      <p:sp>
        <p:nvSpPr>
          <p:cNvPr id="6" name="TextBox 5">
            <a:extLst>
              <a:ext uri="{FF2B5EF4-FFF2-40B4-BE49-F238E27FC236}">
                <a16:creationId xmlns:a16="http://schemas.microsoft.com/office/drawing/2014/main" id="{1470F6B2-C962-440B-BF30-7F5F950853F9}"/>
              </a:ext>
            </a:extLst>
          </p:cNvPr>
          <p:cNvSpPr txBox="1"/>
          <p:nvPr/>
        </p:nvSpPr>
        <p:spPr>
          <a:xfrm>
            <a:off x="853787" y="546483"/>
            <a:ext cx="7013610" cy="461665"/>
          </a:xfrm>
          <a:prstGeom prst="rect">
            <a:avLst/>
          </a:prstGeom>
          <a:noFill/>
        </p:spPr>
        <p:txBody>
          <a:bodyPr wrap="square" rtlCol="0">
            <a:spAutoFit/>
          </a:bodyPr>
          <a:lstStyle/>
          <a:p>
            <a:pPr>
              <a:lnSpc>
                <a:spcPct val="80000"/>
              </a:lnSpc>
            </a:pPr>
            <a:r>
              <a:rPr lang="en-US" sz="3000" dirty="0">
                <a:solidFill>
                  <a:schemeClr val="accent6">
                    <a:lumMod val="50000"/>
                  </a:schemeClr>
                </a:solidFill>
                <a:latin typeface="Cambria" panose="02040503050406030204" pitchFamily="18" charset="0"/>
                <a:ea typeface="Cambria" panose="02040503050406030204" pitchFamily="18" charset="0"/>
                <a:cs typeface="Lato Black"/>
              </a:rPr>
              <a:t>GIAO DIỆN CH</a:t>
            </a:r>
            <a:r>
              <a:rPr lang="vi-VN" sz="3000" dirty="0">
                <a:solidFill>
                  <a:schemeClr val="accent6">
                    <a:lumMod val="50000"/>
                  </a:schemeClr>
                </a:solidFill>
                <a:latin typeface="Cambria" panose="02040503050406030204" pitchFamily="18" charset="0"/>
                <a:ea typeface="Cambria" panose="02040503050406030204" pitchFamily="18" charset="0"/>
                <a:cs typeface="Lato Black"/>
              </a:rPr>
              <a:t>ƯƠNG TRÌNH</a:t>
            </a:r>
            <a:endParaRPr lang="en-US" sz="3000" dirty="0">
              <a:solidFill>
                <a:schemeClr val="accent6">
                  <a:lumMod val="50000"/>
                </a:schemeClr>
              </a:solidFill>
              <a:latin typeface="Cambria" panose="02040503050406030204" pitchFamily="18" charset="0"/>
              <a:ea typeface="Cambria" panose="02040503050406030204" pitchFamily="18" charset="0"/>
              <a:cs typeface="Lato Black"/>
            </a:endParaRPr>
          </a:p>
        </p:txBody>
      </p:sp>
      <p:sp>
        <p:nvSpPr>
          <p:cNvPr id="7" name="Rectangle 6">
            <a:extLst>
              <a:ext uri="{FF2B5EF4-FFF2-40B4-BE49-F238E27FC236}">
                <a16:creationId xmlns:a16="http://schemas.microsoft.com/office/drawing/2014/main" id="{A38694C0-B73C-41FA-A5ED-D26FB9AB0D13}"/>
              </a:ext>
            </a:extLst>
          </p:cNvPr>
          <p:cNvSpPr/>
          <p:nvPr/>
        </p:nvSpPr>
        <p:spPr>
          <a:xfrm flipH="1">
            <a:off x="812767" y="546483"/>
            <a:ext cx="64795" cy="621803"/>
          </a:xfrm>
          <a:prstGeom prst="rect">
            <a:avLst/>
          </a:prstGeom>
          <a:solidFill>
            <a:srgbClr val="304A1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solidFill>
                <a:schemeClr val="accent6">
                  <a:lumMod val="50000"/>
                </a:schemeClr>
              </a:solidFill>
            </a:endParaRPr>
          </a:p>
        </p:txBody>
      </p:sp>
      <p:sp>
        <p:nvSpPr>
          <p:cNvPr id="8" name="TextBox 7">
            <a:extLst>
              <a:ext uri="{FF2B5EF4-FFF2-40B4-BE49-F238E27FC236}">
                <a16:creationId xmlns:a16="http://schemas.microsoft.com/office/drawing/2014/main" id="{D73F2E52-1B77-4AA6-B86B-E8CA09D490CD}"/>
              </a:ext>
            </a:extLst>
          </p:cNvPr>
          <p:cNvSpPr txBox="1"/>
          <p:nvPr/>
        </p:nvSpPr>
        <p:spPr>
          <a:xfrm>
            <a:off x="794478" y="6116934"/>
            <a:ext cx="2299378" cy="369332"/>
          </a:xfrm>
          <a:prstGeom prst="rect">
            <a:avLst/>
          </a:prstGeom>
          <a:noFill/>
        </p:spPr>
        <p:txBody>
          <a:bodyPr wrap="square" rtlCol="0">
            <a:spAutoFit/>
          </a:bodyPr>
          <a:lstStyle/>
          <a:p>
            <a:r>
              <a:rPr lang="en-US" sz="1800" b="1" baseline="0" dirty="0" err="1">
                <a:solidFill>
                  <a:srgbClr val="003E1C"/>
                </a:solidFill>
                <a:latin typeface="Cambria" panose="02040503050406030204" pitchFamily="18" charset="0"/>
                <a:ea typeface="Cambria" panose="02040503050406030204" pitchFamily="18" charset="0"/>
                <a:cs typeface="Lato Light"/>
              </a:rPr>
              <a:t>Học</a:t>
            </a:r>
            <a:r>
              <a:rPr lang="en-US" sz="1800" b="1" baseline="0" dirty="0">
                <a:solidFill>
                  <a:srgbClr val="003E1C"/>
                </a:solidFill>
                <a:latin typeface="Cambria" panose="02040503050406030204" pitchFamily="18" charset="0"/>
                <a:ea typeface="Cambria" panose="02040503050406030204" pitchFamily="18" charset="0"/>
                <a:cs typeface="Lato Light"/>
              </a:rPr>
              <a:t> </a:t>
            </a:r>
            <a:r>
              <a:rPr lang="en-US" sz="1800" b="1" baseline="0" dirty="0" err="1">
                <a:solidFill>
                  <a:srgbClr val="003E1C"/>
                </a:solidFill>
                <a:latin typeface="Cambria" panose="02040503050406030204" pitchFamily="18" charset="0"/>
                <a:ea typeface="Cambria" panose="02040503050406030204" pitchFamily="18" charset="0"/>
                <a:cs typeface="Lato Light"/>
              </a:rPr>
              <a:t>viện</a:t>
            </a:r>
            <a:r>
              <a:rPr lang="en-US" sz="1800" b="1" baseline="0" dirty="0">
                <a:solidFill>
                  <a:srgbClr val="003E1C"/>
                </a:solidFill>
                <a:latin typeface="Cambria" panose="02040503050406030204" pitchFamily="18" charset="0"/>
                <a:ea typeface="Cambria" panose="02040503050406030204" pitchFamily="18" charset="0"/>
                <a:cs typeface="Lato Light"/>
              </a:rPr>
              <a:t> KTQS</a:t>
            </a:r>
            <a:endParaRPr lang="id-ID" sz="1800" b="1" dirty="0">
              <a:solidFill>
                <a:srgbClr val="003E1C"/>
              </a:solidFill>
              <a:latin typeface="Cambria" panose="02040503050406030204" pitchFamily="18" charset="0"/>
              <a:ea typeface="Cambria" panose="02040503050406030204" pitchFamily="18" charset="0"/>
              <a:cs typeface="Lato Light"/>
            </a:endParaRPr>
          </a:p>
        </p:txBody>
      </p:sp>
      <p:cxnSp>
        <p:nvCxnSpPr>
          <p:cNvPr id="9" name="Straight Connector 8">
            <a:extLst>
              <a:ext uri="{FF2B5EF4-FFF2-40B4-BE49-F238E27FC236}">
                <a16:creationId xmlns:a16="http://schemas.microsoft.com/office/drawing/2014/main" id="{AB68EA2A-BAF9-4BA5-B254-C133358A1EDC}"/>
              </a:ext>
            </a:extLst>
          </p:cNvPr>
          <p:cNvCxnSpPr>
            <a:cxnSpLocks/>
          </p:cNvCxnSpPr>
          <p:nvPr/>
        </p:nvCxnSpPr>
        <p:spPr>
          <a:xfrm>
            <a:off x="2500009" y="6325341"/>
            <a:ext cx="8853791" cy="0"/>
          </a:xfrm>
          <a:prstGeom prst="line">
            <a:avLst/>
          </a:prstGeom>
          <a:ln>
            <a:solidFill>
              <a:schemeClr val="accent6">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2"/>
          <a:stretch>
            <a:fillRect/>
          </a:stretch>
        </p:blipFill>
        <p:spPr>
          <a:xfrm>
            <a:off x="794478" y="1451539"/>
            <a:ext cx="10559323" cy="4100175"/>
          </a:xfrm>
          <a:prstGeom prst="rect">
            <a:avLst/>
          </a:prstGeom>
        </p:spPr>
      </p:pic>
      <p:sp>
        <p:nvSpPr>
          <p:cNvPr id="16" name="Oval 15"/>
          <p:cNvSpPr/>
          <p:nvPr/>
        </p:nvSpPr>
        <p:spPr>
          <a:xfrm>
            <a:off x="9261566" y="1737359"/>
            <a:ext cx="287383" cy="2612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Tree>
    <p:extLst>
      <p:ext uri="{BB962C8B-B14F-4D97-AF65-F5344CB8AC3E}">
        <p14:creationId xmlns:p14="http://schemas.microsoft.com/office/powerpoint/2010/main" val="27998360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B1172D-45D2-42ED-AE5E-EB67EC03ACEA}"/>
              </a:ext>
            </a:extLst>
          </p:cNvPr>
          <p:cNvSpPr txBox="1"/>
          <p:nvPr/>
        </p:nvSpPr>
        <p:spPr>
          <a:xfrm>
            <a:off x="877562" y="919500"/>
            <a:ext cx="4086324" cy="307777"/>
          </a:xfrm>
          <a:prstGeom prst="rect">
            <a:avLst/>
          </a:prstGeom>
          <a:noFill/>
        </p:spPr>
        <p:txBody>
          <a:bodyPr wrap="square" rtlCol="0">
            <a:spAutoFit/>
          </a:bodyPr>
          <a:lstStyle/>
          <a:p>
            <a:r>
              <a:rPr lang="en-US" sz="1400" dirty="0">
                <a:solidFill>
                  <a:srgbClr val="F29000"/>
                </a:solidFill>
                <a:latin typeface="Cambria" panose="02040503050406030204" pitchFamily="18" charset="0"/>
                <a:ea typeface="Cambria" panose="02040503050406030204" pitchFamily="18" charset="0"/>
                <a:cs typeface="Lato Light"/>
              </a:rPr>
              <a:t>GIAO DIỆN </a:t>
            </a:r>
            <a:r>
              <a:rPr lang="en-US" sz="1400" dirty="0" smtClean="0">
                <a:solidFill>
                  <a:srgbClr val="F29000"/>
                </a:solidFill>
                <a:latin typeface="Cambria" panose="02040503050406030204" pitchFamily="18" charset="0"/>
                <a:ea typeface="Cambria" panose="02040503050406030204" pitchFamily="18" charset="0"/>
                <a:cs typeface="Lato Light"/>
              </a:rPr>
              <a:t>XEM BỆNH ÁN, LỊCH SỬ BỆNH ÁN</a:t>
            </a:r>
            <a:endParaRPr lang="en-US" sz="1400" dirty="0">
              <a:solidFill>
                <a:srgbClr val="F29000"/>
              </a:solidFill>
              <a:latin typeface="Cambria" panose="02040503050406030204" pitchFamily="18" charset="0"/>
              <a:ea typeface="Cambria" panose="02040503050406030204" pitchFamily="18" charset="0"/>
              <a:cs typeface="Lato Light"/>
            </a:endParaRPr>
          </a:p>
        </p:txBody>
      </p:sp>
      <p:sp>
        <p:nvSpPr>
          <p:cNvPr id="5" name="TextBox 4">
            <a:extLst>
              <a:ext uri="{FF2B5EF4-FFF2-40B4-BE49-F238E27FC236}">
                <a16:creationId xmlns:a16="http://schemas.microsoft.com/office/drawing/2014/main" id="{1470F6B2-C962-440B-BF30-7F5F950853F9}"/>
              </a:ext>
            </a:extLst>
          </p:cNvPr>
          <p:cNvSpPr txBox="1"/>
          <p:nvPr/>
        </p:nvSpPr>
        <p:spPr>
          <a:xfrm>
            <a:off x="853787" y="546483"/>
            <a:ext cx="7013610" cy="461665"/>
          </a:xfrm>
          <a:prstGeom prst="rect">
            <a:avLst/>
          </a:prstGeom>
          <a:noFill/>
        </p:spPr>
        <p:txBody>
          <a:bodyPr wrap="square" rtlCol="0">
            <a:spAutoFit/>
          </a:bodyPr>
          <a:lstStyle/>
          <a:p>
            <a:pPr>
              <a:lnSpc>
                <a:spcPct val="80000"/>
              </a:lnSpc>
            </a:pPr>
            <a:r>
              <a:rPr lang="en-US" sz="3000" dirty="0">
                <a:solidFill>
                  <a:schemeClr val="accent6">
                    <a:lumMod val="50000"/>
                  </a:schemeClr>
                </a:solidFill>
                <a:latin typeface="Cambria" panose="02040503050406030204" pitchFamily="18" charset="0"/>
                <a:ea typeface="Cambria" panose="02040503050406030204" pitchFamily="18" charset="0"/>
                <a:cs typeface="Lato Black"/>
              </a:rPr>
              <a:t>GIAO DIỆN CH</a:t>
            </a:r>
            <a:r>
              <a:rPr lang="vi-VN" sz="3000" dirty="0">
                <a:solidFill>
                  <a:schemeClr val="accent6">
                    <a:lumMod val="50000"/>
                  </a:schemeClr>
                </a:solidFill>
                <a:latin typeface="Cambria" panose="02040503050406030204" pitchFamily="18" charset="0"/>
                <a:ea typeface="Cambria" panose="02040503050406030204" pitchFamily="18" charset="0"/>
                <a:cs typeface="Lato Black"/>
              </a:rPr>
              <a:t>ƯƠNG TRÌNH</a:t>
            </a:r>
            <a:endParaRPr lang="en-US" sz="3000" dirty="0">
              <a:solidFill>
                <a:schemeClr val="accent6">
                  <a:lumMod val="50000"/>
                </a:schemeClr>
              </a:solidFill>
              <a:latin typeface="Cambria" panose="02040503050406030204" pitchFamily="18" charset="0"/>
              <a:ea typeface="Cambria" panose="02040503050406030204" pitchFamily="18" charset="0"/>
              <a:cs typeface="Lato Black"/>
            </a:endParaRPr>
          </a:p>
        </p:txBody>
      </p:sp>
      <p:sp>
        <p:nvSpPr>
          <p:cNvPr id="6" name="Rectangle 5">
            <a:extLst>
              <a:ext uri="{FF2B5EF4-FFF2-40B4-BE49-F238E27FC236}">
                <a16:creationId xmlns:a16="http://schemas.microsoft.com/office/drawing/2014/main" id="{A38694C0-B73C-41FA-A5ED-D26FB9AB0D13}"/>
              </a:ext>
            </a:extLst>
          </p:cNvPr>
          <p:cNvSpPr/>
          <p:nvPr/>
        </p:nvSpPr>
        <p:spPr>
          <a:xfrm flipH="1">
            <a:off x="812767" y="546483"/>
            <a:ext cx="64795" cy="621803"/>
          </a:xfrm>
          <a:prstGeom prst="rect">
            <a:avLst/>
          </a:prstGeom>
          <a:solidFill>
            <a:srgbClr val="304A1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solidFill>
                <a:schemeClr val="accent6">
                  <a:lumMod val="50000"/>
                </a:schemeClr>
              </a:solidFill>
            </a:endParaRPr>
          </a:p>
        </p:txBody>
      </p:sp>
      <p:sp>
        <p:nvSpPr>
          <p:cNvPr id="7" name="TextBox 6">
            <a:extLst>
              <a:ext uri="{FF2B5EF4-FFF2-40B4-BE49-F238E27FC236}">
                <a16:creationId xmlns:a16="http://schemas.microsoft.com/office/drawing/2014/main" id="{D73F2E52-1B77-4AA6-B86B-E8CA09D490CD}"/>
              </a:ext>
            </a:extLst>
          </p:cNvPr>
          <p:cNvSpPr txBox="1"/>
          <p:nvPr/>
        </p:nvSpPr>
        <p:spPr>
          <a:xfrm>
            <a:off x="794478" y="6116934"/>
            <a:ext cx="2299378" cy="369332"/>
          </a:xfrm>
          <a:prstGeom prst="rect">
            <a:avLst/>
          </a:prstGeom>
          <a:noFill/>
        </p:spPr>
        <p:txBody>
          <a:bodyPr wrap="square" rtlCol="0">
            <a:spAutoFit/>
          </a:bodyPr>
          <a:lstStyle/>
          <a:p>
            <a:r>
              <a:rPr lang="en-US" sz="1800" b="1" baseline="0" dirty="0" err="1">
                <a:solidFill>
                  <a:srgbClr val="003E1C"/>
                </a:solidFill>
                <a:latin typeface="Cambria" panose="02040503050406030204" pitchFamily="18" charset="0"/>
                <a:ea typeface="Cambria" panose="02040503050406030204" pitchFamily="18" charset="0"/>
                <a:cs typeface="Lato Light"/>
              </a:rPr>
              <a:t>Học</a:t>
            </a:r>
            <a:r>
              <a:rPr lang="en-US" sz="1800" b="1" baseline="0" dirty="0">
                <a:solidFill>
                  <a:srgbClr val="003E1C"/>
                </a:solidFill>
                <a:latin typeface="Cambria" panose="02040503050406030204" pitchFamily="18" charset="0"/>
                <a:ea typeface="Cambria" panose="02040503050406030204" pitchFamily="18" charset="0"/>
                <a:cs typeface="Lato Light"/>
              </a:rPr>
              <a:t> </a:t>
            </a:r>
            <a:r>
              <a:rPr lang="en-US" sz="1800" b="1" baseline="0" dirty="0" err="1">
                <a:solidFill>
                  <a:srgbClr val="003E1C"/>
                </a:solidFill>
                <a:latin typeface="Cambria" panose="02040503050406030204" pitchFamily="18" charset="0"/>
                <a:ea typeface="Cambria" panose="02040503050406030204" pitchFamily="18" charset="0"/>
                <a:cs typeface="Lato Light"/>
              </a:rPr>
              <a:t>viện</a:t>
            </a:r>
            <a:r>
              <a:rPr lang="en-US" sz="1800" b="1" baseline="0" dirty="0">
                <a:solidFill>
                  <a:srgbClr val="003E1C"/>
                </a:solidFill>
                <a:latin typeface="Cambria" panose="02040503050406030204" pitchFamily="18" charset="0"/>
                <a:ea typeface="Cambria" panose="02040503050406030204" pitchFamily="18" charset="0"/>
                <a:cs typeface="Lato Light"/>
              </a:rPr>
              <a:t> KTQS</a:t>
            </a:r>
            <a:endParaRPr lang="id-ID" sz="1800" b="1" dirty="0">
              <a:solidFill>
                <a:srgbClr val="003E1C"/>
              </a:solidFill>
              <a:latin typeface="Cambria" panose="02040503050406030204" pitchFamily="18" charset="0"/>
              <a:ea typeface="Cambria" panose="02040503050406030204" pitchFamily="18" charset="0"/>
              <a:cs typeface="Lato Light"/>
            </a:endParaRPr>
          </a:p>
        </p:txBody>
      </p:sp>
      <p:cxnSp>
        <p:nvCxnSpPr>
          <p:cNvPr id="8" name="Straight Connector 7">
            <a:extLst>
              <a:ext uri="{FF2B5EF4-FFF2-40B4-BE49-F238E27FC236}">
                <a16:creationId xmlns:a16="http://schemas.microsoft.com/office/drawing/2014/main" id="{AB68EA2A-BAF9-4BA5-B254-C133358A1EDC}"/>
              </a:ext>
            </a:extLst>
          </p:cNvPr>
          <p:cNvCxnSpPr>
            <a:cxnSpLocks/>
          </p:cNvCxnSpPr>
          <p:nvPr/>
        </p:nvCxnSpPr>
        <p:spPr>
          <a:xfrm>
            <a:off x="2500009" y="6325341"/>
            <a:ext cx="8853791" cy="0"/>
          </a:xfrm>
          <a:prstGeom prst="line">
            <a:avLst/>
          </a:prstGeom>
          <a:ln>
            <a:solidFill>
              <a:schemeClr val="accent6">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2"/>
          <a:stretch>
            <a:fillRect/>
          </a:stretch>
        </p:blipFill>
        <p:spPr>
          <a:xfrm>
            <a:off x="877562" y="1315219"/>
            <a:ext cx="10082175" cy="4640791"/>
          </a:xfrm>
          <a:prstGeom prst="rect">
            <a:avLst/>
          </a:prstGeom>
        </p:spPr>
      </p:pic>
      <p:sp>
        <p:nvSpPr>
          <p:cNvPr id="14" name="Oval 13"/>
          <p:cNvSpPr/>
          <p:nvPr/>
        </p:nvSpPr>
        <p:spPr>
          <a:xfrm>
            <a:off x="7488574" y="5421086"/>
            <a:ext cx="378823" cy="2873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Tree>
    <p:extLst>
      <p:ext uri="{BB962C8B-B14F-4D97-AF65-F5344CB8AC3E}">
        <p14:creationId xmlns:p14="http://schemas.microsoft.com/office/powerpoint/2010/main" val="23245740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73F2E52-1B77-4AA6-B86B-E8CA09D490CD}"/>
              </a:ext>
            </a:extLst>
          </p:cNvPr>
          <p:cNvSpPr txBox="1"/>
          <p:nvPr/>
        </p:nvSpPr>
        <p:spPr>
          <a:xfrm>
            <a:off x="700956" y="6140675"/>
            <a:ext cx="2299378" cy="369332"/>
          </a:xfrm>
          <a:prstGeom prst="rect">
            <a:avLst/>
          </a:prstGeom>
          <a:noFill/>
        </p:spPr>
        <p:txBody>
          <a:bodyPr wrap="square" rtlCol="0">
            <a:spAutoFit/>
          </a:bodyPr>
          <a:lstStyle/>
          <a:p>
            <a:r>
              <a:rPr lang="en-US" sz="1800" b="1" baseline="0" dirty="0" err="1">
                <a:solidFill>
                  <a:srgbClr val="003E1C"/>
                </a:solidFill>
                <a:latin typeface="Cambria" panose="02040503050406030204" pitchFamily="18" charset="0"/>
                <a:ea typeface="Cambria" panose="02040503050406030204" pitchFamily="18" charset="0"/>
                <a:cs typeface="Lato Light"/>
              </a:rPr>
              <a:t>Học</a:t>
            </a:r>
            <a:r>
              <a:rPr lang="en-US" sz="1800" b="1" baseline="0" dirty="0">
                <a:solidFill>
                  <a:srgbClr val="003E1C"/>
                </a:solidFill>
                <a:latin typeface="Cambria" panose="02040503050406030204" pitchFamily="18" charset="0"/>
                <a:ea typeface="Cambria" panose="02040503050406030204" pitchFamily="18" charset="0"/>
                <a:cs typeface="Lato Light"/>
              </a:rPr>
              <a:t> </a:t>
            </a:r>
            <a:r>
              <a:rPr lang="en-US" sz="1800" b="1" baseline="0" dirty="0" err="1">
                <a:solidFill>
                  <a:srgbClr val="003E1C"/>
                </a:solidFill>
                <a:latin typeface="Cambria" panose="02040503050406030204" pitchFamily="18" charset="0"/>
                <a:ea typeface="Cambria" panose="02040503050406030204" pitchFamily="18" charset="0"/>
                <a:cs typeface="Lato Light"/>
              </a:rPr>
              <a:t>viện</a:t>
            </a:r>
            <a:r>
              <a:rPr lang="en-US" sz="1800" b="1" baseline="0" dirty="0">
                <a:solidFill>
                  <a:srgbClr val="003E1C"/>
                </a:solidFill>
                <a:latin typeface="Cambria" panose="02040503050406030204" pitchFamily="18" charset="0"/>
                <a:ea typeface="Cambria" panose="02040503050406030204" pitchFamily="18" charset="0"/>
                <a:cs typeface="Lato Light"/>
              </a:rPr>
              <a:t> KTQS</a:t>
            </a:r>
            <a:endParaRPr lang="id-ID" sz="1800" b="1" dirty="0">
              <a:solidFill>
                <a:srgbClr val="003E1C"/>
              </a:solidFill>
              <a:latin typeface="Cambria" panose="02040503050406030204" pitchFamily="18" charset="0"/>
              <a:ea typeface="Cambria" panose="02040503050406030204" pitchFamily="18" charset="0"/>
              <a:cs typeface="Lato Light"/>
            </a:endParaRPr>
          </a:p>
        </p:txBody>
      </p:sp>
      <p:cxnSp>
        <p:nvCxnSpPr>
          <p:cNvPr id="8" name="Straight Connector 7">
            <a:extLst>
              <a:ext uri="{FF2B5EF4-FFF2-40B4-BE49-F238E27FC236}">
                <a16:creationId xmlns:a16="http://schemas.microsoft.com/office/drawing/2014/main" id="{AB68EA2A-BAF9-4BA5-B254-C133358A1EDC}"/>
              </a:ext>
            </a:extLst>
          </p:cNvPr>
          <p:cNvCxnSpPr>
            <a:cxnSpLocks/>
          </p:cNvCxnSpPr>
          <p:nvPr/>
        </p:nvCxnSpPr>
        <p:spPr>
          <a:xfrm>
            <a:off x="2500009" y="6325341"/>
            <a:ext cx="8853791" cy="0"/>
          </a:xfrm>
          <a:prstGeom prst="line">
            <a:avLst/>
          </a:prstGeom>
          <a:ln>
            <a:solidFill>
              <a:schemeClr val="accent6">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B3B1172D-45D2-42ED-AE5E-EB67EC03ACEA}"/>
              </a:ext>
            </a:extLst>
          </p:cNvPr>
          <p:cNvSpPr txBox="1"/>
          <p:nvPr/>
        </p:nvSpPr>
        <p:spPr>
          <a:xfrm>
            <a:off x="829963" y="746657"/>
            <a:ext cx="4378086" cy="307777"/>
          </a:xfrm>
          <a:prstGeom prst="rect">
            <a:avLst/>
          </a:prstGeom>
          <a:noFill/>
        </p:spPr>
        <p:txBody>
          <a:bodyPr wrap="square" rtlCol="0">
            <a:spAutoFit/>
          </a:bodyPr>
          <a:lstStyle/>
          <a:p>
            <a:r>
              <a:rPr lang="en-US" sz="1400" dirty="0">
                <a:solidFill>
                  <a:srgbClr val="F29000"/>
                </a:solidFill>
                <a:latin typeface="Cambria" panose="02040503050406030204" pitchFamily="18" charset="0"/>
                <a:ea typeface="Cambria" panose="02040503050406030204" pitchFamily="18" charset="0"/>
                <a:cs typeface="Lato Light"/>
              </a:rPr>
              <a:t>GIAO DIỆN </a:t>
            </a:r>
            <a:r>
              <a:rPr lang="en-US" sz="1400" dirty="0" smtClean="0">
                <a:solidFill>
                  <a:srgbClr val="F29000"/>
                </a:solidFill>
                <a:latin typeface="Cambria" panose="02040503050406030204" pitchFamily="18" charset="0"/>
                <a:ea typeface="Cambria" panose="02040503050406030204" pitchFamily="18" charset="0"/>
                <a:cs typeface="Lato Light"/>
              </a:rPr>
              <a:t>THÊM MỚI DANH MỤC </a:t>
            </a:r>
            <a:endParaRPr lang="en-US" sz="1400" dirty="0">
              <a:solidFill>
                <a:srgbClr val="F29000"/>
              </a:solidFill>
              <a:latin typeface="Cambria" panose="02040503050406030204" pitchFamily="18" charset="0"/>
              <a:ea typeface="Cambria" panose="02040503050406030204" pitchFamily="18" charset="0"/>
              <a:cs typeface="Lato Light"/>
            </a:endParaRPr>
          </a:p>
        </p:txBody>
      </p:sp>
      <p:sp>
        <p:nvSpPr>
          <p:cNvPr id="10" name="TextBox 9">
            <a:extLst>
              <a:ext uri="{FF2B5EF4-FFF2-40B4-BE49-F238E27FC236}">
                <a16:creationId xmlns:a16="http://schemas.microsoft.com/office/drawing/2014/main" id="{1470F6B2-C962-440B-BF30-7F5F950853F9}"/>
              </a:ext>
            </a:extLst>
          </p:cNvPr>
          <p:cNvSpPr txBox="1"/>
          <p:nvPr/>
        </p:nvSpPr>
        <p:spPr>
          <a:xfrm>
            <a:off x="829963" y="346076"/>
            <a:ext cx="7013610" cy="461665"/>
          </a:xfrm>
          <a:prstGeom prst="rect">
            <a:avLst/>
          </a:prstGeom>
          <a:noFill/>
        </p:spPr>
        <p:txBody>
          <a:bodyPr wrap="square" rtlCol="0">
            <a:spAutoFit/>
          </a:bodyPr>
          <a:lstStyle/>
          <a:p>
            <a:pPr>
              <a:lnSpc>
                <a:spcPct val="80000"/>
              </a:lnSpc>
            </a:pPr>
            <a:r>
              <a:rPr lang="en-US" sz="3000" dirty="0">
                <a:solidFill>
                  <a:schemeClr val="accent6">
                    <a:lumMod val="50000"/>
                  </a:schemeClr>
                </a:solidFill>
                <a:latin typeface="Cambria" panose="02040503050406030204" pitchFamily="18" charset="0"/>
                <a:ea typeface="Cambria" panose="02040503050406030204" pitchFamily="18" charset="0"/>
                <a:cs typeface="Lato Black"/>
              </a:rPr>
              <a:t>GIAO DIỆN CH</a:t>
            </a:r>
            <a:r>
              <a:rPr lang="vi-VN" sz="3000" dirty="0">
                <a:solidFill>
                  <a:schemeClr val="accent6">
                    <a:lumMod val="50000"/>
                  </a:schemeClr>
                </a:solidFill>
                <a:latin typeface="Cambria" panose="02040503050406030204" pitchFamily="18" charset="0"/>
                <a:ea typeface="Cambria" panose="02040503050406030204" pitchFamily="18" charset="0"/>
                <a:cs typeface="Lato Black"/>
              </a:rPr>
              <a:t>ƯƠNG TRÌNH</a:t>
            </a:r>
            <a:endParaRPr lang="en-US" sz="3000" dirty="0">
              <a:solidFill>
                <a:schemeClr val="accent6">
                  <a:lumMod val="50000"/>
                </a:schemeClr>
              </a:solidFill>
              <a:latin typeface="Cambria" panose="02040503050406030204" pitchFamily="18" charset="0"/>
              <a:ea typeface="Cambria" panose="02040503050406030204" pitchFamily="18" charset="0"/>
              <a:cs typeface="Lato Black"/>
            </a:endParaRPr>
          </a:p>
        </p:txBody>
      </p:sp>
      <p:sp>
        <p:nvSpPr>
          <p:cNvPr id="11" name="Rectangle 10">
            <a:extLst>
              <a:ext uri="{FF2B5EF4-FFF2-40B4-BE49-F238E27FC236}">
                <a16:creationId xmlns:a16="http://schemas.microsoft.com/office/drawing/2014/main" id="{A38694C0-B73C-41FA-A5ED-D26FB9AB0D13}"/>
              </a:ext>
            </a:extLst>
          </p:cNvPr>
          <p:cNvSpPr/>
          <p:nvPr/>
        </p:nvSpPr>
        <p:spPr>
          <a:xfrm>
            <a:off x="758993" y="386097"/>
            <a:ext cx="70970" cy="628052"/>
          </a:xfrm>
          <a:prstGeom prst="rect">
            <a:avLst/>
          </a:prstGeom>
          <a:solidFill>
            <a:srgbClr val="304A1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solidFill>
                <a:schemeClr val="accent6">
                  <a:lumMod val="50000"/>
                </a:schemeClr>
              </a:solidFill>
            </a:endParaRPr>
          </a:p>
        </p:txBody>
      </p:sp>
      <p:pic>
        <p:nvPicPr>
          <p:cNvPr id="15" name="Picture 14"/>
          <p:cNvPicPr>
            <a:picLocks noChangeAspect="1"/>
          </p:cNvPicPr>
          <p:nvPr/>
        </p:nvPicPr>
        <p:blipFill>
          <a:blip r:embed="rId2"/>
          <a:stretch>
            <a:fillRect/>
          </a:stretch>
        </p:blipFill>
        <p:spPr>
          <a:xfrm>
            <a:off x="1371600" y="1175825"/>
            <a:ext cx="9771018" cy="4718157"/>
          </a:xfrm>
          <a:prstGeom prst="rect">
            <a:avLst/>
          </a:prstGeom>
        </p:spPr>
      </p:pic>
      <p:sp>
        <p:nvSpPr>
          <p:cNvPr id="16" name="Oval 15"/>
          <p:cNvSpPr/>
          <p:nvPr/>
        </p:nvSpPr>
        <p:spPr>
          <a:xfrm>
            <a:off x="2147312" y="3398291"/>
            <a:ext cx="352697" cy="3135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US" dirty="0"/>
          </a:p>
        </p:txBody>
      </p:sp>
      <p:sp>
        <p:nvSpPr>
          <p:cNvPr id="17" name="Oval 16"/>
          <p:cNvSpPr/>
          <p:nvPr/>
        </p:nvSpPr>
        <p:spPr>
          <a:xfrm>
            <a:off x="3487783" y="2129246"/>
            <a:ext cx="352697" cy="30044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2</a:t>
            </a:r>
            <a:endParaRPr lang="en-US" dirty="0"/>
          </a:p>
        </p:txBody>
      </p:sp>
      <p:sp>
        <p:nvSpPr>
          <p:cNvPr id="18" name="Oval 17"/>
          <p:cNvSpPr/>
          <p:nvPr/>
        </p:nvSpPr>
        <p:spPr>
          <a:xfrm>
            <a:off x="5852160" y="1998295"/>
            <a:ext cx="365760" cy="28117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3</a:t>
            </a:r>
            <a:endParaRPr lang="en-US" dirty="0"/>
          </a:p>
        </p:txBody>
      </p:sp>
      <p:sp>
        <p:nvSpPr>
          <p:cNvPr id="20" name="Oval 19"/>
          <p:cNvSpPr/>
          <p:nvPr/>
        </p:nvSpPr>
        <p:spPr>
          <a:xfrm>
            <a:off x="7843573" y="4223119"/>
            <a:ext cx="333776" cy="296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4</a:t>
            </a:r>
            <a:endParaRPr lang="en-US" dirty="0"/>
          </a:p>
        </p:txBody>
      </p:sp>
    </p:spTree>
    <p:extLst>
      <p:ext uri="{BB962C8B-B14F-4D97-AF65-F5344CB8AC3E}">
        <p14:creationId xmlns:p14="http://schemas.microsoft.com/office/powerpoint/2010/main" val="30752687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247190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842427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3514" y="261256"/>
            <a:ext cx="10515600" cy="6296297"/>
          </a:xfrm>
        </p:spPr>
        <p:txBody>
          <a:bodyPr/>
          <a:lstStyle/>
          <a:p>
            <a:endParaRPr lang="en-US"/>
          </a:p>
        </p:txBody>
      </p:sp>
    </p:spTree>
    <p:extLst>
      <p:ext uri="{BB962C8B-B14F-4D97-AF65-F5344CB8AC3E}">
        <p14:creationId xmlns:p14="http://schemas.microsoft.com/office/powerpoint/2010/main" val="21941615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9963" y="469291"/>
            <a:ext cx="7013610" cy="461665"/>
          </a:xfrm>
          <a:prstGeom prst="rect">
            <a:avLst/>
          </a:prstGeom>
          <a:noFill/>
        </p:spPr>
        <p:txBody>
          <a:bodyPr wrap="square" rtlCol="0">
            <a:spAutoFit/>
          </a:bodyPr>
          <a:lstStyle/>
          <a:p>
            <a:pPr>
              <a:lnSpc>
                <a:spcPct val="80000"/>
              </a:lnSpc>
            </a:pPr>
            <a:r>
              <a:rPr lang="en-US" sz="3000" dirty="0">
                <a:solidFill>
                  <a:schemeClr val="accent6">
                    <a:lumMod val="50000"/>
                  </a:schemeClr>
                </a:solidFill>
                <a:latin typeface="Cambria" panose="02040503050406030204" pitchFamily="18" charset="0"/>
                <a:ea typeface="Cambria" panose="02040503050406030204" pitchFamily="18" charset="0"/>
                <a:cs typeface="Lato Black"/>
              </a:rPr>
              <a:t>CÁC NỘI DUNG CHÍNH</a:t>
            </a:r>
          </a:p>
        </p:txBody>
      </p:sp>
      <p:sp>
        <p:nvSpPr>
          <p:cNvPr id="5" name="Rectangle 4"/>
          <p:cNvSpPr/>
          <p:nvPr/>
        </p:nvSpPr>
        <p:spPr>
          <a:xfrm>
            <a:off x="758993" y="386097"/>
            <a:ext cx="70970" cy="628052"/>
          </a:xfrm>
          <a:prstGeom prst="rect">
            <a:avLst/>
          </a:prstGeom>
          <a:solidFill>
            <a:srgbClr val="304A1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solidFill>
                <a:schemeClr val="accent6">
                  <a:lumMod val="50000"/>
                </a:schemeClr>
              </a:solidFill>
            </a:endParaRPr>
          </a:p>
        </p:txBody>
      </p:sp>
      <p:sp>
        <p:nvSpPr>
          <p:cNvPr id="6" name="Title 20"/>
          <p:cNvSpPr txBox="1">
            <a:spLocks/>
          </p:cNvSpPr>
          <p:nvPr/>
        </p:nvSpPr>
        <p:spPr>
          <a:xfrm>
            <a:off x="3615326" y="2248868"/>
            <a:ext cx="867794" cy="692497"/>
          </a:xfrm>
          <a:prstGeom prst="rect">
            <a:avLst/>
          </a:prstGeom>
        </p:spPr>
        <p:txBody>
          <a:bodyPr vert="horz" lIns="45720" tIns="22860" rIns="45720" bIns="2286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4200" b="1" dirty="0">
                <a:solidFill>
                  <a:schemeClr val="accent6">
                    <a:lumMod val="50000"/>
                  </a:schemeClr>
                </a:solidFill>
                <a:latin typeface="Cambria" panose="02040503050406030204" pitchFamily="18" charset="0"/>
                <a:ea typeface="Cambria" panose="02040503050406030204" pitchFamily="18" charset="0"/>
                <a:cs typeface="Lato Regular"/>
              </a:rPr>
              <a:t>01 </a:t>
            </a:r>
          </a:p>
        </p:txBody>
      </p:sp>
      <p:sp>
        <p:nvSpPr>
          <p:cNvPr id="7" name="Title 20"/>
          <p:cNvSpPr txBox="1">
            <a:spLocks/>
          </p:cNvSpPr>
          <p:nvPr/>
        </p:nvSpPr>
        <p:spPr>
          <a:xfrm>
            <a:off x="4495939" y="2386425"/>
            <a:ext cx="2725895" cy="392415"/>
          </a:xfrm>
          <a:prstGeom prst="rect">
            <a:avLst/>
          </a:prstGeom>
        </p:spPr>
        <p:txBody>
          <a:bodyPr vert="horz" wrap="square" lIns="45720" tIns="0" rIns="45720" bIns="22860" rtlCol="0" anchor="t" anchorCtr="0">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2400" dirty="0" err="1">
                <a:solidFill>
                  <a:schemeClr val="accent6">
                    <a:lumMod val="50000"/>
                  </a:schemeClr>
                </a:solidFill>
                <a:latin typeface="Cambria" panose="02040503050406030204" pitchFamily="18" charset="0"/>
                <a:ea typeface="Cambria" panose="02040503050406030204" pitchFamily="18" charset="0"/>
                <a:cs typeface="Lato Light"/>
              </a:rPr>
              <a:t>Khảo</a:t>
            </a:r>
            <a:r>
              <a:rPr lang="en-US" sz="2400" dirty="0">
                <a:solidFill>
                  <a:schemeClr val="accent6">
                    <a:lumMod val="50000"/>
                  </a:schemeClr>
                </a:solidFill>
                <a:latin typeface="Cambria" panose="02040503050406030204" pitchFamily="18" charset="0"/>
                <a:ea typeface="Cambria" panose="02040503050406030204" pitchFamily="18" charset="0"/>
                <a:cs typeface="Lato Light"/>
              </a:rPr>
              <a:t> </a:t>
            </a:r>
            <a:r>
              <a:rPr lang="en-US" sz="2400" dirty="0" err="1">
                <a:solidFill>
                  <a:schemeClr val="accent6">
                    <a:lumMod val="50000"/>
                  </a:schemeClr>
                </a:solidFill>
                <a:latin typeface="Cambria" panose="02040503050406030204" pitchFamily="18" charset="0"/>
                <a:ea typeface="Cambria" panose="02040503050406030204" pitchFamily="18" charset="0"/>
                <a:cs typeface="Lato Light"/>
              </a:rPr>
              <a:t>sát</a:t>
            </a:r>
            <a:r>
              <a:rPr lang="en-US" sz="2400" dirty="0">
                <a:solidFill>
                  <a:schemeClr val="accent6">
                    <a:lumMod val="50000"/>
                  </a:schemeClr>
                </a:solidFill>
                <a:latin typeface="Cambria" panose="02040503050406030204" pitchFamily="18" charset="0"/>
                <a:ea typeface="Cambria" panose="02040503050406030204" pitchFamily="18" charset="0"/>
                <a:cs typeface="Lato Light"/>
              </a:rPr>
              <a:t> </a:t>
            </a:r>
            <a:r>
              <a:rPr lang="en-US" sz="2400" dirty="0" err="1">
                <a:solidFill>
                  <a:schemeClr val="accent6">
                    <a:lumMod val="50000"/>
                  </a:schemeClr>
                </a:solidFill>
                <a:latin typeface="Cambria" panose="02040503050406030204" pitchFamily="18" charset="0"/>
                <a:ea typeface="Cambria" panose="02040503050406030204" pitchFamily="18" charset="0"/>
                <a:cs typeface="Lato Light"/>
              </a:rPr>
              <a:t>hệ</a:t>
            </a:r>
            <a:r>
              <a:rPr lang="en-US" sz="2400" dirty="0">
                <a:solidFill>
                  <a:schemeClr val="accent6">
                    <a:lumMod val="50000"/>
                  </a:schemeClr>
                </a:solidFill>
                <a:latin typeface="Cambria" panose="02040503050406030204" pitchFamily="18" charset="0"/>
                <a:ea typeface="Cambria" panose="02040503050406030204" pitchFamily="18" charset="0"/>
                <a:cs typeface="Lato Light"/>
              </a:rPr>
              <a:t> </a:t>
            </a:r>
            <a:r>
              <a:rPr lang="en-US" sz="2400" dirty="0" err="1">
                <a:solidFill>
                  <a:schemeClr val="accent6">
                    <a:lumMod val="50000"/>
                  </a:schemeClr>
                </a:solidFill>
                <a:latin typeface="Cambria" panose="02040503050406030204" pitchFamily="18" charset="0"/>
                <a:ea typeface="Cambria" panose="02040503050406030204" pitchFamily="18" charset="0"/>
                <a:cs typeface="Lato Light"/>
              </a:rPr>
              <a:t>thống</a:t>
            </a:r>
            <a:endParaRPr lang="en-US" sz="2400" dirty="0">
              <a:solidFill>
                <a:schemeClr val="accent6">
                  <a:lumMod val="50000"/>
                </a:schemeClr>
              </a:solidFill>
              <a:latin typeface="Cambria" panose="02040503050406030204" pitchFamily="18" charset="0"/>
              <a:ea typeface="Cambria" panose="02040503050406030204" pitchFamily="18" charset="0"/>
              <a:cs typeface="Lato Light"/>
            </a:endParaRPr>
          </a:p>
        </p:txBody>
      </p:sp>
      <p:sp>
        <p:nvSpPr>
          <p:cNvPr id="8" name="Title 20"/>
          <p:cNvSpPr txBox="1">
            <a:spLocks/>
          </p:cNvSpPr>
          <p:nvPr/>
        </p:nvSpPr>
        <p:spPr>
          <a:xfrm>
            <a:off x="7628710" y="2248868"/>
            <a:ext cx="867794" cy="692497"/>
          </a:xfrm>
          <a:prstGeom prst="rect">
            <a:avLst/>
          </a:prstGeom>
        </p:spPr>
        <p:txBody>
          <a:bodyPr vert="horz" wrap="square" lIns="45720" tIns="22860" rIns="45720" bIns="2286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4200" b="1" dirty="0">
                <a:solidFill>
                  <a:schemeClr val="accent6">
                    <a:lumMod val="50000"/>
                  </a:schemeClr>
                </a:solidFill>
                <a:latin typeface="Cambria" panose="02040503050406030204" pitchFamily="18" charset="0"/>
                <a:ea typeface="Cambria" panose="02040503050406030204" pitchFamily="18" charset="0"/>
                <a:cs typeface="Lato Regular"/>
              </a:rPr>
              <a:t>02 </a:t>
            </a:r>
          </a:p>
        </p:txBody>
      </p:sp>
      <p:sp>
        <p:nvSpPr>
          <p:cNvPr id="9" name="Title 20"/>
          <p:cNvSpPr txBox="1">
            <a:spLocks/>
          </p:cNvSpPr>
          <p:nvPr/>
        </p:nvSpPr>
        <p:spPr>
          <a:xfrm>
            <a:off x="8567053" y="2380524"/>
            <a:ext cx="2872739" cy="392415"/>
          </a:xfrm>
          <a:prstGeom prst="rect">
            <a:avLst/>
          </a:prstGeom>
        </p:spPr>
        <p:txBody>
          <a:bodyPr vert="horz" wrap="square" lIns="45720" tIns="0" rIns="45720" bIns="22860" rtlCol="0" anchor="t" anchorCtr="0">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2400" dirty="0" err="1">
                <a:solidFill>
                  <a:schemeClr val="accent6">
                    <a:lumMod val="50000"/>
                  </a:schemeClr>
                </a:solidFill>
                <a:latin typeface="Cambria" panose="02040503050406030204" pitchFamily="18" charset="0"/>
                <a:ea typeface="Cambria" panose="02040503050406030204" pitchFamily="18" charset="0"/>
                <a:cs typeface="Lato Light"/>
              </a:rPr>
              <a:t>Phân</a:t>
            </a:r>
            <a:r>
              <a:rPr lang="en-US" sz="2400" dirty="0">
                <a:solidFill>
                  <a:schemeClr val="accent6">
                    <a:lumMod val="50000"/>
                  </a:schemeClr>
                </a:solidFill>
                <a:latin typeface="Cambria" panose="02040503050406030204" pitchFamily="18" charset="0"/>
                <a:ea typeface="Cambria" panose="02040503050406030204" pitchFamily="18" charset="0"/>
                <a:cs typeface="Lato Light"/>
              </a:rPr>
              <a:t> </a:t>
            </a:r>
            <a:r>
              <a:rPr lang="en-US" sz="2400" dirty="0" err="1">
                <a:solidFill>
                  <a:schemeClr val="accent6">
                    <a:lumMod val="50000"/>
                  </a:schemeClr>
                </a:solidFill>
                <a:latin typeface="Cambria" panose="02040503050406030204" pitchFamily="18" charset="0"/>
                <a:ea typeface="Cambria" panose="02040503050406030204" pitchFamily="18" charset="0"/>
                <a:cs typeface="Lato Light"/>
              </a:rPr>
              <a:t>tích</a:t>
            </a:r>
            <a:r>
              <a:rPr lang="en-US" sz="2400" dirty="0">
                <a:solidFill>
                  <a:schemeClr val="accent6">
                    <a:lumMod val="50000"/>
                  </a:schemeClr>
                </a:solidFill>
                <a:latin typeface="Cambria" panose="02040503050406030204" pitchFamily="18" charset="0"/>
                <a:ea typeface="Cambria" panose="02040503050406030204" pitchFamily="18" charset="0"/>
                <a:cs typeface="Lato Light"/>
              </a:rPr>
              <a:t> </a:t>
            </a:r>
            <a:r>
              <a:rPr lang="en-US" sz="2400" dirty="0" err="1">
                <a:solidFill>
                  <a:schemeClr val="accent6">
                    <a:lumMod val="50000"/>
                  </a:schemeClr>
                </a:solidFill>
                <a:latin typeface="Cambria" panose="02040503050406030204" pitchFamily="18" charset="0"/>
                <a:ea typeface="Cambria" panose="02040503050406030204" pitchFamily="18" charset="0"/>
                <a:cs typeface="Lato Light"/>
              </a:rPr>
              <a:t>chức</a:t>
            </a:r>
            <a:r>
              <a:rPr lang="en-US" sz="2400" dirty="0">
                <a:solidFill>
                  <a:schemeClr val="accent6">
                    <a:lumMod val="50000"/>
                  </a:schemeClr>
                </a:solidFill>
                <a:latin typeface="Cambria" panose="02040503050406030204" pitchFamily="18" charset="0"/>
                <a:ea typeface="Cambria" panose="02040503050406030204" pitchFamily="18" charset="0"/>
                <a:cs typeface="Lato Light"/>
              </a:rPr>
              <a:t> </a:t>
            </a:r>
            <a:r>
              <a:rPr lang="en-US" sz="2400" dirty="0" err="1">
                <a:solidFill>
                  <a:schemeClr val="accent6">
                    <a:lumMod val="50000"/>
                  </a:schemeClr>
                </a:solidFill>
                <a:latin typeface="Cambria" panose="02040503050406030204" pitchFamily="18" charset="0"/>
                <a:ea typeface="Cambria" panose="02040503050406030204" pitchFamily="18" charset="0"/>
                <a:cs typeface="Lato Light"/>
              </a:rPr>
              <a:t>năng</a:t>
            </a:r>
            <a:endParaRPr lang="en-US" sz="2400" dirty="0">
              <a:solidFill>
                <a:schemeClr val="accent6">
                  <a:lumMod val="50000"/>
                </a:schemeClr>
              </a:solidFill>
              <a:latin typeface="Cambria" panose="02040503050406030204" pitchFamily="18" charset="0"/>
              <a:ea typeface="Cambria" panose="02040503050406030204" pitchFamily="18" charset="0"/>
              <a:cs typeface="Lato Light"/>
            </a:endParaRPr>
          </a:p>
        </p:txBody>
      </p:sp>
      <p:sp>
        <p:nvSpPr>
          <p:cNvPr id="14" name="Title 20"/>
          <p:cNvSpPr txBox="1">
            <a:spLocks/>
          </p:cNvSpPr>
          <p:nvPr/>
        </p:nvSpPr>
        <p:spPr>
          <a:xfrm>
            <a:off x="3615326" y="3245593"/>
            <a:ext cx="867794" cy="692497"/>
          </a:xfrm>
          <a:prstGeom prst="rect">
            <a:avLst/>
          </a:prstGeom>
        </p:spPr>
        <p:txBody>
          <a:bodyPr vert="horz" lIns="45720" tIns="22860" rIns="45720" bIns="2286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4200" b="1" dirty="0">
                <a:solidFill>
                  <a:schemeClr val="accent6">
                    <a:lumMod val="50000"/>
                  </a:schemeClr>
                </a:solidFill>
                <a:latin typeface="Cambria" panose="02040503050406030204" pitchFamily="18" charset="0"/>
                <a:ea typeface="Cambria" panose="02040503050406030204" pitchFamily="18" charset="0"/>
                <a:cs typeface="Lato Regular"/>
              </a:rPr>
              <a:t>03 </a:t>
            </a:r>
          </a:p>
        </p:txBody>
      </p:sp>
      <p:sp>
        <p:nvSpPr>
          <p:cNvPr id="15" name="Title 20"/>
          <p:cNvSpPr txBox="1">
            <a:spLocks/>
          </p:cNvSpPr>
          <p:nvPr/>
        </p:nvSpPr>
        <p:spPr>
          <a:xfrm>
            <a:off x="4486170" y="3381679"/>
            <a:ext cx="2723665" cy="392415"/>
          </a:xfrm>
          <a:prstGeom prst="rect">
            <a:avLst/>
          </a:prstGeom>
        </p:spPr>
        <p:txBody>
          <a:bodyPr vert="horz" wrap="square" lIns="45720" tIns="0" rIns="45720" bIns="22860" rtlCol="0" anchor="t" anchorCtr="0">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2400" dirty="0" err="1">
                <a:solidFill>
                  <a:schemeClr val="accent6">
                    <a:lumMod val="50000"/>
                  </a:schemeClr>
                </a:solidFill>
                <a:latin typeface="Cambria" panose="02040503050406030204" pitchFamily="18" charset="0"/>
                <a:ea typeface="Cambria" panose="02040503050406030204" pitchFamily="18" charset="0"/>
                <a:cs typeface="Lato Light"/>
              </a:rPr>
              <a:t>Phân</a:t>
            </a:r>
            <a:r>
              <a:rPr lang="en-US" sz="2400" dirty="0">
                <a:solidFill>
                  <a:schemeClr val="accent6">
                    <a:lumMod val="50000"/>
                  </a:schemeClr>
                </a:solidFill>
                <a:latin typeface="Cambria" panose="02040503050406030204" pitchFamily="18" charset="0"/>
                <a:ea typeface="Cambria" panose="02040503050406030204" pitchFamily="18" charset="0"/>
                <a:cs typeface="Lato Light"/>
              </a:rPr>
              <a:t> </a:t>
            </a:r>
            <a:r>
              <a:rPr lang="en-US" sz="2400" dirty="0" err="1">
                <a:solidFill>
                  <a:schemeClr val="accent6">
                    <a:lumMod val="50000"/>
                  </a:schemeClr>
                </a:solidFill>
                <a:latin typeface="Cambria" panose="02040503050406030204" pitchFamily="18" charset="0"/>
                <a:ea typeface="Cambria" panose="02040503050406030204" pitchFamily="18" charset="0"/>
                <a:cs typeface="Lato Light"/>
              </a:rPr>
              <a:t>tích</a:t>
            </a:r>
            <a:r>
              <a:rPr lang="en-US" sz="2400" dirty="0">
                <a:solidFill>
                  <a:schemeClr val="accent6">
                    <a:lumMod val="50000"/>
                  </a:schemeClr>
                </a:solidFill>
                <a:latin typeface="Cambria" panose="02040503050406030204" pitchFamily="18" charset="0"/>
                <a:ea typeface="Cambria" panose="02040503050406030204" pitchFamily="18" charset="0"/>
                <a:cs typeface="Lato Light"/>
              </a:rPr>
              <a:t> </a:t>
            </a:r>
            <a:r>
              <a:rPr lang="en-US" sz="2400" dirty="0" err="1">
                <a:solidFill>
                  <a:schemeClr val="accent6">
                    <a:lumMod val="50000"/>
                  </a:schemeClr>
                </a:solidFill>
                <a:latin typeface="Cambria" panose="02040503050406030204" pitchFamily="18" charset="0"/>
                <a:ea typeface="Cambria" panose="02040503050406030204" pitchFamily="18" charset="0"/>
                <a:cs typeface="Lato Light"/>
              </a:rPr>
              <a:t>hệ</a:t>
            </a:r>
            <a:r>
              <a:rPr lang="en-US" sz="2400" dirty="0">
                <a:solidFill>
                  <a:schemeClr val="accent6">
                    <a:lumMod val="50000"/>
                  </a:schemeClr>
                </a:solidFill>
                <a:latin typeface="Cambria" panose="02040503050406030204" pitchFamily="18" charset="0"/>
                <a:ea typeface="Cambria" panose="02040503050406030204" pitchFamily="18" charset="0"/>
                <a:cs typeface="Lato Light"/>
              </a:rPr>
              <a:t> </a:t>
            </a:r>
            <a:r>
              <a:rPr lang="en-US" sz="2400" dirty="0" err="1">
                <a:solidFill>
                  <a:schemeClr val="accent6">
                    <a:lumMod val="50000"/>
                  </a:schemeClr>
                </a:solidFill>
                <a:latin typeface="Cambria" panose="02040503050406030204" pitchFamily="18" charset="0"/>
                <a:ea typeface="Cambria" panose="02040503050406030204" pitchFamily="18" charset="0"/>
                <a:cs typeface="Lato Light"/>
              </a:rPr>
              <a:t>thống</a:t>
            </a:r>
            <a:endParaRPr lang="en-US" sz="2400" dirty="0">
              <a:solidFill>
                <a:schemeClr val="accent6">
                  <a:lumMod val="50000"/>
                </a:schemeClr>
              </a:solidFill>
              <a:latin typeface="Cambria" panose="02040503050406030204" pitchFamily="18" charset="0"/>
              <a:ea typeface="Cambria" panose="02040503050406030204" pitchFamily="18" charset="0"/>
              <a:cs typeface="Lato Light"/>
            </a:endParaRPr>
          </a:p>
        </p:txBody>
      </p:sp>
      <p:pic>
        <p:nvPicPr>
          <p:cNvPr id="16" name="Picture 15">
            <a:extLst>
              <a:ext uri="{FF2B5EF4-FFF2-40B4-BE49-F238E27FC236}">
                <a16:creationId xmlns:a16="http://schemas.microsoft.com/office/drawing/2014/main" id="{5B0AAB77-3D8F-4034-81EB-5AA9AFCD5B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963" y="2360716"/>
            <a:ext cx="2462250" cy="2462250"/>
          </a:xfrm>
          <a:prstGeom prst="rect">
            <a:avLst/>
          </a:prstGeom>
        </p:spPr>
      </p:pic>
      <p:cxnSp>
        <p:nvCxnSpPr>
          <p:cNvPr id="17" name="Straight Connector 16">
            <a:extLst>
              <a:ext uri="{FF2B5EF4-FFF2-40B4-BE49-F238E27FC236}">
                <a16:creationId xmlns:a16="http://schemas.microsoft.com/office/drawing/2014/main" id="{F8EA4F52-6DCE-4D43-B861-2432A209106E}"/>
              </a:ext>
            </a:extLst>
          </p:cNvPr>
          <p:cNvCxnSpPr>
            <a:cxnSpLocks/>
          </p:cNvCxnSpPr>
          <p:nvPr/>
        </p:nvCxnSpPr>
        <p:spPr>
          <a:xfrm flipV="1">
            <a:off x="7417452" y="2380525"/>
            <a:ext cx="1" cy="2371674"/>
          </a:xfrm>
          <a:prstGeom prst="line">
            <a:avLst/>
          </a:prstGeom>
          <a:ln w="12700" cmpd="sng">
            <a:solidFill>
              <a:schemeClr val="bg1">
                <a:lumMod val="75000"/>
              </a:schemeClr>
            </a:solidFill>
            <a:prstDash val="lgDash"/>
          </a:ln>
          <a:effectLst/>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89F1D354-E266-4ECA-9E5B-82A98DDA7E27}"/>
              </a:ext>
            </a:extLst>
          </p:cNvPr>
          <p:cNvSpPr txBox="1"/>
          <p:nvPr/>
        </p:nvSpPr>
        <p:spPr>
          <a:xfrm>
            <a:off x="700956" y="6140675"/>
            <a:ext cx="2299378" cy="369332"/>
          </a:xfrm>
          <a:prstGeom prst="rect">
            <a:avLst/>
          </a:prstGeom>
          <a:noFill/>
        </p:spPr>
        <p:txBody>
          <a:bodyPr wrap="square" rtlCol="0">
            <a:spAutoFit/>
          </a:bodyPr>
          <a:lstStyle/>
          <a:p>
            <a:r>
              <a:rPr lang="en-US" sz="1800" b="1" baseline="0" dirty="0" err="1">
                <a:solidFill>
                  <a:srgbClr val="003E1C"/>
                </a:solidFill>
                <a:latin typeface="Cambria" panose="02040503050406030204" pitchFamily="18" charset="0"/>
                <a:ea typeface="Cambria" panose="02040503050406030204" pitchFamily="18" charset="0"/>
                <a:cs typeface="Lato Light"/>
              </a:rPr>
              <a:t>Học</a:t>
            </a:r>
            <a:r>
              <a:rPr lang="en-US" sz="1800" b="1" baseline="0" dirty="0">
                <a:solidFill>
                  <a:srgbClr val="003E1C"/>
                </a:solidFill>
                <a:latin typeface="Cambria" panose="02040503050406030204" pitchFamily="18" charset="0"/>
                <a:ea typeface="Cambria" panose="02040503050406030204" pitchFamily="18" charset="0"/>
                <a:cs typeface="Lato Light"/>
              </a:rPr>
              <a:t> </a:t>
            </a:r>
            <a:r>
              <a:rPr lang="en-US" sz="1800" b="1" baseline="0" dirty="0" err="1">
                <a:solidFill>
                  <a:srgbClr val="003E1C"/>
                </a:solidFill>
                <a:latin typeface="Cambria" panose="02040503050406030204" pitchFamily="18" charset="0"/>
                <a:ea typeface="Cambria" panose="02040503050406030204" pitchFamily="18" charset="0"/>
                <a:cs typeface="Lato Light"/>
              </a:rPr>
              <a:t>viện</a:t>
            </a:r>
            <a:r>
              <a:rPr lang="en-US" sz="1800" b="1" baseline="0" dirty="0">
                <a:solidFill>
                  <a:srgbClr val="003E1C"/>
                </a:solidFill>
                <a:latin typeface="Cambria" panose="02040503050406030204" pitchFamily="18" charset="0"/>
                <a:ea typeface="Cambria" panose="02040503050406030204" pitchFamily="18" charset="0"/>
                <a:cs typeface="Lato Light"/>
              </a:rPr>
              <a:t> KTQS</a:t>
            </a:r>
            <a:endParaRPr lang="id-ID" sz="1800" b="1" dirty="0">
              <a:solidFill>
                <a:srgbClr val="003E1C"/>
              </a:solidFill>
              <a:latin typeface="Cambria" panose="02040503050406030204" pitchFamily="18" charset="0"/>
              <a:ea typeface="Cambria" panose="02040503050406030204" pitchFamily="18" charset="0"/>
              <a:cs typeface="Lato Light"/>
            </a:endParaRPr>
          </a:p>
        </p:txBody>
      </p:sp>
      <p:cxnSp>
        <p:nvCxnSpPr>
          <p:cNvPr id="20" name="Straight Connector 19">
            <a:extLst>
              <a:ext uri="{FF2B5EF4-FFF2-40B4-BE49-F238E27FC236}">
                <a16:creationId xmlns:a16="http://schemas.microsoft.com/office/drawing/2014/main" id="{AEE37913-1E37-465B-BE0B-4A28C4D7CC14}"/>
              </a:ext>
            </a:extLst>
          </p:cNvPr>
          <p:cNvCxnSpPr>
            <a:cxnSpLocks/>
          </p:cNvCxnSpPr>
          <p:nvPr/>
        </p:nvCxnSpPr>
        <p:spPr>
          <a:xfrm>
            <a:off x="2500009" y="6325341"/>
            <a:ext cx="8853791" cy="0"/>
          </a:xfrm>
          <a:prstGeom prst="line">
            <a:avLst/>
          </a:prstGeom>
          <a:ln>
            <a:solidFill>
              <a:schemeClr val="accent6">
                <a:lumMod val="5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70199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5E51D0-B5E1-426D-8132-2080E1A2C5A3}"/>
              </a:ext>
            </a:extLst>
          </p:cNvPr>
          <p:cNvSpPr txBox="1"/>
          <p:nvPr/>
        </p:nvSpPr>
        <p:spPr>
          <a:xfrm>
            <a:off x="863323" y="775844"/>
            <a:ext cx="4378086" cy="523220"/>
          </a:xfrm>
          <a:prstGeom prst="rect">
            <a:avLst/>
          </a:prstGeom>
          <a:noFill/>
        </p:spPr>
        <p:txBody>
          <a:bodyPr wrap="square" rtlCol="0">
            <a:spAutoFit/>
          </a:bodyPr>
          <a:lstStyle/>
          <a:p>
            <a:r>
              <a:rPr lang="en-US" sz="1400" dirty="0">
                <a:solidFill>
                  <a:srgbClr val="F29000"/>
                </a:solidFill>
                <a:latin typeface="Cambria" panose="02040503050406030204" pitchFamily="18" charset="0"/>
                <a:ea typeface="Cambria" panose="02040503050406030204" pitchFamily="18" charset="0"/>
                <a:cs typeface="Lato Light"/>
              </a:rPr>
              <a:t>MÔ TẢ QUY TRÌNH </a:t>
            </a:r>
            <a:r>
              <a:rPr lang="en-US" sz="1400" dirty="0" smtClean="0">
                <a:solidFill>
                  <a:srgbClr val="F29000"/>
                </a:solidFill>
                <a:latin typeface="Cambria" panose="02040503050406030204" pitchFamily="18" charset="0"/>
                <a:ea typeface="Cambria" panose="02040503050406030204" pitchFamily="18" charset="0"/>
                <a:cs typeface="Lato Light"/>
              </a:rPr>
              <a:t>BỆNH NHÂN ĐẾN BỆNH VIỆN KHÁM, CHỮA BỆNH</a:t>
            </a:r>
            <a:endParaRPr lang="en-US" sz="1400" dirty="0">
              <a:solidFill>
                <a:srgbClr val="F29000"/>
              </a:solidFill>
              <a:latin typeface="Cambria" panose="02040503050406030204" pitchFamily="18" charset="0"/>
              <a:ea typeface="Cambria" panose="02040503050406030204" pitchFamily="18" charset="0"/>
              <a:cs typeface="Lato Light"/>
            </a:endParaRPr>
          </a:p>
        </p:txBody>
      </p:sp>
      <p:sp>
        <p:nvSpPr>
          <p:cNvPr id="5" name="TextBox 4">
            <a:extLst>
              <a:ext uri="{FF2B5EF4-FFF2-40B4-BE49-F238E27FC236}">
                <a16:creationId xmlns:a16="http://schemas.microsoft.com/office/drawing/2014/main" id="{E67ADE91-4BFE-45BA-A4D6-ECE0DAE873B2}"/>
              </a:ext>
            </a:extLst>
          </p:cNvPr>
          <p:cNvSpPr txBox="1"/>
          <p:nvPr/>
        </p:nvSpPr>
        <p:spPr>
          <a:xfrm>
            <a:off x="829963" y="378918"/>
            <a:ext cx="7013610" cy="461665"/>
          </a:xfrm>
          <a:prstGeom prst="rect">
            <a:avLst/>
          </a:prstGeom>
          <a:noFill/>
        </p:spPr>
        <p:txBody>
          <a:bodyPr wrap="square" rtlCol="0">
            <a:spAutoFit/>
          </a:bodyPr>
          <a:lstStyle/>
          <a:p>
            <a:pPr>
              <a:lnSpc>
                <a:spcPct val="80000"/>
              </a:lnSpc>
            </a:pPr>
            <a:r>
              <a:rPr lang="en-US" sz="3000" dirty="0">
                <a:solidFill>
                  <a:schemeClr val="accent6">
                    <a:lumMod val="50000"/>
                  </a:schemeClr>
                </a:solidFill>
                <a:latin typeface="Cambria" panose="02040503050406030204" pitchFamily="18" charset="0"/>
                <a:ea typeface="Cambria" panose="02040503050406030204" pitchFamily="18" charset="0"/>
                <a:cs typeface="Lato Black"/>
              </a:rPr>
              <a:t>KHẢO SÁT HỆ THỐNG</a:t>
            </a:r>
          </a:p>
        </p:txBody>
      </p:sp>
      <p:sp>
        <p:nvSpPr>
          <p:cNvPr id="6" name="Rectangle 5">
            <a:extLst>
              <a:ext uri="{FF2B5EF4-FFF2-40B4-BE49-F238E27FC236}">
                <a16:creationId xmlns:a16="http://schemas.microsoft.com/office/drawing/2014/main" id="{FA9AC3EC-A0A6-41D4-9BDE-2F5772CD32C1}"/>
              </a:ext>
            </a:extLst>
          </p:cNvPr>
          <p:cNvSpPr/>
          <p:nvPr/>
        </p:nvSpPr>
        <p:spPr>
          <a:xfrm>
            <a:off x="758993" y="386097"/>
            <a:ext cx="70970" cy="628052"/>
          </a:xfrm>
          <a:prstGeom prst="rect">
            <a:avLst/>
          </a:prstGeom>
          <a:solidFill>
            <a:srgbClr val="304A1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solidFill>
                <a:schemeClr val="accent6">
                  <a:lumMod val="50000"/>
                </a:schemeClr>
              </a:solidFill>
            </a:endParaRPr>
          </a:p>
        </p:txBody>
      </p:sp>
      <p:sp>
        <p:nvSpPr>
          <p:cNvPr id="8" name="TextBox 7">
            <a:extLst>
              <a:ext uri="{FF2B5EF4-FFF2-40B4-BE49-F238E27FC236}">
                <a16:creationId xmlns:a16="http://schemas.microsoft.com/office/drawing/2014/main" id="{D11556ED-FCFB-49CE-863C-FE4D22DACE73}"/>
              </a:ext>
            </a:extLst>
          </p:cNvPr>
          <p:cNvSpPr txBox="1"/>
          <p:nvPr/>
        </p:nvSpPr>
        <p:spPr>
          <a:xfrm>
            <a:off x="700956" y="6140675"/>
            <a:ext cx="2299378" cy="369332"/>
          </a:xfrm>
          <a:prstGeom prst="rect">
            <a:avLst/>
          </a:prstGeom>
          <a:noFill/>
        </p:spPr>
        <p:txBody>
          <a:bodyPr wrap="square" rtlCol="0">
            <a:spAutoFit/>
          </a:bodyPr>
          <a:lstStyle/>
          <a:p>
            <a:r>
              <a:rPr lang="en-US" sz="1800" b="1" baseline="0" dirty="0" err="1">
                <a:solidFill>
                  <a:srgbClr val="003E1C"/>
                </a:solidFill>
                <a:latin typeface="Cambria" panose="02040503050406030204" pitchFamily="18" charset="0"/>
                <a:ea typeface="Cambria" panose="02040503050406030204" pitchFamily="18" charset="0"/>
                <a:cs typeface="Lato Light"/>
              </a:rPr>
              <a:t>Học</a:t>
            </a:r>
            <a:r>
              <a:rPr lang="en-US" sz="1800" b="1" baseline="0" dirty="0">
                <a:solidFill>
                  <a:srgbClr val="003E1C"/>
                </a:solidFill>
                <a:latin typeface="Cambria" panose="02040503050406030204" pitchFamily="18" charset="0"/>
                <a:ea typeface="Cambria" panose="02040503050406030204" pitchFamily="18" charset="0"/>
                <a:cs typeface="Lato Light"/>
              </a:rPr>
              <a:t> </a:t>
            </a:r>
            <a:r>
              <a:rPr lang="en-US" sz="1800" b="1" baseline="0" dirty="0" err="1">
                <a:solidFill>
                  <a:srgbClr val="003E1C"/>
                </a:solidFill>
                <a:latin typeface="Cambria" panose="02040503050406030204" pitchFamily="18" charset="0"/>
                <a:ea typeface="Cambria" panose="02040503050406030204" pitchFamily="18" charset="0"/>
                <a:cs typeface="Lato Light"/>
              </a:rPr>
              <a:t>viện</a:t>
            </a:r>
            <a:r>
              <a:rPr lang="en-US" sz="1800" b="1" baseline="0" dirty="0">
                <a:solidFill>
                  <a:srgbClr val="003E1C"/>
                </a:solidFill>
                <a:latin typeface="Cambria" panose="02040503050406030204" pitchFamily="18" charset="0"/>
                <a:ea typeface="Cambria" panose="02040503050406030204" pitchFamily="18" charset="0"/>
                <a:cs typeface="Lato Light"/>
              </a:rPr>
              <a:t> KTQS</a:t>
            </a:r>
            <a:endParaRPr lang="id-ID" sz="1800" b="1" dirty="0">
              <a:solidFill>
                <a:srgbClr val="003E1C"/>
              </a:solidFill>
              <a:latin typeface="Cambria" panose="02040503050406030204" pitchFamily="18" charset="0"/>
              <a:ea typeface="Cambria" panose="02040503050406030204" pitchFamily="18" charset="0"/>
              <a:cs typeface="Lato Light"/>
            </a:endParaRPr>
          </a:p>
        </p:txBody>
      </p:sp>
      <p:cxnSp>
        <p:nvCxnSpPr>
          <p:cNvPr id="9" name="Straight Connector 8">
            <a:extLst>
              <a:ext uri="{FF2B5EF4-FFF2-40B4-BE49-F238E27FC236}">
                <a16:creationId xmlns:a16="http://schemas.microsoft.com/office/drawing/2014/main" id="{BB07850B-0958-444E-91A2-B2483096BCAE}"/>
              </a:ext>
            </a:extLst>
          </p:cNvPr>
          <p:cNvCxnSpPr>
            <a:cxnSpLocks/>
          </p:cNvCxnSpPr>
          <p:nvPr/>
        </p:nvCxnSpPr>
        <p:spPr>
          <a:xfrm>
            <a:off x="2500009" y="6325341"/>
            <a:ext cx="8853791" cy="0"/>
          </a:xfrm>
          <a:prstGeom prst="line">
            <a:avLst/>
          </a:prstGeom>
          <a:ln>
            <a:solidFill>
              <a:schemeClr val="accent6">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A88FBBB6-91AD-4497-A8E7-D1F409CD5259}"/>
              </a:ext>
            </a:extLst>
          </p:cNvPr>
          <p:cNvSpPr txBox="1"/>
          <p:nvPr/>
        </p:nvSpPr>
        <p:spPr>
          <a:xfrm>
            <a:off x="1112768" y="1630343"/>
            <a:ext cx="9784618"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phiếu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mỗi</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834B996-EF9B-499C-B5B4-F5AF89926D7A}"/>
              </a:ext>
            </a:extLst>
          </p:cNvPr>
          <p:cNvSpPr txBox="1"/>
          <p:nvPr/>
        </p:nvSpPr>
        <p:spPr>
          <a:xfrm>
            <a:off x="1112767" y="2530506"/>
            <a:ext cx="9784619" cy="646331"/>
          </a:xfrm>
          <a:prstGeom prst="rect">
            <a:avLst/>
          </a:prstGeom>
          <a:noFill/>
        </p:spPr>
        <p:txBody>
          <a:bodyPr wrap="square" rtlCol="0">
            <a:spAutoFit/>
          </a:bodyPr>
          <a:lstStyle/>
          <a:p>
            <a:pPr marL="285750" lvl="0" indent="-285750">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do </a:t>
            </a:r>
            <a:r>
              <a:rPr lang="en-US" dirty="0" err="1">
                <a:latin typeface="Times New Roman" panose="02020603050405020304" pitchFamily="18" charset="0"/>
                <a:cs typeface="Times New Roman" panose="02020603050405020304" pitchFamily="18" charset="0"/>
              </a:rPr>
              <a:t>bác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a:t>
            </a:r>
          </a:p>
        </p:txBody>
      </p:sp>
      <p:sp>
        <p:nvSpPr>
          <p:cNvPr id="14" name="Rectangle 13"/>
          <p:cNvSpPr/>
          <p:nvPr/>
        </p:nvSpPr>
        <p:spPr>
          <a:xfrm>
            <a:off x="1112767" y="3150650"/>
            <a:ext cx="9495306" cy="923330"/>
          </a:xfrm>
          <a:prstGeom prst="rect">
            <a:avLst/>
          </a:prstGeom>
        </p:spPr>
        <p:txBody>
          <a:bodyPr wrap="square">
            <a:spAutoFit/>
          </a:bodyPr>
          <a:lstStyle/>
          <a:p>
            <a:pPr marL="285750" lvl="0" indent="-285750">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hẹn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bệnh</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vật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endParaRPr lang="en-US"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CF5E51D0-B5E1-426D-8132-2080E1A2C5A3}"/>
              </a:ext>
            </a:extLst>
          </p:cNvPr>
          <p:cNvSpPr txBox="1"/>
          <p:nvPr/>
        </p:nvSpPr>
        <p:spPr>
          <a:xfrm>
            <a:off x="863323" y="4394974"/>
            <a:ext cx="4378086" cy="738664"/>
          </a:xfrm>
          <a:prstGeom prst="rect">
            <a:avLst/>
          </a:prstGeom>
          <a:noFill/>
        </p:spPr>
        <p:txBody>
          <a:bodyPr wrap="square" rtlCol="0">
            <a:spAutoFit/>
          </a:bodyPr>
          <a:lstStyle/>
          <a:p>
            <a:r>
              <a:rPr lang="en-US" sz="1400" dirty="0">
                <a:solidFill>
                  <a:srgbClr val="F29000"/>
                </a:solidFill>
                <a:latin typeface="Cambria" panose="02040503050406030204" pitchFamily="18" charset="0"/>
                <a:ea typeface="Cambria" panose="02040503050406030204" pitchFamily="18" charset="0"/>
                <a:cs typeface="Lato Light"/>
              </a:rPr>
              <a:t>MÔ TẢ QUY TRÌNH </a:t>
            </a:r>
            <a:r>
              <a:rPr lang="en-US" sz="1400" dirty="0" smtClean="0">
                <a:solidFill>
                  <a:srgbClr val="F29000"/>
                </a:solidFill>
                <a:latin typeface="Cambria" panose="02040503050406030204" pitchFamily="18" charset="0"/>
                <a:ea typeface="Cambria" panose="02040503050406030204" pitchFamily="18" charset="0"/>
                <a:cs typeface="Lato Light"/>
              </a:rPr>
              <a:t>ĐIỀU TRỊ BỆNH NHÂN CẤP CỨU HOẶC BỆNH NẶNG CẦN NẰM VIỆN</a:t>
            </a:r>
          </a:p>
          <a:p>
            <a:endParaRPr lang="en-US" sz="1400" dirty="0">
              <a:solidFill>
                <a:srgbClr val="F29000"/>
              </a:solidFill>
              <a:latin typeface="Cambria" panose="02040503050406030204" pitchFamily="18" charset="0"/>
              <a:ea typeface="Cambria" panose="02040503050406030204" pitchFamily="18" charset="0"/>
              <a:cs typeface="Lato Light"/>
            </a:endParaRPr>
          </a:p>
        </p:txBody>
      </p:sp>
      <p:sp>
        <p:nvSpPr>
          <p:cNvPr id="17" name="Rectangle 16"/>
          <p:cNvSpPr/>
          <p:nvPr/>
        </p:nvSpPr>
        <p:spPr>
          <a:xfrm>
            <a:off x="1112766" y="4993023"/>
            <a:ext cx="9784619" cy="646331"/>
          </a:xfrm>
          <a:prstGeom prst="rect">
            <a:avLst/>
          </a:prstGeom>
        </p:spPr>
        <p:txBody>
          <a:bodyPr wrap="square">
            <a:spAutoFit/>
          </a:bodyPr>
          <a:lstStyle/>
          <a:p>
            <a:pPr marL="285750" lvl="0" indent="-285750">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Nếu Bệnh nhân đến bộ phận tiếp tân và có yêu cầu cấp cứu thì bệnh nhân sẽ được đưa đến bộ phận điều trị để cấp cứu, và người nhà bệnh nhân sẽ kê khai thông tin và tạo bệnh án. </a:t>
            </a:r>
          </a:p>
        </p:txBody>
      </p:sp>
    </p:spTree>
    <p:extLst>
      <p:ext uri="{BB962C8B-B14F-4D97-AF65-F5344CB8AC3E}">
        <p14:creationId xmlns:p14="http://schemas.microsoft.com/office/powerpoint/2010/main" val="2007041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7ADE91-4BFE-45BA-A4D6-ECE0DAE873B2}"/>
              </a:ext>
            </a:extLst>
          </p:cNvPr>
          <p:cNvSpPr txBox="1"/>
          <p:nvPr/>
        </p:nvSpPr>
        <p:spPr>
          <a:xfrm>
            <a:off x="829963" y="378918"/>
            <a:ext cx="7013610" cy="461665"/>
          </a:xfrm>
          <a:prstGeom prst="rect">
            <a:avLst/>
          </a:prstGeom>
          <a:noFill/>
        </p:spPr>
        <p:txBody>
          <a:bodyPr wrap="square" rtlCol="0">
            <a:spAutoFit/>
          </a:bodyPr>
          <a:lstStyle/>
          <a:p>
            <a:pPr>
              <a:lnSpc>
                <a:spcPct val="80000"/>
              </a:lnSpc>
            </a:pPr>
            <a:r>
              <a:rPr lang="en-US" sz="3000" dirty="0">
                <a:solidFill>
                  <a:schemeClr val="accent6">
                    <a:lumMod val="50000"/>
                  </a:schemeClr>
                </a:solidFill>
                <a:latin typeface="Cambria" panose="02040503050406030204" pitchFamily="18" charset="0"/>
                <a:ea typeface="Cambria" panose="02040503050406030204" pitchFamily="18" charset="0"/>
                <a:cs typeface="Lato Black"/>
              </a:rPr>
              <a:t>KHẢO SÁT HỆ THỐNG</a:t>
            </a:r>
          </a:p>
        </p:txBody>
      </p:sp>
      <p:sp>
        <p:nvSpPr>
          <p:cNvPr id="6" name="Rectangle 5">
            <a:extLst>
              <a:ext uri="{FF2B5EF4-FFF2-40B4-BE49-F238E27FC236}">
                <a16:creationId xmlns:a16="http://schemas.microsoft.com/office/drawing/2014/main" id="{FA9AC3EC-A0A6-41D4-9BDE-2F5772CD32C1}"/>
              </a:ext>
            </a:extLst>
          </p:cNvPr>
          <p:cNvSpPr/>
          <p:nvPr/>
        </p:nvSpPr>
        <p:spPr>
          <a:xfrm>
            <a:off x="758993" y="386097"/>
            <a:ext cx="70970" cy="628052"/>
          </a:xfrm>
          <a:prstGeom prst="rect">
            <a:avLst/>
          </a:prstGeom>
          <a:solidFill>
            <a:srgbClr val="304A1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solidFill>
                <a:schemeClr val="accent6">
                  <a:lumMod val="50000"/>
                </a:schemeClr>
              </a:solidFill>
            </a:endParaRPr>
          </a:p>
        </p:txBody>
      </p:sp>
      <p:sp>
        <p:nvSpPr>
          <p:cNvPr id="7" name="TextBox 6">
            <a:extLst>
              <a:ext uri="{FF2B5EF4-FFF2-40B4-BE49-F238E27FC236}">
                <a16:creationId xmlns:a16="http://schemas.microsoft.com/office/drawing/2014/main" id="{D11556ED-FCFB-49CE-863C-FE4D22DACE73}"/>
              </a:ext>
            </a:extLst>
          </p:cNvPr>
          <p:cNvSpPr txBox="1"/>
          <p:nvPr/>
        </p:nvSpPr>
        <p:spPr>
          <a:xfrm>
            <a:off x="700956" y="6140675"/>
            <a:ext cx="2299378" cy="369332"/>
          </a:xfrm>
          <a:prstGeom prst="rect">
            <a:avLst/>
          </a:prstGeom>
          <a:noFill/>
        </p:spPr>
        <p:txBody>
          <a:bodyPr wrap="square" rtlCol="0">
            <a:spAutoFit/>
          </a:bodyPr>
          <a:lstStyle/>
          <a:p>
            <a:r>
              <a:rPr lang="en-US" sz="1800" b="1" baseline="0" dirty="0" err="1">
                <a:solidFill>
                  <a:srgbClr val="003E1C"/>
                </a:solidFill>
                <a:latin typeface="Cambria" panose="02040503050406030204" pitchFamily="18" charset="0"/>
                <a:ea typeface="Cambria" panose="02040503050406030204" pitchFamily="18" charset="0"/>
                <a:cs typeface="Lato Light"/>
              </a:rPr>
              <a:t>Học</a:t>
            </a:r>
            <a:r>
              <a:rPr lang="en-US" sz="1800" b="1" baseline="0" dirty="0">
                <a:solidFill>
                  <a:srgbClr val="003E1C"/>
                </a:solidFill>
                <a:latin typeface="Cambria" panose="02040503050406030204" pitchFamily="18" charset="0"/>
                <a:ea typeface="Cambria" panose="02040503050406030204" pitchFamily="18" charset="0"/>
                <a:cs typeface="Lato Light"/>
              </a:rPr>
              <a:t> </a:t>
            </a:r>
            <a:r>
              <a:rPr lang="en-US" sz="1800" b="1" baseline="0" dirty="0" err="1">
                <a:solidFill>
                  <a:srgbClr val="003E1C"/>
                </a:solidFill>
                <a:latin typeface="Cambria" panose="02040503050406030204" pitchFamily="18" charset="0"/>
                <a:ea typeface="Cambria" panose="02040503050406030204" pitchFamily="18" charset="0"/>
                <a:cs typeface="Lato Light"/>
              </a:rPr>
              <a:t>viện</a:t>
            </a:r>
            <a:r>
              <a:rPr lang="en-US" sz="1800" b="1" baseline="0" dirty="0">
                <a:solidFill>
                  <a:srgbClr val="003E1C"/>
                </a:solidFill>
                <a:latin typeface="Cambria" panose="02040503050406030204" pitchFamily="18" charset="0"/>
                <a:ea typeface="Cambria" panose="02040503050406030204" pitchFamily="18" charset="0"/>
                <a:cs typeface="Lato Light"/>
              </a:rPr>
              <a:t> KTQS</a:t>
            </a:r>
            <a:endParaRPr lang="id-ID" sz="1800" b="1" dirty="0">
              <a:solidFill>
                <a:srgbClr val="003E1C"/>
              </a:solidFill>
              <a:latin typeface="Cambria" panose="02040503050406030204" pitchFamily="18" charset="0"/>
              <a:ea typeface="Cambria" panose="02040503050406030204" pitchFamily="18" charset="0"/>
              <a:cs typeface="Lato Light"/>
            </a:endParaRPr>
          </a:p>
        </p:txBody>
      </p:sp>
      <p:cxnSp>
        <p:nvCxnSpPr>
          <p:cNvPr id="8" name="Straight Connector 7">
            <a:extLst>
              <a:ext uri="{FF2B5EF4-FFF2-40B4-BE49-F238E27FC236}">
                <a16:creationId xmlns:a16="http://schemas.microsoft.com/office/drawing/2014/main" id="{BB07850B-0958-444E-91A2-B2483096BCAE}"/>
              </a:ext>
            </a:extLst>
          </p:cNvPr>
          <p:cNvCxnSpPr>
            <a:cxnSpLocks/>
          </p:cNvCxnSpPr>
          <p:nvPr/>
        </p:nvCxnSpPr>
        <p:spPr>
          <a:xfrm>
            <a:off x="2500009" y="6325341"/>
            <a:ext cx="8853791" cy="0"/>
          </a:xfrm>
          <a:prstGeom prst="line">
            <a:avLst/>
          </a:prstGeom>
          <a:ln>
            <a:solidFill>
              <a:schemeClr val="accent6">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CF5E51D0-B5E1-426D-8132-2080E1A2C5A3}"/>
              </a:ext>
            </a:extLst>
          </p:cNvPr>
          <p:cNvSpPr txBox="1"/>
          <p:nvPr/>
        </p:nvSpPr>
        <p:spPr>
          <a:xfrm>
            <a:off x="900933" y="840583"/>
            <a:ext cx="4378086" cy="738664"/>
          </a:xfrm>
          <a:prstGeom prst="rect">
            <a:avLst/>
          </a:prstGeom>
          <a:noFill/>
        </p:spPr>
        <p:txBody>
          <a:bodyPr wrap="square" rtlCol="0">
            <a:spAutoFit/>
          </a:bodyPr>
          <a:lstStyle/>
          <a:p>
            <a:r>
              <a:rPr lang="en-US" sz="1400" dirty="0">
                <a:solidFill>
                  <a:srgbClr val="F29000"/>
                </a:solidFill>
                <a:latin typeface="Cambria" panose="02040503050406030204" pitchFamily="18" charset="0"/>
                <a:ea typeface="Cambria" panose="02040503050406030204" pitchFamily="18" charset="0"/>
                <a:cs typeface="Lato Light"/>
              </a:rPr>
              <a:t>MÔ TẢ QUY TRÌNH </a:t>
            </a:r>
            <a:r>
              <a:rPr lang="en-US" sz="1400" dirty="0" smtClean="0">
                <a:solidFill>
                  <a:srgbClr val="F29000"/>
                </a:solidFill>
                <a:latin typeface="Cambria" panose="02040503050406030204" pitchFamily="18" charset="0"/>
                <a:ea typeface="Cambria" panose="02040503050406030204" pitchFamily="18" charset="0"/>
                <a:cs typeface="Lato Light"/>
              </a:rPr>
              <a:t>ĐIỀU TRỊ BỆNH NHÂN CẤP CỨU HOẶC BỆNH NẶNG CẦN NẰM VIỆN</a:t>
            </a:r>
          </a:p>
          <a:p>
            <a:endParaRPr lang="en-US" sz="1400" dirty="0">
              <a:solidFill>
                <a:srgbClr val="F29000"/>
              </a:solidFill>
              <a:latin typeface="Cambria" panose="02040503050406030204" pitchFamily="18" charset="0"/>
              <a:ea typeface="Cambria" panose="02040503050406030204" pitchFamily="18" charset="0"/>
              <a:cs typeface="Lato Light"/>
            </a:endParaRPr>
          </a:p>
        </p:txBody>
      </p:sp>
      <p:sp>
        <p:nvSpPr>
          <p:cNvPr id="14" name="Rectangle 13"/>
          <p:cNvSpPr/>
          <p:nvPr/>
        </p:nvSpPr>
        <p:spPr>
          <a:xfrm>
            <a:off x="894468" y="1598199"/>
            <a:ext cx="9737889" cy="685059"/>
          </a:xfrm>
          <a:prstGeom prst="rect">
            <a:avLst/>
          </a:prstGeom>
        </p:spPr>
        <p:txBody>
          <a:bodyPr wrap="square">
            <a:spAutoFit/>
          </a:bodyPr>
          <a:lstStyle/>
          <a:p>
            <a:pPr marL="285750" indent="-285750">
              <a:lnSpc>
                <a:spcPct val="107000"/>
              </a:lnSpc>
              <a:buFont typeface="Wingdings" panose="05000000000000000000" pitchFamily="2" charset="2"/>
              <a:buChar char="Ø"/>
            </a:pPr>
            <a:r>
              <a:rPr lang="en-US" dirty="0" err="1">
                <a:latin typeface="Times New Roman" panose="02020603050405020304" pitchFamily="18" charset="0"/>
                <a:ea typeface="Times New Roman" panose="02020603050405020304" pitchFamily="18" charset="0"/>
                <a:cs typeface="Times New Roman" panose="02020603050405020304" pitchFamily="18" charset="0"/>
              </a:rPr>
              <a:t>Nếu</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bệnh</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nhân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nhận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kết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luận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từ</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bác</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sỹ</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và</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yêu</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cầu</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nằm</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viện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để</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điều</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trị</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thì</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bệnh</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nhân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phải</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đến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bộ</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phận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tiếp</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tân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làm</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thủ</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tục</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nhập</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viện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cấp</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phát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vật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tư</a:t>
            </a:r>
            <a:r>
              <a:rPr lang="en-US" dirty="0">
                <a:latin typeface="Times New Roman" panose="02020603050405020304" pitchFamily="18" charset="0"/>
                <a:ea typeface="Times New Roman" panose="02020603050405020304" pitchFamily="18" charset="0"/>
                <a:cs typeface="Times New Roman" panose="02020603050405020304" pitchFamily="18" charset="0"/>
              </a:rPr>
              <a:t> y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tế</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và</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thanh</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toán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một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phần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viện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phí</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p:cNvSpPr/>
          <p:nvPr/>
        </p:nvSpPr>
        <p:spPr>
          <a:xfrm>
            <a:off x="868746" y="2368171"/>
            <a:ext cx="9737889" cy="368755"/>
          </a:xfrm>
          <a:prstGeom prst="rect">
            <a:avLst/>
          </a:prstGeom>
        </p:spPr>
        <p:txBody>
          <a:bodyPr wrap="square">
            <a:spAutoFit/>
          </a:bodyPr>
          <a:lstStyle/>
          <a:p>
            <a:pPr marL="285750" lvl="1" indent="-285750">
              <a:lnSpc>
                <a:spcPct val="107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Ở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thuốc</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uống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nước</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868746" y="2841973"/>
            <a:ext cx="9737889" cy="671915"/>
          </a:xfrm>
          <a:prstGeom prst="rect">
            <a:avLst/>
          </a:prstGeom>
        </p:spPr>
        <p:txBody>
          <a:bodyPr wrap="square">
            <a:spAutoFit/>
          </a:bodyPr>
          <a:lstStyle/>
          <a:p>
            <a:pPr marL="285750" indent="-285750">
              <a:lnSpc>
                <a:spcPct val="107000"/>
              </a:lnSpc>
              <a:buFont typeface="Wingdings" panose="05000000000000000000" pitchFamily="2" charset="2"/>
              <a:buChar char="Ø"/>
            </a:pPr>
            <a:r>
              <a:rPr lang="en-US" dirty="0" err="1" smtClean="0">
                <a:latin typeface="Times New Roman" panose="02020603050405020304" pitchFamily="18" charset="0"/>
                <a:ea typeface="Calibri" panose="020F0502020204030204" pitchFamily="34" charset="0"/>
                <a:cs typeface="Times New Roman" panose="02020603050405020304" pitchFamily="18" charset="0"/>
              </a:rPr>
              <a:t>Khi</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bình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phục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bác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sỹ</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sẽ</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cho</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bệnh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nhân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xuất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viện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và</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bệnh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nhân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phải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đến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bộ</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phận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tiếp</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tân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để</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làm</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thủ</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tục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xuất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viện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và</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thanh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toán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viện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phí</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8" name="Rectangle 17"/>
          <p:cNvSpPr/>
          <p:nvPr/>
        </p:nvSpPr>
        <p:spPr>
          <a:xfrm>
            <a:off x="830904" y="3606221"/>
            <a:ext cx="9736947" cy="388696"/>
          </a:xfrm>
          <a:prstGeom prst="rect">
            <a:avLst/>
          </a:prstGeom>
        </p:spPr>
        <p:txBody>
          <a:bodyPr wrap="square">
            <a:spAutoFit/>
          </a:bodyPr>
          <a:lstStyle/>
          <a:p>
            <a:pPr marL="285750" indent="-285750">
              <a:lnSpc>
                <a:spcPct val="107000"/>
              </a:lnSpc>
              <a:buFont typeface="Wingdings" panose="05000000000000000000" pitchFamily="2" charset="2"/>
              <a:buChar char="Ø"/>
            </a:pPr>
            <a:r>
              <a:rPr lang="vi-VN" dirty="0" smtClean="0">
                <a:latin typeface="Times New Roman" panose="02020603050405020304" pitchFamily="18" charset="0"/>
                <a:ea typeface="Calibri" panose="020F0502020204030204" pitchFamily="34" charset="0"/>
                <a:cs typeface="Times New Roman" panose="02020603050405020304" pitchFamily="18" charset="0"/>
              </a:rPr>
              <a:t>Sau </a:t>
            </a:r>
            <a:r>
              <a:rPr lang="vi-VN" dirty="0">
                <a:latin typeface="Times New Roman" panose="02020603050405020304" pitchFamily="18" charset="0"/>
                <a:ea typeface="Calibri" panose="020F0502020204030204" pitchFamily="34" charset="0"/>
                <a:cs typeface="Times New Roman" panose="02020603050405020304" pitchFamily="18" charset="0"/>
              </a:rPr>
              <a:t>quá trình điều trị nếu bệnh nhân cần được tái khám để có quyết </a:t>
            </a:r>
            <a:r>
              <a:rPr lang="vi-VN" dirty="0" smtClean="0">
                <a:latin typeface="Times New Roman" panose="02020603050405020304" pitchFamily="18" charset="0"/>
                <a:ea typeface="Calibri" panose="020F0502020204030204" pitchFamily="34" charset="0"/>
                <a:cs typeface="Times New Roman" panose="02020603050405020304" pitchFamily="18" charset="0"/>
              </a:rPr>
              <a:t>địn</a:t>
            </a:r>
            <a:r>
              <a:rPr lang="en-US" dirty="0" smtClean="0">
                <a:latin typeface="Times New Roman" panose="02020603050405020304" pitchFamily="18" charset="0"/>
                <a:ea typeface="Calibri" panose="020F0502020204030204" pitchFamily="34" charset="0"/>
                <a:cs typeface="Times New Roman" panose="02020603050405020304" pitchFamily="18" charset="0"/>
              </a:rPr>
              <a:t>h</a:t>
            </a:r>
            <a:r>
              <a:rPr lang="vi-VN" dirty="0" smtClean="0">
                <a:latin typeface="Times New Roman" panose="02020603050405020304" pitchFamily="18" charset="0"/>
                <a:ea typeface="Calibri" panose="020F0502020204030204" pitchFamily="34" charset="0"/>
                <a:cs typeface="Times New Roman" panose="02020603050405020304" pitchFamily="18" charset="0"/>
              </a:rPr>
              <a:t> </a:t>
            </a:r>
            <a:r>
              <a:rPr lang="vi-VN" dirty="0">
                <a:latin typeface="Times New Roman" panose="02020603050405020304" pitchFamily="18" charset="0"/>
                <a:ea typeface="Calibri" panose="020F0502020204030204" pitchFamily="34" charset="0"/>
                <a:cs typeface="Times New Roman" panose="02020603050405020304" pitchFamily="18" charset="0"/>
              </a:rPr>
              <a:t>xuất viện.</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CF5E51D0-B5E1-426D-8132-2080E1A2C5A3}"/>
              </a:ext>
            </a:extLst>
          </p:cNvPr>
          <p:cNvSpPr txBox="1"/>
          <p:nvPr/>
        </p:nvSpPr>
        <p:spPr>
          <a:xfrm>
            <a:off x="900933" y="4155098"/>
            <a:ext cx="4378086" cy="738664"/>
          </a:xfrm>
          <a:prstGeom prst="rect">
            <a:avLst/>
          </a:prstGeom>
          <a:noFill/>
        </p:spPr>
        <p:txBody>
          <a:bodyPr wrap="square" rtlCol="0">
            <a:spAutoFit/>
          </a:bodyPr>
          <a:lstStyle/>
          <a:p>
            <a:r>
              <a:rPr lang="en-US" sz="1400" dirty="0">
                <a:solidFill>
                  <a:srgbClr val="F29000"/>
                </a:solidFill>
                <a:latin typeface="Cambria" panose="02040503050406030204" pitchFamily="18" charset="0"/>
                <a:ea typeface="Cambria" panose="02040503050406030204" pitchFamily="18" charset="0"/>
                <a:cs typeface="Lato Light"/>
              </a:rPr>
              <a:t>MÔ TẢ QUY TRÌNH </a:t>
            </a:r>
            <a:r>
              <a:rPr lang="en-US" sz="1400" dirty="0" smtClean="0">
                <a:solidFill>
                  <a:srgbClr val="F29000"/>
                </a:solidFill>
                <a:latin typeface="Times New Roman" panose="02020603050405020304" pitchFamily="18" charset="0"/>
                <a:ea typeface="Cambria" panose="02040503050406030204" pitchFamily="18" charset="0"/>
                <a:cs typeface="Times New Roman" panose="02020603050405020304" pitchFamily="18" charset="0"/>
              </a:rPr>
              <a:t>NHẬP XUẤT TRANG THIẾT BỊ VẬT TƯ THUỐC</a:t>
            </a:r>
            <a:endParaRPr lang="en-US" sz="1400" dirty="0" smtClean="0">
              <a:solidFill>
                <a:srgbClr val="F29000"/>
              </a:solidFill>
              <a:latin typeface="Cambria" panose="02040503050406030204" pitchFamily="18" charset="0"/>
              <a:ea typeface="Cambria" panose="02040503050406030204" pitchFamily="18" charset="0"/>
              <a:cs typeface="Lato Light"/>
            </a:endParaRPr>
          </a:p>
          <a:p>
            <a:endParaRPr lang="en-US" sz="1400" dirty="0">
              <a:solidFill>
                <a:srgbClr val="F29000"/>
              </a:solidFill>
              <a:latin typeface="Cambria" panose="02040503050406030204" pitchFamily="18" charset="0"/>
              <a:ea typeface="Cambria" panose="02040503050406030204" pitchFamily="18" charset="0"/>
              <a:cs typeface="Lato Light"/>
            </a:endParaRPr>
          </a:p>
        </p:txBody>
      </p:sp>
      <p:sp>
        <p:nvSpPr>
          <p:cNvPr id="20" name="Rectangle 19"/>
          <p:cNvSpPr/>
          <p:nvPr/>
        </p:nvSpPr>
        <p:spPr>
          <a:xfrm>
            <a:off x="868745" y="4725266"/>
            <a:ext cx="9737889" cy="1264642"/>
          </a:xfrm>
          <a:prstGeom prst="rect">
            <a:avLst/>
          </a:prstGeom>
        </p:spPr>
        <p:txBody>
          <a:bodyPr wrap="square">
            <a:spAutoFit/>
          </a:bodyPr>
          <a:lstStyle/>
          <a:p>
            <a:pPr marL="285750" lvl="0" indent="-285750">
              <a:lnSpc>
                <a:spcPct val="107000"/>
              </a:lnSpc>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Bệnh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thuốc</a:t>
            </a:r>
            <a:r>
              <a:rPr lang="en-US" dirty="0">
                <a:latin typeface="Times New Roman" panose="02020603050405020304" pitchFamily="18" charset="0"/>
                <a:cs typeface="Times New Roman" panose="02020603050405020304" pitchFamily="18" charset="0"/>
              </a:rPr>
              <a:t>.</a:t>
            </a:r>
          </a:p>
          <a:p>
            <a:pPr marL="285750" indent="-285750">
              <a:lnSpc>
                <a:spcPct val="107000"/>
              </a:lnSpc>
              <a:buFont typeface="Wingdings" panose="05000000000000000000" pitchFamily="2" charset="2"/>
              <a:buChar char="Ø"/>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79052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7ADE91-4BFE-45BA-A4D6-ECE0DAE873B2}"/>
              </a:ext>
            </a:extLst>
          </p:cNvPr>
          <p:cNvSpPr txBox="1"/>
          <p:nvPr/>
        </p:nvSpPr>
        <p:spPr>
          <a:xfrm>
            <a:off x="829963" y="378918"/>
            <a:ext cx="7013610" cy="461665"/>
          </a:xfrm>
          <a:prstGeom prst="rect">
            <a:avLst/>
          </a:prstGeom>
          <a:noFill/>
        </p:spPr>
        <p:txBody>
          <a:bodyPr wrap="square" rtlCol="0">
            <a:spAutoFit/>
          </a:bodyPr>
          <a:lstStyle/>
          <a:p>
            <a:pPr>
              <a:lnSpc>
                <a:spcPct val="80000"/>
              </a:lnSpc>
            </a:pPr>
            <a:r>
              <a:rPr lang="en-US" sz="3000" dirty="0">
                <a:solidFill>
                  <a:schemeClr val="accent6">
                    <a:lumMod val="50000"/>
                  </a:schemeClr>
                </a:solidFill>
                <a:latin typeface="Cambria" panose="02040503050406030204" pitchFamily="18" charset="0"/>
                <a:ea typeface="Cambria" panose="02040503050406030204" pitchFamily="18" charset="0"/>
                <a:cs typeface="Lato Black"/>
              </a:rPr>
              <a:t>KHẢO SÁT HỆ THỐNG</a:t>
            </a:r>
          </a:p>
        </p:txBody>
      </p:sp>
      <p:sp>
        <p:nvSpPr>
          <p:cNvPr id="5" name="Rectangle 4">
            <a:extLst>
              <a:ext uri="{FF2B5EF4-FFF2-40B4-BE49-F238E27FC236}">
                <a16:creationId xmlns:a16="http://schemas.microsoft.com/office/drawing/2014/main" id="{FA9AC3EC-A0A6-41D4-9BDE-2F5772CD32C1}"/>
              </a:ext>
            </a:extLst>
          </p:cNvPr>
          <p:cNvSpPr/>
          <p:nvPr/>
        </p:nvSpPr>
        <p:spPr>
          <a:xfrm>
            <a:off x="758993" y="386097"/>
            <a:ext cx="70970" cy="628052"/>
          </a:xfrm>
          <a:prstGeom prst="rect">
            <a:avLst/>
          </a:prstGeom>
          <a:solidFill>
            <a:srgbClr val="304A1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solidFill>
                <a:schemeClr val="accent6">
                  <a:lumMod val="50000"/>
                </a:schemeClr>
              </a:solidFill>
            </a:endParaRPr>
          </a:p>
        </p:txBody>
      </p:sp>
      <p:sp>
        <p:nvSpPr>
          <p:cNvPr id="6" name="TextBox 5">
            <a:extLst>
              <a:ext uri="{FF2B5EF4-FFF2-40B4-BE49-F238E27FC236}">
                <a16:creationId xmlns:a16="http://schemas.microsoft.com/office/drawing/2014/main" id="{D11556ED-FCFB-49CE-863C-FE4D22DACE73}"/>
              </a:ext>
            </a:extLst>
          </p:cNvPr>
          <p:cNvSpPr txBox="1"/>
          <p:nvPr/>
        </p:nvSpPr>
        <p:spPr>
          <a:xfrm>
            <a:off x="700956" y="6140675"/>
            <a:ext cx="2299378" cy="369332"/>
          </a:xfrm>
          <a:prstGeom prst="rect">
            <a:avLst/>
          </a:prstGeom>
          <a:noFill/>
        </p:spPr>
        <p:txBody>
          <a:bodyPr wrap="square" rtlCol="0">
            <a:spAutoFit/>
          </a:bodyPr>
          <a:lstStyle/>
          <a:p>
            <a:r>
              <a:rPr lang="en-US" sz="1800" b="1" baseline="0" dirty="0" err="1">
                <a:solidFill>
                  <a:srgbClr val="003E1C"/>
                </a:solidFill>
                <a:latin typeface="Cambria" panose="02040503050406030204" pitchFamily="18" charset="0"/>
                <a:ea typeface="Cambria" panose="02040503050406030204" pitchFamily="18" charset="0"/>
                <a:cs typeface="Lato Light"/>
              </a:rPr>
              <a:t>Học</a:t>
            </a:r>
            <a:r>
              <a:rPr lang="en-US" sz="1800" b="1" baseline="0" dirty="0">
                <a:solidFill>
                  <a:srgbClr val="003E1C"/>
                </a:solidFill>
                <a:latin typeface="Cambria" panose="02040503050406030204" pitchFamily="18" charset="0"/>
                <a:ea typeface="Cambria" panose="02040503050406030204" pitchFamily="18" charset="0"/>
                <a:cs typeface="Lato Light"/>
              </a:rPr>
              <a:t> </a:t>
            </a:r>
            <a:r>
              <a:rPr lang="en-US" sz="1800" b="1" baseline="0" dirty="0" err="1">
                <a:solidFill>
                  <a:srgbClr val="003E1C"/>
                </a:solidFill>
                <a:latin typeface="Cambria" panose="02040503050406030204" pitchFamily="18" charset="0"/>
                <a:ea typeface="Cambria" panose="02040503050406030204" pitchFamily="18" charset="0"/>
                <a:cs typeface="Lato Light"/>
              </a:rPr>
              <a:t>viện</a:t>
            </a:r>
            <a:r>
              <a:rPr lang="en-US" sz="1800" b="1" baseline="0" dirty="0">
                <a:solidFill>
                  <a:srgbClr val="003E1C"/>
                </a:solidFill>
                <a:latin typeface="Cambria" panose="02040503050406030204" pitchFamily="18" charset="0"/>
                <a:ea typeface="Cambria" panose="02040503050406030204" pitchFamily="18" charset="0"/>
                <a:cs typeface="Lato Light"/>
              </a:rPr>
              <a:t> KTQS</a:t>
            </a:r>
            <a:endParaRPr lang="id-ID" sz="1800" b="1" dirty="0">
              <a:solidFill>
                <a:srgbClr val="003E1C"/>
              </a:solidFill>
              <a:latin typeface="Cambria" panose="02040503050406030204" pitchFamily="18" charset="0"/>
              <a:ea typeface="Cambria" panose="02040503050406030204" pitchFamily="18" charset="0"/>
              <a:cs typeface="Lato Light"/>
            </a:endParaRPr>
          </a:p>
        </p:txBody>
      </p:sp>
      <p:cxnSp>
        <p:nvCxnSpPr>
          <p:cNvPr id="7" name="Straight Connector 6">
            <a:extLst>
              <a:ext uri="{FF2B5EF4-FFF2-40B4-BE49-F238E27FC236}">
                <a16:creationId xmlns:a16="http://schemas.microsoft.com/office/drawing/2014/main" id="{BB07850B-0958-444E-91A2-B2483096BCAE}"/>
              </a:ext>
            </a:extLst>
          </p:cNvPr>
          <p:cNvCxnSpPr>
            <a:cxnSpLocks/>
          </p:cNvCxnSpPr>
          <p:nvPr/>
        </p:nvCxnSpPr>
        <p:spPr>
          <a:xfrm>
            <a:off x="2500009" y="6325341"/>
            <a:ext cx="8853791" cy="0"/>
          </a:xfrm>
          <a:prstGeom prst="line">
            <a:avLst/>
          </a:prstGeom>
          <a:ln>
            <a:solidFill>
              <a:schemeClr val="accent6">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CF5E51D0-B5E1-426D-8132-2080E1A2C5A3}"/>
              </a:ext>
            </a:extLst>
          </p:cNvPr>
          <p:cNvSpPr txBox="1"/>
          <p:nvPr/>
        </p:nvSpPr>
        <p:spPr>
          <a:xfrm>
            <a:off x="966651" y="1014149"/>
            <a:ext cx="4121521" cy="738664"/>
          </a:xfrm>
          <a:prstGeom prst="rect">
            <a:avLst/>
          </a:prstGeom>
          <a:noFill/>
        </p:spPr>
        <p:txBody>
          <a:bodyPr wrap="square" rtlCol="0">
            <a:spAutoFit/>
          </a:bodyPr>
          <a:lstStyle/>
          <a:p>
            <a:r>
              <a:rPr lang="en-US" sz="1400" dirty="0">
                <a:solidFill>
                  <a:srgbClr val="F29000"/>
                </a:solidFill>
                <a:latin typeface="Cambria" panose="02040503050406030204" pitchFamily="18" charset="0"/>
                <a:ea typeface="Cambria" panose="02040503050406030204" pitchFamily="18" charset="0"/>
                <a:cs typeface="Lato Light"/>
              </a:rPr>
              <a:t>MÔ TẢ QUY TRÌNH </a:t>
            </a:r>
            <a:r>
              <a:rPr lang="en-US" sz="1400" dirty="0" smtClean="0">
                <a:solidFill>
                  <a:srgbClr val="F29000"/>
                </a:solidFill>
                <a:latin typeface="Times New Roman" panose="02020603050405020304" pitchFamily="18" charset="0"/>
                <a:ea typeface="Cambria" panose="02040503050406030204" pitchFamily="18" charset="0"/>
                <a:cs typeface="Times New Roman" panose="02020603050405020304" pitchFamily="18" charset="0"/>
              </a:rPr>
              <a:t>NHẬP XUẤT TRANG THIẾT BỊ VẬT TƯ THUỐC</a:t>
            </a:r>
            <a:endParaRPr lang="en-US" sz="1400" dirty="0" smtClean="0">
              <a:solidFill>
                <a:srgbClr val="F29000"/>
              </a:solidFill>
              <a:latin typeface="Cambria" panose="02040503050406030204" pitchFamily="18" charset="0"/>
              <a:ea typeface="Cambria" panose="02040503050406030204" pitchFamily="18" charset="0"/>
              <a:cs typeface="Lato Light"/>
            </a:endParaRPr>
          </a:p>
          <a:p>
            <a:endParaRPr lang="en-US" sz="1400" dirty="0">
              <a:solidFill>
                <a:srgbClr val="F29000"/>
              </a:solidFill>
              <a:latin typeface="Cambria" panose="02040503050406030204" pitchFamily="18" charset="0"/>
              <a:ea typeface="Cambria" panose="02040503050406030204" pitchFamily="18" charset="0"/>
              <a:cs typeface="Lato Light"/>
            </a:endParaRPr>
          </a:p>
        </p:txBody>
      </p:sp>
      <p:sp>
        <p:nvSpPr>
          <p:cNvPr id="14" name="Rectangle 13"/>
          <p:cNvSpPr/>
          <p:nvPr/>
        </p:nvSpPr>
        <p:spPr>
          <a:xfrm>
            <a:off x="868745" y="1501333"/>
            <a:ext cx="9737889" cy="375552"/>
          </a:xfrm>
          <a:prstGeom prst="rect">
            <a:avLst/>
          </a:prstGeom>
        </p:spPr>
        <p:txBody>
          <a:bodyPr wrap="square">
            <a:spAutoFit/>
          </a:bodyPr>
          <a:lstStyle/>
          <a:p>
            <a:pPr marL="285750" indent="-285750">
              <a:lnSpc>
                <a:spcPct val="107000"/>
              </a:lnSpc>
              <a:buFont typeface="Wingdings" panose="05000000000000000000" pitchFamily="2" charset="2"/>
              <a:buChar char="Ø"/>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p:cNvSpPr/>
          <p:nvPr/>
        </p:nvSpPr>
        <p:spPr>
          <a:xfrm>
            <a:off x="966652" y="1607676"/>
            <a:ext cx="9692640" cy="981423"/>
          </a:xfrm>
          <a:prstGeom prst="rect">
            <a:avLst/>
          </a:prstGeom>
        </p:spPr>
        <p:txBody>
          <a:bodyPr wrap="square">
            <a:spAutoFit/>
          </a:bodyPr>
          <a:lstStyle/>
          <a:p>
            <a:pPr marL="285750" indent="-285750">
              <a:lnSpc>
                <a:spcPct val="107000"/>
              </a:lnSpc>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Bệnh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mua</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thuốc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6" name="Rectangle 15"/>
          <p:cNvSpPr/>
          <p:nvPr/>
        </p:nvSpPr>
        <p:spPr>
          <a:xfrm>
            <a:off x="966651" y="2717401"/>
            <a:ext cx="9692642" cy="665118"/>
          </a:xfrm>
          <a:prstGeom prst="rect">
            <a:avLst/>
          </a:prstGeom>
        </p:spPr>
        <p:txBody>
          <a:bodyPr wrap="square">
            <a:spAutoFit/>
          </a:bodyPr>
          <a:lstStyle/>
          <a:p>
            <a:pPr marL="285750" lvl="0" indent="-285750">
              <a:lnSpc>
                <a:spcPct val="107000"/>
              </a:lnSpc>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Nếu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trang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thuốc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thì</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bộ</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phận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trang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thuốc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gửi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cung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cấp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trang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tư</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thuốc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t>
            </a:r>
          </a:p>
        </p:txBody>
      </p:sp>
      <p:sp>
        <p:nvSpPr>
          <p:cNvPr id="18" name="Rectangle 17"/>
          <p:cNvSpPr/>
          <p:nvPr/>
        </p:nvSpPr>
        <p:spPr>
          <a:xfrm>
            <a:off x="966651" y="3596679"/>
            <a:ext cx="9692641" cy="369332"/>
          </a:xfrm>
          <a:prstGeom prst="rect">
            <a:avLst/>
          </a:prstGeom>
        </p:spPr>
        <p:txBody>
          <a:bodyPr wrap="square">
            <a:spAutoFit/>
          </a:bodyPr>
          <a:lstStyle/>
          <a:p>
            <a:pPr marL="285750" lvl="0" indent="-285750">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thuốc</a:t>
            </a:r>
            <a:r>
              <a:rPr lang="en-US" dirty="0">
                <a:latin typeface="Times New Roman" panose="02020603050405020304" pitchFamily="18" charset="0"/>
                <a:cs typeface="Times New Roman" panose="02020603050405020304" pitchFamily="18" charset="0"/>
              </a:rPr>
              <a:t> </a:t>
            </a:r>
            <a:r>
              <a:rPr lang="en-US" dirty="0"/>
              <a:t>.</a:t>
            </a:r>
          </a:p>
        </p:txBody>
      </p:sp>
    </p:spTree>
    <p:extLst>
      <p:ext uri="{BB962C8B-B14F-4D97-AF65-F5344CB8AC3E}">
        <p14:creationId xmlns:p14="http://schemas.microsoft.com/office/powerpoint/2010/main" val="11119158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3DA115-87BA-43BF-BC48-AC142F5845D4}"/>
              </a:ext>
            </a:extLst>
          </p:cNvPr>
          <p:cNvSpPr txBox="1"/>
          <p:nvPr/>
        </p:nvSpPr>
        <p:spPr>
          <a:xfrm>
            <a:off x="700956" y="6140675"/>
            <a:ext cx="2299378" cy="369332"/>
          </a:xfrm>
          <a:prstGeom prst="rect">
            <a:avLst/>
          </a:prstGeom>
          <a:noFill/>
        </p:spPr>
        <p:txBody>
          <a:bodyPr wrap="square" rtlCol="0">
            <a:spAutoFit/>
          </a:bodyPr>
          <a:lstStyle/>
          <a:p>
            <a:r>
              <a:rPr lang="en-US" sz="1800" b="1" baseline="0" dirty="0" err="1">
                <a:solidFill>
                  <a:srgbClr val="003E1C"/>
                </a:solidFill>
                <a:latin typeface="Cambria" panose="02040503050406030204" pitchFamily="18" charset="0"/>
                <a:ea typeface="Cambria" panose="02040503050406030204" pitchFamily="18" charset="0"/>
                <a:cs typeface="Lato Light"/>
              </a:rPr>
              <a:t>Học</a:t>
            </a:r>
            <a:r>
              <a:rPr lang="en-US" sz="1800" b="1" baseline="0" dirty="0">
                <a:solidFill>
                  <a:srgbClr val="003E1C"/>
                </a:solidFill>
                <a:latin typeface="Cambria" panose="02040503050406030204" pitchFamily="18" charset="0"/>
                <a:ea typeface="Cambria" panose="02040503050406030204" pitchFamily="18" charset="0"/>
                <a:cs typeface="Lato Light"/>
              </a:rPr>
              <a:t> </a:t>
            </a:r>
            <a:r>
              <a:rPr lang="en-US" sz="1800" b="1" baseline="0" dirty="0" err="1">
                <a:solidFill>
                  <a:srgbClr val="003E1C"/>
                </a:solidFill>
                <a:latin typeface="Cambria" panose="02040503050406030204" pitchFamily="18" charset="0"/>
                <a:ea typeface="Cambria" panose="02040503050406030204" pitchFamily="18" charset="0"/>
                <a:cs typeface="Lato Light"/>
              </a:rPr>
              <a:t>viện</a:t>
            </a:r>
            <a:r>
              <a:rPr lang="en-US" sz="1800" b="1" baseline="0" dirty="0">
                <a:solidFill>
                  <a:srgbClr val="003E1C"/>
                </a:solidFill>
                <a:latin typeface="Cambria" panose="02040503050406030204" pitchFamily="18" charset="0"/>
                <a:ea typeface="Cambria" panose="02040503050406030204" pitchFamily="18" charset="0"/>
                <a:cs typeface="Lato Light"/>
              </a:rPr>
              <a:t> KTQS</a:t>
            </a:r>
            <a:endParaRPr lang="id-ID" sz="1800" b="1" dirty="0">
              <a:solidFill>
                <a:srgbClr val="003E1C"/>
              </a:solidFill>
              <a:latin typeface="Cambria" panose="02040503050406030204" pitchFamily="18" charset="0"/>
              <a:ea typeface="Cambria" panose="02040503050406030204" pitchFamily="18" charset="0"/>
              <a:cs typeface="Lato Light"/>
            </a:endParaRPr>
          </a:p>
        </p:txBody>
      </p:sp>
      <p:cxnSp>
        <p:nvCxnSpPr>
          <p:cNvPr id="6" name="Straight Connector 5">
            <a:extLst>
              <a:ext uri="{FF2B5EF4-FFF2-40B4-BE49-F238E27FC236}">
                <a16:creationId xmlns:a16="http://schemas.microsoft.com/office/drawing/2014/main" id="{9AD0DAAA-EAEA-48CB-AD6C-3A03F229EB66}"/>
              </a:ext>
            </a:extLst>
          </p:cNvPr>
          <p:cNvCxnSpPr>
            <a:cxnSpLocks/>
          </p:cNvCxnSpPr>
          <p:nvPr/>
        </p:nvCxnSpPr>
        <p:spPr>
          <a:xfrm>
            <a:off x="2500009" y="6325341"/>
            <a:ext cx="8853791" cy="0"/>
          </a:xfrm>
          <a:prstGeom prst="line">
            <a:avLst/>
          </a:prstGeom>
          <a:ln>
            <a:solidFill>
              <a:schemeClr val="accent6">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82D82176-84CF-4309-8E18-63B98AF0ACD3}"/>
              </a:ext>
            </a:extLst>
          </p:cNvPr>
          <p:cNvSpPr txBox="1"/>
          <p:nvPr/>
        </p:nvSpPr>
        <p:spPr>
          <a:xfrm>
            <a:off x="863323" y="775844"/>
            <a:ext cx="4378086" cy="307777"/>
          </a:xfrm>
          <a:prstGeom prst="rect">
            <a:avLst/>
          </a:prstGeom>
          <a:noFill/>
        </p:spPr>
        <p:txBody>
          <a:bodyPr wrap="square" rtlCol="0">
            <a:spAutoFit/>
          </a:bodyPr>
          <a:lstStyle/>
          <a:p>
            <a:r>
              <a:rPr lang="en-US" sz="1400" dirty="0">
                <a:solidFill>
                  <a:srgbClr val="F29000"/>
                </a:solidFill>
                <a:latin typeface="Cambria" panose="02040503050406030204" pitchFamily="18" charset="0"/>
                <a:ea typeface="Cambria" panose="02040503050406030204" pitchFamily="18" charset="0"/>
                <a:cs typeface="Lato Light"/>
              </a:rPr>
              <a:t>CÔNG NGHỆ SỬ DỤNG</a:t>
            </a:r>
          </a:p>
        </p:txBody>
      </p:sp>
      <p:sp>
        <p:nvSpPr>
          <p:cNvPr id="8" name="TextBox 7">
            <a:extLst>
              <a:ext uri="{FF2B5EF4-FFF2-40B4-BE49-F238E27FC236}">
                <a16:creationId xmlns:a16="http://schemas.microsoft.com/office/drawing/2014/main" id="{9F75CC82-95B7-4292-B63F-C74468E333F2}"/>
              </a:ext>
            </a:extLst>
          </p:cNvPr>
          <p:cNvSpPr txBox="1"/>
          <p:nvPr/>
        </p:nvSpPr>
        <p:spPr>
          <a:xfrm>
            <a:off x="829963" y="378918"/>
            <a:ext cx="7013610" cy="461665"/>
          </a:xfrm>
          <a:prstGeom prst="rect">
            <a:avLst/>
          </a:prstGeom>
          <a:noFill/>
        </p:spPr>
        <p:txBody>
          <a:bodyPr wrap="square" rtlCol="0">
            <a:spAutoFit/>
          </a:bodyPr>
          <a:lstStyle/>
          <a:p>
            <a:pPr>
              <a:lnSpc>
                <a:spcPct val="80000"/>
              </a:lnSpc>
            </a:pPr>
            <a:r>
              <a:rPr lang="en-US" sz="3000" dirty="0">
                <a:solidFill>
                  <a:schemeClr val="accent6">
                    <a:lumMod val="50000"/>
                  </a:schemeClr>
                </a:solidFill>
                <a:latin typeface="Cambria" panose="02040503050406030204" pitchFamily="18" charset="0"/>
                <a:ea typeface="Cambria" panose="02040503050406030204" pitchFamily="18" charset="0"/>
                <a:cs typeface="Lato Black"/>
              </a:rPr>
              <a:t>KHẢO SÁT HỆ THỐNG</a:t>
            </a:r>
          </a:p>
        </p:txBody>
      </p:sp>
      <p:sp>
        <p:nvSpPr>
          <p:cNvPr id="9" name="Rectangle 8">
            <a:extLst>
              <a:ext uri="{FF2B5EF4-FFF2-40B4-BE49-F238E27FC236}">
                <a16:creationId xmlns:a16="http://schemas.microsoft.com/office/drawing/2014/main" id="{446C78E6-8FDB-4E3E-A1A6-87FC425A3211}"/>
              </a:ext>
            </a:extLst>
          </p:cNvPr>
          <p:cNvSpPr/>
          <p:nvPr/>
        </p:nvSpPr>
        <p:spPr>
          <a:xfrm>
            <a:off x="758993" y="386097"/>
            <a:ext cx="70970" cy="628052"/>
          </a:xfrm>
          <a:prstGeom prst="rect">
            <a:avLst/>
          </a:prstGeom>
          <a:solidFill>
            <a:srgbClr val="304A1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solidFill>
                <a:schemeClr val="accent6">
                  <a:lumMod val="50000"/>
                </a:schemeClr>
              </a:solidFill>
            </a:endParaRPr>
          </a:p>
        </p:txBody>
      </p:sp>
      <p:sp>
        <p:nvSpPr>
          <p:cNvPr id="10" name="Rounded Rectangle 70">
            <a:extLst>
              <a:ext uri="{FF2B5EF4-FFF2-40B4-BE49-F238E27FC236}">
                <a16:creationId xmlns:a16="http://schemas.microsoft.com/office/drawing/2014/main" id="{05FC4485-1473-4377-884D-F5B0B9EA6318}"/>
              </a:ext>
            </a:extLst>
          </p:cNvPr>
          <p:cNvSpPr/>
          <p:nvPr/>
        </p:nvSpPr>
        <p:spPr>
          <a:xfrm>
            <a:off x="933789" y="1652262"/>
            <a:ext cx="2389239" cy="3612854"/>
          </a:xfrm>
          <a:prstGeom prst="roundRect">
            <a:avLst>
              <a:gd name="adj" fmla="val 2469"/>
            </a:avLst>
          </a:prstGeom>
          <a:solidFill>
            <a:schemeClr val="accent6">
              <a:lumMod val="20000"/>
              <a:lumOff val="80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solidFill>
                <a:schemeClr val="accent4">
                  <a:lumMod val="40000"/>
                  <a:lumOff val="60000"/>
                </a:schemeClr>
              </a:solidFill>
              <a:effectLst/>
              <a:uLnTx/>
              <a:uFillTx/>
              <a:latin typeface="Calibri" panose="020F0502020204030204"/>
              <a:ea typeface="+mn-ea"/>
              <a:cs typeface="+mn-cs"/>
            </a:endParaRPr>
          </a:p>
        </p:txBody>
      </p:sp>
      <p:sp>
        <p:nvSpPr>
          <p:cNvPr id="11" name="Rounded Rectangle 58">
            <a:extLst>
              <a:ext uri="{FF2B5EF4-FFF2-40B4-BE49-F238E27FC236}">
                <a16:creationId xmlns:a16="http://schemas.microsoft.com/office/drawing/2014/main" id="{2D38D99F-B183-44E7-9C30-C1B8877FD43C}"/>
              </a:ext>
            </a:extLst>
          </p:cNvPr>
          <p:cNvSpPr/>
          <p:nvPr/>
        </p:nvSpPr>
        <p:spPr>
          <a:xfrm>
            <a:off x="3610713" y="1652261"/>
            <a:ext cx="2389239" cy="3612855"/>
          </a:xfrm>
          <a:prstGeom prst="roundRect">
            <a:avLst>
              <a:gd name="adj" fmla="val 2469"/>
            </a:avLst>
          </a:prstGeom>
          <a:solidFill>
            <a:schemeClr val="accent6">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ounded Rectangle 46">
            <a:extLst>
              <a:ext uri="{FF2B5EF4-FFF2-40B4-BE49-F238E27FC236}">
                <a16:creationId xmlns:a16="http://schemas.microsoft.com/office/drawing/2014/main" id="{920C65CC-ABB9-4982-B5AC-883F4EC7157B}"/>
              </a:ext>
            </a:extLst>
          </p:cNvPr>
          <p:cNvSpPr/>
          <p:nvPr/>
        </p:nvSpPr>
        <p:spPr>
          <a:xfrm>
            <a:off x="6287637" y="1657038"/>
            <a:ext cx="2389239" cy="3608078"/>
          </a:xfrm>
          <a:prstGeom prst="roundRect">
            <a:avLst>
              <a:gd name="adj" fmla="val 2469"/>
            </a:avLst>
          </a:prstGeom>
          <a:solidFill>
            <a:schemeClr val="accent6">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rPr>
              <a:t>                                </a:t>
            </a:r>
          </a:p>
        </p:txBody>
      </p:sp>
      <p:sp>
        <p:nvSpPr>
          <p:cNvPr id="13" name="Rounded Rectangle 4">
            <a:extLst>
              <a:ext uri="{FF2B5EF4-FFF2-40B4-BE49-F238E27FC236}">
                <a16:creationId xmlns:a16="http://schemas.microsoft.com/office/drawing/2014/main" id="{B46C5F73-E9E0-4EAE-80A0-593957D2A1D5}"/>
              </a:ext>
            </a:extLst>
          </p:cNvPr>
          <p:cNvSpPr/>
          <p:nvPr/>
        </p:nvSpPr>
        <p:spPr>
          <a:xfrm>
            <a:off x="8964561" y="1657040"/>
            <a:ext cx="2389239" cy="3608076"/>
          </a:xfrm>
          <a:prstGeom prst="roundRect">
            <a:avLst>
              <a:gd name="adj" fmla="val 2469"/>
            </a:avLst>
          </a:prstGeom>
          <a:solidFill>
            <a:schemeClr val="accent6">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pic>
        <p:nvPicPr>
          <p:cNvPr id="14" name="Picture 13">
            <a:extLst>
              <a:ext uri="{FF2B5EF4-FFF2-40B4-BE49-F238E27FC236}">
                <a16:creationId xmlns:a16="http://schemas.microsoft.com/office/drawing/2014/main" id="{91D54673-9DA4-4366-8C8A-E77FCE526C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956" y="2217712"/>
            <a:ext cx="2829704" cy="2151867"/>
          </a:xfrm>
          <a:prstGeom prst="rect">
            <a:avLst/>
          </a:prstGeom>
        </p:spPr>
      </p:pic>
      <p:pic>
        <p:nvPicPr>
          <p:cNvPr id="15" name="Picture 14">
            <a:extLst>
              <a:ext uri="{FF2B5EF4-FFF2-40B4-BE49-F238E27FC236}">
                <a16:creationId xmlns:a16="http://schemas.microsoft.com/office/drawing/2014/main" id="{38540ABD-DF9C-49FD-80FC-59366F46FB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9266" y="2985173"/>
            <a:ext cx="2215275" cy="947030"/>
          </a:xfrm>
          <a:prstGeom prst="rect">
            <a:avLst/>
          </a:prstGeom>
        </p:spPr>
      </p:pic>
      <p:pic>
        <p:nvPicPr>
          <p:cNvPr id="16" name="Picture 15">
            <a:extLst>
              <a:ext uri="{FF2B5EF4-FFF2-40B4-BE49-F238E27FC236}">
                <a16:creationId xmlns:a16="http://schemas.microsoft.com/office/drawing/2014/main" id="{35C2F29E-4134-45FB-9A2A-3F32FF4996A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27273" y="2003075"/>
            <a:ext cx="2272679" cy="2272679"/>
          </a:xfrm>
          <a:prstGeom prst="rect">
            <a:avLst/>
          </a:prstGeom>
        </p:spPr>
      </p:pic>
      <p:pic>
        <p:nvPicPr>
          <p:cNvPr id="17" name="Picture 16">
            <a:extLst>
              <a:ext uri="{FF2B5EF4-FFF2-40B4-BE49-F238E27FC236}">
                <a16:creationId xmlns:a16="http://schemas.microsoft.com/office/drawing/2014/main" id="{867536F9-AF58-4A10-AC85-6EF9C15D71E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34911" y="2682706"/>
            <a:ext cx="2048538" cy="1151041"/>
          </a:xfrm>
          <a:prstGeom prst="rect">
            <a:avLst/>
          </a:prstGeom>
        </p:spPr>
      </p:pic>
    </p:spTree>
    <p:extLst>
      <p:ext uri="{BB962C8B-B14F-4D97-AF65-F5344CB8AC3E}">
        <p14:creationId xmlns:p14="http://schemas.microsoft.com/office/powerpoint/2010/main" val="46468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10"/>
                                        </p:tgtEl>
                                        <p:attrNameLst>
                                          <p:attrName>style.color</p:attrName>
                                        </p:attrNameLst>
                                      </p:cBhvr>
                                      <p:by>
                                        <p:hsl h="0" s="12549" l="25098"/>
                                      </p:by>
                                    </p:animClr>
                                    <p:animClr clrSpc="hsl" dir="cw">
                                      <p:cBhvr>
                                        <p:cTn id="7" dur="500" fill="hold"/>
                                        <p:tgtEl>
                                          <p:spTgt spid="10"/>
                                        </p:tgtEl>
                                        <p:attrNameLst>
                                          <p:attrName>fillcolor</p:attrName>
                                        </p:attrNameLst>
                                      </p:cBhvr>
                                      <p:by>
                                        <p:hsl h="0" s="12549" l="25098"/>
                                      </p:by>
                                    </p:animClr>
                                    <p:animClr clrSpc="hsl" dir="cw">
                                      <p:cBhvr>
                                        <p:cTn id="8" dur="500" fill="hold"/>
                                        <p:tgtEl>
                                          <p:spTgt spid="10"/>
                                        </p:tgtEl>
                                        <p:attrNameLst>
                                          <p:attrName>stroke.color</p:attrName>
                                        </p:attrNameLst>
                                      </p:cBhvr>
                                      <p:by>
                                        <p:hsl h="0" s="12549" l="25098"/>
                                      </p:by>
                                    </p:animClr>
                                    <p:set>
                                      <p:cBhvr>
                                        <p:cTn id="9" dur="500" fill="hold"/>
                                        <p:tgtEl>
                                          <p:spTgt spid="10"/>
                                        </p:tgtEl>
                                        <p:attrNameLst>
                                          <p:attrName>fill.type</p:attrName>
                                        </p:attrNameLst>
                                      </p:cBhvr>
                                      <p:to>
                                        <p:strVal val="solid"/>
                                      </p:to>
                                    </p:set>
                                  </p:childTnLst>
                                </p:cTn>
                              </p:par>
                              <p:par>
                                <p:cTn id="10" presetID="30" presetClass="emph" presetSubtype="0" fill="hold" nodeType="withEffect">
                                  <p:stCondLst>
                                    <p:cond delay="0"/>
                                  </p:stCondLst>
                                  <p:childTnLst>
                                    <p:animClr clrSpc="hsl" dir="cw">
                                      <p:cBhvr override="childStyle">
                                        <p:cTn id="11" dur="500" fill="hold"/>
                                        <p:tgtEl>
                                          <p:spTgt spid="14"/>
                                        </p:tgtEl>
                                        <p:attrNameLst>
                                          <p:attrName>style.color</p:attrName>
                                        </p:attrNameLst>
                                      </p:cBhvr>
                                      <p:by>
                                        <p:hsl h="0" s="12549" l="25098"/>
                                      </p:by>
                                    </p:animClr>
                                    <p:animClr clrSpc="hsl" dir="cw">
                                      <p:cBhvr>
                                        <p:cTn id="12" dur="500" fill="hold"/>
                                        <p:tgtEl>
                                          <p:spTgt spid="14"/>
                                        </p:tgtEl>
                                        <p:attrNameLst>
                                          <p:attrName>fillcolor</p:attrName>
                                        </p:attrNameLst>
                                      </p:cBhvr>
                                      <p:by>
                                        <p:hsl h="0" s="12549" l="25098"/>
                                      </p:by>
                                    </p:animClr>
                                    <p:animClr clrSpc="hsl" dir="cw">
                                      <p:cBhvr>
                                        <p:cTn id="13" dur="500" fill="hold"/>
                                        <p:tgtEl>
                                          <p:spTgt spid="14"/>
                                        </p:tgtEl>
                                        <p:attrNameLst>
                                          <p:attrName>stroke.color</p:attrName>
                                        </p:attrNameLst>
                                      </p:cBhvr>
                                      <p:by>
                                        <p:hsl h="0" s="12549" l="25098"/>
                                      </p:by>
                                    </p:animClr>
                                    <p:set>
                                      <p:cBhvr>
                                        <p:cTn id="14" dur="500" fill="hold"/>
                                        <p:tgtEl>
                                          <p:spTgt spid="14"/>
                                        </p:tgtEl>
                                        <p:attrNameLst>
                                          <p:attrName>fill.type</p:attrName>
                                        </p:attrNameLst>
                                      </p:cBhvr>
                                      <p:to>
                                        <p:strVal val="solid"/>
                                      </p:to>
                                    </p:set>
                                  </p:childTnLst>
                                </p:cTn>
                              </p:par>
                              <p:par>
                                <p:cTn id="15" presetID="30" presetClass="emph" presetSubtype="0" fill="hold" nodeType="withEffect">
                                  <p:stCondLst>
                                    <p:cond delay="0"/>
                                  </p:stCondLst>
                                  <p:childTnLst>
                                    <p:animClr clrSpc="hsl" dir="cw">
                                      <p:cBhvr override="childStyle">
                                        <p:cTn id="16" dur="500" fill="hold"/>
                                        <p:tgtEl>
                                          <p:spTgt spid="16"/>
                                        </p:tgtEl>
                                        <p:attrNameLst>
                                          <p:attrName>style.color</p:attrName>
                                        </p:attrNameLst>
                                      </p:cBhvr>
                                      <p:by>
                                        <p:hsl h="0" s="12549" l="25098"/>
                                      </p:by>
                                    </p:animClr>
                                    <p:animClr clrSpc="hsl" dir="cw">
                                      <p:cBhvr>
                                        <p:cTn id="17" dur="500" fill="hold"/>
                                        <p:tgtEl>
                                          <p:spTgt spid="16"/>
                                        </p:tgtEl>
                                        <p:attrNameLst>
                                          <p:attrName>fillcolor</p:attrName>
                                        </p:attrNameLst>
                                      </p:cBhvr>
                                      <p:by>
                                        <p:hsl h="0" s="12549" l="25098"/>
                                      </p:by>
                                    </p:animClr>
                                    <p:animClr clrSpc="hsl" dir="cw">
                                      <p:cBhvr>
                                        <p:cTn id="18" dur="500" fill="hold"/>
                                        <p:tgtEl>
                                          <p:spTgt spid="16"/>
                                        </p:tgtEl>
                                        <p:attrNameLst>
                                          <p:attrName>stroke.color</p:attrName>
                                        </p:attrNameLst>
                                      </p:cBhvr>
                                      <p:by>
                                        <p:hsl h="0" s="12549" l="25098"/>
                                      </p:by>
                                    </p:animClr>
                                    <p:set>
                                      <p:cBhvr>
                                        <p:cTn id="19" dur="500" fill="hold"/>
                                        <p:tgtEl>
                                          <p:spTgt spid="16"/>
                                        </p:tgtEl>
                                        <p:attrNameLst>
                                          <p:attrName>fill.type</p:attrName>
                                        </p:attrNameLst>
                                      </p:cBhvr>
                                      <p:to>
                                        <p:strVal val="solid"/>
                                      </p:to>
                                    </p:set>
                                  </p:childTnLst>
                                </p:cTn>
                              </p:par>
                              <p:par>
                                <p:cTn id="20" presetID="30" presetClass="emph" presetSubtype="0" fill="hold" grpId="0" nodeType="withEffect">
                                  <p:stCondLst>
                                    <p:cond delay="0"/>
                                  </p:stCondLst>
                                  <p:childTnLst>
                                    <p:animClr clrSpc="hsl" dir="cw">
                                      <p:cBhvr override="childStyle">
                                        <p:cTn id="21" dur="500" fill="hold"/>
                                        <p:tgtEl>
                                          <p:spTgt spid="11"/>
                                        </p:tgtEl>
                                        <p:attrNameLst>
                                          <p:attrName>style.color</p:attrName>
                                        </p:attrNameLst>
                                      </p:cBhvr>
                                      <p:by>
                                        <p:hsl h="0" s="12549" l="25098"/>
                                      </p:by>
                                    </p:animClr>
                                    <p:animClr clrSpc="hsl" dir="cw">
                                      <p:cBhvr>
                                        <p:cTn id="22" dur="500" fill="hold"/>
                                        <p:tgtEl>
                                          <p:spTgt spid="11"/>
                                        </p:tgtEl>
                                        <p:attrNameLst>
                                          <p:attrName>fillcolor</p:attrName>
                                        </p:attrNameLst>
                                      </p:cBhvr>
                                      <p:by>
                                        <p:hsl h="0" s="12549" l="25098"/>
                                      </p:by>
                                    </p:animClr>
                                    <p:animClr clrSpc="hsl" dir="cw">
                                      <p:cBhvr>
                                        <p:cTn id="23" dur="500" fill="hold"/>
                                        <p:tgtEl>
                                          <p:spTgt spid="11"/>
                                        </p:tgtEl>
                                        <p:attrNameLst>
                                          <p:attrName>stroke.color</p:attrName>
                                        </p:attrNameLst>
                                      </p:cBhvr>
                                      <p:by>
                                        <p:hsl h="0" s="12549" l="25098"/>
                                      </p:by>
                                    </p:animClr>
                                    <p:set>
                                      <p:cBhvr>
                                        <p:cTn id="24" dur="500" fill="hold"/>
                                        <p:tgtEl>
                                          <p:spTgt spid="11"/>
                                        </p:tgtEl>
                                        <p:attrNameLst>
                                          <p:attrName>fill.type</p:attrName>
                                        </p:attrNameLst>
                                      </p:cBhvr>
                                      <p:to>
                                        <p:strVal val="solid"/>
                                      </p:to>
                                    </p:set>
                                  </p:childTnLst>
                                </p:cTn>
                              </p:par>
                              <p:par>
                                <p:cTn id="25" presetID="30" presetClass="emph" presetSubtype="0" fill="hold" nodeType="withEffect">
                                  <p:stCondLst>
                                    <p:cond delay="0"/>
                                  </p:stCondLst>
                                  <p:childTnLst>
                                    <p:animClr clrSpc="hsl" dir="cw">
                                      <p:cBhvr override="childStyle">
                                        <p:cTn id="26" dur="500" fill="hold"/>
                                        <p:tgtEl>
                                          <p:spTgt spid="15"/>
                                        </p:tgtEl>
                                        <p:attrNameLst>
                                          <p:attrName>style.color</p:attrName>
                                        </p:attrNameLst>
                                      </p:cBhvr>
                                      <p:by>
                                        <p:hsl h="0" s="12549" l="25098"/>
                                      </p:by>
                                    </p:animClr>
                                    <p:animClr clrSpc="hsl" dir="cw">
                                      <p:cBhvr>
                                        <p:cTn id="27" dur="500" fill="hold"/>
                                        <p:tgtEl>
                                          <p:spTgt spid="15"/>
                                        </p:tgtEl>
                                        <p:attrNameLst>
                                          <p:attrName>fillcolor</p:attrName>
                                        </p:attrNameLst>
                                      </p:cBhvr>
                                      <p:by>
                                        <p:hsl h="0" s="12549" l="25098"/>
                                      </p:by>
                                    </p:animClr>
                                    <p:animClr clrSpc="hsl" dir="cw">
                                      <p:cBhvr>
                                        <p:cTn id="28" dur="500" fill="hold"/>
                                        <p:tgtEl>
                                          <p:spTgt spid="15"/>
                                        </p:tgtEl>
                                        <p:attrNameLst>
                                          <p:attrName>stroke.color</p:attrName>
                                        </p:attrNameLst>
                                      </p:cBhvr>
                                      <p:by>
                                        <p:hsl h="0" s="12549" l="25098"/>
                                      </p:by>
                                    </p:animClr>
                                    <p:set>
                                      <p:cBhvr>
                                        <p:cTn id="29" dur="500" fill="hold"/>
                                        <p:tgtEl>
                                          <p:spTgt spid="15"/>
                                        </p:tgtEl>
                                        <p:attrNameLst>
                                          <p:attrName>fill.type</p:attrName>
                                        </p:attrNameLst>
                                      </p:cBhvr>
                                      <p:to>
                                        <p:strVal val="solid"/>
                                      </p:to>
                                    </p:set>
                                  </p:childTnLst>
                                </p:cTn>
                              </p:par>
                              <p:par>
                                <p:cTn id="30" presetID="30" presetClass="emph" presetSubtype="0" fill="hold" grpId="0" nodeType="withEffect">
                                  <p:stCondLst>
                                    <p:cond delay="0"/>
                                  </p:stCondLst>
                                  <p:childTnLst>
                                    <p:animClr clrSpc="hsl" dir="cw">
                                      <p:cBhvr override="childStyle">
                                        <p:cTn id="31" dur="500" fill="hold"/>
                                        <p:tgtEl>
                                          <p:spTgt spid="12"/>
                                        </p:tgtEl>
                                        <p:attrNameLst>
                                          <p:attrName>style.color</p:attrName>
                                        </p:attrNameLst>
                                      </p:cBhvr>
                                      <p:by>
                                        <p:hsl h="0" s="12549" l="25098"/>
                                      </p:by>
                                    </p:animClr>
                                    <p:animClr clrSpc="hsl" dir="cw">
                                      <p:cBhvr>
                                        <p:cTn id="32" dur="500" fill="hold"/>
                                        <p:tgtEl>
                                          <p:spTgt spid="12"/>
                                        </p:tgtEl>
                                        <p:attrNameLst>
                                          <p:attrName>fillcolor</p:attrName>
                                        </p:attrNameLst>
                                      </p:cBhvr>
                                      <p:by>
                                        <p:hsl h="0" s="12549" l="25098"/>
                                      </p:by>
                                    </p:animClr>
                                    <p:animClr clrSpc="hsl" dir="cw">
                                      <p:cBhvr>
                                        <p:cTn id="33" dur="500" fill="hold"/>
                                        <p:tgtEl>
                                          <p:spTgt spid="12"/>
                                        </p:tgtEl>
                                        <p:attrNameLst>
                                          <p:attrName>stroke.color</p:attrName>
                                        </p:attrNameLst>
                                      </p:cBhvr>
                                      <p:by>
                                        <p:hsl h="0" s="12549" l="25098"/>
                                      </p:by>
                                    </p:animClr>
                                    <p:set>
                                      <p:cBhvr>
                                        <p:cTn id="34" dur="500" fill="hold"/>
                                        <p:tgtEl>
                                          <p:spTgt spid="12"/>
                                        </p:tgtEl>
                                        <p:attrNameLst>
                                          <p:attrName>fill.type</p:attrName>
                                        </p:attrNameLst>
                                      </p:cBhvr>
                                      <p:to>
                                        <p:strVal val="solid"/>
                                      </p:to>
                                    </p:set>
                                  </p:childTnLst>
                                </p:cTn>
                              </p:par>
                              <p:par>
                                <p:cTn id="35" presetID="30" presetClass="emph" presetSubtype="0" fill="hold" nodeType="withEffect">
                                  <p:stCondLst>
                                    <p:cond delay="0"/>
                                  </p:stCondLst>
                                  <p:childTnLst>
                                    <p:animClr clrSpc="hsl" dir="cw">
                                      <p:cBhvr override="childStyle">
                                        <p:cTn id="36" dur="500" fill="hold"/>
                                        <p:tgtEl>
                                          <p:spTgt spid="17"/>
                                        </p:tgtEl>
                                        <p:attrNameLst>
                                          <p:attrName>style.color</p:attrName>
                                        </p:attrNameLst>
                                      </p:cBhvr>
                                      <p:by>
                                        <p:hsl h="0" s="12549" l="25098"/>
                                      </p:by>
                                    </p:animClr>
                                    <p:animClr clrSpc="hsl" dir="cw">
                                      <p:cBhvr>
                                        <p:cTn id="37" dur="500" fill="hold"/>
                                        <p:tgtEl>
                                          <p:spTgt spid="17"/>
                                        </p:tgtEl>
                                        <p:attrNameLst>
                                          <p:attrName>fillcolor</p:attrName>
                                        </p:attrNameLst>
                                      </p:cBhvr>
                                      <p:by>
                                        <p:hsl h="0" s="12549" l="25098"/>
                                      </p:by>
                                    </p:animClr>
                                    <p:animClr clrSpc="hsl" dir="cw">
                                      <p:cBhvr>
                                        <p:cTn id="38" dur="500" fill="hold"/>
                                        <p:tgtEl>
                                          <p:spTgt spid="17"/>
                                        </p:tgtEl>
                                        <p:attrNameLst>
                                          <p:attrName>stroke.color</p:attrName>
                                        </p:attrNameLst>
                                      </p:cBhvr>
                                      <p:by>
                                        <p:hsl h="0" s="12549" l="25098"/>
                                      </p:by>
                                    </p:animClr>
                                    <p:set>
                                      <p:cBhvr>
                                        <p:cTn id="39" dur="500" fill="hold"/>
                                        <p:tgtEl>
                                          <p:spTgt spid="17"/>
                                        </p:tgtEl>
                                        <p:attrNameLst>
                                          <p:attrName>fill.type</p:attrName>
                                        </p:attrNameLst>
                                      </p:cBhvr>
                                      <p:to>
                                        <p:strVal val="solid"/>
                                      </p:to>
                                    </p:set>
                                  </p:childTnLst>
                                </p:cTn>
                              </p:par>
                              <p:par>
                                <p:cTn id="40" presetID="30" presetClass="emph" presetSubtype="0" fill="hold" grpId="0" nodeType="withEffect">
                                  <p:stCondLst>
                                    <p:cond delay="0"/>
                                  </p:stCondLst>
                                  <p:childTnLst>
                                    <p:animClr clrSpc="hsl" dir="cw">
                                      <p:cBhvr override="childStyle">
                                        <p:cTn id="41" dur="500" fill="hold"/>
                                        <p:tgtEl>
                                          <p:spTgt spid="13"/>
                                        </p:tgtEl>
                                        <p:attrNameLst>
                                          <p:attrName>style.color</p:attrName>
                                        </p:attrNameLst>
                                      </p:cBhvr>
                                      <p:by>
                                        <p:hsl h="0" s="12549" l="25098"/>
                                      </p:by>
                                    </p:animClr>
                                    <p:animClr clrSpc="hsl" dir="cw">
                                      <p:cBhvr>
                                        <p:cTn id="42" dur="500" fill="hold"/>
                                        <p:tgtEl>
                                          <p:spTgt spid="13"/>
                                        </p:tgtEl>
                                        <p:attrNameLst>
                                          <p:attrName>fillcolor</p:attrName>
                                        </p:attrNameLst>
                                      </p:cBhvr>
                                      <p:by>
                                        <p:hsl h="0" s="12549" l="25098"/>
                                      </p:by>
                                    </p:animClr>
                                    <p:animClr clrSpc="hsl" dir="cw">
                                      <p:cBhvr>
                                        <p:cTn id="43" dur="500" fill="hold"/>
                                        <p:tgtEl>
                                          <p:spTgt spid="13"/>
                                        </p:tgtEl>
                                        <p:attrNameLst>
                                          <p:attrName>stroke.color</p:attrName>
                                        </p:attrNameLst>
                                      </p:cBhvr>
                                      <p:by>
                                        <p:hsl h="0" s="12549" l="25098"/>
                                      </p:by>
                                    </p:animClr>
                                    <p:set>
                                      <p:cBhvr>
                                        <p:cTn id="44" dur="500" fill="hold"/>
                                        <p:tgtEl>
                                          <p:spTgt spid="1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9F9D46-5B26-4893-A8AE-F963D5371B02}"/>
              </a:ext>
            </a:extLst>
          </p:cNvPr>
          <p:cNvSpPr txBox="1"/>
          <p:nvPr/>
        </p:nvSpPr>
        <p:spPr>
          <a:xfrm>
            <a:off x="700956" y="6140675"/>
            <a:ext cx="2299378" cy="369332"/>
          </a:xfrm>
          <a:prstGeom prst="rect">
            <a:avLst/>
          </a:prstGeom>
          <a:noFill/>
        </p:spPr>
        <p:txBody>
          <a:bodyPr wrap="square" rtlCol="0">
            <a:spAutoFit/>
          </a:bodyPr>
          <a:lstStyle/>
          <a:p>
            <a:r>
              <a:rPr lang="en-US" sz="1800" b="1" baseline="0" dirty="0" err="1">
                <a:solidFill>
                  <a:srgbClr val="003E1C"/>
                </a:solidFill>
                <a:latin typeface="Cambria" panose="02040503050406030204" pitchFamily="18" charset="0"/>
                <a:ea typeface="Cambria" panose="02040503050406030204" pitchFamily="18" charset="0"/>
                <a:cs typeface="Lato Light"/>
              </a:rPr>
              <a:t>Học</a:t>
            </a:r>
            <a:r>
              <a:rPr lang="en-US" sz="1800" b="1" baseline="0" dirty="0">
                <a:solidFill>
                  <a:srgbClr val="003E1C"/>
                </a:solidFill>
                <a:latin typeface="Cambria" panose="02040503050406030204" pitchFamily="18" charset="0"/>
                <a:ea typeface="Cambria" panose="02040503050406030204" pitchFamily="18" charset="0"/>
                <a:cs typeface="Lato Light"/>
              </a:rPr>
              <a:t> </a:t>
            </a:r>
            <a:r>
              <a:rPr lang="en-US" sz="1800" b="1" baseline="0" dirty="0" err="1">
                <a:solidFill>
                  <a:srgbClr val="003E1C"/>
                </a:solidFill>
                <a:latin typeface="Cambria" panose="02040503050406030204" pitchFamily="18" charset="0"/>
                <a:ea typeface="Cambria" panose="02040503050406030204" pitchFamily="18" charset="0"/>
                <a:cs typeface="Lato Light"/>
              </a:rPr>
              <a:t>viện</a:t>
            </a:r>
            <a:r>
              <a:rPr lang="en-US" sz="1800" b="1" baseline="0" dirty="0">
                <a:solidFill>
                  <a:srgbClr val="003E1C"/>
                </a:solidFill>
                <a:latin typeface="Cambria" panose="02040503050406030204" pitchFamily="18" charset="0"/>
                <a:ea typeface="Cambria" panose="02040503050406030204" pitchFamily="18" charset="0"/>
                <a:cs typeface="Lato Light"/>
              </a:rPr>
              <a:t> KTQS</a:t>
            </a:r>
            <a:endParaRPr lang="id-ID" sz="1800" b="1" dirty="0">
              <a:solidFill>
                <a:srgbClr val="003E1C"/>
              </a:solidFill>
              <a:latin typeface="Cambria" panose="02040503050406030204" pitchFamily="18" charset="0"/>
              <a:ea typeface="Cambria" panose="02040503050406030204" pitchFamily="18" charset="0"/>
              <a:cs typeface="Lato Light"/>
            </a:endParaRPr>
          </a:p>
        </p:txBody>
      </p:sp>
      <p:cxnSp>
        <p:nvCxnSpPr>
          <p:cNvPr id="6" name="Straight Connector 5">
            <a:extLst>
              <a:ext uri="{FF2B5EF4-FFF2-40B4-BE49-F238E27FC236}">
                <a16:creationId xmlns:a16="http://schemas.microsoft.com/office/drawing/2014/main" id="{67B504CE-13D1-4DE9-881E-43AFAF570208}"/>
              </a:ext>
            </a:extLst>
          </p:cNvPr>
          <p:cNvCxnSpPr>
            <a:cxnSpLocks/>
          </p:cNvCxnSpPr>
          <p:nvPr/>
        </p:nvCxnSpPr>
        <p:spPr>
          <a:xfrm>
            <a:off x="2500009" y="6325341"/>
            <a:ext cx="8853791" cy="0"/>
          </a:xfrm>
          <a:prstGeom prst="line">
            <a:avLst/>
          </a:prstGeom>
          <a:ln>
            <a:solidFill>
              <a:schemeClr val="accent6">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3FA22771-28A0-4721-B707-9046BD20D2F1}"/>
              </a:ext>
            </a:extLst>
          </p:cNvPr>
          <p:cNvSpPr txBox="1"/>
          <p:nvPr/>
        </p:nvSpPr>
        <p:spPr>
          <a:xfrm>
            <a:off x="863323" y="775844"/>
            <a:ext cx="4378086" cy="307777"/>
          </a:xfrm>
          <a:prstGeom prst="rect">
            <a:avLst/>
          </a:prstGeom>
          <a:noFill/>
        </p:spPr>
        <p:txBody>
          <a:bodyPr wrap="square" rtlCol="0">
            <a:spAutoFit/>
          </a:bodyPr>
          <a:lstStyle/>
          <a:p>
            <a:r>
              <a:rPr lang="en-US" sz="1400" dirty="0">
                <a:solidFill>
                  <a:srgbClr val="F29000"/>
                </a:solidFill>
                <a:latin typeface="Cambria" panose="02040503050406030204" pitchFamily="18" charset="0"/>
                <a:ea typeface="Cambria" panose="02040503050406030204" pitchFamily="18" charset="0"/>
                <a:cs typeface="Lato Light"/>
              </a:rPr>
              <a:t>PHÂN TÍCH CHỨC NĂNG</a:t>
            </a:r>
          </a:p>
        </p:txBody>
      </p:sp>
      <p:sp>
        <p:nvSpPr>
          <p:cNvPr id="8" name="TextBox 7">
            <a:extLst>
              <a:ext uri="{FF2B5EF4-FFF2-40B4-BE49-F238E27FC236}">
                <a16:creationId xmlns:a16="http://schemas.microsoft.com/office/drawing/2014/main" id="{F547B390-4312-47C1-91FA-CE40118AE973}"/>
              </a:ext>
            </a:extLst>
          </p:cNvPr>
          <p:cNvSpPr txBox="1"/>
          <p:nvPr/>
        </p:nvSpPr>
        <p:spPr>
          <a:xfrm>
            <a:off x="829963" y="378918"/>
            <a:ext cx="7013610" cy="461665"/>
          </a:xfrm>
          <a:prstGeom prst="rect">
            <a:avLst/>
          </a:prstGeom>
          <a:noFill/>
        </p:spPr>
        <p:txBody>
          <a:bodyPr wrap="square" rtlCol="0">
            <a:spAutoFit/>
          </a:bodyPr>
          <a:lstStyle/>
          <a:p>
            <a:pPr>
              <a:lnSpc>
                <a:spcPct val="80000"/>
              </a:lnSpc>
            </a:pPr>
            <a:r>
              <a:rPr lang="en-US" sz="3000" dirty="0">
                <a:solidFill>
                  <a:schemeClr val="accent6">
                    <a:lumMod val="50000"/>
                  </a:schemeClr>
                </a:solidFill>
                <a:latin typeface="Cambria" panose="02040503050406030204" pitchFamily="18" charset="0"/>
                <a:ea typeface="Cambria" panose="02040503050406030204" pitchFamily="18" charset="0"/>
                <a:cs typeface="Lato Black"/>
              </a:rPr>
              <a:t>PHÂN TÍCH CHỨC NĂNG</a:t>
            </a:r>
          </a:p>
        </p:txBody>
      </p:sp>
      <p:sp>
        <p:nvSpPr>
          <p:cNvPr id="9" name="Rectangle 8">
            <a:extLst>
              <a:ext uri="{FF2B5EF4-FFF2-40B4-BE49-F238E27FC236}">
                <a16:creationId xmlns:a16="http://schemas.microsoft.com/office/drawing/2014/main" id="{6ED3CE81-5B94-49E0-8B91-6CA9B685AB6D}"/>
              </a:ext>
            </a:extLst>
          </p:cNvPr>
          <p:cNvSpPr/>
          <p:nvPr/>
        </p:nvSpPr>
        <p:spPr>
          <a:xfrm>
            <a:off x="758993" y="386097"/>
            <a:ext cx="70970" cy="628052"/>
          </a:xfrm>
          <a:prstGeom prst="rect">
            <a:avLst/>
          </a:prstGeom>
          <a:solidFill>
            <a:srgbClr val="304A1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solidFill>
                <a:schemeClr val="accent6">
                  <a:lumMod val="50000"/>
                </a:schemeClr>
              </a:solidFill>
            </a:endParaRPr>
          </a:p>
        </p:txBody>
      </p:sp>
      <p:sp>
        <p:nvSpPr>
          <p:cNvPr id="10" name="AutoShape 6">
            <a:extLst>
              <a:ext uri="{FF2B5EF4-FFF2-40B4-BE49-F238E27FC236}">
                <a16:creationId xmlns:a16="http://schemas.microsoft.com/office/drawing/2014/main" id="{B9C82C4B-EAD9-4319-9F80-A567D40C9C9E}"/>
              </a:ext>
            </a:extLst>
          </p:cNvPr>
          <p:cNvSpPr>
            <a:spLocks/>
          </p:cNvSpPr>
          <p:nvPr/>
        </p:nvSpPr>
        <p:spPr bwMode="auto">
          <a:xfrm rot="18454821">
            <a:off x="2488012" y="1730774"/>
            <a:ext cx="3763686" cy="3762750"/>
          </a:xfrm>
          <a:custGeom>
            <a:avLst/>
            <a:gdLst>
              <a:gd name="T0" fmla="*/ 761912640 w 19678"/>
              <a:gd name="T1" fmla="*/ 130764699 h 19678"/>
              <a:gd name="T2" fmla="*/ 762003369 w 19678"/>
              <a:gd name="T3" fmla="*/ 761426345 h 19678"/>
              <a:gd name="T4" fmla="*/ 130863645 w 19678"/>
              <a:gd name="T5" fmla="*/ 761335650 h 19678"/>
              <a:gd name="T6" fmla="*/ 130772916 w 19678"/>
              <a:gd name="T7" fmla="*/ 130674004 h 19678"/>
              <a:gd name="T8" fmla="*/ 761912640 w 19678"/>
              <a:gd name="T9" fmla="*/ 130764699 h 19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78" h="19678">
                <a:moveTo>
                  <a:pt x="16797" y="2885"/>
                </a:moveTo>
                <a:cubicBezTo>
                  <a:pt x="20640" y="6728"/>
                  <a:pt x="20641" y="12958"/>
                  <a:pt x="16799" y="16799"/>
                </a:cubicBezTo>
                <a:cubicBezTo>
                  <a:pt x="12958" y="20641"/>
                  <a:pt x="6728" y="20640"/>
                  <a:pt x="2885" y="16797"/>
                </a:cubicBezTo>
                <a:cubicBezTo>
                  <a:pt x="-958" y="12954"/>
                  <a:pt x="-959" y="6724"/>
                  <a:pt x="2883" y="2883"/>
                </a:cubicBezTo>
                <a:cubicBezTo>
                  <a:pt x="6724" y="-959"/>
                  <a:pt x="12954" y="-958"/>
                  <a:pt x="16797" y="2885"/>
                </a:cubicBezTo>
              </a:path>
            </a:pathLst>
          </a:custGeom>
          <a:solidFill>
            <a:schemeClr val="accent4">
              <a:alpha val="79999"/>
            </a:schemeClr>
          </a:solidFill>
          <a:ln w="25400" cap="flat">
            <a:solidFill>
              <a:schemeClr val="tx1">
                <a:alpha val="0"/>
              </a:schemeClr>
            </a:solidFill>
            <a:prstDash val="solid"/>
            <a:miter lim="800000"/>
            <a:headEnd type="none" w="med" len="med"/>
            <a:tailEnd type="none" w="med" len="med"/>
          </a:ln>
        </p:spPr>
        <p:txBody>
          <a:bodyPr lIns="0" tIns="0" rIns="0" bIns="0"/>
          <a:lstStyle/>
          <a:p>
            <a:endParaRPr lang="en-US"/>
          </a:p>
        </p:txBody>
      </p:sp>
      <p:sp>
        <p:nvSpPr>
          <p:cNvPr id="11" name="AutoShape 6">
            <a:extLst>
              <a:ext uri="{FF2B5EF4-FFF2-40B4-BE49-F238E27FC236}">
                <a16:creationId xmlns:a16="http://schemas.microsoft.com/office/drawing/2014/main" id="{9FED1866-BB96-4C14-83A8-FF3DADA6D616}"/>
              </a:ext>
            </a:extLst>
          </p:cNvPr>
          <p:cNvSpPr>
            <a:spLocks/>
          </p:cNvSpPr>
          <p:nvPr/>
        </p:nvSpPr>
        <p:spPr bwMode="auto">
          <a:xfrm rot="18454821">
            <a:off x="5961730" y="1730774"/>
            <a:ext cx="3763686" cy="3762750"/>
          </a:xfrm>
          <a:custGeom>
            <a:avLst/>
            <a:gdLst>
              <a:gd name="T0" fmla="*/ 761912640 w 19678"/>
              <a:gd name="T1" fmla="*/ 130764699 h 19678"/>
              <a:gd name="T2" fmla="*/ 762003369 w 19678"/>
              <a:gd name="T3" fmla="*/ 761426345 h 19678"/>
              <a:gd name="T4" fmla="*/ 130863645 w 19678"/>
              <a:gd name="T5" fmla="*/ 761335650 h 19678"/>
              <a:gd name="T6" fmla="*/ 130772916 w 19678"/>
              <a:gd name="T7" fmla="*/ 130674004 h 19678"/>
              <a:gd name="T8" fmla="*/ 761912640 w 19678"/>
              <a:gd name="T9" fmla="*/ 130764699 h 19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78" h="19678">
                <a:moveTo>
                  <a:pt x="16797" y="2885"/>
                </a:moveTo>
                <a:cubicBezTo>
                  <a:pt x="20640" y="6728"/>
                  <a:pt x="20641" y="12958"/>
                  <a:pt x="16799" y="16799"/>
                </a:cubicBezTo>
                <a:cubicBezTo>
                  <a:pt x="12958" y="20641"/>
                  <a:pt x="6728" y="20640"/>
                  <a:pt x="2885" y="16797"/>
                </a:cubicBezTo>
                <a:cubicBezTo>
                  <a:pt x="-958" y="12954"/>
                  <a:pt x="-959" y="6724"/>
                  <a:pt x="2883" y="2883"/>
                </a:cubicBezTo>
                <a:cubicBezTo>
                  <a:pt x="6724" y="-959"/>
                  <a:pt x="12954" y="-958"/>
                  <a:pt x="16797" y="2885"/>
                </a:cubicBezTo>
              </a:path>
            </a:pathLst>
          </a:custGeom>
          <a:solidFill>
            <a:schemeClr val="accent4">
              <a:alpha val="79999"/>
            </a:schemeClr>
          </a:solidFill>
          <a:ln w="25400" cap="flat">
            <a:solidFill>
              <a:schemeClr val="tx1">
                <a:alpha val="0"/>
              </a:schemeClr>
            </a:solidFill>
            <a:prstDash val="solid"/>
            <a:miter lim="800000"/>
            <a:headEnd type="none" w="med" len="med"/>
            <a:tailEnd type="none" w="med" len="med"/>
          </a:ln>
        </p:spPr>
        <p:txBody>
          <a:bodyPr lIns="0" tIns="0" rIns="0" bIns="0"/>
          <a:lstStyle/>
          <a:p>
            <a:endParaRPr lang="en-US"/>
          </a:p>
        </p:txBody>
      </p:sp>
      <p:sp>
        <p:nvSpPr>
          <p:cNvPr id="12" name="TextBox 11">
            <a:extLst>
              <a:ext uri="{FF2B5EF4-FFF2-40B4-BE49-F238E27FC236}">
                <a16:creationId xmlns:a16="http://schemas.microsoft.com/office/drawing/2014/main" id="{25A77FA2-37C0-4424-A608-C93E764B7E96}"/>
              </a:ext>
            </a:extLst>
          </p:cNvPr>
          <p:cNvSpPr txBox="1"/>
          <p:nvPr/>
        </p:nvSpPr>
        <p:spPr>
          <a:xfrm>
            <a:off x="3564467" y="2288345"/>
            <a:ext cx="2175934" cy="400110"/>
          </a:xfrm>
          <a:prstGeom prst="rect">
            <a:avLst/>
          </a:prstGeom>
          <a:noFill/>
        </p:spPr>
        <p:txBody>
          <a:bodyPr wrap="square" rtlCol="0">
            <a:spAutoFit/>
          </a:bodyPr>
          <a:lstStyle/>
          <a:p>
            <a:r>
              <a:rPr lang="vi-VN" sz="2000" dirty="0">
                <a:solidFill>
                  <a:schemeClr val="accent6">
                    <a:lumMod val="50000"/>
                  </a:schemeClr>
                </a:solidFill>
                <a:latin typeface="Cambria" panose="02040503050406030204" pitchFamily="18" charset="0"/>
                <a:ea typeface="Cambria" panose="02040503050406030204" pitchFamily="18" charset="0"/>
              </a:rPr>
              <a:t>NGƯỜI DÙNG</a:t>
            </a:r>
          </a:p>
        </p:txBody>
      </p:sp>
      <p:sp>
        <p:nvSpPr>
          <p:cNvPr id="13" name="TextBox 12">
            <a:extLst>
              <a:ext uri="{FF2B5EF4-FFF2-40B4-BE49-F238E27FC236}">
                <a16:creationId xmlns:a16="http://schemas.microsoft.com/office/drawing/2014/main" id="{E051DAA1-CEA1-486C-82ED-73B91991CF59}"/>
              </a:ext>
            </a:extLst>
          </p:cNvPr>
          <p:cNvSpPr txBox="1"/>
          <p:nvPr/>
        </p:nvSpPr>
        <p:spPr>
          <a:xfrm>
            <a:off x="6950787" y="2288345"/>
            <a:ext cx="2175934" cy="400110"/>
          </a:xfrm>
          <a:prstGeom prst="rect">
            <a:avLst/>
          </a:prstGeom>
          <a:noFill/>
        </p:spPr>
        <p:txBody>
          <a:bodyPr wrap="square" rtlCol="0">
            <a:spAutoFit/>
          </a:bodyPr>
          <a:lstStyle/>
          <a:p>
            <a:r>
              <a:rPr lang="vi-VN" sz="2000" dirty="0">
                <a:solidFill>
                  <a:schemeClr val="accent6">
                    <a:lumMod val="50000"/>
                  </a:schemeClr>
                </a:solidFill>
                <a:latin typeface="Cambria" panose="02040503050406030204" pitchFamily="18" charset="0"/>
                <a:ea typeface="Cambria" panose="02040503050406030204" pitchFamily="18" charset="0"/>
              </a:rPr>
              <a:t>QUẢN TRỊ VIÊN</a:t>
            </a:r>
          </a:p>
        </p:txBody>
      </p:sp>
      <p:sp>
        <p:nvSpPr>
          <p:cNvPr id="14" name="TextBox 13">
            <a:extLst>
              <a:ext uri="{FF2B5EF4-FFF2-40B4-BE49-F238E27FC236}">
                <a16:creationId xmlns:a16="http://schemas.microsoft.com/office/drawing/2014/main" id="{9C8DACA5-F80B-4401-8F3C-3D6AB8F5AE3D}"/>
              </a:ext>
            </a:extLst>
          </p:cNvPr>
          <p:cNvSpPr txBox="1"/>
          <p:nvPr/>
        </p:nvSpPr>
        <p:spPr>
          <a:xfrm>
            <a:off x="2853266" y="2956728"/>
            <a:ext cx="2963605" cy="1138773"/>
          </a:xfrm>
          <a:prstGeom prst="rect">
            <a:avLst/>
          </a:prstGeom>
          <a:noFill/>
        </p:spPr>
        <p:txBody>
          <a:bodyPr wrap="square" rtlCol="0">
            <a:spAutoFit/>
          </a:bodyPr>
          <a:lstStyle/>
          <a:p>
            <a:pPr marL="285750" indent="-285750">
              <a:buFontTx/>
              <a:buChar char="-"/>
            </a:pPr>
            <a:r>
              <a:rPr lang="vi-VN" sz="1700" dirty="0">
                <a:solidFill>
                  <a:schemeClr val="accent6">
                    <a:lumMod val="50000"/>
                  </a:schemeClr>
                </a:solidFill>
                <a:latin typeface="Cambria" panose="02040503050406030204" pitchFamily="18" charset="0"/>
                <a:ea typeface="Cambria" panose="02040503050406030204" pitchFamily="18" charset="0"/>
              </a:rPr>
              <a:t>Xem, sửa thông tin cá nhân</a:t>
            </a:r>
          </a:p>
          <a:p>
            <a:pPr marL="285750" indent="-285750">
              <a:buFontTx/>
              <a:buChar char="-"/>
            </a:pPr>
            <a:r>
              <a:rPr lang="vi-VN" sz="1700" dirty="0">
                <a:solidFill>
                  <a:schemeClr val="accent6">
                    <a:lumMod val="50000"/>
                  </a:schemeClr>
                </a:solidFill>
                <a:latin typeface="Cambria" panose="02040503050406030204" pitchFamily="18" charset="0"/>
                <a:ea typeface="Cambria" panose="02040503050406030204" pitchFamily="18" charset="0"/>
              </a:rPr>
              <a:t>Quản lý các yêu cầu cá nhân </a:t>
            </a:r>
            <a:endParaRPr lang="en-US" sz="1700" dirty="0" smtClean="0">
              <a:solidFill>
                <a:schemeClr val="accent6">
                  <a:lumMod val="50000"/>
                </a:schemeClr>
              </a:solidFill>
              <a:latin typeface="Cambria" panose="02040503050406030204" pitchFamily="18" charset="0"/>
              <a:ea typeface="Cambria" panose="02040503050406030204" pitchFamily="18" charset="0"/>
            </a:endParaRPr>
          </a:p>
          <a:p>
            <a:endParaRPr lang="vi-VN" sz="1700" dirty="0">
              <a:solidFill>
                <a:schemeClr val="accent6">
                  <a:lumMod val="50000"/>
                </a:schemeClr>
              </a:solidFill>
              <a:latin typeface="Cambria" panose="02040503050406030204" pitchFamily="18" charset="0"/>
              <a:ea typeface="Cambria" panose="02040503050406030204" pitchFamily="18" charset="0"/>
            </a:endParaRPr>
          </a:p>
        </p:txBody>
      </p:sp>
      <p:sp>
        <p:nvSpPr>
          <p:cNvPr id="15" name="TextBox 14">
            <a:extLst>
              <a:ext uri="{FF2B5EF4-FFF2-40B4-BE49-F238E27FC236}">
                <a16:creationId xmlns:a16="http://schemas.microsoft.com/office/drawing/2014/main" id="{3DE1B785-6FE0-485E-A584-76E1D725930A}"/>
              </a:ext>
            </a:extLst>
          </p:cNvPr>
          <p:cNvSpPr txBox="1"/>
          <p:nvPr/>
        </p:nvSpPr>
        <p:spPr>
          <a:xfrm>
            <a:off x="6413863" y="2956728"/>
            <a:ext cx="3008743" cy="1138773"/>
          </a:xfrm>
          <a:prstGeom prst="rect">
            <a:avLst/>
          </a:prstGeom>
          <a:noFill/>
        </p:spPr>
        <p:txBody>
          <a:bodyPr wrap="square" rtlCol="0">
            <a:spAutoFit/>
          </a:bodyPr>
          <a:lstStyle/>
          <a:p>
            <a:pPr marL="285750" indent="-285750">
              <a:buFontTx/>
              <a:buChar char="-"/>
            </a:pPr>
            <a:r>
              <a:rPr lang="vi-VN" sz="1700" dirty="0">
                <a:solidFill>
                  <a:schemeClr val="accent6">
                    <a:lumMod val="50000"/>
                  </a:schemeClr>
                </a:solidFill>
                <a:latin typeface="Cambria" panose="02040503050406030204" pitchFamily="18" charset="0"/>
                <a:ea typeface="Cambria" panose="02040503050406030204" pitchFamily="18" charset="0"/>
              </a:rPr>
              <a:t>Quản trị hệ thống</a:t>
            </a:r>
          </a:p>
          <a:p>
            <a:pPr marL="285750" indent="-285750">
              <a:buFontTx/>
              <a:buChar char="-"/>
            </a:pPr>
            <a:r>
              <a:rPr lang="vi-VN" sz="1700" dirty="0">
                <a:solidFill>
                  <a:schemeClr val="accent6">
                    <a:lumMod val="50000"/>
                  </a:schemeClr>
                </a:solidFill>
                <a:latin typeface="Cambria" panose="02040503050406030204" pitchFamily="18" charset="0"/>
                <a:ea typeface="Cambria" panose="02040503050406030204" pitchFamily="18" charset="0"/>
              </a:rPr>
              <a:t>Quản lý </a:t>
            </a:r>
            <a:r>
              <a:rPr lang="en-US" sz="1700" dirty="0" err="1" smtClean="0">
                <a:solidFill>
                  <a:schemeClr val="accent6">
                    <a:lumMod val="50000"/>
                  </a:schemeClr>
                </a:solidFill>
                <a:latin typeface="Cambria" panose="02040503050406030204" pitchFamily="18" charset="0"/>
                <a:ea typeface="Cambria" panose="02040503050406030204" pitchFamily="18" charset="0"/>
              </a:rPr>
              <a:t>hồ</a:t>
            </a:r>
            <a:r>
              <a:rPr lang="en-US" sz="1700" dirty="0" smtClean="0">
                <a:solidFill>
                  <a:schemeClr val="accent6">
                    <a:lumMod val="50000"/>
                  </a:schemeClr>
                </a:solidFill>
                <a:latin typeface="Cambria" panose="02040503050406030204" pitchFamily="18" charset="0"/>
                <a:ea typeface="Cambria" panose="02040503050406030204" pitchFamily="18" charset="0"/>
              </a:rPr>
              <a:t> </a:t>
            </a:r>
            <a:r>
              <a:rPr lang="en-US" sz="1700" dirty="0" err="1" smtClean="0">
                <a:solidFill>
                  <a:schemeClr val="accent6">
                    <a:lumMod val="50000"/>
                  </a:schemeClr>
                </a:solidFill>
                <a:latin typeface="Cambria" panose="02040503050406030204" pitchFamily="18" charset="0"/>
                <a:ea typeface="Cambria" panose="02040503050406030204" pitchFamily="18" charset="0"/>
              </a:rPr>
              <a:t>sơ</a:t>
            </a:r>
            <a:r>
              <a:rPr lang="en-US" sz="1700" dirty="0" smtClean="0">
                <a:solidFill>
                  <a:schemeClr val="accent6">
                    <a:lumMod val="50000"/>
                  </a:schemeClr>
                </a:solidFill>
                <a:latin typeface="Cambria" panose="02040503050406030204" pitchFamily="18" charset="0"/>
                <a:ea typeface="Cambria" panose="02040503050406030204" pitchFamily="18" charset="0"/>
              </a:rPr>
              <a:t> </a:t>
            </a:r>
            <a:r>
              <a:rPr lang="en-US" sz="1700" dirty="0" err="1" smtClean="0">
                <a:solidFill>
                  <a:schemeClr val="accent6">
                    <a:lumMod val="50000"/>
                  </a:schemeClr>
                </a:solidFill>
                <a:latin typeface="Cambria" panose="02040503050406030204" pitchFamily="18" charset="0"/>
                <a:ea typeface="Cambria" panose="02040503050406030204" pitchFamily="18" charset="0"/>
              </a:rPr>
              <a:t>bệnh</a:t>
            </a:r>
            <a:r>
              <a:rPr lang="en-US" sz="1700" dirty="0" smtClean="0">
                <a:solidFill>
                  <a:schemeClr val="accent6">
                    <a:lumMod val="50000"/>
                  </a:schemeClr>
                </a:solidFill>
                <a:latin typeface="Cambria" panose="02040503050406030204" pitchFamily="18" charset="0"/>
                <a:ea typeface="Cambria" panose="02040503050406030204" pitchFamily="18" charset="0"/>
              </a:rPr>
              <a:t> </a:t>
            </a:r>
            <a:r>
              <a:rPr lang="en-US" sz="1700" dirty="0" err="1" smtClean="0">
                <a:solidFill>
                  <a:schemeClr val="accent6">
                    <a:lumMod val="50000"/>
                  </a:schemeClr>
                </a:solidFill>
                <a:latin typeface="Cambria" panose="02040503050406030204" pitchFamily="18" charset="0"/>
                <a:ea typeface="Cambria" panose="02040503050406030204" pitchFamily="18" charset="0"/>
              </a:rPr>
              <a:t>án</a:t>
            </a:r>
            <a:endParaRPr lang="vi-VN" sz="1700" dirty="0">
              <a:solidFill>
                <a:schemeClr val="accent6">
                  <a:lumMod val="50000"/>
                </a:schemeClr>
              </a:solidFill>
              <a:latin typeface="Cambria" panose="02040503050406030204" pitchFamily="18" charset="0"/>
              <a:ea typeface="Cambria" panose="02040503050406030204" pitchFamily="18" charset="0"/>
            </a:endParaRPr>
          </a:p>
          <a:p>
            <a:pPr marL="285750" indent="-285750">
              <a:buFontTx/>
              <a:buChar char="-"/>
            </a:pPr>
            <a:r>
              <a:rPr lang="vi-VN" sz="1700" dirty="0">
                <a:solidFill>
                  <a:schemeClr val="accent6">
                    <a:lumMod val="50000"/>
                  </a:schemeClr>
                </a:solidFill>
                <a:latin typeface="Cambria" panose="02040503050406030204" pitchFamily="18" charset="0"/>
                <a:ea typeface="Cambria" panose="02040503050406030204" pitchFamily="18" charset="0"/>
              </a:rPr>
              <a:t>Quản lý </a:t>
            </a:r>
            <a:r>
              <a:rPr lang="en-US" sz="1700" dirty="0" err="1" smtClean="0">
                <a:solidFill>
                  <a:schemeClr val="accent6">
                    <a:lumMod val="50000"/>
                  </a:schemeClr>
                </a:solidFill>
                <a:latin typeface="Cambria" panose="02040503050406030204" pitchFamily="18" charset="0"/>
                <a:ea typeface="Cambria" panose="02040503050406030204" pitchFamily="18" charset="0"/>
              </a:rPr>
              <a:t>vật</a:t>
            </a:r>
            <a:r>
              <a:rPr lang="en-US" sz="1700" dirty="0" smtClean="0">
                <a:solidFill>
                  <a:schemeClr val="accent6">
                    <a:lumMod val="50000"/>
                  </a:schemeClr>
                </a:solidFill>
                <a:latin typeface="Cambria" panose="02040503050406030204" pitchFamily="18" charset="0"/>
                <a:ea typeface="Cambria" panose="02040503050406030204" pitchFamily="18" charset="0"/>
              </a:rPr>
              <a:t> </a:t>
            </a:r>
            <a:r>
              <a:rPr lang="en-US" sz="1700" dirty="0" err="1" smtClean="0">
                <a:solidFill>
                  <a:schemeClr val="accent6">
                    <a:lumMod val="50000"/>
                  </a:schemeClr>
                </a:solidFill>
                <a:latin typeface="Cambria" panose="02040503050406030204" pitchFamily="18" charset="0"/>
                <a:ea typeface="Cambria" panose="02040503050406030204" pitchFamily="18" charset="0"/>
              </a:rPr>
              <a:t>tư</a:t>
            </a:r>
            <a:r>
              <a:rPr lang="en-US" sz="1700" dirty="0" smtClean="0">
                <a:solidFill>
                  <a:schemeClr val="accent6">
                    <a:lumMod val="50000"/>
                  </a:schemeClr>
                </a:solidFill>
                <a:latin typeface="Cambria" panose="02040503050406030204" pitchFamily="18" charset="0"/>
                <a:ea typeface="Cambria" panose="02040503050406030204" pitchFamily="18" charset="0"/>
              </a:rPr>
              <a:t> y </a:t>
            </a:r>
            <a:r>
              <a:rPr lang="en-US" sz="1700" dirty="0" err="1" smtClean="0">
                <a:solidFill>
                  <a:schemeClr val="accent6">
                    <a:lumMod val="50000"/>
                  </a:schemeClr>
                </a:solidFill>
                <a:latin typeface="Cambria" panose="02040503050406030204" pitchFamily="18" charset="0"/>
                <a:ea typeface="Cambria" panose="02040503050406030204" pitchFamily="18" charset="0"/>
              </a:rPr>
              <a:t>tế</a:t>
            </a:r>
            <a:endParaRPr lang="en-US" sz="1700" dirty="0" smtClean="0">
              <a:solidFill>
                <a:schemeClr val="accent6">
                  <a:lumMod val="50000"/>
                </a:schemeClr>
              </a:solidFill>
              <a:latin typeface="Cambria" panose="02040503050406030204" pitchFamily="18" charset="0"/>
              <a:ea typeface="Cambria" panose="02040503050406030204" pitchFamily="18" charset="0"/>
            </a:endParaRPr>
          </a:p>
          <a:p>
            <a:pPr marL="285750" indent="-285750">
              <a:buFontTx/>
              <a:buChar char="-"/>
            </a:pPr>
            <a:r>
              <a:rPr lang="en-US" sz="1700" dirty="0" err="1" smtClean="0">
                <a:solidFill>
                  <a:schemeClr val="accent6">
                    <a:lumMod val="50000"/>
                  </a:schemeClr>
                </a:solidFill>
                <a:latin typeface="Cambria" panose="02040503050406030204" pitchFamily="18" charset="0"/>
                <a:ea typeface="Cambria" panose="02040503050406030204" pitchFamily="18" charset="0"/>
              </a:rPr>
              <a:t>Quản</a:t>
            </a:r>
            <a:r>
              <a:rPr lang="en-US" sz="1700" dirty="0" smtClean="0">
                <a:solidFill>
                  <a:schemeClr val="accent6">
                    <a:lumMod val="50000"/>
                  </a:schemeClr>
                </a:solidFill>
                <a:latin typeface="Cambria" panose="02040503050406030204" pitchFamily="18" charset="0"/>
                <a:ea typeface="Cambria" panose="02040503050406030204" pitchFamily="18" charset="0"/>
              </a:rPr>
              <a:t> </a:t>
            </a:r>
            <a:r>
              <a:rPr lang="en-US" sz="1700" dirty="0" err="1" smtClean="0">
                <a:solidFill>
                  <a:schemeClr val="accent6">
                    <a:lumMod val="50000"/>
                  </a:schemeClr>
                </a:solidFill>
                <a:latin typeface="Cambria" panose="02040503050406030204" pitchFamily="18" charset="0"/>
                <a:ea typeface="Cambria" panose="02040503050406030204" pitchFamily="18" charset="0"/>
              </a:rPr>
              <a:t>lý</a:t>
            </a:r>
            <a:r>
              <a:rPr lang="en-US" sz="1700" dirty="0" smtClean="0">
                <a:solidFill>
                  <a:schemeClr val="accent6">
                    <a:lumMod val="50000"/>
                  </a:schemeClr>
                </a:solidFill>
                <a:latin typeface="Cambria" panose="02040503050406030204" pitchFamily="18" charset="0"/>
                <a:ea typeface="Cambria" panose="02040503050406030204" pitchFamily="18" charset="0"/>
              </a:rPr>
              <a:t> </a:t>
            </a:r>
            <a:r>
              <a:rPr lang="en-US" sz="1700" dirty="0" err="1" smtClean="0">
                <a:solidFill>
                  <a:schemeClr val="accent6">
                    <a:lumMod val="50000"/>
                  </a:schemeClr>
                </a:solidFill>
                <a:latin typeface="Cambria" panose="02040503050406030204" pitchFamily="18" charset="0"/>
                <a:ea typeface="Cambria" panose="02040503050406030204" pitchFamily="18" charset="0"/>
              </a:rPr>
              <a:t>nhân</a:t>
            </a:r>
            <a:r>
              <a:rPr lang="en-US" sz="1700" dirty="0" smtClean="0">
                <a:solidFill>
                  <a:schemeClr val="accent6">
                    <a:lumMod val="50000"/>
                  </a:schemeClr>
                </a:solidFill>
                <a:latin typeface="Cambria" panose="02040503050406030204" pitchFamily="18" charset="0"/>
                <a:ea typeface="Cambria" panose="02040503050406030204" pitchFamily="18" charset="0"/>
              </a:rPr>
              <a:t> </a:t>
            </a:r>
            <a:r>
              <a:rPr lang="en-US" sz="1700" dirty="0" err="1" smtClean="0">
                <a:solidFill>
                  <a:schemeClr val="accent6">
                    <a:lumMod val="50000"/>
                  </a:schemeClr>
                </a:solidFill>
                <a:latin typeface="Cambria" panose="02040503050406030204" pitchFamily="18" charset="0"/>
                <a:ea typeface="Cambria" panose="02040503050406030204" pitchFamily="18" charset="0"/>
              </a:rPr>
              <a:t>viên</a:t>
            </a:r>
            <a:endParaRPr lang="vi-VN" sz="1700" dirty="0">
              <a:solidFill>
                <a:schemeClr val="accent6">
                  <a:lumMod val="5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690558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7380F1-F4ED-4C6C-A9F0-8026A51E2BE2}"/>
              </a:ext>
            </a:extLst>
          </p:cNvPr>
          <p:cNvSpPr txBox="1"/>
          <p:nvPr/>
        </p:nvSpPr>
        <p:spPr>
          <a:xfrm>
            <a:off x="700956" y="6140675"/>
            <a:ext cx="2299378" cy="369332"/>
          </a:xfrm>
          <a:prstGeom prst="rect">
            <a:avLst/>
          </a:prstGeom>
          <a:noFill/>
        </p:spPr>
        <p:txBody>
          <a:bodyPr wrap="square" rtlCol="0">
            <a:spAutoFit/>
          </a:bodyPr>
          <a:lstStyle/>
          <a:p>
            <a:r>
              <a:rPr lang="en-US" sz="1800" b="1" baseline="0" dirty="0" err="1">
                <a:solidFill>
                  <a:srgbClr val="003E1C"/>
                </a:solidFill>
                <a:latin typeface="Cambria" panose="02040503050406030204" pitchFamily="18" charset="0"/>
                <a:ea typeface="Cambria" panose="02040503050406030204" pitchFamily="18" charset="0"/>
                <a:cs typeface="Lato Light"/>
              </a:rPr>
              <a:t>Học</a:t>
            </a:r>
            <a:r>
              <a:rPr lang="en-US" sz="1800" b="1" baseline="0" dirty="0">
                <a:solidFill>
                  <a:srgbClr val="003E1C"/>
                </a:solidFill>
                <a:latin typeface="Cambria" panose="02040503050406030204" pitchFamily="18" charset="0"/>
                <a:ea typeface="Cambria" panose="02040503050406030204" pitchFamily="18" charset="0"/>
                <a:cs typeface="Lato Light"/>
              </a:rPr>
              <a:t> </a:t>
            </a:r>
            <a:r>
              <a:rPr lang="en-US" sz="1800" b="1" baseline="0" dirty="0" err="1">
                <a:solidFill>
                  <a:srgbClr val="003E1C"/>
                </a:solidFill>
                <a:latin typeface="Cambria" panose="02040503050406030204" pitchFamily="18" charset="0"/>
                <a:ea typeface="Cambria" panose="02040503050406030204" pitchFamily="18" charset="0"/>
                <a:cs typeface="Lato Light"/>
              </a:rPr>
              <a:t>viện</a:t>
            </a:r>
            <a:r>
              <a:rPr lang="en-US" sz="1800" b="1" baseline="0" dirty="0">
                <a:solidFill>
                  <a:srgbClr val="003E1C"/>
                </a:solidFill>
                <a:latin typeface="Cambria" panose="02040503050406030204" pitchFamily="18" charset="0"/>
                <a:ea typeface="Cambria" panose="02040503050406030204" pitchFamily="18" charset="0"/>
                <a:cs typeface="Lato Light"/>
              </a:rPr>
              <a:t> KTQS</a:t>
            </a:r>
            <a:endParaRPr lang="id-ID" sz="1800" b="1" dirty="0">
              <a:solidFill>
                <a:srgbClr val="003E1C"/>
              </a:solidFill>
              <a:latin typeface="Cambria" panose="02040503050406030204" pitchFamily="18" charset="0"/>
              <a:ea typeface="Cambria" panose="02040503050406030204" pitchFamily="18" charset="0"/>
              <a:cs typeface="Lato Light"/>
            </a:endParaRPr>
          </a:p>
        </p:txBody>
      </p:sp>
      <p:cxnSp>
        <p:nvCxnSpPr>
          <p:cNvPr id="6" name="Straight Connector 5">
            <a:extLst>
              <a:ext uri="{FF2B5EF4-FFF2-40B4-BE49-F238E27FC236}">
                <a16:creationId xmlns:a16="http://schemas.microsoft.com/office/drawing/2014/main" id="{CD82E183-9CCA-4417-B8D5-94CFBC7C5FF2}"/>
              </a:ext>
            </a:extLst>
          </p:cNvPr>
          <p:cNvCxnSpPr>
            <a:cxnSpLocks/>
          </p:cNvCxnSpPr>
          <p:nvPr/>
        </p:nvCxnSpPr>
        <p:spPr>
          <a:xfrm>
            <a:off x="2500009" y="6325341"/>
            <a:ext cx="8853791" cy="0"/>
          </a:xfrm>
          <a:prstGeom prst="line">
            <a:avLst/>
          </a:prstGeom>
          <a:ln>
            <a:solidFill>
              <a:schemeClr val="accent6">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52FFAB1D-B415-43AD-8029-2C9C746A1FD4}"/>
              </a:ext>
            </a:extLst>
          </p:cNvPr>
          <p:cNvSpPr txBox="1"/>
          <p:nvPr/>
        </p:nvSpPr>
        <p:spPr>
          <a:xfrm>
            <a:off x="863323" y="775844"/>
            <a:ext cx="4378086" cy="307777"/>
          </a:xfrm>
          <a:prstGeom prst="rect">
            <a:avLst/>
          </a:prstGeom>
          <a:noFill/>
        </p:spPr>
        <p:txBody>
          <a:bodyPr wrap="square" rtlCol="0">
            <a:spAutoFit/>
          </a:bodyPr>
          <a:lstStyle/>
          <a:p>
            <a:r>
              <a:rPr lang="en-US" sz="1400" dirty="0">
                <a:solidFill>
                  <a:srgbClr val="F29000"/>
                </a:solidFill>
                <a:latin typeface="Cambria" panose="02040503050406030204" pitchFamily="18" charset="0"/>
                <a:ea typeface="Cambria" panose="02040503050406030204" pitchFamily="18" charset="0"/>
                <a:cs typeface="Lato Light"/>
              </a:rPr>
              <a:t>SƠ ĐỒ PHÂN RÃ CHỨC NĂNG</a:t>
            </a:r>
          </a:p>
        </p:txBody>
      </p:sp>
      <p:sp>
        <p:nvSpPr>
          <p:cNvPr id="8" name="TextBox 7">
            <a:extLst>
              <a:ext uri="{FF2B5EF4-FFF2-40B4-BE49-F238E27FC236}">
                <a16:creationId xmlns:a16="http://schemas.microsoft.com/office/drawing/2014/main" id="{4354AF13-F2D8-4476-A81A-58C23196E0F2}"/>
              </a:ext>
            </a:extLst>
          </p:cNvPr>
          <p:cNvSpPr txBox="1"/>
          <p:nvPr/>
        </p:nvSpPr>
        <p:spPr>
          <a:xfrm>
            <a:off x="829963" y="378918"/>
            <a:ext cx="7013610" cy="461665"/>
          </a:xfrm>
          <a:prstGeom prst="rect">
            <a:avLst/>
          </a:prstGeom>
          <a:noFill/>
        </p:spPr>
        <p:txBody>
          <a:bodyPr wrap="square" rtlCol="0">
            <a:spAutoFit/>
          </a:bodyPr>
          <a:lstStyle/>
          <a:p>
            <a:pPr>
              <a:lnSpc>
                <a:spcPct val="80000"/>
              </a:lnSpc>
            </a:pPr>
            <a:r>
              <a:rPr lang="en-US" sz="3000" dirty="0">
                <a:solidFill>
                  <a:schemeClr val="accent6">
                    <a:lumMod val="50000"/>
                  </a:schemeClr>
                </a:solidFill>
                <a:latin typeface="Cambria" panose="02040503050406030204" pitchFamily="18" charset="0"/>
                <a:ea typeface="Cambria" panose="02040503050406030204" pitchFamily="18" charset="0"/>
                <a:cs typeface="Lato Black"/>
              </a:rPr>
              <a:t>PHÂN TÍCH CHỨC NĂNG</a:t>
            </a:r>
          </a:p>
        </p:txBody>
      </p:sp>
      <p:sp>
        <p:nvSpPr>
          <p:cNvPr id="9" name="Rectangle 8">
            <a:extLst>
              <a:ext uri="{FF2B5EF4-FFF2-40B4-BE49-F238E27FC236}">
                <a16:creationId xmlns:a16="http://schemas.microsoft.com/office/drawing/2014/main" id="{C3B6230C-E132-40ED-9623-0A7C57010A27}"/>
              </a:ext>
            </a:extLst>
          </p:cNvPr>
          <p:cNvSpPr/>
          <p:nvPr/>
        </p:nvSpPr>
        <p:spPr>
          <a:xfrm>
            <a:off x="758993" y="386097"/>
            <a:ext cx="70970" cy="628052"/>
          </a:xfrm>
          <a:prstGeom prst="rect">
            <a:avLst/>
          </a:prstGeom>
          <a:solidFill>
            <a:srgbClr val="304A1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solidFill>
                <a:schemeClr val="accent6">
                  <a:lumMod val="50000"/>
                </a:schemeClr>
              </a:solidFill>
            </a:endParaRPr>
          </a:p>
        </p:txBody>
      </p:sp>
      <p:pic>
        <p:nvPicPr>
          <p:cNvPr id="11" name="Picture 10"/>
          <p:cNvPicPr>
            <a:picLocks noChangeAspect="1"/>
          </p:cNvPicPr>
          <p:nvPr/>
        </p:nvPicPr>
        <p:blipFill>
          <a:blip r:embed="rId2"/>
          <a:stretch>
            <a:fillRect/>
          </a:stretch>
        </p:blipFill>
        <p:spPr>
          <a:xfrm>
            <a:off x="863323" y="1333204"/>
            <a:ext cx="9678403" cy="4715138"/>
          </a:xfrm>
          <a:prstGeom prst="rect">
            <a:avLst/>
          </a:prstGeom>
        </p:spPr>
      </p:pic>
    </p:spTree>
    <p:extLst>
      <p:ext uri="{BB962C8B-B14F-4D97-AF65-F5344CB8AC3E}">
        <p14:creationId xmlns:p14="http://schemas.microsoft.com/office/powerpoint/2010/main" val="9369040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029628-F697-4E76-BC9D-66244D4EFCEF}"/>
              </a:ext>
            </a:extLst>
          </p:cNvPr>
          <p:cNvSpPr txBox="1"/>
          <p:nvPr/>
        </p:nvSpPr>
        <p:spPr>
          <a:xfrm>
            <a:off x="700956" y="6140675"/>
            <a:ext cx="2299378" cy="369332"/>
          </a:xfrm>
          <a:prstGeom prst="rect">
            <a:avLst/>
          </a:prstGeom>
          <a:noFill/>
        </p:spPr>
        <p:txBody>
          <a:bodyPr wrap="square" rtlCol="0">
            <a:spAutoFit/>
          </a:bodyPr>
          <a:lstStyle/>
          <a:p>
            <a:r>
              <a:rPr lang="en-US" sz="1800" b="1" baseline="0" dirty="0" err="1">
                <a:solidFill>
                  <a:srgbClr val="003E1C"/>
                </a:solidFill>
                <a:latin typeface="Cambria" panose="02040503050406030204" pitchFamily="18" charset="0"/>
                <a:ea typeface="Cambria" panose="02040503050406030204" pitchFamily="18" charset="0"/>
                <a:cs typeface="Lato Light"/>
              </a:rPr>
              <a:t>Học</a:t>
            </a:r>
            <a:r>
              <a:rPr lang="en-US" sz="1800" b="1" baseline="0" dirty="0">
                <a:solidFill>
                  <a:srgbClr val="003E1C"/>
                </a:solidFill>
                <a:latin typeface="Cambria" panose="02040503050406030204" pitchFamily="18" charset="0"/>
                <a:ea typeface="Cambria" panose="02040503050406030204" pitchFamily="18" charset="0"/>
                <a:cs typeface="Lato Light"/>
              </a:rPr>
              <a:t> </a:t>
            </a:r>
            <a:r>
              <a:rPr lang="en-US" sz="1800" b="1" baseline="0" dirty="0" err="1">
                <a:solidFill>
                  <a:srgbClr val="003E1C"/>
                </a:solidFill>
                <a:latin typeface="Cambria" panose="02040503050406030204" pitchFamily="18" charset="0"/>
                <a:ea typeface="Cambria" panose="02040503050406030204" pitchFamily="18" charset="0"/>
                <a:cs typeface="Lato Light"/>
              </a:rPr>
              <a:t>viện</a:t>
            </a:r>
            <a:r>
              <a:rPr lang="en-US" sz="1800" b="1" baseline="0" dirty="0">
                <a:solidFill>
                  <a:srgbClr val="003E1C"/>
                </a:solidFill>
                <a:latin typeface="Cambria" panose="02040503050406030204" pitchFamily="18" charset="0"/>
                <a:ea typeface="Cambria" panose="02040503050406030204" pitchFamily="18" charset="0"/>
                <a:cs typeface="Lato Light"/>
              </a:rPr>
              <a:t> KTQS</a:t>
            </a:r>
            <a:endParaRPr lang="id-ID" sz="1800" b="1" dirty="0">
              <a:solidFill>
                <a:srgbClr val="003E1C"/>
              </a:solidFill>
              <a:latin typeface="Cambria" panose="02040503050406030204" pitchFamily="18" charset="0"/>
              <a:ea typeface="Cambria" panose="02040503050406030204" pitchFamily="18" charset="0"/>
              <a:cs typeface="Lato Light"/>
            </a:endParaRPr>
          </a:p>
        </p:txBody>
      </p:sp>
      <p:cxnSp>
        <p:nvCxnSpPr>
          <p:cNvPr id="6" name="Straight Connector 5">
            <a:extLst>
              <a:ext uri="{FF2B5EF4-FFF2-40B4-BE49-F238E27FC236}">
                <a16:creationId xmlns:a16="http://schemas.microsoft.com/office/drawing/2014/main" id="{88C5B450-FA44-44EF-9866-BD3890C01E9B}"/>
              </a:ext>
            </a:extLst>
          </p:cNvPr>
          <p:cNvCxnSpPr>
            <a:cxnSpLocks/>
          </p:cNvCxnSpPr>
          <p:nvPr/>
        </p:nvCxnSpPr>
        <p:spPr>
          <a:xfrm>
            <a:off x="2500009" y="6325341"/>
            <a:ext cx="8853791" cy="0"/>
          </a:xfrm>
          <a:prstGeom prst="line">
            <a:avLst/>
          </a:prstGeom>
          <a:ln>
            <a:solidFill>
              <a:schemeClr val="accent6">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0F32C0D-B4D8-4886-81C1-68E0347F0FED}"/>
              </a:ext>
            </a:extLst>
          </p:cNvPr>
          <p:cNvSpPr txBox="1"/>
          <p:nvPr/>
        </p:nvSpPr>
        <p:spPr>
          <a:xfrm>
            <a:off x="863323" y="775844"/>
            <a:ext cx="4378086" cy="307777"/>
          </a:xfrm>
          <a:prstGeom prst="rect">
            <a:avLst/>
          </a:prstGeom>
          <a:noFill/>
        </p:spPr>
        <p:txBody>
          <a:bodyPr wrap="square" rtlCol="0">
            <a:spAutoFit/>
          </a:bodyPr>
          <a:lstStyle/>
          <a:p>
            <a:r>
              <a:rPr lang="en-US" sz="1400" dirty="0">
                <a:solidFill>
                  <a:srgbClr val="F29000"/>
                </a:solidFill>
                <a:latin typeface="Cambria" panose="02040503050406030204" pitchFamily="18" charset="0"/>
                <a:ea typeface="Cambria" panose="02040503050406030204" pitchFamily="18" charset="0"/>
                <a:cs typeface="Lato Light"/>
              </a:rPr>
              <a:t>SƠ ĐỒ USER CASE TỔNG QUÁT</a:t>
            </a:r>
          </a:p>
        </p:txBody>
      </p:sp>
      <p:sp>
        <p:nvSpPr>
          <p:cNvPr id="8" name="TextBox 7">
            <a:extLst>
              <a:ext uri="{FF2B5EF4-FFF2-40B4-BE49-F238E27FC236}">
                <a16:creationId xmlns:a16="http://schemas.microsoft.com/office/drawing/2014/main" id="{5691C24D-7F31-4E4E-8B14-9FA7A9E2A474}"/>
              </a:ext>
            </a:extLst>
          </p:cNvPr>
          <p:cNvSpPr txBox="1"/>
          <p:nvPr/>
        </p:nvSpPr>
        <p:spPr>
          <a:xfrm>
            <a:off x="829963" y="378918"/>
            <a:ext cx="7013610" cy="461665"/>
          </a:xfrm>
          <a:prstGeom prst="rect">
            <a:avLst/>
          </a:prstGeom>
          <a:noFill/>
        </p:spPr>
        <p:txBody>
          <a:bodyPr wrap="square" rtlCol="0">
            <a:spAutoFit/>
          </a:bodyPr>
          <a:lstStyle/>
          <a:p>
            <a:pPr>
              <a:lnSpc>
                <a:spcPct val="80000"/>
              </a:lnSpc>
            </a:pPr>
            <a:r>
              <a:rPr lang="en-US" sz="3000" dirty="0">
                <a:solidFill>
                  <a:schemeClr val="accent6">
                    <a:lumMod val="50000"/>
                  </a:schemeClr>
                </a:solidFill>
                <a:latin typeface="Cambria" panose="02040503050406030204" pitchFamily="18" charset="0"/>
                <a:ea typeface="Cambria" panose="02040503050406030204" pitchFamily="18" charset="0"/>
                <a:cs typeface="Lato Black"/>
              </a:rPr>
              <a:t>PHÂN TÍCH THIẾT KẾ HỆ THỐNG</a:t>
            </a:r>
          </a:p>
        </p:txBody>
      </p:sp>
      <p:sp>
        <p:nvSpPr>
          <p:cNvPr id="9" name="Rectangle 8">
            <a:extLst>
              <a:ext uri="{FF2B5EF4-FFF2-40B4-BE49-F238E27FC236}">
                <a16:creationId xmlns:a16="http://schemas.microsoft.com/office/drawing/2014/main" id="{7250AA30-58A6-4C72-83E5-4B669D6EC972}"/>
              </a:ext>
            </a:extLst>
          </p:cNvPr>
          <p:cNvSpPr/>
          <p:nvPr/>
        </p:nvSpPr>
        <p:spPr>
          <a:xfrm>
            <a:off x="758993" y="386097"/>
            <a:ext cx="70970" cy="628052"/>
          </a:xfrm>
          <a:prstGeom prst="rect">
            <a:avLst/>
          </a:prstGeom>
          <a:solidFill>
            <a:srgbClr val="304A1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solidFill>
                <a:schemeClr val="accent6">
                  <a:lumMod val="50000"/>
                </a:schemeClr>
              </a:solidFill>
            </a:endParaRPr>
          </a:p>
        </p:txBody>
      </p:sp>
      <p:pic>
        <p:nvPicPr>
          <p:cNvPr id="13" name="Picture 12"/>
          <p:cNvPicPr>
            <a:picLocks noChangeAspect="1"/>
          </p:cNvPicPr>
          <p:nvPr/>
        </p:nvPicPr>
        <p:blipFill>
          <a:blip r:embed="rId2"/>
          <a:stretch>
            <a:fillRect/>
          </a:stretch>
        </p:blipFill>
        <p:spPr>
          <a:xfrm>
            <a:off x="1606731" y="1719262"/>
            <a:ext cx="8987245" cy="4247847"/>
          </a:xfrm>
          <a:prstGeom prst="rect">
            <a:avLst/>
          </a:prstGeom>
        </p:spPr>
      </p:pic>
    </p:spTree>
    <p:extLst>
      <p:ext uri="{BB962C8B-B14F-4D97-AF65-F5344CB8AC3E}">
        <p14:creationId xmlns:p14="http://schemas.microsoft.com/office/powerpoint/2010/main" val="17713369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883</TotalTime>
  <Words>857</Words>
  <Application>Microsoft Office PowerPoint</Application>
  <PresentationFormat>Widescreen</PresentationFormat>
  <Paragraphs>93</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Calibri Light</vt:lpstr>
      <vt:lpstr>Cambria</vt:lpstr>
      <vt:lpstr>Lato Black</vt:lpstr>
      <vt:lpstr>Lato Light</vt:lpstr>
      <vt:lpstr>Lato Regular</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Mark_PhucND</cp:lastModifiedBy>
  <cp:revision>42</cp:revision>
  <dcterms:created xsi:type="dcterms:W3CDTF">2020-05-25T01:35:53Z</dcterms:created>
  <dcterms:modified xsi:type="dcterms:W3CDTF">2020-07-11T17:05:40Z</dcterms:modified>
</cp:coreProperties>
</file>