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3" r:id="rId17"/>
    <p:sldId id="272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2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BA97-45CB-4A6F-8D65-A0E5DB60343B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DC2-8A78-47AF-B653-EA54F3B7E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7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BA97-45CB-4A6F-8D65-A0E5DB60343B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DC2-8A78-47AF-B653-EA54F3B7E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BA97-45CB-4A6F-8D65-A0E5DB60343B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DC2-8A78-47AF-B653-EA54F3B7E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1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BA97-45CB-4A6F-8D65-A0E5DB60343B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DC2-8A78-47AF-B653-EA54F3B7E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2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BA97-45CB-4A6F-8D65-A0E5DB60343B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DC2-8A78-47AF-B653-EA54F3B7E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BA97-45CB-4A6F-8D65-A0E5DB60343B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DC2-8A78-47AF-B653-EA54F3B7E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BA97-45CB-4A6F-8D65-A0E5DB60343B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DC2-8A78-47AF-B653-EA54F3B7E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4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BA97-45CB-4A6F-8D65-A0E5DB60343B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DC2-8A78-47AF-B653-EA54F3B7E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BA97-45CB-4A6F-8D65-A0E5DB60343B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DC2-8A78-47AF-B653-EA54F3B7E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16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BA97-45CB-4A6F-8D65-A0E5DB60343B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DC2-8A78-47AF-B653-EA54F3B7E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5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BA97-45CB-4A6F-8D65-A0E5DB60343B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ADC2-8A78-47AF-B653-EA54F3B7E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7BA97-45CB-4A6F-8D65-A0E5DB60343B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0ADC2-8A78-47AF-B653-EA54F3B7E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83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 smtClean="0"/>
              <a:t>第</a:t>
            </a:r>
            <a:r>
              <a:rPr lang="en-US" altLang="zh-CN" sz="5000" dirty="0" smtClean="0"/>
              <a:t>6</a:t>
            </a:r>
            <a:r>
              <a:rPr lang="zh-CN" altLang="en-US" sz="5000" dirty="0" smtClean="0"/>
              <a:t>章：基础分类模型及回归</a:t>
            </a:r>
            <a:endParaRPr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4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模型在训练集上的预测值和目标值差异比较大，我们称模型出现了</a:t>
            </a:r>
            <a:r>
              <a:rPr lang="en-US" altLang="zh-CN" dirty="0"/>
              <a:t>“</a:t>
            </a:r>
            <a:r>
              <a:rPr lang="zh-CN" altLang="zh-CN" dirty="0"/>
              <a:t>欠拟合（</a:t>
            </a:r>
            <a:r>
              <a:rPr lang="en-US" altLang="zh-CN" dirty="0"/>
              <a:t>under-fitting</a:t>
            </a:r>
            <a:r>
              <a:rPr lang="zh-CN" altLang="zh-CN" dirty="0"/>
              <a:t>）</a:t>
            </a:r>
            <a:r>
              <a:rPr lang="en-US" altLang="zh-CN" dirty="0"/>
              <a:t>”</a:t>
            </a:r>
            <a:r>
              <a:rPr lang="zh-CN" altLang="zh-CN" dirty="0"/>
              <a:t>，如图</a:t>
            </a:r>
            <a:r>
              <a:rPr lang="en-US" altLang="zh-CN" dirty="0"/>
              <a:t>6-1(a)</a:t>
            </a:r>
            <a:r>
              <a:rPr lang="zh-CN" altLang="zh-CN" dirty="0"/>
              <a:t>所示；如果模型比较好地拟合了训练数据，但在测试数据集预测效果很差，我们称这种现象为</a:t>
            </a:r>
            <a:r>
              <a:rPr lang="en-US" altLang="zh-CN" dirty="0"/>
              <a:t>“</a:t>
            </a:r>
            <a:r>
              <a:rPr lang="zh-CN" altLang="zh-CN" dirty="0"/>
              <a:t>过拟合（</a:t>
            </a:r>
            <a:r>
              <a:rPr lang="en-US" altLang="zh-CN" dirty="0"/>
              <a:t>over-fitting</a:t>
            </a:r>
            <a:r>
              <a:rPr lang="zh-CN" altLang="zh-CN" dirty="0"/>
              <a:t>）</a:t>
            </a:r>
            <a:r>
              <a:rPr lang="en-US" altLang="zh-CN" dirty="0"/>
              <a:t>”</a:t>
            </a:r>
            <a:r>
              <a:rPr lang="zh-CN" altLang="zh-CN" dirty="0"/>
              <a:t>，也即，过度拟合了训练数据，如图</a:t>
            </a:r>
            <a:r>
              <a:rPr lang="en-US" altLang="zh-CN" dirty="0"/>
              <a:t>6-1(c)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62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" y="939946"/>
            <a:ext cx="11998036" cy="523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2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我们把数据挖掘模型在测试数据上表现的预测能力称为</a:t>
            </a:r>
            <a:r>
              <a:rPr lang="en-US" altLang="zh-CN" dirty="0"/>
              <a:t>“</a:t>
            </a:r>
            <a:r>
              <a:rPr lang="zh-CN" altLang="zh-CN" dirty="0">
                <a:solidFill>
                  <a:srgbClr val="FF0000"/>
                </a:solidFill>
              </a:rPr>
              <a:t>泛化</a:t>
            </a:r>
            <a:r>
              <a:rPr lang="zh-CN" altLang="zh-CN" dirty="0"/>
              <a:t>（</a:t>
            </a:r>
            <a:r>
              <a:rPr lang="en-US" altLang="zh-CN" dirty="0"/>
              <a:t>generalization</a:t>
            </a:r>
            <a:r>
              <a:rPr lang="zh-CN" altLang="zh-CN" dirty="0"/>
              <a:t>）</a:t>
            </a:r>
            <a:r>
              <a:rPr lang="en-US" altLang="zh-CN" dirty="0"/>
              <a:t>”</a:t>
            </a:r>
            <a:r>
              <a:rPr lang="zh-CN" altLang="zh-CN" dirty="0"/>
              <a:t>能力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过</a:t>
            </a:r>
            <a:r>
              <a:rPr lang="zh-CN" altLang="zh-CN" dirty="0"/>
              <a:t>拟合和欠拟合的模型都有比较差的泛化能力。它们的发生都和模型的复杂度（可以简单理解为模型参数数量）和训练集的规模有关。增加模型的复杂度可以增加模型的拟合能力，但如果训练数据集规模不够大，就会带来过拟合的风险。当训练数据集比较大时，模型过拟合的风险相对越小，因而模型的泛化能力比较高。这也是我们需要足够数量的数据集来训练模型的原因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040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二分类和多分类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二分类（</a:t>
            </a:r>
            <a:r>
              <a:rPr lang="en-US" altLang="zh-CN" dirty="0"/>
              <a:t>binary classification</a:t>
            </a:r>
            <a:r>
              <a:rPr lang="zh-CN" altLang="zh-CN" dirty="0"/>
              <a:t>）是指分类器可以分配一个数据对象两种类别标签中的一种，例如，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</a:t>
            </a:r>
            <a:r>
              <a:rPr lang="zh-CN" altLang="zh-CN" dirty="0"/>
              <a:t>。前面讨论的饮料市场分析问题是二分类问题，类别标签只有“喜欢”和“不喜欢”两种。如果分类器可以分配数据对象多种类别标签中的一种，则是一个多分类（</a:t>
            </a:r>
            <a:r>
              <a:rPr lang="en-US" altLang="zh-CN" dirty="0"/>
              <a:t>multi-class classification</a:t>
            </a:r>
            <a:r>
              <a:rPr lang="zh-CN" altLang="zh-CN" dirty="0"/>
              <a:t>）问题。例如，前面章节提到的鸢尾花数据集，它包括三种类型的花。二分类和多分类都是类别互斥的分类问题，也即，每个数据对象只能属于一个类别。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71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如果分类器可以分配数据对象的类别标签为零个、一种或者超过一种，则是一个多标签分类（</a:t>
            </a:r>
            <a:r>
              <a:rPr lang="en-US" altLang="zh-CN" dirty="0"/>
              <a:t>multi-label classification</a:t>
            </a:r>
            <a:r>
              <a:rPr lang="zh-CN" altLang="zh-CN" dirty="0"/>
              <a:t>）问题。多标签分类因为允许一个数据对象同时从属于多个类别，它们是非类别互斥的分类问题。例如，在新闻文档分类任务中，一条关于军人体育比赛的新闻，可以同时属于体育类和军事类。</a:t>
            </a:r>
          </a:p>
          <a:p>
            <a:r>
              <a:rPr lang="zh-CN" altLang="zh-CN" dirty="0"/>
              <a:t>本书没有讨论多标签分类模型，读者可以自行查阅相关资料，本书不做阐述。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78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线性及非线性分类器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根据模型所学习的函数关系是否为线性，我们将分类器划分为：线性分类器（</a:t>
            </a:r>
            <a:r>
              <a:rPr lang="en-US" altLang="zh-CN" dirty="0"/>
              <a:t>linear classifier</a:t>
            </a:r>
            <a:r>
              <a:rPr lang="zh-CN" altLang="zh-CN" dirty="0"/>
              <a:t>）和非线性分类器（</a:t>
            </a:r>
            <a:r>
              <a:rPr lang="en-US" altLang="zh-CN" dirty="0"/>
              <a:t>non-linear classifier</a:t>
            </a:r>
            <a:r>
              <a:rPr lang="zh-CN" altLang="zh-CN" dirty="0"/>
              <a:t>）。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简单的说，就是线性分类器</a:t>
            </a:r>
            <a:r>
              <a:rPr lang="zh-CN" altLang="en-US" dirty="0" smtClean="0"/>
              <a:t>的决策面</a:t>
            </a:r>
            <a:r>
              <a:rPr lang="zh-CN" altLang="en-US" dirty="0" smtClean="0"/>
              <a:t>是一个超平面。</a:t>
            </a:r>
            <a:endParaRPr lang="en-US" altLang="zh-CN" dirty="0" smtClean="0"/>
          </a:p>
          <a:p>
            <a:r>
              <a:rPr lang="zh-CN" altLang="zh-CN" dirty="0"/>
              <a:t>非线性</a:t>
            </a:r>
            <a:r>
              <a:rPr lang="zh-CN" altLang="zh-CN" dirty="0" smtClean="0"/>
              <a:t>分类器在</a:t>
            </a:r>
            <a:r>
              <a:rPr lang="zh-CN" altLang="zh-CN" dirty="0"/>
              <a:t>多维空间中的决策函数是一个超曲面或多个超平面的组合。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174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6.2</a:t>
            </a:r>
            <a:r>
              <a:rPr lang="zh-CN" altLang="zh-CN" b="1" dirty="0"/>
              <a:t>朴素</a:t>
            </a:r>
            <a:r>
              <a:rPr lang="zh-CN" altLang="zh-CN" b="1" dirty="0" smtClean="0"/>
              <a:t>贝叶斯分类器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05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朴素贝叶斯分类器是一种基于贝叶斯理论的简单的分类模型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它</a:t>
            </a:r>
            <a:r>
              <a:rPr lang="zh-CN" altLang="zh-CN" dirty="0"/>
              <a:t>以一个朴素的条件独立假设为前提</a:t>
            </a:r>
            <a:r>
              <a:rPr lang="zh-CN" altLang="zh-CN" dirty="0" smtClean="0"/>
              <a:t>：相对</a:t>
            </a:r>
            <a:r>
              <a:rPr lang="zh-CN" altLang="zh-CN" dirty="0"/>
              <a:t>于类别标签，特征之间相互独立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尽管</a:t>
            </a:r>
            <a:r>
              <a:rPr lang="zh-CN" altLang="zh-CN" dirty="0"/>
              <a:t>简单，但在很多任务中朴素贝叶斯的预测性能并不差。它在文本分类任务中也经常用作基准模型</a:t>
            </a:r>
            <a:r>
              <a:rPr lang="en-US" altLang="zh-CN" dirty="0"/>
              <a:t>(baseline)</a:t>
            </a:r>
            <a:r>
              <a:rPr lang="zh-CN" altLang="zh-CN" dirty="0"/>
              <a:t>。下面将简要介绍朴素贝叶斯的工作原理。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342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若两个随机变量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b</a:t>
                </a:r>
                <a:r>
                  <a:rPr lang="zh-CN" altLang="zh-CN" dirty="0"/>
                  <a:t>的联合概率用条件概率来</a:t>
                </a:r>
                <a:r>
                  <a:rPr lang="zh-CN" altLang="zh-CN" dirty="0" smtClean="0"/>
                  <a:t>描述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i="1"/>
                        </m:ctrlPr>
                      </m:eqArrPr>
                      <m:e>
                        <m:r>
                          <a:rPr lang="en-US" altLang="zh-CN" i="1"/>
                          <m:t>𝑃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a</m:t>
                            </m:r>
                            <m:r>
                              <a:rPr lang="en-US" altLang="zh-CN"/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/>
                              <m:t>b</m:t>
                            </m:r>
                          </m:e>
                        </m:d>
                        <m:r>
                          <a:rPr lang="en-US" altLang="zh-CN"/>
                          <m:t>=</m:t>
                        </m:r>
                        <m:r>
                          <a:rPr lang="en-US" altLang="zh-CN" i="1"/>
                          <m:t>𝑃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a</m:t>
                            </m:r>
                          </m:e>
                        </m:d>
                        <m:r>
                          <a:rPr lang="en-US" altLang="zh-CN" i="1"/>
                          <m:t>𝑃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b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a</m:t>
                            </m:r>
                          </m:e>
                        </m:d>
                        <m:r>
                          <a:rPr lang="en-US" altLang="zh-CN"/>
                          <m:t>=</m:t>
                        </m:r>
                        <m:r>
                          <a:rPr lang="en-US" altLang="zh-CN" i="1"/>
                          <m:t>𝑃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b</m:t>
                            </m:r>
                          </m:e>
                        </m:d>
                        <m:r>
                          <a:rPr lang="en-US" altLang="zh-CN" i="1"/>
                          <m:t>𝑃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a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b</m:t>
                            </m:r>
                          </m:e>
                        </m:d>
                      </m:e>
                    </m:eqAr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那么，它们的条件概率的</a:t>
                </a:r>
                <a:r>
                  <a:rPr lang="zh-CN" altLang="zh-CN" dirty="0" smtClean="0"/>
                  <a:t>计算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i="1"/>
                        </m:ctrlPr>
                      </m:eqArrPr>
                      <m:e>
                        <m:r>
                          <a:rPr lang="en-US" altLang="zh-CN" i="1"/>
                          <m:t>𝑃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b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a</m:t>
                            </m:r>
                          </m:e>
                        </m:d>
                        <m:r>
                          <a:rPr lang="en-US" altLang="zh-CN" i="1"/>
                          <m:t>=</m:t>
                        </m:r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r>
                              <a:rPr lang="en-US" altLang="zh-CN" i="1"/>
                              <m:t>𝑃</m:t>
                            </m:r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b</m:t>
                                </m:r>
                              </m:e>
                            </m:d>
                            <m:r>
                              <a:rPr lang="en-US" altLang="zh-CN" i="1"/>
                              <m:t>𝑃</m:t>
                            </m:r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b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/>
                              <m:t>𝑃</m:t>
                            </m:r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a</m:t>
                                </m:r>
                              </m:e>
                            </m:d>
                          </m:den>
                        </m:f>
                      </m:e>
                    </m:eqAr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该公式也称作“贝叶斯定理”。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639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朴素贝叶斯分类器的名称起因于它基于贝叶斯定理构建分类器，且引入了一个条件独立假设。它的基本原理如下：</a:t>
                </a:r>
              </a:p>
              <a:p>
                <a:r>
                  <a:rPr lang="zh-CN" altLang="zh-CN" dirty="0"/>
                  <a:t>给定数据集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D</m:t>
                    </m:r>
                    <m:r>
                      <a:rPr lang="en-US" altLang="zh-CN"/>
                      <m:t>={(</m:t>
                    </m:r>
                    <m:r>
                      <a:rPr lang="en-US" altLang="zh-CN" b="1" i="1"/>
                      <m:t>𝒙</m:t>
                    </m:r>
                    <m:r>
                      <a:rPr lang="en-US" altLang="zh-CN"/>
                      <m:t>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𝑐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r>
                      <a:rPr lang="en-US" altLang="zh-CN"/>
                      <m:t>)}</m:t>
                    </m:r>
                  </m:oMath>
                </a14:m>
                <a:r>
                  <a:rPr lang="zh-CN" altLang="zh-CN" dirty="0"/>
                  <a:t>包含</a:t>
                </a:r>
                <a14:m>
                  <m:oMath xmlns:m="http://schemas.openxmlformats.org/officeDocument/2006/math">
                    <m:r>
                      <a:rPr lang="en-US" altLang="zh-CN" i="1"/>
                      <m:t>𝑛</m:t>
                    </m:r>
                  </m:oMath>
                </a14:m>
                <a:r>
                  <a:rPr lang="zh-CN" altLang="zh-CN" dirty="0"/>
                  <a:t>个数据对象，它的类别集合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C</m:t>
                    </m:r>
                  </m:oMath>
                </a14:m>
                <a:r>
                  <a:rPr lang="zh-CN" altLang="zh-CN" dirty="0"/>
                  <a:t>包含</a:t>
                </a:r>
                <a14:m>
                  <m:oMath xmlns:m="http://schemas.openxmlformats.org/officeDocument/2006/math">
                    <m:r>
                      <a:rPr lang="en-US" altLang="zh-CN" i="1"/>
                      <m:t>𝑘</m:t>
                    </m:r>
                  </m:oMath>
                </a14:m>
                <a:r>
                  <a:rPr lang="zh-CN" altLang="zh-CN" dirty="0"/>
                  <a:t>个类别，即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C</m:t>
                    </m:r>
                    <m:r>
                      <a:rPr lang="en-US" altLang="zh-CN"/>
                      <m:t>={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𝑐</m:t>
                        </m:r>
                      </m:e>
                      <m:sub>
                        <m:r>
                          <a:rPr lang="en-US" altLang="zh-CN"/>
                          <m:t>1</m:t>
                        </m:r>
                      </m:sub>
                    </m:sSub>
                    <m:r>
                      <a:rPr lang="en-US" altLang="zh-CN"/>
                      <m:t>,..,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𝑐</m:t>
                        </m:r>
                      </m:e>
                      <m:sub>
                        <m:r>
                          <a:rPr lang="en-US" altLang="zh-CN" i="1"/>
                          <m:t>𝐾</m:t>
                        </m:r>
                      </m:sub>
                    </m:sSub>
                    <m:r>
                      <a:rPr lang="en-US" altLang="zh-CN"/>
                      <m:t>}</m:t>
                    </m:r>
                  </m:oMath>
                </a14:m>
                <a:r>
                  <a:rPr lang="zh-CN" altLang="zh-CN" dirty="0"/>
                  <a:t>。每个数据对象</a:t>
                </a:r>
                <a14:m>
                  <m:oMath xmlns:m="http://schemas.openxmlformats.org/officeDocument/2006/math">
                    <m:r>
                      <a:rPr lang="en-US" altLang="zh-CN" b="1" i="1"/>
                      <m:t>𝒙</m:t>
                    </m:r>
                  </m:oMath>
                </a14:m>
                <a:r>
                  <a:rPr lang="zh-CN" altLang="zh-CN" dirty="0"/>
                  <a:t>有</a:t>
                </a:r>
                <a14:m>
                  <m:oMath xmlns:m="http://schemas.openxmlformats.org/officeDocument/2006/math">
                    <m:r>
                      <a:rPr lang="en-US" altLang="zh-CN" i="1"/>
                      <m:t>𝑚</m:t>
                    </m:r>
                  </m:oMath>
                </a14:m>
                <a:r>
                  <a:rPr lang="zh-CN" altLang="zh-CN" dirty="0"/>
                  <a:t>个特征</a:t>
                </a:r>
                <a:r>
                  <a:rPr lang="en-US" altLang="zh-CN" dirty="0"/>
                  <a:t>,</a:t>
                </a:r>
                <a:r>
                  <a:rPr lang="zh-CN" altLang="zh-CN" dirty="0"/>
                  <a:t>即</a:t>
                </a:r>
                <a14:m>
                  <m:oMath xmlns:m="http://schemas.openxmlformats.org/officeDocument/2006/math">
                    <m:r>
                      <a:rPr lang="en-US" altLang="zh-CN" b="1" i="1"/>
                      <m:t>𝒙</m:t>
                    </m:r>
                    <m:r>
                      <a:rPr lang="en-US" altLang="zh-CN"/>
                      <m:t>=(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,…,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𝑚</m:t>
                        </m:r>
                      </m:sub>
                    </m:sSub>
                    <m:r>
                      <a:rPr lang="en-US" altLang="zh-CN" i="1"/>
                      <m:t>)</m:t>
                    </m:r>
                  </m:oMath>
                </a14:m>
                <a:r>
                  <a:rPr lang="zh-CN" altLang="zh-CN" dirty="0"/>
                  <a:t>。对于每个类别</a:t>
                </a:r>
                <a14:m>
                  <m:oMath xmlns:m="http://schemas.openxmlformats.org/officeDocument/2006/math">
                    <m:r>
                      <a:rPr lang="en-US" altLang="zh-CN" i="1"/>
                      <m:t>𝑐</m:t>
                    </m:r>
                    <m:r>
                      <a:rPr lang="en-US" altLang="zh-CN" i="1"/>
                      <m:t>∈</m:t>
                    </m:r>
                    <m:r>
                      <m:rPr>
                        <m:sty m:val="p"/>
                      </m:rPr>
                      <a:rPr lang="en-US" altLang="zh-CN"/>
                      <m:t>C</m:t>
                    </m:r>
                  </m:oMath>
                </a14:m>
                <a:r>
                  <a:rPr lang="zh-CN" altLang="zh-CN" dirty="0"/>
                  <a:t>，朴素贝叶斯分类器需要计算数据对象属于类别</a:t>
                </a:r>
                <a14:m>
                  <m:oMath xmlns:m="http://schemas.openxmlformats.org/officeDocument/2006/math">
                    <m:r>
                      <a:rPr lang="en-US" altLang="zh-CN" i="1"/>
                      <m:t>𝑐</m:t>
                    </m:r>
                  </m:oMath>
                </a14:m>
                <a:r>
                  <a:rPr lang="zh-CN" altLang="zh-CN" dirty="0"/>
                  <a:t>的概率，即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P</m:t>
                    </m:r>
                    <m:r>
                      <a:rPr lang="en-US" altLang="zh-CN"/>
                      <m:t>(</m:t>
                    </m:r>
                    <m:r>
                      <a:rPr lang="en-US" altLang="zh-CN" i="1"/>
                      <m:t>𝑐</m:t>
                    </m:r>
                    <m:r>
                      <a:rPr lang="en-US" altLang="zh-CN"/>
                      <m:t>|</m:t>
                    </m:r>
                    <m:r>
                      <a:rPr lang="en-US" altLang="zh-CN" b="1" i="1"/>
                      <m:t>𝒙</m:t>
                    </m:r>
                    <m:r>
                      <a:rPr lang="en-US" altLang="zh-CN"/>
                      <m:t>)</m:t>
                    </m:r>
                  </m:oMath>
                </a14:m>
                <a:r>
                  <a:rPr lang="zh-CN" altLang="zh-CN" dirty="0"/>
                  <a:t>，然后按照最大</a:t>
                </a:r>
                <a:r>
                  <a:rPr lang="zh-CN" altLang="zh-CN" dirty="0" smtClean="0"/>
                  <a:t>后验概率将</a:t>
                </a:r>
                <a:r>
                  <a:rPr lang="zh-CN" altLang="zh-CN" dirty="0"/>
                  <a:t>数据</a:t>
                </a:r>
                <a14:m>
                  <m:oMath xmlns:m="http://schemas.openxmlformats.org/officeDocument/2006/math">
                    <m:r>
                      <a:rPr lang="en-US" altLang="zh-CN" b="1" i="1"/>
                      <m:t>𝒙</m:t>
                    </m:r>
                  </m:oMath>
                </a14:m>
                <a:r>
                  <a:rPr lang="zh-CN" altLang="zh-CN" dirty="0"/>
                  <a:t>划分到后验概率值最大的类别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𝑐</m:t>
                        </m:r>
                      </m:e>
                      <m:sub>
                        <m:r>
                          <a:rPr lang="en-US" altLang="zh-CN" i="1"/>
                          <m:t>𝑀𝐴𝑃</m:t>
                        </m:r>
                      </m:sub>
                    </m:sSub>
                    <m:r>
                      <a:rPr lang="en-US" altLang="zh-CN"/>
                      <m:t>=</m:t>
                    </m:r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argmax</m:t>
                            </m:r>
                          </m:e>
                          <m:lim>
                            <m:r>
                              <a:rPr lang="en-US" altLang="zh-CN" i="1"/>
                              <m:t>𝑐</m:t>
                            </m:r>
                            <m:r>
                              <a:rPr lang="en-US" altLang="zh-CN"/>
                              <m:t>∈</m:t>
                            </m:r>
                            <m:r>
                              <a:rPr lang="en-US" altLang="zh-CN" i="1"/>
                              <m:t>𝐶</m:t>
                            </m:r>
                          </m:lim>
                        </m:limLow>
                      </m:fName>
                      <m:e>
                        <m:r>
                          <a:rPr lang="en-US" altLang="zh-CN" i="1"/>
                          <m:t>𝑃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𝑐</m:t>
                            </m:r>
                          </m:e>
                          <m:e>
                            <m:r>
                              <a:rPr lang="en-US" altLang="zh-CN" b="1" i="1"/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01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数据挖掘有两大类典型任务：有监督学习（</a:t>
            </a:r>
            <a:r>
              <a:rPr lang="en-US" altLang="zh-CN" dirty="0"/>
              <a:t>supervised learning</a:t>
            </a:r>
            <a:r>
              <a:rPr lang="zh-CN" altLang="zh-CN" dirty="0"/>
              <a:t>）和无监督学习</a:t>
            </a:r>
            <a:r>
              <a:rPr lang="en-US" altLang="zh-CN" dirty="0"/>
              <a:t>(unsupervised learning)</a:t>
            </a:r>
            <a:r>
              <a:rPr lang="zh-CN" altLang="zh-CN" dirty="0"/>
              <a:t>。本章讨论的分类和回归模型属于有监督学习，无监督学习将在第</a:t>
            </a:r>
            <a:r>
              <a:rPr lang="en-US" altLang="zh-CN" dirty="0"/>
              <a:t>8</a:t>
            </a:r>
            <a:r>
              <a:rPr lang="zh-CN" altLang="zh-CN" dirty="0"/>
              <a:t>章介绍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在有监督学习中，训练数据集中的每个数据对象（或称为数据样本）均具有对应的目标值。当目标值是离散的类别标签（</a:t>
            </a:r>
            <a:r>
              <a:rPr lang="en-US" altLang="zh-CN" dirty="0"/>
              <a:t>label</a:t>
            </a:r>
            <a:r>
              <a:rPr lang="zh-CN" altLang="zh-CN" dirty="0"/>
              <a:t>）时，这是一个</a:t>
            </a:r>
            <a:r>
              <a:rPr lang="zh-CN" altLang="zh-CN" b="1" dirty="0"/>
              <a:t>分类</a:t>
            </a:r>
            <a:r>
              <a:rPr lang="en-US" altLang="zh-CN" b="1" dirty="0"/>
              <a:t>(classification)</a:t>
            </a:r>
            <a:r>
              <a:rPr lang="zh-CN" altLang="zh-CN" dirty="0"/>
              <a:t>任务；当目标值是连续的实数值时，这是</a:t>
            </a:r>
            <a:r>
              <a:rPr lang="zh-CN" altLang="zh-CN" b="1" dirty="0"/>
              <a:t>回归</a:t>
            </a:r>
            <a:r>
              <a:rPr lang="en-US" altLang="zh-CN" b="1" dirty="0"/>
              <a:t>(regression)</a:t>
            </a:r>
            <a:r>
              <a:rPr lang="zh-CN" altLang="zh-CN" dirty="0"/>
              <a:t>任务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28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为了求解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P</m:t>
                    </m:r>
                    <m:r>
                      <a:rPr lang="en-US" altLang="zh-CN"/>
                      <m:t>(</m:t>
                    </m:r>
                    <m:r>
                      <a:rPr lang="en-US" altLang="zh-CN" i="1"/>
                      <m:t>𝑐</m:t>
                    </m:r>
                    <m:r>
                      <a:rPr lang="en-US" altLang="zh-CN"/>
                      <m:t>|</m:t>
                    </m:r>
                    <m:r>
                      <a:rPr lang="en-US" altLang="zh-CN" b="1" i="1"/>
                      <m:t>𝒙</m:t>
                    </m:r>
                    <m:r>
                      <a:rPr lang="en-US" altLang="zh-CN"/>
                      <m:t>)</m:t>
                    </m:r>
                  </m:oMath>
                </a14:m>
                <a:r>
                  <a:rPr lang="zh-CN" altLang="zh-CN" dirty="0"/>
                  <a:t>，按照贝叶斯定理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𝑃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𝑐</m:t>
                        </m:r>
                      </m:e>
                      <m:e>
                        <m:r>
                          <a:rPr lang="en-US" altLang="zh-CN" b="1" i="1"/>
                          <m:t>𝒙</m:t>
                        </m:r>
                      </m:e>
                    </m:d>
                    <m:r>
                      <a:rPr lang="en-US" altLang="zh-CN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𝑃</m:t>
                        </m:r>
                        <m:r>
                          <a:rPr lang="en-US" altLang="zh-CN"/>
                          <m:t>(</m:t>
                        </m:r>
                        <m:r>
                          <m:rPr>
                            <m:sty m:val="p"/>
                          </m:rPr>
                          <a:rPr lang="en-US" altLang="zh-CN"/>
                          <m:t>c</m:t>
                        </m:r>
                        <m:r>
                          <a:rPr lang="en-US" altLang="zh-CN"/>
                          <m:t>)</m:t>
                        </m:r>
                        <m:r>
                          <a:rPr lang="en-US" altLang="zh-CN" i="1"/>
                          <m:t>𝑃</m:t>
                        </m:r>
                        <m:r>
                          <a:rPr lang="en-US" altLang="zh-CN"/>
                          <m:t>(</m:t>
                        </m:r>
                        <m:r>
                          <a:rPr lang="en-US" altLang="zh-CN" b="1" i="1"/>
                          <m:t>𝒙</m:t>
                        </m:r>
                        <m:r>
                          <a:rPr lang="en-US" altLang="zh-CN"/>
                          <m:t>|</m:t>
                        </m:r>
                        <m:r>
                          <a:rPr lang="en-US" altLang="zh-CN" i="1"/>
                          <m:t>𝑐</m:t>
                        </m:r>
                        <m:r>
                          <a:rPr lang="en-US" altLang="zh-CN"/>
                          <m:t>)</m:t>
                        </m:r>
                      </m:num>
                      <m:den>
                        <m:r>
                          <a:rPr lang="en-US" altLang="zh-CN" i="1"/>
                          <m:t>𝑃</m:t>
                        </m:r>
                        <m:r>
                          <a:rPr lang="en-US" altLang="zh-CN"/>
                          <m:t>(</m:t>
                        </m:r>
                        <m:r>
                          <a:rPr lang="en-US" altLang="zh-CN" b="1" i="1"/>
                          <m:t>𝒙</m:t>
                        </m:r>
                        <m:r>
                          <a:rPr lang="en-US" altLang="zh-CN"/>
                          <m:t>)</m:t>
                        </m:r>
                      </m:den>
                    </m:f>
                  </m:oMath>
                </a14:m>
                <a:r>
                  <a:rPr lang="zh-CN" altLang="zh-CN" dirty="0"/>
                  <a:t>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𝑃</m:t>
                    </m:r>
                    <m:r>
                      <a:rPr lang="en-US" altLang="zh-CN"/>
                      <m:t>(</m:t>
                    </m:r>
                    <m:r>
                      <a:rPr lang="en-US" altLang="zh-CN" i="1"/>
                      <m:t>𝑐</m:t>
                    </m:r>
                    <m:r>
                      <a:rPr lang="en-US" altLang="zh-CN"/>
                      <m:t>)</m:t>
                    </m:r>
                  </m:oMath>
                </a14:m>
                <a:r>
                  <a:rPr lang="zh-CN" altLang="zh-CN" dirty="0"/>
                  <a:t>是类别</a:t>
                </a:r>
                <a14:m>
                  <m:oMath xmlns:m="http://schemas.openxmlformats.org/officeDocument/2006/math">
                    <m:r>
                      <a:rPr lang="en-US" altLang="zh-CN" i="1"/>
                      <m:t>𝑐</m:t>
                    </m:r>
                  </m:oMath>
                </a14:m>
                <a:r>
                  <a:rPr lang="zh-CN" altLang="zh-CN" dirty="0"/>
                  <a:t>的先验概率。因为对于所有的类别</a:t>
                </a:r>
                <a14:m>
                  <m:oMath xmlns:m="http://schemas.openxmlformats.org/officeDocument/2006/math">
                    <m:r>
                      <a:rPr lang="en-US" altLang="zh-CN" i="1"/>
                      <m:t>𝑐</m:t>
                    </m:r>
                    <m:r>
                      <a:rPr lang="en-US" altLang="zh-CN"/>
                      <m:t>∈</m:t>
                    </m:r>
                    <m:r>
                      <m:rPr>
                        <m:sty m:val="p"/>
                      </m:rPr>
                      <a:rPr lang="en-US" altLang="zh-CN"/>
                      <m:t>C</m:t>
                    </m:r>
                  </m:oMath>
                </a14:m>
                <a:r>
                  <a:rPr lang="zh-CN" altLang="zh-CN" dirty="0"/>
                  <a:t>，计算</a:t>
                </a:r>
                <a14:m>
                  <m:oMath xmlns:m="http://schemas.openxmlformats.org/officeDocument/2006/math">
                    <m:r>
                      <a:rPr lang="en-US" altLang="zh-CN" i="1"/>
                      <m:t>𝑃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𝑐</m:t>
                        </m:r>
                      </m:e>
                      <m:e>
                        <m:r>
                          <a:rPr lang="en-US" altLang="zh-CN" b="1" i="1"/>
                          <m:t>𝒙</m:t>
                        </m:r>
                      </m:e>
                    </m:d>
                  </m:oMath>
                </a14:m>
                <a:r>
                  <a:rPr lang="zh-CN" altLang="zh-CN" dirty="0"/>
                  <a:t>时</a:t>
                </a:r>
                <a14:m>
                  <m:oMath xmlns:m="http://schemas.openxmlformats.org/officeDocument/2006/math">
                    <m:r>
                      <a:rPr lang="zh-CN" altLang="zh-CN"/>
                      <m:t> </m:t>
                    </m:r>
                    <m:r>
                      <a:rPr lang="en-US" altLang="zh-CN" i="1"/>
                      <m:t>𝑃</m:t>
                    </m:r>
                    <m:r>
                      <a:rPr lang="en-US" altLang="zh-CN"/>
                      <m:t>(</m:t>
                    </m:r>
                    <m:r>
                      <a:rPr lang="en-US" altLang="zh-CN" b="1" i="1"/>
                      <m:t>𝒙</m:t>
                    </m:r>
                    <m:r>
                      <a:rPr lang="en-US" altLang="zh-CN"/>
                      <m:t>)</m:t>
                    </m:r>
                  </m:oMath>
                </a14:m>
                <a:r>
                  <a:rPr lang="zh-CN" altLang="zh-CN" dirty="0"/>
                  <a:t>是一个固定值。</a:t>
                </a:r>
                <a:r>
                  <a:rPr lang="zh-CN" altLang="zh-CN" dirty="0" smtClean="0"/>
                  <a:t>因此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𝑃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𝑐</m:t>
                        </m:r>
                      </m:e>
                      <m:e>
                        <m:r>
                          <a:rPr lang="en-US" altLang="zh-CN" b="1" i="1"/>
                          <m:t>𝒙</m:t>
                        </m:r>
                      </m:e>
                    </m:d>
                    <m:r>
                      <a:rPr lang="en-US" altLang="zh-CN"/>
                      <m:t>∝</m:t>
                    </m:r>
                    <m:r>
                      <a:rPr lang="en-US" altLang="zh-CN" i="1"/>
                      <m:t>𝑃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𝑐</m:t>
                        </m:r>
                      </m:e>
                    </m:d>
                    <m:r>
                      <a:rPr lang="en-US" altLang="zh-CN" i="1"/>
                      <m:t>𝑃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b="1" i="1"/>
                          <m:t>𝒙</m:t>
                        </m:r>
                      </m:e>
                      <m:e>
                        <m:r>
                          <a:rPr lang="en-US" altLang="zh-CN" i="1"/>
                          <m:t>𝑐</m:t>
                        </m:r>
                      </m:e>
                    </m:d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39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现在引入一个条件独立性假设：</a:t>
                </a:r>
                <a14:m>
                  <m:oMath xmlns:m="http://schemas.openxmlformats.org/officeDocument/2006/math">
                    <m:r>
                      <a:rPr lang="en-US" altLang="zh-CN" b="1" i="1"/>
                      <m:t>𝒙</m:t>
                    </m:r>
                  </m:oMath>
                </a14:m>
                <a:r>
                  <a:rPr lang="zh-CN" altLang="zh-CN" dirty="0"/>
                  <a:t>中的所有特征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,…,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𝑚</m:t>
                        </m:r>
                      </m:sub>
                    </m:sSub>
                  </m:oMath>
                </a14:m>
                <a:r>
                  <a:rPr lang="zh-CN" altLang="zh-CN" dirty="0"/>
                  <a:t>在给定类别的条件下彼此独立。因此</a:t>
                </a:r>
                <a:r>
                  <a:rPr lang="zh-CN" altLang="zh-CN" dirty="0" smtClean="0"/>
                  <a:t>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𝑃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𝑐</m:t>
                        </m:r>
                      </m:e>
                      <m:e>
                        <m:r>
                          <a:rPr lang="en-US" altLang="zh-CN" b="1" i="1"/>
                          <m:t>𝒙</m:t>
                        </m:r>
                      </m:e>
                    </m:d>
                    <m:r>
                      <a:rPr lang="en-US" altLang="zh-CN"/>
                      <m:t>∝</m:t>
                    </m:r>
                    <m:r>
                      <a:rPr lang="en-US" altLang="zh-CN" i="1"/>
                      <m:t>𝑃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𝑐</m:t>
                        </m:r>
                      </m:e>
                    </m:d>
                    <m:nary>
                      <m:naryPr>
                        <m:chr m:val="∏"/>
                        <m:limLoc m:val="undOvr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𝑖</m:t>
                        </m:r>
                        <m:r>
                          <a:rPr lang="en-US" altLang="zh-CN"/>
                          <m:t>=1</m:t>
                        </m:r>
                      </m:sub>
                      <m:sup>
                        <m:r>
                          <a:rPr lang="en-US" altLang="zh-CN" i="1"/>
                          <m:t>𝑚</m:t>
                        </m:r>
                      </m:sup>
                      <m:e>
                        <m:r>
                          <a:rPr lang="en-US" altLang="zh-CN" i="1"/>
                          <m:t>𝑃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𝑥</m:t>
                                </m:r>
                              </m:e>
                              <m:sub>
                                <m:r>
                                  <a:rPr lang="en-US" altLang="zh-CN" i="1"/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/>
                              <m:t>𝑐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zh-CN" dirty="0"/>
                  <a:t>朴素贝叶斯分类器的决策函数可以重写为</a:t>
                </a:r>
                <a:r>
                  <a:rPr lang="zh-CN" altLang="zh-CN" dirty="0" smtClean="0"/>
                  <a:t>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𝑐</m:t>
                        </m:r>
                      </m:e>
                      <m:sub>
                        <m:r>
                          <a:rPr lang="en-US" altLang="zh-CN" i="1"/>
                          <m:t>𝑀𝐴𝑃</m:t>
                        </m:r>
                      </m:sub>
                    </m:sSub>
                    <m:r>
                      <a:rPr lang="en-US" altLang="zh-CN"/>
                      <m:t>=</m:t>
                    </m:r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argmax</m:t>
                            </m:r>
                          </m:e>
                          <m:lim>
                            <m:r>
                              <a:rPr lang="en-US" altLang="zh-CN" i="1"/>
                              <m:t>𝑐</m:t>
                            </m:r>
                            <m:r>
                              <a:rPr lang="en-US" altLang="zh-CN"/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zh-CN"/>
                              <m:t>C</m:t>
                            </m:r>
                          </m:lim>
                        </m:limLow>
                      </m:fName>
                      <m:e>
                        <m:r>
                          <a:rPr lang="en-US" altLang="zh-CN" i="1"/>
                          <m:t>𝑃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𝑐</m:t>
                            </m:r>
                          </m:e>
                        </m:d>
                        <m:nary>
                          <m:naryPr>
                            <m:chr m:val="∏"/>
                            <m:limLoc m:val="undOvr"/>
                            <m:ctrlPr>
                              <a:rPr lang="zh-CN" altLang="zh-CN" i="1"/>
                            </m:ctrlPr>
                          </m:naryPr>
                          <m:sub>
                            <m:r>
                              <a:rPr lang="en-US" altLang="zh-CN" i="1"/>
                              <m:t>𝑖</m:t>
                            </m:r>
                            <m:r>
                              <a:rPr lang="en-US" altLang="zh-CN"/>
                              <m:t>=1</m:t>
                            </m:r>
                          </m:sub>
                          <m:sup>
                            <m:r>
                              <a:rPr lang="en-US" altLang="zh-CN" i="1"/>
                              <m:t>𝑚</m:t>
                            </m:r>
                          </m:sup>
                          <m:e>
                            <m:r>
                              <a:rPr lang="en-US" altLang="zh-CN" i="1"/>
                              <m:t>𝑃</m:t>
                            </m:r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/>
                                  <m:t>𝑐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81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训练一个朴素贝叶斯分类器，其实</a:t>
                </a:r>
                <a:r>
                  <a:rPr lang="zh-CN" altLang="zh-CN" dirty="0" smtClean="0"/>
                  <a:t>就是</a:t>
                </a:r>
                <a:r>
                  <a:rPr lang="zh-CN" altLang="en-US" dirty="0" smtClean="0"/>
                  <a:t>学习</a:t>
                </a:r>
                <a:r>
                  <a:rPr lang="zh-CN" altLang="zh-CN" dirty="0" smtClean="0"/>
                  <a:t>两</a:t>
                </a:r>
                <a:r>
                  <a:rPr lang="zh-CN" altLang="zh-CN" dirty="0"/>
                  <a:t>类概率：</a:t>
                </a:r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）每个类别</a:t>
                </a:r>
                <a14:m>
                  <m:oMath xmlns:m="http://schemas.openxmlformats.org/officeDocument/2006/math">
                    <m:r>
                      <a:rPr lang="en-US" altLang="zh-CN" i="1"/>
                      <m:t>𝑐</m:t>
                    </m:r>
                    <m:r>
                      <a:rPr lang="en-US" altLang="zh-CN" i="1"/>
                      <m:t>∈</m:t>
                    </m:r>
                    <m:r>
                      <m:rPr>
                        <m:sty m:val="p"/>
                      </m:rPr>
                      <a:rPr lang="en-US" altLang="zh-CN"/>
                      <m:t>C</m:t>
                    </m:r>
                  </m:oMath>
                </a14:m>
                <a:r>
                  <a:rPr lang="zh-CN" altLang="zh-CN" dirty="0"/>
                  <a:t>的先验概率</a:t>
                </a:r>
                <a14:m>
                  <m:oMath xmlns:m="http://schemas.openxmlformats.org/officeDocument/2006/math">
                    <m:r>
                      <a:rPr lang="en-US" altLang="zh-CN" i="1"/>
                      <m:t>𝑃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𝑐</m:t>
                    </m:r>
                    <m:r>
                      <a:rPr lang="en-US" altLang="zh-CN" i="1"/>
                      <m:t>)</m:t>
                    </m:r>
                  </m:oMath>
                </a14:m>
                <a:r>
                  <a:rPr lang="zh-CN" altLang="zh-CN" dirty="0"/>
                  <a:t>；</a:t>
                </a:r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）每个特征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r>
                      <a:rPr lang="en-US" altLang="zh-CN" i="1"/>
                      <m:t>∈</m:t>
                    </m:r>
                    <m:r>
                      <a:rPr lang="en-US" altLang="zh-CN" b="1" i="1"/>
                      <m:t>𝒙</m:t>
                    </m:r>
                  </m:oMath>
                </a14:m>
                <a:r>
                  <a:rPr lang="zh-CN" altLang="zh-CN" dirty="0"/>
                  <a:t>的条件概率</a:t>
                </a:r>
                <a14:m>
                  <m:oMath xmlns:m="http://schemas.openxmlformats.org/officeDocument/2006/math">
                    <m:r>
                      <a:rPr lang="en-US" altLang="zh-CN" i="1"/>
                      <m:t>𝑃</m:t>
                    </m:r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r>
                      <a:rPr lang="en-US" altLang="zh-CN" i="1"/>
                      <m:t>|</m:t>
                    </m:r>
                    <m:r>
                      <a:rPr lang="en-US" altLang="zh-CN" i="1"/>
                      <m:t>𝑐</m:t>
                    </m:r>
                    <m:r>
                      <a:rPr lang="en-US" altLang="zh-CN" i="1"/>
                      <m:t>)</m:t>
                    </m:r>
                  </m:oMath>
                </a14:m>
                <a:r>
                  <a:rPr lang="zh-CN" altLang="zh-CN" dirty="0"/>
                  <a:t>。</a:t>
                </a:r>
              </a:p>
              <a:p>
                <a:endParaRPr lang="en-US" altLang="zh-CN" dirty="0" smtClean="0"/>
              </a:p>
              <a:p>
                <a:r>
                  <a:rPr lang="zh-CN" altLang="zh-CN" dirty="0"/>
                  <a:t>首先，给定训练集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D</m:t>
                    </m:r>
                    <m:r>
                      <a:rPr lang="en-US" altLang="zh-CN"/>
                      <m:t>={(</m:t>
                    </m:r>
                    <m:r>
                      <a:rPr lang="en-US" altLang="zh-CN" b="1" i="1"/>
                      <m:t>𝒙</m:t>
                    </m:r>
                    <m:r>
                      <a:rPr lang="en-US" altLang="zh-CN"/>
                      <m:t>,</m:t>
                    </m:r>
                    <m:r>
                      <a:rPr lang="en-US" altLang="zh-CN" i="1"/>
                      <m:t>𝑐</m:t>
                    </m:r>
                    <m:r>
                      <a:rPr lang="en-US" altLang="zh-CN"/>
                      <m:t>)}</m:t>
                    </m:r>
                  </m:oMath>
                </a14:m>
                <a:r>
                  <a:rPr lang="zh-CN" altLang="zh-CN" dirty="0"/>
                  <a:t>，按照最大似然法估计，先验概率可以直接估计为每一类数据的比率，即</a:t>
                </a:r>
                <a14:m>
                  <m:oMath xmlns:m="http://schemas.openxmlformats.org/officeDocument/2006/math">
                    <m:r>
                      <a:rPr lang="en-US" altLang="zh-CN" i="1"/>
                      <m:t>𝑃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𝑐</m:t>
                            </m:r>
                          </m:e>
                          <m:sub>
                            <m:r>
                              <a:rPr lang="en-US" altLang="zh-CN" i="1"/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𝑛</m:t>
                            </m:r>
                          </m:e>
                          <m:sub>
                            <m:r>
                              <a:rPr lang="en-US" altLang="zh-CN" i="1"/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i="1"/>
                          <m:t>𝑛</m:t>
                        </m:r>
                      </m:den>
                    </m:f>
                  </m:oMath>
                </a14:m>
                <a:r>
                  <a:rPr lang="zh-CN" altLang="zh-CN" dirty="0"/>
                  <a:t>。这里，</a:t>
                </a:r>
                <a14:m>
                  <m:oMath xmlns:m="http://schemas.openxmlformats.org/officeDocument/2006/math">
                    <m:r>
                      <a:rPr lang="en-US" altLang="zh-CN" i="1"/>
                      <m:t>𝑛</m:t>
                    </m:r>
                  </m:oMath>
                </a14:m>
                <a:r>
                  <a:rPr lang="zh-CN" altLang="zh-CN" dirty="0"/>
                  <a:t>是训练集的大小，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𝑛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</m:sub>
                    </m:sSub>
                  </m:oMath>
                </a14:m>
                <a:r>
                  <a:rPr lang="zh-CN" altLang="zh-CN" dirty="0"/>
                  <a:t>是属于类别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𝑐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</m:sub>
                    </m:sSub>
                  </m:oMath>
                </a14:m>
                <a:r>
                  <a:rPr lang="zh-CN" altLang="zh-CN" dirty="0"/>
                  <a:t>的数据对象数量。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139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其次，对于特征的条件概率，有两种计算方式。</a:t>
                </a:r>
              </a:p>
              <a:p>
                <a:pPr lvl="0"/>
                <a:r>
                  <a:rPr lang="zh-CN" altLang="zh-CN" dirty="0"/>
                  <a:t>当特征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为数值型时。我们假设特征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的值服从正态分布。在训练数据属于类别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𝑐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</m:sub>
                    </m:sSub>
                  </m:oMath>
                </a14:m>
                <a:r>
                  <a:rPr lang="zh-CN" altLang="zh-CN" dirty="0"/>
                  <a:t>的数据对象上计算特征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的均值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𝜇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和方差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/>
                          <m:t>σ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  <m:sup>
                        <m:r>
                          <a:rPr lang="en-US" altLang="zh-CN"/>
                          <m:t>2</m:t>
                        </m:r>
                      </m:sup>
                    </m:sSubSup>
                  </m:oMath>
                </a14:m>
                <a:r>
                  <a:rPr lang="zh-CN" altLang="zh-CN" dirty="0"/>
                  <a:t>。此时，给定类别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𝑐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</m:sub>
                    </m:sSub>
                  </m:oMath>
                </a14:m>
                <a:r>
                  <a:rPr lang="zh-CN" altLang="zh-CN" dirty="0"/>
                  <a:t>和特征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在数据集上的某个取值</a:t>
                </a:r>
                <a14:m>
                  <m:oMath xmlns:m="http://schemas.openxmlformats.org/officeDocument/2006/math">
                    <m:r>
                      <a:rPr lang="en-US" altLang="zh-CN" i="1"/>
                      <m:t>𝑣</m:t>
                    </m:r>
                  </m:oMath>
                </a14:m>
                <a:r>
                  <a:rPr lang="zh-CN" altLang="zh-CN" dirty="0"/>
                  <a:t>，按照正态分布概率密度函数计算特征的</a:t>
                </a:r>
                <a:r>
                  <a:rPr lang="zh-CN" altLang="zh-CN" dirty="0" smtClean="0"/>
                  <a:t>条件概率</a:t>
                </a:r>
                <a:endParaRPr lang="en-US" altLang="zh-CN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altLang="zh-CN" i="1"/>
                      <m:t>𝑃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𝑖</m:t>
                            </m:r>
                          </m:sub>
                        </m:sSub>
                        <m:r>
                          <a:rPr lang="en-US" altLang="zh-CN"/>
                          <m:t>=</m:t>
                        </m:r>
                        <m:r>
                          <a:rPr lang="en-US" altLang="zh-CN" i="1"/>
                          <m:t>𝑣</m:t>
                        </m:r>
                      </m:e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𝑐</m:t>
                            </m:r>
                          </m:e>
                          <m:sub>
                            <m:r>
                              <a:rPr lang="en-US" altLang="zh-CN" i="1"/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/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/>
                            </m:ctrlPr>
                          </m:radPr>
                          <m:deg/>
                          <m:e>
                            <m:r>
                              <a:rPr lang="en-US" altLang="zh-CN"/>
                              <m:t>2</m:t>
                            </m:r>
                            <m:r>
                              <a:rPr lang="en-US" altLang="zh-CN" i="1"/>
                              <m:t>𝜋</m:t>
                            </m:r>
                            <m:sSubSup>
                              <m:sSubSupPr>
                                <m:ctrlPr>
                                  <a:rPr lang="zh-CN" altLang="zh-CN" i="1"/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σ</m:t>
                                </m:r>
                              </m:e>
                              <m:sub>
                                <m:r>
                                  <a:rPr lang="en-US" altLang="zh-CN" i="1"/>
                                  <m:t>𝑖</m:t>
                                </m:r>
                              </m:sub>
                              <m:sup>
                                <m:r>
                                  <a:rPr lang="en-US" altLang="zh-CN"/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/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−</m:t>
                            </m:r>
                            <m:f>
                              <m:fPr>
                                <m:ctrlPr>
                                  <a:rPr lang="zh-CN" altLang="zh-CN" i="1"/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/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i="1"/>
                                        </m:ctrlPr>
                                      </m:dPr>
                                      <m:e>
                                        <m:r>
                                          <a:rPr lang="en-US" altLang="zh-CN" i="1"/>
                                          <m:t>𝑣</m:t>
                                        </m:r>
                                        <m:r>
                                          <a:rPr lang="en-US" altLang="zh-CN" i="1"/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/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/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/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/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CN" altLang="zh-CN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/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/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424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当特征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为类别特征。对于特征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上的每个离散值</a:t>
                </a:r>
                <a14:m>
                  <m:oMath xmlns:m="http://schemas.openxmlformats.org/officeDocument/2006/math">
                    <m:r>
                      <a:rPr lang="en-US" altLang="zh-CN" i="1"/>
                      <m:t>𝑣</m:t>
                    </m:r>
                  </m:oMath>
                </a14:m>
                <a:r>
                  <a:rPr lang="zh-CN" altLang="zh-CN" dirty="0"/>
                  <a:t>，按公式</a:t>
                </a:r>
                <a:r>
                  <a:rPr lang="en-US" altLang="zh-CN" dirty="0"/>
                  <a:t>(6-8)</a:t>
                </a:r>
                <a:r>
                  <a:rPr lang="zh-CN" altLang="zh-CN" dirty="0"/>
                  <a:t>计算它的条件概率：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𝑃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𝑖</m:t>
                            </m:r>
                          </m:sub>
                        </m:sSub>
                        <m:r>
                          <a:rPr lang="en-US" altLang="zh-CN"/>
                          <m:t>=</m:t>
                        </m:r>
                        <m:r>
                          <a:rPr lang="en-US" altLang="zh-CN" i="1"/>
                          <m:t>𝑣</m:t>
                        </m:r>
                      </m:e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𝑐</m:t>
                            </m:r>
                          </m:e>
                          <m:sub>
                            <m:r>
                              <a:rPr lang="en-US" altLang="zh-CN" i="1"/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𝑛</m:t>
                            </m:r>
                          </m:e>
                          <m:sub>
                            <m:r>
                              <a:rPr lang="en-US" altLang="zh-CN" i="1"/>
                              <m:t>𝑣𝑘</m:t>
                            </m:r>
                          </m:sub>
                        </m:sSub>
                        <m:r>
                          <a:rPr lang="en-US" altLang="zh-CN"/>
                          <m:t>+</m:t>
                        </m:r>
                        <m:r>
                          <a:rPr lang="en-US" altLang="zh-CN" i="1"/>
                          <m:t>𝑙</m:t>
                        </m:r>
                      </m:num>
                      <m:den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𝑛</m:t>
                            </m:r>
                          </m:e>
                          <m:sub>
                            <m:r>
                              <a:rPr lang="en-US" altLang="zh-CN" i="1"/>
                              <m:t>𝑘</m:t>
                            </m:r>
                          </m:sub>
                        </m:sSub>
                        <m:r>
                          <a:rPr lang="en-US" altLang="zh-CN"/>
                          <m:t>+</m:t>
                        </m:r>
                        <m:r>
                          <a:rPr lang="en-US" altLang="zh-CN" i="1"/>
                          <m:t>𝑙</m:t>
                        </m:r>
                        <m:r>
                          <a:rPr lang="en-US" altLang="zh-CN"/>
                          <m:t>×</m:t>
                        </m:r>
                        <m:r>
                          <a:rPr lang="en-US" altLang="zh-CN" i="1"/>
                          <m:t>h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zh-CN" dirty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𝑛</m:t>
                        </m:r>
                      </m:e>
                      <m:sub>
                        <m:r>
                          <a:rPr lang="en-US" altLang="zh-CN" i="1"/>
                          <m:t>𝑣𝑘</m:t>
                        </m:r>
                      </m:sub>
                    </m:sSub>
                  </m:oMath>
                </a14:m>
                <a:r>
                  <a:rPr lang="zh-CN" altLang="zh-CN" dirty="0"/>
                  <a:t>是训练集中特征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在取值为</a:t>
                </a:r>
                <a14:m>
                  <m:oMath xmlns:m="http://schemas.openxmlformats.org/officeDocument/2006/math">
                    <m:r>
                      <a:rPr lang="en-US" altLang="zh-CN" i="1"/>
                      <m:t>𝑣</m:t>
                    </m:r>
                  </m:oMath>
                </a14:m>
                <a:r>
                  <a:rPr lang="zh-CN" altLang="zh-CN" dirty="0"/>
                  <a:t>并且属于类别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c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</m:sub>
                    </m:sSub>
                  </m:oMath>
                </a14:m>
                <a:r>
                  <a:rPr lang="zh-CN" altLang="zh-CN" dirty="0"/>
                  <a:t>的数据对象数量，</a:t>
                </a:r>
                <a14:m>
                  <m:oMath xmlns:m="http://schemas.openxmlformats.org/officeDocument/2006/math">
                    <m:r>
                      <a:rPr lang="en-US" altLang="zh-CN" i="1"/>
                      <m:t>𝑙</m:t>
                    </m:r>
                  </m:oMath>
                </a14:m>
                <a:r>
                  <a:rPr lang="zh-CN" altLang="zh-CN" dirty="0"/>
                  <a:t>是平滑系数，</a:t>
                </a:r>
                <a14:m>
                  <m:oMath xmlns:m="http://schemas.openxmlformats.org/officeDocument/2006/math">
                    <m:r>
                      <a:rPr lang="en-US" altLang="zh-CN" i="1"/>
                      <m:t> </m:t>
                    </m:r>
                    <m:r>
                      <a:rPr lang="en-US" altLang="zh-CN" i="1"/>
                      <m:t>h</m:t>
                    </m:r>
                  </m:oMath>
                </a14:m>
                <a:r>
                  <a:rPr lang="zh-CN" altLang="zh-CN" dirty="0"/>
                  <a:t>是特征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中不同取值的数量。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531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因为以上概率值都是</a:t>
                </a:r>
                <a:r>
                  <a:rPr lang="en-US" altLang="zh-CN" dirty="0"/>
                  <a:t>[0,1]</a:t>
                </a:r>
                <a:r>
                  <a:rPr lang="zh-CN" altLang="zh-CN" dirty="0"/>
                  <a:t>之间的值，按照公式（</a:t>
                </a:r>
                <a:r>
                  <a:rPr lang="en-US" altLang="zh-CN" dirty="0"/>
                  <a:t>6-6</a:t>
                </a:r>
                <a:r>
                  <a:rPr lang="zh-CN" altLang="zh-CN" dirty="0"/>
                  <a:t>）计算的累计概率值容易出现因为概率值过小而下界溢出（计算机无法存储太小的数据）。因此，在实际进行分类时，会用对数运算将</a:t>
                </a:r>
                <a:r>
                  <a:rPr lang="zh-CN" altLang="zh-CN" dirty="0" smtClean="0"/>
                  <a:t>公式的</a:t>
                </a:r>
                <a:r>
                  <a:rPr lang="zh-CN" altLang="zh-CN" dirty="0"/>
                  <a:t>乘法运算转换成加法运算。因此，常采用的朴素贝叶斯分类器的决策函数为：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𝑐</m:t>
                        </m:r>
                      </m:e>
                      <m:sub>
                        <m:r>
                          <a:rPr lang="en-US" altLang="zh-CN" i="1"/>
                          <m:t>𝑀𝐴𝑃</m:t>
                        </m:r>
                      </m:sub>
                    </m:sSub>
                    <m:r>
                      <a:rPr lang="en-US" altLang="zh-CN"/>
                      <m:t>=</m:t>
                    </m:r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argmax</m:t>
                            </m:r>
                          </m:e>
                          <m:lim>
                            <m:r>
                              <a:rPr lang="en-US" altLang="zh-CN" i="1"/>
                              <m:t>𝑐</m:t>
                            </m:r>
                            <m:r>
                              <a:rPr lang="en-US" altLang="zh-CN"/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zh-CN"/>
                              <m:t>C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zh-CN" altLang="zh-CN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/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r>
                                  <a:rPr lang="en-US" altLang="zh-CN" i="1"/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zh-CN" i="1"/>
                                    </m:ctrlPr>
                                  </m:dPr>
                                  <m:e>
                                    <m:r>
                                      <a:rPr lang="en-US" altLang="zh-CN" i="1"/>
                                      <m:t>𝑐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zh-CN"/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/>
                            </m:ctrlPr>
                          </m:naryPr>
                          <m:sub>
                            <m:r>
                              <a:rPr lang="en-US" altLang="zh-CN" i="1"/>
                              <m:t>𝑖</m:t>
                            </m:r>
                            <m:r>
                              <a:rPr lang="en-US" altLang="zh-CN"/>
                              <m:t>=1</m:t>
                            </m:r>
                          </m:sub>
                          <m:sup>
                            <m:r>
                              <a:rPr lang="en-US" altLang="zh-CN" i="1"/>
                              <m:t>𝑚</m:t>
                            </m:r>
                          </m:sup>
                          <m:e>
                            <m:func>
                              <m:funcPr>
                                <m:ctrlPr>
                                  <a:rPr lang="zh-CN" altLang="zh-CN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i="1"/>
                                    </m:ctrlPr>
                                  </m:dPr>
                                  <m:e>
                                    <m:r>
                                      <a:rPr lang="en-US" altLang="zh-CN" i="1"/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zh-CN" altLang="zh-CN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/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/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i="1"/>
                                          <m:t>𝑐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283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</a:t>
            </a:r>
            <a:r>
              <a:rPr lang="en-US" altLang="zh-CN" dirty="0"/>
              <a:t>Python</a:t>
            </a:r>
            <a:r>
              <a:rPr lang="zh-CN" altLang="zh-CN" dirty="0"/>
              <a:t>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zh-CN" dirty="0"/>
              <a:t>的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zh-CN" dirty="0"/>
              <a:t>模块提供了多个版本朴素贝叶斯算法的实现。其中，对于连续</a:t>
            </a:r>
            <a:r>
              <a:rPr lang="zh-CN" altLang="zh-CN" dirty="0" smtClean="0"/>
              <a:t>数值计算</a:t>
            </a:r>
            <a:r>
              <a:rPr lang="zh-CN" altLang="zh-CN" dirty="0"/>
              <a:t>条件概率的，称为高斯朴素贝叶斯（</a:t>
            </a:r>
            <a:r>
              <a:rPr lang="en-US" altLang="zh-CN" dirty="0"/>
              <a:t>Gaussian Naïve Bayes</a:t>
            </a:r>
            <a:r>
              <a:rPr lang="zh-CN" altLang="zh-CN" dirty="0" smtClean="0"/>
              <a:t>），</a:t>
            </a:r>
            <a:r>
              <a:rPr lang="zh-CN" altLang="en-US" dirty="0" smtClean="0"/>
              <a:t>对于分类属性，</a:t>
            </a:r>
            <a:r>
              <a:rPr lang="zh-CN" altLang="zh-CN" dirty="0" smtClean="0"/>
              <a:t>称为</a:t>
            </a:r>
            <a:r>
              <a:rPr lang="zh-CN" altLang="zh-CN" dirty="0"/>
              <a:t>多项式朴素贝叶斯（</a:t>
            </a:r>
            <a:r>
              <a:rPr lang="en-US" altLang="zh-CN" dirty="0"/>
              <a:t>Multinomial Naïve Bayes</a:t>
            </a:r>
            <a:r>
              <a:rPr lang="zh-CN" altLang="zh-CN" dirty="0"/>
              <a:t>）。下面介绍这两种朴素贝叶斯算法的应用。</a:t>
            </a:r>
          </a:p>
          <a:p>
            <a:r>
              <a:rPr lang="zh-CN" altLang="zh-CN" dirty="0"/>
              <a:t>本节使用</a:t>
            </a:r>
            <a:r>
              <a:rPr lang="en-US" altLang="zh-CN" dirty="0"/>
              <a:t>Universal Bank</a:t>
            </a:r>
            <a:r>
              <a:rPr lang="zh-CN" altLang="zh-CN" dirty="0"/>
              <a:t>数据集，基本情况如下所示：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962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b="1" dirty="0"/>
              <a:t>数据集：</a:t>
            </a:r>
            <a:r>
              <a:rPr lang="en-US" altLang="zh-CN" b="1" dirty="0"/>
              <a:t>Universal Bank</a:t>
            </a:r>
            <a:endParaRPr lang="zh-CN" altLang="zh-CN" dirty="0"/>
          </a:p>
          <a:p>
            <a:r>
              <a:rPr lang="en-US" altLang="zh-CN" dirty="0"/>
              <a:t>Universal Bank</a:t>
            </a:r>
            <a:r>
              <a:rPr lang="zh-CN" altLang="zh-CN" dirty="0"/>
              <a:t>是一家业绩快速增长的银行。为了增加贷款业务，该银行探索将储蓄客户转变成个人贷款客户的方式。银行收集了</a:t>
            </a:r>
            <a:r>
              <a:rPr lang="en-US" altLang="zh-CN" dirty="0"/>
              <a:t>5000</a:t>
            </a:r>
            <a:r>
              <a:rPr lang="zh-CN" altLang="zh-CN" dirty="0"/>
              <a:t>条客户数据，包括客户特征（</a:t>
            </a:r>
            <a:r>
              <a:rPr lang="en-US" altLang="zh-CN" dirty="0"/>
              <a:t>age</a:t>
            </a:r>
            <a:r>
              <a:rPr lang="zh-CN" altLang="zh-CN" dirty="0"/>
              <a:t>，</a:t>
            </a:r>
            <a:r>
              <a:rPr lang="en-US" altLang="zh-CN" dirty="0"/>
              <a:t>experience</a:t>
            </a:r>
            <a:r>
              <a:rPr lang="zh-CN" altLang="zh-CN" dirty="0"/>
              <a:t>，</a:t>
            </a:r>
            <a:r>
              <a:rPr lang="en-US" altLang="zh-CN" dirty="0"/>
              <a:t>income, family, </a:t>
            </a:r>
            <a:r>
              <a:rPr lang="en-US" altLang="zh-CN" dirty="0" err="1"/>
              <a:t>CCAvg</a:t>
            </a:r>
            <a:r>
              <a:rPr lang="en-US" altLang="zh-CN" dirty="0"/>
              <a:t>, education, Zip code</a:t>
            </a:r>
            <a:r>
              <a:rPr lang="zh-CN" altLang="zh-CN" dirty="0"/>
              <a:t>），客户对上一次贷款营销活动的响应（</a:t>
            </a:r>
            <a:r>
              <a:rPr lang="en-US" altLang="zh-CN" dirty="0"/>
              <a:t>Personal Loan</a:t>
            </a:r>
            <a:r>
              <a:rPr lang="zh-CN" altLang="zh-CN" dirty="0"/>
              <a:t>），客户和银行的关系（</a:t>
            </a:r>
            <a:r>
              <a:rPr lang="en-US" altLang="zh-CN" dirty="0"/>
              <a:t>mortgage, securities account, online, CD account, credit card</a:t>
            </a:r>
            <a:r>
              <a:rPr lang="zh-CN" altLang="zh-CN" dirty="0"/>
              <a:t>）共</a:t>
            </a:r>
            <a:r>
              <a:rPr lang="en-US" altLang="zh-CN" dirty="0"/>
              <a:t>13</a:t>
            </a:r>
            <a:r>
              <a:rPr lang="zh-CN" altLang="zh-CN" dirty="0"/>
              <a:t>个特征，目标值是‘</a:t>
            </a:r>
            <a:r>
              <a:rPr lang="en-US" altLang="zh-CN" dirty="0"/>
              <a:t>Personal Loan</a:t>
            </a:r>
            <a:r>
              <a:rPr lang="zh-CN" altLang="zh-CN" dirty="0"/>
              <a:t>’，即客户是否接受了个人贷款。在</a:t>
            </a:r>
            <a:r>
              <a:rPr lang="en-US" altLang="zh-CN" dirty="0"/>
              <a:t>5000</a:t>
            </a:r>
            <a:r>
              <a:rPr lang="zh-CN" altLang="zh-CN" dirty="0"/>
              <a:t>个客户中，仅</a:t>
            </a:r>
            <a:r>
              <a:rPr lang="en-US" altLang="zh-CN" dirty="0"/>
              <a:t>480</a:t>
            </a:r>
            <a:r>
              <a:rPr lang="zh-CN" altLang="zh-CN" dirty="0"/>
              <a:t>个客户接受了提供给他们的个人贷款。数据集中的编号（</a:t>
            </a:r>
            <a:r>
              <a:rPr lang="en-US" altLang="zh-CN" dirty="0"/>
              <a:t>ID</a:t>
            </a:r>
            <a:r>
              <a:rPr lang="zh-CN" altLang="zh-CN" dirty="0"/>
              <a:t>）和邮政编码（</a:t>
            </a:r>
            <a:r>
              <a:rPr lang="en-US" altLang="zh-CN" dirty="0"/>
              <a:t>Zip code</a:t>
            </a:r>
            <a:r>
              <a:rPr lang="zh-CN" altLang="zh-CN" dirty="0"/>
              <a:t>）特征因为在分类模型中无意义，在数据预处理阶段将它们删除。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092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zh-CN" b="1" dirty="0"/>
              <a:t>高斯朴素贝叶</a:t>
            </a:r>
            <a:r>
              <a:rPr lang="zh-CN" altLang="zh-CN" b="1" dirty="0" smtClean="0"/>
              <a:t>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zh-CN" dirty="0"/>
              <a:t>的</a:t>
            </a:r>
            <a:r>
              <a:rPr lang="en-US" altLang="zh-CN" dirty="0" err="1"/>
              <a:t>naive_bayes</a:t>
            </a:r>
            <a:r>
              <a:rPr lang="zh-CN" altLang="zh-CN" dirty="0"/>
              <a:t>模块中，提供了的高斯朴素贝叶斯类的实现，其基本语法如下：</a:t>
            </a:r>
          </a:p>
          <a:p>
            <a:r>
              <a:rPr lang="en-US" altLang="zh-CN" dirty="0" err="1"/>
              <a:t>GaussianNB</a:t>
            </a:r>
            <a:r>
              <a:rPr lang="en-US" altLang="zh-CN" dirty="0"/>
              <a:t>(priors=None, </a:t>
            </a:r>
            <a:r>
              <a:rPr lang="en-US" altLang="zh-CN" dirty="0" err="1"/>
              <a:t>var_smoothing</a:t>
            </a:r>
            <a:r>
              <a:rPr lang="en-US" altLang="zh-CN" dirty="0"/>
              <a:t>=1e-09) </a:t>
            </a:r>
            <a:endParaRPr lang="zh-CN" altLang="zh-CN" dirty="0"/>
          </a:p>
          <a:p>
            <a:r>
              <a:rPr lang="zh-CN" altLang="zh-CN" dirty="0"/>
              <a:t>其中，参数</a:t>
            </a:r>
            <a:r>
              <a:rPr lang="en-US" altLang="zh-CN" dirty="0"/>
              <a:t>priors</a:t>
            </a:r>
            <a:r>
              <a:rPr lang="zh-CN" altLang="zh-CN" dirty="0"/>
              <a:t>是每个类的先验概率，如果用户不给出，该类将会按照数据集中的数据计算；参数</a:t>
            </a:r>
            <a:r>
              <a:rPr lang="en-US" altLang="zh-CN" dirty="0" err="1"/>
              <a:t>var_smoothing</a:t>
            </a:r>
            <a:r>
              <a:rPr lang="zh-CN" altLang="zh-CN" dirty="0"/>
              <a:t>是平滑系数，默认取值为</a:t>
            </a:r>
            <a:r>
              <a:rPr lang="en-US" altLang="zh-CN" dirty="0"/>
              <a:t>1e-09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024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该类包含几个用于模型训练和测试的函数，包括：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fit(X, y[, </a:t>
            </a:r>
            <a:r>
              <a:rPr lang="en-US" altLang="zh-CN" dirty="0" err="1"/>
              <a:t>sample_weight</a:t>
            </a:r>
            <a:r>
              <a:rPr lang="en-US" altLang="zh-CN" dirty="0" smtClean="0"/>
              <a:t>])</a:t>
            </a:r>
            <a:r>
              <a:rPr lang="zh-CN" altLang="zh-CN" dirty="0" smtClean="0"/>
              <a:t> </a:t>
            </a:r>
            <a:endParaRPr lang="en-US" altLang="zh-CN" dirty="0" smtClean="0"/>
          </a:p>
          <a:p>
            <a:r>
              <a:rPr lang="zh-CN" altLang="zh-CN" dirty="0" smtClean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predict(X) </a:t>
            </a:r>
            <a:endParaRPr lang="en-US" altLang="zh-CN" dirty="0" smtClean="0"/>
          </a:p>
          <a:p>
            <a:r>
              <a:rPr lang="zh-CN" altLang="zh-CN" dirty="0" smtClean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 err="1"/>
              <a:t>predict_proba</a:t>
            </a:r>
            <a:r>
              <a:rPr lang="en-US" altLang="zh-CN" dirty="0"/>
              <a:t>(X</a:t>
            </a:r>
            <a:r>
              <a:rPr lang="en-US" altLang="zh-CN" dirty="0" smtClean="0"/>
              <a:t>)</a:t>
            </a:r>
            <a:r>
              <a:rPr lang="zh-CN" altLang="zh-CN" dirty="0" smtClean="0"/>
              <a:t> </a:t>
            </a:r>
            <a:endParaRPr lang="en-US" altLang="zh-CN" dirty="0" smtClean="0"/>
          </a:p>
          <a:p>
            <a:r>
              <a:rPr lang="zh-CN" altLang="zh-CN" dirty="0" smtClean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score(X, y)</a:t>
            </a:r>
            <a:r>
              <a:rPr lang="zh-CN" altLang="zh-CN" dirty="0"/>
              <a:t>：在测试集</a:t>
            </a:r>
            <a:r>
              <a:rPr lang="en-US" altLang="zh-CN" dirty="0"/>
              <a:t>X</a:t>
            </a:r>
            <a:r>
              <a:rPr lang="zh-CN" altLang="zh-CN" dirty="0"/>
              <a:t>和目标</a:t>
            </a:r>
            <a:r>
              <a:rPr lang="en-US" altLang="zh-CN" dirty="0"/>
              <a:t>y</a:t>
            </a:r>
            <a:r>
              <a:rPr lang="zh-CN" altLang="zh-CN" dirty="0"/>
              <a:t>上计算预测结果的准确度（</a:t>
            </a:r>
            <a:r>
              <a:rPr lang="en-US" altLang="zh-CN" dirty="0"/>
              <a:t>Accuracy</a:t>
            </a:r>
            <a:r>
              <a:rPr lang="zh-CN" altLang="zh-CN" dirty="0"/>
              <a:t>）。</a:t>
            </a:r>
          </a:p>
          <a:p>
            <a:r>
              <a:rPr lang="en-US" altLang="zh-CN" dirty="0"/>
              <a:t>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01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某饮料品牌厂商需要分析市场调查数据，以判断新研发的一款饮料是否被年轻人群体喜欢。随机调查了</a:t>
            </a:r>
            <a:r>
              <a:rPr lang="en-US" altLang="zh-CN" dirty="0"/>
              <a:t>300</a:t>
            </a:r>
            <a:r>
              <a:rPr lang="zh-CN" altLang="zh-CN" dirty="0"/>
              <a:t>名年轻人，获得了他们的年龄、职业、教育状况、年均购买次数等数据（特征），以及他们对饮料的喜好情况（</a:t>
            </a:r>
            <a:r>
              <a:rPr lang="en-US" altLang="zh-CN" dirty="0"/>
              <a:t>“</a:t>
            </a:r>
            <a:r>
              <a:rPr lang="zh-CN" altLang="zh-CN" dirty="0"/>
              <a:t>喜欢</a:t>
            </a:r>
            <a:r>
              <a:rPr lang="en-US" altLang="zh-CN" dirty="0"/>
              <a:t>”</a:t>
            </a:r>
            <a:r>
              <a:rPr lang="zh-CN" altLang="zh-CN" dirty="0"/>
              <a:t>或</a:t>
            </a:r>
            <a:r>
              <a:rPr lang="en-US" altLang="zh-CN" dirty="0"/>
              <a:t>“</a:t>
            </a:r>
            <a:r>
              <a:rPr lang="zh-CN" altLang="zh-CN" dirty="0"/>
              <a:t>不喜欢</a:t>
            </a:r>
            <a:r>
              <a:rPr lang="en-US" altLang="zh-CN" dirty="0"/>
              <a:t>”</a:t>
            </a:r>
            <a:r>
              <a:rPr lang="zh-CN" altLang="zh-CN" dirty="0"/>
              <a:t>）；如果在这些数据上建立数据挖掘模型，用于预测其它年轻人对饮料的态度，这个模型就是一个典型的</a:t>
            </a:r>
            <a:r>
              <a:rPr lang="zh-CN" altLang="zh-CN" dirty="0">
                <a:solidFill>
                  <a:srgbClr val="FF0000"/>
                </a:solidFill>
              </a:rPr>
              <a:t>分类模型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95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代码</a:t>
            </a:r>
            <a:r>
              <a:rPr lang="en-US" altLang="zh-CN" dirty="0"/>
              <a:t>6-1</a:t>
            </a:r>
            <a:r>
              <a:rPr lang="zh-CN" altLang="zh-CN" dirty="0"/>
              <a:t>演示了在</a:t>
            </a:r>
            <a:r>
              <a:rPr lang="en-US" altLang="zh-CN" dirty="0"/>
              <a:t>Universal Bank</a:t>
            </a:r>
            <a:r>
              <a:rPr lang="zh-CN" altLang="zh-CN" dirty="0"/>
              <a:t>数据集上使用高斯朴素贝叶斯进行分类的过程。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584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zh-CN" altLang="zh-CN" b="1" dirty="0"/>
              <a:t>多项式朴素贝叶</a:t>
            </a:r>
            <a:r>
              <a:rPr lang="zh-CN" altLang="zh-CN" b="1" dirty="0" smtClean="0"/>
              <a:t>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zh-CN" dirty="0"/>
              <a:t>的</a:t>
            </a:r>
            <a:r>
              <a:rPr lang="en-US" altLang="zh-CN" dirty="0" err="1"/>
              <a:t>naive_bayes</a:t>
            </a:r>
            <a:r>
              <a:rPr lang="zh-CN" altLang="zh-CN" dirty="0"/>
              <a:t>模块中，也提供多项式朴素贝叶斯类的实现，其基本语法如下：</a:t>
            </a:r>
          </a:p>
          <a:p>
            <a:r>
              <a:rPr lang="en-US" altLang="zh-CN" dirty="0" err="1"/>
              <a:t>MultinomialNB</a:t>
            </a:r>
            <a:r>
              <a:rPr lang="en-US" altLang="zh-CN" dirty="0"/>
              <a:t>(alpha=1.0, </a:t>
            </a:r>
            <a:r>
              <a:rPr lang="en-US" altLang="zh-CN" dirty="0" err="1"/>
              <a:t>class_prior</a:t>
            </a:r>
            <a:r>
              <a:rPr lang="en-US" altLang="zh-CN" dirty="0"/>
              <a:t>=None) 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zh-CN" altLang="zh-CN" dirty="0"/>
              <a:t>其中，参数</a:t>
            </a:r>
            <a:r>
              <a:rPr lang="en-US" altLang="zh-CN" dirty="0" err="1"/>
              <a:t>class_prior</a:t>
            </a:r>
            <a:r>
              <a:rPr lang="zh-CN" altLang="zh-CN" dirty="0"/>
              <a:t>是每个类的先验概率，如果用户不给出，该类将会按照数据集中的数据自行计算。参数</a:t>
            </a:r>
            <a:r>
              <a:rPr lang="en-US" altLang="zh-CN" dirty="0"/>
              <a:t>alpha</a:t>
            </a:r>
            <a:r>
              <a:rPr lang="zh-CN" altLang="zh-CN" dirty="0"/>
              <a:t>是平滑系数</a:t>
            </a:r>
            <a:r>
              <a:rPr lang="en-US" altLang="zh-CN" dirty="0"/>
              <a:t>,</a:t>
            </a:r>
            <a:r>
              <a:rPr lang="zh-CN" altLang="zh-CN" dirty="0"/>
              <a:t>默认为</a:t>
            </a:r>
            <a:r>
              <a:rPr lang="en-US" altLang="zh-CN" dirty="0"/>
              <a:t>1.0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代码</a:t>
            </a:r>
            <a:r>
              <a:rPr lang="en-US" altLang="zh-CN" dirty="0"/>
              <a:t>6-2</a:t>
            </a:r>
            <a:r>
              <a:rPr lang="zh-CN" altLang="zh-CN" dirty="0"/>
              <a:t>演示了使用多项式朴素贝叶斯建立分类模型对</a:t>
            </a:r>
            <a:r>
              <a:rPr lang="en-US" altLang="zh-CN" dirty="0"/>
              <a:t>Universal Bank</a:t>
            </a:r>
            <a:r>
              <a:rPr lang="zh-CN" altLang="zh-CN" dirty="0"/>
              <a:t>数据集进行分类的过程。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893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需要说明的是，上述代码</a:t>
            </a:r>
            <a:r>
              <a:rPr lang="en-US" altLang="zh-CN" dirty="0"/>
              <a:t>6-2</a:t>
            </a:r>
            <a:r>
              <a:rPr lang="zh-CN" altLang="zh-CN" dirty="0"/>
              <a:t>只使用了六个类别特征，丢掉了其它数值特征。这是因为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zh-CN" dirty="0"/>
              <a:t>模块所实现的朴素贝叶斯均不擅长处理混合型数据（即包括数值特征，又包括类别特征）。读者也可以像代码</a:t>
            </a:r>
            <a:r>
              <a:rPr lang="en-US" altLang="zh-CN" dirty="0"/>
              <a:t>6-1</a:t>
            </a:r>
            <a:r>
              <a:rPr lang="zh-CN" altLang="zh-CN" dirty="0"/>
              <a:t>一样，简单地将所有类型特征都看作是数值类型，并采用全部特征训练</a:t>
            </a:r>
            <a:r>
              <a:rPr lang="en-US" altLang="zh-CN" dirty="0" err="1"/>
              <a:t>MultinomialNB</a:t>
            </a:r>
            <a:r>
              <a:rPr lang="zh-CN" altLang="zh-CN" dirty="0"/>
              <a:t>模型。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070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这里，我们还演示了使用集成技术来处理混合型数据。它使用高斯朴素贝叶斯在数值型特征上训练第一个模型，使用多项式朴素贝叶斯模型在类别特征上训练第二个模型，然后把两个模型的预测结果组合起来进行预测。具体集成技术的内容见第</a:t>
            </a:r>
            <a:r>
              <a:rPr lang="en-US" altLang="zh-CN" dirty="0" smtClean="0"/>
              <a:t>7</a:t>
            </a:r>
            <a:r>
              <a:rPr lang="zh-CN" altLang="zh-CN" dirty="0" smtClean="0"/>
              <a:t>章。下面的代码</a:t>
            </a:r>
            <a:r>
              <a:rPr lang="en-US" altLang="zh-CN" dirty="0" smtClean="0"/>
              <a:t>6-3</a:t>
            </a:r>
            <a:r>
              <a:rPr lang="zh-CN" altLang="zh-CN" dirty="0" smtClean="0"/>
              <a:t>演示了使用集成技术训练朴素贝叶斯分类器的过程。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569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6.3 K</a:t>
            </a:r>
            <a:r>
              <a:rPr lang="zh-CN" altLang="zh-CN" b="1" dirty="0"/>
              <a:t>最近邻</a:t>
            </a:r>
            <a:r>
              <a:rPr lang="zh-CN" altLang="zh-CN" b="1" dirty="0" smtClean="0"/>
              <a:t>分类器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92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K</a:t>
                </a:r>
                <a:r>
                  <a:rPr lang="zh-CN" altLang="zh-CN" dirty="0"/>
                  <a:t>最近邻是一种很简单却又很有效的分类模型。</a:t>
                </a:r>
              </a:p>
              <a:p>
                <a:r>
                  <a:rPr lang="zh-CN" altLang="zh-CN" dirty="0"/>
                  <a:t>已知训练集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D</m:t>
                    </m:r>
                    <m:r>
                      <a:rPr lang="en-US" altLang="zh-CN"/>
                      <m:t>={(</m:t>
                    </m:r>
                    <m:r>
                      <a:rPr lang="en-US" altLang="zh-CN" b="1" i="1"/>
                      <m:t>𝒙</m:t>
                    </m:r>
                    <m:r>
                      <a:rPr lang="en-US" altLang="zh-CN"/>
                      <m:t>,</m:t>
                    </m:r>
                    <m:r>
                      <a:rPr lang="en-US" altLang="zh-CN" i="1"/>
                      <m:t>𝑦</m:t>
                    </m:r>
                    <m:r>
                      <a:rPr lang="en-US" altLang="zh-CN"/>
                      <m:t>)}</m:t>
                    </m:r>
                  </m:oMath>
                </a14:m>
                <a:r>
                  <a:rPr lang="zh-CN" altLang="zh-CN" dirty="0"/>
                  <a:t>和待分类的一条测试数据对象</a:t>
                </a:r>
                <a14:m>
                  <m:oMath xmlns:m="http://schemas.openxmlformats.org/officeDocument/2006/math">
                    <m:r>
                      <a:rPr lang="en-US" altLang="zh-CN" b="1" i="1"/>
                      <m:t>𝒙</m:t>
                    </m:r>
                    <m:r>
                      <a:rPr lang="en-US" altLang="zh-CN" i="1"/>
                      <m:t>′</m:t>
                    </m:r>
                  </m:oMath>
                </a14:m>
                <a:r>
                  <a:rPr lang="zh-CN" altLang="zh-CN" dirty="0"/>
                  <a:t>。</a:t>
                </a:r>
                <a:r>
                  <a:rPr lang="en-US" altLang="zh-CN" dirty="0"/>
                  <a:t>KNN</a:t>
                </a:r>
                <a:r>
                  <a:rPr lang="zh-CN" altLang="zh-CN" dirty="0"/>
                  <a:t>模型从训练集发现和</a:t>
                </a:r>
                <a14:m>
                  <m:oMath xmlns:m="http://schemas.openxmlformats.org/officeDocument/2006/math">
                    <m:r>
                      <a:rPr lang="en-US" altLang="zh-CN" b="1" i="1"/>
                      <m:t>𝒙</m:t>
                    </m:r>
                    <m:r>
                      <a:rPr lang="en-US" altLang="zh-CN" i="1"/>
                      <m:t>′</m:t>
                    </m:r>
                  </m:oMath>
                </a14:m>
                <a:r>
                  <a:rPr lang="zh-CN" altLang="zh-CN" dirty="0"/>
                  <a:t>最相似的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个数据对象作为其近邻。根据这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个近邻对象的类别标签进行决策，按照少数服从多数的原则将</a:t>
                </a:r>
                <a14:m>
                  <m:oMath xmlns:m="http://schemas.openxmlformats.org/officeDocument/2006/math">
                    <m:r>
                      <a:rPr lang="en-US" altLang="zh-CN" b="1" i="1"/>
                      <m:t>𝒙</m:t>
                    </m:r>
                    <m:r>
                      <a:rPr lang="en-US" altLang="zh-CN" i="1"/>
                      <m:t>′</m:t>
                    </m:r>
                  </m:oMath>
                </a14:m>
                <a:r>
                  <a:rPr lang="zh-CN" altLang="zh-CN" dirty="0"/>
                  <a:t>分配近邻中数量最多的类。</a:t>
                </a:r>
              </a:p>
              <a:p>
                <a:r>
                  <a:rPr lang="zh-CN" altLang="zh-CN" dirty="0"/>
                  <a:t>基本的</a:t>
                </a:r>
                <a:r>
                  <a:rPr lang="en-US" altLang="zh-CN" dirty="0"/>
                  <a:t>KNN</a:t>
                </a:r>
                <a:r>
                  <a:rPr lang="zh-CN" altLang="zh-CN" dirty="0"/>
                  <a:t>算法步骤如下面的算法</a:t>
                </a:r>
                <a:r>
                  <a:rPr lang="en-US" altLang="zh-CN" dirty="0"/>
                  <a:t>6-1</a:t>
                </a:r>
                <a:r>
                  <a:rPr lang="zh-CN" altLang="zh-CN" dirty="0"/>
                  <a:t>所示。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105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957262"/>
            <a:ext cx="122110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36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zh-CN" dirty="0"/>
              <a:t>模型有两个关键因素：数据的相似性度量方法（见第３</a:t>
            </a:r>
            <a:r>
              <a:rPr lang="en-US" altLang="zh-CN" dirty="0"/>
              <a:t>.4.2</a:t>
            </a:r>
            <a:r>
              <a:rPr lang="zh-CN" altLang="zh-CN" dirty="0"/>
              <a:t>节的内容）和参数</a:t>
            </a:r>
            <a:r>
              <a:rPr lang="en-US" altLang="zh-CN" dirty="0"/>
              <a:t>k</a:t>
            </a:r>
            <a:r>
              <a:rPr lang="zh-CN" altLang="zh-CN" dirty="0"/>
              <a:t>的选取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对于</a:t>
            </a:r>
            <a:r>
              <a:rPr lang="zh-CN" altLang="zh-CN" dirty="0"/>
              <a:t>数值型的数据我们常</a:t>
            </a:r>
            <a:r>
              <a:rPr lang="zh-CN" altLang="zh-CN" dirty="0" smtClean="0"/>
              <a:t>采用欧式</a:t>
            </a:r>
            <a:r>
              <a:rPr lang="zh-CN" altLang="zh-CN" dirty="0"/>
              <a:t>距离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对于</a:t>
            </a:r>
            <a:r>
              <a:rPr lang="zh-CN" altLang="zh-CN" dirty="0"/>
              <a:t>参数</a:t>
            </a:r>
            <a:r>
              <a:rPr lang="en-US" altLang="zh-CN" dirty="0"/>
              <a:t>k</a:t>
            </a:r>
            <a:r>
              <a:rPr lang="zh-CN" altLang="zh-CN" dirty="0"/>
              <a:t>的选择，过大的</a:t>
            </a:r>
            <a:r>
              <a:rPr lang="en-US" altLang="zh-CN" dirty="0"/>
              <a:t>k</a:t>
            </a:r>
            <a:r>
              <a:rPr lang="zh-CN" altLang="zh-CN" dirty="0"/>
              <a:t>值或过小的</a:t>
            </a:r>
            <a:r>
              <a:rPr lang="en-US" altLang="zh-CN" dirty="0"/>
              <a:t>k</a:t>
            </a:r>
            <a:r>
              <a:rPr lang="zh-CN" altLang="zh-CN" dirty="0"/>
              <a:t>值都是不可取的，通常需要通过实验比选的方法选择最优的</a:t>
            </a:r>
            <a:r>
              <a:rPr lang="en-US" altLang="zh-CN" dirty="0"/>
              <a:t>k</a:t>
            </a:r>
            <a:r>
              <a:rPr lang="zh-CN" altLang="zh-CN" dirty="0"/>
              <a:t>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584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098" y="1510146"/>
            <a:ext cx="46291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55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一种对</a:t>
                </a:r>
                <a:r>
                  <a:rPr lang="en-US" altLang="zh-CN" dirty="0"/>
                  <a:t>KNN</a:t>
                </a:r>
                <a:r>
                  <a:rPr lang="zh-CN" altLang="zh-CN" dirty="0"/>
                  <a:t>模型的改进方法是将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个近邻基于余弦相似度加权。这里，两个向量</a:t>
                </a:r>
                <a14:m>
                  <m:oMath xmlns:m="http://schemas.openxmlformats.org/officeDocument/2006/math">
                    <m:r>
                      <a:rPr lang="en-US" altLang="zh-CN" b="1" i="1"/>
                      <m:t>𝒙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b="1" i="1"/>
                      <m:t>𝒙</m:t>
                    </m:r>
                    <m:r>
                      <a:rPr lang="en-US" altLang="zh-CN" b="1" i="1"/>
                      <m:t>’</m:t>
                    </m:r>
                  </m:oMath>
                </a14:m>
                <a:r>
                  <a:rPr lang="zh-CN" altLang="zh-CN" dirty="0"/>
                  <a:t>的余弦相似度的计算公式为</a:t>
                </a:r>
                <a:r>
                  <a:rPr lang="en-US" altLang="zh-CN" dirty="0"/>
                  <a:t>: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cos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b="1" i="1"/>
                          <m:t>𝒙</m:t>
                        </m:r>
                        <m:r>
                          <a:rPr lang="en-US" altLang="zh-CN"/>
                          <m:t> ,</m:t>
                        </m:r>
                        <m:r>
                          <a:rPr lang="en-US" altLang="zh-CN" b="1" i="1"/>
                          <m:t>𝒙</m:t>
                        </m:r>
                        <m:r>
                          <a:rPr lang="en-US" altLang="zh-CN" b="1" i="1"/>
                          <m:t>′</m:t>
                        </m:r>
                      </m:e>
                    </m:d>
                    <m:r>
                      <a:rPr lang="en-US" altLang="zh-CN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b="1" i="1"/>
                          <m:t>𝒙</m:t>
                        </m:r>
                        <m:r>
                          <a:rPr lang="en-US" altLang="zh-CN"/>
                          <m:t>∙</m:t>
                        </m:r>
                        <m:r>
                          <a:rPr lang="en-US" altLang="zh-CN" b="1" i="1"/>
                          <m:t>𝒙</m:t>
                        </m:r>
                        <m:r>
                          <a:rPr lang="en-US" altLang="zh-CN" b="1" i="1"/>
                          <m:t>′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b="1" i="1"/>
                              <m:t>𝒙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b="1" i="1"/>
                              <m:t>𝒙</m:t>
                            </m:r>
                            <m:r>
                              <a:rPr lang="en-US" altLang="zh-CN" b="1" i="1"/>
                              <m:t>′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zh-CN" dirty="0"/>
                  <a:t>此时，测试数据</a:t>
                </a:r>
                <a14:m>
                  <m:oMath xmlns:m="http://schemas.openxmlformats.org/officeDocument/2006/math">
                    <m:r>
                      <a:rPr lang="en-US" altLang="zh-CN" b="1" i="1"/>
                      <m:t>𝒙</m:t>
                    </m:r>
                    <m:r>
                      <a:rPr lang="en-US" altLang="zh-CN" b="1" i="1"/>
                      <m:t>‘</m:t>
                    </m:r>
                  </m:oMath>
                </a14:m>
                <a:r>
                  <a:rPr lang="zh-CN" altLang="zh-CN" dirty="0"/>
                  <a:t>属于类别</a:t>
                </a:r>
                <a:r>
                  <a:rPr lang="en-US" altLang="zh-CN" dirty="0"/>
                  <a:t>c</a:t>
                </a:r>
                <a:r>
                  <a:rPr lang="zh-CN" altLang="zh-CN" dirty="0"/>
                  <a:t>的得分为：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score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𝑐</m:t>
                        </m:r>
                        <m:r>
                          <a:rPr lang="en-US" altLang="zh-CN"/>
                          <m:t>,</m:t>
                        </m:r>
                        <m:r>
                          <a:rPr lang="en-US" altLang="zh-CN" b="1" i="1"/>
                          <m:t>𝒙</m:t>
                        </m:r>
                        <m:r>
                          <a:rPr lang="en-US" altLang="zh-CN" b="1" i="1"/>
                          <m:t>’</m:t>
                        </m:r>
                      </m:e>
                    </m:d>
                    <m:r>
                      <a:rPr lang="en-US" altLang="zh-CN"/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b="1" i="1"/>
                          <m:t>𝒙</m:t>
                        </m:r>
                        <m:r>
                          <a:rPr lang="en-US" altLang="zh-CN"/>
                          <m:t>∈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𝐷</m:t>
                            </m:r>
                          </m:e>
                          <m:sub>
                            <m:r>
                              <a:rPr lang="en-US" altLang="zh-CN" i="1"/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b="1" i="1"/>
                              <m:t>𝒙</m:t>
                            </m:r>
                            <m:r>
                              <a:rPr lang="en-US" altLang="zh-CN" b="1" i="1"/>
                              <m:t>′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𝐼</m:t>
                            </m:r>
                          </m:e>
                          <m:sub>
                            <m:r>
                              <a:rPr lang="en-US" altLang="zh-CN" i="1"/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b="1" i="1"/>
                              <m:t>𝒙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/>
                          <m:t>cos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b="1" i="1"/>
                              <m:t>𝒙</m:t>
                            </m:r>
                            <m:r>
                              <a:rPr lang="en-US" altLang="zh-CN"/>
                              <m:t>,</m:t>
                            </m:r>
                            <m:sSup>
                              <m:sSupPr>
                                <m:ctrlPr>
                                  <a:rPr lang="zh-CN" altLang="zh-CN" i="1"/>
                                </m:ctrlPr>
                              </m:sSupPr>
                              <m:e>
                                <m:r>
                                  <a:rPr lang="en-US" altLang="zh-CN" b="1" i="1"/>
                                  <m:t>𝒙</m:t>
                                </m:r>
                              </m:e>
                              <m:sup>
                                <m:r>
                                  <a:rPr lang="en-US" altLang="zh-CN" i="1"/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zh-CN" dirty="0" smtClean="0"/>
                  <a:t>这种基于相似度加权投票的改进</a:t>
                </a:r>
                <a:r>
                  <a:rPr lang="en-US" altLang="zh-CN" dirty="0" smtClean="0"/>
                  <a:t>KNN</a:t>
                </a:r>
                <a:r>
                  <a:rPr lang="zh-CN" altLang="zh-CN" dirty="0" smtClean="0"/>
                  <a:t>模型的性能往往高于简单投票的</a:t>
                </a:r>
                <a:r>
                  <a:rPr lang="en-US" altLang="zh-CN" dirty="0" smtClean="0"/>
                  <a:t>KNN</a:t>
                </a:r>
                <a:r>
                  <a:rPr lang="zh-CN" altLang="zh-CN" dirty="0" smtClean="0"/>
                  <a:t>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40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如果饮料品牌厂商在调查数据的基础上，建立数据挖掘模型用于预测一个年轻人对该款饮料的年均消费金额，也即目标是连续值，这个模型就是一个典型的</a:t>
            </a:r>
            <a:r>
              <a:rPr lang="zh-CN" altLang="zh-CN" dirty="0">
                <a:solidFill>
                  <a:srgbClr val="FF0000"/>
                </a:solidFill>
              </a:rPr>
              <a:t>回归模型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487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需要</a:t>
            </a:r>
            <a:r>
              <a:rPr lang="zh-CN" altLang="zh-CN" dirty="0"/>
              <a:t>指出的是，</a:t>
            </a:r>
            <a:r>
              <a:rPr lang="en-US" altLang="zh-CN" dirty="0"/>
              <a:t>KNN</a:t>
            </a:r>
            <a:r>
              <a:rPr lang="zh-CN" altLang="zh-CN" dirty="0"/>
              <a:t>在做预测时的计算量和训练集规模相关，因为待测试数据需要和训练集中的每个数据对象计算距离。如果训练集很大，则做分类决策时计算量将非常大。有很多研究改进</a:t>
            </a:r>
            <a:r>
              <a:rPr lang="en-US" altLang="zh-CN" dirty="0"/>
              <a:t>KNN</a:t>
            </a:r>
            <a:r>
              <a:rPr lang="zh-CN" altLang="zh-CN" dirty="0"/>
              <a:t>算法解决这一问题</a:t>
            </a:r>
            <a:r>
              <a:rPr lang="en-US" altLang="zh-CN" dirty="0"/>
              <a:t>[1,2]</a:t>
            </a:r>
            <a:r>
              <a:rPr lang="zh-CN" altLang="zh-CN" dirty="0"/>
              <a:t>，本书不做进一步讨论。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744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基于</a:t>
            </a:r>
            <a:r>
              <a:rPr lang="en-US" altLang="zh-CN" b="1" dirty="0"/>
              <a:t>Python</a:t>
            </a:r>
            <a:r>
              <a:rPr lang="zh-CN" altLang="zh-CN" b="1" dirty="0"/>
              <a:t>的</a:t>
            </a:r>
            <a:r>
              <a:rPr lang="zh-CN" altLang="zh-CN" b="1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zh-CN" dirty="0"/>
              <a:t>的</a:t>
            </a:r>
            <a:r>
              <a:rPr lang="en-US" altLang="zh-CN" dirty="0"/>
              <a:t>neighbors</a:t>
            </a:r>
            <a:r>
              <a:rPr lang="zh-CN" altLang="zh-CN" dirty="0"/>
              <a:t>模块提供了的</a:t>
            </a:r>
            <a:r>
              <a:rPr lang="en-US" altLang="zh-CN" dirty="0"/>
              <a:t>KNN</a:t>
            </a:r>
            <a:r>
              <a:rPr lang="zh-CN" altLang="zh-CN" dirty="0"/>
              <a:t>模型的实现，即</a:t>
            </a:r>
            <a:r>
              <a:rPr lang="en-US" altLang="zh-CN" dirty="0" err="1"/>
              <a:t>KNeighborsClassifier</a:t>
            </a:r>
            <a:r>
              <a:rPr lang="zh-CN" altLang="zh-CN" dirty="0"/>
              <a:t>类，它的基本语法如下：</a:t>
            </a:r>
          </a:p>
          <a:p>
            <a:r>
              <a:rPr lang="en-US" altLang="zh-CN" i="1" dirty="0"/>
              <a:t>	</a:t>
            </a:r>
            <a:r>
              <a:rPr lang="en-US" altLang="zh-CN" dirty="0" err="1"/>
              <a:t>KNeighborsClassifier</a:t>
            </a:r>
            <a:r>
              <a:rPr lang="en-US" altLang="zh-CN" dirty="0"/>
              <a:t>(</a:t>
            </a:r>
            <a:r>
              <a:rPr lang="en-US" altLang="zh-CN" dirty="0" err="1"/>
              <a:t>n_neighbors</a:t>
            </a:r>
            <a:r>
              <a:rPr lang="en-US" altLang="zh-CN" dirty="0"/>
              <a:t>=5, weights='uniform', </a:t>
            </a:r>
            <a:endParaRPr lang="zh-CN" altLang="zh-CN" dirty="0"/>
          </a:p>
          <a:p>
            <a:r>
              <a:rPr lang="en-US" altLang="zh-CN" dirty="0"/>
              <a:t>					algorithm='auto', metric='</a:t>
            </a:r>
            <a:r>
              <a:rPr lang="en-US" altLang="zh-CN" dirty="0" err="1"/>
              <a:t>minkowski</a:t>
            </a:r>
            <a:r>
              <a:rPr lang="en-US" altLang="zh-CN" dirty="0"/>
              <a:t>', </a:t>
            </a:r>
            <a:endParaRPr lang="zh-CN" altLang="zh-CN" dirty="0"/>
          </a:p>
          <a:p>
            <a:r>
              <a:rPr lang="en-US" altLang="zh-CN" dirty="0"/>
              <a:t>) </a:t>
            </a:r>
            <a:endParaRPr lang="zh-CN" altLang="zh-CN" dirty="0"/>
          </a:p>
          <a:p>
            <a:r>
              <a:rPr lang="zh-CN" altLang="zh-CN" dirty="0" smtClean="0"/>
              <a:t>其中主要的参数如下：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136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n_neighbors</a:t>
            </a:r>
            <a:r>
              <a:rPr lang="zh-CN" altLang="zh-CN" dirty="0"/>
              <a:t>：是选取的最近邻的数量，默认值是</a:t>
            </a:r>
            <a:r>
              <a:rPr lang="en-US" altLang="zh-CN" dirty="0"/>
              <a:t>5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weights</a:t>
            </a:r>
            <a:r>
              <a:rPr lang="zh-CN" altLang="zh-CN" dirty="0"/>
              <a:t>：是给最近邻中每个数据点分配的权重的计算方式，默认是‘</a:t>
            </a:r>
            <a:r>
              <a:rPr lang="en-US" altLang="zh-CN" dirty="0"/>
              <a:t>uniform</a:t>
            </a:r>
            <a:r>
              <a:rPr lang="zh-CN" altLang="zh-CN" dirty="0"/>
              <a:t>’表示所有的数据点权重一样。‘</a:t>
            </a:r>
            <a:r>
              <a:rPr lang="en-US" altLang="zh-CN" dirty="0"/>
              <a:t>distance</a:t>
            </a:r>
            <a:r>
              <a:rPr lang="zh-CN" altLang="zh-CN" dirty="0"/>
              <a:t>’表示根据最近邻到待测试数据的距离作为权重。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algorithm</a:t>
            </a:r>
            <a:r>
              <a:rPr lang="zh-CN" altLang="zh-CN" dirty="0"/>
              <a:t>：表示计算最近邻的方法。第</a:t>
            </a:r>
            <a:r>
              <a:rPr lang="en-US" altLang="zh-CN" dirty="0"/>
              <a:t>6.3.1</a:t>
            </a:r>
            <a:r>
              <a:rPr lang="zh-CN" altLang="zh-CN" dirty="0"/>
              <a:t>节指出，计算最近邻时的代价很大。有很多算法对此进行了改进。</a:t>
            </a:r>
            <a:r>
              <a:rPr lang="en-US" altLang="zh-CN" dirty="0"/>
              <a:t>’</a:t>
            </a:r>
            <a:r>
              <a:rPr lang="en-US" altLang="zh-CN" dirty="0" err="1"/>
              <a:t>ball_tree</a:t>
            </a:r>
            <a:r>
              <a:rPr lang="en-US" altLang="zh-CN" dirty="0"/>
              <a:t>’</a:t>
            </a:r>
            <a:r>
              <a:rPr lang="zh-CN" altLang="zh-CN" dirty="0"/>
              <a:t>，‘</a:t>
            </a:r>
            <a:r>
              <a:rPr lang="en-US" altLang="zh-CN" dirty="0" err="1"/>
              <a:t>kd_tree</a:t>
            </a:r>
            <a:r>
              <a:rPr lang="zh-CN" altLang="zh-CN" dirty="0"/>
              <a:t>’是两种基于树的搜索最近邻的算法，‘</a:t>
            </a:r>
            <a:r>
              <a:rPr lang="en-US" altLang="zh-CN" dirty="0"/>
              <a:t>brute’</a:t>
            </a:r>
            <a:r>
              <a:rPr lang="zh-CN" altLang="zh-CN" dirty="0"/>
              <a:t>是暴力搜索法。默认是‘</a:t>
            </a:r>
            <a:r>
              <a:rPr lang="en-US" altLang="zh-CN" dirty="0"/>
              <a:t>auto’</a:t>
            </a:r>
            <a:r>
              <a:rPr lang="zh-CN" altLang="zh-CN" dirty="0"/>
              <a:t>，即由程序决定最合适的算法。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247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metric</a:t>
            </a:r>
            <a:r>
              <a:rPr lang="zh-CN" altLang="zh-CN" dirty="0"/>
              <a:t>：是计算数据对象之间距离的方法</a:t>
            </a:r>
            <a:r>
              <a:rPr lang="zh-CN" altLang="zh-CN" dirty="0" smtClean="0"/>
              <a:t>。</a:t>
            </a:r>
            <a:r>
              <a:rPr lang="zh-CN" altLang="en-US" dirty="0" smtClean="0"/>
              <a:t>默认是欧式距离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代码</a:t>
            </a:r>
            <a:r>
              <a:rPr lang="en-US" altLang="zh-CN" dirty="0"/>
              <a:t>6-4</a:t>
            </a:r>
            <a:r>
              <a:rPr lang="zh-CN" altLang="zh-CN" dirty="0"/>
              <a:t>在</a:t>
            </a:r>
            <a:r>
              <a:rPr lang="en-US" altLang="zh-CN" dirty="0"/>
              <a:t>Universal Bank</a:t>
            </a:r>
            <a:r>
              <a:rPr lang="zh-CN" altLang="zh-CN" dirty="0"/>
              <a:t>数据集来实现了一个</a:t>
            </a:r>
            <a:r>
              <a:rPr lang="en-US" altLang="zh-CN" dirty="0"/>
              <a:t>KNN</a:t>
            </a:r>
            <a:r>
              <a:rPr lang="zh-CN" altLang="zh-CN" dirty="0"/>
              <a:t>模型，并进行分类。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592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数据集上，按照</a:t>
            </a:r>
            <a:r>
              <a:rPr lang="en-US" altLang="zh-CN" dirty="0" smtClean="0"/>
              <a:t>8:2</a:t>
            </a:r>
            <a:r>
              <a:rPr lang="zh-CN" altLang="en-US" dirty="0" smtClean="0"/>
              <a:t>随机划分训练集和测试集合。</a:t>
            </a:r>
            <a:endParaRPr lang="en-US" altLang="zh-CN" dirty="0" smtClean="0"/>
          </a:p>
          <a:p>
            <a:r>
              <a:rPr lang="zh-CN" altLang="en-US" dirty="0" smtClean="0"/>
              <a:t>用朴素贝叶斯和</a:t>
            </a:r>
            <a:r>
              <a:rPr lang="en-US" altLang="zh-CN" dirty="0" smtClean="0"/>
              <a:t>KNN</a:t>
            </a:r>
            <a:r>
              <a:rPr lang="zh-CN" altLang="en-US" dirty="0" smtClean="0"/>
              <a:t>建立两个分类模型</a:t>
            </a:r>
            <a:endParaRPr lang="en-US" altLang="zh-CN" dirty="0" smtClean="0"/>
          </a:p>
          <a:p>
            <a:r>
              <a:rPr lang="zh-CN" altLang="en-US" dirty="0" smtClean="0"/>
              <a:t>写一个实验报告</a:t>
            </a:r>
            <a:endParaRPr lang="en-US" altLang="zh-CN" dirty="0" smtClean="0"/>
          </a:p>
          <a:p>
            <a:r>
              <a:rPr lang="zh-CN" altLang="en-US" dirty="0" smtClean="0"/>
              <a:t>下个星期交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83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6.4 </a:t>
            </a:r>
            <a:r>
              <a:rPr lang="zh-CN" altLang="zh-CN" b="1" dirty="0" smtClean="0"/>
              <a:t>决策树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225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决策树是一类经典的数据挖掘模型，可用于解决分类或回归问题，也是许多功能强大的集成</a:t>
            </a:r>
            <a:r>
              <a:rPr lang="zh-CN" altLang="zh-CN" dirty="0" smtClean="0"/>
              <a:t>模型的</a:t>
            </a:r>
            <a:r>
              <a:rPr lang="zh-CN" altLang="zh-CN" dirty="0"/>
              <a:t>基础。本章将重点介绍</a:t>
            </a:r>
            <a:r>
              <a:rPr lang="en-US" altLang="zh-CN" dirty="0"/>
              <a:t>C4.5</a:t>
            </a:r>
            <a:r>
              <a:rPr lang="zh-CN" altLang="zh-CN" dirty="0"/>
              <a:t>和</a:t>
            </a:r>
            <a:r>
              <a:rPr lang="en-US" altLang="zh-CN" dirty="0"/>
              <a:t>CART</a:t>
            </a:r>
            <a:r>
              <a:rPr lang="zh-CN" altLang="zh-CN" dirty="0"/>
              <a:t>决策树的原理及其的实现方法。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037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澳大利亚的统计学家</a:t>
            </a:r>
            <a:r>
              <a:rPr lang="en-US" altLang="zh-CN" dirty="0"/>
              <a:t>J. Ross Quinlan</a:t>
            </a:r>
            <a:r>
              <a:rPr lang="zh-CN" altLang="zh-CN" dirty="0"/>
              <a:t>在</a:t>
            </a:r>
            <a:r>
              <a:rPr lang="en-US" altLang="zh-CN" dirty="0"/>
              <a:t>80</a:t>
            </a:r>
            <a:r>
              <a:rPr lang="zh-CN" altLang="zh-CN" dirty="0"/>
              <a:t>年代初期提出决策树的</a:t>
            </a:r>
            <a:r>
              <a:rPr lang="en-US" altLang="zh-CN" dirty="0"/>
              <a:t>ID3</a:t>
            </a:r>
            <a:r>
              <a:rPr lang="zh-CN" altLang="zh-CN" dirty="0"/>
              <a:t>算法。后来又改进</a:t>
            </a:r>
            <a:r>
              <a:rPr lang="en-US" altLang="zh-CN" dirty="0"/>
              <a:t>ID3</a:t>
            </a:r>
            <a:r>
              <a:rPr lang="zh-CN" altLang="zh-CN" dirty="0"/>
              <a:t>，提出</a:t>
            </a:r>
            <a:r>
              <a:rPr lang="en-US" altLang="zh-CN" dirty="0"/>
              <a:t>C4.5</a:t>
            </a:r>
            <a:r>
              <a:rPr lang="zh-CN" altLang="zh-CN" dirty="0"/>
              <a:t>算法。决策树是一种类似流程图的树结构，包括一个根节点、若干内部节点和若干叶子节点。根节点和内部节点都对应着一个属性（特征），节点的分支对应属性取值，叶子节点对应着决策结果。给定一个测试数据，决策过程就是在决策树上的一条从根节点到叶子节点的路径。最终根据叶子节点表示的类别将测试数据分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39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983182" cy="4351338"/>
          </a:xfrm>
        </p:spPr>
        <p:txBody>
          <a:bodyPr/>
          <a:lstStyle/>
          <a:p>
            <a:r>
              <a:rPr lang="zh-CN" altLang="zh-CN" dirty="0"/>
              <a:t>例如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表示</a:t>
            </a:r>
            <a:r>
              <a:rPr lang="zh-CN" altLang="zh-CN" dirty="0"/>
              <a:t>了一棵关于客户购买意愿的决策树。客户数据包括三个类别特征：性别、年龄、收入，目标是判断客户是否有购买某品牌手机的意愿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766816"/>
              </p:ext>
            </p:extLst>
          </p:nvPr>
        </p:nvGraphicFramePr>
        <p:xfrm>
          <a:off x="4821382" y="1690688"/>
          <a:ext cx="6751781" cy="328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Visio" r:id="rId3" imgW="3771581" imgH="1836096" progId="Visio.Drawing.15">
                  <p:embed/>
                </p:oleObj>
              </mc:Choice>
              <mc:Fallback>
                <p:oleObj name="Visio" r:id="rId3" imgW="3771581" imgH="1836096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382" y="1690688"/>
                        <a:ext cx="6751781" cy="3287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6972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988290" y="3177308"/>
            <a:ext cx="22570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0"/>
            <a:ext cx="7077998" cy="690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6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6.1</a:t>
            </a:r>
            <a:r>
              <a:rPr lang="zh-CN" altLang="en-US" dirty="0"/>
              <a:t> </a:t>
            </a:r>
            <a:r>
              <a:rPr lang="zh-CN" altLang="en-US" dirty="0" smtClean="0"/>
              <a:t>基本理论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177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属性选择方法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常用的属性选择方法有四种：信息增益（</a:t>
            </a:r>
            <a:r>
              <a:rPr lang="en-US" altLang="zh-CN" dirty="0"/>
              <a:t>Information Gain</a:t>
            </a:r>
            <a:r>
              <a:rPr lang="zh-CN" altLang="zh-CN" dirty="0"/>
              <a:t>）、增益率（</a:t>
            </a:r>
            <a:r>
              <a:rPr lang="en-US" altLang="zh-CN" dirty="0"/>
              <a:t>Gain Ratio</a:t>
            </a:r>
            <a:r>
              <a:rPr lang="zh-CN" altLang="zh-CN" dirty="0"/>
              <a:t>）、基尼（</a:t>
            </a:r>
            <a:r>
              <a:rPr lang="en-US" altLang="zh-CN" dirty="0"/>
              <a:t>Gini</a:t>
            </a:r>
            <a:r>
              <a:rPr lang="zh-CN" altLang="zh-CN" dirty="0"/>
              <a:t>）指数和信息熵</a:t>
            </a:r>
            <a:r>
              <a:rPr lang="en-US" altLang="zh-CN" dirty="0"/>
              <a:t>(Entropy)</a:t>
            </a:r>
            <a:r>
              <a:rPr lang="zh-CN" altLang="zh-CN" dirty="0"/>
              <a:t>。增益率是信息增益的扩展，</a:t>
            </a:r>
            <a:r>
              <a:rPr lang="en-US" altLang="zh-CN" dirty="0"/>
              <a:t>C4.5</a:t>
            </a:r>
            <a:r>
              <a:rPr lang="zh-CN" altLang="zh-CN" dirty="0"/>
              <a:t>使用增益率。</a:t>
            </a:r>
            <a:r>
              <a:rPr lang="en-US" altLang="zh-CN" dirty="0"/>
              <a:t>CART</a:t>
            </a:r>
            <a:r>
              <a:rPr lang="zh-CN" altLang="zh-CN" dirty="0"/>
              <a:t>模型可以使用基尼指数和信息熵。下面介绍四种属性选择方法。其中的信息熵（公式（</a:t>
            </a:r>
            <a:r>
              <a:rPr lang="en-US" altLang="zh-CN" dirty="0"/>
              <a:t>6-14</a:t>
            </a:r>
            <a:r>
              <a:rPr lang="zh-CN" altLang="zh-CN" dirty="0"/>
              <a:t>））包括在了信息增益的计算当中。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3564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1. </a:t>
                </a:r>
                <a:r>
                  <a:rPr lang="zh-CN" altLang="zh-CN" b="1" dirty="0"/>
                  <a:t>信息增益</a:t>
                </a:r>
                <a:endParaRPr lang="zh-CN" altLang="zh-CN" dirty="0"/>
              </a:p>
              <a:p>
                <a:r>
                  <a:rPr lang="zh-CN" altLang="zh-CN" dirty="0"/>
                  <a:t>属性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的信息增益为：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Gain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/>
                          <m:t>A</m:t>
                        </m:r>
                      </m:e>
                    </m:d>
                    <m:r>
                      <a:rPr lang="en-US" altLang="zh-CN"/>
                      <m:t>=</m:t>
                    </m:r>
                    <m:r>
                      <m:rPr>
                        <m:sty m:val="p"/>
                      </m:rPr>
                      <a:rPr lang="en-US" altLang="zh-CN"/>
                      <m:t>Info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/>
                          <m:t>D</m:t>
                        </m:r>
                      </m:e>
                    </m:d>
                    <m:r>
                      <a:rPr lang="en-US" altLang="zh-CN" i="1"/>
                      <m:t>−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Info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/>
                          <m:t>A</m:t>
                        </m:r>
                      </m:sub>
                    </m:sSub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/>
                          <m:t>D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Info(D)</a:t>
                </a:r>
                <a:r>
                  <a:rPr lang="zh-CN" altLang="zh-CN" dirty="0"/>
                  <a:t>是数据集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的信息期望，也即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的熵。熵表示单个随机变量的不确定性。随机变量的熵越大，它的不确定性越大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Info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/>
                          <m:t>D</m:t>
                        </m:r>
                      </m:e>
                    </m:d>
                    <m:r>
                      <a:rPr lang="en-US" altLang="zh-CN"/>
                      <m:t>=</m:t>
                    </m:r>
                    <m:r>
                      <a:rPr lang="en-US" altLang="zh-CN" i="1"/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/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/>
                          <m:t>i</m:t>
                        </m:r>
                        <m:r>
                          <a:rPr lang="en-US" altLang="zh-CN"/>
                          <m:t>=1</m:t>
                        </m:r>
                      </m:sub>
                      <m:sup>
                        <m:r>
                          <a:rPr lang="en-US" altLang="zh-CN" i="1"/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/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log</m:t>
                            </m:r>
                          </m:e>
                          <m:sub>
                            <m:r>
                              <a:rPr lang="en-US" altLang="zh-CN"/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/>
                          <m:t>i</m:t>
                        </m:r>
                      </m:sub>
                    </m:sSub>
                    <m:r>
                      <a:rPr lang="en-US" altLang="zh-CN"/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/>
                              <m:t>i</m:t>
                            </m:r>
                            <m:r>
                              <a:rPr lang="en-US" altLang="zh-CN"/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/>
                              <m:t>D</m:t>
                            </m:r>
                          </m:sub>
                        </m:sSub>
                      </m:e>
                    </m:d>
                    <m:r>
                      <a:rPr lang="en-US" altLang="zh-CN"/>
                      <m:t>/|</m:t>
                    </m:r>
                    <m:r>
                      <m:rPr>
                        <m:sty m:val="p"/>
                      </m:rPr>
                      <a:rPr lang="en-US" altLang="zh-CN"/>
                      <m:t>D</m:t>
                    </m:r>
                    <m:r>
                      <a:rPr lang="en-US" altLang="zh-CN"/>
                      <m:t>|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表示数据集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中每一类数据的比例，通过用具有标签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/>
                          <m:t>i</m:t>
                        </m:r>
                      </m:sub>
                    </m:sSub>
                  </m:oMath>
                </a14:m>
                <a:r>
                  <a:rPr lang="zh-CN" altLang="zh-CN" dirty="0"/>
                  <a:t>的数据对象数除以总的数据集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规模。所以数据集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的信息期望要考察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中每个类别标签。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22" b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176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Info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/>
                          <m:t>A</m:t>
                        </m:r>
                      </m:sub>
                    </m:sSub>
                    <m:r>
                      <a:rPr lang="en-US" altLang="zh-CN"/>
                      <m:t>(</m:t>
                    </m:r>
                    <m:r>
                      <m:rPr>
                        <m:sty m:val="p"/>
                      </m:rPr>
                      <a:rPr lang="en-US" altLang="zh-CN"/>
                      <m:t>D</m:t>
                    </m:r>
                    <m:r>
                      <a:rPr lang="en-US" altLang="zh-CN"/>
                      <m:t>)</m:t>
                    </m:r>
                  </m:oMath>
                </a14:m>
                <a:r>
                  <a:rPr lang="zh-CN" altLang="zh-CN" dirty="0"/>
                  <a:t>是按照属性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的属性值对数据集划分后，各子集上计算的信息期望的和，如公式（</a:t>
                </a:r>
                <a:r>
                  <a:rPr lang="en-US" altLang="zh-CN" dirty="0"/>
                  <a:t>6-15</a:t>
                </a:r>
                <a:r>
                  <a:rPr lang="zh-CN" altLang="zh-CN" dirty="0"/>
                  <a:t>）所示。其中，</a:t>
                </a:r>
                <a14:m>
                  <m:oMath xmlns:m="http://schemas.openxmlformats.org/officeDocument/2006/math">
                    <m:r>
                      <a:rPr lang="en-US" altLang="zh-CN" i="1"/>
                      <m:t>h</m:t>
                    </m:r>
                  </m:oMath>
                </a14:m>
                <a:r>
                  <a:rPr lang="zh-CN" altLang="zh-CN" dirty="0"/>
                  <a:t>是属性值的不同取值数量，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/>
                          <m:t>j</m:t>
                        </m:r>
                      </m:sub>
                    </m:sSub>
                  </m:oMath>
                </a14:m>
                <a:r>
                  <a:rPr lang="zh-CN" altLang="zh-CN" dirty="0"/>
                  <a:t>是第</a:t>
                </a:r>
                <a:r>
                  <a:rPr lang="en-US" altLang="zh-CN" dirty="0"/>
                  <a:t>j</a:t>
                </a:r>
                <a:r>
                  <a:rPr lang="zh-CN" altLang="zh-CN" dirty="0"/>
                  <a:t>个数据子集。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Info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/>
                          <m:t>A</m:t>
                        </m:r>
                      </m:sub>
                    </m:sSub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/>
                          <m:t>D</m:t>
                        </m:r>
                      </m:e>
                    </m:d>
                    <m:r>
                      <a:rPr lang="en-US" altLang="zh-CN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/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/>
                          <m:t>j</m:t>
                        </m:r>
                        <m:r>
                          <a:rPr lang="en-US" altLang="zh-CN"/>
                          <m:t>=1</m:t>
                        </m:r>
                      </m:sub>
                      <m:sup>
                        <m:r>
                          <a:rPr lang="en-US" altLang="zh-CN" i="1"/>
                          <m:t>h</m:t>
                        </m:r>
                      </m:sup>
                      <m:e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/>
                                      <m:t>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/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/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D</m:t>
                                </m:r>
                              </m:e>
                            </m:d>
                          </m:den>
                        </m:f>
                        <m:r>
                          <a:rPr lang="en-US" altLang="zh-CN"/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/>
                          <m:t>Info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j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zh-CN" dirty="0"/>
                  <a:t>使用属性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对数据集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进行划分得到的熵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Info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/>
                          <m:t>A</m:t>
                        </m:r>
                      </m:sub>
                    </m:sSub>
                    <m:r>
                      <a:rPr lang="en-US" altLang="zh-CN"/>
                      <m:t>(</m:t>
                    </m:r>
                    <m:r>
                      <m:rPr>
                        <m:sty m:val="p"/>
                      </m:rPr>
                      <a:rPr lang="en-US" altLang="zh-CN"/>
                      <m:t>D</m:t>
                    </m:r>
                    <m:r>
                      <a:rPr lang="en-US" altLang="zh-CN"/>
                      <m:t>)</m:t>
                    </m:r>
                  </m:oMath>
                </a14:m>
                <a:r>
                  <a:rPr lang="zh-CN" altLang="zh-CN" dirty="0"/>
                  <a:t>越小，信息增益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Gain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/>
                          <m:t>A</m:t>
                        </m:r>
                      </m:e>
                    </m:d>
                  </m:oMath>
                </a14:m>
                <a:r>
                  <a:rPr lang="zh-CN" altLang="zh-CN" dirty="0"/>
                  <a:t>越大，即属性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能够明确的区分数据集中的数据。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7185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zh-CN" altLang="zh-CN" b="1" dirty="0"/>
              <a:t>增益率（</a:t>
            </a:r>
            <a:r>
              <a:rPr lang="en-US" altLang="zh-CN" b="1" dirty="0"/>
              <a:t>Gain Ratio</a:t>
            </a:r>
            <a:r>
              <a:rPr lang="zh-CN" altLang="zh-CN" b="1" dirty="0"/>
              <a:t>）</a:t>
            </a:r>
            <a:endParaRPr lang="zh-CN" altLang="zh-CN" dirty="0"/>
          </a:p>
          <a:p>
            <a:r>
              <a:rPr lang="zh-CN" altLang="zh-CN" dirty="0"/>
              <a:t>信息增益的不足是更倾向于选择具有较多属性值的属性。例如，一个属性是数据库中的标识符（</a:t>
            </a:r>
            <a:r>
              <a:rPr lang="en-US" altLang="zh-CN" dirty="0"/>
              <a:t>ID</a:t>
            </a:r>
            <a:r>
              <a:rPr lang="zh-CN" altLang="zh-CN" dirty="0"/>
              <a:t>）。每个数据对象有唯一的标识符。那么该属性的信息增益可能很大。但这样的属性对分类模型没有实际价值。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132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增益率可以克服这个问题。增益率使用属性的</a:t>
                </a:r>
                <a:r>
                  <a:rPr lang="en-US" altLang="zh-CN" dirty="0"/>
                  <a:t>“</a:t>
                </a:r>
                <a:r>
                  <a:rPr lang="zh-CN" altLang="zh-CN" dirty="0"/>
                  <a:t>分裂信息熵</a:t>
                </a:r>
                <a:r>
                  <a:rPr lang="en-US" altLang="zh-CN" dirty="0"/>
                  <a:t>”</a:t>
                </a:r>
                <a:r>
                  <a:rPr lang="zh-CN" altLang="zh-CN" dirty="0"/>
                  <a:t>对信息增益做了规范化，其定义如公式（</a:t>
                </a:r>
                <a:r>
                  <a:rPr lang="en-US" altLang="zh-CN" dirty="0"/>
                  <a:t>6-16</a:t>
                </a:r>
                <a:r>
                  <a:rPr lang="zh-CN" altLang="zh-CN" dirty="0"/>
                  <a:t>）。属性的“分裂信息熵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𝑆𝑝𝑙𝑖𝑡𝐼𝑛𝑓𝑜</m:t>
                        </m:r>
                      </m:e>
                      <m:sub>
                        <m:r>
                          <a:rPr lang="en-US" altLang="zh-CN" i="1"/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𝐷</m:t>
                        </m:r>
                      </m:e>
                    </m:d>
                  </m:oMath>
                </a14:m>
                <a:r>
                  <a:rPr lang="zh-CN" altLang="zh-CN" dirty="0"/>
                  <a:t>”对属性值较多属性进行了惩罚，其定义如公式（</a:t>
                </a:r>
                <a:r>
                  <a:rPr lang="en-US" altLang="zh-CN" dirty="0"/>
                  <a:t>6-17</a:t>
                </a:r>
                <a:r>
                  <a:rPr lang="zh-CN" altLang="zh-CN" dirty="0"/>
                  <a:t>）。显然，对于取值较多的属性（如</a:t>
                </a:r>
                <a:r>
                  <a:rPr lang="en-US" altLang="zh-CN" dirty="0"/>
                  <a:t>ID</a:t>
                </a:r>
                <a:r>
                  <a:rPr lang="zh-CN" altLang="zh-CN" dirty="0"/>
                  <a:t>），尽管它的信息增益较大，但是由于其分裂信息熵也较大，其最终的增益率不一定很高。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𝐺𝑎𝑖𝑛𝑅𝑎𝑡𝑖𝑜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/>
                          <m:t>A</m:t>
                        </m:r>
                      </m:e>
                    </m:d>
                    <m:r>
                      <a:rPr lang="en-US" altLang="zh-CN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/>
                          <m:t>Gain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A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𝑆𝑝𝑙𝑖𝑡𝐼𝑛𝑓𝑜</m:t>
                            </m:r>
                          </m:e>
                          <m:sub>
                            <m:r>
                              <a:rPr lang="en-US" altLang="zh-CN" i="1"/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D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𝑆𝑝𝑙𝑖𝑡𝐼𝑛𝑓𝑜</m:t>
                        </m:r>
                      </m:e>
                      <m:sub>
                        <m:r>
                          <a:rPr lang="en-US" altLang="zh-CN" i="1"/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𝐷</m:t>
                        </m:r>
                      </m:e>
                    </m:d>
                    <m:r>
                      <a:rPr lang="en-US" altLang="zh-CN"/>
                      <m:t>=</m:t>
                    </m:r>
                    <m:r>
                      <a:rPr lang="en-US" altLang="zh-CN" i="1"/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/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/>
                          <m:t>j</m:t>
                        </m:r>
                        <m:r>
                          <a:rPr lang="en-US" altLang="zh-CN"/>
                          <m:t>=1</m:t>
                        </m:r>
                      </m:sub>
                      <m:sup>
                        <m:r>
                          <a:rPr lang="en-US" altLang="zh-CN" i="1"/>
                          <m:t>h</m:t>
                        </m:r>
                      </m:sup>
                      <m:e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/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/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D</m:t>
                                </m:r>
                              </m:e>
                            </m:d>
                          </m:den>
                        </m:f>
                        <m:r>
                          <a:rPr lang="en-US" altLang="zh-CN"/>
                          <m:t>×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log</m:t>
                            </m:r>
                          </m:e>
                          <m:sub>
                            <m:r>
                              <a:rPr lang="en-US" altLang="zh-CN"/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i="1"/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/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a:rPr lang="en-US" altLang="zh-CN" i="1"/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/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/>
                                      <m:t>D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124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例子：计算信息增益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31691" cy="4351338"/>
          </a:xfrm>
        </p:spPr>
        <p:txBody>
          <a:bodyPr/>
          <a:lstStyle/>
          <a:p>
            <a:r>
              <a:rPr lang="zh-CN" altLang="zh-CN" dirty="0"/>
              <a:t>图</a:t>
            </a:r>
            <a:r>
              <a:rPr lang="en-US" altLang="zh-CN" dirty="0"/>
              <a:t>6-4</a:t>
            </a:r>
            <a:r>
              <a:rPr lang="zh-CN" altLang="zh-CN" dirty="0"/>
              <a:t>给出了客户购买某品牌手机的数据集，其中目标列“买”表示客户是否购买过该品牌手机。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36145" y="859414"/>
            <a:ext cx="5606473" cy="585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668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74309" cy="4351338"/>
          </a:xfrm>
        </p:spPr>
        <p:txBody>
          <a:bodyPr/>
          <a:lstStyle/>
          <a:p>
            <a:r>
              <a:rPr lang="zh-CN" altLang="zh-CN"/>
              <a:t>当计算属性‘年龄’的信息增益时，年龄属性有三种取值：青年，中年和老年。按‘年龄’的取值划分数据集，可以获得三个子集，如图</a:t>
            </a:r>
            <a:r>
              <a:rPr lang="en-US" altLang="zh-CN" dirty="0"/>
              <a:t>6-5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12509" y="480507"/>
            <a:ext cx="6613236" cy="52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731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Info(D)</a:t>
                </a:r>
                <a:r>
                  <a:rPr lang="zh-CN" altLang="zh-CN" dirty="0"/>
                  <a:t>的计算如下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Info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/>
                          <m:t>D</m:t>
                        </m:r>
                      </m:e>
                    </m:d>
                    <m:r>
                      <a:rPr lang="en-US" altLang="zh-CN"/>
                      <m:t>=</m:t>
                    </m:r>
                    <m:r>
                      <a:rPr lang="en-US" altLang="zh-CN" i="1"/>
                      <m:t>−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/>
                          <m:t>9</m:t>
                        </m:r>
                      </m:num>
                      <m:den>
                        <m:r>
                          <a:rPr lang="en-US" altLang="zh-CN"/>
                          <m:t>14</m:t>
                        </m:r>
                      </m:den>
                    </m:f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𝑙𝑜𝑔</m:t>
                        </m:r>
                      </m:e>
                      <m:sub>
                        <m:r>
                          <a:rPr lang="en-US" altLang="zh-CN"/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r>
                              <a:rPr lang="en-US" altLang="zh-CN"/>
                              <m:t>9</m:t>
                            </m:r>
                          </m:num>
                          <m:den>
                            <m:r>
                              <a:rPr lang="en-US" altLang="zh-CN"/>
                              <m:t>14</m:t>
                            </m:r>
                          </m:den>
                        </m:f>
                      </m:e>
                    </m:d>
                    <m:r>
                      <a:rPr lang="en-US" altLang="zh-CN" i="1"/>
                      <m:t>−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/>
                          <m:t>5</m:t>
                        </m:r>
                      </m:num>
                      <m:den>
                        <m:r>
                          <a:rPr lang="en-US" altLang="zh-CN"/>
                          <m:t>14</m:t>
                        </m:r>
                      </m:den>
                    </m:f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𝑙𝑜𝑔</m:t>
                        </m:r>
                      </m:e>
                      <m:sub>
                        <m:r>
                          <a:rPr lang="en-US" altLang="zh-CN"/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r>
                              <a:rPr lang="en-US" altLang="zh-CN"/>
                              <m:t>5</m:t>
                            </m:r>
                          </m:num>
                          <m:den>
                            <m:r>
                              <a:rPr lang="en-US" altLang="zh-CN"/>
                              <m:t>14</m:t>
                            </m:r>
                          </m:den>
                        </m:f>
                      </m:e>
                    </m:d>
                    <m:r>
                      <a:rPr lang="en-US" altLang="zh-CN"/>
                      <m:t>=0.940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 err="1"/>
                  <a:t>Info</a:t>
                </a:r>
                <a:r>
                  <a:rPr lang="en-US" altLang="zh-CN" baseline="-25000" dirty="0" err="1"/>
                  <a:t>A</a:t>
                </a:r>
                <a:r>
                  <a:rPr lang="en-US" altLang="zh-CN" dirty="0"/>
                  <a:t>(D)</a:t>
                </a:r>
                <a:r>
                  <a:rPr lang="zh-CN" altLang="zh-CN" dirty="0"/>
                  <a:t>的计算如下：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Info</m:t>
                        </m:r>
                      </m:e>
                      <m:sub>
                        <m:r>
                          <a:rPr lang="zh-CN" altLang="zh-CN"/>
                          <m:t>年龄</m:t>
                        </m:r>
                      </m:sub>
                    </m:sSub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/>
                          <m:t>D</m:t>
                        </m:r>
                      </m:e>
                    </m:d>
                    <m:r>
                      <a:rPr lang="en-US" altLang="zh-CN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/>
                          <m:t>5</m:t>
                        </m:r>
                      </m:num>
                      <m:den>
                        <m:r>
                          <a:rPr lang="en-US" altLang="zh-CN"/>
                          <m:t>14</m:t>
                        </m:r>
                      </m:den>
                    </m:f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−</m:t>
                        </m:r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r>
                              <a:rPr lang="en-US" altLang="zh-CN"/>
                              <m:t>2</m:t>
                            </m:r>
                          </m:num>
                          <m:den>
                            <m:r>
                              <a:rPr lang="en-US" altLang="zh-CN"/>
                              <m:t>5</m:t>
                            </m:r>
                          </m:den>
                        </m:f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𝑙𝑜𝑔</m:t>
                            </m:r>
                          </m:e>
                          <m:sub>
                            <m:r>
                              <a:rPr lang="en-US" altLang="zh-CN"/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i="1"/>
                                </m:ctrlPr>
                              </m:fPr>
                              <m:num>
                                <m:r>
                                  <a:rPr lang="en-US" altLang="zh-CN"/>
                                  <m:t>2</m:t>
                                </m:r>
                              </m:num>
                              <m:den>
                                <m:r>
                                  <a:rPr lang="en-US" altLang="zh-CN"/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/>
                          <m:t>−</m:t>
                        </m:r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r>
                              <a:rPr lang="en-US" altLang="zh-CN"/>
                              <m:t>3</m:t>
                            </m:r>
                          </m:num>
                          <m:den>
                            <m:r>
                              <a:rPr lang="en-US" altLang="zh-CN"/>
                              <m:t>5</m:t>
                            </m:r>
                          </m:den>
                        </m:f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𝑙𝑜𝑔</m:t>
                            </m:r>
                          </m:e>
                          <m:sub>
                            <m:r>
                              <a:rPr lang="en-US" altLang="zh-CN"/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i="1"/>
                                </m:ctrlPr>
                              </m:fPr>
                              <m:num>
                                <m:r>
                                  <a:rPr lang="en-US" altLang="zh-CN"/>
                                  <m:t>3</m:t>
                                </m:r>
                              </m:num>
                              <m:den>
                                <m:r>
                                  <a:rPr lang="en-US" altLang="zh-CN"/>
                                  <m:t>5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/>
                      <m:t>+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/>
                          <m:t>4</m:t>
                        </m:r>
                      </m:num>
                      <m:den>
                        <m:r>
                          <a:rPr lang="en-US" altLang="zh-CN"/>
                          <m:t>14</m:t>
                        </m:r>
                      </m:den>
                    </m:f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−</m:t>
                        </m:r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r>
                              <a:rPr lang="en-US" altLang="zh-CN"/>
                              <m:t>4</m:t>
                            </m:r>
                          </m:num>
                          <m:den>
                            <m:r>
                              <a:rPr lang="en-US" altLang="zh-CN"/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𝑙𝑜𝑔</m:t>
                            </m:r>
                          </m:e>
                          <m:sub>
                            <m:r>
                              <a:rPr lang="en-US" altLang="zh-CN"/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i="1"/>
                                </m:ctrlPr>
                              </m:fPr>
                              <m:num>
                                <m:r>
                                  <a:rPr lang="en-US" altLang="zh-CN"/>
                                  <m:t>4</m:t>
                                </m:r>
                              </m:num>
                              <m:den>
                                <m:r>
                                  <a:rPr lang="en-US" altLang="zh-CN"/>
                                  <m:t>4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/>
                      <m:t>+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/>
                          <m:t>5</m:t>
                        </m:r>
                      </m:num>
                      <m:den>
                        <m:r>
                          <a:rPr lang="en-US" altLang="zh-CN"/>
                          <m:t>14</m:t>
                        </m:r>
                      </m:den>
                    </m:f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−</m:t>
                        </m:r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r>
                              <a:rPr lang="en-US" altLang="zh-CN"/>
                              <m:t>3</m:t>
                            </m:r>
                          </m:num>
                          <m:den>
                            <m:r>
                              <a:rPr lang="en-US" altLang="zh-CN"/>
                              <m:t>5</m:t>
                            </m:r>
                          </m:den>
                        </m:f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𝑙𝑜𝑔</m:t>
                            </m:r>
                          </m:e>
                          <m:sub>
                            <m:r>
                              <a:rPr lang="en-US" altLang="zh-CN"/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i="1"/>
                                </m:ctrlPr>
                              </m:fPr>
                              <m:num>
                                <m:r>
                                  <a:rPr lang="en-US" altLang="zh-CN"/>
                                  <m:t>3</m:t>
                                </m:r>
                              </m:num>
                              <m:den>
                                <m:r>
                                  <a:rPr lang="en-US" altLang="zh-CN"/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/>
                          <m:t>−</m:t>
                        </m:r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r>
                              <a:rPr lang="en-US" altLang="zh-CN"/>
                              <m:t>2</m:t>
                            </m:r>
                          </m:num>
                          <m:den>
                            <m:r>
                              <a:rPr lang="en-US" altLang="zh-CN"/>
                              <m:t>5</m:t>
                            </m:r>
                          </m:den>
                        </m:f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𝑙𝑜𝑔</m:t>
                            </m:r>
                          </m:e>
                          <m:sub>
                            <m:r>
                              <a:rPr lang="en-US" altLang="zh-CN"/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i="1"/>
                                </m:ctrlPr>
                              </m:fPr>
                              <m:num>
                                <m:r>
                                  <a:rPr lang="en-US" altLang="zh-CN"/>
                                  <m:t>2</m:t>
                                </m:r>
                              </m:num>
                              <m:den>
                                <m:r>
                                  <a:rPr lang="en-US" altLang="zh-CN"/>
                                  <m:t>5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/>
                      <m:t>=0.694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495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“</a:t>
                </a:r>
                <a:r>
                  <a:rPr lang="zh-CN" altLang="zh-CN" dirty="0"/>
                  <a:t>年龄</a:t>
                </a:r>
                <a:r>
                  <a:rPr lang="en-US" altLang="zh-CN" dirty="0"/>
                  <a:t>”</a:t>
                </a:r>
                <a:r>
                  <a:rPr lang="zh-CN" altLang="zh-CN" dirty="0"/>
                  <a:t>属性的信息增益：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Gain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zh-CN" altLang="zh-CN"/>
                          <m:t>年龄</m:t>
                        </m:r>
                      </m:e>
                    </m:d>
                    <m:r>
                      <a:rPr lang="en-US" altLang="zh-CN"/>
                      <m:t>=</m:t>
                    </m:r>
                    <m:r>
                      <m:rPr>
                        <m:sty m:val="p"/>
                      </m:rPr>
                      <a:rPr lang="en-US" altLang="zh-CN"/>
                      <m:t>Info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/>
                          <m:t>D</m:t>
                        </m:r>
                      </m:e>
                    </m:d>
                    <m:r>
                      <a:rPr lang="en-US" altLang="zh-CN" i="1"/>
                      <m:t>−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Info</m:t>
                        </m:r>
                      </m:e>
                      <m:sub>
                        <m:r>
                          <a:rPr lang="zh-CN" altLang="zh-CN"/>
                          <m:t>年龄</m:t>
                        </m:r>
                      </m:sub>
                    </m:sSub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/>
                          <m:t>D</m:t>
                        </m:r>
                      </m:e>
                    </m:d>
                    <m:r>
                      <a:rPr lang="en-US" altLang="zh-CN" i="1"/>
                      <m:t>=0.246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6777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剪枝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在创建决策树时，由于存在数据中的噪声、离群点，树的一些分支是因为拟合噪声而产生的，也即，发生了过拟合。剪枝（</a:t>
            </a:r>
            <a:r>
              <a:rPr lang="en-US" altLang="zh-CN" dirty="0"/>
              <a:t>tree pruning</a:t>
            </a:r>
            <a:r>
              <a:rPr lang="zh-CN" altLang="zh-CN" dirty="0"/>
              <a:t>）方法可以一定程度解决过拟合问题。例如，图</a:t>
            </a:r>
            <a:r>
              <a:rPr lang="en-US" altLang="zh-CN" dirty="0"/>
              <a:t>6-6</a:t>
            </a:r>
            <a:r>
              <a:rPr lang="zh-CN" altLang="zh-CN" dirty="0"/>
              <a:t>左边是我们在前面的购买意愿数据集上产生的一棵未剪枝的决策树，尽管它的训练集只有</a:t>
            </a:r>
            <a:r>
              <a:rPr lang="en-US" altLang="zh-CN" dirty="0"/>
              <a:t>14</a:t>
            </a:r>
            <a:r>
              <a:rPr lang="zh-CN" altLang="zh-CN" dirty="0"/>
              <a:t>个数据数据对象，但是树的结构仍然比较复杂，有可能出现过拟合问题。我们对它剪枝后的树如图</a:t>
            </a:r>
            <a:r>
              <a:rPr lang="en-US" altLang="zh-CN" dirty="0"/>
              <a:t>6-6</a:t>
            </a:r>
            <a:r>
              <a:rPr lang="zh-CN" altLang="zh-CN" dirty="0"/>
              <a:t>右边所示。显然，经过剪枝后，树的深度和叶子节点数量均大幅减少，在数据集较少时，它能较好地避免过拟合现象。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22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分类</a:t>
            </a:r>
            <a:r>
              <a:rPr lang="zh-CN" altLang="zh-CN" b="1" dirty="0" smtClean="0"/>
              <a:t>模型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分类是有监督学习中的一个核心问题。我们从实际应用场景中获得了一个数据集，经过预处理步骤后，每个数据对象由一组特征变量</a:t>
                </a:r>
                <a14:m>
                  <m:oMath xmlns:m="http://schemas.openxmlformats.org/officeDocument/2006/math">
                    <m:r>
                      <a:rPr lang="en-US" altLang="zh-CN" b="1" i="1"/>
                      <m:t>𝑿</m:t>
                    </m:r>
                  </m:oMath>
                </a14:m>
                <a:r>
                  <a:rPr lang="zh-CN" altLang="zh-CN" dirty="0"/>
                  <a:t>及其类别标签</a:t>
                </a:r>
                <a14:m>
                  <m:oMath xmlns:m="http://schemas.openxmlformats.org/officeDocument/2006/math">
                    <m:r>
                      <a:rPr lang="en-US" altLang="zh-CN" i="1"/>
                      <m:t>𝑦</m:t>
                    </m:r>
                  </m:oMath>
                </a14:m>
                <a:r>
                  <a:rPr lang="zh-CN" altLang="zh-CN" dirty="0"/>
                  <a:t>组成。在训练与评估模型时，需要把数据集划分为训练集和测试集。详细内容见</a:t>
                </a:r>
                <a:r>
                  <a:rPr lang="en-US" altLang="zh-CN" dirty="0"/>
                  <a:t>6.7.2</a:t>
                </a:r>
                <a:r>
                  <a:rPr lang="zh-CN" altLang="zh-CN" dirty="0"/>
                  <a:t>节。分类过程包含两个步骤：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8141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8073" y="758824"/>
            <a:ext cx="182783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241629"/>
              </p:ext>
            </p:extLst>
          </p:nvPr>
        </p:nvGraphicFramePr>
        <p:xfrm>
          <a:off x="628073" y="758825"/>
          <a:ext cx="11091698" cy="448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3" imgW="6514781" imgH="2636457" progId="Visio.Drawing.15">
                  <p:embed/>
                </p:oleObj>
              </mc:Choice>
              <mc:Fallback>
                <p:oleObj name="Visio" r:id="rId3" imgW="6514781" imgH="263645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73" y="758825"/>
                        <a:ext cx="11091698" cy="4487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7868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决策树剪枝方法可以包括前剪枝和后剪枝。前剪枝是在决策树的构造过程中，对每个节点在划分前先检查节点是否满足分裂的条件（例如，节点上的数据对象数大于某阈值或者</a:t>
            </a:r>
            <a:r>
              <a:rPr lang="en-US" altLang="zh-CN" dirty="0"/>
              <a:t>Gini</a:t>
            </a:r>
            <a:r>
              <a:rPr lang="zh-CN" altLang="zh-CN" dirty="0"/>
              <a:t>指数大于某阈值），如果不满足，则停止划分当前节点，并标记为叶子节点。后剪枝是先训练一颗完整的决策树，再自底向上地对非叶子节点进行检查，如果将该节点的子树用叶子节点替换，能带来决策树泛化性能的提升，则用子树替换叶子节点。前面提到</a:t>
            </a:r>
            <a:r>
              <a:rPr lang="en-US" altLang="zh-CN" dirty="0"/>
              <a:t>C4.5</a:t>
            </a:r>
            <a:r>
              <a:rPr lang="zh-CN" altLang="zh-CN" dirty="0"/>
              <a:t>决策树采用前剪枝策略，</a:t>
            </a:r>
            <a:r>
              <a:rPr lang="en-US" altLang="zh-CN" dirty="0"/>
              <a:t>CART</a:t>
            </a:r>
            <a:r>
              <a:rPr lang="zh-CN" altLang="zh-CN" dirty="0"/>
              <a:t>决策树采用的后剪枝策略。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64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CART</a:t>
            </a:r>
            <a:r>
              <a:rPr lang="zh-CN" altLang="zh-CN" dirty="0"/>
              <a:t>决策树，又称为分类回归树（</a:t>
            </a:r>
            <a:r>
              <a:rPr lang="en-US" altLang="zh-CN" dirty="0"/>
              <a:t>classification and regression tree</a:t>
            </a:r>
            <a:r>
              <a:rPr lang="zh-CN" altLang="zh-CN" dirty="0"/>
              <a:t>）。其工作原理类似于第</a:t>
            </a:r>
            <a:r>
              <a:rPr lang="en-US" altLang="zh-CN" dirty="0"/>
              <a:t>6.4.1</a:t>
            </a:r>
            <a:r>
              <a:rPr lang="zh-CN" altLang="zh-CN" dirty="0"/>
              <a:t>节的基本决策树构建算法。</a:t>
            </a:r>
            <a:r>
              <a:rPr lang="en-US" altLang="zh-CN" dirty="0"/>
              <a:t>CART</a:t>
            </a:r>
            <a:r>
              <a:rPr lang="zh-CN" altLang="zh-CN" dirty="0"/>
              <a:t>树的主要特点还包括：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CART</a:t>
            </a:r>
            <a:r>
              <a:rPr lang="zh-CN" altLang="zh-CN" dirty="0"/>
              <a:t>产生的是一棵二叉树。即每个非叶子节点只有两个分支。数值属性与算法</a:t>
            </a:r>
            <a:r>
              <a:rPr lang="en-US" altLang="zh-CN" dirty="0"/>
              <a:t>6-2</a:t>
            </a:r>
            <a:r>
              <a:rPr lang="zh-CN" altLang="zh-CN" dirty="0"/>
              <a:t>中产生两个分支的方法一致；类别属性中，两个分支是属性值集合的两个互不重叠的子集。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CART</a:t>
            </a:r>
            <a:r>
              <a:rPr lang="zh-CN" altLang="zh-CN" dirty="0"/>
              <a:t>不但可以用于分类任务，还可以用于回归任务。本书没有讨论</a:t>
            </a:r>
            <a:r>
              <a:rPr lang="en-US" altLang="zh-CN" dirty="0"/>
              <a:t>CART</a:t>
            </a:r>
            <a:r>
              <a:rPr lang="zh-CN" altLang="zh-CN" dirty="0"/>
              <a:t>决策树中回归树的构建，在</a:t>
            </a:r>
            <a:r>
              <a:rPr lang="en-US" altLang="zh-CN" dirty="0"/>
              <a:t>6.9.2</a:t>
            </a:r>
            <a:r>
              <a:rPr lang="zh-CN" altLang="zh-CN" dirty="0"/>
              <a:t>节介绍了使用</a:t>
            </a:r>
            <a:r>
              <a:rPr lang="en-US" altLang="zh-CN" dirty="0"/>
              <a:t>CART</a:t>
            </a:r>
            <a:r>
              <a:rPr lang="zh-CN" altLang="zh-CN" dirty="0"/>
              <a:t>的回归树完成回归任务的例子。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975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基于</a:t>
            </a:r>
            <a:r>
              <a:rPr lang="en-US" altLang="zh-CN" b="1" dirty="0"/>
              <a:t>CART</a:t>
            </a:r>
            <a:r>
              <a:rPr lang="zh-CN" altLang="zh-CN" b="1" dirty="0"/>
              <a:t>决策树的</a:t>
            </a:r>
            <a:r>
              <a:rPr lang="zh-CN" altLang="zh-CN" b="1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zh-CN" dirty="0"/>
              <a:t>的</a:t>
            </a:r>
            <a:r>
              <a:rPr lang="en-US" altLang="zh-CN" dirty="0"/>
              <a:t>tree</a:t>
            </a:r>
            <a:r>
              <a:rPr lang="zh-CN" altLang="zh-CN" dirty="0"/>
              <a:t>模块提供了</a:t>
            </a:r>
            <a:r>
              <a:rPr lang="en-US" altLang="zh-CN" dirty="0" err="1"/>
              <a:t>DecisionTreeClassifier</a:t>
            </a:r>
            <a:r>
              <a:rPr lang="zh-CN" altLang="zh-CN" dirty="0"/>
              <a:t>类，可以轻松创建一个</a:t>
            </a:r>
            <a:r>
              <a:rPr lang="en-US" altLang="zh-CN" dirty="0"/>
              <a:t>CART</a:t>
            </a:r>
            <a:r>
              <a:rPr lang="zh-CN" altLang="zh-CN" dirty="0"/>
              <a:t>决策树模型，但该版本只能处理数值型的数据。它的基本语法如下所示：</a:t>
            </a:r>
          </a:p>
          <a:p>
            <a:r>
              <a:rPr lang="en-US" altLang="zh-CN" dirty="0" err="1"/>
              <a:t>DecisionTreeClassifier</a:t>
            </a:r>
            <a:r>
              <a:rPr lang="en-US" altLang="zh-CN" dirty="0"/>
              <a:t>(criterion='</a:t>
            </a:r>
            <a:r>
              <a:rPr lang="en-US" altLang="zh-CN" dirty="0" err="1"/>
              <a:t>gini</a:t>
            </a:r>
            <a:r>
              <a:rPr lang="en-US" altLang="zh-CN" dirty="0"/>
              <a:t>', </a:t>
            </a:r>
            <a:r>
              <a:rPr lang="en-US" altLang="zh-CN" dirty="0" err="1"/>
              <a:t>max_depth</a:t>
            </a:r>
            <a:r>
              <a:rPr lang="en-US" altLang="zh-CN" dirty="0"/>
              <a:t>=None, </a:t>
            </a:r>
            <a:endParaRPr lang="zh-CN" altLang="zh-CN" dirty="0"/>
          </a:p>
          <a:p>
            <a:r>
              <a:rPr lang="en-US" altLang="zh-CN" dirty="0" err="1"/>
              <a:t>min_samples_split</a:t>
            </a:r>
            <a:r>
              <a:rPr lang="en-US" altLang="zh-CN" dirty="0"/>
              <a:t>=2, </a:t>
            </a:r>
            <a:r>
              <a:rPr lang="en-US" altLang="zh-CN" dirty="0" err="1"/>
              <a:t>min_samples_leaf</a:t>
            </a:r>
            <a:r>
              <a:rPr lang="en-US" altLang="zh-CN" dirty="0"/>
              <a:t>=1, </a:t>
            </a:r>
            <a:r>
              <a:rPr lang="en-US" altLang="zh-CN" dirty="0" err="1"/>
              <a:t>max_leaf_nodes</a:t>
            </a:r>
            <a:r>
              <a:rPr lang="en-US" altLang="zh-CN" dirty="0"/>
              <a:t>=None, </a:t>
            </a:r>
            <a:r>
              <a:rPr lang="en-US" altLang="zh-CN" dirty="0" err="1"/>
              <a:t>class_weight</a:t>
            </a:r>
            <a:r>
              <a:rPr lang="en-US" altLang="zh-CN" dirty="0"/>
              <a:t>=None, </a:t>
            </a:r>
            <a:r>
              <a:rPr lang="en-US" altLang="zh-CN" dirty="0" err="1"/>
              <a:t>random_state</a:t>
            </a:r>
            <a:r>
              <a:rPr lang="en-US" altLang="zh-CN" dirty="0"/>
              <a:t>=None)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6063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它的主要参数包括：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criterion</a:t>
            </a:r>
            <a:r>
              <a:rPr lang="zh-CN" altLang="zh-CN" dirty="0"/>
              <a:t>： 取值为</a:t>
            </a:r>
            <a:r>
              <a:rPr lang="en-US" altLang="zh-CN" dirty="0"/>
              <a:t>“</a:t>
            </a:r>
            <a:r>
              <a:rPr lang="en-US" altLang="zh-CN" dirty="0" err="1"/>
              <a:t>gini</a:t>
            </a:r>
            <a:r>
              <a:rPr lang="en-US" altLang="zh-CN" dirty="0"/>
              <a:t>”</a:t>
            </a:r>
            <a:r>
              <a:rPr lang="zh-CN" altLang="zh-CN" dirty="0"/>
              <a:t>或者</a:t>
            </a:r>
            <a:r>
              <a:rPr lang="en-US" altLang="zh-CN" dirty="0"/>
              <a:t>“entropy”,</a:t>
            </a:r>
            <a:r>
              <a:rPr lang="zh-CN" altLang="zh-CN" dirty="0"/>
              <a:t>表示用于划分节点的不纯度指标，默认是</a:t>
            </a:r>
            <a:r>
              <a:rPr lang="en-US" altLang="zh-CN" dirty="0"/>
              <a:t>”</a:t>
            </a:r>
            <a:r>
              <a:rPr lang="en-US" altLang="zh-CN" dirty="0" err="1"/>
              <a:t>gini</a:t>
            </a:r>
            <a:r>
              <a:rPr lang="en-US" altLang="zh-CN" dirty="0"/>
              <a:t>”</a:t>
            </a:r>
            <a:r>
              <a:rPr lang="zh-CN" altLang="zh-CN" dirty="0"/>
              <a:t>指标。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max_depth</a:t>
            </a:r>
            <a:r>
              <a:rPr lang="zh-CN" altLang="zh-CN" dirty="0"/>
              <a:t>：是树的最大深度，默认是</a:t>
            </a:r>
            <a:r>
              <a:rPr lang="en-US" altLang="zh-CN" dirty="0"/>
              <a:t>None</a:t>
            </a:r>
            <a:r>
              <a:rPr lang="zh-CN" altLang="zh-CN" dirty="0"/>
              <a:t>（不设置）。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 err="1"/>
              <a:t>min_samples_split</a:t>
            </a:r>
            <a:r>
              <a:rPr lang="zh-CN" altLang="zh-CN" dirty="0"/>
              <a:t>：表示节点分裂时最少应该包括的数据对象数或比例，默认值是</a:t>
            </a:r>
            <a:r>
              <a:rPr lang="en-US" altLang="zh-CN" dirty="0"/>
              <a:t>2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 err="1"/>
              <a:t>min_samples_leaf</a:t>
            </a:r>
            <a:r>
              <a:rPr lang="zh-CN" altLang="zh-CN" dirty="0"/>
              <a:t>：表示叶子节点中最少应该包含的数据对象数。默认值是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 </a:t>
            </a:r>
            <a:r>
              <a:rPr lang="en-US" altLang="zh-CN" dirty="0" err="1"/>
              <a:t>max_leaf_nodes</a:t>
            </a:r>
            <a:r>
              <a:rPr lang="zh-CN" altLang="zh-CN" dirty="0"/>
              <a:t>：表示决策树最多拥有的叶子节点数。默认值是</a:t>
            </a:r>
            <a:r>
              <a:rPr lang="en-US" altLang="zh-CN" dirty="0"/>
              <a:t>None</a:t>
            </a:r>
            <a:r>
              <a:rPr lang="zh-CN" altLang="zh-CN" dirty="0"/>
              <a:t>（不限制）。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</a:t>
            </a:r>
            <a:r>
              <a:rPr lang="en-US" altLang="zh-CN" dirty="0" err="1"/>
              <a:t>class_weight</a:t>
            </a:r>
            <a:r>
              <a:rPr lang="zh-CN" altLang="zh-CN" dirty="0"/>
              <a:t>：允许给每个类设置训练时的权重，是一个词典或词典列表的数据结构，如</a:t>
            </a:r>
            <a:r>
              <a:rPr lang="en-US" altLang="zh-CN" dirty="0"/>
              <a:t>{</a:t>
            </a:r>
            <a:r>
              <a:rPr lang="en-US" altLang="zh-CN" dirty="0" err="1"/>
              <a:t>class_label</a:t>
            </a:r>
            <a:r>
              <a:rPr lang="en-US" altLang="zh-CN" dirty="0"/>
              <a:t>: weight}</a:t>
            </a:r>
            <a:r>
              <a:rPr lang="zh-CN" altLang="zh-CN" dirty="0"/>
              <a:t>。默认值为</a:t>
            </a:r>
            <a:r>
              <a:rPr lang="en-US" altLang="zh-CN" dirty="0"/>
              <a:t>None</a:t>
            </a:r>
            <a:r>
              <a:rPr lang="zh-CN" altLang="zh-CN" dirty="0"/>
              <a:t>，即每个类的权重是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</a:t>
            </a:r>
            <a:r>
              <a:rPr lang="en-US" altLang="zh-CN" dirty="0" err="1"/>
              <a:t>random_state</a:t>
            </a:r>
            <a:r>
              <a:rPr lang="zh-CN" altLang="zh-CN" dirty="0"/>
              <a:t>： 用于产生随机数时的随机种子（整数）。默认值是</a:t>
            </a:r>
            <a:r>
              <a:rPr lang="en-US" altLang="zh-CN" dirty="0"/>
              <a:t>None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297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代码</a:t>
            </a:r>
            <a:r>
              <a:rPr lang="en-US" altLang="zh-CN" dirty="0"/>
              <a:t>6-5</a:t>
            </a:r>
            <a:r>
              <a:rPr lang="zh-CN" altLang="zh-CN" dirty="0"/>
              <a:t>：使用</a:t>
            </a:r>
            <a:r>
              <a:rPr lang="en-US" altLang="zh-CN" dirty="0"/>
              <a:t>CART</a:t>
            </a:r>
            <a:r>
              <a:rPr lang="zh-CN" altLang="zh-CN" dirty="0"/>
              <a:t>决策树在</a:t>
            </a:r>
            <a:r>
              <a:rPr lang="en-US" altLang="zh-CN" dirty="0"/>
              <a:t>Universal Bank</a:t>
            </a:r>
            <a:r>
              <a:rPr lang="zh-CN" altLang="zh-CN" dirty="0"/>
              <a:t>数据集上分类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4762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进一步的</a:t>
            </a:r>
            <a:r>
              <a:rPr lang="zh-CN" altLang="zh-CN" b="1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使用决策树时，我们有一些一般性的建议：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）当训练集中的特征数目很多时，决策树容易过拟合。此时，增加数据对象的数量是一个抑制过拟合的有效方法。当前，通过特征选择进行降维是另一个可行的方法。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）当训练集的规模不大，但训练的树却很大，可能出现了过拟合。此时，可以在训练时采用</a:t>
            </a:r>
            <a:r>
              <a:rPr lang="en-US" altLang="zh-CN" dirty="0" err="1"/>
              <a:t>max_depth</a:t>
            </a:r>
            <a:r>
              <a:rPr lang="zh-CN" altLang="zh-CN" dirty="0"/>
              <a:t>参数来控制树的深度，可以有效的抑制过拟合。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）训练决策树模型之前，如果数据集存在类不平衡问题，应该对数据集进行处理（如过抽样、欠抽样）使之类别平衡，否则，决策树会被多数类显著影响。也可以设置数据对象权重参数</a:t>
            </a:r>
            <a:r>
              <a:rPr lang="en-US" altLang="zh-CN" dirty="0" err="1"/>
              <a:t>sample_weights</a:t>
            </a:r>
            <a:r>
              <a:rPr lang="zh-CN" altLang="zh-CN" dirty="0"/>
              <a:t>，通过规范化将每个类数据对象权重和达到一致（如代码中的第二个</a:t>
            </a:r>
            <a:r>
              <a:rPr lang="en-US" altLang="zh-CN" dirty="0"/>
              <a:t>CART</a:t>
            </a:r>
            <a:r>
              <a:rPr lang="zh-CN" altLang="zh-CN" dirty="0"/>
              <a:t>模型）。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17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</a:t>
                </a:r>
                <a:r>
                  <a:rPr lang="zh-CN" altLang="zh-CN" dirty="0" smtClean="0"/>
                  <a:t>模型</a:t>
                </a:r>
                <a:r>
                  <a:rPr lang="zh-CN" altLang="zh-CN" dirty="0"/>
                  <a:t>训练阶段：使用特定的算法在训练集上学习数据</a:t>
                </a:r>
                <a14:m>
                  <m:oMath xmlns:m="http://schemas.openxmlformats.org/officeDocument/2006/math">
                    <m:r>
                      <a:rPr lang="en-US" altLang="zh-CN" b="1" i="1"/>
                      <m:t>𝑿</m:t>
                    </m:r>
                  </m:oMath>
                </a14:m>
                <a:r>
                  <a:rPr lang="zh-CN" altLang="zh-CN" dirty="0"/>
                  <a:t>和类别</a:t>
                </a:r>
                <a14:m>
                  <m:oMath xmlns:m="http://schemas.openxmlformats.org/officeDocument/2006/math">
                    <m:r>
                      <a:rPr lang="en-US" altLang="zh-CN" i="1"/>
                      <m:t>𝑦</m:t>
                    </m:r>
                  </m:oMath>
                </a14:m>
                <a:r>
                  <a:rPr lang="zh-CN" altLang="zh-CN" dirty="0"/>
                  <a:t>之间的映射函数，即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i="1"/>
                      <m:t>𝑦</m:t>
                    </m:r>
                    <m:r>
                      <a:rPr lang="en-US" altLang="zh-CN"/>
                      <m:t>=</m:t>
                    </m:r>
                    <m:r>
                      <a:rPr lang="en-US" altLang="zh-CN" i="1"/>
                      <m:t>𝑓</m:t>
                    </m:r>
                    <m:r>
                      <a:rPr lang="en-US" altLang="zh-CN"/>
                      <m:t>(</m:t>
                    </m:r>
                    <m:r>
                      <a:rPr lang="en-US" altLang="zh-CN" i="1"/>
                      <m:t>𝑋</m:t>
                    </m:r>
                    <m:r>
                      <a:rPr lang="en-US" altLang="zh-CN" i="1"/>
                      <m:t>)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zh-CN" dirty="0"/>
                  <a:t>我们称之为</a:t>
                </a:r>
                <a:r>
                  <a:rPr lang="en-US" altLang="zh-CN" dirty="0"/>
                  <a:t>“</a:t>
                </a:r>
                <a:r>
                  <a:rPr lang="zh-CN" altLang="zh-CN" dirty="0"/>
                  <a:t>分类模型</a:t>
                </a:r>
                <a:r>
                  <a:rPr lang="en-US" altLang="zh-CN" dirty="0"/>
                  <a:t>”</a:t>
                </a:r>
                <a:r>
                  <a:rPr lang="zh-CN" altLang="zh-CN" dirty="0"/>
                  <a:t>或</a:t>
                </a:r>
                <a:r>
                  <a:rPr lang="en-US" altLang="zh-CN" dirty="0"/>
                  <a:t>“</a:t>
                </a:r>
                <a:r>
                  <a:rPr lang="zh-CN" altLang="zh-CN" dirty="0"/>
                  <a:t>分类器</a:t>
                </a:r>
                <a:r>
                  <a:rPr lang="en-US" altLang="zh-CN" dirty="0"/>
                  <a:t>(classifier)”</a:t>
                </a:r>
                <a:r>
                  <a:rPr lang="zh-CN" altLang="zh-CN" dirty="0"/>
                  <a:t>。并在测试集评估模型性能。</a:t>
                </a:r>
              </a:p>
              <a:p>
                <a:pPr lvl="0"/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</a:t>
                </a:r>
                <a:r>
                  <a:rPr lang="zh-CN" altLang="zh-CN" dirty="0" smtClean="0"/>
                  <a:t>模型</a:t>
                </a:r>
                <a:r>
                  <a:rPr lang="zh-CN" altLang="zh-CN" dirty="0"/>
                  <a:t>预测阶段：对于来自同一应用场景的新数据对象</a:t>
                </a:r>
                <a14:m>
                  <m:oMath xmlns:m="http://schemas.openxmlformats.org/officeDocument/2006/math">
                    <m:r>
                      <a:rPr lang="en-US" altLang="zh-CN" i="1"/>
                      <m:t>𝑋</m:t>
                    </m:r>
                    <m:r>
                      <a:rPr lang="en-US" altLang="zh-CN" i="1"/>
                      <m:t>’</m:t>
                    </m:r>
                  </m:oMath>
                </a14:m>
                <a:r>
                  <a:rPr lang="zh-CN" altLang="zh-CN" dirty="0"/>
                  <a:t>，我们可以使用分类模型判断其所属的类别</a:t>
                </a:r>
                <a14:m>
                  <m:oMath xmlns:m="http://schemas.openxmlformats.org/officeDocument/2006/math">
                    <m:r>
                      <a:rPr lang="en-US" altLang="zh-CN" i="1"/>
                      <m:t>𝑦</m:t>
                    </m:r>
                    <m:r>
                      <a:rPr lang="en-US" altLang="zh-CN" i="1"/>
                      <m:t>’</m:t>
                    </m:r>
                  </m:oMath>
                </a14:m>
                <a:r>
                  <a:rPr lang="zh-CN" altLang="zh-CN" dirty="0"/>
                  <a:t>，从而做出</a:t>
                </a:r>
                <a:r>
                  <a:rPr lang="en-US" altLang="zh-CN" dirty="0"/>
                  <a:t>“</a:t>
                </a:r>
                <a:r>
                  <a:rPr lang="zh-CN" altLang="zh-CN" dirty="0"/>
                  <a:t>预测</a:t>
                </a:r>
                <a:r>
                  <a:rPr lang="en-US" altLang="zh-CN" dirty="0"/>
                  <a:t>(prediction)”</a:t>
                </a:r>
                <a:r>
                  <a:rPr lang="zh-CN" altLang="zh-CN" dirty="0"/>
                  <a:t>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17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典型的算法包括：朴素贝叶斯</a:t>
            </a:r>
            <a:r>
              <a:rPr lang="en-US" altLang="zh-CN" dirty="0"/>
              <a:t>(native Bayes)</a:t>
            </a:r>
            <a:r>
              <a:rPr lang="zh-CN" altLang="zh-CN" dirty="0"/>
              <a:t>、</a:t>
            </a:r>
            <a:r>
              <a:rPr lang="en-US" altLang="zh-CN" dirty="0"/>
              <a:t>K</a:t>
            </a:r>
            <a:r>
              <a:rPr lang="zh-CN" altLang="zh-CN" dirty="0"/>
              <a:t>最近邻、决策树</a:t>
            </a:r>
            <a:r>
              <a:rPr lang="en-US" altLang="zh-CN" dirty="0"/>
              <a:t>(decision tree)</a:t>
            </a:r>
            <a:r>
              <a:rPr lang="zh-CN" altLang="zh-CN" dirty="0"/>
              <a:t>、</a:t>
            </a:r>
            <a:r>
              <a:rPr lang="en-US" altLang="zh-CN" dirty="0"/>
              <a:t>BP</a:t>
            </a:r>
            <a:r>
              <a:rPr lang="zh-CN" altLang="zh-CN" dirty="0"/>
              <a:t>神经网络、支持向量机（</a:t>
            </a:r>
            <a:r>
              <a:rPr lang="en-US" altLang="zh-CN" dirty="0"/>
              <a:t>SVM</a:t>
            </a:r>
            <a:r>
              <a:rPr lang="zh-CN" altLang="zh-CN" dirty="0"/>
              <a:t>）等。我们将在本章对它们的原理及实现方法进行介绍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另外</a:t>
            </a:r>
            <a:r>
              <a:rPr lang="zh-CN" altLang="zh-CN" dirty="0"/>
              <a:t>，在构建分类模型以后，通常还需要一些性能评估方法对模型是否“可靠”进行定量评价， </a:t>
            </a:r>
            <a:r>
              <a:rPr lang="en-US" altLang="zh-CN" dirty="0"/>
              <a:t>6.7</a:t>
            </a:r>
            <a:r>
              <a:rPr lang="zh-CN" altLang="zh-CN" dirty="0"/>
              <a:t>小节讨论了模型的性能评价方法。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欠拟合和过拟合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在训练集上训练的分类模型或回归模型，应该尽可能地捕获数据对象</a:t>
                </a:r>
                <a14:m>
                  <m:oMath xmlns:m="http://schemas.openxmlformats.org/officeDocument/2006/math">
                    <m:r>
                      <a:rPr lang="en-US" altLang="zh-CN" b="1" i="1"/>
                      <m:t>𝑿</m:t>
                    </m:r>
                  </m:oMath>
                </a14:m>
                <a:r>
                  <a:rPr lang="zh-CN" altLang="zh-CN" dirty="0"/>
                  <a:t>和目标值</a:t>
                </a:r>
                <a14:m>
                  <m:oMath xmlns:m="http://schemas.openxmlformats.org/officeDocument/2006/math">
                    <m:r>
                      <a:rPr lang="en-US" altLang="zh-CN" i="1"/>
                      <m:t>𝑦</m:t>
                    </m:r>
                  </m:oMath>
                </a14:m>
                <a:r>
                  <a:rPr lang="zh-CN" altLang="zh-CN" dirty="0"/>
                  <a:t>之间的潜在的函数关系，也就是说在测试集上预测值</a:t>
                </a:r>
                <a14:m>
                  <m:oMath xmlns:m="http://schemas.openxmlformats.org/officeDocument/2006/math">
                    <m:r>
                      <a:rPr lang="en-US" altLang="zh-CN" i="1"/>
                      <m:t>𝑦</m:t>
                    </m:r>
                    <m:r>
                      <a:rPr lang="en-US" altLang="zh-CN" i="1"/>
                      <m:t>’</m:t>
                    </m:r>
                  </m:oMath>
                </a14:m>
                <a:r>
                  <a:rPr lang="zh-CN" altLang="zh-CN" dirty="0"/>
                  <a:t>要和目标值</a:t>
                </a:r>
                <a14:m>
                  <m:oMath xmlns:m="http://schemas.openxmlformats.org/officeDocument/2006/math">
                    <m:r>
                      <a:rPr lang="en-US" altLang="zh-CN" i="1"/>
                      <m:t>𝑦</m:t>
                    </m:r>
                  </m:oMath>
                </a14:m>
                <a:r>
                  <a:rPr lang="zh-CN" altLang="zh-CN" dirty="0"/>
                  <a:t>尽可能保持一致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zh-CN" dirty="0" smtClean="0"/>
                  <a:t>一</a:t>
                </a:r>
                <a:r>
                  <a:rPr lang="zh-CN" altLang="zh-CN" dirty="0"/>
                  <a:t>个模型能很好地学习数据中潜在的函数关系，体现为不管是在训练集还是在测试集上，预测值和实际值比较吻合，我们称模型具有较好的</a:t>
                </a:r>
                <a:r>
                  <a:rPr lang="en-US" altLang="zh-CN" dirty="0"/>
                  <a:t>“</a:t>
                </a:r>
                <a:r>
                  <a:rPr lang="zh-CN" altLang="zh-CN" dirty="0"/>
                  <a:t>拟合（</a:t>
                </a:r>
                <a:r>
                  <a:rPr lang="en-US" altLang="zh-CN" dirty="0"/>
                  <a:t>fitting</a:t>
                </a:r>
                <a:r>
                  <a:rPr lang="zh-CN" altLang="zh-CN" dirty="0"/>
                  <a:t>）</a:t>
                </a:r>
                <a:r>
                  <a:rPr lang="en-US" altLang="zh-CN" dirty="0"/>
                  <a:t>”</a:t>
                </a:r>
                <a:r>
                  <a:rPr lang="zh-CN" altLang="zh-CN" dirty="0"/>
                  <a:t>能力，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11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5388</Words>
  <Application>Microsoft Office PowerPoint</Application>
  <PresentationFormat>宽屏</PresentationFormat>
  <Paragraphs>173</Paragraphs>
  <Slides>66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1" baseType="lpstr">
      <vt:lpstr>等线</vt:lpstr>
      <vt:lpstr>等线 Light</vt:lpstr>
      <vt:lpstr>Arial</vt:lpstr>
      <vt:lpstr>Office 主题​​</vt:lpstr>
      <vt:lpstr>Microsoft Visio 绘图</vt:lpstr>
      <vt:lpstr>第6章：基础分类模型及回归</vt:lpstr>
      <vt:lpstr>PowerPoint 演示文稿</vt:lpstr>
      <vt:lpstr>PowerPoint 演示文稿</vt:lpstr>
      <vt:lpstr>PowerPoint 演示文稿</vt:lpstr>
      <vt:lpstr>6.1 基本理论</vt:lpstr>
      <vt:lpstr>分类模型</vt:lpstr>
      <vt:lpstr>PowerPoint 演示文稿</vt:lpstr>
      <vt:lpstr>PowerPoint 演示文稿</vt:lpstr>
      <vt:lpstr>欠拟合和过拟合</vt:lpstr>
      <vt:lpstr>PowerPoint 演示文稿</vt:lpstr>
      <vt:lpstr>PowerPoint 演示文稿</vt:lpstr>
      <vt:lpstr>PowerPoint 演示文稿</vt:lpstr>
      <vt:lpstr>二分类和多分类</vt:lpstr>
      <vt:lpstr>PowerPoint 演示文稿</vt:lpstr>
      <vt:lpstr>线性及非线性分类器</vt:lpstr>
      <vt:lpstr>6.2朴素贝叶斯分类器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基于Python的实现</vt:lpstr>
      <vt:lpstr>PowerPoint 演示文稿</vt:lpstr>
      <vt:lpstr>1. 高斯朴素贝叶斯</vt:lpstr>
      <vt:lpstr>PowerPoint 演示文稿</vt:lpstr>
      <vt:lpstr>PowerPoint 演示文稿</vt:lpstr>
      <vt:lpstr>2. 多项式朴素贝叶斯</vt:lpstr>
      <vt:lpstr>PowerPoint 演示文稿</vt:lpstr>
      <vt:lpstr>PowerPoint 演示文稿</vt:lpstr>
      <vt:lpstr>6.3 K最近邻分类器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基于Python的实现</vt:lpstr>
      <vt:lpstr>PowerPoint 演示文稿</vt:lpstr>
      <vt:lpstr>PowerPoint 演示文稿</vt:lpstr>
      <vt:lpstr>作业</vt:lpstr>
      <vt:lpstr>6.4 决策树</vt:lpstr>
      <vt:lpstr>PowerPoint 演示文稿</vt:lpstr>
      <vt:lpstr>基本原理</vt:lpstr>
      <vt:lpstr>PowerPoint 演示文稿</vt:lpstr>
      <vt:lpstr>PowerPoint 演示文稿</vt:lpstr>
      <vt:lpstr>属性选择方法</vt:lpstr>
      <vt:lpstr>PowerPoint 演示文稿</vt:lpstr>
      <vt:lpstr>PowerPoint 演示文稿</vt:lpstr>
      <vt:lpstr>PowerPoint 演示文稿</vt:lpstr>
      <vt:lpstr>PowerPoint 演示文稿</vt:lpstr>
      <vt:lpstr>例子：计算信息增益</vt:lpstr>
      <vt:lpstr>PowerPoint 演示文稿</vt:lpstr>
      <vt:lpstr>PowerPoint 演示文稿</vt:lpstr>
      <vt:lpstr>PowerPoint 演示文稿</vt:lpstr>
      <vt:lpstr>剪枝</vt:lpstr>
      <vt:lpstr>PowerPoint 演示文稿</vt:lpstr>
      <vt:lpstr>PowerPoint 演示文稿</vt:lpstr>
      <vt:lpstr>PowerPoint 演示文稿</vt:lpstr>
      <vt:lpstr>基于CART决策树的分类</vt:lpstr>
      <vt:lpstr>PowerPoint 演示文稿</vt:lpstr>
      <vt:lpstr>PowerPoint 演示文稿</vt:lpstr>
      <vt:lpstr>进一步的讨论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第6章：基础分类模型及回归</dc:title>
  <dc:creator>Jiangtao Qiu</dc:creator>
  <cp:lastModifiedBy>Jiangtao Qiu</cp:lastModifiedBy>
  <cp:revision>141</cp:revision>
  <dcterms:created xsi:type="dcterms:W3CDTF">2023-04-11T08:20:25Z</dcterms:created>
  <dcterms:modified xsi:type="dcterms:W3CDTF">2023-04-11T13:37:59Z</dcterms:modified>
</cp:coreProperties>
</file>