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 id="307" r:id="rId52"/>
    <p:sldId id="304"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232023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37887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350178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275242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175664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121299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253346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419965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103518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185688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A30D6E-21B2-4281-88C3-B8C8DF4709B4}" type="datetimeFigureOut">
              <a:rPr lang="zh-CN" altLang="en-US" smtClean="0"/>
              <a:t>2023/4/17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119057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30D6E-21B2-4281-88C3-B8C8DF4709B4}" type="datetimeFigureOut">
              <a:rPr lang="zh-CN" altLang="en-US" smtClean="0"/>
              <a:t>2023/4/17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39127-AD68-4597-9593-869C0A2F6D65}" type="slidenum">
              <a:rPr lang="zh-CN" altLang="en-US" smtClean="0"/>
              <a:t>‹#›</a:t>
            </a:fld>
            <a:endParaRPr lang="zh-CN" altLang="en-US"/>
          </a:p>
        </p:txBody>
      </p:sp>
    </p:spTree>
    <p:extLst>
      <p:ext uri="{BB962C8B-B14F-4D97-AF65-F5344CB8AC3E}">
        <p14:creationId xmlns:p14="http://schemas.microsoft.com/office/powerpoint/2010/main" val="420406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cikit-learn.org/stable/modules/generated/sklearn.neural_network.MLPClassifier.html#sklearn.neural_network.MLPClassifi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neural_network.MLPClassifier.html#sklearn.neural_network.MLPClassifier.f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6.5 </a:t>
            </a:r>
            <a:r>
              <a:rPr lang="zh-CN" altLang="zh-CN" b="1" dirty="0" smtClean="0"/>
              <a:t>人工神经网络</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3271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通常，</a:t>
            </a:r>
            <a:r>
              <a:rPr lang="en-US" altLang="zh-CN" dirty="0"/>
              <a:t>BP</a:t>
            </a:r>
            <a:r>
              <a:rPr lang="zh-CN" altLang="zh-CN" dirty="0"/>
              <a:t>神经网络是浅层网络，它们通常只有有限个隐</a:t>
            </a:r>
            <a:r>
              <a:rPr lang="zh-CN" altLang="zh-CN" dirty="0" smtClean="0"/>
              <a:t>层，</a:t>
            </a:r>
            <a:endParaRPr lang="en-US" altLang="zh-CN" dirty="0" smtClean="0"/>
          </a:p>
          <a:p>
            <a:r>
              <a:rPr lang="zh-CN" altLang="zh-CN" dirty="0" smtClean="0"/>
              <a:t>它</a:t>
            </a:r>
            <a:r>
              <a:rPr lang="zh-CN" altLang="zh-CN" dirty="0"/>
              <a:t>的每一层有若干神经元，层和层之间的神经元通过带权重的边相连</a:t>
            </a:r>
            <a:r>
              <a:rPr lang="zh-CN" altLang="zh-CN" dirty="0" smtClean="0"/>
              <a:t>。</a:t>
            </a:r>
            <a:endParaRPr lang="en-US" altLang="zh-CN" dirty="0" smtClean="0"/>
          </a:p>
          <a:p>
            <a:r>
              <a:rPr lang="zh-CN" altLang="zh-CN" dirty="0" smtClean="0"/>
              <a:t>尽管</a:t>
            </a:r>
            <a:r>
              <a:rPr lang="zh-CN" altLang="zh-CN" dirty="0"/>
              <a:t>目前提出了层数更多、结构更复杂的深度学习模型，例如，受限波兹曼</a:t>
            </a:r>
            <a:r>
              <a:rPr lang="zh-CN" altLang="zh-CN" dirty="0" smtClean="0"/>
              <a:t>机、</a:t>
            </a:r>
            <a:r>
              <a:rPr lang="zh-CN" altLang="zh-CN" dirty="0"/>
              <a:t>卷积</a:t>
            </a:r>
            <a:r>
              <a:rPr lang="zh-CN" altLang="zh-CN" dirty="0" smtClean="0"/>
              <a:t>神经网络</a:t>
            </a:r>
            <a:r>
              <a:rPr lang="en-US" altLang="zh-CN" dirty="0" smtClean="0"/>
              <a:t>,</a:t>
            </a:r>
            <a:r>
              <a:rPr lang="zh-CN" altLang="zh-CN" dirty="0"/>
              <a:t>但</a:t>
            </a:r>
            <a:r>
              <a:rPr lang="en-US" altLang="zh-CN" dirty="0"/>
              <a:t>BP</a:t>
            </a:r>
            <a:r>
              <a:rPr lang="zh-CN" altLang="zh-CN" dirty="0"/>
              <a:t>神经网络仍然是目前应用最广泛的神经网络模型之一。</a:t>
            </a:r>
          </a:p>
          <a:p>
            <a:endParaRPr lang="zh-CN" altLang="en-US" dirty="0"/>
          </a:p>
        </p:txBody>
      </p:sp>
    </p:spTree>
    <p:extLst>
      <p:ext uri="{BB962C8B-B14F-4D97-AF65-F5344CB8AC3E}">
        <p14:creationId xmlns:p14="http://schemas.microsoft.com/office/powerpoint/2010/main" val="372211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b="1" dirty="0"/>
                  <a:t>1.</a:t>
                </a:r>
                <a:r>
                  <a:rPr lang="zh-CN" altLang="zh-CN" b="1" dirty="0"/>
                  <a:t>神经元</a:t>
                </a:r>
                <a:endParaRPr lang="zh-CN" altLang="zh-CN" dirty="0"/>
              </a:p>
              <a:p>
                <a:r>
                  <a:rPr lang="en-US" altLang="zh-CN" dirty="0"/>
                  <a:t>BP</a:t>
                </a:r>
                <a:r>
                  <a:rPr lang="zh-CN" altLang="zh-CN" dirty="0"/>
                  <a:t>神经网络最基本的处理单元是神经元，它的结构</a:t>
                </a:r>
                <a:r>
                  <a:rPr lang="zh-CN" altLang="zh-CN" dirty="0" smtClean="0"/>
                  <a:t>和</a:t>
                </a:r>
                <a:r>
                  <a:rPr lang="zh-CN" altLang="en-US" dirty="0" smtClean="0"/>
                  <a:t>前面</a:t>
                </a:r>
                <a:r>
                  <a:rPr lang="zh-CN" altLang="zh-CN" dirty="0" smtClean="0"/>
                  <a:t>的</a:t>
                </a:r>
                <a:r>
                  <a:rPr lang="zh-CN" altLang="zh-CN" dirty="0"/>
                  <a:t>感知机一样</a:t>
                </a:r>
                <a:r>
                  <a:rPr lang="zh-CN" altLang="zh-CN" dirty="0" smtClean="0"/>
                  <a:t>。</a:t>
                </a:r>
                <a:endParaRPr lang="en-US" altLang="zh-CN" dirty="0" smtClean="0"/>
              </a:p>
              <a:p>
                <a14:m>
                  <m:oMath xmlns:m="http://schemas.openxmlformats.org/officeDocument/2006/math">
                    <m:eqArr>
                      <m:eqArrPr>
                        <m:ctrlPr>
                          <a:rPr lang="zh-CN" altLang="zh-CN" i="1"/>
                        </m:ctrlPr>
                      </m:eqArrPr>
                      <m:e>
                        <m:r>
                          <a:rPr lang="en-US" altLang="zh-CN" i="1"/>
                          <m:t>𝑠</m:t>
                        </m:r>
                        <m:r>
                          <a:rPr lang="en-US" altLang="zh-CN"/>
                          <m:t>=</m:t>
                        </m:r>
                        <m:sSub>
                          <m:sSubPr>
                            <m:ctrlPr>
                              <a:rPr lang="zh-CN" altLang="zh-CN" i="1"/>
                            </m:ctrlPr>
                          </m:sSubPr>
                          <m:e>
                            <m:r>
                              <a:rPr lang="en-US" altLang="zh-CN" b="1" i="1"/>
                              <m:t>𝑾</m:t>
                            </m:r>
                          </m:e>
                          <m:sub>
                            <m:r>
                              <a:rPr lang="en-US" altLang="zh-CN"/>
                              <m:t>1</m:t>
                            </m:r>
                          </m:sub>
                        </m:sSub>
                        <m:sSub>
                          <m:sSubPr>
                            <m:ctrlPr>
                              <a:rPr lang="zh-CN" altLang="zh-CN" i="1"/>
                            </m:ctrlPr>
                          </m:sSubPr>
                          <m:e>
                            <m:r>
                              <a:rPr lang="en-US" altLang="zh-CN" i="1"/>
                              <m:t>𝑥</m:t>
                            </m:r>
                          </m:e>
                          <m:sub>
                            <m:r>
                              <a:rPr lang="en-US" altLang="zh-CN"/>
                              <m:t>1</m:t>
                            </m:r>
                          </m:sub>
                        </m:sSub>
                        <m:r>
                          <a:rPr lang="en-US" altLang="zh-CN"/>
                          <m:t>+…+</m:t>
                        </m:r>
                        <m:sSub>
                          <m:sSubPr>
                            <m:ctrlPr>
                              <a:rPr lang="zh-CN" altLang="zh-CN" i="1"/>
                            </m:ctrlPr>
                          </m:sSubPr>
                          <m:e>
                            <m:r>
                              <a:rPr lang="en-US" altLang="zh-CN" b="1" i="1"/>
                              <m:t>𝑾</m:t>
                            </m:r>
                          </m:e>
                          <m:sub>
                            <m:r>
                              <a:rPr lang="en-US" altLang="zh-CN" i="1"/>
                              <m:t>𝑚</m:t>
                            </m:r>
                          </m:sub>
                        </m:sSub>
                        <m:sSub>
                          <m:sSubPr>
                            <m:ctrlPr>
                              <a:rPr lang="zh-CN" altLang="zh-CN" i="1"/>
                            </m:ctrlPr>
                          </m:sSubPr>
                          <m:e>
                            <m:r>
                              <a:rPr lang="en-US" altLang="zh-CN" i="1"/>
                              <m:t>𝑥</m:t>
                            </m:r>
                          </m:e>
                          <m:sub>
                            <m:r>
                              <a:rPr lang="en-US" altLang="zh-CN" i="1"/>
                              <m:t>𝑚</m:t>
                            </m:r>
                          </m:sub>
                        </m:sSub>
                        <m:r>
                          <a:rPr lang="en-US" altLang="zh-CN"/>
                          <m:t>+</m:t>
                        </m:r>
                        <m:r>
                          <a:rPr lang="en-US" altLang="zh-CN" i="1"/>
                          <m:t>𝑏</m:t>
                        </m:r>
                      </m:e>
                    </m:eqArr>
                  </m:oMath>
                </a14:m>
                <a:endParaRPr lang="zh-CN" altLang="zh-CN" dirty="0"/>
              </a:p>
              <a:p>
                <a:r>
                  <a:rPr lang="zh-CN" altLang="zh-CN" dirty="0"/>
                  <a:t>写成矩阵形式为：</a:t>
                </a:r>
              </a:p>
              <a:p>
                <a14:m>
                  <m:oMath xmlns:m="http://schemas.openxmlformats.org/officeDocument/2006/math">
                    <m:eqArr>
                      <m:eqArrPr>
                        <m:ctrlPr>
                          <a:rPr lang="zh-CN" altLang="zh-CN" i="1"/>
                        </m:ctrlPr>
                      </m:eqArrPr>
                      <m:e>
                        <m:r>
                          <m:rPr>
                            <m:sty m:val="p"/>
                          </m:rPr>
                          <a:rPr lang="en-US" altLang="zh-CN"/>
                          <m:t>s</m:t>
                        </m:r>
                        <m:r>
                          <a:rPr lang="en-US" altLang="zh-CN"/>
                          <m:t>=</m:t>
                        </m:r>
                        <m:r>
                          <a:rPr lang="en-US" altLang="zh-CN" b="1" i="1"/>
                          <m:t>𝑾𝒙</m:t>
                        </m:r>
                        <m:r>
                          <a:rPr lang="en-US" altLang="zh-CN"/>
                          <m:t>+</m:t>
                        </m:r>
                        <m:r>
                          <a:rPr lang="en-US" altLang="zh-CN" i="1"/>
                          <m:t>𝑏</m:t>
                        </m:r>
                      </m:e>
                    </m:eqArr>
                  </m:oMath>
                </a14:m>
                <a:endParaRPr lang="zh-CN" altLang="zh-CN" dirty="0"/>
              </a:p>
              <a:p>
                <a:r>
                  <a:rPr lang="zh-CN" altLang="zh-CN" dirty="0"/>
                  <a:t>经过激活函数</a:t>
                </a:r>
                <a:r>
                  <a:rPr lang="en-US" altLang="zh-CN" dirty="0"/>
                  <a:t>f</a:t>
                </a:r>
                <a:r>
                  <a:rPr lang="zh-CN" altLang="zh-CN" dirty="0"/>
                  <a:t>的处理，神经元的输出为：</a:t>
                </a:r>
              </a:p>
              <a:p>
                <a14:m>
                  <m:oMath xmlns:m="http://schemas.openxmlformats.org/officeDocument/2006/math">
                    <m:eqArr>
                      <m:eqArrPr>
                        <m:ctrlPr>
                          <a:rPr lang="zh-CN" altLang="zh-CN" i="1"/>
                        </m:ctrlPr>
                      </m:eqArrPr>
                      <m:e>
                        <m:r>
                          <m:rPr>
                            <m:sty m:val="p"/>
                          </m:rPr>
                          <a:rPr lang="en-US" altLang="zh-CN"/>
                          <m:t>y</m:t>
                        </m:r>
                        <m:r>
                          <a:rPr lang="en-US" altLang="zh-CN"/>
                          <m:t>=</m:t>
                        </m:r>
                        <m:r>
                          <a:rPr lang="en-US" altLang="zh-CN" i="1"/>
                          <m:t>𝑓</m:t>
                        </m:r>
                        <m:d>
                          <m:dPr>
                            <m:ctrlPr>
                              <a:rPr lang="zh-CN" altLang="zh-CN" i="1"/>
                            </m:ctrlPr>
                          </m:dPr>
                          <m:e>
                            <m:r>
                              <a:rPr lang="en-US" altLang="zh-CN" b="1" i="1"/>
                              <m:t>𝑾𝒙</m:t>
                            </m:r>
                            <m:r>
                              <a:rPr lang="en-US" altLang="zh-CN"/>
                              <m:t>+</m:t>
                            </m:r>
                            <m:r>
                              <a:rPr lang="en-US" altLang="zh-CN" i="1"/>
                              <m:t>𝑏</m:t>
                            </m:r>
                          </m:e>
                        </m:d>
                      </m:e>
                    </m:eqAr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7583055" y="3796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25424373"/>
              </p:ext>
            </p:extLst>
          </p:nvPr>
        </p:nvGraphicFramePr>
        <p:xfrm>
          <a:off x="7583055" y="3796146"/>
          <a:ext cx="3406775" cy="1714500"/>
        </p:xfrm>
        <a:graphic>
          <a:graphicData uri="http://schemas.openxmlformats.org/presentationml/2006/ole">
            <mc:AlternateContent xmlns:mc="http://schemas.openxmlformats.org/markup-compatibility/2006">
              <mc:Choice xmlns:v="urn:schemas-microsoft-com:vml" Requires="v">
                <p:oleObj spid="_x0000_s3164" name="Visio" r:id="rId4" imgW="2004025" imgH="1013136" progId="Visio.Drawing.15">
                  <p:embed/>
                </p:oleObj>
              </mc:Choice>
              <mc:Fallback>
                <p:oleObj name="Visio" r:id="rId4" imgW="2004025" imgH="101313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055" y="3796146"/>
                        <a:ext cx="34067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924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6874164" cy="4351338"/>
              </a:xfrm>
            </p:spPr>
            <p:txBody>
              <a:bodyPr/>
              <a:lstStyle/>
              <a:p>
                <a:r>
                  <a:rPr lang="en-US" altLang="zh-CN" b="1" dirty="0"/>
                  <a:t>2.</a:t>
                </a:r>
                <a:r>
                  <a:rPr lang="zh-CN" altLang="zh-CN" b="1" dirty="0"/>
                  <a:t>网络结构</a:t>
                </a:r>
                <a:endParaRPr lang="zh-CN" altLang="zh-CN" dirty="0"/>
              </a:p>
              <a:p>
                <a:r>
                  <a:rPr lang="zh-CN" altLang="zh-CN" dirty="0"/>
                  <a:t>通常，单个神经元并不能满足实际应用的需求，在实际应用中需要并行地使用多个神经元，这些并行神经元组成网络中的一层，如</a:t>
                </a:r>
                <a:r>
                  <a:rPr lang="zh-CN" altLang="zh-CN" dirty="0" smtClean="0"/>
                  <a:t>图所</a:t>
                </a:r>
                <a:r>
                  <a:rPr lang="zh-CN" altLang="zh-CN" dirty="0"/>
                  <a:t>示。层是由</a:t>
                </a:r>
                <a:r>
                  <a:rPr lang="en-US" altLang="zh-CN" dirty="0"/>
                  <a:t>z</a:t>
                </a:r>
                <a:r>
                  <a:rPr lang="zh-CN" altLang="zh-CN" dirty="0"/>
                  <a:t>个神经元组成的单层网络结构。输入向量有</a:t>
                </a:r>
                <a:r>
                  <a:rPr lang="en-US" altLang="zh-CN" dirty="0"/>
                  <a:t>m</a:t>
                </a:r>
                <a:r>
                  <a:rPr lang="zh-CN" altLang="zh-CN" dirty="0"/>
                  <a:t>个值，每一个值均与每个神经元相连，因此，权重</a:t>
                </a:r>
                <a14:m>
                  <m:oMath xmlns:m="http://schemas.openxmlformats.org/officeDocument/2006/math">
                    <m:r>
                      <a:rPr lang="en-US" altLang="zh-CN" b="1" i="1"/>
                      <m:t>𝑾</m:t>
                    </m:r>
                  </m:oMath>
                </a14:m>
                <a:r>
                  <a:rPr lang="zh-CN" altLang="zh-CN" dirty="0"/>
                  <a:t>是</a:t>
                </a:r>
                <a:r>
                  <a:rPr lang="en-US" altLang="zh-CN" dirty="0"/>
                  <a:t>m</a:t>
                </a:r>
                <a:r>
                  <a:rPr lang="zh-CN" altLang="zh-CN" dirty="0"/>
                  <a:t>行</a:t>
                </a:r>
                <a:r>
                  <a:rPr lang="en-US" altLang="zh-CN" dirty="0"/>
                  <a:t>z</a:t>
                </a:r>
                <a:r>
                  <a:rPr lang="zh-CN" altLang="zh-CN" dirty="0"/>
                  <a:t>列的矩阵。</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6874164" cy="4351338"/>
              </a:xfrm>
              <a:blipFill>
                <a:blip r:embed="rId3"/>
                <a:stretch>
                  <a:fillRect l="-1597" t="-2521" r="-532"/>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82278584"/>
              </p:ext>
            </p:extLst>
          </p:nvPr>
        </p:nvGraphicFramePr>
        <p:xfrm>
          <a:off x="7712363" y="1034473"/>
          <a:ext cx="4441241" cy="5142490"/>
        </p:xfrm>
        <a:graphic>
          <a:graphicData uri="http://schemas.openxmlformats.org/presentationml/2006/ole">
            <mc:AlternateContent xmlns:mc="http://schemas.openxmlformats.org/markup-compatibility/2006">
              <mc:Choice xmlns:v="urn:schemas-microsoft-com:vml" Requires="v">
                <p:oleObj spid="_x0000_s4185" name="Visio" r:id="rId4" imgW="2163938" imgH="2514505" progId="Visio.Drawing.15">
                  <p:embed/>
                </p:oleObj>
              </mc:Choice>
              <mc:Fallback>
                <p:oleObj name="Visio" r:id="rId4" imgW="2163938" imgH="251450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363" y="1034473"/>
                        <a:ext cx="4441241" cy="5142490"/>
                      </a:xfrm>
                      <a:prstGeom prst="rect">
                        <a:avLst/>
                      </a:prstGeom>
                      <a:noFill/>
                    </p:spPr>
                  </p:pic>
                </p:oleObj>
              </mc:Fallback>
            </mc:AlternateContent>
          </a:graphicData>
        </a:graphic>
      </p:graphicFrame>
    </p:spTree>
    <p:extLst>
      <p:ext uri="{BB962C8B-B14F-4D97-AF65-F5344CB8AC3E}">
        <p14:creationId xmlns:p14="http://schemas.microsoft.com/office/powerpoint/2010/main" val="323267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如果把多个图</a:t>
            </a:r>
            <a:r>
              <a:rPr lang="en-US" altLang="zh-CN" dirty="0"/>
              <a:t>6-11</a:t>
            </a:r>
            <a:r>
              <a:rPr lang="zh-CN" altLang="zh-CN" dirty="0"/>
              <a:t>所示的单层网络串联起来，前一层的输出向量作为后一层的输入向量，就形成了图</a:t>
            </a:r>
            <a:r>
              <a:rPr lang="en-US" altLang="zh-CN" dirty="0"/>
              <a:t>6-12</a:t>
            </a:r>
            <a:r>
              <a:rPr lang="zh-CN" altLang="zh-CN" dirty="0"/>
              <a:t>所示的多层神经网络。每层都有自己的权重矩阵</a:t>
            </a:r>
            <a:r>
              <a:rPr lang="en-US" altLang="zh-CN" b="1" i="1" dirty="0"/>
              <a:t>W</a:t>
            </a:r>
            <a:r>
              <a:rPr lang="zh-CN" altLang="zh-CN" b="1" i="1" dirty="0"/>
              <a:t>、</a:t>
            </a:r>
            <a:r>
              <a:rPr lang="zh-CN" altLang="zh-CN" dirty="0"/>
              <a:t>偏置向量</a:t>
            </a:r>
            <a:r>
              <a:rPr lang="en-US" altLang="zh-CN" dirty="0"/>
              <a:t>b</a:t>
            </a:r>
            <a:r>
              <a:rPr lang="zh-CN" altLang="zh-CN" dirty="0"/>
              <a:t>、净输入向量</a:t>
            </a:r>
            <a:r>
              <a:rPr lang="en-US" altLang="zh-CN" b="1" i="1" dirty="0"/>
              <a:t>x</a:t>
            </a:r>
            <a:r>
              <a:rPr lang="zh-CN" altLang="zh-CN" dirty="0"/>
              <a:t>和一个输出向量</a:t>
            </a:r>
            <a:r>
              <a:rPr lang="en-US" altLang="zh-CN" b="1" i="1" dirty="0"/>
              <a:t>y</a:t>
            </a:r>
            <a:r>
              <a:rPr lang="zh-CN" altLang="zh-CN" dirty="0"/>
              <a:t>。</a:t>
            </a:r>
          </a:p>
          <a:p>
            <a:endParaRPr lang="zh-CN" altLang="en-US" dirty="0"/>
          </a:p>
        </p:txBody>
      </p:sp>
      <p:sp>
        <p:nvSpPr>
          <p:cNvPr id="4" name="Rectangle 2"/>
          <p:cNvSpPr>
            <a:spLocks noChangeArrowheads="1"/>
          </p:cNvSpPr>
          <p:nvPr/>
        </p:nvSpPr>
        <p:spPr bwMode="auto">
          <a:xfrm>
            <a:off x="838200" y="43780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11500228"/>
              </p:ext>
            </p:extLst>
          </p:nvPr>
        </p:nvGraphicFramePr>
        <p:xfrm>
          <a:off x="1842590" y="2983347"/>
          <a:ext cx="8017207" cy="3794698"/>
        </p:xfrm>
        <a:graphic>
          <a:graphicData uri="http://schemas.openxmlformats.org/presentationml/2006/ole">
            <mc:AlternateContent xmlns:mc="http://schemas.openxmlformats.org/markup-compatibility/2006">
              <mc:Choice xmlns:v="urn:schemas-microsoft-com:vml" Requires="v">
                <p:oleObj spid="_x0000_s5207" name="Visio" r:id="rId3" imgW="6027385" imgH="2841984" progId="Visio.Drawing.15">
                  <p:embed/>
                </p:oleObj>
              </mc:Choice>
              <mc:Fallback>
                <p:oleObj name="Visio" r:id="rId3" imgW="6027385" imgH="284198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590" y="2983347"/>
                        <a:ext cx="8017207" cy="3794698"/>
                      </a:xfrm>
                      <a:prstGeom prst="rect">
                        <a:avLst/>
                      </a:prstGeom>
                      <a:noFill/>
                    </p:spPr>
                  </p:pic>
                </p:oleObj>
              </mc:Fallback>
            </mc:AlternateContent>
          </a:graphicData>
        </a:graphic>
      </p:graphicFrame>
    </p:spTree>
    <p:extLst>
      <p:ext uri="{BB962C8B-B14F-4D97-AF65-F5344CB8AC3E}">
        <p14:creationId xmlns:p14="http://schemas.microsoft.com/office/powerpoint/2010/main" val="57895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7419109" cy="4351338"/>
              </a:xfrm>
            </p:spPr>
            <p:txBody>
              <a:bodyPr/>
              <a:lstStyle/>
              <a:p>
                <a:r>
                  <a:rPr lang="en-US" altLang="zh-CN" b="1" dirty="0"/>
                  <a:t>3.</a:t>
                </a:r>
                <a:r>
                  <a:rPr lang="zh-CN" altLang="zh-CN" b="1" dirty="0"/>
                  <a:t>激活函数（</a:t>
                </a:r>
                <a:r>
                  <a:rPr lang="en-US" altLang="zh-CN" b="1" dirty="0"/>
                  <a:t>Activation Function</a:t>
                </a:r>
                <a:r>
                  <a:rPr lang="zh-CN" altLang="zh-CN" b="1" dirty="0"/>
                  <a:t>）</a:t>
                </a:r>
                <a:endParaRPr lang="zh-CN" altLang="zh-CN" dirty="0"/>
              </a:p>
              <a:p>
                <a:r>
                  <a:rPr lang="zh-CN" altLang="zh-CN" dirty="0"/>
                  <a:t>激活函数也称为活化函数、传输函数。激活函数</a:t>
                </a:r>
                <a:r>
                  <a:rPr lang="en-US" altLang="zh-CN" dirty="0"/>
                  <a:t>f(x)</a:t>
                </a:r>
                <a:r>
                  <a:rPr lang="zh-CN" altLang="zh-CN" dirty="0"/>
                  <a:t>可以是输入的线性或非线性函数。下面介绍几个常用的激活函数。</a:t>
                </a:r>
              </a:p>
              <a:p>
                <a:r>
                  <a:rPr lang="zh-CN" altLang="en-US" dirty="0" smtClean="0"/>
                  <a:t>（</a:t>
                </a:r>
                <a:r>
                  <a:rPr lang="en-US" altLang="zh-CN" dirty="0" smtClean="0"/>
                  <a:t>1</a:t>
                </a:r>
                <a:r>
                  <a:rPr lang="zh-CN" altLang="en-US" dirty="0" smtClean="0"/>
                  <a:t>）</a:t>
                </a:r>
                <a:r>
                  <a:rPr lang="en-US" altLang="zh-CN" dirty="0" err="1" smtClean="0"/>
                  <a:t>ReLU</a:t>
                </a:r>
                <a:r>
                  <a:rPr lang="zh-CN" altLang="zh-CN" dirty="0"/>
                  <a:t>函数</a:t>
                </a:r>
              </a:p>
              <a:p>
                <a:r>
                  <a:rPr lang="en-US" altLang="zh-CN" dirty="0" err="1"/>
                  <a:t>ReLU</a:t>
                </a:r>
                <a:r>
                  <a:rPr lang="zh-CN" altLang="zh-CN" dirty="0"/>
                  <a:t>（</a:t>
                </a:r>
                <a:r>
                  <a:rPr lang="en-US" altLang="zh-CN" dirty="0"/>
                  <a:t>rectified linear unit</a:t>
                </a:r>
                <a:r>
                  <a:rPr lang="zh-CN" altLang="zh-CN" dirty="0"/>
                  <a:t>）函数是目前人工神经网络、深度网络的隐层常用的函数。其数学表达式为</a:t>
                </a:r>
                <a14:m>
                  <m:oMath xmlns:m="http://schemas.openxmlformats.org/officeDocument/2006/math">
                    <m:r>
                      <a:rPr lang="en-US" altLang="zh-CN" i="1"/>
                      <m:t>𝑓</m:t>
                    </m:r>
                    <m:r>
                      <a:rPr lang="en-US" altLang="zh-CN"/>
                      <m:t>(</m:t>
                    </m:r>
                    <m:r>
                      <m:rPr>
                        <m:sty m:val="p"/>
                      </m:rPr>
                      <a:rPr lang="en-US" altLang="zh-CN"/>
                      <m:t>x</m:t>
                    </m:r>
                    <m:r>
                      <a:rPr lang="en-US" altLang="zh-CN"/>
                      <m:t>)=</m:t>
                    </m:r>
                    <m:r>
                      <m:rPr>
                        <m:sty m:val="p"/>
                      </m:rPr>
                      <a:rPr lang="en-US" altLang="zh-CN"/>
                      <m:t>max</m:t>
                    </m:r>
                    <m:r>
                      <a:rPr lang="en-US" altLang="zh-CN"/>
                      <m:t>(</m:t>
                    </m:r>
                    <m:r>
                      <m:rPr>
                        <m:sty m:val="p"/>
                      </m:rPr>
                      <a:rPr lang="en-US" altLang="zh-CN"/>
                      <m:t>x</m:t>
                    </m:r>
                    <m:r>
                      <a:rPr lang="en-US" altLang="zh-CN"/>
                      <m:t>,0)</m:t>
                    </m:r>
                  </m:oMath>
                </a14:m>
                <a:r>
                  <a:rPr lang="zh-CN" altLang="zh-CN" dirty="0"/>
                  <a:t>。也即，如果输入</a:t>
                </a:r>
                <a:r>
                  <a:rPr lang="en-US" altLang="zh-CN" dirty="0"/>
                  <a:t>x</a:t>
                </a:r>
                <a:r>
                  <a:rPr lang="zh-CN" altLang="zh-CN" dirty="0"/>
                  <a:t>大于</a:t>
                </a:r>
                <a:r>
                  <a:rPr lang="en-US" altLang="zh-CN" dirty="0"/>
                  <a:t>0</a:t>
                </a:r>
                <a:r>
                  <a:rPr lang="zh-CN" altLang="zh-CN" dirty="0"/>
                  <a:t>，则函数输出</a:t>
                </a:r>
                <a:r>
                  <a:rPr lang="en-US" altLang="zh-CN" dirty="0"/>
                  <a:t>x</a:t>
                </a:r>
                <a:r>
                  <a:rPr lang="zh-CN" altLang="zh-CN" dirty="0"/>
                  <a:t>的原值，否则输出</a:t>
                </a:r>
                <a:r>
                  <a:rPr lang="en-US" altLang="zh-CN" dirty="0"/>
                  <a:t>0</a:t>
                </a:r>
                <a:r>
                  <a:rPr lang="zh-CN" altLang="zh-CN" dirty="0"/>
                  <a:t>。其函数的形式如图</a:t>
                </a:r>
                <a:r>
                  <a:rPr lang="en-US" altLang="zh-CN" dirty="0"/>
                  <a:t>6-13</a:t>
                </a:r>
                <a:r>
                  <a:rPr lang="zh-CN" altLang="zh-CN" dirty="0"/>
                  <a:t>所示。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7419109" cy="4351338"/>
              </a:xfrm>
              <a:blipFill>
                <a:blip r:embed="rId2"/>
                <a:stretch>
                  <a:fillRect l="-1479" t="-2521" b="-2941"/>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8349154" y="2712921"/>
            <a:ext cx="3263265" cy="2374265"/>
          </a:xfrm>
          <a:prstGeom prst="rect">
            <a:avLst/>
          </a:prstGeom>
        </p:spPr>
      </p:pic>
    </p:spTree>
    <p:extLst>
      <p:ext uri="{BB962C8B-B14F-4D97-AF65-F5344CB8AC3E}">
        <p14:creationId xmlns:p14="http://schemas.microsoft.com/office/powerpoint/2010/main" val="396652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6347691" cy="4351338"/>
              </a:xfrm>
            </p:spPr>
            <p:txBody>
              <a:bodyPr/>
              <a:lstStyle/>
              <a:p>
                <a:pPr lvl="0"/>
                <a:r>
                  <a:rPr lang="en-US" altLang="zh-CN" dirty="0"/>
                  <a:t>sigmoid</a:t>
                </a:r>
                <a:r>
                  <a:rPr lang="zh-CN" altLang="zh-CN" dirty="0"/>
                  <a:t>函数</a:t>
                </a:r>
              </a:p>
              <a:p>
                <a:r>
                  <a:rPr lang="en-US" altLang="zh-CN" dirty="0"/>
                  <a:t>sigmoid</a:t>
                </a:r>
                <a:r>
                  <a:rPr lang="zh-CN" altLang="zh-CN" dirty="0"/>
                  <a:t>函数又称为对数</a:t>
                </a:r>
                <a:r>
                  <a:rPr lang="en-US" altLang="zh-CN" dirty="0"/>
                  <a:t>S</a:t>
                </a:r>
                <a:r>
                  <a:rPr lang="zh-CN" altLang="zh-CN" dirty="0"/>
                  <a:t>形激活函数或</a:t>
                </a:r>
                <a:r>
                  <a:rPr lang="en-US" altLang="zh-CN" dirty="0"/>
                  <a:t>log-sigmoid</a:t>
                </a:r>
                <a:r>
                  <a:rPr lang="zh-CN" altLang="zh-CN" dirty="0"/>
                  <a:t>函数。它的输入在</a:t>
                </a:r>
                <a14:m>
                  <m:oMath xmlns:m="http://schemas.openxmlformats.org/officeDocument/2006/math">
                    <m:r>
                      <a:rPr lang="zh-CN" altLang="zh-CN"/>
                      <m:t>（</m:t>
                    </m:r>
                    <m:r>
                      <a:rPr lang="en-US" altLang="zh-CN" i="1"/>
                      <m:t>−</m:t>
                    </m:r>
                    <m:r>
                      <a:rPr lang="en-US" altLang="zh-CN"/>
                      <m:t>∞</m:t>
                    </m:r>
                    <m:r>
                      <a:rPr lang="zh-CN" altLang="zh-CN"/>
                      <m:t>，</m:t>
                    </m:r>
                    <m:r>
                      <a:rPr lang="en-US" altLang="zh-CN"/>
                      <m:t>+∞</m:t>
                    </m:r>
                    <m:r>
                      <a:rPr lang="zh-CN" altLang="zh-CN"/>
                      <m:t>）</m:t>
                    </m:r>
                  </m:oMath>
                </a14:m>
                <a:r>
                  <a:rPr lang="zh-CN" altLang="zh-CN" dirty="0"/>
                  <a:t>之间，输出则在（</a:t>
                </a:r>
                <a:r>
                  <a:rPr lang="en-US" altLang="zh-CN" dirty="0"/>
                  <a:t>0,1</a:t>
                </a:r>
                <a:r>
                  <a:rPr lang="zh-CN" altLang="zh-CN" dirty="0"/>
                  <a:t>）之间。其数学表达式为</a:t>
                </a:r>
                <a14:m>
                  <m:oMath xmlns:m="http://schemas.openxmlformats.org/officeDocument/2006/math">
                    <m:r>
                      <a:rPr lang="en-US" altLang="zh-CN" i="1"/>
                      <m:t>𝑓</m:t>
                    </m:r>
                    <m:r>
                      <a:rPr lang="en-US" altLang="zh-CN"/>
                      <m:t>(</m:t>
                    </m:r>
                    <m:r>
                      <m:rPr>
                        <m:sty m:val="p"/>
                      </m:rPr>
                      <a:rPr lang="en-US" altLang="zh-CN"/>
                      <m:t>x</m:t>
                    </m:r>
                    <m:r>
                      <a:rPr lang="en-US" altLang="zh-CN"/>
                      <m:t>)=</m:t>
                    </m:r>
                    <m:f>
                      <m:fPr>
                        <m:ctrlPr>
                          <a:rPr lang="zh-CN" altLang="zh-CN" i="1"/>
                        </m:ctrlPr>
                      </m:fPr>
                      <m:num>
                        <m:r>
                          <a:rPr lang="en-US" altLang="zh-CN"/>
                          <m:t>1</m:t>
                        </m:r>
                      </m:num>
                      <m:den>
                        <m:r>
                          <a:rPr lang="en-US" altLang="zh-CN"/>
                          <m:t>1+</m:t>
                        </m:r>
                        <m:sSup>
                          <m:sSupPr>
                            <m:ctrlPr>
                              <a:rPr lang="zh-CN" altLang="zh-CN" i="1"/>
                            </m:ctrlPr>
                          </m:sSupPr>
                          <m:e>
                            <m:r>
                              <m:rPr>
                                <m:sty m:val="p"/>
                              </m:rPr>
                              <a:rPr lang="en-US" altLang="zh-CN"/>
                              <m:t>e</m:t>
                            </m:r>
                          </m:e>
                          <m:sup>
                            <m:r>
                              <a:rPr lang="en-US" altLang="zh-CN" i="1"/>
                              <m:t>−</m:t>
                            </m:r>
                            <m:r>
                              <m:rPr>
                                <m:sty m:val="p"/>
                              </m:rPr>
                              <a:rPr lang="en-US" altLang="zh-CN"/>
                              <m:t>x</m:t>
                            </m:r>
                          </m:sup>
                        </m:sSup>
                      </m:den>
                    </m:f>
                  </m:oMath>
                </a14:m>
                <a:r>
                  <a:rPr lang="zh-CN" altLang="zh-CN" dirty="0"/>
                  <a:t>，函数形式如图</a:t>
                </a:r>
                <a:r>
                  <a:rPr lang="en-US" altLang="zh-CN" dirty="0"/>
                  <a:t>6-14</a:t>
                </a:r>
                <a:r>
                  <a:rPr lang="zh-CN" altLang="zh-CN" dirty="0"/>
                  <a:t>所示。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6347691" cy="4351338"/>
              </a:xfrm>
              <a:blipFill>
                <a:blip r:embed="rId2"/>
                <a:stretch>
                  <a:fillRect l="-1729" t="-2521"/>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7398327" y="1431636"/>
            <a:ext cx="4304146" cy="3366337"/>
          </a:xfrm>
          <a:prstGeom prst="rect">
            <a:avLst/>
          </a:prstGeom>
        </p:spPr>
      </p:pic>
    </p:spTree>
    <p:extLst>
      <p:ext uri="{BB962C8B-B14F-4D97-AF65-F5344CB8AC3E}">
        <p14:creationId xmlns:p14="http://schemas.microsoft.com/office/powerpoint/2010/main" val="337766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7123545" cy="4351338"/>
              </a:xfrm>
            </p:spPr>
            <p:txBody>
              <a:bodyPr/>
              <a:lstStyle/>
              <a:p>
                <a:pPr lvl="0"/>
                <a:r>
                  <a:rPr lang="en-US" altLang="zh-CN" dirty="0" err="1"/>
                  <a:t>tanh</a:t>
                </a:r>
                <a:r>
                  <a:rPr lang="zh-CN" altLang="zh-CN" dirty="0"/>
                  <a:t>函数</a:t>
                </a:r>
              </a:p>
              <a:p>
                <a:r>
                  <a:rPr lang="en-US" altLang="zh-CN" dirty="0" err="1"/>
                  <a:t>tanh</a:t>
                </a:r>
                <a:r>
                  <a:rPr lang="zh-CN" altLang="zh-CN" dirty="0"/>
                  <a:t>激活函数也是一种</a:t>
                </a:r>
                <a:r>
                  <a:rPr lang="en-US" altLang="zh-CN" dirty="0"/>
                  <a:t>S</a:t>
                </a:r>
                <a:r>
                  <a:rPr lang="zh-CN" altLang="zh-CN" dirty="0"/>
                  <a:t>形激活函数，其数学表达式为</a:t>
                </a:r>
                <a14:m>
                  <m:oMath xmlns:m="http://schemas.openxmlformats.org/officeDocument/2006/math">
                    <m:r>
                      <a:rPr lang="en-US" altLang="zh-CN" i="1"/>
                      <m:t>𝑓</m:t>
                    </m:r>
                    <m:d>
                      <m:dPr>
                        <m:ctrlPr>
                          <a:rPr lang="zh-CN" altLang="zh-CN" i="1"/>
                        </m:ctrlPr>
                      </m:dPr>
                      <m:e>
                        <m:r>
                          <m:rPr>
                            <m:sty m:val="p"/>
                          </m:rPr>
                          <a:rPr lang="en-US" altLang="zh-CN"/>
                          <m:t>x</m:t>
                        </m:r>
                      </m:e>
                    </m:d>
                    <m:r>
                      <a:rPr lang="en-US" altLang="zh-CN"/>
                      <m:t>=</m:t>
                    </m:r>
                    <m:r>
                      <m:rPr>
                        <m:sty m:val="p"/>
                      </m:rPr>
                      <a:rPr lang="en-US" altLang="zh-CN"/>
                      <m:t>tanh</m:t>
                    </m:r>
                    <m:d>
                      <m:dPr>
                        <m:ctrlPr>
                          <a:rPr lang="zh-CN" altLang="zh-CN" i="1"/>
                        </m:ctrlPr>
                      </m:dPr>
                      <m:e>
                        <m:r>
                          <m:rPr>
                            <m:sty m:val="p"/>
                          </m:rPr>
                          <a:rPr lang="en-US" altLang="zh-CN"/>
                          <m:t>x</m:t>
                        </m:r>
                      </m:e>
                    </m:d>
                    <m:r>
                      <a:rPr lang="en-US" altLang="zh-CN"/>
                      <m:t>=</m:t>
                    </m:r>
                    <m:f>
                      <m:fPr>
                        <m:ctrlPr>
                          <a:rPr lang="zh-CN" altLang="zh-CN" i="1"/>
                        </m:ctrlPr>
                      </m:fPr>
                      <m:num>
                        <m:sSup>
                          <m:sSupPr>
                            <m:ctrlPr>
                              <a:rPr lang="zh-CN" altLang="zh-CN" i="1"/>
                            </m:ctrlPr>
                          </m:sSupPr>
                          <m:e>
                            <m:r>
                              <a:rPr lang="en-US" altLang="zh-CN" i="1"/>
                              <m:t>𝑒</m:t>
                            </m:r>
                          </m:e>
                          <m:sup>
                            <m:r>
                              <m:rPr>
                                <m:sty m:val="p"/>
                              </m:rPr>
                              <a:rPr lang="en-US" altLang="zh-CN"/>
                              <m:t>x</m:t>
                            </m:r>
                          </m:sup>
                        </m:sSup>
                        <m:r>
                          <a:rPr lang="en-US" altLang="zh-CN" i="1"/>
                          <m:t>−</m:t>
                        </m:r>
                        <m:sSup>
                          <m:sSupPr>
                            <m:ctrlPr>
                              <a:rPr lang="zh-CN" altLang="zh-CN" i="1"/>
                            </m:ctrlPr>
                          </m:sSupPr>
                          <m:e>
                            <m:r>
                              <a:rPr lang="en-US" altLang="zh-CN" i="1"/>
                              <m:t>𝑒</m:t>
                            </m:r>
                          </m:e>
                          <m:sup>
                            <m:r>
                              <a:rPr lang="en-US" altLang="zh-CN" i="1"/>
                              <m:t>−</m:t>
                            </m:r>
                            <m:r>
                              <m:rPr>
                                <m:sty m:val="p"/>
                              </m:rPr>
                              <a:rPr lang="en-US" altLang="zh-CN"/>
                              <m:t>x</m:t>
                            </m:r>
                          </m:sup>
                        </m:sSup>
                      </m:num>
                      <m:den>
                        <m:sSup>
                          <m:sSupPr>
                            <m:ctrlPr>
                              <a:rPr lang="zh-CN" altLang="zh-CN" i="1"/>
                            </m:ctrlPr>
                          </m:sSupPr>
                          <m:e>
                            <m:r>
                              <a:rPr lang="en-US" altLang="zh-CN" i="1"/>
                              <m:t>𝑒</m:t>
                            </m:r>
                          </m:e>
                          <m:sup>
                            <m:r>
                              <m:rPr>
                                <m:sty m:val="p"/>
                              </m:rPr>
                              <a:rPr lang="en-US" altLang="zh-CN"/>
                              <m:t>x</m:t>
                            </m:r>
                          </m:sup>
                        </m:sSup>
                        <m:r>
                          <a:rPr lang="en-US" altLang="zh-CN" i="1"/>
                          <m:t>+</m:t>
                        </m:r>
                        <m:sSup>
                          <m:sSupPr>
                            <m:ctrlPr>
                              <a:rPr lang="zh-CN" altLang="zh-CN" i="1"/>
                            </m:ctrlPr>
                          </m:sSupPr>
                          <m:e>
                            <m:r>
                              <a:rPr lang="en-US" altLang="zh-CN" i="1"/>
                              <m:t>𝑒</m:t>
                            </m:r>
                          </m:e>
                          <m:sup>
                            <m:r>
                              <a:rPr lang="en-US" altLang="zh-CN" i="1"/>
                              <m:t>−</m:t>
                            </m:r>
                            <m:r>
                              <m:rPr>
                                <m:sty m:val="p"/>
                              </m:rPr>
                              <a:rPr lang="en-US" altLang="zh-CN"/>
                              <m:t>x</m:t>
                            </m:r>
                          </m:sup>
                        </m:sSup>
                      </m:den>
                    </m:f>
                  </m:oMath>
                </a14:m>
                <a:r>
                  <a:rPr lang="zh-CN" altLang="zh-CN" dirty="0"/>
                  <a:t>。函数形式如图</a:t>
                </a:r>
                <a:r>
                  <a:rPr lang="en-US" altLang="zh-CN" dirty="0"/>
                  <a:t>6-15</a:t>
                </a:r>
                <a:r>
                  <a:rPr lang="zh-CN" altLang="zh-CN" dirty="0"/>
                  <a:t>所示。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7123545" cy="4351338"/>
              </a:xfrm>
              <a:blipFill>
                <a:blip r:embed="rId2"/>
                <a:stretch>
                  <a:fillRect l="-1541" t="-2521"/>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7753985" y="2161309"/>
            <a:ext cx="4354888" cy="3135601"/>
          </a:xfrm>
          <a:prstGeom prst="rect">
            <a:avLst/>
          </a:prstGeom>
        </p:spPr>
      </p:pic>
    </p:spTree>
    <p:extLst>
      <p:ext uri="{BB962C8B-B14F-4D97-AF65-F5344CB8AC3E}">
        <p14:creationId xmlns:p14="http://schemas.microsoft.com/office/powerpoint/2010/main" val="155681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lvl="0"/>
                <a:r>
                  <a:rPr lang="en-US" altLang="zh-CN" dirty="0" err="1"/>
                  <a:t>softmax</a:t>
                </a:r>
                <a:endParaRPr lang="zh-CN" altLang="zh-CN" dirty="0"/>
              </a:p>
              <a:p>
                <a:r>
                  <a:rPr lang="en-US" altLang="zh-CN" dirty="0" err="1"/>
                  <a:t>softmax</a:t>
                </a:r>
                <a:r>
                  <a:rPr lang="zh-CN" altLang="zh-CN" dirty="0"/>
                  <a:t>函数又称为“归一化指数函数“，它将一个任意实数值的</a:t>
                </a:r>
                <a:r>
                  <a:rPr lang="en-US" altLang="zh-CN" dirty="0"/>
                  <a:t>m</a:t>
                </a:r>
                <a:r>
                  <a:rPr lang="zh-CN" altLang="zh-CN" dirty="0"/>
                  <a:t>维向量</a:t>
                </a:r>
                <a14:m>
                  <m:oMath xmlns:m="http://schemas.openxmlformats.org/officeDocument/2006/math">
                    <m:r>
                      <a:rPr lang="en-US" altLang="zh-CN" b="1" i="1"/>
                      <m:t>𝒛</m:t>
                    </m:r>
                  </m:oMath>
                </a14:m>
                <a:r>
                  <a:rPr lang="zh-CN" altLang="zh-CN" dirty="0"/>
                  <a:t>归一化到一个实数值在</a:t>
                </a:r>
                <a:r>
                  <a:rPr lang="en-US" altLang="zh-CN" dirty="0"/>
                  <a:t>[0,1]</a:t>
                </a:r>
                <a:r>
                  <a:rPr lang="zh-CN" altLang="zh-CN" dirty="0"/>
                  <a:t>的</a:t>
                </a:r>
                <a:r>
                  <a:rPr lang="en-US" altLang="zh-CN" dirty="0"/>
                  <a:t>k</a:t>
                </a:r>
                <a:r>
                  <a:rPr lang="zh-CN" altLang="zh-CN" dirty="0"/>
                  <a:t>维向量，即</a:t>
                </a:r>
                <a14:m>
                  <m:oMath xmlns:m="http://schemas.openxmlformats.org/officeDocument/2006/math">
                    <m:r>
                      <m:rPr>
                        <m:sty m:val="p"/>
                      </m:rPr>
                      <a:rPr lang="en-US" altLang="zh-CN"/>
                      <m:t>σ</m:t>
                    </m:r>
                    <m:r>
                      <a:rPr lang="en-US" altLang="zh-CN"/>
                      <m:t>(</m:t>
                    </m:r>
                    <m:r>
                      <a:rPr lang="en-US" altLang="zh-CN" b="1" i="1"/>
                      <m:t>𝒛</m:t>
                    </m:r>
                    <m:r>
                      <a:rPr lang="en-US" altLang="zh-CN"/>
                      <m:t>)</m:t>
                    </m:r>
                  </m:oMath>
                </a14:m>
                <a:r>
                  <a:rPr lang="zh-CN" altLang="zh-CN" dirty="0"/>
                  <a:t>，并满足向量的元素和为</a:t>
                </a:r>
                <a:r>
                  <a:rPr lang="en-US" altLang="zh-CN" dirty="0"/>
                  <a:t>1</a:t>
                </a:r>
                <a:r>
                  <a:rPr lang="zh-CN" altLang="zh-CN" dirty="0"/>
                  <a:t>。其数学表达式为：</a:t>
                </a:r>
              </a:p>
              <a:p>
                <a14:m>
                  <m:oMath xmlns:m="http://schemas.openxmlformats.org/officeDocument/2006/math">
                    <m:eqArr>
                      <m:eqArrPr>
                        <m:ctrlPr>
                          <a:rPr lang="zh-CN" altLang="zh-CN" i="1"/>
                        </m:ctrlPr>
                      </m:eqArrPr>
                      <m:e>
                        <m:r>
                          <m:rPr>
                            <m:sty m:val="p"/>
                          </m:rPr>
                          <a:rPr lang="en-US" altLang="zh-CN"/>
                          <m:t>σ</m:t>
                        </m:r>
                        <m:sSub>
                          <m:sSubPr>
                            <m:ctrlPr>
                              <a:rPr lang="zh-CN" altLang="zh-CN" i="1"/>
                            </m:ctrlPr>
                          </m:sSubPr>
                          <m:e>
                            <m:d>
                              <m:dPr>
                                <m:ctrlPr>
                                  <a:rPr lang="zh-CN" altLang="zh-CN" i="1"/>
                                </m:ctrlPr>
                              </m:dPr>
                              <m:e>
                                <m:r>
                                  <a:rPr lang="en-US" altLang="zh-CN" b="1" i="1"/>
                                  <m:t>𝒛</m:t>
                                </m:r>
                              </m:e>
                            </m:d>
                          </m:e>
                          <m:sub>
                            <m:r>
                              <m:rPr>
                                <m:sty m:val="p"/>
                              </m:rPr>
                              <a:rPr lang="en-US" altLang="zh-CN"/>
                              <m:t>j</m:t>
                            </m:r>
                          </m:sub>
                        </m:sSub>
                        <m:r>
                          <a:rPr lang="en-US" altLang="zh-CN"/>
                          <m:t>=</m:t>
                        </m:r>
                        <m:f>
                          <m:fPr>
                            <m:ctrlPr>
                              <a:rPr lang="zh-CN" altLang="zh-CN" i="1"/>
                            </m:ctrlPr>
                          </m:fPr>
                          <m:num>
                            <m:sSup>
                              <m:sSupPr>
                                <m:ctrlPr>
                                  <a:rPr lang="zh-CN" altLang="zh-CN" i="1"/>
                                </m:ctrlPr>
                              </m:sSupPr>
                              <m:e>
                                <m:r>
                                  <m:rPr>
                                    <m:sty m:val="p"/>
                                  </m:rPr>
                                  <a:rPr lang="en-US" altLang="zh-CN"/>
                                  <m:t>e</m:t>
                                </m:r>
                              </m:e>
                              <m:sup>
                                <m:sSub>
                                  <m:sSubPr>
                                    <m:ctrlPr>
                                      <a:rPr lang="zh-CN" altLang="zh-CN" i="1"/>
                                    </m:ctrlPr>
                                  </m:sSubPr>
                                  <m:e>
                                    <m:r>
                                      <a:rPr lang="en-US" altLang="zh-CN" i="1"/>
                                      <m:t>𝑧</m:t>
                                    </m:r>
                                  </m:e>
                                  <m:sub>
                                    <m:r>
                                      <m:rPr>
                                        <m:sty m:val="p"/>
                                      </m:rPr>
                                      <a:rPr lang="en-US" altLang="zh-CN"/>
                                      <m:t>j</m:t>
                                    </m:r>
                                  </m:sub>
                                </m:sSub>
                              </m:sup>
                            </m:sSup>
                          </m:num>
                          <m:den>
                            <m:nary>
                              <m:naryPr>
                                <m:chr m:val="∑"/>
                                <m:limLoc m:val="undOvr"/>
                                <m:ctrlPr>
                                  <a:rPr lang="zh-CN" altLang="zh-CN" i="1"/>
                                </m:ctrlPr>
                              </m:naryPr>
                              <m:sub>
                                <m:r>
                                  <m:rPr>
                                    <m:sty m:val="p"/>
                                  </m:rPr>
                                  <a:rPr lang="en-US" altLang="zh-CN"/>
                                  <m:t>k</m:t>
                                </m:r>
                              </m:sub>
                              <m:sup/>
                              <m:e>
                                <m:sSup>
                                  <m:sSupPr>
                                    <m:ctrlPr>
                                      <a:rPr lang="zh-CN" altLang="zh-CN" i="1"/>
                                    </m:ctrlPr>
                                  </m:sSupPr>
                                  <m:e>
                                    <m:r>
                                      <m:rPr>
                                        <m:sty m:val="p"/>
                                      </m:rPr>
                                      <a:rPr lang="en-US" altLang="zh-CN"/>
                                      <m:t>e</m:t>
                                    </m:r>
                                  </m:e>
                                  <m:sup>
                                    <m:sSub>
                                      <m:sSubPr>
                                        <m:ctrlPr>
                                          <a:rPr lang="zh-CN" altLang="zh-CN" i="1"/>
                                        </m:ctrlPr>
                                      </m:sSubPr>
                                      <m:e>
                                        <m:r>
                                          <a:rPr lang="en-US" altLang="zh-CN" i="1"/>
                                          <m:t>𝑧</m:t>
                                        </m:r>
                                      </m:e>
                                      <m:sub>
                                        <m:r>
                                          <m:rPr>
                                            <m:sty m:val="p"/>
                                          </m:rPr>
                                          <a:rPr lang="en-US" altLang="zh-CN"/>
                                          <m:t>k</m:t>
                                        </m:r>
                                      </m:sub>
                                    </m:sSub>
                                  </m:sup>
                                </m:sSup>
                              </m:e>
                            </m:nary>
                          </m:den>
                        </m:f>
                        <m:r>
                          <a:rPr lang="en-US" altLang="zh-CN" i="1"/>
                          <m:t>#</m:t>
                        </m:r>
                        <m:d>
                          <m:dPr>
                            <m:ctrlPr>
                              <a:rPr lang="zh-CN" altLang="zh-CN" i="1"/>
                            </m:ctrlPr>
                          </m:dPr>
                          <m:e>
                            <m:r>
                              <a:rPr lang="en-US" altLang="zh-CN"/>
                              <m:t>6</m:t>
                            </m:r>
                            <m:r>
                              <a:rPr lang="en-US" altLang="zh-CN" i="1"/>
                              <m:t>−</m:t>
                            </m:r>
                            <m:r>
                              <a:rPr lang="en-US" altLang="zh-CN"/>
                              <m:t>26</m:t>
                            </m:r>
                          </m:e>
                        </m:d>
                      </m:e>
                    </m:eqArr>
                  </m:oMath>
                </a14:m>
                <a:endParaRPr lang="zh-CN" altLang="zh-CN" dirty="0"/>
              </a:p>
              <a:p>
                <a:r>
                  <a:rPr lang="en-US" altLang="zh-CN" dirty="0" err="1"/>
                  <a:t>Softmax</a:t>
                </a:r>
                <a:r>
                  <a:rPr lang="zh-CN" altLang="zh-CN" dirty="0"/>
                  <a:t>函数具有良好的数学性质，通常用在多分类模型的输出层。</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548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lvl="0"/>
                <a:r>
                  <a:rPr lang="zh-CN" altLang="zh-CN" dirty="0"/>
                  <a:t>线性激活函数</a:t>
                </a:r>
              </a:p>
              <a:p>
                <a:r>
                  <a:rPr lang="zh-CN" altLang="zh-CN" dirty="0"/>
                  <a:t>线性激活函数的输出和输入向量呈线性关系，即</a:t>
                </a:r>
                <a14:m>
                  <m:oMath xmlns:m="http://schemas.openxmlformats.org/officeDocument/2006/math">
                    <m:r>
                      <a:rPr lang="en-US" altLang="zh-CN" i="1"/>
                      <m:t>𝑓</m:t>
                    </m:r>
                    <m:r>
                      <a:rPr lang="en-US" altLang="zh-CN"/>
                      <m:t>(</m:t>
                    </m:r>
                    <m:r>
                      <m:rPr>
                        <m:sty m:val="p"/>
                      </m:rPr>
                      <a:rPr lang="en-US" altLang="zh-CN"/>
                      <m:t>x</m:t>
                    </m:r>
                    <m:r>
                      <a:rPr lang="en-US" altLang="zh-CN"/>
                      <m:t>)=</m:t>
                    </m:r>
                    <m:r>
                      <m:rPr>
                        <m:sty m:val="p"/>
                      </m:rPr>
                      <a:rPr lang="en-US" altLang="zh-CN"/>
                      <m:t>c</m:t>
                    </m:r>
                    <m:r>
                      <a:rPr lang="en-US" altLang="zh-CN"/>
                      <m:t>∙</m:t>
                    </m:r>
                    <m:r>
                      <m:rPr>
                        <m:sty m:val="p"/>
                      </m:rPr>
                      <a:rPr lang="en-US" altLang="zh-CN"/>
                      <m:t>x</m:t>
                    </m:r>
                  </m:oMath>
                </a14:m>
                <a:r>
                  <a:rPr lang="en-US" altLang="zh-CN" dirty="0"/>
                  <a:t>,c</a:t>
                </a:r>
                <a:r>
                  <a:rPr lang="zh-CN" altLang="zh-CN" dirty="0"/>
                  <a:t>是一个常数。它的输出值是任意的连续值，因此常用在</a:t>
                </a:r>
                <a:r>
                  <a:rPr lang="en-US" altLang="zh-CN" dirty="0"/>
                  <a:t>BP</a:t>
                </a:r>
                <a:r>
                  <a:rPr lang="zh-CN" altLang="zh-CN" dirty="0"/>
                  <a:t>神经网络的输出层。</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19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4.</a:t>
            </a:r>
            <a:r>
              <a:rPr lang="zh-CN" altLang="zh-CN" b="1" dirty="0"/>
              <a:t>反向传播算法</a:t>
            </a:r>
            <a:endParaRPr lang="zh-CN" altLang="zh-CN" dirty="0"/>
          </a:p>
          <a:p>
            <a:r>
              <a:rPr lang="en-US" altLang="zh-CN" dirty="0"/>
              <a:t>Paul </a:t>
            </a:r>
            <a:r>
              <a:rPr lang="en-US" altLang="zh-CN" dirty="0" err="1"/>
              <a:t>Werboss</a:t>
            </a:r>
            <a:r>
              <a:rPr lang="zh-CN" altLang="zh-CN" dirty="0"/>
              <a:t>在他</a:t>
            </a:r>
            <a:r>
              <a:rPr lang="en-US" altLang="zh-CN" dirty="0"/>
              <a:t>1974</a:t>
            </a:r>
            <a:r>
              <a:rPr lang="zh-CN" altLang="zh-CN" dirty="0"/>
              <a:t>年的论文中提出一个训练多层前馈神经网络的新算法，称为反向传播算法</a:t>
            </a:r>
            <a:r>
              <a:rPr lang="en-US" altLang="zh-CN" dirty="0"/>
              <a:t>(BP)</a:t>
            </a:r>
            <a:r>
              <a:rPr lang="zh-CN" altLang="zh-CN" dirty="0"/>
              <a:t>。它通过神经元输出误差的梯度，反向修正该神经元对应的权重和偏置参数。本书不讨论反向传播算法的细节。感兴趣的同学可以参考论文</a:t>
            </a:r>
            <a:r>
              <a:rPr lang="en-US" altLang="zh-CN" dirty="0"/>
              <a:t>[6]</a:t>
            </a:r>
            <a:r>
              <a:rPr lang="zh-CN" altLang="zh-CN" dirty="0"/>
              <a:t>中的相关内容。</a:t>
            </a:r>
          </a:p>
          <a:p>
            <a:endParaRPr lang="zh-CN" altLang="en-US" dirty="0"/>
          </a:p>
        </p:txBody>
      </p:sp>
    </p:spTree>
    <p:extLst>
      <p:ext uri="{BB962C8B-B14F-4D97-AF65-F5344CB8AC3E}">
        <p14:creationId xmlns:p14="http://schemas.microsoft.com/office/powerpoint/2010/main" val="356846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人工神经网络（</a:t>
            </a:r>
            <a:r>
              <a:rPr lang="en-US" altLang="zh-CN" dirty="0"/>
              <a:t>Artificial Neural Network</a:t>
            </a:r>
            <a:r>
              <a:rPr lang="zh-CN" altLang="zh-CN" dirty="0"/>
              <a:t>，</a:t>
            </a:r>
            <a:r>
              <a:rPr lang="en-US" altLang="zh-CN" dirty="0"/>
              <a:t>ANN</a:t>
            </a:r>
            <a:r>
              <a:rPr lang="zh-CN" altLang="zh-CN" dirty="0"/>
              <a:t>）是一种模仿动物大脑的神经元网络行为特征，进行分布式并行信息处理的数学模型。其模型结构大体可以分为前馈型网络（也称为多层感知机网络）和反馈型网络（也称为</a:t>
            </a:r>
            <a:r>
              <a:rPr lang="en-US" altLang="zh-CN" dirty="0"/>
              <a:t>Hopfield</a:t>
            </a:r>
            <a:r>
              <a:rPr lang="zh-CN" altLang="zh-CN" dirty="0"/>
              <a:t>网络）。本书只介绍经典的前馈型网络</a:t>
            </a:r>
            <a:r>
              <a:rPr lang="en-US" altLang="zh-CN" dirty="0"/>
              <a:t>——BP</a:t>
            </a:r>
            <a:r>
              <a:rPr lang="zh-CN" altLang="zh-CN" dirty="0"/>
              <a:t>神经网络的基本原理和实现方法。</a:t>
            </a:r>
          </a:p>
          <a:p>
            <a:endParaRPr lang="zh-CN" altLang="en-US" dirty="0"/>
          </a:p>
        </p:txBody>
      </p:sp>
    </p:spTree>
    <p:extLst>
      <p:ext uri="{BB962C8B-B14F-4D97-AF65-F5344CB8AC3E}">
        <p14:creationId xmlns:p14="http://schemas.microsoft.com/office/powerpoint/2010/main" val="306406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6.5.3 </a:t>
            </a:r>
            <a:r>
              <a:rPr lang="zh-CN" altLang="zh-CN" b="1" dirty="0"/>
              <a:t>基于</a:t>
            </a:r>
            <a:r>
              <a:rPr lang="en-US" altLang="zh-CN" b="1" dirty="0"/>
              <a:t>BP</a:t>
            </a:r>
            <a:r>
              <a:rPr lang="zh-CN" altLang="zh-CN" b="1" dirty="0"/>
              <a:t>神经网络的</a:t>
            </a:r>
            <a:r>
              <a:rPr lang="zh-CN" altLang="zh-CN" b="1" dirty="0" smtClean="0"/>
              <a:t>分类</a:t>
            </a:r>
            <a:endParaRPr lang="zh-CN" altLang="en-US" dirty="0"/>
          </a:p>
        </p:txBody>
      </p:sp>
      <p:sp>
        <p:nvSpPr>
          <p:cNvPr id="3" name="内容占位符 2"/>
          <p:cNvSpPr>
            <a:spLocks noGrp="1"/>
          </p:cNvSpPr>
          <p:nvPr>
            <p:ph idx="1"/>
          </p:nvPr>
        </p:nvSpPr>
        <p:spPr/>
        <p:txBody>
          <a:bodyPr/>
          <a:lstStyle/>
          <a:p>
            <a:r>
              <a:rPr lang="en-US" altLang="zh-CN" dirty="0" err="1"/>
              <a:t>Scikit</a:t>
            </a:r>
            <a:r>
              <a:rPr lang="en-US" altLang="zh-CN" dirty="0"/>
              <a:t>-learn</a:t>
            </a:r>
            <a:r>
              <a:rPr lang="zh-CN" altLang="zh-CN" dirty="0"/>
              <a:t>的</a:t>
            </a:r>
            <a:r>
              <a:rPr lang="en-US" altLang="zh-CN" dirty="0" err="1"/>
              <a:t>neural_network</a:t>
            </a:r>
            <a:r>
              <a:rPr lang="zh-CN" altLang="zh-CN" dirty="0"/>
              <a:t>模块实现</a:t>
            </a:r>
            <a:r>
              <a:rPr lang="en-US" altLang="zh-CN" dirty="0"/>
              <a:t>BP</a:t>
            </a:r>
            <a:r>
              <a:rPr lang="zh-CN" altLang="zh-CN" dirty="0"/>
              <a:t>神经网络。当进行分类任务时，可以使用类</a:t>
            </a:r>
            <a:r>
              <a:rPr lang="en-US" altLang="zh-CN" dirty="0" err="1">
                <a:hlinkClick r:id="rId2" tooltip="sklearn.neural_network.MLPClassifier"/>
              </a:rPr>
              <a:t>MLPClassifier</a:t>
            </a:r>
            <a:r>
              <a:rPr lang="zh-CN" altLang="zh-CN" dirty="0"/>
              <a:t>创建一个</a:t>
            </a:r>
            <a:r>
              <a:rPr lang="en-US" altLang="zh-CN" dirty="0"/>
              <a:t>BP</a:t>
            </a:r>
            <a:r>
              <a:rPr lang="zh-CN" altLang="zh-CN" dirty="0"/>
              <a:t>神经网络模型，它的基本语法为：</a:t>
            </a:r>
          </a:p>
          <a:p>
            <a:r>
              <a:rPr lang="en-US" altLang="zh-CN" dirty="0" err="1"/>
              <a:t>MLPClassifier</a:t>
            </a:r>
            <a:r>
              <a:rPr lang="en-US" altLang="zh-CN" dirty="0"/>
              <a:t>(</a:t>
            </a:r>
            <a:r>
              <a:rPr lang="en-US" altLang="zh-CN" dirty="0" err="1"/>
              <a:t>hidden_layer_sizes</a:t>
            </a:r>
            <a:r>
              <a:rPr lang="en-US" altLang="zh-CN" dirty="0"/>
              <a:t>=100, activation='</a:t>
            </a:r>
            <a:r>
              <a:rPr lang="en-US" altLang="zh-CN" dirty="0" err="1"/>
              <a:t>relu</a:t>
            </a:r>
            <a:r>
              <a:rPr lang="en-US" altLang="zh-CN" dirty="0"/>
              <a:t>', solver='</a:t>
            </a:r>
            <a:r>
              <a:rPr lang="en-US" altLang="zh-CN" dirty="0" err="1"/>
              <a:t>adam</a:t>
            </a:r>
            <a:r>
              <a:rPr lang="en-US" altLang="zh-CN" dirty="0"/>
              <a:t>', </a:t>
            </a:r>
            <a:r>
              <a:rPr lang="en-US" altLang="zh-CN" dirty="0" err="1" smtClean="0"/>
              <a:t>learning_rate</a:t>
            </a:r>
            <a:r>
              <a:rPr lang="en-US" altLang="zh-CN" dirty="0"/>
              <a:t>='constant', </a:t>
            </a:r>
            <a:r>
              <a:rPr lang="en-US" altLang="zh-CN" dirty="0" err="1"/>
              <a:t>learning_rate_init</a:t>
            </a:r>
            <a:r>
              <a:rPr lang="en-US" altLang="zh-CN" dirty="0"/>
              <a:t>=0.001, </a:t>
            </a:r>
            <a:endParaRPr lang="zh-CN" altLang="zh-CN" dirty="0"/>
          </a:p>
          <a:p>
            <a:r>
              <a:rPr lang="en-US" altLang="zh-CN" dirty="0" err="1"/>
              <a:t>batch_size</a:t>
            </a:r>
            <a:r>
              <a:rPr lang="en-US" altLang="zh-CN" dirty="0"/>
              <a:t>='auto',</a:t>
            </a:r>
            <a:r>
              <a:rPr lang="en-US" altLang="zh-CN" dirty="0" err="1"/>
              <a:t>max_iter</a:t>
            </a:r>
            <a:r>
              <a:rPr lang="en-US" altLang="zh-CN" dirty="0"/>
              <a:t>=200 ) </a:t>
            </a:r>
            <a:endParaRPr lang="zh-CN" altLang="zh-CN" dirty="0"/>
          </a:p>
          <a:p>
            <a:endParaRPr lang="zh-CN" altLang="en-US" dirty="0"/>
          </a:p>
        </p:txBody>
      </p:sp>
    </p:spTree>
    <p:extLst>
      <p:ext uri="{BB962C8B-B14F-4D97-AF65-F5344CB8AC3E}">
        <p14:creationId xmlns:p14="http://schemas.microsoft.com/office/powerpoint/2010/main" val="4276475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它的主要参数如下：</a:t>
            </a:r>
          </a:p>
          <a:p>
            <a:pPr lvl="0"/>
            <a:r>
              <a:rPr lang="en-US" altLang="zh-CN" dirty="0" err="1"/>
              <a:t>hidden_layer_sizes</a:t>
            </a:r>
            <a:r>
              <a:rPr lang="zh-CN" altLang="zh-CN" dirty="0"/>
              <a:t>：用于设置</a:t>
            </a:r>
            <a:r>
              <a:rPr lang="en-US" altLang="zh-CN" dirty="0"/>
              <a:t>BP</a:t>
            </a:r>
            <a:r>
              <a:rPr lang="zh-CN" altLang="zh-CN" dirty="0"/>
              <a:t>神经网络隐层的神经元数，如果是多个隐层，则用元组表示。例如</a:t>
            </a:r>
            <a:r>
              <a:rPr lang="en-US" altLang="zh-CN" dirty="0" err="1"/>
              <a:t>hidden_layer_sizes</a:t>
            </a:r>
            <a:r>
              <a:rPr lang="en-US" altLang="zh-CN" dirty="0"/>
              <a:t>=(100, 10)</a:t>
            </a:r>
            <a:r>
              <a:rPr lang="zh-CN" altLang="zh-CN" dirty="0"/>
              <a:t>表示建立两个隐层，第一个隐层的神经元数是</a:t>
            </a:r>
            <a:r>
              <a:rPr lang="en-US" altLang="zh-CN" dirty="0"/>
              <a:t>100</a:t>
            </a:r>
            <a:r>
              <a:rPr lang="zh-CN" altLang="zh-CN" dirty="0"/>
              <a:t>，第二个层的神经元个数是</a:t>
            </a:r>
            <a:r>
              <a:rPr lang="en-US" altLang="zh-CN" dirty="0"/>
              <a:t>10</a:t>
            </a:r>
            <a:r>
              <a:rPr lang="zh-CN" altLang="zh-CN" dirty="0"/>
              <a:t>。</a:t>
            </a:r>
          </a:p>
          <a:p>
            <a:pPr lvl="0"/>
            <a:r>
              <a:rPr lang="en-US" altLang="zh-CN" dirty="0"/>
              <a:t>activation</a:t>
            </a:r>
            <a:r>
              <a:rPr lang="zh-CN" altLang="zh-CN" dirty="0"/>
              <a:t>：用于设置隐层的激活函数。有四种可选的激活函数：</a:t>
            </a:r>
            <a:r>
              <a:rPr lang="en-US" altLang="zh-CN" dirty="0"/>
              <a:t>‘identity’, ‘logistic’, ‘</a:t>
            </a:r>
            <a:r>
              <a:rPr lang="en-US" altLang="zh-CN" dirty="0" err="1"/>
              <a:t>tanh</a:t>
            </a:r>
            <a:r>
              <a:rPr lang="en-US" altLang="zh-CN" dirty="0"/>
              <a:t>’, ‘</a:t>
            </a:r>
            <a:r>
              <a:rPr lang="en-US" altLang="zh-CN" dirty="0" err="1"/>
              <a:t>relu</a:t>
            </a:r>
            <a:r>
              <a:rPr lang="en-US" altLang="zh-CN" dirty="0"/>
              <a:t>’</a:t>
            </a:r>
            <a:r>
              <a:rPr lang="zh-CN" altLang="zh-CN" dirty="0"/>
              <a:t>。其中，</a:t>
            </a:r>
            <a:r>
              <a:rPr lang="en-US" altLang="zh-CN" dirty="0" err="1"/>
              <a:t>indentity</a:t>
            </a:r>
            <a:r>
              <a:rPr lang="zh-CN" altLang="zh-CN" dirty="0"/>
              <a:t>是线性激活函数，</a:t>
            </a:r>
            <a:r>
              <a:rPr lang="en-US" altLang="zh-CN" dirty="0"/>
              <a:t>logistic</a:t>
            </a:r>
            <a:r>
              <a:rPr lang="zh-CN" altLang="zh-CN" dirty="0"/>
              <a:t>是</a:t>
            </a:r>
            <a:r>
              <a:rPr lang="en-US" altLang="zh-CN" dirty="0"/>
              <a:t>sigmoid</a:t>
            </a:r>
            <a:r>
              <a:rPr lang="zh-CN" altLang="zh-CN" dirty="0"/>
              <a:t>激活函数，</a:t>
            </a:r>
            <a:r>
              <a:rPr lang="en-US" altLang="zh-CN" dirty="0" err="1"/>
              <a:t>tanh</a:t>
            </a:r>
            <a:r>
              <a:rPr lang="zh-CN" altLang="zh-CN" dirty="0"/>
              <a:t>和</a:t>
            </a:r>
            <a:r>
              <a:rPr lang="en-US" altLang="zh-CN" dirty="0" err="1"/>
              <a:t>relu</a:t>
            </a:r>
            <a:r>
              <a:rPr lang="zh-CN" altLang="zh-CN" dirty="0"/>
              <a:t>是</a:t>
            </a:r>
            <a:r>
              <a:rPr lang="en-US" altLang="zh-CN" dirty="0"/>
              <a:t>6.4</a:t>
            </a:r>
            <a:r>
              <a:rPr lang="zh-CN" altLang="zh-CN" dirty="0"/>
              <a:t>节介绍的激活函数名称一致。 默认隐层是</a:t>
            </a:r>
            <a:r>
              <a:rPr lang="en-US" altLang="zh-CN" dirty="0"/>
              <a:t>’</a:t>
            </a:r>
            <a:r>
              <a:rPr lang="en-US" altLang="zh-CN" dirty="0" err="1"/>
              <a:t>relu</a:t>
            </a:r>
            <a:r>
              <a:rPr lang="en-US" altLang="zh-CN" dirty="0"/>
              <a:t>’</a:t>
            </a:r>
            <a:r>
              <a:rPr lang="zh-CN" altLang="zh-CN" dirty="0"/>
              <a:t>激活函数。</a:t>
            </a:r>
          </a:p>
          <a:p>
            <a:endParaRPr lang="zh-CN" altLang="en-US" dirty="0"/>
          </a:p>
        </p:txBody>
      </p:sp>
    </p:spTree>
    <p:extLst>
      <p:ext uri="{BB962C8B-B14F-4D97-AF65-F5344CB8AC3E}">
        <p14:creationId xmlns:p14="http://schemas.microsoft.com/office/powerpoint/2010/main" val="283880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dirty="0"/>
              <a:t>solver</a:t>
            </a:r>
            <a:r>
              <a:rPr lang="zh-CN" altLang="zh-CN" dirty="0"/>
              <a:t>：用于设置</a:t>
            </a:r>
            <a:r>
              <a:rPr lang="en-US" altLang="zh-CN" dirty="0"/>
              <a:t>BP</a:t>
            </a:r>
            <a:r>
              <a:rPr lang="zh-CN" altLang="zh-CN" dirty="0"/>
              <a:t>神经网络训练时所采用的优化算法。有三种算法可选：</a:t>
            </a:r>
            <a:r>
              <a:rPr lang="en-US" altLang="zh-CN" dirty="0"/>
              <a:t>‘</a:t>
            </a:r>
            <a:r>
              <a:rPr lang="en-US" altLang="zh-CN" dirty="0" err="1"/>
              <a:t>lbfgs</a:t>
            </a:r>
            <a:r>
              <a:rPr lang="en-US" altLang="zh-CN" dirty="0"/>
              <a:t>’, ‘</a:t>
            </a:r>
            <a:r>
              <a:rPr lang="en-US" altLang="zh-CN" dirty="0" err="1"/>
              <a:t>sgd</a:t>
            </a:r>
            <a:r>
              <a:rPr lang="en-US" altLang="zh-CN" dirty="0"/>
              <a:t>’, ‘</a:t>
            </a:r>
            <a:r>
              <a:rPr lang="en-US" altLang="zh-CN" dirty="0" err="1"/>
              <a:t>adam</a:t>
            </a:r>
            <a:r>
              <a:rPr lang="en-US" altLang="zh-CN" dirty="0"/>
              <a:t>’</a:t>
            </a:r>
            <a:r>
              <a:rPr lang="zh-CN" altLang="zh-CN" dirty="0"/>
              <a:t>。其中，</a:t>
            </a:r>
            <a:r>
              <a:rPr lang="en-US" altLang="zh-CN" dirty="0" err="1"/>
              <a:t>sgd</a:t>
            </a:r>
            <a:r>
              <a:rPr lang="zh-CN" altLang="zh-CN" dirty="0"/>
              <a:t>是随机梯度下降算法，</a:t>
            </a:r>
            <a:r>
              <a:rPr lang="en-US" altLang="zh-CN" dirty="0" err="1"/>
              <a:t>adam</a:t>
            </a:r>
            <a:r>
              <a:rPr lang="zh-CN" altLang="zh-CN" dirty="0"/>
              <a:t>是改进的随机梯度下降算法，</a:t>
            </a:r>
            <a:r>
              <a:rPr lang="en-US" altLang="zh-CN" dirty="0" err="1"/>
              <a:t>lbfgs</a:t>
            </a:r>
            <a:r>
              <a:rPr lang="zh-CN" altLang="zh-CN" dirty="0"/>
              <a:t>是一种拟牛顿优化算法。具体算法的讨论超出了本书的范围，感兴趣的读者可以查阅相关文献。当数据集比较大时建议使用</a:t>
            </a:r>
            <a:r>
              <a:rPr lang="en-US" altLang="zh-CN" dirty="0" err="1"/>
              <a:t>adam</a:t>
            </a:r>
            <a:r>
              <a:rPr lang="zh-CN" altLang="zh-CN" dirty="0"/>
              <a:t>算法，当数据集比较小时</a:t>
            </a:r>
            <a:r>
              <a:rPr lang="en-US" altLang="zh-CN" dirty="0" err="1"/>
              <a:t>lbfgs</a:t>
            </a:r>
            <a:r>
              <a:rPr lang="zh-CN" altLang="zh-CN" dirty="0"/>
              <a:t>算法收敛的更快，性能更好。</a:t>
            </a:r>
            <a:r>
              <a:rPr lang="en-US" altLang="zh-CN" dirty="0" err="1"/>
              <a:t>adam</a:t>
            </a:r>
            <a:r>
              <a:rPr lang="zh-CN" altLang="zh-CN" dirty="0"/>
              <a:t>是默认算法。</a:t>
            </a:r>
          </a:p>
          <a:p>
            <a:pPr lvl="0"/>
            <a:r>
              <a:rPr lang="en-US" altLang="zh-CN" dirty="0" err="1"/>
              <a:t>learning_rate</a:t>
            </a:r>
            <a:r>
              <a:rPr lang="zh-CN" altLang="zh-CN" dirty="0"/>
              <a:t>： 用于设置优化方法的学习速率，只有当</a:t>
            </a:r>
            <a:r>
              <a:rPr lang="en-US" altLang="zh-CN" dirty="0"/>
              <a:t>solver=’</a:t>
            </a:r>
            <a:r>
              <a:rPr lang="en-US" altLang="zh-CN" dirty="0" err="1"/>
              <a:t>sdg</a:t>
            </a:r>
            <a:r>
              <a:rPr lang="en-US" altLang="zh-CN" dirty="0"/>
              <a:t>’</a:t>
            </a:r>
            <a:r>
              <a:rPr lang="zh-CN" altLang="zh-CN" dirty="0"/>
              <a:t>时可用，可选值包括</a:t>
            </a:r>
            <a:r>
              <a:rPr lang="en-US" altLang="zh-CN" dirty="0"/>
              <a:t>:’constant’,’</a:t>
            </a:r>
            <a:r>
              <a:rPr lang="en-US" altLang="zh-CN" dirty="0" err="1"/>
              <a:t>invscaling</a:t>
            </a:r>
            <a:r>
              <a:rPr lang="en-US" altLang="zh-CN" dirty="0"/>
              <a:t>’,’adaptive’</a:t>
            </a:r>
            <a:r>
              <a:rPr lang="zh-CN" altLang="zh-CN" dirty="0"/>
              <a:t>。默认是</a:t>
            </a:r>
            <a:r>
              <a:rPr lang="en-US" altLang="zh-CN" dirty="0"/>
              <a:t>’constant’,</a:t>
            </a:r>
            <a:r>
              <a:rPr lang="zh-CN" altLang="zh-CN" dirty="0"/>
              <a:t>表示采用</a:t>
            </a:r>
            <a:r>
              <a:rPr lang="en-US" altLang="zh-CN" dirty="0" err="1"/>
              <a:t>learning_rate_init</a:t>
            </a:r>
            <a:r>
              <a:rPr lang="zh-CN" altLang="zh-CN" dirty="0"/>
              <a:t>设置的恒定学习速率。</a:t>
            </a:r>
          </a:p>
          <a:p>
            <a:endParaRPr lang="zh-CN" altLang="en-US" dirty="0"/>
          </a:p>
        </p:txBody>
      </p:sp>
    </p:spTree>
    <p:extLst>
      <p:ext uri="{BB962C8B-B14F-4D97-AF65-F5344CB8AC3E}">
        <p14:creationId xmlns:p14="http://schemas.microsoft.com/office/powerpoint/2010/main" val="167441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dirty="0" err="1"/>
              <a:t>learning_rate_init</a:t>
            </a:r>
            <a:r>
              <a:rPr lang="zh-CN" altLang="zh-CN" dirty="0"/>
              <a:t>：用于设置优化算法的初始学习速率，默认值是</a:t>
            </a:r>
            <a:r>
              <a:rPr lang="en-US" altLang="zh-CN" dirty="0"/>
              <a:t>0.001</a:t>
            </a:r>
            <a:r>
              <a:rPr lang="zh-CN" altLang="zh-CN" dirty="0"/>
              <a:t>，只当</a:t>
            </a:r>
            <a:r>
              <a:rPr lang="en-US" altLang="zh-CN" dirty="0"/>
              <a:t>solver</a:t>
            </a:r>
            <a:r>
              <a:rPr lang="zh-CN" altLang="zh-CN" dirty="0"/>
              <a:t>是</a:t>
            </a:r>
            <a:r>
              <a:rPr lang="en-US" altLang="zh-CN" dirty="0"/>
              <a:t>’</a:t>
            </a:r>
            <a:r>
              <a:rPr lang="en-US" altLang="zh-CN" dirty="0" err="1"/>
              <a:t>sdg</a:t>
            </a:r>
            <a:r>
              <a:rPr lang="en-US" altLang="zh-CN" dirty="0"/>
              <a:t>’</a:t>
            </a:r>
            <a:r>
              <a:rPr lang="zh-CN" altLang="zh-CN" dirty="0"/>
              <a:t>和</a:t>
            </a:r>
            <a:r>
              <a:rPr lang="en-US" altLang="zh-CN" dirty="0"/>
              <a:t>‘</a:t>
            </a:r>
            <a:r>
              <a:rPr lang="en-US" altLang="zh-CN" dirty="0" err="1"/>
              <a:t>adam</a:t>
            </a:r>
            <a:r>
              <a:rPr lang="en-US" altLang="zh-CN" dirty="0"/>
              <a:t>’</a:t>
            </a:r>
            <a:r>
              <a:rPr lang="zh-CN" altLang="zh-CN" dirty="0"/>
              <a:t>时有效。如果设置学习速率较大，模型训练的时间短，但有可能不收敛，反之，小的学习速率，训练模型的时间会比较长，但比较稳健。</a:t>
            </a:r>
          </a:p>
          <a:p>
            <a:pPr lvl="0"/>
            <a:r>
              <a:rPr lang="en-US" altLang="zh-CN" dirty="0" err="1"/>
              <a:t>batch_size</a:t>
            </a:r>
            <a:r>
              <a:rPr lang="zh-CN" altLang="zh-CN" dirty="0"/>
              <a:t>：用于设置每批次用于训练的数据量，默认为</a:t>
            </a:r>
            <a:r>
              <a:rPr lang="en-US" altLang="zh-CN" dirty="0"/>
              <a:t>’auto’</a:t>
            </a:r>
            <a:r>
              <a:rPr lang="zh-CN" altLang="zh-CN" dirty="0"/>
              <a:t>。</a:t>
            </a:r>
          </a:p>
          <a:p>
            <a:pPr lvl="0"/>
            <a:r>
              <a:rPr lang="en-US" altLang="zh-CN" dirty="0" err="1"/>
              <a:t>max_iter</a:t>
            </a:r>
            <a:r>
              <a:rPr lang="en-US" altLang="zh-CN" dirty="0"/>
              <a:t>: </a:t>
            </a:r>
            <a:r>
              <a:rPr lang="zh-CN" altLang="zh-CN" dirty="0"/>
              <a:t>用于设置网络的优化过程的最大迭代次数。</a:t>
            </a:r>
          </a:p>
          <a:p>
            <a:endParaRPr lang="zh-CN" altLang="en-US" dirty="0"/>
          </a:p>
        </p:txBody>
      </p:sp>
    </p:spTree>
    <p:extLst>
      <p:ext uri="{BB962C8B-B14F-4D97-AF65-F5344CB8AC3E}">
        <p14:creationId xmlns:p14="http://schemas.microsoft.com/office/powerpoint/2010/main" val="54549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该类的几个主要函数包括：</a:t>
            </a:r>
          </a:p>
          <a:p>
            <a:pPr lvl="0"/>
            <a:r>
              <a:rPr lang="en-US" altLang="zh-CN" dirty="0">
                <a:hlinkClick r:id="rId2" tooltip="sklearn.neural_network.MLPClassifier.fit"/>
              </a:rPr>
              <a:t>fit</a:t>
            </a:r>
            <a:r>
              <a:rPr lang="en-US" altLang="zh-CN" dirty="0"/>
              <a:t>(X, y)</a:t>
            </a:r>
            <a:r>
              <a:rPr lang="zh-CN" altLang="zh-CN" dirty="0"/>
              <a:t>：用于在数据集</a:t>
            </a:r>
            <a:r>
              <a:rPr lang="en-US" altLang="zh-CN" dirty="0"/>
              <a:t>X</a:t>
            </a:r>
            <a:r>
              <a:rPr lang="zh-CN" altLang="zh-CN" dirty="0"/>
              <a:t>和目标</a:t>
            </a:r>
            <a:r>
              <a:rPr lang="en-US" altLang="zh-CN" dirty="0"/>
              <a:t>y</a:t>
            </a:r>
            <a:r>
              <a:rPr lang="zh-CN" altLang="zh-CN" dirty="0"/>
              <a:t>上训练神经网络模型。</a:t>
            </a:r>
          </a:p>
          <a:p>
            <a:pPr lvl="0"/>
            <a:r>
              <a:rPr lang="en-US" altLang="zh-CN" dirty="0"/>
              <a:t>predict(X):</a:t>
            </a:r>
            <a:r>
              <a:rPr lang="zh-CN" altLang="zh-CN" dirty="0"/>
              <a:t>用于预测测试集</a:t>
            </a:r>
            <a:r>
              <a:rPr lang="en-US" altLang="zh-CN" dirty="0"/>
              <a:t>X</a:t>
            </a:r>
            <a:r>
              <a:rPr lang="zh-CN" altLang="zh-CN" dirty="0"/>
              <a:t>的类别标签。</a:t>
            </a:r>
          </a:p>
          <a:p>
            <a:pPr lvl="0"/>
            <a:r>
              <a:rPr lang="en-US" altLang="zh-CN" dirty="0" err="1"/>
              <a:t>predict_proba</a:t>
            </a:r>
            <a:r>
              <a:rPr lang="en-US" altLang="zh-CN" dirty="0"/>
              <a:t>(X)</a:t>
            </a:r>
            <a:r>
              <a:rPr lang="zh-CN" altLang="zh-CN" dirty="0"/>
              <a:t>：用于预测测试集</a:t>
            </a:r>
            <a:r>
              <a:rPr lang="en-US" altLang="zh-CN" dirty="0"/>
              <a:t>X</a:t>
            </a:r>
            <a:r>
              <a:rPr lang="zh-CN" altLang="zh-CN" dirty="0"/>
              <a:t>的类别，返回预测概率。</a:t>
            </a:r>
          </a:p>
          <a:p>
            <a:pPr lvl="0"/>
            <a:r>
              <a:rPr lang="en-US" altLang="zh-CN" dirty="0"/>
              <a:t>score(X, y)</a:t>
            </a:r>
            <a:r>
              <a:rPr lang="zh-CN" altLang="zh-CN" dirty="0"/>
              <a:t>：用于在测试集</a:t>
            </a:r>
            <a:r>
              <a:rPr lang="en-US" altLang="zh-CN" dirty="0"/>
              <a:t>X</a:t>
            </a:r>
            <a:r>
              <a:rPr lang="zh-CN" altLang="zh-CN" dirty="0"/>
              <a:t>和目标</a:t>
            </a:r>
            <a:r>
              <a:rPr lang="en-US" altLang="zh-CN" dirty="0"/>
              <a:t>y</a:t>
            </a:r>
            <a:r>
              <a:rPr lang="zh-CN" altLang="zh-CN" dirty="0"/>
              <a:t>计算模型的准确度</a:t>
            </a:r>
            <a:r>
              <a:rPr lang="en-US" altLang="zh-CN" dirty="0"/>
              <a:t>(accuracy)</a:t>
            </a:r>
            <a:r>
              <a:rPr lang="zh-CN" altLang="zh-CN" dirty="0"/>
              <a:t>。</a:t>
            </a:r>
          </a:p>
          <a:p>
            <a:endParaRPr lang="zh-CN" altLang="en-US" dirty="0"/>
          </a:p>
        </p:txBody>
      </p:sp>
    </p:spTree>
    <p:extLst>
      <p:ext uri="{BB962C8B-B14F-4D97-AF65-F5344CB8AC3E}">
        <p14:creationId xmlns:p14="http://schemas.microsoft.com/office/powerpoint/2010/main" val="3660822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在训练神经网络模型时，需要注意的是：</a:t>
            </a:r>
          </a:p>
          <a:p>
            <a:r>
              <a:rPr lang="zh-CN" altLang="zh-CN" dirty="0"/>
              <a:t>（</a:t>
            </a:r>
            <a:r>
              <a:rPr lang="en-US" altLang="zh-CN" dirty="0"/>
              <a:t>1</a:t>
            </a:r>
            <a:r>
              <a:rPr lang="zh-CN" altLang="zh-CN" dirty="0"/>
              <a:t>）不需要设置神经网络的输入层和输出层的神经元数量，模型会自动根据训练集数据对象的特征数目和目标的类别数设置输入层和输出层。</a:t>
            </a:r>
          </a:p>
          <a:p>
            <a:r>
              <a:rPr lang="zh-CN" altLang="zh-CN" dirty="0"/>
              <a:t>（</a:t>
            </a:r>
            <a:r>
              <a:rPr lang="en-US" altLang="zh-CN" dirty="0"/>
              <a:t>2</a:t>
            </a:r>
            <a:r>
              <a:rPr lang="zh-CN" altLang="zh-CN" dirty="0"/>
              <a:t>）神经网络只能处理数值型的数据。如果数据集包含类别特征，需要转换成数值型。</a:t>
            </a:r>
          </a:p>
          <a:p>
            <a:r>
              <a:rPr lang="zh-CN" altLang="zh-CN" dirty="0"/>
              <a:t>（</a:t>
            </a:r>
            <a:r>
              <a:rPr lang="en-US" altLang="zh-CN" dirty="0"/>
              <a:t>3</a:t>
            </a:r>
            <a:r>
              <a:rPr lang="zh-CN" altLang="zh-CN" dirty="0"/>
              <a:t>）设计网络的隐层时，建议不要超出两个隐层，否则可能会导致模型不能有效训练，这也是浅层神经网络的弱点。如果需要更多的隐层，可以学习深度学习的知识。</a:t>
            </a:r>
          </a:p>
          <a:p>
            <a:endParaRPr lang="zh-CN" altLang="en-US" dirty="0"/>
          </a:p>
        </p:txBody>
      </p:sp>
    </p:spTree>
    <p:extLst>
      <p:ext uri="{BB962C8B-B14F-4D97-AF65-F5344CB8AC3E}">
        <p14:creationId xmlns:p14="http://schemas.microsoft.com/office/powerpoint/2010/main" val="2032574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代码</a:t>
            </a:r>
            <a:r>
              <a:rPr lang="en-US" altLang="zh-CN" dirty="0"/>
              <a:t>6-6</a:t>
            </a:r>
            <a:r>
              <a:rPr lang="zh-CN" altLang="zh-CN" dirty="0"/>
              <a:t>：使用</a:t>
            </a:r>
            <a:r>
              <a:rPr lang="en-US" altLang="zh-CN" dirty="0"/>
              <a:t>BP</a:t>
            </a:r>
            <a:r>
              <a:rPr lang="zh-CN" altLang="zh-CN" dirty="0"/>
              <a:t>神经网络在</a:t>
            </a:r>
            <a:r>
              <a:rPr lang="en-US" altLang="zh-CN" dirty="0"/>
              <a:t>Universal Bank</a:t>
            </a:r>
            <a:r>
              <a:rPr lang="zh-CN" altLang="zh-CN" dirty="0"/>
              <a:t>数据集上分类</a:t>
            </a:r>
          </a:p>
          <a:p>
            <a:endParaRPr lang="zh-CN" altLang="en-US" dirty="0"/>
          </a:p>
        </p:txBody>
      </p:sp>
    </p:spTree>
    <p:extLst>
      <p:ext uri="{BB962C8B-B14F-4D97-AF65-F5344CB8AC3E}">
        <p14:creationId xmlns:p14="http://schemas.microsoft.com/office/powerpoint/2010/main" val="1316116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6.6 </a:t>
            </a:r>
            <a:r>
              <a:rPr lang="zh-CN" altLang="zh-CN" b="1" dirty="0" smtClean="0"/>
              <a:t>支持向量机</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13534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zh-CN" dirty="0"/>
                  <a:t>支持向量机（</a:t>
                </a:r>
                <a:r>
                  <a:rPr lang="en-US" altLang="zh-CN" dirty="0"/>
                  <a:t>SVM</a:t>
                </a:r>
                <a:r>
                  <a:rPr lang="zh-CN" altLang="zh-CN" dirty="0"/>
                  <a:t>，</a:t>
                </a:r>
                <a:r>
                  <a:rPr lang="en-US" altLang="zh-CN" dirty="0"/>
                  <a:t>support vector machine</a:t>
                </a:r>
                <a:r>
                  <a:rPr lang="zh-CN" altLang="zh-CN" dirty="0"/>
                  <a:t>）是一种重要的基于核方法的机器学习模型，被广泛应用在分类、回归等数据挖掘问题中。在介绍支持向量机之前，我们先介绍与之相关的几个基本概念。</a:t>
                </a:r>
              </a:p>
              <a:p>
                <a:r>
                  <a:rPr lang="zh-CN" altLang="zh-CN" dirty="0"/>
                  <a:t>（</a:t>
                </a:r>
                <a:r>
                  <a:rPr lang="en-US" altLang="zh-CN" dirty="0"/>
                  <a:t>1</a:t>
                </a:r>
                <a:r>
                  <a:rPr lang="zh-CN" altLang="zh-CN" dirty="0"/>
                  <a:t>）特征映射（</a:t>
                </a:r>
                <a:r>
                  <a:rPr lang="en-US" altLang="zh-CN" dirty="0"/>
                  <a:t>feature mapping</a:t>
                </a:r>
                <a:r>
                  <a:rPr lang="zh-CN" altLang="zh-CN" dirty="0"/>
                  <a:t>）：一个映射函数</a:t>
                </a:r>
                <a14:m>
                  <m:oMath xmlns:m="http://schemas.openxmlformats.org/officeDocument/2006/math">
                    <m:r>
                      <m:rPr>
                        <m:sty m:val="p"/>
                      </m:rPr>
                      <a:rPr lang="en-US" altLang="zh-CN"/>
                      <m:t>Φ</m:t>
                    </m:r>
                  </m:oMath>
                </a14:m>
                <a:r>
                  <a:rPr lang="zh-CN" altLang="zh-CN" dirty="0"/>
                  <a:t>（通常是非线性的函数）对输入的特征向量进行变换，将其投影到其它空间，获得新的特征向量表示，这个过程称为特征映射。</a:t>
                </a:r>
              </a:p>
              <a:p>
                <a:r>
                  <a:rPr lang="zh-CN" altLang="zh-CN" dirty="0"/>
                  <a:t>（</a:t>
                </a:r>
                <a:r>
                  <a:rPr lang="en-US" altLang="zh-CN" dirty="0"/>
                  <a:t>2</a:t>
                </a:r>
                <a:r>
                  <a:rPr lang="zh-CN" altLang="zh-CN" dirty="0"/>
                  <a:t>）特征空间（</a:t>
                </a:r>
                <a:r>
                  <a:rPr lang="en-US" altLang="zh-CN" dirty="0"/>
                  <a:t>feature space</a:t>
                </a:r>
                <a:r>
                  <a:rPr lang="zh-CN" altLang="zh-CN" dirty="0"/>
                  <a:t>）：就是常说的向量空间（</a:t>
                </a:r>
                <a:r>
                  <a:rPr lang="en-US" altLang="zh-CN" dirty="0"/>
                  <a:t>vector space</a:t>
                </a:r>
                <a:r>
                  <a:rPr lang="zh-CN" altLang="zh-CN" dirty="0"/>
                  <a:t>）。在</a:t>
                </a:r>
                <a:r>
                  <a:rPr lang="en-US" altLang="zh-CN" dirty="0"/>
                  <a:t>SVM</a:t>
                </a:r>
                <a:r>
                  <a:rPr lang="zh-CN" altLang="zh-CN" dirty="0"/>
                  <a:t>的术语里，输入向量经过特征映射后得到的向量称为特征向量。</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0458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t>（</a:t>
                </a:r>
                <a:r>
                  <a:rPr lang="en-US" altLang="zh-CN" dirty="0"/>
                  <a:t>3</a:t>
                </a:r>
                <a:r>
                  <a:rPr lang="zh-CN" altLang="zh-CN" dirty="0"/>
                  <a:t>）核或核函数：它是一种特殊的函数，用于诱导出特征映射函数。设输入空间中两个向量的内积用</a:t>
                </a:r>
                <a14:m>
                  <m:oMath xmlns:m="http://schemas.openxmlformats.org/officeDocument/2006/math">
                    <m:d>
                      <m:dPr>
                        <m:begChr m:val="〈"/>
                        <m:endChr m:val="〉"/>
                        <m:ctrlPr>
                          <a:rPr lang="zh-CN"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e>
                    </m:d>
                  </m:oMath>
                </a14:m>
                <a:r>
                  <a:rPr lang="zh-CN" altLang="zh-CN" dirty="0"/>
                  <a:t>表示，它们映射到特征空间中的向量表示假设为</a:t>
                </a:r>
                <a14:m>
                  <m:oMath xmlns:m="http://schemas.openxmlformats.org/officeDocument/2006/math">
                    <m:r>
                      <m:rPr>
                        <m:sty m:val="p"/>
                      </m:rPr>
                      <a:rPr lang="en-US" altLang="zh-CN">
                        <a:latin typeface="Cambria Math" panose="02040503050406030204" pitchFamily="18" charset="0"/>
                      </a:rPr>
                      <m:t>Φ</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e>
                    </m:d>
                  </m:oMath>
                </a14:m>
                <a:r>
                  <a:rPr lang="zh-CN" altLang="zh-CN" dirty="0"/>
                  <a:t>和</a:t>
                </a:r>
                <a14:m>
                  <m:oMath xmlns:m="http://schemas.openxmlformats.org/officeDocument/2006/math">
                    <m:r>
                      <m:rPr>
                        <m:sty m:val="p"/>
                      </m:rPr>
                      <a:rPr lang="en-US" altLang="zh-CN">
                        <a:latin typeface="Cambria Math" panose="02040503050406030204" pitchFamily="18" charset="0"/>
                      </a:rPr>
                      <m:t>Φ</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e>
                    </m:d>
                  </m:oMath>
                </a14:m>
                <a:r>
                  <a:rPr lang="zh-CN" altLang="zh-CN" dirty="0"/>
                  <a:t>，核函数</a:t>
                </a:r>
                <a14:m>
                  <m:oMath xmlns:m="http://schemas.openxmlformats.org/officeDocument/2006/math">
                    <m:r>
                      <m:rPr>
                        <m:sty m:val="p"/>
                      </m:rPr>
                      <a:rPr lang="en-US" altLang="zh-CN">
                        <a:latin typeface="Cambria Math" panose="02040503050406030204" pitchFamily="18" charset="0"/>
                      </a:rPr>
                      <m:t>k</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r>
                          <a:rPr lang="en-US" altLang="zh-CN">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e>
                    </m:d>
                  </m:oMath>
                </a14:m>
                <a:r>
                  <a:rPr lang="zh-CN" altLang="zh-CN" dirty="0"/>
                  <a:t>是满足</a:t>
                </a:r>
                <a14:m>
                  <m:oMath xmlns:m="http://schemas.openxmlformats.org/officeDocument/2006/math">
                    <m:d>
                      <m:dPr>
                        <m:begChr m:val="〈"/>
                        <m:endChr m:val="〉"/>
                        <m:ctrlPr>
                          <a:rPr lang="zh-CN" altLang="zh-CN" i="1">
                            <a:latin typeface="Cambria Math" panose="02040503050406030204" pitchFamily="18" charset="0"/>
                          </a:rPr>
                        </m:ctrlPr>
                      </m:dPr>
                      <m:e>
                        <m:r>
                          <m:rPr>
                            <m:sty m:val="p"/>
                          </m:rPr>
                          <a:rPr lang="en-US" altLang="zh-CN">
                            <a:latin typeface="Cambria Math" panose="02040503050406030204" pitchFamily="18" charset="0"/>
                          </a:rPr>
                          <m:t>Φ</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r>
                          <m:rPr>
                            <m:sty m:val="p"/>
                          </m:rPr>
                          <a:rPr lang="en-US" altLang="zh-CN">
                            <a:latin typeface="Cambria Math" panose="02040503050406030204" pitchFamily="18" charset="0"/>
                          </a:rPr>
                          <m:t>Φ</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e>
                        </m:d>
                      </m:e>
                    </m:d>
                  </m:oMath>
                </a14:m>
                <a:r>
                  <a:rPr lang="en-US" altLang="zh-CN" dirty="0"/>
                  <a:t>=</a:t>
                </a:r>
                <a14:m>
                  <m:oMath xmlns:m="http://schemas.openxmlformats.org/officeDocument/2006/math">
                    <m:d>
                      <m:dPr>
                        <m:begChr m:val="〈"/>
                        <m:endChr m:val="〉"/>
                        <m:ctrlPr>
                          <a:rPr lang="zh-CN"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e>
                    </m:d>
                  </m:oMath>
                </a14:m>
                <a:r>
                  <a:rPr lang="zh-CN" altLang="zh-CN" dirty="0"/>
                  <a:t>的一类特殊函数，也即，输入向量的内积与它们在核函数诱导的特征空间中的向量的内积相等。</a:t>
                </a:r>
                <a:r>
                  <a:rPr lang="en-US" altLang="zh-CN" dirty="0"/>
                  <a:t>SVM</a:t>
                </a:r>
                <a:r>
                  <a:rPr lang="zh-CN" altLang="zh-CN" dirty="0"/>
                  <a:t>正是利用了核函数的特点在特征空间中训练分类器。常见的核函数包括：径向基核函数、多项式核函数、</a:t>
                </a:r>
                <a:r>
                  <a:rPr lang="en-US" altLang="zh-CN" dirty="0"/>
                  <a:t>S</a:t>
                </a:r>
                <a:r>
                  <a:rPr lang="zh-CN" altLang="zh-CN" dirty="0"/>
                  <a:t>型核函数等。</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9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6.5.1</a:t>
            </a:r>
            <a:r>
              <a:rPr lang="zh-CN" altLang="zh-CN" b="1" dirty="0"/>
              <a:t>人工神经网络</a:t>
            </a:r>
            <a:r>
              <a:rPr lang="zh-CN" altLang="zh-CN" b="1" dirty="0" smtClean="0"/>
              <a:t>简介</a:t>
            </a:r>
            <a:endParaRPr lang="zh-CN" altLang="en-US" dirty="0"/>
          </a:p>
        </p:txBody>
      </p:sp>
      <p:sp>
        <p:nvSpPr>
          <p:cNvPr id="3" name="内容占位符 2"/>
          <p:cNvSpPr>
            <a:spLocks noGrp="1"/>
          </p:cNvSpPr>
          <p:nvPr>
            <p:ph idx="1"/>
          </p:nvPr>
        </p:nvSpPr>
        <p:spPr/>
        <p:txBody>
          <a:bodyPr/>
          <a:lstStyle/>
          <a:p>
            <a:r>
              <a:rPr lang="zh-CN" altLang="zh-CN" dirty="0"/>
              <a:t>人工神经网络最初起源于试图发现人脑进行信息处理方式的研究。</a:t>
            </a:r>
            <a:r>
              <a:rPr lang="en-US" altLang="zh-CN" dirty="0"/>
              <a:t>1958</a:t>
            </a:r>
            <a:r>
              <a:rPr lang="zh-CN" altLang="zh-CN" dirty="0"/>
              <a:t>年麻省理工学院的</a:t>
            </a:r>
            <a:r>
              <a:rPr lang="en-US" altLang="zh-CN" dirty="0"/>
              <a:t>Frank Rosenblatt</a:t>
            </a:r>
            <a:r>
              <a:rPr lang="zh-CN" altLang="zh-CN" dirty="0"/>
              <a:t>教授提出了感知机（</a:t>
            </a:r>
            <a:r>
              <a:rPr lang="en-US" altLang="zh-CN" dirty="0"/>
              <a:t>perceptron</a:t>
            </a:r>
            <a:r>
              <a:rPr lang="zh-CN" altLang="zh-CN" dirty="0"/>
              <a:t>）网络</a:t>
            </a:r>
            <a:r>
              <a:rPr lang="en-US" altLang="zh-CN" dirty="0"/>
              <a:t>,</a:t>
            </a:r>
            <a:r>
              <a:rPr lang="zh-CN" altLang="zh-CN" dirty="0"/>
              <a:t>也称为单层神经网络。它是一个典型二分类模型，</a:t>
            </a:r>
            <a:endParaRPr lang="zh-CN" altLang="en-US" dirty="0"/>
          </a:p>
        </p:txBody>
      </p:sp>
      <p:sp>
        <p:nvSpPr>
          <p:cNvPr id="4" name="Rectangle 2"/>
          <p:cNvSpPr>
            <a:spLocks noChangeArrowheads="1"/>
          </p:cNvSpPr>
          <p:nvPr/>
        </p:nvSpPr>
        <p:spPr bwMode="auto">
          <a:xfrm>
            <a:off x="2179782" y="4064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0074758"/>
              </p:ext>
            </p:extLst>
          </p:nvPr>
        </p:nvGraphicFramePr>
        <p:xfrm>
          <a:off x="3195782" y="3415893"/>
          <a:ext cx="5384800" cy="2709964"/>
        </p:xfrm>
        <a:graphic>
          <a:graphicData uri="http://schemas.openxmlformats.org/presentationml/2006/ole">
            <mc:AlternateContent xmlns:mc="http://schemas.openxmlformats.org/markup-compatibility/2006">
              <mc:Choice xmlns:v="urn:schemas-microsoft-com:vml" Requires="v">
                <p:oleObj spid="_x0000_s1141" name="Visio" r:id="rId3" imgW="2004025" imgH="1013136" progId="Visio.Drawing.15">
                  <p:embed/>
                </p:oleObj>
              </mc:Choice>
              <mc:Fallback>
                <p:oleObj name="Visio" r:id="rId3" imgW="2004025" imgH="101313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782" y="3415893"/>
                        <a:ext cx="5384800" cy="2709964"/>
                      </a:xfrm>
                      <a:prstGeom prst="rect">
                        <a:avLst/>
                      </a:prstGeom>
                      <a:noFill/>
                    </p:spPr>
                  </p:pic>
                </p:oleObj>
              </mc:Fallback>
            </mc:AlternateContent>
          </a:graphicData>
        </a:graphic>
      </p:graphicFrame>
    </p:spTree>
    <p:extLst>
      <p:ext uri="{BB962C8B-B14F-4D97-AF65-F5344CB8AC3E}">
        <p14:creationId xmlns:p14="http://schemas.microsoft.com/office/powerpoint/2010/main" val="3501940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6.6.1 </a:t>
            </a:r>
            <a:r>
              <a:rPr lang="zh-CN" altLang="zh-CN" b="1" dirty="0"/>
              <a:t>支持向量机的</a:t>
            </a:r>
            <a:r>
              <a:rPr lang="zh-CN" altLang="zh-CN" b="1" dirty="0" smtClean="0"/>
              <a:t>原理</a:t>
            </a:r>
            <a:endParaRPr lang="zh-CN" altLang="en-US" dirty="0"/>
          </a:p>
        </p:txBody>
      </p:sp>
      <p:sp>
        <p:nvSpPr>
          <p:cNvPr id="3" name="内容占位符 2"/>
          <p:cNvSpPr>
            <a:spLocks noGrp="1"/>
          </p:cNvSpPr>
          <p:nvPr>
            <p:ph idx="1"/>
          </p:nvPr>
        </p:nvSpPr>
        <p:spPr/>
        <p:txBody>
          <a:bodyPr/>
          <a:lstStyle/>
          <a:p>
            <a:r>
              <a:rPr lang="zh-CN" altLang="zh-CN" dirty="0"/>
              <a:t>支持向量机</a:t>
            </a:r>
            <a:r>
              <a:rPr lang="en-US" altLang="zh-CN" dirty="0"/>
              <a:t>[7]</a:t>
            </a:r>
            <a:r>
              <a:rPr lang="zh-CN" altLang="zh-CN" dirty="0"/>
              <a:t>由</a:t>
            </a:r>
            <a:r>
              <a:rPr lang="en-US" altLang="zh-CN" dirty="0" err="1"/>
              <a:t>Vapnik</a:t>
            </a:r>
            <a:r>
              <a:rPr lang="zh-CN" altLang="zh-CN" dirty="0"/>
              <a:t>等在</a:t>
            </a:r>
            <a:r>
              <a:rPr lang="en-US" altLang="zh-CN" dirty="0"/>
              <a:t>1995</a:t>
            </a:r>
            <a:r>
              <a:rPr lang="zh-CN" altLang="zh-CN" dirty="0"/>
              <a:t>年提出。它是在统计学习理论基础上发展出的一种新的机器学习模型。</a:t>
            </a:r>
            <a:r>
              <a:rPr lang="en-US" altLang="zh-CN" dirty="0"/>
              <a:t>SVM</a:t>
            </a:r>
            <a:r>
              <a:rPr lang="zh-CN" altLang="zh-CN" dirty="0"/>
              <a:t>旨在解决小样本情况下的分类问题，通常在训练数据相对较少情况下和文本分类问题中有明显的优势。</a:t>
            </a:r>
          </a:p>
          <a:p>
            <a:endParaRPr lang="zh-CN" altLang="en-US" dirty="0"/>
          </a:p>
        </p:txBody>
      </p:sp>
    </p:spTree>
    <p:extLst>
      <p:ext uri="{BB962C8B-B14F-4D97-AF65-F5344CB8AC3E}">
        <p14:creationId xmlns:p14="http://schemas.microsoft.com/office/powerpoint/2010/main" val="2312924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199909" cy="4351338"/>
          </a:xfrm>
        </p:spPr>
        <p:txBody>
          <a:bodyPr/>
          <a:lstStyle/>
          <a:p>
            <a:r>
              <a:rPr lang="en-US" altLang="zh-CN" dirty="0"/>
              <a:t>SVM</a:t>
            </a:r>
            <a:r>
              <a:rPr lang="zh-CN" altLang="zh-CN" dirty="0"/>
              <a:t>本质上是二分类模型。理论上，对于线性可分的一个二分类问题，存在大量可能的线性决策函数（或决策超平面）</a:t>
            </a:r>
            <a:r>
              <a:rPr lang="zh-CN" altLang="zh-CN" dirty="0" smtClean="0"/>
              <a:t>。</a:t>
            </a:r>
            <a:endParaRPr lang="en-US" altLang="zh-CN" dirty="0" smtClean="0"/>
          </a:p>
          <a:p>
            <a:r>
              <a:rPr lang="zh-CN" altLang="en-US" dirty="0"/>
              <a:t>如</a:t>
            </a:r>
            <a:r>
              <a:rPr lang="zh-CN" altLang="en-US" dirty="0" smtClean="0"/>
              <a:t>图，</a:t>
            </a:r>
            <a:r>
              <a:rPr lang="zh-CN" altLang="zh-CN" dirty="0" smtClean="0"/>
              <a:t>直观</a:t>
            </a:r>
            <a:r>
              <a:rPr lang="zh-CN" altLang="zh-CN" dirty="0"/>
              <a:t>上看，处于中间空白处的决策超平面比那些靠近某个类的决策超平面更好。</a:t>
            </a:r>
            <a:r>
              <a:rPr lang="en-US" altLang="zh-CN" dirty="0"/>
              <a:t>SVM</a:t>
            </a:r>
            <a:r>
              <a:rPr lang="zh-CN" altLang="zh-CN" dirty="0"/>
              <a:t>在训练时就是寻找一个能够完美划分不同类别，且离数据点最远的决策超平面。</a:t>
            </a:r>
            <a:endParaRPr lang="zh-CN" altLang="en-US" dirty="0"/>
          </a:p>
        </p:txBody>
      </p:sp>
      <p:sp>
        <p:nvSpPr>
          <p:cNvPr id="4" name="Rectangle 2"/>
          <p:cNvSpPr>
            <a:spLocks noChangeArrowheads="1"/>
          </p:cNvSpPr>
          <p:nvPr/>
        </p:nvSpPr>
        <p:spPr bwMode="auto">
          <a:xfrm>
            <a:off x="6530109" y="4525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00671462"/>
              </p:ext>
            </p:extLst>
          </p:nvPr>
        </p:nvGraphicFramePr>
        <p:xfrm>
          <a:off x="6517268" y="1459345"/>
          <a:ext cx="5674732" cy="3703782"/>
        </p:xfrm>
        <a:graphic>
          <a:graphicData uri="http://schemas.openxmlformats.org/presentationml/2006/ole">
            <mc:AlternateContent xmlns:mc="http://schemas.openxmlformats.org/markup-compatibility/2006">
              <mc:Choice xmlns:v="urn:schemas-microsoft-com:vml" Requires="v">
                <p:oleObj spid="_x0000_s6201" name="Visio" r:id="rId3" imgW="2841870" imgH="1843772" progId="Visio.Drawing.15">
                  <p:embed/>
                </p:oleObj>
              </mc:Choice>
              <mc:Fallback>
                <p:oleObj name="Visio" r:id="rId3" imgW="2841870" imgH="184377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7268" y="1459345"/>
                        <a:ext cx="5674732" cy="3703782"/>
                      </a:xfrm>
                      <a:prstGeom prst="rect">
                        <a:avLst/>
                      </a:prstGeom>
                      <a:noFill/>
                    </p:spPr>
                  </p:pic>
                </p:oleObj>
              </mc:Fallback>
            </mc:AlternateContent>
          </a:graphicData>
        </a:graphic>
      </p:graphicFrame>
    </p:spTree>
    <p:extLst>
      <p:ext uri="{BB962C8B-B14F-4D97-AF65-F5344CB8AC3E}">
        <p14:creationId xmlns:p14="http://schemas.microsoft.com/office/powerpoint/2010/main" val="4258681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199909" cy="4351338"/>
          </a:xfrm>
        </p:spPr>
        <p:txBody>
          <a:bodyPr>
            <a:normAutofit lnSpcReduction="10000"/>
          </a:bodyPr>
          <a:lstStyle/>
          <a:p>
            <a:r>
              <a:rPr lang="zh-CN" altLang="zh-CN" dirty="0"/>
              <a:t>从决策超平面到最近数据点的距离和称为“</a:t>
            </a:r>
            <a:r>
              <a:rPr lang="zh-CN" altLang="zh-CN" dirty="0">
                <a:solidFill>
                  <a:srgbClr val="FF0000"/>
                </a:solidFill>
              </a:rPr>
              <a:t>分类间隔</a:t>
            </a:r>
            <a:r>
              <a:rPr lang="en-US" altLang="zh-CN" dirty="0">
                <a:solidFill>
                  <a:srgbClr val="FF0000"/>
                </a:solidFill>
              </a:rPr>
              <a:t>(margin)”</a:t>
            </a:r>
            <a:r>
              <a:rPr lang="zh-CN" altLang="zh-CN" dirty="0"/>
              <a:t>。我们把与决策超平面平行且与两个类别的数据对象相切的两个辅助超平面称为“</a:t>
            </a:r>
            <a:r>
              <a:rPr lang="zh-CN" altLang="zh-CN" dirty="0">
                <a:solidFill>
                  <a:srgbClr val="FF0000"/>
                </a:solidFill>
              </a:rPr>
              <a:t>决策边界</a:t>
            </a:r>
            <a:r>
              <a:rPr lang="zh-CN" altLang="zh-CN" dirty="0"/>
              <a:t>”</a:t>
            </a:r>
            <a:r>
              <a:rPr lang="zh-CN" altLang="zh-CN" dirty="0" smtClean="0"/>
              <a:t>。</a:t>
            </a:r>
            <a:endParaRPr lang="en-US" altLang="zh-CN" dirty="0" smtClean="0"/>
          </a:p>
          <a:p>
            <a:r>
              <a:rPr lang="zh-CN" altLang="zh-CN" dirty="0" smtClean="0"/>
              <a:t>显然</a:t>
            </a:r>
            <a:r>
              <a:rPr lang="zh-CN" altLang="zh-CN" dirty="0"/>
              <a:t>，分类间隔就是两个辅助超平面之间的距离。同时，我们把位于辅助超平面上的少量数据称为“支持向量</a:t>
            </a:r>
            <a:r>
              <a:rPr lang="en-US" altLang="zh-CN" dirty="0"/>
              <a:t>(support vector)</a:t>
            </a:r>
            <a:r>
              <a:rPr lang="zh-CN" altLang="zh-CN" dirty="0"/>
              <a:t>”，它们决定了间隔的大小。支持向量机的目标就是寻找使得分类间隔最大的决策超平面。</a:t>
            </a:r>
            <a:endParaRPr lang="zh-CN" altLang="en-US" dirty="0"/>
          </a:p>
        </p:txBody>
      </p:sp>
      <p:sp>
        <p:nvSpPr>
          <p:cNvPr id="4" name="Rectangle 2"/>
          <p:cNvSpPr>
            <a:spLocks noChangeArrowheads="1"/>
          </p:cNvSpPr>
          <p:nvPr/>
        </p:nvSpPr>
        <p:spPr bwMode="auto">
          <a:xfrm>
            <a:off x="6530109" y="4525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6517268" y="1459345"/>
          <a:ext cx="5674732" cy="3703782"/>
        </p:xfrm>
        <a:graphic>
          <a:graphicData uri="http://schemas.openxmlformats.org/presentationml/2006/ole">
            <mc:AlternateContent xmlns:mc="http://schemas.openxmlformats.org/markup-compatibility/2006">
              <mc:Choice xmlns:v="urn:schemas-microsoft-com:vml" Requires="v">
                <p:oleObj spid="_x0000_s7223" name="Visio" r:id="rId3" imgW="2841870" imgH="1843772" progId="Visio.Drawing.15">
                  <p:embed/>
                </p:oleObj>
              </mc:Choice>
              <mc:Fallback>
                <p:oleObj name="Visio" r:id="rId3" imgW="2841870" imgH="1843772"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7268" y="1459345"/>
                        <a:ext cx="5674732" cy="3703782"/>
                      </a:xfrm>
                      <a:prstGeom prst="rect">
                        <a:avLst/>
                      </a:prstGeom>
                      <a:noFill/>
                    </p:spPr>
                  </p:pic>
                </p:oleObj>
              </mc:Fallback>
            </mc:AlternateContent>
          </a:graphicData>
        </a:graphic>
      </p:graphicFrame>
    </p:spTree>
    <p:extLst>
      <p:ext uri="{BB962C8B-B14F-4D97-AF65-F5344CB8AC3E}">
        <p14:creationId xmlns:p14="http://schemas.microsoft.com/office/powerpoint/2010/main" val="3020962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最大化分类间隔看上去很合理</a:t>
            </a:r>
            <a:r>
              <a:rPr lang="zh-CN" altLang="zh-CN" dirty="0" smtClean="0"/>
              <a:t>。</a:t>
            </a:r>
            <a:endParaRPr lang="en-US" altLang="zh-CN" dirty="0" smtClean="0"/>
          </a:p>
          <a:p>
            <a:r>
              <a:rPr lang="zh-CN" altLang="zh-CN" dirty="0" smtClean="0"/>
              <a:t>假设</a:t>
            </a:r>
            <a:r>
              <a:rPr lang="zh-CN" altLang="zh-CN" dirty="0"/>
              <a:t>分类间隔小到为</a:t>
            </a:r>
            <a:r>
              <a:rPr lang="en-US" altLang="zh-CN" dirty="0"/>
              <a:t>0</a:t>
            </a:r>
            <a:r>
              <a:rPr lang="zh-CN" altLang="zh-CN" dirty="0"/>
              <a:t>，此时在决策超平面上的点代表了不确定的分类决策，分类器做出正确决策的概率是</a:t>
            </a:r>
            <a:r>
              <a:rPr lang="en-US" altLang="zh-CN" dirty="0"/>
              <a:t>50%</a:t>
            </a:r>
            <a:r>
              <a:rPr lang="zh-CN" altLang="zh-CN" dirty="0"/>
              <a:t>。而分类间隔越大，分类器就做出的正确决策决策的概率就越高。</a:t>
            </a:r>
          </a:p>
          <a:p>
            <a:endParaRPr lang="zh-CN" altLang="en-US" dirty="0"/>
          </a:p>
        </p:txBody>
      </p:sp>
    </p:spTree>
    <p:extLst>
      <p:ext uri="{BB962C8B-B14F-4D97-AF65-F5344CB8AC3E}">
        <p14:creationId xmlns:p14="http://schemas.microsoft.com/office/powerpoint/2010/main" val="1490355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支持向量机的决策超平面可以定义为：</a:t>
                </a:r>
                <a14:m>
                  <m:oMath xmlns:m="http://schemas.openxmlformats.org/officeDocument/2006/math">
                    <m:sSup>
                      <m:sSupPr>
                        <m:ctrlPr>
                          <a:rPr lang="zh-CN" altLang="zh-CN" i="1"/>
                        </m:ctrlPr>
                      </m:sSupPr>
                      <m:e>
                        <m:r>
                          <a:rPr lang="en-US" altLang="zh-CN" b="1" i="1"/>
                          <m:t>𝝎</m:t>
                        </m:r>
                      </m:e>
                      <m:sup>
                        <m:r>
                          <a:rPr lang="en-US" altLang="zh-CN" i="1"/>
                          <m:t>𝑇</m:t>
                        </m:r>
                      </m:sup>
                    </m:sSup>
                    <m:r>
                      <a:rPr lang="en-US" altLang="zh-CN" b="1" i="1"/>
                      <m:t>𝒙</m:t>
                    </m:r>
                    <m:r>
                      <a:rPr lang="en-US" altLang="zh-CN"/>
                      <m:t>+</m:t>
                    </m:r>
                    <m:r>
                      <a:rPr lang="en-US" altLang="zh-CN" i="1"/>
                      <m:t>𝑏</m:t>
                    </m:r>
                    <m:r>
                      <a:rPr lang="en-US" altLang="zh-CN"/>
                      <m:t>=0</m:t>
                    </m:r>
                  </m:oMath>
                </a14:m>
                <a:r>
                  <a:rPr lang="zh-CN" altLang="zh-CN" dirty="0"/>
                  <a:t>。其中，权重</a:t>
                </a:r>
                <a14:m>
                  <m:oMath xmlns:m="http://schemas.openxmlformats.org/officeDocument/2006/math">
                    <m:r>
                      <a:rPr lang="en-US" altLang="zh-CN" b="1" i="1"/>
                      <m:t>𝝎</m:t>
                    </m:r>
                  </m:oMath>
                </a14:m>
                <a:r>
                  <a:rPr lang="zh-CN" altLang="zh-CN" dirty="0"/>
                  <a:t>代表了决策超平面的方向，也称法向量，</a:t>
                </a:r>
                <a14:m>
                  <m:oMath xmlns:m="http://schemas.openxmlformats.org/officeDocument/2006/math">
                    <m:r>
                      <a:rPr lang="en-US" altLang="zh-CN" i="1"/>
                      <m:t>𝑏</m:t>
                    </m:r>
                  </m:oMath>
                </a14:m>
                <a:r>
                  <a:rPr lang="zh-CN" altLang="zh-CN" dirty="0"/>
                  <a:t>为截距。在图</a:t>
                </a:r>
                <a:r>
                  <a:rPr lang="en-US" altLang="zh-CN" dirty="0"/>
                  <a:t>6-16</a:t>
                </a:r>
                <a:r>
                  <a:rPr lang="zh-CN" altLang="zh-CN" dirty="0"/>
                  <a:t>中，决策超平面用</a:t>
                </a:r>
                <a:r>
                  <a:rPr lang="en-US" altLang="zh-CN" dirty="0"/>
                  <a:t>H0</a:t>
                </a:r>
                <a:r>
                  <a:rPr lang="zh-CN" altLang="zh-CN" dirty="0"/>
                  <a:t>表示。</a:t>
                </a:r>
              </a:p>
              <a:p>
                <a:r>
                  <a:rPr lang="zh-CN" altLang="zh-CN" dirty="0"/>
                  <a:t>假定训练集为</a:t>
                </a:r>
                <a14:m>
                  <m:oMath xmlns:m="http://schemas.openxmlformats.org/officeDocument/2006/math">
                    <m:r>
                      <m:rPr>
                        <m:sty m:val="p"/>
                      </m:rPr>
                      <a:rPr lang="en-US" altLang="zh-CN"/>
                      <m:t>D</m:t>
                    </m:r>
                    <m:r>
                      <a:rPr lang="en-US" altLang="zh-CN"/>
                      <m:t>=</m:t>
                    </m:r>
                    <m:d>
                      <m:dPr>
                        <m:ctrlPr>
                          <a:rPr lang="zh-CN" altLang="zh-CN" i="1"/>
                        </m:ctrlPr>
                      </m:dPr>
                      <m:e>
                        <m:sSub>
                          <m:sSubPr>
                            <m:ctrlPr>
                              <a:rPr lang="zh-CN" altLang="zh-CN" i="1"/>
                            </m:ctrlPr>
                          </m:sSubPr>
                          <m:e>
                            <m:r>
                              <a:rPr lang="en-US" altLang="zh-CN" b="1" i="1"/>
                              <m:t>𝒙</m:t>
                            </m:r>
                          </m:e>
                          <m:sub>
                            <m:r>
                              <a:rPr lang="en-US" altLang="zh-CN" i="1"/>
                              <m:t>1</m:t>
                            </m:r>
                          </m:sub>
                        </m:sSub>
                        <m:r>
                          <a:rPr lang="en-US" altLang="zh-CN"/>
                          <m:t>,</m:t>
                        </m:r>
                        <m:sSub>
                          <m:sSubPr>
                            <m:ctrlPr>
                              <a:rPr lang="zh-CN" altLang="zh-CN" i="1"/>
                            </m:ctrlPr>
                          </m:sSubPr>
                          <m:e>
                            <m:r>
                              <m:rPr>
                                <m:sty m:val="p"/>
                              </m:rPr>
                              <a:rPr lang="en-US" altLang="zh-CN"/>
                              <m:t>y</m:t>
                            </m:r>
                          </m:e>
                          <m:sub>
                            <m:r>
                              <a:rPr lang="en-US" altLang="zh-CN" i="1"/>
                              <m:t>𝑛</m:t>
                            </m:r>
                          </m:sub>
                        </m:sSub>
                      </m:e>
                    </m:d>
                    <m:r>
                      <a:rPr lang="en-US" altLang="zh-CN"/>
                      <m:t>,…,</m:t>
                    </m:r>
                    <m:d>
                      <m:dPr>
                        <m:ctrlPr>
                          <a:rPr lang="zh-CN" altLang="zh-CN" i="1"/>
                        </m:ctrlPr>
                      </m:dPr>
                      <m:e>
                        <m:sSub>
                          <m:sSubPr>
                            <m:ctrlPr>
                              <a:rPr lang="zh-CN" altLang="zh-CN" i="1"/>
                            </m:ctrlPr>
                          </m:sSubPr>
                          <m:e>
                            <m:r>
                              <a:rPr lang="en-US" altLang="zh-CN" b="1" i="1"/>
                              <m:t>𝒙</m:t>
                            </m:r>
                          </m:e>
                          <m:sub>
                            <m:r>
                              <a:rPr lang="en-US" altLang="zh-CN" i="1"/>
                              <m:t>𝑛</m:t>
                            </m:r>
                          </m:sub>
                        </m:sSub>
                        <m:r>
                          <a:rPr lang="en-US" altLang="zh-CN"/>
                          <m:t>,</m:t>
                        </m:r>
                        <m:sSub>
                          <m:sSubPr>
                            <m:ctrlPr>
                              <a:rPr lang="zh-CN" altLang="zh-CN" i="1"/>
                            </m:ctrlPr>
                          </m:sSubPr>
                          <m:e>
                            <m:r>
                              <m:rPr>
                                <m:sty m:val="p"/>
                              </m:rPr>
                              <a:rPr lang="en-US" altLang="zh-CN"/>
                              <m:t>y</m:t>
                            </m:r>
                          </m:e>
                          <m:sub>
                            <m:r>
                              <a:rPr lang="en-US" altLang="zh-CN" i="1"/>
                              <m:t>𝑛</m:t>
                            </m:r>
                          </m:sub>
                        </m:sSub>
                      </m:e>
                    </m:d>
                    <m:r>
                      <a:rPr lang="en-US" altLang="zh-CN"/>
                      <m:t>}</m:t>
                    </m:r>
                  </m:oMath>
                </a14:m>
                <a:r>
                  <a:rPr lang="zh-CN" altLang="zh-CN" dirty="0"/>
                  <a:t>，其中，</a:t>
                </a:r>
                <a14:m>
                  <m:oMath xmlns:m="http://schemas.openxmlformats.org/officeDocument/2006/math">
                    <m:sSub>
                      <m:sSubPr>
                        <m:ctrlPr>
                          <a:rPr lang="zh-CN" altLang="zh-CN" i="1"/>
                        </m:ctrlPr>
                      </m:sSubPr>
                      <m:e>
                        <m:r>
                          <m:rPr>
                            <m:sty m:val="p"/>
                          </m:rPr>
                          <a:rPr lang="en-US" altLang="zh-CN"/>
                          <m:t>x</m:t>
                        </m:r>
                      </m:e>
                      <m:sub>
                        <m:r>
                          <a:rPr lang="en-US" altLang="zh-CN" i="1"/>
                          <m:t>𝑖</m:t>
                        </m:r>
                      </m:sub>
                    </m:sSub>
                  </m:oMath>
                </a14:m>
                <a:r>
                  <a:rPr lang="zh-CN" altLang="zh-CN" dirty="0"/>
                  <a:t>是第</a:t>
                </a:r>
                <a:r>
                  <a:rPr lang="en-US" altLang="zh-CN" dirty="0" err="1"/>
                  <a:t>i</a:t>
                </a:r>
                <a:r>
                  <a:rPr lang="zh-CN" altLang="zh-CN" dirty="0"/>
                  <a:t>个数据对象，</a:t>
                </a:r>
                <a14:m>
                  <m:oMath xmlns:m="http://schemas.openxmlformats.org/officeDocument/2006/math">
                    <m:sSub>
                      <m:sSubPr>
                        <m:ctrlPr>
                          <a:rPr lang="zh-CN" altLang="zh-CN" i="1"/>
                        </m:ctrlPr>
                      </m:sSubPr>
                      <m:e>
                        <m:r>
                          <m:rPr>
                            <m:sty m:val="p"/>
                          </m:rPr>
                          <a:rPr lang="en-US" altLang="zh-CN"/>
                          <m:t>y</m:t>
                        </m:r>
                      </m:e>
                      <m:sub>
                        <m:r>
                          <a:rPr lang="en-US" altLang="zh-CN" i="1"/>
                          <m:t>𝑖</m:t>
                        </m:r>
                      </m:sub>
                    </m:sSub>
                    <m:r>
                      <a:rPr lang="en-US" altLang="zh-CN"/>
                      <m:t>∈{+1,</m:t>
                    </m:r>
                    <m:r>
                      <a:rPr lang="en-US" altLang="zh-CN" i="1"/>
                      <m:t>−</m:t>
                    </m:r>
                    <m:r>
                      <a:rPr lang="en-US" altLang="zh-CN"/>
                      <m:t>1}</m:t>
                    </m:r>
                  </m:oMath>
                </a14:m>
                <a:r>
                  <a:rPr lang="zh-CN" altLang="zh-CN" dirty="0"/>
                  <a:t>是类别标签。</a:t>
                </a:r>
                <a:r>
                  <a:rPr lang="en-US" altLang="zh-CN" dirty="0"/>
                  <a:t>SVM</a:t>
                </a:r>
                <a:r>
                  <a:rPr lang="zh-CN" altLang="zh-CN" dirty="0"/>
                  <a:t>的决策函数，也即</a:t>
                </a:r>
                <a:r>
                  <a:rPr lang="en-US" altLang="zh-CN" dirty="0"/>
                  <a:t>SVM</a:t>
                </a:r>
                <a:r>
                  <a:rPr lang="zh-CN" altLang="zh-CN" dirty="0"/>
                  <a:t>线性分类器，可以表示成</a:t>
                </a:r>
              </a:p>
              <a:p>
                <a14:m>
                  <m:oMath xmlns:m="http://schemas.openxmlformats.org/officeDocument/2006/math">
                    <m:r>
                      <m:rPr>
                        <m:sty m:val="p"/>
                      </m:rPr>
                      <a:rPr lang="en-US" altLang="zh-CN"/>
                      <m:t>f</m:t>
                    </m:r>
                    <m:r>
                      <a:rPr lang="en-US" altLang="zh-CN"/>
                      <m:t>(</m:t>
                    </m:r>
                    <m:r>
                      <a:rPr lang="en-US" altLang="zh-CN" b="1" i="1"/>
                      <m:t>𝒙</m:t>
                    </m:r>
                    <m:r>
                      <a:rPr lang="en-US" altLang="zh-CN"/>
                      <m:t>)=</m:t>
                    </m:r>
                    <m:r>
                      <m:rPr>
                        <m:sty m:val="p"/>
                      </m:rPr>
                      <a:rPr lang="en-US" altLang="zh-CN"/>
                      <m:t>sign</m:t>
                    </m:r>
                    <m:r>
                      <a:rPr lang="en-US" altLang="zh-CN"/>
                      <m:t>(</m:t>
                    </m:r>
                    <m:sSup>
                      <m:sSupPr>
                        <m:ctrlPr>
                          <a:rPr lang="zh-CN" altLang="zh-CN" i="1"/>
                        </m:ctrlPr>
                      </m:sSupPr>
                      <m:e>
                        <m:r>
                          <a:rPr lang="en-US" altLang="zh-CN" b="1" i="1"/>
                          <m:t>𝝎</m:t>
                        </m:r>
                      </m:e>
                      <m:sup>
                        <m:r>
                          <a:rPr lang="en-US" altLang="zh-CN" i="1"/>
                          <m:t>𝑇</m:t>
                        </m:r>
                      </m:sup>
                    </m:sSup>
                    <m:r>
                      <a:rPr lang="en-US" altLang="zh-CN" b="1" i="1"/>
                      <m:t>𝒙</m:t>
                    </m:r>
                    <m:r>
                      <a:rPr lang="en-US" altLang="zh-CN"/>
                      <m:t>+</m:t>
                    </m:r>
                    <m:r>
                      <a:rPr lang="en-US" altLang="zh-CN" i="1"/>
                      <m:t>𝑏</m:t>
                    </m:r>
                    <m:r>
                      <a:rPr lang="en-US" altLang="zh-CN"/>
                      <m:t>)</m:t>
                    </m:r>
                  </m:oMath>
                </a14:m>
                <a:endParaRPr lang="zh-CN" altLang="zh-CN" dirty="0"/>
              </a:p>
              <a:p>
                <a14:m>
                  <m:oMath xmlns:m="http://schemas.openxmlformats.org/officeDocument/2006/math">
                    <m:eqArr>
                      <m:eqArrPr>
                        <m:ctrlPr>
                          <a:rPr lang="zh-CN" altLang="zh-CN" i="1"/>
                        </m:ctrlPr>
                      </m:eqArrPr>
                      <m:e>
                        <m:r>
                          <m:rPr>
                            <m:sty m:val="p"/>
                          </m:rPr>
                          <a:rPr lang="en-US" altLang="zh-CN"/>
                          <m:t>sign</m:t>
                        </m:r>
                        <m:d>
                          <m:dPr>
                            <m:ctrlPr>
                              <a:rPr lang="zh-CN" altLang="zh-CN" i="1"/>
                            </m:ctrlPr>
                          </m:dPr>
                          <m:e>
                            <m:r>
                              <m:rPr>
                                <m:sty m:val="p"/>
                              </m:rPr>
                              <a:rPr lang="en-US" altLang="zh-CN"/>
                              <m:t>z</m:t>
                            </m:r>
                          </m:e>
                        </m:d>
                        <m:r>
                          <a:rPr lang="en-US" altLang="zh-CN"/>
                          <m:t>=</m:t>
                        </m:r>
                        <m:d>
                          <m:dPr>
                            <m:begChr m:val="{"/>
                            <m:endChr m:val=""/>
                            <m:ctrlPr>
                              <a:rPr lang="zh-CN" altLang="zh-CN" i="1"/>
                            </m:ctrlPr>
                          </m:dPr>
                          <m:e>
                            <m:eqArr>
                              <m:eqArrPr>
                                <m:ctrlPr>
                                  <a:rPr lang="zh-CN" altLang="zh-CN" i="1"/>
                                </m:ctrlPr>
                              </m:eqArrPr>
                              <m:e>
                                <m:m>
                                  <m:mPr>
                                    <m:mcs>
                                      <m:mc>
                                        <m:mcPr>
                                          <m:count m:val="2"/>
                                          <m:mcJc m:val="center"/>
                                        </m:mcPr>
                                      </m:mc>
                                    </m:mcs>
                                    <m:ctrlPr>
                                      <a:rPr lang="zh-CN" altLang="zh-CN" i="1"/>
                                    </m:ctrlPr>
                                  </m:mPr>
                                  <m:mr>
                                    <m:e>
                                      <m:r>
                                        <a:rPr lang="en-US" altLang="zh-CN" i="1"/>
                                        <m:t>+1,</m:t>
                                      </m:r>
                                    </m:e>
                                    <m:e>
                                      <m:r>
                                        <m:rPr>
                                          <m:sty m:val="p"/>
                                        </m:rPr>
                                        <a:rPr lang="en-US" altLang="zh-CN"/>
                                        <m:t>z</m:t>
                                      </m:r>
                                      <m:r>
                                        <a:rPr lang="en-US" altLang="zh-CN" i="1"/>
                                        <m:t>&gt;0</m:t>
                                      </m:r>
                                    </m:e>
                                  </m:mr>
                                </m:m>
                              </m:e>
                              <m:e>
                                <m:m>
                                  <m:mPr>
                                    <m:mcs>
                                      <m:mc>
                                        <m:mcPr>
                                          <m:count m:val="2"/>
                                          <m:mcJc m:val="center"/>
                                        </m:mcPr>
                                      </m:mc>
                                    </m:mcs>
                                    <m:ctrlPr>
                                      <a:rPr lang="zh-CN" altLang="zh-CN" i="1"/>
                                    </m:ctrlPr>
                                  </m:mPr>
                                  <m:mr>
                                    <m:e>
                                      <m:r>
                                        <a:rPr lang="en-US" altLang="zh-CN" i="1"/>
                                        <m:t>−1,</m:t>
                                      </m:r>
                                    </m:e>
                                    <m:e>
                                      <m:r>
                                        <a:rPr lang="zh-CN" altLang="zh-CN"/>
                                        <m:t>否则</m:t>
                                      </m:r>
                                    </m:e>
                                  </m:mr>
                                </m:m>
                              </m:e>
                            </m:eqArr>
                          </m:e>
                        </m:d>
                      </m:e>
                    </m:eqAr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1996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6513945" cy="4351338"/>
              </a:xfrm>
            </p:spPr>
            <p:txBody>
              <a:bodyPr/>
              <a:lstStyle/>
              <a:p>
                <a:r>
                  <a:rPr lang="zh-CN" altLang="zh-CN" dirty="0"/>
                  <a:t>实际上，</a:t>
                </a:r>
                <a:r>
                  <a:rPr lang="en-US" altLang="zh-CN" dirty="0"/>
                  <a:t>SVM</a:t>
                </a:r>
                <a:r>
                  <a:rPr lang="zh-CN" altLang="zh-CN" dirty="0"/>
                  <a:t>的两条辅助决策超平面也可以表示出来，分别为：</a:t>
                </a:r>
                <a14:m>
                  <m:oMath xmlns:m="http://schemas.openxmlformats.org/officeDocument/2006/math">
                    <m:sSup>
                      <m:sSupPr>
                        <m:ctrlPr>
                          <a:rPr lang="zh-CN" altLang="zh-CN" i="1"/>
                        </m:ctrlPr>
                      </m:sSupPr>
                      <m:e>
                        <m:r>
                          <a:rPr lang="en-US" altLang="zh-CN" b="1" i="1"/>
                          <m:t>𝝎</m:t>
                        </m:r>
                      </m:e>
                      <m:sup>
                        <m:r>
                          <a:rPr lang="en-US" altLang="zh-CN" i="1"/>
                          <m:t>𝑇</m:t>
                        </m:r>
                      </m:sup>
                    </m:sSup>
                    <m:r>
                      <a:rPr lang="en-US" altLang="zh-CN" b="1" i="1"/>
                      <m:t>𝒙</m:t>
                    </m:r>
                    <m:r>
                      <a:rPr lang="en-US" altLang="zh-CN"/>
                      <m:t>+</m:t>
                    </m:r>
                    <m:r>
                      <a:rPr lang="en-US" altLang="zh-CN" i="1"/>
                      <m:t>𝑏</m:t>
                    </m:r>
                    <m:r>
                      <a:rPr lang="en-US" altLang="zh-CN" i="1"/>
                      <m:t>=+1</m:t>
                    </m:r>
                  </m:oMath>
                </a14:m>
                <a:r>
                  <a:rPr lang="zh-CN" altLang="zh-CN" dirty="0"/>
                  <a:t>和</a:t>
                </a:r>
                <a14:m>
                  <m:oMath xmlns:m="http://schemas.openxmlformats.org/officeDocument/2006/math">
                    <m:sSup>
                      <m:sSupPr>
                        <m:ctrlPr>
                          <a:rPr lang="zh-CN" altLang="zh-CN" i="1"/>
                        </m:ctrlPr>
                      </m:sSupPr>
                      <m:e>
                        <m:r>
                          <a:rPr lang="en-US" altLang="zh-CN" b="1" i="1"/>
                          <m:t>𝝎</m:t>
                        </m:r>
                      </m:e>
                      <m:sup>
                        <m:r>
                          <a:rPr lang="en-US" altLang="zh-CN" i="1"/>
                          <m:t>𝑇</m:t>
                        </m:r>
                      </m:sup>
                    </m:sSup>
                    <m:r>
                      <a:rPr lang="en-US" altLang="zh-CN" b="1" i="1"/>
                      <m:t>𝒙</m:t>
                    </m:r>
                    <m:r>
                      <a:rPr lang="en-US" altLang="zh-CN"/>
                      <m:t>+</m:t>
                    </m:r>
                    <m:r>
                      <a:rPr lang="en-US" altLang="zh-CN" i="1"/>
                      <m:t>𝑏</m:t>
                    </m:r>
                    <m:r>
                      <a:rPr lang="en-US" altLang="zh-CN" i="1"/>
                      <m:t>=−1</m:t>
                    </m:r>
                  </m:oMath>
                </a14:m>
                <a:r>
                  <a:rPr lang="zh-CN" altLang="zh-CN" dirty="0"/>
                  <a:t>，也即图</a:t>
                </a:r>
                <a:r>
                  <a:rPr lang="en-US" altLang="zh-CN" dirty="0"/>
                  <a:t>6-16</a:t>
                </a:r>
                <a:r>
                  <a:rPr lang="zh-CN" altLang="zh-CN" dirty="0"/>
                  <a:t>中的</a:t>
                </a:r>
                <a:r>
                  <a:rPr lang="en-US" altLang="zh-CN" dirty="0"/>
                  <a:t>H1</a:t>
                </a:r>
                <a:r>
                  <a:rPr lang="zh-CN" altLang="zh-CN" dirty="0"/>
                  <a:t>和</a:t>
                </a:r>
                <a:r>
                  <a:rPr lang="en-US" altLang="zh-CN" dirty="0"/>
                  <a:t>H2</a:t>
                </a:r>
                <a:r>
                  <a:rPr lang="zh-CN" altLang="zh-CN" dirty="0" smtClean="0"/>
                  <a:t>。</a:t>
                </a:r>
                <a:endParaRPr lang="en-US" altLang="zh-CN" dirty="0" smtClean="0"/>
              </a:p>
              <a:p>
                <a:r>
                  <a:rPr lang="en-US" altLang="zh-CN" dirty="0" smtClean="0"/>
                  <a:t>SVM</a:t>
                </a:r>
                <a:r>
                  <a:rPr lang="zh-CN" altLang="zh-CN" dirty="0"/>
                  <a:t>分类器的训练实际就是在训练集上求解满足最大间隔条件的权重</a:t>
                </a:r>
                <a14:m>
                  <m:oMath xmlns:m="http://schemas.openxmlformats.org/officeDocument/2006/math">
                    <m:r>
                      <a:rPr lang="en-US" altLang="zh-CN" b="1" i="1"/>
                      <m:t>𝝎</m:t>
                    </m:r>
                  </m:oMath>
                </a14:m>
                <a:r>
                  <a:rPr lang="zh-CN" altLang="zh-CN" dirty="0"/>
                  <a:t>和截距</a:t>
                </a:r>
                <a14:m>
                  <m:oMath xmlns:m="http://schemas.openxmlformats.org/officeDocument/2006/math">
                    <m:r>
                      <a:rPr lang="en-US" altLang="zh-CN" i="1"/>
                      <m:t>𝑏</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6513945" cy="4351338"/>
              </a:xfrm>
              <a:blipFill>
                <a:blip r:embed="rId3"/>
                <a:stretch>
                  <a:fillRect l="-1685" t="-2521" r="-562"/>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6517268" y="1459345"/>
          <a:ext cx="5674732" cy="3703782"/>
        </p:xfrm>
        <a:graphic>
          <a:graphicData uri="http://schemas.openxmlformats.org/presentationml/2006/ole">
            <mc:AlternateContent xmlns:mc="http://schemas.openxmlformats.org/markup-compatibility/2006">
              <mc:Choice xmlns:v="urn:schemas-microsoft-com:vml" Requires="v">
                <p:oleObj spid="_x0000_s8238" name="Visio" r:id="rId4" imgW="2841870" imgH="1843772" progId="Visio.Drawing.15">
                  <p:embed/>
                </p:oleObj>
              </mc:Choice>
              <mc:Fallback>
                <p:oleObj name="Visio" r:id="rId4" imgW="2841870" imgH="1843772" progId="Visio.Drawing.15">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268" y="1459345"/>
                        <a:ext cx="5674732" cy="3703782"/>
                      </a:xfrm>
                      <a:prstGeom prst="rect">
                        <a:avLst/>
                      </a:prstGeom>
                      <a:noFill/>
                    </p:spPr>
                  </p:pic>
                </p:oleObj>
              </mc:Fallback>
            </mc:AlternateContent>
          </a:graphicData>
        </a:graphic>
      </p:graphicFrame>
    </p:spTree>
    <p:extLst>
      <p:ext uri="{BB962C8B-B14F-4D97-AF65-F5344CB8AC3E}">
        <p14:creationId xmlns:p14="http://schemas.microsoft.com/office/powerpoint/2010/main" val="1020610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一个数据对象</a:t>
                </a:r>
                <a14:m>
                  <m:oMath xmlns:m="http://schemas.openxmlformats.org/officeDocument/2006/math">
                    <m:r>
                      <a:rPr lang="en-US" altLang="zh-CN" b="1" i="1"/>
                      <m:t>𝒙</m:t>
                    </m:r>
                  </m:oMath>
                </a14:m>
                <a:r>
                  <a:rPr lang="zh-CN" altLang="zh-CN" dirty="0"/>
                  <a:t>到决策超平面的距离记为</a:t>
                </a:r>
                <a:r>
                  <a:rPr lang="en-US" altLang="zh-CN" dirty="0"/>
                  <a:t>r</a:t>
                </a:r>
                <a:r>
                  <a:rPr lang="zh-CN" altLang="zh-CN" dirty="0"/>
                  <a:t>，由于点到超平面的最短距离垂直于该平面，也就是说和</a:t>
                </a:r>
                <a14:m>
                  <m:oMath xmlns:m="http://schemas.openxmlformats.org/officeDocument/2006/math">
                    <m:r>
                      <a:rPr lang="en-US" altLang="zh-CN" b="1" i="1"/>
                      <m:t>𝝎</m:t>
                    </m:r>
                  </m:oMath>
                </a14:m>
                <a:r>
                  <a:rPr lang="zh-CN" altLang="zh-CN" dirty="0"/>
                  <a:t>平行。这个方向的单位向量是</a:t>
                </a:r>
                <a14:m>
                  <m:oMath xmlns:m="http://schemas.openxmlformats.org/officeDocument/2006/math">
                    <m:r>
                      <a:rPr lang="en-US" altLang="zh-CN" b="1" i="1"/>
                      <m:t>𝝎</m:t>
                    </m:r>
                    <m:r>
                      <a:rPr lang="en-US" altLang="zh-CN"/>
                      <m:t>/|</m:t>
                    </m:r>
                    <m:r>
                      <a:rPr lang="en-US" altLang="zh-CN" b="1" i="1"/>
                      <m:t>𝝎</m:t>
                    </m:r>
                    <m:r>
                      <a:rPr lang="en-US" altLang="zh-CN"/>
                      <m:t>|</m:t>
                    </m:r>
                  </m:oMath>
                </a14:m>
                <a:r>
                  <a:rPr lang="zh-CN" altLang="zh-CN" dirty="0"/>
                  <a:t>。图中的点线就是</a:t>
                </a:r>
                <a14:m>
                  <m:oMath xmlns:m="http://schemas.openxmlformats.org/officeDocument/2006/math">
                    <m:r>
                      <m:rPr>
                        <m:sty m:val="p"/>
                      </m:rPr>
                      <a:rPr lang="en-US" altLang="zh-CN"/>
                      <m:t>r</m:t>
                    </m:r>
                    <m:r>
                      <a:rPr lang="en-US" altLang="zh-CN" b="1" i="1"/>
                      <m:t>𝝎</m:t>
                    </m:r>
                    <m:r>
                      <a:rPr lang="en-US" altLang="zh-CN"/>
                      <m:t>/|</m:t>
                    </m:r>
                    <m:r>
                      <a:rPr lang="en-US" altLang="zh-CN" b="1" i="1"/>
                      <m:t>𝝎</m:t>
                    </m:r>
                    <m:r>
                      <a:rPr lang="en-US" altLang="zh-CN"/>
                      <m:t>|</m:t>
                    </m:r>
                  </m:oMath>
                </a14:m>
                <a:r>
                  <a:rPr lang="zh-CN" altLang="zh-CN" dirty="0"/>
                  <a:t>的平移结果</a:t>
                </a:r>
                <a:r>
                  <a:rPr lang="zh-CN" altLang="zh-CN" dirty="0" smtClean="0"/>
                  <a:t>。</a:t>
                </a:r>
                <a:endParaRPr lang="en-US" altLang="zh-CN" dirty="0" smtClean="0"/>
              </a:p>
              <a:p>
                <a:r>
                  <a:rPr lang="zh-CN" altLang="zh-CN" dirty="0" smtClean="0"/>
                  <a:t>将</a:t>
                </a:r>
                <a:r>
                  <a:rPr lang="zh-CN" altLang="zh-CN" dirty="0"/>
                  <a:t>超平面上距离</a:t>
                </a:r>
                <a14:m>
                  <m:oMath xmlns:m="http://schemas.openxmlformats.org/officeDocument/2006/math">
                    <m:r>
                      <a:rPr lang="en-US" altLang="zh-CN" b="1" i="1"/>
                      <m:t>𝒙</m:t>
                    </m:r>
                  </m:oMath>
                </a14:m>
                <a:r>
                  <a:rPr lang="zh-CN" altLang="zh-CN" dirty="0"/>
                  <a:t>最近的数据对象标记为</a:t>
                </a:r>
                <a14:m>
                  <m:oMath xmlns:m="http://schemas.openxmlformats.org/officeDocument/2006/math">
                    <m:r>
                      <a:rPr lang="en-US" altLang="zh-CN" b="1" i="1"/>
                      <m:t>𝒙</m:t>
                    </m:r>
                    <m:r>
                      <a:rPr lang="en-US" altLang="zh-CN" b="1" i="1"/>
                      <m:t>′</m:t>
                    </m:r>
                  </m:oMath>
                </a14:m>
                <a:r>
                  <a:rPr lang="en-US" altLang="zh-CN" dirty="0"/>
                  <a:t>,</a:t>
                </a:r>
                <a:r>
                  <a:rPr lang="zh-CN" altLang="zh-CN" dirty="0"/>
                  <a:t>于是有</a:t>
                </a:r>
                <a14:m>
                  <m:oMath xmlns:m="http://schemas.openxmlformats.org/officeDocument/2006/math">
                    <m:r>
                      <a:rPr lang="en-US" altLang="zh-CN" b="1" i="1"/>
                      <m:t>𝒙</m:t>
                    </m:r>
                    <m:r>
                      <a:rPr lang="en-US" altLang="zh-CN" b="1" i="1"/>
                      <m:t>′</m:t>
                    </m:r>
                    <m:r>
                      <a:rPr lang="en-US" altLang="zh-CN" i="1"/>
                      <m:t>=</m:t>
                    </m:r>
                    <m:r>
                      <a:rPr lang="en-US" altLang="zh-CN" b="1" i="1"/>
                      <m:t>𝒙</m:t>
                    </m:r>
                    <m:r>
                      <a:rPr lang="en-US" altLang="zh-CN" i="1"/>
                      <m:t>−</m:t>
                    </m:r>
                    <m:r>
                      <a:rPr lang="en-US" altLang="zh-CN" i="1"/>
                      <m:t>𝑦</m:t>
                    </m:r>
                    <m:r>
                      <m:rPr>
                        <m:sty m:val="p"/>
                      </m:rPr>
                      <a:rPr lang="en-US" altLang="zh-CN"/>
                      <m:t>r</m:t>
                    </m:r>
                    <m:r>
                      <a:rPr lang="en-US" altLang="zh-CN" b="1" i="1"/>
                      <m:t>𝝎</m:t>
                    </m:r>
                    <m:r>
                      <a:rPr lang="en-US" altLang="zh-CN"/>
                      <m:t>/|</m:t>
                    </m:r>
                    <m:r>
                      <a:rPr lang="en-US" altLang="zh-CN" b="1" i="1"/>
                      <m:t>𝝎</m:t>
                    </m:r>
                    <m:r>
                      <a:rPr lang="en-US" altLang="zh-CN"/>
                      <m:t>|</m:t>
                    </m:r>
                  </m:oMath>
                </a14:m>
                <a:r>
                  <a:rPr lang="zh-CN" altLang="zh-CN" dirty="0"/>
                  <a:t>。</a:t>
                </a:r>
                <a:r>
                  <a:rPr lang="en-US" altLang="zh-CN" dirty="0"/>
                  <a:t>y</a:t>
                </a:r>
                <a:r>
                  <a:rPr lang="zh-CN" altLang="zh-CN" dirty="0"/>
                  <a:t>是类别，其值为</a:t>
                </a:r>
                <a:r>
                  <a:rPr lang="en-US" altLang="zh-CN" dirty="0"/>
                  <a:t>-1</a:t>
                </a:r>
                <a:r>
                  <a:rPr lang="zh-CN" altLang="zh-CN" dirty="0"/>
                  <a:t>或</a:t>
                </a:r>
                <a:r>
                  <a:rPr lang="en-US" altLang="zh-CN" dirty="0"/>
                  <a:t>+1</a:t>
                </a:r>
                <a:r>
                  <a:rPr lang="zh-CN" altLang="zh-CN" dirty="0"/>
                  <a:t>。由于</a:t>
                </a:r>
                <a14:m>
                  <m:oMath xmlns:m="http://schemas.openxmlformats.org/officeDocument/2006/math">
                    <m:r>
                      <a:rPr lang="en-US" altLang="zh-CN" b="1" i="1"/>
                      <m:t>𝒙</m:t>
                    </m:r>
                    <m:r>
                      <a:rPr lang="en-US" altLang="zh-CN" i="1"/>
                      <m:t>′</m:t>
                    </m:r>
                  </m:oMath>
                </a14:m>
                <a:r>
                  <a:rPr lang="zh-CN" altLang="zh-CN" dirty="0"/>
                  <a:t>在决策边界上，因此有</a:t>
                </a:r>
                <a14:m>
                  <m:oMath xmlns:m="http://schemas.openxmlformats.org/officeDocument/2006/math">
                    <m:sSup>
                      <m:sSupPr>
                        <m:ctrlPr>
                          <a:rPr lang="zh-CN" altLang="zh-CN" i="1"/>
                        </m:ctrlPr>
                      </m:sSupPr>
                      <m:e>
                        <m:r>
                          <a:rPr lang="en-US" altLang="zh-CN" b="1" i="1"/>
                          <m:t>𝝎</m:t>
                        </m:r>
                      </m:e>
                      <m:sup>
                        <m:r>
                          <a:rPr lang="en-US" altLang="zh-CN" i="1"/>
                          <m:t>𝑇</m:t>
                        </m:r>
                      </m:sup>
                    </m:sSup>
                    <m:r>
                      <a:rPr lang="en-US" altLang="zh-CN" b="1" i="1"/>
                      <m:t>𝒙</m:t>
                    </m:r>
                    <m:r>
                      <a:rPr lang="en-US" altLang="zh-CN" b="1" i="1"/>
                      <m:t>′+</m:t>
                    </m:r>
                    <m:r>
                      <a:rPr lang="en-US" altLang="zh-CN" i="1"/>
                      <m:t>𝑏</m:t>
                    </m:r>
                    <m:r>
                      <a:rPr lang="en-US" altLang="zh-CN"/>
                      <m:t>=0</m:t>
                    </m:r>
                  </m:oMath>
                </a14:m>
                <a:r>
                  <a:rPr lang="zh-CN" altLang="zh-CN" dirty="0"/>
                  <a:t>，于是</a:t>
                </a:r>
                <a14:m>
                  <m:oMath xmlns:m="http://schemas.openxmlformats.org/officeDocument/2006/math">
                    <m:sSup>
                      <m:sSupPr>
                        <m:ctrlPr>
                          <a:rPr lang="zh-CN" altLang="zh-CN" i="1"/>
                        </m:ctrlPr>
                      </m:sSupPr>
                      <m:e>
                        <m:r>
                          <a:rPr lang="en-US" altLang="zh-CN" b="1" i="1"/>
                          <m:t>𝝎</m:t>
                        </m:r>
                      </m:e>
                      <m:sup>
                        <m:r>
                          <a:rPr lang="en-US" altLang="zh-CN" i="1"/>
                          <m:t>𝑇</m:t>
                        </m:r>
                      </m:sup>
                    </m:sSup>
                    <m:d>
                      <m:dPr>
                        <m:ctrlPr>
                          <a:rPr lang="zh-CN" altLang="zh-CN" i="1"/>
                        </m:ctrlPr>
                      </m:dPr>
                      <m:e>
                        <m:r>
                          <a:rPr lang="en-US" altLang="zh-CN" b="1" i="1"/>
                          <m:t>𝒙</m:t>
                        </m:r>
                        <m:r>
                          <a:rPr lang="en-US" altLang="zh-CN" i="1"/>
                          <m:t>−</m:t>
                        </m:r>
                        <m:r>
                          <a:rPr lang="en-US" altLang="zh-CN" i="1"/>
                          <m:t>𝑦</m:t>
                        </m:r>
                        <m:r>
                          <m:rPr>
                            <m:sty m:val="p"/>
                          </m:rPr>
                          <a:rPr lang="en-US" altLang="zh-CN"/>
                          <m:t>r</m:t>
                        </m:r>
                        <m:f>
                          <m:fPr>
                            <m:ctrlPr>
                              <a:rPr lang="zh-CN" altLang="zh-CN" i="1"/>
                            </m:ctrlPr>
                          </m:fPr>
                          <m:num>
                            <m:r>
                              <a:rPr lang="en-US" altLang="zh-CN" b="1" i="1"/>
                              <m:t>𝝎</m:t>
                            </m:r>
                          </m:num>
                          <m:den>
                            <m:d>
                              <m:dPr>
                                <m:begChr m:val="|"/>
                                <m:endChr m:val="|"/>
                                <m:ctrlPr>
                                  <a:rPr lang="zh-CN" altLang="zh-CN" i="1"/>
                                </m:ctrlPr>
                              </m:dPr>
                              <m:e>
                                <m:r>
                                  <a:rPr lang="en-US" altLang="zh-CN" b="1" i="1"/>
                                  <m:t>𝝎</m:t>
                                </m:r>
                              </m:e>
                            </m:d>
                          </m:den>
                        </m:f>
                      </m:e>
                    </m:d>
                    <m:r>
                      <a:rPr lang="en-US" altLang="zh-CN"/>
                      <m:t>+</m:t>
                    </m:r>
                    <m:r>
                      <a:rPr lang="en-US" altLang="zh-CN" i="1"/>
                      <m:t>𝑏</m:t>
                    </m:r>
                    <m:r>
                      <a:rPr lang="en-US" altLang="zh-CN"/>
                      <m:t>=0</m:t>
                    </m:r>
                  </m:oMath>
                </a14:m>
                <a:r>
                  <a:rPr lang="zh-CN" altLang="zh-CN" dirty="0"/>
                  <a:t>，对</a:t>
                </a:r>
                <a:r>
                  <a:rPr lang="en-US" altLang="zh-CN" dirty="0"/>
                  <a:t>r</a:t>
                </a:r>
                <a:r>
                  <a:rPr lang="zh-CN" altLang="zh-CN" dirty="0"/>
                  <a:t>求解得</a:t>
                </a:r>
                <a14:m>
                  <m:oMath xmlns:m="http://schemas.openxmlformats.org/officeDocument/2006/math">
                    <m:r>
                      <m:rPr>
                        <m:sty m:val="p"/>
                      </m:rPr>
                      <a:rPr lang="en-US" altLang="zh-CN"/>
                      <m:t>r</m:t>
                    </m:r>
                    <m:r>
                      <a:rPr lang="en-US" altLang="zh-CN"/>
                      <m:t>=</m:t>
                    </m:r>
                    <m:r>
                      <m:rPr>
                        <m:sty m:val="p"/>
                      </m:rPr>
                      <a:rPr lang="en-US" altLang="zh-CN"/>
                      <m:t>y</m:t>
                    </m:r>
                    <m:f>
                      <m:fPr>
                        <m:ctrlPr>
                          <a:rPr lang="zh-CN" altLang="zh-CN" i="1"/>
                        </m:ctrlPr>
                      </m:fPr>
                      <m:num>
                        <m:sSup>
                          <m:sSupPr>
                            <m:ctrlPr>
                              <a:rPr lang="zh-CN" altLang="zh-CN" i="1"/>
                            </m:ctrlPr>
                          </m:sSupPr>
                          <m:e>
                            <m:r>
                              <a:rPr lang="en-US" altLang="zh-CN" b="1" i="1"/>
                              <m:t>𝝎</m:t>
                            </m:r>
                          </m:e>
                          <m:sup>
                            <m:r>
                              <a:rPr lang="en-US" altLang="zh-CN" i="1"/>
                              <m:t>𝑇</m:t>
                            </m:r>
                          </m:sup>
                        </m:sSup>
                        <m:r>
                          <a:rPr lang="en-US" altLang="zh-CN" b="1" i="1"/>
                          <m:t>𝒙</m:t>
                        </m:r>
                        <m:r>
                          <a:rPr lang="en-US" altLang="zh-CN"/>
                          <m:t>+</m:t>
                        </m:r>
                        <m:r>
                          <a:rPr lang="en-US" altLang="zh-CN" i="1"/>
                          <m:t>𝑏</m:t>
                        </m:r>
                      </m:num>
                      <m:den>
                        <m:r>
                          <a:rPr lang="en-US" altLang="zh-CN"/>
                          <m:t>|</m:t>
                        </m:r>
                        <m:r>
                          <a:rPr lang="en-US" altLang="zh-CN" b="1" i="1"/>
                          <m:t>𝝎</m:t>
                        </m:r>
                        <m:r>
                          <a:rPr lang="en-US" altLang="zh-CN"/>
                          <m:t>|</m:t>
                        </m:r>
                      </m:den>
                    </m:f>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2961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5950527" cy="4351338"/>
              </a:xfrm>
            </p:spPr>
            <p:txBody>
              <a:bodyPr/>
              <a:lstStyle/>
              <a:p>
                <a:r>
                  <a:rPr lang="zh-CN" altLang="zh-CN" dirty="0" smtClean="0"/>
                  <a:t>寻找决策超平面是一个优化过程。</a:t>
                </a:r>
                <a:endParaRPr lang="en-US" altLang="zh-CN" dirty="0" smtClean="0"/>
              </a:p>
              <a:p>
                <a:r>
                  <a:rPr lang="zh-CN" altLang="zh-CN" dirty="0"/>
                  <a:t>标准的支持向量机学习的公式是用最小化形式描述的：寻找</a:t>
                </a:r>
                <a14:m>
                  <m:oMath xmlns:m="http://schemas.openxmlformats.org/officeDocument/2006/math">
                    <m:r>
                      <a:rPr lang="en-US" altLang="zh-CN" b="1" i="1"/>
                      <m:t>𝝎</m:t>
                    </m:r>
                  </m:oMath>
                </a14:m>
                <a:r>
                  <a:rPr lang="zh-CN" altLang="zh-CN" dirty="0"/>
                  <a:t>和</a:t>
                </a:r>
                <a:r>
                  <a:rPr lang="en-US" altLang="zh-CN" i="1" dirty="0"/>
                  <a:t>b</a:t>
                </a:r>
                <a:r>
                  <a:rPr lang="zh-CN" altLang="zh-CN" dirty="0"/>
                  <a:t>使得</a:t>
                </a:r>
              </a:p>
              <a:p>
                <a14:m>
                  <m:oMath xmlns:m="http://schemas.openxmlformats.org/officeDocument/2006/math">
                    <m:func>
                      <m:funcPr>
                        <m:ctrlPr>
                          <a:rPr lang="zh-CN" altLang="zh-CN" i="1"/>
                        </m:ctrlPr>
                      </m:funcPr>
                      <m:fName>
                        <m:limLow>
                          <m:limLowPr>
                            <m:ctrlPr>
                              <a:rPr lang="zh-CN" altLang="zh-CN" i="1"/>
                            </m:ctrlPr>
                          </m:limLowPr>
                          <m:e>
                            <m:r>
                              <m:rPr>
                                <m:sty m:val="p"/>
                              </m:rPr>
                              <a:rPr lang="en-US" altLang="zh-CN"/>
                              <m:t>min</m:t>
                            </m:r>
                          </m:e>
                          <m:lim>
                            <m:r>
                              <a:rPr lang="en-US" altLang="zh-CN" b="1" i="1"/>
                              <m:t>𝝎</m:t>
                            </m:r>
                            <m:r>
                              <a:rPr lang="en-US" altLang="zh-CN" b="1" i="1" smtClean="0">
                                <a:latin typeface="Cambria Math" panose="02040503050406030204" pitchFamily="18" charset="0"/>
                              </a:rPr>
                              <m:t>,</m:t>
                            </m:r>
                            <m:r>
                              <a:rPr lang="en-US" altLang="zh-CN" i="1"/>
                              <m:t>𝑏</m:t>
                            </m:r>
                          </m:lim>
                        </m:limLow>
                      </m:fName>
                      <m:e>
                        <m:f>
                          <m:fPr>
                            <m:ctrlPr>
                              <a:rPr lang="zh-CN" altLang="zh-CN" i="1"/>
                            </m:ctrlPr>
                          </m:fPr>
                          <m:num>
                            <m:sSup>
                              <m:sSupPr>
                                <m:ctrlPr>
                                  <a:rPr lang="zh-CN" altLang="zh-CN" i="1"/>
                                </m:ctrlPr>
                              </m:sSupPr>
                              <m:e>
                                <m:r>
                                  <a:rPr lang="en-US" altLang="zh-CN" b="1" i="1"/>
                                  <m:t>𝝎</m:t>
                                </m:r>
                              </m:e>
                              <m:sup>
                                <m:r>
                                  <a:rPr lang="en-US" altLang="zh-CN" i="1"/>
                                  <m:t>𝑇</m:t>
                                </m:r>
                              </m:sup>
                            </m:sSup>
                            <m:r>
                              <a:rPr lang="en-US" altLang="zh-CN" b="1" i="1"/>
                              <m:t>𝝎</m:t>
                            </m:r>
                          </m:num>
                          <m:den>
                            <m:r>
                              <a:rPr lang="en-US" altLang="zh-CN"/>
                              <m:t>2</m:t>
                            </m:r>
                          </m:den>
                        </m:f>
                      </m:e>
                    </m:func>
                  </m:oMath>
                </a14:m>
                <a:endParaRPr lang="zh-CN" altLang="zh-CN" dirty="0"/>
              </a:p>
              <a:p>
                <a14:m>
                  <m:oMath xmlns:m="http://schemas.openxmlformats.org/officeDocument/2006/math">
                    <m:eqArr>
                      <m:eqArrPr>
                        <m:ctrlPr>
                          <a:rPr lang="zh-CN" altLang="zh-CN" i="1"/>
                        </m:ctrlPr>
                      </m:eqArrPr>
                      <m:e>
                        <m:r>
                          <m:rPr>
                            <m:sty m:val="p"/>
                          </m:rPr>
                          <a:rPr lang="en-US" altLang="zh-CN"/>
                          <m:t>s</m:t>
                        </m:r>
                        <m:r>
                          <a:rPr lang="en-US" altLang="zh-CN"/>
                          <m:t>.</m:t>
                        </m:r>
                        <m:r>
                          <m:rPr>
                            <m:sty m:val="p"/>
                          </m:rPr>
                          <a:rPr lang="en-US" altLang="zh-CN"/>
                          <m:t>t</m:t>
                        </m:r>
                        <m:r>
                          <a:rPr lang="en-US" altLang="zh-CN"/>
                          <m:t>.  </m:t>
                        </m:r>
                        <m:sSub>
                          <m:sSubPr>
                            <m:ctrlPr>
                              <a:rPr lang="zh-CN" altLang="zh-CN" i="1"/>
                            </m:ctrlPr>
                          </m:sSubPr>
                          <m:e>
                            <m:r>
                              <m:rPr>
                                <m:sty m:val="p"/>
                              </m:rPr>
                              <a:rPr lang="en-US" altLang="zh-CN"/>
                              <m:t>y</m:t>
                            </m:r>
                          </m:e>
                          <m:sub>
                            <m:r>
                              <a:rPr lang="en-US" altLang="zh-CN" i="1"/>
                              <m:t>𝑖</m:t>
                            </m:r>
                          </m:sub>
                        </m:sSub>
                        <m:d>
                          <m:dPr>
                            <m:ctrlPr>
                              <a:rPr lang="zh-CN" altLang="zh-CN" i="1"/>
                            </m:ctrlPr>
                          </m:dPr>
                          <m:e>
                            <m:sSup>
                              <m:sSupPr>
                                <m:ctrlPr>
                                  <a:rPr lang="zh-CN" altLang="zh-CN" i="1"/>
                                </m:ctrlPr>
                              </m:sSupPr>
                              <m:e>
                                <m:r>
                                  <a:rPr lang="en-US" altLang="zh-CN" b="1" i="1"/>
                                  <m:t>𝝎</m:t>
                                </m:r>
                              </m:e>
                              <m:sup>
                                <m:r>
                                  <a:rPr lang="en-US" altLang="zh-CN" i="1"/>
                                  <m:t>𝑇</m:t>
                                </m:r>
                              </m:sup>
                            </m:sSup>
                            <m:sSub>
                              <m:sSubPr>
                                <m:ctrlPr>
                                  <a:rPr lang="zh-CN" altLang="zh-CN" i="1"/>
                                </m:ctrlPr>
                              </m:sSubPr>
                              <m:e>
                                <m:r>
                                  <a:rPr lang="en-US" altLang="zh-CN" b="1" i="1"/>
                                  <m:t>𝒙</m:t>
                                </m:r>
                              </m:e>
                              <m:sub>
                                <m:r>
                                  <a:rPr lang="en-US" altLang="zh-CN" i="1"/>
                                  <m:t>𝑖</m:t>
                                </m:r>
                              </m:sub>
                            </m:sSub>
                            <m:r>
                              <a:rPr lang="en-US" altLang="zh-CN"/>
                              <m:t>+</m:t>
                            </m:r>
                            <m:r>
                              <a:rPr lang="en-US" altLang="zh-CN" i="1"/>
                              <m:t>𝑏</m:t>
                            </m:r>
                          </m:e>
                        </m:d>
                        <m:r>
                          <a:rPr lang="en-US" altLang="zh-CN"/>
                          <m:t>≥1, </m:t>
                        </m:r>
                        <m:r>
                          <m:rPr>
                            <m:sty m:val="p"/>
                          </m:rPr>
                          <a:rPr lang="en-US" altLang="zh-CN"/>
                          <m:t>for</m:t>
                        </m:r>
                        <m:r>
                          <a:rPr lang="en-US" altLang="zh-CN"/>
                          <m:t> </m:t>
                        </m:r>
                        <m:d>
                          <m:dPr>
                            <m:ctrlPr>
                              <a:rPr lang="zh-CN" altLang="zh-CN" i="1"/>
                            </m:ctrlPr>
                          </m:dPr>
                          <m:e>
                            <m:sSub>
                              <m:sSubPr>
                                <m:ctrlPr>
                                  <a:rPr lang="zh-CN" altLang="zh-CN" i="1"/>
                                </m:ctrlPr>
                              </m:sSubPr>
                              <m:e>
                                <m:r>
                                  <a:rPr lang="en-US" altLang="zh-CN" b="1" i="1"/>
                                  <m:t>𝒙</m:t>
                                </m:r>
                              </m:e>
                              <m:sub>
                                <m:r>
                                  <a:rPr lang="en-US" altLang="zh-CN" i="1"/>
                                  <m:t>𝑖</m:t>
                                </m:r>
                              </m:sub>
                            </m:sSub>
                            <m:r>
                              <a:rPr lang="en-US" altLang="zh-CN"/>
                              <m:t>,</m:t>
                            </m:r>
                            <m:sSub>
                              <m:sSubPr>
                                <m:ctrlPr>
                                  <a:rPr lang="zh-CN" altLang="zh-CN" i="1"/>
                                </m:ctrlPr>
                              </m:sSubPr>
                              <m:e>
                                <m:r>
                                  <m:rPr>
                                    <m:sty m:val="p"/>
                                  </m:rPr>
                                  <a:rPr lang="en-US" altLang="zh-CN"/>
                                  <m:t>y</m:t>
                                </m:r>
                              </m:e>
                              <m:sub>
                                <m:r>
                                  <a:rPr lang="en-US" altLang="zh-CN" i="1"/>
                                  <m:t>𝑖</m:t>
                                </m:r>
                              </m:sub>
                            </m:sSub>
                          </m:e>
                        </m:d>
                      </m:e>
                    </m:eqAr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5950527" cy="4351338"/>
              </a:xfrm>
              <a:blipFill>
                <a:blip r:embed="rId2"/>
                <a:stretch>
                  <a:fillRect l="-1844" t="-2521" r="-410"/>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7169727" y="1366983"/>
            <a:ext cx="4184073" cy="3978708"/>
          </a:xfrm>
          <a:prstGeom prst="rect">
            <a:avLst/>
          </a:prstGeom>
        </p:spPr>
      </p:pic>
    </p:spTree>
    <p:extLst>
      <p:ext uri="{BB962C8B-B14F-4D97-AF65-F5344CB8AC3E}">
        <p14:creationId xmlns:p14="http://schemas.microsoft.com/office/powerpoint/2010/main" val="423096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上述函数中的约束条件是保证训练集中每一个数据对象都能被正确分类。这样的支持向量机模型也称为“硬间隔支持向量机”。它的优化问题是典型的线性约束条件下的二次优化。通常，将其转换为对偶问题进行求解。引入拉格朗日因子</a:t>
                </a:r>
                <a14:m>
                  <m:oMath xmlns:m="http://schemas.openxmlformats.org/officeDocument/2006/math">
                    <m:sSub>
                      <m:sSubPr>
                        <m:ctrlPr>
                          <a:rPr lang="zh-CN" altLang="zh-CN" i="1"/>
                        </m:ctrlPr>
                      </m:sSubPr>
                      <m:e>
                        <m:r>
                          <m:rPr>
                            <m:sty m:val="p"/>
                          </m:rPr>
                          <a:rPr lang="en-US" altLang="zh-CN"/>
                          <m:t>α</m:t>
                        </m:r>
                      </m:e>
                      <m:sub>
                        <m:r>
                          <a:rPr lang="en-US" altLang="zh-CN" i="1"/>
                          <m:t>𝑖</m:t>
                        </m:r>
                      </m:sub>
                    </m:sSub>
                  </m:oMath>
                </a14:m>
                <a:r>
                  <a:rPr lang="zh-CN" altLang="zh-CN" dirty="0"/>
                  <a:t>，对偶问题的优化目标为： </a:t>
                </a:r>
              </a:p>
              <a:p>
                <a14:m>
                  <m:oMath xmlns:m="http://schemas.openxmlformats.org/officeDocument/2006/math">
                    <m:eqArr>
                      <m:eqArrPr>
                        <m:ctrlPr>
                          <a:rPr lang="zh-CN" altLang="zh-CN" i="1"/>
                        </m:ctrlPr>
                      </m:eqArrPr>
                      <m:e>
                        <m:func>
                          <m:funcPr>
                            <m:ctrlPr>
                              <a:rPr lang="zh-CN" altLang="zh-CN" i="1"/>
                            </m:ctrlPr>
                          </m:funcPr>
                          <m:fName>
                            <m:limLow>
                              <m:limLowPr>
                                <m:ctrlPr>
                                  <a:rPr lang="zh-CN" altLang="zh-CN" i="1"/>
                                </m:ctrlPr>
                              </m:limLowPr>
                              <m:e>
                                <m:r>
                                  <m:rPr>
                                    <m:sty m:val="p"/>
                                  </m:rPr>
                                  <a:rPr lang="en-US" altLang="zh-CN"/>
                                  <m:t>max</m:t>
                                </m:r>
                              </m:e>
                              <m:lim>
                                <m:r>
                                  <m:rPr>
                                    <m:sty m:val="p"/>
                                  </m:rPr>
                                  <a:rPr lang="en-US" altLang="zh-CN"/>
                                  <m:t>α</m:t>
                                </m:r>
                              </m:lim>
                            </m:limLow>
                          </m:fName>
                          <m:e>
                            <m:nary>
                              <m:naryPr>
                                <m:chr m:val="∑"/>
                                <m:limLoc m:val="undOvr"/>
                                <m:subHide m:val="on"/>
                                <m:supHide m:val="on"/>
                                <m:ctrlPr>
                                  <a:rPr lang="zh-CN" altLang="zh-CN" i="1"/>
                                </m:ctrlPr>
                              </m:naryPr>
                              <m:sub/>
                              <m:sup/>
                              <m:e>
                                <m:sSub>
                                  <m:sSubPr>
                                    <m:ctrlPr>
                                      <a:rPr lang="zh-CN" altLang="zh-CN" i="1"/>
                                    </m:ctrlPr>
                                  </m:sSubPr>
                                  <m:e>
                                    <m:r>
                                      <m:rPr>
                                        <m:sty m:val="p"/>
                                      </m:rPr>
                                      <a:rPr lang="en-US" altLang="zh-CN"/>
                                      <m:t>α</m:t>
                                    </m:r>
                                  </m:e>
                                  <m:sub>
                                    <m:r>
                                      <a:rPr lang="en-US" altLang="zh-CN" i="1"/>
                                      <m:t>𝑖</m:t>
                                    </m:r>
                                  </m:sub>
                                </m:sSub>
                              </m:e>
                            </m:nary>
                            <m:r>
                              <a:rPr lang="en-US" altLang="zh-CN" i="1"/>
                              <m:t>−</m:t>
                            </m:r>
                            <m:f>
                              <m:fPr>
                                <m:ctrlPr>
                                  <a:rPr lang="zh-CN" altLang="zh-CN" i="1"/>
                                </m:ctrlPr>
                              </m:fPr>
                              <m:num>
                                <m:r>
                                  <a:rPr lang="en-US" altLang="zh-CN" i="1"/>
                                  <m:t>1</m:t>
                                </m:r>
                              </m:num>
                              <m:den>
                                <m:r>
                                  <a:rPr lang="en-US" altLang="zh-CN" i="1"/>
                                  <m:t>2</m:t>
                                </m:r>
                              </m:den>
                            </m:f>
                            <m:nary>
                              <m:naryPr>
                                <m:chr m:val="∑"/>
                                <m:limLoc m:val="subSup"/>
                                <m:supHide m:val="on"/>
                                <m:ctrlPr>
                                  <a:rPr lang="zh-CN" altLang="zh-CN" i="1"/>
                                </m:ctrlPr>
                              </m:naryPr>
                              <m:sub>
                                <m:r>
                                  <a:rPr lang="en-US" altLang="zh-CN" i="1"/>
                                  <m:t>𝑖</m:t>
                                </m:r>
                              </m:sub>
                              <m:sup/>
                              <m:e>
                                <m:nary>
                                  <m:naryPr>
                                    <m:chr m:val="∑"/>
                                    <m:limLoc m:val="subSup"/>
                                    <m:supHide m:val="on"/>
                                    <m:ctrlPr>
                                      <a:rPr lang="zh-CN" altLang="zh-CN" i="1"/>
                                    </m:ctrlPr>
                                  </m:naryPr>
                                  <m:sub>
                                    <m:r>
                                      <a:rPr lang="en-US" altLang="zh-CN" i="1"/>
                                      <m:t>𝑗</m:t>
                                    </m:r>
                                  </m:sub>
                                  <m:sup/>
                                  <m:e>
                                    <m:sSub>
                                      <m:sSubPr>
                                        <m:ctrlPr>
                                          <a:rPr lang="zh-CN" altLang="zh-CN" i="1"/>
                                        </m:ctrlPr>
                                      </m:sSubPr>
                                      <m:e>
                                        <m:r>
                                          <m:rPr>
                                            <m:sty m:val="p"/>
                                          </m:rPr>
                                          <a:rPr lang="en-US" altLang="zh-CN"/>
                                          <m:t>α</m:t>
                                        </m:r>
                                      </m:e>
                                      <m:sub>
                                        <m:r>
                                          <a:rPr lang="en-US" altLang="zh-CN" i="1"/>
                                          <m:t>𝑖</m:t>
                                        </m:r>
                                      </m:sub>
                                    </m:sSub>
                                    <m:sSub>
                                      <m:sSubPr>
                                        <m:ctrlPr>
                                          <a:rPr lang="zh-CN" altLang="zh-CN" i="1"/>
                                        </m:ctrlPr>
                                      </m:sSubPr>
                                      <m:e>
                                        <m:r>
                                          <m:rPr>
                                            <m:sty m:val="p"/>
                                          </m:rPr>
                                          <a:rPr lang="en-US" altLang="zh-CN"/>
                                          <m:t>α</m:t>
                                        </m:r>
                                      </m:e>
                                      <m:sub>
                                        <m:r>
                                          <a:rPr lang="en-US" altLang="zh-CN" i="1"/>
                                          <m:t>𝑗</m:t>
                                        </m:r>
                                      </m:sub>
                                    </m:sSub>
                                    <m:sSub>
                                      <m:sSubPr>
                                        <m:ctrlPr>
                                          <a:rPr lang="zh-CN" altLang="zh-CN" i="1"/>
                                        </m:ctrlPr>
                                      </m:sSubPr>
                                      <m:e>
                                        <m:r>
                                          <m:rPr>
                                            <m:sty m:val="p"/>
                                          </m:rPr>
                                          <a:rPr lang="en-US" altLang="zh-CN"/>
                                          <m:t>y</m:t>
                                        </m:r>
                                      </m:e>
                                      <m:sub>
                                        <m:r>
                                          <a:rPr lang="en-US" altLang="zh-CN" i="1"/>
                                          <m:t>𝑖</m:t>
                                        </m:r>
                                      </m:sub>
                                    </m:sSub>
                                    <m:sSub>
                                      <m:sSubPr>
                                        <m:ctrlPr>
                                          <a:rPr lang="zh-CN" altLang="zh-CN" i="1"/>
                                        </m:ctrlPr>
                                      </m:sSubPr>
                                      <m:e>
                                        <m:r>
                                          <m:rPr>
                                            <m:sty m:val="p"/>
                                          </m:rPr>
                                          <a:rPr lang="en-US" altLang="zh-CN"/>
                                          <m:t>y</m:t>
                                        </m:r>
                                      </m:e>
                                      <m:sub>
                                        <m:r>
                                          <a:rPr lang="en-US" altLang="zh-CN" i="1"/>
                                          <m:t>𝑗</m:t>
                                        </m:r>
                                      </m:sub>
                                    </m:sSub>
                                  </m:e>
                                </m:nary>
                                <m:sSup>
                                  <m:sSupPr>
                                    <m:ctrlPr>
                                      <a:rPr lang="zh-CN" altLang="zh-CN" i="1"/>
                                    </m:ctrlPr>
                                  </m:sSupPr>
                                  <m:e>
                                    <m:sSub>
                                      <m:sSubPr>
                                        <m:ctrlPr>
                                          <a:rPr lang="zh-CN" altLang="zh-CN" i="1"/>
                                        </m:ctrlPr>
                                      </m:sSubPr>
                                      <m:e>
                                        <m:r>
                                          <a:rPr lang="en-US" altLang="zh-CN" b="1" i="1"/>
                                          <m:t>𝒙</m:t>
                                        </m:r>
                                      </m:e>
                                      <m:sub>
                                        <m:r>
                                          <a:rPr lang="en-US" altLang="zh-CN" i="1"/>
                                          <m:t>𝑖</m:t>
                                        </m:r>
                                      </m:sub>
                                    </m:sSub>
                                  </m:e>
                                  <m:sup>
                                    <m:r>
                                      <a:rPr lang="en-US" altLang="zh-CN" i="1"/>
                                      <m:t>𝑇</m:t>
                                    </m:r>
                                  </m:sup>
                                </m:sSup>
                                <m:sSub>
                                  <m:sSubPr>
                                    <m:ctrlPr>
                                      <a:rPr lang="zh-CN" altLang="zh-CN" i="1"/>
                                    </m:ctrlPr>
                                  </m:sSubPr>
                                  <m:e>
                                    <m:r>
                                      <a:rPr lang="en-US" altLang="zh-CN" b="1" i="1"/>
                                      <m:t>𝒙</m:t>
                                    </m:r>
                                  </m:e>
                                  <m:sub>
                                    <m:r>
                                      <a:rPr lang="en-US" altLang="zh-CN" i="1"/>
                                      <m:t>𝑗</m:t>
                                    </m:r>
                                  </m:sub>
                                </m:sSub>
                              </m:e>
                            </m:nary>
                          </m:e>
                        </m:func>
                        <m:r>
                          <a:rPr lang="en-US" altLang="zh-CN"/>
                          <m:t> </m:t>
                        </m:r>
                      </m:e>
                      <m:e>
                        <m:r>
                          <a:rPr lang="en-US" altLang="zh-CN" i="1"/>
                          <m:t>𝑠</m:t>
                        </m:r>
                        <m:r>
                          <a:rPr lang="en-US" altLang="zh-CN" i="1"/>
                          <m:t>.</m:t>
                        </m:r>
                        <m:r>
                          <a:rPr lang="en-US" altLang="zh-CN" i="1"/>
                          <m:t>𝑡</m:t>
                        </m:r>
                        <m:r>
                          <a:rPr lang="en-US" altLang="zh-CN" i="1"/>
                          <m:t>.   </m:t>
                        </m:r>
                        <m:sSub>
                          <m:sSubPr>
                            <m:ctrlPr>
                              <a:rPr lang="zh-CN" altLang="zh-CN" i="1"/>
                            </m:ctrlPr>
                          </m:sSubPr>
                          <m:e>
                            <m:r>
                              <m:rPr>
                                <m:sty m:val="p"/>
                              </m:rPr>
                              <a:rPr lang="en-US" altLang="zh-CN"/>
                              <m:t>α</m:t>
                            </m:r>
                          </m:e>
                          <m:sub>
                            <m:r>
                              <a:rPr lang="en-US" altLang="zh-CN" i="1"/>
                              <m:t>𝑖</m:t>
                            </m:r>
                          </m:sub>
                        </m:sSub>
                        <m:r>
                          <a:rPr lang="en-US" altLang="zh-CN" i="1"/>
                          <m:t>≥0</m:t>
                        </m:r>
                      </m:e>
                    </m:eqAr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9545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支持向量机用于决策时的分类函数为</a:t>
                </a:r>
              </a:p>
              <a:p>
                <a14:m>
                  <m:oMath xmlns:m="http://schemas.openxmlformats.org/officeDocument/2006/math">
                    <m:r>
                      <a:rPr lang="en-US" altLang="zh-CN" i="1"/>
                      <m:t>𝑓</m:t>
                    </m:r>
                    <m:d>
                      <m:dPr>
                        <m:ctrlPr>
                          <a:rPr lang="zh-CN" altLang="zh-CN" i="1"/>
                        </m:ctrlPr>
                      </m:dPr>
                      <m:e>
                        <m:r>
                          <a:rPr lang="en-US" altLang="zh-CN" b="1" i="1"/>
                          <m:t>𝒙</m:t>
                        </m:r>
                        <m:r>
                          <a:rPr lang="en-US" altLang="zh-CN" b="1" i="1"/>
                          <m:t>′</m:t>
                        </m:r>
                      </m:e>
                    </m:d>
                    <m:r>
                      <a:rPr lang="en-US" altLang="zh-CN"/>
                      <m:t>=</m:t>
                    </m:r>
                    <m:r>
                      <m:rPr>
                        <m:sty m:val="p"/>
                      </m:rPr>
                      <a:rPr lang="en-US" altLang="zh-CN"/>
                      <m:t>sign</m:t>
                    </m:r>
                    <m:d>
                      <m:dPr>
                        <m:ctrlPr>
                          <a:rPr lang="zh-CN" altLang="zh-CN" i="1"/>
                        </m:ctrlPr>
                      </m:dPr>
                      <m:e>
                        <m:nary>
                          <m:naryPr>
                            <m:chr m:val="∑"/>
                            <m:limLoc m:val="subSup"/>
                            <m:supHide m:val="on"/>
                            <m:ctrlPr>
                              <a:rPr lang="zh-CN" altLang="zh-CN" i="1"/>
                            </m:ctrlPr>
                          </m:naryPr>
                          <m:sub>
                            <m:r>
                              <a:rPr lang="en-US" altLang="zh-CN" i="1"/>
                              <m:t>𝑖</m:t>
                            </m:r>
                          </m:sub>
                          <m:sup/>
                          <m:e>
                            <m:sSub>
                              <m:sSubPr>
                                <m:ctrlPr>
                                  <a:rPr lang="zh-CN" altLang="zh-CN" i="1"/>
                                </m:ctrlPr>
                              </m:sSubPr>
                              <m:e>
                                <m:r>
                                  <m:rPr>
                                    <m:sty m:val="p"/>
                                  </m:rPr>
                                  <a:rPr lang="en-US" altLang="zh-CN"/>
                                  <m:t>α</m:t>
                                </m:r>
                              </m:e>
                              <m:sub>
                                <m:r>
                                  <a:rPr lang="en-US" altLang="zh-CN" i="1"/>
                                  <m:t>𝑖</m:t>
                                </m:r>
                              </m:sub>
                            </m:sSub>
                            <m:sSub>
                              <m:sSubPr>
                                <m:ctrlPr>
                                  <a:rPr lang="zh-CN" altLang="zh-CN" i="1"/>
                                </m:ctrlPr>
                              </m:sSubPr>
                              <m:e>
                                <m:r>
                                  <m:rPr>
                                    <m:sty m:val="p"/>
                                  </m:rPr>
                                  <a:rPr lang="en-US" altLang="zh-CN"/>
                                  <m:t>y</m:t>
                                </m:r>
                              </m:e>
                              <m:sub>
                                <m:r>
                                  <a:rPr lang="en-US" altLang="zh-CN" i="1"/>
                                  <m:t>𝑖</m:t>
                                </m:r>
                              </m:sub>
                            </m:sSub>
                          </m:e>
                        </m:nary>
                        <m:sSup>
                          <m:sSupPr>
                            <m:ctrlPr>
                              <a:rPr lang="zh-CN" altLang="zh-CN" i="1"/>
                            </m:ctrlPr>
                          </m:sSupPr>
                          <m:e>
                            <m:sSub>
                              <m:sSubPr>
                                <m:ctrlPr>
                                  <a:rPr lang="zh-CN" altLang="zh-CN" i="1"/>
                                </m:ctrlPr>
                              </m:sSubPr>
                              <m:e>
                                <m:r>
                                  <a:rPr lang="en-US" altLang="zh-CN" b="1" i="1"/>
                                  <m:t>𝒙</m:t>
                                </m:r>
                              </m:e>
                              <m:sub>
                                <m:r>
                                  <a:rPr lang="en-US" altLang="zh-CN" i="1"/>
                                  <m:t>𝑖</m:t>
                                </m:r>
                              </m:sub>
                            </m:sSub>
                          </m:e>
                          <m:sup>
                            <m:r>
                              <a:rPr lang="en-US" altLang="zh-CN" i="1"/>
                              <m:t>𝑇</m:t>
                            </m:r>
                          </m:sup>
                        </m:sSup>
                        <m:sSub>
                          <m:sSubPr>
                            <m:ctrlPr>
                              <a:rPr lang="zh-CN" altLang="zh-CN" i="1"/>
                            </m:ctrlPr>
                          </m:sSubPr>
                          <m:e>
                            <m:r>
                              <a:rPr lang="en-US" altLang="zh-CN" b="1" i="1"/>
                              <m:t>𝒙</m:t>
                            </m:r>
                            <m:r>
                              <a:rPr lang="en-US" altLang="zh-CN" b="1" i="1"/>
                              <m:t>′</m:t>
                            </m:r>
                          </m:e>
                          <m:sub/>
                        </m:sSub>
                        <m:r>
                          <a:rPr lang="en-US" altLang="zh-CN" i="1"/>
                          <m:t>+</m:t>
                        </m:r>
                        <m:r>
                          <a:rPr lang="en-US" altLang="zh-CN" i="1"/>
                          <m:t>𝑏</m:t>
                        </m:r>
                      </m:e>
                    </m:d>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764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感知机的输入是向量</a:t>
                </a:r>
                <a14:m>
                  <m:oMath xmlns:m="http://schemas.openxmlformats.org/officeDocument/2006/math">
                    <m:r>
                      <a:rPr lang="en-US" altLang="zh-CN" b="1" i="1"/>
                      <m:t>𝒙</m:t>
                    </m:r>
                    <m:r>
                      <a:rPr lang="en-US" altLang="zh-CN"/>
                      <m:t>=</m:t>
                    </m:r>
                    <m:sSup>
                      <m:sSupPr>
                        <m:ctrlPr>
                          <a:rPr lang="zh-CN" altLang="zh-CN" i="1"/>
                        </m:ctrlPr>
                      </m:sSupPr>
                      <m:e>
                        <m:r>
                          <a:rPr lang="en-US" altLang="zh-CN"/>
                          <m:t>(</m:t>
                        </m:r>
                        <m:sSub>
                          <m:sSubPr>
                            <m:ctrlPr>
                              <a:rPr lang="zh-CN" altLang="zh-CN" i="1"/>
                            </m:ctrlPr>
                          </m:sSubPr>
                          <m:e>
                            <m:r>
                              <a:rPr lang="en-US" altLang="zh-CN" i="1"/>
                              <m:t>𝑥</m:t>
                            </m:r>
                          </m:e>
                          <m:sub>
                            <m:r>
                              <a:rPr lang="en-US" altLang="zh-CN"/>
                              <m:t>1</m:t>
                            </m:r>
                          </m:sub>
                        </m:sSub>
                        <m:r>
                          <a:rPr lang="en-US" altLang="zh-CN" i="1"/>
                          <m:t>,…,</m:t>
                        </m:r>
                        <m:sSub>
                          <m:sSubPr>
                            <m:ctrlPr>
                              <a:rPr lang="zh-CN" altLang="zh-CN" i="1"/>
                            </m:ctrlPr>
                          </m:sSubPr>
                          <m:e>
                            <m:r>
                              <a:rPr lang="en-US" altLang="zh-CN" i="1"/>
                              <m:t>𝑥</m:t>
                            </m:r>
                          </m:e>
                          <m:sub>
                            <m:r>
                              <a:rPr lang="en-US" altLang="zh-CN" i="1"/>
                              <m:t>𝑚</m:t>
                            </m:r>
                          </m:sub>
                        </m:sSub>
                        <m:r>
                          <a:rPr lang="en-US" altLang="zh-CN" i="1"/>
                          <m:t>)</m:t>
                        </m:r>
                      </m:e>
                      <m:sup>
                        <m:r>
                          <a:rPr lang="en-US" altLang="zh-CN" i="1"/>
                          <m:t>𝑇</m:t>
                        </m:r>
                      </m:sup>
                    </m:sSup>
                  </m:oMath>
                </a14:m>
                <a:r>
                  <a:rPr lang="zh-CN" altLang="zh-CN" dirty="0"/>
                  <a:t>，输出是一个二值目标</a:t>
                </a:r>
                <a14:m>
                  <m:oMath xmlns:m="http://schemas.openxmlformats.org/officeDocument/2006/math">
                    <m:r>
                      <a:rPr lang="en-US" altLang="zh-CN" i="1"/>
                      <m:t>𝑦</m:t>
                    </m:r>
                  </m:oMath>
                </a14:m>
                <a:r>
                  <a:rPr lang="zh-CN" altLang="zh-CN" dirty="0"/>
                  <a:t>（</a:t>
                </a:r>
                <a:r>
                  <a:rPr lang="en-US" altLang="zh-CN" dirty="0"/>
                  <a:t>0,1</a:t>
                </a:r>
                <a:r>
                  <a:rPr lang="zh-CN" altLang="zh-CN" dirty="0"/>
                  <a:t>或</a:t>
                </a:r>
                <a:r>
                  <a:rPr lang="en-US" altLang="zh-CN" dirty="0"/>
                  <a:t>-1,1</a:t>
                </a:r>
                <a:r>
                  <a:rPr lang="zh-CN" altLang="zh-CN" dirty="0"/>
                  <a:t>）的值。它的工作</a:t>
                </a:r>
                <a:r>
                  <a:rPr lang="zh-CN" altLang="zh-CN" dirty="0" smtClean="0"/>
                  <a:t>原理</a:t>
                </a:r>
                <a:endParaRPr lang="en-US" altLang="zh-CN" dirty="0"/>
              </a:p>
              <a:p>
                <a:endParaRPr lang="en-US" altLang="zh-CN" dirty="0" smtClean="0"/>
              </a:p>
              <a:p>
                <a14:m>
                  <m:oMath xmlns:m="http://schemas.openxmlformats.org/officeDocument/2006/math">
                    <m:r>
                      <a:rPr lang="en-US" altLang="zh-CN" i="1"/>
                      <m:t>𝑠</m:t>
                    </m:r>
                    <m:r>
                      <a:rPr lang="en-US" altLang="zh-CN"/>
                      <m:t>=</m:t>
                    </m:r>
                    <m:nary>
                      <m:naryPr>
                        <m:chr m:val="∑"/>
                        <m:limLoc m:val="undOvr"/>
                        <m:ctrlPr>
                          <a:rPr lang="zh-CN" altLang="zh-CN" i="1"/>
                        </m:ctrlPr>
                      </m:naryPr>
                      <m:sub>
                        <m:r>
                          <m:rPr>
                            <m:sty m:val="p"/>
                          </m:rPr>
                          <a:rPr lang="en-US" altLang="zh-CN"/>
                          <m:t>i</m:t>
                        </m:r>
                        <m:r>
                          <a:rPr lang="en-US" altLang="zh-CN"/>
                          <m:t>=0</m:t>
                        </m:r>
                      </m:sub>
                      <m:sup>
                        <m:r>
                          <a:rPr lang="en-US" altLang="zh-CN" i="1"/>
                          <m:t>𝑚</m:t>
                        </m:r>
                      </m:sup>
                      <m:e>
                        <m:sSub>
                          <m:sSubPr>
                            <m:ctrlPr>
                              <a:rPr lang="zh-CN" altLang="zh-CN" i="1"/>
                            </m:ctrlPr>
                          </m:sSubPr>
                          <m:e>
                            <m:r>
                              <a:rPr lang="en-US" altLang="zh-CN" i="1"/>
                              <m:t>𝑊</m:t>
                            </m:r>
                          </m:e>
                          <m:sub>
                            <m:r>
                              <a:rPr lang="en-US" altLang="zh-CN" i="1"/>
                              <m:t>𝑖</m:t>
                            </m:r>
                          </m:sub>
                        </m:sSub>
                        <m:sSub>
                          <m:sSubPr>
                            <m:ctrlPr>
                              <a:rPr lang="zh-CN" altLang="zh-CN" i="1"/>
                            </m:ctrlPr>
                          </m:sSubPr>
                          <m:e>
                            <m:r>
                              <a:rPr lang="en-US" altLang="zh-CN" i="1"/>
                              <m:t>𝑥</m:t>
                            </m:r>
                          </m:e>
                          <m:sub>
                            <m:r>
                              <m:rPr>
                                <m:sty m:val="p"/>
                              </m:rPr>
                              <a:rPr lang="en-US" altLang="zh-CN"/>
                              <m:t>i</m:t>
                            </m:r>
                          </m:sub>
                        </m:sSub>
                        <m:r>
                          <a:rPr lang="en-US" altLang="zh-CN" i="1"/>
                          <m:t>+</m:t>
                        </m:r>
                        <m:r>
                          <a:rPr lang="en-US" altLang="zh-CN" i="1"/>
                          <m:t>𝑏</m:t>
                        </m:r>
                      </m:e>
                    </m:nary>
                  </m:oMath>
                </a14:m>
                <a:endParaRPr lang="en-US" altLang="zh-CN" dirty="0" smtClean="0"/>
              </a:p>
              <a:p>
                <a14:m>
                  <m:oMath xmlns:m="http://schemas.openxmlformats.org/officeDocument/2006/math">
                    <m:r>
                      <a:rPr lang="en-US" altLang="zh-CN" i="1"/>
                      <m:t>𝑦</m:t>
                    </m:r>
                    <m:r>
                      <a:rPr lang="en-US" altLang="zh-CN"/>
                      <m:t>=</m:t>
                    </m:r>
                    <m:r>
                      <a:rPr lang="en-US" altLang="zh-CN" i="1"/>
                      <m:t>𝑓</m:t>
                    </m:r>
                    <m:d>
                      <m:dPr>
                        <m:ctrlPr>
                          <a:rPr lang="zh-CN" altLang="zh-CN" i="1"/>
                        </m:ctrlPr>
                      </m:dPr>
                      <m:e>
                        <m:r>
                          <a:rPr lang="en-US" altLang="zh-CN" i="1"/>
                          <m:t>𝑠</m:t>
                        </m:r>
                      </m:e>
                    </m:d>
                  </m:oMath>
                </a14:m>
                <a:endParaRPr lang="en-US" altLang="zh-CN" dirty="0" smtClean="0"/>
              </a:p>
              <a:p>
                <a:endParaRPr lang="en-US" altLang="zh-CN" dirty="0"/>
              </a:p>
              <a:p>
                <a14:m>
                  <m:oMath xmlns:m="http://schemas.openxmlformats.org/officeDocument/2006/math">
                    <m:r>
                      <a:rPr lang="en-US" altLang="zh-CN" i="1"/>
                      <m:t>𝑓</m:t>
                    </m:r>
                    <m:d>
                      <m:dPr>
                        <m:ctrlPr>
                          <a:rPr lang="zh-CN" altLang="zh-CN" i="1"/>
                        </m:ctrlPr>
                      </m:dPr>
                      <m:e>
                        <m:r>
                          <a:rPr lang="en-US" altLang="zh-CN" i="1"/>
                          <m:t>𝑠</m:t>
                        </m:r>
                      </m:e>
                    </m:d>
                    <m:r>
                      <a:rPr lang="en-US" altLang="zh-CN"/>
                      <m:t>=</m:t>
                    </m:r>
                    <m:d>
                      <m:dPr>
                        <m:begChr m:val="{"/>
                        <m:endChr m:val=""/>
                        <m:ctrlPr>
                          <a:rPr lang="zh-CN" altLang="zh-CN" i="1"/>
                        </m:ctrlPr>
                      </m:dPr>
                      <m:e>
                        <m:m>
                          <m:mPr>
                            <m:mcs>
                              <m:mc>
                                <m:mcPr>
                                  <m:count m:val="2"/>
                                  <m:mcJc m:val="center"/>
                                </m:mcPr>
                              </m:mc>
                            </m:mcs>
                            <m:ctrlPr>
                              <a:rPr lang="zh-CN" altLang="zh-CN" i="1"/>
                            </m:ctrlPr>
                          </m:mPr>
                          <m:mr>
                            <m:e>
                              <m:r>
                                <a:rPr lang="en-US" altLang="zh-CN"/>
                                <m:t>1,</m:t>
                              </m:r>
                            </m:e>
                            <m:e>
                              <m:r>
                                <m:rPr>
                                  <m:sty m:val="p"/>
                                </m:rPr>
                                <a:rPr lang="en-US" altLang="zh-CN"/>
                                <m:t>if</m:t>
                              </m:r>
                              <m:r>
                                <a:rPr lang="en-US" altLang="zh-CN"/>
                                <m:t>    </m:t>
                              </m:r>
                              <m:r>
                                <m:rPr>
                                  <m:sty m:val="p"/>
                                </m:rPr>
                                <a:rPr lang="en-US" altLang="zh-CN"/>
                                <m:t>s</m:t>
                              </m:r>
                              <m:r>
                                <a:rPr lang="en-US" altLang="zh-CN" i="1"/>
                                <m:t>&gt;0</m:t>
                              </m:r>
                            </m:e>
                          </m:mr>
                          <m:mr>
                            <m:e>
                              <m:r>
                                <a:rPr lang="en-US" altLang="zh-CN"/>
                                <m:t>0,</m:t>
                              </m:r>
                            </m:e>
                            <m:e>
                              <m:r>
                                <a:rPr lang="zh-CN" altLang="zh-CN"/>
                                <m:t>否则</m:t>
                              </m:r>
                            </m:e>
                          </m:mr>
                        </m:m>
                      </m:e>
                    </m:d>
                  </m:oMath>
                </a14:m>
                <a:r>
                  <a:rPr lang="en-US" altLang="zh-CN" dirty="0" smtClean="0"/>
                  <a:t>    </a:t>
                </a:r>
                <a:r>
                  <a:rPr lang="zh-CN" altLang="en-US" dirty="0" smtClean="0"/>
                  <a:t>或者   </a:t>
                </a:r>
                <a14:m>
                  <m:oMath xmlns:m="http://schemas.openxmlformats.org/officeDocument/2006/math">
                    <m:r>
                      <a:rPr lang="en-US" altLang="zh-CN" i="1"/>
                      <m:t>𝑓</m:t>
                    </m:r>
                    <m:d>
                      <m:dPr>
                        <m:ctrlPr>
                          <a:rPr lang="zh-CN" altLang="zh-CN" i="1"/>
                        </m:ctrlPr>
                      </m:dPr>
                      <m:e>
                        <m:r>
                          <m:rPr>
                            <m:sty m:val="p"/>
                          </m:rPr>
                          <a:rPr lang="en-US" altLang="zh-CN"/>
                          <m:t>s</m:t>
                        </m:r>
                      </m:e>
                    </m:d>
                    <m:r>
                      <a:rPr lang="en-US" altLang="zh-CN"/>
                      <m:t>=</m:t>
                    </m:r>
                    <m:d>
                      <m:dPr>
                        <m:begChr m:val="{"/>
                        <m:endChr m:val=""/>
                        <m:ctrlPr>
                          <a:rPr lang="zh-CN" altLang="zh-CN" i="1"/>
                        </m:ctrlPr>
                      </m:dPr>
                      <m:e>
                        <m:m>
                          <m:mPr>
                            <m:mcs>
                              <m:mc>
                                <m:mcPr>
                                  <m:count m:val="2"/>
                                  <m:mcJc m:val="center"/>
                                </m:mcPr>
                              </m:mc>
                            </m:mcs>
                            <m:ctrlPr>
                              <a:rPr lang="zh-CN" altLang="zh-CN" i="1"/>
                            </m:ctrlPr>
                          </m:mPr>
                          <m:mr>
                            <m:e>
                              <m:r>
                                <a:rPr lang="en-US" altLang="zh-CN"/>
                                <m:t>1,</m:t>
                              </m:r>
                            </m:e>
                            <m:e>
                              <m:r>
                                <m:rPr>
                                  <m:sty m:val="p"/>
                                </m:rPr>
                                <a:rPr lang="en-US" altLang="zh-CN"/>
                                <m:t>if</m:t>
                              </m:r>
                              <m:r>
                                <a:rPr lang="en-US" altLang="zh-CN"/>
                                <m:t>   </m:t>
                              </m:r>
                              <m:r>
                                <m:rPr>
                                  <m:sty m:val="p"/>
                                </m:rPr>
                                <a:rPr lang="en-US" altLang="zh-CN"/>
                                <m:t>s</m:t>
                              </m:r>
                              <m:r>
                                <a:rPr lang="en-US" altLang="zh-CN" i="1"/>
                                <m:t>&gt;0</m:t>
                              </m:r>
                            </m:e>
                          </m:mr>
                          <m:mr>
                            <m:e>
                              <m:r>
                                <a:rPr lang="en-US" altLang="zh-CN" i="1"/>
                                <m:t>−</m:t>
                              </m:r>
                              <m:r>
                                <a:rPr lang="en-US" altLang="zh-CN"/>
                                <m:t>1,</m:t>
                              </m:r>
                            </m:e>
                            <m:e>
                              <m:r>
                                <a:rPr lang="zh-CN" altLang="zh-CN" i="1"/>
                                <m:t>否则</m:t>
                              </m:r>
                            </m:e>
                          </m:mr>
                        </m:m>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7740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 </a:t>
            </a:r>
            <a:r>
              <a:rPr lang="zh-CN" altLang="zh-CN" b="1" dirty="0"/>
              <a:t>软间隔支持向量机</a:t>
            </a:r>
            <a:endParaRPr lang="zh-CN" altLang="zh-CN" dirty="0"/>
          </a:p>
          <a:p>
            <a:r>
              <a:rPr lang="zh-CN" altLang="zh-CN" dirty="0"/>
              <a:t>多数情况下数据集的类别不是线性可分的，而且即使是线性可分，在构建决策超平面时也会优先考虑将大部分数据分开而忽略一些噪声的方案</a:t>
            </a:r>
            <a:r>
              <a:rPr lang="zh-CN" altLang="zh-CN" dirty="0" smtClean="0"/>
              <a:t>。</a:t>
            </a:r>
            <a:endParaRPr lang="en-US" altLang="zh-CN" dirty="0" smtClean="0"/>
          </a:p>
          <a:p>
            <a:r>
              <a:rPr lang="zh-CN" altLang="zh-CN" dirty="0" smtClean="0"/>
              <a:t>也就是说</a:t>
            </a:r>
            <a:r>
              <a:rPr lang="zh-CN" altLang="zh-CN" dirty="0"/>
              <a:t>，在寻找最优决策超平面时，适当容许一些数据对象一定程度地被错误分类，即容许少量异常点或噪声点出现在分类间隔区域或决策边界错误的一方。但需要根据每个错分的数据对象给予一定的惩罚。这样做能在保证分类间隔最大的同时，避免过拟合问题的出现</a:t>
            </a:r>
            <a:r>
              <a:rPr lang="zh-CN" altLang="zh-CN" dirty="0" smtClean="0"/>
              <a:t>。</a:t>
            </a:r>
            <a:endParaRPr lang="zh-CN" altLang="en-US" dirty="0"/>
          </a:p>
        </p:txBody>
      </p:sp>
    </p:spTree>
    <p:extLst>
      <p:ext uri="{BB962C8B-B14F-4D97-AF65-F5344CB8AC3E}">
        <p14:creationId xmlns:p14="http://schemas.microsoft.com/office/powerpoint/2010/main" val="3142182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3122353" y="1287347"/>
            <a:ext cx="5384338" cy="4485380"/>
          </a:xfrm>
          <a:prstGeom prst="rect">
            <a:avLst/>
          </a:prstGeom>
        </p:spPr>
      </p:pic>
    </p:spTree>
    <p:extLst>
      <p:ext uri="{BB962C8B-B14F-4D97-AF65-F5344CB8AC3E}">
        <p14:creationId xmlns:p14="http://schemas.microsoft.com/office/powerpoint/2010/main" val="2774904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zh-CN" dirty="0"/>
                  <a:t>这样，软间隔支持向量机的优化问题为：</a:t>
                </a:r>
                <a:r>
                  <a:rPr lang="en-US" altLang="zh-CN" dirty="0"/>
                  <a:t>	</a:t>
                </a:r>
                <a:endParaRPr lang="zh-CN" altLang="zh-CN" dirty="0"/>
              </a:p>
              <a:p>
                <a14:m>
                  <m:oMath xmlns:m="http://schemas.openxmlformats.org/officeDocument/2006/math">
                    <m:func>
                      <m:funcPr>
                        <m:ctrlPr>
                          <a:rPr lang="zh-CN" altLang="zh-CN" i="1"/>
                        </m:ctrlPr>
                      </m:funcPr>
                      <m:fName>
                        <m:func>
                          <m:funcPr>
                            <m:ctrlPr>
                              <a:rPr lang="zh-CN" altLang="zh-CN" i="1"/>
                            </m:ctrlPr>
                          </m:funcPr>
                          <m:fName>
                            <m:limLow>
                              <m:limLowPr>
                                <m:ctrlPr>
                                  <a:rPr lang="zh-CN" altLang="zh-CN" i="1"/>
                                </m:ctrlPr>
                              </m:limLowPr>
                              <m:e>
                                <m:func>
                                  <m:funcPr>
                                    <m:ctrlPr>
                                      <a:rPr lang="zh-CN" altLang="zh-CN" i="1"/>
                                    </m:ctrlPr>
                                  </m:funcPr>
                                  <m:fName>
                                    <m:r>
                                      <m:rPr>
                                        <m:sty m:val="p"/>
                                      </m:rPr>
                                      <a:rPr lang="en-US" altLang="zh-CN"/>
                                      <m:t>min</m:t>
                                    </m:r>
                                  </m:fName>
                                  <m:e/>
                                </m:func>
                              </m:e>
                              <m:lim>
                                <m:r>
                                  <a:rPr lang="en-US" altLang="zh-CN" b="1" i="1"/>
                                  <m:t>𝝎</m:t>
                                </m:r>
                                <m:r>
                                  <a:rPr lang="en-US" altLang="zh-CN" b="1" i="1"/>
                                  <m:t>,</m:t>
                                </m:r>
                                <m:r>
                                  <a:rPr lang="en-US" altLang="zh-CN" i="1"/>
                                  <m:t>𝑏</m:t>
                                </m:r>
                                <m:r>
                                  <a:rPr lang="en-US" altLang="zh-CN" i="1"/>
                                  <m:t>,</m:t>
                                </m:r>
                                <m:r>
                                  <m:rPr>
                                    <m:sty m:val="p"/>
                                  </m:rPr>
                                  <a:rPr lang="en-US" altLang="zh-CN"/>
                                  <m:t>ξ</m:t>
                                </m:r>
                              </m:lim>
                            </m:limLow>
                          </m:fName>
                          <m:e>
                            <m:f>
                              <m:fPr>
                                <m:ctrlPr>
                                  <a:rPr lang="zh-CN" altLang="zh-CN" i="1"/>
                                </m:ctrlPr>
                              </m:fPr>
                              <m:num>
                                <m:sSup>
                                  <m:sSupPr>
                                    <m:ctrlPr>
                                      <a:rPr lang="zh-CN" altLang="zh-CN" i="1"/>
                                    </m:ctrlPr>
                                  </m:sSupPr>
                                  <m:e>
                                    <m:r>
                                      <a:rPr lang="en-US" altLang="zh-CN" b="1" i="1"/>
                                      <m:t>𝝎</m:t>
                                    </m:r>
                                  </m:e>
                                  <m:sup>
                                    <m:r>
                                      <a:rPr lang="en-US" altLang="zh-CN" i="1"/>
                                      <m:t>𝑇</m:t>
                                    </m:r>
                                  </m:sup>
                                </m:sSup>
                                <m:r>
                                  <a:rPr lang="en-US" altLang="zh-CN" b="1" i="1"/>
                                  <m:t>𝝎</m:t>
                                </m:r>
                              </m:num>
                              <m:den>
                                <m:r>
                                  <a:rPr lang="en-US" altLang="zh-CN"/>
                                  <m:t>2</m:t>
                                </m:r>
                              </m:den>
                            </m:f>
                          </m:e>
                        </m:func>
                        <m:r>
                          <a:rPr lang="en-US" altLang="zh-CN" i="1"/>
                          <m:t>+</m:t>
                        </m:r>
                        <m:r>
                          <m:rPr>
                            <m:sty m:val="p"/>
                          </m:rPr>
                          <a:rPr lang="en-US" altLang="zh-CN"/>
                          <m:t>C</m:t>
                        </m:r>
                        <m:nary>
                          <m:naryPr>
                            <m:chr m:val="∑"/>
                            <m:limLoc m:val="subSup"/>
                            <m:supHide m:val="on"/>
                            <m:ctrlPr>
                              <a:rPr lang="zh-CN" altLang="zh-CN" i="1"/>
                            </m:ctrlPr>
                          </m:naryPr>
                          <m:sub>
                            <m:r>
                              <a:rPr lang="en-US" altLang="zh-CN" i="1"/>
                              <m:t>𝑖</m:t>
                            </m:r>
                          </m:sub>
                          <m:sup/>
                          <m:e>
                            <m:sSub>
                              <m:sSubPr>
                                <m:ctrlPr>
                                  <a:rPr lang="zh-CN" altLang="zh-CN" i="1"/>
                                </m:ctrlPr>
                              </m:sSubPr>
                              <m:e>
                                <m:r>
                                  <m:rPr>
                                    <m:sty m:val="p"/>
                                  </m:rPr>
                                  <a:rPr lang="en-US" altLang="zh-CN"/>
                                  <m:t>ξ</m:t>
                                </m:r>
                              </m:e>
                              <m:sub>
                                <m:r>
                                  <a:rPr lang="en-US" altLang="zh-CN" i="1"/>
                                  <m:t>𝑖</m:t>
                                </m:r>
                              </m:sub>
                            </m:sSub>
                          </m:e>
                        </m:nary>
                      </m:fName>
                      <m:e/>
                    </m:func>
                  </m:oMath>
                </a14:m>
                <a:endParaRPr lang="zh-CN" altLang="zh-CN" dirty="0"/>
              </a:p>
              <a:p>
                <a14:m>
                  <m:oMath xmlns:m="http://schemas.openxmlformats.org/officeDocument/2006/math">
                    <m:eqArr>
                      <m:eqArrPr>
                        <m:ctrlPr>
                          <a:rPr lang="zh-CN" altLang="zh-CN" i="1"/>
                        </m:ctrlPr>
                      </m:eqArrPr>
                      <m:e>
                        <m:r>
                          <m:rPr>
                            <m:sty m:val="p"/>
                          </m:rPr>
                          <a:rPr lang="en-US" altLang="zh-CN"/>
                          <m:t>s</m:t>
                        </m:r>
                        <m:r>
                          <a:rPr lang="en-US" altLang="zh-CN"/>
                          <m:t>.</m:t>
                        </m:r>
                        <m:r>
                          <m:rPr>
                            <m:sty m:val="p"/>
                          </m:rPr>
                          <a:rPr lang="en-US" altLang="zh-CN"/>
                          <m:t>t</m:t>
                        </m:r>
                        <m:r>
                          <a:rPr lang="en-US" altLang="zh-CN"/>
                          <m:t>. </m:t>
                        </m:r>
                        <m:sSub>
                          <m:sSubPr>
                            <m:ctrlPr>
                              <a:rPr lang="zh-CN" altLang="zh-CN" i="1"/>
                            </m:ctrlPr>
                          </m:sSubPr>
                          <m:e>
                            <m:r>
                              <m:rPr>
                                <m:sty m:val="p"/>
                              </m:rPr>
                              <a:rPr lang="en-US" altLang="zh-CN"/>
                              <m:t>y</m:t>
                            </m:r>
                          </m:e>
                          <m:sub>
                            <m:r>
                              <a:rPr lang="en-US" altLang="zh-CN" i="1"/>
                              <m:t>𝑖</m:t>
                            </m:r>
                          </m:sub>
                        </m:sSub>
                        <m:d>
                          <m:dPr>
                            <m:ctrlPr>
                              <a:rPr lang="zh-CN" altLang="zh-CN" i="1"/>
                            </m:ctrlPr>
                          </m:dPr>
                          <m:e>
                            <m:sSup>
                              <m:sSupPr>
                                <m:ctrlPr>
                                  <a:rPr lang="zh-CN" altLang="zh-CN" i="1"/>
                                </m:ctrlPr>
                              </m:sSupPr>
                              <m:e>
                                <m:r>
                                  <a:rPr lang="en-US" altLang="zh-CN" b="1" i="1"/>
                                  <m:t>𝝎</m:t>
                                </m:r>
                              </m:e>
                              <m:sup>
                                <m:r>
                                  <a:rPr lang="en-US" altLang="zh-CN" i="1"/>
                                  <m:t>𝑇</m:t>
                                </m:r>
                              </m:sup>
                            </m:sSup>
                            <m:sSub>
                              <m:sSubPr>
                                <m:ctrlPr>
                                  <a:rPr lang="zh-CN" altLang="zh-CN" i="1"/>
                                </m:ctrlPr>
                              </m:sSubPr>
                              <m:e>
                                <m:r>
                                  <a:rPr lang="en-US" altLang="zh-CN" b="1" i="1"/>
                                  <m:t>𝒙</m:t>
                                </m:r>
                              </m:e>
                              <m:sub>
                                <m:r>
                                  <a:rPr lang="en-US" altLang="zh-CN" i="1"/>
                                  <m:t>𝑖</m:t>
                                </m:r>
                              </m:sub>
                            </m:sSub>
                            <m:r>
                              <a:rPr lang="en-US" altLang="zh-CN"/>
                              <m:t>+</m:t>
                            </m:r>
                            <m:r>
                              <m:rPr>
                                <m:sty m:val="p"/>
                              </m:rPr>
                              <a:rPr lang="en-US" altLang="zh-CN"/>
                              <m:t>b</m:t>
                            </m:r>
                          </m:e>
                        </m:d>
                        <m:r>
                          <a:rPr lang="en-US" altLang="zh-CN"/>
                          <m:t>≥1</m:t>
                        </m:r>
                        <m:r>
                          <a:rPr lang="en-US" altLang="zh-CN" i="1"/>
                          <m:t>−</m:t>
                        </m:r>
                        <m:sSub>
                          <m:sSubPr>
                            <m:ctrlPr>
                              <a:rPr lang="zh-CN" altLang="zh-CN" i="1"/>
                            </m:ctrlPr>
                          </m:sSubPr>
                          <m:e>
                            <m:r>
                              <m:rPr>
                                <m:sty m:val="p"/>
                              </m:rPr>
                              <a:rPr lang="en-US" altLang="zh-CN"/>
                              <m:t>ξ</m:t>
                            </m:r>
                          </m:e>
                          <m:sub>
                            <m:r>
                              <a:rPr lang="en-US" altLang="zh-CN" i="1"/>
                              <m:t>𝑖</m:t>
                            </m:r>
                          </m:sub>
                        </m:sSub>
                      </m:e>
                    </m:eqArr>
                  </m:oMath>
                </a14:m>
                <a:endParaRPr lang="zh-CN" altLang="zh-CN" dirty="0"/>
              </a:p>
              <a:p>
                <a:endParaRPr lang="en-US" altLang="zh-CN" dirty="0" smtClean="0"/>
              </a:p>
              <a:p>
                <a:r>
                  <a:rPr lang="zh-CN" altLang="zh-CN" dirty="0"/>
                  <a:t>其中，参数</a:t>
                </a:r>
                <a:r>
                  <a:rPr lang="en-US" altLang="zh-CN" dirty="0"/>
                  <a:t>C</a:t>
                </a:r>
                <a:r>
                  <a:rPr lang="zh-CN" altLang="zh-CN" dirty="0"/>
                  <a:t>是正则化因子，可以通过它来控制对错分数据对象的惩罚程度。如果</a:t>
                </a:r>
                <a:r>
                  <a:rPr lang="en-US" altLang="zh-CN" dirty="0"/>
                  <a:t>C</a:t>
                </a:r>
                <a:r>
                  <a:rPr lang="zh-CN" altLang="zh-CN" dirty="0"/>
                  <a:t>变大，将对错分数据对象施加更严厉的惩罚，因此模型会通过调整决策超平面的位置，减少被错分的情况，当然代价是分类间隔可能变小，模型的泛化能力可能降低。如果</a:t>
                </a:r>
                <a:r>
                  <a:rPr lang="en-US" altLang="zh-CN" dirty="0"/>
                  <a:t>C</a:t>
                </a:r>
                <a:r>
                  <a:rPr lang="zh-CN" altLang="zh-CN" dirty="0"/>
                  <a:t>变小，允许较多的数据对象被错分，相应的分类间隔也比较大，适应于噪声数据比较多的情况。</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8497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b="1" dirty="0"/>
                  <a:t>4. </a:t>
                </a:r>
                <a:r>
                  <a:rPr lang="zh-CN" altLang="zh-CN" b="1" dirty="0"/>
                  <a:t>非线性支持向量机</a:t>
                </a:r>
                <a:endParaRPr lang="zh-CN" altLang="zh-CN" dirty="0"/>
              </a:p>
              <a:p>
                <a:r>
                  <a:rPr lang="zh-CN" altLang="zh-CN" dirty="0"/>
                  <a:t>上述介绍的支持向量机均是线性模型，因为它针对的数据是线性可分的情况。如果想建立非线性的支持向量机分类器，需要使用核方法将原始数据映射到一个高维空间中，实现线性可分。图</a:t>
                </a:r>
                <a:r>
                  <a:rPr lang="en-US" altLang="zh-CN" dirty="0"/>
                  <a:t>6-19</a:t>
                </a:r>
                <a:r>
                  <a:rPr lang="zh-CN" altLang="zh-CN" dirty="0"/>
                  <a:t>给出了一个向高维空间映射的例子。在图</a:t>
                </a:r>
                <a:r>
                  <a:rPr lang="en-US" altLang="zh-CN" dirty="0"/>
                  <a:t>6-19</a:t>
                </a:r>
                <a:r>
                  <a:rPr lang="zh-CN" altLang="zh-CN" dirty="0"/>
                  <a:t>（</a:t>
                </a:r>
                <a:r>
                  <a:rPr lang="en-US" altLang="zh-CN" dirty="0"/>
                  <a:t>a</a:t>
                </a:r>
                <a:r>
                  <a:rPr lang="zh-CN" altLang="zh-CN" dirty="0"/>
                  <a:t>）所示的低维空间中，不能找到一个决策超平面将两类数据完美分开，但是当将原始空间的数据，经过映射函数</a:t>
                </a:r>
                <a14:m>
                  <m:oMath xmlns:m="http://schemas.openxmlformats.org/officeDocument/2006/math">
                    <m:r>
                      <m:rPr>
                        <m:sty m:val="p"/>
                      </m:rPr>
                      <a:rPr lang="en-US" altLang="zh-CN"/>
                      <m:t>ϕ</m:t>
                    </m:r>
                  </m:oMath>
                </a14:m>
                <a:r>
                  <a:rPr lang="zh-CN" altLang="zh-CN" dirty="0"/>
                  <a:t>转换到高维空间后，就很容易找到一个完美的决策超平面实现线性分类。</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9535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2660072" y="4036291"/>
            <a:ext cx="6585527" cy="265083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a:xfrm>
            <a:off x="3454400" y="875291"/>
            <a:ext cx="5606472" cy="2650836"/>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a:xfrm>
            <a:off x="3565235" y="184641"/>
            <a:ext cx="5061529" cy="802582"/>
          </a:xfrm>
          <a:prstGeom prst="rect">
            <a:avLst/>
          </a:prstGeom>
          <a:noFill/>
          <a:ln>
            <a:noFill/>
          </a:ln>
        </p:spPr>
      </p:pic>
    </p:spTree>
    <p:extLst>
      <p:ext uri="{BB962C8B-B14F-4D97-AF65-F5344CB8AC3E}">
        <p14:creationId xmlns:p14="http://schemas.microsoft.com/office/powerpoint/2010/main" val="203913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t>根据此原理，我们在高维的特征空间中用公式</a:t>
                </a:r>
                <a:r>
                  <a:rPr lang="en-US" altLang="zh-CN" dirty="0"/>
                  <a:t>(6-28)</a:t>
                </a:r>
                <a:r>
                  <a:rPr lang="zh-CN" altLang="zh-CN" dirty="0"/>
                  <a:t>训练支持向量机。因此，对于原始空间中的数据，非线性支持向量机的优化问题为：</a:t>
                </a:r>
              </a:p>
              <a:p>
                <a14:m>
                  <m:oMath xmlns:m="http://schemas.openxmlformats.org/officeDocument/2006/math">
                    <m:eqArr>
                      <m:eqArrPr>
                        <m:ctrlPr>
                          <a:rPr lang="zh-CN" altLang="zh-CN" i="1"/>
                        </m:ctrlPr>
                      </m:eqArrPr>
                      <m:e>
                        <m:func>
                          <m:funcPr>
                            <m:ctrlPr>
                              <a:rPr lang="zh-CN" altLang="zh-CN" i="1"/>
                            </m:ctrlPr>
                          </m:funcPr>
                          <m:fName>
                            <m:limLow>
                              <m:limLowPr>
                                <m:ctrlPr>
                                  <a:rPr lang="zh-CN" altLang="zh-CN" i="1"/>
                                </m:ctrlPr>
                              </m:limLowPr>
                              <m:e>
                                <m:r>
                                  <m:rPr>
                                    <m:sty m:val="p"/>
                                  </m:rPr>
                                  <a:rPr lang="en-US" altLang="zh-CN"/>
                                  <m:t>max</m:t>
                                </m:r>
                              </m:e>
                              <m:lim>
                                <m:r>
                                  <m:rPr>
                                    <m:sty m:val="p"/>
                                  </m:rPr>
                                  <a:rPr lang="en-US" altLang="zh-CN"/>
                                  <m:t>α</m:t>
                                </m:r>
                              </m:lim>
                            </m:limLow>
                          </m:fName>
                          <m:e>
                            <m:nary>
                              <m:naryPr>
                                <m:chr m:val="∑"/>
                                <m:limLoc m:val="undOvr"/>
                                <m:subHide m:val="on"/>
                                <m:supHide m:val="on"/>
                                <m:ctrlPr>
                                  <a:rPr lang="zh-CN" altLang="zh-CN" i="1"/>
                                </m:ctrlPr>
                              </m:naryPr>
                              <m:sub/>
                              <m:sup/>
                              <m:e>
                                <m:sSub>
                                  <m:sSubPr>
                                    <m:ctrlPr>
                                      <a:rPr lang="zh-CN" altLang="zh-CN" i="1"/>
                                    </m:ctrlPr>
                                  </m:sSubPr>
                                  <m:e>
                                    <m:r>
                                      <m:rPr>
                                        <m:sty m:val="p"/>
                                      </m:rPr>
                                      <a:rPr lang="en-US" altLang="zh-CN"/>
                                      <m:t>α</m:t>
                                    </m:r>
                                  </m:e>
                                  <m:sub>
                                    <m:r>
                                      <a:rPr lang="en-US" altLang="zh-CN" i="1"/>
                                      <m:t>𝑖</m:t>
                                    </m:r>
                                  </m:sub>
                                </m:sSub>
                              </m:e>
                            </m:nary>
                            <m:r>
                              <a:rPr lang="en-US" altLang="zh-CN" i="1"/>
                              <m:t>−</m:t>
                            </m:r>
                            <m:f>
                              <m:fPr>
                                <m:ctrlPr>
                                  <a:rPr lang="zh-CN" altLang="zh-CN" i="1"/>
                                </m:ctrlPr>
                              </m:fPr>
                              <m:num>
                                <m:r>
                                  <a:rPr lang="en-US" altLang="zh-CN" i="1"/>
                                  <m:t>1</m:t>
                                </m:r>
                              </m:num>
                              <m:den>
                                <m:r>
                                  <a:rPr lang="en-US" altLang="zh-CN" i="1"/>
                                  <m:t>2</m:t>
                                </m:r>
                              </m:den>
                            </m:f>
                            <m:nary>
                              <m:naryPr>
                                <m:chr m:val="∑"/>
                                <m:limLoc m:val="subSup"/>
                                <m:supHide m:val="on"/>
                                <m:ctrlPr>
                                  <a:rPr lang="zh-CN" altLang="zh-CN" i="1"/>
                                </m:ctrlPr>
                              </m:naryPr>
                              <m:sub>
                                <m:r>
                                  <a:rPr lang="en-US" altLang="zh-CN" i="1"/>
                                  <m:t>𝑖</m:t>
                                </m:r>
                              </m:sub>
                              <m:sup/>
                              <m:e>
                                <m:nary>
                                  <m:naryPr>
                                    <m:chr m:val="∑"/>
                                    <m:limLoc m:val="subSup"/>
                                    <m:supHide m:val="on"/>
                                    <m:ctrlPr>
                                      <a:rPr lang="zh-CN" altLang="zh-CN" i="1"/>
                                    </m:ctrlPr>
                                  </m:naryPr>
                                  <m:sub>
                                    <m:r>
                                      <a:rPr lang="en-US" altLang="zh-CN" i="1"/>
                                      <m:t>𝑗</m:t>
                                    </m:r>
                                  </m:sub>
                                  <m:sup/>
                                  <m:e>
                                    <m:sSub>
                                      <m:sSubPr>
                                        <m:ctrlPr>
                                          <a:rPr lang="zh-CN" altLang="zh-CN" i="1"/>
                                        </m:ctrlPr>
                                      </m:sSubPr>
                                      <m:e>
                                        <m:r>
                                          <m:rPr>
                                            <m:sty m:val="p"/>
                                          </m:rPr>
                                          <a:rPr lang="en-US" altLang="zh-CN"/>
                                          <m:t>α</m:t>
                                        </m:r>
                                      </m:e>
                                      <m:sub>
                                        <m:r>
                                          <a:rPr lang="en-US" altLang="zh-CN" i="1"/>
                                          <m:t>𝑖</m:t>
                                        </m:r>
                                      </m:sub>
                                    </m:sSub>
                                    <m:sSub>
                                      <m:sSubPr>
                                        <m:ctrlPr>
                                          <a:rPr lang="zh-CN" altLang="zh-CN" i="1"/>
                                        </m:ctrlPr>
                                      </m:sSubPr>
                                      <m:e>
                                        <m:r>
                                          <m:rPr>
                                            <m:sty m:val="p"/>
                                          </m:rPr>
                                          <a:rPr lang="en-US" altLang="zh-CN"/>
                                          <m:t>α</m:t>
                                        </m:r>
                                      </m:e>
                                      <m:sub>
                                        <m:r>
                                          <a:rPr lang="en-US" altLang="zh-CN" i="1"/>
                                          <m:t>𝑗</m:t>
                                        </m:r>
                                      </m:sub>
                                    </m:sSub>
                                    <m:sSub>
                                      <m:sSubPr>
                                        <m:ctrlPr>
                                          <a:rPr lang="zh-CN" altLang="zh-CN" i="1"/>
                                        </m:ctrlPr>
                                      </m:sSubPr>
                                      <m:e>
                                        <m:r>
                                          <m:rPr>
                                            <m:sty m:val="p"/>
                                          </m:rPr>
                                          <a:rPr lang="en-US" altLang="zh-CN"/>
                                          <m:t>y</m:t>
                                        </m:r>
                                      </m:e>
                                      <m:sub>
                                        <m:r>
                                          <a:rPr lang="en-US" altLang="zh-CN" i="1"/>
                                          <m:t>𝑖</m:t>
                                        </m:r>
                                      </m:sub>
                                    </m:sSub>
                                    <m:sSub>
                                      <m:sSubPr>
                                        <m:ctrlPr>
                                          <a:rPr lang="zh-CN" altLang="zh-CN" i="1"/>
                                        </m:ctrlPr>
                                      </m:sSubPr>
                                      <m:e>
                                        <m:r>
                                          <m:rPr>
                                            <m:sty m:val="p"/>
                                          </m:rPr>
                                          <a:rPr lang="en-US" altLang="zh-CN"/>
                                          <m:t>y</m:t>
                                        </m:r>
                                      </m:e>
                                      <m:sub>
                                        <m:r>
                                          <a:rPr lang="en-US" altLang="zh-CN" i="1"/>
                                          <m:t>𝑗</m:t>
                                        </m:r>
                                      </m:sub>
                                    </m:sSub>
                                  </m:e>
                                </m:nary>
                                <m:sSup>
                                  <m:sSupPr>
                                    <m:ctrlPr>
                                      <a:rPr lang="zh-CN" altLang="zh-CN" i="1" smtClean="0"/>
                                    </m:ctrlPr>
                                  </m:sSupPr>
                                  <m:e>
                                    <m:sSub>
                                      <m:sSubPr>
                                        <m:ctrlPr>
                                          <a:rPr lang="zh-CN" altLang="zh-CN" i="1"/>
                                        </m:ctrlPr>
                                      </m:sSubPr>
                                      <m:e>
                                        <m:r>
                                          <m:rPr>
                                            <m:sty m:val="p"/>
                                          </m:rPr>
                                          <a:rPr lang="en-US" altLang="zh-CN"/>
                                          <m:t>ϕ</m:t>
                                        </m:r>
                                        <m:r>
                                          <a:rPr lang="en-US" altLang="zh-CN"/>
                                          <m:t>(</m:t>
                                        </m:r>
                                        <m:r>
                                          <a:rPr lang="en-US" altLang="zh-CN" b="1" i="1"/>
                                          <m:t>𝒙</m:t>
                                        </m:r>
                                      </m:e>
                                      <m:sub>
                                        <m:r>
                                          <a:rPr lang="en-US" altLang="zh-CN" i="1"/>
                                          <m:t>𝑖</m:t>
                                        </m:r>
                                      </m:sub>
                                    </m:sSub>
                                    <m:r>
                                      <a:rPr lang="en-US" altLang="zh-CN" i="1"/>
                                      <m:t>)</m:t>
                                    </m:r>
                                  </m:e>
                                  <m:sup>
                                    <m:r>
                                      <a:rPr lang="en-US" altLang="zh-CN" i="1"/>
                                      <m:t>𝑇</m:t>
                                    </m:r>
                                  </m:sup>
                                </m:sSup>
                                <m:r>
                                  <m:rPr>
                                    <m:sty m:val="p"/>
                                  </m:rPr>
                                  <a:rPr lang="en-US" altLang="zh-CN"/>
                                  <m:t>ϕ</m:t>
                                </m:r>
                                <m:r>
                                  <a:rPr lang="en-US" altLang="zh-CN"/>
                                  <m:t>(</m:t>
                                </m:r>
                                <m:sSub>
                                  <m:sSubPr>
                                    <m:ctrlPr>
                                      <a:rPr lang="zh-CN" altLang="zh-CN" i="1"/>
                                    </m:ctrlPr>
                                  </m:sSubPr>
                                  <m:e>
                                    <m:r>
                                      <a:rPr lang="en-US" altLang="zh-CN" b="1" i="1"/>
                                      <m:t>𝒙</m:t>
                                    </m:r>
                                  </m:e>
                                  <m:sub>
                                    <m:r>
                                      <a:rPr lang="en-US" altLang="zh-CN" i="1"/>
                                      <m:t>𝑗</m:t>
                                    </m:r>
                                  </m:sub>
                                </m:sSub>
                                <m:r>
                                  <a:rPr lang="en-US" altLang="zh-CN" i="1"/>
                                  <m:t>)</m:t>
                                </m:r>
                              </m:e>
                            </m:nary>
                          </m:e>
                        </m:func>
                        <m:r>
                          <a:rPr lang="en-US" altLang="zh-CN"/>
                          <m:t> </m:t>
                        </m:r>
                      </m:e>
                      <m:e>
                        <m:r>
                          <a:rPr lang="en-US" altLang="zh-CN" i="1"/>
                          <m:t>𝑠</m:t>
                        </m:r>
                        <m:r>
                          <a:rPr lang="en-US" altLang="zh-CN" i="1"/>
                          <m:t>.</m:t>
                        </m:r>
                        <m:r>
                          <a:rPr lang="en-US" altLang="zh-CN" i="1"/>
                          <m:t>𝑡</m:t>
                        </m:r>
                        <m:r>
                          <a:rPr lang="en-US" altLang="zh-CN" i="1"/>
                          <m:t>.   </m:t>
                        </m:r>
                        <m:sSub>
                          <m:sSubPr>
                            <m:ctrlPr>
                              <a:rPr lang="zh-CN" altLang="zh-CN" i="1"/>
                            </m:ctrlPr>
                          </m:sSubPr>
                          <m:e>
                            <m:r>
                              <m:rPr>
                                <m:sty m:val="p"/>
                              </m:rPr>
                              <a:rPr lang="en-US" altLang="zh-CN"/>
                              <m:t>α</m:t>
                            </m:r>
                          </m:e>
                          <m:sub>
                            <m:r>
                              <a:rPr lang="en-US" altLang="zh-CN" i="1"/>
                              <m:t>𝑖</m:t>
                            </m:r>
                          </m:sub>
                        </m:sSub>
                        <m:r>
                          <a:rPr lang="en-US" altLang="zh-CN" i="1"/>
                          <m:t>≥0</m:t>
                        </m:r>
                      </m:e>
                    </m:eqArr>
                  </m:oMath>
                </a14:m>
                <a:endParaRPr lang="zh-CN" altLang="zh-CN" dirty="0"/>
              </a:p>
              <a:p>
                <a:r>
                  <a:rPr lang="zh-CN" altLang="zh-CN" dirty="0"/>
                  <a:t>核函数</a:t>
                </a:r>
                <a14:m>
                  <m:oMath xmlns:m="http://schemas.openxmlformats.org/officeDocument/2006/math">
                    <m:r>
                      <m:rPr>
                        <m:sty m:val="p"/>
                      </m:rPr>
                      <a:rPr lang="en-US" altLang="zh-CN"/>
                      <m:t>K</m:t>
                    </m:r>
                    <m:d>
                      <m:dPr>
                        <m:ctrlPr>
                          <a:rPr lang="zh-CN" altLang="zh-CN" i="1"/>
                        </m:ctrlPr>
                      </m:dPr>
                      <m:e>
                        <m:sSub>
                          <m:sSubPr>
                            <m:ctrlPr>
                              <a:rPr lang="zh-CN" altLang="zh-CN" i="1"/>
                            </m:ctrlPr>
                          </m:sSubPr>
                          <m:e>
                            <m:r>
                              <a:rPr lang="en-US" altLang="zh-CN" b="1" i="1"/>
                              <m:t>𝒙</m:t>
                            </m:r>
                          </m:e>
                          <m:sub>
                            <m:r>
                              <a:rPr lang="en-US" altLang="zh-CN" i="1"/>
                              <m:t>𝑖</m:t>
                            </m:r>
                          </m:sub>
                        </m:sSub>
                        <m:r>
                          <a:rPr lang="en-US" altLang="zh-CN" i="1"/>
                          <m:t>,</m:t>
                        </m:r>
                        <m:r>
                          <a:rPr lang="en-US" altLang="zh-CN" b="1" i="1"/>
                          <m:t>𝒙</m:t>
                        </m:r>
                      </m:e>
                    </m:d>
                    <m:r>
                      <a:rPr lang="en-US" altLang="zh-CN" i="1"/>
                      <m:t>=</m:t>
                    </m:r>
                    <m:d>
                      <m:dPr>
                        <m:begChr m:val="〈"/>
                        <m:endChr m:val="〉"/>
                        <m:ctrlPr>
                          <a:rPr lang="zh-CN" altLang="zh-CN" i="1"/>
                        </m:ctrlPr>
                      </m:dPr>
                      <m:e>
                        <m:r>
                          <m:rPr>
                            <m:sty m:val="p"/>
                          </m:rPr>
                          <a:rPr lang="en-US" altLang="zh-CN"/>
                          <m:t>Φ</m:t>
                        </m:r>
                        <m:d>
                          <m:dPr>
                            <m:ctrlPr>
                              <a:rPr lang="zh-CN" altLang="zh-CN" i="1"/>
                            </m:ctrlPr>
                          </m:dPr>
                          <m:e>
                            <m:sSub>
                              <m:sSubPr>
                                <m:ctrlPr>
                                  <a:rPr lang="zh-CN" altLang="zh-CN" i="1"/>
                                </m:ctrlPr>
                              </m:sSubPr>
                              <m:e>
                                <m:r>
                                  <a:rPr lang="en-US" altLang="zh-CN" b="1" i="1"/>
                                  <m:t>𝒙</m:t>
                                </m:r>
                              </m:e>
                              <m:sub>
                                <m:r>
                                  <a:rPr lang="en-US" altLang="zh-CN" i="1"/>
                                  <m:t>𝑖</m:t>
                                </m:r>
                              </m:sub>
                            </m:sSub>
                          </m:e>
                        </m:d>
                        <m:r>
                          <a:rPr lang="en-US" altLang="zh-CN"/>
                          <m:t>, </m:t>
                        </m:r>
                        <m:r>
                          <m:rPr>
                            <m:sty m:val="p"/>
                          </m:rPr>
                          <a:rPr lang="en-US" altLang="zh-CN"/>
                          <m:t>Φ</m:t>
                        </m:r>
                        <m:r>
                          <a:rPr lang="en-US" altLang="zh-CN"/>
                          <m:t>(</m:t>
                        </m:r>
                        <m:r>
                          <a:rPr lang="en-US" altLang="zh-CN" b="1" i="1"/>
                          <m:t>𝒙</m:t>
                        </m:r>
                        <m:r>
                          <a:rPr lang="en-US" altLang="zh-CN"/>
                          <m:t>)</m:t>
                        </m:r>
                      </m:e>
                    </m:d>
                  </m:oMath>
                </a14:m>
                <a:endParaRPr lang="en-US" altLang="zh-CN" dirty="0" smtClean="0"/>
              </a:p>
              <a:p>
                <a:endParaRPr lang="en-US" altLang="zh-CN" dirty="0"/>
              </a:p>
              <a:p>
                <a:r>
                  <a:rPr lang="zh-CN" altLang="zh-CN" dirty="0"/>
                  <a:t>最常用的核函数是多项式核函数</a:t>
                </a:r>
                <a:r>
                  <a:rPr lang="en-US" altLang="zh-CN" dirty="0"/>
                  <a:t>(</a:t>
                </a:r>
                <a:r>
                  <a:rPr lang="en-US" altLang="zh-CN" dirty="0" err="1"/>
                  <a:t>polynominal</a:t>
                </a:r>
                <a:r>
                  <a:rPr lang="en-US" altLang="zh-CN" dirty="0"/>
                  <a:t> kernel)</a:t>
                </a:r>
                <a:r>
                  <a:rPr lang="zh-CN" altLang="zh-CN" dirty="0"/>
                  <a:t>、径向基核函数</a:t>
                </a:r>
                <a:r>
                  <a:rPr lang="en-US" altLang="zh-CN" dirty="0"/>
                  <a:t>(radial basis functions kernel)</a:t>
                </a:r>
                <a:r>
                  <a:rPr lang="zh-CN" altLang="zh-CN" dirty="0"/>
                  <a:t>和</a:t>
                </a:r>
                <a:r>
                  <a:rPr lang="en-US" altLang="zh-CN" dirty="0"/>
                  <a:t>S</a:t>
                </a:r>
                <a:r>
                  <a:rPr lang="zh-CN" altLang="zh-CN" dirty="0"/>
                  <a:t>形核函数（</a:t>
                </a:r>
                <a:r>
                  <a:rPr lang="en-US" altLang="zh-CN" dirty="0"/>
                  <a:t>sigmoid kernel</a:t>
                </a:r>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3826"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7785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6.6.2 </a:t>
            </a:r>
            <a:r>
              <a:rPr lang="zh-CN" altLang="zh-CN" b="1" dirty="0"/>
              <a:t>支持向量分类的</a:t>
            </a:r>
            <a:r>
              <a:rPr lang="en-US" altLang="zh-CN" b="1" dirty="0"/>
              <a:t>Python</a:t>
            </a:r>
            <a:r>
              <a:rPr lang="zh-CN" altLang="zh-CN" b="1" dirty="0" smtClean="0"/>
              <a:t>实现</a:t>
            </a:r>
            <a:endParaRPr lang="zh-CN" altLang="en-US" dirty="0"/>
          </a:p>
        </p:txBody>
      </p:sp>
      <p:sp>
        <p:nvSpPr>
          <p:cNvPr id="3" name="内容占位符 2"/>
          <p:cNvSpPr>
            <a:spLocks noGrp="1"/>
          </p:cNvSpPr>
          <p:nvPr>
            <p:ph idx="1"/>
          </p:nvPr>
        </p:nvSpPr>
        <p:spPr/>
        <p:txBody>
          <a:bodyPr/>
          <a:lstStyle/>
          <a:p>
            <a:r>
              <a:rPr lang="en-US" altLang="zh-CN" dirty="0" err="1"/>
              <a:t>Scikit</a:t>
            </a:r>
            <a:r>
              <a:rPr lang="en-US" altLang="zh-CN" dirty="0"/>
              <a:t>-learn</a:t>
            </a:r>
            <a:r>
              <a:rPr lang="zh-CN" altLang="zh-CN" dirty="0"/>
              <a:t>的</a:t>
            </a:r>
            <a:r>
              <a:rPr lang="en-US" altLang="zh-CN" dirty="0" err="1"/>
              <a:t>svm</a:t>
            </a:r>
            <a:r>
              <a:rPr lang="zh-CN" altLang="zh-CN" dirty="0"/>
              <a:t>模块提供了三个类实现支持向量模型，包括：</a:t>
            </a:r>
            <a:r>
              <a:rPr lang="en-US" altLang="zh-CN" dirty="0"/>
              <a:t>SVC</a:t>
            </a:r>
            <a:r>
              <a:rPr lang="zh-CN" altLang="zh-CN" dirty="0"/>
              <a:t>， </a:t>
            </a:r>
            <a:r>
              <a:rPr lang="en-US" altLang="zh-CN" dirty="0" err="1"/>
              <a:t>NuSVC</a:t>
            </a:r>
            <a:r>
              <a:rPr lang="zh-CN" altLang="zh-CN" dirty="0"/>
              <a:t>和</a:t>
            </a:r>
            <a:r>
              <a:rPr lang="en-US" altLang="zh-CN" dirty="0" err="1"/>
              <a:t>LinearSVC</a:t>
            </a:r>
            <a:r>
              <a:rPr lang="zh-CN" altLang="zh-CN" dirty="0" smtClean="0"/>
              <a:t>。</a:t>
            </a:r>
            <a:r>
              <a:rPr lang="en-US" altLang="zh-CN" dirty="0" err="1" smtClean="0"/>
              <a:t>NuSVC</a:t>
            </a:r>
            <a:r>
              <a:rPr lang="zh-CN" altLang="en-US" dirty="0" smtClean="0"/>
              <a:t>我们没讲，请看书自学</a:t>
            </a:r>
            <a:endParaRPr lang="zh-CN" altLang="zh-CN" dirty="0" smtClean="0"/>
          </a:p>
          <a:p>
            <a:endParaRPr lang="en-US" altLang="zh-CN" b="1" dirty="0"/>
          </a:p>
          <a:p>
            <a:r>
              <a:rPr lang="en-US" altLang="zh-CN" b="1" dirty="0" smtClean="0"/>
              <a:t>SVC</a:t>
            </a:r>
            <a:r>
              <a:rPr lang="zh-CN" altLang="zh-CN" b="1" dirty="0" smtClean="0"/>
              <a:t>类</a:t>
            </a:r>
            <a:endParaRPr lang="zh-CN" altLang="zh-CN" dirty="0" smtClean="0"/>
          </a:p>
          <a:p>
            <a:r>
              <a:rPr lang="en-US" altLang="zh-CN" dirty="0" smtClean="0"/>
              <a:t>SVC</a:t>
            </a:r>
            <a:r>
              <a:rPr lang="zh-CN" altLang="zh-CN" dirty="0"/>
              <a:t>是</a:t>
            </a:r>
            <a:r>
              <a:rPr lang="en-US" altLang="zh-CN" dirty="0"/>
              <a:t>C-SVC</a:t>
            </a:r>
            <a:r>
              <a:rPr lang="zh-CN" altLang="zh-CN" dirty="0"/>
              <a:t>的实现，其基本语法为： </a:t>
            </a:r>
          </a:p>
          <a:p>
            <a:r>
              <a:rPr lang="en-US" altLang="zh-CN" dirty="0"/>
              <a:t>SVC(C=1.0, kernel='</a:t>
            </a:r>
            <a:r>
              <a:rPr lang="en-US" altLang="zh-CN" dirty="0" err="1"/>
              <a:t>rbf</a:t>
            </a:r>
            <a:r>
              <a:rPr lang="en-US" altLang="zh-CN" dirty="0"/>
              <a:t>', degree=3, gamma='scale',</a:t>
            </a:r>
            <a:endParaRPr lang="zh-CN" altLang="zh-CN" dirty="0"/>
          </a:p>
          <a:p>
            <a:r>
              <a:rPr lang="en-US" altLang="zh-CN" dirty="0" err="1"/>
              <a:t>class_weight</a:t>
            </a:r>
            <a:r>
              <a:rPr lang="en-US" altLang="zh-CN" dirty="0"/>
              <a:t>=None, </a:t>
            </a:r>
            <a:r>
              <a:rPr lang="en-US" altLang="zh-CN" dirty="0" err="1"/>
              <a:t>decision_function_shape</a:t>
            </a:r>
            <a:r>
              <a:rPr lang="en-US" altLang="zh-CN" dirty="0"/>
              <a:t>='</a:t>
            </a:r>
            <a:r>
              <a:rPr lang="en-US" altLang="zh-CN" dirty="0" err="1"/>
              <a:t>ovr</a:t>
            </a:r>
            <a:r>
              <a:rPr lang="en-US" altLang="zh-CN" dirty="0"/>
              <a:t>') </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72680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主要参数如下：</a:t>
            </a:r>
          </a:p>
          <a:p>
            <a:r>
              <a:rPr lang="zh-CN" altLang="zh-CN" dirty="0"/>
              <a:t>（</a:t>
            </a:r>
            <a:r>
              <a:rPr lang="en-US" altLang="zh-CN" dirty="0"/>
              <a:t>1</a:t>
            </a:r>
            <a:r>
              <a:rPr lang="zh-CN" altLang="zh-CN" dirty="0"/>
              <a:t>）</a:t>
            </a:r>
            <a:r>
              <a:rPr lang="en-US" altLang="zh-CN" dirty="0"/>
              <a:t>C</a:t>
            </a:r>
            <a:r>
              <a:rPr lang="zh-CN" altLang="zh-CN" dirty="0"/>
              <a:t>： 是</a:t>
            </a:r>
            <a:r>
              <a:rPr lang="en-US" altLang="zh-CN" dirty="0"/>
              <a:t>C-SVC</a:t>
            </a:r>
            <a:r>
              <a:rPr lang="zh-CN" altLang="zh-CN" dirty="0"/>
              <a:t>中的正则化因子</a:t>
            </a:r>
            <a:r>
              <a:rPr lang="en-US" altLang="zh-CN" dirty="0"/>
              <a:t>C</a:t>
            </a:r>
            <a:r>
              <a:rPr lang="zh-CN" altLang="zh-CN" dirty="0"/>
              <a:t>，是</a:t>
            </a:r>
            <a:r>
              <a:rPr lang="en-US" altLang="zh-CN" dirty="0"/>
              <a:t>SVM </a:t>
            </a:r>
            <a:r>
              <a:rPr lang="zh-CN" altLang="zh-CN" dirty="0"/>
              <a:t>的主要参数之一。</a:t>
            </a:r>
          </a:p>
          <a:p>
            <a:r>
              <a:rPr lang="zh-CN" altLang="zh-CN" dirty="0"/>
              <a:t>（</a:t>
            </a:r>
            <a:r>
              <a:rPr lang="en-US" altLang="zh-CN" dirty="0"/>
              <a:t>2</a:t>
            </a:r>
            <a:r>
              <a:rPr lang="zh-CN" altLang="zh-CN" dirty="0"/>
              <a:t>）</a:t>
            </a:r>
            <a:r>
              <a:rPr lang="en-US" altLang="zh-CN" dirty="0"/>
              <a:t>Kernel</a:t>
            </a:r>
            <a:r>
              <a:rPr lang="zh-CN" altLang="zh-CN" dirty="0"/>
              <a:t>：设置用于训练的核函数，包括五种：</a:t>
            </a:r>
            <a:r>
              <a:rPr lang="en-US" altLang="zh-CN" dirty="0"/>
              <a:t>{‘linear’, ‘poly’, ‘</a:t>
            </a:r>
            <a:r>
              <a:rPr lang="en-US" altLang="zh-CN" dirty="0" err="1"/>
              <a:t>rbf</a:t>
            </a:r>
            <a:r>
              <a:rPr lang="en-US" altLang="zh-CN" dirty="0"/>
              <a:t>’, ‘sigmoid’, ‘precomputed’}</a:t>
            </a:r>
            <a:r>
              <a:rPr lang="zh-CN" altLang="zh-CN" dirty="0"/>
              <a:t>，默认是径向基核函数</a:t>
            </a:r>
            <a:r>
              <a:rPr lang="en-US" altLang="zh-CN" dirty="0"/>
              <a:t>’</a:t>
            </a:r>
            <a:r>
              <a:rPr lang="en-US" altLang="zh-CN" dirty="0" err="1"/>
              <a:t>rbf</a:t>
            </a:r>
            <a:r>
              <a:rPr lang="en-US" altLang="zh-CN" dirty="0"/>
              <a:t>’</a:t>
            </a:r>
            <a:r>
              <a:rPr lang="zh-CN" altLang="zh-CN" dirty="0"/>
              <a:t>。 </a:t>
            </a:r>
          </a:p>
          <a:p>
            <a:r>
              <a:rPr lang="zh-CN" altLang="zh-CN" dirty="0"/>
              <a:t>（</a:t>
            </a:r>
            <a:r>
              <a:rPr lang="en-US" altLang="zh-CN" dirty="0"/>
              <a:t>3</a:t>
            </a:r>
            <a:r>
              <a:rPr lang="zh-CN" altLang="zh-CN" dirty="0"/>
              <a:t>）</a:t>
            </a:r>
            <a:r>
              <a:rPr lang="en-US" altLang="zh-CN" dirty="0"/>
              <a:t>gamma</a:t>
            </a:r>
            <a:r>
              <a:rPr lang="zh-CN" altLang="zh-CN" dirty="0"/>
              <a:t>：是核函数中的参数（对于</a:t>
            </a:r>
            <a:r>
              <a:rPr lang="en-US" altLang="zh-CN" dirty="0"/>
              <a:t>‘poly’, ‘</a:t>
            </a:r>
            <a:r>
              <a:rPr lang="en-US" altLang="zh-CN" dirty="0" err="1"/>
              <a:t>rbf</a:t>
            </a:r>
            <a:r>
              <a:rPr lang="en-US" altLang="zh-CN" dirty="0"/>
              <a:t>’, ‘sigmoid</a:t>
            </a:r>
            <a:r>
              <a:rPr lang="zh-CN" altLang="zh-CN" dirty="0"/>
              <a:t>三种核函数适用）。可以设置用户指定的浮点数值，或者</a:t>
            </a:r>
            <a:r>
              <a:rPr lang="en-US" altLang="zh-CN" dirty="0"/>
              <a:t>{‘scale’</a:t>
            </a:r>
            <a:r>
              <a:rPr lang="zh-CN" altLang="zh-CN" dirty="0"/>
              <a:t>和</a:t>
            </a:r>
            <a:r>
              <a:rPr lang="en-US" altLang="zh-CN" dirty="0"/>
              <a:t> ‘auto’},</a:t>
            </a:r>
            <a:r>
              <a:rPr lang="zh-CN" altLang="zh-CN" dirty="0"/>
              <a:t>默认是</a:t>
            </a:r>
            <a:r>
              <a:rPr lang="en-US" altLang="zh-CN" dirty="0"/>
              <a:t>‘auto’</a:t>
            </a:r>
            <a:r>
              <a:rPr lang="zh-CN" altLang="zh-CN" dirty="0"/>
              <a:t>。</a:t>
            </a:r>
          </a:p>
          <a:p>
            <a:r>
              <a:rPr lang="zh-CN" altLang="zh-CN" dirty="0"/>
              <a:t>（</a:t>
            </a:r>
            <a:r>
              <a:rPr lang="en-US" altLang="zh-CN" dirty="0"/>
              <a:t>4</a:t>
            </a:r>
            <a:r>
              <a:rPr lang="zh-CN" altLang="zh-CN" dirty="0"/>
              <a:t>）</a:t>
            </a:r>
            <a:r>
              <a:rPr lang="en-US" altLang="zh-CN" dirty="0" err="1"/>
              <a:t>class_weight</a:t>
            </a:r>
            <a:r>
              <a:rPr lang="en-US" altLang="zh-CN" dirty="0"/>
              <a:t>: </a:t>
            </a:r>
            <a:r>
              <a:rPr lang="zh-CN" altLang="zh-CN" dirty="0"/>
              <a:t>用于设置不同类别权重。可以是一个字典型的值或者‘</a:t>
            </a:r>
            <a:r>
              <a:rPr lang="en-US" altLang="zh-CN" dirty="0"/>
              <a:t>balanced</a:t>
            </a:r>
            <a:r>
              <a:rPr lang="zh-CN" altLang="zh-CN" dirty="0"/>
              <a:t>’。</a:t>
            </a:r>
          </a:p>
          <a:p>
            <a:r>
              <a:rPr lang="zh-CN" altLang="zh-CN" dirty="0"/>
              <a:t>（</a:t>
            </a:r>
            <a:r>
              <a:rPr lang="en-US" altLang="zh-CN" dirty="0"/>
              <a:t>5</a:t>
            </a:r>
            <a:r>
              <a:rPr lang="zh-CN" altLang="zh-CN" dirty="0"/>
              <a:t>）</a:t>
            </a:r>
            <a:r>
              <a:rPr lang="en-US" altLang="zh-CN" dirty="0" err="1"/>
              <a:t>decision_function_shape</a:t>
            </a:r>
            <a:r>
              <a:rPr lang="zh-CN" altLang="zh-CN" dirty="0"/>
              <a:t>：表示模型如何实现多分类，可以取值为</a:t>
            </a:r>
            <a:r>
              <a:rPr lang="en-US" altLang="zh-CN" dirty="0"/>
              <a:t>‘</a:t>
            </a:r>
            <a:r>
              <a:rPr lang="en-US" altLang="zh-CN" dirty="0" err="1"/>
              <a:t>ovo</a:t>
            </a:r>
            <a:r>
              <a:rPr lang="en-US" altLang="zh-CN" dirty="0"/>
              <a:t>’(</a:t>
            </a:r>
            <a:r>
              <a:rPr lang="zh-CN" altLang="zh-CN" dirty="0"/>
              <a:t>一对一</a:t>
            </a:r>
            <a:r>
              <a:rPr lang="en-US" altLang="zh-CN" dirty="0"/>
              <a:t>)</a:t>
            </a:r>
            <a:r>
              <a:rPr lang="zh-CN" altLang="zh-CN" dirty="0"/>
              <a:t>或</a:t>
            </a:r>
            <a:r>
              <a:rPr lang="en-US" altLang="zh-CN" dirty="0"/>
              <a:t>‘</a:t>
            </a:r>
            <a:r>
              <a:rPr lang="en-US" altLang="zh-CN" dirty="0" err="1"/>
              <a:t>ovr</a:t>
            </a:r>
            <a:r>
              <a:rPr lang="en-US" altLang="zh-CN" dirty="0"/>
              <a:t>’</a:t>
            </a:r>
            <a:r>
              <a:rPr lang="zh-CN" altLang="zh-CN" dirty="0"/>
              <a:t>（一对多），默认是</a:t>
            </a:r>
            <a:r>
              <a:rPr lang="en-US" altLang="zh-CN" dirty="0"/>
              <a:t>‘</a:t>
            </a:r>
            <a:r>
              <a:rPr lang="en-US" altLang="zh-CN" dirty="0" err="1"/>
              <a:t>ovr</a:t>
            </a:r>
            <a:r>
              <a:rPr lang="en-US" altLang="zh-CN" dirty="0"/>
              <a:t>’</a:t>
            </a:r>
            <a:r>
              <a:rPr lang="zh-CN" altLang="zh-CN" dirty="0"/>
              <a:t>。</a:t>
            </a:r>
          </a:p>
          <a:p>
            <a:r>
              <a:rPr lang="zh-CN" altLang="zh-CN" dirty="0"/>
              <a:t>该类实现了一些用于模型训练和预测的函数，包括：</a:t>
            </a:r>
            <a:r>
              <a:rPr lang="en-US" altLang="zh-CN" dirty="0"/>
              <a:t>fit(), predict(),score()</a:t>
            </a:r>
            <a:r>
              <a:rPr lang="zh-CN" altLang="zh-CN" dirty="0"/>
              <a:t>等，它们的作用和使用方法与前面介绍的</a:t>
            </a:r>
            <a:r>
              <a:rPr lang="en-US" altLang="zh-CN" dirty="0" err="1"/>
              <a:t>DecisionTree</a:t>
            </a:r>
            <a:r>
              <a:rPr lang="zh-CN" altLang="zh-CN" dirty="0"/>
              <a:t>类和</a:t>
            </a:r>
            <a:r>
              <a:rPr lang="en-US" altLang="zh-CN" dirty="0" err="1"/>
              <a:t>MLPClassifier</a:t>
            </a:r>
            <a:r>
              <a:rPr lang="zh-CN" altLang="zh-CN" dirty="0"/>
              <a:t>类类似，我们不再赘述。</a:t>
            </a:r>
          </a:p>
          <a:p>
            <a:endParaRPr lang="zh-CN" altLang="en-US" dirty="0"/>
          </a:p>
        </p:txBody>
      </p:sp>
    </p:spTree>
    <p:extLst>
      <p:ext uri="{BB962C8B-B14F-4D97-AF65-F5344CB8AC3E}">
        <p14:creationId xmlns:p14="http://schemas.microsoft.com/office/powerpoint/2010/main" val="2567437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代码</a:t>
            </a:r>
            <a:r>
              <a:rPr lang="en-US" altLang="zh-CN" dirty="0"/>
              <a:t>6-7</a:t>
            </a:r>
            <a:r>
              <a:rPr lang="zh-CN" altLang="zh-CN" dirty="0"/>
              <a:t>：使用支持向量机在</a:t>
            </a:r>
            <a:r>
              <a:rPr lang="en-US" altLang="zh-CN" dirty="0"/>
              <a:t>Universal Bank</a:t>
            </a:r>
            <a:r>
              <a:rPr lang="zh-CN" altLang="zh-CN" dirty="0"/>
              <a:t>数据集上分类</a:t>
            </a:r>
          </a:p>
          <a:p>
            <a:endParaRPr lang="zh-CN" altLang="en-US" dirty="0"/>
          </a:p>
        </p:txBody>
      </p:sp>
    </p:spTree>
    <p:extLst>
      <p:ext uri="{BB962C8B-B14F-4D97-AF65-F5344CB8AC3E}">
        <p14:creationId xmlns:p14="http://schemas.microsoft.com/office/powerpoint/2010/main" val="2867117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练习：手机价格预测</a:t>
            </a:r>
            <a:endParaRPr lang="zh-CN" altLang="en-US" dirty="0"/>
          </a:p>
        </p:txBody>
      </p:sp>
      <p:sp>
        <p:nvSpPr>
          <p:cNvPr id="3" name="内容占位符 2"/>
          <p:cNvSpPr>
            <a:spLocks noGrp="1"/>
          </p:cNvSpPr>
          <p:nvPr>
            <p:ph idx="1"/>
          </p:nvPr>
        </p:nvSpPr>
        <p:spPr/>
        <p:txBody>
          <a:bodyPr>
            <a:normAutofit fontScale="85000" lnSpcReduction="20000"/>
          </a:bodyPr>
          <a:lstStyle/>
          <a:p>
            <a:pPr fontAlgn="base"/>
            <a:r>
              <a:rPr lang="en-US" altLang="zh-CN" smtClean="0"/>
              <a:t>https://www.kaggle.com/datasets/iabhishekofficial/mobile-price-classification</a:t>
            </a:r>
          </a:p>
          <a:p>
            <a:pPr fontAlgn="base"/>
            <a:r>
              <a:rPr lang="en-US" altLang="zh-CN" dirty="0" smtClean="0"/>
              <a:t>Bob </a:t>
            </a:r>
            <a:r>
              <a:rPr lang="en-US" altLang="zh-CN" dirty="0"/>
              <a:t>has started his own mobile company. He wants to give tough fight to big companies like </a:t>
            </a:r>
            <a:r>
              <a:rPr lang="en-US" altLang="zh-CN" dirty="0" err="1"/>
              <a:t>Apple,Samsung</a:t>
            </a:r>
            <a:r>
              <a:rPr lang="en-US" altLang="zh-CN" dirty="0"/>
              <a:t> etc.</a:t>
            </a:r>
          </a:p>
          <a:p>
            <a:pPr fontAlgn="base"/>
            <a:r>
              <a:rPr lang="en-US" altLang="zh-CN" dirty="0"/>
              <a:t>He does not know how to estimate price of mobiles his company creates. In this competitive mobile phone market you cannot simply assume things. To solve this problem he collects sales data of mobile phones of various companies.</a:t>
            </a:r>
          </a:p>
          <a:p>
            <a:pPr fontAlgn="base"/>
            <a:r>
              <a:rPr lang="en-US" altLang="zh-CN" dirty="0"/>
              <a:t>Bob wants to find out some relation between features of a mobile phone(</a:t>
            </a:r>
            <a:r>
              <a:rPr lang="en-US" altLang="zh-CN" dirty="0" err="1"/>
              <a:t>eg</a:t>
            </a:r>
            <a:r>
              <a:rPr lang="en-US" altLang="zh-CN" dirty="0"/>
              <a:t>:- </a:t>
            </a:r>
            <a:r>
              <a:rPr lang="en-US" altLang="zh-CN" dirty="0" err="1"/>
              <a:t>RAM,Internal</a:t>
            </a:r>
            <a:r>
              <a:rPr lang="en-US" altLang="zh-CN" dirty="0"/>
              <a:t> Memory </a:t>
            </a:r>
            <a:r>
              <a:rPr lang="en-US" altLang="zh-CN" dirty="0" err="1"/>
              <a:t>etc</a:t>
            </a:r>
            <a:r>
              <a:rPr lang="en-US" altLang="zh-CN" dirty="0"/>
              <a:t>) and its selling price. But he is not so good at Machine Learning. So he needs your help to solve this problem.</a:t>
            </a:r>
          </a:p>
          <a:p>
            <a:pPr fontAlgn="base"/>
            <a:r>
              <a:rPr lang="en-US" altLang="zh-CN" dirty="0"/>
              <a:t>In this problem you do not have to predict actual price but a price range indicating how high the price is</a:t>
            </a:r>
          </a:p>
          <a:p>
            <a:endParaRPr lang="zh-CN" altLang="en-US" dirty="0"/>
          </a:p>
        </p:txBody>
      </p:sp>
    </p:spTree>
    <p:extLst>
      <p:ext uri="{BB962C8B-B14F-4D97-AF65-F5344CB8AC3E}">
        <p14:creationId xmlns:p14="http://schemas.microsoft.com/office/powerpoint/2010/main" val="93651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Minsky </a:t>
            </a:r>
            <a:r>
              <a:rPr lang="zh-CN" altLang="zh-CN" dirty="0"/>
              <a:t>和</a:t>
            </a:r>
            <a:r>
              <a:rPr lang="en-US" altLang="zh-CN" dirty="0"/>
              <a:t> </a:t>
            </a:r>
            <a:r>
              <a:rPr lang="en-US" altLang="zh-CN" dirty="0" err="1"/>
              <a:t>Papert</a:t>
            </a:r>
            <a:r>
              <a:rPr lang="zh-CN" altLang="zh-CN" dirty="0"/>
              <a:t>在</a:t>
            </a:r>
            <a:r>
              <a:rPr lang="en-US" altLang="zh-CN" dirty="0"/>
              <a:t>1969</a:t>
            </a:r>
            <a:r>
              <a:rPr lang="zh-CN" altLang="zh-CN" dirty="0"/>
              <a:t>年的一篇论文中指出感知机的重大缺陷：它只能解决线性可分问题，它不能解决异或问题</a:t>
            </a:r>
            <a:r>
              <a:rPr lang="zh-CN" altLang="zh-CN" dirty="0" smtClean="0"/>
              <a:t>。随后</a:t>
            </a:r>
            <a:r>
              <a:rPr lang="zh-CN" altLang="zh-CN" dirty="0"/>
              <a:t>，神经网络的研究陷入了停滞</a:t>
            </a:r>
            <a:r>
              <a:rPr lang="zh-CN" altLang="zh-CN" dirty="0" smtClean="0"/>
              <a:t>。</a:t>
            </a:r>
            <a:endParaRPr lang="zh-CN" altLang="en-US" dirty="0"/>
          </a:p>
        </p:txBody>
      </p:sp>
      <p:pic>
        <p:nvPicPr>
          <p:cNvPr id="4" name="图片 3"/>
          <p:cNvPicPr/>
          <p:nvPr/>
        </p:nvPicPr>
        <p:blipFill>
          <a:blip r:embed="rId2"/>
          <a:stretch>
            <a:fillRect/>
          </a:stretch>
        </p:blipFill>
        <p:spPr>
          <a:xfrm>
            <a:off x="4770928" y="2890982"/>
            <a:ext cx="3467908" cy="3057236"/>
          </a:xfrm>
          <a:prstGeom prst="rect">
            <a:avLst/>
          </a:prstGeom>
        </p:spPr>
      </p:pic>
    </p:spTree>
    <p:extLst>
      <p:ext uri="{BB962C8B-B14F-4D97-AF65-F5344CB8AC3E}">
        <p14:creationId xmlns:p14="http://schemas.microsoft.com/office/powerpoint/2010/main" val="2560690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61331" y="0"/>
            <a:ext cx="10292469" cy="6858000"/>
          </a:xfrm>
          <a:prstGeom prst="rect">
            <a:avLst/>
          </a:prstGeom>
        </p:spPr>
      </p:pic>
    </p:spTree>
    <p:extLst>
      <p:ext uri="{BB962C8B-B14F-4D97-AF65-F5344CB8AC3E}">
        <p14:creationId xmlns:p14="http://schemas.microsoft.com/office/powerpoint/2010/main" val="1002015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8 </a:t>
            </a:r>
            <a:r>
              <a:rPr lang="en-US" altLang="zh-CN" dirty="0"/>
              <a:t>categorical variables: </a:t>
            </a:r>
            <a:r>
              <a:rPr lang="en-US" altLang="zh-CN" dirty="0" err="1"/>
              <a:t>n_cores</a:t>
            </a:r>
            <a:r>
              <a:rPr lang="en-US" altLang="zh-CN" dirty="0"/>
              <a:t> , </a:t>
            </a:r>
            <a:r>
              <a:rPr lang="en-US" altLang="zh-CN" dirty="0" err="1"/>
              <a:t>price_range</a:t>
            </a:r>
            <a:r>
              <a:rPr lang="en-US" altLang="zh-CN" dirty="0"/>
              <a:t>, blue, </a:t>
            </a:r>
            <a:r>
              <a:rPr lang="en-US" altLang="zh-CN" dirty="0" err="1"/>
              <a:t>dual_sim</a:t>
            </a:r>
            <a:r>
              <a:rPr lang="en-US" altLang="zh-CN" dirty="0"/>
              <a:t>, </a:t>
            </a:r>
            <a:r>
              <a:rPr lang="en-US" altLang="zh-CN" dirty="0" err="1"/>
              <a:t>four_g</a:t>
            </a:r>
            <a:r>
              <a:rPr lang="en-US" altLang="zh-CN" dirty="0"/>
              <a:t>, </a:t>
            </a:r>
            <a:r>
              <a:rPr lang="en-US" altLang="zh-CN" dirty="0" err="1"/>
              <a:t>three_g</a:t>
            </a:r>
            <a:r>
              <a:rPr lang="en-US" altLang="zh-CN" dirty="0"/>
              <a:t>, </a:t>
            </a:r>
            <a:r>
              <a:rPr lang="en-US" altLang="zh-CN" dirty="0" err="1"/>
              <a:t>touch_screen</a:t>
            </a:r>
            <a:r>
              <a:rPr lang="en-US" altLang="zh-CN" dirty="0"/>
              <a:t>, </a:t>
            </a:r>
            <a:r>
              <a:rPr lang="en-US" altLang="zh-CN" dirty="0" err="1"/>
              <a:t>wifi</a:t>
            </a:r>
            <a:endParaRPr lang="en-US" altLang="zh-CN" dirty="0"/>
          </a:p>
          <a:p>
            <a:endParaRPr lang="en-US" altLang="zh-CN" dirty="0" smtClean="0"/>
          </a:p>
          <a:p>
            <a:r>
              <a:rPr lang="en-US" altLang="zh-CN" dirty="0" smtClean="0"/>
              <a:t>13 </a:t>
            </a:r>
            <a:r>
              <a:rPr lang="en-US" altLang="zh-CN" dirty="0"/>
              <a:t>numeric variables: </a:t>
            </a:r>
            <a:r>
              <a:rPr lang="en-US" altLang="zh-CN" dirty="0" err="1"/>
              <a:t>battery_power</a:t>
            </a:r>
            <a:r>
              <a:rPr lang="en-US" altLang="zh-CN" dirty="0"/>
              <a:t>, </a:t>
            </a:r>
            <a:r>
              <a:rPr lang="en-US" altLang="zh-CN" dirty="0" err="1"/>
              <a:t>clock_speed</a:t>
            </a:r>
            <a:r>
              <a:rPr lang="en-US" altLang="zh-CN" dirty="0"/>
              <a:t>, fc, </a:t>
            </a:r>
            <a:r>
              <a:rPr lang="en-US" altLang="zh-CN" dirty="0" err="1"/>
              <a:t>int_memory</a:t>
            </a:r>
            <a:r>
              <a:rPr lang="en-US" altLang="zh-CN" dirty="0"/>
              <a:t>, </a:t>
            </a:r>
            <a:r>
              <a:rPr lang="en-US" altLang="zh-CN" dirty="0" err="1"/>
              <a:t>m_dep</a:t>
            </a:r>
            <a:r>
              <a:rPr lang="en-US" altLang="zh-CN" dirty="0"/>
              <a:t>, </a:t>
            </a:r>
            <a:r>
              <a:rPr lang="en-US" altLang="zh-CN" dirty="0" err="1"/>
              <a:t>mobile_wt</a:t>
            </a:r>
            <a:r>
              <a:rPr lang="en-US" altLang="zh-CN" dirty="0"/>
              <a:t>, pc, </a:t>
            </a:r>
            <a:r>
              <a:rPr lang="en-US" altLang="zh-CN" dirty="0" err="1"/>
              <a:t>px_height</a:t>
            </a:r>
            <a:r>
              <a:rPr lang="en-US" altLang="zh-CN" dirty="0"/>
              <a:t>, </a:t>
            </a:r>
            <a:r>
              <a:rPr lang="en-US" altLang="zh-CN" dirty="0" err="1"/>
              <a:t>px_width</a:t>
            </a:r>
            <a:r>
              <a:rPr lang="en-US" altLang="zh-CN" dirty="0"/>
              <a:t>, ram, </a:t>
            </a:r>
            <a:r>
              <a:rPr lang="en-US" altLang="zh-CN" dirty="0" err="1"/>
              <a:t>talk_time</a:t>
            </a:r>
            <a:r>
              <a:rPr lang="en-US" altLang="zh-CN" dirty="0"/>
              <a:t>, </a:t>
            </a:r>
            <a:r>
              <a:rPr lang="en-US" altLang="zh-CN" dirty="0" err="1"/>
              <a:t>sc_h</a:t>
            </a:r>
            <a:r>
              <a:rPr lang="en-US" altLang="zh-CN" dirty="0"/>
              <a:t>, </a:t>
            </a:r>
            <a:r>
              <a:rPr lang="en-US" altLang="zh-CN" dirty="0" err="1"/>
              <a:t>sc_w</a:t>
            </a:r>
            <a:endParaRPr lang="en-US" altLang="zh-CN" dirty="0"/>
          </a:p>
          <a:p>
            <a:endParaRPr lang="zh-CN" altLang="en-US" dirty="0"/>
          </a:p>
        </p:txBody>
      </p:sp>
    </p:spTree>
    <p:extLst>
      <p:ext uri="{BB962C8B-B14F-4D97-AF65-F5344CB8AC3E}">
        <p14:creationId xmlns:p14="http://schemas.microsoft.com/office/powerpoint/2010/main" val="2920876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手机价格分类数据集</a:t>
            </a:r>
            <a:endParaRPr lang="en-US" altLang="zh-CN" dirty="0" smtClean="0"/>
          </a:p>
          <a:p>
            <a:r>
              <a:rPr lang="en-US" altLang="zh-CN" dirty="0" smtClean="0"/>
              <a:t>mobile-price-train.csv</a:t>
            </a:r>
          </a:p>
          <a:p>
            <a:r>
              <a:rPr lang="en-US" altLang="zh-CN" dirty="0" smtClean="0"/>
              <a:t>mobile-price-test.csv</a:t>
            </a:r>
            <a:endParaRPr lang="en-US" altLang="zh-CN" dirty="0"/>
          </a:p>
          <a:p>
            <a:endParaRPr lang="en-US" altLang="zh-CN" dirty="0" smtClean="0"/>
          </a:p>
          <a:p>
            <a:r>
              <a:rPr lang="en-US" altLang="zh-CN" dirty="0" smtClean="0"/>
              <a:t>20</a:t>
            </a:r>
            <a:r>
              <a:rPr lang="zh-CN" altLang="en-US" dirty="0" smtClean="0"/>
              <a:t>个特征关于手机各种指标，例如，电池、重量等</a:t>
            </a:r>
            <a:endParaRPr lang="en-US" altLang="zh-CN" dirty="0" smtClean="0"/>
          </a:p>
          <a:p>
            <a:r>
              <a:rPr lang="zh-CN" altLang="en-US" dirty="0"/>
              <a:t>一</a:t>
            </a:r>
            <a:r>
              <a:rPr lang="zh-CN" altLang="en-US" dirty="0" smtClean="0"/>
              <a:t>个目标列，包含</a:t>
            </a:r>
            <a:r>
              <a:rPr lang="en-US" altLang="zh-CN" dirty="0" smtClean="0"/>
              <a:t>0,1,2,3</a:t>
            </a:r>
            <a:r>
              <a:rPr lang="zh-CN" altLang="en-US" dirty="0" smtClean="0"/>
              <a:t>四种价格类别</a:t>
            </a:r>
            <a:endParaRPr lang="en-US" altLang="zh-CN" dirty="0" smtClean="0"/>
          </a:p>
          <a:p>
            <a:endParaRPr lang="en-US" altLang="zh-CN" dirty="0"/>
          </a:p>
          <a:p>
            <a:r>
              <a:rPr lang="zh-CN" altLang="en-US" dirty="0" smtClean="0"/>
              <a:t>请用我们前面学过的模型和训练集分别训练一个分类器</a:t>
            </a:r>
            <a:endParaRPr lang="en-US" altLang="zh-CN" dirty="0" smtClean="0"/>
          </a:p>
          <a:p>
            <a:r>
              <a:rPr lang="zh-CN" altLang="en-US" dirty="0" smtClean="0"/>
              <a:t>在测试集上查看分类性能。就用</a:t>
            </a:r>
            <a:r>
              <a:rPr lang="en-US" altLang="zh-CN" dirty="0" smtClean="0"/>
              <a:t>score</a:t>
            </a:r>
            <a:r>
              <a:rPr lang="zh-CN" altLang="en-US" dirty="0" smtClean="0"/>
              <a:t>函数评价</a:t>
            </a:r>
            <a:endParaRPr lang="zh-CN" altLang="en-US" dirty="0"/>
          </a:p>
        </p:txBody>
      </p:sp>
    </p:spTree>
    <p:extLst>
      <p:ext uri="{BB962C8B-B14F-4D97-AF65-F5344CB8AC3E}">
        <p14:creationId xmlns:p14="http://schemas.microsoft.com/office/powerpoint/2010/main" val="18882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到了</a:t>
            </a:r>
            <a:r>
              <a:rPr lang="en-US" altLang="zh-CN" dirty="0" smtClean="0"/>
              <a:t>1975</a:t>
            </a:r>
            <a:r>
              <a:rPr lang="zh-CN" altLang="zh-CN" dirty="0" smtClean="0"/>
              <a:t>年，随着多层感知机网络的诞生和反向传播算法</a:t>
            </a:r>
            <a:r>
              <a:rPr lang="en-US" altLang="zh-CN" dirty="0" smtClean="0"/>
              <a:t>(Back Propagation, BP)</a:t>
            </a:r>
            <a:r>
              <a:rPr lang="zh-CN" altLang="zh-CN" dirty="0" smtClean="0"/>
              <a:t>的发明，</a:t>
            </a:r>
            <a:r>
              <a:rPr lang="zh-CN" altLang="en-US" dirty="0" smtClean="0"/>
              <a:t>解决了上面的异或问题，</a:t>
            </a:r>
            <a:r>
              <a:rPr lang="zh-CN" altLang="zh-CN" dirty="0" smtClean="0"/>
              <a:t>神经网络的研究又迎来了一个高峰。</a:t>
            </a:r>
            <a:endParaRPr lang="en-US" altLang="zh-CN" dirty="0" smtClean="0"/>
          </a:p>
          <a:p>
            <a:endParaRPr lang="en-US" altLang="zh-CN" dirty="0"/>
          </a:p>
          <a:p>
            <a:r>
              <a:rPr lang="zh-CN" altLang="en-US" dirty="0" smtClean="0"/>
              <a:t>下面我们看一个例子，多层感知机是怎么解决异或问题的。</a:t>
            </a:r>
            <a:endParaRPr lang="zh-CN" altLang="zh-CN" dirty="0" smtClean="0"/>
          </a:p>
          <a:p>
            <a:endParaRPr lang="zh-CN" altLang="en-US" dirty="0"/>
          </a:p>
        </p:txBody>
      </p:sp>
    </p:spTree>
    <p:extLst>
      <p:ext uri="{BB962C8B-B14F-4D97-AF65-F5344CB8AC3E}">
        <p14:creationId xmlns:p14="http://schemas.microsoft.com/office/powerpoint/2010/main" val="306444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多层感知机其实就是在网络中加入隐层，如图</a:t>
            </a:r>
            <a:r>
              <a:rPr lang="en-US" altLang="zh-CN" dirty="0"/>
              <a:t>6-10(a)</a:t>
            </a:r>
            <a:r>
              <a:rPr lang="zh-CN" altLang="zh-CN" dirty="0"/>
              <a:t>所示。输入层的数据先被送到隐层神经元进行计算，隐层的输出又作为下一层（另外一个隐层或者输出层）的输入。我们以异或问题为例来解释为何多层感知机具有更好的性能。</a:t>
            </a:r>
            <a:endParaRPr lang="zh-CN" altLang="en-US" dirty="0"/>
          </a:p>
        </p:txBody>
      </p:sp>
      <p:sp>
        <p:nvSpPr>
          <p:cNvPr id="4" name="Rectangle 2"/>
          <p:cNvSpPr>
            <a:spLocks noChangeArrowheads="1"/>
          </p:cNvSpPr>
          <p:nvPr/>
        </p:nvSpPr>
        <p:spPr bwMode="auto">
          <a:xfrm>
            <a:off x="1496291" y="4683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70533388"/>
              </p:ext>
            </p:extLst>
          </p:nvPr>
        </p:nvGraphicFramePr>
        <p:xfrm>
          <a:off x="2593204" y="3574473"/>
          <a:ext cx="6618561" cy="2934999"/>
        </p:xfrm>
        <a:graphic>
          <a:graphicData uri="http://schemas.openxmlformats.org/presentationml/2006/ole">
            <mc:AlternateContent xmlns:mc="http://schemas.openxmlformats.org/markup-compatibility/2006">
              <mc:Choice xmlns:v="urn:schemas-microsoft-com:vml" Requires="v">
                <p:oleObj spid="_x0000_s2155" name="Visio" r:id="rId3" imgW="3367969" imgH="1493267" progId="Visio.Drawing.15">
                  <p:embed/>
                </p:oleObj>
              </mc:Choice>
              <mc:Fallback>
                <p:oleObj name="Visio" r:id="rId3" imgW="3367969" imgH="149326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204" y="3574473"/>
                        <a:ext cx="6618561" cy="2934999"/>
                      </a:xfrm>
                      <a:prstGeom prst="rect">
                        <a:avLst/>
                      </a:prstGeom>
                      <a:noFill/>
                    </p:spPr>
                  </p:pic>
                </p:oleObj>
              </mc:Fallback>
            </mc:AlternateContent>
          </a:graphicData>
        </a:graphic>
      </p:graphicFrame>
    </p:spTree>
    <p:extLst>
      <p:ext uri="{BB962C8B-B14F-4D97-AF65-F5344CB8AC3E}">
        <p14:creationId xmlns:p14="http://schemas.microsoft.com/office/powerpoint/2010/main" val="33242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t>设置隐层的权重</a:t>
                </a:r>
                <a14:m>
                  <m:oMath xmlns:m="http://schemas.openxmlformats.org/officeDocument/2006/math">
                    <m:sSub>
                      <m:sSubPr>
                        <m:ctrlPr>
                          <a:rPr lang="zh-CN" altLang="zh-CN" i="1"/>
                        </m:ctrlPr>
                      </m:sSubPr>
                      <m:e>
                        <m:r>
                          <a:rPr lang="en-US" altLang="zh-CN" i="1"/>
                          <m:t>𝑊</m:t>
                        </m:r>
                      </m:e>
                      <m:sub>
                        <m:r>
                          <a:rPr lang="en-US" altLang="zh-CN" i="1"/>
                          <m:t>1</m:t>
                        </m:r>
                      </m:sub>
                    </m:sSub>
                    <m:r>
                      <a:rPr lang="en-US" altLang="zh-CN"/>
                      <m:t>=</m:t>
                    </m:r>
                    <m:d>
                      <m:dPr>
                        <m:begChr m:val="["/>
                        <m:endChr m:val="]"/>
                        <m:ctrlPr>
                          <a:rPr lang="zh-CN" altLang="zh-CN" i="1"/>
                        </m:ctrlPr>
                      </m:dPr>
                      <m:e>
                        <m:m>
                          <m:mPr>
                            <m:mcs>
                              <m:mc>
                                <m:mcPr>
                                  <m:count m:val="2"/>
                                  <m:mcJc m:val="center"/>
                                </m:mcPr>
                              </m:mc>
                            </m:mcs>
                            <m:ctrlPr>
                              <a:rPr lang="zh-CN" altLang="zh-CN" i="1"/>
                            </m:ctrlPr>
                          </m:mPr>
                          <m:mr>
                            <m:e>
                              <m:r>
                                <a:rPr lang="en-US" altLang="zh-CN"/>
                                <m:t>1</m:t>
                              </m:r>
                            </m:e>
                            <m:e>
                              <m:r>
                                <a:rPr lang="en-US" altLang="zh-CN"/>
                                <m:t>1</m:t>
                              </m:r>
                            </m:e>
                          </m:mr>
                          <m:mr>
                            <m:e>
                              <m:r>
                                <a:rPr lang="en-US" altLang="zh-CN"/>
                                <m:t>1</m:t>
                              </m:r>
                            </m:e>
                            <m:e>
                              <m:r>
                                <a:rPr lang="en-US" altLang="zh-CN"/>
                                <m:t>1</m:t>
                              </m:r>
                            </m:e>
                          </m:mr>
                        </m:m>
                      </m:e>
                    </m:d>
                  </m:oMath>
                </a14:m>
                <a:r>
                  <a:rPr lang="zh-CN" altLang="zh-CN" dirty="0"/>
                  <a:t>，隐层神经元的偏置为</a:t>
                </a:r>
                <a14:m>
                  <m:oMath xmlns:m="http://schemas.openxmlformats.org/officeDocument/2006/math">
                    <m:sSub>
                      <m:sSubPr>
                        <m:ctrlPr>
                          <a:rPr lang="zh-CN" altLang="zh-CN" i="1"/>
                        </m:ctrlPr>
                      </m:sSubPr>
                      <m:e>
                        <m:r>
                          <m:rPr>
                            <m:sty m:val="p"/>
                          </m:rPr>
                          <a:rPr lang="en-US" altLang="zh-CN"/>
                          <m:t>b</m:t>
                        </m:r>
                      </m:e>
                      <m:sub>
                        <m:r>
                          <a:rPr lang="en-US" altLang="zh-CN" i="1"/>
                          <m:t>1</m:t>
                        </m:r>
                      </m:sub>
                    </m:sSub>
                    <m:r>
                      <a:rPr lang="en-US" altLang="zh-CN"/>
                      <m:t>=</m:t>
                    </m:r>
                    <m:d>
                      <m:dPr>
                        <m:begChr m:val="["/>
                        <m:endChr m:val="]"/>
                        <m:ctrlPr>
                          <a:rPr lang="zh-CN" altLang="zh-CN" i="1"/>
                        </m:ctrlPr>
                      </m:dPr>
                      <m:e>
                        <m:m>
                          <m:mPr>
                            <m:mcs>
                              <m:mc>
                                <m:mcPr>
                                  <m:count m:val="1"/>
                                  <m:mcJc m:val="center"/>
                                </m:mcPr>
                              </m:mc>
                            </m:mcs>
                            <m:ctrlPr>
                              <a:rPr lang="zh-CN" altLang="zh-CN" i="1"/>
                            </m:ctrlPr>
                          </m:mPr>
                          <m:mr>
                            <m:e>
                              <m:r>
                                <a:rPr lang="en-US" altLang="zh-CN"/>
                                <m:t>0</m:t>
                              </m:r>
                            </m:e>
                          </m:mr>
                          <m:mr>
                            <m:e>
                              <m:r>
                                <a:rPr lang="en-US" altLang="zh-CN" i="1"/>
                                <m:t>−</m:t>
                              </m:r>
                              <m:r>
                                <a:rPr lang="en-US" altLang="zh-CN"/>
                                <m:t>1</m:t>
                              </m:r>
                            </m:e>
                          </m:mr>
                        </m:m>
                      </m:e>
                    </m:d>
                  </m:oMath>
                </a14:m>
                <a:r>
                  <a:rPr lang="zh-CN" altLang="zh-CN" dirty="0"/>
                  <a:t>，输出层的权重</a:t>
                </a:r>
                <a14:m>
                  <m:oMath xmlns:m="http://schemas.openxmlformats.org/officeDocument/2006/math">
                    <m:sSub>
                      <m:sSubPr>
                        <m:ctrlPr>
                          <a:rPr lang="zh-CN" altLang="zh-CN" i="1"/>
                        </m:ctrlPr>
                      </m:sSubPr>
                      <m:e>
                        <m:r>
                          <a:rPr lang="en-US" altLang="zh-CN" i="1"/>
                          <m:t>𝑊</m:t>
                        </m:r>
                      </m:e>
                      <m:sub>
                        <m:r>
                          <a:rPr lang="en-US" altLang="zh-CN" i="1"/>
                          <m:t>2</m:t>
                        </m:r>
                      </m:sub>
                    </m:sSub>
                    <m:r>
                      <a:rPr lang="en-US" altLang="zh-CN"/>
                      <m:t>=</m:t>
                    </m:r>
                    <m:d>
                      <m:dPr>
                        <m:begChr m:val="["/>
                        <m:endChr m:val="]"/>
                        <m:ctrlPr>
                          <a:rPr lang="zh-CN" altLang="zh-CN" i="1"/>
                        </m:ctrlPr>
                      </m:dPr>
                      <m:e>
                        <m:m>
                          <m:mPr>
                            <m:mcs>
                              <m:mc>
                                <m:mcPr>
                                  <m:count m:val="1"/>
                                  <m:mcJc m:val="center"/>
                                </m:mcPr>
                              </m:mc>
                            </m:mcs>
                            <m:ctrlPr>
                              <a:rPr lang="zh-CN" altLang="zh-CN" i="1"/>
                            </m:ctrlPr>
                          </m:mPr>
                          <m:mr>
                            <m:e>
                              <m:r>
                                <a:rPr lang="en-US" altLang="zh-CN"/>
                                <m:t>1</m:t>
                              </m:r>
                            </m:e>
                          </m:mr>
                          <m:mr>
                            <m:e>
                              <m:r>
                                <a:rPr lang="en-US" altLang="zh-CN" i="1"/>
                                <m:t>−</m:t>
                              </m:r>
                              <m:r>
                                <a:rPr lang="en-US" altLang="zh-CN"/>
                                <m:t>2</m:t>
                              </m:r>
                            </m:e>
                          </m:mr>
                        </m:m>
                      </m:e>
                    </m:d>
                  </m:oMath>
                </a14:m>
                <a:r>
                  <a:rPr lang="zh-CN" altLang="zh-CN" dirty="0"/>
                  <a:t>，输出层的偏置</a:t>
                </a:r>
                <a14:m>
                  <m:oMath xmlns:m="http://schemas.openxmlformats.org/officeDocument/2006/math">
                    <m:r>
                      <a:rPr lang="zh-CN" altLang="zh-CN"/>
                      <m:t>为</m:t>
                    </m:r>
                    <m:sSub>
                      <m:sSubPr>
                        <m:ctrlPr>
                          <a:rPr lang="zh-CN" altLang="zh-CN" i="1"/>
                        </m:ctrlPr>
                      </m:sSubPr>
                      <m:e>
                        <m:r>
                          <m:rPr>
                            <m:sty m:val="p"/>
                          </m:rPr>
                          <a:rPr lang="en-US" altLang="zh-CN"/>
                          <m:t>b</m:t>
                        </m:r>
                      </m:e>
                      <m:sub>
                        <m:r>
                          <a:rPr lang="en-US" altLang="zh-CN" i="1"/>
                          <m:t>2</m:t>
                        </m:r>
                      </m:sub>
                    </m:sSub>
                    <m:r>
                      <a:rPr lang="en-US" altLang="zh-CN"/>
                      <m:t>=0</m:t>
                    </m:r>
                  </m:oMath>
                </a14:m>
                <a:r>
                  <a:rPr lang="zh-CN" altLang="zh-CN" dirty="0"/>
                  <a:t>，隐层的激活函数采用</a:t>
                </a:r>
                <a:r>
                  <a:rPr lang="en-US" altLang="zh-CN" dirty="0" err="1"/>
                  <a:t>relu</a:t>
                </a:r>
                <a:r>
                  <a:rPr lang="zh-CN" altLang="zh-CN" dirty="0"/>
                  <a:t>激活函数（即，</a:t>
                </a:r>
                <a14:m>
                  <m:oMath xmlns:m="http://schemas.openxmlformats.org/officeDocument/2006/math">
                    <m:r>
                      <m:rPr>
                        <m:sty m:val="p"/>
                      </m:rPr>
                      <a:rPr lang="en-US" altLang="zh-CN"/>
                      <m:t>relu</m:t>
                    </m:r>
                    <m:d>
                      <m:dPr>
                        <m:ctrlPr>
                          <a:rPr lang="zh-CN" altLang="zh-CN" i="1"/>
                        </m:ctrlPr>
                      </m:dPr>
                      <m:e>
                        <m:r>
                          <m:rPr>
                            <m:sty m:val="p"/>
                          </m:rPr>
                          <a:rPr lang="en-US" altLang="zh-CN"/>
                          <m:t>x</m:t>
                        </m:r>
                      </m:e>
                    </m:d>
                    <m:r>
                      <a:rPr lang="en-US" altLang="zh-CN"/>
                      <m:t>=</m:t>
                    </m:r>
                    <m:r>
                      <m:rPr>
                        <m:sty m:val="p"/>
                      </m:rPr>
                      <a:rPr lang="en-US" altLang="zh-CN"/>
                      <m:t>max</m:t>
                    </m:r>
                    <m:r>
                      <a:rPr lang="en-US" altLang="zh-CN"/>
                      <m:t>⁡{</m:t>
                    </m:r>
                    <m:r>
                      <m:rPr>
                        <m:sty m:val="p"/>
                      </m:rPr>
                      <a:rPr lang="en-US" altLang="zh-CN"/>
                      <m:t>x</m:t>
                    </m:r>
                    <m:r>
                      <a:rPr lang="en-US" altLang="zh-CN"/>
                      <m:t>,0}</m:t>
                    </m:r>
                  </m:oMath>
                </a14:m>
                <a:r>
                  <a:rPr lang="zh-CN" altLang="zh-CN" dirty="0"/>
                  <a:t>）</a:t>
                </a:r>
                <a:r>
                  <a:rPr lang="en-US" altLang="zh-CN" dirty="0"/>
                  <a:t>,</a:t>
                </a:r>
                <a:r>
                  <a:rPr lang="zh-CN" altLang="zh-CN" dirty="0"/>
                  <a:t>输出层采用</a:t>
                </a:r>
                <a:r>
                  <a:rPr lang="zh-CN" altLang="en-US" dirty="0" smtClean="0"/>
                  <a:t>如下</a:t>
                </a:r>
                <a14:m>
                  <m:oMath xmlns:m="http://schemas.openxmlformats.org/officeDocument/2006/math">
                    <m:r>
                      <a:rPr lang="zh-CN" altLang="en-US" i="1" dirty="0">
                        <a:latin typeface="Cambria Math" panose="02040503050406030204" pitchFamily="18" charset="0"/>
                      </a:rPr>
                      <m:t>的</m:t>
                    </m:r>
                    <m:r>
                      <a:rPr lang="zh-CN" altLang="en-US" i="1" dirty="0" smtClean="0">
                        <a:latin typeface="Cambria Math" panose="02040503050406030204" pitchFamily="18" charset="0"/>
                      </a:rPr>
                      <m:t>激活</m:t>
                    </m:r>
                    <m:r>
                      <a:rPr lang="zh-CN" altLang="en-US" i="1" dirty="0">
                        <a:latin typeface="Cambria Math" panose="02040503050406030204" pitchFamily="18" charset="0"/>
                      </a:rPr>
                      <m:t>函数</m:t>
                    </m:r>
                  </m:oMath>
                </a14:m>
                <a:endParaRPr lang="en-US" altLang="zh-CN" i="1" dirty="0" smtClean="0">
                  <a:latin typeface="Cambria Math" panose="02040503050406030204" pitchFamily="18" charset="0"/>
                </a:endParaRPr>
              </a:p>
              <a:p>
                <a14:m>
                  <m:oMath xmlns:m="http://schemas.openxmlformats.org/officeDocument/2006/math">
                    <m:r>
                      <a:rPr lang="en-US" altLang="zh-CN" i="1"/>
                      <m:t>𝑓</m:t>
                    </m:r>
                    <m:d>
                      <m:dPr>
                        <m:ctrlPr>
                          <a:rPr lang="zh-CN" altLang="zh-CN" i="1"/>
                        </m:ctrlPr>
                      </m:dPr>
                      <m:e>
                        <m:r>
                          <a:rPr lang="en-US" altLang="zh-CN" i="1"/>
                          <m:t>𝑠</m:t>
                        </m:r>
                      </m:e>
                    </m:d>
                    <m:r>
                      <a:rPr lang="en-US" altLang="zh-CN"/>
                      <m:t>=</m:t>
                    </m:r>
                    <m:d>
                      <m:dPr>
                        <m:begChr m:val="{"/>
                        <m:endChr m:val=""/>
                        <m:ctrlPr>
                          <a:rPr lang="zh-CN" altLang="zh-CN" i="1"/>
                        </m:ctrlPr>
                      </m:dPr>
                      <m:e>
                        <m:m>
                          <m:mPr>
                            <m:mcs>
                              <m:mc>
                                <m:mcPr>
                                  <m:count m:val="2"/>
                                  <m:mcJc m:val="center"/>
                                </m:mcPr>
                              </m:mc>
                            </m:mcs>
                            <m:ctrlPr>
                              <a:rPr lang="zh-CN" altLang="zh-CN" i="1"/>
                            </m:ctrlPr>
                          </m:mPr>
                          <m:mr>
                            <m:e>
                              <m:r>
                                <a:rPr lang="en-US" altLang="zh-CN"/>
                                <m:t>1,</m:t>
                              </m:r>
                            </m:e>
                            <m:e>
                              <m:r>
                                <m:rPr>
                                  <m:sty m:val="p"/>
                                </m:rPr>
                                <a:rPr lang="en-US" altLang="zh-CN"/>
                                <m:t>if</m:t>
                              </m:r>
                              <m:r>
                                <a:rPr lang="en-US" altLang="zh-CN"/>
                                <m:t>    </m:t>
                              </m:r>
                              <m:r>
                                <m:rPr>
                                  <m:sty m:val="p"/>
                                </m:rPr>
                                <a:rPr lang="en-US" altLang="zh-CN"/>
                                <m:t>s</m:t>
                              </m:r>
                              <m:r>
                                <a:rPr lang="en-US" altLang="zh-CN" i="1"/>
                                <m:t>&gt;0</m:t>
                              </m:r>
                            </m:e>
                          </m:mr>
                          <m:mr>
                            <m:e>
                              <m:r>
                                <a:rPr lang="en-US" altLang="zh-CN"/>
                                <m:t>0,</m:t>
                              </m:r>
                            </m:e>
                            <m:e>
                              <m:r>
                                <a:rPr lang="zh-CN" altLang="zh-CN"/>
                                <m:t>否则</m:t>
                              </m:r>
                            </m:e>
                          </m:mr>
                        </m:m>
                      </m:e>
                    </m:d>
                  </m:oMath>
                </a14:m>
                <a:endParaRPr lang="en-US" altLang="zh-CN" dirty="0" smtClean="0"/>
              </a:p>
              <a:p>
                <a:endParaRPr lang="en-US" altLang="zh-CN" dirty="0"/>
              </a:p>
              <a:p>
                <a:r>
                  <a:rPr lang="zh-CN" altLang="en-US" dirty="0" smtClean="0"/>
                  <a:t>设输入是</a:t>
                </a:r>
                <a14:m>
                  <m:oMath xmlns:m="http://schemas.openxmlformats.org/officeDocument/2006/math">
                    <m:r>
                      <a:rPr lang="en-US" altLang="zh-CN" b="1" i="1"/>
                      <m:t>𝒙</m:t>
                    </m:r>
                    <m:r>
                      <a:rPr lang="en-US" altLang="zh-CN" b="1" i="1"/>
                      <m:t>=</m:t>
                    </m:r>
                  </m:oMath>
                </a14:m>
                <a:r>
                  <a:rPr lang="en-US" altLang="zh-CN" dirty="0"/>
                  <a:t> {(0,0), (1,0), (0,1), (1,1) </a:t>
                </a:r>
                <a:r>
                  <a:rPr lang="en-US" altLang="zh-CN" dirty="0" smtClean="0"/>
                  <a:t>}</a:t>
                </a:r>
                <a:r>
                  <a:rPr lang="zh-CN" altLang="en-US" dirty="0" smtClean="0"/>
                  <a:t>，看看输出是什么？</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457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6.5.2 BP</a:t>
            </a:r>
            <a:r>
              <a:rPr lang="zh-CN" altLang="zh-CN" b="1" dirty="0" smtClean="0"/>
              <a:t>神经网络</a:t>
            </a:r>
            <a:endParaRPr lang="zh-CN" altLang="en-US" dirty="0"/>
          </a:p>
        </p:txBody>
      </p:sp>
      <p:sp>
        <p:nvSpPr>
          <p:cNvPr id="3" name="内容占位符 2"/>
          <p:cNvSpPr>
            <a:spLocks noGrp="1"/>
          </p:cNvSpPr>
          <p:nvPr>
            <p:ph idx="1"/>
          </p:nvPr>
        </p:nvSpPr>
        <p:spPr/>
        <p:txBody>
          <a:bodyPr/>
          <a:lstStyle/>
          <a:p>
            <a:r>
              <a:rPr lang="zh-CN" altLang="zh-CN" dirty="0"/>
              <a:t>当多层感知机的隐层增加时，训练网络的目标函数是一个非凸（</a:t>
            </a:r>
            <a:r>
              <a:rPr lang="en-US" altLang="zh-CN" dirty="0"/>
              <a:t>non-convex</a:t>
            </a:r>
            <a:r>
              <a:rPr lang="zh-CN" altLang="zh-CN" dirty="0"/>
              <a:t>）的函数，为此，提出了反向传播（</a:t>
            </a:r>
            <a:r>
              <a:rPr lang="en-US" altLang="zh-CN" dirty="0"/>
              <a:t>Back Propagation, BP</a:t>
            </a:r>
            <a:r>
              <a:rPr lang="zh-CN" altLang="zh-CN" dirty="0"/>
              <a:t>）的方法训练网络，它基于梯度下降的思想迭代地对网络的权重和偏置参数进行训练，我们也把采用</a:t>
            </a:r>
            <a:r>
              <a:rPr lang="en-US" altLang="zh-CN" dirty="0"/>
              <a:t>BP</a:t>
            </a:r>
            <a:r>
              <a:rPr lang="zh-CN" altLang="zh-CN" dirty="0"/>
              <a:t>算法训练的多层感知机网络称为“</a:t>
            </a:r>
            <a:r>
              <a:rPr lang="en-US" altLang="zh-CN" dirty="0"/>
              <a:t>BP</a:t>
            </a:r>
            <a:r>
              <a:rPr lang="zh-CN" altLang="zh-CN" dirty="0"/>
              <a:t>神经网络”。</a:t>
            </a:r>
          </a:p>
          <a:p>
            <a:endParaRPr lang="zh-CN" altLang="en-US" dirty="0"/>
          </a:p>
        </p:txBody>
      </p:sp>
    </p:spTree>
    <p:extLst>
      <p:ext uri="{BB962C8B-B14F-4D97-AF65-F5344CB8AC3E}">
        <p14:creationId xmlns:p14="http://schemas.microsoft.com/office/powerpoint/2010/main" val="37527330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4417</Words>
  <Application>Microsoft Office PowerPoint</Application>
  <PresentationFormat>宽屏</PresentationFormat>
  <Paragraphs>151</Paragraphs>
  <Slides>52</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8" baseType="lpstr">
      <vt:lpstr>等线</vt:lpstr>
      <vt:lpstr>等线 Light</vt:lpstr>
      <vt:lpstr>Arial</vt:lpstr>
      <vt:lpstr>Cambria Math</vt:lpstr>
      <vt:lpstr>Office 主题​​</vt:lpstr>
      <vt:lpstr>Microsoft Visio 绘图</vt:lpstr>
      <vt:lpstr>6.5 人工神经网络</vt:lpstr>
      <vt:lpstr>PowerPoint 演示文稿</vt:lpstr>
      <vt:lpstr>6.5.1人工神经网络简介</vt:lpstr>
      <vt:lpstr>PowerPoint 演示文稿</vt:lpstr>
      <vt:lpstr>PowerPoint 演示文稿</vt:lpstr>
      <vt:lpstr>PowerPoint 演示文稿</vt:lpstr>
      <vt:lpstr>PowerPoint 演示文稿</vt:lpstr>
      <vt:lpstr>PowerPoint 演示文稿</vt:lpstr>
      <vt:lpstr>6.5.2 BP神经网络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6.5.3 基于BP神经网络的分类</vt:lpstr>
      <vt:lpstr>PowerPoint 演示文稿</vt:lpstr>
      <vt:lpstr>PowerPoint 演示文稿</vt:lpstr>
      <vt:lpstr>PowerPoint 演示文稿</vt:lpstr>
      <vt:lpstr>PowerPoint 演示文稿</vt:lpstr>
      <vt:lpstr>PowerPoint 演示文稿</vt:lpstr>
      <vt:lpstr>PowerPoint 演示文稿</vt:lpstr>
      <vt:lpstr>6.6 支持向量机</vt:lpstr>
      <vt:lpstr>PowerPoint 演示文稿</vt:lpstr>
      <vt:lpstr>PowerPoint 演示文稿</vt:lpstr>
      <vt:lpstr>6.6.1 支持向量机的原理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6.6.2 支持向量分类的Python实现</vt:lpstr>
      <vt:lpstr>PowerPoint 演示文稿</vt:lpstr>
      <vt:lpstr>PowerPoint 演示文稿</vt:lpstr>
      <vt:lpstr>练习：手机价格预测</vt:lpstr>
      <vt:lpstr>PowerPoint 演示文稿</vt:lpstr>
      <vt:lpstr>PowerPoint 演示文稿</vt:lpstr>
      <vt:lpstr>练习</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6.5 人工神经网络</dc:title>
  <dc:creator>Jiangtao Qiu</dc:creator>
  <cp:lastModifiedBy>Jiangtao Qiu</cp:lastModifiedBy>
  <cp:revision>113</cp:revision>
  <dcterms:created xsi:type="dcterms:W3CDTF">2023-04-17T11:55:58Z</dcterms:created>
  <dcterms:modified xsi:type="dcterms:W3CDTF">2023-04-18T00:27:02Z</dcterms:modified>
</cp:coreProperties>
</file>