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75" r:id="rId26"/>
    <p:sldId id="276" r:id="rId27"/>
    <p:sldId id="277" r:id="rId28"/>
    <p:sldId id="285" r:id="rId29"/>
    <p:sldId id="283" r:id="rId30"/>
    <p:sldId id="284" r:id="rId31"/>
    <p:sldId id="286" r:id="rId32"/>
    <p:sldId id="289" r:id="rId33"/>
    <p:sldId id="287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9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2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4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5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6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5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4D28-AF05-41C7-8D54-8972C50C32F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FB41-FA1B-4402-BC52-23B9B7DB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6.7 </a:t>
            </a:r>
            <a:r>
              <a:rPr lang="zh-CN" altLang="zh-CN" b="1" dirty="0"/>
              <a:t>模型的性能</a:t>
            </a:r>
            <a:r>
              <a:rPr lang="zh-CN" altLang="zh-CN" b="1" dirty="0" smtClean="0"/>
              <a:t>评估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5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1938" y="1027906"/>
            <a:ext cx="7204133" cy="49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r>
              <a:rPr lang="zh-CN" altLang="zh-CN" dirty="0"/>
              <a:t>因为是曲线，不能直接用于模型评估。不过可以通过计算曲线下方面积的大小来得到具体的值，称为</a:t>
            </a:r>
            <a:r>
              <a:rPr lang="en-US" altLang="zh-CN" dirty="0"/>
              <a:t>AUC</a:t>
            </a:r>
            <a:r>
              <a:rPr lang="zh-CN" altLang="zh-CN" dirty="0"/>
              <a:t>（</a:t>
            </a:r>
            <a:r>
              <a:rPr lang="en-US" altLang="zh-CN" dirty="0"/>
              <a:t>Area Under Curve</a:t>
            </a:r>
            <a:r>
              <a:rPr lang="zh-CN" altLang="zh-CN" dirty="0"/>
              <a:t>）。</a:t>
            </a:r>
            <a:r>
              <a:rPr lang="en-US" altLang="zh-CN" dirty="0"/>
              <a:t>AUC</a:t>
            </a:r>
            <a:r>
              <a:rPr lang="zh-CN" altLang="zh-CN" dirty="0"/>
              <a:t>值的范围在</a:t>
            </a:r>
            <a:r>
              <a:rPr lang="en-US" altLang="zh-CN" dirty="0"/>
              <a:t>[0.5-1]</a:t>
            </a:r>
            <a:r>
              <a:rPr lang="zh-CN" altLang="zh-CN" dirty="0"/>
              <a:t>。值越大意味着模型性能越好。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52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在很多分类任务中常采用准确度（</a:t>
            </a:r>
            <a:r>
              <a:rPr lang="en-US" altLang="zh-CN" dirty="0"/>
              <a:t>accuracy</a:t>
            </a:r>
            <a:r>
              <a:rPr lang="zh-CN" altLang="zh-CN" dirty="0"/>
              <a:t>）来度量分类模型的性能。但在对于不平衡的数据集，该指标可能存在缺陷。例如，医学上检测一种很少发生的疾病，该疾病的发生率是百万分之一，即</a:t>
            </a:r>
            <a:r>
              <a:rPr lang="en-US" altLang="zh-CN" dirty="0"/>
              <a:t>1,000,000</a:t>
            </a:r>
            <a:r>
              <a:rPr lang="zh-CN" altLang="zh-CN" dirty="0"/>
              <a:t>个检测对象中只有一个患者。如果分类器简单地将所有的检测对象都识别为“阴性”，模型也会达到</a:t>
            </a:r>
            <a:r>
              <a:rPr lang="en-US" altLang="zh-CN" dirty="0"/>
              <a:t>99.9999%</a:t>
            </a:r>
            <a:r>
              <a:rPr lang="zh-CN" altLang="zh-CN" dirty="0"/>
              <a:t>的准确度，但是，这个分类器毫无疾病地检测能力。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50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此时，应该使用精准率（</a:t>
                </a:r>
                <a:r>
                  <a:rPr lang="en-US" altLang="zh-CN" dirty="0"/>
                  <a:t>Precision</a:t>
                </a:r>
                <a:r>
                  <a:rPr lang="zh-CN" altLang="zh-CN" dirty="0"/>
                  <a:t>）和召回率（</a:t>
                </a:r>
                <a:r>
                  <a:rPr lang="en-US" altLang="zh-CN" dirty="0"/>
                  <a:t>Recall</a:t>
                </a:r>
                <a:r>
                  <a:rPr lang="zh-CN" altLang="zh-CN" dirty="0"/>
                  <a:t>）作为评价指标。当分类器将所有的检测对象识别为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阴性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时，模型的</a:t>
                </a:r>
                <a:r>
                  <a:rPr lang="en-US" altLang="zh-CN" dirty="0"/>
                  <a:t>Precision</a:t>
                </a:r>
                <a:r>
                  <a:rPr lang="zh-CN" altLang="zh-CN" dirty="0"/>
                  <a:t>值为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，但是</a:t>
                </a:r>
                <a:r>
                  <a:rPr lang="en-US" altLang="zh-CN" dirty="0"/>
                  <a:t>Recall</a:t>
                </a:r>
                <a:r>
                  <a:rPr lang="zh-CN" altLang="zh-CN" dirty="0"/>
                  <a:t>值为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。这时，使用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F</m:t>
                        </m:r>
                      </m:e>
                      <m:sub>
                        <m:r>
                          <a:rPr lang="en-US" altLang="zh-CN" i="1"/>
                          <m:t>𝛽</m:t>
                        </m:r>
                      </m:sub>
                    </m:sSub>
                  </m:oMath>
                </a14:m>
                <a:r>
                  <a:rPr lang="zh-CN" altLang="zh-CN" dirty="0"/>
                  <a:t>作为分类器的评价指标是一个更好的选择。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84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上面例子中的疾病数据集是类不平衡的数据集，即两个类别中的数据对象数相差很大。另外一种针对类不平衡数据集进行评价的指标是平衡准确度（</a:t>
                </a:r>
                <a:r>
                  <a:rPr lang="en-US" altLang="zh-CN" dirty="0"/>
                  <a:t>balanced accuracy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BAC</a:t>
                </a:r>
                <a:r>
                  <a:rPr lang="zh-CN" altLang="zh-CN" dirty="0"/>
                  <a:t>），它的计算过程如下面的</a:t>
                </a:r>
                <a:r>
                  <a:rPr lang="zh-CN" altLang="zh-CN" dirty="0" smtClean="0"/>
                  <a:t>公式所</a:t>
                </a:r>
                <a:r>
                  <a:rPr lang="zh-CN" altLang="zh-CN" dirty="0"/>
                  <a:t>示：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ACC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D</m:t>
                                </m:r>
                              </m:e>
                              <m:sub>
                                <m:r>
                                  <a:rPr lang="en-US" altLang="zh-CN" i="1"/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𝑇𝑃</m:t>
                            </m:r>
                          </m:num>
                          <m:den>
                            <m:r>
                              <a:rPr lang="en-US" altLang="zh-CN" i="1"/>
                              <m:t>𝑇𝑃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𝐹𝑁</m:t>
                            </m:r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ACC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D</m:t>
                                </m:r>
                              </m:e>
                              <m:sub>
                                <m:r>
                                  <a:rPr lang="en-US" altLang="zh-CN" i="1"/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𝑇𝑁</m:t>
                            </m:r>
                          </m:num>
                          <m:den>
                            <m:r>
                              <a:rPr lang="en-US" altLang="zh-CN" i="1"/>
                              <m:t>𝑇𝑁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𝐹𝑃</m:t>
                            </m:r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BAC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D</m:t>
                            </m:r>
                          </m:e>
                        </m:d>
                        <m:r>
                          <a:rPr lang="en-US" altLang="zh-CN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𝐴𝐶𝐶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𝐴𝐶𝐶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/>
                              <m:t>2</m:t>
                            </m:r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F1</a:t>
                </a:r>
                <a:r>
                  <a:rPr lang="zh-CN" altLang="zh-CN" dirty="0"/>
                  <a:t>、平衡准确度和</a:t>
                </a:r>
                <a:r>
                  <a:rPr lang="en-US" altLang="zh-CN" dirty="0"/>
                  <a:t>AUC</a:t>
                </a:r>
                <a:r>
                  <a:rPr lang="zh-CN" altLang="zh-CN" dirty="0"/>
                  <a:t>都可以用于在类不平衡数据集上评估模型性能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9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metics</a:t>
            </a:r>
            <a:r>
              <a:rPr lang="zh-CN" altLang="zh-CN" dirty="0"/>
              <a:t>模块提供了一些函数用于对分类模型的性能指标进行计算。表</a:t>
            </a:r>
            <a:r>
              <a:rPr lang="en-US" altLang="zh-CN" dirty="0"/>
              <a:t>6-2</a:t>
            </a:r>
            <a:r>
              <a:rPr lang="zh-CN" altLang="zh-CN" dirty="0"/>
              <a:t>列出了常用的评价指标函数。我们在后面的代码中将使用这些函数对模型的性能进行评价，这里不再单独说明它们的用法。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6" y="3246438"/>
            <a:ext cx="7280564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8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6.7.2 </a:t>
            </a:r>
            <a:r>
              <a:rPr lang="zh-CN" altLang="zh-CN" b="1" dirty="0"/>
              <a:t>模型的评估</a:t>
            </a:r>
            <a:r>
              <a:rPr lang="zh-CN" altLang="zh-CN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模型训练结束后，我们希望评价它的泛化能力如何，也即，用性能评价指标检查模型在未知数据集上的表现。通常，我们把数据集划分成互不重叠的训练集和测试集，在训练集上完成模型的训练，然后在测试集上对模型进行评价，这样能比较准确的评价模型的泛化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94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如果使用训练集来训练模型，再使用同样的训练集来评价模型，这样的得到的模型误差称为</a:t>
            </a:r>
            <a:r>
              <a:rPr lang="en-US" altLang="zh-CN" dirty="0"/>
              <a:t>“</a:t>
            </a:r>
            <a:r>
              <a:rPr lang="zh-CN" altLang="zh-CN" dirty="0"/>
              <a:t>训练误差（</a:t>
            </a:r>
            <a:r>
              <a:rPr lang="en-US" altLang="zh-CN" dirty="0"/>
              <a:t>train error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。训练误差体现了模型对训练集的拟合能力，我们希望训练误差在模型训练过程越低越好，但低的训练误差不能证明模型具有优异的泛化性能。度量泛化能力的是测试误差（</a:t>
            </a:r>
            <a:r>
              <a:rPr lang="en-US" altLang="zh-CN" dirty="0"/>
              <a:t>test error</a:t>
            </a:r>
            <a:r>
              <a:rPr lang="zh-CN" altLang="zh-CN" dirty="0"/>
              <a:t>），即模型在测试集上的评价结果。比较理想的情况是，模型的训练误差和测试误差都比较小，此时模型训练稳定并具有优异的泛化能力。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7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对于原始数据集，如何划分训练集和测试集呢？通常有以下几种划分数据集的方法：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K</a:t>
            </a:r>
            <a:r>
              <a:rPr lang="zh-CN" altLang="zh-CN" b="1" dirty="0"/>
              <a:t>折交叉验证（</a:t>
            </a:r>
            <a:r>
              <a:rPr lang="en-US" altLang="zh-CN" b="1" dirty="0"/>
              <a:t>cross validation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）三段式划分（</a:t>
            </a:r>
            <a:r>
              <a:rPr lang="en-US" altLang="zh-CN" b="1" dirty="0"/>
              <a:t>three-way split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）留出法</a:t>
            </a:r>
            <a:r>
              <a:rPr lang="zh-CN" altLang="zh-CN" dirty="0"/>
              <a:t>（</a:t>
            </a:r>
            <a:r>
              <a:rPr lang="en-US" altLang="zh-CN" dirty="0"/>
              <a:t>hold out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自助法</a:t>
            </a:r>
            <a:r>
              <a:rPr lang="zh-CN" altLang="zh-CN" dirty="0"/>
              <a:t>（</a:t>
            </a:r>
            <a:r>
              <a:rPr lang="en-US" altLang="zh-CN" dirty="0"/>
              <a:t>bootstrap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95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K</a:t>
            </a:r>
            <a:r>
              <a:rPr lang="zh-CN" altLang="zh-CN" b="1" dirty="0"/>
              <a:t>折交叉验证（</a:t>
            </a:r>
            <a:r>
              <a:rPr lang="en-US" altLang="zh-CN" b="1" dirty="0"/>
              <a:t>cross validation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dirty="0"/>
              <a:t>在选择模型的参数时（假设有</a:t>
            </a:r>
            <a:r>
              <a:rPr lang="en-US" altLang="zh-CN" dirty="0"/>
              <a:t>m</a:t>
            </a:r>
            <a:r>
              <a:rPr lang="zh-CN" altLang="zh-CN" dirty="0"/>
              <a:t>组候选参数），我们可以把原始训练数据划分成</a:t>
            </a:r>
            <a:r>
              <a:rPr lang="en-US" altLang="zh-CN" dirty="0"/>
              <a:t>k</a:t>
            </a:r>
            <a:r>
              <a:rPr lang="zh-CN" altLang="zh-CN" dirty="0"/>
              <a:t>份，用其中一份做验证集</a:t>
            </a:r>
            <a:r>
              <a:rPr lang="en-US" altLang="zh-CN" dirty="0"/>
              <a:t>(validation set)</a:t>
            </a:r>
            <a:r>
              <a:rPr lang="zh-CN" altLang="zh-CN" dirty="0"/>
              <a:t>，剩下的</a:t>
            </a:r>
            <a:r>
              <a:rPr lang="en-US" altLang="zh-CN" dirty="0"/>
              <a:t>k-1</a:t>
            </a:r>
            <a:r>
              <a:rPr lang="zh-CN" altLang="zh-CN" dirty="0"/>
              <a:t>份做训练集。这样，我们获得</a:t>
            </a:r>
            <a:r>
              <a:rPr lang="en-US" altLang="zh-CN" dirty="0"/>
              <a:t>k</a:t>
            </a:r>
            <a:r>
              <a:rPr lang="zh-CN" altLang="zh-CN" dirty="0"/>
              <a:t>对不同的</a:t>
            </a:r>
            <a:r>
              <a:rPr lang="en-US" altLang="zh-CN" dirty="0"/>
              <a:t>“</a:t>
            </a:r>
            <a:r>
              <a:rPr lang="zh-CN" altLang="zh-CN" dirty="0"/>
              <a:t>训练集和验证集</a:t>
            </a:r>
            <a:r>
              <a:rPr lang="en-US" altLang="zh-CN" dirty="0"/>
              <a:t>”</a:t>
            </a:r>
            <a:r>
              <a:rPr lang="zh-CN" altLang="zh-CN" dirty="0"/>
              <a:t>。然后，在每一对集合上，我们用训练集以给定的参数训练模型，在验证集评价其性能。这样，对每一组参数，我们都获得</a:t>
            </a:r>
            <a:r>
              <a:rPr lang="en-US" altLang="zh-CN" dirty="0"/>
              <a:t>k</a:t>
            </a:r>
            <a:r>
              <a:rPr lang="zh-CN" altLang="zh-CN" dirty="0"/>
              <a:t>个模型评价结果（如</a:t>
            </a:r>
            <a:r>
              <a:rPr lang="en-US" altLang="zh-CN" dirty="0"/>
              <a:t>Accuracy</a:t>
            </a:r>
            <a:r>
              <a:rPr lang="zh-CN" altLang="zh-CN" dirty="0"/>
              <a:t>），把它们的均值作为此组参数设置下模型性能评价结果。最后，从</a:t>
            </a:r>
            <a:r>
              <a:rPr lang="en-US" altLang="zh-CN" dirty="0"/>
              <a:t>m</a:t>
            </a:r>
            <a:r>
              <a:rPr lang="zh-CN" altLang="zh-CN" dirty="0"/>
              <a:t>组结果中，选择出模型的最优参数，用它在原来的训练集上重新训练模型，并在测试集上做最终的性能评价。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6.7.1 </a:t>
            </a:r>
            <a:r>
              <a:rPr lang="zh-CN" altLang="zh-CN" b="1" dirty="0"/>
              <a:t>分类模型的评价</a:t>
            </a:r>
            <a:r>
              <a:rPr lang="zh-CN" altLang="zh-CN" b="1" dirty="0" smtClean="0"/>
              <a:t>指标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针对分类模型，常用的性能评价指标包括：</a:t>
                </a:r>
                <a:r>
                  <a:rPr lang="en-US" altLang="zh-CN" dirty="0"/>
                  <a:t>Accuracy</a:t>
                </a:r>
                <a:r>
                  <a:rPr lang="zh-CN" altLang="zh-CN" dirty="0"/>
                  <a:t>（准确度）、</a:t>
                </a:r>
                <a:r>
                  <a:rPr lang="en-US" altLang="zh-CN" dirty="0"/>
                  <a:t>Precision</a:t>
                </a:r>
                <a:r>
                  <a:rPr lang="zh-CN" altLang="zh-CN" dirty="0"/>
                  <a:t>（精准率或查准率）、</a:t>
                </a:r>
                <a:r>
                  <a:rPr lang="en-US" altLang="zh-CN" dirty="0"/>
                  <a:t>Recall</a:t>
                </a:r>
                <a:r>
                  <a:rPr lang="zh-CN" altLang="zh-CN" dirty="0"/>
                  <a:t>（召回率或查全率）、</a:t>
                </a:r>
                <a:r>
                  <a:rPr lang="en-US" altLang="zh-CN" dirty="0"/>
                  <a:t>F</a:t>
                </a:r>
                <a:r>
                  <a:rPr lang="en-US" altLang="zh-CN" baseline="-25000" dirty="0"/>
                  <a:t>1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F</m:t>
                        </m:r>
                      </m:e>
                      <m:sub>
                        <m:r>
                          <a:rPr lang="en-US" altLang="zh-CN" i="1"/>
                          <m:t>𝛽</m:t>
                        </m:r>
                      </m:sub>
                    </m:sSub>
                  </m:oMath>
                </a14:m>
                <a:r>
                  <a:rPr lang="zh-CN" altLang="zh-CN" dirty="0"/>
                  <a:t>。下面以二分类问题为例进行讨论，即数据集中的类别标签只有两类（正例</a:t>
                </a:r>
                <a:r>
                  <a:rPr lang="en-US" altLang="zh-CN" dirty="0"/>
                  <a:t>yes</a:t>
                </a:r>
                <a:r>
                  <a:rPr lang="zh-CN" altLang="zh-CN" dirty="0"/>
                  <a:t>和反例</a:t>
                </a:r>
                <a:r>
                  <a:rPr lang="en-US" altLang="zh-CN" dirty="0"/>
                  <a:t>no</a:t>
                </a:r>
                <a:r>
                  <a:rPr lang="zh-CN" altLang="zh-CN" dirty="0"/>
                  <a:t>）。每个数据对要么属于正例，要么属于反例，此时，数据对象被模型分类后的情况有以下四种：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13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sklearn.model_selection</a:t>
            </a:r>
            <a:r>
              <a:rPr lang="zh-CN" altLang="zh-CN" dirty="0"/>
              <a:t>模块提供了多种划分数据集的方法。</a:t>
            </a:r>
            <a:endParaRPr lang="en-US" altLang="zh-CN" dirty="0" smtClean="0"/>
          </a:p>
          <a:p>
            <a:r>
              <a:rPr lang="en-US" altLang="zh-CN" dirty="0" err="1" smtClean="0"/>
              <a:t>KFold</a:t>
            </a:r>
            <a:r>
              <a:rPr lang="zh-CN" altLang="zh-CN" dirty="0"/>
              <a:t>类实现按</a:t>
            </a:r>
            <a:r>
              <a:rPr lang="en-US" altLang="zh-CN" dirty="0"/>
              <a:t>K</a:t>
            </a:r>
            <a:r>
              <a:rPr lang="zh-CN" altLang="zh-CN" dirty="0"/>
              <a:t>折交叉验证的方式划分数据集，常用于模型参数的选择。其基本语法如下：</a:t>
            </a:r>
          </a:p>
          <a:p>
            <a:r>
              <a:rPr lang="en-US" altLang="zh-CN" dirty="0" err="1"/>
              <a:t>KFold</a:t>
            </a:r>
            <a:r>
              <a:rPr lang="en-US" altLang="zh-CN" dirty="0"/>
              <a:t>(</a:t>
            </a:r>
            <a:r>
              <a:rPr lang="en-US" altLang="zh-CN" dirty="0" err="1"/>
              <a:t>n_splits</a:t>
            </a:r>
            <a:r>
              <a:rPr lang="en-US" altLang="zh-CN" dirty="0"/>
              <a:t>=5, shuffle=False, </a:t>
            </a:r>
            <a:r>
              <a:rPr lang="en-US" altLang="zh-CN" dirty="0" err="1"/>
              <a:t>random_state</a:t>
            </a:r>
            <a:r>
              <a:rPr lang="en-US" altLang="zh-CN" dirty="0"/>
              <a:t>=None)</a:t>
            </a:r>
            <a:endParaRPr lang="zh-CN" altLang="zh-CN" dirty="0"/>
          </a:p>
          <a:p>
            <a:r>
              <a:rPr lang="en-US" altLang="zh-CN" dirty="0" err="1" smtClean="0"/>
              <a:t>n_splits</a:t>
            </a:r>
            <a:r>
              <a:rPr lang="zh-CN" altLang="zh-CN" dirty="0"/>
              <a:t>： 表示折数（</a:t>
            </a:r>
            <a:r>
              <a:rPr lang="en-US" altLang="zh-CN" dirty="0"/>
              <a:t>K</a:t>
            </a:r>
            <a:r>
              <a:rPr lang="zh-CN" altLang="zh-CN" dirty="0"/>
              <a:t>值）。</a:t>
            </a:r>
          </a:p>
          <a:p>
            <a:pPr lvl="0"/>
            <a:r>
              <a:rPr lang="en-US" altLang="zh-CN" dirty="0"/>
              <a:t>split(X)</a:t>
            </a:r>
            <a:r>
              <a:rPr lang="zh-CN" altLang="zh-CN" dirty="0"/>
              <a:t>函数：返回一个</a:t>
            </a:r>
            <a:r>
              <a:rPr lang="en-US" altLang="zh-CN" dirty="0"/>
              <a:t>python</a:t>
            </a:r>
            <a:r>
              <a:rPr lang="zh-CN" altLang="zh-CN" dirty="0"/>
              <a:t>的</a:t>
            </a:r>
            <a:r>
              <a:rPr lang="en-US" altLang="zh-CN" dirty="0"/>
              <a:t>generator</a:t>
            </a:r>
            <a:r>
              <a:rPr lang="zh-CN" altLang="zh-CN" dirty="0"/>
              <a:t>对象。每次调用该还是，就从数据集中返回</a:t>
            </a:r>
            <a:r>
              <a:rPr lang="en-US" altLang="zh-CN" dirty="0"/>
              <a:t>K</a:t>
            </a:r>
            <a:r>
              <a:rPr lang="zh-CN" altLang="zh-CN" dirty="0"/>
              <a:t>折交叉验证中的一对的训练集和验证集的索引下标。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44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StratifiedKFold</a:t>
            </a:r>
            <a:r>
              <a:rPr lang="zh-CN" altLang="zh-CN" dirty="0"/>
              <a:t>类</a:t>
            </a:r>
          </a:p>
          <a:p>
            <a:r>
              <a:rPr lang="zh-CN" altLang="zh-CN" dirty="0"/>
              <a:t>它和</a:t>
            </a:r>
            <a:r>
              <a:rPr lang="en-US" altLang="zh-CN" dirty="0" err="1"/>
              <a:t>KFold</a:t>
            </a:r>
            <a:r>
              <a:rPr lang="zh-CN" altLang="zh-CN" dirty="0"/>
              <a:t>类似，但在每一次划分数据集时，使得各类别的数据比例和原始数据保持一致。其基本语法如下：</a:t>
            </a:r>
          </a:p>
          <a:p>
            <a:r>
              <a:rPr lang="en-US" altLang="zh-CN" dirty="0" err="1"/>
              <a:t>StratifiedKFold</a:t>
            </a:r>
            <a:r>
              <a:rPr lang="en-US" altLang="zh-CN" dirty="0"/>
              <a:t>(</a:t>
            </a:r>
            <a:r>
              <a:rPr lang="en-US" altLang="zh-CN" dirty="0" err="1"/>
              <a:t>n_splits</a:t>
            </a:r>
            <a:r>
              <a:rPr lang="en-US" altLang="zh-CN" dirty="0"/>
              <a:t>=5, shuffle=False, </a:t>
            </a:r>
            <a:r>
              <a:rPr lang="en-US" altLang="zh-CN" dirty="0" err="1"/>
              <a:t>random_state</a:t>
            </a:r>
            <a:r>
              <a:rPr lang="en-US" altLang="zh-CN" dirty="0"/>
              <a:t>=None) 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79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如果只是评价模型性能时，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sklearn.model_selection</a:t>
            </a:r>
            <a:r>
              <a:rPr lang="zh-CN" altLang="zh-CN" dirty="0"/>
              <a:t>模块提供了一个更简单的函数</a:t>
            </a:r>
            <a:r>
              <a:rPr lang="en-US" altLang="zh-CN" dirty="0" err="1"/>
              <a:t>cross_val_score</a:t>
            </a:r>
            <a:r>
              <a:rPr lang="en-US" altLang="zh-CN" dirty="0"/>
              <a:t>(),</a:t>
            </a:r>
            <a:r>
              <a:rPr lang="zh-CN" altLang="zh-CN" dirty="0"/>
              <a:t>按照交叉验证的方式评估模型的性能</a:t>
            </a:r>
            <a:r>
              <a:rPr lang="en-US" altLang="zh-CN" dirty="0"/>
              <a:t>,</a:t>
            </a:r>
            <a:r>
              <a:rPr lang="zh-CN" altLang="zh-CN" dirty="0"/>
              <a:t>它将返回一个列表，记录每一折交叉验证数据集上的性能评价结果。其基本语法如下所示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 err="1"/>
              <a:t>cross_val_score</a:t>
            </a:r>
            <a:r>
              <a:rPr lang="en-US" altLang="zh-CN" dirty="0"/>
              <a:t>(estimator, X, y=None, scoring=None, cv=None)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97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它的主要参数包括：</a:t>
            </a:r>
          </a:p>
          <a:p>
            <a:pPr lvl="0"/>
            <a:r>
              <a:rPr lang="en-US" altLang="zh-CN" dirty="0"/>
              <a:t>estimator: </a:t>
            </a:r>
            <a:r>
              <a:rPr lang="zh-CN" altLang="zh-CN" dirty="0"/>
              <a:t>训练的模型（对象）。</a:t>
            </a:r>
          </a:p>
          <a:p>
            <a:pPr lvl="0"/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： 数据集</a:t>
            </a:r>
            <a:r>
              <a:rPr lang="en-US" altLang="zh-CN" dirty="0"/>
              <a:t>X</a:t>
            </a:r>
            <a:r>
              <a:rPr lang="zh-CN" altLang="zh-CN" dirty="0"/>
              <a:t>和其目标。</a:t>
            </a:r>
          </a:p>
          <a:p>
            <a:pPr lvl="0"/>
            <a:r>
              <a:rPr lang="en-US" altLang="zh-CN" dirty="0"/>
              <a:t>scoring</a:t>
            </a:r>
            <a:r>
              <a:rPr lang="zh-CN" altLang="zh-CN" dirty="0"/>
              <a:t>：用于设置模型的评估指标。可以是一个字符串指定哪一种评价指标</a:t>
            </a:r>
            <a:r>
              <a:rPr lang="en-US" altLang="zh-CN" dirty="0"/>
              <a:t>,</a:t>
            </a:r>
            <a:r>
              <a:rPr lang="zh-CN" altLang="zh-CN" dirty="0"/>
              <a:t>可以使用表</a:t>
            </a:r>
            <a:r>
              <a:rPr lang="en-US" altLang="zh-CN" dirty="0"/>
              <a:t>6-2</a:t>
            </a:r>
            <a:r>
              <a:rPr lang="zh-CN" altLang="zh-CN" dirty="0"/>
              <a:t>中的字符串。如果不指定，则使用模型的默认评价指标</a:t>
            </a:r>
            <a:r>
              <a:rPr lang="en-US" altLang="zh-CN" dirty="0"/>
              <a:t>(accuracy)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cv</a:t>
            </a:r>
            <a:r>
              <a:rPr lang="zh-CN" altLang="zh-CN" dirty="0"/>
              <a:t>是交叉验证的折数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54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代码</a:t>
            </a:r>
            <a:r>
              <a:rPr lang="en-US" altLang="zh-CN" dirty="0" smtClean="0"/>
              <a:t>6-8</a:t>
            </a:r>
            <a:r>
              <a:rPr lang="zh-CN" altLang="zh-CN" dirty="0" smtClean="0"/>
              <a:t>：</a:t>
            </a:r>
            <a:r>
              <a:rPr lang="en-US" altLang="zh-CN" dirty="0" smtClean="0"/>
              <a:t>K</a:t>
            </a:r>
            <a:r>
              <a:rPr lang="zh-CN" altLang="zh-CN" dirty="0" smtClean="0"/>
              <a:t>折交叉验证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95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）三段式划分（</a:t>
            </a:r>
            <a:r>
              <a:rPr lang="en-US" altLang="zh-CN" b="1" dirty="0"/>
              <a:t>three-way split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dirty="0"/>
              <a:t>该方法是指先把数据集划分为训练集和测试集，再从训练集中划分出一部分，作为验证集。然后，对每组模型参数，在训练集上训练模型，在校验集上评价此参数设置下模型的性能表现，从而选择出最优的模型参数。最后，用最优参数在原来的训练集上重新训练模型，并在测试集上做最终的性能评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sklearn.model_selection.</a:t>
            </a:r>
            <a:r>
              <a:rPr lang="en-US" altLang="zh-CN" b="1" dirty="0" err="1"/>
              <a:t>train_test_split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3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）留出法</a:t>
            </a:r>
            <a:r>
              <a:rPr lang="zh-CN" altLang="zh-CN" dirty="0"/>
              <a:t>（</a:t>
            </a:r>
            <a:r>
              <a:rPr lang="en-US" altLang="zh-CN" dirty="0"/>
              <a:t>hold out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当不需要选择模型参数时，可以使用“留出法</a:t>
            </a:r>
            <a:r>
              <a:rPr lang="en-US" altLang="zh-CN" dirty="0"/>
              <a:t>”</a:t>
            </a:r>
            <a:r>
              <a:rPr lang="zh-CN" altLang="zh-CN" dirty="0"/>
              <a:t>直接划分数据集。它按照一定比例（如，</a:t>
            </a:r>
            <a:r>
              <a:rPr lang="en-US" altLang="zh-CN" dirty="0"/>
              <a:t>70%</a:t>
            </a:r>
            <a:r>
              <a:rPr lang="zh-CN" altLang="zh-CN" dirty="0"/>
              <a:t>和</a:t>
            </a:r>
            <a:r>
              <a:rPr lang="en-US" altLang="zh-CN" dirty="0"/>
              <a:t>30%</a:t>
            </a:r>
            <a:r>
              <a:rPr lang="zh-CN" altLang="zh-CN" dirty="0"/>
              <a:t>）将数据集随机划分为两个部分，大的是训练集，小的是测试集。它适合于数据集规模较大的情况。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571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自助法</a:t>
            </a:r>
            <a:r>
              <a:rPr lang="zh-CN" altLang="zh-CN" dirty="0"/>
              <a:t>（</a:t>
            </a:r>
            <a:r>
              <a:rPr lang="en-US" altLang="zh-CN" dirty="0"/>
              <a:t>bootstrap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自助法也将数据集划分为训练集和测试集。不同的时，它采用有放回的从规模为</a:t>
            </a:r>
            <a:r>
              <a:rPr lang="en-US" altLang="zh-CN" dirty="0"/>
              <a:t>N</a:t>
            </a:r>
            <a:r>
              <a:rPr lang="zh-CN" altLang="zh-CN" dirty="0"/>
              <a:t>的数据集中随机抽样</a:t>
            </a:r>
            <a:r>
              <a:rPr lang="en-US" altLang="zh-CN" dirty="0"/>
              <a:t>N</a:t>
            </a:r>
            <a:r>
              <a:rPr lang="zh-CN" altLang="zh-CN" dirty="0"/>
              <a:t>次，产生新的训练数据。按照统计学的描述，原始数据中只会有</a:t>
            </a:r>
            <a:r>
              <a:rPr lang="en-US" altLang="zh-CN" dirty="0"/>
              <a:t>63.2%</a:t>
            </a:r>
            <a:r>
              <a:rPr lang="zh-CN" altLang="zh-CN" dirty="0"/>
              <a:t>数据出现在训练集，剩下部分作为测试集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自己编程怎么做到？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059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6.8 </a:t>
            </a:r>
            <a:r>
              <a:rPr lang="zh-CN" altLang="zh-CN" b="1" dirty="0" smtClean="0"/>
              <a:t>案例：信用评分模型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7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6.8.1 </a:t>
            </a:r>
            <a:r>
              <a:rPr lang="zh-CN" altLang="zh-CN" b="1" dirty="0"/>
              <a:t>案例</a:t>
            </a:r>
            <a:r>
              <a:rPr lang="zh-CN" altLang="zh-CN" b="1" dirty="0" smtClean="0"/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金融机构在市场竞争与业绩成长压力下，对风险管理的要求越来越高。不管是在申请贷款时还是贷款审批后，每一位客户在不同阶段都有不同的潜在信用风险。早期的风险管理依赖于金融机构工作人员的经验，通过借贷申请人的信息，例如，职业、收入、年龄、婚姻状况等作出申请人是否会违约的判断。人工方法的不足是：很多借贷人的相关信息关系复杂，人工判断的失误风险很高。信用评分（</a:t>
            </a:r>
            <a:r>
              <a:rPr lang="en-US" altLang="zh-CN" dirty="0"/>
              <a:t>credit scoring</a:t>
            </a:r>
            <a:r>
              <a:rPr lang="zh-CN" altLang="zh-CN" dirty="0"/>
              <a:t>）模型就是通过数据挖掘的方法构建模型，用于判断借贷申请人的违约可能性或概率，目前已经成为金融信贷领域一个受欢迎的技术。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22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）真正例（</a:t>
            </a:r>
            <a:r>
              <a:rPr lang="en-US" altLang="zh-CN" dirty="0"/>
              <a:t>True positives, TP</a:t>
            </a:r>
            <a:r>
              <a:rPr lang="zh-CN" altLang="zh-CN" dirty="0"/>
              <a:t>）：正例数据对象被分类器识别为正例。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）真负例（</a:t>
            </a:r>
            <a:r>
              <a:rPr lang="en-US" altLang="zh-CN" dirty="0"/>
              <a:t>True negative, TN</a:t>
            </a:r>
            <a:r>
              <a:rPr lang="zh-CN" altLang="zh-CN" dirty="0"/>
              <a:t>）：反例数据对象被分类器识别为反例。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）假正例（</a:t>
            </a:r>
            <a:r>
              <a:rPr lang="en-US" altLang="zh-CN" dirty="0"/>
              <a:t>False positive, FP</a:t>
            </a:r>
            <a:r>
              <a:rPr lang="zh-CN" altLang="zh-CN" dirty="0"/>
              <a:t>）：反例数据对象被分类器识别为正例。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）假负例（</a:t>
            </a:r>
            <a:r>
              <a:rPr lang="en-US" altLang="zh-CN" dirty="0"/>
              <a:t>False negative, FN</a:t>
            </a:r>
            <a:r>
              <a:rPr lang="zh-CN" altLang="zh-CN" dirty="0"/>
              <a:t>）：正例数据对象被分类器识别为反例。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57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本节设计了一个利用分类模型在</a:t>
            </a:r>
            <a:r>
              <a:rPr lang="en-US" altLang="zh-CN" dirty="0" err="1"/>
              <a:t>kaggle</a:t>
            </a:r>
            <a:r>
              <a:rPr lang="zh-CN" altLang="zh-CN" dirty="0"/>
              <a:t>信用评分数据集上建立模型，实现客户违约预测的一个案例。该数据集包含三个文件：</a:t>
            </a:r>
            <a:r>
              <a:rPr lang="en-US" altLang="zh-CN" dirty="0"/>
              <a:t>cc-train.csv</a:t>
            </a:r>
            <a:r>
              <a:rPr lang="zh-CN" altLang="zh-CN" dirty="0"/>
              <a:t>是训练集，</a:t>
            </a:r>
            <a:r>
              <a:rPr lang="en-US" altLang="zh-CN" dirty="0"/>
              <a:t>cc-test.csv</a:t>
            </a:r>
            <a:r>
              <a:rPr lang="zh-CN" altLang="zh-CN" dirty="0"/>
              <a:t>是测试集；</a:t>
            </a:r>
            <a:r>
              <a:rPr lang="en-US" altLang="zh-CN" dirty="0"/>
              <a:t>sampleEntry.csv</a:t>
            </a:r>
            <a:r>
              <a:rPr lang="zh-CN" altLang="zh-CN" dirty="0"/>
              <a:t>是测试集中每个用户的违约情况，即目标值。训练集有</a:t>
            </a:r>
            <a:r>
              <a:rPr lang="en-US" altLang="zh-CN" dirty="0"/>
              <a:t>15</a:t>
            </a:r>
            <a:r>
              <a:rPr lang="zh-CN" altLang="zh-CN" dirty="0"/>
              <a:t>万条数据数据对象，测试集有</a:t>
            </a:r>
            <a:r>
              <a:rPr lang="en-US" altLang="zh-CN" dirty="0"/>
              <a:t>101,503</a:t>
            </a:r>
            <a:r>
              <a:rPr lang="zh-CN" altLang="zh-CN" dirty="0"/>
              <a:t>条数据数据对象。数据的特征共有</a:t>
            </a:r>
            <a:r>
              <a:rPr lang="en-US" altLang="zh-CN" dirty="0"/>
              <a:t>11</a:t>
            </a:r>
            <a:r>
              <a:rPr lang="zh-CN" altLang="zh-CN" dirty="0"/>
              <a:t>个，均为数值类型，目标值用于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1</a:t>
            </a:r>
            <a:r>
              <a:rPr lang="zh-CN" altLang="zh-CN" dirty="0"/>
              <a:t>表示，表示一个申请人最终是否违约。表</a:t>
            </a:r>
            <a:r>
              <a:rPr lang="en-US" altLang="zh-CN" dirty="0"/>
              <a:t>6-3</a:t>
            </a:r>
            <a:r>
              <a:rPr lang="zh-CN" altLang="zh-CN" dirty="0"/>
              <a:t>给出了数据集的特征及其解释。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33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55" y="365125"/>
            <a:ext cx="9724733" cy="59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88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6.9 </a:t>
            </a:r>
            <a:r>
              <a:rPr lang="zh-CN" altLang="zh-CN" b="1" dirty="0" smtClean="0"/>
              <a:t>回归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9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回归是一种有监督学习方法。不像分类模型输出的是离散的类别标签，回归模型输出的是连续数值。本节介绍经典的线性回归模型、</a:t>
            </a:r>
            <a:r>
              <a:rPr lang="en-US" altLang="zh-CN" dirty="0"/>
              <a:t>CART</a:t>
            </a:r>
            <a:r>
              <a:rPr lang="zh-CN" altLang="zh-CN" dirty="0"/>
              <a:t>决策树回归、</a:t>
            </a:r>
            <a:r>
              <a:rPr lang="en-US" altLang="zh-CN" dirty="0"/>
              <a:t>BP</a:t>
            </a:r>
            <a:r>
              <a:rPr lang="zh-CN" altLang="zh-CN" dirty="0"/>
              <a:t>神经网络回归、支持向量回归模型的使用。由于许多模型的原理与前面介绍的分类模型类似，我们主要给出这些回归模型的</a:t>
            </a:r>
            <a:r>
              <a:rPr lang="en-US" altLang="zh-CN" dirty="0"/>
              <a:t>Python</a:t>
            </a:r>
            <a:r>
              <a:rPr lang="zh-CN" altLang="zh-CN" dirty="0"/>
              <a:t>实现方法及应用。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46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6.9.1 </a:t>
            </a:r>
            <a:r>
              <a:rPr lang="zh-CN" altLang="zh-CN" b="1" dirty="0" smtClean="0"/>
              <a:t>线性回归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线性回归模型是一组输入向量（特征）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的线性组合，其数学模型如下：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a:rPr lang="en-US" altLang="zh-CN" i="1"/>
                          <m:t>𝑓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</m:d>
                        <m:r>
                          <a:rPr lang="en-US" altLang="zh-CN"/>
                          <m:t>=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0</m:t>
                            </m:r>
                          </m:sub>
                        </m:sSub>
                        <m:r>
                          <a:rPr lang="en-US" altLang="zh-CN"/>
                          <m:t>+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/>
                          <m:t>+…+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𝑚</m:t>
                            </m:r>
                          </m:sub>
                        </m:sSub>
                      </m:e>
                    </m:eqAr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  <m:r>
                      <a:rPr lang="en-US" altLang="zh-CN" b="1" i="1"/>
                      <m:t>=</m:t>
                    </m:r>
                    <m:sSup>
                      <m:sSupPr>
                        <m:ctrlPr>
                          <a:rPr lang="zh-CN" altLang="zh-CN" b="1" i="1"/>
                        </m:ctrlPr>
                      </m:sSupPr>
                      <m:e>
                        <m:r>
                          <a:rPr lang="en-US" altLang="zh-CN" b="1" i="1"/>
                          <m:t>(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b="1" i="1"/>
                          <m:t>,…,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𝑚</m:t>
                            </m:r>
                          </m:sub>
                        </m:sSub>
                        <m:r>
                          <a:rPr lang="en-US" altLang="zh-CN" b="1" i="1"/>
                          <m:t>)</m:t>
                        </m:r>
                      </m:e>
                      <m:sup>
                        <m:r>
                          <a:rPr lang="en-US" altLang="zh-CN" b="1" i="1"/>
                          <m:t>𝑻</m:t>
                        </m:r>
                      </m:sup>
                    </m:sSup>
                  </m:oMath>
                </a14:m>
                <a:r>
                  <a:rPr lang="zh-CN" altLang="zh-CN" b="1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,…,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𝑚</m:t>
                        </m:r>
                      </m:sub>
                    </m:sSub>
                  </m:oMath>
                </a14:m>
                <a:r>
                  <a:rPr lang="zh-CN" altLang="zh-CN" dirty="0"/>
                  <a:t>是它们系数，表示不同变量对模型的重要性程度。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也称为截距。</a:t>
                </a:r>
              </a:p>
              <a:p>
                <a:endParaRPr lang="zh-CN" altLang="zh-CN" dirty="0"/>
              </a:p>
              <a:p>
                <a:r>
                  <a:rPr lang="zh-CN" altLang="zh-CN" dirty="0"/>
                  <a:t>给定数据集设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 {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/>
                          <m:t>, 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𝑦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/>
                      <m:t>,…,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  <m:r>
                          <a:rPr lang="en-US" altLang="zh-CN"/>
                          <m:t>, 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𝑦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/>
                      <m:t>}</m:t>
                    </m:r>
                  </m:oMath>
                </a14:m>
                <a:r>
                  <a:rPr lang="zh-CN" altLang="zh-CN" dirty="0"/>
                  <a:t>，线性回归模型通常用最小二乘法求解</a:t>
                </a:r>
                <a:r>
                  <a:rPr lang="zh-CN" altLang="zh-CN" dirty="0" smtClean="0"/>
                  <a:t>。</a:t>
                </a:r>
                <a:r>
                  <a:rPr lang="zh-CN" altLang="en-US" dirty="0" smtClean="0"/>
                  <a:t>具体见讲义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96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Scikit</a:t>
                </a:r>
                <a:r>
                  <a:rPr lang="en-US" altLang="zh-CN" dirty="0"/>
                  <a:t>-learn</a:t>
                </a:r>
                <a:r>
                  <a:rPr lang="zh-CN" altLang="zh-CN" dirty="0"/>
                  <a:t>的</a:t>
                </a:r>
                <a:r>
                  <a:rPr lang="en-US" altLang="zh-CN" dirty="0" err="1"/>
                  <a:t>sklearn.linear_model</a:t>
                </a:r>
                <a:r>
                  <a:rPr lang="zh-CN" altLang="zh-CN" dirty="0"/>
                  <a:t>模块提供了</a:t>
                </a:r>
                <a:r>
                  <a:rPr lang="en-US" altLang="zh-CN" dirty="0" err="1"/>
                  <a:t>LinearRegression</a:t>
                </a:r>
                <a:r>
                  <a:rPr lang="zh-CN" altLang="zh-CN" dirty="0"/>
                  <a:t>类来实现线性回归模型，它的基本语法为：</a:t>
                </a:r>
              </a:p>
              <a:p>
                <a:r>
                  <a:rPr lang="en-US" altLang="zh-CN" dirty="0" err="1"/>
                  <a:t>LinearRegression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fit_intercept</a:t>
                </a:r>
                <a:r>
                  <a:rPr lang="en-US" altLang="zh-CN" dirty="0"/>
                  <a:t>=True, positive=False)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其中，主要的参数如下：</a:t>
                </a:r>
              </a:p>
              <a:p>
                <a:pPr lvl="0"/>
                <a:r>
                  <a:rPr lang="en-US" altLang="zh-CN" dirty="0" err="1"/>
                  <a:t>fit_intercept</a:t>
                </a:r>
                <a:r>
                  <a:rPr lang="zh-CN" altLang="zh-CN" dirty="0"/>
                  <a:t>：用于设置是否模型包含截距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。默认值是</a:t>
                </a:r>
                <a:r>
                  <a:rPr lang="en-US" altLang="zh-CN" dirty="0"/>
                  <a:t>True</a:t>
                </a:r>
                <a:r>
                  <a:rPr lang="zh-CN" altLang="zh-CN" dirty="0"/>
                  <a:t>。</a:t>
                </a:r>
              </a:p>
              <a:p>
                <a:pPr lvl="0"/>
                <a:r>
                  <a:rPr lang="en-US" altLang="zh-CN" dirty="0"/>
                  <a:t>positive</a:t>
                </a:r>
                <a:r>
                  <a:rPr lang="zh-CN" altLang="zh-CN" dirty="0"/>
                  <a:t>：用于设置是否使得模型系数均未正值，默认是</a:t>
                </a:r>
                <a:r>
                  <a:rPr lang="en-US" altLang="zh-CN" dirty="0"/>
                  <a:t>False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同样，该类也包括用于模型训练和测试的一些函数，包括：</a:t>
                </a:r>
                <a:r>
                  <a:rPr lang="en-US" altLang="zh-CN" dirty="0"/>
                  <a:t>fit(),predict(),score()</a:t>
                </a:r>
                <a:r>
                  <a:rPr lang="zh-CN" altLang="zh-CN" dirty="0"/>
                  <a:t>等</a:t>
                </a:r>
                <a:r>
                  <a:rPr lang="zh-CN" altLang="zh-CN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23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本节以</a:t>
            </a:r>
            <a:r>
              <a:rPr lang="en-US" altLang="zh-CN" dirty="0"/>
              <a:t>UCI</a:t>
            </a:r>
            <a:r>
              <a:rPr lang="zh-CN" altLang="zh-CN" dirty="0"/>
              <a:t>数据集中的白葡萄酒质量数据集，说明线性回归模型的</a:t>
            </a:r>
            <a:r>
              <a:rPr lang="zh-CN" altLang="zh-CN" dirty="0" smtClean="0"/>
              <a:t>应用</a:t>
            </a:r>
            <a:endParaRPr lang="en-US" altLang="zh-CN" dirty="0" smtClean="0"/>
          </a:p>
          <a:p>
            <a:r>
              <a:rPr lang="zh-CN" altLang="zh-CN" dirty="0" smtClean="0"/>
              <a:t>该</a:t>
            </a:r>
            <a:r>
              <a:rPr lang="zh-CN" altLang="zh-CN" dirty="0"/>
              <a:t>数据集有</a:t>
            </a:r>
            <a:r>
              <a:rPr lang="en-US" altLang="zh-CN" dirty="0"/>
              <a:t>4898</a:t>
            </a:r>
            <a:r>
              <a:rPr lang="zh-CN" altLang="zh-CN" dirty="0"/>
              <a:t>条数据对象，每个数据对象是一种葡萄酒；包括</a:t>
            </a:r>
            <a:r>
              <a:rPr lang="en-US" altLang="zh-CN" dirty="0"/>
              <a:t>11</a:t>
            </a:r>
            <a:r>
              <a:rPr lang="zh-CN" altLang="zh-CN" dirty="0"/>
              <a:t>个特征，均是数值类型，例如酸度，</a:t>
            </a:r>
            <a:r>
              <a:rPr lang="en-US" altLang="zh-CN" dirty="0" err="1"/>
              <a:t>ph</a:t>
            </a:r>
            <a:r>
              <a:rPr lang="zh-CN" altLang="zh-CN" dirty="0"/>
              <a:t>值等；目标值（</a:t>
            </a:r>
            <a:r>
              <a:rPr lang="en-US" altLang="zh-CN" dirty="0"/>
              <a:t>quality</a:t>
            </a:r>
            <a:r>
              <a:rPr lang="zh-CN" altLang="zh-CN" dirty="0"/>
              <a:t>）是葡萄酒的质量从</a:t>
            </a:r>
            <a:r>
              <a:rPr lang="en-US" altLang="zh-CN" dirty="0"/>
              <a:t>0-10</a:t>
            </a:r>
            <a:r>
              <a:rPr lang="zh-CN" altLang="zh-CN" dirty="0"/>
              <a:t>的打分。图</a:t>
            </a:r>
            <a:r>
              <a:rPr lang="en-US" altLang="zh-CN" dirty="0"/>
              <a:t>6-24</a:t>
            </a:r>
            <a:r>
              <a:rPr lang="zh-CN" altLang="zh-CN" dirty="0"/>
              <a:t>给出了它的前</a:t>
            </a:r>
            <a:r>
              <a:rPr lang="en-US" altLang="zh-CN" dirty="0"/>
              <a:t>5</a:t>
            </a:r>
            <a:r>
              <a:rPr lang="zh-CN" altLang="zh-CN" dirty="0"/>
              <a:t>条数据。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462" y="4167549"/>
            <a:ext cx="11873520" cy="18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62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</a:t>
            </a:r>
            <a:r>
              <a:rPr lang="en-US" altLang="zh-CN" dirty="0"/>
              <a:t>6-16</a:t>
            </a:r>
            <a:r>
              <a:rPr lang="zh-CN" altLang="zh-CN" dirty="0"/>
              <a:t>：基于线性回归模型的葡萄酒质量预测</a:t>
            </a:r>
          </a:p>
        </p:txBody>
      </p:sp>
    </p:spTree>
    <p:extLst>
      <p:ext uri="{BB962C8B-B14F-4D97-AF65-F5344CB8AC3E}">
        <p14:creationId xmlns:p14="http://schemas.microsoft.com/office/powerpoint/2010/main" val="4194070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6.9.2 CART</a:t>
            </a:r>
            <a:r>
              <a:rPr lang="zh-CN" altLang="zh-CN" b="1" dirty="0"/>
              <a:t>决策树的</a:t>
            </a:r>
            <a:r>
              <a:rPr lang="zh-CN" altLang="zh-CN" b="1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前面第</a:t>
            </a:r>
            <a:r>
              <a:rPr lang="en-US" altLang="zh-CN" dirty="0"/>
              <a:t>6.4.5</a:t>
            </a:r>
            <a:r>
              <a:rPr lang="zh-CN" altLang="zh-CN" dirty="0"/>
              <a:t>节介绍的</a:t>
            </a:r>
            <a:r>
              <a:rPr lang="en-US" altLang="zh-CN" dirty="0"/>
              <a:t>CART</a:t>
            </a:r>
            <a:r>
              <a:rPr lang="zh-CN" altLang="zh-CN" dirty="0"/>
              <a:t>决策树的全称是“分类和回归树”。它不但可以实现分类任务，也可以实现回归任务。当使用</a:t>
            </a:r>
            <a:r>
              <a:rPr lang="en-US" altLang="zh-CN" dirty="0"/>
              <a:t>CART</a:t>
            </a:r>
            <a:r>
              <a:rPr lang="zh-CN" altLang="zh-CN" dirty="0"/>
              <a:t>决策树实现回归任务时，使用</a:t>
            </a:r>
            <a:r>
              <a:rPr lang="en-US" altLang="zh-CN" dirty="0" err="1"/>
              <a:t>sklearn.tree</a:t>
            </a:r>
            <a:r>
              <a:rPr lang="zh-CN" altLang="zh-CN" dirty="0"/>
              <a:t>模块中的</a:t>
            </a:r>
            <a:r>
              <a:rPr lang="en-US" altLang="zh-CN" dirty="0" err="1"/>
              <a:t>DecisionTreeRegressor</a:t>
            </a:r>
            <a:r>
              <a:rPr lang="zh-CN" altLang="zh-CN" dirty="0"/>
              <a:t>类，它的基本语法为：</a:t>
            </a:r>
          </a:p>
          <a:p>
            <a:r>
              <a:rPr lang="en-US" altLang="zh-CN" dirty="0" err="1"/>
              <a:t>DecisionTreeRegressor</a:t>
            </a:r>
            <a:r>
              <a:rPr lang="en-US" altLang="zh-CN" dirty="0"/>
              <a:t>(criterion='</a:t>
            </a:r>
            <a:r>
              <a:rPr lang="en-US" altLang="zh-CN" dirty="0" err="1"/>
              <a:t>mse</a:t>
            </a:r>
            <a:r>
              <a:rPr lang="en-US" altLang="zh-CN" dirty="0"/>
              <a:t>', </a:t>
            </a:r>
            <a:r>
              <a:rPr lang="en-US" altLang="zh-CN" dirty="0" err="1"/>
              <a:t>max_depth</a:t>
            </a:r>
            <a:r>
              <a:rPr lang="en-US" altLang="zh-CN" dirty="0"/>
              <a:t>=None, </a:t>
            </a:r>
            <a:endParaRPr lang="zh-CN" altLang="zh-CN" dirty="0"/>
          </a:p>
          <a:p>
            <a:r>
              <a:rPr lang="en-US" altLang="zh-CN" dirty="0" err="1"/>
              <a:t>min_samples_split</a:t>
            </a:r>
            <a:r>
              <a:rPr lang="en-US" altLang="zh-CN" dirty="0"/>
              <a:t>=2, </a:t>
            </a:r>
            <a:r>
              <a:rPr lang="en-US" altLang="zh-CN" dirty="0" err="1"/>
              <a:t>min_samples_leaf</a:t>
            </a:r>
            <a:r>
              <a:rPr lang="en-US" altLang="zh-CN" dirty="0"/>
              <a:t>=1, </a:t>
            </a:r>
            <a:r>
              <a:rPr lang="en-US" altLang="zh-CN" dirty="0" err="1"/>
              <a:t>max_leaf_nodes</a:t>
            </a:r>
            <a:r>
              <a:rPr lang="en-US" altLang="zh-CN" dirty="0"/>
              <a:t>=None, </a:t>
            </a:r>
            <a:r>
              <a:rPr lang="en-US" altLang="zh-CN" dirty="0" err="1"/>
              <a:t>random_state</a:t>
            </a:r>
            <a:r>
              <a:rPr lang="en-US" altLang="zh-CN" dirty="0"/>
              <a:t>=None)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/>
              <a:t>代码</a:t>
            </a:r>
            <a:r>
              <a:rPr lang="en-US" altLang="zh-CN" dirty="0"/>
              <a:t>6-17</a:t>
            </a:r>
            <a:r>
              <a:rPr lang="zh-CN" altLang="zh-CN" dirty="0"/>
              <a:t>：基于</a:t>
            </a:r>
            <a:r>
              <a:rPr lang="en-US" altLang="zh-CN" dirty="0"/>
              <a:t>CART</a:t>
            </a:r>
            <a:r>
              <a:rPr lang="zh-CN" altLang="zh-CN" dirty="0"/>
              <a:t>决策树回归模型的葡萄酒质量</a:t>
            </a:r>
            <a:r>
              <a:rPr lang="zh-CN" altLang="zh-CN" dirty="0" smtClean="0"/>
              <a:t>预测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1442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6.9.3 BP</a:t>
            </a:r>
            <a:r>
              <a:rPr lang="zh-CN" altLang="zh-CN" b="1" dirty="0"/>
              <a:t>神经网络</a:t>
            </a:r>
            <a:r>
              <a:rPr lang="zh-CN" altLang="zh-CN" b="1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6.5</a:t>
            </a:r>
            <a:r>
              <a:rPr lang="zh-CN" altLang="zh-CN" dirty="0"/>
              <a:t>节介绍的</a:t>
            </a:r>
            <a:r>
              <a:rPr lang="en-US" altLang="zh-CN" dirty="0"/>
              <a:t>BP</a:t>
            </a:r>
            <a:r>
              <a:rPr lang="zh-CN" altLang="zh-CN" dirty="0"/>
              <a:t>神经网络同样也可以实现回归任务。对于回归任务，需要使用</a:t>
            </a:r>
            <a:r>
              <a:rPr lang="en-US" altLang="zh-CN" dirty="0" err="1"/>
              <a:t>sklearn.neural_network</a:t>
            </a:r>
            <a:r>
              <a:rPr lang="zh-CN" altLang="zh-CN" dirty="0"/>
              <a:t>模块中</a:t>
            </a:r>
            <a:r>
              <a:rPr lang="en-US" altLang="zh-CN" dirty="0" err="1"/>
              <a:t>MLPRegressor</a:t>
            </a:r>
            <a:r>
              <a:rPr lang="zh-CN" altLang="zh-CN" dirty="0"/>
              <a:t>类来创建一个</a:t>
            </a:r>
            <a:r>
              <a:rPr lang="en-US" altLang="zh-CN" dirty="0"/>
              <a:t>BP</a:t>
            </a:r>
            <a:r>
              <a:rPr lang="zh-CN" altLang="zh-CN" dirty="0"/>
              <a:t>神经网络回归模型。下面的代码</a:t>
            </a:r>
            <a:r>
              <a:rPr lang="en-US" altLang="zh-CN" dirty="0"/>
              <a:t>6-18</a:t>
            </a:r>
            <a:r>
              <a:rPr lang="zh-CN" altLang="zh-CN" dirty="0"/>
              <a:t>演示了</a:t>
            </a:r>
            <a:r>
              <a:rPr lang="en-US" altLang="zh-CN" dirty="0"/>
              <a:t>BP</a:t>
            </a:r>
            <a:r>
              <a:rPr lang="zh-CN" altLang="zh-CN" dirty="0"/>
              <a:t>神经网络模型在葡萄酒质量预测问题上应用。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7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22" y="1896124"/>
            <a:ext cx="11226365" cy="40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1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6.9.4 </a:t>
            </a:r>
            <a:r>
              <a:rPr lang="zh-CN" altLang="zh-CN" b="1" dirty="0"/>
              <a:t>支持向量</a:t>
            </a:r>
            <a:r>
              <a:rPr lang="zh-CN" altLang="zh-CN" b="1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6.6</a:t>
            </a:r>
            <a:r>
              <a:rPr lang="zh-CN" altLang="zh-CN" dirty="0"/>
              <a:t>节介绍的支持向量机也提供了回归预测的功能，称为支持向量回归（</a:t>
            </a:r>
            <a:r>
              <a:rPr lang="en-US" altLang="zh-CN" dirty="0"/>
              <a:t>support vector regression</a:t>
            </a:r>
            <a:r>
              <a:rPr lang="zh-CN" altLang="zh-CN" dirty="0"/>
              <a:t>，</a:t>
            </a:r>
            <a:r>
              <a:rPr lang="en-US" altLang="zh-CN" dirty="0"/>
              <a:t>SVR</a:t>
            </a:r>
            <a:r>
              <a:rPr lang="zh-CN" altLang="zh-CN" dirty="0"/>
              <a:t>）。与线性回归相似，支持向量回归模型用其决策函数去拟合数据的分布。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35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具体的讲，给定训练数据集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={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𝑦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/>
                      <m:t>,…,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  <m:r>
                          <a:rPr lang="en-US" altLang="zh-CN" i="1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𝑦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/>
                      <m:t>}</m:t>
                    </m:r>
                  </m:oMath>
                </a14:m>
                <a:r>
                  <a:rPr lang="zh-CN" altLang="zh-CN" dirty="0"/>
                  <a:t>，</a:t>
                </a:r>
                <a:r>
                  <a:rPr lang="en-US" altLang="zh-CN" dirty="0"/>
                  <a:t>SVR</a:t>
                </a:r>
                <a:r>
                  <a:rPr lang="zh-CN" altLang="zh-CN" dirty="0"/>
                  <a:t>训练一个模型</a:t>
                </a:r>
                <a14:m>
                  <m:oMath xmlns:m="http://schemas.openxmlformats.org/officeDocument/2006/math">
                    <m:r>
                      <a:rPr lang="en-US" altLang="zh-CN" i="1"/>
                      <m:t>𝑓</m:t>
                    </m:r>
                    <m:r>
                      <a:rPr lang="en-US" altLang="zh-CN"/>
                      <m:t>(</m:t>
                    </m:r>
                    <m:r>
                      <a:rPr lang="en-US" altLang="zh-CN" b="1" i="1"/>
                      <m:t>𝒙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1" i="1"/>
                      <m:t> </m:t>
                    </m:r>
                    <m:sSup>
                      <m:sSupPr>
                        <m:ctrlPr>
                          <a:rPr lang="zh-CN" altLang="zh-CN" b="1" i="1"/>
                        </m:ctrlPr>
                      </m:sSupPr>
                      <m:e>
                        <m:r>
                          <a:rPr lang="en-US" altLang="zh-CN" b="1" i="1"/>
                          <m:t>𝝎</m:t>
                        </m:r>
                      </m:e>
                      <m:sup>
                        <m:r>
                          <a:rPr lang="en-US" altLang="zh-CN" b="1" i="1"/>
                          <m:t>𝑻</m:t>
                        </m:r>
                      </m:sup>
                    </m:sSup>
                    <m:r>
                      <a:rPr lang="en-US" altLang="zh-CN" b="1" i="1"/>
                      <m:t>∙</m:t>
                    </m:r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，我们希望它对数据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b="1" i="1"/>
                          <m:t>𝒙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的预测值与实际目标值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之间的偏差至多为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ε</m:t>
                    </m:r>
                  </m:oMath>
                </a14:m>
                <a:r>
                  <a:rPr lang="zh-CN" altLang="zh-CN" dirty="0"/>
                  <a:t>（不敏感因子，取一个较小的值），</a:t>
                </a:r>
                <a:r>
                  <a:rPr lang="zh-CN" altLang="zh-CN" dirty="0" smtClean="0"/>
                  <a:t>否则</a:t>
                </a:r>
                <a:r>
                  <a:rPr lang="zh-CN" altLang="en-US" dirty="0" smtClean="0"/>
                  <a:t>将</a:t>
                </a:r>
                <a:r>
                  <a:rPr lang="zh-CN" altLang="zh-CN" dirty="0" smtClean="0"/>
                  <a:t>对</a:t>
                </a:r>
                <a:r>
                  <a:rPr lang="zh-CN" altLang="zh-CN" dirty="0"/>
                  <a:t>模型施加惩罚。这样的支持向量回归又称为</a:t>
                </a:r>
                <a:r>
                  <a:rPr lang="en-US" altLang="zh-CN" dirty="0"/>
                  <a:t>“</a:t>
                </a:r>
                <a14:m>
                  <m:oMath xmlns:m="http://schemas.openxmlformats.org/officeDocument/2006/math">
                    <m:r>
                      <a:rPr lang="en-US" altLang="zh-CN" i="1"/>
                      <m:t>𝜀</m:t>
                    </m:r>
                  </m:oMath>
                </a14:m>
                <a:r>
                  <a:rPr lang="en-US" altLang="zh-CN" dirty="0"/>
                  <a:t>-SVR”</a:t>
                </a:r>
                <a:r>
                  <a:rPr lang="zh-CN" altLang="zh-CN" dirty="0"/>
                  <a:t>。它的优化目标函数为：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max</m:t>
                            </m:r>
                          </m:e>
                          <m:lim>
                            <m:r>
                              <a:rPr lang="en-US" altLang="zh-CN" b="1" i="1"/>
                              <m:t>𝝎</m:t>
                            </m:r>
                            <m:r>
                              <a:rPr lang="en-US" altLang="zh-CN" b="1" i="1"/>
                              <m:t>,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ξ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  <m:r>
                              <a:rPr lang="en-US" altLang="zh-CN" i="1"/>
                              <m:t>,</m:t>
                            </m:r>
                            <m:sSubSup>
                              <m:sSubSupPr>
                                <m:ctrlPr>
                                  <a:rPr lang="zh-CN" altLang="zh-CN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ξ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/>
                                  <m:t>∗</m:t>
                                </m:r>
                              </m:sup>
                            </m:sSubSup>
                          </m:lim>
                        </m:limLow>
                      </m:fName>
                      <m:e/>
                    </m:func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1</m:t>
                        </m:r>
                      </m:num>
                      <m:den>
                        <m:r>
                          <a:rPr lang="en-US" altLang="zh-CN"/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b="1" i="1"/>
                          <m:t>𝝎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b="1" i="1"/>
                      <m:t>𝝎</m:t>
                    </m:r>
                    <m:r>
                      <a:rPr lang="en-US" altLang="zh-CN"/>
                      <m:t>+</m:t>
                    </m:r>
                    <m:r>
                      <m:rPr>
                        <m:sty m:val="p"/>
                      </m:rPr>
                      <a:rPr lang="en-US" altLang="zh-CN"/>
                      <m:t>C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/>
                          <m:t>=1</m:t>
                        </m:r>
                      </m:sub>
                      <m:sup>
                        <m:r>
                          <a:rPr lang="en-US" altLang="zh-CN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ξ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/>
                      <m:t>+</m:t>
                    </m:r>
                    <m:r>
                      <m:rPr>
                        <m:sty m:val="p"/>
                      </m:rPr>
                      <a:rPr lang="en-US" altLang="zh-CN"/>
                      <m:t>C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/>
                          <m:t>=1</m:t>
                        </m:r>
                      </m:sub>
                      <m:sup>
                        <m:r>
                          <a:rPr lang="en-US" altLang="zh-CN" i="1"/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ξ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  <m:sup>
                            <m:r>
                              <a:rPr lang="en-US" altLang="zh-CN" i="1"/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a:rPr lang="en-US" altLang="zh-CN" i="1"/>
                          <m:t>𝑠</m:t>
                        </m:r>
                        <m:r>
                          <a:rPr lang="en-US" altLang="zh-CN" i="1"/>
                          <m:t>.</m:t>
                        </m:r>
                        <m:r>
                          <a:rPr lang="en-US" altLang="zh-CN" i="1"/>
                          <m:t>𝑡</m:t>
                        </m:r>
                        <m:r>
                          <a:rPr lang="en-US" altLang="zh-CN" i="1"/>
                          <m:t>.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zh-CN" i="1"/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zh-CN" i="1"/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/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b="1" i="1"/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i="1"/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b="1" i="1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/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ε</m:t>
                                </m:r>
                                <m:r>
                                  <a:rPr lang="en-US" altLang="zh-CN"/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b="1" i="1"/>
                                      <m:t>𝝎</m:t>
                                    </m:r>
                                  </m:e>
                                  <m:sup>
                                    <m:r>
                                      <a:rPr lang="en-US" altLang="zh-CN" i="1"/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b="1" i="1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/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ε</m:t>
                                </m:r>
                                <m:r>
                                  <a:rPr lang="en-US" altLang="zh-CN"/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/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/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zh-CN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/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i="1"/>
                                  <m:t>≥0</m:t>
                                </m:r>
                              </m:e>
                            </m:eqArr>
                          </m:e>
                        </m:d>
                      </m:e>
                    </m:eqAr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21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81072" cy="4351338"/>
              </a:xfrm>
            </p:spPr>
            <p:txBody>
              <a:bodyPr/>
              <a:lstStyle/>
              <a:p>
                <a:r>
                  <a:rPr lang="zh-CN" altLang="zh-CN" dirty="0"/>
                  <a:t>其中，</a:t>
                </a:r>
                <a:r>
                  <a:rPr lang="en-US" altLang="zh-CN" dirty="0"/>
                  <a:t>SVR</a:t>
                </a:r>
                <a:r>
                  <a:rPr lang="zh-CN" altLang="zh-CN" dirty="0"/>
                  <a:t>的决策函数</a:t>
                </a:r>
                <a14:m>
                  <m:oMath xmlns:m="http://schemas.openxmlformats.org/officeDocument/2006/math">
                    <m:r>
                      <a:rPr lang="en-US" altLang="zh-CN" i="1"/>
                      <m:t>𝑓</m:t>
                    </m:r>
                    <m:r>
                      <a:rPr lang="en-US" altLang="zh-CN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/>
                      <m:t> 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𝜔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i="1"/>
                      <m:t>∙</m:t>
                    </m:r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如</a:t>
                </a:r>
                <a:r>
                  <a:rPr lang="en-US" altLang="zh-CN" dirty="0"/>
                  <a:t>6-27</a:t>
                </a:r>
                <a:r>
                  <a:rPr lang="zh-CN" altLang="zh-CN" dirty="0"/>
                  <a:t>的中间直线所示（考虑线性模型），</a:t>
                </a:r>
                <a14:m>
                  <m:oMath xmlns:m="http://schemas.openxmlformats.org/officeDocument/2006/math">
                    <m:r>
                      <a:rPr lang="en-US" altLang="zh-CN" i="1"/>
                      <m:t>𝜔</m:t>
                    </m:r>
                  </m:oMath>
                </a14:m>
                <a:r>
                  <a:rPr lang="zh-CN" altLang="zh-CN" dirty="0"/>
                  <a:t>是其权重向量。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𝜔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+</m:t>
                    </m:r>
                    <m:r>
                      <a:rPr lang="en-US" altLang="zh-CN" i="1"/>
                      <m:t>𝜀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𝜔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−</m:t>
                    </m:r>
                    <m:r>
                      <a:rPr lang="en-US" altLang="zh-CN" i="1"/>
                      <m:t>𝜀</m:t>
                    </m:r>
                  </m:oMath>
                </a14:m>
                <a:r>
                  <a:rPr lang="zh-CN" altLang="zh-CN" dirty="0"/>
                  <a:t>代表了两个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ε</m:t>
                    </m:r>
                  </m:oMath>
                </a14:m>
                <a:r>
                  <a:rPr lang="zh-CN" altLang="zh-CN" dirty="0"/>
                  <a:t>不敏感决策函数，它们之间的区域表示</a:t>
                </a:r>
                <a:r>
                  <a:rPr lang="en-US" altLang="zh-CN" dirty="0"/>
                  <a:t>SVR</a:t>
                </a:r>
                <a:r>
                  <a:rPr lang="zh-CN" altLang="zh-CN" dirty="0"/>
                  <a:t>容许的预测偏差范围。类似的，</a:t>
                </a:r>
                <a:r>
                  <a:rPr lang="en-US" altLang="zh-CN" dirty="0"/>
                  <a:t>SVR</a:t>
                </a:r>
                <a:r>
                  <a:rPr lang="zh-CN" altLang="zh-CN" dirty="0"/>
                  <a:t>引入两个松弛变量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ξ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/>
                          <m:t>ξ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  <m:sup>
                        <m:r>
                          <a:rPr lang="en-US" altLang="zh-CN" i="1"/>
                          <m:t>∗</m:t>
                        </m:r>
                      </m:sup>
                    </m:sSubSup>
                  </m:oMath>
                </a14:m>
                <a:r>
                  <a:rPr lang="zh-CN" altLang="zh-CN" dirty="0"/>
                  <a:t>，对这些位于不敏感区域之外的预测结果进行惩罚。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是它们的罚参数。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81072" cy="4351338"/>
              </a:xfrm>
              <a:blipFill>
                <a:blip r:embed="rId2"/>
                <a:stretch>
                  <a:fillRect l="-1967" t="-2241" r="-3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36145" y="2382981"/>
            <a:ext cx="5855855" cy="33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69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sklearn.svm</a:t>
            </a:r>
            <a:r>
              <a:rPr lang="zh-CN" altLang="zh-CN" dirty="0"/>
              <a:t>模块提供了</a:t>
            </a:r>
            <a:r>
              <a:rPr lang="en-US" altLang="zh-CN" dirty="0"/>
              <a:t>SVR</a:t>
            </a:r>
            <a:r>
              <a:rPr lang="zh-CN" altLang="zh-CN" dirty="0"/>
              <a:t>类实现支持向量回归模型。它的基本语法为：</a:t>
            </a:r>
          </a:p>
          <a:p>
            <a:r>
              <a:rPr lang="en-US" altLang="zh-CN" dirty="0"/>
              <a:t>SVR(C=1, kernel='</a:t>
            </a:r>
            <a:r>
              <a:rPr lang="en-US" altLang="zh-CN" dirty="0" err="1"/>
              <a:t>rbf</a:t>
            </a:r>
            <a:r>
              <a:rPr lang="en-US" altLang="zh-CN" dirty="0"/>
              <a:t>', degree=3, gamma='scale')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它的参数和函数与</a:t>
            </a:r>
            <a:r>
              <a:rPr lang="en-US" altLang="zh-CN" dirty="0"/>
              <a:t>6.5.2</a:t>
            </a:r>
            <a:r>
              <a:rPr lang="zh-CN" altLang="zh-CN" dirty="0"/>
              <a:t>介绍的</a:t>
            </a:r>
            <a:r>
              <a:rPr lang="en-US" altLang="zh-CN" dirty="0"/>
              <a:t>SVC</a:t>
            </a:r>
            <a:r>
              <a:rPr lang="zh-CN" altLang="zh-CN" dirty="0"/>
              <a:t>类一致，我们不再赘述。</a:t>
            </a:r>
          </a:p>
          <a:p>
            <a:endParaRPr lang="en-US" altLang="zh-CN" dirty="0" smtClean="0"/>
          </a:p>
          <a:p>
            <a:r>
              <a:rPr lang="zh-CN" altLang="zh-CN" dirty="0"/>
              <a:t>代码</a:t>
            </a:r>
            <a:r>
              <a:rPr lang="en-US" altLang="zh-CN" dirty="0"/>
              <a:t>6-19</a:t>
            </a:r>
            <a:r>
              <a:rPr lang="zh-CN" altLang="zh-CN" dirty="0"/>
              <a:t>：基于</a:t>
            </a:r>
            <a:r>
              <a:rPr lang="en-US" altLang="zh-CN" dirty="0"/>
              <a:t>SVR</a:t>
            </a:r>
            <a:r>
              <a:rPr lang="zh-CN" altLang="zh-CN" dirty="0"/>
              <a:t>模型的葡萄酒质量预测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25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作业：房屋价格预测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597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6.10 </a:t>
            </a:r>
            <a:r>
              <a:rPr lang="zh-CN" altLang="zh-CN" b="1" dirty="0"/>
              <a:t>本章</a:t>
            </a:r>
            <a:r>
              <a:rPr lang="zh-CN" altLang="zh-CN" b="1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分类是数据挖掘中的最常见的任务。本章介绍了五种基础分类模型，包括朴素贝叶斯、</a:t>
            </a:r>
            <a:r>
              <a:rPr lang="en-US" altLang="zh-CN" dirty="0"/>
              <a:t>K</a:t>
            </a:r>
            <a:r>
              <a:rPr lang="zh-CN" altLang="zh-CN" dirty="0"/>
              <a:t>最近邻、决策树、神经网络和支持向量机。虽然这些模型的复杂性不一样（例如</a:t>
            </a:r>
            <a:r>
              <a:rPr lang="en-US" altLang="zh-CN" dirty="0"/>
              <a:t>K</a:t>
            </a:r>
            <a:r>
              <a:rPr lang="zh-CN" altLang="zh-CN" dirty="0"/>
              <a:t>最近邻模型的原理相对简单，支持向量机模型的理论比较复杂），但不能说哪一种模型就是最优的的。每一种模型有其适用的领域和场景。这也符合机器学习中的“没有免费的午餐定理”（</a:t>
            </a:r>
            <a:r>
              <a:rPr lang="en-US" altLang="zh-CN" dirty="0"/>
              <a:t>no free lunch theorem</a:t>
            </a:r>
            <a:r>
              <a:rPr lang="zh-CN" altLang="zh-CN" dirty="0"/>
              <a:t>）所阐释的基本原则，即在所有可能的问题上，所有的模型最后表现出的平均性能是一样的。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25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需要强调的是，本章介绍的是这些模型的基本形式，目前已有很多研究对这些模型进行了扩展和改进。例如，基本</a:t>
            </a:r>
            <a:r>
              <a:rPr lang="en-US" altLang="zh-CN" dirty="0"/>
              <a:t>KNN</a:t>
            </a:r>
            <a:r>
              <a:rPr lang="zh-CN" altLang="zh-CN" dirty="0"/>
              <a:t>模型在分类时对于大数据集的效率较低，目前已有不少研究很好地解决了该问题。感兴趣的读者可以通过阅读相关学术文献来进一步深入学习。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61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分类模型的准确度（</a:t>
                </a:r>
                <a:r>
                  <a:rPr lang="en-US" altLang="zh-CN" dirty="0"/>
                  <a:t>accuracy</a:t>
                </a:r>
                <a:r>
                  <a:rPr lang="zh-CN" altLang="zh-CN" dirty="0"/>
                  <a:t>）定义为，测试集中被模型正确分类的数据占总数据的百分比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Accuracy</m:t>
                        </m:r>
                        <m:r>
                          <a:rPr lang="en-US" altLang="zh-CN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𝑇𝑃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𝑇𝑁</m:t>
                            </m:r>
                          </m:num>
                          <m:den>
                            <m:r>
                              <a:rPr lang="en-US" altLang="zh-CN" i="1"/>
                              <m:t>𝑇𝑃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𝑇𝑁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𝐹𝑃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𝐹𝑁</m:t>
                            </m:r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这样</a:t>
                </a:r>
                <a14:m>
                  <m:oMath xmlns:m="http://schemas.openxmlformats.org/officeDocument/2006/math">
                    <m:r>
                      <a:rPr lang="en-US" altLang="zh-CN"/>
                      <m:t>1</m:t>
                    </m:r>
                    <m:r>
                      <a:rPr lang="en-US" altLang="zh-CN" i="1"/>
                      <m:t>−</m:t>
                    </m:r>
                    <m:r>
                      <m:rPr>
                        <m:sty m:val="p"/>
                      </m:rPr>
                      <a:rPr lang="en-US" altLang="zh-CN"/>
                      <m:t>Accuracy</m:t>
                    </m:r>
                  </m:oMath>
                </a14:m>
                <a:r>
                  <a:rPr lang="zh-CN" altLang="zh-CN" dirty="0"/>
                  <a:t>就是错误率（</a:t>
                </a:r>
                <a:r>
                  <a:rPr lang="en-US" altLang="zh-CN" dirty="0"/>
                  <a:t>error rate</a:t>
                </a:r>
                <a:r>
                  <a:rPr lang="zh-CN" altLang="zh-CN" dirty="0"/>
                  <a:t>），即被错误分类的数据占总数据的百分比： 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/>
                          <m:t>error</m:t>
                        </m:r>
                        <m:r>
                          <a:rPr lang="en-US" altLang="zh-CN"/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/>
                          <m:t>rate</m:t>
                        </m:r>
                        <m:r>
                          <a:rPr lang="en-US" altLang="zh-CN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𝐹𝑃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𝐹𝑁</m:t>
                            </m:r>
                          </m:num>
                          <m:den>
                            <m:r>
                              <a:rPr lang="en-US" altLang="zh-CN" i="1"/>
                              <m:t>𝑇𝑃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𝑇𝑁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𝐹𝑃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𝐹𝑁</m:t>
                            </m:r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精准率（</a:t>
                </a:r>
                <a:r>
                  <a:rPr lang="en-US" altLang="zh-CN" dirty="0"/>
                  <a:t>Precision</a:t>
                </a:r>
                <a:r>
                  <a:rPr lang="zh-CN" altLang="zh-CN" dirty="0"/>
                  <a:t>）定义为被模型识别为正例的数据对象中是真正例的比例</a:t>
                </a:r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1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召回率（</a:t>
                </a:r>
                <a:r>
                  <a:rPr lang="en-US" altLang="zh-CN" dirty="0"/>
                  <a:t>Recall</a:t>
                </a:r>
                <a:r>
                  <a:rPr lang="zh-CN" altLang="zh-CN" dirty="0"/>
                  <a:t>）定义为正例数据对象被模型正确分类的比例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16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通常精准率（</a:t>
            </a:r>
            <a:r>
              <a:rPr lang="en-US" altLang="zh-CN" dirty="0"/>
              <a:t>Precision</a:t>
            </a:r>
            <a:r>
              <a:rPr lang="zh-CN" altLang="zh-CN" dirty="0"/>
              <a:t>）和召回率（</a:t>
            </a:r>
            <a:r>
              <a:rPr lang="en-US" altLang="zh-CN" dirty="0"/>
              <a:t>Recall</a:t>
            </a:r>
            <a:r>
              <a:rPr lang="zh-CN" altLang="zh-CN" dirty="0"/>
              <a:t>）是一对变化相反的指标，模型的精准率高，可能召回率就低，或者相反。例如，一个保守的分类模型，只把它认最可信的数据对象识别为正例，此时，精准度非常高（接近</a:t>
            </a:r>
            <a:r>
              <a:rPr lang="en-US" altLang="zh-CN" dirty="0"/>
              <a:t>1</a:t>
            </a:r>
            <a:r>
              <a:rPr lang="zh-CN" altLang="zh-CN" dirty="0"/>
              <a:t>），但是，它也把原始数据中大量的实际正例错误地识别为反例，因此，模型地召回率就非常低（接近</a:t>
            </a:r>
            <a:r>
              <a:rPr lang="en-US" altLang="zh-CN" dirty="0"/>
              <a:t>0</a:t>
            </a:r>
            <a:r>
              <a:rPr lang="zh-CN" altLang="zh-CN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71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F</m:t>
                        </m:r>
                      </m:e>
                      <m:sub>
                        <m:r>
                          <a:rPr lang="en-US" altLang="zh-CN" i="1"/>
                          <m:t>𝛽</m:t>
                        </m:r>
                      </m:sub>
                    </m:sSub>
                  </m:oMath>
                </a14:m>
                <a:r>
                  <a:rPr lang="zh-CN" altLang="zh-CN" dirty="0"/>
                  <a:t>指标综合考虑了精准率和召回率指标的优点。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F</m:t>
                            </m:r>
                          </m:e>
                          <m:sub>
                            <m:r>
                              <a:rPr lang="en-US" altLang="zh-CN" i="1"/>
                              <m:t>𝛽</m:t>
                            </m:r>
                          </m:sub>
                        </m:sSub>
                        <m:r>
                          <a:rPr lang="en-US" altLang="zh-CN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en-US" altLang="zh-CN"/>
                                  <m:t>1+</m:t>
                                </m:r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i="1"/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zh-CN"/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/>
                              <m:t>×</m:t>
                            </m:r>
                            <m:r>
                              <a:rPr lang="en-US" altLang="zh-CN" i="1"/>
                              <m:t>𝑝𝑟𝑒𝑐𝑖𝑠𝑖𝑜𝑛</m:t>
                            </m:r>
                            <m:r>
                              <a:rPr lang="en-US" altLang="zh-CN"/>
                              <m:t>×</m:t>
                            </m:r>
                            <m:r>
                              <a:rPr lang="en-US" altLang="zh-CN" i="1"/>
                              <m:t>𝑟𝑒𝑐𝑎𝑙𝑙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𝛽</m:t>
                                </m:r>
                              </m:e>
                              <m:sup>
                                <m:r>
                                  <a:rPr lang="en-US" altLang="zh-CN"/>
                                  <m:t>2</m:t>
                                </m:r>
                              </m:sup>
                            </m:sSup>
                            <m:r>
                              <a:rPr lang="en-US" altLang="zh-CN"/>
                              <m:t>×</m:t>
                            </m:r>
                            <m:r>
                              <a:rPr lang="en-US" altLang="zh-CN" i="1"/>
                              <m:t>𝑝𝑟𝑒𝑐𝑖𝑠𝑖𝑜𝑛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𝑟𝑒𝑐𝑎𝑙𝑙</m:t>
                            </m:r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/>
                      <m:t>𝛽</m:t>
                    </m:r>
                    <m:r>
                      <a:rPr lang="en-US" altLang="zh-CN" i="1"/>
                      <m:t>=1</m:t>
                    </m:r>
                  </m:oMath>
                </a14:m>
                <a:r>
                  <a:rPr lang="zh-CN" altLang="zh-CN" dirty="0"/>
                  <a:t>时，就得到我们常用的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F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指标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F</m:t>
                            </m:r>
                          </m:e>
                          <m:sub>
                            <m:r>
                              <a:rPr lang="en-US" altLang="zh-CN"/>
                              <m:t>1</m:t>
                            </m:r>
                          </m:sub>
                        </m:sSub>
                        <m:r>
                          <a:rPr lang="en-US" altLang="zh-CN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2×</m:t>
                            </m:r>
                            <m:r>
                              <a:rPr lang="en-US" altLang="zh-CN" i="1"/>
                              <m:t>𝑝𝑟𝑒𝑐𝑖𝑠𝑖𝑜𝑛</m:t>
                            </m:r>
                            <m:r>
                              <a:rPr lang="en-US" altLang="zh-CN"/>
                              <m:t>×</m:t>
                            </m:r>
                            <m:r>
                              <a:rPr lang="en-US" altLang="zh-CN" i="1"/>
                              <m:t>𝑟𝑒𝑐𝑎𝑙𝑙</m:t>
                            </m:r>
                          </m:num>
                          <m:den>
                            <m:r>
                              <a:rPr lang="en-US" altLang="zh-CN" i="1"/>
                              <m:t>𝑝𝑟𝑒𝑐𝑖𝑠𝑖𝑜𝑛</m:t>
                            </m:r>
                            <m:r>
                              <a:rPr lang="en-US" altLang="zh-CN"/>
                              <m:t>+</m:t>
                            </m:r>
                            <m:r>
                              <a:rPr lang="en-US" altLang="zh-CN" i="1"/>
                              <m:t>𝑟𝑒𝑐𝑎𝑙𝑙</m:t>
                            </m:r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0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另外，一个评价模型性能的指标是</a:t>
                </a:r>
                <a:r>
                  <a:rPr lang="en-US" altLang="zh-CN" dirty="0"/>
                  <a:t>ROC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Receiver operating characteristic</a:t>
                </a:r>
                <a:r>
                  <a:rPr lang="zh-CN" altLang="zh-CN" dirty="0"/>
                  <a:t>）曲线，它可以通过可视化的方式比较模型的性能。该指标计算真正率（</a:t>
                </a:r>
                <a:r>
                  <a:rPr lang="en-US" altLang="zh-CN" dirty="0"/>
                  <a:t>True Positive Rate, TPR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也即公式（</a:t>
                </a:r>
                <a:r>
                  <a:rPr lang="en-US" altLang="zh-CN" dirty="0"/>
                  <a:t>6-41</a:t>
                </a:r>
                <a:r>
                  <a:rPr lang="zh-CN" altLang="zh-CN" dirty="0"/>
                  <a:t>）的召回率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和假正率（</a:t>
                </a:r>
                <a:r>
                  <a:rPr lang="en-US" altLang="zh-CN" dirty="0"/>
                  <a:t>False Positive Rate, FPR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𝐹𝑃</m:t>
                        </m:r>
                      </m:num>
                      <m:den>
                        <m:r>
                          <a:rPr lang="en-US" altLang="zh-CN" i="1"/>
                          <m:t>𝐹𝑃</m:t>
                        </m:r>
                        <m:r>
                          <a:rPr lang="en-US" altLang="zh-CN" i="1"/>
                          <m:t>+</m:t>
                        </m:r>
                        <m:r>
                          <a:rPr lang="en-US" altLang="zh-CN" i="1"/>
                          <m:t>𝐹𝑁</m:t>
                        </m:r>
                      </m:den>
                    </m:f>
                  </m:oMath>
                </a14:m>
                <a:r>
                  <a:rPr lang="zh-CN" altLang="zh-CN" dirty="0"/>
                  <a:t>。在分类器的决策输出中，调整阈值，就可以产生一对真正率和假正率。例如，多层感知机做二分类时，输出层是</a:t>
                </a:r>
                <a:r>
                  <a:rPr lang="en-US" altLang="zh-CN" dirty="0"/>
                  <a:t>sigmoid</a:t>
                </a:r>
                <a:r>
                  <a:rPr lang="zh-CN" altLang="zh-CN" dirty="0"/>
                  <a:t>激活函数，输出的值在</a:t>
                </a:r>
                <a:r>
                  <a:rPr lang="en-US" altLang="zh-CN" dirty="0"/>
                  <a:t>0~1</a:t>
                </a:r>
                <a:r>
                  <a:rPr lang="zh-CN" altLang="zh-CN" dirty="0"/>
                  <a:t>之间。如果以</a:t>
                </a:r>
                <a:r>
                  <a:rPr lang="en-US" altLang="zh-CN" dirty="0"/>
                  <a:t>0.5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0.6</a:t>
                </a:r>
                <a:r>
                  <a:rPr lang="zh-CN" altLang="zh-CN" dirty="0"/>
                  <a:t>做阈值，可以产生不同的真正率和假正率。以真正率未为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轴，假正率为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轴，可以绘制</a:t>
                </a:r>
                <a:r>
                  <a:rPr lang="en-US" altLang="zh-CN" dirty="0"/>
                  <a:t>ROC</a:t>
                </a:r>
                <a:r>
                  <a:rPr lang="zh-CN" altLang="zh-CN" dirty="0"/>
                  <a:t>曲线图，如图</a:t>
                </a:r>
                <a:r>
                  <a:rPr lang="en-US" altLang="zh-CN" dirty="0"/>
                  <a:t>6-20</a:t>
                </a:r>
                <a:r>
                  <a:rPr lang="zh-CN" altLang="zh-CN" dirty="0"/>
                  <a:t>所示。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4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3536</Words>
  <Application>Microsoft Office PowerPoint</Application>
  <PresentationFormat>宽屏</PresentationFormat>
  <Paragraphs>112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Cambria Math</vt:lpstr>
      <vt:lpstr>Office 主题​​</vt:lpstr>
      <vt:lpstr>6.7 模型的性能评估</vt:lpstr>
      <vt:lpstr>6.7.1 分类模型的评价指标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6.7.2 模型的评估方法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6.8 案例：信用评分模型</vt:lpstr>
      <vt:lpstr>6.8.1 案例描述</vt:lpstr>
      <vt:lpstr>PowerPoint 演示文稿</vt:lpstr>
      <vt:lpstr>PowerPoint 演示文稿</vt:lpstr>
      <vt:lpstr>6.9 回归</vt:lpstr>
      <vt:lpstr>PowerPoint 演示文稿</vt:lpstr>
      <vt:lpstr>6.9.1 线性回归</vt:lpstr>
      <vt:lpstr>PowerPoint 演示文稿</vt:lpstr>
      <vt:lpstr>PowerPoint 演示文稿</vt:lpstr>
      <vt:lpstr>PowerPoint 演示文稿</vt:lpstr>
      <vt:lpstr>6.9.2 CART决策树的回归</vt:lpstr>
      <vt:lpstr>6.9.3 BP神经网络回归</vt:lpstr>
      <vt:lpstr>6.9.4 支持向量回归</vt:lpstr>
      <vt:lpstr>PowerPoint 演示文稿</vt:lpstr>
      <vt:lpstr>PowerPoint 演示文稿</vt:lpstr>
      <vt:lpstr>PowerPoint 演示文稿</vt:lpstr>
      <vt:lpstr>作业：房屋价格预测</vt:lpstr>
      <vt:lpstr>6.10 本章小结</vt:lpstr>
      <vt:lpstr>PowerPoint 演示文稿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6.7 模型的性能评估</dc:title>
  <dc:creator>Jiangtao Qiu</dc:creator>
  <cp:lastModifiedBy>Jiangtao Qiu</cp:lastModifiedBy>
  <cp:revision>86</cp:revision>
  <dcterms:created xsi:type="dcterms:W3CDTF">2023-04-24T08:07:06Z</dcterms:created>
  <dcterms:modified xsi:type="dcterms:W3CDTF">2023-04-24T09:37:40Z</dcterms:modified>
</cp:coreProperties>
</file>