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9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6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4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451B-EBDC-4899-81A2-125DB00BC60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EECD-54FC-4CA4-8706-38494239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7</a:t>
            </a:r>
            <a:r>
              <a:rPr lang="zh-CN" altLang="zh-CN" b="1" dirty="0"/>
              <a:t>章：集成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9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7.1.2 </a:t>
            </a:r>
            <a:r>
              <a:rPr lang="zh-CN" altLang="zh-CN" b="1" dirty="0" smtClean="0"/>
              <a:t>提升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装袋算法本质上是一种并行算法，多个基分类器在训练时互不影响，一个基分类器不能利用其它基分类器的结果进一步提高它的能力。然而，人类具有与生俱来的“从错误中吸取经验，从而不断提升”的能力。如果我们把背诵英文单词比作一个分类任务的话，那么我们的大脑（视为基分类器）的目标是准确识别（分类）单词本上的所有单词。假设第一天我们正确识别了</a:t>
            </a:r>
            <a:r>
              <a:rPr lang="en-US" altLang="zh-CN" dirty="0"/>
              <a:t>80</a:t>
            </a:r>
            <a:r>
              <a:rPr lang="zh-CN" altLang="zh-CN" dirty="0"/>
              <a:t>个单词，错误识别了</a:t>
            </a:r>
            <a:r>
              <a:rPr lang="en-US" altLang="zh-CN" dirty="0"/>
              <a:t>20</a:t>
            </a:r>
            <a:r>
              <a:rPr lang="zh-CN" altLang="zh-CN" dirty="0"/>
              <a:t>个，那么在第二天的学习过程中，我们将更加重视背错的单词，实现了正确识别</a:t>
            </a:r>
            <a:r>
              <a:rPr lang="en-US" altLang="zh-CN" dirty="0"/>
              <a:t>90</a:t>
            </a:r>
            <a:r>
              <a:rPr lang="zh-CN" altLang="zh-CN" dirty="0"/>
              <a:t>个和错误识别</a:t>
            </a:r>
            <a:r>
              <a:rPr lang="en-US" altLang="zh-CN" dirty="0"/>
              <a:t>10</a:t>
            </a:r>
            <a:r>
              <a:rPr lang="zh-CN" altLang="zh-CN" dirty="0"/>
              <a:t>个单词的成果，在第三天我们同样重视背错的单词，终于实现了</a:t>
            </a:r>
            <a:r>
              <a:rPr lang="en-US" altLang="zh-CN" dirty="0"/>
              <a:t>100%</a:t>
            </a:r>
            <a:r>
              <a:rPr lang="zh-CN" altLang="zh-CN" dirty="0"/>
              <a:t>的正确率。在这个过程中，大脑的识别能力在前一天的基础上不断提升，这就是提升算法的思想。</a:t>
            </a:r>
          </a:p>
        </p:txBody>
      </p:sp>
    </p:spTree>
    <p:extLst>
      <p:ext uri="{BB962C8B-B14F-4D97-AF65-F5344CB8AC3E}">
        <p14:creationId xmlns:p14="http://schemas.microsoft.com/office/powerpoint/2010/main" val="148706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在提升算法中，训练集中的每条数据被赋予了权重，表示它们被重视的程度。权重越高，它们被错分的代价越高，迫使分类器将它们正确的分类。与装袋算法不同，提升算法迭代地训练</a:t>
                </a:r>
                <a14:m>
                  <m:oMath xmlns:m="http://schemas.openxmlformats.org/officeDocument/2006/math">
                    <m:r>
                      <a:rPr lang="en-US" altLang="zh-CN" i="1"/>
                      <m:t>𝐾</m:t>
                    </m:r>
                  </m:oMath>
                </a14:m>
                <a:r>
                  <a:rPr lang="zh-CN" altLang="zh-CN" dirty="0"/>
                  <a:t>个基本分类器，在带权重的数据集上训练一个基分类器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M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后，对其性能进行评价，并增大被它错分的训练样本的权重，然后训练下一轮的基分类器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M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+1</m:t>
                        </m:r>
                      </m:sub>
                    </m:sSub>
                  </m:oMath>
                </a14:m>
                <a:r>
                  <a:rPr lang="zh-CN" altLang="zh-CN" dirty="0"/>
                  <a:t>，最后根据所有基分类器的性能对它们进行加权组合，实现最终集体决策。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6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019425" cy="4351338"/>
          </a:xfrm>
        </p:spPr>
        <p:txBody>
          <a:bodyPr/>
          <a:lstStyle/>
          <a:p>
            <a:r>
              <a:rPr lang="en-US" altLang="zh-CN" dirty="0" err="1"/>
              <a:t>Adaboost</a:t>
            </a:r>
            <a:r>
              <a:rPr lang="zh-CN" altLang="zh-CN" dirty="0"/>
              <a:t>是第一种实用化的提升算法，由</a:t>
            </a:r>
            <a:r>
              <a:rPr lang="en-US" altLang="zh-CN" dirty="0"/>
              <a:t>Freund</a:t>
            </a:r>
            <a:r>
              <a:rPr lang="zh-CN" altLang="zh-CN" dirty="0"/>
              <a:t>和</a:t>
            </a:r>
            <a:r>
              <a:rPr lang="en-US" altLang="zh-CN" dirty="0" err="1"/>
              <a:t>Schapire</a:t>
            </a:r>
            <a:r>
              <a:rPr lang="zh-CN" altLang="zh-CN" dirty="0"/>
              <a:t>于</a:t>
            </a:r>
            <a:r>
              <a:rPr lang="en-US" altLang="zh-CN" dirty="0"/>
              <a:t>1995</a:t>
            </a:r>
            <a:r>
              <a:rPr lang="zh-CN" altLang="zh-CN" dirty="0"/>
              <a:t>年提出。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-76488"/>
            <a:ext cx="8334375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1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基分类器误差率</a:t>
                </a:r>
                <a:r>
                  <a:rPr lang="en-US" altLang="zh-CN" dirty="0"/>
                  <a:t>error(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M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的计算见公式（</a:t>
                </a:r>
                <a:r>
                  <a:rPr lang="en-US" altLang="zh-CN" dirty="0"/>
                  <a:t>7-1</a:t>
                </a:r>
                <a:r>
                  <a:rPr lang="zh-CN" altLang="zh-CN" dirty="0"/>
                  <a:t>）如下：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error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M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/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  <m:sup>
                            <m:r>
                              <a:rPr lang="en-US" altLang="zh-CN" i="1"/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i="1"/>
                                  <m:t>𝑗</m:t>
                                </m:r>
                              </m:sub>
                            </m:sSub>
                            <m:r>
                              <a:rPr lang="en-US" altLang="zh-CN"/>
                              <m:t>×</m:t>
                            </m:r>
                          </m:e>
                        </m:nary>
                        <m:r>
                          <a:rPr lang="en-US" altLang="zh-CN" i="1"/>
                          <m:t>𝑒𝑟𝑟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b="1" i="1"/>
                                  <m:t>𝒙</m:t>
                                </m:r>
                              </m:e>
                              <m:sub>
                                <m:r>
                                  <a:rPr lang="en-US" altLang="zh-CN" i="1"/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eqAr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𝑒𝑟𝑟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b="1" i="1"/>
                          <m:t>𝒙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是数据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b="1" i="1"/>
                          <m:t>𝒙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被错误分类的误差值，如果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b="1" i="1"/>
                          <m:t>𝒙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错分类，</a:t>
                </a:r>
                <a14:m>
                  <m:oMath xmlns:m="http://schemas.openxmlformats.org/officeDocument/2006/math">
                    <m:r>
                      <a:rPr lang="en-US" altLang="zh-CN" i="1"/>
                      <m:t>𝑒𝑟𝑟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/>
                      <m:t>=1</m:t>
                    </m:r>
                  </m:oMath>
                </a14:m>
                <a:r>
                  <a:rPr lang="zh-CN" altLang="zh-CN" dirty="0"/>
                  <a:t>，否则为</a:t>
                </a:r>
                <a:r>
                  <a:rPr lang="en-US" altLang="zh-CN" dirty="0" smtClean="0"/>
                  <a:t>0</a:t>
                </a:r>
              </a:p>
              <a:p>
                <a:r>
                  <a:rPr lang="zh-CN" altLang="zh-CN" dirty="0"/>
                  <a:t>在使用</a:t>
                </a:r>
                <a:r>
                  <a:rPr lang="en-US" altLang="zh-CN" dirty="0" err="1"/>
                  <a:t>Adaboost</a:t>
                </a:r>
                <a:r>
                  <a:rPr lang="zh-CN" altLang="zh-CN" dirty="0"/>
                  <a:t>训练的集成模型</a:t>
                </a:r>
                <a14:m>
                  <m:oMath xmlns:m="http://schemas.openxmlformats.org/officeDocument/2006/math">
                    <m:r>
                      <a:rPr lang="en-US" altLang="zh-CN" i="1"/>
                      <m:t>𝑀</m:t>
                    </m:r>
                  </m:oMath>
                </a14:m>
                <a:r>
                  <a:rPr lang="zh-CN" altLang="zh-CN" dirty="0"/>
                  <a:t>进行分类时，每个分类器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𝑀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会根据它的错误率计算一个权重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𝛼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。每个分类器对新来的数据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进行分类时，进行了加权投票。这也是与装袋方法不同的地方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78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Adaboost</a:t>
            </a:r>
            <a:r>
              <a:rPr lang="zh-CN" altLang="zh-CN" b="1" dirty="0"/>
              <a:t>算法的</a:t>
            </a:r>
            <a:r>
              <a:rPr lang="en-US" altLang="zh-CN" b="1" dirty="0"/>
              <a:t>Python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r>
              <a:rPr lang="en-US" altLang="zh-CN" dirty="0" err="1"/>
              <a:t>AdaboostClassifier</a:t>
            </a:r>
            <a:r>
              <a:rPr lang="en-US" altLang="zh-CN" dirty="0"/>
              <a:t>(</a:t>
            </a:r>
            <a:r>
              <a:rPr lang="en-US" altLang="zh-CN" dirty="0" err="1"/>
              <a:t>base_estimator</a:t>
            </a:r>
            <a:r>
              <a:rPr lang="en-US" altLang="zh-CN" dirty="0"/>
              <a:t>=None, </a:t>
            </a:r>
            <a:r>
              <a:rPr lang="en-US" altLang="zh-CN" dirty="0" err="1"/>
              <a:t>n_estimators</a:t>
            </a:r>
            <a:r>
              <a:rPr lang="en-US" altLang="zh-CN" dirty="0"/>
              <a:t>=50, </a:t>
            </a:r>
            <a:endParaRPr lang="zh-CN" altLang="zh-CN" dirty="0"/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=1.0, algorithm='SAMME.R')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它的主要参数如下：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base_estimator</a:t>
            </a:r>
            <a:r>
              <a:rPr lang="zh-CN" altLang="zh-CN" dirty="0"/>
              <a:t>：是基分类器对象，默认</a:t>
            </a:r>
            <a:r>
              <a:rPr lang="en-US" altLang="zh-CN" dirty="0"/>
              <a:t>CART</a:t>
            </a:r>
            <a:r>
              <a:rPr lang="zh-CN" altLang="zh-CN" dirty="0"/>
              <a:t>决策树对象。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n_estimators</a:t>
            </a:r>
            <a:r>
              <a:rPr lang="zh-CN" altLang="zh-CN" dirty="0"/>
              <a:t>：是基分类器的数量，默认是</a:t>
            </a:r>
            <a:r>
              <a:rPr lang="en-US" altLang="zh-CN" dirty="0"/>
              <a:t>50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learning_rate</a:t>
            </a:r>
            <a:r>
              <a:rPr lang="zh-CN" altLang="zh-CN" dirty="0"/>
              <a:t>：是学习率，默认为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67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7-2</a:t>
            </a:r>
            <a:r>
              <a:rPr lang="zh-CN" altLang="zh-CN" dirty="0"/>
              <a:t>：使用提升</a:t>
            </a:r>
            <a:r>
              <a:rPr lang="en-US" altLang="zh-CN" dirty="0"/>
              <a:t>(</a:t>
            </a:r>
            <a:r>
              <a:rPr lang="en-US" altLang="zh-CN" dirty="0" err="1"/>
              <a:t>Adboost</a:t>
            </a:r>
            <a:r>
              <a:rPr lang="en-US" altLang="zh-CN" dirty="0"/>
              <a:t>)</a:t>
            </a:r>
            <a:r>
              <a:rPr lang="zh-CN" altLang="zh-CN" dirty="0"/>
              <a:t>模型在</a:t>
            </a:r>
            <a:r>
              <a:rPr lang="en-US" altLang="zh-CN" dirty="0"/>
              <a:t>Universal Bank</a:t>
            </a:r>
            <a:r>
              <a:rPr lang="zh-CN" altLang="zh-CN" dirty="0"/>
              <a:t>数据集上分类</a:t>
            </a:r>
          </a:p>
        </p:txBody>
      </p:sp>
    </p:spTree>
    <p:extLst>
      <p:ext uri="{BB962C8B-B14F-4D97-AF65-F5344CB8AC3E}">
        <p14:creationId xmlns:p14="http://schemas.microsoft.com/office/powerpoint/2010/main" val="163691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7.1.3 </a:t>
            </a:r>
            <a:r>
              <a:rPr lang="zh-CN" altLang="zh-CN" b="1" dirty="0" smtClean="0"/>
              <a:t>堆叠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堆叠</a:t>
                </a:r>
                <a:r>
                  <a:rPr lang="en-US" altLang="zh-CN" dirty="0"/>
                  <a:t>(Stacking),</a:t>
                </a:r>
                <a:r>
                  <a:rPr lang="zh-CN" altLang="zh-CN" dirty="0"/>
                  <a:t>也称作元集成（</a:t>
                </a:r>
                <a:r>
                  <a:rPr lang="en-US" altLang="zh-CN" dirty="0"/>
                  <a:t>meta </a:t>
                </a:r>
                <a:r>
                  <a:rPr lang="en-US" altLang="zh-CN" dirty="0" err="1"/>
                  <a:t>ensembling</a:t>
                </a:r>
                <a:r>
                  <a:rPr lang="zh-CN" altLang="zh-CN" dirty="0"/>
                  <a:t>）。与装袋、提升算法不同，堆叠是一种将多种不同类型的分类器组合在一起的集成技术。在数据挖掘竞赛中，堆叠是一种常用的集成技术。</a:t>
                </a:r>
              </a:p>
              <a:p>
                <a:r>
                  <a:rPr lang="zh-CN" altLang="zh-CN" dirty="0"/>
                  <a:t>它是一种两层的集成模型，首先在训练数据集上采用不同的算法独立地训练几个基分类器（模型）作为第一层；再组合第一层模型的输出生成新的数据集（原始的数据集中的标签仍作为新数据集的标签），并在新数据集上训练第二层的分类器（也称为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元模型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）。图</a:t>
                </a:r>
                <a:r>
                  <a:rPr lang="en-US" altLang="zh-CN" dirty="0"/>
                  <a:t>7-2</a:t>
                </a:r>
                <a:r>
                  <a:rPr lang="zh-CN" altLang="zh-CN" dirty="0"/>
                  <a:t>展示了堆叠算法的工作过程，第一层中的基模型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M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~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M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是不同算法训练的基分类器，第二层的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M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是在新数据集上训练的元模型。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9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468" y="1142999"/>
            <a:ext cx="193162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52802"/>
              </p:ext>
            </p:extLst>
          </p:nvPr>
        </p:nvGraphicFramePr>
        <p:xfrm>
          <a:off x="1139216" y="1548114"/>
          <a:ext cx="10330331" cy="411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5158492" imgH="2057400" progId="Visio.Drawing.15">
                  <p:embed/>
                </p:oleObj>
              </mc:Choice>
              <mc:Fallback>
                <p:oleObj name="Visio" r:id="rId3" imgW="5158492" imgH="20574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216" y="1548114"/>
                        <a:ext cx="10330331" cy="4119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54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另外，在训练堆叠模型</a:t>
            </a:r>
            <a:r>
              <a:rPr lang="zh-CN" altLang="zh-CN" dirty="0" smtClean="0"/>
              <a:t>时参与</a:t>
            </a:r>
            <a:r>
              <a:rPr lang="zh-CN" altLang="zh-CN" dirty="0"/>
              <a:t>训练了第一层分类器的数据，如果也用于产生新的数据集来训练第二层分类器，会使得集成模型有很高的过拟合的可能。因此，建议在实际应用中，将参与训练第一层分类器的数据排除，用剩下的数据带入第一层模型产生新数据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详细内容，课堂上不讨论。请看讲义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81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b="1" dirty="0"/>
              <a:t>堆叠算法的</a:t>
            </a:r>
            <a:r>
              <a:rPr lang="en-US" altLang="zh-CN" b="1" dirty="0"/>
              <a:t>Python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r>
              <a:rPr lang="en-US" altLang="zh-CN" dirty="0" err="1"/>
              <a:t>StackingClassifier</a:t>
            </a:r>
            <a:r>
              <a:rPr lang="en-US" altLang="zh-CN" dirty="0"/>
              <a:t>(estimators, </a:t>
            </a:r>
            <a:r>
              <a:rPr lang="en-US" altLang="zh-CN" dirty="0" err="1"/>
              <a:t>final_estimator</a:t>
            </a:r>
            <a:r>
              <a:rPr lang="en-US" altLang="zh-CN" dirty="0"/>
              <a:t>=None, cv=None, </a:t>
            </a:r>
            <a:endParaRPr lang="zh-CN" altLang="zh-CN" dirty="0"/>
          </a:p>
          <a:p>
            <a:r>
              <a:rPr lang="en-US" altLang="zh-CN" dirty="0" err="1"/>
              <a:t>stack_method</a:t>
            </a:r>
            <a:r>
              <a:rPr lang="en-US" altLang="zh-CN" dirty="0"/>
              <a:t>='auto')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该类的主要参数如下：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estimators</a:t>
            </a:r>
            <a:r>
              <a:rPr lang="zh-CN" altLang="zh-CN" dirty="0"/>
              <a:t>：是基模型的列表。列表中的每个元素是一个元组，它给出了一个基模型的名称和基模型对象，例如</a:t>
            </a:r>
            <a:r>
              <a:rPr lang="en-US" altLang="zh-CN" dirty="0"/>
              <a:t>(‘</a:t>
            </a:r>
            <a:r>
              <a:rPr lang="en-US" altLang="zh-CN" dirty="0" err="1"/>
              <a:t>cart’,cart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final_estimator</a:t>
            </a:r>
            <a:r>
              <a:rPr lang="zh-CN" altLang="zh-CN" dirty="0"/>
              <a:t>：表示第二层采用的元模型对象，默认是</a:t>
            </a:r>
            <a:r>
              <a:rPr lang="en-US" altLang="zh-CN" dirty="0" err="1"/>
              <a:t>LogisticRegression</a:t>
            </a:r>
            <a:r>
              <a:rPr lang="zh-CN" altLang="zh-CN" dirty="0"/>
              <a:t>分类模型。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cv</a:t>
            </a:r>
            <a:r>
              <a:rPr lang="zh-CN" altLang="zh-CN" dirty="0"/>
              <a:t>：设置采用交叉验证方法产生新数据集（如图</a:t>
            </a:r>
            <a:r>
              <a:rPr lang="en-US" altLang="zh-CN" dirty="0"/>
              <a:t>7-3</a:t>
            </a:r>
            <a:r>
              <a:rPr lang="zh-CN" altLang="zh-CN" dirty="0"/>
              <a:t>所示）的折数。默认是</a:t>
            </a:r>
            <a:r>
              <a:rPr lang="en-US" altLang="zh-CN" dirty="0"/>
              <a:t>None</a:t>
            </a:r>
            <a:r>
              <a:rPr lang="zh-CN" altLang="zh-CN" dirty="0"/>
              <a:t>，，表示采用</a:t>
            </a:r>
            <a:r>
              <a:rPr lang="en-US" altLang="zh-CN" dirty="0"/>
              <a:t>5</a:t>
            </a:r>
            <a:r>
              <a:rPr lang="zh-CN" altLang="zh-CN" dirty="0"/>
              <a:t>折交叉验证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1282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前一章介绍的分类模型的都是单一的模型。数据挖掘领域的学者从群体决策的角度出发，思考能否同时创建多个独立模型，再把它们组合在一起以获得性能更好的组合模型，这一类方法也称为“集成技术”（</a:t>
            </a:r>
            <a:r>
              <a:rPr lang="en-US" altLang="zh-CN" dirty="0"/>
              <a:t>Ensemble Methods</a:t>
            </a:r>
            <a:r>
              <a:rPr lang="zh-CN" altLang="zh-CN" dirty="0"/>
              <a:t>）。本章介绍集成技术的基本理论和方法，并在第</a:t>
            </a:r>
            <a:r>
              <a:rPr lang="en-US" altLang="zh-CN" dirty="0"/>
              <a:t>7.5</a:t>
            </a:r>
            <a:r>
              <a:rPr lang="zh-CN" altLang="zh-CN" dirty="0"/>
              <a:t>节讨论了集成方法在处理不平衡数据中的应用。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84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7-3</a:t>
            </a:r>
            <a:r>
              <a:rPr lang="zh-CN" altLang="zh-CN" dirty="0"/>
              <a:t>：使用堆叠</a:t>
            </a:r>
            <a:r>
              <a:rPr lang="en-US" altLang="zh-CN" dirty="0"/>
              <a:t>(Stacking)</a:t>
            </a:r>
            <a:r>
              <a:rPr lang="zh-CN" altLang="zh-CN" dirty="0"/>
              <a:t>模型在</a:t>
            </a:r>
            <a:r>
              <a:rPr lang="en-US" altLang="zh-CN" dirty="0"/>
              <a:t>Universal Bank</a:t>
            </a:r>
            <a:r>
              <a:rPr lang="zh-CN" altLang="zh-CN" dirty="0"/>
              <a:t>数据集上分类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82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7.1.4 </a:t>
            </a:r>
            <a:r>
              <a:rPr lang="zh-CN" altLang="zh-CN" b="1" dirty="0"/>
              <a:t>集成技术的</a:t>
            </a:r>
            <a:r>
              <a:rPr lang="zh-CN" altLang="zh-CN" b="1" dirty="0" smtClean="0"/>
              <a:t>定性分析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，集成技术比单一的分类器能获得更好的性能。我们可以对其原因进行定性分析：对于分类问题，当遇到数据线性不可分的情况（如下图的数据集），难以找到一个理想的超平面把数据完美分开；集成技术实际上是同时训练多个基分类器，然后组合它们的决策超平面，获得更好的分类能力。单个的基分类器往往在局部范围内的数据上有好的表现（即捕捉数据的局部分布特点），但总体上的分类能力不强（也称为</a:t>
            </a:r>
            <a:r>
              <a:rPr lang="en-US" altLang="zh-CN" dirty="0"/>
              <a:t>“</a:t>
            </a:r>
            <a:r>
              <a:rPr lang="zh-CN" altLang="zh-CN" dirty="0"/>
              <a:t>弱分类器</a:t>
            </a:r>
            <a:r>
              <a:rPr lang="en-US" altLang="zh-CN" dirty="0"/>
              <a:t>”</a:t>
            </a:r>
            <a:r>
              <a:rPr lang="zh-CN" altLang="zh-CN" dirty="0"/>
              <a:t>）。但是，由于基分类器在构造时由于训练数据集、特征、样本权重等方面的差异，它们的分类能力存在明显差异，当我们把这些在局部上表现良好的分类器组合起来时，往往能获得分类能力更好的强分类器。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93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7.2 </a:t>
            </a:r>
            <a:r>
              <a:rPr lang="zh-CN" altLang="zh-CN" b="1" dirty="0"/>
              <a:t>随机森林（</a:t>
            </a:r>
            <a:r>
              <a:rPr lang="en-US" altLang="zh-CN" b="1" dirty="0"/>
              <a:t>Random Forest</a:t>
            </a:r>
            <a:r>
              <a:rPr lang="zh-CN" altLang="zh-CN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729223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随机森林是以</a:t>
            </a:r>
            <a:r>
              <a:rPr lang="en-US" altLang="zh-CN" dirty="0"/>
              <a:t>CART</a:t>
            </a:r>
            <a:r>
              <a:rPr lang="zh-CN" altLang="zh-CN" dirty="0"/>
              <a:t>决策树作为基模型的集成技术，它基本上是一种装袋模型，它在构建决策树时使用了随机的特征选择方法。</a:t>
            </a:r>
          </a:p>
          <a:p>
            <a:r>
              <a:rPr lang="zh-CN" altLang="zh-CN" dirty="0"/>
              <a:t>随机森林为了获得有差异的决策树，采用了随机的方法选择数据集和特征集，这也是它的名称“随机”的由来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690688"/>
            <a:ext cx="6667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7.2.2 </a:t>
            </a:r>
            <a:r>
              <a:rPr lang="zh-CN" altLang="zh-CN" b="1" dirty="0"/>
              <a:t>随机森林的</a:t>
            </a:r>
            <a:r>
              <a:rPr lang="en-US" altLang="zh-CN" b="1" dirty="0"/>
              <a:t>Python</a:t>
            </a:r>
            <a:r>
              <a:rPr lang="zh-CN" altLang="zh-CN" b="1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RandomForestClassifier</a:t>
            </a:r>
            <a:r>
              <a:rPr lang="en-US" altLang="zh-CN" dirty="0"/>
              <a:t>(</a:t>
            </a:r>
            <a:r>
              <a:rPr lang="en-US" altLang="zh-CN" dirty="0" err="1"/>
              <a:t>n_estimators</a:t>
            </a:r>
            <a:r>
              <a:rPr lang="en-US" altLang="zh-CN" dirty="0"/>
              <a:t>=100,  criterion='</a:t>
            </a:r>
            <a:r>
              <a:rPr lang="en-US" altLang="zh-CN" dirty="0" err="1"/>
              <a:t>gini</a:t>
            </a:r>
            <a:r>
              <a:rPr lang="en-US" altLang="zh-CN" dirty="0"/>
              <a:t>', </a:t>
            </a:r>
            <a:endParaRPr lang="zh-CN" altLang="zh-CN" dirty="0"/>
          </a:p>
          <a:p>
            <a:r>
              <a:rPr lang="en-US" altLang="zh-CN" dirty="0" err="1"/>
              <a:t>max_depth</a:t>
            </a:r>
            <a:r>
              <a:rPr lang="en-US" altLang="zh-CN" dirty="0"/>
              <a:t>=None,  bootstrap=True) </a:t>
            </a:r>
            <a:endParaRPr lang="zh-CN" altLang="zh-CN" dirty="0"/>
          </a:p>
          <a:p>
            <a:r>
              <a:rPr lang="zh-CN" altLang="zh-CN" dirty="0"/>
              <a:t>它的主要参数为：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n_estimators</a:t>
            </a:r>
            <a:r>
              <a:rPr lang="en-US" altLang="zh-CN" dirty="0"/>
              <a:t>: </a:t>
            </a:r>
            <a:r>
              <a:rPr lang="zh-CN" altLang="zh-CN" dirty="0"/>
              <a:t>设置基分类器的数量。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criterion</a:t>
            </a:r>
            <a:r>
              <a:rPr lang="zh-CN" altLang="zh-CN" dirty="0"/>
              <a:t>：设置基分类器（</a:t>
            </a:r>
            <a:r>
              <a:rPr lang="en-US" altLang="zh-CN" dirty="0"/>
              <a:t>CART</a:t>
            </a:r>
            <a:r>
              <a:rPr lang="zh-CN" altLang="zh-CN" dirty="0"/>
              <a:t>决策树）的节点不纯度指标，默认是</a:t>
            </a:r>
            <a:r>
              <a:rPr lang="en-US" altLang="zh-CN" dirty="0"/>
              <a:t>’</a:t>
            </a:r>
            <a:r>
              <a:rPr lang="en-US" altLang="zh-CN" dirty="0" err="1"/>
              <a:t>gini</a:t>
            </a:r>
            <a:r>
              <a:rPr lang="en-US" altLang="zh-CN" dirty="0"/>
              <a:t>’</a:t>
            </a:r>
            <a:r>
              <a:rPr lang="zh-CN" altLang="zh-CN" dirty="0"/>
              <a:t>。 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max_depth</a:t>
            </a:r>
            <a:r>
              <a:rPr lang="zh-CN" altLang="zh-CN" dirty="0"/>
              <a:t>：设置树的最大深度，默认是不限制树的深度。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bootstrap</a:t>
            </a:r>
            <a:r>
              <a:rPr lang="zh-CN" altLang="zh-CN" dirty="0"/>
              <a:t>：设置是否采用自助法从数据集抽样建立树，默认是</a:t>
            </a:r>
            <a:r>
              <a:rPr lang="en-US" altLang="zh-CN" dirty="0" err="1"/>
              <a:t>Ture</a:t>
            </a:r>
            <a:r>
              <a:rPr lang="zh-CN" altLang="zh-CN" dirty="0"/>
              <a:t>，否则每棵树的都使用整个数据集。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21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7-4</a:t>
            </a:r>
            <a:r>
              <a:rPr lang="zh-CN" altLang="zh-CN" dirty="0"/>
              <a:t>：使用随机森林模型在</a:t>
            </a:r>
            <a:r>
              <a:rPr lang="en-US" altLang="zh-CN" dirty="0"/>
              <a:t>Universal Bank</a:t>
            </a:r>
            <a:r>
              <a:rPr lang="zh-CN" altLang="zh-CN" dirty="0"/>
              <a:t>数据集上分类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93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7.3 </a:t>
            </a:r>
            <a:r>
              <a:rPr lang="zh-CN" altLang="zh-CN" b="1" dirty="0"/>
              <a:t>提升</a:t>
            </a:r>
            <a:r>
              <a:rPr lang="zh-CN" altLang="zh-CN" b="1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提升树（</a:t>
            </a:r>
            <a:r>
              <a:rPr lang="en-US" altLang="zh-CN" dirty="0"/>
              <a:t>Boosted Tree</a:t>
            </a:r>
            <a:r>
              <a:rPr lang="zh-CN" altLang="zh-CN" dirty="0"/>
              <a:t>）有很多名字，如梯度提升树（</a:t>
            </a:r>
            <a:r>
              <a:rPr lang="en-US" altLang="zh-CN" dirty="0"/>
              <a:t>Gradient Boosted Tree</a:t>
            </a:r>
            <a:r>
              <a:rPr lang="zh-CN" altLang="zh-CN" dirty="0"/>
              <a:t>，</a:t>
            </a:r>
            <a:r>
              <a:rPr lang="en-US" altLang="zh-CN" dirty="0"/>
              <a:t>GBT)</a:t>
            </a:r>
            <a:r>
              <a:rPr lang="zh-CN" altLang="zh-CN" dirty="0"/>
              <a:t>，梯度提升决策树（</a:t>
            </a:r>
            <a:r>
              <a:rPr lang="en-US" altLang="zh-CN" dirty="0"/>
              <a:t>Gradient Boosted Decision Tree </a:t>
            </a:r>
            <a:r>
              <a:rPr lang="zh-CN" altLang="zh-CN" dirty="0"/>
              <a:t>，</a:t>
            </a:r>
            <a:r>
              <a:rPr lang="en-US" altLang="zh-CN" dirty="0"/>
              <a:t>GBDT), </a:t>
            </a:r>
            <a:r>
              <a:rPr lang="zh-CN" altLang="zh-CN" dirty="0"/>
              <a:t>多重累加回归树（</a:t>
            </a:r>
            <a:r>
              <a:rPr lang="en-US" altLang="zh-CN" dirty="0" err="1"/>
              <a:t>Mutiple</a:t>
            </a:r>
            <a:r>
              <a:rPr lang="en-US" altLang="zh-CN" dirty="0"/>
              <a:t> Additive Regression Tree</a:t>
            </a:r>
            <a:r>
              <a:rPr lang="zh-CN" altLang="zh-CN" dirty="0"/>
              <a:t>，</a:t>
            </a:r>
            <a:r>
              <a:rPr lang="en-US" altLang="zh-CN" dirty="0"/>
              <a:t>MART</a:t>
            </a:r>
            <a:r>
              <a:rPr lang="zh-CN" altLang="zh-CN" dirty="0"/>
              <a:t>）等。作为一个非常有效的机器学习方法，提升树是数据挖掘和机器学习领域最常用的模型之一。因为它的效果好，对于输入数据的要求不敏感，是</a:t>
            </a:r>
            <a:r>
              <a:rPr lang="en-US" altLang="zh-CN" dirty="0"/>
              <a:t> </a:t>
            </a:r>
            <a:r>
              <a:rPr lang="en-US" altLang="zh-CN" dirty="0" err="1"/>
              <a:t>kaggle</a:t>
            </a:r>
            <a:r>
              <a:rPr lang="zh-CN" altLang="zh-CN" dirty="0"/>
              <a:t>数据挖掘竞赛使用最广泛的工具之一，也在工业界中有大量的应用。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9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提升树是一种回归的集成模型，它的基分类器是</a:t>
            </a:r>
            <a:r>
              <a:rPr lang="en-US" altLang="zh-CN" dirty="0"/>
              <a:t>CART</a:t>
            </a:r>
            <a:r>
              <a:rPr lang="zh-CN" altLang="zh-CN" dirty="0"/>
              <a:t>回归树。与随机森林基于装袋思想构造集成模型的方式不同，提升树采用提升的思想集成多棵树。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以下面的一个回归预测问题为例来说明提升树的使用。假设我们希望对家庭成员喜好游戏的程度进行评分。如果已经训练好了提升树，它有两棵</a:t>
            </a:r>
            <a:r>
              <a:rPr lang="en-US" altLang="zh-CN" dirty="0"/>
              <a:t>CART</a:t>
            </a:r>
            <a:r>
              <a:rPr lang="zh-CN" altLang="zh-CN" dirty="0"/>
              <a:t>回归树（如图</a:t>
            </a:r>
            <a:r>
              <a:rPr lang="en-US" altLang="zh-CN" dirty="0"/>
              <a:t>7-5</a:t>
            </a:r>
            <a:r>
              <a:rPr lang="zh-CN" altLang="zh-CN" dirty="0"/>
              <a:t>所示）。每个家庭成员的特征包括：</a:t>
            </a:r>
            <a:r>
              <a:rPr lang="en-US" altLang="zh-CN" dirty="0"/>
              <a:t>{</a:t>
            </a:r>
            <a:r>
              <a:rPr lang="zh-CN" altLang="zh-CN" dirty="0"/>
              <a:t>年龄，是否使用计算机</a:t>
            </a:r>
            <a:r>
              <a:rPr lang="en-US" altLang="zh-CN" dirty="0"/>
              <a:t>}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4657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7629" y="365125"/>
            <a:ext cx="250408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73784"/>
              </p:ext>
            </p:extLst>
          </p:nvPr>
        </p:nvGraphicFramePr>
        <p:xfrm>
          <a:off x="717630" y="365125"/>
          <a:ext cx="10313043" cy="533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5013889" imgH="2598080" progId="Visio.Drawing.15">
                  <p:embed/>
                </p:oleObj>
              </mc:Choice>
              <mc:Fallback>
                <p:oleObj name="Visio" r:id="rId3" imgW="5013889" imgH="25980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30" y="365125"/>
                        <a:ext cx="10313043" cy="5337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029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对于每条测试数据，每棵回归树会在叶子节点产生一个预测评分，最终模型的预测结果是多棵树的评分之和。例如，如果新的测试数据是小明，他的特征是：</a:t>
            </a:r>
            <a:r>
              <a:rPr lang="en-US" altLang="zh-CN" dirty="0"/>
              <a:t>{</a:t>
            </a:r>
            <a:r>
              <a:rPr lang="zh-CN" altLang="zh-CN" dirty="0"/>
              <a:t>年龄</a:t>
            </a:r>
            <a:r>
              <a:rPr lang="en-US" altLang="zh-CN" dirty="0"/>
              <a:t>&lt;18,</a:t>
            </a:r>
            <a:r>
              <a:rPr lang="zh-CN" altLang="zh-CN" dirty="0"/>
              <a:t>使用计算机</a:t>
            </a:r>
            <a:r>
              <a:rPr lang="en-US" altLang="zh-CN" dirty="0"/>
              <a:t>}</a:t>
            </a:r>
            <a:r>
              <a:rPr lang="zh-CN" altLang="zh-CN" dirty="0"/>
              <a:t>，则模型会给出</a:t>
            </a:r>
            <a:r>
              <a:rPr lang="en-US" altLang="zh-CN" dirty="0"/>
              <a:t>2.9</a:t>
            </a:r>
            <a:r>
              <a:rPr lang="zh-CN" altLang="zh-CN" dirty="0"/>
              <a:t>的评分；如果新的测试数据是爸爸，他的特征是：</a:t>
            </a:r>
            <a:r>
              <a:rPr lang="en-US" altLang="zh-CN" dirty="0"/>
              <a:t>{</a:t>
            </a:r>
            <a:r>
              <a:rPr lang="zh-CN" altLang="zh-CN" dirty="0"/>
              <a:t>年龄</a:t>
            </a:r>
            <a:r>
              <a:rPr lang="en-US" altLang="zh-CN" dirty="0"/>
              <a:t>&gt;18, </a:t>
            </a:r>
            <a:r>
              <a:rPr lang="zh-CN" altLang="zh-CN" dirty="0"/>
              <a:t>使用计算机</a:t>
            </a:r>
            <a:r>
              <a:rPr lang="en-US" altLang="zh-CN" dirty="0"/>
              <a:t>}</a:t>
            </a:r>
            <a:r>
              <a:rPr lang="zh-CN" altLang="zh-CN" dirty="0"/>
              <a:t>，他会得到</a:t>
            </a:r>
            <a:r>
              <a:rPr lang="en-US" altLang="zh-CN" dirty="0"/>
              <a:t>-0.1</a:t>
            </a:r>
            <a:r>
              <a:rPr lang="zh-CN" altLang="zh-CN" dirty="0"/>
              <a:t>的评分。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 smtClean="0"/>
                  <a:t>机器学习</a:t>
                </a:r>
                <a:r>
                  <a:rPr lang="zh-CN" altLang="zh-CN" dirty="0"/>
                  <a:t>模型（分类或回归）一般都会定义一个目标函数，例如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Obj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e>
                        </m:d>
                        <m:r>
                          <a:rPr lang="en-US" altLang="zh-CN"/>
                          <m:t>=</m:t>
                        </m:r>
                        <m:r>
                          <m:rPr>
                            <m:sty m:val="p"/>
                          </m:rPr>
                          <a:rPr lang="en-US" altLang="zh-CN"/>
                          <m:t>L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e>
                        </m:d>
                        <m:r>
                          <a:rPr lang="en-US" altLang="zh-CN"/>
                          <m:t>+</m:t>
                        </m:r>
                        <m:r>
                          <m:rPr>
                            <m:sty m:val="p"/>
                          </m:rPr>
                          <a:rPr lang="en-US" altLang="zh-CN"/>
                          <m:t>Ω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e>
                        </m:d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L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e>
                    </m:d>
                  </m:oMath>
                </a14:m>
                <a:r>
                  <a:rPr lang="zh-CN" altLang="zh-CN" dirty="0"/>
                  <a:t>是损失函数（或误差函数），可以用多种损失函数计算（如均方误差、交叉熵等）。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Ω</m:t>
                    </m:r>
                    <m:r>
                      <a:rPr lang="en-US" altLang="zh-CN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θ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是正则化项，惩罚模型的复杂度，因为模型越复杂，越可能过拟合。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</a:t>
            </a:r>
            <a:r>
              <a:rPr lang="zh-CN" altLang="zh-CN" b="1" dirty="0"/>
              <a:t>基本的集成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集成技术是数据挖掘中的一个重要研究领域。它的特点是，不采用单一的模型进行分类，而是通过构造多个独立模型的组合，来建立一个性能更优的分类器或回归器。基本的集成技术主要包含三种：装袋（</a:t>
            </a:r>
            <a:r>
              <a:rPr lang="en-US" altLang="zh-CN" dirty="0"/>
              <a:t>Bagging</a:t>
            </a:r>
            <a:r>
              <a:rPr lang="zh-CN" altLang="zh-CN" dirty="0"/>
              <a:t>）、提升（</a:t>
            </a:r>
            <a:r>
              <a:rPr lang="en-US" altLang="zh-CN" dirty="0"/>
              <a:t>Boosting</a:t>
            </a:r>
            <a:r>
              <a:rPr lang="zh-CN" altLang="zh-CN" dirty="0"/>
              <a:t>）和堆叠（</a:t>
            </a:r>
            <a:r>
              <a:rPr lang="en-US" altLang="zh-CN" dirty="0"/>
              <a:t>stacking</a:t>
            </a:r>
            <a:r>
              <a:rPr lang="zh-CN" altLang="zh-CN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30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0797" y="18140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k</m:t>
                        </m:r>
                      </m:sub>
                    </m:sSub>
                  </m:oMath>
                </a14:m>
                <a:r>
                  <a:rPr lang="zh-CN" altLang="zh-CN" dirty="0"/>
                  <a:t>是一棵</a:t>
                </a:r>
                <a:r>
                  <a:rPr lang="en-US" altLang="zh-CN" dirty="0"/>
                  <a:t>CART</a:t>
                </a:r>
                <a:r>
                  <a:rPr lang="zh-CN" altLang="zh-CN" dirty="0"/>
                  <a:t>回归树，</a:t>
                </a:r>
                <a14:m>
                  <m:oMath xmlns:m="http://schemas.openxmlformats.org/officeDocument/2006/math">
                    <m:r>
                      <a:rPr lang="en-US" altLang="zh-CN" i="1"/>
                      <m:t>𝐹</m:t>
                    </m:r>
                  </m:oMath>
                </a14:m>
                <a:r>
                  <a:rPr lang="zh-CN" altLang="zh-CN" dirty="0"/>
                  <a:t>是包含的所有回归树的集合，提升树的基本模型是：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i</m:t>
                            </m:r>
                          </m:sub>
                        </m:sSub>
                        <m:r>
                          <a:rPr lang="en-US" altLang="zh-CN"/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/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k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/>
                              <m:t>ϵ</m:t>
                            </m:r>
                            <m:r>
                              <a:rPr lang="en-US" altLang="zh-CN" i="1"/>
                              <m:t>𝐹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k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为了求解该模型，提升树的目标函数是：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Obj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e>
                        </m:d>
                        <m:r>
                          <a:rPr lang="en-US" altLang="zh-CN"/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/>
                              <m:t>n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L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/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/>
                                        </m:ctrlPr>
                                      </m:accPr>
                                      <m:e>
                                        <m:r>
                                          <a:rPr lang="en-US" altLang="zh-CN" i="1"/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/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k</m:t>
                            </m:r>
                            <m:r>
                              <a:rPr lang="en-US" altLang="zh-CN"/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/>
                              <m:t>K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Ω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提升树的训练采用一种加法训练（</a:t>
                </a:r>
                <a:r>
                  <a:rPr lang="en-US" altLang="zh-CN" dirty="0"/>
                  <a:t>Additive train</a:t>
                </a:r>
                <a:r>
                  <a:rPr lang="zh-CN" altLang="zh-CN" dirty="0"/>
                  <a:t>）的方式。每一次迭代时，保留原来的模型不变，增加一棵新的</a:t>
                </a:r>
                <a:r>
                  <a:rPr lang="en-US" altLang="zh-CN" dirty="0"/>
                  <a:t>CART</a:t>
                </a:r>
                <a:r>
                  <a:rPr lang="zh-CN" altLang="zh-CN" dirty="0"/>
                  <a:t>回归树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k</m:t>
                        </m:r>
                      </m:sub>
                    </m:sSub>
                  </m:oMath>
                </a14:m>
                <a:r>
                  <a:rPr lang="zh-CN" altLang="zh-CN" dirty="0"/>
                  <a:t>到集成模型中。新加入的回归树是为了拟合原来模型的误差。这种操作就是所谓的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提升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97" y="1814050"/>
                <a:ext cx="10515600" cy="4351338"/>
              </a:xfrm>
              <a:blipFill>
                <a:blip r:embed="rId2"/>
                <a:stretch>
                  <a:fillRect l="-1043" t="-2525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人工神经网络等模型的梯度下降优化过程中，通过梯度调整模型的参数，以使损失函数减小。提升树则是通过加入新树，不断减小损失函数的值，和梯度下降方法的目标是一致的。所以，提升树也称作梯度提升树（</a:t>
            </a:r>
            <a:r>
              <a:rPr lang="en-US" altLang="zh-CN" dirty="0"/>
              <a:t>Gradient Boosting Tree</a:t>
            </a:r>
            <a:r>
              <a:rPr lang="zh-CN" altLang="zh-CN" dirty="0"/>
              <a:t>）。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5383" y="3688256"/>
            <a:ext cx="4613194" cy="26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1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7.3.2 </a:t>
            </a:r>
            <a:r>
              <a:rPr lang="zh-CN" altLang="zh-CN" b="1" dirty="0"/>
              <a:t>提升树的</a:t>
            </a:r>
            <a:r>
              <a:rPr lang="en-US" altLang="zh-CN" b="1" dirty="0"/>
              <a:t>Python</a:t>
            </a:r>
            <a:r>
              <a:rPr lang="zh-CN" altLang="zh-CN" b="1" dirty="0" smtClean="0"/>
              <a:t>实现</a:t>
            </a:r>
            <a:r>
              <a:rPr lang="en-US" altLang="zh-CN" b="1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GradientBoostingClassifier</a:t>
            </a:r>
            <a:r>
              <a:rPr lang="en-US" altLang="zh-CN" dirty="0"/>
              <a:t>(loss='deviance', </a:t>
            </a:r>
            <a:r>
              <a:rPr lang="en-US" altLang="zh-CN" dirty="0" err="1"/>
              <a:t>learning_rate</a:t>
            </a:r>
            <a:r>
              <a:rPr lang="en-US" altLang="zh-CN" dirty="0"/>
              <a:t>=0.1, </a:t>
            </a:r>
            <a:endParaRPr lang="zh-CN" altLang="zh-CN" dirty="0"/>
          </a:p>
          <a:p>
            <a:r>
              <a:rPr lang="en-US" altLang="zh-CN" dirty="0" err="1"/>
              <a:t>n_estimators</a:t>
            </a:r>
            <a:r>
              <a:rPr lang="en-US" altLang="zh-CN" dirty="0"/>
              <a:t>=100, subsample=1.0, </a:t>
            </a:r>
            <a:r>
              <a:rPr lang="en-US" altLang="zh-CN" dirty="0" err="1"/>
              <a:t>validation_fraction</a:t>
            </a:r>
            <a:r>
              <a:rPr lang="en-US" altLang="zh-CN" dirty="0"/>
              <a:t>=0.1)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它的主要参数如下：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loss</a:t>
            </a:r>
            <a:r>
              <a:rPr lang="zh-CN" altLang="zh-CN" dirty="0"/>
              <a:t>： 是训练模型的损失函数，包括：</a:t>
            </a:r>
            <a:r>
              <a:rPr lang="en-US" altLang="zh-CN" dirty="0"/>
              <a:t>‘deviance’</a:t>
            </a:r>
            <a:r>
              <a:rPr lang="zh-CN" altLang="zh-CN" dirty="0"/>
              <a:t>和</a:t>
            </a:r>
            <a:r>
              <a:rPr lang="en-US" altLang="zh-CN" dirty="0"/>
              <a:t>‘exponential’</a:t>
            </a:r>
            <a:r>
              <a:rPr lang="zh-CN" altLang="zh-CN" dirty="0"/>
              <a:t>。其中，</a:t>
            </a:r>
            <a:r>
              <a:rPr lang="en-US" altLang="zh-CN" dirty="0"/>
              <a:t>deviance</a:t>
            </a:r>
            <a:r>
              <a:rPr lang="zh-CN" altLang="zh-CN" dirty="0"/>
              <a:t>是负对数似然损失函数，适用于分类模型且输出概率值结果的情况。</a:t>
            </a:r>
            <a:r>
              <a:rPr lang="en-US" altLang="zh-CN" dirty="0"/>
              <a:t>exponential</a:t>
            </a:r>
            <a:r>
              <a:rPr lang="zh-CN" altLang="zh-CN" dirty="0"/>
              <a:t>与</a:t>
            </a:r>
            <a:r>
              <a:rPr lang="en-US" altLang="zh-CN" dirty="0" err="1"/>
              <a:t>Adboost</a:t>
            </a:r>
            <a:r>
              <a:rPr lang="zh-CN" altLang="zh-CN" dirty="0"/>
              <a:t>算法的损失函数一致。默认值是</a:t>
            </a:r>
            <a:r>
              <a:rPr lang="en-US" altLang="zh-CN" dirty="0"/>
              <a:t>’deviance’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learning_rate</a:t>
            </a:r>
            <a:r>
              <a:rPr lang="en-US" altLang="zh-CN" dirty="0"/>
              <a:t>: </a:t>
            </a:r>
            <a:r>
              <a:rPr lang="zh-CN" altLang="zh-CN" dirty="0"/>
              <a:t>学习率，默认值是</a:t>
            </a:r>
            <a:r>
              <a:rPr lang="en-US" altLang="zh-CN" dirty="0"/>
              <a:t>0.1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n_estimators</a:t>
            </a:r>
            <a:r>
              <a:rPr lang="en-US" altLang="zh-CN" dirty="0"/>
              <a:t>: </a:t>
            </a:r>
            <a:r>
              <a:rPr lang="zh-CN" altLang="zh-CN" dirty="0"/>
              <a:t>是设置提升树模型的迭代次数。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subsample</a:t>
            </a:r>
            <a:r>
              <a:rPr lang="zh-CN" altLang="zh-CN" dirty="0"/>
              <a:t>： 是一个</a:t>
            </a:r>
            <a:r>
              <a:rPr lang="en-US" altLang="zh-CN" dirty="0"/>
              <a:t>0-1</a:t>
            </a:r>
            <a:r>
              <a:rPr lang="zh-CN" altLang="zh-CN" dirty="0"/>
              <a:t>的小数，表示用于训练一个基模型的样本比例。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validation_fraction</a:t>
            </a:r>
            <a:r>
              <a:rPr lang="en-US" altLang="zh-CN" dirty="0"/>
              <a:t>: </a:t>
            </a:r>
            <a:r>
              <a:rPr lang="zh-CN" altLang="zh-CN" dirty="0"/>
              <a:t>表示训练模型时，自动从训练集中划分的验证集的比例。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7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7-5</a:t>
            </a:r>
            <a:r>
              <a:rPr lang="zh-CN" altLang="zh-CN" dirty="0"/>
              <a:t>：使用提升树在</a:t>
            </a:r>
            <a:r>
              <a:rPr lang="en-US" altLang="zh-CN" dirty="0"/>
              <a:t>Universal Bank</a:t>
            </a:r>
            <a:r>
              <a:rPr lang="zh-CN" altLang="zh-CN" dirty="0"/>
              <a:t>数据集上分类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95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7.4 </a:t>
            </a:r>
            <a:r>
              <a:rPr lang="zh-CN" altLang="zh-CN" b="1" dirty="0"/>
              <a:t>案例：电信客户流失</a:t>
            </a:r>
            <a:r>
              <a:rPr lang="zh-CN" altLang="zh-CN" b="1" dirty="0" smtClean="0"/>
              <a:t>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66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竞赛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4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7.1.1 </a:t>
            </a:r>
            <a:r>
              <a:rPr lang="zh-CN" altLang="zh-CN" b="1" dirty="0"/>
              <a:t>装</a:t>
            </a:r>
            <a:r>
              <a:rPr lang="zh-CN" altLang="zh-CN" b="1" dirty="0" smtClean="0"/>
              <a:t>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48636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人们在日常生活中对一件拿不定主意的事情喜欢向多个人进行咨询，然后根据多人的咨询结果进行决策。例如，购买一件贵重商品之前，先倾听多个朋友的意见；如果某种观点比其它观点多，则按照少数服从多数的原则，将这一主要观点作为最终的决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装</a:t>
            </a:r>
            <a:r>
              <a:rPr lang="zh-CN" altLang="zh-CN" dirty="0"/>
              <a:t>袋（</a:t>
            </a:r>
            <a:r>
              <a:rPr lang="en-US" altLang="zh-CN" dirty="0"/>
              <a:t>Bagging</a:t>
            </a:r>
            <a:r>
              <a:rPr lang="zh-CN" altLang="zh-CN" dirty="0"/>
              <a:t>）的基本思想和上述购买商品过程中的朋友集体决策类似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54" y="3851564"/>
            <a:ext cx="7288645" cy="3006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1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97" y="1825625"/>
            <a:ext cx="11001432" cy="3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装袋算法中，每次从有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条数据的数据集</a:t>
                </a:r>
                <a14:m>
                  <m:oMath xmlns:m="http://schemas.openxmlformats.org/officeDocument/2006/math">
                    <m:r>
                      <a:rPr lang="en-US" altLang="zh-CN" i="1"/>
                      <m:t>𝐷</m:t>
                    </m:r>
                  </m:oMath>
                </a14:m>
                <a:r>
                  <a:rPr lang="zh-CN" altLang="zh-CN" dirty="0"/>
                  <a:t>中有放回地抽取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条数据，实际上只能抽取原数据集中约</a:t>
                </a:r>
                <a:r>
                  <a:rPr lang="en-US" altLang="zh-CN" dirty="0"/>
                  <a:t>63.2%</a:t>
                </a:r>
                <a:r>
                  <a:rPr lang="zh-CN" altLang="zh-CN" dirty="0"/>
                  <a:t>的不重复数据。这样，每个基分类器用于训练的数据集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是有一定差异的，从而避免了训练出的基分类器出现雷同的情况。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93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装袋模型的</a:t>
            </a:r>
            <a:r>
              <a:rPr lang="en-US" altLang="zh-CN" b="1" dirty="0"/>
              <a:t>Python</a:t>
            </a:r>
            <a:r>
              <a:rPr lang="zh-CN" altLang="zh-CN" b="1" dirty="0"/>
              <a:t>实现</a:t>
            </a:r>
            <a:endParaRPr lang="zh-CN" altLang="zh-CN" dirty="0"/>
          </a:p>
          <a:p>
            <a:r>
              <a:rPr lang="en-US" altLang="zh-CN" dirty="0" err="1"/>
              <a:t>BaggingClassifier</a:t>
            </a:r>
            <a:r>
              <a:rPr lang="en-US" altLang="zh-CN" dirty="0"/>
              <a:t>(</a:t>
            </a:r>
            <a:r>
              <a:rPr lang="en-US" altLang="zh-CN" dirty="0" err="1"/>
              <a:t>base_estimator</a:t>
            </a:r>
            <a:r>
              <a:rPr lang="en-US" altLang="zh-CN" dirty="0"/>
              <a:t>=</a:t>
            </a:r>
            <a:r>
              <a:rPr lang="en-US" altLang="zh-CN" dirty="0" err="1"/>
              <a:t>None,n_estimators</a:t>
            </a:r>
            <a:r>
              <a:rPr lang="en-US" altLang="zh-CN" dirty="0"/>
              <a:t>=10, </a:t>
            </a:r>
            <a:r>
              <a:rPr lang="en-US" altLang="zh-CN" dirty="0" err="1"/>
              <a:t>max_samples</a:t>
            </a:r>
            <a:r>
              <a:rPr lang="en-US" altLang="zh-CN" dirty="0"/>
              <a:t>=1.0,</a:t>
            </a:r>
            <a:endParaRPr lang="zh-CN" altLang="zh-CN" dirty="0"/>
          </a:p>
          <a:p>
            <a:r>
              <a:rPr lang="en-US" altLang="zh-CN" dirty="0" err="1"/>
              <a:t>max_features</a:t>
            </a:r>
            <a:r>
              <a:rPr lang="en-US" altLang="zh-CN" dirty="0"/>
              <a:t>=1.0, bootstrap=True, </a:t>
            </a:r>
            <a:r>
              <a:rPr lang="en-US" altLang="zh-CN" dirty="0" err="1"/>
              <a:t>bootstrap_features</a:t>
            </a:r>
            <a:r>
              <a:rPr lang="en-US" altLang="zh-CN" dirty="0"/>
              <a:t>=False)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74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主要参数介绍如下：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base_estimator</a:t>
            </a:r>
            <a:r>
              <a:rPr lang="zh-CN" altLang="zh-CN" dirty="0"/>
              <a:t>：是基分类器对象，默认</a:t>
            </a:r>
            <a:r>
              <a:rPr lang="en-US" altLang="zh-CN" dirty="0"/>
              <a:t>CART</a:t>
            </a:r>
            <a:r>
              <a:rPr lang="zh-CN" altLang="zh-CN" dirty="0"/>
              <a:t>决策树对象。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n_estimators</a:t>
            </a:r>
            <a:r>
              <a:rPr lang="zh-CN" altLang="zh-CN" dirty="0"/>
              <a:t>：是基分类器的数量，默认是</a:t>
            </a:r>
            <a:r>
              <a:rPr lang="en-US" altLang="zh-CN" dirty="0"/>
              <a:t>10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max_samples</a:t>
            </a:r>
            <a:r>
              <a:rPr lang="zh-CN" altLang="zh-CN" dirty="0"/>
              <a:t>：用于设置每个基分类器从原始训练集抽取出的样本数量。可以是整数也可以是小数，整数表示抽取的样本数，小数表示抽样比例。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max_features</a:t>
            </a:r>
            <a:r>
              <a:rPr lang="zh-CN" altLang="zh-CN" dirty="0"/>
              <a:t>：用于设置每个基分类器从原始训练集</a:t>
            </a:r>
            <a:r>
              <a:rPr lang="en-US" altLang="zh-CN" dirty="0"/>
              <a:t>X</a:t>
            </a:r>
            <a:r>
              <a:rPr lang="zh-CN" altLang="zh-CN" dirty="0"/>
              <a:t>抽取出样本特征数量。可以是整数也可以是小数，整数表示抽取的特征数，小数表示抽样比例。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bootstrap</a:t>
            </a:r>
            <a:r>
              <a:rPr lang="zh-CN" altLang="zh-CN" dirty="0"/>
              <a:t>：表示抽样数据时是否为又放回的抽样，默认是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en-US" altLang="zh-CN" dirty="0" err="1"/>
              <a:t>bootstrap_features</a:t>
            </a:r>
            <a:r>
              <a:rPr lang="zh-CN" altLang="zh-CN" dirty="0"/>
              <a:t>：表示抽样特征时是否为有放回抽样，默认是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23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7-1</a:t>
            </a:r>
            <a:r>
              <a:rPr lang="zh-CN" altLang="zh-CN" dirty="0"/>
              <a:t>：使用装袋模型在</a:t>
            </a:r>
            <a:r>
              <a:rPr lang="en-US" altLang="zh-CN" dirty="0"/>
              <a:t>Universal Bank</a:t>
            </a:r>
            <a:r>
              <a:rPr lang="zh-CN" altLang="zh-CN" dirty="0"/>
              <a:t>数据集上分类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33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2683</Words>
  <Application>Microsoft Office PowerPoint</Application>
  <PresentationFormat>宽屏</PresentationFormat>
  <Paragraphs>94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Microsoft Visio 绘图</vt:lpstr>
      <vt:lpstr>第7章：集成技术</vt:lpstr>
      <vt:lpstr>PowerPoint 演示文稿</vt:lpstr>
      <vt:lpstr>7.1 基本的集成技术</vt:lpstr>
      <vt:lpstr>7.1.1 装袋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提升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7.1.3 堆叠</vt:lpstr>
      <vt:lpstr>PowerPoint 演示文稿</vt:lpstr>
      <vt:lpstr>PowerPoint 演示文稿</vt:lpstr>
      <vt:lpstr>PowerPoint 演示文稿</vt:lpstr>
      <vt:lpstr>PowerPoint 演示文稿</vt:lpstr>
      <vt:lpstr>7.1.4 集成技术的定性分析</vt:lpstr>
      <vt:lpstr>7.2 随机森林（Random Forest）</vt:lpstr>
      <vt:lpstr>7.2.2 随机森林的Python实现</vt:lpstr>
      <vt:lpstr>PowerPoint 演示文稿</vt:lpstr>
      <vt:lpstr>7.3 提升树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提升树的Python实现 </vt:lpstr>
      <vt:lpstr>PowerPoint 演示文稿</vt:lpstr>
      <vt:lpstr>7.4 案例：电信客户流失预测</vt:lpstr>
      <vt:lpstr>竞赛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第7章：集成技术</dc:title>
  <dc:creator>Jiangtao Qiu</dc:creator>
  <cp:lastModifiedBy>Jiangtao Qiu</cp:lastModifiedBy>
  <cp:revision>71</cp:revision>
  <dcterms:created xsi:type="dcterms:W3CDTF">2023-05-08T11:56:10Z</dcterms:created>
  <dcterms:modified xsi:type="dcterms:W3CDTF">2023-05-09T01:57:55Z</dcterms:modified>
</cp:coreProperties>
</file>