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5" r:id="rId56"/>
    <p:sldId id="314" r:id="rId57"/>
    <p:sldId id="312" r:id="rId58"/>
    <p:sldId id="316" r:id="rId59"/>
    <p:sldId id="317" r:id="rId60"/>
    <p:sldId id="319" r:id="rId61"/>
    <p:sldId id="320" r:id="rId62"/>
    <p:sldId id="322" r:id="rId63"/>
    <p:sldId id="326" r:id="rId64"/>
    <p:sldId id="323" r:id="rId65"/>
    <p:sldId id="324" r:id="rId66"/>
    <p:sldId id="325" r:id="rId67"/>
    <p:sldId id="328" r:id="rId68"/>
    <p:sldId id="327" r:id="rId69"/>
    <p:sldId id="329" r:id="rId70"/>
    <p:sldId id="330" r:id="rId71"/>
    <p:sldId id="33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83909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2554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401632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31935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08728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42590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417884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261303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8340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27425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7D489A5-A8E1-47F2-A8CC-D81AA8C06536}"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223948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489A5-A8E1-47F2-A8CC-D81AA8C06536}" type="datetimeFigureOut">
              <a:rPr lang="zh-CN" altLang="en-US" smtClean="0"/>
              <a:t>2023/5/23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FA4EC-65DA-4C92-B86E-3E76ADE67148}" type="slidenum">
              <a:rPr lang="zh-CN" altLang="en-US" smtClean="0"/>
              <a:t>‹#›</a:t>
            </a:fld>
            <a:endParaRPr lang="zh-CN" altLang="en-US"/>
          </a:p>
        </p:txBody>
      </p:sp>
    </p:spTree>
    <p:extLst>
      <p:ext uri="{BB962C8B-B14F-4D97-AF65-F5344CB8AC3E}">
        <p14:creationId xmlns:p14="http://schemas.microsoft.com/office/powerpoint/2010/main" val="179468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8</a:t>
            </a:r>
            <a:r>
              <a:rPr lang="zh-CN" altLang="en-US" dirty="0" smtClean="0"/>
              <a:t>章：聚类分析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14506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39623" y="1084839"/>
            <a:ext cx="8325777" cy="4881852"/>
          </a:xfrm>
          <a:prstGeom prst="rect">
            <a:avLst/>
          </a:prstGeom>
        </p:spPr>
      </p:pic>
    </p:spTree>
    <p:extLst>
      <p:ext uri="{BB962C8B-B14F-4D97-AF65-F5344CB8AC3E}">
        <p14:creationId xmlns:p14="http://schemas.microsoft.com/office/powerpoint/2010/main" val="297135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2470" y="0"/>
            <a:ext cx="5987590" cy="3500582"/>
          </a:xfrm>
          <a:prstGeom prst="rect">
            <a:avLst/>
          </a:prstGeom>
        </p:spPr>
      </p:pic>
      <p:pic>
        <p:nvPicPr>
          <p:cNvPr id="5" name="图片 4"/>
          <p:cNvPicPr>
            <a:picLocks noChangeAspect="1"/>
          </p:cNvPicPr>
          <p:nvPr/>
        </p:nvPicPr>
        <p:blipFill>
          <a:blip r:embed="rId3"/>
          <a:stretch>
            <a:fillRect/>
          </a:stretch>
        </p:blipFill>
        <p:spPr>
          <a:xfrm>
            <a:off x="5124450" y="3304597"/>
            <a:ext cx="7067550" cy="3543300"/>
          </a:xfrm>
          <a:prstGeom prst="rect">
            <a:avLst/>
          </a:prstGeom>
        </p:spPr>
      </p:pic>
    </p:spTree>
    <p:extLst>
      <p:ext uri="{BB962C8B-B14F-4D97-AF65-F5344CB8AC3E}">
        <p14:creationId xmlns:p14="http://schemas.microsoft.com/office/powerpoint/2010/main" val="198509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1" y="1825625"/>
            <a:ext cx="5165435" cy="4351338"/>
          </a:xfrm>
        </p:spPr>
        <p:txBody>
          <a:bodyPr/>
          <a:lstStyle/>
          <a:p>
            <a:r>
              <a:rPr lang="zh-CN" altLang="en-US" dirty="0"/>
              <a:t>图 </a:t>
            </a:r>
            <a:r>
              <a:rPr lang="en-US" altLang="zh-CN" dirty="0"/>
              <a:t>8-4 </a:t>
            </a:r>
            <a:r>
              <a:rPr lang="zh-CN" altLang="en-US" dirty="0"/>
              <a:t>给出了迭代过程中 </a:t>
            </a:r>
            <a:r>
              <a:rPr lang="en-US" altLang="zh-CN" dirty="0"/>
              <a:t>SSE </a:t>
            </a:r>
            <a:r>
              <a:rPr lang="zh-CN" altLang="en-US" dirty="0"/>
              <a:t>值的变化</a:t>
            </a:r>
            <a:r>
              <a:rPr lang="zh-CN" altLang="en-US" dirty="0" smtClean="0"/>
              <a:t>情况</a:t>
            </a:r>
            <a:r>
              <a:rPr lang="zh-CN" altLang="en-US" dirty="0"/>
              <a:t>。可以看到， </a:t>
            </a:r>
            <a:r>
              <a:rPr lang="en-US" altLang="zh-CN" dirty="0"/>
              <a:t>k-means </a:t>
            </a:r>
            <a:r>
              <a:rPr lang="zh-CN" altLang="en-US" dirty="0"/>
              <a:t>算法在此数据集上</a:t>
            </a:r>
            <a:r>
              <a:rPr lang="zh-CN" altLang="en-US" dirty="0" smtClean="0"/>
              <a:t>只需要</a:t>
            </a:r>
            <a:r>
              <a:rPr lang="zh-CN" altLang="en-US" dirty="0"/>
              <a:t>迭代 </a:t>
            </a:r>
            <a:r>
              <a:rPr lang="en-US" altLang="zh-CN" dirty="0"/>
              <a:t>6 </a:t>
            </a:r>
            <a:r>
              <a:rPr lang="zh-CN" altLang="en-US" dirty="0"/>
              <a:t>次就停止训练。并且， </a:t>
            </a:r>
            <a:r>
              <a:rPr lang="en-US" altLang="zh-CN" dirty="0"/>
              <a:t>SSE </a:t>
            </a:r>
            <a:r>
              <a:rPr lang="zh-CN" altLang="en-US" dirty="0"/>
              <a:t>值随着</a:t>
            </a:r>
            <a:r>
              <a:rPr lang="zh-CN" altLang="en-US" dirty="0" smtClean="0"/>
              <a:t>迭代逐渐</a:t>
            </a:r>
            <a:r>
              <a:rPr lang="zh-CN" altLang="en-US" dirty="0"/>
              <a:t>下降，这表明簇内数据之间的相似性不断</a:t>
            </a:r>
            <a:r>
              <a:rPr lang="zh-CN" altLang="en-US" dirty="0" smtClean="0"/>
              <a:t>增加</a:t>
            </a:r>
            <a:r>
              <a:rPr lang="zh-CN" altLang="en-US" dirty="0"/>
              <a:t>，直到最终 </a:t>
            </a:r>
            <a:r>
              <a:rPr lang="en-US" altLang="zh-CN" dirty="0"/>
              <a:t>k-means </a:t>
            </a:r>
            <a:r>
              <a:rPr lang="zh-CN" altLang="en-US" dirty="0"/>
              <a:t>算法识别出了正确的簇。</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6518136" y="1296265"/>
            <a:ext cx="4944191" cy="4171661"/>
          </a:xfrm>
          <a:prstGeom prst="rect">
            <a:avLst/>
          </a:prstGeom>
        </p:spPr>
      </p:pic>
    </p:spTree>
    <p:extLst>
      <p:ext uri="{BB962C8B-B14F-4D97-AF65-F5344CB8AC3E}">
        <p14:creationId xmlns:p14="http://schemas.microsoft.com/office/powerpoint/2010/main" val="48244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算法中的几个重要问题</a:t>
            </a:r>
            <a:r>
              <a:rPr lang="zh-CN" altLang="en-US" dirty="0" smtClean="0"/>
              <a:t> </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 </a:t>
            </a:r>
            <a:r>
              <a:rPr lang="en-US" altLang="zh-CN" i="1" dirty="0"/>
              <a:t>k </a:t>
            </a:r>
            <a:r>
              <a:rPr lang="zh-CN" altLang="en-US" dirty="0"/>
              <a:t>值的选取问题</a:t>
            </a:r>
            <a:r>
              <a:rPr lang="zh-CN" altLang="en-US" dirty="0" smtClean="0"/>
              <a:t> </a:t>
            </a:r>
            <a:br>
              <a:rPr lang="zh-CN" altLang="en-US" dirty="0" smtClean="0"/>
            </a:br>
            <a:r>
              <a:rPr lang="en-US" altLang="zh-CN" dirty="0"/>
              <a:t>k-means </a:t>
            </a:r>
            <a:r>
              <a:rPr lang="zh-CN" altLang="en-US" dirty="0"/>
              <a:t>算法的簇的数目需要预先指定，但是这个 </a:t>
            </a:r>
            <a:r>
              <a:rPr lang="en-US" altLang="zh-CN" i="1" dirty="0"/>
              <a:t>k </a:t>
            </a:r>
            <a:r>
              <a:rPr lang="zh-CN" altLang="en-US" dirty="0"/>
              <a:t>值通常难以确定。很多情况下，</a:t>
            </a:r>
            <a:r>
              <a:rPr lang="zh-CN" altLang="en-US" dirty="0" smtClean="0"/>
              <a:t>事先并</a:t>
            </a:r>
            <a:r>
              <a:rPr lang="zh-CN" altLang="en-US" dirty="0"/>
              <a:t>不知道数据集应该被划分成多少个簇才最合适，这也是 </a:t>
            </a:r>
            <a:r>
              <a:rPr lang="en-US" altLang="zh-CN" dirty="0"/>
              <a:t>k-means </a:t>
            </a:r>
            <a:r>
              <a:rPr lang="zh-CN" altLang="en-US" dirty="0"/>
              <a:t>算法的一个缺陷。目前</a:t>
            </a:r>
            <a:r>
              <a:rPr lang="zh-CN" altLang="en-US" dirty="0" smtClean="0"/>
              <a:t>，通常</a:t>
            </a:r>
            <a:r>
              <a:rPr lang="zh-CN" altLang="en-US" dirty="0"/>
              <a:t>有多种方法实现 </a:t>
            </a:r>
            <a:r>
              <a:rPr lang="en-US" altLang="zh-CN" i="1" dirty="0"/>
              <a:t>k </a:t>
            </a:r>
            <a:r>
              <a:rPr lang="zh-CN" altLang="en-US" dirty="0"/>
              <a:t>值的选取。其一，先采用快速聚类算法（如 </a:t>
            </a:r>
            <a:r>
              <a:rPr lang="en-US" altLang="zh-CN" dirty="0"/>
              <a:t>Canopy </a:t>
            </a:r>
            <a:r>
              <a:rPr lang="zh-CN" altLang="en-US" dirty="0"/>
              <a:t>算法）对数据</a:t>
            </a:r>
            <a:r>
              <a:rPr lang="zh-CN" altLang="en-US" dirty="0" smtClean="0"/>
              <a:t>进行“粗”</a:t>
            </a:r>
            <a:r>
              <a:rPr lang="zh-CN" altLang="en-US" dirty="0"/>
              <a:t>聚类，确定簇的数目，再使用 </a:t>
            </a:r>
            <a:r>
              <a:rPr lang="en-US" altLang="zh-CN" dirty="0"/>
              <a:t>k-means </a:t>
            </a:r>
            <a:r>
              <a:rPr lang="zh-CN" altLang="en-US" dirty="0"/>
              <a:t>进行“细”聚类；其二，使用基于 </a:t>
            </a:r>
            <a:r>
              <a:rPr lang="en-US" altLang="zh-CN" dirty="0"/>
              <a:t>SSE </a:t>
            </a:r>
            <a:r>
              <a:rPr lang="zh-CN" altLang="en-US" dirty="0"/>
              <a:t>值的</a:t>
            </a:r>
            <a:r>
              <a:rPr lang="zh-CN" altLang="en-US" dirty="0" smtClean="0"/>
              <a:t>肘部</a:t>
            </a:r>
            <a:r>
              <a:rPr lang="zh-CN" altLang="en-US" dirty="0"/>
              <a:t>（</a:t>
            </a:r>
            <a:r>
              <a:rPr lang="en-US" altLang="zh-CN" dirty="0"/>
              <a:t>Elbow</a:t>
            </a:r>
            <a:r>
              <a:rPr lang="zh-CN" altLang="en-US" dirty="0"/>
              <a:t>）法或轮廓系数法，通过实验方法选择最优的 </a:t>
            </a:r>
            <a:r>
              <a:rPr lang="en-US" altLang="zh-CN" i="1" dirty="0"/>
              <a:t>k </a:t>
            </a:r>
            <a:r>
              <a:rPr lang="zh-CN" altLang="en-US" dirty="0"/>
              <a:t>值。</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143044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775036" cy="4351338"/>
          </a:xfrm>
        </p:spPr>
        <p:txBody>
          <a:bodyPr>
            <a:normAutofit fontScale="92500"/>
          </a:bodyPr>
          <a:lstStyle/>
          <a:p>
            <a:r>
              <a:rPr lang="zh-CN" altLang="en-US" dirty="0" smtClean="0"/>
              <a:t>通常</a:t>
            </a:r>
            <a:r>
              <a:rPr lang="zh-CN" altLang="en-US" dirty="0"/>
              <a:t>，随着簇的数目的增加，聚类结果的</a:t>
            </a:r>
            <a:r>
              <a:rPr lang="zh-CN" altLang="en-US" dirty="0" smtClean="0"/>
              <a:t>误差平方和</a:t>
            </a:r>
            <a:r>
              <a:rPr lang="zh-CN" altLang="en-US" dirty="0"/>
              <a:t>（即 </a:t>
            </a:r>
            <a:r>
              <a:rPr lang="en-US" altLang="zh-CN" dirty="0"/>
              <a:t>SSE </a:t>
            </a:r>
            <a:r>
              <a:rPr lang="zh-CN" altLang="en-US" dirty="0"/>
              <a:t>值）呈逐渐下降的趋势</a:t>
            </a:r>
            <a:r>
              <a:rPr lang="zh-CN" altLang="en-US" dirty="0" smtClean="0"/>
              <a:t>。</a:t>
            </a:r>
            <a:endParaRPr lang="en-US" altLang="zh-CN" dirty="0" smtClean="0"/>
          </a:p>
          <a:p>
            <a:r>
              <a:rPr lang="zh-CN" altLang="en-US" dirty="0" smtClean="0"/>
              <a:t>当 </a:t>
            </a:r>
            <a:r>
              <a:rPr lang="en-US" altLang="zh-CN" i="1" dirty="0"/>
              <a:t>k </a:t>
            </a:r>
            <a:r>
              <a:rPr lang="zh-CN" altLang="en-US" dirty="0"/>
              <a:t>小于真实的簇数目时， </a:t>
            </a:r>
            <a:r>
              <a:rPr lang="en-US" altLang="zh-CN" i="1" dirty="0"/>
              <a:t>k </a:t>
            </a:r>
            <a:r>
              <a:rPr lang="zh-CN" altLang="en-US" dirty="0"/>
              <a:t>的增大将</a:t>
            </a:r>
            <a:r>
              <a:rPr lang="zh-CN" altLang="en-US" dirty="0" smtClean="0"/>
              <a:t>大幅增加</a:t>
            </a:r>
            <a:r>
              <a:rPr lang="zh-CN" altLang="en-US" dirty="0"/>
              <a:t>每个簇内部的聚合程度或相似度，故 </a:t>
            </a:r>
            <a:r>
              <a:rPr lang="en-US" altLang="zh-CN" dirty="0"/>
              <a:t>SSE </a:t>
            </a:r>
            <a:r>
              <a:rPr lang="zh-CN" altLang="en-US" dirty="0"/>
              <a:t>的下降幅度会</a:t>
            </a:r>
            <a:r>
              <a:rPr lang="zh-CN" altLang="en-US" dirty="0" smtClean="0"/>
              <a:t>很大</a:t>
            </a:r>
            <a:endParaRPr lang="en-US" altLang="zh-CN" dirty="0" smtClean="0"/>
          </a:p>
          <a:p>
            <a:r>
              <a:rPr lang="zh-CN" altLang="en-US" dirty="0" smtClean="0"/>
              <a:t>而</a:t>
            </a:r>
            <a:r>
              <a:rPr lang="zh-CN" altLang="en-US" dirty="0"/>
              <a:t>当 </a:t>
            </a:r>
            <a:r>
              <a:rPr lang="en-US" altLang="zh-CN" i="1" dirty="0"/>
              <a:t>k </a:t>
            </a:r>
            <a:r>
              <a:rPr lang="zh-CN" altLang="en-US" dirty="0"/>
              <a:t>值达到真实簇</a:t>
            </a:r>
            <a:r>
              <a:rPr lang="zh-CN" altLang="en-US" dirty="0" smtClean="0"/>
              <a:t>数目时</a:t>
            </a:r>
            <a:r>
              <a:rPr lang="zh-CN" altLang="en-US" dirty="0"/>
              <a:t>，再将其增加 </a:t>
            </a:r>
            <a:r>
              <a:rPr lang="en-US" altLang="zh-CN" dirty="0"/>
              <a:t>1</a:t>
            </a:r>
            <a:r>
              <a:rPr lang="zh-CN" altLang="en-US" dirty="0"/>
              <a:t>，并不会显著改变簇内部的聚合程度，所以 </a:t>
            </a:r>
            <a:r>
              <a:rPr lang="en-US" altLang="zh-CN" dirty="0"/>
              <a:t>SSE </a:t>
            </a:r>
            <a:r>
              <a:rPr lang="zh-CN" altLang="en-US" dirty="0"/>
              <a:t>值的下降幅度会骤减，</a:t>
            </a:r>
            <a:r>
              <a:rPr lang="zh-CN" altLang="en-US" dirty="0" smtClean="0"/>
              <a:t>并且</a:t>
            </a:r>
            <a:r>
              <a:rPr lang="zh-CN" altLang="en-US" dirty="0"/>
              <a:t>随着 </a:t>
            </a:r>
            <a:r>
              <a:rPr lang="en-US" altLang="zh-CN" i="1" dirty="0"/>
              <a:t>k </a:t>
            </a:r>
            <a:r>
              <a:rPr lang="zh-CN" altLang="en-US" dirty="0"/>
              <a:t>值的继续增大而趋于平缓下降</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6622472" y="1321233"/>
            <a:ext cx="5457512" cy="4765531"/>
          </a:xfrm>
          <a:prstGeom prst="rect">
            <a:avLst/>
          </a:prstGeom>
        </p:spPr>
      </p:pic>
    </p:spTree>
    <p:extLst>
      <p:ext uri="{BB962C8B-B14F-4D97-AF65-F5344CB8AC3E}">
        <p14:creationId xmlns:p14="http://schemas.microsoft.com/office/powerpoint/2010/main" val="426009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 </a:t>
            </a:r>
            <a:r>
              <a:rPr lang="zh-CN" altLang="en-US" dirty="0" smtClean="0"/>
              <a:t>初始</a:t>
            </a:r>
            <a:r>
              <a:rPr lang="zh-CN" altLang="en-US" dirty="0"/>
              <a:t>质心的选择问题</a:t>
            </a:r>
            <a:r>
              <a:rPr lang="zh-CN" altLang="en-US" dirty="0" smtClean="0"/>
              <a:t> </a:t>
            </a:r>
            <a:br>
              <a:rPr lang="zh-CN" altLang="en-US" dirty="0" smtClean="0"/>
            </a:br>
            <a:r>
              <a:rPr lang="zh-CN" altLang="zh-CN" dirty="0" smtClean="0"/>
              <a:t>如果</a:t>
            </a:r>
            <a:r>
              <a:rPr lang="en-US" altLang="zh-CN" dirty="0" smtClean="0"/>
              <a:t>K-means</a:t>
            </a:r>
            <a:r>
              <a:rPr lang="zh-CN" altLang="zh-CN" dirty="0" smtClean="0"/>
              <a:t>的初始点选择不合适会陷入局部最优。</a:t>
            </a:r>
            <a:r>
              <a:rPr lang="zh-CN" altLang="en-US" dirty="0" smtClean="0"/>
              <a:t>下</a:t>
            </a:r>
            <a:r>
              <a:rPr lang="zh-CN" altLang="zh-CN" dirty="0" smtClean="0"/>
              <a:t>图是一个</a:t>
            </a:r>
            <a:r>
              <a:rPr lang="en-US" altLang="zh-CN" dirty="0" smtClean="0"/>
              <a:t>K-means</a:t>
            </a:r>
            <a:r>
              <a:rPr lang="zh-CN" altLang="zh-CN" dirty="0" smtClean="0"/>
              <a:t>算法陷入局部最优的例子。图中可以看出最后的聚类结果不是一个理想的结果。</a:t>
            </a:r>
          </a:p>
          <a:p>
            <a:endParaRPr lang="zh-CN" altLang="en-US" dirty="0"/>
          </a:p>
        </p:txBody>
      </p:sp>
    </p:spTree>
    <p:extLst>
      <p:ext uri="{BB962C8B-B14F-4D97-AF65-F5344CB8AC3E}">
        <p14:creationId xmlns:p14="http://schemas.microsoft.com/office/powerpoint/2010/main" val="3036305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944" y="365125"/>
            <a:ext cx="12022410" cy="6029758"/>
          </a:xfrm>
          <a:prstGeom prst="rect">
            <a:avLst/>
          </a:prstGeom>
        </p:spPr>
      </p:pic>
    </p:spTree>
    <p:extLst>
      <p:ext uri="{BB962C8B-B14F-4D97-AF65-F5344CB8AC3E}">
        <p14:creationId xmlns:p14="http://schemas.microsoft.com/office/powerpoint/2010/main" val="379482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smtClean="0"/>
              <a:t>选取</a:t>
            </a:r>
            <a:r>
              <a:rPr lang="zh-CN" altLang="zh-CN" b="1" dirty="0"/>
              <a:t>种子数据（初始簇心）的启发式策略</a:t>
            </a:r>
            <a:endParaRPr lang="zh-CN" altLang="zh-CN" dirty="0"/>
          </a:p>
          <a:p>
            <a:r>
              <a:rPr lang="zh-CN" altLang="zh-CN" dirty="0"/>
              <a:t>（</a:t>
            </a:r>
            <a:r>
              <a:rPr lang="en-US" altLang="zh-CN" dirty="0"/>
              <a:t>1</a:t>
            </a:r>
            <a:r>
              <a:rPr lang="zh-CN" altLang="zh-CN" dirty="0"/>
              <a:t>）从初始集合中排除离群点</a:t>
            </a:r>
          </a:p>
          <a:p>
            <a:r>
              <a:rPr lang="zh-CN" altLang="zh-CN" dirty="0"/>
              <a:t>（</a:t>
            </a:r>
            <a:r>
              <a:rPr lang="en-US" altLang="zh-CN" dirty="0"/>
              <a:t>2</a:t>
            </a:r>
            <a:r>
              <a:rPr lang="zh-CN" altLang="zh-CN" dirty="0"/>
              <a:t>）尝试多种可能初始点，并选作代价最小的聚类结果。</a:t>
            </a:r>
          </a:p>
          <a:p>
            <a:r>
              <a:rPr lang="zh-CN" altLang="zh-CN" dirty="0"/>
              <a:t>（</a:t>
            </a:r>
            <a:r>
              <a:rPr lang="en-US" altLang="zh-CN" dirty="0"/>
              <a:t>3</a:t>
            </a:r>
            <a:r>
              <a:rPr lang="zh-CN" altLang="zh-CN" dirty="0"/>
              <a:t>）借助其他方法，如层次聚类来获得种子。</a:t>
            </a:r>
          </a:p>
          <a:p>
            <a:r>
              <a:rPr lang="zh-CN" altLang="zh-CN" dirty="0"/>
              <a:t>（</a:t>
            </a:r>
            <a:r>
              <a:rPr lang="en-US" altLang="zh-CN" dirty="0"/>
              <a:t>4</a:t>
            </a:r>
            <a:r>
              <a:rPr lang="zh-CN" altLang="zh-CN" dirty="0"/>
              <a:t>）为每个簇选</a:t>
            </a:r>
            <a:r>
              <a:rPr lang="en-US" altLang="zh-CN" dirty="0" err="1"/>
              <a:t>i</a:t>
            </a:r>
            <a:r>
              <a:rPr lang="zh-CN" altLang="zh-CN" dirty="0"/>
              <a:t>个（如</a:t>
            </a:r>
            <a:r>
              <a:rPr lang="en-US" altLang="zh-CN" dirty="0"/>
              <a:t>10</a:t>
            </a:r>
            <a:r>
              <a:rPr lang="zh-CN" altLang="zh-CN" dirty="0"/>
              <a:t>个）随机数据样本，然后将</a:t>
            </a:r>
            <a:r>
              <a:rPr lang="en-US" altLang="zh-CN" dirty="0" err="1"/>
              <a:t>i</a:t>
            </a:r>
            <a:r>
              <a:rPr lang="zh-CN" altLang="zh-CN" dirty="0"/>
              <a:t>个样本的质心向量作为该簇的初始质心。该方法在聚类中具有鲁棒性</a:t>
            </a:r>
            <a:r>
              <a:rPr lang="zh-CN" altLang="zh-CN" dirty="0" smtClean="0"/>
              <a:t>。</a:t>
            </a:r>
            <a:endParaRPr lang="en-US" altLang="zh-CN" dirty="0" smtClean="0"/>
          </a:p>
          <a:p>
            <a:endParaRPr lang="en-US" altLang="zh-CN" dirty="0"/>
          </a:p>
          <a:p>
            <a:r>
              <a:rPr lang="en-US" altLang="zh-CN" dirty="0"/>
              <a:t>k-means++</a:t>
            </a:r>
            <a:r>
              <a:rPr lang="zh-CN" altLang="en-US" dirty="0"/>
              <a:t>算法选取初始质心时采用了质心应当尽量远离的原则，</a:t>
            </a:r>
            <a:r>
              <a:rPr lang="zh-CN" altLang="en-US" dirty="0" smtClean="0"/>
              <a:t> </a:t>
            </a:r>
            <a:endParaRPr lang="zh-CN" altLang="zh-CN" dirty="0"/>
          </a:p>
          <a:p>
            <a:endParaRPr lang="zh-CN" altLang="en-US" dirty="0"/>
          </a:p>
        </p:txBody>
      </p:sp>
    </p:spTree>
    <p:extLst>
      <p:ext uri="{BB962C8B-B14F-4D97-AF65-F5344CB8AC3E}">
        <p14:creationId xmlns:p14="http://schemas.microsoft.com/office/powerpoint/2010/main" val="3236174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3. </a:t>
            </a:r>
            <a:r>
              <a:rPr lang="zh-CN" altLang="en-US" dirty="0" smtClean="0"/>
              <a:t>数据</a:t>
            </a:r>
            <a:r>
              <a:rPr lang="zh-CN" altLang="en-US" dirty="0"/>
              <a:t>对象之间的相似度度量方法</a:t>
            </a:r>
            <a:r>
              <a:rPr lang="zh-CN" altLang="en-US" dirty="0" smtClean="0"/>
              <a:t> </a:t>
            </a:r>
            <a:br>
              <a:rPr lang="zh-CN" altLang="en-US" dirty="0" smtClean="0"/>
            </a:br>
            <a:r>
              <a:rPr lang="zh-CN" altLang="en-US" dirty="0"/>
              <a:t>在 </a:t>
            </a:r>
            <a:r>
              <a:rPr lang="en-US" altLang="zh-CN" dirty="0"/>
              <a:t>k-means </a:t>
            </a:r>
            <a:r>
              <a:rPr lang="zh-CN" altLang="en-US" dirty="0"/>
              <a:t>算法中，一个重要操作是计算数据对象之间的相似度。通常，它采用欧氏</a:t>
            </a:r>
            <a:r>
              <a:rPr lang="zh-CN" altLang="en-US" dirty="0" smtClean="0"/>
              <a:t>距离</a:t>
            </a:r>
            <a:r>
              <a:rPr lang="zh-CN" altLang="en-US" dirty="0"/>
              <a:t>函数度量相似度</a:t>
            </a:r>
            <a:r>
              <a:rPr lang="zh-CN" altLang="en-US" dirty="0" smtClean="0"/>
              <a:t>，实际上</a:t>
            </a:r>
            <a:r>
              <a:rPr lang="zh-CN" altLang="en-US" dirty="0"/>
              <a:t>，还可以采用 </a:t>
            </a:r>
            <a:r>
              <a:rPr lang="en-US" altLang="zh-CN" dirty="0"/>
              <a:t>3.4 </a:t>
            </a:r>
            <a:r>
              <a:rPr lang="zh-CN" altLang="en-US" dirty="0"/>
              <a:t>节介绍</a:t>
            </a:r>
            <a:r>
              <a:rPr lang="zh-CN" altLang="en-US" dirty="0" smtClean="0"/>
              <a:t>的曼哈顿</a:t>
            </a:r>
            <a:r>
              <a:rPr lang="zh-CN" altLang="en-US" dirty="0"/>
              <a:t>距离、余弦相似度、杰卡德相似系数等度量数据之间的相似度</a:t>
            </a:r>
            <a:r>
              <a:rPr lang="zh-CN" altLang="en-US" dirty="0" smtClean="0"/>
              <a:t>。</a:t>
            </a:r>
            <a:endParaRPr lang="en-US" altLang="zh-CN" dirty="0" smtClean="0"/>
          </a:p>
          <a:p>
            <a:r>
              <a:rPr lang="zh-CN" altLang="en-US" dirty="0" smtClean="0"/>
              <a:t>当</a:t>
            </a:r>
            <a:r>
              <a:rPr lang="zh-CN" altLang="en-US" dirty="0"/>
              <a:t>数据的特征是标称型时， 簇的均值失去意义， </a:t>
            </a:r>
            <a:r>
              <a:rPr lang="zh-CN" altLang="en-US" dirty="0" smtClean="0"/>
              <a:t>可以</a:t>
            </a:r>
            <a:r>
              <a:rPr lang="zh-CN" altLang="en-US" dirty="0"/>
              <a:t>使用 </a:t>
            </a:r>
            <a:r>
              <a:rPr lang="en-US" altLang="zh-CN" dirty="0"/>
              <a:t>k-modes </a:t>
            </a:r>
            <a:r>
              <a:rPr lang="zh-CN" altLang="en-US" dirty="0"/>
              <a:t>算法（它是 </a:t>
            </a:r>
            <a:r>
              <a:rPr lang="en-US" altLang="zh-CN" dirty="0" smtClean="0"/>
              <a:t>k-means</a:t>
            </a:r>
            <a:r>
              <a:rPr lang="zh-CN" altLang="en-US" dirty="0" smtClean="0"/>
              <a:t>的</a:t>
            </a:r>
            <a:r>
              <a:rPr lang="zh-CN" altLang="en-US" dirty="0"/>
              <a:t>变体算法）进行聚类</a:t>
            </a:r>
            <a:r>
              <a:rPr lang="zh-CN" altLang="en-US" dirty="0" smtClean="0"/>
              <a:t>。</a:t>
            </a:r>
            <a:endParaRPr lang="en-US" altLang="zh-CN" dirty="0" smtClean="0"/>
          </a:p>
          <a:p>
            <a:r>
              <a:rPr lang="en-US" altLang="zh-CN" dirty="0" smtClean="0"/>
              <a:t>k-prototype </a:t>
            </a:r>
            <a:r>
              <a:rPr lang="zh-CN" altLang="en-US" dirty="0"/>
              <a:t>算法结合了 </a:t>
            </a:r>
            <a:r>
              <a:rPr lang="en-US" altLang="zh-CN" dirty="0"/>
              <a:t>k-means </a:t>
            </a:r>
            <a:r>
              <a:rPr lang="zh-CN" altLang="en-US" dirty="0"/>
              <a:t>算法和 </a:t>
            </a:r>
            <a:r>
              <a:rPr lang="en-US" altLang="zh-CN" dirty="0"/>
              <a:t>k-modes </a:t>
            </a:r>
            <a:r>
              <a:rPr lang="zh-CN" altLang="en-US" dirty="0"/>
              <a:t>算法的优点，能够</a:t>
            </a:r>
            <a:r>
              <a:rPr lang="zh-CN" altLang="en-US" dirty="0" smtClean="0"/>
              <a:t>聚类具有</a:t>
            </a:r>
            <a:r>
              <a:rPr lang="zh-CN" altLang="en-US" dirty="0"/>
              <a:t>混合特征的数据。</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232274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8.2.3 </a:t>
            </a:r>
            <a:r>
              <a:rPr lang="zh-CN" altLang="en-US" dirty="0"/>
              <a:t>基于 </a:t>
            </a:r>
            <a:r>
              <a:rPr lang="en-US" altLang="zh-CN" dirty="0"/>
              <a:t>Python </a:t>
            </a:r>
            <a:r>
              <a:rPr lang="zh-CN" altLang="en-US" dirty="0"/>
              <a:t>的实现</a:t>
            </a:r>
            <a:r>
              <a:rPr lang="zh-CN" altLang="en-US" dirty="0" smtClean="0"/>
              <a:t> </a:t>
            </a:r>
            <a:endParaRPr lang="zh-CN" altLang="en-US" dirty="0"/>
          </a:p>
        </p:txBody>
      </p:sp>
      <p:sp>
        <p:nvSpPr>
          <p:cNvPr id="3" name="内容占位符 2"/>
          <p:cNvSpPr>
            <a:spLocks noGrp="1"/>
          </p:cNvSpPr>
          <p:nvPr>
            <p:ph idx="1"/>
          </p:nvPr>
        </p:nvSpPr>
        <p:spPr/>
        <p:txBody>
          <a:bodyPr/>
          <a:lstStyle/>
          <a:p>
            <a:r>
              <a:rPr lang="en-US" altLang="zh-CN" dirty="0" err="1" smtClean="0"/>
              <a:t>sklearn.cluster.KMeans</a:t>
            </a:r>
            <a:r>
              <a:rPr lang="en-US" altLang="zh-CN" dirty="0" smtClean="0"/>
              <a:t>(</a:t>
            </a:r>
            <a:r>
              <a:rPr lang="en-US" altLang="zh-CN" dirty="0" err="1" smtClean="0"/>
              <a:t>n_clusters</a:t>
            </a:r>
            <a:r>
              <a:rPr lang="en-US" altLang="zh-CN" dirty="0" smtClean="0"/>
              <a:t>=8, *, </a:t>
            </a:r>
            <a:r>
              <a:rPr lang="en-US" altLang="zh-CN" dirty="0" err="1" smtClean="0"/>
              <a:t>init</a:t>
            </a:r>
            <a:r>
              <a:rPr lang="en-US" altLang="zh-CN" dirty="0" smtClean="0"/>
              <a:t>='k-means++', </a:t>
            </a:r>
            <a:r>
              <a:rPr lang="en-US" altLang="zh-CN" dirty="0" err="1" smtClean="0"/>
              <a:t>n_init</a:t>
            </a:r>
            <a:r>
              <a:rPr lang="en-US" altLang="zh-CN" dirty="0" smtClean="0"/>
              <a:t>='warn', </a:t>
            </a:r>
            <a:r>
              <a:rPr lang="en-US" altLang="zh-CN" dirty="0" err="1" smtClean="0"/>
              <a:t>max_iter</a:t>
            </a:r>
            <a:r>
              <a:rPr lang="en-US" altLang="zh-CN" dirty="0" smtClean="0"/>
              <a:t>=300)</a:t>
            </a:r>
          </a:p>
          <a:p>
            <a:r>
              <a:rPr lang="zh-CN" altLang="en-US" dirty="0" smtClean="0"/>
              <a:t>主要参数：</a:t>
            </a:r>
            <a:endParaRPr lang="en-US" altLang="zh-CN" dirty="0" smtClean="0"/>
          </a:p>
          <a:p>
            <a:r>
              <a:rPr lang="en-US" altLang="zh-CN" dirty="0" err="1" smtClean="0"/>
              <a:t>n_clusters</a:t>
            </a:r>
            <a:r>
              <a:rPr lang="zh-CN" altLang="en-US" dirty="0" smtClean="0"/>
              <a:t>：簇的个数</a:t>
            </a:r>
            <a:endParaRPr lang="en-US" altLang="zh-CN" dirty="0" smtClean="0"/>
          </a:p>
          <a:p>
            <a:r>
              <a:rPr lang="en-US" altLang="zh-CN" dirty="0" err="1"/>
              <a:t>i</a:t>
            </a:r>
            <a:r>
              <a:rPr lang="en-US" altLang="zh-CN" dirty="0" err="1" smtClean="0"/>
              <a:t>nit</a:t>
            </a:r>
            <a:r>
              <a:rPr lang="zh-CN" altLang="en-US" dirty="0" smtClean="0"/>
              <a:t>：选择簇的初始质心的方法。默认是</a:t>
            </a:r>
            <a:r>
              <a:rPr lang="en-US" altLang="zh-CN" dirty="0" smtClean="0"/>
              <a:t>k-means++</a:t>
            </a:r>
          </a:p>
          <a:p>
            <a:r>
              <a:rPr lang="en-US" altLang="zh-CN" dirty="0" err="1" smtClean="0"/>
              <a:t>n_init</a:t>
            </a:r>
            <a:r>
              <a:rPr lang="en-US" altLang="zh-CN" dirty="0" smtClean="0"/>
              <a:t>: </a:t>
            </a:r>
            <a:r>
              <a:rPr lang="en-US" altLang="zh-CN" dirty="0" err="1" smtClean="0"/>
              <a:t>kmeans</a:t>
            </a:r>
            <a:r>
              <a:rPr lang="zh-CN" altLang="en-US" dirty="0" smtClean="0"/>
              <a:t>算法使用不同初始种子运行的次数。最好的一次结果被返回</a:t>
            </a:r>
            <a:endParaRPr lang="en-US" altLang="zh-CN" dirty="0" smtClean="0"/>
          </a:p>
          <a:p>
            <a:r>
              <a:rPr lang="en-US" altLang="zh-CN" dirty="0" err="1" smtClean="0"/>
              <a:t>max_iter</a:t>
            </a:r>
            <a:r>
              <a:rPr lang="zh-CN" altLang="en-US" dirty="0" smtClean="0"/>
              <a:t>：最大迭代次数</a:t>
            </a:r>
            <a:endParaRPr lang="zh-CN" altLang="en-US" dirty="0"/>
          </a:p>
        </p:txBody>
      </p:sp>
    </p:spTree>
    <p:extLst>
      <p:ext uri="{BB962C8B-B14F-4D97-AF65-F5344CB8AC3E}">
        <p14:creationId xmlns:p14="http://schemas.microsoft.com/office/powerpoint/2010/main" val="126278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在一些数据挖掘场景中，我们预先并不知道数据的类别标签，也不知道总的类别数量，但我们仍希望从数据中获得一些有价值的信息。</a:t>
            </a:r>
            <a:endParaRPr lang="en-US" altLang="zh-CN" dirty="0" smtClean="0"/>
          </a:p>
          <a:p>
            <a:r>
              <a:rPr lang="zh-CN" altLang="en-US" dirty="0" smtClean="0"/>
              <a:t>例如，在企业的精准营销活动中，我们可以对企业后台数据库中存储的数以万计的客户数据进行分析，选取特定的相似性尺度，将客户划分为若干个有明显差异的子集或群体；从而获得每个客户群体的典型特征，并对其做针对性的营销方案。</a:t>
            </a:r>
            <a:endParaRPr lang="en-US" altLang="zh-CN" dirty="0" smtClean="0"/>
          </a:p>
        </p:txBody>
      </p:sp>
    </p:spTree>
    <p:extLst>
      <p:ext uri="{BB962C8B-B14F-4D97-AF65-F5344CB8AC3E}">
        <p14:creationId xmlns:p14="http://schemas.microsoft.com/office/powerpoint/2010/main" val="246673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创建一个 </a:t>
            </a:r>
            <a:r>
              <a:rPr lang="en-US" altLang="zh-CN" dirty="0" err="1"/>
              <a:t>KMeans</a:t>
            </a:r>
            <a:r>
              <a:rPr lang="en-US" altLang="zh-CN" dirty="0"/>
              <a:t> </a:t>
            </a:r>
            <a:r>
              <a:rPr lang="zh-CN" altLang="en-US" dirty="0"/>
              <a:t>聚类模型的典型过程如下（假设预置的簇数量为 </a:t>
            </a:r>
            <a:r>
              <a:rPr lang="en-US" altLang="zh-CN" dirty="0"/>
              <a:t>4</a:t>
            </a:r>
            <a:r>
              <a:rPr lang="zh-CN" altLang="en-US" dirty="0"/>
              <a:t>）：</a:t>
            </a:r>
            <a:br>
              <a:rPr lang="zh-CN" altLang="en-US" dirty="0"/>
            </a:br>
            <a:r>
              <a:rPr lang="en-US" altLang="zh-CN" dirty="0"/>
              <a:t>model = </a:t>
            </a:r>
            <a:r>
              <a:rPr lang="en-US" altLang="zh-CN" dirty="0" err="1"/>
              <a:t>KMeans</a:t>
            </a:r>
            <a:r>
              <a:rPr lang="en-US" altLang="zh-CN" dirty="0"/>
              <a:t> (</a:t>
            </a:r>
            <a:r>
              <a:rPr lang="en-US" altLang="zh-CN" dirty="0" err="1"/>
              <a:t>n_clusters</a:t>
            </a:r>
            <a:r>
              <a:rPr lang="en-US" altLang="zh-CN" dirty="0"/>
              <a:t> = 4, </a:t>
            </a:r>
            <a:r>
              <a:rPr lang="en-US" altLang="zh-CN" dirty="0" err="1"/>
              <a:t>random_state</a:t>
            </a:r>
            <a:r>
              <a:rPr lang="en-US" altLang="zh-CN" dirty="0"/>
              <a:t> = 12345)</a:t>
            </a:r>
            <a:br>
              <a:rPr lang="en-US" altLang="zh-CN" dirty="0"/>
            </a:br>
            <a:r>
              <a:rPr lang="zh-CN" altLang="en-US" dirty="0"/>
              <a:t>获得 </a:t>
            </a:r>
            <a:r>
              <a:rPr lang="en-US" altLang="zh-CN" dirty="0"/>
              <a:t>k-means </a:t>
            </a:r>
            <a:r>
              <a:rPr lang="zh-CN" altLang="en-US" dirty="0"/>
              <a:t>算法对数据集的聚类结果的操作语句如下：</a:t>
            </a:r>
            <a:br>
              <a:rPr lang="zh-CN" altLang="en-US" dirty="0"/>
            </a:br>
            <a:r>
              <a:rPr lang="en-US" altLang="zh-CN" dirty="0" err="1"/>
              <a:t>y_pred</a:t>
            </a:r>
            <a:r>
              <a:rPr lang="en-US" altLang="zh-CN" dirty="0"/>
              <a:t> = </a:t>
            </a:r>
            <a:r>
              <a:rPr lang="en-US" altLang="zh-CN" dirty="0" err="1"/>
              <a:t>model.fit_predict</a:t>
            </a:r>
            <a:r>
              <a:rPr lang="en-US" altLang="zh-CN" dirty="0"/>
              <a:t>(X)</a:t>
            </a:r>
            <a:r>
              <a:rPr lang="en-US" altLang="zh-CN" dirty="0" smtClean="0"/>
              <a:t> </a:t>
            </a:r>
          </a:p>
          <a:p>
            <a:endParaRPr lang="en-US" altLang="zh-CN" dirty="0"/>
          </a:p>
          <a:p>
            <a:r>
              <a:rPr lang="en-US" altLang="zh-CN" dirty="0" err="1" smtClean="0"/>
              <a:t>model.fit_predict</a:t>
            </a:r>
            <a:r>
              <a:rPr lang="en-US" altLang="zh-CN" dirty="0" smtClean="0"/>
              <a:t>(X) </a:t>
            </a:r>
            <a:r>
              <a:rPr lang="zh-CN" altLang="en-US" dirty="0" smtClean="0"/>
              <a:t>在数据集</a:t>
            </a:r>
            <a:r>
              <a:rPr lang="en-US" altLang="zh-CN" dirty="0" smtClean="0"/>
              <a:t>X</a:t>
            </a:r>
            <a:r>
              <a:rPr lang="zh-CN" altLang="en-US" dirty="0" smtClean="0"/>
              <a:t>上聚类。返回每条数据属于的簇。</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404987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代码</a:t>
            </a:r>
            <a:r>
              <a:rPr lang="en-US" altLang="zh-CN" dirty="0" smtClean="0"/>
              <a:t>8-1</a:t>
            </a:r>
            <a:r>
              <a:rPr lang="zh-CN" altLang="en-US" dirty="0" smtClean="0"/>
              <a:t>：</a:t>
            </a:r>
            <a:r>
              <a:rPr lang="en-US" altLang="zh-CN" dirty="0"/>
              <a:t>k-means </a:t>
            </a:r>
            <a:r>
              <a:rPr lang="zh-CN" altLang="en-US" dirty="0"/>
              <a:t>算法在 </a:t>
            </a:r>
            <a:r>
              <a:rPr lang="en-US" altLang="zh-CN" dirty="0"/>
              <a:t>Blobs </a:t>
            </a:r>
            <a:r>
              <a:rPr lang="zh-CN" altLang="en-US" dirty="0"/>
              <a:t>数据集上的聚类过程</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54544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8.2.4 k-means </a:t>
            </a:r>
            <a:r>
              <a:rPr lang="zh-CN" altLang="en-US" dirty="0"/>
              <a:t>算法的优缺点</a:t>
            </a:r>
            <a:r>
              <a:rPr lang="zh-CN" altLang="en-US" dirty="0" smtClean="0"/>
              <a:t> </a:t>
            </a:r>
            <a:br>
              <a:rPr lang="zh-CN" altLang="en-US" dirty="0" smtClean="0"/>
            </a:br>
            <a:endParaRPr lang="en-US" altLang="zh-CN" dirty="0" smtClean="0"/>
          </a:p>
          <a:p>
            <a:r>
              <a:rPr lang="en-US" altLang="zh-CN" dirty="0" smtClean="0"/>
              <a:t>k-means </a:t>
            </a:r>
            <a:r>
              <a:rPr lang="zh-CN" altLang="en-US" dirty="0" smtClean="0"/>
              <a:t>是一种应用非常广泛的聚类算法，其主要优点有：</a:t>
            </a:r>
          </a:p>
          <a:p>
            <a:r>
              <a:rPr lang="zh-CN" altLang="en-US" dirty="0" smtClean="0"/>
              <a:t>（</a:t>
            </a:r>
            <a:r>
              <a:rPr lang="en-US" altLang="zh-CN" dirty="0" smtClean="0"/>
              <a:t>1</a:t>
            </a:r>
            <a:r>
              <a:rPr lang="zh-CN" altLang="en-US" dirty="0" smtClean="0"/>
              <a:t>）原理简单、收敛速度快；</a:t>
            </a:r>
          </a:p>
          <a:p>
            <a:r>
              <a:rPr lang="zh-CN" altLang="en-US" dirty="0" smtClean="0"/>
              <a:t>（</a:t>
            </a:r>
            <a:r>
              <a:rPr lang="en-US" altLang="zh-CN" dirty="0" smtClean="0"/>
              <a:t>2</a:t>
            </a:r>
            <a:r>
              <a:rPr lang="zh-CN" altLang="en-US" dirty="0" smtClean="0"/>
              <a:t>）伸缩性好，能处理大规模数据；</a:t>
            </a:r>
          </a:p>
          <a:p>
            <a:r>
              <a:rPr lang="zh-CN" altLang="en-US" dirty="0" smtClean="0"/>
              <a:t>（</a:t>
            </a:r>
            <a:r>
              <a:rPr lang="en-US" altLang="zh-CN" dirty="0" smtClean="0"/>
              <a:t>3</a:t>
            </a:r>
            <a:r>
              <a:rPr lang="zh-CN" altLang="en-US" dirty="0" smtClean="0"/>
              <a:t>）聚类效果较好，特别是针对球形簇或者凸簇的聚类效果好。</a:t>
            </a:r>
            <a:endParaRPr lang="zh-CN" altLang="en-US" dirty="0"/>
          </a:p>
        </p:txBody>
      </p:sp>
    </p:spTree>
    <p:extLst>
      <p:ext uri="{BB962C8B-B14F-4D97-AF65-F5344CB8AC3E}">
        <p14:creationId xmlns:p14="http://schemas.microsoft.com/office/powerpoint/2010/main" val="286738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218382" cy="4351338"/>
          </a:xfrm>
        </p:spPr>
        <p:txBody>
          <a:bodyPr>
            <a:normAutofit/>
          </a:bodyPr>
          <a:lstStyle/>
          <a:p>
            <a:r>
              <a:rPr lang="en-US" altLang="zh-CN" dirty="0"/>
              <a:t>k-means </a:t>
            </a:r>
            <a:r>
              <a:rPr lang="zh-CN" altLang="en-US" dirty="0"/>
              <a:t>算法也存在一些明显的缺点。除了前面提及的需要事先确定 </a:t>
            </a:r>
            <a:r>
              <a:rPr lang="en-US" altLang="zh-CN" i="1" dirty="0"/>
              <a:t>k </a:t>
            </a:r>
            <a:r>
              <a:rPr lang="zh-CN" altLang="en-US" dirty="0"/>
              <a:t>值，它</a:t>
            </a:r>
            <a:r>
              <a:rPr lang="zh-CN" altLang="en-US" dirty="0" smtClean="0"/>
              <a:t>还存在</a:t>
            </a:r>
            <a:r>
              <a:rPr lang="zh-CN" altLang="en-US" dirty="0"/>
              <a:t>以下几方面的不足。</a:t>
            </a:r>
            <a:r>
              <a:rPr lang="zh-CN" altLang="en-US" dirty="0" smtClean="0"/>
              <a:t> </a:t>
            </a:r>
            <a:br>
              <a:rPr lang="zh-CN" altLang="en-US" dirty="0" smtClean="0"/>
            </a:br>
            <a:endParaRPr lang="en-US" altLang="zh-CN" dirty="0" smtClean="0"/>
          </a:p>
          <a:p>
            <a:r>
              <a:rPr lang="zh-CN" altLang="en-US" dirty="0"/>
              <a:t>（</a:t>
            </a:r>
            <a:r>
              <a:rPr lang="en-US" altLang="zh-CN" dirty="0"/>
              <a:t>1</a:t>
            </a:r>
            <a:r>
              <a:rPr lang="zh-CN" altLang="en-US" dirty="0"/>
              <a:t>）在非凸簇上的聚类效果</a:t>
            </a:r>
            <a:r>
              <a:rPr lang="zh-CN" altLang="en-US" dirty="0" smtClean="0"/>
              <a:t>不好</a:t>
            </a:r>
            <a:endParaRPr lang="en-US" altLang="zh-CN" dirty="0" smtClean="0"/>
          </a:p>
          <a:p>
            <a:r>
              <a:rPr lang="zh-CN" altLang="en-US" dirty="0" smtClean="0"/>
              <a:t>因为，</a:t>
            </a:r>
            <a:r>
              <a:rPr lang="en-US" altLang="zh-CN" dirty="0"/>
              <a:t>K-means </a:t>
            </a:r>
            <a:r>
              <a:rPr lang="zh-CN" altLang="en-US" dirty="0"/>
              <a:t>算法总是试图最小化</a:t>
            </a:r>
            <a:r>
              <a:rPr lang="zh-CN" altLang="en-US" dirty="0" smtClean="0"/>
              <a:t>误差平方和</a:t>
            </a:r>
            <a:r>
              <a:rPr lang="zh-CN" altLang="en-US" dirty="0"/>
              <a:t>（ </a:t>
            </a:r>
            <a:r>
              <a:rPr lang="en-US" altLang="zh-CN" dirty="0"/>
              <a:t>SSE </a:t>
            </a:r>
            <a:r>
              <a:rPr lang="zh-CN" altLang="en-US" dirty="0"/>
              <a:t>值），造成它更倾向识别出球形的簇</a:t>
            </a:r>
            <a:r>
              <a:rPr lang="zh-CN" altLang="en-US" dirty="0" smtClean="0"/>
              <a:t> </a:t>
            </a:r>
            <a:br>
              <a:rPr lang="zh-CN" altLang="en-US" dirty="0" smtClean="0"/>
            </a:b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7162223" y="1284287"/>
            <a:ext cx="4892796" cy="4737821"/>
          </a:xfrm>
          <a:prstGeom prst="rect">
            <a:avLst/>
          </a:prstGeom>
        </p:spPr>
      </p:pic>
    </p:spTree>
    <p:extLst>
      <p:ext uri="{BB962C8B-B14F-4D97-AF65-F5344CB8AC3E}">
        <p14:creationId xmlns:p14="http://schemas.microsoft.com/office/powerpoint/2010/main" val="600703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802745" cy="4351338"/>
          </a:xfrm>
        </p:spPr>
        <p:txBody>
          <a:bodyPr/>
          <a:lstStyle/>
          <a:p>
            <a:r>
              <a:rPr lang="zh-CN" altLang="en-US" dirty="0" smtClean="0"/>
              <a:t>（</a:t>
            </a:r>
            <a:r>
              <a:rPr lang="en-US" altLang="zh-CN" dirty="0" smtClean="0"/>
              <a:t>2</a:t>
            </a:r>
            <a:r>
              <a:rPr lang="zh-CN" altLang="en-US" dirty="0" smtClean="0"/>
              <a:t>）</a:t>
            </a:r>
            <a:r>
              <a:rPr lang="zh-CN" altLang="en-US" dirty="0"/>
              <a:t>对簇大小差异显著的簇的聚类效果不好</a:t>
            </a:r>
            <a:r>
              <a:rPr lang="zh-CN" altLang="en-US" dirty="0" smtClean="0"/>
              <a:t> </a:t>
            </a:r>
            <a:endParaRPr lang="en-US" altLang="zh-CN" dirty="0" smtClean="0"/>
          </a:p>
          <a:p>
            <a:r>
              <a:rPr lang="zh-CN" altLang="en-US" dirty="0" smtClean="0"/>
              <a:t>这</a:t>
            </a:r>
            <a:r>
              <a:rPr lang="zh-CN" altLang="en-US" dirty="0"/>
              <a:t>是因为 </a:t>
            </a:r>
            <a:r>
              <a:rPr lang="en-US" altLang="zh-CN" dirty="0"/>
              <a:t>K-means </a:t>
            </a:r>
            <a:r>
              <a:rPr lang="zh-CN" altLang="en-US" dirty="0"/>
              <a:t>在优化时总是最小化 </a:t>
            </a:r>
            <a:r>
              <a:rPr lang="en-US" altLang="zh-CN" dirty="0"/>
              <a:t>SSE </a:t>
            </a:r>
            <a:r>
              <a:rPr lang="zh-CN" altLang="en-US" dirty="0"/>
              <a:t>值，在此过程中，大的簇可能会由于</a:t>
            </a:r>
            <a:r>
              <a:rPr lang="zh-CN" altLang="en-US" dirty="0" smtClean="0"/>
              <a:t>导致</a:t>
            </a:r>
            <a:r>
              <a:rPr lang="zh-CN" altLang="en-US" dirty="0"/>
              <a:t>高的 </a:t>
            </a:r>
            <a:r>
              <a:rPr lang="en-US" altLang="zh-CN" dirty="0"/>
              <a:t>SSE </a:t>
            </a:r>
            <a:r>
              <a:rPr lang="zh-CN" altLang="en-US" dirty="0"/>
              <a:t>值而被迫分裂为多个更小的簇</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7046912" y="1400834"/>
            <a:ext cx="4664797" cy="4776129"/>
          </a:xfrm>
          <a:prstGeom prst="rect">
            <a:avLst/>
          </a:prstGeom>
        </p:spPr>
      </p:pic>
    </p:spTree>
    <p:extLst>
      <p:ext uri="{BB962C8B-B14F-4D97-AF65-F5344CB8AC3E}">
        <p14:creationId xmlns:p14="http://schemas.microsoft.com/office/powerpoint/2010/main" val="275114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098309" cy="4351338"/>
          </a:xfrm>
        </p:spPr>
        <p:txBody>
          <a:bodyPr/>
          <a:lstStyle/>
          <a:p>
            <a:r>
              <a:rPr lang="zh-CN" altLang="en-US" dirty="0" smtClean="0"/>
              <a:t>（</a:t>
            </a:r>
            <a:r>
              <a:rPr lang="en-US" altLang="zh-CN" dirty="0" smtClean="0"/>
              <a:t>3</a:t>
            </a:r>
            <a:r>
              <a:rPr lang="zh-CN" altLang="en-US" dirty="0" smtClean="0"/>
              <a:t>）</a:t>
            </a:r>
            <a:r>
              <a:rPr lang="zh-CN" altLang="en-US" dirty="0"/>
              <a:t>对于含噪声的数据集聚类效果不好</a:t>
            </a:r>
            <a:r>
              <a:rPr lang="zh-CN" altLang="en-US" dirty="0" smtClean="0"/>
              <a:t> </a:t>
            </a:r>
            <a:br>
              <a:rPr lang="zh-CN" altLang="en-US" dirty="0" smtClean="0"/>
            </a:br>
            <a:r>
              <a:rPr lang="zh-CN" altLang="en-US" dirty="0"/>
              <a:t>造成该现象的原因也是和最小化 </a:t>
            </a:r>
            <a:r>
              <a:rPr lang="en-US" altLang="zh-CN" dirty="0"/>
              <a:t>SSE </a:t>
            </a:r>
            <a:r>
              <a:rPr lang="zh-CN" altLang="en-US" dirty="0"/>
              <a:t>值有关，低密度的簇由于分布范围</a:t>
            </a:r>
            <a:r>
              <a:rPr lang="zh-CN" altLang="en-US" dirty="0" smtClean="0"/>
              <a:t>过大</a:t>
            </a:r>
            <a:r>
              <a:rPr lang="zh-CN" altLang="en-US" dirty="0"/>
              <a:t>，将导致高的 </a:t>
            </a:r>
            <a:r>
              <a:rPr lang="en-US" altLang="zh-CN" dirty="0"/>
              <a:t>SSE </a:t>
            </a:r>
            <a:r>
              <a:rPr lang="zh-CN" altLang="en-US" dirty="0"/>
              <a:t>值，因此， </a:t>
            </a:r>
            <a:r>
              <a:rPr lang="en-US" altLang="zh-CN" dirty="0"/>
              <a:t>K-means </a:t>
            </a:r>
            <a:r>
              <a:rPr lang="zh-CN" altLang="en-US" dirty="0"/>
              <a:t>将它的一些数据对象划分到其它高密度簇中。</a:t>
            </a:r>
            <a:r>
              <a:rPr lang="zh-CN" altLang="en-US" dirty="0" smtClean="0"/>
              <a:t>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7365132" y="1400175"/>
            <a:ext cx="4524375" cy="4567260"/>
          </a:xfrm>
          <a:prstGeom prst="rect">
            <a:avLst/>
          </a:prstGeom>
        </p:spPr>
      </p:pic>
    </p:spTree>
    <p:extLst>
      <p:ext uri="{BB962C8B-B14F-4D97-AF65-F5344CB8AC3E}">
        <p14:creationId xmlns:p14="http://schemas.microsoft.com/office/powerpoint/2010/main" val="212126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a:t>
            </a:r>
            <a:r>
              <a:rPr lang="en-US" altLang="zh-CN" dirty="0" smtClean="0"/>
              <a:t>4</a:t>
            </a:r>
            <a:r>
              <a:rPr lang="zh-CN" altLang="en-US" dirty="0" smtClean="0"/>
              <a:t>）在高维数据集上的效果不理想</a:t>
            </a:r>
            <a:endParaRPr lang="en-US" altLang="zh-CN" dirty="0" smtClean="0"/>
          </a:p>
          <a:p>
            <a:endParaRPr lang="en-US" altLang="zh-CN" dirty="0"/>
          </a:p>
          <a:p>
            <a:r>
              <a:rPr lang="zh-CN" altLang="en-US" dirty="0" smtClean="0"/>
              <a:t>常用的距离度量（如欧氏距离）失去意义，因而 </a:t>
            </a:r>
            <a:r>
              <a:rPr lang="en-US" altLang="zh-CN" dirty="0" smtClean="0"/>
              <a:t>K-means </a:t>
            </a:r>
            <a:r>
              <a:rPr lang="zh-CN" altLang="en-US" dirty="0" smtClean="0"/>
              <a:t>算法不适合直接处理高维数据集。在实际聚类问题中，我们可以采用 </a:t>
            </a:r>
            <a:r>
              <a:rPr lang="en-US" altLang="zh-CN" dirty="0" smtClean="0"/>
              <a:t>PCA</a:t>
            </a:r>
            <a:r>
              <a:rPr lang="zh-CN" altLang="en-US" dirty="0" smtClean="0"/>
              <a:t>、无监督特征选择等方法，对高维数据进行降维操作，再应用 </a:t>
            </a:r>
            <a:r>
              <a:rPr lang="en-US" altLang="zh-CN" dirty="0" smtClean="0"/>
              <a:t>K-means </a:t>
            </a:r>
            <a:r>
              <a:rPr lang="zh-CN" altLang="en-US" dirty="0" smtClean="0"/>
              <a:t>算法聚类。</a:t>
            </a:r>
            <a:endParaRPr lang="zh-CN" altLang="en-US" dirty="0"/>
          </a:p>
        </p:txBody>
      </p:sp>
    </p:spTree>
    <p:extLst>
      <p:ext uri="{BB962C8B-B14F-4D97-AF65-F5344CB8AC3E}">
        <p14:creationId xmlns:p14="http://schemas.microsoft.com/office/powerpoint/2010/main" val="2214516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聚类趋势分析</a:t>
            </a:r>
            <a:endParaRPr lang="zh-CN" altLang="en-US" dirty="0"/>
          </a:p>
        </p:txBody>
      </p:sp>
      <p:sp>
        <p:nvSpPr>
          <p:cNvPr id="3" name="内容占位符 2"/>
          <p:cNvSpPr>
            <a:spLocks noGrp="1"/>
          </p:cNvSpPr>
          <p:nvPr>
            <p:ph idx="1"/>
          </p:nvPr>
        </p:nvSpPr>
        <p:spPr/>
        <p:txBody>
          <a:bodyPr/>
          <a:lstStyle/>
          <a:p>
            <a:r>
              <a:rPr lang="zh-CN" altLang="zh-CN" dirty="0"/>
              <a:t>在实施聚类任务前，首先需要分析待聚类的数据的分布。只有不是均匀分布的数据集，才有可能得到有意义的聚类结果，称之为簇。反过来说，在均匀分布的数据集上进行聚类操作即使得到了结果，但这个结果是随机的，不稳定的（每次实施聚类操作得到的结果差异很大）和无意义的。这个分析过程称为聚类趋势评估。</a:t>
            </a:r>
          </a:p>
          <a:p>
            <a:endParaRPr lang="zh-CN" altLang="en-US" dirty="0"/>
          </a:p>
        </p:txBody>
      </p:sp>
    </p:spTree>
    <p:extLst>
      <p:ext uri="{BB962C8B-B14F-4D97-AF65-F5344CB8AC3E}">
        <p14:creationId xmlns:p14="http://schemas.microsoft.com/office/powerpoint/2010/main" val="1149177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3740444" y="2337802"/>
            <a:ext cx="4711111" cy="3326984"/>
          </a:xfrm>
          <a:prstGeom prst="rect">
            <a:avLst/>
          </a:prstGeom>
        </p:spPr>
      </p:pic>
    </p:spTree>
    <p:extLst>
      <p:ext uri="{BB962C8B-B14F-4D97-AF65-F5344CB8AC3E}">
        <p14:creationId xmlns:p14="http://schemas.microsoft.com/office/powerpoint/2010/main" val="2446607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例如，图</a:t>
            </a:r>
            <a:r>
              <a:rPr lang="en-US" altLang="zh-CN" dirty="0"/>
              <a:t>7.1</a:t>
            </a:r>
            <a:r>
              <a:rPr lang="zh-CN" altLang="zh-CN" dirty="0"/>
              <a:t>（</a:t>
            </a:r>
            <a:r>
              <a:rPr lang="en-US" altLang="zh-CN" dirty="0"/>
              <a:t>A</a:t>
            </a:r>
            <a:r>
              <a:rPr lang="zh-CN" altLang="zh-CN" dirty="0"/>
              <a:t>）中数据的分布是均匀的，没有呈现聚类的趋势。聚类算法在该数据集上得不到一个合理、有意义的结果。图</a:t>
            </a:r>
            <a:r>
              <a:rPr lang="en-US" altLang="zh-CN" dirty="0"/>
              <a:t>9.7</a:t>
            </a:r>
            <a:r>
              <a:rPr lang="zh-CN" altLang="zh-CN" dirty="0"/>
              <a:t>（</a:t>
            </a:r>
            <a:r>
              <a:rPr lang="en-US" altLang="zh-CN" dirty="0"/>
              <a:t>B</a:t>
            </a:r>
            <a:r>
              <a:rPr lang="zh-CN" altLang="zh-CN" dirty="0"/>
              <a:t>）的数据则相对分布不均匀。</a:t>
            </a:r>
          </a:p>
          <a:p>
            <a:r>
              <a:rPr lang="zh-CN" altLang="zh-CN" dirty="0"/>
              <a:t>霍普金斯统计（</a:t>
            </a:r>
            <a:r>
              <a:rPr lang="en-US" altLang="zh-CN" dirty="0"/>
              <a:t>Hopkins Statistic</a:t>
            </a:r>
            <a:r>
              <a:rPr lang="zh-CN" altLang="zh-CN" dirty="0"/>
              <a:t>）是一种空间统计。它检验一个变量在空间分布的空间随机性。给定一个数据集</a:t>
            </a:r>
            <a:r>
              <a:rPr lang="en-US" altLang="zh-CN" dirty="0"/>
              <a:t>D</a:t>
            </a:r>
            <a:r>
              <a:rPr lang="zh-CN" altLang="zh-CN" dirty="0"/>
              <a:t>，它是随机变量</a:t>
            </a:r>
            <a:r>
              <a:rPr lang="en-US" altLang="zh-CN" dirty="0"/>
              <a:t>o</a:t>
            </a:r>
            <a:r>
              <a:rPr lang="zh-CN" altLang="zh-CN" dirty="0"/>
              <a:t>的样本。当想知道变量</a:t>
            </a:r>
            <a:r>
              <a:rPr lang="en-US" altLang="zh-CN" dirty="0"/>
              <a:t>o</a:t>
            </a:r>
            <a:r>
              <a:rPr lang="zh-CN" altLang="zh-CN" dirty="0"/>
              <a:t>是否被均匀的分布在数据空间，可以采用下面的步骤计算该变量的霍普金斯统计。</a:t>
            </a:r>
          </a:p>
          <a:p>
            <a:endParaRPr lang="zh-CN" altLang="en-US" dirty="0"/>
          </a:p>
        </p:txBody>
      </p:sp>
    </p:spTree>
    <p:extLst>
      <p:ext uri="{BB962C8B-B14F-4D97-AF65-F5344CB8AC3E}">
        <p14:creationId xmlns:p14="http://schemas.microsoft.com/office/powerpoint/2010/main" val="30064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我们把对无标签的数据集进行划分或识别，获得若干个有意义的子集的过程，称为“</a:t>
            </a:r>
            <a:r>
              <a:rPr lang="zh-CN" altLang="en-US" dirty="0" smtClean="0">
                <a:solidFill>
                  <a:srgbClr val="FF0000"/>
                </a:solidFill>
              </a:rPr>
              <a:t>聚类</a:t>
            </a:r>
            <a:r>
              <a:rPr lang="zh-CN" altLang="en-US" dirty="0" smtClean="0"/>
              <a:t>”（</a:t>
            </a:r>
            <a:r>
              <a:rPr lang="en-US" altLang="zh-CN" dirty="0" smtClean="0"/>
              <a:t>Clustering</a:t>
            </a:r>
            <a:r>
              <a:rPr lang="zh-CN" altLang="en-US" dirty="0" smtClean="0"/>
              <a:t>），其中，每个子集称为“</a:t>
            </a:r>
            <a:r>
              <a:rPr lang="zh-CN" altLang="en-US" dirty="0" smtClean="0">
                <a:solidFill>
                  <a:srgbClr val="FF0000"/>
                </a:solidFill>
              </a:rPr>
              <a:t>簇</a:t>
            </a:r>
            <a:r>
              <a:rPr lang="zh-CN" altLang="en-US" dirty="0" smtClean="0"/>
              <a:t>”（</a:t>
            </a:r>
            <a:r>
              <a:rPr lang="en-US" altLang="zh-CN" dirty="0" smtClean="0"/>
              <a:t>Cluster</a:t>
            </a:r>
            <a:r>
              <a:rPr lang="zh-CN" altLang="en-US" dirty="0" smtClean="0"/>
              <a:t>）。</a:t>
            </a:r>
            <a:endParaRPr lang="en-US" altLang="zh-CN" dirty="0" smtClean="0"/>
          </a:p>
          <a:p>
            <a:r>
              <a:rPr lang="zh-CN" altLang="en-US" dirty="0" smtClean="0"/>
              <a:t>聚类是典型的无监督式数据挖掘方法，是该领域的另一个重要的研究分支。</a:t>
            </a:r>
            <a:endParaRPr lang="en-US" altLang="zh-CN" dirty="0" smtClean="0"/>
          </a:p>
          <a:p>
            <a:r>
              <a:rPr lang="zh-CN" altLang="en-US" dirty="0" smtClean="0"/>
              <a:t>本章将首先介绍其基本原理，然后介绍 </a:t>
            </a:r>
            <a:r>
              <a:rPr lang="en-US" altLang="zh-CN" dirty="0" smtClean="0"/>
              <a:t>3 </a:t>
            </a:r>
            <a:r>
              <a:rPr lang="zh-CN" altLang="en-US" dirty="0" smtClean="0"/>
              <a:t>个代表性的聚类方法及其 </a:t>
            </a:r>
            <a:r>
              <a:rPr lang="en-US" altLang="zh-CN" dirty="0" smtClean="0"/>
              <a:t>Python </a:t>
            </a:r>
            <a:r>
              <a:rPr lang="zh-CN" altLang="en-US" dirty="0" smtClean="0"/>
              <a:t>实现： </a:t>
            </a:r>
            <a:r>
              <a:rPr lang="en-US" altLang="zh-CN" dirty="0" smtClean="0"/>
              <a:t>k-means </a:t>
            </a:r>
            <a:r>
              <a:rPr lang="zh-CN" altLang="en-US" dirty="0" smtClean="0"/>
              <a:t>算法、 </a:t>
            </a:r>
            <a:r>
              <a:rPr lang="en-US" altLang="zh-CN" dirty="0" smtClean="0"/>
              <a:t>DBSCAN </a:t>
            </a:r>
            <a:r>
              <a:rPr lang="zh-CN" altLang="en-US" dirty="0" smtClean="0"/>
              <a:t>算法和 </a:t>
            </a:r>
            <a:r>
              <a:rPr lang="en-US" altLang="zh-CN" dirty="0" smtClean="0"/>
              <a:t>GMM </a:t>
            </a:r>
            <a:r>
              <a:rPr lang="zh-CN" altLang="en-US" dirty="0" smtClean="0"/>
              <a:t>算法。</a:t>
            </a:r>
          </a:p>
          <a:p>
            <a:endParaRPr lang="zh-CN" altLang="en-US" dirty="0"/>
          </a:p>
        </p:txBody>
      </p:sp>
    </p:spTree>
    <p:extLst>
      <p:ext uri="{BB962C8B-B14F-4D97-AF65-F5344CB8AC3E}">
        <p14:creationId xmlns:p14="http://schemas.microsoft.com/office/powerpoint/2010/main" val="2214686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 </a:t>
                </a:r>
                <a:r>
                  <a:rPr lang="zh-CN" altLang="zh-CN" dirty="0" smtClean="0"/>
                  <a:t>从</a:t>
                </a:r>
                <a:r>
                  <a:rPr lang="zh-CN" altLang="zh-CN" dirty="0"/>
                  <a:t>数据集</a:t>
                </a:r>
                <a:r>
                  <a:rPr lang="en-US" altLang="zh-CN" dirty="0"/>
                  <a:t>D</a:t>
                </a:r>
                <a:r>
                  <a:rPr lang="zh-CN" altLang="zh-CN" dirty="0"/>
                  <a:t>中随机的抽取</a:t>
                </a:r>
                <a:r>
                  <a:rPr lang="en-US" altLang="zh-CN" dirty="0"/>
                  <a:t>n</a:t>
                </a:r>
                <a:r>
                  <a:rPr lang="zh-CN" altLang="zh-CN" dirty="0"/>
                  <a:t>个样本，</a:t>
                </a:r>
                <a14:m>
                  <m:oMath xmlns:m="http://schemas.openxmlformats.org/officeDocument/2006/math">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。对于每个样本</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X</m:t>
                    </m:r>
                  </m:oMath>
                </a14:m>
                <a:r>
                  <a:rPr lang="zh-CN" altLang="zh-CN" dirty="0"/>
                  <a:t>找到它在数据集</a:t>
                </a:r>
                <a:r>
                  <a:rPr lang="en-US" altLang="zh-CN" dirty="0"/>
                  <a:t>D</a:t>
                </a:r>
                <a:r>
                  <a:rPr lang="zh-CN" altLang="zh-CN" dirty="0"/>
                  <a:t>中的最近邻。用</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p</m:t>
                        </m:r>
                      </m:e>
                      <m:sub>
                        <m:r>
                          <a:rPr lang="en-US" altLang="zh-CN" i="1">
                            <a:latin typeface="Cambria Math" panose="02040503050406030204" pitchFamily="18" charset="0"/>
                          </a:rPr>
                          <m:t>𝑖</m:t>
                        </m:r>
                      </m:sub>
                    </m:sSub>
                  </m:oMath>
                </a14:m>
                <a:r>
                  <a:rPr lang="zh-CN" altLang="zh-CN" dirty="0"/>
                  <a:t>表示</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x</m:t>
                        </m:r>
                      </m:e>
                      <m:sub>
                        <m:r>
                          <a:rPr lang="en-US" altLang="zh-CN" i="1">
                            <a:latin typeface="Cambria Math" panose="02040503050406030204" pitchFamily="18" charset="0"/>
                          </a:rPr>
                          <m:t>𝑖</m:t>
                        </m:r>
                      </m:sub>
                    </m:sSub>
                  </m:oMath>
                </a14:m>
                <a:r>
                  <a:rPr lang="zh-CN" altLang="zh-CN" dirty="0"/>
                  <a:t>和它的最近邻的距离。</a:t>
                </a:r>
              </a:p>
              <a:p>
                <a:pPr lvl="0"/>
                <a:r>
                  <a:rPr lang="zh-CN" altLang="zh-CN" dirty="0"/>
                  <a:t>从数据集</a:t>
                </a:r>
                <a:r>
                  <a:rPr lang="en-US" altLang="zh-CN" dirty="0"/>
                  <a:t>D</a:t>
                </a:r>
                <a:r>
                  <a:rPr lang="zh-CN" altLang="zh-CN" dirty="0"/>
                  <a:t>中随机的抽取</a:t>
                </a:r>
                <a:r>
                  <a:rPr lang="en-US" altLang="zh-CN" dirty="0"/>
                  <a:t>n</a:t>
                </a:r>
                <a:r>
                  <a:rPr lang="zh-CN" altLang="zh-CN" dirty="0"/>
                  <a:t>个样本，</a:t>
                </a:r>
                <a14:m>
                  <m:oMath xmlns:m="http://schemas.openxmlformats.org/officeDocument/2006/math">
                    <m:r>
                      <m:rPr>
                        <m:sty m:val="p"/>
                      </m:rPr>
                      <a:rPr lang="en-US" altLang="zh-CN">
                        <a:latin typeface="Cambria Math" panose="02040503050406030204" pitchFamily="18" charset="0"/>
                      </a:rPr>
                      <m:t>Y</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zh-CN" altLang="zh-CN" dirty="0"/>
                  <a:t>。对于每个样本</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𝑖</m:t>
                        </m:r>
                      </m:sub>
                    </m:sSub>
                    <m:r>
                      <a:rPr lang="en-US" altLang="zh-CN">
                        <a:latin typeface="Cambria Math" panose="02040503050406030204" pitchFamily="18" charset="0"/>
                      </a:rPr>
                      <m:t>∈</m:t>
                    </m:r>
                    <m:r>
                      <m:rPr>
                        <m:sty m:val="p"/>
                      </m:rPr>
                      <a:rPr lang="en-US" altLang="zh-CN">
                        <a:latin typeface="Cambria Math" panose="02040503050406030204" pitchFamily="18" charset="0"/>
                      </a:rPr>
                      <m:t>Y</m:t>
                    </m:r>
                  </m:oMath>
                </a14:m>
                <a:r>
                  <a:rPr lang="zh-CN" altLang="zh-CN" dirty="0"/>
                  <a:t>找到它在数据集</a:t>
                </a:r>
                <a:r>
                  <a:rPr lang="en-US" altLang="zh-CN" dirty="0"/>
                  <a:t>{ D-Y }</a:t>
                </a:r>
                <a:r>
                  <a:rPr lang="zh-CN" altLang="zh-CN" dirty="0"/>
                  <a:t>中的最近邻。用</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q</m:t>
                        </m:r>
                      </m:e>
                      <m:sub>
                        <m:r>
                          <a:rPr lang="en-US" altLang="zh-CN" i="1">
                            <a:latin typeface="Cambria Math" panose="02040503050406030204" pitchFamily="18" charset="0"/>
                          </a:rPr>
                          <m:t>𝑖</m:t>
                        </m:r>
                      </m:sub>
                    </m:sSub>
                  </m:oMath>
                </a14:m>
                <a:r>
                  <a:rPr lang="zh-CN" altLang="zh-CN" dirty="0"/>
                  <a:t>表示</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y</m:t>
                        </m:r>
                      </m:e>
                      <m:sub>
                        <m:r>
                          <a:rPr lang="en-US" altLang="zh-CN" i="1">
                            <a:latin typeface="Cambria Math" panose="02040503050406030204" pitchFamily="18" charset="0"/>
                          </a:rPr>
                          <m:t>𝑖</m:t>
                        </m:r>
                      </m:sub>
                    </m:sSub>
                  </m:oMath>
                </a14:m>
                <a:r>
                  <a:rPr lang="zh-CN" altLang="zh-CN" dirty="0"/>
                  <a:t>和它的最近邻的距离。</a:t>
                </a:r>
              </a:p>
              <a:p>
                <a:pPr lvl="0"/>
                <a:r>
                  <a:rPr lang="zh-CN" altLang="zh-CN" dirty="0"/>
                  <a:t>按照公式（</a:t>
                </a:r>
                <a:r>
                  <a:rPr lang="en-US" altLang="zh-CN" dirty="0"/>
                  <a:t>9.13</a:t>
                </a:r>
                <a:r>
                  <a:rPr lang="zh-CN" altLang="zh-CN" dirty="0"/>
                  <a:t>）计算计算霍普金斯统计量</a:t>
                </a:r>
                <a:r>
                  <a:rPr lang="en-US" altLang="zh-CN" dirty="0"/>
                  <a:t>H</a:t>
                </a:r>
                <a:endParaRPr lang="zh-CN" altLang="zh-CN" dirty="0"/>
              </a:p>
              <a:p>
                <a14:m>
                  <m:oMath xmlns:m="http://schemas.openxmlformats.org/officeDocument/2006/math">
                    <m:eqArr>
                      <m:eqArrPr>
                        <m:ctrlPr>
                          <a:rPr lang="zh-CN" altLang="zh-CN" i="1">
                            <a:latin typeface="Cambria Math" panose="02040503050406030204" pitchFamily="18" charset="0"/>
                          </a:rPr>
                        </m:ctrlPr>
                      </m:eqArrPr>
                      <m:e>
                        <m:r>
                          <m:rPr>
                            <m:sty m:val="p"/>
                          </m:rPr>
                          <a:rPr lang="en-US" altLang="zh-CN">
                            <a:latin typeface="Cambria Math" panose="02040503050406030204" pitchFamily="18" charset="0"/>
                          </a:rPr>
                          <m:t>H</m:t>
                        </m:r>
                        <m:r>
                          <a:rPr lang="en-US" altLang="zh-CN">
                            <a:latin typeface="Cambria Math" panose="02040503050406030204" pitchFamily="18" charset="0"/>
                          </a:rPr>
                          <m:t>=</m:t>
                        </m:r>
                        <m:f>
                          <m:fPr>
                            <m:ctrlPr>
                              <a:rPr lang="zh-CN" altLang="zh-CN" i="1">
                                <a:latin typeface="Cambria Math" panose="02040503050406030204" pitchFamily="18" charset="0"/>
                              </a:rPr>
                            </m:ctrlPr>
                          </m:fPr>
                          <m:num>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num>
                          <m:den>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r>
                              <a:rPr lang="en-US" altLang="zh-CN" i="1">
                                <a:latin typeface="Cambria Math" panose="02040503050406030204" pitchFamily="18" charset="0"/>
                              </a:rPr>
                              <m:t>+</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den>
                        </m:f>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a:latin typeface="Cambria Math" panose="02040503050406030204" pitchFamily="18" charset="0"/>
                              </a:rPr>
                              <m:t>7.1</m:t>
                            </m:r>
                          </m:e>
                        </m:d>
                      </m:e>
                    </m:eqArr>
                  </m:oMath>
                </a14:m>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206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如果数据集</a:t>
                </a:r>
                <a:r>
                  <a:rPr lang="en-US" altLang="zh-CN" dirty="0"/>
                  <a:t>D</a:t>
                </a:r>
                <a:r>
                  <a:rPr lang="zh-CN" altLang="zh-CN" dirty="0"/>
                  <a:t>是均匀分布的，则</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r>
                      <a:rPr lang="zh-CN" altLang="zh-CN">
                        <a:latin typeface="Cambria Math" panose="02040503050406030204" pitchFamily="18" charset="0"/>
                      </a:rPr>
                      <m:t>和</m:t>
                    </m:r>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oMath>
                </a14:m>
                <a:r>
                  <a:rPr lang="zh-CN" altLang="zh-CN" dirty="0"/>
                  <a:t>的计算值应该接近。</a:t>
                </a:r>
                <a:r>
                  <a:rPr lang="en-US" altLang="zh-CN" dirty="0"/>
                  <a:t>H</a:t>
                </a:r>
                <a:r>
                  <a:rPr lang="zh-CN" altLang="zh-CN" dirty="0"/>
                  <a:t>值应该在</a:t>
                </a:r>
                <a:r>
                  <a:rPr lang="en-US" altLang="zh-CN" dirty="0"/>
                  <a:t>0.5</a:t>
                </a:r>
                <a:r>
                  <a:rPr lang="zh-CN" altLang="zh-CN" dirty="0"/>
                  <a:t>附近。如果</a:t>
                </a:r>
                <a:r>
                  <a:rPr lang="en-US" altLang="zh-CN" dirty="0"/>
                  <a:t>D</a:t>
                </a:r>
                <a:r>
                  <a:rPr lang="zh-CN" altLang="zh-CN" dirty="0"/>
                  <a:t>展现了聚类特性，随机抽取的</a:t>
                </a:r>
                <a:r>
                  <a:rPr lang="en-US" altLang="zh-CN" dirty="0"/>
                  <a:t>n</a:t>
                </a:r>
                <a:r>
                  <a:rPr lang="zh-CN" altLang="zh-CN" dirty="0"/>
                  <a:t>个数据应该表现聚集特性，它们的</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oMath>
                </a14:m>
                <a:r>
                  <a:rPr lang="zh-CN" altLang="zh-CN" dirty="0"/>
                  <a:t>应该比</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oMath>
                </a14:m>
                <a:r>
                  <a:rPr lang="zh-CN" altLang="zh-CN" dirty="0"/>
                  <a:t>小。即计算的</a:t>
                </a:r>
                <a:r>
                  <a:rPr lang="en-US" altLang="zh-CN" dirty="0"/>
                  <a:t>H</a:t>
                </a:r>
                <a:r>
                  <a:rPr lang="zh-CN" altLang="zh-CN" dirty="0"/>
                  <a:t>应该大于</a:t>
                </a:r>
                <a:r>
                  <a:rPr lang="en-US" altLang="zh-CN" dirty="0"/>
                  <a:t>0.5</a:t>
                </a:r>
                <a:r>
                  <a:rPr lang="zh-CN" altLang="zh-CN" dirty="0"/>
                  <a:t>。且聚类趋势越明显，</a:t>
                </a:r>
                <a:r>
                  <a:rPr lang="en-US" altLang="zh-CN" dirty="0"/>
                  <a:t>H</a:t>
                </a:r>
                <a:r>
                  <a:rPr lang="zh-CN" altLang="zh-CN" dirty="0"/>
                  <a:t>值越大。当</a:t>
                </a:r>
                <a:r>
                  <a:rPr lang="en-US" altLang="zh-CN" dirty="0"/>
                  <a:t>H&gt;0.75</a:t>
                </a:r>
                <a:r>
                  <a:rPr lang="zh-CN" altLang="zh-CN" dirty="0"/>
                  <a:t>时，表示以</a:t>
                </a:r>
                <a:r>
                  <a:rPr lang="en-US" altLang="zh-CN" dirty="0"/>
                  <a:t>90%</a:t>
                </a:r>
                <a:r>
                  <a:rPr lang="zh-CN" altLang="zh-CN" dirty="0"/>
                  <a:t>的置信水平详细存在这聚类趋势。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8389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代码：</a:t>
            </a:r>
            <a:r>
              <a:rPr lang="zh-CN" altLang="zh-CN" dirty="0"/>
              <a:t>聚类趋势分析</a:t>
            </a:r>
          </a:p>
          <a:p>
            <a:endParaRPr lang="zh-CN" altLang="en-US" dirty="0"/>
          </a:p>
        </p:txBody>
      </p:sp>
    </p:spTree>
    <p:extLst>
      <p:ext uri="{BB962C8B-B14F-4D97-AF65-F5344CB8AC3E}">
        <p14:creationId xmlns:p14="http://schemas.microsoft.com/office/powerpoint/2010/main" val="64365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理解聚类结果</a:t>
            </a:r>
            <a:endParaRPr lang="zh-CN" altLang="en-US" dirty="0"/>
          </a:p>
        </p:txBody>
      </p:sp>
      <p:sp>
        <p:nvSpPr>
          <p:cNvPr id="3" name="内容占位符 2"/>
          <p:cNvSpPr>
            <a:spLocks noGrp="1"/>
          </p:cNvSpPr>
          <p:nvPr>
            <p:ph idx="1"/>
          </p:nvPr>
        </p:nvSpPr>
        <p:spPr/>
        <p:txBody>
          <a:bodyPr>
            <a:normAutofit/>
          </a:bodyPr>
          <a:lstStyle/>
          <a:p>
            <a:r>
              <a:rPr lang="zh-CN" altLang="zh-CN" dirty="0"/>
              <a:t>聚类算法是无监督学习</a:t>
            </a:r>
            <a:r>
              <a:rPr lang="en-US" altLang="zh-CN" dirty="0"/>
              <a:t>,</a:t>
            </a:r>
            <a:r>
              <a:rPr lang="zh-CN" altLang="zh-CN" dirty="0"/>
              <a:t>它适合用来考察数据本身的特性。即，通过聚类算法来了解获得数据的特性。然而，在聚类算法的实际应用中经常可以发现一些不正确使用聚类算法的地方。例如，市场分析人员拿到用户数据。在进行用户细分时，通过经验认识到用户可以分为四个类。分析人员对用户数据进行聚类，获得四个簇，则认为那每个簇对应一种用户细分。这种想法和做法想当然了。</a:t>
            </a:r>
          </a:p>
          <a:p>
            <a:endParaRPr lang="zh-CN" altLang="en-US" dirty="0"/>
          </a:p>
        </p:txBody>
      </p:sp>
    </p:spTree>
    <p:extLst>
      <p:ext uri="{BB962C8B-B14F-4D97-AF65-F5344CB8AC3E}">
        <p14:creationId xmlns:p14="http://schemas.microsoft.com/office/powerpoint/2010/main" val="2569781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再举例，有一个客户购买的数据集，每条数据是一个购买者购买一件商品的记录，包括商品的特征。当前数据没有性别特征，有人认为，当前购买者无非是男性或女性。因此将该数据集聚类操作获得两个簇，则两个簇分别描述了男性和女性购买者。这对吗？那如果这个数据集中的商品只有两类奢侈品和日用品（当前数据没有给出该特征），那聚类的结果是反映的则两类商品吗？</a:t>
            </a:r>
          </a:p>
          <a:p>
            <a:r>
              <a:rPr lang="zh-CN" altLang="zh-CN" dirty="0" smtClean="0"/>
              <a:t>到底聚成的两个簇反映的是什么特征不是使用聚类算法的人想当然认为的。对于</a:t>
            </a:r>
            <a:r>
              <a:rPr lang="en-US" altLang="zh-CN" dirty="0" smtClean="0"/>
              <a:t>k-means</a:t>
            </a:r>
            <a:r>
              <a:rPr lang="zh-CN" altLang="zh-CN" dirty="0" smtClean="0"/>
              <a:t>算法得到的聚类结果，需要考察簇的质心的特征结合应用背景来推断簇所描述的类。</a:t>
            </a:r>
          </a:p>
          <a:p>
            <a:endParaRPr lang="zh-CN" altLang="en-US" dirty="0"/>
          </a:p>
        </p:txBody>
      </p:sp>
    </p:spTree>
    <p:extLst>
      <p:ext uri="{BB962C8B-B14F-4D97-AF65-F5344CB8AC3E}">
        <p14:creationId xmlns:p14="http://schemas.microsoft.com/office/powerpoint/2010/main" val="4240478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DBSCAN</a:t>
            </a:r>
            <a:endParaRPr lang="zh-CN" altLang="en-US" dirty="0"/>
          </a:p>
        </p:txBody>
      </p:sp>
      <p:sp>
        <p:nvSpPr>
          <p:cNvPr id="3" name="内容占位符 2"/>
          <p:cNvSpPr>
            <a:spLocks noGrp="1"/>
          </p:cNvSpPr>
          <p:nvPr>
            <p:ph idx="1"/>
          </p:nvPr>
        </p:nvSpPr>
        <p:spPr/>
        <p:txBody>
          <a:bodyPr/>
          <a:lstStyle/>
          <a:p>
            <a:r>
              <a:rPr lang="zh-CN" altLang="en-US" dirty="0"/>
              <a:t>基于划分的聚类方法（例如， </a:t>
            </a:r>
            <a:r>
              <a:rPr lang="en-US" altLang="zh-CN" dirty="0"/>
              <a:t>K-means</a:t>
            </a:r>
            <a:r>
              <a:rPr lang="zh-CN" altLang="en-US" dirty="0"/>
              <a:t>）适用于发现球形簇或者凸簇，对于任意形状</a:t>
            </a:r>
            <a:r>
              <a:rPr lang="zh-CN" altLang="en-US" dirty="0" smtClean="0"/>
              <a:t>的不规则簇的</a:t>
            </a:r>
            <a:r>
              <a:rPr lang="zh-CN" altLang="en-US" dirty="0"/>
              <a:t>聚类效果通常不佳。 </a:t>
            </a:r>
            <a:br>
              <a:rPr lang="zh-CN" altLang="en-US" dirty="0"/>
            </a:br>
            <a:endParaRPr lang="zh-CN" altLang="en-US" dirty="0"/>
          </a:p>
        </p:txBody>
      </p:sp>
      <p:pic>
        <p:nvPicPr>
          <p:cNvPr id="5" name="图片 4"/>
          <p:cNvPicPr>
            <a:picLocks noChangeAspect="1"/>
          </p:cNvPicPr>
          <p:nvPr/>
        </p:nvPicPr>
        <p:blipFill>
          <a:blip r:embed="rId2"/>
          <a:stretch>
            <a:fillRect/>
          </a:stretch>
        </p:blipFill>
        <p:spPr>
          <a:xfrm>
            <a:off x="3690071" y="2838450"/>
            <a:ext cx="4257675" cy="4019550"/>
          </a:xfrm>
          <a:prstGeom prst="rect">
            <a:avLst/>
          </a:prstGeom>
        </p:spPr>
      </p:pic>
    </p:spTree>
    <p:extLst>
      <p:ext uri="{BB962C8B-B14F-4D97-AF65-F5344CB8AC3E}">
        <p14:creationId xmlns:p14="http://schemas.microsoft.com/office/powerpoint/2010/main" val="1127737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以 </a:t>
            </a:r>
            <a:r>
              <a:rPr lang="en-US" altLang="zh-CN" dirty="0"/>
              <a:t>DBSCAN</a:t>
            </a:r>
            <a:r>
              <a:rPr lang="zh-CN" altLang="en-US" dirty="0"/>
              <a:t>、 </a:t>
            </a:r>
            <a:r>
              <a:rPr lang="en-US" altLang="zh-CN" dirty="0"/>
              <a:t>OPTICS</a:t>
            </a:r>
            <a:r>
              <a:rPr lang="zh-CN" altLang="en-US" dirty="0"/>
              <a:t>、 </a:t>
            </a:r>
            <a:r>
              <a:rPr lang="en-US" altLang="zh-CN" dirty="0"/>
              <a:t>DENCLUE</a:t>
            </a:r>
            <a:r>
              <a:rPr lang="zh-CN" altLang="en-US" dirty="0"/>
              <a:t>、 </a:t>
            </a:r>
            <a:r>
              <a:rPr lang="en-US" altLang="zh-CN" dirty="0"/>
              <a:t>DPC </a:t>
            </a:r>
            <a:r>
              <a:rPr lang="zh-CN" altLang="en-US" dirty="0"/>
              <a:t>等为代表的基于密度的聚类算法则克服了该不足</a:t>
            </a:r>
            <a:r>
              <a:rPr lang="zh-CN" altLang="en-US" dirty="0" smtClean="0"/>
              <a:t>，能够</a:t>
            </a:r>
            <a:r>
              <a:rPr lang="zh-CN" altLang="en-US" dirty="0"/>
              <a:t>很好地发现任意形状的簇，具有更好的适用性。通常，这些算法将簇视为数据空间中</a:t>
            </a:r>
            <a:r>
              <a:rPr lang="zh-CN" altLang="en-US" dirty="0" smtClean="0"/>
              <a:t>数据</a:t>
            </a:r>
            <a:r>
              <a:rPr lang="zh-CN" altLang="en-US" dirty="0"/>
              <a:t>对象分布的高密度区域，它们被周围的低密度区域分割成任意形状 </a:t>
            </a:r>
            <a:r>
              <a:rPr lang="en-US" altLang="zh-CN" dirty="0" smtClean="0"/>
              <a:t>.</a:t>
            </a:r>
            <a:r>
              <a:rPr lang="zh-CN" altLang="en-US" dirty="0"/>
              <a:t/>
            </a:r>
            <a:br>
              <a:rPr lang="zh-CN" altLang="en-US" dirty="0"/>
            </a:br>
            <a:endParaRPr lang="en-US" altLang="zh-CN" dirty="0" smtClean="0"/>
          </a:p>
          <a:p>
            <a:r>
              <a:rPr lang="zh-CN" altLang="en-US" dirty="0"/>
              <a:t>本节首先给出 </a:t>
            </a:r>
            <a:r>
              <a:rPr lang="en-US" altLang="zh-CN" dirty="0"/>
              <a:t>DBSCAN(Density-based Spatial Clustering of Application </a:t>
            </a:r>
            <a:r>
              <a:rPr lang="en-US" altLang="zh-CN" dirty="0" smtClean="0"/>
              <a:t>with Noise</a:t>
            </a:r>
            <a:r>
              <a:rPr lang="en-US" altLang="zh-CN" dirty="0"/>
              <a:t>)</a:t>
            </a:r>
            <a:r>
              <a:rPr lang="zh-CN" altLang="en-US" dirty="0"/>
              <a:t>算法涉及的基本概念，然后重点介绍它的原理和 </a:t>
            </a:r>
            <a:r>
              <a:rPr lang="en-US" altLang="zh-CN" dirty="0"/>
              <a:t>Python </a:t>
            </a:r>
            <a:r>
              <a:rPr lang="zh-CN" altLang="en-US" dirty="0"/>
              <a:t>实现。 </a:t>
            </a:r>
            <a:br>
              <a:rPr lang="zh-CN" altLang="en-US" dirty="0"/>
            </a:br>
            <a:endParaRPr lang="zh-CN" altLang="en-US" dirty="0"/>
          </a:p>
        </p:txBody>
      </p:sp>
    </p:spTree>
    <p:extLst>
      <p:ext uri="{BB962C8B-B14F-4D97-AF65-F5344CB8AC3E}">
        <p14:creationId xmlns:p14="http://schemas.microsoft.com/office/powerpoint/2010/main" val="1096462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8.4.1 </a:t>
            </a:r>
            <a:r>
              <a:rPr lang="zh-CN" altLang="en-US" dirty="0"/>
              <a:t>基本概念 </a:t>
            </a:r>
          </a:p>
        </p:txBody>
      </p:sp>
      <p:sp>
        <p:nvSpPr>
          <p:cNvPr id="3" name="内容占位符 2"/>
          <p:cNvSpPr>
            <a:spLocks noGrp="1"/>
          </p:cNvSpPr>
          <p:nvPr>
            <p:ph idx="1"/>
          </p:nvPr>
        </p:nvSpPr>
        <p:spPr/>
        <p:txBody>
          <a:bodyPr/>
          <a:lstStyle/>
          <a:p>
            <a:r>
              <a:rPr lang="en-US" altLang="zh-CN" dirty="0" smtClean="0">
                <a:solidFill>
                  <a:srgbClr val="FF0000"/>
                </a:solidFill>
              </a:rPr>
              <a:t>DBSCAN</a:t>
            </a:r>
            <a:r>
              <a:rPr lang="zh-CN" altLang="en-US" dirty="0" smtClean="0"/>
              <a:t>使用</a:t>
            </a:r>
            <a:r>
              <a:rPr lang="zh-CN" altLang="en-US" dirty="0"/>
              <a:t>了一种基于中心点的方法。它采用数据对象的邻域半径内的点的个数（不包括自身）</a:t>
            </a:r>
            <a:r>
              <a:rPr lang="zh-CN" altLang="en-US" dirty="0" smtClean="0"/>
              <a:t>来估计</a:t>
            </a:r>
            <a:r>
              <a:rPr lang="zh-CN" altLang="en-US" dirty="0"/>
              <a:t>它的密度。 </a:t>
            </a:r>
            <a:r>
              <a:rPr lang="zh-CN" altLang="en-US" dirty="0" smtClean="0"/>
              <a:t>下面给出几个关键的概念：</a:t>
            </a:r>
            <a:endParaRPr lang="en-US" altLang="zh-CN" dirty="0" smtClean="0"/>
          </a:p>
          <a:p>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838200" y="3214255"/>
            <a:ext cx="10751987" cy="2894445"/>
          </a:xfrm>
          <a:prstGeom prst="rect">
            <a:avLst/>
          </a:prstGeom>
        </p:spPr>
      </p:pic>
    </p:spTree>
    <p:extLst>
      <p:ext uri="{BB962C8B-B14F-4D97-AF65-F5344CB8AC3E}">
        <p14:creationId xmlns:p14="http://schemas.microsoft.com/office/powerpoint/2010/main" val="165439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209145" cy="4351338"/>
          </a:xfrm>
        </p:spPr>
        <p:txBody>
          <a:bodyPr/>
          <a:lstStyle/>
          <a:p>
            <a:r>
              <a:rPr lang="zh-CN" altLang="en-US" dirty="0"/>
              <a:t>数据对𝑂</a:t>
            </a:r>
            <a:r>
              <a:rPr lang="en-US" altLang="zh-CN" dirty="0"/>
              <a:t>1</a:t>
            </a:r>
            <a:r>
              <a:rPr lang="zh-CN" altLang="en-US" dirty="0"/>
              <a:t>的以𝐸𝑝𝑠为</a:t>
            </a:r>
            <a:r>
              <a:rPr lang="zh-CN" altLang="en-US" dirty="0" smtClean="0"/>
              <a:t>半径的</a:t>
            </a:r>
            <a:r>
              <a:rPr lang="zh-CN" altLang="en-US" dirty="0"/>
              <a:t>领域内的其它点的数量为 </a:t>
            </a:r>
            <a:r>
              <a:rPr lang="en-US" altLang="zh-CN" dirty="0"/>
              <a:t>7</a:t>
            </a:r>
            <a:r>
              <a:rPr lang="zh-CN" altLang="en-US" dirty="0"/>
              <a:t>，也即，其密度为 </a:t>
            </a:r>
            <a:r>
              <a:rPr lang="en-US" altLang="zh-CN" dirty="0"/>
              <a:t>7</a:t>
            </a:r>
            <a:r>
              <a:rPr lang="zh-CN" altLang="en-US" dirty="0"/>
              <a:t> </a:t>
            </a:r>
            <a:r>
              <a:rPr lang="zh-CN" altLang="en-US" dirty="0" smtClean="0"/>
              <a:t>。</a:t>
            </a: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7650307" y="1690688"/>
            <a:ext cx="4095750" cy="4219575"/>
          </a:xfrm>
          <a:prstGeom prst="rect">
            <a:avLst/>
          </a:prstGeom>
        </p:spPr>
      </p:pic>
    </p:spTree>
    <p:extLst>
      <p:ext uri="{BB962C8B-B14F-4D97-AF65-F5344CB8AC3E}">
        <p14:creationId xmlns:p14="http://schemas.microsoft.com/office/powerpoint/2010/main" val="3543115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在</a:t>
            </a:r>
            <a:r>
              <a:rPr lang="zh-CN" altLang="en-US" dirty="0">
                <a:solidFill>
                  <a:srgbClr val="FF0000"/>
                </a:solidFill>
              </a:rPr>
              <a:t>估计出所有数据</a:t>
            </a:r>
            <a:r>
              <a:rPr lang="zh-CN" altLang="en-US" dirty="0"/>
              <a:t>的密度值后，我们就可以判断它们在数据空间中的位置，将它们</a:t>
            </a:r>
            <a:r>
              <a:rPr lang="zh-CN" altLang="en-US" dirty="0" smtClean="0"/>
              <a:t>识别为</a:t>
            </a:r>
            <a:r>
              <a:rPr lang="zh-CN" altLang="en-US" dirty="0"/>
              <a:t>下面的三种情况： </a:t>
            </a:r>
            <a:endParaRPr lang="en-US" altLang="zh-CN" dirty="0" smtClean="0"/>
          </a:p>
          <a:p>
            <a:r>
              <a:rPr lang="zh-CN" altLang="en-US" b="1" dirty="0"/>
              <a:t>核心</a:t>
            </a:r>
            <a:r>
              <a:rPr lang="zh-CN" altLang="en-US" b="1" dirty="0" smtClean="0"/>
              <a:t>点</a:t>
            </a:r>
            <a:r>
              <a:rPr lang="zh-CN" altLang="en-US" dirty="0" smtClean="0"/>
              <a:t>：</a:t>
            </a:r>
            <a:r>
              <a:rPr lang="zh-CN" altLang="en-US" dirty="0"/>
              <a:t>对于任意数据对象𝑥 ∈ 𝐷</a:t>
            </a:r>
            <a:r>
              <a:rPr lang="zh-CN" altLang="en-US" dirty="0" smtClean="0"/>
              <a:t>，𝜌</a:t>
            </a:r>
            <a:r>
              <a:rPr lang="en-US" altLang="zh-CN" dirty="0"/>
              <a:t>(</a:t>
            </a:r>
            <a:r>
              <a:rPr lang="zh-CN" altLang="en-US" dirty="0"/>
              <a:t>𝑥</a:t>
            </a:r>
            <a:r>
              <a:rPr lang="en-US" altLang="zh-CN" dirty="0"/>
              <a:t>)</a:t>
            </a:r>
            <a:r>
              <a:rPr lang="zh-CN" altLang="en-US" dirty="0"/>
              <a:t> </a:t>
            </a:r>
            <a:r>
              <a:rPr lang="zh-CN" altLang="en-US" dirty="0" smtClean="0"/>
              <a:t>大于</a:t>
            </a:r>
            <a:r>
              <a:rPr lang="zh-CN" altLang="en-US" dirty="0"/>
              <a:t>指定的密度阈值（用</a:t>
            </a:r>
            <a:r>
              <a:rPr lang="zh-CN" altLang="en-US" dirty="0" smtClean="0"/>
              <a:t>𝑀𝑖𝑛𝑃𝑡𝑠表示</a:t>
            </a:r>
            <a:r>
              <a:rPr lang="zh-CN" altLang="en-US" dirty="0"/>
              <a:t>）</a:t>
            </a:r>
            <a:r>
              <a:rPr lang="zh-CN" altLang="en-US" dirty="0" smtClean="0"/>
              <a:t>。𝑥即为核心点。</a:t>
            </a:r>
            <a:endParaRPr lang="en-US" altLang="zh-CN" dirty="0" smtClean="0"/>
          </a:p>
          <a:p>
            <a:r>
              <a:rPr lang="zh-CN" altLang="en-US" b="1" dirty="0" smtClean="0"/>
              <a:t>边界点</a:t>
            </a:r>
            <a:r>
              <a:rPr lang="zh-CN" altLang="en-US" dirty="0" smtClean="0"/>
              <a:t>：边界点不满足核心点的定义，但是它位于某个核心点的邻域内。</a:t>
            </a:r>
            <a:endParaRPr lang="en-US" altLang="zh-CN" dirty="0" smtClean="0"/>
          </a:p>
          <a:p>
            <a:r>
              <a:rPr lang="zh-CN" altLang="en-US" b="1" dirty="0" smtClean="0"/>
              <a:t>噪声点</a:t>
            </a:r>
            <a:r>
              <a:rPr lang="zh-CN" altLang="en-US" dirty="0" smtClean="0"/>
              <a:t>：既</a:t>
            </a:r>
            <a:r>
              <a:rPr lang="zh-CN" altLang="en-US" dirty="0"/>
              <a:t>不是核心点也不是</a:t>
            </a:r>
            <a:r>
              <a:rPr lang="zh-CN" altLang="en-US" dirty="0" smtClean="0"/>
              <a:t>边界点的数据</a:t>
            </a:r>
            <a:r>
              <a:rPr lang="zh-CN" altLang="en-US" dirty="0"/>
              <a:t>对象</a:t>
            </a:r>
            <a:r>
              <a:rPr lang="zh-CN" altLang="en-US" dirty="0" smtClean="0"/>
              <a:t>。 </a:t>
            </a:r>
            <a:r>
              <a:rPr lang="zh-CN" altLang="en-US" dirty="0"/>
              <a:t/>
            </a:r>
            <a:br>
              <a:rPr lang="zh-CN" altLang="en-US" dirty="0"/>
            </a:br>
            <a:endParaRPr lang="zh-CN" altLang="en-US" dirty="0"/>
          </a:p>
        </p:txBody>
      </p:sp>
    </p:spTree>
    <p:extLst>
      <p:ext uri="{BB962C8B-B14F-4D97-AF65-F5344CB8AC3E}">
        <p14:creationId xmlns:p14="http://schemas.microsoft.com/office/powerpoint/2010/main" val="14180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聚类</a:t>
            </a:r>
            <a:r>
              <a:rPr lang="zh-CN" altLang="en-US" dirty="0"/>
              <a:t>的基本原理</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聚类就是对数据在特征指标下的相似性进行分析，将数据划分或识别为若干个有意义的簇。</a:t>
            </a:r>
            <a:endParaRPr lang="en-US" altLang="zh-CN" dirty="0" smtClean="0"/>
          </a:p>
          <a:p>
            <a:r>
              <a:rPr lang="zh-CN" altLang="en-US" dirty="0" smtClean="0"/>
              <a:t>其目标是：簇内的数据对象是相似的（或相关的），而不同簇的数据对象是不同的（不相关的）。簇内相似性越大，簇间差别越大，聚类效果就越好。简言之就是“</a:t>
            </a:r>
            <a:r>
              <a:rPr lang="zh-CN" altLang="en-US" dirty="0" smtClean="0">
                <a:solidFill>
                  <a:srgbClr val="FF0000"/>
                </a:solidFill>
              </a:rPr>
              <a:t>高的簇内相似性，低的簇间相似性</a:t>
            </a:r>
            <a:r>
              <a:rPr lang="zh-CN" altLang="en-US" dirty="0" smtClean="0"/>
              <a:t>”。</a:t>
            </a:r>
            <a:endParaRPr lang="zh-CN" altLang="en-US" dirty="0"/>
          </a:p>
        </p:txBody>
      </p:sp>
    </p:spTree>
    <p:extLst>
      <p:ext uri="{BB962C8B-B14F-4D97-AF65-F5344CB8AC3E}">
        <p14:creationId xmlns:p14="http://schemas.microsoft.com/office/powerpoint/2010/main" val="49265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987473" cy="4351338"/>
          </a:xfrm>
        </p:spPr>
        <p:txBody>
          <a:bodyPr/>
          <a:lstStyle/>
          <a:p>
            <a:r>
              <a:rPr lang="zh-CN" altLang="en-US" dirty="0"/>
              <a:t>对象𝑂</a:t>
            </a:r>
            <a:r>
              <a:rPr lang="en-US" altLang="zh-CN" dirty="0"/>
              <a:t>1</a:t>
            </a:r>
            <a:r>
              <a:rPr lang="zh-CN" altLang="en-US" dirty="0"/>
              <a:t>的密度为 </a:t>
            </a:r>
            <a:r>
              <a:rPr lang="en-US" altLang="zh-CN" dirty="0"/>
              <a:t>7</a:t>
            </a:r>
            <a:r>
              <a:rPr lang="zh-CN" altLang="en-US" dirty="0"/>
              <a:t>，它是核心点</a:t>
            </a:r>
            <a:r>
              <a:rPr lang="zh-CN" altLang="en-US" dirty="0" smtClean="0"/>
              <a:t>。</a:t>
            </a:r>
            <a:endParaRPr lang="en-US" altLang="zh-CN" dirty="0" smtClean="0"/>
          </a:p>
          <a:p>
            <a:r>
              <a:rPr lang="zh-CN" altLang="en-US" dirty="0"/>
              <a:t>对象𝑂</a:t>
            </a:r>
            <a:r>
              <a:rPr lang="en-US" altLang="zh-CN" dirty="0"/>
              <a:t>2</a:t>
            </a:r>
            <a:r>
              <a:rPr lang="zh-CN" altLang="en-US" dirty="0"/>
              <a:t>的密度为 </a:t>
            </a:r>
            <a:r>
              <a:rPr lang="en-US" altLang="zh-CN" dirty="0"/>
              <a:t>3</a:t>
            </a:r>
            <a:r>
              <a:rPr lang="zh-CN" altLang="en-US" dirty="0"/>
              <a:t>，但是它距离</a:t>
            </a:r>
            <a:br>
              <a:rPr lang="zh-CN" altLang="en-US" dirty="0"/>
            </a:br>
            <a:r>
              <a:rPr lang="zh-CN" altLang="en-US" dirty="0"/>
              <a:t>核心点较近，是边界点 </a:t>
            </a:r>
            <a:endParaRPr lang="en-US" altLang="zh-CN" dirty="0" smtClean="0"/>
          </a:p>
          <a:p>
            <a:r>
              <a:rPr lang="zh-CN" altLang="en-US" dirty="0"/>
              <a:t>对象𝑂</a:t>
            </a:r>
            <a:r>
              <a:rPr lang="en-US" altLang="zh-CN" dirty="0"/>
              <a:t>3</a:t>
            </a:r>
            <a:r>
              <a:rPr lang="zh-CN" altLang="en-US" dirty="0"/>
              <a:t>的密度为 </a:t>
            </a:r>
            <a:r>
              <a:rPr lang="en-US" altLang="zh-CN" dirty="0"/>
              <a:t>1 </a:t>
            </a:r>
            <a:r>
              <a:rPr lang="zh-CN" altLang="en-US" dirty="0"/>
              <a:t>且距离核心点较远，是噪声点。 </a:t>
            </a:r>
            <a:br>
              <a:rPr lang="zh-CN" altLang="en-US" dirty="0"/>
            </a:br>
            <a:r>
              <a:rPr lang="zh-CN" altLang="en-US" dirty="0"/>
              <a:t/>
            </a:r>
            <a:br>
              <a:rPr lang="zh-CN" altLang="en-US" dirty="0"/>
            </a:br>
            <a:r>
              <a:rPr lang="zh-CN" altLang="en-US" dirty="0" smtClean="0"/>
              <a:t> </a:t>
            </a: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6226789" y="2290617"/>
            <a:ext cx="5836479" cy="3218441"/>
          </a:xfrm>
          <a:prstGeom prst="rect">
            <a:avLst/>
          </a:prstGeom>
        </p:spPr>
      </p:pic>
    </p:spTree>
    <p:extLst>
      <p:ext uri="{BB962C8B-B14F-4D97-AF65-F5344CB8AC3E}">
        <p14:creationId xmlns:p14="http://schemas.microsoft.com/office/powerpoint/2010/main" val="3242834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核心点位于高密度区域的内部，彼此靠近的核心点应该属于同一个簇。为了识别出</a:t>
            </a:r>
            <a:r>
              <a:rPr lang="zh-CN" altLang="en-US" dirty="0" smtClean="0"/>
              <a:t>这样的簇</a:t>
            </a:r>
            <a:r>
              <a:rPr lang="zh-CN" altLang="en-US" dirty="0"/>
              <a:t>， </a:t>
            </a:r>
            <a:r>
              <a:rPr lang="en-US" altLang="zh-CN" dirty="0"/>
              <a:t>DBSCAN </a:t>
            </a:r>
            <a:r>
              <a:rPr lang="zh-CN" altLang="en-US" dirty="0"/>
              <a:t>算法采用了密度可达和密度相连的</a:t>
            </a:r>
            <a:r>
              <a:rPr lang="zh-CN" altLang="en-US" dirty="0" smtClean="0"/>
              <a:t>概念。</a:t>
            </a:r>
            <a:endParaRPr lang="en-US" altLang="zh-CN" dirty="0" smtClean="0"/>
          </a:p>
          <a:p>
            <a:r>
              <a:rPr lang="zh-CN" altLang="en-US" dirty="0">
                <a:solidFill>
                  <a:srgbClr val="FF0000"/>
                </a:solidFill>
              </a:rPr>
              <a:t>密度直接可</a:t>
            </a:r>
            <a:r>
              <a:rPr lang="zh-CN" altLang="en-US" dirty="0" smtClean="0">
                <a:solidFill>
                  <a:srgbClr val="FF0000"/>
                </a:solidFill>
              </a:rPr>
              <a:t>达</a:t>
            </a:r>
            <a:r>
              <a:rPr lang="zh-CN" altLang="en-US" dirty="0" smtClean="0"/>
              <a:t>：如果</a:t>
            </a:r>
            <a:r>
              <a:rPr lang="zh-CN" altLang="en-US" dirty="0"/>
              <a:t>𝑥是给定参数𝐸𝑝𝑠和𝑀𝑖𝑛𝑃𝑡𝑠下的</a:t>
            </a:r>
            <a:r>
              <a:rPr lang="zh-CN" altLang="en-US" dirty="0" smtClean="0"/>
              <a:t>核心</a:t>
            </a:r>
            <a:r>
              <a:rPr lang="zh-CN" altLang="en-US" dirty="0"/>
              <a:t>对象，如果另外一个数据对象𝑦在它的邻域内，即𝑦 ∈ 𝑁𝑒</a:t>
            </a:r>
            <a:r>
              <a:rPr lang="en-US" altLang="zh-CN" dirty="0"/>
              <a:t>(</a:t>
            </a:r>
            <a:r>
              <a:rPr lang="zh-CN" altLang="en-US" dirty="0"/>
              <a:t>𝑥</a:t>
            </a:r>
            <a:r>
              <a:rPr lang="en-US" altLang="zh-CN" dirty="0"/>
              <a:t>)</a:t>
            </a:r>
            <a:r>
              <a:rPr lang="zh-CN" altLang="en-US" dirty="0"/>
              <a:t>，则称𝑦是从𝑥直接密度</a:t>
            </a:r>
            <a:r>
              <a:rPr lang="zh-CN" altLang="en-US" dirty="0" smtClean="0"/>
              <a:t>可达</a:t>
            </a:r>
            <a:r>
              <a:rPr lang="zh-CN" altLang="en-US" dirty="0"/>
              <a:t>的。 </a:t>
            </a:r>
            <a:endParaRPr lang="en-US" altLang="zh-CN" dirty="0" smtClean="0"/>
          </a:p>
          <a:p>
            <a:r>
              <a:rPr lang="zh-CN" altLang="en-US" dirty="0">
                <a:solidFill>
                  <a:srgbClr val="FF0000"/>
                </a:solidFill>
              </a:rPr>
              <a:t>密度可</a:t>
            </a:r>
            <a:r>
              <a:rPr lang="zh-CN" altLang="en-US" dirty="0" smtClean="0">
                <a:solidFill>
                  <a:srgbClr val="FF0000"/>
                </a:solidFill>
              </a:rPr>
              <a:t>达</a:t>
            </a:r>
            <a:r>
              <a:rPr lang="en-US" altLang="zh-CN" dirty="0" smtClean="0"/>
              <a:t>: </a:t>
            </a:r>
            <a:r>
              <a:rPr lang="zh-CN" altLang="en-US" dirty="0"/>
              <a:t>如果存在一组数据对象𝑥</a:t>
            </a:r>
            <a:r>
              <a:rPr lang="en-US" altLang="zh-CN" baseline="-25000" dirty="0"/>
              <a:t>1</a:t>
            </a:r>
            <a:r>
              <a:rPr lang="en-US" altLang="zh-CN" dirty="0"/>
              <a:t>, </a:t>
            </a:r>
            <a:r>
              <a:rPr lang="zh-CN" altLang="en-US" dirty="0"/>
              <a:t>𝑥</a:t>
            </a:r>
            <a:r>
              <a:rPr lang="en-US" altLang="zh-CN" baseline="-25000" dirty="0"/>
              <a:t>2</a:t>
            </a:r>
            <a:r>
              <a:rPr lang="en-US" altLang="zh-CN" dirty="0"/>
              <a:t>, ⋯ , </a:t>
            </a:r>
            <a:r>
              <a:rPr lang="zh-CN" altLang="en-US" dirty="0"/>
              <a:t>𝑥</a:t>
            </a:r>
            <a:r>
              <a:rPr lang="zh-CN" altLang="en-US" baseline="-25000" dirty="0"/>
              <a:t>𝑖</a:t>
            </a:r>
            <a:r>
              <a:rPr lang="en-US" altLang="zh-CN" dirty="0"/>
              <a:t>, ⋯ , </a:t>
            </a:r>
            <a:r>
              <a:rPr lang="zh-CN" altLang="en-US" dirty="0"/>
              <a:t>𝑥</a:t>
            </a:r>
            <a:r>
              <a:rPr lang="zh-CN" altLang="en-US" baseline="-25000" dirty="0"/>
              <a:t>𝑚</a:t>
            </a:r>
            <a:r>
              <a:rPr lang="zh-CN" altLang="en-US" dirty="0"/>
              <a:t> ∈ 𝐷，若它</a:t>
            </a:r>
            <a:br>
              <a:rPr lang="zh-CN" altLang="en-US" dirty="0"/>
            </a:br>
            <a:r>
              <a:rPr lang="zh-CN" altLang="en-US" dirty="0"/>
              <a:t>们满足：对于任意的𝑥</a:t>
            </a:r>
            <a:r>
              <a:rPr lang="zh-CN" altLang="en-US" baseline="-25000" dirty="0"/>
              <a:t>𝑖</a:t>
            </a:r>
            <a:r>
              <a:rPr lang="zh-CN" altLang="en-US" dirty="0"/>
              <a:t> </a:t>
            </a:r>
            <a:r>
              <a:rPr lang="en-US" altLang="zh-CN" dirty="0"/>
              <a:t>(1 ≤ </a:t>
            </a:r>
            <a:r>
              <a:rPr lang="zh-CN" altLang="en-US" dirty="0"/>
              <a:t>𝑖 </a:t>
            </a:r>
            <a:r>
              <a:rPr lang="en-US" altLang="zh-CN" dirty="0"/>
              <a:t>&lt; </a:t>
            </a:r>
            <a:r>
              <a:rPr lang="zh-CN" altLang="en-US" dirty="0"/>
              <a:t>𝑚</a:t>
            </a:r>
            <a:r>
              <a:rPr lang="en-US" altLang="zh-CN" dirty="0"/>
              <a:t>)</a:t>
            </a:r>
            <a:r>
              <a:rPr lang="zh-CN" altLang="en-US" dirty="0"/>
              <a:t>， 𝑥</a:t>
            </a:r>
            <a:r>
              <a:rPr lang="zh-CN" altLang="en-US" baseline="-25000" dirty="0"/>
              <a:t>𝑖</a:t>
            </a:r>
            <a:r>
              <a:rPr lang="en-US" altLang="zh-CN" baseline="-25000" dirty="0"/>
              <a:t>+1</a:t>
            </a:r>
            <a:r>
              <a:rPr lang="zh-CN" altLang="en-US" dirty="0"/>
              <a:t>都是从𝑥</a:t>
            </a:r>
            <a:r>
              <a:rPr lang="zh-CN" altLang="en-US" baseline="-25000" dirty="0"/>
              <a:t>𝑖</a:t>
            </a:r>
            <a:r>
              <a:rPr lang="zh-CN" altLang="en-US" dirty="0"/>
              <a:t>直接密度可达的（基于参数𝐸𝑝𝑠</a:t>
            </a:r>
            <a:r>
              <a:rPr lang="zh-CN" altLang="en-US" dirty="0" smtClean="0"/>
              <a:t>和𝑀𝑖𝑛𝑃𝑡𝑠</a:t>
            </a:r>
            <a:r>
              <a:rPr lang="zh-CN" altLang="en-US" dirty="0"/>
              <a:t>），则称数据对象𝑥</a:t>
            </a:r>
            <a:r>
              <a:rPr lang="zh-CN" altLang="en-US" baseline="-25000" dirty="0"/>
              <a:t>𝑚</a:t>
            </a:r>
            <a:r>
              <a:rPr lang="zh-CN" altLang="en-US" dirty="0"/>
              <a:t>关于核心点𝑥</a:t>
            </a:r>
            <a:r>
              <a:rPr lang="en-US" altLang="zh-CN" baseline="-25000" dirty="0"/>
              <a:t>1</a:t>
            </a:r>
            <a:r>
              <a:rPr lang="zh-CN" altLang="en-US" dirty="0"/>
              <a:t>是密度可达的。 </a:t>
            </a:r>
          </a:p>
        </p:txBody>
      </p:sp>
    </p:spTree>
    <p:extLst>
      <p:ext uri="{BB962C8B-B14F-4D97-AF65-F5344CB8AC3E}">
        <p14:creationId xmlns:p14="http://schemas.microsoft.com/office/powerpoint/2010/main" val="2410342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292273" cy="4351338"/>
          </a:xfrm>
        </p:spPr>
        <p:txBody>
          <a:bodyPr/>
          <a:lstStyle/>
          <a:p>
            <a:r>
              <a:rPr lang="zh-CN" altLang="en-US" dirty="0"/>
              <a:t>显然，这一组数据形成一条</a:t>
            </a:r>
            <a:r>
              <a:rPr lang="zh-CN" altLang="en-US" dirty="0" smtClean="0"/>
              <a:t>从核心</a:t>
            </a:r>
            <a:r>
              <a:rPr lang="zh-CN" altLang="en-US" dirty="0"/>
              <a:t>点𝑥</a:t>
            </a:r>
            <a:r>
              <a:rPr lang="en-US" altLang="zh-CN" dirty="0"/>
              <a:t>1</a:t>
            </a:r>
            <a:r>
              <a:rPr lang="zh-CN" altLang="en-US" dirty="0"/>
              <a:t>出发的一条路径，路径上除𝑥𝑚以外都是核心点，路径上所有点都是从𝑥</a:t>
            </a:r>
            <a:r>
              <a:rPr lang="en-US" altLang="zh-CN" dirty="0"/>
              <a:t>1</a:t>
            </a:r>
            <a:r>
              <a:rPr lang="zh-CN" altLang="en-US" dirty="0"/>
              <a:t>密度</a:t>
            </a:r>
            <a:r>
              <a:rPr lang="zh-CN" altLang="en-US" dirty="0" smtClean="0"/>
              <a:t>可达</a:t>
            </a:r>
            <a:r>
              <a:rPr lang="zh-CN" altLang="en-US" dirty="0"/>
              <a:t>的。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7044132" y="960581"/>
            <a:ext cx="5014517" cy="4630017"/>
          </a:xfrm>
          <a:prstGeom prst="rect">
            <a:avLst/>
          </a:prstGeom>
        </p:spPr>
      </p:pic>
    </p:spTree>
    <p:extLst>
      <p:ext uri="{BB962C8B-B14F-4D97-AF65-F5344CB8AC3E}">
        <p14:creationId xmlns:p14="http://schemas.microsoft.com/office/powerpoint/2010/main" val="967476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7031182" cy="4351338"/>
          </a:xfrm>
        </p:spPr>
        <p:txBody>
          <a:bodyPr>
            <a:normAutofit/>
          </a:bodyPr>
          <a:lstStyle/>
          <a:p>
            <a:r>
              <a:rPr lang="zh-CN" altLang="en-US" dirty="0">
                <a:solidFill>
                  <a:srgbClr val="FF0000"/>
                </a:solidFill>
              </a:rPr>
              <a:t>密度</a:t>
            </a:r>
            <a:r>
              <a:rPr lang="zh-CN" altLang="en-US" dirty="0" smtClean="0">
                <a:solidFill>
                  <a:srgbClr val="FF0000"/>
                </a:solidFill>
              </a:rPr>
              <a:t>相连</a:t>
            </a:r>
            <a:r>
              <a:rPr lang="zh-CN" altLang="en-US" dirty="0" smtClean="0"/>
              <a:t>：如果</a:t>
            </a:r>
            <a:r>
              <a:rPr lang="zh-CN" altLang="en-US" dirty="0"/>
              <a:t>两个数据对象𝑦</a:t>
            </a:r>
            <a:r>
              <a:rPr lang="en-US" altLang="zh-CN" dirty="0"/>
              <a:t>, </a:t>
            </a:r>
            <a:r>
              <a:rPr lang="zh-CN" altLang="en-US" dirty="0"/>
              <a:t>𝑧 ∈ 𝐷，如果都是从核心点𝑥 </a:t>
            </a:r>
            <a:r>
              <a:rPr lang="zh-CN" altLang="en-US" dirty="0" smtClean="0"/>
              <a:t>密度可</a:t>
            </a:r>
            <a:r>
              <a:rPr lang="zh-CN" altLang="en-US" dirty="0"/>
              <a:t>达的（基于参数𝐸𝑝𝑠和𝑀𝑖𝑛𝑃𝑡𝑠），则称它们是密度相连的。 </a:t>
            </a:r>
            <a:endParaRPr lang="en-US" altLang="zh-CN" dirty="0" smtClean="0"/>
          </a:p>
          <a:p>
            <a:r>
              <a:rPr lang="zh-CN" altLang="en-US" dirty="0" smtClean="0"/>
              <a:t>如图，有</a:t>
            </a:r>
            <a:r>
              <a:rPr lang="zh-CN" altLang="en-US" dirty="0"/>
              <a:t>两条与核心点𝑥</a:t>
            </a:r>
            <a:r>
              <a:rPr lang="en-US" altLang="zh-CN" dirty="0"/>
              <a:t>1</a:t>
            </a:r>
            <a:r>
              <a:rPr lang="zh-CN" altLang="en-US" dirty="0"/>
              <a:t>出发的密度可达路径， 𝑥</a:t>
            </a:r>
            <a:r>
              <a:rPr lang="en-US" altLang="zh-CN" dirty="0"/>
              <a:t>1 </a:t>
            </a:r>
            <a:r>
              <a:rPr lang="zh-CN" altLang="en-US" dirty="0"/>
              <a:t>→ 𝑥</a:t>
            </a:r>
            <a:r>
              <a:rPr lang="en-US" altLang="zh-CN" dirty="0"/>
              <a:t>2 </a:t>
            </a:r>
            <a:r>
              <a:rPr lang="zh-CN" altLang="en-US" dirty="0"/>
              <a:t>→ 𝑥</a:t>
            </a:r>
            <a:r>
              <a:rPr lang="en-US" altLang="zh-CN" dirty="0"/>
              <a:t>3 </a:t>
            </a:r>
            <a:r>
              <a:rPr lang="zh-CN" altLang="en-US" dirty="0"/>
              <a:t>→ 𝑥</a:t>
            </a:r>
            <a:r>
              <a:rPr lang="en-US" altLang="zh-CN" dirty="0"/>
              <a:t>4</a:t>
            </a:r>
            <a:r>
              <a:rPr lang="zh-CN" altLang="en-US" dirty="0"/>
              <a:t>和𝑥</a:t>
            </a:r>
            <a:r>
              <a:rPr lang="en-US" altLang="zh-CN" dirty="0"/>
              <a:t>1 </a:t>
            </a:r>
            <a:r>
              <a:rPr lang="zh-CN" altLang="en-US" dirty="0"/>
              <a:t>→ 𝑥</a:t>
            </a:r>
            <a:r>
              <a:rPr lang="en-US" altLang="zh-CN" dirty="0"/>
              <a:t>5 </a:t>
            </a:r>
            <a:r>
              <a:rPr lang="zh-CN" altLang="en-US" dirty="0"/>
              <a:t>→ 𝑥</a:t>
            </a:r>
            <a:r>
              <a:rPr lang="en-US" altLang="zh-CN" dirty="0"/>
              <a:t>6 </a:t>
            </a:r>
            <a:r>
              <a:rPr lang="zh-CN" altLang="en-US" dirty="0" smtClean="0"/>
              <a:t>→𝑥</a:t>
            </a:r>
            <a:r>
              <a:rPr lang="en-US" altLang="zh-CN" dirty="0"/>
              <a:t>7 </a:t>
            </a:r>
            <a:r>
              <a:rPr lang="zh-CN" altLang="en-US" dirty="0"/>
              <a:t>→ 𝑥</a:t>
            </a:r>
            <a:r>
              <a:rPr lang="en-US" altLang="zh-CN" dirty="0"/>
              <a:t>8</a:t>
            </a:r>
            <a:r>
              <a:rPr lang="zh-CN" altLang="en-US" dirty="0"/>
              <a:t>，其中的数据对象𝑥</a:t>
            </a:r>
            <a:r>
              <a:rPr lang="en-US" altLang="zh-CN" dirty="0"/>
              <a:t>4</a:t>
            </a:r>
            <a:r>
              <a:rPr lang="zh-CN" altLang="en-US" dirty="0"/>
              <a:t>和𝑥</a:t>
            </a:r>
            <a:r>
              <a:rPr lang="en-US" altLang="zh-CN" dirty="0"/>
              <a:t>8</a:t>
            </a:r>
            <a:r>
              <a:rPr lang="zh-CN" altLang="en-US" dirty="0"/>
              <a:t>是密度相连的 </a:t>
            </a:r>
            <a:r>
              <a:rPr lang="zh-CN" altLang="en-US" dirty="0" smtClean="0"/>
              <a:t>。</a:t>
            </a:r>
            <a:r>
              <a:rPr lang="zh-CN" altLang="en-US" dirty="0"/>
              <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7973924" y="822036"/>
            <a:ext cx="4218076" cy="3747221"/>
          </a:xfrm>
          <a:prstGeom prst="rect">
            <a:avLst/>
          </a:prstGeom>
        </p:spPr>
      </p:pic>
    </p:spTree>
    <p:extLst>
      <p:ext uri="{BB962C8B-B14F-4D97-AF65-F5344CB8AC3E}">
        <p14:creationId xmlns:p14="http://schemas.microsoft.com/office/powerpoint/2010/main" val="1704735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DBSCAN</a:t>
            </a:r>
            <a:r>
              <a:rPr lang="zh-CN" altLang="en-US" dirty="0" smtClean="0"/>
              <a:t>聚类原理：</a:t>
            </a:r>
            <a:endParaRPr lang="en-US" altLang="zh-CN" dirty="0" smtClean="0"/>
          </a:p>
          <a:p>
            <a:r>
              <a:rPr lang="en-US" altLang="zh-CN" dirty="0"/>
              <a:t>DBSCAN </a:t>
            </a:r>
            <a:r>
              <a:rPr lang="zh-CN" altLang="en-US" dirty="0"/>
              <a:t>算法识别一个簇的过程是：从某个核心点出发，获得密度</a:t>
            </a:r>
            <a:r>
              <a:rPr lang="zh-CN" altLang="en-US" dirty="0" smtClean="0"/>
              <a:t>相连</a:t>
            </a:r>
            <a:r>
              <a:rPr lang="zh-CN" altLang="en-US" dirty="0"/>
              <a:t>的最大数据对象集合，它们一起组成一个聚类簇 </a:t>
            </a:r>
            <a:r>
              <a:rPr lang="zh-CN" altLang="en-US" dirty="0" smtClean="0"/>
              <a:t>。</a:t>
            </a:r>
            <a:endParaRPr lang="en-US" altLang="zh-CN" dirty="0" smtClean="0"/>
          </a:p>
          <a:p>
            <a:r>
              <a:rPr lang="zh-CN" altLang="en-US" dirty="0" smtClean="0"/>
              <a:t>（</a:t>
            </a:r>
            <a:r>
              <a:rPr lang="en-US" altLang="zh-CN" dirty="0" smtClean="0"/>
              <a:t>1</a:t>
            </a:r>
            <a:r>
              <a:rPr lang="zh-CN" altLang="en-US" dirty="0" smtClean="0"/>
              <a:t>）任意</a:t>
            </a:r>
            <a:r>
              <a:rPr lang="zh-CN" altLang="en-US" dirty="0"/>
              <a:t>选择一个暂不属于任何簇的核心对象作为种子，然后寻找从此核心对象密度可达的所有</a:t>
            </a:r>
            <a:r>
              <a:rPr lang="zh-CN" altLang="en-US" dirty="0" smtClean="0"/>
              <a:t>数据</a:t>
            </a:r>
            <a:r>
              <a:rPr lang="zh-CN" altLang="en-US" dirty="0"/>
              <a:t>对象集合，将它们识别为一个聚类</a:t>
            </a:r>
            <a:r>
              <a:rPr lang="zh-CN" altLang="en-US" dirty="0" smtClean="0"/>
              <a:t>簇。</a:t>
            </a:r>
            <a:endParaRPr lang="en-US" altLang="zh-CN" dirty="0" smtClean="0"/>
          </a:p>
          <a:p>
            <a:r>
              <a:rPr lang="zh-CN" altLang="en-US" dirty="0" smtClean="0"/>
              <a:t>（</a:t>
            </a:r>
            <a:r>
              <a:rPr lang="en-US" altLang="zh-CN" dirty="0" smtClean="0"/>
              <a:t>2</a:t>
            </a:r>
            <a:r>
              <a:rPr lang="zh-CN" altLang="en-US" dirty="0" smtClean="0"/>
              <a:t>）继续</a:t>
            </a:r>
            <a:r>
              <a:rPr lang="zh-CN" altLang="en-US" dirty="0"/>
              <a:t>选取另一个不属于任何簇</a:t>
            </a:r>
            <a:r>
              <a:rPr lang="zh-CN" altLang="en-US" dirty="0" smtClean="0"/>
              <a:t>的</a:t>
            </a:r>
            <a:r>
              <a:rPr lang="zh-CN" altLang="en-US" dirty="0"/>
              <a:t>核心对象，并寻找从此核心对象密度可达的对象</a:t>
            </a:r>
            <a:r>
              <a:rPr lang="zh-CN" altLang="en-US" dirty="0" smtClean="0"/>
              <a:t>集合</a:t>
            </a:r>
            <a:r>
              <a:rPr lang="zh-CN" altLang="en-US" dirty="0"/>
              <a:t>。</a:t>
            </a:r>
            <a:r>
              <a:rPr lang="zh-CN" altLang="en-US" dirty="0" smtClean="0"/>
              <a:t>得到</a:t>
            </a:r>
            <a:r>
              <a:rPr lang="zh-CN" altLang="en-US" dirty="0"/>
              <a:t>另一个聚类</a:t>
            </a:r>
            <a:r>
              <a:rPr lang="zh-CN" altLang="en-US" dirty="0" smtClean="0"/>
              <a:t>簇。</a:t>
            </a:r>
            <a:r>
              <a:rPr lang="zh-CN" altLang="en-US" dirty="0"/>
              <a:t/>
            </a:r>
            <a:br>
              <a:rPr lang="zh-CN" altLang="en-US" dirty="0"/>
            </a:br>
            <a:r>
              <a:rPr lang="zh-CN" altLang="en-US" dirty="0" smtClean="0"/>
              <a:t>（</a:t>
            </a:r>
            <a:r>
              <a:rPr lang="en-US" altLang="zh-CN" dirty="0" smtClean="0"/>
              <a:t>3</a:t>
            </a:r>
            <a:r>
              <a:rPr lang="zh-CN" altLang="en-US" dirty="0" smtClean="0"/>
              <a:t>）重复上面过程，直到</a:t>
            </a:r>
            <a:r>
              <a:rPr lang="zh-CN" altLang="en-US" dirty="0"/>
              <a:t>所有的核心对象都被标记到某个</a:t>
            </a:r>
            <a:r>
              <a:rPr lang="zh-CN" altLang="en-US" dirty="0" smtClean="0"/>
              <a:t>簇。</a:t>
            </a:r>
            <a:endParaRPr lang="zh-CN" altLang="en-US" dirty="0"/>
          </a:p>
        </p:txBody>
      </p:sp>
    </p:spTree>
    <p:extLst>
      <p:ext uri="{BB962C8B-B14F-4D97-AF65-F5344CB8AC3E}">
        <p14:creationId xmlns:p14="http://schemas.microsoft.com/office/powerpoint/2010/main" val="4059619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9525" y="414337"/>
            <a:ext cx="12211050" cy="6029325"/>
          </a:xfrm>
          <a:prstGeom prst="rect">
            <a:avLst/>
          </a:prstGeom>
        </p:spPr>
      </p:pic>
    </p:spTree>
    <p:extLst>
      <p:ext uri="{BB962C8B-B14F-4D97-AF65-F5344CB8AC3E}">
        <p14:creationId xmlns:p14="http://schemas.microsoft.com/office/powerpoint/2010/main" val="2890681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691909" cy="4351338"/>
          </a:xfrm>
        </p:spPr>
        <p:txBody>
          <a:bodyPr/>
          <a:lstStyle/>
          <a:p>
            <a:r>
              <a:rPr lang="zh-CN" altLang="en-US" dirty="0" smtClean="0"/>
              <a:t>例子：</a:t>
            </a:r>
            <a:endParaRPr lang="en-US" altLang="zh-CN" dirty="0" smtClean="0"/>
          </a:p>
          <a:p>
            <a:r>
              <a:rPr lang="zh-CN" altLang="en-US" dirty="0" smtClean="0"/>
              <a:t>绿色点将被作为噪声点删除</a:t>
            </a:r>
            <a:endParaRPr lang="en-US" altLang="zh-CN" dirty="0" smtClean="0"/>
          </a:p>
          <a:p>
            <a:r>
              <a:rPr lang="zh-CN" altLang="en-US" dirty="0" smtClean="0"/>
              <a:t>粉色节点识别为一个簇</a:t>
            </a:r>
            <a:endParaRPr lang="en-US" altLang="zh-CN" dirty="0" smtClean="0"/>
          </a:p>
          <a:p>
            <a:r>
              <a:rPr lang="zh-CN" altLang="en-US" dirty="0" smtClean="0"/>
              <a:t>蓝色节点都是</a:t>
            </a:r>
            <a:r>
              <a:rPr lang="en-US" altLang="zh-CN" dirty="0" smtClean="0"/>
              <a:t>core point</a:t>
            </a:r>
            <a:r>
              <a:rPr lang="zh-CN" altLang="en-US" dirty="0" smtClean="0"/>
              <a:t>密度可达的，因此蓝色节点识别为一个簇</a:t>
            </a:r>
            <a:endParaRPr lang="en-US" altLang="zh-CN" dirty="0" smtClean="0"/>
          </a:p>
          <a:p>
            <a:endParaRPr lang="zh-CN" altLang="en-US" dirty="0"/>
          </a:p>
        </p:txBody>
      </p:sp>
      <p:pic>
        <p:nvPicPr>
          <p:cNvPr id="1026" name="Picture 2" descr="https://miro.medium.com/v2/resize:fit:705/1*ejlV2WryiH4zGFP_KohE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502" y="111702"/>
            <a:ext cx="537210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96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8.4.3 </a:t>
            </a:r>
            <a:r>
              <a:rPr lang="zh-CN" altLang="en-US" dirty="0"/>
              <a:t>进一步的讨论 </a:t>
            </a:r>
          </a:p>
        </p:txBody>
      </p:sp>
      <p:sp>
        <p:nvSpPr>
          <p:cNvPr id="3" name="内容占位符 2"/>
          <p:cNvSpPr>
            <a:spLocks noGrp="1"/>
          </p:cNvSpPr>
          <p:nvPr>
            <p:ph idx="1"/>
          </p:nvPr>
        </p:nvSpPr>
        <p:spPr/>
        <p:txBody>
          <a:bodyPr>
            <a:normAutofit/>
          </a:bodyPr>
          <a:lstStyle/>
          <a:p>
            <a:r>
              <a:rPr lang="en-US" altLang="zh-CN" dirty="0"/>
              <a:t>DBSCAN </a:t>
            </a:r>
            <a:r>
              <a:rPr lang="zh-CN" altLang="en-US" dirty="0"/>
              <a:t>算法有两个重要的参数：邻域半径𝐸𝑝𝑠和密度</a:t>
            </a:r>
            <a:r>
              <a:rPr lang="zh-CN" altLang="en-US" dirty="0" smtClean="0"/>
              <a:t>阈值𝑀𝑖𝑛𝑃𝑡𝑠</a:t>
            </a:r>
            <a:r>
              <a:rPr lang="zh-CN" altLang="en-US" dirty="0"/>
              <a:t>。前者直接影响数据</a:t>
            </a:r>
            <a:r>
              <a:rPr lang="zh-CN" altLang="en-US" dirty="0" smtClean="0"/>
              <a:t>对象</a:t>
            </a:r>
            <a:r>
              <a:rPr lang="zh-CN" altLang="en-US" dirty="0"/>
              <a:t>的密度，后者直接影响判断数据对象的类型（核心点、边界点和噪声点）。目前，它们</a:t>
            </a:r>
            <a:r>
              <a:rPr lang="zh-CN" altLang="en-US" dirty="0" smtClean="0"/>
              <a:t>的选取</a:t>
            </a:r>
            <a:r>
              <a:rPr lang="zh-CN" altLang="en-US" dirty="0"/>
              <a:t>有一些经验的方法。 </a:t>
            </a:r>
            <a:endParaRPr lang="en-US" altLang="zh-CN" dirty="0" smtClean="0"/>
          </a:p>
          <a:p>
            <a:r>
              <a:rPr lang="zh-CN" altLang="en-US" dirty="0"/>
              <a:t/>
            </a:r>
            <a:br>
              <a:rPr lang="zh-CN" altLang="en-US" dirty="0"/>
            </a:br>
            <a:r>
              <a:rPr lang="en-US" altLang="zh-CN" dirty="0" smtClean="0"/>
              <a:t>1.</a:t>
            </a:r>
            <a:r>
              <a:rPr lang="zh-CN" altLang="en-US" dirty="0"/>
              <a:t>邻域半径𝐸𝑝𝑠的</a:t>
            </a:r>
            <a:r>
              <a:rPr lang="zh-CN" altLang="en-US" dirty="0" smtClean="0"/>
              <a:t>选取：</a:t>
            </a:r>
            <a:r>
              <a:rPr lang="zh-CN" altLang="en-US" dirty="0"/>
              <a:t/>
            </a:r>
            <a:br>
              <a:rPr lang="zh-CN" altLang="en-US" dirty="0"/>
            </a:br>
            <a:r>
              <a:rPr lang="en-US" altLang="zh-CN" dirty="0"/>
              <a:t>K-</a:t>
            </a:r>
            <a:r>
              <a:rPr lang="zh-CN" altLang="en-US" dirty="0"/>
              <a:t>距离是数据对象与它的第 </a:t>
            </a:r>
            <a:r>
              <a:rPr lang="en-US" altLang="zh-CN" dirty="0"/>
              <a:t>K </a:t>
            </a:r>
            <a:r>
              <a:rPr lang="zh-CN" altLang="en-US" dirty="0"/>
              <a:t>近的对象之间的距离，而 </a:t>
            </a:r>
            <a:r>
              <a:rPr lang="en-US" altLang="zh-CN" dirty="0">
                <a:solidFill>
                  <a:srgbClr val="FF0000"/>
                </a:solidFill>
              </a:rPr>
              <a:t>K </a:t>
            </a:r>
            <a:r>
              <a:rPr lang="zh-CN" altLang="en-US" dirty="0">
                <a:solidFill>
                  <a:srgbClr val="FF0000"/>
                </a:solidFill>
              </a:rPr>
              <a:t>取值为</a:t>
            </a:r>
            <a:r>
              <a:rPr lang="zh-CN" altLang="en-US" dirty="0"/>
              <a:t>密度阈值</a:t>
            </a:r>
            <a:r>
              <a:rPr lang="zh-CN" altLang="en-US" dirty="0" smtClean="0">
                <a:solidFill>
                  <a:srgbClr val="FF0000"/>
                </a:solidFill>
              </a:rPr>
              <a:t>𝑀𝑖𝑛𝑃𝑡𝑠</a:t>
            </a:r>
            <a:r>
              <a:rPr lang="zh-CN" altLang="en-US" dirty="0" smtClean="0"/>
              <a:t>的</a:t>
            </a:r>
            <a:r>
              <a:rPr lang="zh-CN" altLang="en-US" dirty="0"/>
              <a:t>大小。将所有数据对象的 </a:t>
            </a:r>
            <a:r>
              <a:rPr lang="en-US" altLang="zh-CN" dirty="0"/>
              <a:t>K-</a:t>
            </a:r>
            <a:r>
              <a:rPr lang="zh-CN" altLang="en-US" dirty="0"/>
              <a:t>距离按从小到大排序后</a:t>
            </a:r>
            <a:r>
              <a:rPr lang="zh-CN" altLang="en-US" dirty="0" smtClean="0"/>
              <a:t>，绘制</a:t>
            </a:r>
            <a:r>
              <a:rPr lang="en-US" altLang="zh-CN" dirty="0"/>
              <a:t>K-</a:t>
            </a:r>
            <a:r>
              <a:rPr lang="zh-CN" altLang="en-US" dirty="0"/>
              <a:t>距离曲线 </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1278949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146964" cy="4351338"/>
          </a:xfrm>
        </p:spPr>
        <p:txBody>
          <a:bodyPr>
            <a:normAutofit fontScale="92500" lnSpcReduction="10000"/>
          </a:bodyPr>
          <a:lstStyle/>
          <a:p>
            <a:r>
              <a:rPr lang="zh-CN" altLang="en-US" dirty="0" smtClean="0"/>
              <a:t>大部分</a:t>
            </a:r>
            <a:r>
              <a:rPr lang="zh-CN" altLang="en-US" dirty="0"/>
              <a:t>数据对象应该聚集在簇内部和位于高密度区，它们的 </a:t>
            </a:r>
            <a:r>
              <a:rPr lang="en-US" altLang="zh-CN" dirty="0"/>
              <a:t>K-</a:t>
            </a:r>
            <a:r>
              <a:rPr lang="zh-CN" altLang="en-US" dirty="0"/>
              <a:t>距离较小，成为核心点</a:t>
            </a:r>
            <a:r>
              <a:rPr lang="zh-CN" altLang="en-US" dirty="0" smtClean="0"/>
              <a:t>；</a:t>
            </a:r>
            <a:endParaRPr lang="en-US" altLang="zh-CN" dirty="0" smtClean="0"/>
          </a:p>
          <a:p>
            <a:r>
              <a:rPr lang="zh-CN" altLang="en-US" dirty="0" smtClean="0"/>
              <a:t>而</a:t>
            </a:r>
            <a:r>
              <a:rPr lang="zh-CN" altLang="en-US" dirty="0"/>
              <a:t>少量的噪声对象由于位于低密度，它们的 </a:t>
            </a:r>
            <a:r>
              <a:rPr lang="en-US" altLang="zh-CN" dirty="0"/>
              <a:t>K-</a:t>
            </a:r>
            <a:r>
              <a:rPr lang="zh-CN" altLang="en-US" dirty="0"/>
              <a:t>距离较大</a:t>
            </a:r>
            <a:r>
              <a:rPr lang="zh-CN" altLang="en-US" dirty="0" smtClean="0"/>
              <a:t>。</a:t>
            </a:r>
            <a:endParaRPr lang="en-US" altLang="zh-CN" dirty="0" smtClean="0"/>
          </a:p>
          <a:p>
            <a:r>
              <a:rPr lang="zh-CN" altLang="en-US" dirty="0" smtClean="0"/>
              <a:t>因此，选取</a:t>
            </a:r>
            <a:r>
              <a:rPr lang="zh-CN" altLang="en-US" dirty="0"/>
              <a:t>拐点位置对于的值作为识别核心点的邻域半径是非常合理的。 </a:t>
            </a:r>
            <a:endParaRPr lang="en-US" altLang="zh-CN" dirty="0" smtClean="0"/>
          </a:p>
          <a:p>
            <a:r>
              <a:rPr lang="zh-CN" altLang="en-US" dirty="0" smtClean="0">
                <a:solidFill>
                  <a:srgbClr val="FF0000"/>
                </a:solidFill>
              </a:rPr>
              <a:t>左图</a:t>
            </a:r>
            <a:r>
              <a:rPr lang="en-US" altLang="zh-CN" dirty="0" smtClean="0">
                <a:solidFill>
                  <a:srgbClr val="FF0000"/>
                </a:solidFill>
              </a:rPr>
              <a:t>K=4</a:t>
            </a:r>
            <a:r>
              <a:rPr lang="zh-CN" altLang="en-US" dirty="0" smtClean="0">
                <a:solidFill>
                  <a:srgbClr val="FF0000"/>
                </a:solidFill>
              </a:rPr>
              <a:t>。最后以</a:t>
            </a:r>
            <a:r>
              <a:rPr lang="en-US" altLang="zh-CN" dirty="0" smtClean="0">
                <a:solidFill>
                  <a:srgbClr val="FF0000"/>
                </a:solidFill>
              </a:rPr>
              <a:t>0.075</a:t>
            </a:r>
            <a:r>
              <a:rPr lang="zh-CN" altLang="en-US" dirty="0" smtClean="0">
                <a:solidFill>
                  <a:srgbClr val="FF0000"/>
                </a:solidFill>
              </a:rPr>
              <a:t>作为</a:t>
            </a:r>
            <a:r>
              <a:rPr lang="en-US" altLang="zh-CN" dirty="0" smtClean="0">
                <a:solidFill>
                  <a:srgbClr val="FF0000"/>
                </a:solidFill>
              </a:rPr>
              <a:t>eps</a:t>
            </a:r>
            <a:r>
              <a:rPr lang="zh-CN" altLang="en-US" dirty="0" smtClean="0">
                <a:solidFill>
                  <a:srgbClr val="FF0000"/>
                </a:solidFill>
              </a:rPr>
              <a:t>。</a:t>
            </a:r>
            <a:endParaRPr lang="en-US" altLang="zh-CN" dirty="0" smtClean="0">
              <a:solidFill>
                <a:srgbClr val="FF0000"/>
              </a:solidFill>
            </a:endParaRPr>
          </a:p>
          <a:p>
            <a:r>
              <a:rPr lang="en-US" altLang="zh-CN" dirty="0" smtClean="0"/>
              <a:t>OPTIC</a:t>
            </a:r>
            <a:r>
              <a:rPr lang="zh-CN" altLang="en-US" dirty="0" smtClean="0"/>
              <a:t>是</a:t>
            </a:r>
            <a:r>
              <a:rPr lang="en-US" altLang="zh-CN" dirty="0" smtClean="0"/>
              <a:t>DBSCAN</a:t>
            </a:r>
            <a:r>
              <a:rPr lang="zh-CN" altLang="en-US" dirty="0" smtClean="0"/>
              <a:t>的变体，可以实施上述过程。请自学。</a:t>
            </a:r>
            <a:endParaRPr lang="zh-CN" altLang="en-US" dirty="0"/>
          </a:p>
        </p:txBody>
      </p:sp>
      <p:pic>
        <p:nvPicPr>
          <p:cNvPr id="4" name="图片 3"/>
          <p:cNvPicPr>
            <a:picLocks noChangeAspect="1"/>
          </p:cNvPicPr>
          <p:nvPr/>
        </p:nvPicPr>
        <p:blipFill>
          <a:blip r:embed="rId2"/>
          <a:stretch>
            <a:fillRect/>
          </a:stretch>
        </p:blipFill>
        <p:spPr>
          <a:xfrm>
            <a:off x="5809673" y="1358179"/>
            <a:ext cx="6121613" cy="4306238"/>
          </a:xfrm>
          <a:prstGeom prst="rect">
            <a:avLst/>
          </a:prstGeom>
        </p:spPr>
      </p:pic>
    </p:spTree>
    <p:extLst>
      <p:ext uri="{BB962C8B-B14F-4D97-AF65-F5344CB8AC3E}">
        <p14:creationId xmlns:p14="http://schemas.microsoft.com/office/powerpoint/2010/main" val="3648762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a:t>
            </a:r>
            <a:r>
              <a:rPr lang="zh-CN" altLang="en-US" dirty="0"/>
              <a:t>密度阈值𝑀𝑖𝑛𝑃𝑡𝑠的</a:t>
            </a:r>
            <a:r>
              <a:rPr lang="zh-CN" altLang="en-US" dirty="0" smtClean="0"/>
              <a:t>选取</a:t>
            </a:r>
            <a:endParaRPr lang="en-US" altLang="zh-CN" dirty="0" smtClean="0"/>
          </a:p>
          <a:p>
            <a:r>
              <a:rPr lang="zh-CN" altLang="en-US" dirty="0"/>
              <a:t>阈值的选取有一个指导性的原则： 𝑀𝑖𝑛𝑃𝑡𝑠 ≥ 𝑑 </a:t>
            </a:r>
            <a:r>
              <a:rPr lang="en-US" altLang="zh-CN" dirty="0"/>
              <a:t>+ 1</a:t>
            </a:r>
            <a:r>
              <a:rPr lang="zh-CN" altLang="en-US" dirty="0"/>
              <a:t>，其中， 𝑑是指数据对象的维度。 </a:t>
            </a:r>
            <a:endParaRPr lang="en-US" altLang="zh-CN" dirty="0" smtClean="0"/>
          </a:p>
          <a:p>
            <a:endParaRPr lang="en-US" altLang="zh-CN" dirty="0"/>
          </a:p>
          <a:p>
            <a:r>
              <a:rPr lang="zh-CN" altLang="en-US" dirty="0" smtClean="0"/>
              <a:t>上图中</a:t>
            </a:r>
            <a:r>
              <a:rPr lang="zh-CN" altLang="en-US" dirty="0"/>
              <a:t>的 </a:t>
            </a:r>
            <a:r>
              <a:rPr lang="en-US" altLang="zh-CN" dirty="0"/>
              <a:t>Moons </a:t>
            </a:r>
            <a:r>
              <a:rPr lang="zh-CN" altLang="en-US" dirty="0"/>
              <a:t>数据集是二维的</a:t>
            </a:r>
            <a:r>
              <a:rPr lang="zh-CN" altLang="en-US" dirty="0" smtClean="0"/>
              <a:t>，</a:t>
            </a:r>
            <a:r>
              <a:rPr lang="zh-CN" altLang="en-US" dirty="0"/>
              <a:t>因此</a:t>
            </a:r>
            <a:r>
              <a:rPr lang="zh-CN" altLang="en-US" dirty="0" smtClean="0"/>
              <a:t>取</a:t>
            </a:r>
            <a:r>
              <a:rPr lang="zh-CN" altLang="en-US" dirty="0"/>
              <a:t>𝑀𝑖𝑛𝑃𝑡𝑠的值为 </a:t>
            </a:r>
            <a:r>
              <a:rPr lang="en-US" altLang="zh-CN" dirty="0"/>
              <a:t>4 </a:t>
            </a:r>
            <a:r>
              <a:rPr lang="zh-CN" altLang="en-US" dirty="0"/>
              <a:t>是合适的。 </a:t>
            </a:r>
            <a:br>
              <a:rPr lang="zh-CN" altLang="en-US" dirty="0"/>
            </a:br>
            <a:r>
              <a:rPr lang="zh-CN" altLang="en-US" dirty="0"/>
              <a:t/>
            </a:r>
            <a:br>
              <a:rPr lang="zh-CN" altLang="en-US" dirty="0"/>
            </a:br>
            <a:r>
              <a:rPr lang="zh-CN" altLang="en-US" dirty="0"/>
              <a:t> </a:t>
            </a:r>
            <a:br>
              <a:rPr lang="zh-CN" altLang="en-US" dirty="0"/>
            </a:br>
            <a:endParaRPr lang="zh-CN" altLang="en-US" dirty="0"/>
          </a:p>
        </p:txBody>
      </p:sp>
    </p:spTree>
    <p:extLst>
      <p:ext uri="{BB962C8B-B14F-4D97-AF65-F5344CB8AC3E}">
        <p14:creationId xmlns:p14="http://schemas.microsoft.com/office/powerpoint/2010/main" val="7650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en-US" dirty="0"/>
              <a:t>它在很多行业都</a:t>
            </a:r>
            <a:r>
              <a:rPr lang="zh-CN" altLang="en-US" dirty="0" smtClean="0"/>
              <a:t>有一些</a:t>
            </a:r>
            <a:r>
              <a:rPr lang="zh-CN" altLang="en-US" dirty="0"/>
              <a:t>典型应用。</a:t>
            </a:r>
            <a:r>
              <a:rPr lang="zh-CN" altLang="en-US" dirty="0" smtClean="0"/>
              <a:t> </a:t>
            </a:r>
            <a:br>
              <a:rPr lang="zh-CN" altLang="en-US" dirty="0" smtClean="0"/>
            </a:br>
            <a:endParaRPr lang="en-US" altLang="zh-CN" dirty="0" smtClean="0"/>
          </a:p>
          <a:p>
            <a:r>
              <a:rPr lang="zh-CN" altLang="en-US" dirty="0" smtClean="0">
                <a:solidFill>
                  <a:srgbClr val="FF0000"/>
                </a:solidFill>
              </a:rPr>
              <a:t>市场营销</a:t>
            </a:r>
            <a:r>
              <a:rPr lang="zh-CN" altLang="en-US" dirty="0" smtClean="0"/>
              <a:t>：利用客户的购买历史、兴趣偏好等数据，聚类能够对客户做类别的细分，帮助市场营销人员对不同群体的客户定制针对性的产品和服务，从而实现精准营销。</a:t>
            </a:r>
          </a:p>
          <a:p>
            <a:r>
              <a:rPr lang="zh-CN" altLang="en-US" dirty="0" smtClean="0">
                <a:solidFill>
                  <a:srgbClr val="FF0000"/>
                </a:solidFill>
              </a:rPr>
              <a:t>生物信息学</a:t>
            </a:r>
            <a:r>
              <a:rPr lang="zh-CN" altLang="en-US" dirty="0" smtClean="0"/>
              <a:t>：聚类常常用于蛋白质序列分析和基因表达数据分析。例如，分子结构相似的蛋白质，功能也相似，通过聚类将功能相似的蛋白质聚为同一个簇，为研究蛋白质的功能提供帮助。</a:t>
            </a:r>
          </a:p>
          <a:p>
            <a:r>
              <a:rPr lang="zh-CN" altLang="en-US" dirty="0" smtClean="0">
                <a:solidFill>
                  <a:srgbClr val="FF0000"/>
                </a:solidFill>
              </a:rPr>
              <a:t>工程规划</a:t>
            </a:r>
            <a:r>
              <a:rPr lang="zh-CN" altLang="en-US" dirty="0" smtClean="0"/>
              <a:t>：结合地理信息系统（</a:t>
            </a:r>
            <a:r>
              <a:rPr lang="en-US" altLang="zh-CN" dirty="0" smtClean="0"/>
              <a:t>Geographic Information System</a:t>
            </a:r>
            <a:r>
              <a:rPr lang="zh-CN" altLang="en-US" dirty="0" smtClean="0"/>
              <a:t>， </a:t>
            </a:r>
            <a:r>
              <a:rPr lang="en-US" altLang="zh-CN" dirty="0" smtClean="0"/>
              <a:t>GIS</a:t>
            </a:r>
            <a:r>
              <a:rPr lang="zh-CN" altLang="en-US" dirty="0" smtClean="0"/>
              <a:t>）了解地理位置信息，聚类可以被应用在基站选址、变电站选址、银行网点选址等工程规划应用中。</a:t>
            </a:r>
            <a:endParaRPr lang="zh-CN" altLang="en-US" dirty="0"/>
          </a:p>
        </p:txBody>
      </p:sp>
    </p:spTree>
    <p:extLst>
      <p:ext uri="{BB962C8B-B14F-4D97-AF65-F5344CB8AC3E}">
        <p14:creationId xmlns:p14="http://schemas.microsoft.com/office/powerpoint/2010/main" val="2674305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8.4.4 </a:t>
            </a:r>
            <a:r>
              <a:rPr lang="zh-CN" altLang="en-US" dirty="0"/>
              <a:t>基于 </a:t>
            </a:r>
            <a:r>
              <a:rPr lang="en-US" altLang="zh-CN" dirty="0"/>
              <a:t>python </a:t>
            </a:r>
            <a:r>
              <a:rPr lang="zh-CN" altLang="en-US" dirty="0"/>
              <a:t>的实现 </a:t>
            </a:r>
          </a:p>
        </p:txBody>
      </p:sp>
      <p:sp>
        <p:nvSpPr>
          <p:cNvPr id="3" name="内容占位符 2"/>
          <p:cNvSpPr>
            <a:spLocks noGrp="1"/>
          </p:cNvSpPr>
          <p:nvPr>
            <p:ph idx="1"/>
          </p:nvPr>
        </p:nvSpPr>
        <p:spPr/>
        <p:txBody>
          <a:bodyPr/>
          <a:lstStyle/>
          <a:p>
            <a:r>
              <a:rPr lang="en-US" altLang="zh-CN" dirty="0"/>
              <a:t>class </a:t>
            </a:r>
            <a:r>
              <a:rPr lang="en-US" altLang="zh-CN" dirty="0" err="1"/>
              <a:t>sklearn.cluster.DBSCAN</a:t>
            </a:r>
            <a:r>
              <a:rPr lang="en-US" altLang="zh-CN" dirty="0"/>
              <a:t>(eps=0.5, *, </a:t>
            </a:r>
            <a:r>
              <a:rPr lang="en-US" altLang="zh-CN" dirty="0" err="1"/>
              <a:t>min_samples</a:t>
            </a:r>
            <a:r>
              <a:rPr lang="en-US" altLang="zh-CN" dirty="0"/>
              <a:t>=5, metric='</a:t>
            </a:r>
            <a:r>
              <a:rPr lang="en-US" altLang="zh-CN" dirty="0" err="1"/>
              <a:t>euclidean</a:t>
            </a:r>
            <a:r>
              <a:rPr lang="en-US" altLang="zh-CN" dirty="0"/>
              <a:t>', </a:t>
            </a:r>
            <a:r>
              <a:rPr lang="en-US" altLang="zh-CN" dirty="0" err="1"/>
              <a:t>metric_params</a:t>
            </a:r>
            <a:r>
              <a:rPr lang="en-US" altLang="zh-CN" dirty="0"/>
              <a:t>=None, algorithm='auto', </a:t>
            </a:r>
            <a:r>
              <a:rPr lang="en-US" altLang="zh-CN" dirty="0" err="1"/>
              <a:t>leaf_size</a:t>
            </a:r>
            <a:r>
              <a:rPr lang="en-US" altLang="zh-CN" dirty="0"/>
              <a:t>=30, p=None, </a:t>
            </a:r>
            <a:r>
              <a:rPr lang="en-US" altLang="zh-CN" dirty="0" err="1"/>
              <a:t>n_jobs</a:t>
            </a:r>
            <a:r>
              <a:rPr lang="en-US" altLang="zh-CN" dirty="0"/>
              <a:t>=None)</a:t>
            </a:r>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604655" y="3294285"/>
            <a:ext cx="6430818" cy="3378987"/>
          </a:xfrm>
          <a:prstGeom prst="rect">
            <a:avLst/>
          </a:prstGeom>
        </p:spPr>
      </p:pic>
    </p:spTree>
    <p:extLst>
      <p:ext uri="{BB962C8B-B14F-4D97-AF65-F5344CB8AC3E}">
        <p14:creationId xmlns:p14="http://schemas.microsoft.com/office/powerpoint/2010/main" val="477429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创建一个 </a:t>
            </a:r>
            <a:r>
              <a:rPr lang="en-US" altLang="zh-CN" dirty="0"/>
              <a:t>DBSCAN </a:t>
            </a:r>
            <a:r>
              <a:rPr lang="zh-CN" altLang="en-US" dirty="0"/>
              <a:t>聚类模型的典型过程如下：</a:t>
            </a:r>
            <a:br>
              <a:rPr lang="zh-CN" altLang="en-US" dirty="0"/>
            </a:br>
            <a:r>
              <a:rPr lang="en-US" altLang="zh-CN" dirty="0"/>
              <a:t>model = DBSCAN (eps=0.2, </a:t>
            </a:r>
            <a:r>
              <a:rPr lang="en-US" altLang="zh-CN" dirty="0" err="1"/>
              <a:t>min_samples</a:t>
            </a:r>
            <a:r>
              <a:rPr lang="en-US" altLang="zh-CN" dirty="0"/>
              <a:t>=4</a:t>
            </a:r>
            <a:r>
              <a:rPr lang="en-US" altLang="zh-CN" dirty="0" smtClean="0"/>
              <a:t>)</a:t>
            </a:r>
          </a:p>
          <a:p>
            <a:endParaRPr lang="en-US" altLang="zh-CN" dirty="0"/>
          </a:p>
          <a:p>
            <a:r>
              <a:rPr lang="zh-CN" altLang="en-US" dirty="0" smtClean="0"/>
              <a:t>获得 </a:t>
            </a:r>
            <a:r>
              <a:rPr lang="en-US" altLang="zh-CN" dirty="0"/>
              <a:t>DBSCAN </a:t>
            </a:r>
            <a:r>
              <a:rPr lang="zh-CN" altLang="en-US" dirty="0"/>
              <a:t>聚类算法对数据集的聚类结果的操作语句如下：</a:t>
            </a:r>
            <a:br>
              <a:rPr lang="zh-CN" altLang="en-US" dirty="0"/>
            </a:br>
            <a:r>
              <a:rPr lang="en-US" altLang="zh-CN" dirty="0" err="1"/>
              <a:t>y_pred</a:t>
            </a:r>
            <a:r>
              <a:rPr lang="en-US" altLang="zh-CN" dirty="0"/>
              <a:t> = </a:t>
            </a:r>
            <a:r>
              <a:rPr lang="en-US" altLang="zh-CN" dirty="0" err="1"/>
              <a:t>model.fit_predict</a:t>
            </a:r>
            <a:r>
              <a:rPr lang="en-US" altLang="zh-CN" dirty="0"/>
              <a:t>(X) </a:t>
            </a:r>
            <a:br>
              <a:rPr lang="en-US" altLang="zh-CN" dirty="0"/>
            </a:br>
            <a:endParaRPr lang="zh-CN" altLang="en-US" dirty="0"/>
          </a:p>
        </p:txBody>
      </p:sp>
    </p:spTree>
    <p:extLst>
      <p:ext uri="{BB962C8B-B14F-4D97-AF65-F5344CB8AC3E}">
        <p14:creationId xmlns:p14="http://schemas.microsoft.com/office/powerpoint/2010/main" val="8930185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代码 </a:t>
            </a:r>
            <a:r>
              <a:rPr lang="en-US" altLang="zh-CN" dirty="0"/>
              <a:t>8-3</a:t>
            </a:r>
            <a:r>
              <a:rPr lang="zh-CN" altLang="en-US" dirty="0"/>
              <a:t>： </a:t>
            </a:r>
            <a:r>
              <a:rPr lang="en-US" altLang="zh-CN" dirty="0"/>
              <a:t>DBSCAN </a:t>
            </a:r>
            <a:r>
              <a:rPr lang="zh-CN" altLang="en-US" dirty="0"/>
              <a:t>算法在带噪声的 </a:t>
            </a:r>
            <a:r>
              <a:rPr lang="en-US" altLang="zh-CN" dirty="0"/>
              <a:t>Moons </a:t>
            </a:r>
            <a:r>
              <a:rPr lang="zh-CN" altLang="en-US" dirty="0"/>
              <a:t>数据集上的聚类过程 </a:t>
            </a:r>
            <a:br>
              <a:rPr lang="zh-CN" altLang="en-US" dirty="0"/>
            </a:br>
            <a:endParaRPr lang="zh-CN" altLang="en-US" dirty="0"/>
          </a:p>
        </p:txBody>
      </p:sp>
    </p:spTree>
    <p:extLst>
      <p:ext uri="{BB962C8B-B14F-4D97-AF65-F5344CB8AC3E}">
        <p14:creationId xmlns:p14="http://schemas.microsoft.com/office/powerpoint/2010/main" val="259242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8.4.5 DBSCAN </a:t>
            </a:r>
            <a:r>
              <a:rPr lang="zh-CN" altLang="en-US" dirty="0"/>
              <a:t>算法的优缺点 </a:t>
            </a:r>
          </a:p>
        </p:txBody>
      </p:sp>
      <p:sp>
        <p:nvSpPr>
          <p:cNvPr id="3" name="内容占位符 2"/>
          <p:cNvSpPr>
            <a:spLocks noGrp="1"/>
          </p:cNvSpPr>
          <p:nvPr>
            <p:ph idx="1"/>
          </p:nvPr>
        </p:nvSpPr>
        <p:spPr/>
        <p:txBody>
          <a:bodyPr/>
          <a:lstStyle/>
          <a:p>
            <a:r>
              <a:rPr lang="en-US" altLang="zh-CN" dirty="0"/>
              <a:t>DBSCAN </a:t>
            </a:r>
            <a:r>
              <a:rPr lang="zh-CN" altLang="en-US" dirty="0"/>
              <a:t>是一种基于密度的聚类算法，它的主要优点包括：</a:t>
            </a:r>
          </a:p>
          <a:p>
            <a:r>
              <a:rPr lang="zh-CN" altLang="en-US" dirty="0" smtClean="0"/>
              <a:t>（</a:t>
            </a:r>
            <a:r>
              <a:rPr lang="en-US" altLang="zh-CN" dirty="0" smtClean="0"/>
              <a:t>1</a:t>
            </a:r>
            <a:r>
              <a:rPr lang="zh-CN" altLang="en-US" dirty="0" smtClean="0"/>
              <a:t>）不</a:t>
            </a:r>
            <a:r>
              <a:rPr lang="zh-CN" altLang="en-US" dirty="0"/>
              <a:t>需要事先指定簇的数目。</a:t>
            </a:r>
          </a:p>
          <a:p>
            <a:r>
              <a:rPr lang="zh-CN" altLang="en-US" dirty="0" smtClean="0"/>
              <a:t>（</a:t>
            </a:r>
            <a:r>
              <a:rPr lang="en-US" altLang="zh-CN" dirty="0" smtClean="0"/>
              <a:t>2</a:t>
            </a:r>
            <a:r>
              <a:rPr lang="zh-CN" altLang="en-US" dirty="0" smtClean="0"/>
              <a:t>）可以</a:t>
            </a:r>
            <a:r>
              <a:rPr lang="zh-CN" altLang="en-US" dirty="0"/>
              <a:t>对任意形状、任意大小的簇进行聚类。相对的， </a:t>
            </a:r>
            <a:r>
              <a:rPr lang="en-US" altLang="zh-CN" dirty="0"/>
              <a:t>K-means </a:t>
            </a:r>
            <a:r>
              <a:rPr lang="zh-CN" altLang="en-US" dirty="0"/>
              <a:t>这种基于划分的方法一般只适应于凸簇的聚类。</a:t>
            </a:r>
          </a:p>
          <a:p>
            <a:r>
              <a:rPr lang="zh-CN" altLang="en-US" dirty="0" smtClean="0"/>
              <a:t>（</a:t>
            </a:r>
            <a:r>
              <a:rPr lang="en-US" altLang="zh-CN" dirty="0" smtClean="0"/>
              <a:t>3</a:t>
            </a:r>
            <a:r>
              <a:rPr lang="zh-CN" altLang="en-US" dirty="0" smtClean="0"/>
              <a:t>）对</a:t>
            </a:r>
            <a:r>
              <a:rPr lang="zh-CN" altLang="en-US" dirty="0"/>
              <a:t>噪声或异常数据不敏感，可以在聚类过程中过滤噪声点或异常点。</a:t>
            </a:r>
          </a:p>
          <a:p>
            <a:r>
              <a:rPr lang="zh-CN" altLang="en-US" dirty="0" smtClean="0"/>
              <a:t>（</a:t>
            </a:r>
            <a:r>
              <a:rPr lang="en-US" altLang="zh-CN" dirty="0" smtClean="0"/>
              <a:t>4</a:t>
            </a:r>
            <a:r>
              <a:rPr lang="zh-CN" altLang="en-US" dirty="0" smtClean="0"/>
              <a:t>）聚类</a:t>
            </a:r>
            <a:r>
              <a:rPr lang="zh-CN" altLang="en-US" dirty="0"/>
              <a:t>结果稳定，不受算法初始值的影响。相对的， </a:t>
            </a:r>
            <a:r>
              <a:rPr lang="en-US" altLang="zh-CN" dirty="0"/>
              <a:t>K-means </a:t>
            </a:r>
            <a:r>
              <a:rPr lang="zh-CN" altLang="en-US" dirty="0"/>
              <a:t>算法明显受到初始质心的影响。</a:t>
            </a:r>
          </a:p>
        </p:txBody>
      </p:sp>
    </p:spTree>
    <p:extLst>
      <p:ext uri="{BB962C8B-B14F-4D97-AF65-F5344CB8AC3E}">
        <p14:creationId xmlns:p14="http://schemas.microsoft.com/office/powerpoint/2010/main" val="4293602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6255327" cy="4351338"/>
          </a:xfrm>
        </p:spPr>
        <p:txBody>
          <a:bodyPr>
            <a:normAutofit/>
          </a:bodyPr>
          <a:lstStyle/>
          <a:p>
            <a:r>
              <a:rPr lang="en-US" altLang="zh-CN" dirty="0"/>
              <a:t>DBSCAN </a:t>
            </a:r>
            <a:r>
              <a:rPr lang="zh-CN" altLang="en-US" dirty="0"/>
              <a:t>算法的主要缺点包括：</a:t>
            </a:r>
          </a:p>
          <a:p>
            <a:pPr marL="0" indent="0">
              <a:buNone/>
            </a:pPr>
            <a:r>
              <a:rPr lang="zh-CN" altLang="en-US" dirty="0" smtClean="0"/>
              <a:t>（</a:t>
            </a:r>
            <a:r>
              <a:rPr lang="en-US" altLang="zh-CN" dirty="0" smtClean="0"/>
              <a:t>1</a:t>
            </a:r>
            <a:r>
              <a:rPr lang="zh-CN" altLang="en-US" dirty="0" smtClean="0"/>
              <a:t>）当</a:t>
            </a:r>
            <a:r>
              <a:rPr lang="zh-CN" altLang="en-US" dirty="0"/>
              <a:t>不同簇之间的密度差异较大时， </a:t>
            </a:r>
            <a:r>
              <a:rPr lang="en-US" altLang="zh-CN" dirty="0"/>
              <a:t>DBSCAN </a:t>
            </a:r>
            <a:r>
              <a:rPr lang="zh-CN" altLang="en-US" dirty="0"/>
              <a:t>存在参数𝐸𝑝𝑠和𝑀𝑖𝑛𝑃𝑡𝑠选取困难的</a:t>
            </a:r>
            <a:r>
              <a:rPr lang="zh-CN" altLang="en-US" dirty="0" smtClean="0"/>
              <a:t>问题。</a:t>
            </a:r>
            <a:endParaRPr lang="en-US" altLang="zh-CN" dirty="0" smtClean="0"/>
          </a:p>
          <a:p>
            <a:pPr marL="0" indent="0">
              <a:buNone/>
            </a:pPr>
            <a:r>
              <a:rPr lang="zh-CN" altLang="en-US" dirty="0" smtClean="0"/>
              <a:t>如图两</a:t>
            </a:r>
            <a:r>
              <a:rPr lang="zh-CN" altLang="en-US" dirty="0"/>
              <a:t>个簇的</a:t>
            </a:r>
            <a:r>
              <a:rPr lang="zh-CN" altLang="en-US" dirty="0" smtClean="0"/>
              <a:t>密度</a:t>
            </a:r>
            <a:r>
              <a:rPr lang="zh-CN" altLang="en-US" dirty="0"/>
              <a:t>差异</a:t>
            </a:r>
            <a:r>
              <a:rPr lang="zh-CN" altLang="en-US" dirty="0" smtClean="0"/>
              <a:t>显著。</a:t>
            </a:r>
            <a:endParaRPr lang="zh-CN" altLang="en-US" dirty="0"/>
          </a:p>
        </p:txBody>
      </p:sp>
      <p:pic>
        <p:nvPicPr>
          <p:cNvPr id="4" name="图片 3"/>
          <p:cNvPicPr>
            <a:picLocks noChangeAspect="1"/>
          </p:cNvPicPr>
          <p:nvPr/>
        </p:nvPicPr>
        <p:blipFill>
          <a:blip r:embed="rId2"/>
          <a:stretch>
            <a:fillRect/>
          </a:stretch>
        </p:blipFill>
        <p:spPr>
          <a:xfrm>
            <a:off x="7466513" y="1690688"/>
            <a:ext cx="4280265" cy="4352202"/>
          </a:xfrm>
          <a:prstGeom prst="rect">
            <a:avLst/>
          </a:prstGeom>
        </p:spPr>
      </p:pic>
    </p:spTree>
    <p:extLst>
      <p:ext uri="{BB962C8B-B14F-4D97-AF65-F5344CB8AC3E}">
        <p14:creationId xmlns:p14="http://schemas.microsoft.com/office/powerpoint/2010/main" val="815992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如果</a:t>
            </a:r>
            <a:r>
              <a:rPr lang="zh-CN" altLang="en-US" dirty="0"/>
              <a:t>选择较小的邻域半径，则</a:t>
            </a:r>
            <a:r>
              <a:rPr lang="zh-CN" altLang="en-US" dirty="0" smtClean="0"/>
              <a:t>很容易</a:t>
            </a:r>
            <a:r>
              <a:rPr lang="zh-CN" altLang="en-US" dirty="0"/>
              <a:t>将密度小簇识别为噪声（如图 </a:t>
            </a:r>
            <a:r>
              <a:rPr lang="en-US" altLang="zh-CN" dirty="0"/>
              <a:t>8-13(b)</a:t>
            </a:r>
            <a:r>
              <a:rPr lang="zh-CN" altLang="en-US" dirty="0"/>
              <a:t>和 </a:t>
            </a:r>
            <a:r>
              <a:rPr lang="en-US" altLang="zh-CN" dirty="0"/>
              <a:t>8-13(c)</a:t>
            </a:r>
            <a:r>
              <a:rPr lang="zh-CN" altLang="en-US" dirty="0"/>
              <a:t>所</a:t>
            </a:r>
            <a:r>
              <a:rPr lang="zh-CN" altLang="en-US" dirty="0" smtClean="0"/>
              <a:t>示</a:t>
            </a:r>
            <a:endParaRPr lang="zh-CN" altLang="en-US" dirty="0"/>
          </a:p>
        </p:txBody>
      </p:sp>
      <p:pic>
        <p:nvPicPr>
          <p:cNvPr id="4" name="图片 3"/>
          <p:cNvPicPr>
            <a:picLocks noChangeAspect="1"/>
          </p:cNvPicPr>
          <p:nvPr/>
        </p:nvPicPr>
        <p:blipFill>
          <a:blip r:embed="rId2"/>
          <a:stretch>
            <a:fillRect/>
          </a:stretch>
        </p:blipFill>
        <p:spPr>
          <a:xfrm>
            <a:off x="1265382" y="2772089"/>
            <a:ext cx="3869603" cy="3946355"/>
          </a:xfrm>
          <a:prstGeom prst="rect">
            <a:avLst/>
          </a:prstGeom>
        </p:spPr>
      </p:pic>
      <p:pic>
        <p:nvPicPr>
          <p:cNvPr id="5" name="图片 4"/>
          <p:cNvPicPr>
            <a:picLocks noChangeAspect="1"/>
          </p:cNvPicPr>
          <p:nvPr/>
        </p:nvPicPr>
        <p:blipFill>
          <a:blip r:embed="rId3"/>
          <a:stretch>
            <a:fillRect/>
          </a:stretch>
        </p:blipFill>
        <p:spPr>
          <a:xfrm>
            <a:off x="5929745" y="2617386"/>
            <a:ext cx="3942051" cy="4101058"/>
          </a:xfrm>
          <a:prstGeom prst="rect">
            <a:avLst/>
          </a:prstGeom>
        </p:spPr>
      </p:pic>
    </p:spTree>
    <p:extLst>
      <p:ext uri="{BB962C8B-B14F-4D97-AF65-F5344CB8AC3E}">
        <p14:creationId xmlns:p14="http://schemas.microsoft.com/office/powerpoint/2010/main" val="3139765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5645727" cy="4351338"/>
          </a:xfrm>
        </p:spPr>
        <p:txBody>
          <a:bodyPr>
            <a:normAutofit/>
          </a:bodyPr>
          <a:lstStyle/>
          <a:p>
            <a:r>
              <a:rPr lang="zh-CN" altLang="en-US" dirty="0" smtClean="0"/>
              <a:t>如果</a:t>
            </a:r>
            <a:r>
              <a:rPr lang="zh-CN" altLang="en-US" dirty="0"/>
              <a:t>选择较大的邻域</a:t>
            </a:r>
            <a:r>
              <a:rPr lang="zh-CN" altLang="en-US" dirty="0" smtClean="0"/>
              <a:t>半径</a:t>
            </a:r>
            <a:r>
              <a:rPr lang="zh-CN" altLang="en-US" dirty="0"/>
              <a:t>，则可能把密度大的簇附近的噪声也识别为它的核心</a:t>
            </a:r>
            <a:r>
              <a:rPr lang="zh-CN" altLang="en-US" dirty="0" smtClean="0"/>
              <a:t>点。</a:t>
            </a:r>
            <a:endParaRPr lang="zh-CN" altLang="en-US" dirty="0"/>
          </a:p>
        </p:txBody>
      </p:sp>
      <p:pic>
        <p:nvPicPr>
          <p:cNvPr id="4" name="图片 3"/>
          <p:cNvPicPr>
            <a:picLocks noChangeAspect="1"/>
          </p:cNvPicPr>
          <p:nvPr/>
        </p:nvPicPr>
        <p:blipFill>
          <a:blip r:embed="rId2"/>
          <a:stretch>
            <a:fillRect/>
          </a:stretch>
        </p:blipFill>
        <p:spPr>
          <a:xfrm>
            <a:off x="6942270" y="1265382"/>
            <a:ext cx="5175405" cy="5235286"/>
          </a:xfrm>
          <a:prstGeom prst="rect">
            <a:avLst/>
          </a:prstGeom>
        </p:spPr>
      </p:pic>
    </p:spTree>
    <p:extLst>
      <p:ext uri="{BB962C8B-B14F-4D97-AF65-F5344CB8AC3E}">
        <p14:creationId xmlns:p14="http://schemas.microsoft.com/office/powerpoint/2010/main" val="15188392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2</a:t>
            </a:r>
            <a:r>
              <a:rPr lang="zh-CN" altLang="en-US" dirty="0" smtClean="0"/>
              <a:t>）对于</a:t>
            </a:r>
            <a:r>
              <a:rPr lang="zh-CN" altLang="en-US" dirty="0"/>
              <a:t>高维数据集，常用的距离度量（如欧氏距离）失去意义，此时很难估计数据对象的密度，因而 </a:t>
            </a:r>
            <a:r>
              <a:rPr lang="en-US" altLang="zh-CN" dirty="0"/>
              <a:t>DBSCAN </a:t>
            </a:r>
            <a:r>
              <a:rPr lang="zh-CN" altLang="en-US" dirty="0"/>
              <a:t>也不适合处理高维数据集</a:t>
            </a:r>
            <a:r>
              <a:rPr lang="zh-CN" altLang="en-US" dirty="0" smtClean="0"/>
              <a:t>。</a:t>
            </a:r>
            <a:endParaRPr lang="en-US" altLang="zh-CN" dirty="0" smtClean="0"/>
          </a:p>
          <a:p>
            <a:r>
              <a:rPr lang="zh-CN" altLang="en-US" dirty="0" smtClean="0"/>
              <a:t>在</a:t>
            </a:r>
            <a:r>
              <a:rPr lang="zh-CN" altLang="en-US" dirty="0"/>
              <a:t>实际聚类问题中， </a:t>
            </a:r>
            <a:r>
              <a:rPr lang="zh-CN" altLang="en-US" dirty="0" smtClean="0"/>
              <a:t>可以</a:t>
            </a:r>
            <a:r>
              <a:rPr lang="zh-CN" altLang="en-US" dirty="0"/>
              <a:t>采用 </a:t>
            </a:r>
            <a:r>
              <a:rPr lang="en-US" altLang="zh-CN" dirty="0"/>
              <a:t>PCA</a:t>
            </a:r>
            <a:r>
              <a:rPr lang="zh-CN" altLang="en-US" dirty="0" smtClean="0"/>
              <a:t>、无</a:t>
            </a:r>
            <a:r>
              <a:rPr lang="zh-CN" altLang="en-US" dirty="0"/>
              <a:t>监督特征选择等技术，对高维数据进行降维操作，再应用 </a:t>
            </a:r>
            <a:r>
              <a:rPr lang="en-US" altLang="zh-CN" dirty="0"/>
              <a:t>DBSCAN </a:t>
            </a:r>
            <a:r>
              <a:rPr lang="zh-CN" altLang="en-US" dirty="0"/>
              <a:t>算法聚类</a:t>
            </a:r>
            <a:r>
              <a:rPr lang="zh-CN" altLang="en-US" dirty="0" smtClean="0"/>
              <a:t>。</a:t>
            </a:r>
            <a:endParaRPr lang="zh-CN" altLang="en-US" dirty="0"/>
          </a:p>
        </p:txBody>
      </p:sp>
    </p:spTree>
    <p:extLst>
      <p:ext uri="{BB962C8B-B14F-4D97-AF65-F5344CB8AC3E}">
        <p14:creationId xmlns:p14="http://schemas.microsoft.com/office/powerpoint/2010/main" val="797910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1261436" cy="4351338"/>
          </a:xfrm>
        </p:spPr>
        <p:txBody>
          <a:bodyPr>
            <a:normAutofit/>
          </a:bodyPr>
          <a:lstStyle/>
          <a:p>
            <a:r>
              <a:rPr lang="zh-CN" altLang="en-US" dirty="0" smtClean="0"/>
              <a:t>（</a:t>
            </a:r>
            <a:r>
              <a:rPr lang="en-US" altLang="zh-CN" dirty="0" smtClean="0"/>
              <a:t>3</a:t>
            </a:r>
            <a:r>
              <a:rPr lang="zh-CN" altLang="en-US" dirty="0" smtClean="0"/>
              <a:t>）对于</a:t>
            </a:r>
            <a:r>
              <a:rPr lang="zh-CN" altLang="en-US" dirty="0"/>
              <a:t>有重叠区域的两个簇，因为它们彼此密度相连， </a:t>
            </a:r>
            <a:r>
              <a:rPr lang="en-US" altLang="zh-CN" dirty="0"/>
              <a:t>DBSCAN </a:t>
            </a:r>
            <a:r>
              <a:rPr lang="zh-CN" altLang="en-US" dirty="0"/>
              <a:t>常常将它们识别为同一</a:t>
            </a:r>
            <a:r>
              <a:rPr lang="zh-CN" altLang="en-US" dirty="0" smtClean="0"/>
              <a:t>个簇</a:t>
            </a:r>
            <a:r>
              <a:rPr lang="zh-CN" altLang="en-US" dirty="0"/>
              <a:t>，这与实际情况不符</a:t>
            </a:r>
            <a:r>
              <a:rPr lang="zh-CN" altLang="en-US" dirty="0" smtClean="0"/>
              <a:t>。</a:t>
            </a:r>
            <a:endParaRPr lang="en-US" altLang="zh-CN" dirty="0" smtClean="0"/>
          </a:p>
          <a:p>
            <a:r>
              <a:rPr lang="zh-CN" altLang="en-US" dirty="0" smtClean="0"/>
              <a:t>如所</a:t>
            </a:r>
            <a:r>
              <a:rPr lang="zh-CN" altLang="en-US" dirty="0"/>
              <a:t>示的 </a:t>
            </a:r>
            <a:r>
              <a:rPr lang="en-US" altLang="zh-CN" dirty="0"/>
              <a:t>Blobs </a:t>
            </a:r>
            <a:r>
              <a:rPr lang="zh-CN" altLang="en-US" dirty="0"/>
              <a:t>数据集中，它有 </a:t>
            </a:r>
            <a:r>
              <a:rPr lang="en-US" altLang="zh-CN" dirty="0"/>
              <a:t>4 </a:t>
            </a:r>
            <a:r>
              <a:rPr lang="zh-CN" altLang="en-US" dirty="0"/>
              <a:t>个簇，右下方</a:t>
            </a:r>
            <a:r>
              <a:rPr lang="zh-CN" altLang="en-US" dirty="0" smtClean="0"/>
              <a:t>的两</a:t>
            </a:r>
            <a:r>
              <a:rPr lang="zh-CN" altLang="en-US" dirty="0"/>
              <a:t>个簇明显重叠，此时 </a:t>
            </a:r>
            <a:r>
              <a:rPr lang="en-US" altLang="zh-CN" dirty="0"/>
              <a:t>DBSCAN </a:t>
            </a:r>
            <a:r>
              <a:rPr lang="zh-CN" altLang="en-US" dirty="0" smtClean="0"/>
              <a:t>算法只</a:t>
            </a:r>
            <a:r>
              <a:rPr lang="zh-CN" altLang="en-US" dirty="0"/>
              <a:t>识别出了 </a:t>
            </a:r>
            <a:r>
              <a:rPr lang="en-US" altLang="zh-CN" dirty="0"/>
              <a:t>3 </a:t>
            </a:r>
            <a:r>
              <a:rPr lang="zh-CN" altLang="en-US" dirty="0"/>
              <a:t>个簇</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2678545" y="3514734"/>
            <a:ext cx="3029528" cy="3131190"/>
          </a:xfrm>
          <a:prstGeom prst="rect">
            <a:avLst/>
          </a:prstGeom>
        </p:spPr>
      </p:pic>
      <p:pic>
        <p:nvPicPr>
          <p:cNvPr id="5" name="图片 4"/>
          <p:cNvPicPr>
            <a:picLocks noChangeAspect="1"/>
          </p:cNvPicPr>
          <p:nvPr/>
        </p:nvPicPr>
        <p:blipFill>
          <a:blip r:embed="rId3"/>
          <a:stretch>
            <a:fillRect/>
          </a:stretch>
        </p:blipFill>
        <p:spPr>
          <a:xfrm>
            <a:off x="6556881" y="3514590"/>
            <a:ext cx="3122827" cy="3093641"/>
          </a:xfrm>
          <a:prstGeom prst="rect">
            <a:avLst/>
          </a:prstGeom>
        </p:spPr>
      </p:pic>
    </p:spTree>
    <p:extLst>
      <p:ext uri="{BB962C8B-B14F-4D97-AF65-F5344CB8AC3E}">
        <p14:creationId xmlns:p14="http://schemas.microsoft.com/office/powerpoint/2010/main" val="1604324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4</a:t>
            </a:r>
            <a:r>
              <a:rPr lang="zh-CN" altLang="en-US" dirty="0" smtClean="0"/>
              <a:t>）</a:t>
            </a:r>
            <a:r>
              <a:rPr lang="en-US" altLang="zh-CN" dirty="0" smtClean="0"/>
              <a:t>DBSCAN </a:t>
            </a:r>
            <a:r>
              <a:rPr lang="zh-CN" altLang="en-US" dirty="0"/>
              <a:t>的参数选取相对于 </a:t>
            </a:r>
            <a:r>
              <a:rPr lang="en-US" altLang="zh-CN" dirty="0"/>
              <a:t>K-means </a:t>
            </a:r>
            <a:r>
              <a:rPr lang="zh-CN" altLang="en-US" dirty="0"/>
              <a:t>算法稍显困难。不同的参数组合对最后的聚类</a:t>
            </a:r>
            <a:r>
              <a:rPr lang="zh-CN" altLang="en-US" dirty="0" smtClean="0"/>
              <a:t>效果有</a:t>
            </a:r>
            <a:r>
              <a:rPr lang="zh-CN" altLang="en-US" dirty="0"/>
              <a:t>较大</a:t>
            </a:r>
            <a:r>
              <a:rPr lang="zh-CN" altLang="en-US" dirty="0" smtClean="0"/>
              <a:t>影响</a:t>
            </a:r>
            <a:r>
              <a:rPr lang="en-US" altLang="zh-CN" dirty="0" smtClean="0"/>
              <a:t>.</a:t>
            </a:r>
            <a:r>
              <a:rPr lang="zh-CN" altLang="en-US" dirty="0" smtClean="0"/>
              <a:t>它</a:t>
            </a:r>
            <a:r>
              <a:rPr lang="zh-CN" altLang="en-US" dirty="0"/>
              <a:t>的改进算法</a:t>
            </a:r>
            <a:r>
              <a:rPr lang="en-US" altLang="zh-CN" dirty="0"/>
              <a:t>——OPTICS </a:t>
            </a:r>
            <a:r>
              <a:rPr lang="zh-CN" altLang="en-US" dirty="0"/>
              <a:t>则很大程度减少了参数的</a:t>
            </a:r>
            <a:r>
              <a:rPr lang="zh-CN" altLang="en-US" dirty="0" smtClean="0"/>
              <a:t>影响</a:t>
            </a:r>
            <a:r>
              <a:rPr lang="zh-CN" altLang="en-US" dirty="0"/>
              <a:t>，有兴趣的读者可以进一步了解该算法。</a:t>
            </a:r>
          </a:p>
          <a:p>
            <a:endParaRPr lang="zh-CN" altLang="en-US" dirty="0"/>
          </a:p>
        </p:txBody>
      </p:sp>
      <p:pic>
        <p:nvPicPr>
          <p:cNvPr id="5" name="图片 4"/>
          <p:cNvPicPr>
            <a:picLocks noChangeAspect="1"/>
          </p:cNvPicPr>
          <p:nvPr/>
        </p:nvPicPr>
        <p:blipFill>
          <a:blip r:embed="rId2"/>
          <a:stretch>
            <a:fillRect/>
          </a:stretch>
        </p:blipFill>
        <p:spPr>
          <a:xfrm>
            <a:off x="4608945" y="3125710"/>
            <a:ext cx="7090785" cy="3536738"/>
          </a:xfrm>
          <a:prstGeom prst="rect">
            <a:avLst/>
          </a:prstGeom>
        </p:spPr>
      </p:pic>
    </p:spTree>
    <p:extLst>
      <p:ext uri="{BB962C8B-B14F-4D97-AF65-F5344CB8AC3E}">
        <p14:creationId xmlns:p14="http://schemas.microsoft.com/office/powerpoint/2010/main" val="261594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05991" y="1247053"/>
            <a:ext cx="10477645" cy="5052951"/>
          </a:xfrm>
          <a:prstGeom prst="rect">
            <a:avLst/>
          </a:prstGeom>
        </p:spPr>
      </p:pic>
    </p:spTree>
    <p:extLst>
      <p:ext uri="{BB962C8B-B14F-4D97-AF65-F5344CB8AC3E}">
        <p14:creationId xmlns:p14="http://schemas.microsoft.com/office/powerpoint/2010/main" val="1923220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8.5 EM</a:t>
            </a:r>
            <a:r>
              <a:rPr lang="zh-CN" altLang="zh-CN" b="1" dirty="0"/>
              <a:t>算法和高斯</a:t>
            </a:r>
            <a:r>
              <a:rPr lang="zh-CN" altLang="zh-CN" b="1" dirty="0" smtClean="0"/>
              <a:t>混合模型</a:t>
            </a:r>
            <a:endParaRPr lang="zh-CN" altLang="en-US" dirty="0"/>
          </a:p>
        </p:txBody>
      </p:sp>
      <p:sp>
        <p:nvSpPr>
          <p:cNvPr id="3" name="内容占位符 2"/>
          <p:cNvSpPr>
            <a:spLocks noGrp="1"/>
          </p:cNvSpPr>
          <p:nvPr>
            <p:ph idx="1"/>
          </p:nvPr>
        </p:nvSpPr>
        <p:spPr/>
        <p:txBody>
          <a:bodyPr/>
          <a:lstStyle/>
          <a:p>
            <a:r>
              <a:rPr lang="en-US" altLang="zh-CN" dirty="0"/>
              <a:t>EM (Expectation–Maximization) </a:t>
            </a:r>
            <a:r>
              <a:rPr lang="zh-CN" altLang="zh-CN" dirty="0"/>
              <a:t>算法是对一个模型中的参数用迭代的方法进行最大似然估计的策略。这个模型中含有未被观测到的隐变量（</a:t>
            </a:r>
            <a:r>
              <a:rPr lang="en-US" altLang="zh-CN" dirty="0"/>
              <a:t>latent variable</a:t>
            </a:r>
            <a:r>
              <a:rPr lang="zh-CN" altLang="zh-CN" dirty="0"/>
              <a:t>）。算法一趟迭代中包含两个步骤：</a:t>
            </a:r>
            <a:r>
              <a:rPr lang="en-US" altLang="zh-CN" dirty="0"/>
              <a:t>E</a:t>
            </a:r>
            <a:r>
              <a:rPr lang="zh-CN" altLang="zh-CN" dirty="0"/>
              <a:t>步骤和</a:t>
            </a:r>
            <a:r>
              <a:rPr lang="en-US" altLang="zh-CN" dirty="0"/>
              <a:t>M</a:t>
            </a:r>
            <a:r>
              <a:rPr lang="zh-CN" altLang="zh-CN" dirty="0"/>
              <a:t>步骤。</a:t>
            </a:r>
          </a:p>
          <a:p>
            <a:r>
              <a:rPr lang="en-US" altLang="zh-CN" dirty="0"/>
              <a:t>EM</a:t>
            </a:r>
            <a:r>
              <a:rPr lang="zh-CN" altLang="zh-CN" dirty="0"/>
              <a:t>算法非常适合有限混合模型的参数估计。例如，高斯混合模型（</a:t>
            </a:r>
            <a:r>
              <a:rPr lang="en-US" altLang="zh-CN" dirty="0"/>
              <a:t>Gaussian Mixture Model, GMM</a:t>
            </a:r>
            <a:r>
              <a:rPr lang="zh-CN" altLang="zh-CN" dirty="0"/>
              <a:t>）是多个正太分布的混合模型。它的参数估计就是采用</a:t>
            </a:r>
            <a:r>
              <a:rPr lang="en-US" altLang="zh-CN" dirty="0"/>
              <a:t>EM</a:t>
            </a:r>
            <a:r>
              <a:rPr lang="zh-CN" altLang="zh-CN" dirty="0"/>
              <a:t>算法。当获得高斯混合模型的参数，就完成了聚类的操作。高斯混合模型往往比</a:t>
            </a:r>
            <a:r>
              <a:rPr lang="en-US" altLang="zh-CN" dirty="0"/>
              <a:t>K-means</a:t>
            </a:r>
            <a:r>
              <a:rPr lang="zh-CN" altLang="zh-CN" dirty="0"/>
              <a:t>性能要更好</a:t>
            </a:r>
            <a:r>
              <a:rPr lang="zh-CN" altLang="zh-CN" dirty="0" smtClean="0"/>
              <a:t>。</a:t>
            </a:r>
            <a:endParaRPr lang="zh-CN" altLang="en-US" dirty="0"/>
          </a:p>
        </p:txBody>
      </p:sp>
    </p:spTree>
    <p:extLst>
      <p:ext uri="{BB962C8B-B14F-4D97-AF65-F5344CB8AC3E}">
        <p14:creationId xmlns:p14="http://schemas.microsoft.com/office/powerpoint/2010/main" val="9523126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GMM</a:t>
                </a:r>
                <a:r>
                  <a:rPr lang="zh-CN" altLang="zh-CN" dirty="0"/>
                  <a:t>形式化描述如下。设 </a:t>
                </a:r>
                <a14:m>
                  <m:oMath xmlns:m="http://schemas.openxmlformats.org/officeDocument/2006/math">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𝑁</m:t>
                        </m:r>
                      </m:sub>
                    </m:sSub>
                    <m:r>
                      <a:rPr lang="en-US" altLang="zh-CN" i="1">
                        <a:latin typeface="Cambria Math" panose="02040503050406030204" pitchFamily="18" charset="0"/>
                      </a:rPr>
                      <m:t>}</m:t>
                    </m:r>
                  </m:oMath>
                </a14:m>
                <a:r>
                  <a:rPr lang="zh-CN" altLang="zh-CN" dirty="0"/>
                  <a:t>是一个数据集， </a:t>
                </a:r>
                <a:r>
                  <a:rPr lang="en-US" altLang="zh-CN" dirty="0"/>
                  <a:t>GMM</a:t>
                </a:r>
                <a:r>
                  <a:rPr lang="zh-CN" altLang="zh-CN" dirty="0"/>
                  <a:t>是</a:t>
                </a:r>
                <a:r>
                  <a:rPr lang="en-US" altLang="zh-CN" i="1" dirty="0"/>
                  <a:t>K</a:t>
                </a:r>
                <a:r>
                  <a:rPr lang="zh-CN" altLang="zh-CN" dirty="0"/>
                  <a:t>个高斯密度函数的</a:t>
                </a:r>
                <a:r>
                  <a:rPr lang="zh-CN" altLang="zh-CN" dirty="0" smtClean="0"/>
                  <a:t>叠加。 </a:t>
                </a:r>
                <a:endParaRPr lang="zh-CN" altLang="zh-CN" dirty="0"/>
              </a:p>
              <a:p>
                <a14:m>
                  <m:oMath xmlns:m="http://schemas.openxmlformats.org/officeDocument/2006/math">
                    <m:r>
                      <m:rPr>
                        <m:sty m:val="p"/>
                      </m:rPr>
                      <a:rPr lang="en-US" altLang="zh-CN" smtClean="0">
                        <a:latin typeface="Cambria Math" panose="02040503050406030204" pitchFamily="18" charset="0"/>
                      </a:rPr>
                      <m:t>p</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𝑘</m:t>
                            </m:r>
                          </m:sub>
                        </m:sSub>
                        <m:r>
                          <a:rPr lang="en-US" altLang="zh-CN" i="1">
                            <a:latin typeface="Cambria Math" panose="02040503050406030204" pitchFamily="18" charset="0"/>
                          </a:rPr>
                          <m:t>𝑁</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𝑘</m:t>
                                </m:r>
                              </m:sub>
                            </m:sSub>
                          </m:e>
                        </m:d>
                      </m:e>
                    </m:nary>
                  </m:oMath>
                </a14:m>
                <a:endParaRPr lang="en-US" altLang="zh-CN" dirty="0" smtClean="0"/>
              </a:p>
              <a:p>
                <a:r>
                  <a:rPr lang="zh-CN" altLang="zh-CN" dirty="0"/>
                  <a:t>每个高斯密度函数</a:t>
                </a:r>
                <a14:m>
                  <m:oMath xmlns:m="http://schemas.openxmlformats.org/officeDocument/2006/math">
                    <m:r>
                      <a:rPr lang="en-US" altLang="zh-CN" i="1">
                        <a:latin typeface="Cambria Math" panose="02040503050406030204" pitchFamily="18" charset="0"/>
                      </a:rPr>
                      <m:t>𝑁</m:t>
                    </m:r>
                    <m:r>
                      <a:rPr lang="en-US" altLang="zh-CN">
                        <a:latin typeface="Cambria Math" panose="02040503050406030204" pitchFamily="18" charset="0"/>
                      </a:rPr>
                      <m:t>(</m:t>
                    </m:r>
                    <m:r>
                      <a:rPr lang="en-US" altLang="zh-CN" i="1">
                        <a:latin typeface="Cambria Math" panose="02040503050406030204" pitchFamily="18" charset="0"/>
                      </a:rPr>
                      <m:t>𝑥</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𝑘</m:t>
                        </m:r>
                      </m:sub>
                    </m:sSub>
                    <m:r>
                      <a:rPr lang="en-US" altLang="zh-CN">
                        <a:latin typeface="Cambria Math" panose="02040503050406030204" pitchFamily="18" charset="0"/>
                      </a:rPr>
                      <m:t>)</m:t>
                    </m:r>
                  </m:oMath>
                </a14:m>
                <a:r>
                  <a:rPr lang="en-US" altLang="zh-CN" dirty="0"/>
                  <a:t> </a:t>
                </a:r>
                <a:r>
                  <a:rPr lang="zh-CN" altLang="zh-CN" dirty="0"/>
                  <a:t>称作混合模型的一个分量（</a:t>
                </a:r>
                <a:r>
                  <a:rPr lang="en-US" altLang="zh-CN" dirty="0"/>
                  <a:t>component</a:t>
                </a:r>
                <a:r>
                  <a:rPr lang="zh-CN" altLang="zh-CN" dirty="0"/>
                  <a:t>）。每个分量都有一个均值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m:t>
                        </m:r>
                      </m:sub>
                    </m:sSub>
                  </m:oMath>
                </a14:m>
                <a:r>
                  <a:rPr lang="zh-CN" altLang="zh-CN" dirty="0"/>
                  <a:t>和一个协方差矩阵</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𝑘</m:t>
                        </m:r>
                      </m:sub>
                    </m:sSub>
                  </m:oMath>
                </a14:m>
                <a:r>
                  <a:rPr lang="en-US" altLang="zh-CN" dirty="0"/>
                  <a:t>. </a:t>
                </a:r>
                <a:r>
                  <a:rPr lang="zh-CN" altLang="zh-CN" dirty="0"/>
                  <a:t>参数</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𝑘</m:t>
                        </m:r>
                      </m:sub>
                    </m:sSub>
                  </m:oMath>
                </a14:m>
                <a:r>
                  <a:rPr lang="en-US" altLang="zh-CN" dirty="0"/>
                  <a:t> </a:t>
                </a:r>
                <a:r>
                  <a:rPr lang="zh-CN" altLang="zh-CN" dirty="0"/>
                  <a:t>是混合系数，满足</a:t>
                </a:r>
                <a14:m>
                  <m:oMath xmlns:m="http://schemas.openxmlformats.org/officeDocument/2006/math">
                    <m:r>
                      <a:rPr lang="en-US" altLang="zh-CN">
                        <a:latin typeface="Cambria Math" panose="02040503050406030204" pitchFamily="18" charset="0"/>
                      </a:rPr>
                      <m:t>0</m:t>
                    </m:r>
                    <m:sSub>
                      <m:sSubPr>
                        <m:ctrlPr>
                          <a:rPr lang="zh-CN" altLang="zh-CN" i="1">
                            <a:latin typeface="Cambria Math" panose="02040503050406030204" pitchFamily="18" charset="0"/>
                          </a:rPr>
                        </m:ctrlPr>
                      </m:sSubPr>
                      <m:e>
                        <m:r>
                          <a:rPr lang="en-US" altLang="zh-CN">
                            <a:latin typeface="Cambria Math" panose="02040503050406030204" pitchFamily="18" charset="0"/>
                          </a:rPr>
                          <m:t>≤</m:t>
                        </m:r>
                        <m:r>
                          <a:rPr lang="en-US" altLang="zh-CN" i="1">
                            <a:latin typeface="Cambria Math" panose="02040503050406030204" pitchFamily="18" charset="0"/>
                          </a:rPr>
                          <m:t>𝜋</m:t>
                        </m:r>
                      </m:e>
                      <m:sub>
                        <m:r>
                          <a:rPr lang="en-US" altLang="zh-CN" i="1">
                            <a:latin typeface="Cambria Math" panose="02040503050406030204" pitchFamily="18" charset="0"/>
                          </a:rPr>
                          <m:t>𝑘</m:t>
                        </m:r>
                      </m:sub>
                    </m:sSub>
                    <m:r>
                      <a:rPr lang="en-US" altLang="zh-CN">
                        <a:latin typeface="Cambria Math" panose="02040503050406030204" pitchFamily="18" charset="0"/>
                      </a:rPr>
                      <m:t>≤1</m:t>
                    </m:r>
                  </m:oMath>
                </a14:m>
                <a:r>
                  <a:rPr lang="en-US" altLang="zh-CN" dirty="0"/>
                  <a:t>, </a:t>
                </a:r>
                <a:r>
                  <a:rPr lang="zh-CN" altLang="zh-CN" dirty="0"/>
                  <a:t>且 </a:t>
                </a:r>
                <a14:m>
                  <m:oMath xmlns:m="http://schemas.openxmlformats.org/officeDocument/2006/math">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a:latin typeface="Cambria Math" panose="02040503050406030204" pitchFamily="18" charset="0"/>
                          </a:rPr>
                          <m:t>=1</m:t>
                        </m:r>
                      </m:sub>
                      <m:sup>
                        <m:r>
                          <a:rPr lang="en-US" altLang="zh-CN" i="1">
                            <a:latin typeface="Cambria Math" panose="02040503050406030204" pitchFamily="18" charset="0"/>
                          </a:rPr>
                          <m:t>𝐾</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𝑘</m:t>
                            </m:r>
                          </m:sub>
                        </m:sSub>
                      </m:e>
                    </m:nary>
                    <m:r>
                      <a:rPr lang="en-US" altLang="zh-CN">
                        <a:latin typeface="Cambria Math" panose="02040503050406030204" pitchFamily="18" charset="0"/>
                      </a:rPr>
                      <m:t>=1</m:t>
                    </m:r>
                  </m:oMath>
                </a14:m>
                <a:r>
                  <a:rPr lang="zh-CN" altLang="zh-CN" dirty="0"/>
                  <a:t>。 高斯混合模型已经被证明在聚类任务中表现很优秀。</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2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56896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左图</a:t>
            </a:r>
            <a:r>
              <a:rPr lang="zh-CN" altLang="zh-CN" dirty="0" smtClean="0"/>
              <a:t>演示</a:t>
            </a:r>
            <a:r>
              <a:rPr lang="zh-CN" altLang="zh-CN" dirty="0"/>
              <a:t>了三个一维数据的正太分布的叠加构成的数据分布</a:t>
            </a:r>
            <a:r>
              <a:rPr lang="zh-CN" altLang="zh-CN" dirty="0" smtClean="0"/>
              <a:t>。</a:t>
            </a:r>
            <a:r>
              <a:rPr lang="zh-CN" altLang="en-US" dirty="0" smtClean="0"/>
              <a:t>右图</a:t>
            </a:r>
            <a:r>
              <a:rPr lang="zh-CN" altLang="zh-CN" dirty="0" smtClean="0"/>
              <a:t>演示</a:t>
            </a:r>
            <a:r>
              <a:rPr lang="zh-CN" altLang="zh-CN" dirty="0"/>
              <a:t>了两个二维数据正太分布叠加构成的数据分布，以及采用高斯混合模型拟合数据分布得到的效果。</a:t>
            </a:r>
            <a:r>
              <a:rPr lang="zh-CN" altLang="zh-CN" dirty="0" smtClean="0"/>
              <a:t>从</a:t>
            </a:r>
            <a:r>
              <a:rPr lang="zh-CN" altLang="en-US" dirty="0" smtClean="0"/>
              <a:t>右</a:t>
            </a:r>
            <a:r>
              <a:rPr lang="zh-CN" altLang="zh-CN" dirty="0" smtClean="0"/>
              <a:t>图可以</a:t>
            </a:r>
            <a:r>
              <a:rPr lang="zh-CN" altLang="zh-CN" dirty="0"/>
              <a:t>观察到，高斯混合模型拟合了椭圆形的数据分布</a:t>
            </a:r>
            <a:r>
              <a:rPr lang="zh-CN" altLang="zh-CN" dirty="0" smtClean="0"/>
              <a:t>。</a:t>
            </a:r>
            <a:r>
              <a:rPr lang="en-US" altLang="zh-CN" dirty="0" smtClean="0"/>
              <a:t>K-means</a:t>
            </a:r>
            <a:r>
              <a:rPr lang="zh-CN" altLang="zh-CN" dirty="0"/>
              <a:t>算法</a:t>
            </a:r>
            <a:r>
              <a:rPr lang="zh-CN" altLang="zh-CN" dirty="0" smtClean="0"/>
              <a:t>做不到。</a:t>
            </a:r>
            <a:endParaRPr lang="zh-CN" altLang="zh-CN" dirty="0"/>
          </a:p>
        </p:txBody>
      </p:sp>
      <p:pic>
        <p:nvPicPr>
          <p:cNvPr id="4" name="图片 3" descr="https://www.statisticshowto.datasciencecentral.com/wp-content/uploads/2016/05/Gaussian-mixture-example.svg_.png"/>
          <p:cNvPicPr/>
          <p:nvPr/>
        </p:nvPicPr>
        <p:blipFill>
          <a:blip r:embed="rId2">
            <a:extLst>
              <a:ext uri="{28A0092B-C50C-407E-A947-70E740481C1C}">
                <a14:useLocalDpi xmlns:a14="http://schemas.microsoft.com/office/drawing/2010/main" val="0"/>
              </a:ext>
            </a:extLst>
          </a:blip>
          <a:srcRect/>
          <a:stretch>
            <a:fillRect/>
          </a:stretch>
        </p:blipFill>
        <p:spPr bwMode="auto">
          <a:xfrm>
            <a:off x="1034473" y="3925454"/>
            <a:ext cx="5273963" cy="2932545"/>
          </a:xfrm>
          <a:prstGeom prst="rect">
            <a:avLst/>
          </a:prstGeom>
          <a:noFill/>
          <a:ln>
            <a:noFill/>
          </a:ln>
        </p:spPr>
      </p:pic>
      <p:pic>
        <p:nvPicPr>
          <p:cNvPr id="5" name="图片 4" descr="http://www.nehalemlabs.net/prototype/wp-content/uploads/2014/04/class.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4474" y="3519055"/>
            <a:ext cx="5340926" cy="3338944"/>
          </a:xfrm>
          <a:prstGeom prst="rect">
            <a:avLst/>
          </a:prstGeom>
          <a:noFill/>
          <a:ln>
            <a:noFill/>
          </a:ln>
        </p:spPr>
      </p:pic>
    </p:spTree>
    <p:extLst>
      <p:ext uri="{BB962C8B-B14F-4D97-AF65-F5344CB8AC3E}">
        <p14:creationId xmlns:p14="http://schemas.microsoft.com/office/powerpoint/2010/main" val="7385972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smtClean="0"/>
                  <a:t>如果</a:t>
                </a:r>
                <a:r>
                  <a:rPr lang="zh-CN" altLang="zh-CN" dirty="0"/>
                  <a:t>用</a:t>
                </a:r>
                <a:r>
                  <a:rPr lang="en-US" altLang="zh-CN" dirty="0"/>
                  <a:t>GMM</a:t>
                </a:r>
                <a:r>
                  <a:rPr lang="zh-CN" altLang="zh-CN" dirty="0"/>
                  <a:t>在数据集</a:t>
                </a:r>
                <a14:m>
                  <m:oMath xmlns:m="http://schemas.openxmlformats.org/officeDocument/2006/math">
                    <m:r>
                      <m:rPr>
                        <m:sty m:val="p"/>
                      </m:rPr>
                      <a:rPr lang="en-US" altLang="zh-CN">
                        <a:latin typeface="Cambria Math" panose="02040503050406030204" pitchFamily="18" charset="0"/>
                      </a:rPr>
                      <m:t>X</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𝑁</m:t>
                        </m:r>
                      </m:sub>
                    </m:sSub>
                    <m:r>
                      <a:rPr lang="en-US" altLang="zh-CN" i="1">
                        <a:latin typeface="Cambria Math" panose="02040503050406030204" pitchFamily="18" charset="0"/>
                      </a:rPr>
                      <m:t>}</m:t>
                    </m:r>
                  </m:oMath>
                </a14:m>
                <a:r>
                  <a:rPr lang="zh-CN" altLang="zh-CN" dirty="0"/>
                  <a:t>进行聚类，即学习一个</a:t>
                </a:r>
                <a:r>
                  <a:rPr lang="en-US" altLang="zh-CN" dirty="0"/>
                  <a:t>GMM</a:t>
                </a:r>
                <a:r>
                  <a:rPr lang="zh-CN" altLang="zh-CN" dirty="0"/>
                  <a:t>。</a:t>
                </a:r>
                <a:r>
                  <a:rPr lang="en-US" altLang="zh-CN" dirty="0"/>
                  <a:t>GMM</a:t>
                </a:r>
                <a:r>
                  <a:rPr lang="zh-CN" altLang="zh-CN" dirty="0"/>
                  <a:t>中的一个分量描述一个簇。后验概率</a:t>
                </a:r>
                <a:r>
                  <a:rPr lang="en-US" altLang="zh-CN" dirty="0"/>
                  <a:t> p(</a:t>
                </a:r>
                <a:r>
                  <a:rPr lang="en-US" altLang="zh-CN" dirty="0" err="1"/>
                  <a:t>k|x</a:t>
                </a:r>
                <a:r>
                  <a:rPr lang="en-US" altLang="zh-CN" dirty="0"/>
                  <a:t>) </a:t>
                </a:r>
                <a:r>
                  <a:rPr lang="zh-CN" altLang="zh-CN" dirty="0"/>
                  <a:t>指示数据点</a:t>
                </a:r>
                <a:r>
                  <a:rPr lang="en-US" altLang="zh-CN" dirty="0"/>
                  <a:t> x </a:t>
                </a:r>
                <a:r>
                  <a:rPr lang="zh-CN" altLang="zh-CN" dirty="0"/>
                  <a:t>属于簇</a:t>
                </a:r>
                <a:r>
                  <a:rPr lang="en-US" altLang="zh-CN" dirty="0"/>
                  <a:t>k</a:t>
                </a:r>
                <a:r>
                  <a:rPr lang="zh-CN" altLang="zh-CN" dirty="0"/>
                  <a:t>的概率。它们满足 </a:t>
                </a: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e>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nary>
                    <m:r>
                      <a:rPr lang="en-US" altLang="zh-CN">
                        <a:latin typeface="Cambria Math" panose="02040503050406030204" pitchFamily="18" charset="0"/>
                      </a:rPr>
                      <m:t>=1</m:t>
                    </m:r>
                  </m:oMath>
                </a14:m>
                <a:r>
                  <a:rPr lang="zh-CN" altLang="zh-CN" dirty="0"/>
                  <a:t>。首先引入一个</a:t>
                </a:r>
                <a:r>
                  <a:rPr lang="en-US" altLang="zh-CN" dirty="0"/>
                  <a:t>K</a:t>
                </a:r>
                <a:r>
                  <a:rPr lang="zh-CN" altLang="zh-CN" dirty="0"/>
                  <a:t>维二元随机变量</a:t>
                </a:r>
                <a:r>
                  <a:rPr lang="en-US" altLang="zh-CN" dirty="0"/>
                  <a:t>z</a:t>
                </a:r>
                <a:r>
                  <a:rPr lang="zh-CN" altLang="zh-CN" dirty="0"/>
                  <a:t>。它是一个</a:t>
                </a:r>
                <a:r>
                  <a:rPr lang="en-US" altLang="zh-CN" dirty="0"/>
                  <a:t> 1-of-K </a:t>
                </a:r>
                <a:r>
                  <a:rPr lang="zh-CN" altLang="zh-CN" dirty="0"/>
                  <a:t>描述，即</a:t>
                </a:r>
                <a14:m>
                  <m:oMath xmlns:m="http://schemas.openxmlformats.org/officeDocument/2006/math">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𝑘</m:t>
                        </m:r>
                      </m:sub>
                    </m:sSub>
                  </m:oMath>
                </a14:m>
                <a:r>
                  <a:rPr lang="zh-CN" altLang="zh-CN" dirty="0"/>
                  <a:t>，</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∈[1,</m:t>
                    </m:r>
                    <m:r>
                      <a:rPr lang="en-US" altLang="zh-CN" i="1">
                        <a:latin typeface="Cambria Math" panose="02040503050406030204" pitchFamily="18" charset="0"/>
                      </a:rPr>
                      <m:t>𝐾</m:t>
                    </m:r>
                    <m:r>
                      <a:rPr lang="en-US" altLang="zh-CN" i="1">
                        <a:latin typeface="Cambria Math" panose="02040503050406030204" pitchFamily="18" charset="0"/>
                      </a:rPr>
                      <m:t>]</m:t>
                    </m:r>
                  </m:oMath>
                </a14:m>
                <a:r>
                  <a:rPr lang="zh-CN" altLang="zh-CN" dirty="0"/>
                  <a:t>，的值为</a:t>
                </a:r>
                <a:r>
                  <a:rPr lang="en-US" altLang="zh-CN" dirty="0"/>
                  <a:t>1</a:t>
                </a:r>
                <a:r>
                  <a:rPr lang="zh-CN" altLang="zh-CN" dirty="0"/>
                  <a:t>，所有其他元素的值为</a:t>
                </a:r>
                <a:r>
                  <a:rPr lang="en-US" altLang="zh-CN" dirty="0"/>
                  <a:t>0</a:t>
                </a:r>
                <a:r>
                  <a:rPr lang="zh-CN" altLang="zh-CN" dirty="0"/>
                  <a:t>。 条件概率</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𝑘</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zh-CN" altLang="zh-CN" dirty="0"/>
                  <a:t>用于描述样本数据点</a:t>
                </a:r>
                <a:r>
                  <a:rPr lang="en-US" altLang="zh-CN" dirty="0"/>
                  <a:t>x</a:t>
                </a:r>
                <a:r>
                  <a:rPr lang="zh-CN" altLang="zh-CN" dirty="0"/>
                  <a:t>被</a:t>
                </a:r>
                <a:r>
                  <a:rPr lang="en-US" altLang="zh-CN" dirty="0"/>
                  <a:t>GMM</a:t>
                </a:r>
                <a:r>
                  <a:rPr lang="zh-CN" altLang="zh-CN" dirty="0"/>
                  <a:t>的第</a:t>
                </a:r>
                <a:r>
                  <a:rPr lang="en-US" altLang="zh-CN" dirty="0"/>
                  <a:t>k</a:t>
                </a:r>
                <a:r>
                  <a:rPr lang="zh-CN" altLang="zh-CN" dirty="0"/>
                  <a:t>个分量产生的概率。</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4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9699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zh-CN" dirty="0"/>
                  <a:t>使用最大似然法从数据集估计</a:t>
                </a:r>
                <a:r>
                  <a:rPr lang="en-US" altLang="zh-CN" dirty="0"/>
                  <a:t>GMM</a:t>
                </a:r>
                <a:r>
                  <a:rPr lang="zh-CN" altLang="zh-CN" dirty="0"/>
                  <a:t>的参数，可以使用期望最大化算法（</a:t>
                </a:r>
                <a:r>
                  <a:rPr lang="en-US" altLang="zh-CN" dirty="0"/>
                  <a:t>Expectation-Maximization</a:t>
                </a:r>
                <a:r>
                  <a:rPr lang="zh-CN" altLang="zh-CN" dirty="0"/>
                  <a:t>，</a:t>
                </a:r>
                <a:r>
                  <a:rPr lang="en-US" altLang="zh-CN" dirty="0"/>
                  <a:t>EM</a:t>
                </a:r>
                <a:r>
                  <a:rPr lang="zh-CN" altLang="zh-CN" dirty="0"/>
                  <a:t>）。</a:t>
                </a:r>
                <a:r>
                  <a:rPr lang="en-US" altLang="zh-CN" dirty="0"/>
                  <a:t>GMM</a:t>
                </a:r>
                <a:r>
                  <a:rPr lang="zh-CN" altLang="zh-CN" dirty="0"/>
                  <a:t>的</a:t>
                </a:r>
                <a:r>
                  <a:rPr lang="en-US" altLang="zh-CN" dirty="0"/>
                  <a:t>log</a:t>
                </a:r>
                <a:r>
                  <a:rPr lang="zh-CN" altLang="zh-CN" dirty="0" smtClean="0"/>
                  <a:t>似然函数</a:t>
                </a:r>
                <a:r>
                  <a:rPr lang="zh-CN" altLang="en-US" dirty="0" smtClean="0"/>
                  <a:t>：</a:t>
                </a:r>
                <a:endParaRPr lang="en-US" altLang="zh-CN" dirty="0" smtClean="0"/>
              </a:p>
              <a:p>
                <a14:m>
                  <m:oMath xmlns:m="http://schemas.openxmlformats.org/officeDocument/2006/math">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X</m:t>
                            </m:r>
                          </m:e>
                          <m:e>
                            <m:r>
                              <a:rPr lang="en-US" altLang="zh-CN" i="1">
                                <a:latin typeface="Cambria Math" panose="02040503050406030204" pitchFamily="18" charset="0"/>
                              </a:rPr>
                              <m:t>𝜇</m:t>
                            </m:r>
                            <m:r>
                              <a:rPr lang="en-US" altLang="zh-CN" i="1">
                                <a:latin typeface="Cambria Math" panose="02040503050406030204" pitchFamily="18" charset="0"/>
                              </a:rPr>
                              <m:t>,</m:t>
                            </m:r>
                            <m:r>
                              <m:rPr>
                                <m:sty m:val="p"/>
                              </m:rPr>
                              <a:rPr lang="en-US" altLang="zh-CN">
                                <a:latin typeface="Cambria Math" panose="02040503050406030204" pitchFamily="18" charset="0"/>
                              </a:rPr>
                              <m:t>Σ</m:t>
                            </m:r>
                            <m:r>
                              <a:rPr lang="en-US" altLang="zh-CN" i="1">
                                <a:latin typeface="Cambria Math" panose="02040503050406030204" pitchFamily="18" charset="0"/>
                              </a:rPr>
                              <m:t>,</m:t>
                            </m:r>
                            <m:r>
                              <m:rPr>
                                <m:sty m:val="p"/>
                              </m:rPr>
                              <a:rPr lang="en-US" altLang="zh-CN">
                                <a:latin typeface="Cambria Math" panose="02040503050406030204" pitchFamily="18" charset="0"/>
                              </a:rPr>
                              <m:t>π</m:t>
                            </m:r>
                          </m:e>
                        </m:d>
                      </m:e>
                    </m:func>
                    <m:r>
                      <a:rPr lang="en-US" altLang="zh-CN">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𝑁</m:t>
                        </m:r>
                      </m:sup>
                      <m:e>
                        <m:func>
                          <m:funcPr>
                            <m:ctrlPr>
                              <a:rPr lang="zh-CN"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begChr m:val="{"/>
                                <m:endChr m:val="}"/>
                                <m:ctrlPr>
                                  <a:rPr lang="zh-CN" altLang="zh-CN" i="1">
                                    <a:latin typeface="Cambria Math" panose="02040503050406030204" pitchFamily="18" charset="0"/>
                                  </a:rPr>
                                </m:ctrlPr>
                              </m:dPr>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𝐾</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𝑘</m:t>
                                        </m:r>
                                      </m:sub>
                                    </m:sSub>
                                    <m:r>
                                      <a:rPr lang="en-US" altLang="zh-CN" i="1">
                                        <a:latin typeface="Cambria Math" panose="02040503050406030204" pitchFamily="18" charset="0"/>
                                      </a:rPr>
                                      <m:t>𝑁</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𝑘</m:t>
                                            </m:r>
                                          </m:sub>
                                        </m:sSub>
                                      </m:e>
                                    </m:d>
                                  </m:e>
                                </m:nary>
                              </m:e>
                            </m:d>
                          </m:e>
                        </m:func>
                      </m:e>
                    </m:nary>
                  </m:oMath>
                </a14:m>
                <a:endParaRPr lang="en-US" altLang="zh-CN" dirty="0" smtClean="0"/>
              </a:p>
              <a:p>
                <a:endParaRPr lang="en-US" altLang="zh-CN" dirty="0" smtClean="0"/>
              </a:p>
              <a:p>
                <a:r>
                  <a:rPr lang="en-US" altLang="zh-CN" dirty="0" smtClean="0"/>
                  <a:t>EM</a:t>
                </a:r>
                <a:r>
                  <a:rPr lang="zh-CN" altLang="zh-CN" dirty="0"/>
                  <a:t>算法包含一个</a:t>
                </a:r>
                <a:r>
                  <a:rPr lang="en-US" altLang="zh-CN" dirty="0"/>
                  <a:t>E</a:t>
                </a:r>
                <a:r>
                  <a:rPr lang="zh-CN" altLang="zh-CN" dirty="0"/>
                  <a:t>步骤和一个</a:t>
                </a:r>
                <a:r>
                  <a:rPr lang="en-US" altLang="zh-CN" dirty="0"/>
                  <a:t>M</a:t>
                </a:r>
                <a:r>
                  <a:rPr lang="zh-CN" altLang="zh-CN" dirty="0"/>
                  <a:t>步骤。当使用</a:t>
                </a:r>
                <a:r>
                  <a:rPr lang="en-US" altLang="zh-CN" dirty="0"/>
                  <a:t>EM</a:t>
                </a:r>
                <a:r>
                  <a:rPr lang="zh-CN" altLang="zh-CN" dirty="0"/>
                  <a:t>算法训练</a:t>
                </a:r>
                <a:r>
                  <a:rPr lang="en-US" altLang="zh-CN" dirty="0"/>
                  <a:t>GMM</a:t>
                </a:r>
                <a:r>
                  <a:rPr lang="zh-CN" altLang="zh-CN" dirty="0"/>
                  <a:t>时，</a:t>
                </a:r>
                <a:r>
                  <a:rPr lang="en-US" altLang="zh-CN" dirty="0"/>
                  <a:t>EM</a:t>
                </a:r>
                <a:r>
                  <a:rPr lang="zh-CN" altLang="zh-CN" dirty="0"/>
                  <a:t>算法的</a:t>
                </a:r>
                <a:r>
                  <a:rPr lang="en-US" altLang="zh-CN" dirty="0"/>
                  <a:t>E</a:t>
                </a:r>
                <a:r>
                  <a:rPr lang="zh-CN" altLang="zh-CN" dirty="0"/>
                  <a:t>步骤计算条件概率 </a:t>
                </a:r>
                <a14:m>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a:latin typeface="Cambria Math" panose="02040503050406030204" pitchFamily="18" charset="0"/>
                          </a:rPr>
                          <m:t>=1</m:t>
                        </m:r>
                      </m:e>
                      <m:e>
                        <m:r>
                          <a:rPr lang="en-US" altLang="zh-CN" i="1">
                            <a:latin typeface="Cambria Math" panose="02040503050406030204" pitchFamily="18" charset="0"/>
                          </a:rPr>
                          <m:t>𝑥</m:t>
                        </m:r>
                      </m:e>
                    </m:d>
                  </m:oMath>
                </a14:m>
                <a:r>
                  <a:rPr lang="zh-CN" altLang="zh-CN" dirty="0" smtClean="0"/>
                  <a:t>。</a:t>
                </a:r>
                <a:endParaRPr lang="zh-CN" altLang="zh-CN" dirty="0"/>
              </a:p>
              <a:p>
                <a14:m>
                  <m:oMath xmlns:m="http://schemas.openxmlformats.org/officeDocument/2006/math">
                    <m:r>
                      <m:rPr>
                        <m:sty m:val="p"/>
                      </m:rPr>
                      <a:rPr lang="en-US" altLang="zh-CN">
                        <a:latin typeface="Cambria Math" panose="02040503050406030204" pitchFamily="18" charset="0"/>
                      </a:rPr>
                      <m:t>γ</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𝑛𝑘</m:t>
                            </m:r>
                          </m:sub>
                        </m:sSub>
                      </m:e>
                    </m:d>
                    <m:r>
                      <a:rPr lang="en-US" altLang="zh-CN">
                        <a:latin typeface="Cambria Math" panose="02040503050406030204" pitchFamily="18" charset="0"/>
                      </a:rPr>
                      <m:t>=</m:t>
                    </m:r>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𝑘</m:t>
                            </m:r>
                          </m:sub>
                        </m:sSub>
                        <m:r>
                          <a:rPr lang="en-US" altLang="zh-CN">
                            <a:latin typeface="Cambria Math" panose="02040503050406030204" pitchFamily="18" charset="0"/>
                          </a:rPr>
                          <m:t>=1</m:t>
                        </m:r>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𝑘</m:t>
                            </m:r>
                          </m:sub>
                        </m:sSub>
                        <m:r>
                          <a:rPr lang="en-US" altLang="zh-CN" i="1">
                            <a:latin typeface="Cambria Math" panose="02040503050406030204" pitchFamily="18" charset="0"/>
                          </a:rPr>
                          <m:t>𝑁</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𝑘</m:t>
                                </m:r>
                              </m:sub>
                            </m:sSub>
                          </m:e>
                        </m:d>
                      </m:num>
                      <m:den>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𝐾</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𝑗</m:t>
                                </m:r>
                              </m:sub>
                            </m:sSub>
                            <m:r>
                              <a:rPr lang="en-US" altLang="zh-CN" i="1">
                                <a:latin typeface="Cambria Math" panose="02040503050406030204" pitchFamily="18" charset="0"/>
                              </a:rPr>
                              <m:t>𝑁</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𝜇</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𝑗</m:t>
                                    </m:r>
                                  </m:sub>
                                </m:sSub>
                              </m:e>
                            </m:d>
                          </m:e>
                        </m:nary>
                      </m:den>
                    </m:f>
                  </m:oMath>
                </a14:m>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83502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根据计算的概率</a:t>
                </a:r>
                <a14:m>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a:latin typeface="Cambria Math" panose="02040503050406030204" pitchFamily="18" charset="0"/>
                          </a:rPr>
                          <m:t>=1</m:t>
                        </m:r>
                      </m:e>
                      <m:e>
                        <m:r>
                          <a:rPr lang="en-US" altLang="zh-CN" i="1">
                            <a:latin typeface="Cambria Math" panose="02040503050406030204" pitchFamily="18" charset="0"/>
                          </a:rPr>
                          <m:t>𝑥</m:t>
                        </m:r>
                      </m:e>
                    </m:d>
                  </m:oMath>
                </a14:m>
                <a:r>
                  <a:rPr lang="zh-CN" altLang="zh-CN" dirty="0"/>
                  <a:t>，将数据</a:t>
                </a:r>
                <a:r>
                  <a:rPr lang="en-US" altLang="zh-CN" dirty="0"/>
                  <a:t>x</a:t>
                </a:r>
                <a:r>
                  <a:rPr lang="zh-CN" altLang="zh-CN" dirty="0"/>
                  <a:t>分配到概率最高的簇。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𝑘</m:t>
                        </m:r>
                      </m:sub>
                    </m:sSub>
                  </m:oMath>
                </a14:m>
                <a:r>
                  <a:rPr lang="zh-CN" altLang="zh-CN" dirty="0"/>
                  <a:t>表示簇</a:t>
                </a:r>
                <a:r>
                  <a:rPr lang="en-US" altLang="zh-CN" dirty="0"/>
                  <a:t>k</a:t>
                </a:r>
                <a:r>
                  <a:rPr lang="zh-CN" altLang="zh-CN" dirty="0"/>
                  <a:t>的数据记录个数。</a:t>
                </a:r>
                <a:r>
                  <a:rPr lang="en-US" altLang="zh-CN" dirty="0"/>
                  <a:t>M</a:t>
                </a:r>
                <a:r>
                  <a:rPr lang="zh-CN" altLang="zh-CN" dirty="0"/>
                  <a:t>步骤使用当前的条件概率</a:t>
                </a:r>
                <a:r>
                  <a:rPr lang="en-US" altLang="zh-CN" dirty="0"/>
                  <a:t>p(</a:t>
                </a:r>
                <a:r>
                  <a:rPr lang="en-US" altLang="zh-CN" dirty="0" err="1"/>
                  <a:t>zk</a:t>
                </a:r>
                <a:r>
                  <a:rPr lang="en-US" altLang="zh-CN" dirty="0"/>
                  <a:t>=1|x)</a:t>
                </a:r>
                <a:r>
                  <a:rPr lang="zh-CN" altLang="zh-CN" dirty="0"/>
                  <a:t>重新计算三个参数。参见</a:t>
                </a:r>
                <a:r>
                  <a:rPr lang="zh-CN" altLang="zh-CN" dirty="0" smtClean="0"/>
                  <a:t>公式。</a:t>
                </a:r>
                <a:endParaRPr lang="zh-CN" altLang="zh-CN" dirty="0"/>
              </a:p>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𝜇</m:t>
                        </m:r>
                      </m:e>
                      <m:sub>
                        <m:r>
                          <a:rPr lang="en-US" altLang="zh-CN" i="1">
                            <a:latin typeface="Cambria Math" panose="02040503050406030204" pitchFamily="18" charset="0"/>
                          </a:rPr>
                          <m:t>𝑘</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𝑘</m:t>
                            </m:r>
                          </m:sub>
                        </m:sSub>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𝛾</m:t>
                        </m:r>
                      </m:e>
                    </m:nary>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𝑛𝑘</m:t>
                            </m:r>
                          </m:sub>
                        </m:sSub>
                      </m:e>
                    </m:d>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endParaRPr lang="en-US" altLang="zh-CN" dirty="0" smtClean="0"/>
              </a:p>
              <a:p>
                <a14:m>
                  <m:oMath xmlns:m="http://schemas.openxmlformats.org/officeDocument/2006/math">
                    <m:sSubSup>
                      <m:sSubSupPr>
                        <m:ctrlPr>
                          <a:rPr lang="zh-CN" altLang="zh-CN" i="1">
                            <a:latin typeface="Cambria Math" panose="02040503050406030204" pitchFamily="18" charset="0"/>
                          </a:rPr>
                        </m:ctrlPr>
                      </m:sSubSupPr>
                      <m:e>
                        <m:r>
                          <m:rPr>
                            <m:sty m:val="p"/>
                          </m:rPr>
                          <a:rPr lang="en-US" altLang="zh-CN">
                            <a:latin typeface="Cambria Math" panose="02040503050406030204" pitchFamily="18" charset="0"/>
                          </a:rPr>
                          <m:t>Σ</m:t>
                        </m:r>
                      </m:e>
                      <m:sub>
                        <m:r>
                          <a:rPr lang="en-US" altLang="zh-CN" i="1">
                            <a:latin typeface="Cambria Math" panose="02040503050406030204" pitchFamily="18" charset="0"/>
                          </a:rPr>
                          <m:t>𝑘</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𝑘</m:t>
                            </m:r>
                          </m:sub>
                        </m:sSub>
                      </m:den>
                    </m:f>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𝑛</m:t>
                        </m:r>
                        <m:r>
                          <a:rPr lang="en-US" altLang="zh-CN" i="1">
                            <a:latin typeface="Cambria Math" panose="02040503050406030204" pitchFamily="18" charset="0"/>
                          </a:rPr>
                          <m:t>=1</m:t>
                        </m:r>
                      </m:sub>
                      <m:sup>
                        <m:r>
                          <a:rPr lang="en-US" altLang="zh-CN" i="1">
                            <a:latin typeface="Cambria Math" panose="02040503050406030204" pitchFamily="18" charset="0"/>
                          </a:rPr>
                          <m:t>𝑁</m:t>
                        </m:r>
                      </m:sup>
                      <m:e>
                        <m:r>
                          <a:rPr lang="en-US" altLang="zh-CN" i="1">
                            <a:latin typeface="Cambria Math" panose="02040503050406030204" pitchFamily="18" charset="0"/>
                          </a:rPr>
                          <m:t>𝛾</m:t>
                        </m:r>
                      </m:e>
                    </m:nary>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z</m:t>
                            </m:r>
                          </m:e>
                          <m:sub>
                            <m:r>
                              <a:rPr lang="en-US" altLang="zh-CN" i="1">
                                <a:latin typeface="Cambria Math" panose="02040503050406030204" pitchFamily="18" charset="0"/>
                              </a:rPr>
                              <m:t>𝑛𝑘</m:t>
                            </m:r>
                          </m:sub>
                        </m:sSub>
                      </m:e>
                    </m:d>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𝜇</m:t>
                            </m:r>
                          </m:e>
                          <m:sub>
                            <m:r>
                              <a:rPr lang="en-US" altLang="zh-CN" i="1">
                                <a:latin typeface="Cambria Math" panose="02040503050406030204" pitchFamily="18" charset="0"/>
                              </a:rPr>
                              <m:t>𝑘</m:t>
                            </m:r>
                          </m:sub>
                          <m:sup>
                            <m:r>
                              <a:rPr lang="en-US" altLang="zh-CN" i="1">
                                <a:latin typeface="Cambria Math" panose="02040503050406030204" pitchFamily="18" charset="0"/>
                              </a:rPr>
                              <m:t>𝑛𝑒𝑤</m:t>
                            </m:r>
                          </m:sup>
                        </m:sSubSup>
                      </m:e>
                    </m:d>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𝜇</m:t>
                                </m:r>
                              </m:e>
                              <m:sub>
                                <m:r>
                                  <a:rPr lang="en-US" altLang="zh-CN" i="1">
                                    <a:latin typeface="Cambria Math" panose="02040503050406030204" pitchFamily="18" charset="0"/>
                                  </a:rPr>
                                  <m:t>𝑘</m:t>
                                </m:r>
                              </m:sub>
                              <m:sup>
                                <m:r>
                                  <a:rPr lang="en-US" altLang="zh-CN" i="1">
                                    <a:latin typeface="Cambria Math" panose="02040503050406030204" pitchFamily="18" charset="0"/>
                                  </a:rPr>
                                  <m:t>𝑛𝑒𝑤</m:t>
                                </m:r>
                              </m:sup>
                            </m:sSubSup>
                          </m:e>
                        </m:d>
                      </m:e>
                      <m:sup>
                        <m:r>
                          <a:rPr lang="en-US" altLang="zh-CN" i="1">
                            <a:latin typeface="Cambria Math" panose="02040503050406030204" pitchFamily="18" charset="0"/>
                          </a:rPr>
                          <m:t>𝑇</m:t>
                        </m:r>
                      </m:sup>
                    </m:sSup>
                  </m:oMath>
                </a14:m>
                <a:endParaRPr lang="en-US" altLang="zh-CN" dirty="0" smtClean="0"/>
              </a:p>
              <a:p>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𝜋</m:t>
                        </m:r>
                      </m:e>
                      <m:sub>
                        <m:r>
                          <a:rPr lang="en-US" altLang="zh-CN" i="1">
                            <a:latin typeface="Cambria Math" panose="02040503050406030204" pitchFamily="18" charset="0"/>
                          </a:rPr>
                          <m:t>𝑘</m:t>
                        </m:r>
                      </m:sub>
                      <m:sup>
                        <m:r>
                          <a:rPr lang="en-US" altLang="zh-CN" i="1">
                            <a:latin typeface="Cambria Math" panose="02040503050406030204" pitchFamily="18" charset="0"/>
                          </a:rPr>
                          <m:t>𝑛𝑒𝑤</m:t>
                        </m:r>
                      </m:sup>
                    </m:sSubSup>
                    <m:r>
                      <a:rPr lang="en-US" altLang="zh-CN" i="1">
                        <a:latin typeface="Cambria Math" panose="02040503050406030204" pitchFamily="18" charset="0"/>
                      </a:rPr>
                      <m:t>=</m:t>
                    </m:r>
                    <m:f>
                      <m:fPr>
                        <m:ctrlPr>
                          <a:rPr lang="zh-CN" altLang="zh-CN" i="1">
                            <a:latin typeface="Cambria Math" panose="02040503050406030204" pitchFamily="18" charset="0"/>
                          </a:rPr>
                        </m:ctrlPr>
                      </m:fPr>
                      <m:num>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𝑘</m:t>
                            </m:r>
                          </m:sub>
                        </m:sSub>
                      </m:num>
                      <m:den>
                        <m:r>
                          <a:rPr lang="en-US" altLang="zh-CN" i="1">
                            <a:latin typeface="Cambria Math" panose="02040503050406030204" pitchFamily="18" charset="0"/>
                          </a:rPr>
                          <m:t>𝑁</m:t>
                        </m:r>
                      </m:den>
                    </m:f>
                  </m:oMath>
                </a14:m>
                <a:r>
                  <a:rPr lang="en-US" altLang="zh-CN" dirty="0" smtClean="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38057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GMM</a:t>
                </a:r>
                <a:r>
                  <a:rPr lang="zh-CN" altLang="zh-CN" dirty="0"/>
                  <a:t>可以理解成功能多了一些的</a:t>
                </a:r>
                <a:r>
                  <a:rPr lang="en-US" altLang="zh-CN" dirty="0"/>
                  <a:t>K-means</a:t>
                </a:r>
                <a:r>
                  <a:rPr lang="zh-CN" altLang="zh-CN" dirty="0"/>
                  <a:t>。多出的功能是计算协方差矩阵</a:t>
                </a:r>
                <a14:m>
                  <m:oMath xmlns:m="http://schemas.openxmlformats.org/officeDocument/2006/math">
                    <m:r>
                      <m:rPr>
                        <m:sty m:val="p"/>
                      </m:rPr>
                      <a:rPr lang="en-US" altLang="zh-CN">
                        <a:latin typeface="Cambria Math" panose="02040503050406030204" pitchFamily="18" charset="0"/>
                      </a:rPr>
                      <m:t>Σ</m:t>
                    </m:r>
                  </m:oMath>
                </a14:m>
                <a:r>
                  <a:rPr lang="zh-CN" altLang="zh-CN" dirty="0"/>
                  <a:t>。</a:t>
                </a:r>
                <a:r>
                  <a:rPr lang="en-US" altLang="zh-CN" dirty="0"/>
                  <a:t>K-means</a:t>
                </a:r>
                <a:r>
                  <a:rPr lang="zh-CN" altLang="zh-CN" dirty="0"/>
                  <a:t>计算每个数据和质心的距离的步骤，</a:t>
                </a:r>
                <a:r>
                  <a:rPr lang="en-US" altLang="zh-CN" dirty="0"/>
                  <a:t>GMM</a:t>
                </a:r>
                <a:r>
                  <a:rPr lang="zh-CN" altLang="zh-CN" dirty="0"/>
                  <a:t>计算后验概率</a:t>
                </a:r>
                <a14:m>
                  <m:oMath xmlns:m="http://schemas.openxmlformats.org/officeDocument/2006/math">
                    <m:r>
                      <m:rPr>
                        <m:sty m:val="p"/>
                      </m:rPr>
                      <a:rPr lang="en-US" altLang="zh-CN">
                        <a:latin typeface="Cambria Math" panose="02040503050406030204" pitchFamily="18" charset="0"/>
                      </a:rPr>
                      <m:t>p</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r>
                          <a:rPr lang="en-US" altLang="zh-CN">
                            <a:latin typeface="Cambria Math" panose="02040503050406030204" pitchFamily="18" charset="0"/>
                          </a:rPr>
                          <m:t>=1</m:t>
                        </m:r>
                      </m:e>
                      <m:e>
                        <m:r>
                          <a:rPr lang="en-US" altLang="zh-CN" i="1">
                            <a:latin typeface="Cambria Math" panose="02040503050406030204" pitchFamily="18" charset="0"/>
                          </a:rPr>
                          <m:t>𝑥</m:t>
                        </m:r>
                      </m:e>
                    </m:d>
                  </m:oMath>
                </a14:m>
                <a:r>
                  <a:rPr lang="zh-CN" altLang="zh-CN" dirty="0"/>
                  <a:t>；</a:t>
                </a:r>
                <a:r>
                  <a:rPr lang="en-US" altLang="zh-CN" dirty="0"/>
                  <a:t>K-means</a:t>
                </a:r>
                <a:r>
                  <a:rPr lang="zh-CN" altLang="zh-CN" dirty="0"/>
                  <a:t>在分配每个数据到距离它最近的质心后，重新计算质心的步骤，</a:t>
                </a:r>
                <a:r>
                  <a:rPr lang="en-US" altLang="zh-CN" dirty="0"/>
                  <a:t>GMM</a:t>
                </a:r>
                <a:r>
                  <a:rPr lang="zh-CN" altLang="zh-CN" dirty="0"/>
                  <a:t>则计算均值</a:t>
                </a:r>
                <a14:m>
                  <m:oMath xmlns:m="http://schemas.openxmlformats.org/officeDocument/2006/math">
                    <m:r>
                      <a:rPr lang="en-US" altLang="zh-CN" i="1">
                        <a:latin typeface="Cambria Math" panose="02040503050406030204" pitchFamily="18" charset="0"/>
                      </a:rPr>
                      <m:t>𝜇</m:t>
                    </m:r>
                  </m:oMath>
                </a14:m>
                <a:r>
                  <a:rPr lang="zh-CN" altLang="zh-CN" dirty="0"/>
                  <a:t>、协方差矩阵</a:t>
                </a:r>
                <a14:m>
                  <m:oMath xmlns:m="http://schemas.openxmlformats.org/officeDocument/2006/math">
                    <m:r>
                      <m:rPr>
                        <m:sty m:val="p"/>
                      </m:rPr>
                      <a:rPr lang="en-US" altLang="zh-CN">
                        <a:latin typeface="Cambria Math" panose="02040503050406030204" pitchFamily="18" charset="0"/>
                      </a:rPr>
                      <m:t>Σ</m:t>
                    </m:r>
                  </m:oMath>
                </a14:m>
                <a:r>
                  <a:rPr lang="zh-CN" altLang="zh-CN" dirty="0"/>
                  <a:t>和簇的先验概率</a:t>
                </a:r>
                <a14:m>
                  <m:oMath xmlns:m="http://schemas.openxmlformats.org/officeDocument/2006/math">
                    <m:r>
                      <a:rPr lang="en-US" altLang="zh-CN" i="1">
                        <a:latin typeface="Cambria Math" panose="02040503050406030204" pitchFamily="18" charset="0"/>
                      </a:rPr>
                      <m:t>𝜋</m:t>
                    </m:r>
                  </m:oMath>
                </a14:m>
                <a:r>
                  <a:rPr lang="zh-CN" altLang="zh-CN" dirty="0"/>
                  <a:t>。</a:t>
                </a:r>
                <a:r>
                  <a:rPr lang="en-US" altLang="zh-CN" dirty="0"/>
                  <a:t>EM</a:t>
                </a:r>
                <a:r>
                  <a:rPr lang="zh-CN" altLang="zh-CN" dirty="0"/>
                  <a:t>算法适用于有隐变量的模型参数估计。</a:t>
                </a:r>
                <a:r>
                  <a:rPr lang="en-US" altLang="zh-CN" dirty="0"/>
                  <a:t>GMM</a:t>
                </a:r>
                <a:r>
                  <a:rPr lang="zh-CN" altLang="zh-CN" dirty="0"/>
                  <a:t>中</a:t>
                </a:r>
                <a:r>
                  <a:rPr lang="en-US" altLang="zh-CN" dirty="0"/>
                  <a:t>z</a:t>
                </a:r>
                <a:r>
                  <a:rPr lang="zh-CN" altLang="zh-CN" dirty="0"/>
                  <a:t>就是隐变量。</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8399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487056"/>
            <a:ext cx="10500092" cy="4345276"/>
          </a:xfrm>
          <a:prstGeom prst="rect">
            <a:avLst/>
          </a:prstGeom>
        </p:spPr>
      </p:pic>
    </p:spTree>
    <p:extLst>
      <p:ext uri="{BB962C8B-B14F-4D97-AF65-F5344CB8AC3E}">
        <p14:creationId xmlns:p14="http://schemas.microsoft.com/office/powerpoint/2010/main" val="3261276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8.5.3 </a:t>
            </a:r>
            <a:r>
              <a:rPr lang="zh-CN" altLang="en-US" dirty="0"/>
              <a:t>基于 </a:t>
            </a:r>
            <a:r>
              <a:rPr lang="en-US" altLang="zh-CN" dirty="0"/>
              <a:t>Python </a:t>
            </a:r>
            <a:r>
              <a:rPr lang="zh-CN" altLang="en-US" dirty="0"/>
              <a:t>的实现 </a:t>
            </a:r>
          </a:p>
        </p:txBody>
      </p:sp>
      <p:sp>
        <p:nvSpPr>
          <p:cNvPr id="3" name="内容占位符 2"/>
          <p:cNvSpPr>
            <a:spLocks noGrp="1"/>
          </p:cNvSpPr>
          <p:nvPr>
            <p:ph idx="1"/>
          </p:nvPr>
        </p:nvSpPr>
        <p:spPr/>
        <p:txBody>
          <a:bodyPr/>
          <a:lstStyle/>
          <a:p>
            <a:r>
              <a:rPr lang="zh-CN" altLang="en-US" dirty="0"/>
              <a:t>使用 </a:t>
            </a:r>
            <a:r>
              <a:rPr lang="en-US" altLang="zh-CN" dirty="0" err="1"/>
              <a:t>Scikit</a:t>
            </a:r>
            <a:r>
              <a:rPr lang="en-US" altLang="zh-CN" dirty="0"/>
              <a:t>-learn </a:t>
            </a:r>
            <a:r>
              <a:rPr lang="zh-CN" altLang="en-US" dirty="0"/>
              <a:t>的 </a:t>
            </a:r>
            <a:r>
              <a:rPr lang="en-US" altLang="zh-CN" dirty="0"/>
              <a:t>mixture </a:t>
            </a:r>
            <a:r>
              <a:rPr lang="zh-CN" altLang="en-US" dirty="0"/>
              <a:t>模块中 </a:t>
            </a:r>
            <a:r>
              <a:rPr lang="en-US" altLang="zh-CN" dirty="0" err="1"/>
              <a:t>GaussianMixture</a:t>
            </a:r>
            <a:r>
              <a:rPr lang="en-US" altLang="zh-CN" dirty="0"/>
              <a:t> </a:t>
            </a:r>
            <a:r>
              <a:rPr lang="zh-CN" altLang="en-US" dirty="0"/>
              <a:t>类，可以轻松创建一个 </a:t>
            </a:r>
            <a:r>
              <a:rPr lang="en-US" altLang="zh-CN" dirty="0"/>
              <a:t>GMM </a:t>
            </a:r>
            <a:r>
              <a:rPr lang="zh-CN" altLang="en-US" dirty="0" smtClean="0"/>
              <a:t>聚类模型</a:t>
            </a:r>
            <a:r>
              <a:rPr lang="zh-CN" altLang="en-US" dirty="0"/>
              <a:t/>
            </a:r>
            <a:br>
              <a:rPr lang="zh-CN" altLang="en-US" dirty="0"/>
            </a:br>
            <a:endParaRPr lang="zh-CN" altLang="en-US" dirty="0"/>
          </a:p>
        </p:txBody>
      </p:sp>
      <p:pic>
        <p:nvPicPr>
          <p:cNvPr id="4" name="图片 3"/>
          <p:cNvPicPr>
            <a:picLocks noChangeAspect="1"/>
          </p:cNvPicPr>
          <p:nvPr/>
        </p:nvPicPr>
        <p:blipFill>
          <a:blip r:embed="rId2"/>
          <a:stretch>
            <a:fillRect/>
          </a:stretch>
        </p:blipFill>
        <p:spPr>
          <a:xfrm>
            <a:off x="2373746" y="2758307"/>
            <a:ext cx="7437437" cy="3985248"/>
          </a:xfrm>
          <a:prstGeom prst="rect">
            <a:avLst/>
          </a:prstGeom>
        </p:spPr>
      </p:pic>
    </p:spTree>
    <p:extLst>
      <p:ext uri="{BB962C8B-B14F-4D97-AF65-F5344CB8AC3E}">
        <p14:creationId xmlns:p14="http://schemas.microsoft.com/office/powerpoint/2010/main" val="4581246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创建一个 </a:t>
            </a:r>
            <a:r>
              <a:rPr lang="en-US" altLang="zh-CN" dirty="0"/>
              <a:t>GMM </a:t>
            </a:r>
            <a:r>
              <a:rPr lang="zh-CN" altLang="en-US" dirty="0"/>
              <a:t>聚类模型的典型过程如下：</a:t>
            </a:r>
            <a:br>
              <a:rPr lang="zh-CN" altLang="en-US" dirty="0"/>
            </a:br>
            <a:r>
              <a:rPr lang="en-US" altLang="zh-CN" dirty="0"/>
              <a:t>model = </a:t>
            </a:r>
            <a:r>
              <a:rPr lang="en-US" altLang="zh-CN" dirty="0" err="1"/>
              <a:t>GaussianMixture</a:t>
            </a:r>
            <a:r>
              <a:rPr lang="en-US" altLang="zh-CN" dirty="0"/>
              <a:t> (</a:t>
            </a:r>
            <a:r>
              <a:rPr lang="en-US" altLang="zh-CN" dirty="0" err="1"/>
              <a:t>n_components</a:t>
            </a:r>
            <a:r>
              <a:rPr lang="en-US" altLang="zh-CN" dirty="0"/>
              <a:t>=3, </a:t>
            </a:r>
            <a:r>
              <a:rPr lang="en-US" altLang="zh-CN" dirty="0" err="1" smtClean="0"/>
              <a:t>ovariance_type</a:t>
            </a:r>
            <a:r>
              <a:rPr lang="en-US" altLang="zh-CN" dirty="0"/>
              <a:t>='full',</a:t>
            </a:r>
            <a:br>
              <a:rPr lang="en-US" altLang="zh-CN" dirty="0"/>
            </a:br>
            <a:r>
              <a:rPr lang="en-US" altLang="zh-CN" dirty="0" err="1"/>
              <a:t>random_state</a:t>
            </a:r>
            <a:r>
              <a:rPr lang="en-US" altLang="zh-CN" dirty="0"/>
              <a:t>=12</a:t>
            </a:r>
            <a:r>
              <a:rPr lang="en-US" altLang="zh-CN" dirty="0" smtClean="0"/>
              <a:t>)</a:t>
            </a:r>
          </a:p>
          <a:p>
            <a:r>
              <a:rPr lang="en-US" altLang="zh-CN" dirty="0"/>
              <a:t/>
            </a:r>
            <a:br>
              <a:rPr lang="en-US" altLang="zh-CN" dirty="0"/>
            </a:br>
            <a:r>
              <a:rPr lang="zh-CN" altLang="en-US" dirty="0"/>
              <a:t>获得 </a:t>
            </a:r>
            <a:r>
              <a:rPr lang="en-US" altLang="zh-CN" dirty="0"/>
              <a:t>GMM </a:t>
            </a:r>
            <a:r>
              <a:rPr lang="zh-CN" altLang="en-US" dirty="0"/>
              <a:t>聚类算法对数据集的聚类结果的操作语句如下：</a:t>
            </a:r>
            <a:br>
              <a:rPr lang="zh-CN" altLang="en-US" dirty="0"/>
            </a:br>
            <a:r>
              <a:rPr lang="en-US" altLang="zh-CN" dirty="0" err="1"/>
              <a:t>y_pred</a:t>
            </a:r>
            <a:r>
              <a:rPr lang="en-US" altLang="zh-CN" dirty="0"/>
              <a:t> = </a:t>
            </a:r>
            <a:r>
              <a:rPr lang="en-US" altLang="zh-CN" dirty="0" err="1"/>
              <a:t>model.fit_predict</a:t>
            </a:r>
            <a:r>
              <a:rPr lang="en-US" altLang="zh-CN" dirty="0"/>
              <a:t>(X) </a:t>
            </a:r>
            <a:br>
              <a:rPr lang="en-US" altLang="zh-CN" dirty="0"/>
            </a:br>
            <a:endParaRPr lang="zh-CN" altLang="en-US" dirty="0"/>
          </a:p>
        </p:txBody>
      </p:sp>
    </p:spTree>
    <p:extLst>
      <p:ext uri="{BB962C8B-B14F-4D97-AF65-F5344CB8AC3E}">
        <p14:creationId xmlns:p14="http://schemas.microsoft.com/office/powerpoint/2010/main" val="114823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Blobs </a:t>
            </a:r>
            <a:r>
              <a:rPr lang="zh-CN" altLang="en-US" dirty="0"/>
              <a:t>和 </a:t>
            </a:r>
            <a:r>
              <a:rPr lang="en-US" altLang="zh-CN" dirty="0"/>
              <a:t>Moons </a:t>
            </a:r>
            <a:r>
              <a:rPr lang="zh-CN" altLang="en-US" dirty="0"/>
              <a:t>是两个经典的人工合成数据集，由于每个数据对象都是二维平面中</a:t>
            </a:r>
            <a:r>
              <a:rPr lang="zh-CN" altLang="en-US" dirty="0" smtClean="0"/>
              <a:t>的点</a:t>
            </a:r>
            <a:r>
              <a:rPr lang="zh-CN" altLang="en-US" dirty="0"/>
              <a:t>，我们可以方便地观察聚类算法的结果</a:t>
            </a:r>
            <a:r>
              <a:rPr lang="zh-CN" altLang="en-US" dirty="0" smtClean="0"/>
              <a:t>。</a:t>
            </a:r>
            <a:endParaRPr lang="en-US" altLang="zh-CN" dirty="0" smtClean="0"/>
          </a:p>
          <a:p>
            <a:r>
              <a:rPr lang="zh-CN" altLang="en-US" dirty="0" smtClean="0"/>
              <a:t>在 </a:t>
            </a:r>
            <a:r>
              <a:rPr lang="en-US" altLang="zh-CN" dirty="0"/>
              <a:t>Python </a:t>
            </a:r>
            <a:r>
              <a:rPr lang="zh-CN" altLang="en-US" dirty="0"/>
              <a:t>中，可以直接使用 </a:t>
            </a:r>
            <a:r>
              <a:rPr lang="en-US" altLang="zh-CN" dirty="0" err="1"/>
              <a:t>sklearn</a:t>
            </a:r>
            <a:r>
              <a:rPr lang="en-US" altLang="zh-CN" dirty="0"/>
              <a:t> </a:t>
            </a:r>
            <a:r>
              <a:rPr lang="zh-CN" altLang="en-US" dirty="0"/>
              <a:t>包中的</a:t>
            </a:r>
            <a:br>
              <a:rPr lang="zh-CN" altLang="en-US" dirty="0"/>
            </a:br>
            <a:r>
              <a:rPr lang="en-US" altLang="zh-CN" dirty="0" err="1"/>
              <a:t>make_blobs</a:t>
            </a:r>
            <a:r>
              <a:rPr lang="en-US" altLang="zh-CN" dirty="0"/>
              <a:t>()</a:t>
            </a:r>
            <a:r>
              <a:rPr lang="zh-CN" altLang="en-US" dirty="0"/>
              <a:t>和 </a:t>
            </a:r>
            <a:r>
              <a:rPr lang="en-US" altLang="zh-CN" dirty="0" err="1"/>
              <a:t>make_moons</a:t>
            </a:r>
            <a:r>
              <a:rPr lang="en-US" altLang="zh-CN" dirty="0"/>
              <a:t>()</a:t>
            </a:r>
            <a:r>
              <a:rPr lang="zh-CN" altLang="en-US" dirty="0"/>
              <a:t>函数生成它们。</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3495596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代码 </a:t>
            </a:r>
            <a:r>
              <a:rPr lang="en-US" altLang="zh-CN" dirty="0"/>
              <a:t>8-4</a:t>
            </a:r>
            <a:r>
              <a:rPr lang="zh-CN" altLang="en-US" dirty="0"/>
              <a:t>： </a:t>
            </a:r>
            <a:r>
              <a:rPr lang="en-US" altLang="zh-CN" dirty="0"/>
              <a:t>GMM </a:t>
            </a:r>
            <a:r>
              <a:rPr lang="zh-CN" altLang="en-US" dirty="0"/>
              <a:t>聚类算法在 </a:t>
            </a:r>
            <a:r>
              <a:rPr lang="en-US" altLang="zh-CN" dirty="0"/>
              <a:t>Blobs </a:t>
            </a:r>
            <a:r>
              <a:rPr lang="zh-CN" altLang="en-US" dirty="0"/>
              <a:t>数据集上的聚类过程 </a:t>
            </a:r>
            <a:br>
              <a:rPr lang="zh-CN" altLang="en-US" dirty="0"/>
            </a:br>
            <a:endParaRPr lang="zh-CN" altLang="en-US" dirty="0"/>
          </a:p>
        </p:txBody>
      </p:sp>
    </p:spTree>
    <p:extLst>
      <p:ext uri="{BB962C8B-B14F-4D97-AF65-F5344CB8AC3E}">
        <p14:creationId xmlns:p14="http://schemas.microsoft.com/office/powerpoint/2010/main" val="10937214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案例：客户</a:t>
            </a:r>
            <a:r>
              <a:rPr lang="zh-CN" altLang="en-US" dirty="0" smtClean="0"/>
              <a:t>细分</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1684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8.2 k-means </a:t>
            </a:r>
            <a:r>
              <a:rPr lang="zh-CN" altLang="en-US" dirty="0"/>
              <a:t>算法</a:t>
            </a:r>
            <a:r>
              <a:rPr lang="zh-CN" altLang="en-US" dirty="0" smtClean="0"/>
              <a:t> </a:t>
            </a:r>
            <a:endParaRPr lang="zh-CN" altLang="en-US" dirty="0"/>
          </a:p>
        </p:txBody>
      </p:sp>
      <p:sp>
        <p:nvSpPr>
          <p:cNvPr id="3" name="内容占位符 2"/>
          <p:cNvSpPr>
            <a:spLocks noGrp="1"/>
          </p:cNvSpPr>
          <p:nvPr>
            <p:ph idx="1"/>
          </p:nvPr>
        </p:nvSpPr>
        <p:spPr/>
        <p:txBody>
          <a:bodyPr>
            <a:normAutofit/>
          </a:bodyPr>
          <a:lstStyle/>
          <a:p>
            <a:r>
              <a:rPr lang="en-US" altLang="zh-CN" dirty="0"/>
              <a:t>k-means </a:t>
            </a:r>
            <a:r>
              <a:rPr lang="zh-CN" altLang="en-US" dirty="0"/>
              <a:t>是聚类分析中最经典、应用最广泛的一种基于划分的聚类算法。由于该算法</a:t>
            </a:r>
            <a:r>
              <a:rPr lang="zh-CN" altLang="en-US" dirty="0" smtClean="0"/>
              <a:t>的计算效率</a:t>
            </a:r>
            <a:r>
              <a:rPr lang="zh-CN" altLang="en-US" dirty="0"/>
              <a:t>高，它已被广泛应用于解决大规模的数据聚类问题。</a:t>
            </a:r>
            <a:r>
              <a:rPr lang="zh-CN" altLang="en-US" dirty="0" smtClean="0"/>
              <a:t> 其基本原理如下：</a:t>
            </a:r>
            <a:endParaRPr lang="en-US" altLang="zh-CN" dirty="0" smtClean="0"/>
          </a:p>
          <a:p>
            <a:endParaRPr lang="en-US" altLang="zh-CN" dirty="0"/>
          </a:p>
          <a:p>
            <a:r>
              <a:rPr lang="zh-CN" altLang="en-US" dirty="0"/>
              <a:t>对于一个包含 </a:t>
            </a:r>
            <a:r>
              <a:rPr lang="en-US" altLang="zh-CN" i="1" dirty="0"/>
              <a:t>n </a:t>
            </a:r>
            <a:r>
              <a:rPr lang="zh-CN" altLang="en-US" dirty="0"/>
              <a:t>个数据对象的数据集 </a:t>
            </a:r>
            <a:r>
              <a:rPr lang="en-US" altLang="zh-CN" i="1" dirty="0"/>
              <a:t>D </a:t>
            </a:r>
            <a:r>
              <a:rPr lang="zh-CN" altLang="en-US" dirty="0"/>
              <a:t>和预先指定的聚类数目 </a:t>
            </a:r>
            <a:r>
              <a:rPr lang="en-US" altLang="zh-CN" i="1" dirty="0"/>
              <a:t>k </a:t>
            </a:r>
            <a:r>
              <a:rPr lang="zh-CN" altLang="en-US" dirty="0"/>
              <a:t>，经典的 </a:t>
            </a:r>
            <a:r>
              <a:rPr lang="en-US" altLang="zh-CN" dirty="0"/>
              <a:t>k-means </a:t>
            </a:r>
            <a:r>
              <a:rPr lang="zh-CN" altLang="en-US" dirty="0" smtClean="0"/>
              <a:t>算法迭代</a:t>
            </a:r>
            <a:r>
              <a:rPr lang="zh-CN" altLang="en-US" dirty="0"/>
              <a:t>地将数据划分成 </a:t>
            </a:r>
            <a:r>
              <a:rPr lang="en-US" altLang="zh-CN" i="1" dirty="0"/>
              <a:t>k </a:t>
            </a:r>
            <a:r>
              <a:rPr lang="zh-CN" altLang="en-US" dirty="0"/>
              <a:t>个不相交的簇，目标是最大化簇内数据的相似度。通常，它使用</a:t>
            </a:r>
            <a:r>
              <a:rPr lang="zh-CN" altLang="en-US" dirty="0" smtClean="0"/>
              <a:t>误差平方和</a:t>
            </a:r>
            <a:r>
              <a:rPr lang="zh-CN" altLang="en-US" dirty="0"/>
              <a:t>（</a:t>
            </a:r>
            <a:r>
              <a:rPr lang="en-US" altLang="zh-CN" dirty="0"/>
              <a:t>Sum of Squared Error</a:t>
            </a:r>
            <a:r>
              <a:rPr lang="zh-CN" altLang="en-US" dirty="0"/>
              <a:t>， </a:t>
            </a:r>
            <a:r>
              <a:rPr lang="en-US" altLang="zh-CN" dirty="0"/>
              <a:t>SSE</a:t>
            </a:r>
            <a:r>
              <a:rPr lang="zh-CN" altLang="en-US" dirty="0"/>
              <a:t>）指标来衡量簇内数据的相似度，其定义为：</a:t>
            </a:r>
            <a:r>
              <a:rPr lang="zh-CN" altLang="en-US" dirty="0" smtClean="0"/>
              <a:t> </a:t>
            </a:r>
            <a:br>
              <a:rPr lang="zh-CN" altLang="en-US" dirty="0" smtClean="0"/>
            </a:br>
            <a:r>
              <a:rPr lang="zh-CN" altLang="en-US" dirty="0" smtClean="0"/>
              <a:t/>
            </a:r>
            <a:br>
              <a:rPr lang="zh-CN" altLang="en-US" dirty="0" smtClean="0"/>
            </a:br>
            <a:endParaRPr lang="zh-CN" altLang="en-US" dirty="0"/>
          </a:p>
        </p:txBody>
      </p:sp>
      <p:pic>
        <p:nvPicPr>
          <p:cNvPr id="4" name="图片 3"/>
          <p:cNvPicPr>
            <a:picLocks noChangeAspect="1"/>
          </p:cNvPicPr>
          <p:nvPr/>
        </p:nvPicPr>
        <p:blipFill>
          <a:blip r:embed="rId2"/>
          <a:stretch>
            <a:fillRect/>
          </a:stretch>
        </p:blipFill>
        <p:spPr>
          <a:xfrm>
            <a:off x="4223183" y="5218849"/>
            <a:ext cx="3978708" cy="1093051"/>
          </a:xfrm>
          <a:prstGeom prst="rect">
            <a:avLst/>
          </a:prstGeom>
        </p:spPr>
      </p:pic>
    </p:spTree>
    <p:extLst>
      <p:ext uri="{BB962C8B-B14F-4D97-AF65-F5344CB8AC3E}">
        <p14:creationId xmlns:p14="http://schemas.microsoft.com/office/powerpoint/2010/main" val="39627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k-means </a:t>
            </a:r>
            <a:r>
              <a:rPr lang="zh-CN" altLang="en-US" dirty="0"/>
              <a:t>算法的计算流程如下：首先，随机地选择 </a:t>
            </a:r>
            <a:r>
              <a:rPr lang="en-US" altLang="zh-CN" i="1" dirty="0"/>
              <a:t>k </a:t>
            </a:r>
            <a:r>
              <a:rPr lang="zh-CN" altLang="en-US" dirty="0"/>
              <a:t>个数据对象，每个对象代表一个簇</a:t>
            </a:r>
            <a:r>
              <a:rPr lang="zh-CN" altLang="en-US" dirty="0" smtClean="0"/>
              <a:t>的初始</a:t>
            </a:r>
            <a:r>
              <a:rPr lang="zh-CN" altLang="en-US" dirty="0"/>
              <a:t>质心；剩余的对象根据与各个簇中心的距离，被划分到最近的簇；然后，重新计算</a:t>
            </a:r>
            <a:r>
              <a:rPr lang="zh-CN" altLang="en-US" dirty="0" smtClean="0"/>
              <a:t>每个簇</a:t>
            </a:r>
            <a:r>
              <a:rPr lang="zh-CN" altLang="en-US" dirty="0"/>
              <a:t>的质心（均值），反复执行上述后两个步骤，使得 </a:t>
            </a:r>
            <a:r>
              <a:rPr lang="en-US" altLang="zh-CN" dirty="0"/>
              <a:t>SSE </a:t>
            </a:r>
            <a:r>
              <a:rPr lang="zh-CN" altLang="en-US" dirty="0"/>
              <a:t>不断降低直至收敛</a:t>
            </a:r>
            <a:r>
              <a:rPr lang="zh-CN" altLang="en-US" dirty="0" smtClean="0"/>
              <a:t> </a:t>
            </a:r>
            <a:br>
              <a:rPr lang="zh-CN" altLang="en-US" dirty="0" smtClean="0"/>
            </a:br>
            <a:endParaRPr lang="zh-CN" altLang="en-US" dirty="0"/>
          </a:p>
        </p:txBody>
      </p:sp>
    </p:spTree>
    <p:extLst>
      <p:ext uri="{BB962C8B-B14F-4D97-AF65-F5344CB8AC3E}">
        <p14:creationId xmlns:p14="http://schemas.microsoft.com/office/powerpoint/2010/main" val="7856856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1644</TotalTime>
  <Words>5128</Words>
  <Application>Microsoft Office PowerPoint</Application>
  <PresentationFormat>宽屏</PresentationFormat>
  <Paragraphs>163</Paragraphs>
  <Slides>71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71</vt:i4>
      </vt:variant>
    </vt:vector>
  </HeadingPairs>
  <TitlesOfParts>
    <vt:vector size="76" baseType="lpstr">
      <vt:lpstr>等线</vt:lpstr>
      <vt:lpstr>等线 Light</vt:lpstr>
      <vt:lpstr>Arial</vt:lpstr>
      <vt:lpstr>Cambria Math</vt:lpstr>
      <vt:lpstr>Office 主题​​</vt:lpstr>
      <vt:lpstr>第8章：聚类分析</vt:lpstr>
      <vt:lpstr>PowerPoint 演示文稿</vt:lpstr>
      <vt:lpstr>PowerPoint 演示文稿</vt:lpstr>
      <vt:lpstr>8.1 聚类的基本原理 </vt:lpstr>
      <vt:lpstr>PowerPoint 演示文稿</vt:lpstr>
      <vt:lpstr>PowerPoint 演示文稿</vt:lpstr>
      <vt:lpstr>PowerPoint 演示文稿</vt:lpstr>
      <vt:lpstr>8.2 k-means 算法 </vt:lpstr>
      <vt:lpstr>PowerPoint 演示文稿</vt:lpstr>
      <vt:lpstr>PowerPoint 演示文稿</vt:lpstr>
      <vt:lpstr>PowerPoint 演示文稿</vt:lpstr>
      <vt:lpstr>PowerPoint 演示文稿</vt:lpstr>
      <vt:lpstr>k-means 算法中的几个重要问题 </vt:lpstr>
      <vt:lpstr>PowerPoint 演示文稿</vt:lpstr>
      <vt:lpstr>PowerPoint 演示文稿</vt:lpstr>
      <vt:lpstr>PowerPoint 演示文稿</vt:lpstr>
      <vt:lpstr>PowerPoint 演示文稿</vt:lpstr>
      <vt:lpstr>PowerPoint 演示文稿</vt:lpstr>
      <vt:lpstr>8.2.3 基于 Python 的实现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聚类趋势分析</vt:lpstr>
      <vt:lpstr>PowerPoint 演示文稿</vt:lpstr>
      <vt:lpstr>PowerPoint 演示文稿</vt:lpstr>
      <vt:lpstr>PowerPoint 演示文稿</vt:lpstr>
      <vt:lpstr>PowerPoint 演示文稿</vt:lpstr>
      <vt:lpstr>PowerPoint 演示文稿</vt:lpstr>
      <vt:lpstr>理解聚类结果</vt:lpstr>
      <vt:lpstr>PowerPoint 演示文稿</vt:lpstr>
      <vt:lpstr>8.4 DBSCAN</vt:lpstr>
      <vt:lpstr>PowerPoint 演示文稿</vt:lpstr>
      <vt:lpstr>8.4.1 基本概念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8.4.3 进一步的讨论 </vt:lpstr>
      <vt:lpstr>PowerPoint 演示文稿</vt:lpstr>
      <vt:lpstr>PowerPoint 演示文稿</vt:lpstr>
      <vt:lpstr>8.4.4 基于 python 的实现 </vt:lpstr>
      <vt:lpstr>PowerPoint 演示文稿</vt:lpstr>
      <vt:lpstr>PowerPoint 演示文稿</vt:lpstr>
      <vt:lpstr>8.4.5 DBSCAN 算法的优缺点 </vt:lpstr>
      <vt:lpstr>PowerPoint 演示文稿</vt:lpstr>
      <vt:lpstr>PowerPoint 演示文稿</vt:lpstr>
      <vt:lpstr>PowerPoint 演示文稿</vt:lpstr>
      <vt:lpstr>PowerPoint 演示文稿</vt:lpstr>
      <vt:lpstr>PowerPoint 演示文稿</vt:lpstr>
      <vt:lpstr>PowerPoint 演示文稿</vt:lpstr>
      <vt:lpstr>8.5 EM算法和高斯混合模型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8.5.3 基于 Python 的实现 </vt:lpstr>
      <vt:lpstr>PowerPoint 演示文稿</vt:lpstr>
      <vt:lpstr>PowerPoint 演示文稿</vt:lpstr>
      <vt:lpstr>案例：客户细分</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第8章：聚类分析</dc:title>
  <dc:creator>Jiangtao Qiu</dc:creator>
  <cp:lastModifiedBy>Jiangtao Qiu</cp:lastModifiedBy>
  <cp:revision>196</cp:revision>
  <dcterms:created xsi:type="dcterms:W3CDTF">2023-05-15T14:56:55Z</dcterms:created>
  <dcterms:modified xsi:type="dcterms:W3CDTF">2023-05-23T03:15:53Z</dcterms:modified>
</cp:coreProperties>
</file>