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7D489A5-A8E1-47F2-A8CC-D81AA8C06536}" type="datetimeFigureOut">
              <a:rPr lang="zh-CN" altLang="en-US" smtClean="0"/>
              <a:t>2023/5/16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6FA4EC-65DA-4C92-B86E-3E76ADE67148}" type="slidenum">
              <a:rPr lang="zh-CN" altLang="en-US" smtClean="0"/>
              <a:t>‹#›</a:t>
            </a:fld>
            <a:endParaRPr lang="zh-CN" altLang="en-US"/>
          </a:p>
        </p:txBody>
      </p:sp>
    </p:spTree>
    <p:extLst>
      <p:ext uri="{BB962C8B-B14F-4D97-AF65-F5344CB8AC3E}">
        <p14:creationId xmlns:p14="http://schemas.microsoft.com/office/powerpoint/2010/main" val="839094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7D489A5-A8E1-47F2-A8CC-D81AA8C06536}" type="datetimeFigureOut">
              <a:rPr lang="zh-CN" altLang="en-US" smtClean="0"/>
              <a:t>2023/5/16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6FA4EC-65DA-4C92-B86E-3E76ADE67148}" type="slidenum">
              <a:rPr lang="zh-CN" altLang="en-US" smtClean="0"/>
              <a:t>‹#›</a:t>
            </a:fld>
            <a:endParaRPr lang="zh-CN" altLang="en-US"/>
          </a:p>
        </p:txBody>
      </p:sp>
    </p:spTree>
    <p:extLst>
      <p:ext uri="{BB962C8B-B14F-4D97-AF65-F5344CB8AC3E}">
        <p14:creationId xmlns:p14="http://schemas.microsoft.com/office/powerpoint/2010/main" val="25549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7D489A5-A8E1-47F2-A8CC-D81AA8C06536}" type="datetimeFigureOut">
              <a:rPr lang="zh-CN" altLang="en-US" smtClean="0"/>
              <a:t>2023/5/16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6FA4EC-65DA-4C92-B86E-3E76ADE67148}" type="slidenum">
              <a:rPr lang="zh-CN" altLang="en-US" smtClean="0"/>
              <a:t>‹#›</a:t>
            </a:fld>
            <a:endParaRPr lang="zh-CN" altLang="en-US"/>
          </a:p>
        </p:txBody>
      </p:sp>
    </p:spTree>
    <p:extLst>
      <p:ext uri="{BB962C8B-B14F-4D97-AF65-F5344CB8AC3E}">
        <p14:creationId xmlns:p14="http://schemas.microsoft.com/office/powerpoint/2010/main" val="4016322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7D489A5-A8E1-47F2-A8CC-D81AA8C06536}" type="datetimeFigureOut">
              <a:rPr lang="zh-CN" altLang="en-US" smtClean="0"/>
              <a:t>2023/5/16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6FA4EC-65DA-4C92-B86E-3E76ADE67148}" type="slidenum">
              <a:rPr lang="zh-CN" altLang="en-US" smtClean="0"/>
              <a:t>‹#›</a:t>
            </a:fld>
            <a:endParaRPr lang="zh-CN" altLang="en-US"/>
          </a:p>
        </p:txBody>
      </p:sp>
    </p:spTree>
    <p:extLst>
      <p:ext uri="{BB962C8B-B14F-4D97-AF65-F5344CB8AC3E}">
        <p14:creationId xmlns:p14="http://schemas.microsoft.com/office/powerpoint/2010/main" val="1319356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F7D489A5-A8E1-47F2-A8CC-D81AA8C06536}" type="datetimeFigureOut">
              <a:rPr lang="zh-CN" altLang="en-US" smtClean="0"/>
              <a:t>2023/5/16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6FA4EC-65DA-4C92-B86E-3E76ADE67148}" type="slidenum">
              <a:rPr lang="zh-CN" altLang="en-US" smtClean="0"/>
              <a:t>‹#›</a:t>
            </a:fld>
            <a:endParaRPr lang="zh-CN" altLang="en-US"/>
          </a:p>
        </p:txBody>
      </p:sp>
    </p:spTree>
    <p:extLst>
      <p:ext uri="{BB962C8B-B14F-4D97-AF65-F5344CB8AC3E}">
        <p14:creationId xmlns:p14="http://schemas.microsoft.com/office/powerpoint/2010/main" val="108728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7D489A5-A8E1-47F2-A8CC-D81AA8C06536}" type="datetimeFigureOut">
              <a:rPr lang="zh-CN" altLang="en-US" smtClean="0"/>
              <a:t>2023/5/16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6FA4EC-65DA-4C92-B86E-3E76ADE67148}" type="slidenum">
              <a:rPr lang="zh-CN" altLang="en-US" smtClean="0"/>
              <a:t>‹#›</a:t>
            </a:fld>
            <a:endParaRPr lang="zh-CN" altLang="en-US"/>
          </a:p>
        </p:txBody>
      </p:sp>
    </p:spTree>
    <p:extLst>
      <p:ext uri="{BB962C8B-B14F-4D97-AF65-F5344CB8AC3E}">
        <p14:creationId xmlns:p14="http://schemas.microsoft.com/office/powerpoint/2010/main" val="425902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7D489A5-A8E1-47F2-A8CC-D81AA8C06536}" type="datetimeFigureOut">
              <a:rPr lang="zh-CN" altLang="en-US" smtClean="0"/>
              <a:t>2023/5/16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F6FA4EC-65DA-4C92-B86E-3E76ADE67148}" type="slidenum">
              <a:rPr lang="zh-CN" altLang="en-US" smtClean="0"/>
              <a:t>‹#›</a:t>
            </a:fld>
            <a:endParaRPr lang="zh-CN" altLang="en-US"/>
          </a:p>
        </p:txBody>
      </p:sp>
    </p:spTree>
    <p:extLst>
      <p:ext uri="{BB962C8B-B14F-4D97-AF65-F5344CB8AC3E}">
        <p14:creationId xmlns:p14="http://schemas.microsoft.com/office/powerpoint/2010/main" val="4178845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7D489A5-A8E1-47F2-A8CC-D81AA8C06536}" type="datetimeFigureOut">
              <a:rPr lang="zh-CN" altLang="en-US" smtClean="0"/>
              <a:t>2023/5/16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F6FA4EC-65DA-4C92-B86E-3E76ADE67148}" type="slidenum">
              <a:rPr lang="zh-CN" altLang="en-US" smtClean="0"/>
              <a:t>‹#›</a:t>
            </a:fld>
            <a:endParaRPr lang="zh-CN" altLang="en-US"/>
          </a:p>
        </p:txBody>
      </p:sp>
    </p:spTree>
    <p:extLst>
      <p:ext uri="{BB962C8B-B14F-4D97-AF65-F5344CB8AC3E}">
        <p14:creationId xmlns:p14="http://schemas.microsoft.com/office/powerpoint/2010/main" val="2613032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D489A5-A8E1-47F2-A8CC-D81AA8C06536}" type="datetimeFigureOut">
              <a:rPr lang="zh-CN" altLang="en-US" smtClean="0"/>
              <a:t>2023/5/16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F6FA4EC-65DA-4C92-B86E-3E76ADE67148}" type="slidenum">
              <a:rPr lang="zh-CN" altLang="en-US" smtClean="0"/>
              <a:t>‹#›</a:t>
            </a:fld>
            <a:endParaRPr lang="zh-CN" altLang="en-US"/>
          </a:p>
        </p:txBody>
      </p:sp>
    </p:spTree>
    <p:extLst>
      <p:ext uri="{BB962C8B-B14F-4D97-AF65-F5344CB8AC3E}">
        <p14:creationId xmlns:p14="http://schemas.microsoft.com/office/powerpoint/2010/main" val="8340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7D489A5-A8E1-47F2-A8CC-D81AA8C06536}" type="datetimeFigureOut">
              <a:rPr lang="zh-CN" altLang="en-US" smtClean="0"/>
              <a:t>2023/5/16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6FA4EC-65DA-4C92-B86E-3E76ADE67148}" type="slidenum">
              <a:rPr lang="zh-CN" altLang="en-US" smtClean="0"/>
              <a:t>‹#›</a:t>
            </a:fld>
            <a:endParaRPr lang="zh-CN" altLang="en-US"/>
          </a:p>
        </p:txBody>
      </p:sp>
    </p:spTree>
    <p:extLst>
      <p:ext uri="{BB962C8B-B14F-4D97-AF65-F5344CB8AC3E}">
        <p14:creationId xmlns:p14="http://schemas.microsoft.com/office/powerpoint/2010/main" val="1274259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7D489A5-A8E1-47F2-A8CC-D81AA8C06536}" type="datetimeFigureOut">
              <a:rPr lang="zh-CN" altLang="en-US" smtClean="0"/>
              <a:t>2023/5/16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6FA4EC-65DA-4C92-B86E-3E76ADE67148}" type="slidenum">
              <a:rPr lang="zh-CN" altLang="en-US" smtClean="0"/>
              <a:t>‹#›</a:t>
            </a:fld>
            <a:endParaRPr lang="zh-CN" altLang="en-US"/>
          </a:p>
        </p:txBody>
      </p:sp>
    </p:spTree>
    <p:extLst>
      <p:ext uri="{BB962C8B-B14F-4D97-AF65-F5344CB8AC3E}">
        <p14:creationId xmlns:p14="http://schemas.microsoft.com/office/powerpoint/2010/main" val="2239486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D489A5-A8E1-47F2-A8CC-D81AA8C06536}" type="datetimeFigureOut">
              <a:rPr lang="zh-CN" altLang="en-US" smtClean="0"/>
              <a:t>2023/5/16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6FA4EC-65DA-4C92-B86E-3E76ADE67148}" type="slidenum">
              <a:rPr lang="zh-CN" altLang="en-US" smtClean="0"/>
              <a:t>‹#›</a:t>
            </a:fld>
            <a:endParaRPr lang="zh-CN" altLang="en-US"/>
          </a:p>
        </p:txBody>
      </p:sp>
    </p:spTree>
    <p:extLst>
      <p:ext uri="{BB962C8B-B14F-4D97-AF65-F5344CB8AC3E}">
        <p14:creationId xmlns:p14="http://schemas.microsoft.com/office/powerpoint/2010/main" val="1794685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8</a:t>
            </a:r>
            <a:r>
              <a:rPr lang="zh-CN" altLang="en-US" dirty="0" smtClean="0"/>
              <a:t>章：聚类分析</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14506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839623" y="1084839"/>
            <a:ext cx="8325777" cy="4881852"/>
          </a:xfrm>
          <a:prstGeom prst="rect">
            <a:avLst/>
          </a:prstGeom>
        </p:spPr>
      </p:pic>
    </p:spTree>
    <p:extLst>
      <p:ext uri="{BB962C8B-B14F-4D97-AF65-F5344CB8AC3E}">
        <p14:creationId xmlns:p14="http://schemas.microsoft.com/office/powerpoint/2010/main" val="2971353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2470" y="0"/>
            <a:ext cx="5987590" cy="3500582"/>
          </a:xfrm>
          <a:prstGeom prst="rect">
            <a:avLst/>
          </a:prstGeom>
        </p:spPr>
      </p:pic>
      <p:pic>
        <p:nvPicPr>
          <p:cNvPr id="5" name="图片 4"/>
          <p:cNvPicPr>
            <a:picLocks noChangeAspect="1"/>
          </p:cNvPicPr>
          <p:nvPr/>
        </p:nvPicPr>
        <p:blipFill>
          <a:blip r:embed="rId3"/>
          <a:stretch>
            <a:fillRect/>
          </a:stretch>
        </p:blipFill>
        <p:spPr>
          <a:xfrm>
            <a:off x="5124450" y="3304597"/>
            <a:ext cx="7067550" cy="3543300"/>
          </a:xfrm>
          <a:prstGeom prst="rect">
            <a:avLst/>
          </a:prstGeom>
        </p:spPr>
      </p:pic>
    </p:spTree>
    <p:extLst>
      <p:ext uri="{BB962C8B-B14F-4D97-AF65-F5344CB8AC3E}">
        <p14:creationId xmlns:p14="http://schemas.microsoft.com/office/powerpoint/2010/main" val="1985091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1" y="1825625"/>
            <a:ext cx="5165435" cy="4351338"/>
          </a:xfrm>
        </p:spPr>
        <p:txBody>
          <a:bodyPr/>
          <a:lstStyle/>
          <a:p>
            <a:r>
              <a:rPr lang="zh-CN" altLang="en-US" dirty="0"/>
              <a:t>图 </a:t>
            </a:r>
            <a:r>
              <a:rPr lang="en-US" altLang="zh-CN" dirty="0"/>
              <a:t>8-4 </a:t>
            </a:r>
            <a:r>
              <a:rPr lang="zh-CN" altLang="en-US" dirty="0"/>
              <a:t>给出了迭代过程中 </a:t>
            </a:r>
            <a:r>
              <a:rPr lang="en-US" altLang="zh-CN" dirty="0"/>
              <a:t>SSE </a:t>
            </a:r>
            <a:r>
              <a:rPr lang="zh-CN" altLang="en-US" dirty="0"/>
              <a:t>值的变化</a:t>
            </a:r>
            <a:r>
              <a:rPr lang="zh-CN" altLang="en-US" dirty="0" smtClean="0"/>
              <a:t>情况</a:t>
            </a:r>
            <a:r>
              <a:rPr lang="zh-CN" altLang="en-US" dirty="0"/>
              <a:t>。可以看到， </a:t>
            </a:r>
            <a:r>
              <a:rPr lang="en-US" altLang="zh-CN" dirty="0"/>
              <a:t>k-means </a:t>
            </a:r>
            <a:r>
              <a:rPr lang="zh-CN" altLang="en-US" dirty="0"/>
              <a:t>算法在此数据集上</a:t>
            </a:r>
            <a:r>
              <a:rPr lang="zh-CN" altLang="en-US" dirty="0" smtClean="0"/>
              <a:t>只需要</a:t>
            </a:r>
            <a:r>
              <a:rPr lang="zh-CN" altLang="en-US" dirty="0"/>
              <a:t>迭代 </a:t>
            </a:r>
            <a:r>
              <a:rPr lang="en-US" altLang="zh-CN" dirty="0"/>
              <a:t>6 </a:t>
            </a:r>
            <a:r>
              <a:rPr lang="zh-CN" altLang="en-US" dirty="0"/>
              <a:t>次就停止训练。并且， </a:t>
            </a:r>
            <a:r>
              <a:rPr lang="en-US" altLang="zh-CN" dirty="0"/>
              <a:t>SSE </a:t>
            </a:r>
            <a:r>
              <a:rPr lang="zh-CN" altLang="en-US" dirty="0"/>
              <a:t>值随着</a:t>
            </a:r>
            <a:r>
              <a:rPr lang="zh-CN" altLang="en-US" dirty="0" smtClean="0"/>
              <a:t>迭代逐渐</a:t>
            </a:r>
            <a:r>
              <a:rPr lang="zh-CN" altLang="en-US" dirty="0"/>
              <a:t>下降，这表明簇内数据之间的相似性不断</a:t>
            </a:r>
            <a:r>
              <a:rPr lang="zh-CN" altLang="en-US" dirty="0" smtClean="0"/>
              <a:t>增加</a:t>
            </a:r>
            <a:r>
              <a:rPr lang="zh-CN" altLang="en-US" dirty="0"/>
              <a:t>，直到最终 </a:t>
            </a:r>
            <a:r>
              <a:rPr lang="en-US" altLang="zh-CN" dirty="0"/>
              <a:t>k-means </a:t>
            </a:r>
            <a:r>
              <a:rPr lang="zh-CN" altLang="en-US" dirty="0"/>
              <a:t>算法识别出了正确的簇。</a:t>
            </a:r>
            <a:r>
              <a:rPr lang="zh-CN" altLang="en-US" dirty="0" smtClean="0"/>
              <a:t> </a:t>
            </a:r>
            <a:br>
              <a:rPr lang="zh-CN" altLang="en-US" dirty="0" smtClean="0"/>
            </a:br>
            <a:endParaRPr lang="zh-CN" altLang="en-US" dirty="0"/>
          </a:p>
        </p:txBody>
      </p:sp>
      <p:pic>
        <p:nvPicPr>
          <p:cNvPr id="4" name="图片 3"/>
          <p:cNvPicPr>
            <a:picLocks noChangeAspect="1"/>
          </p:cNvPicPr>
          <p:nvPr/>
        </p:nvPicPr>
        <p:blipFill>
          <a:blip r:embed="rId2"/>
          <a:stretch>
            <a:fillRect/>
          </a:stretch>
        </p:blipFill>
        <p:spPr>
          <a:xfrm>
            <a:off x="6518136" y="1296265"/>
            <a:ext cx="4944191" cy="4171661"/>
          </a:xfrm>
          <a:prstGeom prst="rect">
            <a:avLst/>
          </a:prstGeom>
        </p:spPr>
      </p:pic>
    </p:spTree>
    <p:extLst>
      <p:ext uri="{BB962C8B-B14F-4D97-AF65-F5344CB8AC3E}">
        <p14:creationId xmlns:p14="http://schemas.microsoft.com/office/powerpoint/2010/main" val="482441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 </a:t>
            </a:r>
            <a:r>
              <a:rPr lang="zh-CN" altLang="en-US" dirty="0"/>
              <a:t>算法中的几个重要问题</a:t>
            </a:r>
            <a:r>
              <a:rPr lang="zh-CN" altLang="en-US" dirty="0" smtClean="0"/>
              <a:t> </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 </a:t>
            </a:r>
            <a:r>
              <a:rPr lang="en-US" altLang="zh-CN" i="1" dirty="0"/>
              <a:t>k </a:t>
            </a:r>
            <a:r>
              <a:rPr lang="zh-CN" altLang="en-US" dirty="0"/>
              <a:t>值的选取问题</a:t>
            </a:r>
            <a:r>
              <a:rPr lang="zh-CN" altLang="en-US" dirty="0" smtClean="0"/>
              <a:t> </a:t>
            </a:r>
            <a:br>
              <a:rPr lang="zh-CN" altLang="en-US" dirty="0" smtClean="0"/>
            </a:br>
            <a:r>
              <a:rPr lang="en-US" altLang="zh-CN" dirty="0"/>
              <a:t>k-means </a:t>
            </a:r>
            <a:r>
              <a:rPr lang="zh-CN" altLang="en-US" dirty="0"/>
              <a:t>算法的簇的数目需要预先指定，但是这个 </a:t>
            </a:r>
            <a:r>
              <a:rPr lang="en-US" altLang="zh-CN" i="1" dirty="0"/>
              <a:t>k </a:t>
            </a:r>
            <a:r>
              <a:rPr lang="zh-CN" altLang="en-US" dirty="0"/>
              <a:t>值通常难以确定。很多情况下，</a:t>
            </a:r>
            <a:r>
              <a:rPr lang="zh-CN" altLang="en-US" dirty="0" smtClean="0"/>
              <a:t>事先并</a:t>
            </a:r>
            <a:r>
              <a:rPr lang="zh-CN" altLang="en-US" dirty="0"/>
              <a:t>不知道数据集应该被划分成多少个簇才最合适，这也是 </a:t>
            </a:r>
            <a:r>
              <a:rPr lang="en-US" altLang="zh-CN" dirty="0"/>
              <a:t>k-means </a:t>
            </a:r>
            <a:r>
              <a:rPr lang="zh-CN" altLang="en-US" dirty="0"/>
              <a:t>算法的一个缺陷。目前</a:t>
            </a:r>
            <a:r>
              <a:rPr lang="zh-CN" altLang="en-US" dirty="0" smtClean="0"/>
              <a:t>，通常</a:t>
            </a:r>
            <a:r>
              <a:rPr lang="zh-CN" altLang="en-US" dirty="0"/>
              <a:t>有多种方法实现 </a:t>
            </a:r>
            <a:r>
              <a:rPr lang="en-US" altLang="zh-CN" i="1" dirty="0"/>
              <a:t>k </a:t>
            </a:r>
            <a:r>
              <a:rPr lang="zh-CN" altLang="en-US" dirty="0"/>
              <a:t>值的选取。其一，先采用快速聚类算法（如 </a:t>
            </a:r>
            <a:r>
              <a:rPr lang="en-US" altLang="zh-CN" dirty="0"/>
              <a:t>Canopy </a:t>
            </a:r>
            <a:r>
              <a:rPr lang="zh-CN" altLang="en-US" dirty="0"/>
              <a:t>算法）对数据</a:t>
            </a:r>
            <a:r>
              <a:rPr lang="zh-CN" altLang="en-US" dirty="0" smtClean="0"/>
              <a:t>进行“粗”</a:t>
            </a:r>
            <a:r>
              <a:rPr lang="zh-CN" altLang="en-US" dirty="0"/>
              <a:t>聚类，确定簇的数目，再使用 </a:t>
            </a:r>
            <a:r>
              <a:rPr lang="en-US" altLang="zh-CN" dirty="0"/>
              <a:t>k-means </a:t>
            </a:r>
            <a:r>
              <a:rPr lang="zh-CN" altLang="en-US" dirty="0"/>
              <a:t>进行“细”聚类；其二，使用基于 </a:t>
            </a:r>
            <a:r>
              <a:rPr lang="en-US" altLang="zh-CN" dirty="0"/>
              <a:t>SSE </a:t>
            </a:r>
            <a:r>
              <a:rPr lang="zh-CN" altLang="en-US" dirty="0"/>
              <a:t>值的</a:t>
            </a:r>
            <a:r>
              <a:rPr lang="zh-CN" altLang="en-US" dirty="0" smtClean="0"/>
              <a:t>肘部</a:t>
            </a:r>
            <a:r>
              <a:rPr lang="zh-CN" altLang="en-US" dirty="0"/>
              <a:t>（</a:t>
            </a:r>
            <a:r>
              <a:rPr lang="en-US" altLang="zh-CN" dirty="0"/>
              <a:t>Elbow</a:t>
            </a:r>
            <a:r>
              <a:rPr lang="zh-CN" altLang="en-US" dirty="0"/>
              <a:t>）法或轮廓系数法，通过实验方法选择最优的 </a:t>
            </a:r>
            <a:r>
              <a:rPr lang="en-US" altLang="zh-CN" i="1" dirty="0"/>
              <a:t>k </a:t>
            </a:r>
            <a:r>
              <a:rPr lang="zh-CN" altLang="en-US" dirty="0"/>
              <a:t>值。</a:t>
            </a:r>
            <a:r>
              <a:rPr lang="zh-CN" altLang="en-US" dirty="0" smtClean="0"/>
              <a:t> </a:t>
            </a:r>
            <a:br>
              <a:rPr lang="zh-CN" altLang="en-US" dirty="0" smtClean="0"/>
            </a:br>
            <a:endParaRPr lang="zh-CN" altLang="en-US" dirty="0"/>
          </a:p>
        </p:txBody>
      </p:sp>
    </p:spTree>
    <p:extLst>
      <p:ext uri="{BB962C8B-B14F-4D97-AF65-F5344CB8AC3E}">
        <p14:creationId xmlns:p14="http://schemas.microsoft.com/office/powerpoint/2010/main" val="1430441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5775036" cy="4351338"/>
          </a:xfrm>
        </p:spPr>
        <p:txBody>
          <a:bodyPr>
            <a:normAutofit fontScale="92500"/>
          </a:bodyPr>
          <a:lstStyle/>
          <a:p>
            <a:r>
              <a:rPr lang="zh-CN" altLang="en-US" dirty="0" smtClean="0"/>
              <a:t>通常</a:t>
            </a:r>
            <a:r>
              <a:rPr lang="zh-CN" altLang="en-US" dirty="0"/>
              <a:t>，随着簇的数目的增加，聚类结果的</a:t>
            </a:r>
            <a:r>
              <a:rPr lang="zh-CN" altLang="en-US" dirty="0" smtClean="0"/>
              <a:t>误差平方和</a:t>
            </a:r>
            <a:r>
              <a:rPr lang="zh-CN" altLang="en-US" dirty="0"/>
              <a:t>（即 </a:t>
            </a:r>
            <a:r>
              <a:rPr lang="en-US" altLang="zh-CN" dirty="0"/>
              <a:t>SSE </a:t>
            </a:r>
            <a:r>
              <a:rPr lang="zh-CN" altLang="en-US" dirty="0"/>
              <a:t>值）呈逐渐下降的趋势</a:t>
            </a:r>
            <a:r>
              <a:rPr lang="zh-CN" altLang="en-US" dirty="0" smtClean="0"/>
              <a:t>。</a:t>
            </a:r>
            <a:endParaRPr lang="en-US" altLang="zh-CN" dirty="0" smtClean="0"/>
          </a:p>
          <a:p>
            <a:r>
              <a:rPr lang="zh-CN" altLang="en-US" dirty="0" smtClean="0"/>
              <a:t>当 </a:t>
            </a:r>
            <a:r>
              <a:rPr lang="en-US" altLang="zh-CN" i="1" dirty="0"/>
              <a:t>k </a:t>
            </a:r>
            <a:r>
              <a:rPr lang="zh-CN" altLang="en-US" dirty="0"/>
              <a:t>小于真实的簇数目时， </a:t>
            </a:r>
            <a:r>
              <a:rPr lang="en-US" altLang="zh-CN" i="1" dirty="0"/>
              <a:t>k </a:t>
            </a:r>
            <a:r>
              <a:rPr lang="zh-CN" altLang="en-US" dirty="0"/>
              <a:t>的增大将</a:t>
            </a:r>
            <a:r>
              <a:rPr lang="zh-CN" altLang="en-US" dirty="0" smtClean="0"/>
              <a:t>大幅增加</a:t>
            </a:r>
            <a:r>
              <a:rPr lang="zh-CN" altLang="en-US" dirty="0"/>
              <a:t>每个簇内部的聚合程度或相似度，故 </a:t>
            </a:r>
            <a:r>
              <a:rPr lang="en-US" altLang="zh-CN" dirty="0"/>
              <a:t>SSE </a:t>
            </a:r>
            <a:r>
              <a:rPr lang="zh-CN" altLang="en-US" dirty="0"/>
              <a:t>的下降幅度会</a:t>
            </a:r>
            <a:r>
              <a:rPr lang="zh-CN" altLang="en-US" dirty="0" smtClean="0"/>
              <a:t>很大</a:t>
            </a:r>
            <a:endParaRPr lang="en-US" altLang="zh-CN" dirty="0" smtClean="0"/>
          </a:p>
          <a:p>
            <a:r>
              <a:rPr lang="zh-CN" altLang="en-US" dirty="0" smtClean="0"/>
              <a:t>而</a:t>
            </a:r>
            <a:r>
              <a:rPr lang="zh-CN" altLang="en-US" dirty="0"/>
              <a:t>当 </a:t>
            </a:r>
            <a:r>
              <a:rPr lang="en-US" altLang="zh-CN" i="1" dirty="0"/>
              <a:t>k </a:t>
            </a:r>
            <a:r>
              <a:rPr lang="zh-CN" altLang="en-US" dirty="0"/>
              <a:t>值达到真实簇</a:t>
            </a:r>
            <a:r>
              <a:rPr lang="zh-CN" altLang="en-US" dirty="0" smtClean="0"/>
              <a:t>数目时</a:t>
            </a:r>
            <a:r>
              <a:rPr lang="zh-CN" altLang="en-US" dirty="0"/>
              <a:t>，再将其增加 </a:t>
            </a:r>
            <a:r>
              <a:rPr lang="en-US" altLang="zh-CN" dirty="0"/>
              <a:t>1</a:t>
            </a:r>
            <a:r>
              <a:rPr lang="zh-CN" altLang="en-US" dirty="0"/>
              <a:t>，并不会显著改变簇内部的聚合程度，所以 </a:t>
            </a:r>
            <a:r>
              <a:rPr lang="en-US" altLang="zh-CN" dirty="0"/>
              <a:t>SSE </a:t>
            </a:r>
            <a:r>
              <a:rPr lang="zh-CN" altLang="en-US" dirty="0"/>
              <a:t>值的下降幅度会骤减，</a:t>
            </a:r>
            <a:r>
              <a:rPr lang="zh-CN" altLang="en-US" dirty="0" smtClean="0"/>
              <a:t>并且</a:t>
            </a:r>
            <a:r>
              <a:rPr lang="zh-CN" altLang="en-US" dirty="0"/>
              <a:t>随着 </a:t>
            </a:r>
            <a:r>
              <a:rPr lang="en-US" altLang="zh-CN" i="1" dirty="0"/>
              <a:t>k </a:t>
            </a:r>
            <a:r>
              <a:rPr lang="zh-CN" altLang="en-US" dirty="0"/>
              <a:t>值的继续增大而趋于平缓下降</a:t>
            </a:r>
            <a:r>
              <a:rPr lang="zh-CN" altLang="en-US" dirty="0" smtClean="0"/>
              <a:t>。</a:t>
            </a:r>
            <a:endParaRPr lang="zh-CN" altLang="en-US" dirty="0"/>
          </a:p>
        </p:txBody>
      </p:sp>
      <p:pic>
        <p:nvPicPr>
          <p:cNvPr id="4" name="图片 3"/>
          <p:cNvPicPr>
            <a:picLocks noChangeAspect="1"/>
          </p:cNvPicPr>
          <p:nvPr/>
        </p:nvPicPr>
        <p:blipFill>
          <a:blip r:embed="rId2"/>
          <a:stretch>
            <a:fillRect/>
          </a:stretch>
        </p:blipFill>
        <p:spPr>
          <a:xfrm>
            <a:off x="6622472" y="1321233"/>
            <a:ext cx="5457512" cy="4765531"/>
          </a:xfrm>
          <a:prstGeom prst="rect">
            <a:avLst/>
          </a:prstGeom>
        </p:spPr>
      </p:pic>
    </p:spTree>
    <p:extLst>
      <p:ext uri="{BB962C8B-B14F-4D97-AF65-F5344CB8AC3E}">
        <p14:creationId xmlns:p14="http://schemas.microsoft.com/office/powerpoint/2010/main" val="4260095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2. </a:t>
            </a:r>
            <a:r>
              <a:rPr lang="zh-CN" altLang="en-US" dirty="0" smtClean="0"/>
              <a:t>初始</a:t>
            </a:r>
            <a:r>
              <a:rPr lang="zh-CN" altLang="en-US" dirty="0"/>
              <a:t>质心的选择问题</a:t>
            </a:r>
            <a:r>
              <a:rPr lang="zh-CN" altLang="en-US" dirty="0" smtClean="0"/>
              <a:t> </a:t>
            </a:r>
            <a:br>
              <a:rPr lang="zh-CN" altLang="en-US" dirty="0" smtClean="0"/>
            </a:br>
            <a:r>
              <a:rPr lang="zh-CN" altLang="zh-CN" dirty="0" smtClean="0"/>
              <a:t>如果</a:t>
            </a:r>
            <a:r>
              <a:rPr lang="en-US" altLang="zh-CN" dirty="0" smtClean="0"/>
              <a:t>K-means</a:t>
            </a:r>
            <a:r>
              <a:rPr lang="zh-CN" altLang="zh-CN" dirty="0" smtClean="0"/>
              <a:t>的初始点选择不合适会陷入局部最优。</a:t>
            </a:r>
            <a:r>
              <a:rPr lang="zh-CN" altLang="en-US" dirty="0" smtClean="0"/>
              <a:t>下</a:t>
            </a:r>
            <a:r>
              <a:rPr lang="zh-CN" altLang="zh-CN" dirty="0" smtClean="0"/>
              <a:t>图是一个</a:t>
            </a:r>
            <a:r>
              <a:rPr lang="en-US" altLang="zh-CN" dirty="0" smtClean="0"/>
              <a:t>K-means</a:t>
            </a:r>
            <a:r>
              <a:rPr lang="zh-CN" altLang="zh-CN" dirty="0" smtClean="0"/>
              <a:t>算法陷入局部最优的例子。图中可以看出最后的聚类结果不是一个理想的结果。</a:t>
            </a:r>
          </a:p>
          <a:p>
            <a:endParaRPr lang="zh-CN" altLang="en-US" dirty="0"/>
          </a:p>
        </p:txBody>
      </p:sp>
    </p:spTree>
    <p:extLst>
      <p:ext uri="{BB962C8B-B14F-4D97-AF65-F5344CB8AC3E}">
        <p14:creationId xmlns:p14="http://schemas.microsoft.com/office/powerpoint/2010/main" val="3036305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6944" y="365125"/>
            <a:ext cx="12022410" cy="6029758"/>
          </a:xfrm>
          <a:prstGeom prst="rect">
            <a:avLst/>
          </a:prstGeom>
        </p:spPr>
      </p:pic>
    </p:spTree>
    <p:extLst>
      <p:ext uri="{BB962C8B-B14F-4D97-AF65-F5344CB8AC3E}">
        <p14:creationId xmlns:p14="http://schemas.microsoft.com/office/powerpoint/2010/main" val="3794828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smtClean="0"/>
              <a:t>选取</a:t>
            </a:r>
            <a:r>
              <a:rPr lang="zh-CN" altLang="zh-CN" b="1" dirty="0"/>
              <a:t>种子数据（初始簇心）的启发式策略</a:t>
            </a:r>
            <a:endParaRPr lang="zh-CN" altLang="zh-CN" dirty="0"/>
          </a:p>
          <a:p>
            <a:r>
              <a:rPr lang="zh-CN" altLang="zh-CN" dirty="0"/>
              <a:t>（</a:t>
            </a:r>
            <a:r>
              <a:rPr lang="en-US" altLang="zh-CN" dirty="0"/>
              <a:t>1</a:t>
            </a:r>
            <a:r>
              <a:rPr lang="zh-CN" altLang="zh-CN" dirty="0"/>
              <a:t>）从初始集合中排除离群点</a:t>
            </a:r>
          </a:p>
          <a:p>
            <a:r>
              <a:rPr lang="zh-CN" altLang="zh-CN" dirty="0"/>
              <a:t>（</a:t>
            </a:r>
            <a:r>
              <a:rPr lang="en-US" altLang="zh-CN" dirty="0"/>
              <a:t>2</a:t>
            </a:r>
            <a:r>
              <a:rPr lang="zh-CN" altLang="zh-CN" dirty="0"/>
              <a:t>）尝试多种可能初始点，并选作代价最小的聚类结果。</a:t>
            </a:r>
          </a:p>
          <a:p>
            <a:r>
              <a:rPr lang="zh-CN" altLang="zh-CN" dirty="0"/>
              <a:t>（</a:t>
            </a:r>
            <a:r>
              <a:rPr lang="en-US" altLang="zh-CN" dirty="0"/>
              <a:t>3</a:t>
            </a:r>
            <a:r>
              <a:rPr lang="zh-CN" altLang="zh-CN" dirty="0"/>
              <a:t>）借助其他方法，如层次聚类来获得种子。</a:t>
            </a:r>
          </a:p>
          <a:p>
            <a:r>
              <a:rPr lang="zh-CN" altLang="zh-CN" dirty="0"/>
              <a:t>（</a:t>
            </a:r>
            <a:r>
              <a:rPr lang="en-US" altLang="zh-CN" dirty="0"/>
              <a:t>4</a:t>
            </a:r>
            <a:r>
              <a:rPr lang="zh-CN" altLang="zh-CN" dirty="0"/>
              <a:t>）为每个簇选</a:t>
            </a:r>
            <a:r>
              <a:rPr lang="en-US" altLang="zh-CN" dirty="0" err="1"/>
              <a:t>i</a:t>
            </a:r>
            <a:r>
              <a:rPr lang="zh-CN" altLang="zh-CN" dirty="0"/>
              <a:t>个（如</a:t>
            </a:r>
            <a:r>
              <a:rPr lang="en-US" altLang="zh-CN" dirty="0"/>
              <a:t>10</a:t>
            </a:r>
            <a:r>
              <a:rPr lang="zh-CN" altLang="zh-CN" dirty="0"/>
              <a:t>个）随机数据样本，然后将</a:t>
            </a:r>
            <a:r>
              <a:rPr lang="en-US" altLang="zh-CN" dirty="0" err="1"/>
              <a:t>i</a:t>
            </a:r>
            <a:r>
              <a:rPr lang="zh-CN" altLang="zh-CN" dirty="0"/>
              <a:t>个样本的质心向量作为该簇的初始质心。该方法在聚类中具有鲁棒性</a:t>
            </a:r>
            <a:r>
              <a:rPr lang="zh-CN" altLang="zh-CN" dirty="0" smtClean="0"/>
              <a:t>。</a:t>
            </a:r>
            <a:endParaRPr lang="en-US" altLang="zh-CN" dirty="0" smtClean="0"/>
          </a:p>
          <a:p>
            <a:endParaRPr lang="en-US" altLang="zh-CN" dirty="0"/>
          </a:p>
          <a:p>
            <a:r>
              <a:rPr lang="en-US" altLang="zh-CN" dirty="0"/>
              <a:t>k-means++</a:t>
            </a:r>
            <a:r>
              <a:rPr lang="zh-CN" altLang="en-US" dirty="0"/>
              <a:t>算法选取初始质心时采用了质心应当尽量远离的原则，</a:t>
            </a:r>
            <a:r>
              <a:rPr lang="zh-CN" altLang="en-US" dirty="0" smtClean="0"/>
              <a:t> </a:t>
            </a:r>
            <a:endParaRPr lang="zh-CN" altLang="zh-CN" dirty="0"/>
          </a:p>
          <a:p>
            <a:endParaRPr lang="zh-CN" altLang="en-US" dirty="0"/>
          </a:p>
        </p:txBody>
      </p:sp>
    </p:spTree>
    <p:extLst>
      <p:ext uri="{BB962C8B-B14F-4D97-AF65-F5344CB8AC3E}">
        <p14:creationId xmlns:p14="http://schemas.microsoft.com/office/powerpoint/2010/main" val="3236174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t>3. </a:t>
            </a:r>
            <a:r>
              <a:rPr lang="zh-CN" altLang="en-US" dirty="0" smtClean="0"/>
              <a:t>数据</a:t>
            </a:r>
            <a:r>
              <a:rPr lang="zh-CN" altLang="en-US" dirty="0"/>
              <a:t>对象之间的相似度度量方法</a:t>
            </a:r>
            <a:r>
              <a:rPr lang="zh-CN" altLang="en-US" dirty="0" smtClean="0"/>
              <a:t> </a:t>
            </a:r>
            <a:br>
              <a:rPr lang="zh-CN" altLang="en-US" dirty="0" smtClean="0"/>
            </a:br>
            <a:r>
              <a:rPr lang="zh-CN" altLang="en-US" dirty="0"/>
              <a:t>在 </a:t>
            </a:r>
            <a:r>
              <a:rPr lang="en-US" altLang="zh-CN" dirty="0"/>
              <a:t>k-means </a:t>
            </a:r>
            <a:r>
              <a:rPr lang="zh-CN" altLang="en-US" dirty="0"/>
              <a:t>算法中，一个重要操作是计算数据对象之间的相似度。通常，它采用欧氏</a:t>
            </a:r>
            <a:r>
              <a:rPr lang="zh-CN" altLang="en-US" dirty="0" smtClean="0"/>
              <a:t>距离</a:t>
            </a:r>
            <a:r>
              <a:rPr lang="zh-CN" altLang="en-US" dirty="0"/>
              <a:t>函数度量相似度</a:t>
            </a:r>
            <a:r>
              <a:rPr lang="zh-CN" altLang="en-US" dirty="0" smtClean="0"/>
              <a:t>，实际上</a:t>
            </a:r>
            <a:r>
              <a:rPr lang="zh-CN" altLang="en-US" dirty="0"/>
              <a:t>，还可以采用 </a:t>
            </a:r>
            <a:r>
              <a:rPr lang="en-US" altLang="zh-CN" dirty="0"/>
              <a:t>3.4 </a:t>
            </a:r>
            <a:r>
              <a:rPr lang="zh-CN" altLang="en-US" dirty="0"/>
              <a:t>节介绍</a:t>
            </a:r>
            <a:r>
              <a:rPr lang="zh-CN" altLang="en-US" dirty="0" smtClean="0"/>
              <a:t>的曼哈顿</a:t>
            </a:r>
            <a:r>
              <a:rPr lang="zh-CN" altLang="en-US" dirty="0"/>
              <a:t>距离、余弦相似度、杰卡德相似系数等度量数据之间的相似度</a:t>
            </a:r>
            <a:r>
              <a:rPr lang="zh-CN" altLang="en-US" dirty="0" smtClean="0"/>
              <a:t>。</a:t>
            </a:r>
            <a:endParaRPr lang="en-US" altLang="zh-CN" dirty="0" smtClean="0"/>
          </a:p>
          <a:p>
            <a:r>
              <a:rPr lang="zh-CN" altLang="en-US" dirty="0" smtClean="0"/>
              <a:t>当</a:t>
            </a:r>
            <a:r>
              <a:rPr lang="zh-CN" altLang="en-US" dirty="0"/>
              <a:t>数据的特征是标称型时， 簇的均值失去意义， </a:t>
            </a:r>
            <a:r>
              <a:rPr lang="zh-CN" altLang="en-US" dirty="0" smtClean="0"/>
              <a:t>可以</a:t>
            </a:r>
            <a:r>
              <a:rPr lang="zh-CN" altLang="en-US" dirty="0"/>
              <a:t>使用 </a:t>
            </a:r>
            <a:r>
              <a:rPr lang="en-US" altLang="zh-CN" dirty="0"/>
              <a:t>k-modes </a:t>
            </a:r>
            <a:r>
              <a:rPr lang="zh-CN" altLang="en-US" dirty="0"/>
              <a:t>算法（它是 </a:t>
            </a:r>
            <a:r>
              <a:rPr lang="en-US" altLang="zh-CN" dirty="0" smtClean="0"/>
              <a:t>k-means</a:t>
            </a:r>
            <a:r>
              <a:rPr lang="zh-CN" altLang="en-US" dirty="0" smtClean="0"/>
              <a:t>的</a:t>
            </a:r>
            <a:r>
              <a:rPr lang="zh-CN" altLang="en-US" dirty="0"/>
              <a:t>变体算法）进行聚类</a:t>
            </a:r>
            <a:r>
              <a:rPr lang="zh-CN" altLang="en-US" dirty="0" smtClean="0"/>
              <a:t>。</a:t>
            </a:r>
            <a:endParaRPr lang="en-US" altLang="zh-CN" dirty="0" smtClean="0"/>
          </a:p>
          <a:p>
            <a:r>
              <a:rPr lang="en-US" altLang="zh-CN" dirty="0" smtClean="0"/>
              <a:t>k-prototype </a:t>
            </a:r>
            <a:r>
              <a:rPr lang="zh-CN" altLang="en-US" dirty="0"/>
              <a:t>算法结合了 </a:t>
            </a:r>
            <a:r>
              <a:rPr lang="en-US" altLang="zh-CN" dirty="0"/>
              <a:t>k-means </a:t>
            </a:r>
            <a:r>
              <a:rPr lang="zh-CN" altLang="en-US" dirty="0"/>
              <a:t>算法和 </a:t>
            </a:r>
            <a:r>
              <a:rPr lang="en-US" altLang="zh-CN" dirty="0"/>
              <a:t>k-modes </a:t>
            </a:r>
            <a:r>
              <a:rPr lang="zh-CN" altLang="en-US" dirty="0"/>
              <a:t>算法的优点，能够</a:t>
            </a:r>
            <a:r>
              <a:rPr lang="zh-CN" altLang="en-US" dirty="0" smtClean="0"/>
              <a:t>聚类具有</a:t>
            </a:r>
            <a:r>
              <a:rPr lang="zh-CN" altLang="en-US" dirty="0"/>
              <a:t>混合特征的数据。</a:t>
            </a:r>
            <a:r>
              <a:rPr lang="zh-CN" altLang="en-US" dirty="0" smtClean="0"/>
              <a:t> </a:t>
            </a:r>
            <a:br>
              <a:rPr lang="zh-CN" altLang="en-US" dirty="0" smtClean="0"/>
            </a:br>
            <a:endParaRPr lang="zh-CN" altLang="en-US" dirty="0"/>
          </a:p>
        </p:txBody>
      </p:sp>
    </p:spTree>
    <p:extLst>
      <p:ext uri="{BB962C8B-B14F-4D97-AF65-F5344CB8AC3E}">
        <p14:creationId xmlns:p14="http://schemas.microsoft.com/office/powerpoint/2010/main" val="2322741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8.2.3 </a:t>
            </a:r>
            <a:r>
              <a:rPr lang="zh-CN" altLang="en-US" dirty="0"/>
              <a:t>基于 </a:t>
            </a:r>
            <a:r>
              <a:rPr lang="en-US" altLang="zh-CN" dirty="0"/>
              <a:t>Python </a:t>
            </a:r>
            <a:r>
              <a:rPr lang="zh-CN" altLang="en-US" dirty="0"/>
              <a:t>的实现</a:t>
            </a:r>
            <a:r>
              <a:rPr lang="zh-CN" altLang="en-US" dirty="0" smtClean="0"/>
              <a:t> </a:t>
            </a:r>
            <a:endParaRPr lang="zh-CN" altLang="en-US" dirty="0"/>
          </a:p>
        </p:txBody>
      </p:sp>
      <p:sp>
        <p:nvSpPr>
          <p:cNvPr id="3" name="内容占位符 2"/>
          <p:cNvSpPr>
            <a:spLocks noGrp="1"/>
          </p:cNvSpPr>
          <p:nvPr>
            <p:ph idx="1"/>
          </p:nvPr>
        </p:nvSpPr>
        <p:spPr/>
        <p:txBody>
          <a:bodyPr/>
          <a:lstStyle/>
          <a:p>
            <a:r>
              <a:rPr lang="en-US" altLang="zh-CN" dirty="0" err="1" smtClean="0"/>
              <a:t>sklearn.cluster.KMeans</a:t>
            </a:r>
            <a:r>
              <a:rPr lang="en-US" altLang="zh-CN" dirty="0" smtClean="0"/>
              <a:t>(</a:t>
            </a:r>
            <a:r>
              <a:rPr lang="en-US" altLang="zh-CN" dirty="0" err="1" smtClean="0"/>
              <a:t>n_clusters</a:t>
            </a:r>
            <a:r>
              <a:rPr lang="en-US" altLang="zh-CN" dirty="0" smtClean="0"/>
              <a:t>=8, *, </a:t>
            </a:r>
            <a:r>
              <a:rPr lang="en-US" altLang="zh-CN" dirty="0" err="1" smtClean="0"/>
              <a:t>init</a:t>
            </a:r>
            <a:r>
              <a:rPr lang="en-US" altLang="zh-CN" dirty="0" smtClean="0"/>
              <a:t>='k-means++', </a:t>
            </a:r>
            <a:r>
              <a:rPr lang="en-US" altLang="zh-CN" dirty="0" err="1" smtClean="0"/>
              <a:t>n_init</a:t>
            </a:r>
            <a:r>
              <a:rPr lang="en-US" altLang="zh-CN" dirty="0" smtClean="0"/>
              <a:t>='warn', </a:t>
            </a:r>
            <a:r>
              <a:rPr lang="en-US" altLang="zh-CN" dirty="0" err="1" smtClean="0"/>
              <a:t>max_iter</a:t>
            </a:r>
            <a:r>
              <a:rPr lang="en-US" altLang="zh-CN" dirty="0" smtClean="0"/>
              <a:t>=300)</a:t>
            </a:r>
          </a:p>
          <a:p>
            <a:r>
              <a:rPr lang="zh-CN" altLang="en-US" dirty="0" smtClean="0"/>
              <a:t>主要参数：</a:t>
            </a:r>
            <a:endParaRPr lang="en-US" altLang="zh-CN" dirty="0" smtClean="0"/>
          </a:p>
          <a:p>
            <a:r>
              <a:rPr lang="en-US" altLang="zh-CN" dirty="0" err="1" smtClean="0"/>
              <a:t>n_clusters</a:t>
            </a:r>
            <a:r>
              <a:rPr lang="zh-CN" altLang="en-US" dirty="0" smtClean="0"/>
              <a:t>：簇的个数</a:t>
            </a:r>
            <a:endParaRPr lang="en-US" altLang="zh-CN" dirty="0" smtClean="0"/>
          </a:p>
          <a:p>
            <a:r>
              <a:rPr lang="en-US" altLang="zh-CN" dirty="0" err="1"/>
              <a:t>i</a:t>
            </a:r>
            <a:r>
              <a:rPr lang="en-US" altLang="zh-CN" dirty="0" err="1" smtClean="0"/>
              <a:t>nit</a:t>
            </a:r>
            <a:r>
              <a:rPr lang="zh-CN" altLang="en-US" dirty="0" smtClean="0"/>
              <a:t>：选择簇的初始质心的方法。默认是</a:t>
            </a:r>
            <a:r>
              <a:rPr lang="en-US" altLang="zh-CN" dirty="0" smtClean="0"/>
              <a:t>k-means++</a:t>
            </a:r>
          </a:p>
          <a:p>
            <a:r>
              <a:rPr lang="en-US" altLang="zh-CN" dirty="0" err="1" smtClean="0"/>
              <a:t>n_init</a:t>
            </a:r>
            <a:r>
              <a:rPr lang="en-US" altLang="zh-CN" dirty="0" smtClean="0"/>
              <a:t>: </a:t>
            </a:r>
            <a:r>
              <a:rPr lang="en-US" altLang="zh-CN" dirty="0" err="1" smtClean="0"/>
              <a:t>kmeans</a:t>
            </a:r>
            <a:r>
              <a:rPr lang="zh-CN" altLang="en-US" dirty="0" smtClean="0"/>
              <a:t>算法使用不同初始种子运行的次数。最好的一次结果被返回</a:t>
            </a:r>
            <a:endParaRPr lang="en-US" altLang="zh-CN" dirty="0" smtClean="0"/>
          </a:p>
          <a:p>
            <a:r>
              <a:rPr lang="en-US" altLang="zh-CN" dirty="0" err="1" smtClean="0"/>
              <a:t>max_iter</a:t>
            </a:r>
            <a:r>
              <a:rPr lang="zh-CN" altLang="en-US" dirty="0" smtClean="0"/>
              <a:t>：最大迭代次数</a:t>
            </a:r>
            <a:endParaRPr lang="zh-CN" altLang="en-US" dirty="0"/>
          </a:p>
        </p:txBody>
      </p:sp>
    </p:spTree>
    <p:extLst>
      <p:ext uri="{BB962C8B-B14F-4D97-AF65-F5344CB8AC3E}">
        <p14:creationId xmlns:p14="http://schemas.microsoft.com/office/powerpoint/2010/main" val="1262781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在一些数据挖掘场景中，我们预先并不知道数据的类别标签，也不知道总的类别数量，但我们仍希望从数据中获得一些有价值的信息。</a:t>
            </a:r>
            <a:endParaRPr lang="en-US" altLang="zh-CN" dirty="0" smtClean="0"/>
          </a:p>
          <a:p>
            <a:r>
              <a:rPr lang="zh-CN" altLang="en-US" dirty="0" smtClean="0"/>
              <a:t>例如，在企业的精准营销活动中，我们可以对企业后台数据库中存储的数以万计的客户数据进行分析，选取特定的相似性尺度，将客户划分为若干个有明显差异的子集或群体；从而获得每个客户群体的典型特征，并对其做针对性的营销方案。</a:t>
            </a:r>
            <a:endParaRPr lang="en-US" altLang="zh-CN" dirty="0" smtClean="0"/>
          </a:p>
        </p:txBody>
      </p:sp>
    </p:spTree>
    <p:extLst>
      <p:ext uri="{BB962C8B-B14F-4D97-AF65-F5344CB8AC3E}">
        <p14:creationId xmlns:p14="http://schemas.microsoft.com/office/powerpoint/2010/main" val="2466734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创建一个 </a:t>
            </a:r>
            <a:r>
              <a:rPr lang="en-US" altLang="zh-CN" dirty="0" err="1"/>
              <a:t>KMeans</a:t>
            </a:r>
            <a:r>
              <a:rPr lang="en-US" altLang="zh-CN" dirty="0"/>
              <a:t> </a:t>
            </a:r>
            <a:r>
              <a:rPr lang="zh-CN" altLang="en-US" dirty="0"/>
              <a:t>聚类模型的典型过程如下（假设预置的簇数量为 </a:t>
            </a:r>
            <a:r>
              <a:rPr lang="en-US" altLang="zh-CN" dirty="0"/>
              <a:t>4</a:t>
            </a:r>
            <a:r>
              <a:rPr lang="zh-CN" altLang="en-US" dirty="0"/>
              <a:t>）：</a:t>
            </a:r>
            <a:br>
              <a:rPr lang="zh-CN" altLang="en-US" dirty="0"/>
            </a:br>
            <a:r>
              <a:rPr lang="en-US" altLang="zh-CN" dirty="0"/>
              <a:t>model = </a:t>
            </a:r>
            <a:r>
              <a:rPr lang="en-US" altLang="zh-CN" dirty="0" err="1"/>
              <a:t>KMeans</a:t>
            </a:r>
            <a:r>
              <a:rPr lang="en-US" altLang="zh-CN" dirty="0"/>
              <a:t> (</a:t>
            </a:r>
            <a:r>
              <a:rPr lang="en-US" altLang="zh-CN" dirty="0" err="1"/>
              <a:t>n_clusters</a:t>
            </a:r>
            <a:r>
              <a:rPr lang="en-US" altLang="zh-CN" dirty="0"/>
              <a:t> = 4, </a:t>
            </a:r>
            <a:r>
              <a:rPr lang="en-US" altLang="zh-CN" dirty="0" err="1"/>
              <a:t>random_state</a:t>
            </a:r>
            <a:r>
              <a:rPr lang="en-US" altLang="zh-CN" dirty="0"/>
              <a:t> = 12345)</a:t>
            </a:r>
            <a:br>
              <a:rPr lang="en-US" altLang="zh-CN" dirty="0"/>
            </a:br>
            <a:r>
              <a:rPr lang="zh-CN" altLang="en-US" dirty="0"/>
              <a:t>获得 </a:t>
            </a:r>
            <a:r>
              <a:rPr lang="en-US" altLang="zh-CN" dirty="0"/>
              <a:t>k-means </a:t>
            </a:r>
            <a:r>
              <a:rPr lang="zh-CN" altLang="en-US" dirty="0"/>
              <a:t>算法对数据集的聚类结果的操作语句如下：</a:t>
            </a:r>
            <a:br>
              <a:rPr lang="zh-CN" altLang="en-US" dirty="0"/>
            </a:br>
            <a:r>
              <a:rPr lang="en-US" altLang="zh-CN" dirty="0" err="1"/>
              <a:t>y_pred</a:t>
            </a:r>
            <a:r>
              <a:rPr lang="en-US" altLang="zh-CN" dirty="0"/>
              <a:t> = </a:t>
            </a:r>
            <a:r>
              <a:rPr lang="en-US" altLang="zh-CN" dirty="0" err="1"/>
              <a:t>model.fit_predict</a:t>
            </a:r>
            <a:r>
              <a:rPr lang="en-US" altLang="zh-CN" dirty="0"/>
              <a:t>(X)</a:t>
            </a:r>
            <a:r>
              <a:rPr lang="en-US" altLang="zh-CN" dirty="0" smtClean="0"/>
              <a:t> </a:t>
            </a:r>
          </a:p>
          <a:p>
            <a:endParaRPr lang="en-US" altLang="zh-CN" dirty="0"/>
          </a:p>
          <a:p>
            <a:r>
              <a:rPr lang="en-US" altLang="zh-CN" dirty="0" err="1" smtClean="0"/>
              <a:t>model.fit_predict</a:t>
            </a:r>
            <a:r>
              <a:rPr lang="en-US" altLang="zh-CN" dirty="0" smtClean="0"/>
              <a:t>(X) </a:t>
            </a:r>
            <a:r>
              <a:rPr lang="zh-CN" altLang="en-US" dirty="0" smtClean="0"/>
              <a:t>在数据集</a:t>
            </a:r>
            <a:r>
              <a:rPr lang="en-US" altLang="zh-CN" dirty="0" smtClean="0"/>
              <a:t>X</a:t>
            </a:r>
            <a:r>
              <a:rPr lang="zh-CN" altLang="en-US" dirty="0" smtClean="0"/>
              <a:t>上聚类。返回每条数据属于的簇。</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4049871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代码</a:t>
            </a:r>
            <a:r>
              <a:rPr lang="en-US" altLang="zh-CN" dirty="0" smtClean="0"/>
              <a:t>8-1</a:t>
            </a:r>
            <a:r>
              <a:rPr lang="zh-CN" altLang="en-US" dirty="0" smtClean="0"/>
              <a:t>：</a:t>
            </a:r>
            <a:r>
              <a:rPr lang="en-US" altLang="zh-CN" dirty="0"/>
              <a:t>k-means </a:t>
            </a:r>
            <a:r>
              <a:rPr lang="zh-CN" altLang="en-US" dirty="0"/>
              <a:t>算法在 </a:t>
            </a:r>
            <a:r>
              <a:rPr lang="en-US" altLang="zh-CN" dirty="0"/>
              <a:t>Blobs </a:t>
            </a:r>
            <a:r>
              <a:rPr lang="zh-CN" altLang="en-US" dirty="0"/>
              <a:t>数据集上的聚类过程</a:t>
            </a:r>
            <a:r>
              <a:rPr lang="zh-CN" altLang="en-US" dirty="0" smtClean="0"/>
              <a:t> </a:t>
            </a:r>
            <a:br>
              <a:rPr lang="zh-CN" altLang="en-US" dirty="0" smtClean="0"/>
            </a:br>
            <a:endParaRPr lang="zh-CN" altLang="en-US" dirty="0"/>
          </a:p>
        </p:txBody>
      </p:sp>
    </p:spTree>
    <p:extLst>
      <p:ext uri="{BB962C8B-B14F-4D97-AF65-F5344CB8AC3E}">
        <p14:creationId xmlns:p14="http://schemas.microsoft.com/office/powerpoint/2010/main" val="545443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8.2.4 k-means </a:t>
            </a:r>
            <a:r>
              <a:rPr lang="zh-CN" altLang="en-US" dirty="0"/>
              <a:t>算法的优缺点</a:t>
            </a:r>
            <a:r>
              <a:rPr lang="zh-CN" altLang="en-US" dirty="0" smtClean="0"/>
              <a:t> </a:t>
            </a:r>
            <a:br>
              <a:rPr lang="zh-CN" altLang="en-US" dirty="0" smtClean="0"/>
            </a:br>
            <a:endParaRPr lang="en-US" altLang="zh-CN" dirty="0" smtClean="0"/>
          </a:p>
          <a:p>
            <a:r>
              <a:rPr lang="en-US" altLang="zh-CN" dirty="0" smtClean="0"/>
              <a:t>k-means </a:t>
            </a:r>
            <a:r>
              <a:rPr lang="zh-CN" altLang="en-US" dirty="0" smtClean="0"/>
              <a:t>是一种应用非常广泛的聚类算法，其主要优点有：</a:t>
            </a:r>
          </a:p>
          <a:p>
            <a:r>
              <a:rPr lang="zh-CN" altLang="en-US" dirty="0" smtClean="0"/>
              <a:t>（</a:t>
            </a:r>
            <a:r>
              <a:rPr lang="en-US" altLang="zh-CN" dirty="0" smtClean="0"/>
              <a:t>1</a:t>
            </a:r>
            <a:r>
              <a:rPr lang="zh-CN" altLang="en-US" dirty="0" smtClean="0"/>
              <a:t>）原理简单、收敛速度快；</a:t>
            </a:r>
          </a:p>
          <a:p>
            <a:r>
              <a:rPr lang="zh-CN" altLang="en-US" dirty="0" smtClean="0"/>
              <a:t>（</a:t>
            </a:r>
            <a:r>
              <a:rPr lang="en-US" altLang="zh-CN" dirty="0" smtClean="0"/>
              <a:t>2</a:t>
            </a:r>
            <a:r>
              <a:rPr lang="zh-CN" altLang="en-US" dirty="0" smtClean="0"/>
              <a:t>）伸缩性好，能处理大规模数据；</a:t>
            </a:r>
          </a:p>
          <a:p>
            <a:r>
              <a:rPr lang="zh-CN" altLang="en-US" dirty="0" smtClean="0"/>
              <a:t>（</a:t>
            </a:r>
            <a:r>
              <a:rPr lang="en-US" altLang="zh-CN" dirty="0" smtClean="0"/>
              <a:t>3</a:t>
            </a:r>
            <a:r>
              <a:rPr lang="zh-CN" altLang="en-US" dirty="0" smtClean="0"/>
              <a:t>）聚类效果较好，特别是针对球形簇或者凸簇的聚类效果好。</a:t>
            </a:r>
            <a:endParaRPr lang="zh-CN" altLang="en-US" dirty="0"/>
          </a:p>
        </p:txBody>
      </p:sp>
    </p:spTree>
    <p:extLst>
      <p:ext uri="{BB962C8B-B14F-4D97-AF65-F5344CB8AC3E}">
        <p14:creationId xmlns:p14="http://schemas.microsoft.com/office/powerpoint/2010/main" val="2867388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6218382" cy="4351338"/>
          </a:xfrm>
        </p:spPr>
        <p:txBody>
          <a:bodyPr>
            <a:normAutofit/>
          </a:bodyPr>
          <a:lstStyle/>
          <a:p>
            <a:r>
              <a:rPr lang="en-US" altLang="zh-CN" dirty="0"/>
              <a:t>k-means </a:t>
            </a:r>
            <a:r>
              <a:rPr lang="zh-CN" altLang="en-US" dirty="0"/>
              <a:t>算法也存在一些明显的缺点。除了前面提及的需要事先确定 </a:t>
            </a:r>
            <a:r>
              <a:rPr lang="en-US" altLang="zh-CN" i="1" dirty="0"/>
              <a:t>k </a:t>
            </a:r>
            <a:r>
              <a:rPr lang="zh-CN" altLang="en-US" dirty="0"/>
              <a:t>值，它</a:t>
            </a:r>
            <a:r>
              <a:rPr lang="zh-CN" altLang="en-US" dirty="0" smtClean="0"/>
              <a:t>还存在</a:t>
            </a:r>
            <a:r>
              <a:rPr lang="zh-CN" altLang="en-US" dirty="0"/>
              <a:t>以下几方面的不足。</a:t>
            </a:r>
            <a:r>
              <a:rPr lang="zh-CN" altLang="en-US" dirty="0" smtClean="0"/>
              <a:t> </a:t>
            </a:r>
            <a:br>
              <a:rPr lang="zh-CN" altLang="en-US" dirty="0" smtClean="0"/>
            </a:br>
            <a:endParaRPr lang="en-US" altLang="zh-CN" dirty="0" smtClean="0"/>
          </a:p>
          <a:p>
            <a:r>
              <a:rPr lang="zh-CN" altLang="en-US" dirty="0"/>
              <a:t>（</a:t>
            </a:r>
            <a:r>
              <a:rPr lang="en-US" altLang="zh-CN" dirty="0"/>
              <a:t>1</a:t>
            </a:r>
            <a:r>
              <a:rPr lang="zh-CN" altLang="en-US" dirty="0"/>
              <a:t>）在非凸簇上的聚类效果</a:t>
            </a:r>
            <a:r>
              <a:rPr lang="zh-CN" altLang="en-US" dirty="0" smtClean="0"/>
              <a:t>不好</a:t>
            </a:r>
            <a:endParaRPr lang="en-US" altLang="zh-CN" dirty="0" smtClean="0"/>
          </a:p>
          <a:p>
            <a:r>
              <a:rPr lang="zh-CN" altLang="en-US" dirty="0" smtClean="0"/>
              <a:t>因为，</a:t>
            </a:r>
            <a:r>
              <a:rPr lang="en-US" altLang="zh-CN" dirty="0"/>
              <a:t>K-means </a:t>
            </a:r>
            <a:r>
              <a:rPr lang="zh-CN" altLang="en-US" dirty="0"/>
              <a:t>算法总是试图最小化</a:t>
            </a:r>
            <a:r>
              <a:rPr lang="zh-CN" altLang="en-US" dirty="0" smtClean="0"/>
              <a:t>误差平方和</a:t>
            </a:r>
            <a:r>
              <a:rPr lang="zh-CN" altLang="en-US" dirty="0"/>
              <a:t>（ </a:t>
            </a:r>
            <a:r>
              <a:rPr lang="en-US" altLang="zh-CN" dirty="0"/>
              <a:t>SSE </a:t>
            </a:r>
            <a:r>
              <a:rPr lang="zh-CN" altLang="en-US" dirty="0"/>
              <a:t>值），造成它更倾向识别出球形的簇</a:t>
            </a:r>
            <a:r>
              <a:rPr lang="zh-CN" altLang="en-US" dirty="0" smtClean="0"/>
              <a:t> </a:t>
            </a:r>
            <a:br>
              <a:rPr lang="zh-CN" altLang="en-US" dirty="0" smtClean="0"/>
            </a:br>
            <a:r>
              <a:rPr lang="zh-CN" altLang="en-US" dirty="0" smtClean="0"/>
              <a:t> </a:t>
            </a:r>
            <a:br>
              <a:rPr lang="zh-CN" altLang="en-US" dirty="0" smtClean="0"/>
            </a:br>
            <a:endParaRPr lang="zh-CN" altLang="en-US" dirty="0"/>
          </a:p>
        </p:txBody>
      </p:sp>
      <p:pic>
        <p:nvPicPr>
          <p:cNvPr id="4" name="图片 3"/>
          <p:cNvPicPr>
            <a:picLocks noChangeAspect="1"/>
          </p:cNvPicPr>
          <p:nvPr/>
        </p:nvPicPr>
        <p:blipFill>
          <a:blip r:embed="rId2"/>
          <a:stretch>
            <a:fillRect/>
          </a:stretch>
        </p:blipFill>
        <p:spPr>
          <a:xfrm>
            <a:off x="7162223" y="1284287"/>
            <a:ext cx="4892796" cy="4737821"/>
          </a:xfrm>
          <a:prstGeom prst="rect">
            <a:avLst/>
          </a:prstGeom>
        </p:spPr>
      </p:pic>
    </p:spTree>
    <p:extLst>
      <p:ext uri="{BB962C8B-B14F-4D97-AF65-F5344CB8AC3E}">
        <p14:creationId xmlns:p14="http://schemas.microsoft.com/office/powerpoint/2010/main" val="600703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5802745" cy="4351338"/>
          </a:xfrm>
        </p:spPr>
        <p:txBody>
          <a:bodyPr/>
          <a:lstStyle/>
          <a:p>
            <a:r>
              <a:rPr lang="zh-CN" altLang="en-US" dirty="0" smtClean="0"/>
              <a:t>（</a:t>
            </a:r>
            <a:r>
              <a:rPr lang="en-US" altLang="zh-CN" dirty="0" smtClean="0"/>
              <a:t>2</a:t>
            </a:r>
            <a:r>
              <a:rPr lang="zh-CN" altLang="en-US" dirty="0" smtClean="0"/>
              <a:t>）</a:t>
            </a:r>
            <a:r>
              <a:rPr lang="zh-CN" altLang="en-US" dirty="0"/>
              <a:t>对簇大小差异显著的簇的聚类效果不好</a:t>
            </a:r>
            <a:r>
              <a:rPr lang="zh-CN" altLang="en-US" dirty="0" smtClean="0"/>
              <a:t> </a:t>
            </a:r>
            <a:endParaRPr lang="en-US" altLang="zh-CN" dirty="0" smtClean="0"/>
          </a:p>
          <a:p>
            <a:r>
              <a:rPr lang="zh-CN" altLang="en-US" dirty="0" smtClean="0"/>
              <a:t>这</a:t>
            </a:r>
            <a:r>
              <a:rPr lang="zh-CN" altLang="en-US" dirty="0"/>
              <a:t>是因为 </a:t>
            </a:r>
            <a:r>
              <a:rPr lang="en-US" altLang="zh-CN" dirty="0"/>
              <a:t>K-means </a:t>
            </a:r>
            <a:r>
              <a:rPr lang="zh-CN" altLang="en-US" dirty="0"/>
              <a:t>在优化时总是最小化 </a:t>
            </a:r>
            <a:r>
              <a:rPr lang="en-US" altLang="zh-CN" dirty="0"/>
              <a:t>SSE </a:t>
            </a:r>
            <a:r>
              <a:rPr lang="zh-CN" altLang="en-US" dirty="0"/>
              <a:t>值，在此过程中，大的簇可能会由于</a:t>
            </a:r>
            <a:r>
              <a:rPr lang="zh-CN" altLang="en-US" dirty="0" smtClean="0"/>
              <a:t>导致</a:t>
            </a:r>
            <a:r>
              <a:rPr lang="zh-CN" altLang="en-US" dirty="0"/>
              <a:t>高的 </a:t>
            </a:r>
            <a:r>
              <a:rPr lang="en-US" altLang="zh-CN" dirty="0"/>
              <a:t>SSE </a:t>
            </a:r>
            <a:r>
              <a:rPr lang="zh-CN" altLang="en-US" dirty="0"/>
              <a:t>值而被迫分裂为多个更小的簇</a:t>
            </a:r>
            <a:r>
              <a:rPr lang="zh-CN" altLang="en-US" dirty="0" smtClean="0"/>
              <a:t> </a:t>
            </a:r>
            <a:br>
              <a:rPr lang="zh-CN" altLang="en-US" dirty="0" smtClean="0"/>
            </a:br>
            <a:endParaRPr lang="zh-CN" altLang="en-US" dirty="0"/>
          </a:p>
        </p:txBody>
      </p:sp>
      <p:pic>
        <p:nvPicPr>
          <p:cNvPr id="4" name="图片 3"/>
          <p:cNvPicPr>
            <a:picLocks noChangeAspect="1"/>
          </p:cNvPicPr>
          <p:nvPr/>
        </p:nvPicPr>
        <p:blipFill>
          <a:blip r:embed="rId2"/>
          <a:stretch>
            <a:fillRect/>
          </a:stretch>
        </p:blipFill>
        <p:spPr>
          <a:xfrm>
            <a:off x="7046912" y="1400834"/>
            <a:ext cx="4664797" cy="4776129"/>
          </a:xfrm>
          <a:prstGeom prst="rect">
            <a:avLst/>
          </a:prstGeom>
        </p:spPr>
      </p:pic>
    </p:spTree>
    <p:extLst>
      <p:ext uri="{BB962C8B-B14F-4D97-AF65-F5344CB8AC3E}">
        <p14:creationId xmlns:p14="http://schemas.microsoft.com/office/powerpoint/2010/main" val="275114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6098309" cy="4351338"/>
          </a:xfrm>
        </p:spPr>
        <p:txBody>
          <a:bodyPr/>
          <a:lstStyle/>
          <a:p>
            <a:r>
              <a:rPr lang="zh-CN" altLang="en-US" dirty="0" smtClean="0"/>
              <a:t>（</a:t>
            </a:r>
            <a:r>
              <a:rPr lang="en-US" altLang="zh-CN" dirty="0" smtClean="0"/>
              <a:t>3</a:t>
            </a:r>
            <a:r>
              <a:rPr lang="zh-CN" altLang="en-US" dirty="0" smtClean="0"/>
              <a:t>）</a:t>
            </a:r>
            <a:r>
              <a:rPr lang="zh-CN" altLang="en-US" dirty="0"/>
              <a:t>对于含噪声的数据集聚类效果不好</a:t>
            </a:r>
            <a:r>
              <a:rPr lang="zh-CN" altLang="en-US" dirty="0" smtClean="0"/>
              <a:t> </a:t>
            </a:r>
            <a:br>
              <a:rPr lang="zh-CN" altLang="en-US" dirty="0" smtClean="0"/>
            </a:br>
            <a:r>
              <a:rPr lang="zh-CN" altLang="en-US" dirty="0"/>
              <a:t>造成该现象的原因也是和最小化 </a:t>
            </a:r>
            <a:r>
              <a:rPr lang="en-US" altLang="zh-CN" dirty="0"/>
              <a:t>SSE </a:t>
            </a:r>
            <a:r>
              <a:rPr lang="zh-CN" altLang="en-US" dirty="0"/>
              <a:t>值有关，低密度的簇由于分布范围</a:t>
            </a:r>
            <a:r>
              <a:rPr lang="zh-CN" altLang="en-US" dirty="0" smtClean="0"/>
              <a:t>过大</a:t>
            </a:r>
            <a:r>
              <a:rPr lang="zh-CN" altLang="en-US" dirty="0"/>
              <a:t>，将导致高的 </a:t>
            </a:r>
            <a:r>
              <a:rPr lang="en-US" altLang="zh-CN" dirty="0"/>
              <a:t>SSE </a:t>
            </a:r>
            <a:r>
              <a:rPr lang="zh-CN" altLang="en-US" dirty="0"/>
              <a:t>值，因此， </a:t>
            </a:r>
            <a:r>
              <a:rPr lang="en-US" altLang="zh-CN" dirty="0"/>
              <a:t>K-means </a:t>
            </a:r>
            <a:r>
              <a:rPr lang="zh-CN" altLang="en-US" dirty="0"/>
              <a:t>将它的一些数据对象划分到其它高密度簇中。</a:t>
            </a:r>
            <a:r>
              <a:rPr lang="zh-CN" altLang="en-US" dirty="0" smtClean="0"/>
              <a:t> </a:t>
            </a:r>
            <a:br>
              <a:rPr lang="zh-CN" altLang="en-US" dirty="0" smtClean="0"/>
            </a:br>
            <a:endParaRPr lang="zh-CN" altLang="en-US" dirty="0"/>
          </a:p>
        </p:txBody>
      </p:sp>
      <p:pic>
        <p:nvPicPr>
          <p:cNvPr id="4" name="图片 3"/>
          <p:cNvPicPr>
            <a:picLocks noChangeAspect="1"/>
          </p:cNvPicPr>
          <p:nvPr/>
        </p:nvPicPr>
        <p:blipFill>
          <a:blip r:embed="rId2"/>
          <a:stretch>
            <a:fillRect/>
          </a:stretch>
        </p:blipFill>
        <p:spPr>
          <a:xfrm>
            <a:off x="7365132" y="1400175"/>
            <a:ext cx="4524375" cy="4567260"/>
          </a:xfrm>
          <a:prstGeom prst="rect">
            <a:avLst/>
          </a:prstGeom>
        </p:spPr>
      </p:pic>
    </p:spTree>
    <p:extLst>
      <p:ext uri="{BB962C8B-B14F-4D97-AF65-F5344CB8AC3E}">
        <p14:creationId xmlns:p14="http://schemas.microsoft.com/office/powerpoint/2010/main" val="2121261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a:t>
            </a:r>
            <a:r>
              <a:rPr lang="en-US" altLang="zh-CN" dirty="0" smtClean="0"/>
              <a:t>4</a:t>
            </a:r>
            <a:r>
              <a:rPr lang="zh-CN" altLang="en-US" dirty="0" smtClean="0"/>
              <a:t>）在高维数据集上的效果不理想</a:t>
            </a:r>
            <a:endParaRPr lang="en-US" altLang="zh-CN" dirty="0" smtClean="0"/>
          </a:p>
          <a:p>
            <a:endParaRPr lang="en-US" altLang="zh-CN" dirty="0"/>
          </a:p>
          <a:p>
            <a:r>
              <a:rPr lang="zh-CN" altLang="en-US" dirty="0" smtClean="0"/>
              <a:t>常用的距离度量（如欧氏距离）失去意义，因而 </a:t>
            </a:r>
            <a:r>
              <a:rPr lang="en-US" altLang="zh-CN" dirty="0" smtClean="0"/>
              <a:t>K-means </a:t>
            </a:r>
            <a:r>
              <a:rPr lang="zh-CN" altLang="en-US" dirty="0" smtClean="0"/>
              <a:t>算法不适合直接处理高维数据集。在实际聚类问题中，我们可以采用 </a:t>
            </a:r>
            <a:r>
              <a:rPr lang="en-US" altLang="zh-CN" dirty="0" smtClean="0"/>
              <a:t>PCA</a:t>
            </a:r>
            <a:r>
              <a:rPr lang="zh-CN" altLang="en-US" dirty="0" smtClean="0"/>
              <a:t>、无监督特征选择等方法，对高维数据进行降维操作，再应用 </a:t>
            </a:r>
            <a:r>
              <a:rPr lang="en-US" altLang="zh-CN" dirty="0" smtClean="0"/>
              <a:t>K-means </a:t>
            </a:r>
            <a:r>
              <a:rPr lang="zh-CN" altLang="en-US" dirty="0" smtClean="0"/>
              <a:t>算法聚类。</a:t>
            </a:r>
            <a:endParaRPr lang="zh-CN" altLang="en-US" dirty="0"/>
          </a:p>
        </p:txBody>
      </p:sp>
    </p:spTree>
    <p:extLst>
      <p:ext uri="{BB962C8B-B14F-4D97-AF65-F5344CB8AC3E}">
        <p14:creationId xmlns:p14="http://schemas.microsoft.com/office/powerpoint/2010/main" val="2214516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聚类趋势分析</a:t>
            </a:r>
            <a:endParaRPr lang="zh-CN" altLang="en-US" dirty="0"/>
          </a:p>
        </p:txBody>
      </p:sp>
      <p:sp>
        <p:nvSpPr>
          <p:cNvPr id="3" name="内容占位符 2"/>
          <p:cNvSpPr>
            <a:spLocks noGrp="1"/>
          </p:cNvSpPr>
          <p:nvPr>
            <p:ph idx="1"/>
          </p:nvPr>
        </p:nvSpPr>
        <p:spPr/>
        <p:txBody>
          <a:bodyPr/>
          <a:lstStyle/>
          <a:p>
            <a:r>
              <a:rPr lang="zh-CN" altLang="zh-CN" dirty="0"/>
              <a:t>在实施聚类任务前，首先需要分析待聚类的数据的分布。只有不是均匀分布的数据集，才有可能得到有意义的聚类结果，称之为簇。反过来说，在均匀分布的数据集上进行聚类操作即使得到了结果，但这个结果是随机的，不稳定的（每次实施聚类操作得到的结果差异很大）和无意义的。这个分析过程称为聚类趋势评估。</a:t>
            </a:r>
          </a:p>
          <a:p>
            <a:endParaRPr lang="zh-CN" altLang="en-US" dirty="0"/>
          </a:p>
        </p:txBody>
      </p:sp>
    </p:spTree>
    <p:extLst>
      <p:ext uri="{BB962C8B-B14F-4D97-AF65-F5344CB8AC3E}">
        <p14:creationId xmlns:p14="http://schemas.microsoft.com/office/powerpoint/2010/main" val="1149177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p:cNvPicPr>
          <p:nvPr>
            <p:ph idx="1"/>
          </p:nvPr>
        </p:nvPicPr>
        <p:blipFill>
          <a:blip r:embed="rId2"/>
          <a:stretch>
            <a:fillRect/>
          </a:stretch>
        </p:blipFill>
        <p:spPr>
          <a:xfrm>
            <a:off x="3740444" y="2337802"/>
            <a:ext cx="4711111" cy="3326984"/>
          </a:xfrm>
          <a:prstGeom prst="rect">
            <a:avLst/>
          </a:prstGeom>
        </p:spPr>
      </p:pic>
    </p:spTree>
    <p:extLst>
      <p:ext uri="{BB962C8B-B14F-4D97-AF65-F5344CB8AC3E}">
        <p14:creationId xmlns:p14="http://schemas.microsoft.com/office/powerpoint/2010/main" val="2446607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例如，图</a:t>
            </a:r>
            <a:r>
              <a:rPr lang="en-US" altLang="zh-CN" dirty="0"/>
              <a:t>7.1</a:t>
            </a:r>
            <a:r>
              <a:rPr lang="zh-CN" altLang="zh-CN" dirty="0"/>
              <a:t>（</a:t>
            </a:r>
            <a:r>
              <a:rPr lang="en-US" altLang="zh-CN" dirty="0"/>
              <a:t>A</a:t>
            </a:r>
            <a:r>
              <a:rPr lang="zh-CN" altLang="zh-CN" dirty="0"/>
              <a:t>）中数据的分布是均匀的，没有呈现聚类的趋势。聚类算法在该数据集上得不到一个合理、有意义的结果。图</a:t>
            </a:r>
            <a:r>
              <a:rPr lang="en-US" altLang="zh-CN" dirty="0"/>
              <a:t>9.7</a:t>
            </a:r>
            <a:r>
              <a:rPr lang="zh-CN" altLang="zh-CN" dirty="0"/>
              <a:t>（</a:t>
            </a:r>
            <a:r>
              <a:rPr lang="en-US" altLang="zh-CN" dirty="0"/>
              <a:t>B</a:t>
            </a:r>
            <a:r>
              <a:rPr lang="zh-CN" altLang="zh-CN" dirty="0"/>
              <a:t>）的数据则相对分布不均匀。</a:t>
            </a:r>
          </a:p>
          <a:p>
            <a:r>
              <a:rPr lang="zh-CN" altLang="zh-CN" dirty="0"/>
              <a:t>霍普金斯统计（</a:t>
            </a:r>
            <a:r>
              <a:rPr lang="en-US" altLang="zh-CN" dirty="0"/>
              <a:t>Hopkins Statistic</a:t>
            </a:r>
            <a:r>
              <a:rPr lang="zh-CN" altLang="zh-CN" dirty="0"/>
              <a:t>）是一种空间统计。它检验一个变量在空间分布的空间随机性。给定一个数据集</a:t>
            </a:r>
            <a:r>
              <a:rPr lang="en-US" altLang="zh-CN" dirty="0"/>
              <a:t>D</a:t>
            </a:r>
            <a:r>
              <a:rPr lang="zh-CN" altLang="zh-CN" dirty="0"/>
              <a:t>，它是随机变量</a:t>
            </a:r>
            <a:r>
              <a:rPr lang="en-US" altLang="zh-CN" dirty="0"/>
              <a:t>o</a:t>
            </a:r>
            <a:r>
              <a:rPr lang="zh-CN" altLang="zh-CN" dirty="0"/>
              <a:t>的样本。当想知道变量</a:t>
            </a:r>
            <a:r>
              <a:rPr lang="en-US" altLang="zh-CN" dirty="0"/>
              <a:t>o</a:t>
            </a:r>
            <a:r>
              <a:rPr lang="zh-CN" altLang="zh-CN" dirty="0"/>
              <a:t>是否被均匀的分布在数据空间，可以采用下面的步骤计算该变量的霍普金斯统计。</a:t>
            </a:r>
          </a:p>
          <a:p>
            <a:endParaRPr lang="zh-CN" altLang="en-US" dirty="0"/>
          </a:p>
        </p:txBody>
      </p:sp>
    </p:spTree>
    <p:extLst>
      <p:ext uri="{BB962C8B-B14F-4D97-AF65-F5344CB8AC3E}">
        <p14:creationId xmlns:p14="http://schemas.microsoft.com/office/powerpoint/2010/main" val="3006443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我们把对无标签的数据集进行划分或识别，获得若干个有意义的子集的过程，称为“</a:t>
            </a:r>
            <a:r>
              <a:rPr lang="zh-CN" altLang="en-US" dirty="0" smtClean="0">
                <a:solidFill>
                  <a:srgbClr val="FF0000"/>
                </a:solidFill>
              </a:rPr>
              <a:t>聚类</a:t>
            </a:r>
            <a:r>
              <a:rPr lang="zh-CN" altLang="en-US" dirty="0" smtClean="0"/>
              <a:t>”（</a:t>
            </a:r>
            <a:r>
              <a:rPr lang="en-US" altLang="zh-CN" dirty="0" smtClean="0"/>
              <a:t>Clustering</a:t>
            </a:r>
            <a:r>
              <a:rPr lang="zh-CN" altLang="en-US" dirty="0" smtClean="0"/>
              <a:t>），其中，每个子集称为“</a:t>
            </a:r>
            <a:r>
              <a:rPr lang="zh-CN" altLang="en-US" dirty="0" smtClean="0">
                <a:solidFill>
                  <a:srgbClr val="FF0000"/>
                </a:solidFill>
              </a:rPr>
              <a:t>簇</a:t>
            </a:r>
            <a:r>
              <a:rPr lang="zh-CN" altLang="en-US" dirty="0" smtClean="0"/>
              <a:t>”（</a:t>
            </a:r>
            <a:r>
              <a:rPr lang="en-US" altLang="zh-CN" dirty="0" smtClean="0"/>
              <a:t>Cluster</a:t>
            </a:r>
            <a:r>
              <a:rPr lang="zh-CN" altLang="en-US" dirty="0" smtClean="0"/>
              <a:t>）。</a:t>
            </a:r>
            <a:endParaRPr lang="en-US" altLang="zh-CN" dirty="0" smtClean="0"/>
          </a:p>
          <a:p>
            <a:r>
              <a:rPr lang="zh-CN" altLang="en-US" dirty="0" smtClean="0"/>
              <a:t>聚类是典型的无监督式数据挖掘方法，是该领域的另一个重要的研究分支。</a:t>
            </a:r>
            <a:endParaRPr lang="en-US" altLang="zh-CN" dirty="0" smtClean="0"/>
          </a:p>
          <a:p>
            <a:r>
              <a:rPr lang="zh-CN" altLang="en-US" dirty="0" smtClean="0"/>
              <a:t>本章将首先介绍其基本原理，然后介绍 </a:t>
            </a:r>
            <a:r>
              <a:rPr lang="en-US" altLang="zh-CN" dirty="0" smtClean="0"/>
              <a:t>3 </a:t>
            </a:r>
            <a:r>
              <a:rPr lang="zh-CN" altLang="en-US" dirty="0" smtClean="0"/>
              <a:t>个代表性的聚类方法及其 </a:t>
            </a:r>
            <a:r>
              <a:rPr lang="en-US" altLang="zh-CN" dirty="0" smtClean="0"/>
              <a:t>Python </a:t>
            </a:r>
            <a:r>
              <a:rPr lang="zh-CN" altLang="en-US" dirty="0" smtClean="0"/>
              <a:t>实现： </a:t>
            </a:r>
            <a:r>
              <a:rPr lang="en-US" altLang="zh-CN" dirty="0" smtClean="0"/>
              <a:t>k-means </a:t>
            </a:r>
            <a:r>
              <a:rPr lang="zh-CN" altLang="en-US" dirty="0" smtClean="0"/>
              <a:t>算法、 </a:t>
            </a:r>
            <a:r>
              <a:rPr lang="en-US" altLang="zh-CN" dirty="0" smtClean="0"/>
              <a:t>DBSCAN </a:t>
            </a:r>
            <a:r>
              <a:rPr lang="zh-CN" altLang="en-US" dirty="0" smtClean="0"/>
              <a:t>算法和 </a:t>
            </a:r>
            <a:r>
              <a:rPr lang="en-US" altLang="zh-CN" dirty="0" smtClean="0"/>
              <a:t>GMM </a:t>
            </a:r>
            <a:r>
              <a:rPr lang="zh-CN" altLang="en-US" dirty="0" smtClean="0"/>
              <a:t>算法。</a:t>
            </a:r>
          </a:p>
          <a:p>
            <a:endParaRPr lang="zh-CN" altLang="en-US" dirty="0"/>
          </a:p>
        </p:txBody>
      </p:sp>
    </p:spTree>
    <p:extLst>
      <p:ext uri="{BB962C8B-B14F-4D97-AF65-F5344CB8AC3E}">
        <p14:creationId xmlns:p14="http://schemas.microsoft.com/office/powerpoint/2010/main" val="2214686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 </a:t>
                </a:r>
                <a:r>
                  <a:rPr lang="zh-CN" altLang="zh-CN" dirty="0" smtClean="0"/>
                  <a:t>从</a:t>
                </a:r>
                <a:r>
                  <a:rPr lang="zh-CN" altLang="zh-CN" dirty="0"/>
                  <a:t>数据集</a:t>
                </a:r>
                <a:r>
                  <a:rPr lang="en-US" altLang="zh-CN" dirty="0"/>
                  <a:t>D</a:t>
                </a:r>
                <a:r>
                  <a:rPr lang="zh-CN" altLang="zh-CN" dirty="0"/>
                  <a:t>中随机的抽取</a:t>
                </a:r>
                <a:r>
                  <a:rPr lang="en-US" altLang="zh-CN" dirty="0"/>
                  <a:t>n</a:t>
                </a:r>
                <a:r>
                  <a:rPr lang="zh-CN" altLang="zh-CN" dirty="0"/>
                  <a:t>个样本，</a:t>
                </a:r>
                <a14:m>
                  <m:oMath xmlns:m="http://schemas.openxmlformats.org/officeDocument/2006/math">
                    <m:r>
                      <m:rPr>
                        <m:sty m:val="p"/>
                      </m:rPr>
                      <a:rPr lang="en-US" altLang="zh-CN">
                        <a:latin typeface="Cambria Math" panose="02040503050406030204" pitchFamily="18" charset="0"/>
                      </a:rPr>
                      <m:t>X</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x</m:t>
                        </m:r>
                      </m:e>
                      <m:sub>
                        <m:r>
                          <a:rPr lang="en-US" altLang="zh-CN" i="1">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x</m:t>
                        </m:r>
                      </m:e>
                      <m:sub>
                        <m:r>
                          <a:rPr lang="en-US" altLang="zh-CN" i="1">
                            <a:latin typeface="Cambria Math" panose="02040503050406030204" pitchFamily="18" charset="0"/>
                          </a:rPr>
                          <m:t>𝑛</m:t>
                        </m:r>
                      </m:sub>
                    </m:sSub>
                    <m:r>
                      <a:rPr lang="en-US" altLang="zh-CN">
                        <a:latin typeface="Cambria Math" panose="02040503050406030204" pitchFamily="18" charset="0"/>
                      </a:rPr>
                      <m:t>}</m:t>
                    </m:r>
                  </m:oMath>
                </a14:m>
                <a:r>
                  <a:rPr lang="zh-CN" altLang="zh-CN" dirty="0"/>
                  <a:t>。对于每个样本</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x</m:t>
                        </m:r>
                      </m:e>
                      <m:sub>
                        <m:r>
                          <a:rPr lang="en-US" altLang="zh-CN" i="1">
                            <a:latin typeface="Cambria Math" panose="02040503050406030204" pitchFamily="18" charset="0"/>
                          </a:rPr>
                          <m:t>𝑖</m:t>
                        </m:r>
                      </m:sub>
                    </m:sSub>
                    <m:r>
                      <a:rPr lang="en-US" altLang="zh-CN">
                        <a:latin typeface="Cambria Math" panose="02040503050406030204" pitchFamily="18" charset="0"/>
                      </a:rPr>
                      <m:t>∈</m:t>
                    </m:r>
                    <m:r>
                      <m:rPr>
                        <m:sty m:val="p"/>
                      </m:rPr>
                      <a:rPr lang="en-US" altLang="zh-CN">
                        <a:latin typeface="Cambria Math" panose="02040503050406030204" pitchFamily="18" charset="0"/>
                      </a:rPr>
                      <m:t>X</m:t>
                    </m:r>
                  </m:oMath>
                </a14:m>
                <a:r>
                  <a:rPr lang="zh-CN" altLang="zh-CN" dirty="0"/>
                  <a:t>找到它在数据集</a:t>
                </a:r>
                <a:r>
                  <a:rPr lang="en-US" altLang="zh-CN" dirty="0"/>
                  <a:t>D</a:t>
                </a:r>
                <a:r>
                  <a:rPr lang="zh-CN" altLang="zh-CN" dirty="0"/>
                  <a:t>中的最近邻。用</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p</m:t>
                        </m:r>
                      </m:e>
                      <m:sub>
                        <m:r>
                          <a:rPr lang="en-US" altLang="zh-CN" i="1">
                            <a:latin typeface="Cambria Math" panose="02040503050406030204" pitchFamily="18" charset="0"/>
                          </a:rPr>
                          <m:t>𝑖</m:t>
                        </m:r>
                      </m:sub>
                    </m:sSub>
                  </m:oMath>
                </a14:m>
                <a:r>
                  <a:rPr lang="zh-CN" altLang="zh-CN" dirty="0"/>
                  <a:t>表示</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x</m:t>
                        </m:r>
                      </m:e>
                      <m:sub>
                        <m:r>
                          <a:rPr lang="en-US" altLang="zh-CN" i="1">
                            <a:latin typeface="Cambria Math" panose="02040503050406030204" pitchFamily="18" charset="0"/>
                          </a:rPr>
                          <m:t>𝑖</m:t>
                        </m:r>
                      </m:sub>
                    </m:sSub>
                  </m:oMath>
                </a14:m>
                <a:r>
                  <a:rPr lang="zh-CN" altLang="zh-CN" dirty="0"/>
                  <a:t>和它的最近邻的距离。</a:t>
                </a:r>
              </a:p>
              <a:p>
                <a:pPr lvl="0"/>
                <a:r>
                  <a:rPr lang="zh-CN" altLang="zh-CN" dirty="0"/>
                  <a:t>从数据集</a:t>
                </a:r>
                <a:r>
                  <a:rPr lang="en-US" altLang="zh-CN" dirty="0"/>
                  <a:t>D</a:t>
                </a:r>
                <a:r>
                  <a:rPr lang="zh-CN" altLang="zh-CN" dirty="0"/>
                  <a:t>中随机的抽取</a:t>
                </a:r>
                <a:r>
                  <a:rPr lang="en-US" altLang="zh-CN" dirty="0"/>
                  <a:t>n</a:t>
                </a:r>
                <a:r>
                  <a:rPr lang="zh-CN" altLang="zh-CN" dirty="0"/>
                  <a:t>个样本，</a:t>
                </a:r>
                <a14:m>
                  <m:oMath xmlns:m="http://schemas.openxmlformats.org/officeDocument/2006/math">
                    <m:r>
                      <m:rPr>
                        <m:sty m:val="p"/>
                      </m:rPr>
                      <a:rPr lang="en-US" altLang="zh-CN">
                        <a:latin typeface="Cambria Math" panose="02040503050406030204" pitchFamily="18" charset="0"/>
                      </a:rPr>
                      <m:t>Y</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y</m:t>
                        </m:r>
                      </m:e>
                      <m:sub>
                        <m:r>
                          <a:rPr lang="en-US" altLang="zh-CN" i="1">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y</m:t>
                        </m:r>
                      </m:e>
                      <m:sub>
                        <m:r>
                          <a:rPr lang="en-US" altLang="zh-CN" i="1">
                            <a:latin typeface="Cambria Math" panose="02040503050406030204" pitchFamily="18" charset="0"/>
                          </a:rPr>
                          <m:t>𝑛</m:t>
                        </m:r>
                      </m:sub>
                    </m:sSub>
                    <m:r>
                      <a:rPr lang="en-US" altLang="zh-CN">
                        <a:latin typeface="Cambria Math" panose="02040503050406030204" pitchFamily="18" charset="0"/>
                      </a:rPr>
                      <m:t>}</m:t>
                    </m:r>
                  </m:oMath>
                </a14:m>
                <a:r>
                  <a:rPr lang="zh-CN" altLang="zh-CN" dirty="0"/>
                  <a:t>。对于每个样本</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y</m:t>
                        </m:r>
                      </m:e>
                      <m:sub>
                        <m:r>
                          <a:rPr lang="en-US" altLang="zh-CN" i="1">
                            <a:latin typeface="Cambria Math" panose="02040503050406030204" pitchFamily="18" charset="0"/>
                          </a:rPr>
                          <m:t>𝑖</m:t>
                        </m:r>
                      </m:sub>
                    </m:sSub>
                    <m:r>
                      <a:rPr lang="en-US" altLang="zh-CN">
                        <a:latin typeface="Cambria Math" panose="02040503050406030204" pitchFamily="18" charset="0"/>
                      </a:rPr>
                      <m:t>∈</m:t>
                    </m:r>
                    <m:r>
                      <m:rPr>
                        <m:sty m:val="p"/>
                      </m:rPr>
                      <a:rPr lang="en-US" altLang="zh-CN">
                        <a:latin typeface="Cambria Math" panose="02040503050406030204" pitchFamily="18" charset="0"/>
                      </a:rPr>
                      <m:t>Y</m:t>
                    </m:r>
                  </m:oMath>
                </a14:m>
                <a:r>
                  <a:rPr lang="zh-CN" altLang="zh-CN" dirty="0"/>
                  <a:t>找到它在数据集</a:t>
                </a:r>
                <a:r>
                  <a:rPr lang="en-US" altLang="zh-CN" dirty="0"/>
                  <a:t>{ D-Y }</a:t>
                </a:r>
                <a:r>
                  <a:rPr lang="zh-CN" altLang="zh-CN" dirty="0"/>
                  <a:t>中的最近邻。用</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q</m:t>
                        </m:r>
                      </m:e>
                      <m:sub>
                        <m:r>
                          <a:rPr lang="en-US" altLang="zh-CN" i="1">
                            <a:latin typeface="Cambria Math" panose="02040503050406030204" pitchFamily="18" charset="0"/>
                          </a:rPr>
                          <m:t>𝑖</m:t>
                        </m:r>
                      </m:sub>
                    </m:sSub>
                  </m:oMath>
                </a14:m>
                <a:r>
                  <a:rPr lang="zh-CN" altLang="zh-CN" dirty="0"/>
                  <a:t>表示</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y</m:t>
                        </m:r>
                      </m:e>
                      <m:sub>
                        <m:r>
                          <a:rPr lang="en-US" altLang="zh-CN" i="1">
                            <a:latin typeface="Cambria Math" panose="02040503050406030204" pitchFamily="18" charset="0"/>
                          </a:rPr>
                          <m:t>𝑖</m:t>
                        </m:r>
                      </m:sub>
                    </m:sSub>
                  </m:oMath>
                </a14:m>
                <a:r>
                  <a:rPr lang="zh-CN" altLang="zh-CN" dirty="0"/>
                  <a:t>和它的最近邻的距离。</a:t>
                </a:r>
              </a:p>
              <a:p>
                <a:pPr lvl="0"/>
                <a:r>
                  <a:rPr lang="zh-CN" altLang="zh-CN" dirty="0"/>
                  <a:t>按照公式（</a:t>
                </a:r>
                <a:r>
                  <a:rPr lang="en-US" altLang="zh-CN" dirty="0"/>
                  <a:t>9.13</a:t>
                </a:r>
                <a:r>
                  <a:rPr lang="zh-CN" altLang="zh-CN" dirty="0"/>
                  <a:t>）计算计算霍普金斯统计量</a:t>
                </a:r>
                <a:r>
                  <a:rPr lang="en-US" altLang="zh-CN" dirty="0"/>
                  <a:t>H</a:t>
                </a:r>
                <a:endParaRPr lang="zh-CN" altLang="zh-CN" dirty="0"/>
              </a:p>
              <a:p>
                <a14:m>
                  <m:oMath xmlns:m="http://schemas.openxmlformats.org/officeDocument/2006/math">
                    <m:eqArr>
                      <m:eqArrPr>
                        <m:ctrlPr>
                          <a:rPr lang="zh-CN" altLang="zh-CN" i="1">
                            <a:latin typeface="Cambria Math" panose="02040503050406030204" pitchFamily="18" charset="0"/>
                          </a:rPr>
                        </m:ctrlPr>
                      </m:eqArrPr>
                      <m:e>
                        <m:r>
                          <m:rPr>
                            <m:sty m:val="p"/>
                          </m:rPr>
                          <a:rPr lang="en-US" altLang="zh-CN">
                            <a:latin typeface="Cambria Math" panose="02040503050406030204" pitchFamily="18" charset="0"/>
                          </a:rPr>
                          <m:t>H</m:t>
                        </m:r>
                        <m:r>
                          <a:rPr lang="en-US" altLang="zh-CN">
                            <a:latin typeface="Cambria Math" panose="02040503050406030204" pitchFamily="18" charset="0"/>
                          </a:rPr>
                          <m:t>=</m:t>
                        </m:r>
                        <m:f>
                          <m:fPr>
                            <m:ctrlPr>
                              <a:rPr lang="zh-CN" altLang="zh-CN" i="1">
                                <a:latin typeface="Cambria Math" panose="02040503050406030204" pitchFamily="18" charset="0"/>
                              </a:rPr>
                            </m:ctrlPr>
                          </m:fPr>
                          <m:num>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sub>
                                </m:sSub>
                              </m:e>
                            </m:nary>
                          </m:num>
                          <m:den>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sub>
                                </m:sSub>
                              </m:e>
                            </m:nary>
                            <m:r>
                              <a:rPr lang="en-US" altLang="zh-CN" i="1">
                                <a:latin typeface="Cambria Math" panose="02040503050406030204" pitchFamily="18" charset="0"/>
                              </a:rPr>
                              <m:t>+</m:t>
                            </m:r>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e>
                            </m:nary>
                          </m:den>
                        </m:f>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a:latin typeface="Cambria Math" panose="02040503050406030204" pitchFamily="18" charset="0"/>
                              </a:rPr>
                              <m:t>7.1</m:t>
                            </m:r>
                          </m:e>
                        </m:d>
                      </m:e>
                    </m:eqArr>
                  </m:oMath>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2069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a:t>如果数据集</a:t>
                </a:r>
                <a:r>
                  <a:rPr lang="en-US" altLang="zh-CN" dirty="0"/>
                  <a:t>D</a:t>
                </a:r>
                <a:r>
                  <a:rPr lang="zh-CN" altLang="zh-CN" dirty="0"/>
                  <a:t>是均匀分布的，则</a:t>
                </a:r>
                <a14:m>
                  <m:oMath xmlns:m="http://schemas.openxmlformats.org/officeDocument/2006/math">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sub>
                        </m:sSub>
                      </m:e>
                    </m:nary>
                    <m:r>
                      <a:rPr lang="zh-CN" altLang="zh-CN">
                        <a:latin typeface="Cambria Math" panose="02040503050406030204" pitchFamily="18" charset="0"/>
                      </a:rPr>
                      <m:t>和</m:t>
                    </m:r>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e>
                    </m:nary>
                  </m:oMath>
                </a14:m>
                <a:r>
                  <a:rPr lang="zh-CN" altLang="zh-CN" dirty="0"/>
                  <a:t>的计算值应该接近。</a:t>
                </a:r>
                <a:r>
                  <a:rPr lang="en-US" altLang="zh-CN" dirty="0"/>
                  <a:t>H</a:t>
                </a:r>
                <a:r>
                  <a:rPr lang="zh-CN" altLang="zh-CN" dirty="0"/>
                  <a:t>值应该在</a:t>
                </a:r>
                <a:r>
                  <a:rPr lang="en-US" altLang="zh-CN" dirty="0"/>
                  <a:t>0.5</a:t>
                </a:r>
                <a:r>
                  <a:rPr lang="zh-CN" altLang="zh-CN" dirty="0"/>
                  <a:t>附近。如果</a:t>
                </a:r>
                <a:r>
                  <a:rPr lang="en-US" altLang="zh-CN" dirty="0"/>
                  <a:t>D</a:t>
                </a:r>
                <a:r>
                  <a:rPr lang="zh-CN" altLang="zh-CN" dirty="0"/>
                  <a:t>展现了聚类特性，随机抽取的</a:t>
                </a:r>
                <a:r>
                  <a:rPr lang="en-US" altLang="zh-CN" dirty="0"/>
                  <a:t>n</a:t>
                </a:r>
                <a:r>
                  <a:rPr lang="zh-CN" altLang="zh-CN" dirty="0"/>
                  <a:t>个数据应该表现聚集特性，它们的</a:t>
                </a:r>
                <a14:m>
                  <m:oMath xmlns:m="http://schemas.openxmlformats.org/officeDocument/2006/math">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e>
                    </m:nary>
                  </m:oMath>
                </a14:m>
                <a:r>
                  <a:rPr lang="zh-CN" altLang="zh-CN" dirty="0"/>
                  <a:t>应该比</a:t>
                </a:r>
                <a14:m>
                  <m:oMath xmlns:m="http://schemas.openxmlformats.org/officeDocument/2006/math">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sub>
                        </m:sSub>
                      </m:e>
                    </m:nary>
                  </m:oMath>
                </a14:m>
                <a:r>
                  <a:rPr lang="zh-CN" altLang="zh-CN" dirty="0"/>
                  <a:t>小。即计算的</a:t>
                </a:r>
                <a:r>
                  <a:rPr lang="en-US" altLang="zh-CN" dirty="0"/>
                  <a:t>H</a:t>
                </a:r>
                <a:r>
                  <a:rPr lang="zh-CN" altLang="zh-CN" dirty="0"/>
                  <a:t>应该大于</a:t>
                </a:r>
                <a:r>
                  <a:rPr lang="en-US" altLang="zh-CN" dirty="0"/>
                  <a:t>0.5</a:t>
                </a:r>
                <a:r>
                  <a:rPr lang="zh-CN" altLang="zh-CN" dirty="0"/>
                  <a:t>。且聚类趋势越明显，</a:t>
                </a:r>
                <a:r>
                  <a:rPr lang="en-US" altLang="zh-CN" dirty="0"/>
                  <a:t>H</a:t>
                </a:r>
                <a:r>
                  <a:rPr lang="zh-CN" altLang="zh-CN" dirty="0"/>
                  <a:t>值越大。当</a:t>
                </a:r>
                <a:r>
                  <a:rPr lang="en-US" altLang="zh-CN" dirty="0"/>
                  <a:t>H&gt;0.75</a:t>
                </a:r>
                <a:r>
                  <a:rPr lang="zh-CN" altLang="zh-CN" dirty="0"/>
                  <a:t>时，表示以</a:t>
                </a:r>
                <a:r>
                  <a:rPr lang="en-US" altLang="zh-CN" dirty="0"/>
                  <a:t>90%</a:t>
                </a:r>
                <a:r>
                  <a:rPr lang="zh-CN" altLang="zh-CN" dirty="0"/>
                  <a:t>的置信水平详细存在这聚类趋势。</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83892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代码：</a:t>
            </a:r>
            <a:r>
              <a:rPr lang="zh-CN" altLang="zh-CN" dirty="0"/>
              <a:t>聚类趋势分析</a:t>
            </a:r>
          </a:p>
          <a:p>
            <a:endParaRPr lang="zh-CN" altLang="en-US" dirty="0"/>
          </a:p>
        </p:txBody>
      </p:sp>
    </p:spTree>
    <p:extLst>
      <p:ext uri="{BB962C8B-B14F-4D97-AF65-F5344CB8AC3E}">
        <p14:creationId xmlns:p14="http://schemas.microsoft.com/office/powerpoint/2010/main" val="643653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理解聚类结果</a:t>
            </a:r>
            <a:endParaRPr lang="zh-CN" altLang="en-US" dirty="0"/>
          </a:p>
        </p:txBody>
      </p:sp>
      <p:sp>
        <p:nvSpPr>
          <p:cNvPr id="3" name="内容占位符 2"/>
          <p:cNvSpPr>
            <a:spLocks noGrp="1"/>
          </p:cNvSpPr>
          <p:nvPr>
            <p:ph idx="1"/>
          </p:nvPr>
        </p:nvSpPr>
        <p:spPr/>
        <p:txBody>
          <a:bodyPr>
            <a:normAutofit/>
          </a:bodyPr>
          <a:lstStyle/>
          <a:p>
            <a:r>
              <a:rPr lang="zh-CN" altLang="zh-CN" dirty="0"/>
              <a:t>聚类算法是无监督学习</a:t>
            </a:r>
            <a:r>
              <a:rPr lang="en-US" altLang="zh-CN" dirty="0"/>
              <a:t>,</a:t>
            </a:r>
            <a:r>
              <a:rPr lang="zh-CN" altLang="zh-CN" dirty="0"/>
              <a:t>它适合用来考察数据本身的特性。即，通过聚类算法来了解获得数据的特性。然而，在聚类算法的实际应用中经常可以发现一些不正确使用聚类算法的地方。例如，市场分析人员拿到用户数据。在进行用户细分时，通过经验认识到用户可以分为四个类。分析人员对用户数据进行聚类，获得四个簇，则认为那每个簇对应一种用户细分。这种想法和做法想当然了。</a:t>
            </a:r>
          </a:p>
          <a:p>
            <a:endParaRPr lang="zh-CN" altLang="en-US" dirty="0"/>
          </a:p>
        </p:txBody>
      </p:sp>
    </p:spTree>
    <p:extLst>
      <p:ext uri="{BB962C8B-B14F-4D97-AF65-F5344CB8AC3E}">
        <p14:creationId xmlns:p14="http://schemas.microsoft.com/office/powerpoint/2010/main" val="2569781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再举例，有一个客户购买的数据集，每条数据是一个购买者购买一件商品的记录，包括商品的特征。当前数据没有性别特征，有人认为，当前购买者无非是男性或女性。因此将该数据集聚类操作获得两个簇，则两个簇分别描述了男性和女性购买者。这对吗？那如果这个数据集中的商品只有两类奢侈品和日用品（当前数据没有给出该特征），那聚类的结果是反映的则两类商品吗？</a:t>
            </a:r>
          </a:p>
          <a:p>
            <a:r>
              <a:rPr lang="zh-CN" altLang="zh-CN" dirty="0" smtClean="0"/>
              <a:t>到底聚成的两个簇反映的是什么特征不是使用聚类算法的人想当然认为的。对于</a:t>
            </a:r>
            <a:r>
              <a:rPr lang="en-US" altLang="zh-CN" dirty="0" smtClean="0"/>
              <a:t>k-means</a:t>
            </a:r>
            <a:r>
              <a:rPr lang="zh-CN" altLang="zh-CN" dirty="0" smtClean="0"/>
              <a:t>算法得到的聚类结果，需要考察簇的质心的特征结合应用背景来推断簇所描述的类。</a:t>
            </a:r>
          </a:p>
          <a:p>
            <a:endParaRPr lang="zh-CN" altLang="en-US" dirty="0"/>
          </a:p>
        </p:txBody>
      </p:sp>
    </p:spTree>
    <p:extLst>
      <p:ext uri="{BB962C8B-B14F-4D97-AF65-F5344CB8AC3E}">
        <p14:creationId xmlns:p14="http://schemas.microsoft.com/office/powerpoint/2010/main" val="4240478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聚类</a:t>
            </a:r>
            <a:r>
              <a:rPr lang="zh-CN" altLang="en-US" dirty="0"/>
              <a:t>的基本原理</a:t>
            </a:r>
            <a:r>
              <a:rPr lang="zh-CN" altLang="en-US" dirty="0" smtClean="0"/>
              <a:t> </a:t>
            </a:r>
            <a:endParaRPr lang="zh-CN" altLang="en-US" dirty="0"/>
          </a:p>
        </p:txBody>
      </p:sp>
      <p:sp>
        <p:nvSpPr>
          <p:cNvPr id="3" name="内容占位符 2"/>
          <p:cNvSpPr>
            <a:spLocks noGrp="1"/>
          </p:cNvSpPr>
          <p:nvPr>
            <p:ph idx="1"/>
          </p:nvPr>
        </p:nvSpPr>
        <p:spPr/>
        <p:txBody>
          <a:bodyPr/>
          <a:lstStyle/>
          <a:p>
            <a:r>
              <a:rPr lang="zh-CN" altLang="en-US" dirty="0" smtClean="0"/>
              <a:t>聚类就是对数据在特征指标下的相似性进行分析，将数据划分或识别为若干个有意义的簇。</a:t>
            </a:r>
            <a:endParaRPr lang="en-US" altLang="zh-CN" dirty="0" smtClean="0"/>
          </a:p>
          <a:p>
            <a:r>
              <a:rPr lang="zh-CN" altLang="en-US" dirty="0" smtClean="0"/>
              <a:t>其目标是：簇内的数据对象是相似的（或相关的），而不同簇的数据对象是不同的（不相关的）。簇内相似性越大，簇间差别越大，聚类效果就越好。简言之就是“</a:t>
            </a:r>
            <a:r>
              <a:rPr lang="zh-CN" altLang="en-US" dirty="0" smtClean="0">
                <a:solidFill>
                  <a:srgbClr val="FF0000"/>
                </a:solidFill>
              </a:rPr>
              <a:t>高的簇内相似性，低的簇间相似性</a:t>
            </a:r>
            <a:r>
              <a:rPr lang="zh-CN" altLang="en-US" dirty="0" smtClean="0"/>
              <a:t>”。</a:t>
            </a:r>
            <a:endParaRPr lang="zh-CN" altLang="en-US" dirty="0"/>
          </a:p>
        </p:txBody>
      </p:sp>
    </p:spTree>
    <p:extLst>
      <p:ext uri="{BB962C8B-B14F-4D97-AF65-F5344CB8AC3E}">
        <p14:creationId xmlns:p14="http://schemas.microsoft.com/office/powerpoint/2010/main" val="49265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a:t>它在很多行业都</a:t>
            </a:r>
            <a:r>
              <a:rPr lang="zh-CN" altLang="en-US" dirty="0" smtClean="0"/>
              <a:t>有一些</a:t>
            </a:r>
            <a:r>
              <a:rPr lang="zh-CN" altLang="en-US" dirty="0"/>
              <a:t>典型应用。</a:t>
            </a:r>
            <a:r>
              <a:rPr lang="zh-CN" altLang="en-US" dirty="0" smtClean="0"/>
              <a:t> </a:t>
            </a:r>
            <a:br>
              <a:rPr lang="zh-CN" altLang="en-US" dirty="0" smtClean="0"/>
            </a:br>
            <a:endParaRPr lang="en-US" altLang="zh-CN" dirty="0" smtClean="0"/>
          </a:p>
          <a:p>
            <a:r>
              <a:rPr lang="zh-CN" altLang="en-US" dirty="0" smtClean="0">
                <a:solidFill>
                  <a:srgbClr val="FF0000"/>
                </a:solidFill>
              </a:rPr>
              <a:t>市场营销</a:t>
            </a:r>
            <a:r>
              <a:rPr lang="zh-CN" altLang="en-US" dirty="0" smtClean="0"/>
              <a:t>：利用客户的购买历史、兴趣偏好等数据，聚类能够对客户做类别的细分，帮助市场营销人员对不同群体的客户定制针对性的产品和服务，从而实现精准营销。</a:t>
            </a:r>
          </a:p>
          <a:p>
            <a:r>
              <a:rPr lang="zh-CN" altLang="en-US" dirty="0" smtClean="0">
                <a:solidFill>
                  <a:srgbClr val="FF0000"/>
                </a:solidFill>
              </a:rPr>
              <a:t>生物信息学</a:t>
            </a:r>
            <a:r>
              <a:rPr lang="zh-CN" altLang="en-US" dirty="0" smtClean="0"/>
              <a:t>：聚类常常用于蛋白质序列分析和基因表达数据分析。例如，分子结构相似的蛋白质，功能也相似，通过聚类将功能相似的蛋白质聚为同一个簇，为研究蛋白质的功能提供帮助。</a:t>
            </a:r>
          </a:p>
          <a:p>
            <a:r>
              <a:rPr lang="zh-CN" altLang="en-US" dirty="0" smtClean="0">
                <a:solidFill>
                  <a:srgbClr val="FF0000"/>
                </a:solidFill>
              </a:rPr>
              <a:t>工程规划</a:t>
            </a:r>
            <a:r>
              <a:rPr lang="zh-CN" altLang="en-US" dirty="0" smtClean="0"/>
              <a:t>：结合地理信息系统（</a:t>
            </a:r>
            <a:r>
              <a:rPr lang="en-US" altLang="zh-CN" dirty="0" smtClean="0"/>
              <a:t>Geographic Information System</a:t>
            </a:r>
            <a:r>
              <a:rPr lang="zh-CN" altLang="en-US" dirty="0" smtClean="0"/>
              <a:t>， </a:t>
            </a:r>
            <a:r>
              <a:rPr lang="en-US" altLang="zh-CN" dirty="0" smtClean="0"/>
              <a:t>GIS</a:t>
            </a:r>
            <a:r>
              <a:rPr lang="zh-CN" altLang="en-US" dirty="0" smtClean="0"/>
              <a:t>）了解地理位置信息，聚类可以被应用在基站选址、变电站选址、银行网点选址等工程规划应用中。</a:t>
            </a:r>
            <a:endParaRPr lang="zh-CN" altLang="en-US" dirty="0"/>
          </a:p>
        </p:txBody>
      </p:sp>
    </p:spTree>
    <p:extLst>
      <p:ext uri="{BB962C8B-B14F-4D97-AF65-F5344CB8AC3E}">
        <p14:creationId xmlns:p14="http://schemas.microsoft.com/office/powerpoint/2010/main" val="2674305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05991" y="1247053"/>
            <a:ext cx="10477645" cy="5052951"/>
          </a:xfrm>
          <a:prstGeom prst="rect">
            <a:avLst/>
          </a:prstGeom>
        </p:spPr>
      </p:pic>
    </p:spTree>
    <p:extLst>
      <p:ext uri="{BB962C8B-B14F-4D97-AF65-F5344CB8AC3E}">
        <p14:creationId xmlns:p14="http://schemas.microsoft.com/office/powerpoint/2010/main" val="1923220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Blobs </a:t>
            </a:r>
            <a:r>
              <a:rPr lang="zh-CN" altLang="en-US" dirty="0"/>
              <a:t>和 </a:t>
            </a:r>
            <a:r>
              <a:rPr lang="en-US" altLang="zh-CN" dirty="0"/>
              <a:t>Moons </a:t>
            </a:r>
            <a:r>
              <a:rPr lang="zh-CN" altLang="en-US" dirty="0"/>
              <a:t>是两个经典的人工合成数据集，由于每个数据对象都是二维平面中</a:t>
            </a:r>
            <a:r>
              <a:rPr lang="zh-CN" altLang="en-US" dirty="0" smtClean="0"/>
              <a:t>的点</a:t>
            </a:r>
            <a:r>
              <a:rPr lang="zh-CN" altLang="en-US" dirty="0"/>
              <a:t>，我们可以方便地观察聚类算法的结果</a:t>
            </a:r>
            <a:r>
              <a:rPr lang="zh-CN" altLang="en-US" dirty="0" smtClean="0"/>
              <a:t>。</a:t>
            </a:r>
            <a:endParaRPr lang="en-US" altLang="zh-CN" dirty="0" smtClean="0"/>
          </a:p>
          <a:p>
            <a:r>
              <a:rPr lang="zh-CN" altLang="en-US" dirty="0" smtClean="0"/>
              <a:t>在 </a:t>
            </a:r>
            <a:r>
              <a:rPr lang="en-US" altLang="zh-CN" dirty="0"/>
              <a:t>Python </a:t>
            </a:r>
            <a:r>
              <a:rPr lang="zh-CN" altLang="en-US" dirty="0"/>
              <a:t>中，可以直接使用 </a:t>
            </a:r>
            <a:r>
              <a:rPr lang="en-US" altLang="zh-CN" dirty="0" err="1"/>
              <a:t>sklearn</a:t>
            </a:r>
            <a:r>
              <a:rPr lang="en-US" altLang="zh-CN" dirty="0"/>
              <a:t> </a:t>
            </a:r>
            <a:r>
              <a:rPr lang="zh-CN" altLang="en-US" dirty="0"/>
              <a:t>包中的</a:t>
            </a:r>
            <a:br>
              <a:rPr lang="zh-CN" altLang="en-US" dirty="0"/>
            </a:br>
            <a:r>
              <a:rPr lang="en-US" altLang="zh-CN" dirty="0" err="1"/>
              <a:t>make_blobs</a:t>
            </a:r>
            <a:r>
              <a:rPr lang="en-US" altLang="zh-CN" dirty="0"/>
              <a:t>()</a:t>
            </a:r>
            <a:r>
              <a:rPr lang="zh-CN" altLang="en-US" dirty="0"/>
              <a:t>和 </a:t>
            </a:r>
            <a:r>
              <a:rPr lang="en-US" altLang="zh-CN" dirty="0" err="1"/>
              <a:t>make_moons</a:t>
            </a:r>
            <a:r>
              <a:rPr lang="en-US" altLang="zh-CN" dirty="0"/>
              <a:t>()</a:t>
            </a:r>
            <a:r>
              <a:rPr lang="zh-CN" altLang="en-US" dirty="0"/>
              <a:t>函数生成它们。</a:t>
            </a:r>
            <a:r>
              <a:rPr lang="zh-CN" altLang="en-US" dirty="0" smtClean="0"/>
              <a:t> </a:t>
            </a:r>
            <a:br>
              <a:rPr lang="zh-CN" altLang="en-US" dirty="0" smtClean="0"/>
            </a:br>
            <a:endParaRPr lang="zh-CN" altLang="en-US" dirty="0"/>
          </a:p>
        </p:txBody>
      </p:sp>
    </p:spTree>
    <p:extLst>
      <p:ext uri="{BB962C8B-B14F-4D97-AF65-F5344CB8AC3E}">
        <p14:creationId xmlns:p14="http://schemas.microsoft.com/office/powerpoint/2010/main" val="3495596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 k-means </a:t>
            </a:r>
            <a:r>
              <a:rPr lang="zh-CN" altLang="en-US" dirty="0"/>
              <a:t>算法</a:t>
            </a:r>
            <a:r>
              <a:rPr lang="zh-CN" altLang="en-US" dirty="0" smtClean="0"/>
              <a:t> </a:t>
            </a:r>
            <a:endParaRPr lang="zh-CN" altLang="en-US" dirty="0"/>
          </a:p>
        </p:txBody>
      </p:sp>
      <p:sp>
        <p:nvSpPr>
          <p:cNvPr id="3" name="内容占位符 2"/>
          <p:cNvSpPr>
            <a:spLocks noGrp="1"/>
          </p:cNvSpPr>
          <p:nvPr>
            <p:ph idx="1"/>
          </p:nvPr>
        </p:nvSpPr>
        <p:spPr/>
        <p:txBody>
          <a:bodyPr>
            <a:normAutofit/>
          </a:bodyPr>
          <a:lstStyle/>
          <a:p>
            <a:r>
              <a:rPr lang="en-US" altLang="zh-CN" dirty="0"/>
              <a:t>k-means </a:t>
            </a:r>
            <a:r>
              <a:rPr lang="zh-CN" altLang="en-US" dirty="0"/>
              <a:t>是聚类分析中最经典、应用最广泛的一种基于划分的聚类算法。由于该算法</a:t>
            </a:r>
            <a:r>
              <a:rPr lang="zh-CN" altLang="en-US" dirty="0" smtClean="0"/>
              <a:t>的计算效率</a:t>
            </a:r>
            <a:r>
              <a:rPr lang="zh-CN" altLang="en-US" dirty="0"/>
              <a:t>高，它已被广泛应用于解决大规模的数据聚类问题。</a:t>
            </a:r>
            <a:r>
              <a:rPr lang="zh-CN" altLang="en-US" dirty="0" smtClean="0"/>
              <a:t> 其基本原理如下：</a:t>
            </a:r>
            <a:endParaRPr lang="en-US" altLang="zh-CN" dirty="0" smtClean="0"/>
          </a:p>
          <a:p>
            <a:endParaRPr lang="en-US" altLang="zh-CN" dirty="0"/>
          </a:p>
          <a:p>
            <a:r>
              <a:rPr lang="zh-CN" altLang="en-US" dirty="0"/>
              <a:t>对于一个包含 </a:t>
            </a:r>
            <a:r>
              <a:rPr lang="en-US" altLang="zh-CN" i="1" dirty="0"/>
              <a:t>n </a:t>
            </a:r>
            <a:r>
              <a:rPr lang="zh-CN" altLang="en-US" dirty="0"/>
              <a:t>个数据对象的数据集 </a:t>
            </a:r>
            <a:r>
              <a:rPr lang="en-US" altLang="zh-CN" i="1" dirty="0"/>
              <a:t>D </a:t>
            </a:r>
            <a:r>
              <a:rPr lang="zh-CN" altLang="en-US" dirty="0"/>
              <a:t>和预先指定的聚类数目 </a:t>
            </a:r>
            <a:r>
              <a:rPr lang="en-US" altLang="zh-CN" i="1" dirty="0"/>
              <a:t>k </a:t>
            </a:r>
            <a:r>
              <a:rPr lang="zh-CN" altLang="en-US" dirty="0"/>
              <a:t>，经典的 </a:t>
            </a:r>
            <a:r>
              <a:rPr lang="en-US" altLang="zh-CN" dirty="0"/>
              <a:t>k-means </a:t>
            </a:r>
            <a:r>
              <a:rPr lang="zh-CN" altLang="en-US" dirty="0" smtClean="0"/>
              <a:t>算法迭代</a:t>
            </a:r>
            <a:r>
              <a:rPr lang="zh-CN" altLang="en-US" dirty="0"/>
              <a:t>地将数据划分成 </a:t>
            </a:r>
            <a:r>
              <a:rPr lang="en-US" altLang="zh-CN" i="1" dirty="0"/>
              <a:t>k </a:t>
            </a:r>
            <a:r>
              <a:rPr lang="zh-CN" altLang="en-US" dirty="0"/>
              <a:t>个不相交的簇，目标是最大化簇内数据的相似度。通常，它使用</a:t>
            </a:r>
            <a:r>
              <a:rPr lang="zh-CN" altLang="en-US" dirty="0" smtClean="0"/>
              <a:t>误差平方和</a:t>
            </a:r>
            <a:r>
              <a:rPr lang="zh-CN" altLang="en-US" dirty="0"/>
              <a:t>（</a:t>
            </a:r>
            <a:r>
              <a:rPr lang="en-US" altLang="zh-CN" dirty="0"/>
              <a:t>Sum of Squared Error</a:t>
            </a:r>
            <a:r>
              <a:rPr lang="zh-CN" altLang="en-US" dirty="0"/>
              <a:t>， </a:t>
            </a:r>
            <a:r>
              <a:rPr lang="en-US" altLang="zh-CN" dirty="0"/>
              <a:t>SSE</a:t>
            </a:r>
            <a:r>
              <a:rPr lang="zh-CN" altLang="en-US" dirty="0"/>
              <a:t>）指标来衡量簇内数据的相似度，其定义为：</a:t>
            </a:r>
            <a:r>
              <a:rPr lang="zh-CN" altLang="en-US" dirty="0" smtClean="0"/>
              <a:t> </a:t>
            </a:r>
            <a:br>
              <a:rPr lang="zh-CN" altLang="en-US" dirty="0" smtClean="0"/>
            </a:br>
            <a:r>
              <a:rPr lang="zh-CN" altLang="en-US" dirty="0" smtClean="0"/>
              <a:t/>
            </a:r>
            <a:br>
              <a:rPr lang="zh-CN" altLang="en-US" dirty="0" smtClean="0"/>
            </a:br>
            <a:endParaRPr lang="zh-CN" altLang="en-US" dirty="0"/>
          </a:p>
        </p:txBody>
      </p:sp>
      <p:pic>
        <p:nvPicPr>
          <p:cNvPr id="4" name="图片 3"/>
          <p:cNvPicPr>
            <a:picLocks noChangeAspect="1"/>
          </p:cNvPicPr>
          <p:nvPr/>
        </p:nvPicPr>
        <p:blipFill>
          <a:blip r:embed="rId2"/>
          <a:stretch>
            <a:fillRect/>
          </a:stretch>
        </p:blipFill>
        <p:spPr>
          <a:xfrm>
            <a:off x="4223183" y="5218849"/>
            <a:ext cx="3978708" cy="1093051"/>
          </a:xfrm>
          <a:prstGeom prst="rect">
            <a:avLst/>
          </a:prstGeom>
        </p:spPr>
      </p:pic>
    </p:spTree>
    <p:extLst>
      <p:ext uri="{BB962C8B-B14F-4D97-AF65-F5344CB8AC3E}">
        <p14:creationId xmlns:p14="http://schemas.microsoft.com/office/powerpoint/2010/main" val="396274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k-means </a:t>
            </a:r>
            <a:r>
              <a:rPr lang="zh-CN" altLang="en-US" dirty="0"/>
              <a:t>算法的计算流程如下：首先，随机地选择 </a:t>
            </a:r>
            <a:r>
              <a:rPr lang="en-US" altLang="zh-CN" i="1" dirty="0"/>
              <a:t>k </a:t>
            </a:r>
            <a:r>
              <a:rPr lang="zh-CN" altLang="en-US" dirty="0"/>
              <a:t>个数据对象，每个对象代表一个簇</a:t>
            </a:r>
            <a:r>
              <a:rPr lang="zh-CN" altLang="en-US" dirty="0" smtClean="0"/>
              <a:t>的初始</a:t>
            </a:r>
            <a:r>
              <a:rPr lang="zh-CN" altLang="en-US" dirty="0"/>
              <a:t>质心；剩余的对象根据与各个簇中心的距离，被划分到最近的簇；然后，重新计算</a:t>
            </a:r>
            <a:r>
              <a:rPr lang="zh-CN" altLang="en-US" dirty="0" smtClean="0"/>
              <a:t>每个簇</a:t>
            </a:r>
            <a:r>
              <a:rPr lang="zh-CN" altLang="en-US" dirty="0"/>
              <a:t>的质心（均值），反复执行上述后两个步骤，使得 </a:t>
            </a:r>
            <a:r>
              <a:rPr lang="en-US" altLang="zh-CN" dirty="0"/>
              <a:t>SSE </a:t>
            </a:r>
            <a:r>
              <a:rPr lang="zh-CN" altLang="en-US" dirty="0"/>
              <a:t>不断降低直至收敛</a:t>
            </a:r>
            <a:r>
              <a:rPr lang="zh-CN" altLang="en-US" dirty="0" smtClean="0"/>
              <a:t> </a:t>
            </a:r>
            <a:br>
              <a:rPr lang="zh-CN" altLang="en-US" dirty="0" smtClean="0"/>
            </a:br>
            <a:endParaRPr lang="zh-CN" altLang="en-US" dirty="0"/>
          </a:p>
        </p:txBody>
      </p:sp>
    </p:spTree>
    <p:extLst>
      <p:ext uri="{BB962C8B-B14F-4D97-AF65-F5344CB8AC3E}">
        <p14:creationId xmlns:p14="http://schemas.microsoft.com/office/powerpoint/2010/main" val="7856856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TotalTime>
  <Words>2499</Words>
  <Application>Microsoft Office PowerPoint</Application>
  <PresentationFormat>宽屏</PresentationFormat>
  <Paragraphs>76</Paragraphs>
  <Slides>34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等线</vt:lpstr>
      <vt:lpstr>等线 Light</vt:lpstr>
      <vt:lpstr>Arial</vt:lpstr>
      <vt:lpstr>Cambria Math</vt:lpstr>
      <vt:lpstr>Office 主题​​</vt:lpstr>
      <vt:lpstr>第8章：聚类分析</vt:lpstr>
      <vt:lpstr>PowerPoint 演示文稿</vt:lpstr>
      <vt:lpstr>PowerPoint 演示文稿</vt:lpstr>
      <vt:lpstr>8.1 聚类的基本原理 </vt:lpstr>
      <vt:lpstr>PowerPoint 演示文稿</vt:lpstr>
      <vt:lpstr>PowerPoint 演示文稿</vt:lpstr>
      <vt:lpstr>PowerPoint 演示文稿</vt:lpstr>
      <vt:lpstr>8.2 k-means 算法 </vt:lpstr>
      <vt:lpstr>PowerPoint 演示文稿</vt:lpstr>
      <vt:lpstr>PowerPoint 演示文稿</vt:lpstr>
      <vt:lpstr>PowerPoint 演示文稿</vt:lpstr>
      <vt:lpstr>PowerPoint 演示文稿</vt:lpstr>
      <vt:lpstr>k-means 算法中的几个重要问题 </vt:lpstr>
      <vt:lpstr>PowerPoint 演示文稿</vt:lpstr>
      <vt:lpstr>PowerPoint 演示文稿</vt:lpstr>
      <vt:lpstr>PowerPoint 演示文稿</vt:lpstr>
      <vt:lpstr>PowerPoint 演示文稿</vt:lpstr>
      <vt:lpstr>PowerPoint 演示文稿</vt:lpstr>
      <vt:lpstr>8.2.3 基于 Python 的实现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聚类趋势分析</vt:lpstr>
      <vt:lpstr>PowerPoint 演示文稿</vt:lpstr>
      <vt:lpstr>PowerPoint 演示文稿</vt:lpstr>
      <vt:lpstr>PowerPoint 演示文稿</vt:lpstr>
      <vt:lpstr>PowerPoint 演示文稿</vt:lpstr>
      <vt:lpstr>PowerPoint 演示文稿</vt:lpstr>
      <vt:lpstr>理解聚类结果</vt:lpstr>
      <vt:lpstr>PowerPoint 演示文稿</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第8章：聚类分析</dc:title>
  <dc:creator>Jiangtao Qiu</dc:creator>
  <cp:lastModifiedBy>Jiangtao Qiu</cp:lastModifiedBy>
  <cp:revision>90</cp:revision>
  <dcterms:created xsi:type="dcterms:W3CDTF">2023-05-15T14:56:55Z</dcterms:created>
  <dcterms:modified xsi:type="dcterms:W3CDTF">2023-05-16T15:28:39Z</dcterms:modified>
</cp:coreProperties>
</file>