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57" r:id="rId7"/>
    <p:sldId id="262" r:id="rId8"/>
    <p:sldId id="268" r:id="rId9"/>
    <p:sldId id="269" r:id="rId10"/>
    <p:sldId id="263" r:id="rId11"/>
    <p:sldId id="270" r:id="rId12"/>
    <p:sldId id="265" r:id="rId13"/>
    <p:sldId id="266" r:id="rId14"/>
    <p:sldId id="267" r:id="rId15"/>
    <p:sldId id="271" r:id="rId16"/>
    <p:sldId id="272" r:id="rId17"/>
    <p:sldId id="273" r:id="rId18"/>
    <p:sldId id="274" r:id="rId19"/>
    <p:sldId id="275" r:id="rId20"/>
    <p:sldId id="276" r:id="rId21"/>
    <p:sldId id="278" r:id="rId22"/>
    <p:sldId id="277" r:id="rId23"/>
    <p:sldId id="279" r:id="rId24"/>
    <p:sldId id="280" r:id="rId25"/>
    <p:sldId id="283" r:id="rId26"/>
    <p:sldId id="282"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3232B28A-C121-4909-A3A1-514126730901}" type="datetimeFigureOut">
              <a:rPr lang="zh-CN" altLang="en-US" smtClean="0"/>
              <a:t>2023/5/31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0852A8-DEE6-4B48-BA9B-CB327124529A}" type="slidenum">
              <a:rPr lang="zh-CN" altLang="en-US" smtClean="0"/>
              <a:t>‹#›</a:t>
            </a:fld>
            <a:endParaRPr lang="zh-CN" altLang="en-US"/>
          </a:p>
        </p:txBody>
      </p:sp>
    </p:spTree>
    <p:extLst>
      <p:ext uri="{BB962C8B-B14F-4D97-AF65-F5344CB8AC3E}">
        <p14:creationId xmlns:p14="http://schemas.microsoft.com/office/powerpoint/2010/main" val="3016959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232B28A-C121-4909-A3A1-514126730901}" type="datetimeFigureOut">
              <a:rPr lang="zh-CN" altLang="en-US" smtClean="0"/>
              <a:t>2023/5/31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0852A8-DEE6-4B48-BA9B-CB327124529A}" type="slidenum">
              <a:rPr lang="zh-CN" altLang="en-US" smtClean="0"/>
              <a:t>‹#›</a:t>
            </a:fld>
            <a:endParaRPr lang="zh-CN" altLang="en-US"/>
          </a:p>
        </p:txBody>
      </p:sp>
    </p:spTree>
    <p:extLst>
      <p:ext uri="{BB962C8B-B14F-4D97-AF65-F5344CB8AC3E}">
        <p14:creationId xmlns:p14="http://schemas.microsoft.com/office/powerpoint/2010/main" val="2323428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232B28A-C121-4909-A3A1-514126730901}" type="datetimeFigureOut">
              <a:rPr lang="zh-CN" altLang="en-US" smtClean="0"/>
              <a:t>2023/5/31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0852A8-DEE6-4B48-BA9B-CB327124529A}" type="slidenum">
              <a:rPr lang="zh-CN" altLang="en-US" smtClean="0"/>
              <a:t>‹#›</a:t>
            </a:fld>
            <a:endParaRPr lang="zh-CN" altLang="en-US"/>
          </a:p>
        </p:txBody>
      </p:sp>
    </p:spTree>
    <p:extLst>
      <p:ext uri="{BB962C8B-B14F-4D97-AF65-F5344CB8AC3E}">
        <p14:creationId xmlns:p14="http://schemas.microsoft.com/office/powerpoint/2010/main" val="3718193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232B28A-C121-4909-A3A1-514126730901}" type="datetimeFigureOut">
              <a:rPr lang="zh-CN" altLang="en-US" smtClean="0"/>
              <a:t>2023/5/31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0852A8-DEE6-4B48-BA9B-CB327124529A}" type="slidenum">
              <a:rPr lang="zh-CN" altLang="en-US" smtClean="0"/>
              <a:t>‹#›</a:t>
            </a:fld>
            <a:endParaRPr lang="zh-CN" altLang="en-US"/>
          </a:p>
        </p:txBody>
      </p:sp>
    </p:spTree>
    <p:extLst>
      <p:ext uri="{BB962C8B-B14F-4D97-AF65-F5344CB8AC3E}">
        <p14:creationId xmlns:p14="http://schemas.microsoft.com/office/powerpoint/2010/main" val="343900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3232B28A-C121-4909-A3A1-514126730901}" type="datetimeFigureOut">
              <a:rPr lang="zh-CN" altLang="en-US" smtClean="0"/>
              <a:t>2023/5/31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0852A8-DEE6-4B48-BA9B-CB327124529A}" type="slidenum">
              <a:rPr lang="zh-CN" altLang="en-US" smtClean="0"/>
              <a:t>‹#›</a:t>
            </a:fld>
            <a:endParaRPr lang="zh-CN" altLang="en-US"/>
          </a:p>
        </p:txBody>
      </p:sp>
    </p:spTree>
    <p:extLst>
      <p:ext uri="{BB962C8B-B14F-4D97-AF65-F5344CB8AC3E}">
        <p14:creationId xmlns:p14="http://schemas.microsoft.com/office/powerpoint/2010/main" val="3868783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232B28A-C121-4909-A3A1-514126730901}" type="datetimeFigureOut">
              <a:rPr lang="zh-CN" altLang="en-US" smtClean="0"/>
              <a:t>2023/5/31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60852A8-DEE6-4B48-BA9B-CB327124529A}" type="slidenum">
              <a:rPr lang="zh-CN" altLang="en-US" smtClean="0"/>
              <a:t>‹#›</a:t>
            </a:fld>
            <a:endParaRPr lang="zh-CN" altLang="en-US"/>
          </a:p>
        </p:txBody>
      </p:sp>
    </p:spTree>
    <p:extLst>
      <p:ext uri="{BB962C8B-B14F-4D97-AF65-F5344CB8AC3E}">
        <p14:creationId xmlns:p14="http://schemas.microsoft.com/office/powerpoint/2010/main" val="3572447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232B28A-C121-4909-A3A1-514126730901}" type="datetimeFigureOut">
              <a:rPr lang="zh-CN" altLang="en-US" smtClean="0"/>
              <a:t>2023/5/31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60852A8-DEE6-4B48-BA9B-CB327124529A}" type="slidenum">
              <a:rPr lang="zh-CN" altLang="en-US" smtClean="0"/>
              <a:t>‹#›</a:t>
            </a:fld>
            <a:endParaRPr lang="zh-CN" altLang="en-US"/>
          </a:p>
        </p:txBody>
      </p:sp>
    </p:spTree>
    <p:extLst>
      <p:ext uri="{BB962C8B-B14F-4D97-AF65-F5344CB8AC3E}">
        <p14:creationId xmlns:p14="http://schemas.microsoft.com/office/powerpoint/2010/main" val="2314763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232B28A-C121-4909-A3A1-514126730901}" type="datetimeFigureOut">
              <a:rPr lang="zh-CN" altLang="en-US" smtClean="0"/>
              <a:t>2023/5/31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60852A8-DEE6-4B48-BA9B-CB327124529A}" type="slidenum">
              <a:rPr lang="zh-CN" altLang="en-US" smtClean="0"/>
              <a:t>‹#›</a:t>
            </a:fld>
            <a:endParaRPr lang="zh-CN" altLang="en-US"/>
          </a:p>
        </p:txBody>
      </p:sp>
    </p:spTree>
    <p:extLst>
      <p:ext uri="{BB962C8B-B14F-4D97-AF65-F5344CB8AC3E}">
        <p14:creationId xmlns:p14="http://schemas.microsoft.com/office/powerpoint/2010/main" val="176626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32B28A-C121-4909-A3A1-514126730901}" type="datetimeFigureOut">
              <a:rPr lang="zh-CN" altLang="en-US" smtClean="0"/>
              <a:t>2023/5/31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60852A8-DEE6-4B48-BA9B-CB327124529A}" type="slidenum">
              <a:rPr lang="zh-CN" altLang="en-US" smtClean="0"/>
              <a:t>‹#›</a:t>
            </a:fld>
            <a:endParaRPr lang="zh-CN" altLang="en-US"/>
          </a:p>
        </p:txBody>
      </p:sp>
    </p:spTree>
    <p:extLst>
      <p:ext uri="{BB962C8B-B14F-4D97-AF65-F5344CB8AC3E}">
        <p14:creationId xmlns:p14="http://schemas.microsoft.com/office/powerpoint/2010/main" val="3137562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3232B28A-C121-4909-A3A1-514126730901}" type="datetimeFigureOut">
              <a:rPr lang="zh-CN" altLang="en-US" smtClean="0"/>
              <a:t>2023/5/31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60852A8-DEE6-4B48-BA9B-CB327124529A}" type="slidenum">
              <a:rPr lang="zh-CN" altLang="en-US" smtClean="0"/>
              <a:t>‹#›</a:t>
            </a:fld>
            <a:endParaRPr lang="zh-CN" altLang="en-US"/>
          </a:p>
        </p:txBody>
      </p:sp>
    </p:spTree>
    <p:extLst>
      <p:ext uri="{BB962C8B-B14F-4D97-AF65-F5344CB8AC3E}">
        <p14:creationId xmlns:p14="http://schemas.microsoft.com/office/powerpoint/2010/main" val="3867308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3232B28A-C121-4909-A3A1-514126730901}" type="datetimeFigureOut">
              <a:rPr lang="zh-CN" altLang="en-US" smtClean="0"/>
              <a:t>2023/5/31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60852A8-DEE6-4B48-BA9B-CB327124529A}" type="slidenum">
              <a:rPr lang="zh-CN" altLang="en-US" smtClean="0"/>
              <a:t>‹#›</a:t>
            </a:fld>
            <a:endParaRPr lang="zh-CN" altLang="en-US"/>
          </a:p>
        </p:txBody>
      </p:sp>
    </p:spTree>
    <p:extLst>
      <p:ext uri="{BB962C8B-B14F-4D97-AF65-F5344CB8AC3E}">
        <p14:creationId xmlns:p14="http://schemas.microsoft.com/office/powerpoint/2010/main" val="526692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32B28A-C121-4909-A3A1-514126730901}" type="datetimeFigureOut">
              <a:rPr lang="zh-CN" altLang="en-US" smtClean="0"/>
              <a:t>2023/5/31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0852A8-DEE6-4B48-BA9B-CB327124529A}" type="slidenum">
              <a:rPr lang="zh-CN" altLang="en-US" smtClean="0"/>
              <a:t>‹#›</a:t>
            </a:fld>
            <a:endParaRPr lang="zh-CN" altLang="en-US"/>
          </a:p>
        </p:txBody>
      </p:sp>
    </p:spTree>
    <p:extLst>
      <p:ext uri="{BB962C8B-B14F-4D97-AF65-F5344CB8AC3E}">
        <p14:creationId xmlns:p14="http://schemas.microsoft.com/office/powerpoint/2010/main" val="2056592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altLang="zh-CN" dirty="0" smtClean="0"/>
              <a:t>9</a:t>
            </a:r>
            <a:r>
              <a:rPr lang="zh-CN" altLang="en-US" dirty="0" smtClean="0"/>
              <a:t>章：关联规则分析</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769221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相关概念</a:t>
            </a:r>
            <a:endParaRPr lang="zh-CN" altLang="en-US" dirty="0"/>
          </a:p>
        </p:txBody>
      </p:sp>
      <p:sp>
        <p:nvSpPr>
          <p:cNvPr id="3" name="内容占位符 2"/>
          <p:cNvSpPr>
            <a:spLocks noGrp="1"/>
          </p:cNvSpPr>
          <p:nvPr>
            <p:ph idx="1"/>
          </p:nvPr>
        </p:nvSpPr>
        <p:spPr/>
        <p:txBody>
          <a:bodyPr>
            <a:normAutofit/>
          </a:bodyPr>
          <a:lstStyle/>
          <a:p>
            <a:r>
              <a:rPr lang="zh-CN" altLang="en-US" dirty="0">
                <a:solidFill>
                  <a:srgbClr val="FF0000"/>
                </a:solidFill>
              </a:rPr>
              <a:t>事务数据</a:t>
            </a:r>
            <a:r>
              <a:rPr lang="zh-CN" altLang="en-US" dirty="0"/>
              <a:t>（ </a:t>
            </a:r>
            <a:r>
              <a:rPr lang="en-US" altLang="zh-CN" dirty="0"/>
              <a:t>Transaction Data</a:t>
            </a:r>
            <a:r>
              <a:rPr lang="zh-CN" altLang="en-US" dirty="0" smtClean="0"/>
              <a:t>）</a:t>
            </a:r>
            <a:endParaRPr lang="en-US" altLang="zh-CN" dirty="0" smtClean="0"/>
          </a:p>
          <a:p>
            <a:r>
              <a:rPr lang="zh-CN" altLang="en-US" dirty="0" smtClean="0"/>
              <a:t>“ 事务数据” </a:t>
            </a:r>
            <a:r>
              <a:rPr lang="zh-CN" altLang="en-US" dirty="0"/>
              <a:t>是关联分析中的数据对象</a:t>
            </a:r>
            <a:r>
              <a:rPr lang="zh-CN" altLang="en-US" dirty="0" smtClean="0"/>
              <a:t>，可以理解</a:t>
            </a:r>
            <a:r>
              <a:rPr lang="zh-CN" altLang="en-US" dirty="0"/>
              <a:t>为与一次活动或</a:t>
            </a:r>
            <a:r>
              <a:rPr lang="zh-CN" altLang="en-US" dirty="0" smtClean="0"/>
              <a:t>事件相关的数据集合。例如，顾客的一次超市购买行为（购物车）、 电脑用户对网站的一次访问。</a:t>
            </a:r>
            <a:endParaRPr lang="en-US" altLang="zh-CN" dirty="0" smtClean="0"/>
          </a:p>
          <a:p>
            <a:r>
              <a:rPr lang="zh-CN" altLang="en-US" dirty="0" smtClean="0"/>
              <a:t>事务数据由项目构成的集合与事务标识（ </a:t>
            </a:r>
            <a:r>
              <a:rPr lang="en-US" altLang="zh-CN" dirty="0" smtClean="0"/>
              <a:t>TID</a:t>
            </a:r>
            <a:r>
              <a:rPr lang="zh-CN" altLang="en-US" dirty="0" smtClean="0"/>
              <a:t>）组成。 </a:t>
            </a:r>
            <a:endParaRPr lang="en-US" altLang="zh-CN" dirty="0" smtClean="0"/>
          </a:p>
          <a:p>
            <a:r>
              <a:rPr lang="zh-CN" altLang="en-US" dirty="0" smtClean="0"/>
              <a:t>左图是超市购物车构成的事务数据例子</a:t>
            </a:r>
            <a:endParaRPr lang="en-US" altLang="zh-CN" dirty="0" smtClean="0"/>
          </a:p>
          <a:p>
            <a:pPr marL="0" indent="0">
              <a:buNone/>
            </a:pPr>
            <a:endParaRPr lang="zh-CN" altLang="en-US" dirty="0"/>
          </a:p>
        </p:txBody>
      </p:sp>
      <p:pic>
        <p:nvPicPr>
          <p:cNvPr id="4" name="图片 3"/>
          <p:cNvPicPr>
            <a:picLocks noChangeAspect="1"/>
          </p:cNvPicPr>
          <p:nvPr/>
        </p:nvPicPr>
        <p:blipFill>
          <a:blip r:embed="rId2"/>
          <a:stretch>
            <a:fillRect/>
          </a:stretch>
        </p:blipFill>
        <p:spPr>
          <a:xfrm>
            <a:off x="7010399" y="4489500"/>
            <a:ext cx="5209309" cy="2368499"/>
          </a:xfrm>
          <a:prstGeom prst="rect">
            <a:avLst/>
          </a:prstGeom>
        </p:spPr>
      </p:pic>
      <p:sp>
        <p:nvSpPr>
          <p:cNvPr id="5" name="矩形 4"/>
          <p:cNvSpPr/>
          <p:nvPr/>
        </p:nvSpPr>
        <p:spPr>
          <a:xfrm>
            <a:off x="838200" y="5147117"/>
            <a:ext cx="6096000" cy="646331"/>
          </a:xfrm>
          <a:prstGeom prst="rect">
            <a:avLst/>
          </a:prstGeom>
        </p:spPr>
        <p:txBody>
          <a:bodyPr>
            <a:spAutoFit/>
          </a:bodyPr>
          <a:lstStyle/>
          <a:p>
            <a:r>
              <a:rPr lang="zh-CN" altLang="en-US" dirty="0" smtClean="0"/>
              <a:t>注：图中的“购买商品”应该是“</a:t>
            </a:r>
            <a:r>
              <a:rPr lang="zh-CN" altLang="en-US" dirty="0" smtClean="0">
                <a:solidFill>
                  <a:srgbClr val="FF0000"/>
                </a:solidFill>
              </a:rPr>
              <a:t>购买商品的项目</a:t>
            </a:r>
            <a:r>
              <a:rPr lang="zh-CN" altLang="en-US" dirty="0" smtClean="0"/>
              <a:t>”</a:t>
            </a:r>
            <a:endParaRPr lang="en-US" altLang="zh-CN" dirty="0" smtClean="0"/>
          </a:p>
          <a:p>
            <a:r>
              <a:rPr lang="zh-CN" altLang="en-US" dirty="0" smtClean="0"/>
              <a:t>因为“项目”是一类商品，不包含重复购买的商品。</a:t>
            </a:r>
            <a:endParaRPr lang="en-US" altLang="zh-CN" dirty="0" smtClean="0"/>
          </a:p>
        </p:txBody>
      </p:sp>
    </p:spTree>
    <p:extLst>
      <p:ext uri="{BB962C8B-B14F-4D97-AF65-F5344CB8AC3E}">
        <p14:creationId xmlns:p14="http://schemas.microsoft.com/office/powerpoint/2010/main" val="3732770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smtClean="0">
                <a:solidFill>
                  <a:srgbClr val="FF0000"/>
                </a:solidFill>
              </a:rPr>
              <a:t>支持度计数</a:t>
            </a:r>
            <a:r>
              <a:rPr lang="zh-CN" altLang="zh-CN" dirty="0" smtClean="0"/>
              <a:t>（</a:t>
            </a:r>
            <a:r>
              <a:rPr lang="en-US" altLang="zh-CN" dirty="0" smtClean="0"/>
              <a:t>support count</a:t>
            </a:r>
            <a:r>
              <a:rPr lang="zh-CN" altLang="zh-CN" dirty="0" smtClean="0"/>
              <a:t>）</a:t>
            </a:r>
            <a:r>
              <a:rPr lang="en-US" altLang="zh-CN" dirty="0" smtClean="0"/>
              <a:t>:</a:t>
            </a:r>
          </a:p>
          <a:p>
            <a:r>
              <a:rPr lang="zh-CN" altLang="zh-CN" dirty="0" smtClean="0"/>
              <a:t>项集出现的频数。例如，有一个</a:t>
            </a:r>
            <a:r>
              <a:rPr lang="zh-CN" altLang="en-US" dirty="0" smtClean="0"/>
              <a:t>事务</a:t>
            </a:r>
            <a:r>
              <a:rPr lang="zh-CN" altLang="zh-CN" dirty="0" smtClean="0"/>
              <a:t>记录集合</a:t>
            </a:r>
            <a:r>
              <a:rPr lang="en-US" altLang="zh-CN" dirty="0" smtClean="0"/>
              <a:t>{I1</a:t>
            </a:r>
            <a:r>
              <a:rPr lang="zh-CN" altLang="zh-CN" dirty="0" smtClean="0"/>
              <a:t>，</a:t>
            </a:r>
            <a:r>
              <a:rPr lang="en-US" altLang="zh-CN" dirty="0" smtClean="0"/>
              <a:t>I2}</a:t>
            </a:r>
            <a:r>
              <a:rPr lang="zh-CN" altLang="zh-CN" dirty="0" smtClean="0"/>
              <a:t>，</a:t>
            </a:r>
            <a:r>
              <a:rPr lang="en-US" altLang="zh-CN" dirty="0" smtClean="0"/>
              <a:t>{I1, I2, I3}</a:t>
            </a:r>
            <a:r>
              <a:rPr lang="zh-CN" altLang="zh-CN" dirty="0" smtClean="0"/>
              <a:t>。项集</a:t>
            </a:r>
            <a:r>
              <a:rPr lang="en-US" altLang="zh-CN" dirty="0" smtClean="0"/>
              <a:t>{I1, I2}</a:t>
            </a:r>
            <a:r>
              <a:rPr lang="zh-CN" altLang="zh-CN" dirty="0" smtClean="0"/>
              <a:t>在两个</a:t>
            </a:r>
            <a:r>
              <a:rPr lang="zh-CN" altLang="en-US" dirty="0" smtClean="0"/>
              <a:t>事务</a:t>
            </a:r>
            <a:r>
              <a:rPr lang="zh-CN" altLang="zh-CN" dirty="0" smtClean="0"/>
              <a:t>记录中均出现，它的支持度计数是</a:t>
            </a:r>
            <a:r>
              <a:rPr lang="en-US" altLang="zh-CN" dirty="0" smtClean="0"/>
              <a:t>2</a:t>
            </a:r>
            <a:r>
              <a:rPr lang="zh-CN" altLang="zh-CN" dirty="0" smtClean="0"/>
              <a:t>。</a:t>
            </a:r>
          </a:p>
          <a:p>
            <a:endParaRPr lang="zh-CN" altLang="en-US" dirty="0"/>
          </a:p>
        </p:txBody>
      </p:sp>
    </p:spTree>
    <p:extLst>
      <p:ext uri="{BB962C8B-B14F-4D97-AF65-F5344CB8AC3E}">
        <p14:creationId xmlns:p14="http://schemas.microsoft.com/office/powerpoint/2010/main" val="2249278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solidFill>
                  <a:srgbClr val="FF0000"/>
                </a:solidFill>
              </a:rPr>
              <a:t>支持度</a:t>
            </a:r>
            <a:r>
              <a:rPr lang="zh-CN" altLang="en-US" dirty="0"/>
              <a:t>（ </a:t>
            </a:r>
            <a:r>
              <a:rPr lang="en-US" altLang="zh-CN" dirty="0"/>
              <a:t>Support</a:t>
            </a:r>
            <a:r>
              <a:rPr lang="zh-CN" altLang="en-US" dirty="0" smtClean="0"/>
              <a:t>）</a:t>
            </a:r>
            <a:endParaRPr lang="en-US" altLang="zh-CN" dirty="0" smtClean="0"/>
          </a:p>
          <a:p>
            <a:r>
              <a:rPr lang="zh-CN" altLang="en-US" dirty="0"/>
              <a:t>一个项集𝐿的支持度是指同时包含项集𝐴所有项目的事务</a:t>
            </a:r>
            <a:r>
              <a:rPr lang="zh-CN" altLang="en-US" dirty="0" smtClean="0"/>
              <a:t>数（即项集</a:t>
            </a:r>
            <a:r>
              <a:rPr lang="en-US" altLang="zh-CN" dirty="0" smtClean="0"/>
              <a:t>L</a:t>
            </a:r>
            <a:r>
              <a:rPr lang="zh-CN" altLang="en-US" dirty="0" smtClean="0"/>
              <a:t>的</a:t>
            </a:r>
            <a:r>
              <a:rPr lang="zh-CN" altLang="en-US" dirty="0" smtClean="0">
                <a:solidFill>
                  <a:srgbClr val="FF0000"/>
                </a:solidFill>
              </a:rPr>
              <a:t>支持度计数</a:t>
            </a:r>
            <a:r>
              <a:rPr lang="zh-CN" altLang="en-US" dirty="0" smtClean="0"/>
              <a:t>）除</a:t>
            </a:r>
            <a:r>
              <a:rPr lang="zh-CN" altLang="en-US" dirty="0"/>
              <a:t>以总事务</a:t>
            </a:r>
            <a:r>
              <a:rPr lang="zh-CN" altLang="en-US" dirty="0" smtClean="0"/>
              <a:t>数</a:t>
            </a:r>
            <a:r>
              <a:rPr lang="en-US" altLang="zh-CN" dirty="0" smtClean="0"/>
              <a:t>;σ</a:t>
            </a:r>
            <a:r>
              <a:rPr lang="en-US" altLang="zh-CN" dirty="0"/>
              <a:t>(</a:t>
            </a:r>
            <a:r>
              <a:rPr lang="zh-CN" altLang="en-US" dirty="0"/>
              <a:t>𝐴</a:t>
            </a:r>
            <a:r>
              <a:rPr lang="en-US" altLang="zh-CN" dirty="0"/>
              <a:t>)</a:t>
            </a:r>
            <a:r>
              <a:rPr lang="zh-CN" altLang="en-US" dirty="0"/>
              <a:t>表示包含项集𝐿</a:t>
            </a:r>
            <a:r>
              <a:rPr lang="zh-CN" altLang="en-US" dirty="0" smtClean="0"/>
              <a:t>的支持度计数</a:t>
            </a:r>
            <a:r>
              <a:rPr lang="en-US" altLang="zh-CN" dirty="0" smtClean="0"/>
              <a:t>;</a:t>
            </a:r>
            <a:r>
              <a:rPr lang="zh-CN" altLang="en-US" dirty="0" smtClean="0"/>
              <a:t> </a:t>
            </a:r>
            <a:r>
              <a:rPr lang="zh-CN" altLang="en-US" dirty="0"/>
              <a:t>𝑃</a:t>
            </a:r>
            <a:r>
              <a:rPr lang="en-US" altLang="zh-CN" dirty="0"/>
              <a:t>(</a:t>
            </a:r>
            <a:r>
              <a:rPr lang="zh-CN" altLang="en-US" dirty="0"/>
              <a:t>𝐿</a:t>
            </a:r>
            <a:r>
              <a:rPr lang="en-US" altLang="zh-CN" dirty="0"/>
              <a:t>)</a:t>
            </a:r>
            <a:r>
              <a:rPr lang="zh-CN" altLang="en-US" dirty="0"/>
              <a:t>指项集发生的</a:t>
            </a:r>
            <a:r>
              <a:rPr lang="zh-CN" altLang="en-US" dirty="0" smtClean="0"/>
              <a:t>概率，即支持度</a:t>
            </a:r>
            <a:r>
              <a:rPr lang="en-US" altLang="zh-CN" dirty="0" smtClean="0"/>
              <a:t>;</a:t>
            </a:r>
            <a:r>
              <a:rPr lang="zh-CN" altLang="en-US" dirty="0" smtClean="0"/>
              <a:t>𝑁</a:t>
            </a:r>
            <a:r>
              <a:rPr lang="zh-CN" altLang="en-US" dirty="0"/>
              <a:t>表示总的事务</a:t>
            </a:r>
            <a:r>
              <a:rPr lang="zh-CN" altLang="en-US" dirty="0" smtClean="0"/>
              <a:t>数</a:t>
            </a:r>
            <a:r>
              <a:rPr lang="zh-CN" altLang="en-US" dirty="0"/>
              <a:t>。</a:t>
            </a:r>
            <a:r>
              <a:rPr lang="zh-CN" altLang="en-US" dirty="0" smtClean="0"/>
              <a:t> </a:t>
            </a:r>
            <a:br>
              <a:rPr lang="zh-CN" altLang="en-US" dirty="0" smtClean="0"/>
            </a:br>
            <a:r>
              <a:rPr lang="zh-CN" altLang="en-US" dirty="0" smtClean="0"/>
              <a:t> </a:t>
            </a:r>
            <a:br>
              <a:rPr lang="zh-CN" altLang="en-US" dirty="0" smtClean="0"/>
            </a:br>
            <a:r>
              <a:rPr lang="en-US" altLang="zh-CN" dirty="0" smtClean="0"/>
              <a:t/>
            </a:r>
            <a:br>
              <a:rPr lang="en-US" altLang="zh-CN" dirty="0" smtClean="0"/>
            </a:br>
            <a:endParaRPr lang="zh-CN" altLang="en-US" dirty="0"/>
          </a:p>
        </p:txBody>
      </p:sp>
      <p:pic>
        <p:nvPicPr>
          <p:cNvPr id="4" name="图片 3"/>
          <p:cNvPicPr>
            <a:picLocks noChangeAspect="1"/>
          </p:cNvPicPr>
          <p:nvPr/>
        </p:nvPicPr>
        <p:blipFill>
          <a:blip r:embed="rId2"/>
          <a:stretch>
            <a:fillRect/>
          </a:stretch>
        </p:blipFill>
        <p:spPr>
          <a:xfrm>
            <a:off x="3363623" y="3907703"/>
            <a:ext cx="3857625" cy="1019175"/>
          </a:xfrm>
          <a:prstGeom prst="rect">
            <a:avLst/>
          </a:prstGeom>
        </p:spPr>
      </p:pic>
    </p:spTree>
    <p:extLst>
      <p:ext uri="{BB962C8B-B14F-4D97-AF65-F5344CB8AC3E}">
        <p14:creationId xmlns:p14="http://schemas.microsoft.com/office/powerpoint/2010/main" val="3563332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例如，在含有 </a:t>
            </a:r>
            <a:r>
              <a:rPr lang="en-US" altLang="zh-CN" dirty="0"/>
              <a:t>1000 </a:t>
            </a:r>
            <a:r>
              <a:rPr lang="zh-CN" altLang="en-US" dirty="0"/>
              <a:t>条购物记录的数据中，有 </a:t>
            </a:r>
            <a:r>
              <a:rPr lang="en-US" altLang="zh-CN" dirty="0"/>
              <a:t>100 </a:t>
            </a:r>
            <a:r>
              <a:rPr lang="zh-CN" altLang="en-US" dirty="0"/>
              <a:t>笔交易出现了同时购买牛奶和面包</a:t>
            </a:r>
            <a:r>
              <a:rPr lang="zh-CN" altLang="en-US" dirty="0" smtClean="0"/>
              <a:t>的情况</a:t>
            </a:r>
            <a:r>
              <a:rPr lang="zh-CN" altLang="en-US" dirty="0"/>
              <a:t>，则 </a:t>
            </a:r>
            <a:r>
              <a:rPr lang="en-US" altLang="zh-CN" dirty="0"/>
              <a:t>2 </a:t>
            </a:r>
            <a:r>
              <a:rPr lang="zh-CN" altLang="en-US" dirty="0"/>
              <a:t>项集</a:t>
            </a:r>
            <a:r>
              <a:rPr lang="en-US" altLang="zh-CN" dirty="0"/>
              <a:t>{</a:t>
            </a:r>
            <a:r>
              <a:rPr lang="zh-CN" altLang="en-US" dirty="0"/>
              <a:t>牛奶，面包</a:t>
            </a:r>
            <a:r>
              <a:rPr lang="en-US" altLang="zh-CN" dirty="0"/>
              <a:t>}</a:t>
            </a:r>
            <a:r>
              <a:rPr lang="zh-CN" altLang="en-US" dirty="0"/>
              <a:t>的支持度可以计算为</a:t>
            </a:r>
            <a:r>
              <a:rPr lang="zh-CN" altLang="en-US" dirty="0" smtClean="0"/>
              <a:t>：</a:t>
            </a:r>
            <a:endParaRPr lang="en-US" altLang="zh-CN" dirty="0" smtClean="0"/>
          </a:p>
          <a:p>
            <a:pPr marL="0" indent="0">
              <a:buNone/>
            </a:pPr>
            <a:r>
              <a:rPr lang="zh-CN" altLang="en-US" dirty="0" smtClean="0"/>
              <a:t/>
            </a:r>
            <a:br>
              <a:rPr lang="zh-CN" altLang="en-US" dirty="0" smtClean="0"/>
            </a:br>
            <a:endParaRPr lang="en-US" altLang="zh-CN" dirty="0" smtClean="0"/>
          </a:p>
          <a:p>
            <a:endParaRPr lang="zh-CN" altLang="en-US" dirty="0"/>
          </a:p>
        </p:txBody>
      </p:sp>
      <p:pic>
        <p:nvPicPr>
          <p:cNvPr id="8" name="图片 7"/>
          <p:cNvPicPr>
            <a:picLocks noChangeAspect="1"/>
          </p:cNvPicPr>
          <p:nvPr/>
        </p:nvPicPr>
        <p:blipFill>
          <a:blip r:embed="rId2"/>
          <a:stretch>
            <a:fillRect/>
          </a:stretch>
        </p:blipFill>
        <p:spPr>
          <a:xfrm>
            <a:off x="3019425" y="3271549"/>
            <a:ext cx="6153150" cy="942975"/>
          </a:xfrm>
          <a:prstGeom prst="rect">
            <a:avLst/>
          </a:prstGeom>
        </p:spPr>
      </p:pic>
      <p:pic>
        <p:nvPicPr>
          <p:cNvPr id="14" name="图片 13"/>
          <p:cNvPicPr>
            <a:picLocks noChangeAspect="1"/>
          </p:cNvPicPr>
          <p:nvPr/>
        </p:nvPicPr>
        <p:blipFill>
          <a:blip r:embed="rId3"/>
          <a:stretch>
            <a:fillRect/>
          </a:stretch>
        </p:blipFill>
        <p:spPr>
          <a:xfrm>
            <a:off x="2835564" y="4648040"/>
            <a:ext cx="6722918" cy="2024816"/>
          </a:xfrm>
          <a:prstGeom prst="rect">
            <a:avLst/>
          </a:prstGeom>
        </p:spPr>
      </p:pic>
    </p:spTree>
    <p:extLst>
      <p:ext uri="{BB962C8B-B14F-4D97-AF65-F5344CB8AC3E}">
        <p14:creationId xmlns:p14="http://schemas.microsoft.com/office/powerpoint/2010/main" val="3695076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dirty="0">
                <a:solidFill>
                  <a:srgbClr val="FF0000"/>
                </a:solidFill>
              </a:rPr>
              <a:t>频繁项集</a:t>
            </a:r>
            <a:r>
              <a:rPr lang="en-US" altLang="zh-CN" dirty="0"/>
              <a:t>(Frequent </a:t>
            </a:r>
            <a:r>
              <a:rPr lang="en-US" altLang="zh-CN" dirty="0" err="1"/>
              <a:t>Itemset</a:t>
            </a:r>
            <a:r>
              <a:rPr lang="en-US" altLang="zh-CN" dirty="0" smtClean="0"/>
              <a:t>)</a:t>
            </a:r>
            <a:endParaRPr lang="en-US" altLang="zh-CN" dirty="0"/>
          </a:p>
          <a:p>
            <a:r>
              <a:rPr lang="zh-CN" altLang="en-US" dirty="0"/>
              <a:t>在关联规则分析任务中</a:t>
            </a:r>
            <a:r>
              <a:rPr lang="zh-CN" altLang="en-US" dirty="0" smtClean="0"/>
              <a:t>，通常</a:t>
            </a:r>
            <a:r>
              <a:rPr lang="zh-CN" altLang="en-US" dirty="0"/>
              <a:t>会人为设置一个阈值，称为最小支持度</a:t>
            </a:r>
            <a:r>
              <a:rPr lang="en-US" altLang="zh-CN" dirty="0"/>
              <a:t>(</a:t>
            </a:r>
            <a:r>
              <a:rPr lang="en-US" altLang="zh-CN" dirty="0" err="1"/>
              <a:t>min_support</a:t>
            </a:r>
            <a:r>
              <a:rPr lang="en-US" altLang="zh-CN" dirty="0"/>
              <a:t>)</a:t>
            </a:r>
            <a:r>
              <a:rPr lang="zh-CN" altLang="en-US" dirty="0" smtClean="0"/>
              <a:t>。把</a:t>
            </a:r>
            <a:r>
              <a:rPr lang="zh-CN" altLang="en-US" dirty="0"/>
              <a:t>支持度大于该阈值的项集称为“ 频繁项集” </a:t>
            </a:r>
            <a:r>
              <a:rPr lang="zh-CN" altLang="en-US" dirty="0" smtClean="0"/>
              <a:t>。</a:t>
            </a:r>
            <a:r>
              <a:rPr lang="zh-CN" altLang="zh-CN" dirty="0" smtClean="0"/>
              <a:t>即频繁项集是一个相对的概念。</a:t>
            </a:r>
          </a:p>
          <a:p>
            <a:r>
              <a:rPr lang="zh-CN" altLang="en-US" dirty="0" smtClean="0"/>
              <a:t> </a:t>
            </a:r>
            <a:endParaRPr lang="en-US" altLang="zh-CN" dirty="0" smtClean="0"/>
          </a:p>
          <a:p>
            <a:r>
              <a:rPr lang="zh-CN" altLang="en-US" dirty="0" smtClean="0"/>
              <a:t>例如：左图中项集</a:t>
            </a:r>
            <a:r>
              <a:rPr lang="en-US" altLang="zh-CN" dirty="0" smtClean="0"/>
              <a:t>{</a:t>
            </a:r>
            <a:r>
              <a:rPr lang="zh-CN" altLang="en-US" dirty="0" smtClean="0"/>
              <a:t>牛奶，面包</a:t>
            </a:r>
            <a:r>
              <a:rPr lang="en-US" altLang="zh-CN" dirty="0" smtClean="0"/>
              <a:t>}</a:t>
            </a:r>
          </a:p>
          <a:p>
            <a:r>
              <a:rPr lang="zh-CN" altLang="en-US" dirty="0" smtClean="0"/>
              <a:t>的支持度计数是</a:t>
            </a:r>
            <a:r>
              <a:rPr lang="en-US" altLang="zh-CN" dirty="0" smtClean="0"/>
              <a:t>3</a:t>
            </a:r>
            <a:r>
              <a:rPr lang="zh-CN" altLang="en-US" dirty="0" smtClean="0"/>
              <a:t>，支持度是</a:t>
            </a:r>
            <a:r>
              <a:rPr lang="en-US" altLang="zh-CN" dirty="0" smtClean="0"/>
              <a:t>75%</a:t>
            </a:r>
          </a:p>
          <a:p>
            <a:r>
              <a:rPr lang="zh-CN" altLang="en-US" dirty="0" smtClean="0"/>
              <a:t>如果设最小支持度是</a:t>
            </a:r>
            <a:r>
              <a:rPr lang="en-US" altLang="zh-CN" dirty="0" smtClean="0"/>
              <a:t>50%</a:t>
            </a:r>
            <a:r>
              <a:rPr lang="zh-CN" altLang="en-US" dirty="0" smtClean="0"/>
              <a:t>，则该项集</a:t>
            </a:r>
            <a:endParaRPr lang="en-US" altLang="zh-CN" dirty="0" smtClean="0"/>
          </a:p>
          <a:p>
            <a:r>
              <a:rPr lang="zh-CN" altLang="en-US" dirty="0" smtClean="0"/>
              <a:t>是频繁项集</a:t>
            </a:r>
            <a:endParaRPr lang="zh-CN" altLang="en-US" dirty="0"/>
          </a:p>
        </p:txBody>
      </p:sp>
      <p:pic>
        <p:nvPicPr>
          <p:cNvPr id="4" name="图片 3"/>
          <p:cNvPicPr>
            <a:picLocks noChangeAspect="1"/>
          </p:cNvPicPr>
          <p:nvPr/>
        </p:nvPicPr>
        <p:blipFill>
          <a:blip r:embed="rId2"/>
          <a:stretch>
            <a:fillRect/>
          </a:stretch>
        </p:blipFill>
        <p:spPr>
          <a:xfrm>
            <a:off x="6982691" y="3695172"/>
            <a:ext cx="5209309" cy="2368499"/>
          </a:xfrm>
          <a:prstGeom prst="rect">
            <a:avLst/>
          </a:prstGeom>
        </p:spPr>
      </p:pic>
    </p:spTree>
    <p:extLst>
      <p:ext uri="{BB962C8B-B14F-4D97-AF65-F5344CB8AC3E}">
        <p14:creationId xmlns:p14="http://schemas.microsoft.com/office/powerpoint/2010/main" val="545667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dirty="0">
                <a:solidFill>
                  <a:srgbClr val="FF0000"/>
                </a:solidFill>
              </a:rPr>
              <a:t>关联规则</a:t>
            </a:r>
            <a:r>
              <a:rPr lang="en-US" altLang="zh-CN" dirty="0"/>
              <a:t>(Association Rule)</a:t>
            </a:r>
            <a:br>
              <a:rPr lang="en-US" altLang="zh-CN" dirty="0"/>
            </a:br>
            <a:r>
              <a:rPr lang="zh-CN" altLang="en-US" dirty="0"/>
              <a:t>关联规则是形如</a:t>
            </a:r>
            <a:r>
              <a:rPr lang="en-US" altLang="zh-CN" dirty="0"/>
              <a:t>A ⇒, B </a:t>
            </a:r>
            <a:r>
              <a:rPr lang="zh-CN" altLang="en-US" dirty="0"/>
              <a:t>的蕴含式表达式， 它表示</a:t>
            </a:r>
            <a:r>
              <a:rPr lang="en-US" altLang="zh-CN" dirty="0"/>
              <a:t>A</a:t>
            </a:r>
            <a:r>
              <a:rPr lang="zh-CN" altLang="en-US" dirty="0"/>
              <a:t>在某个事务中出现，则</a:t>
            </a:r>
            <a:r>
              <a:rPr lang="en-US" altLang="zh-CN" dirty="0"/>
              <a:t>B</a:t>
            </a:r>
            <a:r>
              <a:rPr lang="zh-CN" altLang="en-US" dirty="0"/>
              <a:t>也以一定</a:t>
            </a:r>
            <a:r>
              <a:rPr lang="zh-CN" altLang="en-US" dirty="0" smtClean="0"/>
              <a:t>概率</a:t>
            </a:r>
            <a:r>
              <a:rPr lang="zh-CN" altLang="en-US" dirty="0"/>
              <a:t>出现。其中， </a:t>
            </a:r>
            <a:r>
              <a:rPr lang="en-US" altLang="zh-CN" dirty="0"/>
              <a:t>A</a:t>
            </a:r>
            <a:r>
              <a:rPr lang="zh-CN" altLang="en-US" dirty="0"/>
              <a:t>和</a:t>
            </a:r>
            <a:r>
              <a:rPr lang="en-US" altLang="zh-CN" dirty="0"/>
              <a:t>B</a:t>
            </a:r>
            <a:r>
              <a:rPr lang="zh-CN" altLang="en-US" dirty="0"/>
              <a:t>是两个不相交的项集， 分别称为规则的前件和规则后件</a:t>
            </a:r>
            <a:r>
              <a:rPr lang="zh-CN" altLang="en-US" dirty="0" smtClean="0"/>
              <a:t>。有的又称为</a:t>
            </a:r>
            <a:r>
              <a:rPr lang="zh-CN" altLang="zh-CN" dirty="0" smtClean="0"/>
              <a:t>先导（</a:t>
            </a:r>
            <a:r>
              <a:rPr lang="en-US" altLang="zh-CN" dirty="0" smtClean="0"/>
              <a:t>antecedent</a:t>
            </a:r>
            <a:r>
              <a:rPr lang="zh-CN" altLang="zh-CN" dirty="0" smtClean="0"/>
              <a:t>）或后继（</a:t>
            </a:r>
            <a:r>
              <a:rPr lang="en-US" altLang="zh-CN" dirty="0" smtClean="0"/>
              <a:t>consequent</a:t>
            </a:r>
            <a:r>
              <a:rPr lang="zh-CN" altLang="zh-CN" dirty="0" smtClean="0"/>
              <a:t>）</a:t>
            </a:r>
            <a:r>
              <a:rPr lang="zh-CN" altLang="en-US" dirty="0" smtClean="0"/>
              <a:t> </a:t>
            </a:r>
            <a:endParaRPr lang="en-US" altLang="zh-CN" dirty="0"/>
          </a:p>
        </p:txBody>
      </p:sp>
      <p:pic>
        <p:nvPicPr>
          <p:cNvPr id="4" name="图片 3"/>
          <p:cNvPicPr>
            <a:picLocks noChangeAspect="1"/>
          </p:cNvPicPr>
          <p:nvPr/>
        </p:nvPicPr>
        <p:blipFill>
          <a:blip r:embed="rId2"/>
          <a:stretch>
            <a:fillRect/>
          </a:stretch>
        </p:blipFill>
        <p:spPr>
          <a:xfrm>
            <a:off x="6982691" y="3695172"/>
            <a:ext cx="5209309" cy="2368499"/>
          </a:xfrm>
          <a:prstGeom prst="rect">
            <a:avLst/>
          </a:prstGeom>
        </p:spPr>
      </p:pic>
      <p:sp>
        <p:nvSpPr>
          <p:cNvPr id="5" name="矩形 4"/>
          <p:cNvSpPr/>
          <p:nvPr/>
        </p:nvSpPr>
        <p:spPr>
          <a:xfrm>
            <a:off x="838200" y="4140757"/>
            <a:ext cx="6096000" cy="1477328"/>
          </a:xfrm>
          <a:prstGeom prst="rect">
            <a:avLst/>
          </a:prstGeom>
        </p:spPr>
        <p:txBody>
          <a:bodyPr>
            <a:spAutoFit/>
          </a:bodyPr>
          <a:lstStyle/>
          <a:p>
            <a:r>
              <a:rPr lang="zh-CN" altLang="en-US" dirty="0" smtClean="0"/>
              <a:t>例如，关联规则 </a:t>
            </a:r>
            <a:r>
              <a:rPr lang="zh-CN" altLang="en-US" dirty="0" smtClean="0">
                <a:solidFill>
                  <a:srgbClr val="FF0000"/>
                </a:solidFill>
              </a:rPr>
              <a:t>牛奶</a:t>
            </a:r>
            <a:r>
              <a:rPr lang="en-US" altLang="zh-CN" dirty="0" smtClean="0">
                <a:solidFill>
                  <a:srgbClr val="FF0000"/>
                </a:solidFill>
              </a:rPr>
              <a:t>⇒</a:t>
            </a:r>
            <a:r>
              <a:rPr lang="zh-CN" altLang="en-US" dirty="0" smtClean="0">
                <a:solidFill>
                  <a:srgbClr val="FF0000"/>
                </a:solidFill>
              </a:rPr>
              <a:t>面包 </a:t>
            </a:r>
            <a:r>
              <a:rPr lang="zh-CN" altLang="en-US" dirty="0" smtClean="0"/>
              <a:t>牛奶是前件，面包是后件</a:t>
            </a:r>
            <a:br>
              <a:rPr lang="zh-CN" altLang="en-US" dirty="0" smtClean="0"/>
            </a:br>
            <a:r>
              <a:rPr lang="zh-CN" altLang="en-US" dirty="0" smtClean="0"/>
              <a:t>该关联规则描述了，如果顾客购买了牛奶，也会购买面包</a:t>
            </a:r>
            <a:endParaRPr lang="en-US" altLang="zh-CN" dirty="0" smtClean="0"/>
          </a:p>
          <a:p>
            <a:endParaRPr lang="en-US" altLang="zh-CN" dirty="0"/>
          </a:p>
          <a:p>
            <a:r>
              <a:rPr lang="zh-CN" altLang="en-US" dirty="0" smtClean="0"/>
              <a:t>只不过，我们对该关联规则的信任程度要由后面给出的置信度来衡量</a:t>
            </a:r>
            <a:endParaRPr lang="zh-CN" altLang="en-US" dirty="0"/>
          </a:p>
        </p:txBody>
      </p:sp>
    </p:spTree>
    <p:extLst>
      <p:ext uri="{BB962C8B-B14F-4D97-AF65-F5344CB8AC3E}">
        <p14:creationId xmlns:p14="http://schemas.microsoft.com/office/powerpoint/2010/main" val="1113668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solidFill>
                  <a:srgbClr val="FF0000"/>
                </a:solidFill>
              </a:rPr>
              <a:t>关联</a:t>
            </a:r>
            <a:r>
              <a:rPr lang="zh-CN" altLang="en-US" dirty="0">
                <a:solidFill>
                  <a:srgbClr val="FF0000"/>
                </a:solidFill>
              </a:rPr>
              <a:t>规则的</a:t>
            </a:r>
            <a:r>
              <a:rPr lang="zh-CN" altLang="en-US" dirty="0" smtClean="0">
                <a:solidFill>
                  <a:srgbClr val="FF0000"/>
                </a:solidFill>
              </a:rPr>
              <a:t>支持</a:t>
            </a:r>
            <a:r>
              <a:rPr lang="zh-CN" altLang="en-US" dirty="0">
                <a:solidFill>
                  <a:srgbClr val="FF0000"/>
                </a:solidFill>
              </a:rPr>
              <a:t>度</a:t>
            </a:r>
            <a:r>
              <a:rPr lang="zh-CN" altLang="en-US" dirty="0"/>
              <a:t>就是前件和后件的并集的支持度，即 </a:t>
            </a:r>
            <a:r>
              <a:rPr lang="en-US" altLang="zh-CN" dirty="0"/>
              <a:t>Support(A </a:t>
            </a:r>
            <a:r>
              <a:rPr lang="en-US" altLang="zh-CN" dirty="0" smtClean="0"/>
              <a:t>⇒B</a:t>
            </a:r>
            <a:r>
              <a:rPr lang="en-US" altLang="zh-CN" dirty="0"/>
              <a:t>) = Support(A ∪ B)</a:t>
            </a:r>
            <a:r>
              <a:rPr lang="zh-CN" altLang="en-US" dirty="0" smtClean="0"/>
              <a:t> </a:t>
            </a:r>
            <a:endParaRPr lang="en-US" altLang="zh-CN" dirty="0" smtClean="0"/>
          </a:p>
          <a:p>
            <a:endParaRPr lang="en-US" altLang="zh-CN" dirty="0"/>
          </a:p>
          <a:p>
            <a:r>
              <a:rPr lang="zh-CN" altLang="en-US" dirty="0" smtClean="0"/>
              <a:t>例如，关联规则</a:t>
            </a:r>
            <a:r>
              <a:rPr lang="zh-CN" altLang="en-US" dirty="0" smtClean="0">
                <a:solidFill>
                  <a:srgbClr val="FF0000"/>
                </a:solidFill>
              </a:rPr>
              <a:t>牛奶</a:t>
            </a:r>
            <a:r>
              <a:rPr lang="en-US" altLang="zh-CN" dirty="0" smtClean="0">
                <a:solidFill>
                  <a:srgbClr val="FF0000"/>
                </a:solidFill>
              </a:rPr>
              <a:t>⇒</a:t>
            </a:r>
            <a:r>
              <a:rPr lang="zh-CN" altLang="en-US" dirty="0" smtClean="0">
                <a:solidFill>
                  <a:srgbClr val="FF0000"/>
                </a:solidFill>
              </a:rPr>
              <a:t>面包 </a:t>
            </a:r>
            <a:r>
              <a:rPr lang="zh-CN" altLang="en-US" dirty="0" smtClean="0"/>
              <a:t>的支持度就是项集</a:t>
            </a:r>
            <a:r>
              <a:rPr lang="en-US" altLang="zh-CN" dirty="0" smtClean="0"/>
              <a:t>{</a:t>
            </a:r>
            <a:r>
              <a:rPr lang="zh-CN" altLang="en-US" dirty="0" smtClean="0"/>
              <a:t>牛奶</a:t>
            </a:r>
            <a:r>
              <a:rPr lang="en-US" altLang="zh-CN" dirty="0" smtClean="0"/>
              <a:t>, </a:t>
            </a:r>
            <a:r>
              <a:rPr lang="zh-CN" altLang="en-US" dirty="0" smtClean="0"/>
              <a:t>面包</a:t>
            </a:r>
            <a:r>
              <a:rPr lang="en-US" altLang="zh-CN" dirty="0" smtClean="0"/>
              <a:t>}</a:t>
            </a:r>
            <a:r>
              <a:rPr lang="zh-CN" altLang="en-US" dirty="0" smtClean="0"/>
              <a:t>的支持度。</a:t>
            </a:r>
            <a:endParaRPr lang="zh-CN" altLang="en-US" dirty="0"/>
          </a:p>
        </p:txBody>
      </p:sp>
      <p:pic>
        <p:nvPicPr>
          <p:cNvPr id="4" name="图片 3"/>
          <p:cNvPicPr>
            <a:picLocks noChangeAspect="1"/>
          </p:cNvPicPr>
          <p:nvPr/>
        </p:nvPicPr>
        <p:blipFill>
          <a:blip r:embed="rId2"/>
          <a:stretch>
            <a:fillRect/>
          </a:stretch>
        </p:blipFill>
        <p:spPr>
          <a:xfrm>
            <a:off x="6982691" y="4406372"/>
            <a:ext cx="5209309" cy="2368499"/>
          </a:xfrm>
          <a:prstGeom prst="rect">
            <a:avLst/>
          </a:prstGeom>
        </p:spPr>
      </p:pic>
    </p:spTree>
    <p:extLst>
      <p:ext uri="{BB962C8B-B14F-4D97-AF65-F5344CB8AC3E}">
        <p14:creationId xmlns:p14="http://schemas.microsoft.com/office/powerpoint/2010/main" val="1750157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smtClean="0">
                <a:solidFill>
                  <a:srgbClr val="FF0000"/>
                </a:solidFill>
              </a:rPr>
              <a:t>置信度</a:t>
            </a:r>
            <a:r>
              <a:rPr lang="zh-CN" altLang="en-US" dirty="0" smtClean="0"/>
              <a:t>（</a:t>
            </a:r>
            <a:r>
              <a:rPr lang="en-US" altLang="zh-CN" dirty="0" smtClean="0"/>
              <a:t>confidence</a:t>
            </a:r>
            <a:r>
              <a:rPr lang="zh-CN" altLang="en-US" dirty="0" smtClean="0"/>
              <a:t>）</a:t>
            </a:r>
            <a:r>
              <a:rPr lang="zh-CN" altLang="zh-CN" dirty="0" smtClean="0"/>
              <a:t>：</a:t>
            </a:r>
            <a:endParaRPr lang="en-US" altLang="zh-CN" dirty="0" smtClean="0"/>
          </a:p>
          <a:p>
            <a:r>
              <a:rPr lang="zh-CN" altLang="zh-CN" dirty="0" smtClean="0"/>
              <a:t>和支持度一样，置信度也是规则兴趣度的一种度量。</a:t>
            </a:r>
            <a:r>
              <a:rPr lang="zh-CN" altLang="en-US" dirty="0" smtClean="0"/>
              <a:t>关联</a:t>
            </a:r>
            <a:r>
              <a:rPr lang="zh-CN" altLang="en-US" dirty="0"/>
              <a:t>规则</a:t>
            </a:r>
            <a:r>
              <a:rPr lang="en-US" altLang="zh-CN" dirty="0"/>
              <a:t>A </a:t>
            </a:r>
            <a:r>
              <a:rPr lang="en-US" altLang="zh-CN" dirty="0" smtClean="0"/>
              <a:t>⇒B</a:t>
            </a:r>
            <a:r>
              <a:rPr lang="zh-CN" altLang="en-US" dirty="0"/>
              <a:t>的置信度是指若项集𝐴发生的情况下，项集𝐵发生的概率值</a:t>
            </a:r>
            <a:r>
              <a:rPr lang="zh-CN" altLang="en-US" dirty="0" smtClean="0"/>
              <a:t>。</a:t>
            </a:r>
            <a:endParaRPr lang="en-US" altLang="zh-CN" dirty="0" smtClean="0"/>
          </a:p>
          <a:p>
            <a:r>
              <a:rPr lang="zh-CN" altLang="en-US" dirty="0" smtClean="0"/>
              <a:t>其计算方法是</a:t>
            </a:r>
            <a:r>
              <a:rPr lang="zh-CN" altLang="en-US" dirty="0"/>
              <a:t>用同时包含𝐴和𝐵的事务数量除以只包含𝐴的事务</a:t>
            </a:r>
            <a:r>
              <a:rPr lang="zh-CN" altLang="en-US" dirty="0" smtClean="0"/>
              <a:t>数量</a:t>
            </a:r>
            <a:endParaRPr lang="zh-CN" altLang="en-US" dirty="0"/>
          </a:p>
        </p:txBody>
      </p:sp>
      <p:pic>
        <p:nvPicPr>
          <p:cNvPr id="4" name="图片 3"/>
          <p:cNvPicPr>
            <a:picLocks noChangeAspect="1"/>
          </p:cNvPicPr>
          <p:nvPr/>
        </p:nvPicPr>
        <p:blipFill>
          <a:blip r:embed="rId2"/>
          <a:stretch>
            <a:fillRect/>
          </a:stretch>
        </p:blipFill>
        <p:spPr>
          <a:xfrm>
            <a:off x="1314450" y="4287838"/>
            <a:ext cx="9563100" cy="923925"/>
          </a:xfrm>
          <a:prstGeom prst="rect">
            <a:avLst/>
          </a:prstGeom>
        </p:spPr>
      </p:pic>
    </p:spTree>
    <p:extLst>
      <p:ext uri="{BB962C8B-B14F-4D97-AF65-F5344CB8AC3E}">
        <p14:creationId xmlns:p14="http://schemas.microsoft.com/office/powerpoint/2010/main" val="3150650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latin typeface="Cambria Math" panose="02040503050406030204" pitchFamily="18" charset="0"/>
                  </a:rPr>
                  <a:t>用支持度计数来表示的计算公式</a:t>
                </a:r>
                <a:endParaRPr lang="en-US" altLang="zh-CN" dirty="0" smtClean="0">
                  <a:latin typeface="Cambria Math" panose="02040503050406030204" pitchFamily="18" charset="0"/>
                </a:endParaRPr>
              </a:p>
              <a:p>
                <a14:m>
                  <m:oMath xmlns:m="http://schemas.openxmlformats.org/officeDocument/2006/math">
                    <m:r>
                      <m:rPr>
                        <m:sty m:val="p"/>
                      </m:rPr>
                      <a:rPr lang="en-US" altLang="zh-CN">
                        <a:latin typeface="Cambria Math" panose="02040503050406030204" pitchFamily="18" charset="0"/>
                      </a:rPr>
                      <m:t>confidence</m:t>
                    </m:r>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A</m:t>
                        </m:r>
                        <m:r>
                          <a:rPr lang="en-US" altLang="zh-CN">
                            <a:latin typeface="Cambria Math" panose="02040503050406030204" pitchFamily="18" charset="0"/>
                          </a:rPr>
                          <m:t>⇒</m:t>
                        </m:r>
                        <m:r>
                          <m:rPr>
                            <m:sty m:val="p"/>
                          </m:rPr>
                          <a:rPr lang="en-US" altLang="zh-CN">
                            <a:latin typeface="Cambria Math" panose="02040503050406030204" pitchFamily="18" charset="0"/>
                          </a:rPr>
                          <m:t>B</m:t>
                        </m:r>
                      </m:e>
                    </m:d>
                    <m:r>
                      <a:rPr lang="en-US" altLang="zh-CN">
                        <a:latin typeface="Cambria Math" panose="02040503050406030204" pitchFamily="18" charset="0"/>
                      </a:rPr>
                      <m:t>=</m:t>
                    </m:r>
                    <m:r>
                      <m:rPr>
                        <m:sty m:val="p"/>
                      </m:rPr>
                      <a:rPr lang="en-US" altLang="zh-CN">
                        <a:latin typeface="Cambria Math" panose="02040503050406030204" pitchFamily="18" charset="0"/>
                      </a:rPr>
                      <m:t>P</m:t>
                    </m:r>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B</m:t>
                        </m:r>
                      </m:e>
                      <m:e>
                        <m:r>
                          <m:rPr>
                            <m:sty m:val="p"/>
                          </m:rPr>
                          <a:rPr lang="en-US" altLang="zh-CN">
                            <a:latin typeface="Cambria Math" panose="02040503050406030204" pitchFamily="18" charset="0"/>
                          </a:rPr>
                          <m:t>A</m:t>
                        </m:r>
                      </m:e>
                    </m:d>
                    <m:r>
                      <a:rPr lang="en-US" altLang="zh-CN">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𝑠𝑢𝑝𝑝𝑜𝑟𝑡</m:t>
                        </m:r>
                        <m:r>
                          <a:rPr lang="en-US" altLang="zh-CN" i="1">
                            <a:latin typeface="Cambria Math" panose="02040503050406030204" pitchFamily="18" charset="0"/>
                          </a:rPr>
                          <m:t>(</m:t>
                        </m:r>
                        <m:r>
                          <a:rPr lang="en-US" altLang="zh-CN" i="1">
                            <a:latin typeface="Cambria Math" panose="02040503050406030204" pitchFamily="18" charset="0"/>
                          </a:rPr>
                          <m:t>𝐴</m:t>
                        </m:r>
                        <m:r>
                          <a:rPr lang="en-US" altLang="zh-CN" i="1">
                            <a:latin typeface="Cambria Math" panose="02040503050406030204" pitchFamily="18" charset="0"/>
                          </a:rPr>
                          <m:t>∪</m:t>
                        </m:r>
                        <m:r>
                          <a:rPr lang="en-US" altLang="zh-CN" i="1">
                            <a:latin typeface="Cambria Math" panose="02040503050406030204" pitchFamily="18" charset="0"/>
                          </a:rPr>
                          <m:t>𝐵</m:t>
                        </m:r>
                        <m:r>
                          <a:rPr lang="en-US" altLang="zh-CN" i="1">
                            <a:latin typeface="Cambria Math" panose="02040503050406030204" pitchFamily="18" charset="0"/>
                          </a:rPr>
                          <m:t>)</m:t>
                        </m:r>
                      </m:num>
                      <m:den>
                        <m:r>
                          <a:rPr lang="en-US" altLang="zh-CN" i="1">
                            <a:latin typeface="Cambria Math" panose="02040503050406030204" pitchFamily="18" charset="0"/>
                          </a:rPr>
                          <m:t>𝑠𝑢𝑝𝑝𝑜𝑟𝑡</m:t>
                        </m:r>
                        <m:r>
                          <a:rPr lang="en-US" altLang="zh-CN" i="1">
                            <a:latin typeface="Cambria Math" panose="02040503050406030204" pitchFamily="18" charset="0"/>
                          </a:rPr>
                          <m:t>(</m:t>
                        </m:r>
                        <m:r>
                          <a:rPr lang="en-US" altLang="zh-CN" i="1">
                            <a:latin typeface="Cambria Math" panose="02040503050406030204" pitchFamily="18" charset="0"/>
                          </a:rPr>
                          <m:t>𝐴</m:t>
                        </m:r>
                        <m:r>
                          <a:rPr lang="en-US" altLang="zh-CN" i="1">
                            <a:latin typeface="Cambria Math" panose="02040503050406030204" pitchFamily="18" charset="0"/>
                          </a:rPr>
                          <m:t>)</m:t>
                        </m:r>
                      </m:den>
                    </m:f>
                    <m:r>
                      <a:rPr lang="en-US" altLang="zh-CN" b="0" i="1" smtClean="0">
                        <a:latin typeface="Cambria Math" panose="02040503050406030204" pitchFamily="18" charset="0"/>
                      </a:rPr>
                      <m:t>=</m:t>
                    </m:r>
                    <m:f>
                      <m:fPr>
                        <m:ctrlPr>
                          <a:rPr lang="zh-CN" altLang="zh-CN" i="1" smtClean="0">
                            <a:latin typeface="Cambria Math" panose="02040503050406030204" pitchFamily="18" charset="0"/>
                          </a:rPr>
                        </m:ctrlPr>
                      </m:fPr>
                      <m:num>
                        <m:r>
                          <a:rPr lang="en-US" altLang="zh-CN" i="1">
                            <a:latin typeface="Cambria Math" panose="02040503050406030204" pitchFamily="18" charset="0"/>
                          </a:rPr>
                          <m:t>𝑠𝑢𝑝𝑝𝑜𝑟𝑡</m:t>
                        </m:r>
                        <m:r>
                          <a:rPr lang="en-US" altLang="zh-CN" b="0" i="1" smtClean="0">
                            <a:latin typeface="Cambria Math" panose="02040503050406030204" pitchFamily="18" charset="0"/>
                          </a:rPr>
                          <m:t>_</m:t>
                        </m:r>
                        <m:r>
                          <a:rPr lang="en-US" altLang="zh-CN" b="0" i="1" smtClean="0">
                            <a:latin typeface="Cambria Math" panose="02040503050406030204" pitchFamily="18" charset="0"/>
                          </a:rPr>
                          <m:t>𝑐𝑜𝑢𝑛𝑡</m:t>
                        </m:r>
                        <m:r>
                          <a:rPr lang="en-US" altLang="zh-CN" i="1">
                            <a:latin typeface="Cambria Math" panose="02040503050406030204" pitchFamily="18" charset="0"/>
                          </a:rPr>
                          <m:t>(</m:t>
                        </m:r>
                        <m:r>
                          <a:rPr lang="en-US" altLang="zh-CN" i="1">
                            <a:latin typeface="Cambria Math" panose="02040503050406030204" pitchFamily="18" charset="0"/>
                          </a:rPr>
                          <m:t>𝐴</m:t>
                        </m:r>
                        <m:r>
                          <a:rPr lang="en-US" altLang="zh-CN" i="1">
                            <a:latin typeface="Cambria Math" panose="02040503050406030204" pitchFamily="18" charset="0"/>
                          </a:rPr>
                          <m:t>∪</m:t>
                        </m:r>
                        <m:r>
                          <a:rPr lang="en-US" altLang="zh-CN" i="1">
                            <a:latin typeface="Cambria Math" panose="02040503050406030204" pitchFamily="18" charset="0"/>
                          </a:rPr>
                          <m:t>𝐵</m:t>
                        </m:r>
                        <m:r>
                          <a:rPr lang="en-US" altLang="zh-CN" i="1">
                            <a:latin typeface="Cambria Math" panose="02040503050406030204" pitchFamily="18" charset="0"/>
                          </a:rPr>
                          <m:t>)</m:t>
                        </m:r>
                      </m:num>
                      <m:den>
                        <m:r>
                          <a:rPr lang="en-US" altLang="zh-CN" i="1">
                            <a:latin typeface="Cambria Math" panose="02040503050406030204" pitchFamily="18" charset="0"/>
                          </a:rPr>
                          <m:t>𝑠𝑢𝑝𝑝𝑜𝑟𝑡</m:t>
                        </m:r>
                        <m:r>
                          <a:rPr lang="en-US" altLang="zh-CN" b="0" i="1" smtClean="0">
                            <a:latin typeface="Cambria Math" panose="02040503050406030204" pitchFamily="18" charset="0"/>
                          </a:rPr>
                          <m:t>_</m:t>
                        </m:r>
                        <m:r>
                          <a:rPr lang="en-US" altLang="zh-CN" b="0" i="1" smtClean="0">
                            <a:latin typeface="Cambria Math" panose="02040503050406030204" pitchFamily="18" charset="0"/>
                          </a:rPr>
                          <m:t>𝑐𝑜𝑢𝑛𝑡</m:t>
                        </m:r>
                        <m:r>
                          <a:rPr lang="en-US" altLang="zh-CN" i="1">
                            <a:latin typeface="Cambria Math" panose="02040503050406030204" pitchFamily="18" charset="0"/>
                          </a:rPr>
                          <m:t>(</m:t>
                        </m:r>
                        <m:r>
                          <a:rPr lang="en-US" altLang="zh-CN" i="1">
                            <a:latin typeface="Cambria Math" panose="02040503050406030204" pitchFamily="18" charset="0"/>
                          </a:rPr>
                          <m:t>𝐴</m:t>
                        </m:r>
                        <m:r>
                          <a:rPr lang="en-US" altLang="zh-CN" i="1">
                            <a:latin typeface="Cambria Math" panose="02040503050406030204" pitchFamily="18" charset="0"/>
                          </a:rPr>
                          <m:t>)</m:t>
                        </m:r>
                      </m:den>
                    </m:f>
                  </m:oMath>
                </a14:m>
                <a:endParaRPr lang="en-US" altLang="zh-CN" dirty="0" smtClean="0"/>
              </a:p>
              <a:p>
                <a:pPr marL="0" indent="0">
                  <a:buNone/>
                </a:pPr>
                <a:endParaRPr lang="en-US" altLang="zh-CN" dirty="0"/>
              </a:p>
              <a:p>
                <a:r>
                  <a:rPr lang="zh-CN" altLang="zh-CN" dirty="0" smtClean="0"/>
                  <a:t>例如，有一个交易记录集合</a:t>
                </a:r>
                <a:r>
                  <a:rPr lang="en-US" altLang="zh-CN" dirty="0" smtClean="0"/>
                  <a:t>{I1</a:t>
                </a:r>
                <a:r>
                  <a:rPr lang="zh-CN" altLang="zh-CN" dirty="0" smtClean="0"/>
                  <a:t>，</a:t>
                </a:r>
                <a:r>
                  <a:rPr lang="en-US" altLang="zh-CN" dirty="0" smtClean="0"/>
                  <a:t>I2}</a:t>
                </a:r>
                <a:r>
                  <a:rPr lang="zh-CN" altLang="zh-CN" dirty="0" smtClean="0"/>
                  <a:t>，</a:t>
                </a:r>
                <a:r>
                  <a:rPr lang="en-US" altLang="zh-CN" dirty="0" smtClean="0"/>
                  <a:t>{I1, I2, I3}</a:t>
                </a:r>
                <a:r>
                  <a:rPr lang="zh-CN" altLang="zh-CN" dirty="0" smtClean="0"/>
                  <a:t>。项集</a:t>
                </a:r>
                <a:r>
                  <a:rPr lang="en-US" altLang="zh-CN" dirty="0" smtClean="0"/>
                  <a:t>{I1, I2}</a:t>
                </a:r>
                <a:r>
                  <a:rPr lang="zh-CN" altLang="zh-CN" dirty="0" smtClean="0"/>
                  <a:t>在两个交易记录中均出现</a:t>
                </a:r>
                <a:r>
                  <a:rPr lang="zh-CN" altLang="en-US" dirty="0" smtClean="0"/>
                  <a:t>。</a:t>
                </a:r>
                <a:r>
                  <a:rPr lang="zh-CN" altLang="zh-CN" dirty="0" smtClean="0"/>
                  <a:t>规则</a:t>
                </a:r>
                <a:r>
                  <a:rPr lang="en-US" altLang="zh-CN" dirty="0"/>
                  <a:t>{I1</a:t>
                </a:r>
                <a14:m>
                  <m:oMath xmlns:m="http://schemas.openxmlformats.org/officeDocument/2006/math">
                    <m:r>
                      <a:rPr lang="en-US" altLang="zh-CN">
                        <a:latin typeface="Cambria Math" panose="02040503050406030204" pitchFamily="18" charset="0"/>
                      </a:rPr>
                      <m:t>⇒</m:t>
                    </m:r>
                  </m:oMath>
                </a14:m>
                <a:r>
                  <a:rPr lang="en-US" altLang="zh-CN" dirty="0"/>
                  <a:t>I2}</a:t>
                </a:r>
                <a:r>
                  <a:rPr lang="zh-CN" altLang="zh-CN" dirty="0"/>
                  <a:t>的置信度是</a:t>
                </a:r>
                <a:r>
                  <a:rPr lang="en-US" altLang="zh-CN" dirty="0"/>
                  <a:t>100%</a:t>
                </a:r>
                <a:r>
                  <a:rPr lang="zh-CN" altLang="zh-CN" dirty="0" smtClean="0"/>
                  <a:t>。</a:t>
                </a:r>
                <a:endParaRPr lang="en-US" altLang="zh-CN" dirty="0" smtClean="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326727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834861"/>
                <a:ext cx="10515600" cy="4351338"/>
              </a:xfrm>
            </p:spPr>
            <p:txBody>
              <a:bodyPr>
                <a:normAutofit fontScale="92500" lnSpcReduction="20000"/>
              </a:bodyPr>
              <a:lstStyle/>
              <a:p>
                <a:r>
                  <a:rPr lang="zh-CN" altLang="en-US" dirty="0" smtClean="0"/>
                  <a:t>关联规则 </a:t>
                </a:r>
                <a:r>
                  <a:rPr lang="zh-CN" altLang="en-US" dirty="0" smtClean="0">
                    <a:solidFill>
                      <a:srgbClr val="FF0000"/>
                    </a:solidFill>
                  </a:rPr>
                  <a:t>牛奶 ⇒饼干 </a:t>
                </a:r>
                <a:r>
                  <a:rPr lang="zh-CN" altLang="en-US" dirty="0" smtClean="0"/>
                  <a:t>的</a:t>
                </a:r>
                <a:r>
                  <a:rPr lang="zh-CN" altLang="en-US" dirty="0"/>
                  <a:t>置信</a:t>
                </a:r>
                <a:r>
                  <a:rPr lang="zh-CN" altLang="en-US" dirty="0" smtClean="0"/>
                  <a:t>度</a:t>
                </a:r>
                <a:endParaRPr lang="en-US" altLang="zh-CN" dirty="0" smtClean="0"/>
              </a:p>
              <a:p>
                <a:r>
                  <a:rPr lang="zh-CN" altLang="en-US" dirty="0" smtClean="0"/>
                  <a:t> </a:t>
                </a:r>
                <a:r>
                  <a:rPr lang="en-US" altLang="zh-CN" dirty="0" smtClean="0"/>
                  <a:t>=</a:t>
                </a:r>
                <a14:m>
                  <m:oMath xmlns:m="http://schemas.openxmlformats.org/officeDocument/2006/math">
                    <m:f>
                      <m:fPr>
                        <m:ctrlPr>
                          <a:rPr lang="zh-CN" altLang="zh-CN" i="1" smtClean="0">
                            <a:latin typeface="Cambria Math" panose="02040503050406030204" pitchFamily="18" charset="0"/>
                          </a:rPr>
                        </m:ctrlPr>
                      </m:fPr>
                      <m:num>
                        <m:r>
                          <a:rPr lang="en-US" altLang="zh-CN" i="1">
                            <a:latin typeface="Cambria Math" panose="02040503050406030204" pitchFamily="18" charset="0"/>
                          </a:rPr>
                          <m:t>𝑠𝑢𝑝𝑝𝑜𝑟𝑡</m:t>
                        </m:r>
                        <m:r>
                          <a:rPr lang="en-US" altLang="zh-CN" b="0" i="1" smtClean="0">
                            <a:latin typeface="Cambria Math" panose="02040503050406030204" pitchFamily="18" charset="0"/>
                          </a:rPr>
                          <m:t>_</m:t>
                        </m:r>
                        <m:r>
                          <a:rPr lang="en-US" altLang="zh-CN" b="0" i="1" smtClean="0">
                            <a:latin typeface="Cambria Math" panose="02040503050406030204" pitchFamily="18" charset="0"/>
                          </a:rPr>
                          <m:t>𝑐𝑜𝑢𝑛𝑡</m:t>
                        </m:r>
                        <m:r>
                          <a:rPr lang="en-US" altLang="zh-CN" i="1">
                            <a:latin typeface="Cambria Math" panose="02040503050406030204" pitchFamily="18" charset="0"/>
                          </a:rPr>
                          <m:t>(</m:t>
                        </m:r>
                        <m:r>
                          <a:rPr lang="zh-CN" altLang="en-US" i="1">
                            <a:latin typeface="Cambria Math" panose="02040503050406030204" pitchFamily="18" charset="0"/>
                          </a:rPr>
                          <m:t>牛奶</m:t>
                        </m:r>
                        <m:r>
                          <a:rPr lang="en-US" altLang="zh-CN" i="1">
                            <a:latin typeface="Cambria Math" panose="02040503050406030204" pitchFamily="18" charset="0"/>
                          </a:rPr>
                          <m:t>∪</m:t>
                        </m:r>
                        <m:r>
                          <a:rPr lang="zh-CN" altLang="en-US" i="1">
                            <a:latin typeface="Cambria Math" panose="02040503050406030204" pitchFamily="18" charset="0"/>
                          </a:rPr>
                          <m:t>饼干</m:t>
                        </m:r>
                        <m:r>
                          <a:rPr lang="en-US" altLang="zh-CN" i="1">
                            <a:latin typeface="Cambria Math" panose="02040503050406030204" pitchFamily="18" charset="0"/>
                          </a:rPr>
                          <m:t>)</m:t>
                        </m:r>
                      </m:num>
                      <m:den>
                        <m:r>
                          <a:rPr lang="en-US" altLang="zh-CN" i="1">
                            <a:latin typeface="Cambria Math" panose="02040503050406030204" pitchFamily="18" charset="0"/>
                          </a:rPr>
                          <m:t>𝑠𝑢𝑝𝑝𝑜𝑟𝑡</m:t>
                        </m:r>
                        <m:r>
                          <a:rPr lang="en-US" altLang="zh-CN" b="0" i="1" smtClean="0">
                            <a:latin typeface="Cambria Math" panose="02040503050406030204" pitchFamily="18" charset="0"/>
                          </a:rPr>
                          <m:t>_</m:t>
                        </m:r>
                        <m:r>
                          <a:rPr lang="en-US" altLang="zh-CN" b="0" i="1" smtClean="0">
                            <a:latin typeface="Cambria Math" panose="02040503050406030204" pitchFamily="18" charset="0"/>
                          </a:rPr>
                          <m:t>𝑐𝑜𝑢𝑛𝑡</m:t>
                        </m:r>
                        <m:r>
                          <a:rPr lang="en-US" altLang="zh-CN" i="1">
                            <a:latin typeface="Cambria Math" panose="02040503050406030204" pitchFamily="18" charset="0"/>
                          </a:rPr>
                          <m:t>(</m:t>
                        </m:r>
                        <m:r>
                          <a:rPr lang="zh-CN" altLang="en-US" i="1">
                            <a:latin typeface="Cambria Math" panose="02040503050406030204" pitchFamily="18" charset="0"/>
                          </a:rPr>
                          <m:t>牛奶</m:t>
                        </m:r>
                        <m:r>
                          <a:rPr lang="en-US" altLang="zh-CN" i="1">
                            <a:latin typeface="Cambria Math" panose="02040503050406030204" pitchFamily="18" charset="0"/>
                          </a:rPr>
                          <m:t>)</m:t>
                        </m:r>
                      </m:den>
                    </m:f>
                    <m:r>
                      <a:rPr lang="en-US" altLang="zh-CN" b="0" i="1" smtClean="0">
                        <a:latin typeface="Cambria Math" panose="02040503050406030204" pitchFamily="18" charset="0"/>
                      </a:rPr>
                      <m:t>=</m:t>
                    </m:r>
                    <m:f>
                      <m:fPr>
                        <m:ctrlPr>
                          <a:rPr lang="zh-CN" altLang="zh-CN" i="1" smtClean="0">
                            <a:latin typeface="Cambria Math" panose="02040503050406030204" pitchFamily="18" charset="0"/>
                          </a:rPr>
                        </m:ctrlPr>
                      </m:fPr>
                      <m:num>
                        <m:r>
                          <a:rPr lang="en-US" altLang="zh-CN" i="1" smtClean="0">
                            <a:latin typeface="Cambria Math" panose="02040503050406030204" pitchFamily="18" charset="0"/>
                          </a:rPr>
                          <m:t>2</m:t>
                        </m:r>
                      </m:num>
                      <m:den>
                        <m:r>
                          <a:rPr lang="en-US" altLang="zh-CN" i="1" smtClean="0">
                            <a:latin typeface="Cambria Math" panose="02040503050406030204" pitchFamily="18" charset="0"/>
                          </a:rPr>
                          <m:t>4</m:t>
                        </m:r>
                      </m:den>
                    </m:f>
                  </m:oMath>
                </a14:m>
                <a:endParaRPr lang="en-US" altLang="zh-CN" dirty="0" smtClean="0"/>
              </a:p>
              <a:p>
                <a:r>
                  <a:rPr lang="en-US" altLang="zh-CN" dirty="0" smtClean="0"/>
                  <a:t>=0.5</a:t>
                </a:r>
              </a:p>
              <a:p>
                <a:endParaRPr lang="en-US" altLang="zh-CN" dirty="0"/>
              </a:p>
              <a:p>
                <a:r>
                  <a:rPr lang="zh-CN" altLang="en-US" dirty="0" smtClean="0"/>
                  <a:t>关联规则 </a:t>
                </a:r>
                <a:r>
                  <a:rPr lang="zh-CN" altLang="en-US" dirty="0" smtClean="0">
                    <a:solidFill>
                      <a:srgbClr val="FF0000"/>
                    </a:solidFill>
                  </a:rPr>
                  <a:t>饼干 ⇒牛奶 </a:t>
                </a:r>
                <a:r>
                  <a:rPr lang="zh-CN" altLang="en-US" dirty="0" smtClean="0"/>
                  <a:t>的</a:t>
                </a:r>
                <a:r>
                  <a:rPr lang="zh-CN" altLang="en-US" dirty="0"/>
                  <a:t>置信</a:t>
                </a:r>
                <a:r>
                  <a:rPr lang="zh-CN" altLang="en-US" dirty="0" smtClean="0"/>
                  <a:t>度</a:t>
                </a:r>
                <a:endParaRPr lang="en-US" altLang="zh-CN" dirty="0" smtClean="0"/>
              </a:p>
              <a:p>
                <a:r>
                  <a:rPr lang="zh-CN" altLang="en-US" dirty="0" smtClean="0"/>
                  <a:t> </a:t>
                </a:r>
                <a:r>
                  <a:rPr lang="en-US" altLang="zh-CN" dirty="0" smtClean="0"/>
                  <a:t>=</a:t>
                </a:r>
                <a14:m>
                  <m:oMath xmlns:m="http://schemas.openxmlformats.org/officeDocument/2006/math">
                    <m:f>
                      <m:fPr>
                        <m:ctrlPr>
                          <a:rPr lang="zh-CN" altLang="zh-CN" i="1" smtClean="0">
                            <a:latin typeface="Cambria Math" panose="02040503050406030204" pitchFamily="18" charset="0"/>
                          </a:rPr>
                        </m:ctrlPr>
                      </m:fPr>
                      <m:num>
                        <m:r>
                          <a:rPr lang="en-US" altLang="zh-CN" i="1">
                            <a:latin typeface="Cambria Math" panose="02040503050406030204" pitchFamily="18" charset="0"/>
                          </a:rPr>
                          <m:t>𝑠𝑢𝑝𝑝𝑜𝑟𝑡</m:t>
                        </m:r>
                        <m:r>
                          <a:rPr lang="en-US" altLang="zh-CN" b="0" i="1" smtClean="0">
                            <a:latin typeface="Cambria Math" panose="02040503050406030204" pitchFamily="18" charset="0"/>
                          </a:rPr>
                          <m:t>_</m:t>
                        </m:r>
                        <m:r>
                          <a:rPr lang="en-US" altLang="zh-CN" b="0" i="1" smtClean="0">
                            <a:latin typeface="Cambria Math" panose="02040503050406030204" pitchFamily="18" charset="0"/>
                          </a:rPr>
                          <m:t>𝑐𝑜𝑢𝑛𝑡</m:t>
                        </m:r>
                        <m:r>
                          <a:rPr lang="en-US" altLang="zh-CN" i="1">
                            <a:latin typeface="Cambria Math" panose="02040503050406030204" pitchFamily="18" charset="0"/>
                          </a:rPr>
                          <m:t>(</m:t>
                        </m:r>
                        <m:r>
                          <a:rPr lang="zh-CN" altLang="en-US" i="1">
                            <a:latin typeface="Cambria Math" panose="02040503050406030204" pitchFamily="18" charset="0"/>
                          </a:rPr>
                          <m:t>饼干</m:t>
                        </m:r>
                        <m:r>
                          <a:rPr lang="en-US" altLang="zh-CN" i="1" smtClean="0">
                            <a:latin typeface="Cambria Math" panose="02040503050406030204" pitchFamily="18" charset="0"/>
                          </a:rPr>
                          <m:t>∪</m:t>
                        </m:r>
                        <m:r>
                          <a:rPr lang="zh-CN" altLang="en-US" i="1">
                            <a:latin typeface="Cambria Math" panose="02040503050406030204" pitchFamily="18" charset="0"/>
                          </a:rPr>
                          <m:t>牛奶</m:t>
                        </m:r>
                        <m:r>
                          <a:rPr lang="en-US" altLang="zh-CN" i="1">
                            <a:latin typeface="Cambria Math" panose="02040503050406030204" pitchFamily="18" charset="0"/>
                          </a:rPr>
                          <m:t>)</m:t>
                        </m:r>
                      </m:num>
                      <m:den>
                        <m:r>
                          <a:rPr lang="en-US" altLang="zh-CN" i="1">
                            <a:latin typeface="Cambria Math" panose="02040503050406030204" pitchFamily="18" charset="0"/>
                          </a:rPr>
                          <m:t>𝑠𝑢𝑝𝑝𝑜𝑟𝑡</m:t>
                        </m:r>
                        <m:r>
                          <a:rPr lang="en-US" altLang="zh-CN" b="0" i="1" smtClean="0">
                            <a:latin typeface="Cambria Math" panose="02040503050406030204" pitchFamily="18" charset="0"/>
                          </a:rPr>
                          <m:t>_</m:t>
                        </m:r>
                        <m:r>
                          <a:rPr lang="en-US" altLang="zh-CN" b="0" i="1" smtClean="0">
                            <a:latin typeface="Cambria Math" panose="02040503050406030204" pitchFamily="18" charset="0"/>
                          </a:rPr>
                          <m:t>𝑐𝑜𝑢𝑛𝑡</m:t>
                        </m:r>
                        <m:r>
                          <a:rPr lang="en-US" altLang="zh-CN" i="1">
                            <a:latin typeface="Cambria Math" panose="02040503050406030204" pitchFamily="18" charset="0"/>
                          </a:rPr>
                          <m:t>(</m:t>
                        </m:r>
                        <m:r>
                          <a:rPr lang="zh-CN" altLang="en-US" i="1">
                            <a:latin typeface="Cambria Math" panose="02040503050406030204" pitchFamily="18" charset="0"/>
                          </a:rPr>
                          <m:t>饼干</m:t>
                        </m:r>
                        <m:r>
                          <a:rPr lang="en-US" altLang="zh-CN" i="1">
                            <a:latin typeface="Cambria Math" panose="02040503050406030204" pitchFamily="18" charset="0"/>
                          </a:rPr>
                          <m:t>)</m:t>
                        </m:r>
                      </m:den>
                    </m:f>
                    <m:r>
                      <a:rPr lang="en-US" altLang="zh-CN" b="0" i="1" smtClean="0">
                        <a:latin typeface="Cambria Math" panose="02040503050406030204" pitchFamily="18" charset="0"/>
                      </a:rPr>
                      <m:t>=</m:t>
                    </m:r>
                    <m:f>
                      <m:fPr>
                        <m:ctrlPr>
                          <a:rPr lang="zh-CN" altLang="zh-CN" i="1" smtClean="0">
                            <a:latin typeface="Cambria Math" panose="02040503050406030204" pitchFamily="18" charset="0"/>
                          </a:rPr>
                        </m:ctrlPr>
                      </m:fPr>
                      <m:num>
                        <m:r>
                          <a:rPr lang="en-US" altLang="zh-CN" i="1" smtClean="0">
                            <a:latin typeface="Cambria Math" panose="02040503050406030204" pitchFamily="18" charset="0"/>
                          </a:rPr>
                          <m:t>2</m:t>
                        </m:r>
                      </m:num>
                      <m:den>
                        <m:r>
                          <a:rPr lang="en-US" altLang="zh-CN" b="0" i="1" smtClean="0">
                            <a:latin typeface="Cambria Math" panose="02040503050406030204" pitchFamily="18" charset="0"/>
                          </a:rPr>
                          <m:t>2</m:t>
                        </m:r>
                      </m:den>
                    </m:f>
                  </m:oMath>
                </a14:m>
                <a:endParaRPr lang="en-US" altLang="zh-CN" dirty="0" smtClean="0"/>
              </a:p>
              <a:p>
                <a:r>
                  <a:rPr lang="en-US" altLang="zh-CN" dirty="0" smtClean="0"/>
                  <a:t>=</a:t>
                </a:r>
                <a:r>
                  <a:rPr lang="en-US" altLang="zh-CN" dirty="0"/>
                  <a:t>1</a:t>
                </a:r>
                <a:endParaRPr lang="en-US" altLang="zh-CN" dirty="0" smtClean="0"/>
              </a:p>
              <a:p>
                <a:r>
                  <a:rPr lang="zh-CN" altLang="en-US" dirty="0" smtClean="0"/>
                  <a:t/>
                </a:r>
                <a:br>
                  <a:rPr lang="zh-CN" altLang="en-US" dirty="0" smtClean="0"/>
                </a:br>
                <a:endParaRPr lang="en-US" altLang="zh-CN" dirty="0" smtClean="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834861"/>
                <a:ext cx="10515600" cy="4351338"/>
              </a:xfrm>
              <a:blipFill>
                <a:blip r:embed="rId2"/>
                <a:stretch>
                  <a:fillRect l="-928" t="-3922"/>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6800273" y="2291245"/>
            <a:ext cx="5209309" cy="2368499"/>
          </a:xfrm>
          <a:prstGeom prst="rect">
            <a:avLst/>
          </a:prstGeom>
        </p:spPr>
      </p:pic>
    </p:spTree>
    <p:extLst>
      <p:ext uri="{BB962C8B-B14F-4D97-AF65-F5344CB8AC3E}">
        <p14:creationId xmlns:p14="http://schemas.microsoft.com/office/powerpoint/2010/main" val="2778404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啤酒与尿布的故事</a:t>
            </a:r>
            <a:endParaRPr lang="zh-CN" altLang="en-US" dirty="0"/>
          </a:p>
        </p:txBody>
      </p:sp>
      <p:sp>
        <p:nvSpPr>
          <p:cNvPr id="3" name="内容占位符 2"/>
          <p:cNvSpPr>
            <a:spLocks noGrp="1"/>
          </p:cNvSpPr>
          <p:nvPr>
            <p:ph idx="1"/>
          </p:nvPr>
        </p:nvSpPr>
        <p:spPr/>
        <p:txBody>
          <a:bodyPr>
            <a:normAutofit/>
          </a:bodyPr>
          <a:lstStyle/>
          <a:p>
            <a:r>
              <a:rPr lang="zh-CN" altLang="zh-CN" dirty="0"/>
              <a:t>“啤酒与尿布”的故事产生于</a:t>
            </a:r>
            <a:r>
              <a:rPr lang="en-US" altLang="zh-CN" dirty="0"/>
              <a:t>20</a:t>
            </a:r>
            <a:r>
              <a:rPr lang="zh-CN" altLang="zh-CN" dirty="0"/>
              <a:t>世纪</a:t>
            </a:r>
            <a:r>
              <a:rPr lang="en-US" altLang="zh-CN" dirty="0"/>
              <a:t>90</a:t>
            </a:r>
            <a:r>
              <a:rPr lang="zh-CN" altLang="zh-CN" dirty="0"/>
              <a:t>年代的美国沃尔玛超市中，沃尔玛的超市管理人员分析销售数据时发现了一个令人难于理解的现象：在某些特定的情况下，“啤酒”与“尿布”两件看上去毫无关系的商品会经常出现在同一个购物篮中，这种独特的销售现象引起了管理人员的注意，经过后续调查发现，这种现象出现在年轻的父亲身上。</a:t>
            </a:r>
            <a:r>
              <a:rPr lang="en-US" altLang="zh-CN" dirty="0"/>
              <a:t> </a:t>
            </a:r>
            <a:endParaRPr lang="zh-CN" altLang="en-US" dirty="0"/>
          </a:p>
        </p:txBody>
      </p:sp>
    </p:spTree>
    <p:extLst>
      <p:ext uri="{BB962C8B-B14F-4D97-AF65-F5344CB8AC3E}">
        <p14:creationId xmlns:p14="http://schemas.microsoft.com/office/powerpoint/2010/main" val="19674151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85000" lnSpcReduction="10000"/>
              </a:bodyPr>
              <a:lstStyle/>
              <a:p>
                <a:r>
                  <a:rPr lang="zh-CN" altLang="en-US" dirty="0"/>
                  <a:t>设置一个最小置信度（ </a:t>
                </a:r>
                <a:r>
                  <a:rPr lang="en-US" altLang="zh-CN" dirty="0" err="1"/>
                  <a:t>min_Confidence</a:t>
                </a:r>
                <a:r>
                  <a:rPr lang="zh-CN" altLang="en-US" dirty="0"/>
                  <a:t>）阈值，以衡量规则的可靠性</a:t>
                </a:r>
                <a:r>
                  <a:rPr lang="zh-CN" altLang="en-US" dirty="0" smtClean="0"/>
                  <a:t>。同时</a:t>
                </a:r>
                <a:r>
                  <a:rPr lang="zh-CN" altLang="en-US" dirty="0"/>
                  <a:t>满足最小支持度和最小置信度阈值的规则称为“ 强规则” ，它是关联规则分析</a:t>
                </a:r>
                <a:r>
                  <a:rPr lang="zh-CN" altLang="en-US" dirty="0" smtClean="0"/>
                  <a:t>的主要</a:t>
                </a:r>
                <a:r>
                  <a:rPr lang="zh-CN" altLang="en-US" dirty="0"/>
                  <a:t>结果</a:t>
                </a:r>
                <a:r>
                  <a:rPr lang="zh-CN" altLang="en-US" dirty="0" smtClean="0"/>
                  <a:t> 。</a:t>
                </a:r>
                <a:endParaRPr lang="en-US" altLang="zh-CN" dirty="0" smtClean="0"/>
              </a:p>
              <a:p>
                <a:r>
                  <a:rPr lang="zh-CN" altLang="en-US" dirty="0" smtClean="0"/>
                  <a:t>例如，如果设置最小置信度阈值为</a:t>
                </a:r>
                <a:r>
                  <a:rPr lang="en-US" altLang="zh-CN" dirty="0" smtClean="0"/>
                  <a:t>0.7</a:t>
                </a:r>
                <a:r>
                  <a:rPr lang="zh-CN" altLang="en-US" dirty="0" smtClean="0"/>
                  <a:t>，下面只有</a:t>
                </a:r>
                <a:r>
                  <a:rPr lang="zh-CN" altLang="en-US" dirty="0" smtClean="0">
                    <a:solidFill>
                      <a:srgbClr val="FF0000"/>
                    </a:solidFill>
                  </a:rPr>
                  <a:t>饼干 ⇒牛奶 </a:t>
                </a:r>
                <a:r>
                  <a:rPr lang="zh-CN" altLang="en-US" dirty="0"/>
                  <a:t>是强关联规则</a:t>
                </a:r>
                <a:endParaRPr lang="en-US" altLang="zh-CN" dirty="0"/>
              </a:p>
              <a:p>
                <a:r>
                  <a:rPr lang="zh-CN" altLang="en-US" dirty="0" smtClean="0"/>
                  <a:t/>
                </a:r>
                <a:br>
                  <a:rPr lang="zh-CN" altLang="en-US" dirty="0" smtClean="0"/>
                </a:br>
                <a:r>
                  <a:rPr lang="zh-CN" altLang="en-US" dirty="0" smtClean="0"/>
                  <a:t>关联规则 </a:t>
                </a:r>
                <a:r>
                  <a:rPr lang="zh-CN" altLang="en-US" dirty="0" smtClean="0">
                    <a:solidFill>
                      <a:srgbClr val="FF0000"/>
                    </a:solidFill>
                  </a:rPr>
                  <a:t>牛奶 ⇒饼干 </a:t>
                </a:r>
                <a:r>
                  <a:rPr lang="zh-CN" altLang="en-US" dirty="0" smtClean="0"/>
                  <a:t>的</a:t>
                </a:r>
                <a:r>
                  <a:rPr lang="zh-CN" altLang="en-US" dirty="0"/>
                  <a:t>置信</a:t>
                </a:r>
                <a:r>
                  <a:rPr lang="zh-CN" altLang="en-US" dirty="0" smtClean="0"/>
                  <a:t>度</a:t>
                </a:r>
                <a:endParaRPr lang="en-US" altLang="zh-CN" dirty="0" smtClean="0"/>
              </a:p>
              <a:p>
                <a:r>
                  <a:rPr lang="zh-CN" altLang="en-US" dirty="0" smtClean="0"/>
                  <a:t> </a:t>
                </a:r>
                <a:r>
                  <a:rPr lang="en-US" altLang="zh-CN" dirty="0" smtClean="0"/>
                  <a:t>=</a:t>
                </a:r>
                <a14:m>
                  <m:oMath xmlns:m="http://schemas.openxmlformats.org/officeDocument/2006/math">
                    <m:f>
                      <m:fPr>
                        <m:ctrlPr>
                          <a:rPr lang="zh-CN" altLang="zh-CN" i="1" smtClean="0">
                            <a:latin typeface="Cambria Math" panose="02040503050406030204" pitchFamily="18" charset="0"/>
                          </a:rPr>
                        </m:ctrlPr>
                      </m:fPr>
                      <m:num>
                        <m:r>
                          <a:rPr lang="en-US" altLang="zh-CN" i="1">
                            <a:latin typeface="Cambria Math" panose="02040503050406030204" pitchFamily="18" charset="0"/>
                          </a:rPr>
                          <m:t>𝑠𝑢𝑝𝑝𝑜𝑟𝑡</m:t>
                        </m:r>
                        <m:r>
                          <a:rPr lang="en-US" altLang="zh-CN" b="0" i="1" smtClean="0">
                            <a:latin typeface="Cambria Math" panose="02040503050406030204" pitchFamily="18" charset="0"/>
                          </a:rPr>
                          <m:t>_</m:t>
                        </m:r>
                        <m:r>
                          <a:rPr lang="en-US" altLang="zh-CN" b="0" i="1" smtClean="0">
                            <a:latin typeface="Cambria Math" panose="02040503050406030204" pitchFamily="18" charset="0"/>
                          </a:rPr>
                          <m:t>𝑐𝑜𝑢𝑛𝑡</m:t>
                        </m:r>
                        <m:r>
                          <a:rPr lang="en-US" altLang="zh-CN" i="1">
                            <a:latin typeface="Cambria Math" panose="02040503050406030204" pitchFamily="18" charset="0"/>
                          </a:rPr>
                          <m:t>(</m:t>
                        </m:r>
                        <m:r>
                          <a:rPr lang="zh-CN" altLang="en-US" i="1">
                            <a:latin typeface="Cambria Math" panose="02040503050406030204" pitchFamily="18" charset="0"/>
                          </a:rPr>
                          <m:t>牛奶</m:t>
                        </m:r>
                        <m:r>
                          <a:rPr lang="en-US" altLang="zh-CN" i="1">
                            <a:latin typeface="Cambria Math" panose="02040503050406030204" pitchFamily="18" charset="0"/>
                          </a:rPr>
                          <m:t>∪</m:t>
                        </m:r>
                        <m:r>
                          <a:rPr lang="zh-CN" altLang="en-US" i="1">
                            <a:latin typeface="Cambria Math" panose="02040503050406030204" pitchFamily="18" charset="0"/>
                          </a:rPr>
                          <m:t>饼干</m:t>
                        </m:r>
                        <m:r>
                          <a:rPr lang="en-US" altLang="zh-CN" i="1">
                            <a:latin typeface="Cambria Math" panose="02040503050406030204" pitchFamily="18" charset="0"/>
                          </a:rPr>
                          <m:t>)</m:t>
                        </m:r>
                      </m:num>
                      <m:den>
                        <m:r>
                          <a:rPr lang="en-US" altLang="zh-CN" i="1">
                            <a:latin typeface="Cambria Math" panose="02040503050406030204" pitchFamily="18" charset="0"/>
                          </a:rPr>
                          <m:t>𝑠𝑢𝑝𝑝𝑜𝑟𝑡</m:t>
                        </m:r>
                        <m:r>
                          <a:rPr lang="en-US" altLang="zh-CN" b="0" i="1" smtClean="0">
                            <a:latin typeface="Cambria Math" panose="02040503050406030204" pitchFamily="18" charset="0"/>
                          </a:rPr>
                          <m:t>_</m:t>
                        </m:r>
                        <m:r>
                          <a:rPr lang="en-US" altLang="zh-CN" b="0" i="1" smtClean="0">
                            <a:latin typeface="Cambria Math" panose="02040503050406030204" pitchFamily="18" charset="0"/>
                          </a:rPr>
                          <m:t>𝑐𝑜𝑢𝑛𝑡</m:t>
                        </m:r>
                        <m:r>
                          <a:rPr lang="en-US" altLang="zh-CN" i="1">
                            <a:latin typeface="Cambria Math" panose="02040503050406030204" pitchFamily="18" charset="0"/>
                          </a:rPr>
                          <m:t>(</m:t>
                        </m:r>
                        <m:r>
                          <a:rPr lang="zh-CN" altLang="en-US" i="1">
                            <a:latin typeface="Cambria Math" panose="02040503050406030204" pitchFamily="18" charset="0"/>
                          </a:rPr>
                          <m:t>牛奶</m:t>
                        </m:r>
                        <m:r>
                          <a:rPr lang="en-US" altLang="zh-CN" i="1">
                            <a:latin typeface="Cambria Math" panose="02040503050406030204" pitchFamily="18" charset="0"/>
                          </a:rPr>
                          <m:t>)</m:t>
                        </m:r>
                      </m:den>
                    </m:f>
                    <m:r>
                      <a:rPr lang="en-US" altLang="zh-CN" b="0" i="1" smtClean="0">
                        <a:latin typeface="Cambria Math" panose="02040503050406030204" pitchFamily="18" charset="0"/>
                      </a:rPr>
                      <m:t>=</m:t>
                    </m:r>
                    <m:f>
                      <m:fPr>
                        <m:ctrlPr>
                          <a:rPr lang="zh-CN" altLang="zh-CN" i="1" smtClean="0">
                            <a:latin typeface="Cambria Math" panose="02040503050406030204" pitchFamily="18" charset="0"/>
                          </a:rPr>
                        </m:ctrlPr>
                      </m:fPr>
                      <m:num>
                        <m:r>
                          <a:rPr lang="en-US" altLang="zh-CN" i="1" smtClean="0">
                            <a:latin typeface="Cambria Math" panose="02040503050406030204" pitchFamily="18" charset="0"/>
                          </a:rPr>
                          <m:t>2</m:t>
                        </m:r>
                      </m:num>
                      <m:den>
                        <m:r>
                          <a:rPr lang="en-US" altLang="zh-CN" i="1" smtClean="0">
                            <a:latin typeface="Cambria Math" panose="02040503050406030204" pitchFamily="18" charset="0"/>
                          </a:rPr>
                          <m:t>4</m:t>
                        </m:r>
                      </m:den>
                    </m:f>
                  </m:oMath>
                </a14:m>
                <a:r>
                  <a:rPr lang="en-US" altLang="zh-CN" dirty="0" smtClean="0"/>
                  <a:t>=0.5</a:t>
                </a:r>
              </a:p>
              <a:p>
                <a:endParaRPr lang="en-US" altLang="zh-CN" dirty="0"/>
              </a:p>
              <a:p>
                <a:r>
                  <a:rPr lang="zh-CN" altLang="en-US" dirty="0" smtClean="0"/>
                  <a:t>关联规则 </a:t>
                </a:r>
                <a:r>
                  <a:rPr lang="zh-CN" altLang="en-US" dirty="0" smtClean="0">
                    <a:solidFill>
                      <a:srgbClr val="FF0000"/>
                    </a:solidFill>
                  </a:rPr>
                  <a:t>饼干 ⇒牛奶 </a:t>
                </a:r>
                <a:r>
                  <a:rPr lang="zh-CN" altLang="en-US" dirty="0" smtClean="0"/>
                  <a:t>的</a:t>
                </a:r>
                <a:r>
                  <a:rPr lang="zh-CN" altLang="en-US" dirty="0"/>
                  <a:t>置信</a:t>
                </a:r>
                <a:r>
                  <a:rPr lang="zh-CN" altLang="en-US" dirty="0" smtClean="0"/>
                  <a:t>度</a:t>
                </a:r>
                <a:endParaRPr lang="en-US" altLang="zh-CN" dirty="0" smtClean="0"/>
              </a:p>
              <a:p>
                <a:r>
                  <a:rPr lang="zh-CN" altLang="en-US" dirty="0" smtClean="0"/>
                  <a:t> </a:t>
                </a:r>
                <a:r>
                  <a:rPr lang="en-US" altLang="zh-CN" dirty="0" smtClean="0"/>
                  <a:t>=</a:t>
                </a:r>
                <a14:m>
                  <m:oMath xmlns:m="http://schemas.openxmlformats.org/officeDocument/2006/math">
                    <m:f>
                      <m:fPr>
                        <m:ctrlPr>
                          <a:rPr lang="zh-CN" altLang="zh-CN" i="1" smtClean="0">
                            <a:latin typeface="Cambria Math" panose="02040503050406030204" pitchFamily="18" charset="0"/>
                          </a:rPr>
                        </m:ctrlPr>
                      </m:fPr>
                      <m:num>
                        <m:r>
                          <a:rPr lang="en-US" altLang="zh-CN" i="1">
                            <a:latin typeface="Cambria Math" panose="02040503050406030204" pitchFamily="18" charset="0"/>
                          </a:rPr>
                          <m:t>𝑠𝑢𝑝𝑝𝑜𝑟𝑡</m:t>
                        </m:r>
                        <m:r>
                          <a:rPr lang="en-US" altLang="zh-CN" b="0" i="1" smtClean="0">
                            <a:latin typeface="Cambria Math" panose="02040503050406030204" pitchFamily="18" charset="0"/>
                          </a:rPr>
                          <m:t>_</m:t>
                        </m:r>
                        <m:r>
                          <a:rPr lang="en-US" altLang="zh-CN" b="0" i="1" smtClean="0">
                            <a:latin typeface="Cambria Math" panose="02040503050406030204" pitchFamily="18" charset="0"/>
                          </a:rPr>
                          <m:t>𝑐𝑜𝑢𝑛𝑡</m:t>
                        </m:r>
                        <m:r>
                          <a:rPr lang="en-US" altLang="zh-CN" i="1">
                            <a:latin typeface="Cambria Math" panose="02040503050406030204" pitchFamily="18" charset="0"/>
                          </a:rPr>
                          <m:t>(</m:t>
                        </m:r>
                        <m:r>
                          <a:rPr lang="zh-CN" altLang="en-US" i="1">
                            <a:latin typeface="Cambria Math" panose="02040503050406030204" pitchFamily="18" charset="0"/>
                          </a:rPr>
                          <m:t>饼干</m:t>
                        </m:r>
                        <m:r>
                          <a:rPr lang="en-US" altLang="zh-CN" i="1" smtClean="0">
                            <a:latin typeface="Cambria Math" panose="02040503050406030204" pitchFamily="18" charset="0"/>
                          </a:rPr>
                          <m:t>∪</m:t>
                        </m:r>
                        <m:r>
                          <a:rPr lang="zh-CN" altLang="en-US" i="1">
                            <a:latin typeface="Cambria Math" panose="02040503050406030204" pitchFamily="18" charset="0"/>
                          </a:rPr>
                          <m:t>牛奶</m:t>
                        </m:r>
                        <m:r>
                          <a:rPr lang="en-US" altLang="zh-CN" i="1">
                            <a:latin typeface="Cambria Math" panose="02040503050406030204" pitchFamily="18" charset="0"/>
                          </a:rPr>
                          <m:t>)</m:t>
                        </m:r>
                      </m:num>
                      <m:den>
                        <m:r>
                          <a:rPr lang="en-US" altLang="zh-CN" i="1">
                            <a:latin typeface="Cambria Math" panose="02040503050406030204" pitchFamily="18" charset="0"/>
                          </a:rPr>
                          <m:t>𝑠𝑢𝑝𝑝𝑜𝑟𝑡</m:t>
                        </m:r>
                        <m:r>
                          <a:rPr lang="en-US" altLang="zh-CN" b="0" i="1" smtClean="0">
                            <a:latin typeface="Cambria Math" panose="02040503050406030204" pitchFamily="18" charset="0"/>
                          </a:rPr>
                          <m:t>_</m:t>
                        </m:r>
                        <m:r>
                          <a:rPr lang="en-US" altLang="zh-CN" b="0" i="1" smtClean="0">
                            <a:latin typeface="Cambria Math" panose="02040503050406030204" pitchFamily="18" charset="0"/>
                          </a:rPr>
                          <m:t>𝑐𝑜𝑢𝑛𝑡</m:t>
                        </m:r>
                        <m:r>
                          <a:rPr lang="en-US" altLang="zh-CN" i="1">
                            <a:latin typeface="Cambria Math" panose="02040503050406030204" pitchFamily="18" charset="0"/>
                          </a:rPr>
                          <m:t>(</m:t>
                        </m:r>
                        <m:r>
                          <a:rPr lang="zh-CN" altLang="en-US" i="1">
                            <a:latin typeface="Cambria Math" panose="02040503050406030204" pitchFamily="18" charset="0"/>
                          </a:rPr>
                          <m:t>饼干</m:t>
                        </m:r>
                        <m:r>
                          <a:rPr lang="en-US" altLang="zh-CN" i="1">
                            <a:latin typeface="Cambria Math" panose="02040503050406030204" pitchFamily="18" charset="0"/>
                          </a:rPr>
                          <m:t>)</m:t>
                        </m:r>
                      </m:den>
                    </m:f>
                    <m:r>
                      <a:rPr lang="en-US" altLang="zh-CN" b="0" i="1" smtClean="0">
                        <a:latin typeface="Cambria Math" panose="02040503050406030204" pitchFamily="18" charset="0"/>
                      </a:rPr>
                      <m:t>=</m:t>
                    </m:r>
                    <m:f>
                      <m:fPr>
                        <m:ctrlPr>
                          <a:rPr lang="zh-CN" altLang="zh-CN" i="1" smtClean="0">
                            <a:latin typeface="Cambria Math" panose="02040503050406030204" pitchFamily="18" charset="0"/>
                          </a:rPr>
                        </m:ctrlPr>
                      </m:fPr>
                      <m:num>
                        <m:r>
                          <a:rPr lang="en-US" altLang="zh-CN" i="1" smtClean="0">
                            <a:latin typeface="Cambria Math" panose="02040503050406030204" pitchFamily="18" charset="0"/>
                          </a:rPr>
                          <m:t>2</m:t>
                        </m:r>
                      </m:num>
                      <m:den>
                        <m:r>
                          <a:rPr lang="en-US" altLang="zh-CN" b="0" i="1" smtClean="0">
                            <a:latin typeface="Cambria Math" panose="02040503050406030204" pitchFamily="18" charset="0"/>
                          </a:rPr>
                          <m:t>2</m:t>
                        </m:r>
                      </m:den>
                    </m:f>
                  </m:oMath>
                </a14:m>
                <a:r>
                  <a:rPr lang="en-US" altLang="zh-CN" dirty="0" smtClean="0"/>
                  <a:t>=</a:t>
                </a:r>
                <a:r>
                  <a:rPr lang="en-US" altLang="zh-CN" dirty="0"/>
                  <a:t>1</a:t>
                </a:r>
                <a:endParaRPr lang="en-US" altLang="zh-CN" dirty="0" smtClean="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812"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65118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因为规则都是从频繁项集产生的，每条规则都满足最小支持度。当产生了太多的频繁项集从而产生了过多的规则时，一个实用的方法是再设置规则进行挑选和对规则进行排序</a:t>
            </a:r>
            <a:r>
              <a:rPr lang="zh-CN" altLang="zh-CN" dirty="0" smtClean="0"/>
              <a:t>。</a:t>
            </a:r>
            <a:endParaRPr lang="en-US" altLang="zh-CN" dirty="0" smtClean="0"/>
          </a:p>
          <a:p>
            <a:r>
              <a:rPr lang="zh-CN" altLang="zh-CN" dirty="0" smtClean="0"/>
              <a:t>一</a:t>
            </a:r>
            <a:r>
              <a:rPr lang="zh-CN" altLang="zh-CN" dirty="0"/>
              <a:t>个普遍</a:t>
            </a:r>
            <a:r>
              <a:rPr lang="zh-CN" altLang="zh-CN" dirty="0" smtClean="0"/>
              <a:t>的</a:t>
            </a:r>
            <a:r>
              <a:rPr lang="zh-CN" altLang="en-US" dirty="0" smtClean="0"/>
              <a:t>挑选规则的</a:t>
            </a:r>
            <a:r>
              <a:rPr lang="zh-CN" altLang="zh-CN" dirty="0" smtClean="0"/>
              <a:t>做法</a:t>
            </a:r>
            <a:r>
              <a:rPr lang="zh-CN" altLang="zh-CN" dirty="0"/>
              <a:t>是设置提升度</a:t>
            </a:r>
            <a:r>
              <a:rPr lang="en-US" altLang="zh-CN" dirty="0"/>
              <a:t>lift</a:t>
            </a:r>
            <a:r>
              <a:rPr lang="zh-CN" altLang="zh-CN" dirty="0" smtClean="0"/>
              <a:t>。</a:t>
            </a:r>
            <a:endParaRPr lang="zh-CN" altLang="en-US" dirty="0"/>
          </a:p>
        </p:txBody>
      </p:sp>
    </p:spTree>
    <p:extLst>
      <p:ext uri="{BB962C8B-B14F-4D97-AF65-F5344CB8AC3E}">
        <p14:creationId xmlns:p14="http://schemas.microsoft.com/office/powerpoint/2010/main" val="30917647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solidFill>
                  <a:srgbClr val="FF0000"/>
                </a:solidFill>
              </a:rPr>
              <a:t>提升度</a:t>
            </a:r>
            <a:r>
              <a:rPr lang="en-US" altLang="zh-CN" dirty="0">
                <a:solidFill>
                  <a:srgbClr val="FF0000"/>
                </a:solidFill>
              </a:rPr>
              <a:t>(Lift</a:t>
            </a:r>
            <a:r>
              <a:rPr lang="en-US" altLang="zh-CN" dirty="0" smtClean="0">
                <a:solidFill>
                  <a:srgbClr val="FF0000"/>
                </a:solidFill>
              </a:rPr>
              <a:t>)</a:t>
            </a:r>
          </a:p>
          <a:p>
            <a:r>
              <a:rPr lang="zh-CN" altLang="en-US" dirty="0" smtClean="0"/>
              <a:t>提升</a:t>
            </a:r>
            <a:r>
              <a:rPr lang="zh-CN" altLang="en-US" dirty="0"/>
              <a:t>度指在规则</a:t>
            </a:r>
            <a:r>
              <a:rPr lang="en-US" altLang="zh-CN" dirty="0"/>
              <a:t>A ⇒ B</a:t>
            </a:r>
            <a:r>
              <a:rPr lang="zh-CN" altLang="en-US" dirty="0"/>
              <a:t>中，由于项集</a:t>
            </a:r>
            <a:r>
              <a:rPr lang="en-US" altLang="zh-CN" dirty="0"/>
              <a:t>A</a:t>
            </a:r>
            <a:r>
              <a:rPr lang="zh-CN" altLang="en-US" dirty="0"/>
              <a:t>发生导致的项集</a:t>
            </a:r>
            <a:r>
              <a:rPr lang="en-US" altLang="zh-CN" dirty="0"/>
              <a:t>B</a:t>
            </a:r>
            <a:r>
              <a:rPr lang="zh-CN" altLang="en-US" dirty="0"/>
              <a:t>发生的概率与项集</a:t>
            </a:r>
            <a:r>
              <a:rPr lang="en-US" altLang="zh-CN" dirty="0"/>
              <a:t>B</a:t>
            </a:r>
            <a:r>
              <a:rPr lang="zh-CN" altLang="en-US" dirty="0"/>
              <a:t>发生概率</a:t>
            </a:r>
            <a:r>
              <a:rPr lang="zh-CN" altLang="en-US" dirty="0" smtClean="0"/>
              <a:t>之比</a:t>
            </a:r>
            <a:r>
              <a:rPr lang="zh-CN" altLang="en-US" dirty="0"/>
              <a:t>，即规则的置信度与规则后件的支持度之比。 </a:t>
            </a:r>
            <a:r>
              <a:rPr lang="zh-CN" altLang="en-US" dirty="0" smtClean="0"/>
              <a:t/>
            </a:r>
            <a:br>
              <a:rPr lang="zh-CN" altLang="en-US" dirty="0" smtClean="0"/>
            </a:br>
            <a:endParaRPr lang="zh-CN" altLang="en-US" dirty="0"/>
          </a:p>
        </p:txBody>
      </p:sp>
      <p:pic>
        <p:nvPicPr>
          <p:cNvPr id="4" name="图片 3"/>
          <p:cNvPicPr>
            <a:picLocks noChangeAspect="1"/>
          </p:cNvPicPr>
          <p:nvPr/>
        </p:nvPicPr>
        <p:blipFill>
          <a:blip r:embed="rId2"/>
          <a:stretch>
            <a:fillRect/>
          </a:stretch>
        </p:blipFill>
        <p:spPr>
          <a:xfrm>
            <a:off x="2201718" y="3915353"/>
            <a:ext cx="8305800" cy="2038350"/>
          </a:xfrm>
          <a:prstGeom prst="rect">
            <a:avLst/>
          </a:prstGeom>
        </p:spPr>
      </p:pic>
    </p:spTree>
    <p:extLst>
      <p:ext uri="{BB962C8B-B14F-4D97-AF65-F5344CB8AC3E}">
        <p14:creationId xmlns:p14="http://schemas.microsoft.com/office/powerpoint/2010/main" val="29008975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可以看到前件和后件越不相关提升度越趋近于</a:t>
            </a:r>
            <a:r>
              <a:rPr lang="en-US" altLang="zh-CN" dirty="0" smtClean="0"/>
              <a:t>1</a:t>
            </a:r>
            <a:r>
              <a:rPr lang="zh-CN" altLang="en-US" dirty="0" smtClean="0"/>
              <a:t>。</a:t>
            </a:r>
            <a:r>
              <a:rPr lang="en-US" altLang="zh-CN" dirty="0" smtClean="0"/>
              <a:t>lift</a:t>
            </a:r>
            <a:r>
              <a:rPr lang="zh-CN" altLang="zh-CN" dirty="0" smtClean="0"/>
              <a:t>小于</a:t>
            </a:r>
            <a:r>
              <a:rPr lang="en-US" altLang="zh-CN" dirty="0" smtClean="0"/>
              <a:t>1</a:t>
            </a:r>
            <a:r>
              <a:rPr lang="zh-CN" altLang="zh-CN" dirty="0" smtClean="0"/>
              <a:t>的规则是没有意义的。</a:t>
            </a:r>
            <a:endParaRPr lang="en-US" altLang="zh-CN" dirty="0" smtClean="0"/>
          </a:p>
          <a:p>
            <a:r>
              <a:rPr lang="zh-CN" altLang="zh-CN" dirty="0" smtClean="0"/>
              <a:t>提升度越大指示先导和后继的关联越强。关联规则越有意义。</a:t>
            </a:r>
            <a:endParaRPr lang="en-US" altLang="zh-CN" dirty="0" smtClean="0"/>
          </a:p>
        </p:txBody>
      </p:sp>
    </p:spTree>
    <p:extLst>
      <p:ext uri="{BB962C8B-B14F-4D97-AF65-F5344CB8AC3E}">
        <p14:creationId xmlns:p14="http://schemas.microsoft.com/office/powerpoint/2010/main" val="27215569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练习</a:t>
            </a:r>
            <a:endParaRPr lang="zh-CN" altLang="en-US" dirty="0"/>
          </a:p>
        </p:txBody>
      </p:sp>
      <p:sp>
        <p:nvSpPr>
          <p:cNvPr id="3" name="内容占位符 2"/>
          <p:cNvSpPr>
            <a:spLocks noGrp="1"/>
          </p:cNvSpPr>
          <p:nvPr>
            <p:ph idx="1"/>
          </p:nvPr>
        </p:nvSpPr>
        <p:spPr/>
        <p:txBody>
          <a:bodyPr/>
          <a:lstStyle/>
          <a:p>
            <a:r>
              <a:rPr lang="zh-CN" altLang="zh-CN" dirty="0"/>
              <a:t>本节以超市为例子，假设所有商品构成的</a:t>
            </a:r>
            <a:r>
              <a:rPr lang="zh-CN" altLang="zh-CN" dirty="0" smtClean="0"/>
              <a:t>项集</a:t>
            </a:r>
            <a:r>
              <a:rPr lang="en-US" altLang="zh-CN" dirty="0" smtClean="0"/>
              <a:t>{milk</a:t>
            </a:r>
            <a:r>
              <a:rPr lang="en-US" altLang="zh-CN" dirty="0"/>
              <a:t>, bread, butter, beer}</a:t>
            </a:r>
            <a:r>
              <a:rPr lang="zh-CN" altLang="zh-CN" dirty="0" smtClean="0"/>
              <a:t>。</a:t>
            </a:r>
            <a:r>
              <a:rPr lang="zh-CN" altLang="en-US" dirty="0" smtClean="0"/>
              <a:t>下</a:t>
            </a:r>
            <a:r>
              <a:rPr lang="zh-CN" altLang="zh-CN" dirty="0" smtClean="0"/>
              <a:t>表显示</a:t>
            </a:r>
            <a:r>
              <a:rPr lang="zh-CN" altLang="zh-CN" dirty="0"/>
              <a:t>了一个小</a:t>
            </a:r>
            <a:r>
              <a:rPr lang="zh-CN" altLang="zh-CN" dirty="0" smtClean="0"/>
              <a:t>的</a:t>
            </a:r>
            <a:r>
              <a:rPr lang="zh-CN" altLang="en-US" dirty="0" smtClean="0"/>
              <a:t>购物篮</a:t>
            </a:r>
            <a:r>
              <a:rPr lang="zh-CN" altLang="zh-CN" dirty="0" smtClean="0"/>
              <a:t>。</a:t>
            </a:r>
            <a:endParaRPr lang="zh-CN" altLang="zh-CN" dirty="0"/>
          </a:p>
          <a:p>
            <a:endParaRPr lang="zh-CN" altLang="en-US" dirty="0"/>
          </a:p>
        </p:txBody>
      </p:sp>
      <p:pic>
        <p:nvPicPr>
          <p:cNvPr id="5" name="图片 4"/>
          <p:cNvPicPr>
            <a:picLocks noChangeAspect="1"/>
          </p:cNvPicPr>
          <p:nvPr/>
        </p:nvPicPr>
        <p:blipFill>
          <a:blip r:embed="rId2"/>
          <a:stretch>
            <a:fillRect/>
          </a:stretch>
        </p:blipFill>
        <p:spPr>
          <a:xfrm>
            <a:off x="2104880" y="3366332"/>
            <a:ext cx="7982239" cy="2033766"/>
          </a:xfrm>
          <a:prstGeom prst="rect">
            <a:avLst/>
          </a:prstGeom>
        </p:spPr>
      </p:pic>
    </p:spTree>
    <p:extLst>
      <p:ext uri="{BB962C8B-B14F-4D97-AF65-F5344CB8AC3E}">
        <p14:creationId xmlns:p14="http://schemas.microsoft.com/office/powerpoint/2010/main" val="30676232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a:t>
                </a:r>
                <a:r>
                  <a:rPr lang="en-US" altLang="zh-CN" dirty="0" smtClean="0"/>
                  <a:t>1</a:t>
                </a:r>
                <a:r>
                  <a:rPr lang="zh-CN" altLang="en-US" dirty="0" smtClean="0"/>
                  <a:t>）</a:t>
                </a:r>
                <a:r>
                  <a:rPr lang="en-US" altLang="zh-CN" dirty="0" smtClean="0"/>
                  <a:t>1</a:t>
                </a:r>
                <a:r>
                  <a:rPr lang="zh-CN" altLang="en-US" dirty="0" smtClean="0"/>
                  <a:t>项集：</a:t>
                </a:r>
                <a:endParaRPr lang="en-US" altLang="zh-CN" dirty="0" smtClean="0"/>
              </a:p>
              <a:p>
                <a:r>
                  <a:rPr lang="zh-CN" altLang="en-US" dirty="0" smtClean="0"/>
                  <a:t>（</a:t>
                </a:r>
                <a:r>
                  <a:rPr lang="en-US" altLang="zh-CN" dirty="0" smtClean="0"/>
                  <a:t>2</a:t>
                </a:r>
                <a:r>
                  <a:rPr lang="zh-CN" altLang="en-US" dirty="0" smtClean="0"/>
                  <a:t>）</a:t>
                </a:r>
                <a:r>
                  <a:rPr lang="en-US" altLang="zh-CN" dirty="0" smtClean="0"/>
                  <a:t>2</a:t>
                </a:r>
                <a:r>
                  <a:rPr lang="zh-CN" altLang="en-US" dirty="0" smtClean="0"/>
                  <a:t>项集：</a:t>
                </a:r>
                <a:endParaRPr lang="en-US" altLang="zh-CN" dirty="0" smtClean="0"/>
              </a:p>
              <a:p>
                <a:r>
                  <a:rPr lang="zh-CN" altLang="en-US" dirty="0" smtClean="0"/>
                  <a:t>（</a:t>
                </a:r>
                <a:r>
                  <a:rPr lang="en-US" altLang="zh-CN" dirty="0" smtClean="0"/>
                  <a:t>3</a:t>
                </a:r>
                <a:r>
                  <a:rPr lang="zh-CN" altLang="en-US" dirty="0" smtClean="0"/>
                  <a:t>）</a:t>
                </a:r>
                <a:r>
                  <a:rPr lang="en-US" altLang="zh-CN" dirty="0" smtClean="0"/>
                  <a:t>3</a:t>
                </a:r>
                <a:r>
                  <a:rPr lang="zh-CN" altLang="en-US" dirty="0" smtClean="0"/>
                  <a:t>项集：</a:t>
                </a:r>
                <a:endParaRPr lang="en-US" altLang="zh-CN" dirty="0" smtClean="0"/>
              </a:p>
              <a:p>
                <a:r>
                  <a:rPr lang="zh-CN" altLang="en-US" dirty="0" smtClean="0"/>
                  <a:t>（</a:t>
                </a:r>
                <a:r>
                  <a:rPr lang="en-US" altLang="zh-CN" dirty="0" smtClean="0"/>
                  <a:t>4</a:t>
                </a:r>
                <a:r>
                  <a:rPr lang="zh-CN" altLang="en-US" dirty="0" smtClean="0"/>
                  <a:t>）项集</a:t>
                </a:r>
                <a:r>
                  <a:rPr lang="en-US" altLang="zh-CN" dirty="0" smtClean="0"/>
                  <a:t>{milk, bread, butter}</a:t>
                </a:r>
                <a:r>
                  <a:rPr lang="zh-CN" altLang="en-US" dirty="0" smtClean="0"/>
                  <a:t>的支持度计数和支持度</a:t>
                </a:r>
                <a:endParaRPr lang="en-US" altLang="zh-CN" dirty="0" smtClean="0"/>
              </a:p>
              <a:p>
                <a:r>
                  <a:rPr lang="zh-CN" altLang="en-US" dirty="0" smtClean="0"/>
                  <a:t>（</a:t>
                </a:r>
                <a:r>
                  <a:rPr lang="en-US" altLang="zh-CN" dirty="0" smtClean="0"/>
                  <a:t>5</a:t>
                </a:r>
                <a:r>
                  <a:rPr lang="zh-CN" altLang="en-US" dirty="0" smtClean="0"/>
                  <a:t>）如果支持度阈值是</a:t>
                </a:r>
                <a:r>
                  <a:rPr lang="en-US" altLang="zh-CN" dirty="0" smtClean="0"/>
                  <a:t>0.4</a:t>
                </a:r>
                <a:r>
                  <a:rPr lang="zh-CN" altLang="en-US" dirty="0" smtClean="0"/>
                  <a:t>，有哪些频繁项集</a:t>
                </a:r>
                <a:endParaRPr lang="en-US" altLang="zh-CN" dirty="0" smtClean="0"/>
              </a:p>
              <a:p>
                <a:r>
                  <a:rPr lang="zh-CN" altLang="en-US" dirty="0" smtClean="0"/>
                  <a:t>（</a:t>
                </a:r>
                <a:r>
                  <a:rPr lang="en-US" altLang="zh-CN" dirty="0" smtClean="0"/>
                  <a:t>6</a:t>
                </a:r>
                <a:r>
                  <a:rPr lang="zh-CN" altLang="en-US" dirty="0" smtClean="0"/>
                  <a:t>）关联规则</a:t>
                </a:r>
                <a:r>
                  <a:rPr lang="en-US" altLang="zh-CN" dirty="0" smtClean="0"/>
                  <a:t>{milk, bread}</a:t>
                </a:r>
                <a14:m>
                  <m:oMath xmlns:m="http://schemas.openxmlformats.org/officeDocument/2006/math">
                    <m:r>
                      <a:rPr lang="en-US" altLang="zh-CN">
                        <a:latin typeface="Cambria Math" panose="02040503050406030204" pitchFamily="18" charset="0"/>
                      </a:rPr>
                      <m:t>⇒</m:t>
                    </m:r>
                  </m:oMath>
                </a14:m>
                <a:r>
                  <a:rPr lang="en-US" altLang="zh-CN" dirty="0"/>
                  <a:t>{butter}</a:t>
                </a:r>
                <a:r>
                  <a:rPr lang="zh-CN" altLang="en-US" dirty="0" smtClean="0"/>
                  <a:t>的支持度、置信度和提升度</a:t>
                </a:r>
                <a:endParaRPr lang="en-US" altLang="zh-CN" dirty="0" smtClean="0"/>
              </a:p>
              <a:p>
                <a:r>
                  <a:rPr lang="zh-CN" altLang="en-US" dirty="0" smtClean="0"/>
                  <a:t>它有意义吗？</a:t>
                </a:r>
                <a:endParaRPr lang="en-US" altLang="zh-CN" dirty="0" smtClean="0"/>
              </a:p>
              <a:p>
                <a:r>
                  <a:rPr lang="zh-CN" altLang="en-US" dirty="0" smtClean="0"/>
                  <a:t>（</a:t>
                </a:r>
                <a:r>
                  <a:rPr lang="en-US" altLang="zh-CN" dirty="0" smtClean="0"/>
                  <a:t>7</a:t>
                </a:r>
                <a:r>
                  <a:rPr lang="zh-CN" altLang="en-US" dirty="0" smtClean="0"/>
                  <a:t>）</a:t>
                </a:r>
                <a:r>
                  <a:rPr lang="zh-CN" altLang="zh-CN" dirty="0" smtClean="0"/>
                  <a:t>规则</a:t>
                </a:r>
                <a:r>
                  <a:rPr lang="en-US" altLang="zh-CN" dirty="0"/>
                  <a:t>{bread}</a:t>
                </a:r>
                <a14:m>
                  <m:oMath xmlns:m="http://schemas.openxmlformats.org/officeDocument/2006/math">
                    <m:r>
                      <a:rPr lang="en-US" altLang="zh-CN">
                        <a:latin typeface="Cambria Math" panose="02040503050406030204" pitchFamily="18" charset="0"/>
                      </a:rPr>
                      <m:t>⇒</m:t>
                    </m:r>
                  </m:oMath>
                </a14:m>
                <a:r>
                  <a:rPr lang="en-US" altLang="zh-CN" dirty="0"/>
                  <a:t>{butter}</a:t>
                </a:r>
                <a:r>
                  <a:rPr lang="zh-CN" altLang="zh-CN" dirty="0"/>
                  <a:t>有意义吗？</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331074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9.1.3 </a:t>
            </a:r>
            <a:r>
              <a:rPr lang="zh-CN" altLang="en-US" dirty="0"/>
              <a:t>关联规则挖掘算法</a:t>
            </a:r>
            <a:r>
              <a:rPr lang="zh-CN" altLang="en-US" dirty="0" smtClean="0"/>
              <a:t> </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err="1">
                <a:solidFill>
                  <a:srgbClr val="FF0000"/>
                </a:solidFill>
              </a:rPr>
              <a:t>Apriori</a:t>
            </a:r>
            <a:r>
              <a:rPr lang="en-US" altLang="zh-CN" dirty="0">
                <a:solidFill>
                  <a:srgbClr val="FF0000"/>
                </a:solidFill>
              </a:rPr>
              <a:t> </a:t>
            </a:r>
            <a:r>
              <a:rPr lang="zh-CN" altLang="en-US" dirty="0">
                <a:solidFill>
                  <a:srgbClr val="FF0000"/>
                </a:solidFill>
              </a:rPr>
              <a:t>算法</a:t>
            </a:r>
            <a:r>
              <a:rPr lang="zh-CN" altLang="en-US" dirty="0"/>
              <a:t>采用自下而上的策略，从频繁 </a:t>
            </a:r>
            <a:r>
              <a:rPr lang="en-US" altLang="zh-CN" dirty="0"/>
              <a:t>1 </a:t>
            </a:r>
            <a:r>
              <a:rPr lang="zh-CN" altLang="en-US" dirty="0"/>
              <a:t>项集开始，通过连接和剪枝操作，逐层</a:t>
            </a:r>
            <a:r>
              <a:rPr lang="zh-CN" altLang="en-US" dirty="0" smtClean="0"/>
              <a:t>的搜索</a:t>
            </a:r>
            <a:r>
              <a:rPr lang="zh-CN" altLang="en-US" dirty="0"/>
              <a:t>频繁项集，最后产生关联规则</a:t>
            </a:r>
            <a:r>
              <a:rPr lang="zh-CN" altLang="en-US" dirty="0" smtClean="0"/>
              <a:t>。为了</a:t>
            </a:r>
            <a:r>
              <a:rPr lang="zh-CN" altLang="en-US" dirty="0"/>
              <a:t>提高搜索频繁项集的效率，它使用了一种称为“ 先验原理” 的重要性质，以缩小</a:t>
            </a:r>
            <a:r>
              <a:rPr lang="zh-CN" altLang="en-US" dirty="0" smtClean="0"/>
              <a:t>搜索空间</a:t>
            </a:r>
            <a:r>
              <a:rPr lang="zh-CN" altLang="en-US" dirty="0"/>
              <a:t>。</a:t>
            </a:r>
            <a:r>
              <a:rPr lang="zh-CN" altLang="en-US" dirty="0" smtClean="0"/>
              <a:t> </a:t>
            </a:r>
            <a:endParaRPr lang="en-US" altLang="zh-CN" dirty="0" smtClean="0"/>
          </a:p>
          <a:p>
            <a:r>
              <a:rPr lang="en-US" altLang="zh-CN" dirty="0" err="1" smtClean="0">
                <a:solidFill>
                  <a:srgbClr val="FF0000"/>
                </a:solidFill>
              </a:rPr>
              <a:t>Apriori</a:t>
            </a:r>
            <a:r>
              <a:rPr lang="zh-CN" altLang="en-US" dirty="0" smtClean="0">
                <a:solidFill>
                  <a:srgbClr val="FF0000"/>
                </a:solidFill>
              </a:rPr>
              <a:t>性质</a:t>
            </a:r>
            <a:r>
              <a:rPr lang="zh-CN" altLang="en-US" dirty="0" smtClean="0"/>
              <a:t>（先验性原理）</a:t>
            </a:r>
            <a:endParaRPr lang="en-US" altLang="zh-CN" dirty="0" smtClean="0"/>
          </a:p>
          <a:p>
            <a:r>
              <a:rPr lang="zh-CN" altLang="en-US" dirty="0" smtClean="0"/>
              <a:t>频繁</a:t>
            </a:r>
            <a:r>
              <a:rPr lang="zh-CN" altLang="en-US" dirty="0"/>
              <a:t>项集的所有非空子集也</a:t>
            </a:r>
            <a:r>
              <a:rPr lang="zh-CN" altLang="en-US" dirty="0" smtClean="0"/>
              <a:t>必定是</a:t>
            </a:r>
            <a:r>
              <a:rPr lang="zh-CN" altLang="en-US" dirty="0"/>
              <a:t>频繁项集</a:t>
            </a:r>
            <a:r>
              <a:rPr lang="zh-CN" altLang="en-US" dirty="0" smtClean="0"/>
              <a:t> </a:t>
            </a:r>
            <a:endParaRPr lang="en-US" altLang="zh-CN" dirty="0" smtClean="0"/>
          </a:p>
          <a:p>
            <a:r>
              <a:rPr lang="zh-CN" altLang="en-US" dirty="0" smtClean="0"/>
              <a:t>根据</a:t>
            </a:r>
            <a:r>
              <a:rPr lang="zh-CN" altLang="en-US" dirty="0"/>
              <a:t>该性质可以得出：如果项集 </a:t>
            </a:r>
            <a:r>
              <a:rPr lang="en-US" altLang="zh-CN" dirty="0"/>
              <a:t>I </a:t>
            </a:r>
            <a:r>
              <a:rPr lang="zh-CN" altLang="en-US" dirty="0"/>
              <a:t>不是频繁项集，则向该项集中添加项目𝐴，则新的</a:t>
            </a:r>
            <a:r>
              <a:rPr lang="zh-CN" altLang="en-US" dirty="0" smtClean="0"/>
              <a:t>项集 </a:t>
            </a:r>
            <a:r>
              <a:rPr lang="en-US" altLang="zh-CN" dirty="0"/>
              <a:t>I∪ A </a:t>
            </a:r>
            <a:r>
              <a:rPr lang="zh-CN" altLang="en-US" dirty="0"/>
              <a:t>也一定不是频繁项集</a:t>
            </a:r>
            <a:r>
              <a:rPr lang="zh-CN" altLang="en-US" dirty="0" smtClean="0"/>
              <a:t>。</a:t>
            </a:r>
            <a:endParaRPr lang="en-US" altLang="zh-CN" dirty="0" smtClean="0"/>
          </a:p>
          <a:p>
            <a:r>
              <a:rPr lang="en-US" altLang="zh-CN" dirty="0" err="1" smtClean="0"/>
              <a:t>Apriori</a:t>
            </a:r>
            <a:r>
              <a:rPr lang="en-US" altLang="zh-CN" dirty="0" smtClean="0"/>
              <a:t> </a:t>
            </a:r>
            <a:r>
              <a:rPr lang="zh-CN" altLang="en-US" dirty="0" smtClean="0"/>
              <a:t>算法就利用该性质来删除候选项集（也称为“剪枝”），</a:t>
            </a:r>
            <a:br>
              <a:rPr lang="zh-CN" altLang="en-US" dirty="0" smtClean="0"/>
            </a:br>
            <a:r>
              <a:rPr lang="zh-CN" altLang="en-US" dirty="0" smtClean="0"/>
              <a:t>以提高搜索效率。</a:t>
            </a:r>
            <a:endParaRPr lang="zh-CN" altLang="en-US" dirty="0"/>
          </a:p>
        </p:txBody>
      </p:sp>
    </p:spTree>
    <p:extLst>
      <p:ext uri="{BB962C8B-B14F-4D97-AF65-F5344CB8AC3E}">
        <p14:creationId xmlns:p14="http://schemas.microsoft.com/office/powerpoint/2010/main" val="24027812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3648363" y="740932"/>
            <a:ext cx="8216899" cy="5855418"/>
          </a:xfrm>
          <a:prstGeom prst="rect">
            <a:avLst/>
          </a:prstGeom>
        </p:spPr>
      </p:pic>
      <p:sp>
        <p:nvSpPr>
          <p:cNvPr id="5" name="矩形 4"/>
          <p:cNvSpPr/>
          <p:nvPr/>
        </p:nvSpPr>
        <p:spPr>
          <a:xfrm>
            <a:off x="147781" y="4288026"/>
            <a:ext cx="4738256" cy="2308324"/>
          </a:xfrm>
          <a:prstGeom prst="rect">
            <a:avLst/>
          </a:prstGeom>
        </p:spPr>
        <p:txBody>
          <a:bodyPr wrap="square">
            <a:spAutoFit/>
          </a:bodyPr>
          <a:lstStyle/>
          <a:p>
            <a:r>
              <a:rPr lang="zh-CN" altLang="en-US" sz="2400" dirty="0">
                <a:solidFill>
                  <a:srgbClr val="000000"/>
                </a:solidFill>
                <a:latin typeface="宋体" panose="02010600030101010101" pitchFamily="2" charset="-122"/>
                <a:ea typeface="宋体" panose="02010600030101010101" pitchFamily="2" charset="-122"/>
              </a:rPr>
              <a:t>如果发现 </a:t>
            </a:r>
            <a:r>
              <a:rPr lang="en-US" altLang="zh-CN" sz="2400" dirty="0">
                <a:solidFill>
                  <a:srgbClr val="000000"/>
                </a:solidFill>
                <a:latin typeface="宋体" panose="02010600030101010101" pitchFamily="2" charset="-122"/>
                <a:ea typeface="宋体" panose="02010600030101010101" pitchFamily="2" charset="-122"/>
              </a:rPr>
              <a:t>2 </a:t>
            </a:r>
            <a:r>
              <a:rPr lang="zh-CN" altLang="en-US" sz="2400" dirty="0">
                <a:solidFill>
                  <a:srgbClr val="000000"/>
                </a:solidFill>
                <a:latin typeface="宋体" panose="02010600030101010101" pitchFamily="2" charset="-122"/>
                <a:ea typeface="宋体" panose="02010600030101010101" pitchFamily="2" charset="-122"/>
              </a:rPr>
              <a:t>项集</a:t>
            </a:r>
            <a:r>
              <a:rPr lang="en-US" altLang="zh-CN" sz="2400" dirty="0">
                <a:solidFill>
                  <a:srgbClr val="000000"/>
                </a:solidFill>
                <a:latin typeface="宋体" panose="02010600030101010101" pitchFamily="2" charset="-122"/>
                <a:ea typeface="宋体" panose="02010600030101010101" pitchFamily="2" charset="-122"/>
              </a:rPr>
              <a:t>{A,B}</a:t>
            </a:r>
            <a:r>
              <a:rPr lang="zh-CN" altLang="en-US" sz="2400" dirty="0">
                <a:solidFill>
                  <a:srgbClr val="000000"/>
                </a:solidFill>
                <a:latin typeface="宋体" panose="02010600030101010101" pitchFamily="2" charset="-122"/>
                <a:ea typeface="宋体" panose="02010600030101010101" pitchFamily="2" charset="-122"/>
              </a:rPr>
              <a:t>是非频繁项集，则它的超集</a:t>
            </a:r>
            <a:r>
              <a:rPr lang="en-US" altLang="zh-CN" sz="2400" dirty="0">
                <a:solidFill>
                  <a:srgbClr val="000000"/>
                </a:solidFill>
                <a:latin typeface="宋体" panose="02010600030101010101" pitchFamily="2" charset="-122"/>
                <a:ea typeface="宋体" panose="02010600030101010101" pitchFamily="2" charset="-122"/>
              </a:rPr>
              <a:t>{A,B,C},{A,B,D},{A,B,E}</a:t>
            </a:r>
            <a:r>
              <a:rPr lang="zh-CN" altLang="en-US" sz="2400" dirty="0">
                <a:solidFill>
                  <a:srgbClr val="000000"/>
                </a:solidFill>
                <a:latin typeface="宋体" panose="02010600030101010101" pitchFamily="2" charset="-122"/>
                <a:ea typeface="宋体" panose="02010600030101010101" pitchFamily="2" charset="-122"/>
              </a:rPr>
              <a:t>以及包含</a:t>
            </a:r>
            <a:r>
              <a:rPr lang="en-US" altLang="zh-CN" sz="2400" dirty="0">
                <a:solidFill>
                  <a:srgbClr val="000000"/>
                </a:solidFill>
                <a:latin typeface="宋体" panose="02010600030101010101" pitchFamily="2" charset="-122"/>
                <a:ea typeface="宋体" panose="02010600030101010101" pitchFamily="2" charset="-122"/>
              </a:rPr>
              <a:t>{A,B</a:t>
            </a:r>
            <a:r>
              <a:rPr lang="en-US" altLang="zh-CN" sz="2400" dirty="0" smtClean="0">
                <a:solidFill>
                  <a:srgbClr val="000000"/>
                </a:solidFill>
                <a:latin typeface="宋体" panose="02010600030101010101" pitchFamily="2" charset="-122"/>
                <a:ea typeface="宋体" panose="02010600030101010101" pitchFamily="2" charset="-122"/>
              </a:rPr>
              <a:t>}</a:t>
            </a:r>
            <a:r>
              <a:rPr lang="zh-CN" altLang="en-US" sz="2400" dirty="0" smtClean="0">
                <a:solidFill>
                  <a:srgbClr val="000000"/>
                </a:solidFill>
                <a:latin typeface="宋体" panose="02010600030101010101" pitchFamily="2" charset="-122"/>
                <a:ea typeface="宋体" panose="02010600030101010101" pitchFamily="2" charset="-122"/>
              </a:rPr>
              <a:t>的</a:t>
            </a:r>
            <a:r>
              <a:rPr lang="en-US" altLang="zh-CN" sz="2400" dirty="0" smtClean="0">
                <a:solidFill>
                  <a:srgbClr val="000000"/>
                </a:solidFill>
                <a:latin typeface="宋体" panose="02010600030101010101" pitchFamily="2" charset="-122"/>
                <a:ea typeface="宋体" panose="02010600030101010101" pitchFamily="2" charset="-122"/>
              </a:rPr>
              <a:t>4</a:t>
            </a:r>
            <a:r>
              <a:rPr lang="zh-CN" altLang="en-US" sz="2400" dirty="0" smtClean="0">
                <a:solidFill>
                  <a:srgbClr val="000000"/>
                </a:solidFill>
                <a:latin typeface="宋体" panose="02010600030101010101" pitchFamily="2" charset="-122"/>
                <a:ea typeface="宋体" panose="02010600030101010101" pitchFamily="2" charset="-122"/>
              </a:rPr>
              <a:t>项集和</a:t>
            </a:r>
            <a:r>
              <a:rPr lang="en-US" altLang="zh-CN" sz="2400" dirty="0" smtClean="0">
                <a:solidFill>
                  <a:srgbClr val="000000"/>
                </a:solidFill>
                <a:latin typeface="宋体" panose="02010600030101010101" pitchFamily="2" charset="-122"/>
                <a:ea typeface="宋体" panose="02010600030101010101" pitchFamily="2" charset="-122"/>
              </a:rPr>
              <a:t>5</a:t>
            </a:r>
            <a:r>
              <a:rPr lang="zh-CN" altLang="en-US" sz="2400" dirty="0" smtClean="0">
                <a:solidFill>
                  <a:srgbClr val="000000"/>
                </a:solidFill>
                <a:latin typeface="宋体" panose="02010600030101010101" pitchFamily="2" charset="-122"/>
                <a:ea typeface="宋体" panose="02010600030101010101" pitchFamily="2" charset="-122"/>
              </a:rPr>
              <a:t>项集</a:t>
            </a:r>
            <a:r>
              <a:rPr lang="zh-CN" altLang="en-US" sz="2400" dirty="0">
                <a:solidFill>
                  <a:srgbClr val="000000"/>
                </a:solidFill>
                <a:latin typeface="宋体" panose="02010600030101010101" pitchFamily="2" charset="-122"/>
                <a:ea typeface="宋体" panose="02010600030101010101" pitchFamily="2" charset="-122"/>
              </a:rPr>
              <a:t>均为非频繁项集，可以直接从搜索空间中剪枝掉</a:t>
            </a:r>
            <a:r>
              <a:rPr lang="zh-CN" altLang="en-US" sz="2400" dirty="0" smtClean="0"/>
              <a:t> </a:t>
            </a:r>
            <a:endParaRPr lang="zh-CN" altLang="en-US" sz="2400" dirty="0"/>
          </a:p>
        </p:txBody>
      </p:sp>
    </p:spTree>
    <p:extLst>
      <p:ext uri="{BB962C8B-B14F-4D97-AF65-F5344CB8AC3E}">
        <p14:creationId xmlns:p14="http://schemas.microsoft.com/office/powerpoint/2010/main" val="37609215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基于先验原理， </a:t>
            </a:r>
            <a:r>
              <a:rPr lang="en-US" altLang="zh-CN" dirty="0" err="1"/>
              <a:t>Apriori</a:t>
            </a:r>
            <a:r>
              <a:rPr lang="en-US" altLang="zh-CN" dirty="0"/>
              <a:t> </a:t>
            </a:r>
            <a:r>
              <a:rPr lang="zh-CN" altLang="en-US" dirty="0"/>
              <a:t>算法的主要分为两个阶段： </a:t>
            </a:r>
            <a:endParaRPr lang="en-US" altLang="zh-CN" dirty="0" smtClean="0"/>
          </a:p>
          <a:p>
            <a:r>
              <a:rPr lang="zh-CN" altLang="en-US" dirty="0" smtClean="0"/>
              <a:t>（</a:t>
            </a:r>
            <a:r>
              <a:rPr lang="en-US" altLang="zh-CN" dirty="0" smtClean="0"/>
              <a:t>1</a:t>
            </a:r>
            <a:r>
              <a:rPr lang="zh-CN" altLang="en-US" dirty="0"/>
              <a:t>）产生频繁项集； </a:t>
            </a:r>
            <a:endParaRPr lang="en-US" altLang="zh-CN" dirty="0" smtClean="0"/>
          </a:p>
          <a:p>
            <a:r>
              <a:rPr lang="zh-CN" altLang="en-US" dirty="0" smtClean="0"/>
              <a:t>（</a:t>
            </a:r>
            <a:r>
              <a:rPr lang="en-US" altLang="zh-CN" dirty="0" smtClean="0"/>
              <a:t>2</a:t>
            </a:r>
            <a:r>
              <a:rPr lang="zh-CN" altLang="en-US" dirty="0"/>
              <a:t>）基于</a:t>
            </a:r>
            <a:r>
              <a:rPr lang="zh-CN" altLang="en-US" dirty="0" smtClean="0"/>
              <a:t>频繁项集</a:t>
            </a:r>
            <a:r>
              <a:rPr lang="zh-CN" altLang="en-US" dirty="0"/>
              <a:t>产生强关联关系。</a:t>
            </a:r>
            <a:r>
              <a:rPr lang="zh-CN" altLang="en-US" dirty="0" smtClean="0"/>
              <a:t> </a:t>
            </a:r>
            <a:br>
              <a:rPr lang="zh-CN" altLang="en-US" dirty="0" smtClean="0"/>
            </a:br>
            <a:endParaRPr lang="en-US" altLang="zh-CN" dirty="0" smtClean="0"/>
          </a:p>
          <a:p>
            <a:r>
              <a:rPr lang="en-US" altLang="zh-CN" dirty="0" err="1"/>
              <a:t>Apriori</a:t>
            </a:r>
            <a:r>
              <a:rPr lang="en-US" altLang="zh-CN" dirty="0"/>
              <a:t> </a:t>
            </a:r>
            <a:r>
              <a:rPr lang="zh-CN" altLang="en-US" dirty="0"/>
              <a:t>中的两个关键操作：连接和剪枝。</a:t>
            </a:r>
            <a:r>
              <a:rPr lang="zh-CN" altLang="en-US" dirty="0" smtClean="0"/>
              <a:t> </a:t>
            </a:r>
            <a:br>
              <a:rPr lang="zh-CN" altLang="en-US" dirty="0" smtClean="0"/>
            </a:br>
            <a:endParaRPr lang="zh-CN" altLang="en-US" dirty="0"/>
          </a:p>
        </p:txBody>
      </p:sp>
    </p:spTree>
    <p:extLst>
      <p:ext uri="{BB962C8B-B14F-4D97-AF65-F5344CB8AC3E}">
        <p14:creationId xmlns:p14="http://schemas.microsoft.com/office/powerpoint/2010/main" val="22687121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zh-CN" dirty="0" smtClean="0"/>
                  <a:t>（</a:t>
                </a:r>
                <a:r>
                  <a:rPr lang="en-US" altLang="zh-CN" dirty="0"/>
                  <a:t>1</a:t>
                </a:r>
                <a:r>
                  <a:rPr lang="zh-CN" altLang="zh-CN" dirty="0"/>
                  <a:t>）连接：通过将</a:t>
                </a:r>
                <a14:m>
                  <m:oMath xmlns:m="http://schemas.openxmlformats.org/officeDocument/2006/math">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L</m:t>
                        </m:r>
                      </m:e>
                      <m:sub>
                        <m:r>
                          <a:rPr lang="en-US" altLang="zh-CN" i="1">
                            <a:latin typeface="Cambria Math" panose="02040503050406030204" pitchFamily="18" charset="0"/>
                          </a:rPr>
                          <m:t>𝑘</m:t>
                        </m:r>
                      </m:sub>
                    </m:sSub>
                  </m:oMath>
                </a14:m>
                <a:r>
                  <a:rPr lang="zh-CN" altLang="zh-CN" dirty="0"/>
                  <a:t>与自身连接产生候选</a:t>
                </a:r>
                <a:r>
                  <a:rPr lang="en-US" altLang="zh-CN" dirty="0"/>
                  <a:t>K+1</a:t>
                </a:r>
                <a:r>
                  <a:rPr lang="zh-CN" altLang="zh-CN" dirty="0"/>
                  <a:t>项集</a:t>
                </a:r>
                <a14:m>
                  <m:oMath xmlns:m="http://schemas.openxmlformats.org/officeDocument/2006/math">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C</m:t>
                        </m:r>
                      </m:e>
                      <m:sub>
                        <m:r>
                          <a:rPr lang="en-US" altLang="zh-CN" i="1">
                            <a:latin typeface="Cambria Math" panose="02040503050406030204" pitchFamily="18" charset="0"/>
                          </a:rPr>
                          <m:t>𝑘</m:t>
                        </m:r>
                        <m:r>
                          <a:rPr lang="en-US" altLang="zh-CN" i="1">
                            <a:latin typeface="Cambria Math" panose="02040503050406030204" pitchFamily="18" charset="0"/>
                          </a:rPr>
                          <m:t>+1</m:t>
                        </m:r>
                      </m:sub>
                    </m:sSub>
                  </m:oMath>
                </a14:m>
                <a:r>
                  <a:rPr lang="zh-CN" altLang="zh-CN" dirty="0"/>
                  <a:t>。例如，有频繁二项集</a:t>
                </a:r>
                <a:r>
                  <a:rPr lang="en-US" altLang="zh-CN" dirty="0"/>
                  <a:t>{I1, I2}, {I1, I3}, {I2, I3}</a:t>
                </a:r>
                <a:r>
                  <a:rPr lang="zh-CN" altLang="zh-CN" dirty="0"/>
                  <a:t>和</a:t>
                </a:r>
                <a:r>
                  <a:rPr lang="en-US" altLang="zh-CN" dirty="0"/>
                  <a:t>{I2, I4}</a:t>
                </a:r>
                <a:r>
                  <a:rPr lang="zh-CN" altLang="zh-CN" dirty="0"/>
                  <a:t>（注：未列出的项集不是频繁项集）。通过自身连接产生</a:t>
                </a:r>
                <a:r>
                  <a:rPr lang="en-US" altLang="zh-CN" dirty="0"/>
                  <a:t>3</a:t>
                </a:r>
                <a:r>
                  <a:rPr lang="zh-CN" altLang="zh-CN" dirty="0"/>
                  <a:t>项集</a:t>
                </a:r>
                <a:r>
                  <a:rPr lang="en-US" altLang="zh-CN" dirty="0"/>
                  <a:t>{I1, I2, I3}, {I1, I2, I4}, {I1, I3, I4}</a:t>
                </a:r>
                <a:r>
                  <a:rPr lang="zh-CN" altLang="zh-CN" dirty="0"/>
                  <a:t>和</a:t>
                </a:r>
                <a:r>
                  <a:rPr lang="en-US" altLang="zh-CN" dirty="0"/>
                  <a:t>{I2, I3, I4}</a:t>
                </a:r>
                <a:r>
                  <a:rPr lang="zh-CN" altLang="zh-CN" dirty="0"/>
                  <a:t>。根据</a:t>
                </a:r>
                <a:r>
                  <a:rPr lang="en-US" altLang="zh-CN" dirty="0" err="1"/>
                  <a:t>apriori</a:t>
                </a:r>
                <a:r>
                  <a:rPr lang="zh-CN" altLang="zh-CN" dirty="0"/>
                  <a:t>性质，即一个频繁项集的子集一定也是频繁项集，那么一个非频繁项集的超集一定不是频繁项集。如此，</a:t>
                </a:r>
                <a:r>
                  <a:rPr lang="en-US" altLang="zh-CN" dirty="0"/>
                  <a:t>{I1, I2, I4}, {I1, I3, I4}</a:t>
                </a:r>
                <a:r>
                  <a:rPr lang="zh-CN" altLang="zh-CN" dirty="0"/>
                  <a:t>和</a:t>
                </a:r>
                <a:r>
                  <a:rPr lang="en-US" altLang="zh-CN" dirty="0"/>
                  <a:t>{I2, I3, I4}</a:t>
                </a:r>
                <a:r>
                  <a:rPr lang="zh-CN" altLang="zh-CN" dirty="0"/>
                  <a:t>一定不是频繁项集，将被移除。</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381" r="-25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277901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smtClean="0"/>
              <a:t>在美国有婴儿的家庭中，一般是母亲在家中照看婴儿，年轻的父亲前去超市购买尿布。父亲在购买尿布的同时，往往会顺便为自己购买啤酒，这样就会出现啤酒与尿布这两件看上去不相干的商品经常会出现在同一个购物篮的现象。如果这个年轻的父亲在卖场只能买到两件商品之一，则他很有可能会放弃购物而到另一家商店，直到可以一次同时买到啤酒与尿布为止。</a:t>
            </a:r>
            <a:endParaRPr lang="zh-CN" altLang="en-US" dirty="0" smtClean="0"/>
          </a:p>
          <a:p>
            <a:endParaRPr lang="zh-CN" altLang="en-US" dirty="0"/>
          </a:p>
        </p:txBody>
      </p:sp>
    </p:spTree>
    <p:extLst>
      <p:ext uri="{BB962C8B-B14F-4D97-AF65-F5344CB8AC3E}">
        <p14:creationId xmlns:p14="http://schemas.microsoft.com/office/powerpoint/2010/main" val="3034776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zh-CN" dirty="0"/>
                  <a:t>（</a:t>
                </a:r>
                <a:r>
                  <a:rPr lang="en-US" altLang="zh-CN" dirty="0"/>
                  <a:t>2</a:t>
                </a:r>
                <a:r>
                  <a:rPr lang="zh-CN" altLang="zh-CN" dirty="0"/>
                  <a:t>）剪枝：</a:t>
                </a:r>
                <a14:m>
                  <m:oMath xmlns:m="http://schemas.openxmlformats.org/officeDocument/2006/math">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C</m:t>
                        </m:r>
                      </m:e>
                      <m:sub>
                        <m:r>
                          <a:rPr lang="en-US" altLang="zh-CN" i="1">
                            <a:latin typeface="Cambria Math" panose="02040503050406030204" pitchFamily="18" charset="0"/>
                          </a:rPr>
                          <m:t>𝑘</m:t>
                        </m:r>
                        <m:r>
                          <a:rPr lang="en-US" altLang="zh-CN" i="1">
                            <a:latin typeface="Cambria Math" panose="02040503050406030204" pitchFamily="18" charset="0"/>
                          </a:rPr>
                          <m:t>+1</m:t>
                        </m:r>
                      </m:sub>
                    </m:sSub>
                  </m:oMath>
                </a14:m>
                <a:r>
                  <a:rPr lang="zh-CN" altLang="zh-CN" dirty="0"/>
                  <a:t>是</a:t>
                </a:r>
                <a14:m>
                  <m:oMath xmlns:m="http://schemas.openxmlformats.org/officeDocument/2006/math">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L</m:t>
                        </m:r>
                      </m:e>
                      <m:sub>
                        <m:r>
                          <a:rPr lang="en-US" altLang="zh-CN" i="1">
                            <a:latin typeface="Cambria Math" panose="02040503050406030204" pitchFamily="18" charset="0"/>
                          </a:rPr>
                          <m:t>𝑘</m:t>
                        </m:r>
                        <m:r>
                          <a:rPr lang="en-US" altLang="zh-CN" i="1">
                            <a:latin typeface="Cambria Math" panose="02040503050406030204" pitchFamily="18" charset="0"/>
                          </a:rPr>
                          <m:t>+1</m:t>
                        </m:r>
                      </m:sub>
                    </m:sSub>
                  </m:oMath>
                </a14:m>
                <a:r>
                  <a:rPr lang="zh-CN" altLang="zh-CN" dirty="0"/>
                  <a:t>的超集。也就是说</a:t>
                </a:r>
                <a14:m>
                  <m:oMath xmlns:m="http://schemas.openxmlformats.org/officeDocument/2006/math">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C</m:t>
                        </m:r>
                      </m:e>
                      <m:sub>
                        <m:r>
                          <a:rPr lang="en-US" altLang="zh-CN" i="1">
                            <a:latin typeface="Cambria Math" panose="02040503050406030204" pitchFamily="18" charset="0"/>
                          </a:rPr>
                          <m:t>𝑘</m:t>
                        </m:r>
                        <m:r>
                          <a:rPr lang="en-US" altLang="zh-CN" i="1">
                            <a:latin typeface="Cambria Math" panose="02040503050406030204" pitchFamily="18" charset="0"/>
                          </a:rPr>
                          <m:t>+1</m:t>
                        </m:r>
                      </m:sub>
                    </m:sSub>
                  </m:oMath>
                </a14:m>
                <a:r>
                  <a:rPr lang="zh-CN" altLang="zh-CN" dirty="0"/>
                  <a:t>的</a:t>
                </a:r>
                <a:r>
                  <a:rPr lang="en-US" altLang="zh-CN" dirty="0"/>
                  <a:t>k+1</a:t>
                </a:r>
                <a:r>
                  <a:rPr lang="zh-CN" altLang="zh-CN" dirty="0"/>
                  <a:t>项集成员可以是也可以不是频繁的，但所有的频繁</a:t>
                </a:r>
                <a:r>
                  <a:rPr lang="en-US" altLang="zh-CN" dirty="0"/>
                  <a:t>k+1</a:t>
                </a:r>
                <a:r>
                  <a:rPr lang="zh-CN" altLang="zh-CN" dirty="0"/>
                  <a:t>项集都包含在</a:t>
                </a:r>
                <a14:m>
                  <m:oMath xmlns:m="http://schemas.openxmlformats.org/officeDocument/2006/math">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C</m:t>
                        </m:r>
                      </m:e>
                      <m:sub>
                        <m:r>
                          <a:rPr lang="en-US" altLang="zh-CN" i="1">
                            <a:latin typeface="Cambria Math" panose="02040503050406030204" pitchFamily="18" charset="0"/>
                          </a:rPr>
                          <m:t>𝑘</m:t>
                        </m:r>
                        <m:r>
                          <a:rPr lang="en-US" altLang="zh-CN" i="1">
                            <a:latin typeface="Cambria Math" panose="02040503050406030204" pitchFamily="18" charset="0"/>
                          </a:rPr>
                          <m:t>+1</m:t>
                        </m:r>
                      </m:sub>
                    </m:sSub>
                  </m:oMath>
                </a14:m>
                <a:r>
                  <a:rPr lang="zh-CN" altLang="zh-CN" dirty="0"/>
                  <a:t>中。按照支持度阈值进行剪枝，删除</a:t>
                </a:r>
                <a14:m>
                  <m:oMath xmlns:m="http://schemas.openxmlformats.org/officeDocument/2006/math">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C</m:t>
                        </m:r>
                      </m:e>
                      <m:sub>
                        <m:r>
                          <a:rPr lang="en-US" altLang="zh-CN" i="1">
                            <a:latin typeface="Cambria Math" panose="02040503050406030204" pitchFamily="18" charset="0"/>
                          </a:rPr>
                          <m:t>𝑘</m:t>
                        </m:r>
                        <m:r>
                          <a:rPr lang="en-US" altLang="zh-CN" i="1">
                            <a:latin typeface="Cambria Math" panose="02040503050406030204" pitchFamily="18" charset="0"/>
                          </a:rPr>
                          <m:t>+1</m:t>
                        </m:r>
                      </m:sub>
                    </m:sSub>
                  </m:oMath>
                </a14:m>
                <a:r>
                  <a:rPr lang="zh-CN" altLang="zh-CN" dirty="0"/>
                  <a:t>中不频繁的项集得到</a:t>
                </a:r>
                <a14:m>
                  <m:oMath xmlns:m="http://schemas.openxmlformats.org/officeDocument/2006/math">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L</m:t>
                        </m:r>
                      </m:e>
                      <m:sub>
                        <m:r>
                          <a:rPr lang="en-US" altLang="zh-CN" i="1">
                            <a:latin typeface="Cambria Math" panose="02040503050406030204" pitchFamily="18" charset="0"/>
                          </a:rPr>
                          <m:t>𝑘</m:t>
                        </m:r>
                        <m:r>
                          <a:rPr lang="en-US" altLang="zh-CN" i="1">
                            <a:latin typeface="Cambria Math" panose="02040503050406030204" pitchFamily="18" charset="0"/>
                          </a:rPr>
                          <m:t>+1</m:t>
                        </m:r>
                      </m:sub>
                    </m:sSub>
                  </m:oMath>
                </a14:m>
                <a:r>
                  <a:rPr lang="zh-CN" altLang="zh-CN" dirty="0"/>
                  <a:t>。</a:t>
                </a:r>
              </a:p>
              <a:p>
                <a:endParaRPr lang="en-US" altLang="zh-CN" dirty="0" smtClean="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381" r="-4522"/>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2327564" y="3357825"/>
            <a:ext cx="7685952" cy="3500175"/>
          </a:xfrm>
          <a:prstGeom prst="rect">
            <a:avLst/>
          </a:prstGeom>
        </p:spPr>
      </p:pic>
    </p:spTree>
    <p:extLst>
      <p:ext uri="{BB962C8B-B14F-4D97-AF65-F5344CB8AC3E}">
        <p14:creationId xmlns:p14="http://schemas.microsoft.com/office/powerpoint/2010/main" val="21903819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下面将</a:t>
            </a:r>
            <a:r>
              <a:rPr lang="zh-CN" altLang="en-US" dirty="0"/>
              <a:t>结合一个具体的案例进行解释。</a:t>
            </a:r>
            <a:r>
              <a:rPr lang="zh-CN" altLang="en-US" dirty="0" smtClean="0"/>
              <a:t>假设拥有</a:t>
            </a:r>
            <a:r>
              <a:rPr lang="zh-CN" altLang="en-US" dirty="0"/>
              <a:t>包含 </a:t>
            </a:r>
            <a:r>
              <a:rPr lang="en-US" altLang="zh-CN" dirty="0"/>
              <a:t>4 </a:t>
            </a:r>
            <a:r>
              <a:rPr lang="zh-CN" altLang="en-US" dirty="0"/>
              <a:t>条购物记录的事务</a:t>
            </a:r>
            <a:r>
              <a:rPr lang="zh-CN" altLang="en-US" dirty="0" smtClean="0"/>
              <a:t>数据集</a:t>
            </a:r>
            <a:r>
              <a:rPr lang="zh-CN" altLang="en-US" dirty="0"/>
              <a:t>，如表 </a:t>
            </a:r>
            <a:r>
              <a:rPr lang="en-US" altLang="zh-CN" dirty="0"/>
              <a:t>9-3 </a:t>
            </a:r>
            <a:r>
              <a:rPr lang="zh-CN" altLang="en-US" dirty="0"/>
              <a:t>所示。例如，在订单号 </a:t>
            </a:r>
            <a:r>
              <a:rPr lang="en-US" altLang="zh-CN" dirty="0"/>
              <a:t>10 </a:t>
            </a:r>
            <a:r>
              <a:rPr lang="zh-CN" altLang="en-US" dirty="0"/>
              <a:t>的记录中，消费者购买了 </a:t>
            </a:r>
            <a:r>
              <a:rPr lang="en-US" altLang="zh-CN" dirty="0"/>
              <a:t>A,C,D </a:t>
            </a:r>
            <a:r>
              <a:rPr lang="zh-CN" altLang="en-US" dirty="0"/>
              <a:t>三种商品</a:t>
            </a:r>
            <a:r>
              <a:rPr lang="zh-CN" altLang="en-US" dirty="0" smtClean="0"/>
              <a:t>。设置</a:t>
            </a:r>
            <a:r>
              <a:rPr lang="zh-CN" altLang="en-US" dirty="0"/>
              <a:t>最小支持度为 </a:t>
            </a:r>
            <a:r>
              <a:rPr lang="en-US" altLang="zh-CN" dirty="0"/>
              <a:t>0.5</a:t>
            </a:r>
            <a:r>
              <a:rPr lang="zh-CN" altLang="en-US" dirty="0"/>
              <a:t>（即支持度计数 </a:t>
            </a:r>
            <a:r>
              <a:rPr lang="en-US" altLang="zh-CN" dirty="0"/>
              <a:t>2</a:t>
            </a:r>
            <a:r>
              <a:rPr lang="zh-CN" altLang="en-US" dirty="0"/>
              <a:t>）和最小置信度为 </a:t>
            </a:r>
            <a:r>
              <a:rPr lang="en-US" altLang="zh-CN" dirty="0"/>
              <a:t>0.5 </a:t>
            </a:r>
            <a:r>
              <a:rPr lang="zh-CN" altLang="en-US" dirty="0"/>
              <a:t>。</a:t>
            </a:r>
            <a:r>
              <a:rPr lang="zh-CN" altLang="en-US" dirty="0" smtClean="0"/>
              <a:t> </a:t>
            </a:r>
            <a:br>
              <a:rPr lang="zh-CN" altLang="en-US" dirty="0" smtClean="0"/>
            </a:br>
            <a:endParaRPr lang="zh-CN" altLang="en-US" dirty="0"/>
          </a:p>
        </p:txBody>
      </p:sp>
      <p:pic>
        <p:nvPicPr>
          <p:cNvPr id="4" name="图片 3"/>
          <p:cNvPicPr>
            <a:picLocks noChangeAspect="1"/>
          </p:cNvPicPr>
          <p:nvPr/>
        </p:nvPicPr>
        <p:blipFill>
          <a:blip r:embed="rId2"/>
          <a:stretch>
            <a:fillRect/>
          </a:stretch>
        </p:blipFill>
        <p:spPr>
          <a:xfrm>
            <a:off x="2160010" y="3844781"/>
            <a:ext cx="7705725" cy="2733675"/>
          </a:xfrm>
          <a:prstGeom prst="rect">
            <a:avLst/>
          </a:prstGeom>
        </p:spPr>
      </p:pic>
    </p:spTree>
    <p:extLst>
      <p:ext uri="{BB962C8B-B14F-4D97-AF65-F5344CB8AC3E}">
        <p14:creationId xmlns:p14="http://schemas.microsoft.com/office/powerpoint/2010/main" val="18797074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047750" y="395287"/>
            <a:ext cx="10096500" cy="6067425"/>
          </a:xfrm>
          <a:prstGeom prst="rect">
            <a:avLst/>
          </a:prstGeom>
        </p:spPr>
      </p:pic>
    </p:spTree>
    <p:extLst>
      <p:ext uri="{BB962C8B-B14F-4D97-AF65-F5344CB8AC3E}">
        <p14:creationId xmlns:p14="http://schemas.microsoft.com/office/powerpoint/2010/main" val="26093773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9.2.3 </a:t>
            </a:r>
            <a:r>
              <a:rPr lang="zh-CN" altLang="en-US" dirty="0"/>
              <a:t>生成关联规则</a:t>
            </a:r>
            <a:r>
              <a:rPr lang="zh-CN" altLang="en-US" dirty="0" smtClean="0"/>
              <a:t> </a:t>
            </a:r>
            <a:endParaRPr lang="zh-CN" altLang="en-US" dirty="0"/>
          </a:p>
        </p:txBody>
      </p:sp>
      <p:sp>
        <p:nvSpPr>
          <p:cNvPr id="3" name="内容占位符 2"/>
          <p:cNvSpPr>
            <a:spLocks noGrp="1"/>
          </p:cNvSpPr>
          <p:nvPr>
            <p:ph idx="1"/>
          </p:nvPr>
        </p:nvSpPr>
        <p:spPr/>
        <p:txBody>
          <a:bodyPr>
            <a:normAutofit/>
          </a:bodyPr>
          <a:lstStyle/>
          <a:p>
            <a:r>
              <a:rPr lang="zh-CN" altLang="en-US" dirty="0"/>
              <a:t>找到所有的频繁项后</a:t>
            </a:r>
            <a:r>
              <a:rPr lang="zh-CN" altLang="en-US" dirty="0" smtClean="0"/>
              <a:t>，就</a:t>
            </a:r>
            <a:r>
              <a:rPr lang="zh-CN" altLang="en-US" dirty="0"/>
              <a:t>可以直接利用它们产生关联规则。通常的做法是：对于一个</a:t>
            </a:r>
            <a:r>
              <a:rPr lang="zh-CN" altLang="en-US" dirty="0" smtClean="0"/>
              <a:t>频繁</a:t>
            </a:r>
            <a:r>
              <a:rPr lang="zh-CN" altLang="en-US" dirty="0"/>
              <a:t>项集𝐿，将它分割为两个不相交的非空子集，例如𝑋和𝑌</a:t>
            </a:r>
            <a:r>
              <a:rPr lang="en-US" altLang="zh-CN" dirty="0"/>
              <a:t>,</a:t>
            </a:r>
            <a:r>
              <a:rPr lang="zh-CN" altLang="en-US" dirty="0"/>
              <a:t>则可以生成候选关联规则𝑋 ⇒ 𝑌</a:t>
            </a:r>
            <a:r>
              <a:rPr lang="en-US" altLang="zh-CN" dirty="0" smtClean="0"/>
              <a:t>, </a:t>
            </a:r>
            <a:r>
              <a:rPr lang="zh-CN" altLang="en-US" dirty="0" smtClean="0"/>
              <a:t>然后</a:t>
            </a:r>
            <a:r>
              <a:rPr lang="zh-CN" altLang="en-US" dirty="0"/>
              <a:t>计算它的置信度，如果满足最小置信度要求，它就是一个强关联规则。</a:t>
            </a:r>
            <a:r>
              <a:rPr lang="zh-CN" altLang="en-US" dirty="0" smtClean="0"/>
              <a:t> </a:t>
            </a:r>
            <a:endParaRPr lang="en-US" altLang="zh-CN" dirty="0" smtClean="0"/>
          </a:p>
          <a:p>
            <a:endParaRPr lang="en-US" altLang="zh-CN" dirty="0"/>
          </a:p>
          <a:p>
            <a:r>
              <a:rPr lang="zh-CN" altLang="en-US" dirty="0" smtClean="0"/>
              <a:t>然而，</a:t>
            </a:r>
            <a:r>
              <a:rPr lang="zh-CN" altLang="en-US" dirty="0"/>
              <a:t>对于一个频繁 </a:t>
            </a:r>
            <a:r>
              <a:rPr lang="en-US" altLang="zh-CN" dirty="0"/>
              <a:t>k </a:t>
            </a:r>
            <a:r>
              <a:rPr lang="zh-CN" altLang="en-US" dirty="0"/>
              <a:t>项集𝐿</a:t>
            </a:r>
            <a:r>
              <a:rPr lang="zh-CN" altLang="en-US" baseline="-25000" dirty="0"/>
              <a:t>𝑘</a:t>
            </a:r>
            <a:r>
              <a:rPr lang="en-US" altLang="zh-CN" dirty="0"/>
              <a:t>,</a:t>
            </a:r>
            <a:r>
              <a:rPr lang="zh-CN" altLang="en-US" dirty="0"/>
              <a:t>理论上最多可以产生</a:t>
            </a:r>
            <a:r>
              <a:rPr lang="en-US" altLang="zh-CN" dirty="0"/>
              <a:t>2</a:t>
            </a:r>
            <a:r>
              <a:rPr lang="zh-CN" altLang="en-US" dirty="0"/>
              <a:t>𝑘 </a:t>
            </a:r>
            <a:r>
              <a:rPr lang="en-US" altLang="zh-CN" dirty="0"/>
              <a:t>- 2</a:t>
            </a:r>
            <a:r>
              <a:rPr lang="zh-CN" altLang="en-US" dirty="0"/>
              <a:t>个候选关联规则，如果</a:t>
            </a:r>
            <a:r>
              <a:rPr lang="zh-CN" altLang="en-US" dirty="0" smtClean="0"/>
              <a:t>逐一检查</a:t>
            </a:r>
            <a:r>
              <a:rPr lang="zh-CN" altLang="en-US" dirty="0"/>
              <a:t>其置信度，计算开销非常大。</a:t>
            </a:r>
            <a:r>
              <a:rPr lang="zh-CN" altLang="en-US" dirty="0" smtClean="0"/>
              <a:t> </a:t>
            </a:r>
            <a:endParaRPr lang="en-US" altLang="zh-CN" dirty="0" smtClean="0"/>
          </a:p>
          <a:p>
            <a:r>
              <a:rPr lang="zh-CN" altLang="en-US" dirty="0"/>
              <a:t>例如，频繁项</a:t>
            </a:r>
            <a:r>
              <a:rPr lang="en-US" altLang="zh-CN" dirty="0"/>
              <a:t>{</a:t>
            </a:r>
            <a:r>
              <a:rPr lang="zh-CN" altLang="en-US" dirty="0"/>
              <a:t>𝐴</a:t>
            </a:r>
            <a:r>
              <a:rPr lang="en-US" altLang="zh-CN" dirty="0"/>
              <a:t>, </a:t>
            </a:r>
            <a:r>
              <a:rPr lang="zh-CN" altLang="en-US" dirty="0"/>
              <a:t>𝐵</a:t>
            </a:r>
            <a:r>
              <a:rPr lang="en-US" altLang="zh-CN" dirty="0"/>
              <a:t>, </a:t>
            </a:r>
            <a:r>
              <a:rPr lang="zh-CN" altLang="en-US" dirty="0"/>
              <a:t>𝐶</a:t>
            </a:r>
            <a:r>
              <a:rPr lang="en-US" altLang="zh-CN" dirty="0"/>
              <a:t>, </a:t>
            </a:r>
            <a:r>
              <a:rPr lang="zh-CN" altLang="en-US" dirty="0"/>
              <a:t>𝐷</a:t>
            </a:r>
            <a:r>
              <a:rPr lang="en-US" altLang="zh-CN" dirty="0"/>
              <a:t>}</a:t>
            </a:r>
            <a:r>
              <a:rPr lang="zh-CN" altLang="en-US" dirty="0"/>
              <a:t>产生的候选规则</a:t>
            </a:r>
            <a:r>
              <a:rPr lang="zh-CN" altLang="en-US" dirty="0" smtClean="0"/>
              <a:t>包括</a:t>
            </a:r>
            <a:endParaRPr lang="zh-CN" altLang="en-US" dirty="0"/>
          </a:p>
        </p:txBody>
      </p:sp>
    </p:spTree>
    <p:extLst>
      <p:ext uri="{BB962C8B-B14F-4D97-AF65-F5344CB8AC3E}">
        <p14:creationId xmlns:p14="http://schemas.microsoft.com/office/powerpoint/2010/main" val="5435607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 </a:t>
            </a:r>
            <a:r>
              <a:rPr lang="en-US" altLang="zh-CN" dirty="0" smtClean="0"/>
              <a:t>{</a:t>
            </a:r>
            <a:r>
              <a:rPr lang="zh-CN" altLang="en-US" dirty="0" smtClean="0"/>
              <a:t>𝐴</a:t>
            </a:r>
            <a:r>
              <a:rPr lang="en-US" altLang="zh-CN" dirty="0" smtClean="0"/>
              <a:t>, </a:t>
            </a:r>
            <a:r>
              <a:rPr lang="zh-CN" altLang="en-US" dirty="0" smtClean="0"/>
              <a:t>𝐵</a:t>
            </a:r>
            <a:r>
              <a:rPr lang="en-US" altLang="zh-CN" dirty="0" smtClean="0"/>
              <a:t>, </a:t>
            </a:r>
            <a:r>
              <a:rPr lang="zh-CN" altLang="en-US" dirty="0" smtClean="0"/>
              <a:t>𝐶</a:t>
            </a:r>
            <a:r>
              <a:rPr lang="en-US" altLang="zh-CN" dirty="0" smtClean="0"/>
              <a:t>} ⇒{</a:t>
            </a:r>
            <a:r>
              <a:rPr lang="zh-CN" altLang="en-US" dirty="0" smtClean="0"/>
              <a:t>𝐷</a:t>
            </a:r>
            <a:r>
              <a:rPr lang="en-US" altLang="zh-CN" dirty="0" smtClean="0"/>
              <a:t>} , {</a:t>
            </a:r>
            <a:r>
              <a:rPr lang="zh-CN" altLang="en-US" dirty="0" smtClean="0"/>
              <a:t>𝐴</a:t>
            </a:r>
            <a:r>
              <a:rPr lang="en-US" altLang="zh-CN" dirty="0" smtClean="0"/>
              <a:t>, </a:t>
            </a:r>
            <a:r>
              <a:rPr lang="zh-CN" altLang="en-US" dirty="0" smtClean="0"/>
              <a:t>𝐵</a:t>
            </a:r>
            <a:r>
              <a:rPr lang="en-US" altLang="zh-CN" dirty="0" smtClean="0"/>
              <a:t>, </a:t>
            </a:r>
            <a:r>
              <a:rPr lang="zh-CN" altLang="en-US" dirty="0" smtClean="0"/>
              <a:t>𝐷</a:t>
            </a:r>
            <a:r>
              <a:rPr lang="en-US" altLang="zh-CN" dirty="0" smtClean="0"/>
              <a:t>} ⇒ {</a:t>
            </a:r>
            <a:r>
              <a:rPr lang="zh-CN" altLang="en-US" dirty="0" smtClean="0"/>
              <a:t>𝐶</a:t>
            </a:r>
            <a:r>
              <a:rPr lang="en-US" altLang="zh-CN" dirty="0" smtClean="0"/>
              <a:t>} , {</a:t>
            </a:r>
            <a:r>
              <a:rPr lang="zh-CN" altLang="en-US" dirty="0" smtClean="0"/>
              <a:t>𝐴</a:t>
            </a:r>
            <a:r>
              <a:rPr lang="en-US" altLang="zh-CN" dirty="0" smtClean="0"/>
              <a:t>, </a:t>
            </a:r>
            <a:r>
              <a:rPr lang="zh-CN" altLang="en-US" dirty="0" smtClean="0"/>
              <a:t>𝐶</a:t>
            </a:r>
            <a:r>
              <a:rPr lang="en-US" altLang="zh-CN" dirty="0" smtClean="0"/>
              <a:t>, </a:t>
            </a:r>
            <a:r>
              <a:rPr lang="zh-CN" altLang="en-US" dirty="0" smtClean="0"/>
              <a:t>𝐷</a:t>
            </a:r>
            <a:r>
              <a:rPr lang="en-US" altLang="zh-CN" dirty="0" smtClean="0"/>
              <a:t>} ⇒ {</a:t>
            </a:r>
            <a:r>
              <a:rPr lang="zh-CN" altLang="en-US" dirty="0" smtClean="0"/>
              <a:t>𝐵</a:t>
            </a:r>
            <a:r>
              <a:rPr lang="en-US" altLang="zh-CN" dirty="0" smtClean="0"/>
              <a:t>} , {</a:t>
            </a:r>
            <a:r>
              <a:rPr lang="zh-CN" altLang="en-US" dirty="0" smtClean="0"/>
              <a:t>𝐵</a:t>
            </a:r>
            <a:r>
              <a:rPr lang="en-US" altLang="zh-CN" dirty="0" smtClean="0"/>
              <a:t>, </a:t>
            </a:r>
            <a:r>
              <a:rPr lang="zh-CN" altLang="en-US" dirty="0" smtClean="0"/>
              <a:t>𝐶</a:t>
            </a:r>
            <a:r>
              <a:rPr lang="en-US" altLang="zh-CN" dirty="0" smtClean="0"/>
              <a:t>, </a:t>
            </a:r>
            <a:r>
              <a:rPr lang="zh-CN" altLang="en-US" dirty="0" smtClean="0"/>
              <a:t>𝐷</a:t>
            </a:r>
            <a:r>
              <a:rPr lang="en-US" altLang="zh-CN" dirty="0" smtClean="0"/>
              <a:t>} ⇒ {</a:t>
            </a:r>
            <a:r>
              <a:rPr lang="zh-CN" altLang="en-US" dirty="0" smtClean="0"/>
              <a:t>𝐴</a:t>
            </a:r>
            <a:r>
              <a:rPr lang="en-US" altLang="zh-CN" dirty="0" smtClean="0"/>
              <a:t>} , {</a:t>
            </a:r>
            <a:r>
              <a:rPr lang="zh-CN" altLang="en-US" dirty="0" smtClean="0"/>
              <a:t>𝐴</a:t>
            </a:r>
            <a:r>
              <a:rPr lang="en-US" altLang="zh-CN" dirty="0" smtClean="0"/>
              <a:t>, </a:t>
            </a:r>
            <a:r>
              <a:rPr lang="zh-CN" altLang="en-US" dirty="0" smtClean="0"/>
              <a:t>𝐵</a:t>
            </a:r>
            <a:r>
              <a:rPr lang="en-US" altLang="zh-CN" dirty="0" smtClean="0"/>
              <a:t>} ⇒ {</a:t>
            </a:r>
            <a:r>
              <a:rPr lang="zh-CN" altLang="en-US" dirty="0" smtClean="0"/>
              <a:t>𝐶</a:t>
            </a:r>
            <a:r>
              <a:rPr lang="en-US" altLang="zh-CN" dirty="0" smtClean="0"/>
              <a:t>, </a:t>
            </a:r>
            <a:r>
              <a:rPr lang="zh-CN" altLang="en-US" dirty="0" smtClean="0"/>
              <a:t>𝐷</a:t>
            </a:r>
            <a:r>
              <a:rPr lang="en-US" altLang="zh-CN" dirty="0" smtClean="0"/>
              <a:t>} , {</a:t>
            </a:r>
            <a:r>
              <a:rPr lang="zh-CN" altLang="en-US" dirty="0" smtClean="0"/>
              <a:t>𝐴</a:t>
            </a:r>
            <a:r>
              <a:rPr lang="en-US" altLang="zh-CN" dirty="0" smtClean="0"/>
              <a:t>, </a:t>
            </a:r>
            <a:r>
              <a:rPr lang="zh-CN" altLang="en-US" dirty="0" smtClean="0"/>
              <a:t>𝐶</a:t>
            </a:r>
            <a:r>
              <a:rPr lang="en-US" altLang="zh-CN" dirty="0" smtClean="0"/>
              <a:t>} ⇒ {</a:t>
            </a:r>
            <a:r>
              <a:rPr lang="zh-CN" altLang="en-US" dirty="0" smtClean="0"/>
              <a:t>𝐵</a:t>
            </a:r>
            <a:r>
              <a:rPr lang="en-US" altLang="zh-CN" dirty="0" smtClean="0"/>
              <a:t>, </a:t>
            </a:r>
            <a:r>
              <a:rPr lang="zh-CN" altLang="en-US" dirty="0" smtClean="0"/>
              <a:t>𝐷</a:t>
            </a:r>
            <a:r>
              <a:rPr lang="en-US" altLang="zh-CN" dirty="0" smtClean="0"/>
              <a:t>} ,</a:t>
            </a:r>
            <a:r>
              <a:rPr lang="zh-CN" altLang="en-US" dirty="0" smtClean="0"/>
              <a:t> </a:t>
            </a:r>
            <a:r>
              <a:rPr lang="en-US" altLang="zh-CN" dirty="0"/>
              <a:t>{</a:t>
            </a:r>
            <a:r>
              <a:rPr lang="zh-CN" altLang="en-US" dirty="0"/>
              <a:t>𝐴</a:t>
            </a:r>
            <a:r>
              <a:rPr lang="en-US" altLang="zh-CN" dirty="0"/>
              <a:t>, </a:t>
            </a:r>
            <a:r>
              <a:rPr lang="zh-CN" altLang="en-US" dirty="0"/>
              <a:t>𝐷</a:t>
            </a:r>
            <a:r>
              <a:rPr lang="en-US" altLang="zh-CN" dirty="0"/>
              <a:t>} ⇒ {</a:t>
            </a:r>
            <a:r>
              <a:rPr lang="zh-CN" altLang="en-US" dirty="0"/>
              <a:t>𝐵</a:t>
            </a:r>
            <a:r>
              <a:rPr lang="en-US" altLang="zh-CN" dirty="0"/>
              <a:t>, </a:t>
            </a:r>
            <a:r>
              <a:rPr lang="zh-CN" altLang="en-US" dirty="0"/>
              <a:t>𝐶</a:t>
            </a:r>
            <a:r>
              <a:rPr lang="en-US" altLang="zh-CN" dirty="0"/>
              <a:t>}, {</a:t>
            </a:r>
            <a:r>
              <a:rPr lang="zh-CN" altLang="en-US" dirty="0"/>
              <a:t>𝐵</a:t>
            </a:r>
            <a:r>
              <a:rPr lang="en-US" altLang="zh-CN" dirty="0"/>
              <a:t>, </a:t>
            </a:r>
            <a:r>
              <a:rPr lang="zh-CN" altLang="en-US" dirty="0"/>
              <a:t>𝐶</a:t>
            </a:r>
            <a:r>
              <a:rPr lang="en-US" altLang="zh-CN" dirty="0"/>
              <a:t>} ⇒ {</a:t>
            </a:r>
            <a:r>
              <a:rPr lang="zh-CN" altLang="en-US" dirty="0"/>
              <a:t>𝐴</a:t>
            </a:r>
            <a:r>
              <a:rPr lang="en-US" altLang="zh-CN" dirty="0"/>
              <a:t>, </a:t>
            </a:r>
            <a:r>
              <a:rPr lang="zh-CN" altLang="en-US" dirty="0"/>
              <a:t>𝐷</a:t>
            </a:r>
            <a:r>
              <a:rPr lang="en-US" altLang="zh-CN" dirty="0"/>
              <a:t>}</a:t>
            </a:r>
            <a:r>
              <a:rPr lang="zh-CN" altLang="en-US" dirty="0"/>
              <a:t>， </a:t>
            </a:r>
            <a:r>
              <a:rPr lang="en-US" altLang="zh-CN" dirty="0"/>
              <a:t>{</a:t>
            </a:r>
            <a:r>
              <a:rPr lang="zh-CN" altLang="en-US" dirty="0"/>
              <a:t>𝐵</a:t>
            </a:r>
            <a:r>
              <a:rPr lang="en-US" altLang="zh-CN" dirty="0"/>
              <a:t>, </a:t>
            </a:r>
            <a:r>
              <a:rPr lang="zh-CN" altLang="en-US" dirty="0"/>
              <a:t>𝐷</a:t>
            </a:r>
            <a:r>
              <a:rPr lang="en-US" altLang="zh-CN" dirty="0"/>
              <a:t>} ⇒ {</a:t>
            </a:r>
            <a:r>
              <a:rPr lang="zh-CN" altLang="en-US" dirty="0"/>
              <a:t>𝐴</a:t>
            </a:r>
            <a:r>
              <a:rPr lang="en-US" altLang="zh-CN" dirty="0"/>
              <a:t>, </a:t>
            </a:r>
            <a:r>
              <a:rPr lang="zh-CN" altLang="en-US" dirty="0"/>
              <a:t>𝐶</a:t>
            </a:r>
            <a:r>
              <a:rPr lang="en-US" altLang="zh-CN" dirty="0"/>
              <a:t>}</a:t>
            </a:r>
            <a:r>
              <a:rPr lang="zh-CN" altLang="en-US" dirty="0"/>
              <a:t>， </a:t>
            </a:r>
            <a:r>
              <a:rPr lang="en-US" altLang="zh-CN" dirty="0"/>
              <a:t>{</a:t>
            </a:r>
            <a:r>
              <a:rPr lang="zh-CN" altLang="en-US" dirty="0"/>
              <a:t>𝐶</a:t>
            </a:r>
            <a:r>
              <a:rPr lang="en-US" altLang="zh-CN" dirty="0"/>
              <a:t>, </a:t>
            </a:r>
            <a:r>
              <a:rPr lang="zh-CN" altLang="en-US" dirty="0"/>
              <a:t>𝐷</a:t>
            </a:r>
            <a:r>
              <a:rPr lang="en-US" altLang="zh-CN" dirty="0"/>
              <a:t>} ⇒ {</a:t>
            </a:r>
            <a:r>
              <a:rPr lang="zh-CN" altLang="en-US" dirty="0"/>
              <a:t>𝐴</a:t>
            </a:r>
            <a:r>
              <a:rPr lang="en-US" altLang="zh-CN" dirty="0"/>
              <a:t>, </a:t>
            </a:r>
            <a:r>
              <a:rPr lang="zh-CN" altLang="en-US" dirty="0"/>
              <a:t>𝐵</a:t>
            </a:r>
            <a:r>
              <a:rPr lang="en-US" altLang="zh-CN" dirty="0"/>
              <a:t>},{</a:t>
            </a:r>
            <a:r>
              <a:rPr lang="zh-CN" altLang="en-US" dirty="0"/>
              <a:t>𝐴</a:t>
            </a:r>
            <a:r>
              <a:rPr lang="en-US" altLang="zh-CN" dirty="0"/>
              <a:t>} ⇒ {</a:t>
            </a:r>
            <a:r>
              <a:rPr lang="zh-CN" altLang="en-US" dirty="0"/>
              <a:t>𝐵</a:t>
            </a:r>
            <a:r>
              <a:rPr lang="en-US" altLang="zh-CN" dirty="0"/>
              <a:t>, </a:t>
            </a:r>
            <a:r>
              <a:rPr lang="zh-CN" altLang="en-US" dirty="0"/>
              <a:t>𝐶</a:t>
            </a:r>
            <a:r>
              <a:rPr lang="en-US" altLang="zh-CN" dirty="0"/>
              <a:t>, </a:t>
            </a:r>
            <a:r>
              <a:rPr lang="zh-CN" altLang="en-US" dirty="0"/>
              <a:t>𝐷</a:t>
            </a:r>
            <a:r>
              <a:rPr lang="en-US" altLang="zh-CN" dirty="0"/>
              <a:t>}</a:t>
            </a:r>
            <a:r>
              <a:rPr lang="zh-CN" altLang="en-US" dirty="0"/>
              <a:t>， </a:t>
            </a:r>
            <a:r>
              <a:rPr lang="en-US" altLang="zh-CN" dirty="0"/>
              <a:t>{</a:t>
            </a:r>
            <a:r>
              <a:rPr lang="zh-CN" altLang="en-US" dirty="0"/>
              <a:t>𝐵</a:t>
            </a:r>
            <a:r>
              <a:rPr lang="en-US" altLang="zh-CN" dirty="0"/>
              <a:t>} </a:t>
            </a:r>
            <a:r>
              <a:rPr lang="en-US" altLang="zh-CN" dirty="0" smtClean="0"/>
              <a:t>⇒{</a:t>
            </a:r>
            <a:r>
              <a:rPr lang="zh-CN" altLang="en-US" dirty="0"/>
              <a:t>𝐴</a:t>
            </a:r>
            <a:r>
              <a:rPr lang="en-US" altLang="zh-CN" dirty="0"/>
              <a:t>, </a:t>
            </a:r>
            <a:r>
              <a:rPr lang="zh-CN" altLang="en-US" dirty="0"/>
              <a:t>𝐶</a:t>
            </a:r>
            <a:r>
              <a:rPr lang="en-US" altLang="zh-CN" dirty="0"/>
              <a:t>, </a:t>
            </a:r>
            <a:r>
              <a:rPr lang="zh-CN" altLang="en-US" dirty="0"/>
              <a:t>𝐷</a:t>
            </a:r>
            <a:r>
              <a:rPr lang="en-US" altLang="zh-CN" dirty="0"/>
              <a:t>}</a:t>
            </a:r>
            <a:r>
              <a:rPr lang="zh-CN" altLang="en-US" dirty="0"/>
              <a:t>， </a:t>
            </a:r>
            <a:r>
              <a:rPr lang="en-US" altLang="zh-CN" dirty="0"/>
              <a:t>{</a:t>
            </a:r>
            <a:r>
              <a:rPr lang="zh-CN" altLang="en-US" dirty="0"/>
              <a:t>𝐶</a:t>
            </a:r>
            <a:r>
              <a:rPr lang="en-US" altLang="zh-CN" dirty="0"/>
              <a:t>} ⇒ {</a:t>
            </a:r>
            <a:r>
              <a:rPr lang="zh-CN" altLang="en-US" dirty="0"/>
              <a:t>𝐴</a:t>
            </a:r>
            <a:r>
              <a:rPr lang="en-US" altLang="zh-CN" dirty="0"/>
              <a:t>, </a:t>
            </a:r>
            <a:r>
              <a:rPr lang="zh-CN" altLang="en-US" dirty="0"/>
              <a:t>𝐵</a:t>
            </a:r>
            <a:r>
              <a:rPr lang="en-US" altLang="zh-CN" dirty="0"/>
              <a:t>, </a:t>
            </a:r>
            <a:r>
              <a:rPr lang="zh-CN" altLang="en-US" dirty="0"/>
              <a:t>𝐷</a:t>
            </a:r>
            <a:r>
              <a:rPr lang="en-US" altLang="zh-CN" dirty="0"/>
              <a:t>}</a:t>
            </a:r>
            <a:r>
              <a:rPr lang="zh-CN" altLang="en-US" dirty="0"/>
              <a:t>和</a:t>
            </a:r>
            <a:r>
              <a:rPr lang="en-US" altLang="zh-CN" dirty="0"/>
              <a:t>{</a:t>
            </a:r>
            <a:r>
              <a:rPr lang="zh-CN" altLang="en-US" dirty="0"/>
              <a:t>𝐷</a:t>
            </a:r>
            <a:r>
              <a:rPr lang="en-US" altLang="zh-CN" dirty="0"/>
              <a:t>} ⇒ {</a:t>
            </a:r>
            <a:r>
              <a:rPr lang="zh-CN" altLang="en-US" dirty="0"/>
              <a:t>𝐴</a:t>
            </a:r>
            <a:r>
              <a:rPr lang="en-US" altLang="zh-CN" dirty="0"/>
              <a:t>, </a:t>
            </a:r>
            <a:r>
              <a:rPr lang="zh-CN" altLang="en-US" dirty="0"/>
              <a:t>𝐵</a:t>
            </a:r>
            <a:r>
              <a:rPr lang="en-US" altLang="zh-CN" dirty="0"/>
              <a:t>, </a:t>
            </a:r>
            <a:r>
              <a:rPr lang="zh-CN" altLang="en-US" dirty="0"/>
              <a:t>𝐶</a:t>
            </a:r>
            <a:r>
              <a:rPr lang="en-US" altLang="zh-CN" dirty="0" smtClean="0"/>
              <a:t>}</a:t>
            </a:r>
            <a:r>
              <a:rPr lang="zh-CN" altLang="en-US" dirty="0" smtClean="0"/>
              <a:t> </a:t>
            </a:r>
            <a:endParaRPr lang="en-US" altLang="zh-CN" dirty="0" smtClean="0"/>
          </a:p>
          <a:p>
            <a:endParaRPr lang="en-US" altLang="zh-CN" dirty="0"/>
          </a:p>
          <a:p>
            <a:r>
              <a:rPr lang="en-US" altLang="zh-CN" dirty="0" err="1"/>
              <a:t>Apriori</a:t>
            </a:r>
            <a:r>
              <a:rPr lang="en-US" altLang="zh-CN" dirty="0"/>
              <a:t> </a:t>
            </a:r>
            <a:r>
              <a:rPr lang="zh-CN" altLang="en-US" dirty="0"/>
              <a:t>采用了一种剪枝策略来压缩候选规则的数量。</a:t>
            </a:r>
            <a:r>
              <a:rPr lang="zh-CN" altLang="en-US" dirty="0" smtClean="0"/>
              <a:t> </a:t>
            </a:r>
            <a:br>
              <a:rPr lang="zh-CN" altLang="en-US" dirty="0" smtClean="0"/>
            </a:br>
            <a:r>
              <a:rPr lang="zh-CN" altLang="en-US" dirty="0" smtClean="0"/>
              <a:t/>
            </a:r>
            <a:br>
              <a:rPr lang="zh-CN" altLang="en-US" dirty="0" smtClean="0"/>
            </a:br>
            <a:r>
              <a:rPr lang="zh-CN" altLang="en-US" dirty="0" smtClean="0"/>
              <a:t/>
            </a:r>
            <a:br>
              <a:rPr lang="zh-CN" altLang="en-US" dirty="0" smtClean="0"/>
            </a:br>
            <a:endParaRPr lang="zh-CN" altLang="en-US" dirty="0"/>
          </a:p>
        </p:txBody>
      </p:sp>
    </p:spTree>
    <p:extLst>
      <p:ext uri="{BB962C8B-B14F-4D97-AF65-F5344CB8AC3E}">
        <p14:creationId xmlns:p14="http://schemas.microsoft.com/office/powerpoint/2010/main" val="1296323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dirty="0">
                <a:solidFill>
                  <a:srgbClr val="FF0000"/>
                </a:solidFill>
              </a:rPr>
              <a:t>规则剪枝：</a:t>
            </a:r>
            <a:r>
              <a:rPr lang="zh-CN" altLang="en-US" dirty="0" smtClean="0">
                <a:solidFill>
                  <a:srgbClr val="FF0000"/>
                </a:solidFill>
              </a:rPr>
              <a:t> </a:t>
            </a:r>
            <a:r>
              <a:rPr lang="zh-CN" altLang="en-US" dirty="0" smtClean="0"/>
              <a:t/>
            </a:r>
            <a:br>
              <a:rPr lang="zh-CN" altLang="en-US" dirty="0" smtClean="0"/>
            </a:br>
            <a:r>
              <a:rPr lang="zh-CN" altLang="en-US" dirty="0" smtClean="0"/>
              <a:t>如果</a:t>
            </a:r>
            <a:r>
              <a:rPr lang="zh-CN" altLang="en-US" dirty="0"/>
              <a:t>𝑋 ⇒ 𝑌是一个不满足最小置信度要求的候选规则，则𝑋 </a:t>
            </a:r>
            <a:r>
              <a:rPr lang="en-US" altLang="zh-CN" dirty="0"/>
              <a:t>- </a:t>
            </a:r>
            <a:r>
              <a:rPr lang="zh-CN" altLang="en-US" dirty="0"/>
              <a:t>𝑆 ⇒ 𝑌 </a:t>
            </a:r>
            <a:r>
              <a:rPr lang="en-US" altLang="zh-CN" dirty="0"/>
              <a:t>+ </a:t>
            </a:r>
            <a:r>
              <a:rPr lang="zh-CN" altLang="en-US" dirty="0"/>
              <a:t>𝑆的置信度也不</a:t>
            </a:r>
            <a:r>
              <a:rPr lang="zh-CN" altLang="en-US" dirty="0" smtClean="0"/>
              <a:t>满足</a:t>
            </a:r>
            <a:r>
              <a:rPr lang="zh-CN" altLang="en-US" dirty="0"/>
              <a:t>最小置信度要求。其中</a:t>
            </a:r>
            <a:r>
              <a:rPr lang="zh-CN" altLang="en-US" dirty="0" smtClean="0"/>
              <a:t>，𝑆</a:t>
            </a:r>
            <a:r>
              <a:rPr lang="zh-CN" altLang="en-US" dirty="0"/>
              <a:t>是频繁项集𝐿 </a:t>
            </a:r>
            <a:r>
              <a:rPr lang="en-US" altLang="zh-CN" dirty="0"/>
              <a:t>= </a:t>
            </a:r>
            <a:r>
              <a:rPr lang="zh-CN" altLang="en-US" dirty="0"/>
              <a:t>𝑋 ∪ 𝑌中的一个非空子集，它和𝑌没有交集。</a:t>
            </a:r>
            <a:r>
              <a:rPr lang="zh-CN" altLang="en-US" dirty="0" smtClean="0"/>
              <a:t>这样</a:t>
            </a:r>
            <a:r>
              <a:rPr lang="zh-CN" altLang="en-US" dirty="0"/>
              <a:t>， 𝑌 </a:t>
            </a:r>
            <a:r>
              <a:rPr lang="en-US" altLang="zh-CN" dirty="0"/>
              <a:t>+ </a:t>
            </a:r>
            <a:r>
              <a:rPr lang="zh-CN" altLang="en-US" dirty="0"/>
              <a:t>𝑆表示两个子集的并集，即𝑌 ∪ 𝑆， 𝑋 </a:t>
            </a:r>
            <a:r>
              <a:rPr lang="en-US" altLang="zh-CN" dirty="0"/>
              <a:t>- </a:t>
            </a:r>
            <a:r>
              <a:rPr lang="zh-CN" altLang="en-US" dirty="0"/>
              <a:t>𝑆表示从子集𝑋去除𝑆后的剩余子集。</a:t>
            </a:r>
            <a:r>
              <a:rPr lang="zh-CN" altLang="en-US" dirty="0" smtClean="0"/>
              <a:t> </a:t>
            </a:r>
            <a:br>
              <a:rPr lang="zh-CN" altLang="en-US" dirty="0" smtClean="0"/>
            </a:br>
            <a:endParaRPr lang="en-US" altLang="zh-CN" dirty="0" smtClean="0"/>
          </a:p>
          <a:p>
            <a:r>
              <a:rPr lang="zh-CN" altLang="en-US" dirty="0"/>
              <a:t>例如，如果候选规则</a:t>
            </a:r>
            <a:r>
              <a:rPr lang="en-US" altLang="zh-CN" dirty="0"/>
              <a:t>{</a:t>
            </a:r>
            <a:r>
              <a:rPr lang="zh-CN" altLang="en-US" dirty="0"/>
              <a:t>𝐴</a:t>
            </a:r>
            <a:r>
              <a:rPr lang="en-US" altLang="zh-CN" dirty="0"/>
              <a:t>, </a:t>
            </a:r>
            <a:r>
              <a:rPr lang="zh-CN" altLang="en-US" dirty="0"/>
              <a:t>𝐵</a:t>
            </a:r>
            <a:r>
              <a:rPr lang="en-US" altLang="zh-CN" dirty="0"/>
              <a:t>, </a:t>
            </a:r>
            <a:r>
              <a:rPr lang="zh-CN" altLang="en-US" dirty="0"/>
              <a:t>𝐶</a:t>
            </a:r>
            <a:r>
              <a:rPr lang="en-US" altLang="zh-CN" dirty="0"/>
              <a:t>} ⇒ {</a:t>
            </a:r>
            <a:r>
              <a:rPr lang="zh-CN" altLang="en-US" dirty="0"/>
              <a:t>𝐷</a:t>
            </a:r>
            <a:r>
              <a:rPr lang="en-US" altLang="zh-CN" dirty="0"/>
              <a:t>}</a:t>
            </a:r>
            <a:r>
              <a:rPr lang="zh-CN" altLang="en-US" dirty="0"/>
              <a:t>的置信度不满足要求，则候选规则</a:t>
            </a:r>
            <a:r>
              <a:rPr lang="en-US" altLang="zh-CN" dirty="0"/>
              <a:t>{</a:t>
            </a:r>
            <a:r>
              <a:rPr lang="zh-CN" altLang="en-US" dirty="0"/>
              <a:t>𝐴</a:t>
            </a:r>
            <a:r>
              <a:rPr lang="en-US" altLang="zh-CN" dirty="0"/>
              <a:t>, </a:t>
            </a:r>
            <a:r>
              <a:rPr lang="zh-CN" altLang="en-US" dirty="0"/>
              <a:t>𝐵</a:t>
            </a:r>
            <a:r>
              <a:rPr lang="en-US" altLang="zh-CN" dirty="0"/>
              <a:t>} ⇒ {</a:t>
            </a:r>
            <a:r>
              <a:rPr lang="zh-CN" altLang="en-US" dirty="0"/>
              <a:t>𝐶</a:t>
            </a:r>
            <a:r>
              <a:rPr lang="en-US" altLang="zh-CN" dirty="0"/>
              <a:t>, </a:t>
            </a:r>
            <a:r>
              <a:rPr lang="zh-CN" altLang="en-US" dirty="0"/>
              <a:t>𝐷</a:t>
            </a:r>
            <a:r>
              <a:rPr lang="en-US" altLang="zh-CN" dirty="0"/>
              <a:t>}</a:t>
            </a:r>
            <a:r>
              <a:rPr lang="zh-CN" altLang="en-US" dirty="0" smtClean="0"/>
              <a:t>的也</a:t>
            </a:r>
            <a:r>
              <a:rPr lang="zh-CN" altLang="en-US" dirty="0"/>
              <a:t>不满足要求</a:t>
            </a:r>
            <a:r>
              <a:rPr lang="zh-CN" altLang="en-US" dirty="0" smtClean="0"/>
              <a:t> </a:t>
            </a:r>
            <a:br>
              <a:rPr lang="zh-CN" altLang="en-US" dirty="0" smtClean="0"/>
            </a:br>
            <a:endParaRPr lang="zh-CN" altLang="en-US" dirty="0"/>
          </a:p>
        </p:txBody>
      </p:sp>
    </p:spTree>
    <p:extLst>
      <p:ext uri="{BB962C8B-B14F-4D97-AF65-F5344CB8AC3E}">
        <p14:creationId xmlns:p14="http://schemas.microsoft.com/office/powerpoint/2010/main" val="15899180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9.2.4 </a:t>
            </a:r>
            <a:r>
              <a:rPr lang="zh-CN" altLang="en-US" dirty="0"/>
              <a:t>基于 </a:t>
            </a:r>
            <a:r>
              <a:rPr lang="en-US" altLang="zh-CN" dirty="0"/>
              <a:t>Python </a:t>
            </a:r>
            <a:r>
              <a:rPr lang="zh-CN" altLang="en-US" dirty="0"/>
              <a:t>的 </a:t>
            </a:r>
            <a:r>
              <a:rPr lang="en-US" altLang="zh-CN" dirty="0" err="1"/>
              <a:t>Aprior</a:t>
            </a:r>
            <a:r>
              <a:rPr lang="en-US" altLang="zh-CN" dirty="0"/>
              <a:t> </a:t>
            </a:r>
            <a:r>
              <a:rPr lang="zh-CN" altLang="en-US" dirty="0"/>
              <a:t>算法实现</a:t>
            </a:r>
            <a:r>
              <a:rPr lang="zh-CN" altLang="en-US" dirty="0" smtClean="0"/>
              <a:t> </a:t>
            </a:r>
            <a:endParaRPr lang="zh-CN" altLang="en-US" dirty="0"/>
          </a:p>
        </p:txBody>
      </p:sp>
      <p:sp>
        <p:nvSpPr>
          <p:cNvPr id="3" name="内容占位符 2"/>
          <p:cNvSpPr>
            <a:spLocks noGrp="1"/>
          </p:cNvSpPr>
          <p:nvPr>
            <p:ph idx="1"/>
          </p:nvPr>
        </p:nvSpPr>
        <p:spPr/>
        <p:txBody>
          <a:bodyPr/>
          <a:lstStyle/>
          <a:p>
            <a:r>
              <a:rPr lang="zh-CN" altLang="en-US" dirty="0" smtClean="0"/>
              <a:t>首先安装第三方库</a:t>
            </a:r>
            <a:r>
              <a:rPr lang="en-US" altLang="zh-CN" dirty="0" err="1" smtClean="0"/>
              <a:t>mlxtend</a:t>
            </a:r>
            <a:r>
              <a:rPr lang="zh-CN" altLang="en-US" dirty="0" smtClean="0"/>
              <a:t> 。</a:t>
            </a:r>
            <a:r>
              <a:rPr lang="zh-CN" altLang="en-US" dirty="0"/>
              <a:t>它的 </a:t>
            </a:r>
            <a:r>
              <a:rPr lang="en-US" altLang="zh-CN" dirty="0" err="1"/>
              <a:t>frequent_patterns</a:t>
            </a:r>
            <a:r>
              <a:rPr lang="en-US" altLang="zh-CN" dirty="0"/>
              <a:t> </a:t>
            </a:r>
            <a:r>
              <a:rPr lang="zh-CN" altLang="en-US" dirty="0"/>
              <a:t>模块提供了 </a:t>
            </a:r>
            <a:r>
              <a:rPr lang="en-US" altLang="zh-CN" dirty="0" err="1"/>
              <a:t>Apriori</a:t>
            </a:r>
            <a:r>
              <a:rPr lang="en-US" altLang="zh-CN" dirty="0"/>
              <a:t> </a:t>
            </a:r>
            <a:r>
              <a:rPr lang="zh-CN" altLang="en-US" dirty="0"/>
              <a:t>算法的实现。</a:t>
            </a:r>
            <a:r>
              <a:rPr lang="zh-CN" altLang="en-US" dirty="0" smtClean="0"/>
              <a:t> </a:t>
            </a:r>
            <a:endParaRPr lang="en-US" altLang="zh-CN" dirty="0" smtClean="0"/>
          </a:p>
          <a:p>
            <a:r>
              <a:rPr lang="en-US" altLang="zh-CN" dirty="0" err="1"/>
              <a:t>apriori</a:t>
            </a:r>
            <a:r>
              <a:rPr lang="en-US" altLang="zh-CN" dirty="0"/>
              <a:t>()</a:t>
            </a:r>
            <a:r>
              <a:rPr lang="zh-CN" altLang="en-US" dirty="0"/>
              <a:t>函数用于产生频繁项，它的基本语法为：</a:t>
            </a:r>
            <a:r>
              <a:rPr lang="zh-CN" altLang="en-US" dirty="0" smtClean="0"/>
              <a:t> </a:t>
            </a:r>
            <a:br>
              <a:rPr lang="zh-CN" altLang="en-US" dirty="0" smtClean="0"/>
            </a:br>
            <a:r>
              <a:rPr lang="en-US" altLang="zh-CN" dirty="0" err="1"/>
              <a:t>apriori</a:t>
            </a:r>
            <a:r>
              <a:rPr lang="en-US" altLang="zh-CN" dirty="0"/>
              <a:t>(</a:t>
            </a:r>
            <a:r>
              <a:rPr lang="en-US" altLang="zh-CN" dirty="0" err="1"/>
              <a:t>df</a:t>
            </a:r>
            <a:r>
              <a:rPr lang="en-US" altLang="zh-CN" dirty="0"/>
              <a:t>, </a:t>
            </a:r>
            <a:r>
              <a:rPr lang="en-US" altLang="zh-CN" dirty="0" err="1"/>
              <a:t>min_support</a:t>
            </a:r>
            <a:r>
              <a:rPr lang="en-US" altLang="zh-CN" dirty="0"/>
              <a:t>=0.5, </a:t>
            </a:r>
            <a:r>
              <a:rPr lang="en-US" altLang="zh-CN" dirty="0" err="1"/>
              <a:t>use_colnames</a:t>
            </a:r>
            <a:r>
              <a:rPr lang="en-US" altLang="zh-CN" dirty="0"/>
              <a:t>=False, </a:t>
            </a:r>
            <a:r>
              <a:rPr lang="en-US" altLang="zh-CN" dirty="0" err="1"/>
              <a:t>max_len</a:t>
            </a:r>
            <a:r>
              <a:rPr lang="en-US" altLang="zh-CN" dirty="0"/>
              <a:t>=None)</a:t>
            </a:r>
            <a:r>
              <a:rPr lang="en-US" altLang="zh-CN" dirty="0" smtClean="0"/>
              <a:t> </a:t>
            </a:r>
            <a:br>
              <a:rPr lang="en-US" altLang="zh-CN" dirty="0" smtClean="0"/>
            </a:br>
            <a:r>
              <a:rPr lang="zh-CN" altLang="en-US" dirty="0" smtClean="0"/>
              <a:t/>
            </a:r>
            <a:br>
              <a:rPr lang="zh-CN" altLang="en-US" dirty="0" smtClean="0"/>
            </a:br>
            <a:endParaRPr lang="zh-CN" altLang="en-US" dirty="0"/>
          </a:p>
        </p:txBody>
      </p:sp>
      <p:pic>
        <p:nvPicPr>
          <p:cNvPr id="4" name="图片 3"/>
          <p:cNvPicPr>
            <a:picLocks noChangeAspect="1"/>
          </p:cNvPicPr>
          <p:nvPr/>
        </p:nvPicPr>
        <p:blipFill>
          <a:blip r:embed="rId2"/>
          <a:stretch>
            <a:fillRect/>
          </a:stretch>
        </p:blipFill>
        <p:spPr>
          <a:xfrm>
            <a:off x="3269673" y="3521978"/>
            <a:ext cx="7590991" cy="3336021"/>
          </a:xfrm>
          <a:prstGeom prst="rect">
            <a:avLst/>
          </a:prstGeom>
        </p:spPr>
      </p:pic>
    </p:spTree>
    <p:extLst>
      <p:ext uri="{BB962C8B-B14F-4D97-AF65-F5344CB8AC3E}">
        <p14:creationId xmlns:p14="http://schemas.microsoft.com/office/powerpoint/2010/main" val="4547669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dirty="0" err="1"/>
              <a:t>apriori</a:t>
            </a:r>
            <a:r>
              <a:rPr lang="en-US" altLang="zh-CN" dirty="0"/>
              <a:t>()</a:t>
            </a:r>
            <a:r>
              <a:rPr lang="zh-CN" altLang="en-US" dirty="0"/>
              <a:t>函数要求输入的数据框对象的值必须为 </a:t>
            </a:r>
            <a:r>
              <a:rPr lang="en-US" altLang="zh-CN" dirty="0"/>
              <a:t>0/1 </a:t>
            </a:r>
            <a:r>
              <a:rPr lang="zh-CN" altLang="en-US" dirty="0"/>
              <a:t>或者 </a:t>
            </a:r>
            <a:r>
              <a:rPr lang="en-US" altLang="zh-CN" dirty="0" smtClean="0"/>
              <a:t>True/False</a:t>
            </a:r>
            <a:r>
              <a:rPr lang="zh-CN" altLang="en-US" dirty="0" smtClean="0"/>
              <a:t>这样</a:t>
            </a:r>
            <a:r>
              <a:rPr lang="zh-CN" altLang="en-US" dirty="0"/>
              <a:t>的二元数据。因此，需要对表 </a:t>
            </a:r>
            <a:r>
              <a:rPr lang="en-US" altLang="zh-CN" dirty="0"/>
              <a:t>9-3 </a:t>
            </a:r>
            <a:r>
              <a:rPr lang="zh-CN" altLang="en-US" dirty="0"/>
              <a:t>这样的事务数据进行编码。 </a:t>
            </a:r>
            <a:r>
              <a:rPr lang="en-US" altLang="zh-CN" dirty="0" err="1" smtClean="0"/>
              <a:t>mlxtend.preprocessing</a:t>
            </a:r>
            <a:r>
              <a:rPr lang="zh-CN" altLang="en-US" dirty="0" smtClean="0"/>
              <a:t>模块</a:t>
            </a:r>
            <a:r>
              <a:rPr lang="zh-CN" altLang="en-US" dirty="0"/>
              <a:t>提供了 </a:t>
            </a:r>
            <a:r>
              <a:rPr lang="en-US" altLang="zh-CN" dirty="0" err="1" smtClean="0"/>
              <a:t>TransactionEncoder</a:t>
            </a:r>
            <a:r>
              <a:rPr lang="en-US" altLang="zh-CN" dirty="0"/>
              <a:t>()</a:t>
            </a:r>
            <a:r>
              <a:rPr lang="zh-CN" altLang="en-US" dirty="0" smtClean="0"/>
              <a:t>函数能</a:t>
            </a:r>
            <a:r>
              <a:rPr lang="zh-CN" altLang="en-US" dirty="0"/>
              <a:t>轻松实现该编码过程。</a:t>
            </a:r>
            <a:r>
              <a:rPr lang="zh-CN" altLang="en-US" dirty="0" smtClean="0"/>
              <a:t> </a:t>
            </a:r>
            <a:br>
              <a:rPr lang="zh-CN" altLang="en-US" dirty="0" smtClean="0"/>
            </a:br>
            <a:endParaRPr lang="zh-CN" altLang="en-US" dirty="0"/>
          </a:p>
        </p:txBody>
      </p:sp>
      <p:pic>
        <p:nvPicPr>
          <p:cNvPr id="4" name="图片 3"/>
          <p:cNvPicPr>
            <a:picLocks noChangeAspect="1"/>
          </p:cNvPicPr>
          <p:nvPr/>
        </p:nvPicPr>
        <p:blipFill>
          <a:blip r:embed="rId2"/>
          <a:stretch>
            <a:fillRect/>
          </a:stretch>
        </p:blipFill>
        <p:spPr>
          <a:xfrm>
            <a:off x="2195512" y="3928773"/>
            <a:ext cx="7800975" cy="2676525"/>
          </a:xfrm>
          <a:prstGeom prst="rect">
            <a:avLst/>
          </a:prstGeom>
        </p:spPr>
      </p:pic>
    </p:spTree>
    <p:extLst>
      <p:ext uri="{BB962C8B-B14F-4D97-AF65-F5344CB8AC3E}">
        <p14:creationId xmlns:p14="http://schemas.microsoft.com/office/powerpoint/2010/main" val="29191401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代码</a:t>
            </a:r>
            <a:r>
              <a:rPr lang="en-US" altLang="zh-CN" dirty="0" smtClean="0"/>
              <a:t>9-1</a:t>
            </a:r>
            <a:r>
              <a:rPr lang="zh-CN" altLang="en-US" dirty="0" smtClean="0"/>
              <a:t>：</a:t>
            </a:r>
            <a:r>
              <a:rPr lang="zh-CN" altLang="en-US" dirty="0"/>
              <a:t>使用 </a:t>
            </a:r>
            <a:r>
              <a:rPr lang="en-US" altLang="zh-CN" dirty="0" err="1"/>
              <a:t>aprior</a:t>
            </a:r>
            <a:r>
              <a:rPr lang="en-US" altLang="zh-CN" dirty="0"/>
              <a:t>()</a:t>
            </a:r>
            <a:r>
              <a:rPr lang="zh-CN" altLang="en-US" dirty="0"/>
              <a:t>获取频繁项集的过程</a:t>
            </a:r>
            <a:r>
              <a:rPr lang="zh-CN" altLang="en-US" dirty="0" smtClean="0"/>
              <a:t> </a:t>
            </a:r>
            <a:br>
              <a:rPr lang="zh-CN" altLang="en-US" dirty="0" smtClean="0"/>
            </a:br>
            <a:endParaRPr lang="zh-CN" altLang="en-US" dirty="0"/>
          </a:p>
        </p:txBody>
      </p:sp>
    </p:spTree>
    <p:extLst>
      <p:ext uri="{BB962C8B-B14F-4D97-AF65-F5344CB8AC3E}">
        <p14:creationId xmlns:p14="http://schemas.microsoft.com/office/powerpoint/2010/main" val="20793315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关联规则生成</a:t>
            </a:r>
            <a:endParaRPr lang="zh-CN" altLang="en-US" dirty="0"/>
          </a:p>
        </p:txBody>
      </p:sp>
      <p:sp>
        <p:nvSpPr>
          <p:cNvPr id="3" name="内容占位符 2"/>
          <p:cNvSpPr>
            <a:spLocks noGrp="1"/>
          </p:cNvSpPr>
          <p:nvPr>
            <p:ph idx="1"/>
          </p:nvPr>
        </p:nvSpPr>
        <p:spPr/>
        <p:txBody>
          <a:bodyPr/>
          <a:lstStyle/>
          <a:p>
            <a:r>
              <a:rPr lang="zh-CN" altLang="en-US" dirty="0"/>
              <a:t>规则的生成主要使用 </a:t>
            </a:r>
            <a:r>
              <a:rPr lang="en-US" altLang="zh-CN" dirty="0" err="1"/>
              <a:t>mlxtend.frequent_patterns</a:t>
            </a:r>
            <a:r>
              <a:rPr lang="en-US" altLang="zh-CN" dirty="0"/>
              <a:t> </a:t>
            </a:r>
            <a:r>
              <a:rPr lang="zh-CN" altLang="en-US" dirty="0"/>
              <a:t>模块中的 </a:t>
            </a:r>
            <a:r>
              <a:rPr lang="en-US" altLang="zh-CN" dirty="0" err="1"/>
              <a:t>association_rules</a:t>
            </a:r>
            <a:r>
              <a:rPr lang="en-US" altLang="zh-CN" dirty="0"/>
              <a:t>()</a:t>
            </a:r>
            <a:r>
              <a:rPr lang="zh-CN" altLang="en-US" dirty="0"/>
              <a:t>函数</a:t>
            </a:r>
            <a:r>
              <a:rPr lang="zh-CN" altLang="en-US" dirty="0" smtClean="0"/>
              <a:t>，它</a:t>
            </a:r>
            <a:r>
              <a:rPr lang="zh-CN" altLang="en-US" dirty="0"/>
              <a:t>输出满足最小置信度要求的强关联规则。 它的基本语法为：</a:t>
            </a:r>
            <a:r>
              <a:rPr lang="zh-CN" altLang="en-US" dirty="0" smtClean="0"/>
              <a:t> </a:t>
            </a:r>
            <a:endParaRPr lang="en-US" altLang="zh-CN" dirty="0" smtClean="0"/>
          </a:p>
          <a:p>
            <a:r>
              <a:rPr lang="en-US" altLang="zh-CN" dirty="0" err="1"/>
              <a:t>association_rules</a:t>
            </a:r>
            <a:r>
              <a:rPr lang="en-US" altLang="zh-CN" dirty="0"/>
              <a:t>(</a:t>
            </a:r>
            <a:r>
              <a:rPr lang="en-US" altLang="zh-CN" dirty="0" err="1"/>
              <a:t>df</a:t>
            </a:r>
            <a:r>
              <a:rPr lang="en-US" altLang="zh-CN" dirty="0"/>
              <a:t>, metric='confidence', </a:t>
            </a:r>
            <a:r>
              <a:rPr lang="en-US" altLang="zh-CN" dirty="0" err="1"/>
              <a:t>min_threshold</a:t>
            </a:r>
            <a:r>
              <a:rPr lang="en-US" altLang="zh-CN" dirty="0"/>
              <a:t>=0.8,</a:t>
            </a:r>
            <a:br>
              <a:rPr lang="en-US" altLang="zh-CN" dirty="0"/>
            </a:br>
            <a:r>
              <a:rPr lang="en-US" altLang="zh-CN" dirty="0" err="1"/>
              <a:t>support_only</a:t>
            </a:r>
            <a:r>
              <a:rPr lang="en-US" altLang="zh-CN" dirty="0"/>
              <a:t> = False)</a:t>
            </a:r>
            <a:r>
              <a:rPr lang="en-US" altLang="zh-CN" dirty="0" smtClean="0"/>
              <a:t> </a:t>
            </a:r>
            <a:br>
              <a:rPr lang="en-US" altLang="zh-CN" dirty="0" smtClean="0"/>
            </a:br>
            <a:r>
              <a:rPr lang="zh-CN" altLang="en-US" dirty="0" smtClean="0"/>
              <a:t/>
            </a:r>
            <a:br>
              <a:rPr lang="zh-CN" altLang="en-US" dirty="0" smtClean="0"/>
            </a:br>
            <a:endParaRPr lang="zh-CN" altLang="en-US" dirty="0"/>
          </a:p>
        </p:txBody>
      </p:sp>
      <p:pic>
        <p:nvPicPr>
          <p:cNvPr id="5" name="图片 4"/>
          <p:cNvPicPr>
            <a:picLocks noChangeAspect="1"/>
          </p:cNvPicPr>
          <p:nvPr/>
        </p:nvPicPr>
        <p:blipFill>
          <a:blip r:embed="rId2"/>
          <a:stretch>
            <a:fillRect/>
          </a:stretch>
        </p:blipFill>
        <p:spPr>
          <a:xfrm>
            <a:off x="4498110" y="3584746"/>
            <a:ext cx="7173146" cy="3273254"/>
          </a:xfrm>
          <a:prstGeom prst="rect">
            <a:avLst/>
          </a:prstGeom>
        </p:spPr>
      </p:pic>
    </p:spTree>
    <p:extLst>
      <p:ext uri="{BB962C8B-B14F-4D97-AF65-F5344CB8AC3E}">
        <p14:creationId xmlns:p14="http://schemas.microsoft.com/office/powerpoint/2010/main" val="361666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smtClean="0"/>
              <a:t>沃尔玛发现了这一独特的现象，开始在卖场尝试将啤酒与尿布摆放在相同的区域，让年轻的父亲可以同时找到这两件商品，并很快地完成购物；而沃尔玛超市也可以让这些客户一次购买两件商品、而不是一件，从而获得了很好的商品销售收入，这就是“啤酒与尿布”故事的由来。</a:t>
            </a:r>
          </a:p>
          <a:p>
            <a:endParaRPr lang="zh-CN" altLang="en-US" dirty="0"/>
          </a:p>
        </p:txBody>
      </p:sp>
    </p:spTree>
    <p:extLst>
      <p:ext uri="{BB962C8B-B14F-4D97-AF65-F5344CB8AC3E}">
        <p14:creationId xmlns:p14="http://schemas.microsoft.com/office/powerpoint/2010/main" val="29320727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metric </a:t>
            </a:r>
            <a:r>
              <a:rPr lang="zh-CN" altLang="en-US" dirty="0"/>
              <a:t>参数设置了生成规则时使用的指标默认是置信度，它的阈值</a:t>
            </a:r>
            <a:r>
              <a:rPr lang="zh-CN" altLang="en-US" dirty="0" smtClean="0"/>
              <a:t>通过 </a:t>
            </a:r>
            <a:r>
              <a:rPr lang="en-US" altLang="zh-CN" dirty="0" err="1"/>
              <a:t>min_threshold</a:t>
            </a:r>
            <a:r>
              <a:rPr lang="en-US" altLang="zh-CN" dirty="0"/>
              <a:t> </a:t>
            </a:r>
            <a:r>
              <a:rPr lang="zh-CN" altLang="en-US" dirty="0"/>
              <a:t>参数给出。当然，也可以使用 </a:t>
            </a:r>
            <a:r>
              <a:rPr lang="en-US" altLang="zh-CN" dirty="0"/>
              <a:t>lift</a:t>
            </a:r>
            <a:r>
              <a:rPr lang="zh-CN" altLang="en-US" dirty="0"/>
              <a:t>、 </a:t>
            </a:r>
            <a:r>
              <a:rPr lang="en-US" altLang="zh-CN" dirty="0"/>
              <a:t>conviction</a:t>
            </a:r>
            <a:r>
              <a:rPr lang="zh-CN" altLang="en-US" dirty="0"/>
              <a:t>、 </a:t>
            </a:r>
            <a:r>
              <a:rPr lang="en-US" altLang="zh-CN" dirty="0"/>
              <a:t>leverage </a:t>
            </a:r>
            <a:r>
              <a:rPr lang="zh-CN" altLang="en-US" dirty="0"/>
              <a:t>等指标。 </a:t>
            </a:r>
            <a:r>
              <a:rPr lang="zh-CN" altLang="en-US" dirty="0" smtClean="0"/>
              <a:t>其中</a:t>
            </a:r>
            <a:r>
              <a:rPr lang="zh-CN" altLang="en-US" dirty="0"/>
              <a:t>， </a:t>
            </a:r>
            <a:r>
              <a:rPr lang="en-US" altLang="zh-CN" dirty="0"/>
              <a:t>conviction </a:t>
            </a:r>
            <a:r>
              <a:rPr lang="zh-CN" altLang="en-US" dirty="0"/>
              <a:t>称为“ 确信度”</a:t>
            </a:r>
            <a:r>
              <a:rPr lang="en-US" altLang="zh-CN" dirty="0"/>
              <a:t>,</a:t>
            </a:r>
            <a:r>
              <a:rPr lang="zh-CN" altLang="en-US" dirty="0"/>
              <a:t>取值范围为</a:t>
            </a:r>
            <a:r>
              <a:rPr lang="en-US" altLang="zh-CN" dirty="0"/>
              <a:t>[0,inf]</a:t>
            </a:r>
            <a:r>
              <a:rPr lang="zh-CN" altLang="en-US" dirty="0"/>
              <a:t>， </a:t>
            </a:r>
            <a:r>
              <a:rPr lang="en-US" altLang="zh-CN" dirty="0"/>
              <a:t>leverage </a:t>
            </a:r>
            <a:r>
              <a:rPr lang="zh-CN" altLang="en-US" dirty="0"/>
              <a:t>称为“杠杆率” </a:t>
            </a:r>
            <a:r>
              <a:rPr lang="en-US" altLang="zh-CN" dirty="0"/>
              <a:t>,</a:t>
            </a:r>
            <a:r>
              <a:rPr lang="zh-CN" altLang="en-US" dirty="0"/>
              <a:t>取值</a:t>
            </a:r>
            <a:r>
              <a:rPr lang="zh-CN" altLang="en-US" dirty="0" smtClean="0"/>
              <a:t>范围为</a:t>
            </a:r>
            <a:r>
              <a:rPr lang="en-US" altLang="zh-CN" dirty="0"/>
              <a:t>[-1,1]</a:t>
            </a:r>
            <a:r>
              <a:rPr lang="zh-CN" altLang="en-US" dirty="0"/>
              <a:t>。 它们的含义和提升度类似，用于度量规则</a:t>
            </a:r>
            <a:r>
              <a:rPr lang="en-US" altLang="zh-CN" dirty="0"/>
              <a:t>A ⇒ B</a:t>
            </a:r>
            <a:r>
              <a:rPr lang="zh-CN" altLang="en-US" dirty="0"/>
              <a:t>的前件和后件之间的相关性，</a:t>
            </a:r>
            <a:r>
              <a:rPr lang="zh-CN" altLang="en-US" dirty="0" smtClean="0"/>
              <a:t>取值</a:t>
            </a:r>
            <a:r>
              <a:rPr lang="zh-CN" altLang="en-US" dirty="0"/>
              <a:t>越大越相关，其具体定义分别为：</a:t>
            </a:r>
            <a:r>
              <a:rPr lang="zh-CN" altLang="en-US" dirty="0" smtClean="0"/>
              <a:t> </a:t>
            </a:r>
            <a:br>
              <a:rPr lang="zh-CN" altLang="en-US" dirty="0" smtClean="0"/>
            </a:br>
            <a:endParaRPr lang="zh-CN" altLang="en-US" dirty="0"/>
          </a:p>
        </p:txBody>
      </p:sp>
      <p:pic>
        <p:nvPicPr>
          <p:cNvPr id="4" name="图片 3"/>
          <p:cNvPicPr>
            <a:picLocks noChangeAspect="1"/>
          </p:cNvPicPr>
          <p:nvPr/>
        </p:nvPicPr>
        <p:blipFill>
          <a:blip r:embed="rId2"/>
          <a:stretch>
            <a:fillRect/>
          </a:stretch>
        </p:blipFill>
        <p:spPr>
          <a:xfrm>
            <a:off x="1992169" y="4590472"/>
            <a:ext cx="7574898" cy="1496147"/>
          </a:xfrm>
          <a:prstGeom prst="rect">
            <a:avLst/>
          </a:prstGeom>
        </p:spPr>
      </p:pic>
    </p:spTree>
    <p:extLst>
      <p:ext uri="{BB962C8B-B14F-4D97-AF65-F5344CB8AC3E}">
        <p14:creationId xmlns:p14="http://schemas.microsoft.com/office/powerpoint/2010/main" val="7686804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代码 </a:t>
            </a:r>
            <a:r>
              <a:rPr lang="en-US" altLang="zh-CN" dirty="0"/>
              <a:t>9-2: </a:t>
            </a:r>
            <a:r>
              <a:rPr lang="zh-CN" altLang="en-US" dirty="0"/>
              <a:t>使用 </a:t>
            </a:r>
            <a:r>
              <a:rPr lang="en-US" altLang="zh-CN" dirty="0" err="1"/>
              <a:t>association_rules</a:t>
            </a:r>
            <a:r>
              <a:rPr lang="en-US" altLang="zh-CN" dirty="0"/>
              <a:t>( )</a:t>
            </a:r>
            <a:r>
              <a:rPr lang="zh-CN" altLang="en-US" dirty="0"/>
              <a:t>函数生成强关联规则</a:t>
            </a:r>
            <a:r>
              <a:rPr lang="zh-CN" altLang="en-US" dirty="0" smtClean="0"/>
              <a:t> </a:t>
            </a:r>
            <a:br>
              <a:rPr lang="zh-CN" altLang="en-US" dirty="0" smtClean="0"/>
            </a:br>
            <a:endParaRPr lang="zh-CN" altLang="en-US" dirty="0"/>
          </a:p>
        </p:txBody>
      </p:sp>
    </p:spTree>
    <p:extLst>
      <p:ext uri="{BB962C8B-B14F-4D97-AF65-F5344CB8AC3E}">
        <p14:creationId xmlns:p14="http://schemas.microsoft.com/office/powerpoint/2010/main" val="24801341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讨论</a:t>
            </a:r>
            <a:endParaRPr lang="zh-CN" altLang="en-US" dirty="0"/>
          </a:p>
        </p:txBody>
      </p:sp>
      <p:sp>
        <p:nvSpPr>
          <p:cNvPr id="3" name="内容占位符 2"/>
          <p:cNvSpPr>
            <a:spLocks noGrp="1"/>
          </p:cNvSpPr>
          <p:nvPr>
            <p:ph idx="1"/>
          </p:nvPr>
        </p:nvSpPr>
        <p:spPr/>
        <p:txBody>
          <a:bodyPr/>
          <a:lstStyle/>
          <a:p>
            <a:r>
              <a:rPr lang="zh-CN" altLang="en-US" dirty="0"/>
              <a:t>虽然 </a:t>
            </a:r>
            <a:r>
              <a:rPr lang="en-US" altLang="zh-CN" dirty="0" err="1"/>
              <a:t>Apriori</a:t>
            </a:r>
            <a:r>
              <a:rPr lang="en-US" altLang="zh-CN" dirty="0"/>
              <a:t> </a:t>
            </a:r>
            <a:r>
              <a:rPr lang="zh-CN" altLang="en-US" dirty="0"/>
              <a:t>算法可以帮助我们较为便捷地找到频繁项集，并生成强关联规则，</a:t>
            </a:r>
            <a:r>
              <a:rPr lang="zh-CN" altLang="en-US" dirty="0" smtClean="0"/>
              <a:t>但是该</a:t>
            </a:r>
            <a:r>
              <a:rPr lang="zh-CN" altLang="en-US" dirty="0"/>
              <a:t>算法有两个明显缺点</a:t>
            </a:r>
            <a:r>
              <a:rPr lang="zh-CN" altLang="en-US" dirty="0" smtClean="0"/>
              <a:t>：</a:t>
            </a:r>
            <a:endParaRPr lang="en-US" altLang="zh-CN" dirty="0"/>
          </a:p>
          <a:p>
            <a:r>
              <a:rPr lang="zh-CN" altLang="en-US" dirty="0" smtClean="0"/>
              <a:t>（</a:t>
            </a:r>
            <a:r>
              <a:rPr lang="en-US" altLang="zh-CN" dirty="0" smtClean="0"/>
              <a:t>1</a:t>
            </a:r>
            <a:r>
              <a:rPr lang="zh-CN" altLang="en-US" dirty="0" smtClean="0"/>
              <a:t>）需要</a:t>
            </a:r>
            <a:r>
              <a:rPr lang="zh-CN" altLang="en-US" dirty="0"/>
              <a:t>生成候选项集，规模可能非常大。特别是当项目比较多时，将产生大量的</a:t>
            </a:r>
            <a:r>
              <a:rPr lang="zh-CN" altLang="en-US" dirty="0" smtClean="0"/>
              <a:t>候选</a:t>
            </a:r>
            <a:r>
              <a:rPr lang="zh-CN" altLang="en-US" dirty="0"/>
              <a:t>二项集</a:t>
            </a:r>
            <a:r>
              <a:rPr lang="zh-CN" altLang="en-US" dirty="0" smtClean="0"/>
              <a:t>。</a:t>
            </a:r>
            <a:endParaRPr lang="en-US" altLang="zh-CN" dirty="0" smtClean="0"/>
          </a:p>
          <a:p>
            <a:r>
              <a:rPr lang="zh-CN" altLang="en-US" dirty="0" smtClean="0"/>
              <a:t>（</a:t>
            </a:r>
            <a:r>
              <a:rPr lang="en-US" altLang="zh-CN" dirty="0" smtClean="0"/>
              <a:t>2</a:t>
            </a:r>
            <a:r>
              <a:rPr lang="zh-CN" altLang="en-US" dirty="0" smtClean="0"/>
              <a:t>）需要</a:t>
            </a:r>
            <a:r>
              <a:rPr lang="zh-CN" altLang="en-US" dirty="0"/>
              <a:t>多次扫描数据集以便计算候选项集的支持度计数，造成了大量时间开销</a:t>
            </a:r>
            <a:r>
              <a:rPr lang="zh-CN" altLang="en-US" dirty="0" smtClean="0"/>
              <a:t> </a:t>
            </a:r>
            <a:br>
              <a:rPr lang="zh-CN" altLang="en-US" dirty="0" smtClean="0"/>
            </a:br>
            <a:endParaRPr lang="zh-CN" altLang="en-US" dirty="0"/>
          </a:p>
        </p:txBody>
      </p:sp>
    </p:spTree>
    <p:extLst>
      <p:ext uri="{BB962C8B-B14F-4D97-AF65-F5344CB8AC3E}">
        <p14:creationId xmlns:p14="http://schemas.microsoft.com/office/powerpoint/2010/main" val="30123557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9.3 FP-Growth </a:t>
            </a:r>
            <a:r>
              <a:rPr lang="zh-CN" altLang="en-US" dirty="0"/>
              <a:t>算法</a:t>
            </a:r>
            <a:r>
              <a:rPr lang="zh-CN" altLang="en-US" dirty="0" smtClean="0"/>
              <a:t> </a:t>
            </a:r>
            <a:endParaRPr lang="zh-CN" altLang="en-US" dirty="0"/>
          </a:p>
        </p:txBody>
      </p:sp>
      <p:sp>
        <p:nvSpPr>
          <p:cNvPr id="3" name="内容占位符 2"/>
          <p:cNvSpPr>
            <a:spLocks noGrp="1"/>
          </p:cNvSpPr>
          <p:nvPr>
            <p:ph idx="1"/>
          </p:nvPr>
        </p:nvSpPr>
        <p:spPr/>
        <p:txBody>
          <a:bodyPr/>
          <a:lstStyle/>
          <a:p>
            <a:r>
              <a:rPr lang="zh-CN" altLang="en-US" dirty="0"/>
              <a:t>由于 </a:t>
            </a:r>
            <a:r>
              <a:rPr lang="en-US" altLang="zh-CN" dirty="0" err="1"/>
              <a:t>Apriori</a:t>
            </a:r>
            <a:r>
              <a:rPr lang="en-US" altLang="zh-CN" dirty="0"/>
              <a:t> </a:t>
            </a:r>
            <a:r>
              <a:rPr lang="zh-CN" altLang="en-US" dirty="0"/>
              <a:t>算法在挖掘频繁模式时需要生成大量的候选项集，并且在计算候选项集</a:t>
            </a:r>
            <a:r>
              <a:rPr lang="zh-CN" altLang="en-US" dirty="0" smtClean="0"/>
              <a:t>上浪费</a:t>
            </a:r>
            <a:r>
              <a:rPr lang="zh-CN" altLang="en-US" dirty="0"/>
              <a:t>了大量的时间，因此时间复杂度和空间复杂度都很高。为了解决这些问题， </a:t>
            </a:r>
            <a:r>
              <a:rPr lang="en-US" altLang="zh-CN" dirty="0" smtClean="0"/>
              <a:t>FP-Growth</a:t>
            </a:r>
            <a:r>
              <a:rPr lang="zh-CN" altLang="en-US" dirty="0" smtClean="0"/>
              <a:t>算法</a:t>
            </a:r>
            <a:r>
              <a:rPr lang="zh-CN" altLang="en-US" dirty="0"/>
              <a:t>通过构造频繁模式树</a:t>
            </a:r>
            <a:r>
              <a:rPr lang="en-US" altLang="zh-CN" dirty="0"/>
              <a:t>(FP-tree)</a:t>
            </a:r>
            <a:r>
              <a:rPr lang="zh-CN" altLang="en-US" dirty="0"/>
              <a:t>，然后在 </a:t>
            </a:r>
            <a:r>
              <a:rPr lang="en-US" altLang="zh-CN" dirty="0"/>
              <a:t>FP-tree </a:t>
            </a:r>
            <a:r>
              <a:rPr lang="zh-CN" altLang="en-US" dirty="0"/>
              <a:t>上遍历生成关联规则，在此过程中</a:t>
            </a:r>
            <a:r>
              <a:rPr lang="zh-CN" altLang="en-US" dirty="0" smtClean="0"/>
              <a:t>无需</a:t>
            </a:r>
            <a:r>
              <a:rPr lang="zh-CN" altLang="en-US" dirty="0"/>
              <a:t>产生候选项集，只需要扫描事务数据集两次，大大提升了算法效率。</a:t>
            </a:r>
            <a:r>
              <a:rPr lang="zh-CN" altLang="en-US" dirty="0" smtClean="0"/>
              <a:t> </a:t>
            </a:r>
            <a:br>
              <a:rPr lang="zh-CN" altLang="en-US" dirty="0" smtClean="0"/>
            </a:br>
            <a:endParaRPr lang="zh-CN" altLang="en-US" dirty="0"/>
          </a:p>
        </p:txBody>
      </p:sp>
    </p:spTree>
    <p:extLst>
      <p:ext uri="{BB962C8B-B14F-4D97-AF65-F5344CB8AC3E}">
        <p14:creationId xmlns:p14="http://schemas.microsoft.com/office/powerpoint/2010/main" val="28622912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dirty="0"/>
              <a:t>FP-Growth </a:t>
            </a:r>
            <a:r>
              <a:rPr lang="zh-CN" altLang="en-US" dirty="0"/>
              <a:t>算法的主要思想是：将事务数据集压缩存储在一棵 </a:t>
            </a:r>
            <a:r>
              <a:rPr lang="en-US" altLang="zh-CN" dirty="0"/>
              <a:t>FP-tree </a:t>
            </a:r>
            <a:r>
              <a:rPr lang="zh-CN" altLang="en-US" dirty="0"/>
              <a:t>中， 也包括</a:t>
            </a:r>
            <a:r>
              <a:rPr lang="zh-CN" altLang="en-US" dirty="0" smtClean="0"/>
              <a:t>事务中</a:t>
            </a:r>
            <a:r>
              <a:rPr lang="zh-CN" altLang="en-US" dirty="0"/>
              <a:t>每个项目之间的关系； 然后，将 </a:t>
            </a:r>
            <a:r>
              <a:rPr lang="en-US" altLang="zh-CN" dirty="0"/>
              <a:t>FP-tree </a:t>
            </a:r>
            <a:r>
              <a:rPr lang="zh-CN" altLang="en-US" dirty="0"/>
              <a:t>按照条件模式拆分成一组条件 </a:t>
            </a:r>
            <a:r>
              <a:rPr lang="en-US" altLang="zh-CN" dirty="0"/>
              <a:t>FP-tree </a:t>
            </a:r>
            <a:r>
              <a:rPr lang="zh-CN" altLang="en-US" dirty="0"/>
              <a:t>树，并</a:t>
            </a:r>
            <a:r>
              <a:rPr lang="zh-CN" altLang="en-US" dirty="0" smtClean="0"/>
              <a:t>迭代</a:t>
            </a:r>
            <a:r>
              <a:rPr lang="zh-CN" altLang="en-US" dirty="0"/>
              <a:t>地挖掘这些条件 </a:t>
            </a:r>
            <a:r>
              <a:rPr lang="en-US" altLang="zh-CN" dirty="0"/>
              <a:t>FP-tree,</a:t>
            </a:r>
            <a:r>
              <a:rPr lang="zh-CN" altLang="en-US" dirty="0"/>
              <a:t>以生成频繁项集。</a:t>
            </a:r>
            <a:r>
              <a:rPr lang="zh-CN" altLang="en-US" dirty="0" smtClean="0"/>
              <a:t> </a:t>
            </a:r>
            <a:br>
              <a:rPr lang="zh-CN" altLang="en-US" dirty="0" smtClean="0"/>
            </a:br>
            <a:endParaRPr lang="zh-CN" altLang="en-US" dirty="0"/>
          </a:p>
        </p:txBody>
      </p:sp>
      <p:pic>
        <p:nvPicPr>
          <p:cNvPr id="4" name="图片 3"/>
          <p:cNvPicPr>
            <a:picLocks noChangeAspect="1"/>
          </p:cNvPicPr>
          <p:nvPr/>
        </p:nvPicPr>
        <p:blipFill>
          <a:blip r:embed="rId2"/>
          <a:stretch>
            <a:fillRect/>
          </a:stretch>
        </p:blipFill>
        <p:spPr>
          <a:xfrm>
            <a:off x="3777673" y="3392933"/>
            <a:ext cx="7209992" cy="3335758"/>
          </a:xfrm>
          <a:prstGeom prst="rect">
            <a:avLst/>
          </a:prstGeom>
        </p:spPr>
      </p:pic>
    </p:spTree>
    <p:extLst>
      <p:ext uri="{BB962C8B-B14F-4D97-AF65-F5344CB8AC3E}">
        <p14:creationId xmlns:p14="http://schemas.microsoft.com/office/powerpoint/2010/main" val="35443468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9.3.3 </a:t>
            </a:r>
            <a:r>
              <a:rPr lang="zh-CN" altLang="en-US" dirty="0"/>
              <a:t>基于 </a:t>
            </a:r>
            <a:r>
              <a:rPr lang="en-US" altLang="zh-CN" dirty="0"/>
              <a:t>Python </a:t>
            </a:r>
            <a:r>
              <a:rPr lang="zh-CN" altLang="en-US" dirty="0"/>
              <a:t>的 </a:t>
            </a:r>
            <a:r>
              <a:rPr lang="en-US" altLang="zh-CN" dirty="0"/>
              <a:t>FP-growth </a:t>
            </a:r>
            <a:r>
              <a:rPr lang="zh-CN" altLang="en-US" dirty="0"/>
              <a:t>算法实现</a:t>
            </a:r>
            <a:r>
              <a:rPr lang="zh-CN" altLang="en-US" dirty="0" smtClean="0"/>
              <a:t> </a:t>
            </a:r>
            <a:endParaRPr lang="zh-CN" altLang="en-US" dirty="0"/>
          </a:p>
        </p:txBody>
      </p:sp>
      <p:sp>
        <p:nvSpPr>
          <p:cNvPr id="3" name="内容占位符 2"/>
          <p:cNvSpPr>
            <a:spLocks noGrp="1"/>
          </p:cNvSpPr>
          <p:nvPr>
            <p:ph idx="1"/>
          </p:nvPr>
        </p:nvSpPr>
        <p:spPr/>
        <p:txBody>
          <a:bodyPr/>
          <a:lstStyle/>
          <a:p>
            <a:r>
              <a:rPr lang="zh-CN" altLang="en-US" dirty="0" smtClean="0"/>
              <a:t>本节我们不讨论具体</a:t>
            </a:r>
            <a:r>
              <a:rPr lang="en-US" altLang="zh-CN" dirty="0" err="1" smtClean="0"/>
              <a:t>fp</a:t>
            </a:r>
            <a:r>
              <a:rPr lang="en-US" altLang="zh-CN" dirty="0" smtClean="0"/>
              <a:t>-growth</a:t>
            </a:r>
            <a:r>
              <a:rPr lang="zh-CN" altLang="en-US" dirty="0" smtClean="0"/>
              <a:t>算法的实施过程。</a:t>
            </a:r>
            <a:endParaRPr lang="en-US" altLang="zh-CN" dirty="0" smtClean="0"/>
          </a:p>
          <a:p>
            <a:r>
              <a:rPr lang="en-US" altLang="zh-CN" dirty="0" err="1"/>
              <a:t>mlxtend</a:t>
            </a:r>
            <a:r>
              <a:rPr lang="en-US" altLang="zh-CN" dirty="0"/>
              <a:t> </a:t>
            </a:r>
            <a:r>
              <a:rPr lang="zh-CN" altLang="en-US" dirty="0"/>
              <a:t>库</a:t>
            </a:r>
            <a:r>
              <a:rPr lang="zh-CN" altLang="en-US" dirty="0" smtClean="0"/>
              <a:t> </a:t>
            </a:r>
            <a:r>
              <a:rPr lang="en-US" altLang="zh-CN" dirty="0" err="1"/>
              <a:t>frequent_patterns</a:t>
            </a:r>
            <a:r>
              <a:rPr lang="en-US" altLang="zh-CN" dirty="0"/>
              <a:t> </a:t>
            </a:r>
            <a:r>
              <a:rPr lang="zh-CN" altLang="en-US" dirty="0"/>
              <a:t>模块中的 </a:t>
            </a:r>
            <a:r>
              <a:rPr lang="en-US" altLang="zh-CN" dirty="0" err="1"/>
              <a:t>fpgrowth</a:t>
            </a:r>
            <a:r>
              <a:rPr lang="en-US" altLang="zh-CN" dirty="0"/>
              <a:t> </a:t>
            </a:r>
            <a:r>
              <a:rPr lang="en-US" altLang="zh-CN" dirty="0" smtClean="0"/>
              <a:t>()</a:t>
            </a:r>
            <a:r>
              <a:rPr lang="zh-CN" altLang="en-US" dirty="0" smtClean="0"/>
              <a:t>函数</a:t>
            </a:r>
            <a:r>
              <a:rPr lang="zh-CN" altLang="en-US" dirty="0"/>
              <a:t>生成频繁项集，然后使用 </a:t>
            </a:r>
            <a:r>
              <a:rPr lang="en-US" altLang="zh-CN" dirty="0" err="1"/>
              <a:t>association_rules</a:t>
            </a:r>
            <a:r>
              <a:rPr lang="en-US" altLang="zh-CN" dirty="0" smtClean="0"/>
              <a:t>()</a:t>
            </a:r>
            <a:r>
              <a:rPr lang="zh-CN" altLang="en-US" dirty="0" smtClean="0"/>
              <a:t>函数</a:t>
            </a:r>
            <a:r>
              <a:rPr lang="zh-CN" altLang="en-US" dirty="0"/>
              <a:t>产生强关联规则</a:t>
            </a:r>
            <a:r>
              <a:rPr lang="zh-CN" altLang="en-US" dirty="0" smtClean="0"/>
              <a:t>。</a:t>
            </a:r>
            <a:endParaRPr lang="en-US" altLang="zh-CN" dirty="0" smtClean="0"/>
          </a:p>
          <a:p>
            <a:r>
              <a:rPr lang="en-US" altLang="zh-CN" dirty="0" err="1" smtClean="0"/>
              <a:t>Fpgrowth</a:t>
            </a:r>
            <a:r>
              <a:rPr lang="en-US" altLang="zh-CN" dirty="0" smtClean="0"/>
              <a:t>()</a:t>
            </a:r>
            <a:r>
              <a:rPr lang="zh-CN" altLang="en-US" dirty="0" smtClean="0"/>
              <a:t>函数</a:t>
            </a:r>
            <a:r>
              <a:rPr lang="zh-CN" altLang="en-US" dirty="0"/>
              <a:t>的基本语法为：</a:t>
            </a:r>
            <a:r>
              <a:rPr lang="zh-CN" altLang="en-US" dirty="0" smtClean="0"/>
              <a:t> </a:t>
            </a:r>
            <a:br>
              <a:rPr lang="zh-CN" altLang="en-US" dirty="0" smtClean="0"/>
            </a:br>
            <a:r>
              <a:rPr lang="zh-CN" altLang="en-US" dirty="0" smtClean="0"/>
              <a:t/>
            </a:r>
            <a:br>
              <a:rPr lang="zh-CN" altLang="en-US" dirty="0" smtClean="0"/>
            </a:br>
            <a:r>
              <a:rPr lang="en-US" altLang="zh-CN" dirty="0" err="1"/>
              <a:t>fpgrowth</a:t>
            </a:r>
            <a:r>
              <a:rPr lang="en-US" altLang="zh-CN" dirty="0"/>
              <a:t>(</a:t>
            </a:r>
            <a:r>
              <a:rPr lang="en-US" altLang="zh-CN" dirty="0" err="1"/>
              <a:t>df</a:t>
            </a:r>
            <a:r>
              <a:rPr lang="en-US" altLang="zh-CN" dirty="0"/>
              <a:t>, </a:t>
            </a:r>
            <a:r>
              <a:rPr lang="en-US" altLang="zh-CN" dirty="0" err="1"/>
              <a:t>min_support</a:t>
            </a:r>
            <a:r>
              <a:rPr lang="en-US" altLang="zh-CN" dirty="0"/>
              <a:t>=0.5, </a:t>
            </a:r>
            <a:r>
              <a:rPr lang="en-US" altLang="zh-CN" dirty="0" err="1"/>
              <a:t>use_colnames</a:t>
            </a:r>
            <a:r>
              <a:rPr lang="en-US" altLang="zh-CN" dirty="0"/>
              <a:t>=False, </a:t>
            </a:r>
            <a:r>
              <a:rPr lang="en-US" altLang="zh-CN" dirty="0" err="1" smtClean="0"/>
              <a:t>max_len</a:t>
            </a:r>
            <a:r>
              <a:rPr lang="en-US" altLang="zh-CN" dirty="0" smtClean="0"/>
              <a:t>=None</a:t>
            </a:r>
            <a:r>
              <a:rPr lang="en-US" altLang="zh-CN" dirty="0"/>
              <a:t>)</a:t>
            </a:r>
            <a:r>
              <a:rPr lang="en-US" altLang="zh-CN" dirty="0" smtClean="0"/>
              <a:t> </a:t>
            </a:r>
          </a:p>
          <a:p>
            <a:r>
              <a:rPr lang="zh-CN" altLang="en-US" dirty="0" smtClean="0"/>
              <a:t>它的参数和</a:t>
            </a:r>
            <a:r>
              <a:rPr lang="en-US" altLang="zh-CN" dirty="0" err="1" smtClean="0"/>
              <a:t>aprori</a:t>
            </a:r>
            <a:r>
              <a:rPr lang="zh-CN" altLang="en-US" dirty="0" smtClean="0"/>
              <a:t>算法的参数一致</a:t>
            </a:r>
            <a:r>
              <a:rPr lang="en-US" altLang="zh-CN" dirty="0" smtClean="0"/>
              <a:t/>
            </a:r>
            <a:br>
              <a:rPr lang="en-US" altLang="zh-CN" dirty="0" smtClean="0"/>
            </a:br>
            <a:endParaRPr lang="en-US" altLang="zh-CN" dirty="0" smtClean="0"/>
          </a:p>
          <a:p>
            <a:endParaRPr lang="zh-CN" altLang="en-US" dirty="0"/>
          </a:p>
        </p:txBody>
      </p:sp>
    </p:spTree>
    <p:extLst>
      <p:ext uri="{BB962C8B-B14F-4D97-AF65-F5344CB8AC3E}">
        <p14:creationId xmlns:p14="http://schemas.microsoft.com/office/powerpoint/2010/main" val="8813931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2068946" y="2579869"/>
            <a:ext cx="7590991" cy="3336021"/>
          </a:xfrm>
          <a:prstGeom prst="rect">
            <a:avLst/>
          </a:prstGeom>
        </p:spPr>
      </p:pic>
    </p:spTree>
    <p:extLst>
      <p:ext uri="{BB962C8B-B14F-4D97-AF65-F5344CB8AC3E}">
        <p14:creationId xmlns:p14="http://schemas.microsoft.com/office/powerpoint/2010/main" val="28110608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讨论</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102302" y="1825625"/>
            <a:ext cx="10153650" cy="4667250"/>
          </a:xfrm>
          <a:prstGeom prst="rect">
            <a:avLst/>
          </a:prstGeom>
        </p:spPr>
      </p:pic>
    </p:spTree>
    <p:extLst>
      <p:ext uri="{BB962C8B-B14F-4D97-AF65-F5344CB8AC3E}">
        <p14:creationId xmlns:p14="http://schemas.microsoft.com/office/powerpoint/2010/main" val="13083144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9.4 </a:t>
            </a:r>
            <a:r>
              <a:rPr lang="en-US" altLang="zh-CN" dirty="0" err="1"/>
              <a:t>Eclat</a:t>
            </a:r>
            <a:r>
              <a:rPr lang="en-US" altLang="zh-CN" dirty="0"/>
              <a:t> </a:t>
            </a:r>
            <a:r>
              <a:rPr lang="zh-CN" altLang="en-US" dirty="0"/>
              <a:t>算法</a:t>
            </a:r>
            <a:r>
              <a:rPr lang="zh-CN" altLang="en-US" dirty="0" smtClean="0"/>
              <a:t> </a:t>
            </a:r>
            <a:endParaRPr lang="zh-CN" altLang="en-US" dirty="0"/>
          </a:p>
        </p:txBody>
      </p:sp>
      <p:sp>
        <p:nvSpPr>
          <p:cNvPr id="3" name="内容占位符 2"/>
          <p:cNvSpPr>
            <a:spLocks noGrp="1"/>
          </p:cNvSpPr>
          <p:nvPr>
            <p:ph idx="1"/>
          </p:nvPr>
        </p:nvSpPr>
        <p:spPr/>
        <p:txBody>
          <a:bodyPr>
            <a:normAutofit/>
          </a:bodyPr>
          <a:lstStyle/>
          <a:p>
            <a:r>
              <a:rPr lang="en-US" altLang="zh-CN" dirty="0" err="1"/>
              <a:t>Apriori</a:t>
            </a:r>
            <a:r>
              <a:rPr lang="en-US" altLang="zh-CN" dirty="0"/>
              <a:t> </a:t>
            </a:r>
            <a:r>
              <a:rPr lang="zh-CN" altLang="en-US" dirty="0"/>
              <a:t>算法和 </a:t>
            </a:r>
            <a:r>
              <a:rPr lang="en-US" altLang="zh-CN" dirty="0"/>
              <a:t>FP-growth </a:t>
            </a:r>
            <a:r>
              <a:rPr lang="zh-CN" altLang="en-US" dirty="0"/>
              <a:t>算法使用水平格式的数据集，每一行代表一个事务数据，</a:t>
            </a:r>
            <a:r>
              <a:rPr lang="zh-CN" altLang="en-US" dirty="0" smtClean="0"/>
              <a:t>其行</a:t>
            </a:r>
            <a:r>
              <a:rPr lang="zh-CN" altLang="en-US" dirty="0"/>
              <a:t>索引是事务 </a:t>
            </a:r>
            <a:r>
              <a:rPr lang="en-US" altLang="zh-CN" dirty="0"/>
              <a:t>ID</a:t>
            </a:r>
            <a:r>
              <a:rPr lang="zh-CN" altLang="en-US" dirty="0"/>
              <a:t>（ 或 </a:t>
            </a:r>
            <a:r>
              <a:rPr lang="en-US" altLang="zh-CN" dirty="0"/>
              <a:t>TID</a:t>
            </a:r>
            <a:r>
              <a:rPr lang="zh-CN" altLang="en-US" dirty="0"/>
              <a:t>）。 而 </a:t>
            </a:r>
            <a:r>
              <a:rPr lang="en-US" altLang="zh-CN" dirty="0" err="1"/>
              <a:t>Eclat</a:t>
            </a:r>
            <a:r>
              <a:rPr lang="en-US" altLang="zh-CN" dirty="0"/>
              <a:t> </a:t>
            </a:r>
            <a:r>
              <a:rPr lang="zh-CN" altLang="en-US" dirty="0"/>
              <a:t>算法（ </a:t>
            </a:r>
            <a:r>
              <a:rPr lang="en-US" altLang="zh-CN" dirty="0"/>
              <a:t>Equivalence Class Transformation </a:t>
            </a:r>
            <a:r>
              <a:rPr lang="zh-CN" altLang="en-US" dirty="0"/>
              <a:t>基于倒</a:t>
            </a:r>
            <a:r>
              <a:rPr lang="zh-CN" altLang="en-US" dirty="0" smtClean="0"/>
              <a:t>排的</a:t>
            </a:r>
            <a:r>
              <a:rPr lang="zh-CN" altLang="en-US" dirty="0"/>
              <a:t>思想，使用垂直格式的数据挖掘频繁项。</a:t>
            </a:r>
            <a:r>
              <a:rPr lang="zh-CN" altLang="en-US" dirty="0" smtClean="0"/>
              <a:t> </a:t>
            </a:r>
            <a:br>
              <a:rPr lang="zh-CN" altLang="en-US" dirty="0" smtClean="0"/>
            </a:br>
            <a:r>
              <a:rPr lang="zh-CN" altLang="en-US" dirty="0" smtClean="0"/>
              <a:t/>
            </a:r>
            <a:br>
              <a:rPr lang="zh-CN" altLang="en-US" dirty="0" smtClean="0"/>
            </a:br>
            <a:endParaRPr lang="zh-CN" altLang="en-US" dirty="0"/>
          </a:p>
        </p:txBody>
      </p:sp>
    </p:spTree>
    <p:extLst>
      <p:ext uri="{BB962C8B-B14F-4D97-AF65-F5344CB8AC3E}">
        <p14:creationId xmlns:p14="http://schemas.microsoft.com/office/powerpoint/2010/main" val="4777634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9.4.1 </a:t>
            </a:r>
            <a:r>
              <a:rPr lang="zh-CN" altLang="en-US" dirty="0"/>
              <a:t>事务数据集的表示方式</a:t>
            </a:r>
            <a:r>
              <a:rPr lang="zh-CN" altLang="en-US" dirty="0" smtClean="0"/>
              <a:t> </a:t>
            </a:r>
            <a:endParaRPr lang="zh-CN" altLang="en-US" dirty="0"/>
          </a:p>
        </p:txBody>
      </p:sp>
      <p:sp>
        <p:nvSpPr>
          <p:cNvPr id="3" name="内容占位符 2"/>
          <p:cNvSpPr>
            <a:spLocks noGrp="1"/>
          </p:cNvSpPr>
          <p:nvPr>
            <p:ph idx="1"/>
          </p:nvPr>
        </p:nvSpPr>
        <p:spPr/>
        <p:txBody>
          <a:bodyPr/>
          <a:lstStyle/>
          <a:p>
            <a:r>
              <a:rPr lang="zh-CN" altLang="en-US" dirty="0" smtClean="0"/>
              <a:t>水平格式的事务数据集是关联分析中最常用的数据布局。每行数据都代表一个事务，由唯一索引 </a:t>
            </a:r>
            <a:r>
              <a:rPr lang="en-US" altLang="zh-CN" dirty="0" smtClean="0"/>
              <a:t>(TID) </a:t>
            </a:r>
            <a:r>
              <a:rPr lang="zh-CN" altLang="en-US" dirty="0" smtClean="0"/>
              <a:t>和该事务中的项目列表构成，如表 </a:t>
            </a:r>
            <a:r>
              <a:rPr lang="en-US" altLang="zh-CN" dirty="0" smtClean="0"/>
              <a:t>9-10 </a:t>
            </a:r>
            <a:r>
              <a:rPr lang="zh-CN" altLang="en-US" dirty="0" smtClean="0"/>
              <a:t>左侧的例子。</a:t>
            </a:r>
            <a:endParaRPr lang="en-US" altLang="zh-CN" dirty="0" smtClean="0"/>
          </a:p>
          <a:p>
            <a:r>
              <a:rPr lang="zh-CN" altLang="en-US" dirty="0" smtClean="0"/>
              <a:t>垂直格式数据是另一种常用的数据布局， 它使用项目作为行索引，每一行都代表与某个项目有关的事务集合（ </a:t>
            </a:r>
            <a:r>
              <a:rPr lang="en-US" altLang="zh-CN" dirty="0" smtClean="0"/>
              <a:t>TID</a:t>
            </a:r>
            <a:r>
              <a:rPr lang="zh-CN" altLang="en-US" dirty="0" smtClean="0"/>
              <a:t>集合），如表 </a:t>
            </a:r>
            <a:r>
              <a:rPr lang="en-US" altLang="zh-CN" dirty="0" smtClean="0"/>
              <a:t>9-10 </a:t>
            </a:r>
            <a:r>
              <a:rPr lang="zh-CN" altLang="en-US" dirty="0" smtClean="0"/>
              <a:t>右侧的例子</a:t>
            </a:r>
            <a:endParaRPr lang="zh-CN" altLang="en-US" dirty="0"/>
          </a:p>
        </p:txBody>
      </p:sp>
      <p:pic>
        <p:nvPicPr>
          <p:cNvPr id="4" name="图片 3"/>
          <p:cNvPicPr>
            <a:picLocks noChangeAspect="1"/>
          </p:cNvPicPr>
          <p:nvPr/>
        </p:nvPicPr>
        <p:blipFill>
          <a:blip r:embed="rId2"/>
          <a:stretch>
            <a:fillRect/>
          </a:stretch>
        </p:blipFill>
        <p:spPr>
          <a:xfrm>
            <a:off x="3463635" y="4064754"/>
            <a:ext cx="8448675" cy="2447747"/>
          </a:xfrm>
          <a:prstGeom prst="rect">
            <a:avLst/>
          </a:prstGeom>
        </p:spPr>
      </p:pic>
    </p:spTree>
    <p:extLst>
      <p:ext uri="{BB962C8B-B14F-4D97-AF65-F5344CB8AC3E}">
        <p14:creationId xmlns:p14="http://schemas.microsoft.com/office/powerpoint/2010/main" val="2018850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啤酒与尿布的故事向我们透露出购物篮所蕴含的信息丰富。零售业里，老板考核员工的主要指标是商品的销售额。如此每个员工只会关心自己负责的商品的销售情况。卖啤酒的只管卖啤酒，卖尿布的不会操心别人负责的商品。在沃尔玛的卖场管理体系中，购物篮是主要管理对象，而不仅仅是商品。这是因为沃尔玛认为购物篮里透露出的商品关联和用户购买行为合理的利用可以促进超市销售的增长。因此在商场的层面会有部门负责购物篮分析和其后交叉销售等营销策略实施。</a:t>
            </a:r>
          </a:p>
          <a:p>
            <a:endParaRPr lang="zh-CN" altLang="en-US" dirty="0"/>
          </a:p>
        </p:txBody>
      </p:sp>
    </p:spTree>
    <p:extLst>
      <p:ext uri="{BB962C8B-B14F-4D97-AF65-F5344CB8AC3E}">
        <p14:creationId xmlns:p14="http://schemas.microsoft.com/office/powerpoint/2010/main" val="124999527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显然，对于垂直格式的数据，我们可以直接统计每一个项目的发生次数，从而直接</a:t>
            </a:r>
            <a:r>
              <a:rPr lang="zh-CN" altLang="en-US" dirty="0" smtClean="0"/>
              <a:t>得出频繁 </a:t>
            </a:r>
            <a:r>
              <a:rPr lang="en-US" altLang="zh-CN" dirty="0"/>
              <a:t>1 </a:t>
            </a:r>
            <a:r>
              <a:rPr lang="zh-CN" altLang="en-US" dirty="0"/>
              <a:t>项集。例如，</a:t>
            </a:r>
            <a:r>
              <a:rPr lang="zh-CN" altLang="en-US" dirty="0" smtClean="0"/>
              <a:t>如果</a:t>
            </a:r>
            <a:r>
              <a:rPr lang="zh-CN" altLang="en-US" dirty="0" smtClean="0">
                <a:solidFill>
                  <a:srgbClr val="FF0000"/>
                </a:solidFill>
              </a:rPr>
              <a:t>支持</a:t>
            </a:r>
            <a:r>
              <a:rPr lang="zh-CN" altLang="en-US" dirty="0">
                <a:solidFill>
                  <a:srgbClr val="FF0000"/>
                </a:solidFill>
              </a:rPr>
              <a:t>度</a:t>
            </a:r>
            <a:r>
              <a:rPr lang="zh-CN" altLang="en-US" dirty="0" smtClean="0">
                <a:solidFill>
                  <a:srgbClr val="FF0000"/>
                </a:solidFill>
              </a:rPr>
              <a:t>计数的阈值为 </a:t>
            </a:r>
            <a:r>
              <a:rPr lang="en-US" altLang="zh-CN" dirty="0">
                <a:solidFill>
                  <a:srgbClr val="FF0000"/>
                </a:solidFill>
              </a:rPr>
              <a:t>2</a:t>
            </a:r>
            <a:r>
              <a:rPr lang="zh-CN" altLang="en-US" dirty="0"/>
              <a:t>，那么</a:t>
            </a:r>
            <a:r>
              <a:rPr lang="en-US" altLang="zh-CN" dirty="0"/>
              <a:t>{D}</a:t>
            </a:r>
            <a:r>
              <a:rPr lang="zh-CN" altLang="en-US" dirty="0"/>
              <a:t>不是频繁 </a:t>
            </a:r>
            <a:r>
              <a:rPr lang="en-US" altLang="zh-CN" dirty="0"/>
              <a:t>1 </a:t>
            </a:r>
            <a:r>
              <a:rPr lang="zh-CN" altLang="en-US" dirty="0"/>
              <a:t>项集。</a:t>
            </a:r>
            <a:r>
              <a:rPr lang="zh-CN" altLang="en-US" dirty="0" smtClean="0"/>
              <a:t> </a:t>
            </a:r>
            <a:br>
              <a:rPr lang="zh-CN" altLang="en-US" dirty="0" smtClean="0"/>
            </a:br>
            <a:endParaRPr lang="zh-CN" altLang="en-US" dirty="0"/>
          </a:p>
        </p:txBody>
      </p:sp>
      <p:pic>
        <p:nvPicPr>
          <p:cNvPr id="4" name="图片 3"/>
          <p:cNvPicPr>
            <a:picLocks noChangeAspect="1"/>
          </p:cNvPicPr>
          <p:nvPr/>
        </p:nvPicPr>
        <p:blipFill>
          <a:blip r:embed="rId2"/>
          <a:stretch>
            <a:fillRect/>
          </a:stretch>
        </p:blipFill>
        <p:spPr>
          <a:xfrm>
            <a:off x="2122059" y="3676074"/>
            <a:ext cx="9790251" cy="2836428"/>
          </a:xfrm>
          <a:prstGeom prst="rect">
            <a:avLst/>
          </a:prstGeom>
        </p:spPr>
      </p:pic>
    </p:spTree>
    <p:extLst>
      <p:ext uri="{BB962C8B-B14F-4D97-AF65-F5344CB8AC3E}">
        <p14:creationId xmlns:p14="http://schemas.microsoft.com/office/powerpoint/2010/main" val="19768810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9.4.2 </a:t>
            </a:r>
            <a:r>
              <a:rPr lang="en-US" altLang="zh-CN" dirty="0" err="1"/>
              <a:t>Eclat</a:t>
            </a:r>
            <a:r>
              <a:rPr lang="en-US" altLang="zh-CN" dirty="0"/>
              <a:t> </a:t>
            </a:r>
            <a:r>
              <a:rPr lang="zh-CN" altLang="en-US" dirty="0"/>
              <a:t>算法生成频繁项集</a:t>
            </a:r>
            <a:r>
              <a:rPr lang="zh-CN" altLang="en-US" dirty="0" smtClean="0"/>
              <a:t> </a:t>
            </a:r>
            <a:endParaRPr lang="zh-CN" altLang="en-US" dirty="0"/>
          </a:p>
        </p:txBody>
      </p:sp>
      <p:sp>
        <p:nvSpPr>
          <p:cNvPr id="3" name="内容占位符 2"/>
          <p:cNvSpPr>
            <a:spLocks noGrp="1"/>
          </p:cNvSpPr>
          <p:nvPr>
            <p:ph idx="1"/>
          </p:nvPr>
        </p:nvSpPr>
        <p:spPr/>
        <p:txBody>
          <a:bodyPr/>
          <a:lstStyle/>
          <a:p>
            <a:r>
              <a:rPr lang="en-US" altLang="zh-CN" dirty="0" err="1"/>
              <a:t>Eclat</a:t>
            </a:r>
            <a:r>
              <a:rPr lang="en-US" altLang="zh-CN" dirty="0"/>
              <a:t> </a:t>
            </a:r>
            <a:r>
              <a:rPr lang="zh-CN" altLang="en-US" dirty="0"/>
              <a:t>算法是一种使用垂直格式数据挖掘频繁项的算法，只需要扫描事务数据库 </a:t>
            </a:r>
            <a:r>
              <a:rPr lang="en-US" altLang="zh-CN" dirty="0"/>
              <a:t>1 </a:t>
            </a:r>
            <a:r>
              <a:rPr lang="zh-CN" altLang="en-US" dirty="0"/>
              <a:t>次</a:t>
            </a:r>
            <a:r>
              <a:rPr lang="zh-CN" altLang="en-US" dirty="0" smtClean="0"/>
              <a:t>。它</a:t>
            </a:r>
            <a:r>
              <a:rPr lang="zh-CN" altLang="en-US" dirty="0"/>
              <a:t>的关键操作是“取交集”，具体方法为</a:t>
            </a:r>
            <a:r>
              <a:rPr lang="zh-CN" altLang="en-US" dirty="0" smtClean="0"/>
              <a:t>：</a:t>
            </a:r>
            <a:endParaRPr lang="en-US" altLang="zh-CN" dirty="0" smtClean="0"/>
          </a:p>
          <a:p>
            <a:r>
              <a:rPr lang="zh-CN" altLang="en-US" dirty="0" smtClean="0"/>
              <a:t>对于</a:t>
            </a:r>
            <a:r>
              <a:rPr lang="zh-CN" altLang="en-US" dirty="0"/>
              <a:t>频繁 </a:t>
            </a:r>
            <a:r>
              <a:rPr lang="en-US" altLang="zh-CN" dirty="0"/>
              <a:t>k </a:t>
            </a:r>
            <a:r>
              <a:rPr lang="zh-CN" altLang="en-US" dirty="0"/>
              <a:t>项集</a:t>
            </a:r>
            <a:r>
              <a:rPr lang="zh-CN" altLang="en-US" dirty="0" smtClean="0"/>
              <a:t>，可以</a:t>
            </a:r>
            <a:r>
              <a:rPr lang="zh-CN" altLang="en-US" dirty="0"/>
              <a:t>将其表示为如</a:t>
            </a:r>
            <a:r>
              <a:rPr lang="zh-CN" altLang="en-US" dirty="0" smtClean="0"/>
              <a:t>图所</a:t>
            </a:r>
            <a:r>
              <a:rPr lang="zh-CN" altLang="en-US" dirty="0"/>
              <a:t>示的垂直格式；然后， 将频繁 </a:t>
            </a:r>
            <a:r>
              <a:rPr lang="en-US" altLang="zh-CN" dirty="0"/>
              <a:t>k </a:t>
            </a:r>
            <a:r>
              <a:rPr lang="zh-CN" altLang="en-US" dirty="0"/>
              <a:t>项集和频繁 </a:t>
            </a:r>
            <a:r>
              <a:rPr lang="en-US" altLang="zh-CN" dirty="0"/>
              <a:t>1 </a:t>
            </a:r>
            <a:r>
              <a:rPr lang="zh-CN" altLang="en-US" dirty="0"/>
              <a:t>项集进行连接得到候选的 </a:t>
            </a:r>
            <a:r>
              <a:rPr lang="en-US" altLang="zh-CN" dirty="0"/>
              <a:t>k+1 </a:t>
            </a:r>
            <a:r>
              <a:rPr lang="zh-CN" altLang="en-US" dirty="0"/>
              <a:t>项集</a:t>
            </a:r>
            <a:r>
              <a:rPr lang="zh-CN" altLang="en-US" dirty="0" smtClean="0"/>
              <a:t>，然后</a:t>
            </a:r>
            <a:r>
              <a:rPr lang="zh-CN" altLang="en-US" dirty="0"/>
              <a:t>对它们的 </a:t>
            </a:r>
            <a:r>
              <a:rPr lang="en-US" altLang="zh-CN" dirty="0"/>
              <a:t>TID </a:t>
            </a:r>
            <a:r>
              <a:rPr lang="zh-CN" altLang="en-US" dirty="0"/>
              <a:t>集合“ 取交集” ，如果交集的规模不低于最小支持度计数，该 </a:t>
            </a:r>
            <a:r>
              <a:rPr lang="en-US" altLang="zh-CN" dirty="0"/>
              <a:t>k+1 </a:t>
            </a:r>
            <a:r>
              <a:rPr lang="zh-CN" altLang="en-US" dirty="0"/>
              <a:t>项集</a:t>
            </a:r>
            <a:r>
              <a:rPr lang="zh-CN" altLang="en-US" dirty="0" smtClean="0"/>
              <a:t>就是</a:t>
            </a:r>
            <a:r>
              <a:rPr lang="zh-CN" altLang="en-US" dirty="0"/>
              <a:t>频繁的</a:t>
            </a:r>
            <a:r>
              <a:rPr lang="zh-CN" altLang="en-US" dirty="0" smtClean="0"/>
              <a:t>。 （</a:t>
            </a:r>
            <a:r>
              <a:rPr lang="zh-CN" altLang="en-US" dirty="0" smtClean="0">
                <a:solidFill>
                  <a:srgbClr val="FF0000"/>
                </a:solidFill>
              </a:rPr>
              <a:t>设支持度计数的阈值为 </a:t>
            </a:r>
            <a:r>
              <a:rPr lang="en-US" altLang="zh-CN" dirty="0" smtClean="0">
                <a:solidFill>
                  <a:srgbClr val="FF0000"/>
                </a:solidFill>
              </a:rPr>
              <a:t>2 </a:t>
            </a:r>
            <a:r>
              <a:rPr lang="zh-CN" altLang="en-US" dirty="0" smtClean="0"/>
              <a:t>）</a:t>
            </a:r>
            <a:br>
              <a:rPr lang="zh-CN" altLang="en-US" dirty="0" smtClean="0"/>
            </a:br>
            <a:endParaRPr lang="zh-CN" altLang="en-US" dirty="0"/>
          </a:p>
        </p:txBody>
      </p:sp>
      <p:pic>
        <p:nvPicPr>
          <p:cNvPr id="4" name="图片 3"/>
          <p:cNvPicPr>
            <a:picLocks noChangeAspect="1"/>
          </p:cNvPicPr>
          <p:nvPr/>
        </p:nvPicPr>
        <p:blipFill>
          <a:blip r:embed="rId2"/>
          <a:stretch>
            <a:fillRect/>
          </a:stretch>
        </p:blipFill>
        <p:spPr>
          <a:xfrm>
            <a:off x="1099129" y="4482258"/>
            <a:ext cx="4523508" cy="2257257"/>
          </a:xfrm>
          <a:prstGeom prst="rect">
            <a:avLst/>
          </a:prstGeom>
        </p:spPr>
      </p:pic>
      <p:pic>
        <p:nvPicPr>
          <p:cNvPr id="5" name="图片 4"/>
          <p:cNvPicPr>
            <a:picLocks noChangeAspect="1"/>
          </p:cNvPicPr>
          <p:nvPr/>
        </p:nvPicPr>
        <p:blipFill>
          <a:blip r:embed="rId3"/>
          <a:stretch>
            <a:fillRect/>
          </a:stretch>
        </p:blipFill>
        <p:spPr>
          <a:xfrm>
            <a:off x="5715578" y="4442323"/>
            <a:ext cx="5063258" cy="2415677"/>
          </a:xfrm>
          <a:prstGeom prst="rect">
            <a:avLst/>
          </a:prstGeom>
        </p:spPr>
      </p:pic>
    </p:spTree>
    <p:extLst>
      <p:ext uri="{BB962C8B-B14F-4D97-AF65-F5344CB8AC3E}">
        <p14:creationId xmlns:p14="http://schemas.microsoft.com/office/powerpoint/2010/main" val="20807798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699654" y="3761286"/>
            <a:ext cx="5063258" cy="2415677"/>
          </a:xfrm>
          <a:prstGeom prst="rect">
            <a:avLst/>
          </a:prstGeom>
        </p:spPr>
      </p:pic>
      <p:pic>
        <p:nvPicPr>
          <p:cNvPr id="5" name="图片 4"/>
          <p:cNvPicPr>
            <a:picLocks noChangeAspect="1"/>
          </p:cNvPicPr>
          <p:nvPr/>
        </p:nvPicPr>
        <p:blipFill>
          <a:blip r:embed="rId3"/>
          <a:stretch>
            <a:fillRect/>
          </a:stretch>
        </p:blipFill>
        <p:spPr>
          <a:xfrm>
            <a:off x="6096000" y="4311899"/>
            <a:ext cx="5057775" cy="1314450"/>
          </a:xfrm>
          <a:prstGeom prst="rect">
            <a:avLst/>
          </a:prstGeom>
        </p:spPr>
      </p:pic>
      <p:pic>
        <p:nvPicPr>
          <p:cNvPr id="6" name="图片 5"/>
          <p:cNvPicPr>
            <a:picLocks noChangeAspect="1"/>
          </p:cNvPicPr>
          <p:nvPr/>
        </p:nvPicPr>
        <p:blipFill>
          <a:blip r:embed="rId4"/>
          <a:stretch>
            <a:fillRect/>
          </a:stretch>
        </p:blipFill>
        <p:spPr>
          <a:xfrm>
            <a:off x="1034475" y="1436560"/>
            <a:ext cx="4523508" cy="2257257"/>
          </a:xfrm>
          <a:prstGeom prst="rect">
            <a:avLst/>
          </a:prstGeom>
        </p:spPr>
      </p:pic>
    </p:spTree>
    <p:extLst>
      <p:ext uri="{BB962C8B-B14F-4D97-AF65-F5344CB8AC3E}">
        <p14:creationId xmlns:p14="http://schemas.microsoft.com/office/powerpoint/2010/main" val="19574251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dirty="0" err="1"/>
              <a:t>Eclat</a:t>
            </a:r>
            <a:r>
              <a:rPr lang="en-US" altLang="zh-CN" dirty="0"/>
              <a:t> </a:t>
            </a:r>
            <a:r>
              <a:rPr lang="zh-CN" altLang="en-US" dirty="0"/>
              <a:t>算法流程如下。</a:t>
            </a:r>
            <a:br>
              <a:rPr lang="zh-CN" altLang="en-US" dirty="0"/>
            </a:br>
            <a:r>
              <a:rPr lang="zh-CN" altLang="en-US" dirty="0" smtClean="0"/>
              <a:t>（</a:t>
            </a:r>
            <a:r>
              <a:rPr lang="en-US" altLang="zh-CN" dirty="0" smtClean="0"/>
              <a:t>1</a:t>
            </a:r>
            <a:r>
              <a:rPr lang="zh-CN" altLang="en-US" dirty="0"/>
              <a:t>）通过扫描一次事务数据集，把水平格式的数据转换成垂直格式。</a:t>
            </a:r>
            <a:br>
              <a:rPr lang="zh-CN" altLang="en-US" dirty="0"/>
            </a:br>
            <a:r>
              <a:rPr lang="zh-CN" altLang="en-US" dirty="0" smtClean="0"/>
              <a:t>（</a:t>
            </a:r>
            <a:r>
              <a:rPr lang="en-US" altLang="zh-CN" dirty="0" smtClean="0"/>
              <a:t>2</a:t>
            </a:r>
            <a:r>
              <a:rPr lang="zh-CN" altLang="en-US" dirty="0"/>
              <a:t>）根据设定的支持度计数阈值，找出所有的频繁 </a:t>
            </a:r>
            <a:r>
              <a:rPr lang="en-US" altLang="zh-CN" dirty="0"/>
              <a:t>1 </a:t>
            </a:r>
            <a:r>
              <a:rPr lang="zh-CN" altLang="en-US" dirty="0"/>
              <a:t>项集。</a:t>
            </a:r>
            <a:br>
              <a:rPr lang="zh-CN" altLang="en-US" dirty="0"/>
            </a:br>
            <a:r>
              <a:rPr lang="zh-CN" altLang="en-US" dirty="0" smtClean="0"/>
              <a:t>（</a:t>
            </a:r>
            <a:r>
              <a:rPr lang="en-US" altLang="zh-CN" dirty="0" smtClean="0"/>
              <a:t>3</a:t>
            </a:r>
            <a:r>
              <a:rPr lang="zh-CN" altLang="en-US" dirty="0"/>
              <a:t>）从 </a:t>
            </a:r>
            <a:r>
              <a:rPr lang="en-US" altLang="zh-CN" i="1" dirty="0"/>
              <a:t>k </a:t>
            </a:r>
            <a:r>
              <a:rPr lang="en-US" altLang="zh-CN" dirty="0"/>
              <a:t>=1</a:t>
            </a:r>
            <a:r>
              <a:rPr lang="zh-CN" altLang="en-US" dirty="0"/>
              <a:t>开始，通过将频繁 </a:t>
            </a:r>
            <a:r>
              <a:rPr lang="en-US" altLang="zh-CN" i="1" dirty="0"/>
              <a:t>k </a:t>
            </a:r>
            <a:r>
              <a:rPr lang="zh-CN" altLang="en-US" dirty="0"/>
              <a:t>项集与频繁 </a:t>
            </a:r>
            <a:r>
              <a:rPr lang="en-US" altLang="zh-CN" dirty="0"/>
              <a:t>1 </a:t>
            </a:r>
            <a:r>
              <a:rPr lang="zh-CN" altLang="en-US" dirty="0"/>
              <a:t>项集连接，生成候选 </a:t>
            </a:r>
            <a:r>
              <a:rPr lang="en-US" altLang="zh-CN" i="1" dirty="0"/>
              <a:t>k</a:t>
            </a:r>
            <a:r>
              <a:rPr lang="en-US" altLang="zh-CN" dirty="0"/>
              <a:t>+1</a:t>
            </a:r>
            <a:r>
              <a:rPr lang="zh-CN" altLang="en-US" dirty="0"/>
              <a:t>项集，并对</a:t>
            </a:r>
            <a:r>
              <a:rPr lang="zh-CN" altLang="en-US" dirty="0" smtClean="0"/>
              <a:t>它们的 </a:t>
            </a:r>
            <a:r>
              <a:rPr lang="en-US" altLang="zh-CN" dirty="0"/>
              <a:t>TID </a:t>
            </a:r>
            <a:r>
              <a:rPr lang="zh-CN" altLang="en-US" dirty="0"/>
              <a:t>集合做“取交集”操作，直接通过交集的长度识别出所有的频繁 </a:t>
            </a:r>
            <a:r>
              <a:rPr lang="en-US" altLang="zh-CN" i="1" dirty="0"/>
              <a:t>k</a:t>
            </a:r>
            <a:r>
              <a:rPr lang="en-US" altLang="zh-CN" dirty="0"/>
              <a:t>+1</a:t>
            </a:r>
            <a:r>
              <a:rPr lang="zh-CN" altLang="en-US" dirty="0"/>
              <a:t>项集。</a:t>
            </a:r>
            <a:br>
              <a:rPr lang="zh-CN" altLang="en-US" dirty="0"/>
            </a:br>
            <a:r>
              <a:rPr lang="zh-CN" altLang="en-US" dirty="0" smtClean="0"/>
              <a:t>（</a:t>
            </a:r>
            <a:r>
              <a:rPr lang="en-US" altLang="zh-CN" dirty="0" smtClean="0"/>
              <a:t>4</a:t>
            </a:r>
            <a:r>
              <a:rPr lang="zh-CN" altLang="en-US" dirty="0"/>
              <a:t>） </a:t>
            </a:r>
            <a:r>
              <a:rPr lang="en-US" altLang="zh-CN" i="1" dirty="0"/>
              <a:t>k </a:t>
            </a:r>
            <a:r>
              <a:rPr lang="zh-CN" altLang="en-US" dirty="0"/>
              <a:t>增加 </a:t>
            </a:r>
            <a:r>
              <a:rPr lang="en-US" altLang="zh-CN" dirty="0"/>
              <a:t>1</a:t>
            </a:r>
            <a:r>
              <a:rPr lang="zh-CN" altLang="en-US" dirty="0"/>
              <a:t>，重复步骤（ </a:t>
            </a:r>
            <a:r>
              <a:rPr lang="en-US" altLang="zh-CN" dirty="0"/>
              <a:t>3</a:t>
            </a:r>
            <a:r>
              <a:rPr lang="zh-CN" altLang="en-US" dirty="0"/>
              <a:t>），直到不能再找到频繁项集或候选项集</a:t>
            </a:r>
            <a:r>
              <a:rPr lang="zh-CN" altLang="en-US" dirty="0" smtClean="0"/>
              <a:t>。</a:t>
            </a:r>
            <a:endParaRPr lang="zh-CN" altLang="en-US" dirty="0"/>
          </a:p>
        </p:txBody>
      </p:sp>
    </p:spTree>
    <p:extLst>
      <p:ext uri="{BB962C8B-B14F-4D97-AF65-F5344CB8AC3E}">
        <p14:creationId xmlns:p14="http://schemas.microsoft.com/office/powerpoint/2010/main" val="1101735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9.4.3 </a:t>
            </a:r>
            <a:r>
              <a:rPr lang="zh-CN" altLang="en-US" dirty="0"/>
              <a:t>基于 </a:t>
            </a:r>
            <a:r>
              <a:rPr lang="en-US" altLang="zh-CN" dirty="0"/>
              <a:t>Python </a:t>
            </a:r>
            <a:r>
              <a:rPr lang="zh-CN" altLang="en-US" dirty="0"/>
              <a:t>的 </a:t>
            </a:r>
            <a:r>
              <a:rPr lang="en-US" altLang="zh-CN" dirty="0" err="1"/>
              <a:t>Eclat</a:t>
            </a:r>
            <a:r>
              <a:rPr lang="en-US" altLang="zh-CN" dirty="0"/>
              <a:t> </a:t>
            </a:r>
            <a:r>
              <a:rPr lang="zh-CN" altLang="en-US" dirty="0"/>
              <a:t>算法实现</a:t>
            </a:r>
            <a:r>
              <a:rPr lang="zh-CN" altLang="en-US" dirty="0" smtClean="0"/>
              <a:t> </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5257204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9.4.4 </a:t>
            </a:r>
            <a:r>
              <a:rPr lang="zh-CN" altLang="en-US" dirty="0"/>
              <a:t>进一步的讨论</a:t>
            </a:r>
            <a:r>
              <a:rPr lang="zh-CN" altLang="en-US" dirty="0"/>
              <a:t> </a:t>
            </a:r>
          </a:p>
        </p:txBody>
      </p:sp>
      <p:sp>
        <p:nvSpPr>
          <p:cNvPr id="3" name="内容占位符 2"/>
          <p:cNvSpPr>
            <a:spLocks noGrp="1"/>
          </p:cNvSpPr>
          <p:nvPr>
            <p:ph idx="1"/>
          </p:nvPr>
        </p:nvSpPr>
        <p:spPr/>
        <p:txBody>
          <a:bodyPr/>
          <a:lstStyle/>
          <a:p>
            <a:r>
              <a:rPr lang="en-US" altLang="zh-CN" dirty="0" err="1"/>
              <a:t>Eclat</a:t>
            </a:r>
            <a:r>
              <a:rPr lang="en-US" altLang="zh-CN" dirty="0"/>
              <a:t> </a:t>
            </a:r>
            <a:r>
              <a:rPr lang="zh-CN" altLang="en-US" dirty="0"/>
              <a:t>算法采用了垂直格式的数据挖掘频繁项，其优点是能通过对两个项集的 </a:t>
            </a:r>
            <a:r>
              <a:rPr lang="en-US" altLang="zh-CN" dirty="0"/>
              <a:t>TID </a:t>
            </a:r>
            <a:r>
              <a:rPr lang="zh-CN" altLang="en-US" dirty="0" smtClean="0"/>
              <a:t>集合实施</a:t>
            </a:r>
            <a:r>
              <a:rPr lang="zh-CN" altLang="en-US" dirty="0"/>
              <a:t>“取交集”操作，快速判断候选项集是否频繁，并且算法运行过程中只需扫描数据库</a:t>
            </a:r>
            <a:r>
              <a:rPr lang="zh-CN" altLang="en-US" dirty="0" smtClean="0"/>
              <a:t>一次。</a:t>
            </a:r>
            <a:endParaRPr lang="en-US" altLang="zh-CN" dirty="0" smtClean="0"/>
          </a:p>
          <a:p>
            <a:endParaRPr lang="en-US" altLang="zh-CN" dirty="0"/>
          </a:p>
          <a:p>
            <a:r>
              <a:rPr lang="en-US" altLang="zh-CN" dirty="0" err="1" smtClean="0"/>
              <a:t>Eclat</a:t>
            </a:r>
            <a:r>
              <a:rPr lang="en-US" altLang="zh-CN" dirty="0" smtClean="0"/>
              <a:t> </a:t>
            </a:r>
            <a:r>
              <a:rPr lang="zh-CN" altLang="en-US" dirty="0"/>
              <a:t>算法的主要缺点是，当项集的 </a:t>
            </a:r>
            <a:r>
              <a:rPr lang="en-US" altLang="zh-CN" dirty="0"/>
              <a:t>TID </a:t>
            </a:r>
            <a:r>
              <a:rPr lang="zh-CN" altLang="en-US" dirty="0"/>
              <a:t>集合过于庞大时，取交集操作需要大量的</a:t>
            </a:r>
            <a:r>
              <a:rPr lang="zh-CN" altLang="en-US" dirty="0" smtClean="0"/>
              <a:t>存储空间</a:t>
            </a:r>
            <a:r>
              <a:rPr lang="zh-CN" altLang="en-US" dirty="0"/>
              <a:t>和计算时间，效率较低。</a:t>
            </a:r>
            <a:r>
              <a:rPr lang="zh-CN" altLang="en-US" dirty="0"/>
              <a:t> </a:t>
            </a:r>
            <a:br>
              <a:rPr lang="zh-CN" altLang="en-US" dirty="0"/>
            </a:br>
            <a:endParaRPr lang="zh-CN" altLang="en-US" dirty="0"/>
          </a:p>
        </p:txBody>
      </p:sp>
    </p:spTree>
    <p:extLst>
      <p:ext uri="{BB962C8B-B14F-4D97-AF65-F5344CB8AC3E}">
        <p14:creationId xmlns:p14="http://schemas.microsoft.com/office/powerpoint/2010/main" val="23529637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9.5 </a:t>
            </a:r>
            <a:r>
              <a:rPr lang="zh-CN" altLang="en-US" dirty="0"/>
              <a:t>案例：网上零售购物篮分析</a:t>
            </a:r>
            <a:r>
              <a:rPr lang="zh-CN" altLang="en-US" dirty="0"/>
              <a:t> </a:t>
            </a:r>
            <a:r>
              <a:rPr lang="en-US" altLang="zh-CN" dirty="0" smtClean="0"/>
              <a:t>	</a:t>
            </a:r>
            <a:endParaRPr lang="zh-CN" altLang="en-US" dirty="0"/>
          </a:p>
        </p:txBody>
      </p:sp>
      <p:sp>
        <p:nvSpPr>
          <p:cNvPr id="3" name="内容占位符 2"/>
          <p:cNvSpPr>
            <a:spLocks noGrp="1"/>
          </p:cNvSpPr>
          <p:nvPr>
            <p:ph idx="1"/>
          </p:nvPr>
        </p:nvSpPr>
        <p:spPr/>
        <p:txBody>
          <a:bodyPr/>
          <a:lstStyle/>
          <a:p>
            <a:r>
              <a:rPr lang="zh-CN" altLang="en-US" dirty="0"/>
              <a:t>本节将采用 </a:t>
            </a:r>
            <a:r>
              <a:rPr lang="en-US" altLang="zh-CN" dirty="0" err="1"/>
              <a:t>Apriori</a:t>
            </a:r>
            <a:r>
              <a:rPr lang="en-US" altLang="zh-CN" dirty="0"/>
              <a:t> </a:t>
            </a:r>
            <a:r>
              <a:rPr lang="zh-CN" altLang="en-US" dirty="0"/>
              <a:t>关联规则挖掘算法对一个在线零售数据集进行分析， 生成一些有</a:t>
            </a:r>
            <a:r>
              <a:rPr lang="zh-CN" altLang="en-US" dirty="0" smtClean="0"/>
              <a:t>意义</a:t>
            </a:r>
            <a:r>
              <a:rPr lang="zh-CN" altLang="en-US" dirty="0"/>
              <a:t>的强关联规则，并解释不同国家（法国、葡萄牙、瑞典） 的客户在购买行为上的特点</a:t>
            </a:r>
            <a:r>
              <a:rPr lang="zh-CN" altLang="en-US" dirty="0"/>
              <a:t> </a:t>
            </a:r>
            <a:r>
              <a:rPr lang="zh-CN" altLang="en-US" dirty="0" smtClean="0"/>
              <a:t>。</a:t>
            </a:r>
            <a:endParaRPr lang="en-US" altLang="zh-CN" dirty="0" smtClean="0"/>
          </a:p>
          <a:p>
            <a:endParaRPr lang="en-US" altLang="zh-CN"/>
          </a:p>
          <a:p>
            <a:r>
              <a:rPr lang="zh-CN" altLang="en-US"/>
              <a:t/>
            </a:r>
            <a:br>
              <a:rPr lang="zh-CN" altLang="en-US"/>
            </a:br>
            <a:endParaRPr lang="zh-CN" altLang="en-US"/>
          </a:p>
        </p:txBody>
      </p:sp>
    </p:spTree>
    <p:extLst>
      <p:ext uri="{BB962C8B-B14F-4D97-AF65-F5344CB8AC3E}">
        <p14:creationId xmlns:p14="http://schemas.microsoft.com/office/powerpoint/2010/main" val="2220036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关联规则</a:t>
            </a:r>
            <a:endParaRPr lang="zh-CN" altLang="en-US" dirty="0"/>
          </a:p>
        </p:txBody>
      </p:sp>
      <p:sp>
        <p:nvSpPr>
          <p:cNvPr id="3" name="内容占位符 2"/>
          <p:cNvSpPr>
            <a:spLocks noGrp="1"/>
          </p:cNvSpPr>
          <p:nvPr>
            <p:ph idx="1"/>
          </p:nvPr>
        </p:nvSpPr>
        <p:spPr/>
        <p:txBody>
          <a:bodyPr/>
          <a:lstStyle/>
          <a:p>
            <a:r>
              <a:rPr lang="zh-CN" altLang="en-US" dirty="0" smtClean="0"/>
              <a:t>啤酒和尿布的故事基于的购物篮分析使用的是</a:t>
            </a:r>
            <a:r>
              <a:rPr lang="zh-CN" altLang="en-US" dirty="0" smtClean="0">
                <a:solidFill>
                  <a:srgbClr val="FF0000"/>
                </a:solidFill>
              </a:rPr>
              <a:t>关联规则分析</a:t>
            </a:r>
            <a:r>
              <a:rPr lang="zh-CN" altLang="en-US" dirty="0" smtClean="0"/>
              <a:t>。</a:t>
            </a:r>
            <a:endParaRPr lang="en-US" altLang="zh-CN" dirty="0" smtClean="0"/>
          </a:p>
          <a:p>
            <a:r>
              <a:rPr lang="zh-CN" altLang="en-US" dirty="0" smtClean="0"/>
              <a:t>关联规则分析是一种挖掘数据集中不同项目之间相关关系的技术。</a:t>
            </a:r>
            <a:endParaRPr lang="en-US" altLang="zh-CN" dirty="0" smtClean="0"/>
          </a:p>
          <a:p>
            <a:endParaRPr lang="en-US" altLang="zh-CN" dirty="0"/>
          </a:p>
          <a:p>
            <a:r>
              <a:rPr lang="zh-CN" altLang="en-US" dirty="0">
                <a:solidFill>
                  <a:srgbClr val="FF0000"/>
                </a:solidFill>
              </a:rPr>
              <a:t>关联</a:t>
            </a:r>
            <a:r>
              <a:rPr lang="zh-CN" altLang="en-US" dirty="0"/>
              <a:t>（ </a:t>
            </a:r>
            <a:r>
              <a:rPr lang="en-US" altLang="zh-CN" dirty="0"/>
              <a:t>Association</a:t>
            </a:r>
            <a:r>
              <a:rPr lang="zh-CN" altLang="en-US" dirty="0"/>
              <a:t>） 就是反映数据集某个项目与其它项目之间相互依赖关系。如果</a:t>
            </a:r>
            <a:r>
              <a:rPr lang="zh-CN" altLang="en-US" dirty="0" smtClean="0"/>
              <a:t>两个</a:t>
            </a:r>
            <a:r>
              <a:rPr lang="zh-CN" altLang="en-US" dirty="0"/>
              <a:t>或多个项目在数据集中频繁的同时出现，就认为它们之间存在相关性。例如，“啤酒”</a:t>
            </a:r>
            <a:r>
              <a:rPr lang="zh-CN" altLang="en-US" dirty="0" smtClean="0"/>
              <a:t>和“尿布”</a:t>
            </a:r>
            <a:r>
              <a:rPr lang="zh-CN" altLang="en-US" dirty="0"/>
              <a:t>经常性地同时出现在顾客的购物篮数据中。</a:t>
            </a:r>
            <a:r>
              <a:rPr lang="zh-CN" altLang="en-US" dirty="0" smtClean="0"/>
              <a:t> </a:t>
            </a:r>
            <a:br>
              <a:rPr lang="zh-CN" altLang="en-US" dirty="0" smtClean="0"/>
            </a:br>
            <a:r>
              <a:rPr lang="zh-CN" altLang="en-US" dirty="0" smtClean="0"/>
              <a:t> </a:t>
            </a:r>
            <a:endParaRPr lang="en-US" altLang="zh-CN" dirty="0"/>
          </a:p>
        </p:txBody>
      </p:sp>
    </p:spTree>
    <p:extLst>
      <p:ext uri="{BB962C8B-B14F-4D97-AF65-F5344CB8AC3E}">
        <p14:creationId xmlns:p14="http://schemas.microsoft.com/office/powerpoint/2010/main" val="1950326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solidFill>
                  <a:srgbClr val="FF0000"/>
                </a:solidFill>
              </a:rPr>
              <a:t>关联规则分析</a:t>
            </a:r>
            <a:r>
              <a:rPr lang="zh-CN" altLang="en-US" dirty="0"/>
              <a:t>（ </a:t>
            </a:r>
            <a:r>
              <a:rPr lang="en-US" altLang="zh-CN" dirty="0"/>
              <a:t>Association Rule Analysis</a:t>
            </a:r>
            <a:r>
              <a:rPr lang="zh-CN" altLang="en-US" dirty="0"/>
              <a:t>） </a:t>
            </a:r>
            <a:r>
              <a:rPr lang="en-US" altLang="zh-CN" dirty="0"/>
              <a:t>,</a:t>
            </a:r>
            <a:r>
              <a:rPr lang="zh-CN" altLang="en-US" dirty="0"/>
              <a:t>又称为“关联规则挖掘”或“关联挖掘”</a:t>
            </a:r>
            <a:r>
              <a:rPr lang="zh-CN" altLang="en-US" dirty="0" smtClean="0"/>
              <a:t>，是</a:t>
            </a:r>
            <a:r>
              <a:rPr lang="zh-CN" altLang="en-US" dirty="0"/>
              <a:t>一种旨在从各种数据（ 常使用事务数据集、交易数据集或关系数据集）中发现关于项目</a:t>
            </a:r>
            <a:r>
              <a:rPr lang="zh-CN" altLang="en-US" dirty="0" smtClean="0"/>
              <a:t>的频繁</a:t>
            </a:r>
            <a:r>
              <a:rPr lang="zh-CN" altLang="en-US" dirty="0"/>
              <a:t>出现模式、 相关关系或因果结构，并形成蕴含式的关联规则</a:t>
            </a:r>
            <a:r>
              <a:rPr lang="zh-CN" altLang="en-US" dirty="0" smtClean="0"/>
              <a:t>。</a:t>
            </a:r>
            <a:endParaRPr lang="en-US" altLang="zh-CN" dirty="0" smtClean="0"/>
          </a:p>
          <a:p>
            <a:r>
              <a:rPr lang="zh-CN" altLang="en-US" dirty="0" smtClean="0"/>
              <a:t> </a:t>
            </a:r>
            <a:r>
              <a:rPr lang="en-US" altLang="zh-CN" dirty="0"/>
              <a:t>{</a:t>
            </a:r>
            <a:r>
              <a:rPr lang="zh-CN" altLang="en-US" dirty="0"/>
              <a:t>发烧，咳嗽</a:t>
            </a:r>
            <a:r>
              <a:rPr lang="en-US" altLang="zh-CN" dirty="0"/>
              <a:t>}</a:t>
            </a:r>
            <a:r>
              <a:rPr lang="zh-CN" altLang="en-US" dirty="0"/>
              <a:t>⇒流感</a:t>
            </a:r>
            <a:r>
              <a:rPr lang="zh-CN" altLang="en-US" dirty="0" smtClean="0"/>
              <a:t> </a:t>
            </a:r>
            <a:br>
              <a:rPr lang="zh-CN" altLang="en-US" dirty="0" smtClean="0"/>
            </a:br>
            <a:r>
              <a:rPr lang="zh-CN" altLang="en-US" dirty="0" smtClean="0"/>
              <a:t/>
            </a:r>
            <a:br>
              <a:rPr lang="zh-CN" altLang="en-US" dirty="0" smtClean="0"/>
            </a:br>
            <a:endParaRPr lang="zh-CN" altLang="en-US" dirty="0"/>
          </a:p>
        </p:txBody>
      </p:sp>
    </p:spTree>
    <p:extLst>
      <p:ext uri="{BB962C8B-B14F-4D97-AF65-F5344CB8AC3E}">
        <p14:creationId xmlns:p14="http://schemas.microsoft.com/office/powerpoint/2010/main" val="273891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solidFill>
                  <a:srgbClr val="FF0000"/>
                </a:solidFill>
              </a:rPr>
              <a:t>项目</a:t>
            </a:r>
            <a:r>
              <a:rPr lang="zh-CN" altLang="en-US" dirty="0" smtClean="0"/>
              <a:t>（</a:t>
            </a:r>
            <a:r>
              <a:rPr lang="en-US" altLang="zh-CN" dirty="0" smtClean="0"/>
              <a:t>Item</a:t>
            </a:r>
            <a:r>
              <a:rPr lang="zh-CN" altLang="en-US" dirty="0" smtClean="0"/>
              <a:t>）</a:t>
            </a:r>
            <a:endParaRPr lang="en-US" altLang="zh-CN" dirty="0" smtClean="0"/>
          </a:p>
          <a:p>
            <a:r>
              <a:rPr lang="zh-CN" altLang="zh-CN" dirty="0" smtClean="0">
                <a:solidFill>
                  <a:srgbClr val="FF0000"/>
                </a:solidFill>
              </a:rPr>
              <a:t>一个种类</a:t>
            </a:r>
            <a:r>
              <a:rPr lang="zh-CN" altLang="en-US" dirty="0" smtClean="0"/>
              <a:t>数据对象</a:t>
            </a:r>
            <a:r>
              <a:rPr lang="zh-CN" altLang="zh-CN" dirty="0" smtClean="0"/>
              <a:t>为</a:t>
            </a:r>
            <a:r>
              <a:rPr lang="zh-CN" altLang="en-US" dirty="0" smtClean="0"/>
              <a:t>项目</a:t>
            </a:r>
            <a:r>
              <a:rPr lang="zh-CN" altLang="zh-CN" dirty="0" smtClean="0"/>
              <a:t>（</a:t>
            </a:r>
            <a:r>
              <a:rPr lang="en-US" altLang="zh-CN" dirty="0" smtClean="0"/>
              <a:t>item</a:t>
            </a:r>
            <a:r>
              <a:rPr lang="zh-CN" altLang="zh-CN" dirty="0" smtClean="0"/>
              <a:t>）。</a:t>
            </a:r>
            <a:r>
              <a:rPr lang="zh-CN" altLang="en-US" dirty="0" smtClean="0"/>
              <a:t>也可以简称为</a:t>
            </a:r>
            <a:r>
              <a:rPr lang="zh-CN" altLang="en-US" dirty="0" smtClean="0">
                <a:solidFill>
                  <a:srgbClr val="FF0000"/>
                </a:solidFill>
              </a:rPr>
              <a:t>“项”</a:t>
            </a:r>
            <a:endParaRPr lang="en-US" altLang="zh-CN" dirty="0" smtClean="0">
              <a:solidFill>
                <a:srgbClr val="FF0000"/>
              </a:solidFill>
            </a:endParaRPr>
          </a:p>
          <a:p>
            <a:r>
              <a:rPr lang="zh-CN" altLang="zh-CN" dirty="0" smtClean="0"/>
              <a:t>例如</a:t>
            </a:r>
            <a:r>
              <a:rPr lang="zh-CN" altLang="en-US" dirty="0" smtClean="0"/>
              <a:t>在购物篮分析中的一个种类的</a:t>
            </a:r>
            <a:r>
              <a:rPr lang="zh-CN" altLang="zh-CN" dirty="0" smtClean="0"/>
              <a:t>商品</a:t>
            </a:r>
            <a:r>
              <a:rPr lang="zh-CN" altLang="en-US" dirty="0" smtClean="0"/>
              <a:t>：</a:t>
            </a:r>
            <a:r>
              <a:rPr lang="zh-CN" altLang="zh-CN" dirty="0" smtClean="0"/>
              <a:t>面包、牛奶，鸡蛋等等。</a:t>
            </a:r>
            <a:endParaRPr lang="en-US" altLang="zh-CN" dirty="0" smtClean="0"/>
          </a:p>
          <a:p>
            <a:endParaRPr lang="en-US" altLang="zh-CN" dirty="0" smtClean="0"/>
          </a:p>
          <a:p>
            <a:r>
              <a:rPr lang="zh-CN" altLang="zh-CN" dirty="0" smtClean="0"/>
              <a:t>分析者可以根据需要对数据集中“项</a:t>
            </a:r>
            <a:r>
              <a:rPr lang="zh-CN" altLang="en-US" dirty="0" smtClean="0"/>
              <a:t>目</a:t>
            </a:r>
            <a:r>
              <a:rPr lang="zh-CN" altLang="zh-CN" dirty="0" smtClean="0"/>
              <a:t>”的定义细化或概括。</a:t>
            </a:r>
            <a:endParaRPr lang="en-US" altLang="zh-CN" dirty="0" smtClean="0"/>
          </a:p>
          <a:p>
            <a:r>
              <a:rPr lang="zh-CN" altLang="zh-CN" dirty="0" smtClean="0"/>
              <a:t>例如，对面包细化可以分为全麦面包，白面包等。反之，全麦面包，白面包这些种类向上一级概括得到的就是面包。</a:t>
            </a:r>
          </a:p>
          <a:p>
            <a:endParaRPr lang="zh-CN" altLang="en-US" dirty="0"/>
          </a:p>
        </p:txBody>
      </p:sp>
    </p:spTree>
    <p:extLst>
      <p:ext uri="{BB962C8B-B14F-4D97-AF65-F5344CB8AC3E}">
        <p14:creationId xmlns:p14="http://schemas.microsoft.com/office/powerpoint/2010/main" val="3874711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zh-CN" dirty="0" smtClean="0">
                    <a:solidFill>
                      <a:srgbClr val="FF0000"/>
                    </a:solidFill>
                  </a:rPr>
                  <a:t>项集</a:t>
                </a:r>
                <a:r>
                  <a:rPr lang="zh-CN" altLang="zh-CN" dirty="0"/>
                  <a:t>（</a:t>
                </a:r>
                <a:r>
                  <a:rPr lang="en-US" altLang="zh-CN" dirty="0" err="1"/>
                  <a:t>itemset</a:t>
                </a:r>
                <a:r>
                  <a:rPr lang="zh-CN" altLang="zh-CN" dirty="0"/>
                  <a:t>）</a:t>
                </a:r>
                <a:r>
                  <a:rPr lang="zh-CN" altLang="zh-CN" dirty="0" smtClean="0"/>
                  <a:t>：</a:t>
                </a:r>
                <a:endParaRPr lang="en-US" altLang="zh-CN" dirty="0" smtClean="0"/>
              </a:p>
              <a:p>
                <a:r>
                  <a:rPr lang="zh-CN" altLang="en-US" dirty="0" smtClean="0"/>
                  <a:t>项目</a:t>
                </a:r>
                <a:r>
                  <a:rPr lang="zh-CN" altLang="zh-CN" dirty="0" smtClean="0"/>
                  <a:t>的</a:t>
                </a:r>
                <a:r>
                  <a:rPr lang="zh-CN" altLang="zh-CN" dirty="0"/>
                  <a:t>集合。交易记录中的项的集合称为项集。如购物篮中的不重复的商品集合。项集中不会有重复的项。包含</a:t>
                </a:r>
                <a:r>
                  <a:rPr lang="en-US" altLang="zh-CN" dirty="0"/>
                  <a:t>k</a:t>
                </a:r>
                <a:r>
                  <a:rPr lang="zh-CN" altLang="zh-CN" dirty="0"/>
                  <a:t>个项的集合称为</a:t>
                </a:r>
                <a:r>
                  <a:rPr lang="en-US" altLang="zh-CN" dirty="0"/>
                  <a:t>k</a:t>
                </a:r>
                <a:r>
                  <a:rPr lang="zh-CN" altLang="zh-CN" dirty="0"/>
                  <a:t>项集。例如，一个顾客的交易记录（购物篮）包括：</a:t>
                </a:r>
                <a:r>
                  <a:rPr lang="en-US" altLang="zh-CN" dirty="0"/>
                  <a:t>{</a:t>
                </a:r>
                <a:r>
                  <a:rPr lang="zh-CN" altLang="zh-CN" dirty="0"/>
                  <a:t>面包</a:t>
                </a:r>
                <a14:m>
                  <m:oMath xmlns:m="http://schemas.openxmlformats.org/officeDocument/2006/math">
                    <m:r>
                      <a:rPr lang="en-US" altLang="zh-CN">
                        <a:latin typeface="Cambria Math" panose="02040503050406030204" pitchFamily="18" charset="0"/>
                      </a:rPr>
                      <m:t>×2</m:t>
                    </m:r>
                    <m:r>
                      <a:rPr lang="zh-CN" altLang="zh-CN">
                        <a:latin typeface="Cambria Math" panose="02040503050406030204" pitchFamily="18" charset="0"/>
                      </a:rPr>
                      <m:t>袋</m:t>
                    </m:r>
                  </m:oMath>
                </a14:m>
                <a:r>
                  <a:rPr lang="zh-CN" altLang="zh-CN" dirty="0"/>
                  <a:t>，牛奶</a:t>
                </a:r>
                <a14:m>
                  <m:oMath xmlns:m="http://schemas.openxmlformats.org/officeDocument/2006/math">
                    <m:r>
                      <a:rPr lang="en-US" altLang="zh-CN">
                        <a:latin typeface="Cambria Math" panose="02040503050406030204" pitchFamily="18" charset="0"/>
                      </a:rPr>
                      <m:t>×1</m:t>
                    </m:r>
                    <m:r>
                      <a:rPr lang="zh-CN" altLang="zh-CN">
                        <a:latin typeface="Cambria Math" panose="02040503050406030204" pitchFamily="18" charset="0"/>
                      </a:rPr>
                      <m:t>件</m:t>
                    </m:r>
                  </m:oMath>
                </a14:m>
                <a:r>
                  <a:rPr lang="zh-CN" altLang="zh-CN" dirty="0"/>
                  <a:t>，鸡蛋</a:t>
                </a:r>
                <a14:m>
                  <m:oMath xmlns:m="http://schemas.openxmlformats.org/officeDocument/2006/math">
                    <m:r>
                      <a:rPr lang="en-US" altLang="zh-CN">
                        <a:latin typeface="Cambria Math" panose="02040503050406030204" pitchFamily="18" charset="0"/>
                      </a:rPr>
                      <m:t>×12</m:t>
                    </m:r>
                    <m:r>
                      <a:rPr lang="zh-CN" altLang="zh-CN">
                        <a:latin typeface="Cambria Math" panose="02040503050406030204" pitchFamily="18" charset="0"/>
                      </a:rPr>
                      <m:t>个</m:t>
                    </m:r>
                  </m:oMath>
                </a14:m>
                <a:r>
                  <a:rPr lang="zh-CN" altLang="zh-CN" dirty="0"/>
                  <a:t>，果酱</a:t>
                </a:r>
                <a14:m>
                  <m:oMath xmlns:m="http://schemas.openxmlformats.org/officeDocument/2006/math">
                    <m:r>
                      <a:rPr lang="en-US" altLang="zh-CN">
                        <a:latin typeface="Cambria Math" panose="02040503050406030204" pitchFamily="18" charset="0"/>
                      </a:rPr>
                      <m:t>×1</m:t>
                    </m:r>
                    <m:r>
                      <a:rPr lang="zh-CN" altLang="zh-CN">
                        <a:latin typeface="Cambria Math" panose="02040503050406030204" pitchFamily="18" charset="0"/>
                      </a:rPr>
                      <m:t>瓶</m:t>
                    </m:r>
                  </m:oMath>
                </a14:m>
                <a:r>
                  <a:rPr lang="en-US" altLang="zh-CN" dirty="0"/>
                  <a:t>}</a:t>
                </a:r>
                <a:r>
                  <a:rPr lang="zh-CN" altLang="zh-CN" dirty="0"/>
                  <a:t>。可以得到一个</a:t>
                </a:r>
                <a:r>
                  <a:rPr lang="en-US" altLang="zh-CN" dirty="0"/>
                  <a:t>4</a:t>
                </a:r>
                <a:r>
                  <a:rPr lang="zh-CN" altLang="zh-CN" dirty="0"/>
                  <a:t>项集</a:t>
                </a:r>
                <a:r>
                  <a:rPr lang="en-US" altLang="zh-CN" dirty="0"/>
                  <a:t>{</a:t>
                </a:r>
                <a:r>
                  <a:rPr lang="zh-CN" altLang="zh-CN" dirty="0"/>
                  <a:t>面包，牛奶，鸡蛋，果酱</a:t>
                </a:r>
                <a:r>
                  <a:rPr lang="en-US" altLang="zh-CN" dirty="0"/>
                  <a:t>}</a:t>
                </a:r>
                <a:r>
                  <a:rPr lang="zh-CN" altLang="zh-CN" dirty="0" smtClean="0"/>
                  <a:t>。</a:t>
                </a:r>
                <a:endParaRPr lang="en-US" altLang="zh-CN" dirty="0" smtClean="0"/>
              </a:p>
              <a:p>
                <a:r>
                  <a:rPr lang="zh-CN" altLang="zh-CN" dirty="0" smtClean="0"/>
                  <a:t>项集</a:t>
                </a:r>
                <a:r>
                  <a:rPr lang="zh-CN" altLang="zh-CN" dirty="0"/>
                  <a:t>之间存在子集和超集的关系。例如，超市中所有种类的商品也可以构成一个项集</a:t>
                </a:r>
                <a14:m>
                  <m:oMath xmlns:m="http://schemas.openxmlformats.org/officeDocument/2006/math">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I</m:t>
                        </m:r>
                      </m:e>
                      <m:sub>
                        <m:r>
                          <a:rPr lang="en-US" altLang="zh-CN" i="1">
                            <a:latin typeface="Cambria Math" panose="02040503050406030204" pitchFamily="18" charset="0"/>
                          </a:rPr>
                          <m:t>𝑠</m:t>
                        </m:r>
                      </m:sub>
                    </m:sSub>
                  </m:oMath>
                </a14:m>
                <a:r>
                  <a:rPr lang="zh-CN" altLang="zh-CN" dirty="0"/>
                  <a:t>。每条交易记录所构成的项集</a:t>
                </a:r>
                <a14:m>
                  <m:oMath xmlns:m="http://schemas.openxmlformats.org/officeDocument/2006/math">
                    <m:sSub>
                      <m:sSubPr>
                        <m:ctrlPr>
                          <a:rPr lang="zh-CN" altLang="zh-CN" i="1">
                            <a:latin typeface="Cambria Math" panose="02040503050406030204" pitchFamily="18" charset="0"/>
                          </a:rPr>
                        </m:ctrlPr>
                      </m:sSubPr>
                      <m:e>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I</m:t>
                            </m:r>
                          </m:e>
                          <m:sub>
                            <m:r>
                              <a:rPr lang="en-US" altLang="zh-CN" i="1">
                                <a:latin typeface="Cambria Math" panose="02040503050406030204" pitchFamily="18" charset="0"/>
                              </a:rPr>
                              <m:t>𝑐</m:t>
                            </m:r>
                          </m:sub>
                        </m:sSub>
                        <m:r>
                          <a:rPr lang="en-US" altLang="zh-CN">
                            <a:latin typeface="Cambria Math" panose="02040503050406030204" pitchFamily="18" charset="0"/>
                          </a:rPr>
                          <m:t>⊆</m:t>
                        </m:r>
                        <m:r>
                          <m:rPr>
                            <m:sty m:val="p"/>
                          </m:rPr>
                          <a:rPr lang="en-US" altLang="zh-CN">
                            <a:latin typeface="Cambria Math" panose="02040503050406030204" pitchFamily="18" charset="0"/>
                          </a:rPr>
                          <m:t>I</m:t>
                        </m:r>
                      </m:e>
                      <m:sub>
                        <m:r>
                          <a:rPr lang="en-US" altLang="zh-CN" i="1">
                            <a:latin typeface="Cambria Math" panose="02040503050406030204" pitchFamily="18" charset="0"/>
                          </a:rPr>
                          <m:t>𝑠</m:t>
                        </m:r>
                      </m:sub>
                    </m:sSub>
                  </m:oMath>
                </a14:m>
                <a:r>
                  <a:rPr lang="zh-CN" altLang="zh-CN" dirty="0"/>
                  <a:t>都是这个项集的子集。</a:t>
                </a:r>
                <a14:m>
                  <m:oMath xmlns:m="http://schemas.openxmlformats.org/officeDocument/2006/math">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I</m:t>
                        </m:r>
                      </m:e>
                      <m:sub>
                        <m:r>
                          <a:rPr lang="en-US" altLang="zh-CN" i="1">
                            <a:latin typeface="Cambria Math" panose="02040503050406030204" pitchFamily="18" charset="0"/>
                          </a:rPr>
                          <m:t>𝑠</m:t>
                        </m:r>
                      </m:sub>
                    </m:sSub>
                  </m:oMath>
                </a14:m>
                <a:r>
                  <a:rPr lang="zh-CN" altLang="zh-CN" dirty="0"/>
                  <a:t>是</a:t>
                </a:r>
                <a14:m>
                  <m:oMath xmlns:m="http://schemas.openxmlformats.org/officeDocument/2006/math">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I</m:t>
                        </m:r>
                      </m:e>
                      <m:sub>
                        <m:r>
                          <a:rPr lang="en-US" altLang="zh-CN" i="1">
                            <a:latin typeface="Cambria Math" panose="02040503050406030204" pitchFamily="18" charset="0"/>
                          </a:rPr>
                          <m:t>𝑐</m:t>
                        </m:r>
                      </m:sub>
                    </m:sSub>
                  </m:oMath>
                </a14:m>
                <a:r>
                  <a:rPr lang="zh-CN" altLang="zh-CN" dirty="0"/>
                  <a:t>的超集。</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r="-8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28069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996</TotalTime>
  <Words>4203</Words>
  <Application>Microsoft Office PowerPoint</Application>
  <PresentationFormat>宽屏</PresentationFormat>
  <Paragraphs>153</Paragraphs>
  <Slides>56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56</vt:i4>
      </vt:variant>
    </vt:vector>
  </HeadingPairs>
  <TitlesOfParts>
    <vt:vector size="62" baseType="lpstr">
      <vt:lpstr>等线</vt:lpstr>
      <vt:lpstr>等线 Light</vt:lpstr>
      <vt:lpstr>宋体</vt:lpstr>
      <vt:lpstr>Arial</vt:lpstr>
      <vt:lpstr>Cambria Math</vt:lpstr>
      <vt:lpstr>Office 主题​​</vt:lpstr>
      <vt:lpstr>第9章：关联规则分析</vt:lpstr>
      <vt:lpstr>啤酒与尿布的故事</vt:lpstr>
      <vt:lpstr>PowerPoint 演示文稿</vt:lpstr>
      <vt:lpstr>PowerPoint 演示文稿</vt:lpstr>
      <vt:lpstr>PowerPoint 演示文稿</vt:lpstr>
      <vt:lpstr>关联规则</vt:lpstr>
      <vt:lpstr>PowerPoint 演示文稿</vt:lpstr>
      <vt:lpstr>PowerPoint 演示文稿</vt:lpstr>
      <vt:lpstr>PowerPoint 演示文稿</vt:lpstr>
      <vt:lpstr>相关概念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vt:lpstr>
      <vt:lpstr>PowerPoint 演示文稿</vt:lpstr>
      <vt:lpstr>9.1.3 关联规则挖掘算法 </vt:lpstr>
      <vt:lpstr>PowerPoint 演示文稿</vt:lpstr>
      <vt:lpstr>PowerPoint 演示文稿</vt:lpstr>
      <vt:lpstr>PowerPoint 演示文稿</vt:lpstr>
      <vt:lpstr>PowerPoint 演示文稿</vt:lpstr>
      <vt:lpstr>PowerPoint 演示文稿</vt:lpstr>
      <vt:lpstr>PowerPoint 演示文稿</vt:lpstr>
      <vt:lpstr>9.2.3 生成关联规则 </vt:lpstr>
      <vt:lpstr>PowerPoint 演示文稿</vt:lpstr>
      <vt:lpstr>PowerPoint 演示文稿</vt:lpstr>
      <vt:lpstr>9.2.4 基于 Python 的 Aprior 算法实现 </vt:lpstr>
      <vt:lpstr>PowerPoint 演示文稿</vt:lpstr>
      <vt:lpstr>PowerPoint 演示文稿</vt:lpstr>
      <vt:lpstr>关联规则生成</vt:lpstr>
      <vt:lpstr>PowerPoint 演示文稿</vt:lpstr>
      <vt:lpstr>PowerPoint 演示文稿</vt:lpstr>
      <vt:lpstr>讨论</vt:lpstr>
      <vt:lpstr>9.3 FP-Growth 算法 </vt:lpstr>
      <vt:lpstr>PowerPoint 演示文稿</vt:lpstr>
      <vt:lpstr>9.3.3 基于 Python 的 FP-growth 算法实现 </vt:lpstr>
      <vt:lpstr>PowerPoint 演示文稿</vt:lpstr>
      <vt:lpstr>讨论</vt:lpstr>
      <vt:lpstr>9.4 Eclat 算法 </vt:lpstr>
      <vt:lpstr>9.4.1 事务数据集的表示方式 </vt:lpstr>
      <vt:lpstr>PowerPoint 演示文稿</vt:lpstr>
      <vt:lpstr>9.4.2 Eclat 算法生成频繁项集 </vt:lpstr>
      <vt:lpstr>PowerPoint 演示文稿</vt:lpstr>
      <vt:lpstr>PowerPoint 演示文稿</vt:lpstr>
      <vt:lpstr>9.4.3 基于 Python 的 Eclat 算法实现 </vt:lpstr>
      <vt:lpstr>9.4.4 进一步的讨论 </vt:lpstr>
      <vt:lpstr>9.5 案例：网上零售购物篮分析  </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第9章：关联规则分析</dc:title>
  <dc:creator>Jiangtao Qiu</dc:creator>
  <cp:lastModifiedBy>Jiangtao Qiu</cp:lastModifiedBy>
  <cp:revision>242</cp:revision>
  <dcterms:created xsi:type="dcterms:W3CDTF">2023-05-29T23:37:12Z</dcterms:created>
  <dcterms:modified xsi:type="dcterms:W3CDTF">2023-05-31T09:14:54Z</dcterms:modified>
</cp:coreProperties>
</file>