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472" r:id="rId2"/>
    <p:sldId id="473" r:id="rId3"/>
    <p:sldId id="474" r:id="rId4"/>
    <p:sldId id="258" r:id="rId5"/>
    <p:sldId id="259" r:id="rId6"/>
    <p:sldId id="397" r:id="rId7"/>
    <p:sldId id="396" r:id="rId8"/>
    <p:sldId id="260" r:id="rId9"/>
    <p:sldId id="398" r:id="rId10"/>
    <p:sldId id="261" r:id="rId11"/>
    <p:sldId id="262" r:id="rId12"/>
    <p:sldId id="399" r:id="rId13"/>
    <p:sldId id="400" r:id="rId14"/>
    <p:sldId id="401" r:id="rId15"/>
    <p:sldId id="402" r:id="rId16"/>
    <p:sldId id="403" r:id="rId17"/>
    <p:sldId id="404" r:id="rId18"/>
    <p:sldId id="405" r:id="rId19"/>
    <p:sldId id="406" r:id="rId20"/>
    <p:sldId id="407" r:id="rId21"/>
    <p:sldId id="263" r:id="rId22"/>
    <p:sldId id="264" r:id="rId23"/>
    <p:sldId id="265" r:id="rId24"/>
    <p:sldId id="278" r:id="rId25"/>
    <p:sldId id="279" r:id="rId26"/>
    <p:sldId id="280" r:id="rId27"/>
    <p:sldId id="281" r:id="rId28"/>
    <p:sldId id="269" r:id="rId29"/>
    <p:sldId id="268" r:id="rId30"/>
    <p:sldId id="282" r:id="rId31"/>
    <p:sldId id="273" r:id="rId32"/>
    <p:sldId id="266" r:id="rId33"/>
    <p:sldId id="270" r:id="rId34"/>
    <p:sldId id="271" r:id="rId35"/>
    <p:sldId id="272" r:id="rId36"/>
    <p:sldId id="356" r:id="rId37"/>
    <p:sldId id="274" r:id="rId38"/>
    <p:sldId id="355" r:id="rId39"/>
    <p:sldId id="275" r:id="rId40"/>
    <p:sldId id="276" r:id="rId41"/>
    <p:sldId id="277" r:id="rId42"/>
    <p:sldId id="408" r:id="rId43"/>
    <p:sldId id="409" r:id="rId44"/>
    <p:sldId id="410" r:id="rId45"/>
    <p:sldId id="411" r:id="rId46"/>
    <p:sldId id="412" r:id="rId47"/>
    <p:sldId id="413" r:id="rId48"/>
    <p:sldId id="414" r:id="rId49"/>
    <p:sldId id="415" r:id="rId50"/>
    <p:sldId id="416" r:id="rId51"/>
    <p:sldId id="417" r:id="rId52"/>
    <p:sldId id="418" r:id="rId53"/>
    <p:sldId id="476" r:id="rId54"/>
    <p:sldId id="287" r:id="rId55"/>
    <p:sldId id="288" r:id="rId56"/>
    <p:sldId id="290" r:id="rId57"/>
    <p:sldId id="291" r:id="rId58"/>
    <p:sldId id="292" r:id="rId59"/>
    <p:sldId id="293" r:id="rId60"/>
    <p:sldId id="366" r:id="rId61"/>
    <p:sldId id="296" r:id="rId62"/>
    <p:sldId id="359" r:id="rId63"/>
    <p:sldId id="297" r:id="rId64"/>
    <p:sldId id="303" r:id="rId65"/>
    <p:sldId id="304" r:id="rId66"/>
    <p:sldId id="368" r:id="rId67"/>
    <p:sldId id="361" r:id="rId68"/>
    <p:sldId id="364" r:id="rId69"/>
    <p:sldId id="365" r:id="rId70"/>
    <p:sldId id="363" r:id="rId71"/>
    <p:sldId id="362" r:id="rId72"/>
    <p:sldId id="475" r:id="rId73"/>
    <p:sldId id="377" r:id="rId74"/>
    <p:sldId id="354" r:id="rId75"/>
    <p:sldId id="378" r:id="rId76"/>
    <p:sldId id="379" r:id="rId77"/>
    <p:sldId id="372" r:id="rId78"/>
    <p:sldId id="373" r:id="rId79"/>
    <p:sldId id="374" r:id="rId80"/>
    <p:sldId id="375" r:id="rId81"/>
    <p:sldId id="376" r:id="rId82"/>
    <p:sldId id="380" r:id="rId83"/>
    <p:sldId id="381" r:id="rId84"/>
    <p:sldId id="383" r:id="rId85"/>
    <p:sldId id="384" r:id="rId86"/>
    <p:sldId id="382" r:id="rId87"/>
    <p:sldId id="385" r:id="rId88"/>
    <p:sldId id="386" r:id="rId89"/>
    <p:sldId id="387" r:id="rId90"/>
    <p:sldId id="388" r:id="rId91"/>
    <p:sldId id="389" r:id="rId92"/>
    <p:sldId id="390" r:id="rId93"/>
    <p:sldId id="391" r:id="rId94"/>
    <p:sldId id="392" r:id="rId95"/>
    <p:sldId id="393" r:id="rId96"/>
    <p:sldId id="394" r:id="rId97"/>
    <p:sldId id="395" r:id="rId98"/>
    <p:sldId id="419" r:id="rId99"/>
    <p:sldId id="420" r:id="rId100"/>
    <p:sldId id="421" r:id="rId101"/>
    <p:sldId id="422" r:id="rId102"/>
    <p:sldId id="423" r:id="rId103"/>
    <p:sldId id="424" r:id="rId104"/>
    <p:sldId id="425" r:id="rId105"/>
    <p:sldId id="426" r:id="rId106"/>
    <p:sldId id="427" r:id="rId107"/>
    <p:sldId id="428" r:id="rId108"/>
    <p:sldId id="429" r:id="rId109"/>
    <p:sldId id="430" r:id="rId110"/>
    <p:sldId id="431" r:id="rId111"/>
    <p:sldId id="432" r:id="rId112"/>
    <p:sldId id="433" r:id="rId113"/>
    <p:sldId id="434" r:id="rId114"/>
    <p:sldId id="435" r:id="rId115"/>
    <p:sldId id="436" r:id="rId116"/>
    <p:sldId id="437" r:id="rId117"/>
    <p:sldId id="438" r:id="rId118"/>
    <p:sldId id="439" r:id="rId119"/>
    <p:sldId id="440" r:id="rId120"/>
    <p:sldId id="441" r:id="rId121"/>
    <p:sldId id="442" r:id="rId122"/>
    <p:sldId id="443" r:id="rId123"/>
    <p:sldId id="444" r:id="rId124"/>
    <p:sldId id="445" r:id="rId125"/>
    <p:sldId id="446" r:id="rId126"/>
    <p:sldId id="447" r:id="rId127"/>
    <p:sldId id="448" r:id="rId128"/>
    <p:sldId id="449" r:id="rId129"/>
    <p:sldId id="450" r:id="rId130"/>
    <p:sldId id="451" r:id="rId131"/>
    <p:sldId id="452" r:id="rId132"/>
    <p:sldId id="453" r:id="rId133"/>
    <p:sldId id="454" r:id="rId134"/>
    <p:sldId id="455" r:id="rId135"/>
    <p:sldId id="456" r:id="rId136"/>
    <p:sldId id="457" r:id="rId137"/>
    <p:sldId id="458" r:id="rId138"/>
    <p:sldId id="459" r:id="rId139"/>
    <p:sldId id="460" r:id="rId140"/>
    <p:sldId id="461" r:id="rId141"/>
    <p:sldId id="462" r:id="rId142"/>
    <p:sldId id="463" r:id="rId143"/>
    <p:sldId id="464" r:id="rId144"/>
    <p:sldId id="465" r:id="rId145"/>
    <p:sldId id="466" r:id="rId146"/>
    <p:sldId id="467" r:id="rId147"/>
    <p:sldId id="468" r:id="rId148"/>
    <p:sldId id="469" r:id="rId149"/>
    <p:sldId id="470" r:id="rId150"/>
    <p:sldId id="471" r:id="rId1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25" autoAdjust="0"/>
  </p:normalViewPr>
  <p:slideViewPr>
    <p:cSldViewPr snapToGrid="0">
      <p:cViewPr varScale="1">
        <p:scale>
          <a:sx n="57" d="100"/>
          <a:sy n="57" d="100"/>
        </p:scale>
        <p:origin x="165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72083-2AB1-4139-92E9-1AA8133A9EB1}"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0FF2D-34B6-4D1E-ABEC-9D47540EDF80}" type="slidenum">
              <a:rPr lang="zh-CN" altLang="en-US" smtClean="0"/>
              <a:t>‹#›</a:t>
            </a:fld>
            <a:endParaRPr lang="zh-CN" altLang="en-US"/>
          </a:p>
        </p:txBody>
      </p:sp>
    </p:spTree>
    <p:extLst>
      <p:ext uri="{BB962C8B-B14F-4D97-AF65-F5344CB8AC3E}">
        <p14:creationId xmlns:p14="http://schemas.microsoft.com/office/powerpoint/2010/main" val="192867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18746A-1017-4AB2-81CB-33505056EEB3}" type="slidenum">
              <a:rPr lang="en-US" altLang="zh-CN" sz="1300" smtClean="0"/>
              <a:pPr>
                <a:spcBef>
                  <a:spcPct val="0"/>
                </a:spcBef>
              </a:pPr>
              <a:t>1</a:t>
            </a:fld>
            <a:endParaRPr lang="en-US" altLang="zh-CN" sz="1300" smtClean="0"/>
          </a:p>
        </p:txBody>
      </p:sp>
    </p:spTree>
    <p:extLst>
      <p:ext uri="{BB962C8B-B14F-4D97-AF65-F5344CB8AC3E}">
        <p14:creationId xmlns:p14="http://schemas.microsoft.com/office/powerpoint/2010/main" val="319434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numpy</a:t>
            </a:r>
            <a:r>
              <a:rPr lang="en-US" altLang="zh-CN" dirty="0" smtClean="0"/>
              <a:t> as np</a:t>
            </a:r>
          </a:p>
          <a:p>
            <a:endParaRPr lang="en-US" altLang="zh-CN" dirty="0" smtClean="0"/>
          </a:p>
          <a:p>
            <a:r>
              <a:rPr lang="en-US" altLang="zh-CN" dirty="0" smtClean="0"/>
              <a:t>category=</a:t>
            </a:r>
            <a:r>
              <a:rPr lang="en-US" altLang="zh-CN" dirty="0" err="1" smtClean="0"/>
              <a:t>np.genfromtxt</a:t>
            </a:r>
            <a:r>
              <a:rPr lang="en-US" altLang="zh-CN" dirty="0" smtClean="0"/>
              <a:t>('</a:t>
            </a:r>
            <a:r>
              <a:rPr lang="en-US" altLang="zh-CN" dirty="0" err="1" smtClean="0"/>
              <a:t>iris.data</a:t>
            </a:r>
            <a:r>
              <a:rPr lang="en-US" altLang="zh-CN" dirty="0" smtClean="0"/>
              <a:t>', delimiter=',',</a:t>
            </a:r>
            <a:r>
              <a:rPr lang="en-US" altLang="zh-CN" dirty="0" err="1" smtClean="0"/>
              <a:t>usecols</a:t>
            </a:r>
            <a:r>
              <a:rPr lang="en-US" altLang="zh-CN" dirty="0" smtClean="0"/>
              <a:t>=4, </a:t>
            </a:r>
            <a:r>
              <a:rPr lang="en-US" altLang="zh-CN" dirty="0" err="1" smtClean="0"/>
              <a:t>dtype</a:t>
            </a:r>
            <a:r>
              <a:rPr lang="en-US" altLang="zh-CN" dirty="0" smtClean="0"/>
              <a:t>='</a:t>
            </a:r>
            <a:r>
              <a:rPr lang="en-US" altLang="zh-CN" dirty="0" err="1" smtClean="0"/>
              <a:t>unicode</a:t>
            </a:r>
            <a:r>
              <a:rPr lang="en-US" altLang="zh-CN" dirty="0" smtClean="0"/>
              <a:t>')</a:t>
            </a:r>
          </a:p>
          <a:p>
            <a:r>
              <a:rPr lang="en-US" altLang="zh-CN" dirty="0" err="1" smtClean="0"/>
              <a:t>ndata</a:t>
            </a:r>
            <a:r>
              <a:rPr lang="en-US" altLang="zh-CN" dirty="0" smtClean="0"/>
              <a:t>=</a:t>
            </a:r>
            <a:r>
              <a:rPr lang="en-US" altLang="zh-CN" dirty="0" err="1" smtClean="0"/>
              <a:t>np.genfromtxt</a:t>
            </a:r>
            <a:r>
              <a:rPr lang="en-US" altLang="zh-CN" dirty="0" smtClean="0"/>
              <a:t>('</a:t>
            </a:r>
            <a:r>
              <a:rPr lang="en-US" altLang="zh-CN" dirty="0" err="1" smtClean="0"/>
              <a:t>iris.data</a:t>
            </a:r>
            <a:r>
              <a:rPr lang="en-US" altLang="zh-CN" dirty="0" smtClean="0"/>
              <a:t>', delimiter=',',</a:t>
            </a:r>
            <a:r>
              <a:rPr lang="en-US" altLang="zh-CN" dirty="0" err="1" smtClean="0"/>
              <a:t>usecols</a:t>
            </a:r>
            <a:r>
              <a:rPr lang="en-US" altLang="zh-CN" dirty="0" smtClean="0"/>
              <a:t>=[0,1,2,3])</a:t>
            </a:r>
          </a:p>
          <a:p>
            <a:endParaRPr lang="en-US" altLang="zh-CN" dirty="0" smtClean="0"/>
          </a:p>
          <a:p>
            <a:r>
              <a:rPr lang="en-US" altLang="zh-CN" dirty="0" smtClean="0"/>
              <a:t>m = </a:t>
            </a:r>
            <a:r>
              <a:rPr lang="en-US" altLang="zh-CN" dirty="0" err="1" smtClean="0"/>
              <a:t>np.max</a:t>
            </a:r>
            <a:r>
              <a:rPr lang="en-US" altLang="zh-CN" dirty="0" smtClean="0"/>
              <a:t>(ndata,0)</a:t>
            </a:r>
          </a:p>
          <a:p>
            <a:r>
              <a:rPr lang="en-US" altLang="zh-CN" dirty="0" smtClean="0"/>
              <a:t>print(</a:t>
            </a:r>
            <a:r>
              <a:rPr lang="en-US" altLang="zh-CN" dirty="0" err="1" smtClean="0"/>
              <a:t>ndata</a:t>
            </a:r>
            <a:r>
              <a:rPr lang="en-US" altLang="zh-CN" dirty="0" smtClean="0"/>
              <a:t>/m)</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70</a:t>
            </a:fld>
            <a:endParaRPr lang="zh-CN" altLang="en-US"/>
          </a:p>
        </p:txBody>
      </p:sp>
    </p:spTree>
    <p:extLst>
      <p:ext uri="{BB962C8B-B14F-4D97-AF65-F5344CB8AC3E}">
        <p14:creationId xmlns:p14="http://schemas.microsoft.com/office/powerpoint/2010/main" val="65600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1FD584-4E55-4FD0-990D-61DE7C2E5F1F}" type="slidenum">
              <a:rPr lang="zh-CN" altLang="en-US" sz="1300" smtClean="0"/>
              <a:pPr>
                <a:spcBef>
                  <a:spcPct val="0"/>
                </a:spcBef>
              </a:pPr>
              <a:t>72</a:t>
            </a:fld>
            <a:endParaRPr lang="zh-CN" altLang="en-US" sz="1300" smtClean="0"/>
          </a:p>
        </p:txBody>
      </p:sp>
    </p:spTree>
    <p:extLst>
      <p:ext uri="{BB962C8B-B14F-4D97-AF65-F5344CB8AC3E}">
        <p14:creationId xmlns:p14="http://schemas.microsoft.com/office/powerpoint/2010/main" val="395377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96</a:t>
            </a:fld>
            <a:endParaRPr lang="zh-CN" altLang="en-US"/>
          </a:p>
        </p:txBody>
      </p:sp>
    </p:spTree>
    <p:extLst>
      <p:ext uri="{BB962C8B-B14F-4D97-AF65-F5344CB8AC3E}">
        <p14:creationId xmlns:p14="http://schemas.microsoft.com/office/powerpoint/2010/main" val="378733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s4 = </a:t>
            </a:r>
            <a:r>
              <a:rPr lang="en-US" altLang="zh-CN" dirty="0" err="1" smtClean="0"/>
              <a:t>df.idxmax</a:t>
            </a:r>
            <a:r>
              <a:rPr lang="en-US" altLang="zh-CN" dirty="0" smtClean="0"/>
              <a:t>(axis=0)</a:t>
            </a:r>
          </a:p>
          <a:p>
            <a:endParaRPr lang="en-US" altLang="zh-CN" dirty="0" smtClean="0"/>
          </a:p>
          <a:p>
            <a:r>
              <a:rPr lang="en-US" altLang="zh-CN" dirty="0" smtClean="0"/>
              <a:t>for </a:t>
            </a:r>
            <a:r>
              <a:rPr lang="en-US" altLang="zh-CN" dirty="0" err="1" smtClean="0"/>
              <a:t>i,n</a:t>
            </a:r>
            <a:r>
              <a:rPr lang="en-US" altLang="zh-CN" dirty="0" smtClean="0"/>
              <a:t> in enumerate(</a:t>
            </a:r>
            <a:r>
              <a:rPr lang="en-US" altLang="zh-CN" dirty="0" err="1" smtClean="0"/>
              <a:t>df.columns</a:t>
            </a:r>
            <a:r>
              <a:rPr lang="en-US" altLang="zh-CN" dirty="0" smtClean="0"/>
              <a:t>):</a:t>
            </a:r>
          </a:p>
          <a:p>
            <a:r>
              <a:rPr lang="en-US" altLang="zh-CN" dirty="0" smtClean="0"/>
              <a:t>    print(f'{n},{s4[</a:t>
            </a:r>
            <a:r>
              <a:rPr lang="en-US" altLang="zh-CN" dirty="0" err="1" smtClean="0"/>
              <a:t>i</a:t>
            </a:r>
            <a:r>
              <a:rPr lang="en-US" altLang="zh-CN" dirty="0" smtClean="0"/>
              <a:t>]},{</a:t>
            </a:r>
            <a:r>
              <a:rPr lang="en-US" altLang="zh-CN" dirty="0" err="1" smtClean="0"/>
              <a:t>df.loc</a:t>
            </a:r>
            <a:r>
              <a:rPr lang="en-US" altLang="zh-CN" dirty="0" smtClean="0"/>
              <a:t>[s4[</a:t>
            </a:r>
            <a:r>
              <a:rPr lang="en-US" altLang="zh-CN" dirty="0" err="1" smtClean="0"/>
              <a:t>i</a:t>
            </a:r>
            <a:r>
              <a:rPr lang="en-US" altLang="zh-CN" dirty="0" smtClean="0"/>
              <a:t>],n]}')</a:t>
            </a:r>
          </a:p>
          <a:p>
            <a:r>
              <a:rPr lang="en-US" altLang="zh-CN" smtClean="0"/>
              <a:t>--------------------------------------------------</a:t>
            </a:r>
          </a:p>
          <a:p>
            <a:r>
              <a:rPr lang="en-US" altLang="zh-CN" dirty="0" smtClean="0"/>
              <a:t>import </a:t>
            </a:r>
            <a:r>
              <a:rPr lang="en-US" altLang="zh-CN" dirty="0" smtClean="0"/>
              <a:t>pandas as </a:t>
            </a:r>
            <a:r>
              <a:rPr lang="en-US" altLang="zh-CN" dirty="0" err="1" smtClean="0"/>
              <a:t>pd</a:t>
            </a:r>
            <a:endParaRPr lang="en-US" altLang="zh-CN" dirty="0" smtClean="0"/>
          </a:p>
          <a:p>
            <a:r>
              <a:rPr lang="en-US" altLang="zh-CN" dirty="0" err="1" smtClean="0"/>
              <a:t>df</a:t>
            </a:r>
            <a:r>
              <a:rPr lang="en-US" altLang="zh-CN" dirty="0" smtClean="0"/>
              <a:t> = </a:t>
            </a:r>
            <a:r>
              <a:rPr lang="en-US" altLang="zh-CN" dirty="0" err="1" smtClean="0"/>
              <a:t>pd.read_csv</a:t>
            </a:r>
            <a:r>
              <a:rPr lang="en-US" altLang="zh-CN" dirty="0" smtClean="0"/>
              <a:t>('</a:t>
            </a:r>
            <a:r>
              <a:rPr lang="en-US" altLang="zh-CN" dirty="0" err="1" smtClean="0"/>
              <a:t>iris.data</a:t>
            </a:r>
            <a:r>
              <a:rPr lang="en-US" altLang="zh-CN" dirty="0" smtClean="0"/>
              <a:t>')</a:t>
            </a:r>
          </a:p>
          <a:p>
            <a:r>
              <a:rPr lang="en-US" altLang="zh-CN" dirty="0" smtClean="0"/>
              <a:t>col = ['A', 'B', 'C', 'D', 'class']</a:t>
            </a:r>
          </a:p>
          <a:p>
            <a:r>
              <a:rPr lang="en-US" altLang="zh-CN" dirty="0" err="1" smtClean="0"/>
              <a:t>df.columns</a:t>
            </a:r>
            <a:r>
              <a:rPr lang="en-US" altLang="zh-CN" dirty="0" smtClean="0"/>
              <a:t>=col</a:t>
            </a:r>
          </a:p>
          <a:p>
            <a:endParaRPr lang="en-US" altLang="zh-CN" dirty="0" smtClean="0"/>
          </a:p>
          <a:p>
            <a:r>
              <a:rPr lang="en-US" altLang="zh-CN" dirty="0" smtClean="0"/>
              <a:t>df2 = </a:t>
            </a:r>
            <a:r>
              <a:rPr lang="en-US" altLang="zh-CN" dirty="0" err="1" smtClean="0"/>
              <a:t>df</a:t>
            </a:r>
            <a:r>
              <a:rPr lang="en-US" altLang="zh-CN" dirty="0" smtClean="0"/>
              <a:t>[col[0:4]]</a:t>
            </a:r>
          </a:p>
          <a:p>
            <a:r>
              <a:rPr lang="en-US" altLang="zh-CN" dirty="0" err="1" smtClean="0"/>
              <a:t>idx</a:t>
            </a:r>
            <a:r>
              <a:rPr lang="en-US" altLang="zh-CN" dirty="0" smtClean="0"/>
              <a:t> = list(df2.idxmax())</a:t>
            </a:r>
          </a:p>
          <a:p>
            <a:endParaRPr lang="en-US" altLang="zh-CN" dirty="0" smtClean="0"/>
          </a:p>
          <a:p>
            <a:r>
              <a:rPr lang="en-US" altLang="zh-CN" dirty="0" err="1" smtClean="0"/>
              <a:t>df.loc</a:t>
            </a:r>
            <a:r>
              <a:rPr lang="en-US" altLang="zh-CN" dirty="0" smtClean="0"/>
              <a:t>[</a:t>
            </a:r>
            <a:r>
              <a:rPr lang="en-US" altLang="zh-CN" dirty="0" err="1" smtClean="0"/>
              <a:t>idx</a:t>
            </a:r>
            <a:r>
              <a:rPr lang="en-US" altLang="zh-CN" dirty="0" smtClean="0"/>
              <a:t>,'class']</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97</a:t>
            </a:fld>
            <a:endParaRPr lang="zh-CN" altLang="en-US"/>
          </a:p>
        </p:txBody>
      </p:sp>
    </p:spTree>
    <p:extLst>
      <p:ext uri="{BB962C8B-B14F-4D97-AF65-F5344CB8AC3E}">
        <p14:creationId xmlns:p14="http://schemas.microsoft.com/office/powerpoint/2010/main" val="382837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126</a:t>
            </a:fld>
            <a:endParaRPr lang="zh-CN" altLang="en-US"/>
          </a:p>
        </p:txBody>
      </p:sp>
    </p:spTree>
    <p:extLst>
      <p:ext uri="{BB962C8B-B14F-4D97-AF65-F5344CB8AC3E}">
        <p14:creationId xmlns:p14="http://schemas.microsoft.com/office/powerpoint/2010/main" val="204165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128</a:t>
            </a:fld>
            <a:endParaRPr lang="zh-CN" altLang="en-US"/>
          </a:p>
        </p:txBody>
      </p:sp>
    </p:spTree>
    <p:extLst>
      <p:ext uri="{BB962C8B-B14F-4D97-AF65-F5344CB8AC3E}">
        <p14:creationId xmlns:p14="http://schemas.microsoft.com/office/powerpoint/2010/main" val="2999108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131</a:t>
            </a:fld>
            <a:endParaRPr lang="zh-CN" altLang="en-US"/>
          </a:p>
        </p:txBody>
      </p:sp>
    </p:spTree>
    <p:extLst>
      <p:ext uri="{BB962C8B-B14F-4D97-AF65-F5344CB8AC3E}">
        <p14:creationId xmlns:p14="http://schemas.microsoft.com/office/powerpoint/2010/main" val="258503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133</a:t>
            </a:fld>
            <a:endParaRPr lang="zh-CN" altLang="en-US"/>
          </a:p>
        </p:txBody>
      </p:sp>
    </p:spTree>
    <p:extLst>
      <p:ext uri="{BB962C8B-B14F-4D97-AF65-F5344CB8AC3E}">
        <p14:creationId xmlns:p14="http://schemas.microsoft.com/office/powerpoint/2010/main" val="635894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147</a:t>
            </a:fld>
            <a:endParaRPr lang="zh-CN" altLang="en-US"/>
          </a:p>
        </p:txBody>
      </p:sp>
    </p:spTree>
    <p:extLst>
      <p:ext uri="{BB962C8B-B14F-4D97-AF65-F5344CB8AC3E}">
        <p14:creationId xmlns:p14="http://schemas.microsoft.com/office/powerpoint/2010/main" val="261028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matplotlib.pyplot</a:t>
            </a:r>
            <a:r>
              <a:rPr lang="en-US" altLang="zh-CN" dirty="0" smtClean="0"/>
              <a:t> as </a:t>
            </a:r>
            <a:r>
              <a:rPr lang="en-US" altLang="zh-CN" dirty="0" err="1" smtClean="0"/>
              <a:t>plt</a:t>
            </a:r>
            <a:endParaRPr lang="en-US" altLang="zh-CN" dirty="0" smtClean="0"/>
          </a:p>
          <a:p>
            <a:r>
              <a:rPr lang="en-US" altLang="zh-CN" dirty="0" smtClean="0"/>
              <a:t>import </a:t>
            </a:r>
            <a:r>
              <a:rPr lang="en-US" altLang="zh-CN" dirty="0" err="1" smtClean="0"/>
              <a:t>numpy</a:t>
            </a:r>
            <a:r>
              <a:rPr lang="en-US" altLang="zh-CN" dirty="0" smtClean="0"/>
              <a:t> as np</a:t>
            </a:r>
          </a:p>
          <a:p>
            <a:r>
              <a:rPr lang="en-US" altLang="zh-CN" dirty="0" smtClean="0"/>
              <a:t>data = </a:t>
            </a:r>
            <a:r>
              <a:rPr lang="en-US" altLang="zh-CN" dirty="0" err="1" smtClean="0"/>
              <a:t>np.loadtxt</a:t>
            </a:r>
            <a:r>
              <a:rPr lang="en-US" altLang="zh-CN" dirty="0" smtClean="0"/>
              <a:t>('</a:t>
            </a:r>
            <a:r>
              <a:rPr lang="en-US" altLang="zh-CN" dirty="0" err="1" smtClean="0"/>
              <a:t>karate.matrix</a:t>
            </a:r>
            <a:r>
              <a:rPr lang="en-US" altLang="zh-CN" dirty="0" smtClean="0"/>
              <a:t>', </a:t>
            </a:r>
            <a:r>
              <a:rPr lang="en-US" altLang="zh-CN" dirty="0" err="1" smtClean="0"/>
              <a:t>dtype</a:t>
            </a:r>
            <a:r>
              <a:rPr lang="en-US" altLang="zh-CN" dirty="0" smtClean="0"/>
              <a:t>=np.int)</a:t>
            </a:r>
          </a:p>
          <a:p>
            <a:r>
              <a:rPr lang="en-US" altLang="zh-CN" dirty="0" smtClean="0"/>
              <a:t>degree = sum(data,0)</a:t>
            </a:r>
          </a:p>
          <a:p>
            <a:endParaRPr lang="en-US" altLang="zh-CN" dirty="0" smtClean="0"/>
          </a:p>
          <a:p>
            <a:r>
              <a:rPr lang="en-US" altLang="zh-CN" dirty="0" err="1" smtClean="0"/>
              <a:t>degree_dict</a:t>
            </a:r>
            <a:r>
              <a:rPr lang="en-US" altLang="zh-CN" dirty="0" smtClean="0"/>
              <a:t> = {i:0 for </a:t>
            </a:r>
            <a:r>
              <a:rPr lang="en-US" altLang="zh-CN" dirty="0" err="1" smtClean="0"/>
              <a:t>i</a:t>
            </a:r>
            <a:r>
              <a:rPr lang="en-US" altLang="zh-CN" dirty="0" smtClean="0"/>
              <a:t> in range(1, max(degree)+1)}</a:t>
            </a:r>
          </a:p>
          <a:p>
            <a:endParaRPr lang="en-US" altLang="zh-CN" dirty="0" smtClean="0"/>
          </a:p>
          <a:p>
            <a:r>
              <a:rPr lang="en-US" altLang="zh-CN" dirty="0" smtClean="0"/>
              <a:t>for d in degree:</a:t>
            </a:r>
          </a:p>
          <a:p>
            <a:r>
              <a:rPr lang="en-US" altLang="zh-CN" dirty="0" smtClean="0"/>
              <a:t>    if d in </a:t>
            </a:r>
            <a:r>
              <a:rPr lang="en-US" altLang="zh-CN" dirty="0" err="1" smtClean="0"/>
              <a:t>degree_dict</a:t>
            </a:r>
            <a:r>
              <a:rPr lang="en-US" altLang="zh-CN" dirty="0" smtClean="0"/>
              <a:t>:</a:t>
            </a:r>
          </a:p>
          <a:p>
            <a:r>
              <a:rPr lang="en-US" altLang="zh-CN" dirty="0" smtClean="0"/>
              <a:t>        </a:t>
            </a:r>
            <a:r>
              <a:rPr lang="en-US" altLang="zh-CN" dirty="0" err="1" smtClean="0"/>
              <a:t>degree_dict</a:t>
            </a:r>
            <a:r>
              <a:rPr lang="en-US" altLang="zh-CN" dirty="0" smtClean="0"/>
              <a:t>[d] = </a:t>
            </a:r>
            <a:r>
              <a:rPr lang="en-US" altLang="zh-CN" dirty="0" err="1" smtClean="0"/>
              <a:t>degree_dict</a:t>
            </a:r>
            <a:r>
              <a:rPr lang="en-US" altLang="zh-CN" dirty="0" smtClean="0"/>
              <a:t>[d]+1</a:t>
            </a:r>
          </a:p>
          <a:p>
            <a:r>
              <a:rPr lang="en-US" altLang="zh-CN" dirty="0" smtClean="0"/>
              <a:t>    else:</a:t>
            </a:r>
          </a:p>
          <a:p>
            <a:r>
              <a:rPr lang="en-US" altLang="zh-CN" dirty="0" smtClean="0"/>
              <a:t>        </a:t>
            </a:r>
            <a:r>
              <a:rPr lang="en-US" altLang="zh-CN" dirty="0" err="1" smtClean="0"/>
              <a:t>degree_dict</a:t>
            </a:r>
            <a:r>
              <a:rPr lang="en-US" altLang="zh-CN" dirty="0" smtClean="0"/>
              <a:t>[d] = 1</a:t>
            </a:r>
          </a:p>
          <a:p>
            <a:endParaRPr lang="en-US" altLang="zh-CN" dirty="0" smtClean="0"/>
          </a:p>
          <a:p>
            <a:r>
              <a:rPr lang="en-US" altLang="zh-CN" dirty="0" smtClean="0"/>
              <a:t>for key in </a:t>
            </a:r>
            <a:r>
              <a:rPr lang="en-US" altLang="zh-CN" dirty="0" err="1" smtClean="0"/>
              <a:t>degree_dict</a:t>
            </a:r>
            <a:r>
              <a:rPr lang="en-US" altLang="zh-CN" dirty="0" smtClean="0"/>
              <a:t>:</a:t>
            </a:r>
          </a:p>
          <a:p>
            <a:r>
              <a:rPr lang="en-US" altLang="zh-CN" dirty="0" smtClean="0"/>
              <a:t>    </a:t>
            </a:r>
            <a:r>
              <a:rPr lang="en-US" altLang="zh-CN" dirty="0" err="1" smtClean="0"/>
              <a:t>plt.bar</a:t>
            </a:r>
            <a:r>
              <a:rPr lang="en-US" altLang="zh-CN" dirty="0" smtClean="0"/>
              <a:t>(key, </a:t>
            </a:r>
            <a:r>
              <a:rPr lang="en-US" altLang="zh-CN" dirty="0" err="1" smtClean="0"/>
              <a:t>degree_dict</a:t>
            </a:r>
            <a:r>
              <a:rPr lang="en-US" altLang="zh-CN" dirty="0" smtClean="0"/>
              <a:t>[key])</a:t>
            </a:r>
          </a:p>
          <a:p>
            <a:r>
              <a:rPr lang="en-US" altLang="zh-CN" dirty="0" smtClean="0"/>
              <a:t>    </a:t>
            </a:r>
          </a:p>
          <a:p>
            <a:r>
              <a:rPr lang="en-US" altLang="zh-CN" dirty="0" err="1" smtClean="0"/>
              <a:t>plt.xticks</a:t>
            </a:r>
            <a:r>
              <a:rPr lang="en-US" altLang="zh-CN" dirty="0" smtClean="0"/>
              <a:t>(</a:t>
            </a:r>
            <a:r>
              <a:rPr lang="en-US" altLang="zh-CN" dirty="0" err="1" smtClean="0"/>
              <a:t>np.arange</a:t>
            </a:r>
            <a:r>
              <a:rPr lang="en-US" altLang="zh-CN" dirty="0" smtClean="0"/>
              <a:t>(1, </a:t>
            </a:r>
            <a:r>
              <a:rPr lang="en-US" altLang="zh-CN" dirty="0" err="1" smtClean="0"/>
              <a:t>len</a:t>
            </a:r>
            <a:r>
              <a:rPr lang="en-US" altLang="zh-CN" dirty="0" smtClean="0"/>
              <a:t>(</a:t>
            </a:r>
            <a:r>
              <a:rPr lang="en-US" altLang="zh-CN" dirty="0" err="1" smtClean="0"/>
              <a:t>degree_dict</a:t>
            </a:r>
            <a:r>
              <a:rPr lang="en-US" altLang="zh-CN" dirty="0" smtClean="0"/>
              <a:t>)+1), </a:t>
            </a:r>
            <a:r>
              <a:rPr lang="en-US" altLang="zh-CN" dirty="0" err="1" smtClean="0"/>
              <a:t>degree_dict.keys</a:t>
            </a:r>
            <a:r>
              <a:rPr lang="en-US" altLang="zh-CN" dirty="0" smtClean="0"/>
              <a:t>())</a:t>
            </a:r>
          </a:p>
          <a:p>
            <a:r>
              <a:rPr lang="en-US" altLang="zh-CN" dirty="0" err="1" smtClean="0"/>
              <a:t>plt.yticks</a:t>
            </a:r>
            <a:r>
              <a:rPr lang="en-US" altLang="zh-CN" dirty="0" smtClean="0"/>
              <a:t>(list(</a:t>
            </a:r>
            <a:r>
              <a:rPr lang="en-US" altLang="zh-CN" dirty="0" err="1" smtClean="0"/>
              <a:t>degree_dict.values</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150</a:t>
            </a:fld>
            <a:endParaRPr lang="zh-CN" altLang="en-US"/>
          </a:p>
        </p:txBody>
      </p:sp>
    </p:spTree>
    <p:extLst>
      <p:ext uri="{BB962C8B-B14F-4D97-AF65-F5344CB8AC3E}">
        <p14:creationId xmlns:p14="http://schemas.microsoft.com/office/powerpoint/2010/main" val="90082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530872-471C-4F09-83E1-F008CBAABA1D}" type="slidenum">
              <a:rPr lang="zh-CN" altLang="en-US" sz="1300" smtClean="0"/>
              <a:pPr>
                <a:spcBef>
                  <a:spcPct val="0"/>
                </a:spcBef>
              </a:pPr>
              <a:t>3</a:t>
            </a:fld>
            <a:endParaRPr lang="zh-CN" altLang="en-US" sz="1300" smtClean="0"/>
          </a:p>
        </p:txBody>
      </p:sp>
    </p:spTree>
    <p:extLst>
      <p:ext uri="{BB962C8B-B14F-4D97-AF65-F5344CB8AC3E}">
        <p14:creationId xmlns:p14="http://schemas.microsoft.com/office/powerpoint/2010/main" val="132581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 = ['</a:t>
            </a:r>
            <a:r>
              <a:rPr lang="en-US" altLang="zh-CN" dirty="0" err="1" smtClean="0"/>
              <a:t>a','b','c','d','e','f','g</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26</a:t>
            </a:fld>
            <a:endParaRPr lang="zh-CN" altLang="en-US"/>
          </a:p>
        </p:txBody>
      </p:sp>
    </p:spTree>
    <p:extLst>
      <p:ext uri="{BB962C8B-B14F-4D97-AF65-F5344CB8AC3E}">
        <p14:creationId xmlns:p14="http://schemas.microsoft.com/office/powerpoint/2010/main" val="329785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35</a:t>
            </a:fld>
            <a:endParaRPr lang="zh-CN" altLang="en-US"/>
          </a:p>
        </p:txBody>
      </p:sp>
    </p:spTree>
    <p:extLst>
      <p:ext uri="{BB962C8B-B14F-4D97-AF65-F5344CB8AC3E}">
        <p14:creationId xmlns:p14="http://schemas.microsoft.com/office/powerpoint/2010/main" val="394283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stu</a:t>
            </a:r>
            <a:r>
              <a:rPr lang="en-US" altLang="zh-CN" dirty="0" smtClean="0"/>
              <a:t> = </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 = </a:t>
            </a:r>
            <a:r>
              <a:rPr lang="en-US" altLang="zh-CN" dirty="0" err="1" smtClean="0"/>
              <a:t>np.array</a:t>
            </a:r>
            <a:r>
              <a:rPr lang="en-US" altLang="zh-CN" dirty="0" smtClean="0"/>
              <a:t>([67,56,89,71,32,77,89])</a:t>
            </a:r>
          </a:p>
          <a:p>
            <a:endParaRPr lang="en-US" altLang="zh-CN" dirty="0" smtClean="0"/>
          </a:p>
          <a:p>
            <a:r>
              <a:rPr lang="en-US" altLang="zh-CN" dirty="0" err="1" smtClean="0"/>
              <a:t>stu</a:t>
            </a:r>
            <a:r>
              <a:rPr lang="en-US" altLang="zh-CN" dirty="0" smtClean="0"/>
              <a:t>[grad&lt;60]</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36</a:t>
            </a:fld>
            <a:endParaRPr lang="zh-CN" altLang="en-US"/>
          </a:p>
        </p:txBody>
      </p:sp>
    </p:spTree>
    <p:extLst>
      <p:ext uri="{BB962C8B-B14F-4D97-AF65-F5344CB8AC3E}">
        <p14:creationId xmlns:p14="http://schemas.microsoft.com/office/powerpoint/2010/main" val="1936500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 </a:t>
            </a:r>
            <a:r>
              <a:rPr lang="en-US" altLang="zh-CN" dirty="0" err="1" smtClean="0"/>
              <a:t>np.random.randn</a:t>
            </a:r>
            <a:r>
              <a:rPr lang="en-US" altLang="zh-CN" dirty="0" smtClean="0"/>
              <a:t>(4,4)</a:t>
            </a:r>
          </a:p>
          <a:p>
            <a:r>
              <a:rPr lang="en-US" altLang="zh-CN" dirty="0" err="1" smtClean="0"/>
              <a:t>idx</a:t>
            </a:r>
            <a:r>
              <a:rPr lang="en-US" altLang="zh-CN" dirty="0" smtClean="0"/>
              <a:t> = </a:t>
            </a:r>
            <a:r>
              <a:rPr lang="en-US" altLang="zh-CN" dirty="0" err="1" smtClean="0"/>
              <a:t>np.eye</a:t>
            </a:r>
            <a:r>
              <a:rPr lang="en-US" altLang="zh-CN" dirty="0" smtClean="0"/>
              <a:t>(4,4)==1</a:t>
            </a:r>
          </a:p>
          <a:p>
            <a:r>
              <a:rPr lang="en-US" altLang="zh-CN" dirty="0" smtClean="0"/>
              <a:t>a[</a:t>
            </a:r>
            <a:r>
              <a:rPr lang="en-US" altLang="zh-CN" dirty="0" err="1" smtClean="0"/>
              <a:t>idx</a:t>
            </a:r>
            <a:r>
              <a:rPr lang="en-US" altLang="zh-CN" dirty="0" smtClean="0"/>
              <a:t>] = 0.6</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38</a:t>
            </a:fld>
            <a:endParaRPr lang="zh-CN" altLang="en-US"/>
          </a:p>
        </p:txBody>
      </p:sp>
    </p:spTree>
    <p:extLst>
      <p:ext uri="{BB962C8B-B14F-4D97-AF65-F5344CB8AC3E}">
        <p14:creationId xmlns:p14="http://schemas.microsoft.com/office/powerpoint/2010/main" val="25384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 </a:t>
            </a:r>
            <a:r>
              <a:rPr lang="en-US" altLang="zh-CN" dirty="0" err="1" smtClean="0"/>
              <a:t>np.random.randn</a:t>
            </a:r>
            <a:r>
              <a:rPr lang="en-US" altLang="zh-CN" dirty="0" smtClean="0"/>
              <a:t>(5,5)</a:t>
            </a:r>
          </a:p>
          <a:p>
            <a:r>
              <a:rPr lang="en-US" altLang="zh-CN" dirty="0" smtClean="0"/>
              <a:t>y = </a:t>
            </a:r>
            <a:r>
              <a:rPr lang="en-US" altLang="zh-CN" dirty="0" err="1" smtClean="0"/>
              <a:t>np.eye</a:t>
            </a:r>
            <a:r>
              <a:rPr lang="en-US" altLang="zh-CN" dirty="0" smtClean="0"/>
              <a:t>(5)</a:t>
            </a:r>
          </a:p>
          <a:p>
            <a:r>
              <a:rPr lang="en-US" altLang="zh-CN" dirty="0" err="1" smtClean="0"/>
              <a:t>np.where</a:t>
            </a:r>
            <a:r>
              <a:rPr lang="en-US" altLang="zh-CN" dirty="0" smtClean="0"/>
              <a:t>(y==1, 0.6, x)</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60</a:t>
            </a:fld>
            <a:endParaRPr lang="zh-CN" altLang="en-US"/>
          </a:p>
        </p:txBody>
      </p:sp>
    </p:spTree>
    <p:extLst>
      <p:ext uri="{BB962C8B-B14F-4D97-AF65-F5344CB8AC3E}">
        <p14:creationId xmlns:p14="http://schemas.microsoft.com/office/powerpoint/2010/main" val="301392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names=</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grads=</a:t>
            </a:r>
            <a:r>
              <a:rPr lang="en-US" altLang="zh-CN" dirty="0" err="1" smtClean="0"/>
              <a:t>np.array</a:t>
            </a:r>
            <a:r>
              <a:rPr lang="en-US" altLang="zh-CN" dirty="0" smtClean="0"/>
              <a:t>([67,56,89,71,32,77,89])</a:t>
            </a:r>
          </a:p>
          <a:p>
            <a:r>
              <a:rPr lang="en-US" altLang="zh-CN" dirty="0" smtClean="0"/>
              <a:t>g=</a:t>
            </a:r>
            <a:r>
              <a:rPr lang="en-US" altLang="zh-CN" dirty="0" err="1" smtClean="0"/>
              <a:t>np.where</a:t>
            </a:r>
            <a:r>
              <a:rPr lang="en-US" altLang="zh-CN" dirty="0" smtClean="0"/>
              <a:t>(grads&gt;60, grads,0)</a:t>
            </a:r>
          </a:p>
          <a:p>
            <a:r>
              <a:rPr lang="en-US" altLang="zh-CN" dirty="0" err="1" smtClean="0"/>
              <a:t>num</a:t>
            </a:r>
            <a:r>
              <a:rPr lang="en-US" altLang="zh-CN" dirty="0" smtClean="0"/>
              <a:t>=</a:t>
            </a:r>
            <a:r>
              <a:rPr lang="en-US" altLang="zh-CN" dirty="0" err="1" smtClean="0"/>
              <a:t>np.sum</a:t>
            </a:r>
            <a:r>
              <a:rPr lang="en-US" altLang="zh-CN" dirty="0" smtClean="0"/>
              <a:t>(grads&gt;60)</a:t>
            </a:r>
          </a:p>
          <a:p>
            <a:r>
              <a:rPr lang="en-US" altLang="zh-CN" dirty="0" smtClean="0"/>
              <a:t>print(</a:t>
            </a:r>
            <a:r>
              <a:rPr lang="en-US" altLang="zh-CN" dirty="0" err="1" smtClean="0"/>
              <a:t>np.sum</a:t>
            </a:r>
            <a:r>
              <a:rPr lang="en-US" altLang="zh-CN" dirty="0" smtClean="0"/>
              <a:t>(g)/</a:t>
            </a:r>
            <a:r>
              <a:rPr lang="en-US" altLang="zh-CN" dirty="0" err="1" smtClean="0"/>
              <a:t>num</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62</a:t>
            </a:fld>
            <a:endParaRPr lang="zh-CN" altLang="en-US"/>
          </a:p>
        </p:txBody>
      </p:sp>
    </p:spTree>
    <p:extLst>
      <p:ext uri="{BB962C8B-B14F-4D97-AF65-F5344CB8AC3E}">
        <p14:creationId xmlns:p14="http://schemas.microsoft.com/office/powerpoint/2010/main" val="429283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names=</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smtClean="0"/>
              <a:t>grads=</a:t>
            </a:r>
            <a:r>
              <a:rPr lang="en-US" altLang="zh-CN" dirty="0" err="1" smtClean="0"/>
              <a:t>np.array</a:t>
            </a:r>
            <a:r>
              <a:rPr lang="en-US" altLang="zh-CN" dirty="0" smtClean="0"/>
              <a:t>([67,56,89,71,32,77,89])</a:t>
            </a:r>
          </a:p>
          <a:p>
            <a:r>
              <a:rPr lang="en-US" altLang="zh-CN" dirty="0" smtClean="0"/>
              <a:t>a=names[</a:t>
            </a:r>
            <a:r>
              <a:rPr lang="en-US" altLang="zh-CN" dirty="0" err="1" smtClean="0"/>
              <a:t>np.argsort</a:t>
            </a:r>
            <a:r>
              <a:rPr lang="en-US" altLang="zh-CN" dirty="0" smtClean="0"/>
              <a:t>(grads)]</a:t>
            </a:r>
          </a:p>
          <a:p>
            <a:r>
              <a:rPr lang="en-US" altLang="zh-CN" dirty="0" smtClean="0"/>
              <a:t>print(a[::-1])</a:t>
            </a:r>
            <a:endParaRPr lang="zh-CN" altLang="en-US" dirty="0"/>
          </a:p>
        </p:txBody>
      </p:sp>
      <p:sp>
        <p:nvSpPr>
          <p:cNvPr id="4" name="灯片编号占位符 3"/>
          <p:cNvSpPr>
            <a:spLocks noGrp="1"/>
          </p:cNvSpPr>
          <p:nvPr>
            <p:ph type="sldNum" sz="quarter" idx="10"/>
          </p:nvPr>
        </p:nvSpPr>
        <p:spPr/>
        <p:txBody>
          <a:bodyPr/>
          <a:lstStyle/>
          <a:p>
            <a:fld id="{C060FF2D-34B6-4D1E-ABEC-9D47540EDF80}" type="slidenum">
              <a:rPr lang="zh-CN" altLang="en-US" smtClean="0"/>
              <a:t>65</a:t>
            </a:fld>
            <a:endParaRPr lang="zh-CN" altLang="en-US"/>
          </a:p>
        </p:txBody>
      </p:sp>
    </p:spTree>
    <p:extLst>
      <p:ext uri="{BB962C8B-B14F-4D97-AF65-F5344CB8AC3E}">
        <p14:creationId xmlns:p14="http://schemas.microsoft.com/office/powerpoint/2010/main" val="19453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60303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04591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400552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1" y="1857376"/>
            <a:ext cx="12189884"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pic>
        <p:nvPicPr>
          <p:cNvPr id="3" name="图片 2" descr="AW视觉符号.jpg"/>
          <p:cNvPicPr>
            <a:picLocks noChangeAspect="1"/>
          </p:cNvPicPr>
          <p:nvPr userDrawn="1"/>
        </p:nvPicPr>
        <p:blipFill>
          <a:blip r:embed="rId2" cstate="print"/>
          <a:stretch>
            <a:fillRect/>
          </a:stretch>
        </p:blipFill>
        <p:spPr>
          <a:xfrm>
            <a:off x="165359" y="2628032"/>
            <a:ext cx="5195743"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934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01573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78364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44335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82307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347790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36889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409557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AE7E31-F3A9-41BF-BC4F-EE600210F3CF}"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254145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E7E31-F3A9-41BF-BC4F-EE600210F3CF}" type="datetimeFigureOut">
              <a:rPr lang="zh-CN" altLang="en-US" smtClean="0"/>
              <a:t>2023/3/8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45231-23CE-4B84-814E-C3D7D110CC07}" type="slidenum">
              <a:rPr lang="zh-CN" altLang="en-US" smtClean="0"/>
              <a:t>‹#›</a:t>
            </a:fld>
            <a:endParaRPr lang="zh-CN" altLang="en-US"/>
          </a:p>
        </p:txBody>
      </p:sp>
    </p:spTree>
    <p:extLst>
      <p:ext uri="{BB962C8B-B14F-4D97-AF65-F5344CB8AC3E}">
        <p14:creationId xmlns:p14="http://schemas.microsoft.com/office/powerpoint/2010/main" val="186142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matplotlib.org/gallery/statistics/hist.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34"/>
          <p:cNvGrpSpPr>
            <a:grpSpLocks/>
          </p:cNvGrpSpPr>
          <p:nvPr/>
        </p:nvGrpSpPr>
        <p:grpSpPr bwMode="auto">
          <a:xfrm>
            <a:off x="7824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grpSp>
        <p:nvGrpSpPr>
          <p:cNvPr id="17411" name="组合 33"/>
          <p:cNvGrpSpPr>
            <a:grpSpLocks/>
          </p:cNvGrpSpPr>
          <p:nvPr/>
        </p:nvGrpSpPr>
        <p:grpSpPr bwMode="auto">
          <a:xfrm>
            <a:off x="7896225" y="609601"/>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a:solidFill>
                  <a:schemeClr val="tx1"/>
                </a:solidFill>
                <a:latin typeface="Arial" pitchFamily="34" charset="0"/>
                <a:cs typeface="Arial" pitchFamily="34" charset="0"/>
              </a:endParaRPr>
            </a:p>
          </p:txBody>
        </p:sp>
      </p:grpSp>
      <p:sp>
        <p:nvSpPr>
          <p:cNvPr id="17412" name="TextBox 10"/>
          <p:cNvSpPr txBox="1">
            <a:spLocks noChangeArrowheads="1"/>
          </p:cNvSpPr>
          <p:nvPr/>
        </p:nvSpPr>
        <p:spPr bwMode="auto">
          <a:xfrm>
            <a:off x="5595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ts val="3200"/>
              </a:lnSpc>
              <a:spcBef>
                <a:spcPts val="600"/>
              </a:spcBef>
              <a:buNone/>
            </a:pPr>
            <a:r>
              <a:rPr lang="en-US" altLang="zh-CN" sz="2800" b="1">
                <a:solidFill>
                  <a:srgbClr val="4C40EA"/>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a:solidFill>
                  <a:srgbClr val="4C40EA"/>
                </a:solidFill>
                <a:latin typeface="微软雅黑" panose="020B0503020204020204" pitchFamily="34" charset="-122"/>
                <a:ea typeface="微软雅黑" panose="020B0503020204020204" pitchFamily="34" charset="-122"/>
                <a:sym typeface="Arial" panose="020B0604020202020204" pitchFamily="34" charset="0"/>
              </a:rPr>
              <a:t>实用模块</a:t>
            </a:r>
            <a:endParaRPr lang="en-US" altLang="zh-CN" sz="2800" b="1">
              <a:solidFill>
                <a:srgbClr val="4C40EA"/>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ts val="3200"/>
              </a:lnSpc>
              <a:spcBef>
                <a:spcPts val="600"/>
              </a:spcBef>
              <a:buNone/>
            </a:pPr>
            <a:fld id="{D76B7BEE-58D8-47DF-BD20-C20C018760C6}" type="datetime1">
              <a:rPr lang="zh-CN" altLang="en-US" sz="2400" b="1">
                <a:solidFill>
                  <a:srgbClr val="FF0000"/>
                </a:solidFill>
                <a:latin typeface="微软雅黑" panose="020B0503020204020204" pitchFamily="34" charset="-122"/>
                <a:ea typeface="微软雅黑" panose="020B0503020204020204" pitchFamily="34" charset="-122"/>
                <a:sym typeface="Arial" panose="020B0604020202020204" pitchFamily="34" charset="0"/>
              </a:rPr>
              <a:pPr algn="ctr">
                <a:lnSpc>
                  <a:spcPts val="3200"/>
                </a:lnSpc>
                <a:spcBef>
                  <a:spcPts val="600"/>
                </a:spcBef>
                <a:buNone/>
              </a:pPr>
              <a:t>2023/3/8</a:t>
            </a:fld>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68009" y="4869161"/>
            <a:ext cx="3564955" cy="461665"/>
          </a:xfrm>
          <a:prstGeom prst="rect">
            <a:avLst/>
          </a:prstGeom>
          <a:noFill/>
        </p:spPr>
        <p:txBody>
          <a:bodyPr wrap="square" rtlCol="0">
            <a:spAutoFit/>
          </a:bodyPr>
          <a:lstStyle/>
          <a:p>
            <a:endParaRPr lang="zh-CN" altLang="en-US" sz="2400" dirty="0"/>
          </a:p>
        </p:txBody>
      </p:sp>
    </p:spTree>
    <p:extLst>
      <p:ext uri="{BB962C8B-B14F-4D97-AF65-F5344CB8AC3E}">
        <p14:creationId xmlns:p14="http://schemas.microsoft.com/office/powerpoint/2010/main" val="693984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除了</a:t>
            </a:r>
            <a:r>
              <a:rPr lang="en-US" altLang="zh-CN" dirty="0" smtClean="0"/>
              <a:t>array</a:t>
            </a:r>
            <a:r>
              <a:rPr lang="zh-CN" altLang="en-US" dirty="0" smtClean="0"/>
              <a:t>，还有其他的函数来创建</a:t>
            </a:r>
            <a:r>
              <a:rPr lang="en-US" altLang="zh-CN" dirty="0" err="1" smtClean="0"/>
              <a:t>ndarray</a:t>
            </a:r>
            <a:r>
              <a:rPr lang="zh-CN" altLang="en-US" dirty="0" smtClean="0"/>
              <a:t>对象</a:t>
            </a:r>
            <a:endParaRPr lang="en-US" altLang="zh-CN" dirty="0" smtClean="0"/>
          </a:p>
          <a:p>
            <a:r>
              <a:rPr lang="en-US" altLang="zh-CN" dirty="0" smtClean="0"/>
              <a:t>zeros</a:t>
            </a:r>
            <a:r>
              <a:rPr lang="zh-CN" altLang="en-US" dirty="0" smtClean="0"/>
              <a:t>和</a:t>
            </a:r>
            <a:r>
              <a:rPr lang="en-US" altLang="zh-CN" dirty="0" smtClean="0"/>
              <a:t>ones</a:t>
            </a:r>
            <a:r>
              <a:rPr lang="zh-CN" altLang="en-US" dirty="0" smtClean="0"/>
              <a:t>创建值为</a:t>
            </a:r>
            <a:r>
              <a:rPr lang="en-US" altLang="zh-CN" dirty="0" smtClean="0"/>
              <a:t>0</a:t>
            </a:r>
            <a:r>
              <a:rPr lang="zh-CN" altLang="en-US" dirty="0" smtClean="0"/>
              <a:t>或</a:t>
            </a:r>
            <a:r>
              <a:rPr lang="en-US" altLang="zh-CN" dirty="0" smtClean="0"/>
              <a:t>1</a:t>
            </a:r>
            <a:r>
              <a:rPr lang="zh-CN" altLang="en-US" dirty="0" smtClean="0"/>
              <a:t>的多维数组</a:t>
            </a:r>
            <a:endParaRPr lang="en-US" altLang="zh-CN" dirty="0" smtClean="0"/>
          </a:p>
          <a:p>
            <a:r>
              <a:rPr lang="zh-CN" altLang="en-US" dirty="0" smtClean="0"/>
              <a:t>试一下：</a:t>
            </a:r>
            <a:endParaRPr lang="en-US" altLang="zh-CN" dirty="0" smtClean="0"/>
          </a:p>
          <a:p>
            <a:r>
              <a:rPr lang="nl-NL" altLang="zh-CN" dirty="0" smtClean="0"/>
              <a:t>import numpy as np</a:t>
            </a:r>
          </a:p>
          <a:p>
            <a:r>
              <a:rPr lang="nl-NL" altLang="zh-CN" dirty="0" smtClean="0"/>
              <a:t>dat = np.zeros(10)</a:t>
            </a:r>
          </a:p>
          <a:p>
            <a:r>
              <a:rPr lang="nl-NL" altLang="zh-CN" dirty="0" smtClean="0"/>
              <a:t>print(dat)</a:t>
            </a:r>
          </a:p>
          <a:p>
            <a:r>
              <a:rPr lang="nl-NL" altLang="zh-CN" dirty="0" smtClean="0"/>
              <a:t>dat = np.ones((3,4))</a:t>
            </a:r>
          </a:p>
          <a:p>
            <a:r>
              <a:rPr lang="nl-NL" altLang="zh-CN" dirty="0" smtClean="0"/>
              <a:t>print(dat)</a:t>
            </a:r>
          </a:p>
          <a:p>
            <a:r>
              <a:rPr lang="zh-CN" altLang="en-US" dirty="0" smtClean="0"/>
              <a:t>注意：当要产生的</a:t>
            </a:r>
            <a:r>
              <a:rPr lang="en-US" altLang="zh-CN" dirty="0" err="1" smtClean="0"/>
              <a:t>ndarray</a:t>
            </a:r>
            <a:r>
              <a:rPr lang="zh-CN" altLang="en-US" dirty="0" smtClean="0"/>
              <a:t>对象的维度大于</a:t>
            </a:r>
            <a:r>
              <a:rPr lang="en-US" altLang="zh-CN" dirty="0" smtClean="0"/>
              <a:t>1</a:t>
            </a:r>
            <a:r>
              <a:rPr lang="zh-CN" altLang="en-US" dirty="0" smtClean="0"/>
              <a:t>，用一个元组描述维度，如上例</a:t>
            </a:r>
            <a:r>
              <a:rPr lang="nl-NL" altLang="zh-CN" dirty="0" smtClean="0"/>
              <a:t>np.ones(</a:t>
            </a:r>
            <a:r>
              <a:rPr lang="nl-NL" altLang="zh-CN" dirty="0" smtClean="0">
                <a:solidFill>
                  <a:srgbClr val="FF0000"/>
                </a:solidFill>
              </a:rPr>
              <a:t>(3,4)</a:t>
            </a:r>
            <a:r>
              <a:rPr lang="nl-NL" altLang="zh-CN" dirty="0" smtClean="0"/>
              <a:t>)</a:t>
            </a:r>
          </a:p>
          <a:p>
            <a:endParaRPr lang="zh-CN" altLang="en-US" dirty="0"/>
          </a:p>
        </p:txBody>
      </p:sp>
    </p:spTree>
    <p:extLst>
      <p:ext uri="{BB962C8B-B14F-4D97-AF65-F5344CB8AC3E}">
        <p14:creationId xmlns:p14="http://schemas.microsoft.com/office/powerpoint/2010/main" val="22321834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err="1" smtClean="0"/>
              <a:t>Matplotlib</a:t>
            </a:r>
            <a:r>
              <a:rPr lang="zh-CN" altLang="en-US" dirty="0" smtClean="0"/>
              <a:t>绘制第一个图</a:t>
            </a:r>
            <a:endParaRPr lang="zh-CN" altLang="en-US" dirty="0"/>
          </a:p>
        </p:txBody>
      </p:sp>
      <p:sp>
        <p:nvSpPr>
          <p:cNvPr id="3" name="内容占位符 2"/>
          <p:cNvSpPr>
            <a:spLocks noGrp="1"/>
          </p:cNvSpPr>
          <p:nvPr>
            <p:ph idx="1"/>
          </p:nvPr>
        </p:nvSpPr>
        <p:spPr/>
        <p:txBody>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err="1"/>
              <a:t>plt.plot</a:t>
            </a:r>
            <a:r>
              <a:rPr lang="en-US" altLang="zh-CN" dirty="0"/>
              <a:t>([1, 3, 2, 4])</a:t>
            </a:r>
          </a:p>
          <a:p>
            <a:endParaRPr lang="en-US" altLang="zh-CN" dirty="0"/>
          </a:p>
          <a:p>
            <a:r>
              <a:rPr lang="en-US" altLang="zh-CN" dirty="0" err="1" smtClean="0"/>
              <a:t>pyplot</a:t>
            </a:r>
            <a:r>
              <a:rPr lang="zh-CN" altLang="en-US" dirty="0" smtClean="0"/>
              <a:t>是</a:t>
            </a:r>
            <a:r>
              <a:rPr lang="en-US" altLang="zh-CN" dirty="0" err="1" smtClean="0"/>
              <a:t>matplotlib</a:t>
            </a:r>
            <a:r>
              <a:rPr lang="zh-CN" altLang="en-US" dirty="0" smtClean="0"/>
              <a:t>中绘图主要用的模块。</a:t>
            </a:r>
            <a:endParaRPr lang="en-US" altLang="zh-CN" dirty="0" smtClean="0"/>
          </a:p>
          <a:p>
            <a:r>
              <a:rPr lang="en-US" altLang="zh-CN" dirty="0" err="1"/>
              <a:t>plt.plot</a:t>
            </a:r>
            <a:r>
              <a:rPr lang="en-US" altLang="zh-CN" dirty="0"/>
              <a:t>([1, 3, 2, 4</a:t>
            </a:r>
            <a:r>
              <a:rPr lang="en-US" altLang="zh-CN" dirty="0" smtClean="0"/>
              <a:t>])</a:t>
            </a:r>
            <a:r>
              <a:rPr lang="zh-CN" altLang="en-US" dirty="0" smtClean="0"/>
              <a:t>对一个</a:t>
            </a:r>
            <a:r>
              <a:rPr lang="en-US" altLang="zh-CN" dirty="0" smtClean="0"/>
              <a:t>list</a:t>
            </a:r>
            <a:r>
              <a:rPr lang="zh-CN" altLang="en-US" dirty="0" smtClean="0"/>
              <a:t>做绘图。默认的使用了一个从</a:t>
            </a:r>
            <a:r>
              <a:rPr lang="en-US" altLang="zh-CN" dirty="0" smtClean="0"/>
              <a:t>0</a:t>
            </a:r>
            <a:r>
              <a:rPr lang="zh-CN" altLang="en-US" dirty="0" smtClean="0"/>
              <a:t>到</a:t>
            </a:r>
            <a:r>
              <a:rPr lang="en-US" altLang="zh-CN" dirty="0" smtClean="0"/>
              <a:t>N-1</a:t>
            </a:r>
            <a:r>
              <a:rPr lang="zh-CN" altLang="en-US" dirty="0" smtClean="0"/>
              <a:t>的下标值作为横坐标。</a:t>
            </a:r>
            <a:endParaRPr lang="en-US" altLang="zh-CN" dirty="0"/>
          </a:p>
          <a:p>
            <a:endParaRPr lang="zh-CN" altLang="en-US" dirty="0"/>
          </a:p>
        </p:txBody>
      </p:sp>
    </p:spTree>
    <p:extLst>
      <p:ext uri="{BB962C8B-B14F-4D97-AF65-F5344CB8AC3E}">
        <p14:creationId xmlns:p14="http://schemas.microsoft.com/office/powerpoint/2010/main" val="34680509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err="1"/>
              <a:t>Matplotlib</a:t>
            </a:r>
            <a:r>
              <a:rPr lang="zh-CN" altLang="en-US" dirty="0"/>
              <a:t>绘制第一个图</a:t>
            </a:r>
          </a:p>
        </p:txBody>
      </p:sp>
      <p:sp>
        <p:nvSpPr>
          <p:cNvPr id="3" name="内容占位符 2"/>
          <p:cNvSpPr>
            <a:spLocks noGrp="1"/>
          </p:cNvSpPr>
          <p:nvPr>
            <p:ph idx="1"/>
          </p:nvPr>
        </p:nvSpPr>
        <p:spPr/>
        <p:txBody>
          <a:bodyPr/>
          <a:lstStyle/>
          <a:p>
            <a:r>
              <a:rPr lang="zh-CN" altLang="en-US" dirty="0" smtClean="0"/>
              <a:t>我们也可以明确的给出</a:t>
            </a:r>
            <a:r>
              <a:rPr lang="en-US" altLang="zh-CN" dirty="0" smtClean="0"/>
              <a:t>x</a:t>
            </a:r>
            <a:r>
              <a:rPr lang="zh-CN" altLang="en-US" dirty="0" smtClean="0"/>
              <a:t>轴坐标</a:t>
            </a:r>
            <a:endParaRPr lang="en-US" altLang="zh-CN" dirty="0" smtClean="0"/>
          </a:p>
          <a:p>
            <a:r>
              <a:rPr lang="en-US" altLang="zh-CN" dirty="0"/>
              <a:t>x = range(6)</a:t>
            </a:r>
          </a:p>
          <a:p>
            <a:r>
              <a:rPr lang="en-US" altLang="zh-CN" dirty="0" err="1"/>
              <a:t>plt.plot</a:t>
            </a:r>
            <a:r>
              <a:rPr lang="en-US" altLang="zh-CN" dirty="0"/>
              <a:t>(x, [xi**2 for xi in x</a:t>
            </a:r>
            <a:r>
              <a:rPr lang="en-US" altLang="zh-CN" dirty="0" smtClean="0"/>
              <a:t>])</a:t>
            </a:r>
          </a:p>
          <a:p>
            <a:endParaRPr lang="en-US" altLang="zh-CN" dirty="0"/>
          </a:p>
          <a:p>
            <a:r>
              <a:rPr lang="en-US" altLang="zh-CN" dirty="0" smtClean="0"/>
              <a:t>plot</a:t>
            </a:r>
            <a:r>
              <a:rPr lang="zh-CN" altLang="en-US" dirty="0" smtClean="0"/>
              <a:t>的两个参数中，第一个是横坐标的值，第二个是纵坐标的值。</a:t>
            </a:r>
            <a:endParaRPr lang="en-US" altLang="zh-CN" dirty="0" smtClean="0"/>
          </a:p>
          <a:p>
            <a:r>
              <a:rPr lang="zh-CN" altLang="en-US" dirty="0" smtClean="0"/>
              <a:t>试试看</a:t>
            </a:r>
            <a:endParaRPr lang="en-US" altLang="zh-CN" dirty="0" smtClean="0"/>
          </a:p>
          <a:p>
            <a:r>
              <a:rPr lang="en-US" altLang="zh-CN" dirty="0" err="1"/>
              <a:t>plt.plot</a:t>
            </a:r>
            <a:r>
              <a:rPr lang="en-US" altLang="zh-CN" dirty="0"/>
              <a:t>([2,3,0,1,5,4], [xi**2 for xi in x])</a:t>
            </a:r>
            <a:endParaRPr lang="zh-CN" altLang="en-US" dirty="0"/>
          </a:p>
        </p:txBody>
      </p:sp>
    </p:spTree>
    <p:extLst>
      <p:ext uri="{BB962C8B-B14F-4D97-AF65-F5344CB8AC3E}">
        <p14:creationId xmlns:p14="http://schemas.microsoft.com/office/powerpoint/2010/main" val="19212729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绘制多条线</a:t>
            </a:r>
            <a:endParaRPr lang="zh-CN" altLang="en-US" dirty="0"/>
          </a:p>
        </p:txBody>
      </p:sp>
      <p:sp>
        <p:nvSpPr>
          <p:cNvPr id="3" name="内容占位符 2"/>
          <p:cNvSpPr>
            <a:spLocks noGrp="1"/>
          </p:cNvSpPr>
          <p:nvPr>
            <p:ph idx="1"/>
          </p:nvPr>
        </p:nvSpPr>
        <p:spPr/>
        <p:txBody>
          <a:bodyPr>
            <a:normAutofit/>
          </a:bodyPr>
          <a:lstStyle/>
          <a:p>
            <a:r>
              <a:rPr lang="en-US" altLang="zh-CN" dirty="0"/>
              <a:t>x = range(1, 5)</a:t>
            </a:r>
          </a:p>
          <a:p>
            <a:r>
              <a:rPr lang="en-US" altLang="zh-CN" dirty="0" err="1"/>
              <a:t>plt.plot</a:t>
            </a:r>
            <a:r>
              <a:rPr lang="en-US" altLang="zh-CN" dirty="0"/>
              <a:t>(x, [xi*1.5 for xi in x])</a:t>
            </a:r>
          </a:p>
          <a:p>
            <a:r>
              <a:rPr lang="en-US" altLang="zh-CN" dirty="0" err="1"/>
              <a:t>plt.plot</a:t>
            </a:r>
            <a:r>
              <a:rPr lang="en-US" altLang="zh-CN" dirty="0"/>
              <a:t>(x, [xi*3.0 for xi in x])</a:t>
            </a:r>
          </a:p>
          <a:p>
            <a:r>
              <a:rPr lang="en-US" altLang="zh-CN" dirty="0" err="1"/>
              <a:t>plt.plot</a:t>
            </a:r>
            <a:r>
              <a:rPr lang="en-US" altLang="zh-CN" dirty="0"/>
              <a:t>(x, [xi/3.0 for xi in x</a:t>
            </a:r>
            <a:r>
              <a:rPr lang="en-US" altLang="zh-CN" dirty="0" smtClean="0"/>
              <a:t>])</a:t>
            </a:r>
          </a:p>
          <a:p>
            <a:endParaRPr lang="en-US" altLang="zh-CN" dirty="0"/>
          </a:p>
          <a:p>
            <a:r>
              <a:rPr lang="en-US" altLang="zh-CN" dirty="0" err="1" smtClean="0"/>
              <a:t>Matplotlib</a:t>
            </a:r>
            <a:r>
              <a:rPr lang="zh-CN" altLang="en-US" dirty="0" smtClean="0"/>
              <a:t>自动的为每条线选择颜色。</a:t>
            </a:r>
            <a:endParaRPr lang="en-US" altLang="zh-CN" dirty="0" smtClean="0"/>
          </a:p>
        </p:txBody>
      </p:sp>
    </p:spTree>
    <p:extLst>
      <p:ext uri="{BB962C8B-B14F-4D97-AF65-F5344CB8AC3E}">
        <p14:creationId xmlns:p14="http://schemas.microsoft.com/office/powerpoint/2010/main" val="810284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也可以这样来绘制多个线段</a:t>
            </a:r>
            <a:endParaRPr lang="en-US" altLang="zh-CN" dirty="0" smtClean="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r>
              <a:rPr lang="en-US" altLang="zh-CN" dirty="0" smtClean="0"/>
              <a:t>)</a:t>
            </a:r>
          </a:p>
          <a:p>
            <a:endParaRPr lang="en-US" altLang="zh-CN" dirty="0"/>
          </a:p>
          <a:p>
            <a:endParaRPr lang="zh-CN" altLang="en-US" dirty="0"/>
          </a:p>
        </p:txBody>
      </p:sp>
    </p:spTree>
    <p:extLst>
      <p:ext uri="{BB962C8B-B14F-4D97-AF65-F5344CB8AC3E}">
        <p14:creationId xmlns:p14="http://schemas.microsoft.com/office/powerpoint/2010/main" val="25631986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Grid</a:t>
            </a:r>
            <a:endParaRPr lang="zh-CN" altLang="en-US" dirty="0"/>
          </a:p>
        </p:txBody>
      </p:sp>
      <p:sp>
        <p:nvSpPr>
          <p:cNvPr id="3" name="内容占位符 2"/>
          <p:cNvSpPr>
            <a:spLocks noGrp="1"/>
          </p:cNvSpPr>
          <p:nvPr>
            <p:ph idx="1"/>
          </p:nvPr>
        </p:nvSpPr>
        <p:spPr/>
        <p:txBody>
          <a:bodyPr/>
          <a:lstStyle/>
          <a:p>
            <a:r>
              <a:rPr lang="zh-CN" altLang="en-US" dirty="0" smtClean="0"/>
              <a:t>可以给图的背景加上网格，让背景更生动一些。</a:t>
            </a:r>
            <a:endParaRPr lang="en-US" altLang="zh-CN" dirty="0" smtClean="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import </a:t>
            </a:r>
            <a:r>
              <a:rPr lang="en-US" altLang="zh-CN" dirty="0" err="1"/>
              <a:t>numpy</a:t>
            </a:r>
            <a:r>
              <a:rPr lang="en-US" altLang="zh-CN" dirty="0"/>
              <a:t> as np</a:t>
            </a:r>
          </a:p>
          <a:p>
            <a:endParaRPr lang="en-US" altLang="zh-CN" dirty="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plt.grid</a:t>
            </a:r>
            <a:r>
              <a:rPr lang="en-US" altLang="zh-CN" dirty="0"/>
              <a:t>(True)</a:t>
            </a:r>
            <a:endParaRPr lang="zh-CN" altLang="en-US" dirty="0"/>
          </a:p>
        </p:txBody>
      </p:sp>
    </p:spTree>
    <p:extLst>
      <p:ext uri="{BB962C8B-B14F-4D97-AF65-F5344CB8AC3E}">
        <p14:creationId xmlns:p14="http://schemas.microsoft.com/office/powerpoint/2010/main" val="26695607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axes</a:t>
            </a:r>
            <a:r>
              <a:rPr lang="en-US" altLang="zh-CN" b="1" dirty="0"/>
              <a:t>, and labels</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smtClean="0"/>
              <a:t>前面我们的绘图中，坐标轴的显示范围是和数据的变化范围相关的。我们可以改变</a:t>
            </a:r>
            <a:r>
              <a:rPr lang="en-US" altLang="zh-CN" dirty="0" smtClean="0"/>
              <a:t>x</a:t>
            </a:r>
            <a:r>
              <a:rPr lang="zh-CN" altLang="en-US" dirty="0" smtClean="0"/>
              <a:t>轴，</a:t>
            </a:r>
            <a:r>
              <a:rPr lang="en-US" altLang="zh-CN" dirty="0" smtClean="0"/>
              <a:t>y</a:t>
            </a:r>
            <a:r>
              <a:rPr lang="zh-CN" altLang="en-US" dirty="0" smtClean="0"/>
              <a:t>轴坐标显示范围</a:t>
            </a:r>
            <a:endParaRPr lang="en-US" altLang="zh-CN" dirty="0" smtClean="0"/>
          </a:p>
          <a:p>
            <a:endParaRPr lang="en-US" altLang="zh-CN" dirty="0" smtClean="0"/>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r>
              <a:rPr lang="en-US" altLang="zh-CN" dirty="0" smtClean="0"/>
              <a:t>])</a:t>
            </a:r>
          </a:p>
          <a:p>
            <a:endParaRPr lang="en-US" altLang="zh-CN" dirty="0"/>
          </a:p>
          <a:p>
            <a:r>
              <a:rPr lang="zh-CN" altLang="en-US" dirty="0" smtClean="0"/>
              <a:t>列表</a:t>
            </a:r>
            <a:r>
              <a:rPr lang="en-US" altLang="zh-CN" dirty="0"/>
              <a:t>[-5, 5, -1, 20]</a:t>
            </a:r>
            <a:r>
              <a:rPr lang="zh-CN" altLang="en-US" dirty="0" smtClean="0"/>
              <a:t>中前面两个是</a:t>
            </a:r>
            <a:r>
              <a:rPr lang="en-US" altLang="zh-CN" dirty="0" smtClean="0"/>
              <a:t>x</a:t>
            </a:r>
            <a:r>
              <a:rPr lang="zh-CN" altLang="en-US" dirty="0" smtClean="0"/>
              <a:t>轴，后面两个是</a:t>
            </a:r>
            <a:r>
              <a:rPr lang="en-US" altLang="zh-CN" dirty="0" smtClean="0"/>
              <a:t>y</a:t>
            </a:r>
            <a:r>
              <a:rPr lang="zh-CN" altLang="en-US" dirty="0" smtClean="0"/>
              <a:t>轴的变化范围</a:t>
            </a:r>
            <a:endParaRPr lang="en-US" altLang="zh-CN" dirty="0" smtClean="0"/>
          </a:p>
          <a:p>
            <a:endParaRPr lang="zh-CN" altLang="en-US" dirty="0"/>
          </a:p>
        </p:txBody>
      </p:sp>
    </p:spTree>
    <p:extLst>
      <p:ext uri="{BB962C8B-B14F-4D97-AF65-F5344CB8AC3E}">
        <p14:creationId xmlns:p14="http://schemas.microsoft.com/office/powerpoint/2010/main" val="27542890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Adding Labels</a:t>
            </a:r>
            <a:endParaRPr lang="zh-CN" altLang="en-US" dirty="0"/>
          </a:p>
        </p:txBody>
      </p:sp>
      <p:sp>
        <p:nvSpPr>
          <p:cNvPr id="3" name="内容占位符 2"/>
          <p:cNvSpPr>
            <a:spLocks noGrp="1"/>
          </p:cNvSpPr>
          <p:nvPr>
            <p:ph idx="1"/>
          </p:nvPr>
        </p:nvSpPr>
        <p:spPr/>
        <p:txBody>
          <a:bodyPr/>
          <a:lstStyle/>
          <a:p>
            <a:r>
              <a:rPr lang="zh-CN" altLang="en-US" dirty="0" smtClean="0"/>
              <a:t>可以给每个轴加上文字说明</a:t>
            </a:r>
            <a:endParaRPr lang="en-US" altLang="zh-CN" dirty="0" smtClean="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p>
          <a:p>
            <a:r>
              <a:rPr lang="en-US" altLang="zh-CN" dirty="0" err="1"/>
              <a:t>plt.xlabel</a:t>
            </a:r>
            <a:r>
              <a:rPr lang="en-US" altLang="zh-CN" dirty="0"/>
              <a:t>('This is the X axis')</a:t>
            </a:r>
          </a:p>
          <a:p>
            <a:r>
              <a:rPr lang="en-US" altLang="zh-CN" dirty="0" err="1"/>
              <a:t>plt.ylabel</a:t>
            </a:r>
            <a:r>
              <a:rPr lang="en-US" altLang="zh-CN" dirty="0"/>
              <a:t>('This is the Y axis')</a:t>
            </a:r>
          </a:p>
          <a:p>
            <a:endParaRPr lang="zh-CN" altLang="en-US" dirty="0"/>
          </a:p>
        </p:txBody>
      </p:sp>
    </p:spTree>
    <p:extLst>
      <p:ext uri="{BB962C8B-B14F-4D97-AF65-F5344CB8AC3E}">
        <p14:creationId xmlns:p14="http://schemas.microsoft.com/office/powerpoint/2010/main" val="16991194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Title</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title()</a:t>
            </a:r>
            <a:r>
              <a:rPr lang="zh-CN" altLang="en-US" dirty="0" smtClean="0"/>
              <a:t>函数可以给图加上标题</a:t>
            </a:r>
            <a:endParaRPr lang="en-US" altLang="zh-CN" dirty="0" smtClean="0"/>
          </a:p>
          <a:p>
            <a:endParaRPr lang="en-US" altLang="zh-CN" dirty="0"/>
          </a:p>
          <a:p>
            <a:r>
              <a:rPr lang="en-US" altLang="zh-CN" dirty="0"/>
              <a:t>x = </a:t>
            </a:r>
            <a:r>
              <a:rPr lang="en-US" altLang="zh-CN" dirty="0" err="1"/>
              <a:t>np.arange</a:t>
            </a:r>
            <a:r>
              <a:rPr lang="en-US" altLang="zh-CN" dirty="0"/>
              <a:t>(1, 5)</a:t>
            </a:r>
          </a:p>
          <a:p>
            <a:r>
              <a:rPr lang="en-US" altLang="zh-CN" dirty="0" err="1"/>
              <a:t>plt.plot</a:t>
            </a:r>
            <a:r>
              <a:rPr lang="en-US" altLang="zh-CN" dirty="0"/>
              <a:t>(x, x*1.5, x, x*3.0, x, x/3.0)</a:t>
            </a:r>
          </a:p>
          <a:p>
            <a:r>
              <a:rPr lang="en-US" altLang="zh-CN" dirty="0" err="1"/>
              <a:t>plt.axis</a:t>
            </a:r>
            <a:r>
              <a:rPr lang="en-US" altLang="zh-CN" dirty="0"/>
              <a:t>([-5, 5, -1, 20])</a:t>
            </a:r>
          </a:p>
          <a:p>
            <a:r>
              <a:rPr lang="en-US" altLang="zh-CN" dirty="0" err="1"/>
              <a:t>plt.xlabel</a:t>
            </a:r>
            <a:r>
              <a:rPr lang="en-US" altLang="zh-CN" dirty="0"/>
              <a:t>('This is the X axis')</a:t>
            </a:r>
          </a:p>
          <a:p>
            <a:r>
              <a:rPr lang="en-US" altLang="zh-CN" dirty="0" err="1"/>
              <a:t>plt.ylabel</a:t>
            </a:r>
            <a:r>
              <a:rPr lang="en-US" altLang="zh-CN" dirty="0"/>
              <a:t>('This is the Y axis')</a:t>
            </a:r>
          </a:p>
          <a:p>
            <a:r>
              <a:rPr lang="en-US" altLang="zh-CN" dirty="0" err="1">
                <a:solidFill>
                  <a:srgbClr val="FF0000"/>
                </a:solidFill>
              </a:rPr>
              <a:t>plt.title</a:t>
            </a:r>
            <a:r>
              <a:rPr lang="en-US" altLang="zh-CN" dirty="0">
                <a:solidFill>
                  <a:srgbClr val="FF0000"/>
                </a:solidFill>
              </a:rPr>
              <a:t>('Example')</a:t>
            </a:r>
            <a:endParaRPr lang="zh-CN" altLang="en-US" dirty="0">
              <a:solidFill>
                <a:srgbClr val="FF0000"/>
              </a:solidFill>
            </a:endParaRPr>
          </a:p>
        </p:txBody>
      </p:sp>
    </p:spTree>
    <p:extLst>
      <p:ext uri="{BB962C8B-B14F-4D97-AF65-F5344CB8AC3E}">
        <p14:creationId xmlns:p14="http://schemas.microsoft.com/office/powerpoint/2010/main" val="5686213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legend</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一</a:t>
            </a:r>
            <a:r>
              <a:rPr lang="zh-CN" altLang="en-US" dirty="0" smtClean="0"/>
              <a:t>张图中有多个线段时</a:t>
            </a:r>
            <a:r>
              <a:rPr lang="zh-CN" altLang="en-US" dirty="0"/>
              <a:t>，可以使用</a:t>
            </a:r>
            <a:r>
              <a:rPr lang="en-US" altLang="zh-CN" dirty="0"/>
              <a:t>legend()</a:t>
            </a:r>
            <a:r>
              <a:rPr lang="zh-CN" altLang="en-US" dirty="0"/>
              <a:t>函数对</a:t>
            </a:r>
            <a:r>
              <a:rPr lang="zh-CN" altLang="en-US" dirty="0" smtClean="0"/>
              <a:t>线段进行说明。但这时需要给每个线段加上</a:t>
            </a:r>
            <a:r>
              <a:rPr lang="en-US" altLang="zh-CN" dirty="0" smtClean="0"/>
              <a:t>label</a:t>
            </a:r>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 </a:t>
            </a:r>
            <a:r>
              <a:rPr lang="en-US" altLang="zh-CN" dirty="0">
                <a:solidFill>
                  <a:srgbClr val="FF0000"/>
                </a:solidFill>
              </a:rPr>
              <a:t>label</a:t>
            </a:r>
            <a:r>
              <a:rPr lang="en-US" altLang="zh-CN" dirty="0"/>
              <a:t>="normal")</a:t>
            </a:r>
          </a:p>
          <a:p>
            <a:r>
              <a:rPr lang="en-US" altLang="zh-CN" dirty="0" err="1"/>
              <a:t>plt.plot</a:t>
            </a:r>
            <a:r>
              <a:rPr lang="en-US" altLang="zh-CN" dirty="0"/>
              <a:t>(x, x*3.0, </a:t>
            </a:r>
            <a:r>
              <a:rPr lang="en-US" altLang="zh-CN" dirty="0">
                <a:solidFill>
                  <a:srgbClr val="FF0000"/>
                </a:solidFill>
              </a:rPr>
              <a:t>label</a:t>
            </a:r>
            <a:r>
              <a:rPr lang="en-US" altLang="zh-CN" dirty="0"/>
              <a:t>="fast")</a:t>
            </a:r>
          </a:p>
          <a:p>
            <a:r>
              <a:rPr lang="en-US" altLang="zh-CN" dirty="0" err="1"/>
              <a:t>plt.plot</a:t>
            </a:r>
            <a:r>
              <a:rPr lang="en-US" altLang="zh-CN" dirty="0"/>
              <a:t>(x, x/3.0, </a:t>
            </a:r>
            <a:r>
              <a:rPr lang="en-US" altLang="zh-CN" dirty="0">
                <a:solidFill>
                  <a:srgbClr val="FF0000"/>
                </a:solidFill>
              </a:rPr>
              <a:t>label</a:t>
            </a:r>
            <a:r>
              <a:rPr lang="en-US" altLang="zh-CN" dirty="0"/>
              <a:t>="slow")</a:t>
            </a:r>
          </a:p>
          <a:p>
            <a:r>
              <a:rPr lang="en-US" altLang="zh-CN" dirty="0" err="1"/>
              <a:t>plt.axis</a:t>
            </a:r>
            <a:r>
              <a:rPr lang="en-US" altLang="zh-CN" dirty="0"/>
              <a:t>([0, 5, -1, 15])</a:t>
            </a:r>
          </a:p>
          <a:p>
            <a:r>
              <a:rPr lang="en-US" altLang="zh-CN" dirty="0" err="1"/>
              <a:t>plt.xlabel</a:t>
            </a:r>
            <a:r>
              <a:rPr lang="en-US" altLang="zh-CN" dirty="0"/>
              <a:t>('This is the X axis')</a:t>
            </a:r>
          </a:p>
          <a:p>
            <a:r>
              <a:rPr lang="en-US" altLang="zh-CN" dirty="0" err="1"/>
              <a:t>plt.ylabel</a:t>
            </a:r>
            <a:r>
              <a:rPr lang="en-US" altLang="zh-CN" dirty="0"/>
              <a:t>('This is the Y axis')</a:t>
            </a:r>
          </a:p>
          <a:p>
            <a:r>
              <a:rPr lang="en-US" altLang="zh-CN" dirty="0" err="1"/>
              <a:t>plt.title</a:t>
            </a:r>
            <a:r>
              <a:rPr lang="en-US" altLang="zh-CN" dirty="0"/>
              <a:t>('Example')</a:t>
            </a:r>
          </a:p>
          <a:p>
            <a:r>
              <a:rPr lang="en-US" altLang="zh-CN" dirty="0" err="1"/>
              <a:t>plt.legend</a:t>
            </a:r>
            <a:r>
              <a:rPr lang="en-US" altLang="zh-CN" dirty="0"/>
              <a:t>()</a:t>
            </a:r>
            <a:endParaRPr lang="zh-CN" altLang="en-US" dirty="0"/>
          </a:p>
        </p:txBody>
      </p:sp>
    </p:spTree>
    <p:extLst>
      <p:ext uri="{BB962C8B-B14F-4D97-AF65-F5344CB8AC3E}">
        <p14:creationId xmlns:p14="http://schemas.microsoft.com/office/powerpoint/2010/main" val="383447167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Legend</a:t>
            </a:r>
            <a:r>
              <a:rPr lang="zh-CN" altLang="en-US" dirty="0" smtClean="0"/>
              <a:t>函数的</a:t>
            </a:r>
            <a:r>
              <a:rPr lang="en-US" altLang="zh-CN" dirty="0" err="1" smtClean="0"/>
              <a:t>loc</a:t>
            </a:r>
            <a:r>
              <a:rPr lang="zh-CN" altLang="en-US" dirty="0" smtClean="0"/>
              <a:t>参数可以指定</a:t>
            </a:r>
            <a:r>
              <a:rPr lang="en-US" altLang="zh-CN" dirty="0" smtClean="0"/>
              <a:t>legend</a:t>
            </a:r>
            <a:r>
              <a:rPr lang="zh-CN" altLang="en-US" dirty="0" smtClean="0"/>
              <a:t>显示的位置。例如，</a:t>
            </a:r>
            <a:endParaRPr lang="en-US" altLang="zh-CN" dirty="0" smtClean="0"/>
          </a:p>
          <a:p>
            <a:r>
              <a:rPr lang="en-US" altLang="zh-CN" dirty="0" err="1"/>
              <a:t>plt.legend</a:t>
            </a:r>
            <a:r>
              <a:rPr lang="en-US" altLang="zh-CN" dirty="0"/>
              <a:t>(</a:t>
            </a:r>
            <a:r>
              <a:rPr lang="en-US" altLang="zh-CN" dirty="0" err="1"/>
              <a:t>loc</a:t>
            </a:r>
            <a:r>
              <a:rPr lang="en-US" altLang="zh-CN" dirty="0"/>
              <a:t>=10)</a:t>
            </a:r>
            <a:endParaRPr lang="zh-CN" altLang="en-US" dirty="0"/>
          </a:p>
        </p:txBody>
      </p:sp>
      <p:pic>
        <p:nvPicPr>
          <p:cNvPr id="4" name="图片 3"/>
          <p:cNvPicPr>
            <a:picLocks noChangeAspect="1"/>
          </p:cNvPicPr>
          <p:nvPr/>
        </p:nvPicPr>
        <p:blipFill>
          <a:blip r:embed="rId2"/>
          <a:stretch>
            <a:fillRect/>
          </a:stretch>
        </p:blipFill>
        <p:spPr>
          <a:xfrm>
            <a:off x="1108364" y="3408166"/>
            <a:ext cx="3492644" cy="2098584"/>
          </a:xfrm>
          <a:prstGeom prst="rect">
            <a:avLst/>
          </a:prstGeom>
        </p:spPr>
      </p:pic>
      <p:pic>
        <p:nvPicPr>
          <p:cNvPr id="5" name="图片 4"/>
          <p:cNvPicPr>
            <a:picLocks noChangeAspect="1"/>
          </p:cNvPicPr>
          <p:nvPr/>
        </p:nvPicPr>
        <p:blipFill>
          <a:blip r:embed="rId3"/>
          <a:stretch>
            <a:fillRect/>
          </a:stretch>
        </p:blipFill>
        <p:spPr>
          <a:xfrm>
            <a:off x="6013955" y="3408166"/>
            <a:ext cx="3926898" cy="2097702"/>
          </a:xfrm>
          <a:prstGeom prst="rect">
            <a:avLst/>
          </a:prstGeom>
        </p:spPr>
      </p:pic>
    </p:spTree>
    <p:extLst>
      <p:ext uri="{BB962C8B-B14F-4D97-AF65-F5344CB8AC3E}">
        <p14:creationId xmlns:p14="http://schemas.microsoft.com/office/powerpoint/2010/main" val="2153765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arange</a:t>
            </a:r>
            <a:r>
              <a:rPr lang="zh-CN" altLang="en-US" dirty="0" smtClean="0"/>
              <a:t>函数和</a:t>
            </a:r>
            <a:r>
              <a:rPr lang="en-US" altLang="zh-CN" dirty="0" smtClean="0"/>
              <a:t>python</a:t>
            </a:r>
            <a:r>
              <a:rPr lang="zh-CN" altLang="en-US" dirty="0" smtClean="0"/>
              <a:t>内置的</a:t>
            </a:r>
            <a:r>
              <a:rPr lang="en-US" altLang="zh-CN" dirty="0" smtClean="0"/>
              <a:t>range</a:t>
            </a:r>
            <a:r>
              <a:rPr lang="zh-CN" altLang="en-US" dirty="0" smtClean="0"/>
              <a:t>函数使用方法一样，只不过</a:t>
            </a:r>
            <a:r>
              <a:rPr lang="en-US" altLang="zh-CN" dirty="0" err="1" smtClean="0"/>
              <a:t>arange</a:t>
            </a:r>
            <a:r>
              <a:rPr lang="zh-CN" altLang="en-US" dirty="0" smtClean="0"/>
              <a:t>返回的是一个</a:t>
            </a:r>
            <a:r>
              <a:rPr lang="en-US" altLang="zh-CN" dirty="0" err="1" smtClean="0"/>
              <a:t>ndarray</a:t>
            </a:r>
            <a:r>
              <a:rPr lang="zh-CN" altLang="en-US" dirty="0" smtClean="0"/>
              <a:t>数据结构；</a:t>
            </a:r>
            <a:r>
              <a:rPr lang="en-US" altLang="zh-CN" dirty="0" smtClean="0"/>
              <a:t>range</a:t>
            </a:r>
            <a:r>
              <a:rPr lang="zh-CN" altLang="en-US" dirty="0" smtClean="0"/>
              <a:t>返回的是一个序列。</a:t>
            </a:r>
            <a:endParaRPr lang="en-US" altLang="zh-CN" dirty="0" smtClean="0"/>
          </a:p>
          <a:p>
            <a:endParaRPr lang="en-US" altLang="zh-CN" dirty="0"/>
          </a:p>
          <a:p>
            <a:r>
              <a:rPr lang="en-US" altLang="zh-CN" dirty="0" smtClean="0"/>
              <a:t>eye(n)</a:t>
            </a:r>
            <a:r>
              <a:rPr lang="zh-CN" altLang="en-US" dirty="0" smtClean="0"/>
              <a:t>函数产生一个</a:t>
            </a:r>
            <a:r>
              <a:rPr lang="en-US" altLang="zh-CN" dirty="0" smtClean="0"/>
              <a:t>n*n</a:t>
            </a:r>
            <a:r>
              <a:rPr lang="zh-CN" altLang="en-US" dirty="0" smtClean="0"/>
              <a:t>的单位矩阵</a:t>
            </a:r>
            <a:endParaRPr lang="en-US" altLang="zh-CN" dirty="0" smtClean="0"/>
          </a:p>
          <a:p>
            <a:endParaRPr lang="zh-CN" altLang="en-US" dirty="0"/>
          </a:p>
        </p:txBody>
      </p:sp>
    </p:spTree>
    <p:extLst>
      <p:ext uri="{BB962C8B-B14F-4D97-AF65-F5344CB8AC3E}">
        <p14:creationId xmlns:p14="http://schemas.microsoft.com/office/powerpoint/2010/main" val="5378008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为绘图绘制风格</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Plot</a:t>
            </a:r>
            <a:r>
              <a:rPr lang="zh-CN" altLang="en-US" dirty="0" smtClean="0"/>
              <a:t>函数的语法规则是</a:t>
            </a:r>
            <a:endParaRPr lang="en-US" altLang="zh-CN" dirty="0" smtClean="0"/>
          </a:p>
          <a:p>
            <a:r>
              <a:rPr lang="en-US" altLang="zh-CN" dirty="0" err="1"/>
              <a:t>plt.plot</a:t>
            </a:r>
            <a:r>
              <a:rPr lang="en-US" altLang="zh-CN" dirty="0"/>
              <a:t>(X, Y, </a:t>
            </a:r>
            <a:r>
              <a:rPr lang="en-US" altLang="zh-CN" dirty="0" smtClean="0"/>
              <a:t>‘&lt;</a:t>
            </a:r>
            <a:r>
              <a:rPr lang="en-US" altLang="zh-CN" dirty="0"/>
              <a:t>format</a:t>
            </a:r>
            <a:r>
              <a:rPr lang="en-US" altLang="zh-CN" dirty="0" smtClean="0"/>
              <a:t>&gt;’, </a:t>
            </a:r>
            <a:r>
              <a:rPr lang="en-US" altLang="zh-CN" dirty="0"/>
              <a:t>...) </a:t>
            </a:r>
            <a:br>
              <a:rPr lang="en-US" altLang="zh-CN" dirty="0"/>
            </a:br>
            <a:r>
              <a:rPr lang="en-US" altLang="zh-CN" dirty="0" smtClean="0"/>
              <a:t>X</a:t>
            </a:r>
            <a:r>
              <a:rPr lang="zh-CN" altLang="en-US" dirty="0" smtClean="0"/>
              <a:t>是</a:t>
            </a:r>
            <a:r>
              <a:rPr lang="en-US" altLang="zh-CN" dirty="0" smtClean="0"/>
              <a:t>x</a:t>
            </a:r>
            <a:r>
              <a:rPr lang="zh-CN" altLang="en-US" dirty="0" smtClean="0"/>
              <a:t>轴需要的</a:t>
            </a:r>
            <a:r>
              <a:rPr lang="en-US" altLang="zh-CN" dirty="0" smtClean="0"/>
              <a:t>list, Y</a:t>
            </a:r>
            <a:r>
              <a:rPr lang="zh-CN" altLang="en-US" dirty="0" smtClean="0"/>
              <a:t>是</a:t>
            </a:r>
            <a:r>
              <a:rPr lang="en-US" altLang="zh-CN" dirty="0" smtClean="0"/>
              <a:t>y</a:t>
            </a:r>
            <a:r>
              <a:rPr lang="zh-CN" altLang="en-US" dirty="0" smtClean="0"/>
              <a:t>轴需要的</a:t>
            </a:r>
            <a:r>
              <a:rPr lang="en-US" altLang="zh-CN" dirty="0" smtClean="0"/>
              <a:t>list, </a:t>
            </a:r>
            <a:r>
              <a:rPr lang="zh-CN" altLang="en-US" dirty="0" smtClean="0"/>
              <a:t>字符串‘</a:t>
            </a:r>
            <a:r>
              <a:rPr lang="en-US" altLang="zh-CN" dirty="0" smtClean="0"/>
              <a:t>&lt;format&gt;</a:t>
            </a:r>
            <a:r>
              <a:rPr lang="zh-CN" altLang="en-US" dirty="0" smtClean="0"/>
              <a:t>’就是要设置的绘制风格。风格包括三个部分</a:t>
            </a:r>
            <a:endParaRPr lang="en-US" altLang="zh-CN" dirty="0" smtClean="0"/>
          </a:p>
          <a:p>
            <a:r>
              <a:rPr lang="zh-CN" altLang="en-US" dirty="0" smtClean="0"/>
              <a:t>（</a:t>
            </a:r>
            <a:r>
              <a:rPr lang="en-US" altLang="zh-CN" dirty="0" smtClean="0"/>
              <a:t>1</a:t>
            </a:r>
            <a:r>
              <a:rPr lang="zh-CN" altLang="en-US" dirty="0" smtClean="0"/>
              <a:t>）颜色</a:t>
            </a:r>
            <a:endParaRPr lang="en-US" altLang="zh-CN" dirty="0" smtClean="0"/>
          </a:p>
          <a:p>
            <a:r>
              <a:rPr lang="zh-CN" altLang="en-US" dirty="0" smtClean="0"/>
              <a:t>（</a:t>
            </a:r>
            <a:r>
              <a:rPr lang="en-US" altLang="zh-CN" dirty="0" smtClean="0"/>
              <a:t>2</a:t>
            </a:r>
            <a:r>
              <a:rPr lang="zh-CN" altLang="en-US" dirty="0" smtClean="0"/>
              <a:t>）线段</a:t>
            </a:r>
            <a:endParaRPr lang="en-US" altLang="zh-CN" dirty="0" smtClean="0"/>
          </a:p>
          <a:p>
            <a:r>
              <a:rPr lang="zh-CN" altLang="en-US" dirty="0" smtClean="0"/>
              <a:t>（</a:t>
            </a:r>
            <a:r>
              <a:rPr lang="en-US" altLang="zh-CN" dirty="0" smtClean="0"/>
              <a:t>3</a:t>
            </a:r>
            <a:r>
              <a:rPr lang="zh-CN" altLang="en-US" dirty="0" smtClean="0"/>
              <a:t>）</a:t>
            </a:r>
            <a:r>
              <a:rPr lang="en-US" altLang="zh-CN" dirty="0" smtClean="0"/>
              <a:t>Marker</a:t>
            </a:r>
          </a:p>
          <a:p>
            <a:r>
              <a:rPr lang="zh-CN" altLang="en-US" dirty="0" smtClean="0"/>
              <a:t>绘制多个线段时也可以使用这样的语法</a:t>
            </a:r>
            <a:endParaRPr lang="en-US" altLang="zh-CN" dirty="0" smtClean="0"/>
          </a:p>
          <a:p>
            <a:r>
              <a:rPr lang="es-ES" altLang="zh-CN" dirty="0"/>
              <a:t>plt.plot(x1, y1, fmt1, x2, y2, fmt2, ...) </a:t>
            </a:r>
            <a:br>
              <a:rPr lang="es-ES" altLang="zh-CN" dirty="0"/>
            </a:b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716713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color</a:t>
            </a:r>
            <a:endParaRPr lang="zh-CN" altLang="en-US" dirty="0"/>
          </a:p>
        </p:txBody>
      </p:sp>
      <p:sp>
        <p:nvSpPr>
          <p:cNvPr id="3" name="内容占位符 2"/>
          <p:cNvSpPr>
            <a:spLocks noGrp="1"/>
          </p:cNvSpPr>
          <p:nvPr>
            <p:ph idx="1"/>
          </p:nvPr>
        </p:nvSpPr>
        <p:spPr/>
        <p:txBody>
          <a:bodyPr/>
          <a:lstStyle/>
          <a:p>
            <a:r>
              <a:rPr lang="en-US" altLang="zh-CN" dirty="0" smtClean="0"/>
              <a:t>plot</a:t>
            </a:r>
            <a:r>
              <a:rPr lang="zh-CN" altLang="en-US" dirty="0" smtClean="0"/>
              <a:t>函数可以默认选择颜色。用户也可以自己设置颜色</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875993" y="2975264"/>
            <a:ext cx="3473844" cy="3201700"/>
          </a:xfrm>
          <a:prstGeom prst="rect">
            <a:avLst/>
          </a:prstGeom>
        </p:spPr>
      </p:pic>
    </p:spTree>
    <p:extLst>
      <p:ext uri="{BB962C8B-B14F-4D97-AF65-F5344CB8AC3E}">
        <p14:creationId xmlns:p14="http://schemas.microsoft.com/office/powerpoint/2010/main" val="41172512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例如，</a:t>
            </a:r>
            <a:endParaRPr lang="en-US" altLang="zh-CN" dirty="0" smtClean="0"/>
          </a:p>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a:t>
            </a:r>
            <a:r>
              <a:rPr lang="en-US" altLang="zh-CN" dirty="0" smtClean="0"/>
              <a:t>'b', </a:t>
            </a:r>
            <a:r>
              <a:rPr lang="en-US" altLang="zh-CN" dirty="0"/>
              <a:t>label="normal")</a:t>
            </a:r>
          </a:p>
          <a:p>
            <a:r>
              <a:rPr lang="en-US" altLang="zh-CN" dirty="0" err="1"/>
              <a:t>plt.plot</a:t>
            </a:r>
            <a:r>
              <a:rPr lang="en-US" altLang="zh-CN" dirty="0"/>
              <a:t>(x, x*3.0,</a:t>
            </a:r>
            <a:r>
              <a:rPr lang="en-US" altLang="zh-CN" dirty="0" smtClean="0"/>
              <a:t>'c', </a:t>
            </a:r>
            <a:r>
              <a:rPr lang="en-US" altLang="zh-CN" dirty="0"/>
              <a:t>label="fast")</a:t>
            </a:r>
          </a:p>
          <a:p>
            <a:r>
              <a:rPr lang="en-US" altLang="zh-CN" dirty="0" err="1"/>
              <a:t>plt.plot</a:t>
            </a:r>
            <a:r>
              <a:rPr lang="en-US" altLang="zh-CN" dirty="0"/>
              <a:t>(x, x/3.0,</a:t>
            </a:r>
            <a:r>
              <a:rPr lang="en-US" altLang="zh-CN" dirty="0" smtClean="0"/>
              <a:t>'g', </a:t>
            </a:r>
            <a:r>
              <a:rPr lang="en-US" altLang="zh-CN" dirty="0"/>
              <a:t>label="slow</a:t>
            </a:r>
            <a:r>
              <a:rPr lang="en-US" altLang="zh-CN" dirty="0" smtClean="0"/>
              <a:t>")</a:t>
            </a:r>
          </a:p>
          <a:p>
            <a:r>
              <a:rPr lang="zh-CN" altLang="en-US" dirty="0" smtClean="0"/>
              <a:t>绘制蓝，青，绿色的三个线段</a:t>
            </a:r>
            <a:endParaRPr lang="zh-CN" altLang="en-US" dirty="0"/>
          </a:p>
        </p:txBody>
      </p:sp>
    </p:spTree>
    <p:extLst>
      <p:ext uri="{BB962C8B-B14F-4D97-AF65-F5344CB8AC3E}">
        <p14:creationId xmlns:p14="http://schemas.microsoft.com/office/powerpoint/2010/main" val="23030476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t>
            </a:r>
            <a:endParaRPr lang="zh-CN" altLang="en-US" dirty="0"/>
          </a:p>
        </p:txBody>
      </p:sp>
      <p:sp>
        <p:nvSpPr>
          <p:cNvPr id="3" name="内容占位符 2"/>
          <p:cNvSpPr>
            <a:spLocks noGrp="1"/>
          </p:cNvSpPr>
          <p:nvPr>
            <p:ph idx="1"/>
          </p:nvPr>
        </p:nvSpPr>
        <p:spPr/>
        <p:txBody>
          <a:bodyPr/>
          <a:lstStyle/>
          <a:p>
            <a:r>
              <a:rPr lang="zh-CN" altLang="en-US" dirty="0" smtClean="0"/>
              <a:t>有多种风格显示线段，例如</a:t>
            </a:r>
            <a:endParaRPr lang="en-US" altLang="zh-CN" dirty="0" smtClean="0"/>
          </a:p>
          <a:p>
            <a:r>
              <a:rPr lang="en-US" altLang="zh-CN" dirty="0" err="1"/>
              <a:t>plt.plot</a:t>
            </a:r>
            <a:r>
              <a:rPr lang="en-US" altLang="zh-CN" dirty="0"/>
              <a:t>(x, x*1.5,'b-', label="normal")</a:t>
            </a:r>
          </a:p>
          <a:p>
            <a:r>
              <a:rPr lang="en-US" altLang="zh-CN" dirty="0" err="1"/>
              <a:t>plt.plot</a:t>
            </a:r>
            <a:r>
              <a:rPr lang="en-US" altLang="zh-CN" dirty="0"/>
              <a:t>(x, x*3.0,'c--', label="fast")</a:t>
            </a:r>
          </a:p>
          <a:p>
            <a:r>
              <a:rPr lang="en-US" altLang="zh-CN" dirty="0" err="1"/>
              <a:t>plt.plot</a:t>
            </a:r>
            <a:r>
              <a:rPr lang="en-US" altLang="zh-CN" dirty="0"/>
              <a:t>(x, x/3.0,'g-.', label="slow")</a:t>
            </a:r>
            <a:endParaRPr lang="zh-CN" altLang="en-US" dirty="0"/>
          </a:p>
        </p:txBody>
      </p:sp>
      <p:pic>
        <p:nvPicPr>
          <p:cNvPr id="4" name="图片 3"/>
          <p:cNvPicPr>
            <a:picLocks noChangeAspect="1"/>
          </p:cNvPicPr>
          <p:nvPr/>
        </p:nvPicPr>
        <p:blipFill>
          <a:blip r:embed="rId2"/>
          <a:stretch>
            <a:fillRect/>
          </a:stretch>
        </p:blipFill>
        <p:spPr>
          <a:xfrm>
            <a:off x="3575436" y="4200814"/>
            <a:ext cx="5041128" cy="2111086"/>
          </a:xfrm>
          <a:prstGeom prst="rect">
            <a:avLst/>
          </a:prstGeom>
        </p:spPr>
      </p:pic>
    </p:spTree>
    <p:extLst>
      <p:ext uri="{BB962C8B-B14F-4D97-AF65-F5344CB8AC3E}">
        <p14:creationId xmlns:p14="http://schemas.microsoft.com/office/powerpoint/2010/main" val="277461808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Marker</a:t>
            </a:r>
            <a:endParaRPr lang="zh-CN" altLang="en-US" dirty="0"/>
          </a:p>
        </p:txBody>
      </p:sp>
      <p:sp>
        <p:nvSpPr>
          <p:cNvPr id="3" name="内容占位符 2"/>
          <p:cNvSpPr>
            <a:spLocks noGrp="1"/>
          </p:cNvSpPr>
          <p:nvPr>
            <p:ph idx="1"/>
          </p:nvPr>
        </p:nvSpPr>
        <p:spPr/>
        <p:txBody>
          <a:bodyPr/>
          <a:lstStyle/>
          <a:p>
            <a:r>
              <a:rPr lang="en-US" altLang="zh-CN" dirty="0" err="1" smtClean="0"/>
              <a:t>Matplotlib</a:t>
            </a:r>
            <a:r>
              <a:rPr lang="zh-CN" altLang="en-US" dirty="0" smtClean="0"/>
              <a:t>绘图中，图是由点和连接点的线构成的。</a:t>
            </a:r>
            <a:endParaRPr lang="en-US" altLang="zh-CN" dirty="0" smtClean="0"/>
          </a:p>
          <a:p>
            <a:r>
              <a:rPr lang="zh-CN" altLang="en-US" dirty="0" smtClean="0"/>
              <a:t>点就是</a:t>
            </a:r>
            <a:r>
              <a:rPr lang="en-US" altLang="zh-CN" dirty="0" smtClean="0"/>
              <a:t>plot</a:t>
            </a:r>
            <a:r>
              <a:rPr lang="zh-CN" altLang="en-US" dirty="0" smtClean="0"/>
              <a:t>函数中的两个参数</a:t>
            </a:r>
            <a:r>
              <a:rPr lang="en-US" altLang="zh-CN" dirty="0" smtClean="0"/>
              <a:t>x</a:t>
            </a:r>
            <a:r>
              <a:rPr lang="zh-CN" altLang="en-US" dirty="0" smtClean="0"/>
              <a:t>和</a:t>
            </a:r>
            <a:r>
              <a:rPr lang="en-US" altLang="zh-CN" dirty="0" smtClean="0"/>
              <a:t>y</a:t>
            </a:r>
            <a:r>
              <a:rPr lang="zh-CN" altLang="en-US" dirty="0" smtClean="0"/>
              <a:t>，即两个</a:t>
            </a:r>
            <a:r>
              <a:rPr lang="en-US" altLang="zh-CN" dirty="0" smtClean="0"/>
              <a:t>list</a:t>
            </a:r>
            <a:r>
              <a:rPr lang="zh-CN" altLang="en-US" dirty="0" smtClean="0"/>
              <a:t>中逐对元素构成的点。它们在</a:t>
            </a:r>
            <a:r>
              <a:rPr lang="en-US" altLang="zh-CN" dirty="0" err="1" smtClean="0"/>
              <a:t>matplotlib</a:t>
            </a:r>
            <a:r>
              <a:rPr lang="zh-CN" altLang="en-US" dirty="0" smtClean="0"/>
              <a:t>中称为</a:t>
            </a:r>
            <a:r>
              <a:rPr lang="en-US" altLang="zh-CN" dirty="0" smtClean="0"/>
              <a:t>marker.</a:t>
            </a:r>
          </a:p>
          <a:p>
            <a:r>
              <a:rPr lang="en-US" altLang="zh-CN" dirty="0" smtClean="0"/>
              <a:t>Marker</a:t>
            </a:r>
            <a:r>
              <a:rPr lang="zh-CN" altLang="en-US" dirty="0" smtClean="0"/>
              <a:t>的风格是可以改变的。</a:t>
            </a:r>
            <a:endParaRPr lang="en-US" altLang="zh-CN" dirty="0" smtClean="0"/>
          </a:p>
          <a:p>
            <a:pPr marL="0" indent="0">
              <a:buNone/>
            </a:pP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1096241" y="3893128"/>
            <a:ext cx="4706578" cy="1585912"/>
          </a:xfrm>
          <a:prstGeom prst="rect">
            <a:avLst/>
          </a:prstGeom>
        </p:spPr>
      </p:pic>
    </p:spTree>
    <p:extLst>
      <p:ext uri="{BB962C8B-B14F-4D97-AF65-F5344CB8AC3E}">
        <p14:creationId xmlns:p14="http://schemas.microsoft.com/office/powerpoint/2010/main" val="11881414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22964" y="0"/>
            <a:ext cx="3539836" cy="6936517"/>
          </a:xfrm>
          <a:prstGeom prst="rect">
            <a:avLst/>
          </a:prstGeom>
        </p:spPr>
      </p:pic>
    </p:spTree>
    <p:extLst>
      <p:ext uri="{BB962C8B-B14F-4D97-AF65-F5344CB8AC3E}">
        <p14:creationId xmlns:p14="http://schemas.microsoft.com/office/powerpoint/2010/main" val="314526635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试一试</a:t>
            </a:r>
            <a:endParaRPr lang="zh-CN" altLang="en-US" dirty="0"/>
          </a:p>
        </p:txBody>
      </p:sp>
      <p:sp>
        <p:nvSpPr>
          <p:cNvPr id="3" name="内容占位符 2"/>
          <p:cNvSpPr>
            <a:spLocks noGrp="1"/>
          </p:cNvSpPr>
          <p:nvPr>
            <p:ph idx="1"/>
          </p:nvPr>
        </p:nvSpPr>
        <p:spPr/>
        <p:txBody>
          <a:bodyPr>
            <a:normAutofit/>
          </a:bodyPr>
          <a:lstStyle/>
          <a:p>
            <a:r>
              <a:rPr lang="en-US" altLang="zh-CN" dirty="0" smtClean="0"/>
              <a:t>x </a:t>
            </a:r>
            <a:r>
              <a:rPr lang="en-US" altLang="zh-CN" dirty="0"/>
              <a:t>= </a:t>
            </a:r>
            <a:r>
              <a:rPr lang="en-US" altLang="zh-CN" dirty="0" err="1"/>
              <a:t>np.arange</a:t>
            </a:r>
            <a:r>
              <a:rPr lang="en-US" altLang="zh-CN" dirty="0"/>
              <a:t>(1, 5)</a:t>
            </a:r>
          </a:p>
          <a:p>
            <a:r>
              <a:rPr lang="en-US" altLang="zh-CN" dirty="0" err="1"/>
              <a:t>plt.plot</a:t>
            </a:r>
            <a:r>
              <a:rPr lang="en-US" altLang="zh-CN" dirty="0"/>
              <a:t>(x, x*1.5,'o</a:t>
            </a:r>
            <a:r>
              <a:rPr lang="en-US" altLang="zh-CN" dirty="0" smtClean="0"/>
              <a:t>')</a:t>
            </a:r>
            <a:endParaRPr lang="en-US" altLang="zh-CN" dirty="0"/>
          </a:p>
          <a:p>
            <a:r>
              <a:rPr lang="en-US" altLang="zh-CN" dirty="0" err="1"/>
              <a:t>plt.plot</a:t>
            </a:r>
            <a:r>
              <a:rPr lang="en-US" altLang="zh-CN" dirty="0"/>
              <a:t>(x, x*3.0,'s</a:t>
            </a:r>
            <a:r>
              <a:rPr lang="en-US" altLang="zh-CN" dirty="0" smtClean="0"/>
              <a:t>')</a:t>
            </a:r>
            <a:endParaRPr lang="en-US" altLang="zh-CN" dirty="0"/>
          </a:p>
          <a:p>
            <a:r>
              <a:rPr lang="en-US" altLang="zh-CN" dirty="0" err="1"/>
              <a:t>plt.plot</a:t>
            </a:r>
            <a:r>
              <a:rPr lang="en-US" altLang="zh-CN" dirty="0"/>
              <a:t>(x, x/3.0,'D</a:t>
            </a:r>
            <a:r>
              <a:rPr lang="en-US" altLang="zh-CN" dirty="0" smtClean="0"/>
              <a:t>')</a:t>
            </a:r>
          </a:p>
          <a:p>
            <a:r>
              <a:rPr lang="zh-CN" altLang="en-US" dirty="0" smtClean="0"/>
              <a:t>这个例子中，我们只设置了</a:t>
            </a:r>
            <a:r>
              <a:rPr lang="en-US" altLang="zh-CN" dirty="0" smtClean="0"/>
              <a:t>marker</a:t>
            </a:r>
            <a:r>
              <a:rPr lang="zh-CN" altLang="en-US" dirty="0" smtClean="0"/>
              <a:t>的风格，没设置线段的风格，因此不会显示线段。颜色也没设置因此会使用默认的设置。</a:t>
            </a:r>
            <a:endParaRPr lang="en-US" altLang="zh-CN" dirty="0"/>
          </a:p>
        </p:txBody>
      </p:sp>
    </p:spTree>
    <p:extLst>
      <p:ext uri="{BB962C8B-B14F-4D97-AF65-F5344CB8AC3E}">
        <p14:creationId xmlns:p14="http://schemas.microsoft.com/office/powerpoint/2010/main" val="12723590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8040" y="1815465"/>
            <a:ext cx="10515600" cy="4351338"/>
          </a:xfrm>
        </p:spPr>
        <p:txBody>
          <a:bodyPr/>
          <a:lstStyle/>
          <a:p>
            <a:r>
              <a:rPr lang="zh-CN" altLang="en-US" dirty="0" smtClean="0"/>
              <a:t>练习：</a:t>
            </a:r>
            <a:endParaRPr lang="en-US" altLang="zh-CN" dirty="0" smtClean="0"/>
          </a:p>
          <a:p>
            <a:r>
              <a:rPr lang="zh-CN" altLang="en-US" dirty="0" smtClean="0"/>
              <a:t>在一张图上绘制正弦和余弦波。使用不同的颜色，线段，和</a:t>
            </a:r>
            <a:r>
              <a:rPr lang="en-US" altLang="zh-CN" dirty="0" smtClean="0"/>
              <a:t>marker</a:t>
            </a:r>
            <a:endParaRPr lang="zh-CN" altLang="en-US" dirty="0"/>
          </a:p>
        </p:txBody>
      </p:sp>
    </p:spTree>
    <p:extLst>
      <p:ext uri="{BB962C8B-B14F-4D97-AF65-F5344CB8AC3E}">
        <p14:creationId xmlns:p14="http://schemas.microsoft.com/office/powerpoint/2010/main" val="20182754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keyword argument</a:t>
            </a:r>
            <a:r>
              <a:rPr lang="zh-CN" altLang="en-US" dirty="0" smtClean="0"/>
              <a:t>进行更精细的控制</a:t>
            </a:r>
            <a:endParaRPr lang="zh-CN" altLang="en-US" dirty="0"/>
          </a:p>
        </p:txBody>
      </p:sp>
      <p:sp>
        <p:nvSpPr>
          <p:cNvPr id="3" name="内容占位符 2"/>
          <p:cNvSpPr>
            <a:spLocks noGrp="1"/>
          </p:cNvSpPr>
          <p:nvPr>
            <p:ph idx="1"/>
          </p:nvPr>
        </p:nvSpPr>
        <p:spPr/>
        <p:txBody>
          <a:bodyPr/>
          <a:lstStyle/>
          <a:p>
            <a:r>
              <a:rPr lang="en-US" altLang="zh-CN" dirty="0" smtClean="0"/>
              <a:t>Plot</a:t>
            </a:r>
            <a:r>
              <a:rPr lang="zh-CN" altLang="en-US" dirty="0" smtClean="0"/>
              <a:t>是一个功能很丰富的函数，它有一些</a:t>
            </a:r>
            <a:r>
              <a:rPr lang="en-US" altLang="zh-CN" dirty="0"/>
              <a:t>keyword </a:t>
            </a:r>
            <a:r>
              <a:rPr lang="en-US" altLang="zh-CN" dirty="0" smtClean="0"/>
              <a:t>argument</a:t>
            </a:r>
            <a:r>
              <a:rPr lang="zh-CN" altLang="en-US" dirty="0" smtClean="0"/>
              <a:t>可以来设置</a:t>
            </a:r>
            <a:r>
              <a:rPr lang="en-US" altLang="zh-CN" dirty="0" smtClean="0"/>
              <a:t>color, line</a:t>
            </a:r>
            <a:r>
              <a:rPr lang="zh-CN" altLang="en-US" dirty="0" smtClean="0"/>
              <a:t>和</a:t>
            </a:r>
            <a:r>
              <a:rPr lang="en-US" altLang="zh-CN" dirty="0" smtClean="0"/>
              <a:t>marker</a:t>
            </a:r>
            <a:r>
              <a:rPr lang="zh-CN" altLang="en-US" dirty="0" smtClean="0"/>
              <a:t>的风格。</a:t>
            </a:r>
            <a:endParaRPr lang="zh-CN" altLang="en-US" dirty="0"/>
          </a:p>
        </p:txBody>
      </p:sp>
      <p:pic>
        <p:nvPicPr>
          <p:cNvPr id="4" name="图片 3"/>
          <p:cNvPicPr>
            <a:picLocks noChangeAspect="1"/>
          </p:cNvPicPr>
          <p:nvPr/>
        </p:nvPicPr>
        <p:blipFill>
          <a:blip r:embed="rId2"/>
          <a:stretch>
            <a:fillRect/>
          </a:stretch>
        </p:blipFill>
        <p:spPr>
          <a:xfrm>
            <a:off x="1165946" y="2653845"/>
            <a:ext cx="7876553" cy="3126798"/>
          </a:xfrm>
          <a:prstGeom prst="rect">
            <a:avLst/>
          </a:prstGeom>
        </p:spPr>
      </p:pic>
    </p:spTree>
    <p:extLst>
      <p:ext uri="{BB962C8B-B14F-4D97-AF65-F5344CB8AC3E}">
        <p14:creationId xmlns:p14="http://schemas.microsoft.com/office/powerpoint/2010/main" val="15779741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下面绘制一个</a:t>
            </a:r>
            <a:r>
              <a:rPr lang="en-US" altLang="zh-CN" dirty="0" smtClean="0"/>
              <a:t>dot-dash</a:t>
            </a:r>
            <a:r>
              <a:rPr lang="zh-CN" altLang="en-US" dirty="0" smtClean="0"/>
              <a:t>风格的蓝色的线；红色的</a:t>
            </a:r>
            <a:r>
              <a:rPr lang="en-US" altLang="zh-CN" dirty="0" smtClean="0"/>
              <a:t>marker</a:t>
            </a:r>
            <a:r>
              <a:rPr lang="zh-CN" altLang="en-US" dirty="0" smtClean="0"/>
              <a:t>有黑色的边；所有的</a:t>
            </a:r>
            <a:r>
              <a:rPr lang="en-US" altLang="zh-CN" dirty="0" smtClean="0"/>
              <a:t>marker</a:t>
            </a:r>
            <a:r>
              <a:rPr lang="zh-CN" altLang="en-US" dirty="0" smtClean="0"/>
              <a:t>比默认值更大</a:t>
            </a:r>
            <a:endParaRPr lang="en-US" altLang="zh-CN" dirty="0" smtClean="0"/>
          </a:p>
          <a:p>
            <a:r>
              <a:rPr lang="en-US" altLang="zh-CN" dirty="0"/>
              <a:t>y = </a:t>
            </a:r>
            <a:r>
              <a:rPr lang="en-US" altLang="zh-CN" dirty="0" err="1"/>
              <a:t>np.arange</a:t>
            </a:r>
            <a:r>
              <a:rPr lang="en-US" altLang="zh-CN" dirty="0"/>
              <a:t>(1, 3, 0.3)</a:t>
            </a:r>
          </a:p>
          <a:p>
            <a:r>
              <a:rPr lang="en-US" altLang="zh-CN" dirty="0" err="1"/>
              <a:t>plt.plot</a:t>
            </a:r>
            <a:r>
              <a:rPr lang="en-US" altLang="zh-CN" dirty="0"/>
              <a:t>(y, color='blue', </a:t>
            </a:r>
            <a:r>
              <a:rPr lang="en-US" altLang="zh-CN" dirty="0" err="1"/>
              <a:t>linestyle</a:t>
            </a:r>
            <a:r>
              <a:rPr lang="en-US" altLang="zh-CN" dirty="0"/>
              <a:t>='</a:t>
            </a:r>
            <a:r>
              <a:rPr lang="en-US" altLang="zh-CN" dirty="0" err="1"/>
              <a:t>dashdot</a:t>
            </a:r>
            <a:r>
              <a:rPr lang="en-US" altLang="zh-CN" dirty="0"/>
              <a:t>', linewidth=4,</a:t>
            </a:r>
          </a:p>
          <a:p>
            <a:r>
              <a:rPr lang="en-US" altLang="zh-CN" dirty="0"/>
              <a:t>marker='o', </a:t>
            </a:r>
            <a:r>
              <a:rPr lang="en-US" altLang="zh-CN" dirty="0" err="1"/>
              <a:t>markerfacecolor</a:t>
            </a:r>
            <a:r>
              <a:rPr lang="en-US" altLang="zh-CN" dirty="0"/>
              <a:t>='red', </a:t>
            </a:r>
            <a:r>
              <a:rPr lang="en-US" altLang="zh-CN" dirty="0" err="1"/>
              <a:t>markeredgecolor</a:t>
            </a:r>
            <a:r>
              <a:rPr lang="en-US" altLang="zh-CN" dirty="0"/>
              <a:t>='black',</a:t>
            </a:r>
          </a:p>
          <a:p>
            <a:r>
              <a:rPr lang="en-US" altLang="zh-CN" dirty="0" err="1"/>
              <a:t>markeredgewidth</a:t>
            </a:r>
            <a:r>
              <a:rPr lang="en-US" altLang="zh-CN" dirty="0"/>
              <a:t>=3, </a:t>
            </a:r>
            <a:r>
              <a:rPr lang="en-US" altLang="zh-CN" dirty="0" err="1"/>
              <a:t>markersize</a:t>
            </a:r>
            <a:r>
              <a:rPr lang="en-US" altLang="zh-CN" dirty="0"/>
              <a:t>=12)</a:t>
            </a:r>
            <a:endParaRPr lang="zh-CN" altLang="en-US" dirty="0"/>
          </a:p>
        </p:txBody>
      </p:sp>
    </p:spTree>
    <p:extLst>
      <p:ext uri="{BB962C8B-B14F-4D97-AF65-F5344CB8AC3E}">
        <p14:creationId xmlns:p14="http://schemas.microsoft.com/office/powerpoint/2010/main" val="1804702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3795" name="内容占位符 2"/>
          <p:cNvSpPr>
            <a:spLocks noGrp="1"/>
          </p:cNvSpPr>
          <p:nvPr>
            <p:ph idx="1"/>
          </p:nvPr>
        </p:nvSpPr>
        <p:spPr>
          <a:xfrm>
            <a:off x="1919288" y="774701"/>
            <a:ext cx="8331200" cy="1285875"/>
          </a:xfrm>
        </p:spPr>
        <p:txBody>
          <a:bodyPr/>
          <a:lstStyle/>
          <a:p>
            <a:endParaRPr lang="zh-CN" altLang="en-US" smtClean="0"/>
          </a:p>
        </p:txBody>
      </p:sp>
      <p:pic>
        <p:nvPicPr>
          <p:cNvPr id="337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51" y="793751"/>
            <a:ext cx="8791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1482726"/>
            <a:ext cx="75882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4773613"/>
            <a:ext cx="773112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3003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 and Y ticks</a:t>
            </a:r>
            <a:endParaRPr lang="zh-CN" altLang="en-US" dirty="0"/>
          </a:p>
        </p:txBody>
      </p:sp>
      <p:sp>
        <p:nvSpPr>
          <p:cNvPr id="3" name="内容占位符 2"/>
          <p:cNvSpPr>
            <a:spLocks noGrp="1"/>
          </p:cNvSpPr>
          <p:nvPr>
            <p:ph idx="1"/>
          </p:nvPr>
        </p:nvSpPr>
        <p:spPr/>
        <p:txBody>
          <a:bodyPr/>
          <a:lstStyle/>
          <a:p>
            <a:r>
              <a:rPr lang="en-US" altLang="zh-CN" dirty="0" smtClean="0"/>
              <a:t>ticks</a:t>
            </a:r>
            <a:r>
              <a:rPr lang="zh-CN" altLang="en-US" dirty="0" smtClean="0"/>
              <a:t>是在</a:t>
            </a:r>
            <a:r>
              <a:rPr lang="en-US" altLang="zh-CN" dirty="0" smtClean="0"/>
              <a:t>x</a:t>
            </a:r>
            <a:r>
              <a:rPr lang="zh-CN" altLang="en-US" dirty="0" smtClean="0"/>
              <a:t>轴和</a:t>
            </a:r>
            <a:r>
              <a:rPr lang="en-US" altLang="zh-CN" dirty="0" smtClean="0"/>
              <a:t>y</a:t>
            </a:r>
            <a:r>
              <a:rPr lang="zh-CN" altLang="en-US" dirty="0" smtClean="0"/>
              <a:t>轴上显示坐标标志。</a:t>
            </a:r>
            <a:endParaRPr lang="en-US" altLang="zh-CN" dirty="0" smtClean="0"/>
          </a:p>
          <a:p>
            <a:r>
              <a:rPr lang="zh-CN" altLang="en-US" dirty="0" smtClean="0"/>
              <a:t>和坐标上的数值（或</a:t>
            </a:r>
            <a:r>
              <a:rPr lang="en-US" altLang="zh-CN" dirty="0" smtClean="0"/>
              <a:t>label</a:t>
            </a:r>
            <a:r>
              <a:rPr lang="zh-CN" altLang="en-US" dirty="0" smtClean="0"/>
              <a:t>）配合。</a:t>
            </a:r>
            <a:endParaRPr lang="en-US" altLang="zh-CN" dirty="0" smtClean="0"/>
          </a:p>
          <a:p>
            <a:r>
              <a:rPr lang="en-US" altLang="zh-CN" dirty="0" err="1" smtClean="0"/>
              <a:t>xticks</a:t>
            </a:r>
            <a:r>
              <a:rPr lang="zh-CN" altLang="en-US" dirty="0" smtClean="0"/>
              <a:t>和</a:t>
            </a:r>
            <a:r>
              <a:rPr lang="en-US" altLang="zh-CN" dirty="0" err="1" smtClean="0"/>
              <a:t>yticks</a:t>
            </a:r>
            <a:r>
              <a:rPr lang="zh-CN" altLang="en-US" dirty="0" smtClean="0"/>
              <a:t>两个函数可以对</a:t>
            </a:r>
            <a:r>
              <a:rPr lang="en-US" altLang="zh-CN" dirty="0" smtClean="0"/>
              <a:t>ticks</a:t>
            </a:r>
            <a:r>
              <a:rPr lang="zh-CN" altLang="en-US" dirty="0" smtClean="0"/>
              <a:t>进行管理</a:t>
            </a:r>
            <a:endParaRPr lang="en-US" altLang="zh-CN" dirty="0" smtClean="0"/>
          </a:p>
          <a:p>
            <a:r>
              <a:rPr lang="en-US" altLang="zh-CN" dirty="0" err="1"/>
              <a:t>locs</a:t>
            </a:r>
            <a:r>
              <a:rPr lang="en-US" altLang="zh-CN" dirty="0"/>
              <a:t>, labels = </a:t>
            </a:r>
            <a:r>
              <a:rPr lang="en-US" altLang="zh-CN" dirty="0" err="1"/>
              <a:t>plt.xticks</a:t>
            </a:r>
            <a:r>
              <a:rPr lang="en-US" altLang="zh-CN" dirty="0"/>
              <a:t>() </a:t>
            </a:r>
            <a:br>
              <a:rPr lang="en-US" altLang="zh-CN" dirty="0"/>
            </a:br>
            <a:r>
              <a:rPr lang="zh-CN" altLang="en-US" dirty="0" smtClean="0"/>
              <a:t>显示当前</a:t>
            </a:r>
            <a:r>
              <a:rPr lang="en-US" altLang="zh-CN" dirty="0" smtClean="0"/>
              <a:t>x</a:t>
            </a:r>
            <a:r>
              <a:rPr lang="zh-CN" altLang="en-US" dirty="0" smtClean="0"/>
              <a:t>轴上的</a:t>
            </a:r>
            <a:r>
              <a:rPr lang="en-US" altLang="zh-CN" dirty="0" smtClean="0"/>
              <a:t>ticks</a:t>
            </a:r>
            <a:r>
              <a:rPr lang="zh-CN" altLang="en-US" dirty="0" smtClean="0"/>
              <a:t>的名称和位置</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881961" y="2103355"/>
            <a:ext cx="2093311" cy="2195426"/>
          </a:xfrm>
          <a:prstGeom prst="rect">
            <a:avLst/>
          </a:prstGeom>
        </p:spPr>
      </p:pic>
      <p:sp>
        <p:nvSpPr>
          <p:cNvPr id="5" name="矩形 4"/>
          <p:cNvSpPr/>
          <p:nvPr/>
        </p:nvSpPr>
        <p:spPr>
          <a:xfrm>
            <a:off x="8700655" y="2992582"/>
            <a:ext cx="512618" cy="4710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64881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绘图时，可以改变</a:t>
            </a:r>
            <a:r>
              <a:rPr lang="en-US" altLang="zh-CN" dirty="0" smtClean="0"/>
              <a:t>ticks</a:t>
            </a:r>
            <a:r>
              <a:rPr lang="zh-CN" altLang="en-US" dirty="0" smtClean="0"/>
              <a:t>，例如</a:t>
            </a:r>
            <a:endParaRPr lang="en-US" altLang="zh-CN" dirty="0" smtClean="0"/>
          </a:p>
          <a:p>
            <a:r>
              <a:rPr lang="en-US" altLang="zh-CN" dirty="0"/>
              <a:t>x = [5, 3, 7, 2, 4, 1]</a:t>
            </a:r>
          </a:p>
          <a:p>
            <a:r>
              <a:rPr lang="en-US" altLang="zh-CN" dirty="0" err="1"/>
              <a:t>plt.plot</a:t>
            </a:r>
            <a:r>
              <a:rPr lang="en-US" altLang="zh-CN" dirty="0"/>
              <a:t>(x);</a:t>
            </a:r>
          </a:p>
          <a:p>
            <a:r>
              <a:rPr lang="en-US" altLang="zh-CN" dirty="0" err="1"/>
              <a:t>plt.xticks</a:t>
            </a:r>
            <a:r>
              <a:rPr lang="en-US" altLang="zh-CN" dirty="0"/>
              <a:t>(range(</a:t>
            </a:r>
            <a:r>
              <a:rPr lang="en-US" altLang="zh-CN" dirty="0" err="1"/>
              <a:t>len</a:t>
            </a:r>
            <a:r>
              <a:rPr lang="en-US" altLang="zh-CN" dirty="0"/>
              <a:t>(x)), ['a', 'b', 'c', 'd', 'e', 'f']);</a:t>
            </a:r>
          </a:p>
          <a:p>
            <a:r>
              <a:rPr lang="en-US" altLang="zh-CN" dirty="0" err="1"/>
              <a:t>plt.yticks</a:t>
            </a:r>
            <a:r>
              <a:rPr lang="en-US" altLang="zh-CN" dirty="0"/>
              <a:t>(range(1, 8, 2</a:t>
            </a:r>
            <a:r>
              <a:rPr lang="en-US" altLang="zh-CN" dirty="0" smtClean="0"/>
              <a:t>))</a:t>
            </a:r>
          </a:p>
          <a:p>
            <a:endParaRPr lang="en-US" altLang="zh-CN" dirty="0"/>
          </a:p>
          <a:p>
            <a:r>
              <a:rPr lang="zh-CN" altLang="en-US" dirty="0" smtClean="0"/>
              <a:t>设置</a:t>
            </a:r>
            <a:r>
              <a:rPr lang="en-US" altLang="zh-CN" dirty="0" smtClean="0"/>
              <a:t>x</a:t>
            </a:r>
            <a:r>
              <a:rPr lang="zh-CN" altLang="en-US" dirty="0" smtClean="0"/>
              <a:t>轴的</a:t>
            </a:r>
            <a:r>
              <a:rPr lang="en-US" altLang="zh-CN" dirty="0" smtClean="0"/>
              <a:t>ticks</a:t>
            </a:r>
            <a:r>
              <a:rPr lang="zh-CN" altLang="en-US" dirty="0" smtClean="0"/>
              <a:t>显示字符串，设置</a:t>
            </a:r>
            <a:r>
              <a:rPr lang="en-US" altLang="zh-CN" dirty="0" smtClean="0"/>
              <a:t>y</a:t>
            </a:r>
            <a:r>
              <a:rPr lang="zh-CN" altLang="en-US" dirty="0" smtClean="0"/>
              <a:t>轴的</a:t>
            </a:r>
            <a:r>
              <a:rPr lang="en-US" altLang="zh-CN" dirty="0" smtClean="0"/>
              <a:t>ticks</a:t>
            </a:r>
            <a:r>
              <a:rPr lang="zh-CN" altLang="en-US" dirty="0" smtClean="0"/>
              <a:t>显示</a:t>
            </a:r>
            <a:r>
              <a:rPr lang="en-US" altLang="zh-CN" dirty="0" smtClean="0"/>
              <a:t>4</a:t>
            </a:r>
            <a:r>
              <a:rPr lang="zh-CN" altLang="en-US" dirty="0" smtClean="0"/>
              <a:t>个值</a:t>
            </a:r>
            <a:endParaRPr lang="zh-CN" altLang="en-US" dirty="0"/>
          </a:p>
        </p:txBody>
      </p:sp>
    </p:spTree>
    <p:extLst>
      <p:ext uri="{BB962C8B-B14F-4D97-AF65-F5344CB8AC3E}">
        <p14:creationId xmlns:p14="http://schemas.microsoft.com/office/powerpoint/2010/main" val="397293464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Plot type</a:t>
            </a:r>
            <a:endParaRPr lang="zh-CN" altLang="en-US" dirty="0"/>
          </a:p>
        </p:txBody>
      </p:sp>
      <p:sp>
        <p:nvSpPr>
          <p:cNvPr id="3" name="内容占位符 2"/>
          <p:cNvSpPr>
            <a:spLocks noGrp="1"/>
          </p:cNvSpPr>
          <p:nvPr>
            <p:ph idx="1"/>
          </p:nvPr>
        </p:nvSpPr>
        <p:spPr/>
        <p:txBody>
          <a:bodyPr/>
          <a:lstStyle/>
          <a:p>
            <a:r>
              <a:rPr lang="zh-CN" altLang="en-US" dirty="0" smtClean="0"/>
              <a:t>前面我们的绘图仅仅涉及到了点线图。</a:t>
            </a:r>
            <a:r>
              <a:rPr lang="en-US" altLang="zh-CN" dirty="0" err="1" smtClean="0"/>
              <a:t>Matplotlib</a:t>
            </a:r>
            <a:r>
              <a:rPr lang="zh-CN" altLang="en-US" dirty="0" smtClean="0"/>
              <a:t>提供了丰富的绘图类型。</a:t>
            </a:r>
            <a:endParaRPr lang="zh-CN" altLang="en-US" dirty="0"/>
          </a:p>
        </p:txBody>
      </p:sp>
      <p:pic>
        <p:nvPicPr>
          <p:cNvPr id="4" name="图片 3"/>
          <p:cNvPicPr>
            <a:picLocks noChangeAspect="1"/>
          </p:cNvPicPr>
          <p:nvPr/>
        </p:nvPicPr>
        <p:blipFill>
          <a:blip r:embed="rId2"/>
          <a:stretch>
            <a:fillRect/>
          </a:stretch>
        </p:blipFill>
        <p:spPr>
          <a:xfrm>
            <a:off x="2873952" y="2313707"/>
            <a:ext cx="6053177" cy="4488873"/>
          </a:xfrm>
          <a:prstGeom prst="rect">
            <a:avLst/>
          </a:prstGeom>
        </p:spPr>
      </p:pic>
    </p:spTree>
    <p:extLst>
      <p:ext uri="{BB962C8B-B14F-4D97-AF65-F5344CB8AC3E}">
        <p14:creationId xmlns:p14="http://schemas.microsoft.com/office/powerpoint/2010/main" val="14328540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Histogram charts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Hist</a:t>
            </a:r>
            <a:r>
              <a:rPr lang="zh-CN" altLang="en-US" dirty="0" smtClean="0"/>
              <a:t>函数绘制直方图，它用柱状的形式展示频率。它显示数据落在每个类别（又称为</a:t>
            </a:r>
            <a:r>
              <a:rPr lang="en-US" altLang="zh-CN" dirty="0" smtClean="0"/>
              <a:t>bin</a:t>
            </a:r>
            <a:r>
              <a:rPr lang="zh-CN" altLang="en-US" dirty="0" smtClean="0"/>
              <a:t>）的频率（个数）。默认的</a:t>
            </a:r>
            <a:r>
              <a:rPr lang="en-US" altLang="zh-CN" dirty="0" err="1" smtClean="0"/>
              <a:t>hist</a:t>
            </a:r>
            <a:r>
              <a:rPr lang="zh-CN" altLang="en-US" dirty="0" smtClean="0"/>
              <a:t>将数据集中的数据平均划分成</a:t>
            </a:r>
            <a:r>
              <a:rPr lang="en-US" altLang="zh-CN" dirty="0" smtClean="0"/>
              <a:t>10</a:t>
            </a:r>
            <a:r>
              <a:rPr lang="zh-CN" altLang="en-US" dirty="0" smtClean="0"/>
              <a:t>个</a:t>
            </a:r>
            <a:r>
              <a:rPr lang="en-US" altLang="zh-CN" dirty="0" smtClean="0"/>
              <a:t>bin</a:t>
            </a:r>
            <a:r>
              <a:rPr lang="zh-CN" altLang="en-US" dirty="0" smtClean="0"/>
              <a:t>。</a:t>
            </a:r>
            <a:endParaRPr lang="en-US" altLang="zh-CN" dirty="0" smtClean="0"/>
          </a:p>
          <a:p>
            <a:r>
              <a:rPr lang="zh-CN" altLang="en-US" dirty="0" smtClean="0"/>
              <a:t>例如，</a:t>
            </a:r>
            <a:endParaRPr lang="en-US" altLang="zh-CN" dirty="0" smtClean="0"/>
          </a:p>
          <a:p>
            <a:r>
              <a:rPr lang="en-US" altLang="zh-CN" dirty="0"/>
              <a:t>y = </a:t>
            </a:r>
            <a:r>
              <a:rPr lang="en-US" altLang="zh-CN" dirty="0" err="1"/>
              <a:t>np.random.randn</a:t>
            </a:r>
            <a:r>
              <a:rPr lang="en-US" altLang="zh-CN" dirty="0"/>
              <a:t>(1000)</a:t>
            </a:r>
          </a:p>
          <a:p>
            <a:r>
              <a:rPr lang="en-US" altLang="zh-CN" dirty="0" err="1"/>
              <a:t>plt.hist</a:t>
            </a:r>
            <a:r>
              <a:rPr lang="en-US" altLang="zh-CN" dirty="0"/>
              <a:t>(y)</a:t>
            </a:r>
          </a:p>
          <a:p>
            <a:r>
              <a:rPr lang="zh-CN" altLang="en-US" dirty="0" smtClean="0"/>
              <a:t>也可以设置</a:t>
            </a:r>
            <a:r>
              <a:rPr lang="en-US" altLang="zh-CN" dirty="0" smtClean="0"/>
              <a:t>bin</a:t>
            </a:r>
            <a:r>
              <a:rPr lang="zh-CN" altLang="en-US" dirty="0" smtClean="0"/>
              <a:t>的数量，</a:t>
            </a:r>
            <a:r>
              <a:rPr lang="en-US" altLang="zh-CN" dirty="0" err="1" smtClean="0"/>
              <a:t>hist</a:t>
            </a:r>
            <a:r>
              <a:rPr lang="en-US" altLang="zh-CN" dirty="0" smtClean="0"/>
              <a:t>(y, &lt;bins&gt;) </a:t>
            </a:r>
          </a:p>
          <a:p>
            <a:r>
              <a:rPr lang="en-US" altLang="zh-CN" dirty="0" err="1" smtClean="0"/>
              <a:t>plt.hist</a:t>
            </a:r>
            <a:r>
              <a:rPr lang="en-US" altLang="zh-CN" dirty="0" smtClean="0"/>
              <a:t>(y, 25)</a:t>
            </a:r>
            <a:endParaRPr lang="en-US" altLang="zh-CN" dirty="0"/>
          </a:p>
          <a:p>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4802289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设置直方图的颜色</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hlinkClick r:id="rId2"/>
              </a:rPr>
              <a:t>https://</a:t>
            </a:r>
            <a:r>
              <a:rPr lang="en-US" altLang="zh-CN" dirty="0" smtClean="0">
                <a:hlinkClick r:id="rId2"/>
              </a:rPr>
              <a:t>matplotlib.org/gallery/statistics/hist.html</a:t>
            </a:r>
            <a:endParaRPr lang="en-US" altLang="zh-CN" dirty="0" smtClean="0"/>
          </a:p>
          <a:p>
            <a:endParaRPr lang="en-US" altLang="zh-CN" dirty="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import </a:t>
            </a:r>
            <a:r>
              <a:rPr lang="en-US" altLang="zh-CN" dirty="0" err="1"/>
              <a:t>numpy</a:t>
            </a:r>
            <a:r>
              <a:rPr lang="en-US" altLang="zh-CN" dirty="0"/>
              <a:t> as np</a:t>
            </a:r>
          </a:p>
          <a:p>
            <a:r>
              <a:rPr lang="en-US" altLang="zh-CN" dirty="0"/>
              <a:t>from </a:t>
            </a:r>
            <a:r>
              <a:rPr lang="en-US" altLang="zh-CN" dirty="0" err="1"/>
              <a:t>matplotlib</a:t>
            </a:r>
            <a:r>
              <a:rPr lang="en-US" altLang="zh-CN" dirty="0"/>
              <a:t> import colors</a:t>
            </a:r>
          </a:p>
          <a:p>
            <a:endParaRPr lang="en-US" altLang="zh-CN" dirty="0"/>
          </a:p>
          <a:p>
            <a:r>
              <a:rPr lang="en-US" altLang="zh-CN" dirty="0"/>
              <a:t>y = </a:t>
            </a:r>
            <a:r>
              <a:rPr lang="en-US" altLang="zh-CN" dirty="0" err="1"/>
              <a:t>np.random.randn</a:t>
            </a:r>
            <a:r>
              <a:rPr lang="en-US" altLang="zh-CN" dirty="0"/>
              <a:t>(1000)</a:t>
            </a:r>
          </a:p>
          <a:p>
            <a:r>
              <a:rPr lang="en-US" altLang="zh-CN" dirty="0"/>
              <a:t>N, bins, patches = </a:t>
            </a:r>
            <a:r>
              <a:rPr lang="en-US" altLang="zh-CN" dirty="0" err="1"/>
              <a:t>plt.hist</a:t>
            </a:r>
            <a:r>
              <a:rPr lang="en-US" altLang="zh-CN" dirty="0"/>
              <a:t>(y, 25)</a:t>
            </a:r>
          </a:p>
          <a:p>
            <a:endParaRPr lang="en-US" altLang="zh-CN" dirty="0"/>
          </a:p>
          <a:p>
            <a:r>
              <a:rPr lang="en-US" altLang="zh-CN" dirty="0" err="1"/>
              <a:t>fracs</a:t>
            </a:r>
            <a:r>
              <a:rPr lang="en-US" altLang="zh-CN" dirty="0"/>
              <a:t> = N / </a:t>
            </a:r>
            <a:r>
              <a:rPr lang="en-US" altLang="zh-CN" dirty="0" err="1"/>
              <a:t>N.max</a:t>
            </a:r>
            <a:r>
              <a:rPr lang="en-US" altLang="zh-CN" dirty="0"/>
              <a:t>()</a:t>
            </a:r>
          </a:p>
          <a:p>
            <a:r>
              <a:rPr lang="en-US" altLang="zh-CN" dirty="0"/>
              <a:t>norm = </a:t>
            </a:r>
            <a:r>
              <a:rPr lang="en-US" altLang="zh-CN" dirty="0" err="1"/>
              <a:t>colors.Normalize</a:t>
            </a:r>
            <a:r>
              <a:rPr lang="en-US" altLang="zh-CN" dirty="0"/>
              <a:t>(</a:t>
            </a:r>
            <a:r>
              <a:rPr lang="en-US" altLang="zh-CN" dirty="0" err="1"/>
              <a:t>fracs.min</a:t>
            </a:r>
            <a:r>
              <a:rPr lang="en-US" altLang="zh-CN" dirty="0"/>
              <a:t>(), </a:t>
            </a:r>
            <a:r>
              <a:rPr lang="en-US" altLang="zh-CN" dirty="0" err="1"/>
              <a:t>fracs.max</a:t>
            </a:r>
            <a:r>
              <a:rPr lang="en-US" altLang="zh-CN" dirty="0"/>
              <a:t>())</a:t>
            </a:r>
          </a:p>
          <a:p>
            <a:endParaRPr lang="en-US" altLang="zh-CN" dirty="0"/>
          </a:p>
          <a:p>
            <a:r>
              <a:rPr lang="en-US" altLang="zh-CN" dirty="0"/>
              <a:t>for </a:t>
            </a:r>
            <a:r>
              <a:rPr lang="en-US" altLang="zh-CN" dirty="0" err="1"/>
              <a:t>thisfrac</a:t>
            </a:r>
            <a:r>
              <a:rPr lang="en-US" altLang="zh-CN" dirty="0"/>
              <a:t>, </a:t>
            </a:r>
            <a:r>
              <a:rPr lang="en-US" altLang="zh-CN" dirty="0" err="1"/>
              <a:t>thispatch</a:t>
            </a:r>
            <a:r>
              <a:rPr lang="en-US" altLang="zh-CN" dirty="0"/>
              <a:t> in zip(</a:t>
            </a:r>
            <a:r>
              <a:rPr lang="en-US" altLang="zh-CN" dirty="0" err="1"/>
              <a:t>fracs</a:t>
            </a:r>
            <a:r>
              <a:rPr lang="en-US" altLang="zh-CN" dirty="0"/>
              <a:t>, patches):</a:t>
            </a:r>
          </a:p>
          <a:p>
            <a:r>
              <a:rPr lang="en-US" altLang="zh-CN" dirty="0"/>
              <a:t>    color = </a:t>
            </a:r>
            <a:r>
              <a:rPr lang="en-US" altLang="zh-CN" dirty="0" err="1"/>
              <a:t>plt.cm.viridis</a:t>
            </a:r>
            <a:r>
              <a:rPr lang="en-US" altLang="zh-CN" dirty="0"/>
              <a:t>(norm(</a:t>
            </a:r>
            <a:r>
              <a:rPr lang="en-US" altLang="zh-CN" dirty="0" err="1"/>
              <a:t>thisfrac</a:t>
            </a:r>
            <a:r>
              <a:rPr lang="en-US" altLang="zh-CN" dirty="0"/>
              <a:t>))</a:t>
            </a:r>
          </a:p>
          <a:p>
            <a:r>
              <a:rPr lang="en-US" altLang="zh-CN" dirty="0"/>
              <a:t>    </a:t>
            </a:r>
            <a:r>
              <a:rPr lang="en-US" altLang="zh-CN" dirty="0" err="1"/>
              <a:t>thispatch.set_facecolor</a:t>
            </a:r>
            <a:r>
              <a:rPr lang="en-US" altLang="zh-CN" dirty="0"/>
              <a:t>(color)</a:t>
            </a:r>
            <a:endParaRPr lang="zh-CN" altLang="en-US" dirty="0"/>
          </a:p>
        </p:txBody>
      </p:sp>
      <p:pic>
        <p:nvPicPr>
          <p:cNvPr id="4" name="图片 3"/>
          <p:cNvPicPr>
            <a:picLocks noChangeAspect="1"/>
          </p:cNvPicPr>
          <p:nvPr/>
        </p:nvPicPr>
        <p:blipFill>
          <a:blip r:embed="rId3"/>
          <a:stretch>
            <a:fillRect/>
          </a:stretch>
        </p:blipFill>
        <p:spPr>
          <a:xfrm>
            <a:off x="6096000" y="2400729"/>
            <a:ext cx="4801694" cy="3201129"/>
          </a:xfrm>
          <a:prstGeom prst="rect">
            <a:avLst/>
          </a:prstGeom>
        </p:spPr>
      </p:pic>
    </p:spTree>
    <p:extLst>
      <p:ext uri="{BB962C8B-B14F-4D97-AF65-F5344CB8AC3E}">
        <p14:creationId xmlns:p14="http://schemas.microsoft.com/office/powerpoint/2010/main" val="242146921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bar</a:t>
            </a:r>
            <a:endParaRPr lang="zh-CN" altLang="en-US" dirty="0"/>
          </a:p>
        </p:txBody>
      </p:sp>
      <p:sp>
        <p:nvSpPr>
          <p:cNvPr id="3" name="内容占位符 2"/>
          <p:cNvSpPr>
            <a:spLocks noGrp="1"/>
          </p:cNvSpPr>
          <p:nvPr>
            <p:ph idx="1"/>
          </p:nvPr>
        </p:nvSpPr>
        <p:spPr/>
        <p:txBody>
          <a:bodyPr/>
          <a:lstStyle/>
          <a:p>
            <a:r>
              <a:rPr lang="zh-CN" altLang="en-US" dirty="0" smtClean="0"/>
              <a:t>在实验科学中，许多对观察值的测量是不精确的，因此需要多次测量。度量的值围绕真实的值波动。绘制数据值的分布通常是绘制一个点，即数据的均值，然后一个</a:t>
            </a:r>
            <a:r>
              <a:rPr lang="en-US" altLang="zh-CN" dirty="0" smtClean="0"/>
              <a:t>error bar</a:t>
            </a:r>
            <a:r>
              <a:rPr lang="zh-CN" altLang="en-US" dirty="0" smtClean="0"/>
              <a:t>描绘了数据的分布。</a:t>
            </a:r>
            <a:endParaRPr lang="en-US" altLang="zh-CN" dirty="0" smtClean="0"/>
          </a:p>
          <a:p>
            <a:r>
              <a:rPr lang="en-US" altLang="zh-CN" dirty="0"/>
              <a:t>x = </a:t>
            </a:r>
            <a:r>
              <a:rPr lang="en-US" altLang="zh-CN" dirty="0" err="1"/>
              <a:t>np.arange</a:t>
            </a:r>
            <a:r>
              <a:rPr lang="en-US" altLang="zh-CN" dirty="0"/>
              <a:t>(0, 4, 0.2)</a:t>
            </a:r>
          </a:p>
          <a:p>
            <a:r>
              <a:rPr lang="en-US" altLang="zh-CN" dirty="0"/>
              <a:t>y = </a:t>
            </a:r>
            <a:r>
              <a:rPr lang="en-US" altLang="zh-CN" dirty="0" err="1"/>
              <a:t>np.exp</a:t>
            </a:r>
            <a:r>
              <a:rPr lang="en-US" altLang="zh-CN" dirty="0"/>
              <a:t>(-x)</a:t>
            </a:r>
          </a:p>
          <a:p>
            <a:r>
              <a:rPr lang="en-US" altLang="zh-CN" dirty="0"/>
              <a:t>e1 = 0.1 * </a:t>
            </a:r>
            <a:r>
              <a:rPr lang="en-US" altLang="zh-CN" dirty="0" err="1" smtClean="0"/>
              <a:t>np.abs</a:t>
            </a:r>
            <a:r>
              <a:rPr lang="en-US" altLang="zh-CN" dirty="0" smtClean="0"/>
              <a:t>(</a:t>
            </a:r>
            <a:r>
              <a:rPr lang="en-US" altLang="zh-CN" dirty="0" err="1" smtClean="0"/>
              <a:t>np.random.randn</a:t>
            </a:r>
            <a:r>
              <a:rPr lang="en-US" altLang="zh-CN" dirty="0" smtClean="0"/>
              <a:t>(</a:t>
            </a:r>
            <a:r>
              <a:rPr lang="en-US" altLang="zh-CN" dirty="0" err="1" smtClean="0"/>
              <a:t>len</a:t>
            </a:r>
            <a:r>
              <a:rPr lang="en-US" altLang="zh-CN" dirty="0" smtClean="0"/>
              <a:t>(x)))</a:t>
            </a:r>
            <a:endParaRPr lang="en-US" altLang="zh-CN" dirty="0"/>
          </a:p>
          <a:p>
            <a:r>
              <a:rPr lang="en-US" altLang="zh-CN" dirty="0" err="1"/>
              <a:t>plt.errorbar</a:t>
            </a:r>
            <a:r>
              <a:rPr lang="en-US" altLang="zh-CN" dirty="0"/>
              <a:t>(x, y, </a:t>
            </a:r>
            <a:r>
              <a:rPr lang="en-US" altLang="zh-CN" dirty="0" err="1"/>
              <a:t>yerr</a:t>
            </a:r>
            <a:r>
              <a:rPr lang="en-US" altLang="zh-CN" dirty="0"/>
              <a:t>=e1, </a:t>
            </a:r>
            <a:r>
              <a:rPr lang="en-US" altLang="zh-CN" dirty="0" err="1"/>
              <a:t>fmt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7792051" y="3110771"/>
            <a:ext cx="3673750" cy="2417193"/>
          </a:xfrm>
          <a:prstGeom prst="rect">
            <a:avLst/>
          </a:prstGeom>
        </p:spPr>
      </p:pic>
    </p:spTree>
    <p:extLst>
      <p:ext uri="{BB962C8B-B14F-4D97-AF65-F5344CB8AC3E}">
        <p14:creationId xmlns:p14="http://schemas.microsoft.com/office/powerpoint/2010/main" val="100199756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Bar charts</a:t>
            </a:r>
            <a:endParaRPr lang="zh-CN" altLang="en-US" dirty="0"/>
          </a:p>
        </p:txBody>
      </p:sp>
      <p:sp>
        <p:nvSpPr>
          <p:cNvPr id="3" name="内容占位符 2"/>
          <p:cNvSpPr>
            <a:spLocks noGrp="1"/>
          </p:cNvSpPr>
          <p:nvPr>
            <p:ph idx="1"/>
          </p:nvPr>
        </p:nvSpPr>
        <p:spPr/>
        <p:txBody>
          <a:bodyPr/>
          <a:lstStyle/>
          <a:p>
            <a:r>
              <a:rPr lang="en-US" altLang="zh-CN" dirty="0" smtClean="0"/>
              <a:t>bar</a:t>
            </a:r>
            <a:r>
              <a:rPr lang="zh-CN" altLang="en-US" dirty="0" smtClean="0"/>
              <a:t>函数可以</a:t>
            </a:r>
            <a:r>
              <a:rPr lang="zh-CN" altLang="en-US" dirty="0"/>
              <a:t>绘制</a:t>
            </a:r>
            <a:r>
              <a:rPr lang="zh-CN" altLang="en-US" dirty="0" smtClean="0"/>
              <a:t>柱</a:t>
            </a:r>
            <a:r>
              <a:rPr lang="zh-CN" altLang="en-US" dirty="0"/>
              <a:t>状</a:t>
            </a:r>
            <a:r>
              <a:rPr lang="zh-CN" altLang="en-US" dirty="0" smtClean="0"/>
              <a:t>图。这个函数的参数需要两个</a:t>
            </a:r>
            <a:r>
              <a:rPr lang="en-US" altLang="zh-CN" dirty="0" smtClean="0"/>
              <a:t>list, </a:t>
            </a:r>
            <a:r>
              <a:rPr lang="zh-CN" altLang="en-US" dirty="0" smtClean="0"/>
              <a:t>对应柱状图的</a:t>
            </a:r>
            <a:r>
              <a:rPr lang="en-US" altLang="zh-CN" dirty="0" smtClean="0"/>
              <a:t>x</a:t>
            </a:r>
            <a:r>
              <a:rPr lang="zh-CN" altLang="en-US" dirty="0" smtClean="0"/>
              <a:t>轴和</a:t>
            </a:r>
            <a:r>
              <a:rPr lang="en-US" altLang="zh-CN" dirty="0" smtClean="0"/>
              <a:t>y</a:t>
            </a:r>
            <a:r>
              <a:rPr lang="zh-CN" altLang="en-US" dirty="0" smtClean="0"/>
              <a:t>轴。</a:t>
            </a:r>
            <a:endParaRPr lang="en-US" altLang="zh-CN" dirty="0" smtClean="0"/>
          </a:p>
          <a:p>
            <a:r>
              <a:rPr lang="nn-NO" altLang="zh-CN" dirty="0"/>
              <a:t>plt.bar([1, 2, 3], [3, 2, 5</a:t>
            </a:r>
            <a:r>
              <a:rPr lang="nn-NO" altLang="zh-CN" dirty="0" smtClean="0"/>
              <a:t>])</a:t>
            </a:r>
          </a:p>
          <a:p>
            <a:endParaRPr lang="nn-NO" altLang="zh-CN" dirty="0"/>
          </a:p>
          <a:p>
            <a:r>
              <a:rPr lang="zh-CN" altLang="en-US" dirty="0" smtClean="0"/>
              <a:t>一个</a:t>
            </a:r>
            <a:r>
              <a:rPr lang="en-US" altLang="zh-CN" dirty="0" smtClean="0"/>
              <a:t>bar</a:t>
            </a:r>
            <a:r>
              <a:rPr lang="zh-CN" altLang="en-US" dirty="0" smtClean="0"/>
              <a:t>的宽度默认是</a:t>
            </a:r>
            <a:r>
              <a:rPr lang="en-US" altLang="zh-CN" dirty="0" smtClean="0"/>
              <a:t>0.8</a:t>
            </a:r>
            <a:r>
              <a:rPr lang="zh-CN" altLang="en-US" dirty="0" smtClean="0"/>
              <a:t>。</a:t>
            </a:r>
            <a:endParaRPr lang="en-US" altLang="zh-CN" dirty="0" smtClean="0"/>
          </a:p>
          <a:p>
            <a:r>
              <a:rPr lang="zh-CN" altLang="en-US" dirty="0" smtClean="0"/>
              <a:t>它有</a:t>
            </a:r>
            <a:r>
              <a:rPr lang="en-US" altLang="zh-CN" dirty="0" smtClean="0"/>
              <a:t>keyword arguments</a:t>
            </a:r>
            <a:r>
              <a:rPr lang="nn-NO" altLang="zh-CN" dirty="0"/>
              <a:t/>
            </a:r>
            <a:br>
              <a:rPr lang="nn-NO" altLang="zh-CN" dirty="0"/>
            </a:br>
            <a:endParaRPr lang="zh-CN" altLang="en-US" dirty="0"/>
          </a:p>
        </p:txBody>
      </p:sp>
      <p:pic>
        <p:nvPicPr>
          <p:cNvPr id="4" name="图片 3"/>
          <p:cNvPicPr>
            <a:picLocks noChangeAspect="1"/>
          </p:cNvPicPr>
          <p:nvPr/>
        </p:nvPicPr>
        <p:blipFill>
          <a:blip r:embed="rId3"/>
          <a:stretch>
            <a:fillRect/>
          </a:stretch>
        </p:blipFill>
        <p:spPr>
          <a:xfrm>
            <a:off x="7248861" y="2400729"/>
            <a:ext cx="4649259" cy="3201129"/>
          </a:xfrm>
          <a:prstGeom prst="rect">
            <a:avLst/>
          </a:prstGeom>
        </p:spPr>
      </p:pic>
      <p:pic>
        <p:nvPicPr>
          <p:cNvPr id="5" name="图片 4"/>
          <p:cNvPicPr>
            <a:picLocks noChangeAspect="1"/>
          </p:cNvPicPr>
          <p:nvPr/>
        </p:nvPicPr>
        <p:blipFill>
          <a:blip r:embed="rId4"/>
          <a:stretch>
            <a:fillRect/>
          </a:stretch>
        </p:blipFill>
        <p:spPr>
          <a:xfrm>
            <a:off x="1022637" y="5024437"/>
            <a:ext cx="6417253" cy="1043770"/>
          </a:xfrm>
          <a:prstGeom prst="rect">
            <a:avLst/>
          </a:prstGeom>
        </p:spPr>
      </p:pic>
    </p:spTree>
    <p:extLst>
      <p:ext uri="{BB962C8B-B14F-4D97-AF65-F5344CB8AC3E}">
        <p14:creationId xmlns:p14="http://schemas.microsoft.com/office/powerpoint/2010/main" val="38744511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下面是一个从词典创建柱状图的例子。</a:t>
            </a:r>
            <a:endParaRPr lang="en-US" altLang="zh-CN" dirty="0" smtClean="0"/>
          </a:p>
          <a:p>
            <a:r>
              <a:rPr lang="en-US" altLang="zh-CN" dirty="0" err="1"/>
              <a:t>dict</a:t>
            </a:r>
            <a:r>
              <a:rPr lang="en-US" altLang="zh-CN" dirty="0"/>
              <a:t> = {'A': 40, 'B': 70, 'C': 30, 'D': 85}</a:t>
            </a:r>
          </a:p>
          <a:p>
            <a:r>
              <a:rPr lang="en-US" altLang="zh-CN" dirty="0"/>
              <a:t>size = </a:t>
            </a:r>
            <a:r>
              <a:rPr lang="en-US" altLang="zh-CN" dirty="0" err="1"/>
              <a:t>len</a:t>
            </a:r>
            <a:r>
              <a:rPr lang="en-US" altLang="zh-CN" dirty="0"/>
              <a:t>(</a:t>
            </a:r>
            <a:r>
              <a:rPr lang="en-US" altLang="zh-CN" dirty="0" err="1"/>
              <a:t>dict</a:t>
            </a:r>
            <a:r>
              <a:rPr lang="en-US" altLang="zh-CN" dirty="0"/>
              <a:t>)</a:t>
            </a:r>
          </a:p>
          <a:p>
            <a:r>
              <a:rPr lang="en-US" altLang="zh-CN" dirty="0"/>
              <a:t>for </a:t>
            </a:r>
            <a:r>
              <a:rPr lang="en-US" altLang="zh-CN" dirty="0" err="1"/>
              <a:t>i</a:t>
            </a:r>
            <a:r>
              <a:rPr lang="en-US" altLang="zh-CN" dirty="0"/>
              <a:t>, key in enumerate(</a:t>
            </a:r>
            <a:r>
              <a:rPr lang="en-US" altLang="zh-CN" dirty="0" err="1"/>
              <a:t>dict</a:t>
            </a:r>
            <a:r>
              <a:rPr lang="en-US" altLang="zh-CN" dirty="0"/>
              <a:t>): </a:t>
            </a:r>
            <a:r>
              <a:rPr lang="en-US" altLang="zh-CN" dirty="0" err="1"/>
              <a:t>plt.bar</a:t>
            </a:r>
            <a:r>
              <a:rPr lang="en-US" altLang="zh-CN" dirty="0"/>
              <a:t>(</a:t>
            </a:r>
            <a:r>
              <a:rPr lang="en-US" altLang="zh-CN" dirty="0" err="1"/>
              <a:t>i</a:t>
            </a:r>
            <a:r>
              <a:rPr lang="en-US" altLang="zh-CN" dirty="0"/>
              <a:t>, </a:t>
            </a:r>
            <a:r>
              <a:rPr lang="en-US" altLang="zh-CN" dirty="0" err="1"/>
              <a:t>dict</a:t>
            </a:r>
            <a:r>
              <a:rPr lang="en-US" altLang="zh-CN" dirty="0"/>
              <a:t>[key])</a:t>
            </a:r>
          </a:p>
          <a:p>
            <a:r>
              <a:rPr lang="en-US" altLang="zh-CN" dirty="0" err="1" smtClean="0"/>
              <a:t>plt.xticks</a:t>
            </a:r>
            <a:r>
              <a:rPr lang="en-US" altLang="zh-CN" dirty="0" smtClean="0"/>
              <a:t>(</a:t>
            </a:r>
            <a:r>
              <a:rPr lang="en-US" altLang="zh-CN" dirty="0" err="1" smtClean="0"/>
              <a:t>np.arange</a:t>
            </a:r>
            <a:r>
              <a:rPr lang="en-US" altLang="zh-CN" dirty="0" smtClean="0"/>
              <a:t>(size), </a:t>
            </a:r>
            <a:r>
              <a:rPr lang="en-US" altLang="zh-CN" dirty="0" err="1"/>
              <a:t>dict.keys</a:t>
            </a:r>
            <a:r>
              <a:rPr lang="en-US" altLang="zh-CN" dirty="0"/>
              <a:t>())</a:t>
            </a:r>
          </a:p>
          <a:p>
            <a:r>
              <a:rPr lang="en-US" altLang="zh-CN" dirty="0" err="1"/>
              <a:t>plt.yticks</a:t>
            </a:r>
            <a:r>
              <a:rPr lang="en-US" altLang="zh-CN" dirty="0"/>
              <a:t>(list(</a:t>
            </a:r>
            <a:r>
              <a:rPr lang="en-US" altLang="zh-CN" dirty="0" err="1"/>
              <a:t>dict.values</a:t>
            </a:r>
            <a:r>
              <a:rPr lang="en-US" altLang="zh-CN" dirty="0" smtClean="0"/>
              <a:t>()))</a:t>
            </a:r>
          </a:p>
          <a:p>
            <a:r>
              <a:rPr lang="zh-CN" altLang="en-US" dirty="0" smtClean="0"/>
              <a:t>这里通过调用</a:t>
            </a:r>
            <a:r>
              <a:rPr lang="en-US" altLang="zh-CN" dirty="0" smtClean="0"/>
              <a:t>bar</a:t>
            </a:r>
            <a:r>
              <a:rPr lang="zh-CN" altLang="en-US" dirty="0" smtClean="0"/>
              <a:t>函数把“柱子”一个一个的添加到图上。而不是像前面是通过两个</a:t>
            </a:r>
            <a:r>
              <a:rPr lang="en-US" altLang="zh-CN" dirty="0" smtClean="0"/>
              <a:t>list</a:t>
            </a:r>
            <a:r>
              <a:rPr lang="zh-CN" altLang="en-US" dirty="0" smtClean="0"/>
              <a:t>。</a:t>
            </a:r>
            <a:r>
              <a:rPr lang="en-US" altLang="zh-CN" dirty="0" err="1" smtClean="0"/>
              <a:t>yticks</a:t>
            </a:r>
            <a:r>
              <a:rPr lang="zh-CN" altLang="en-US" dirty="0" smtClean="0"/>
              <a:t>只把</a:t>
            </a:r>
            <a:r>
              <a:rPr lang="zh-CN" altLang="en-US" dirty="0"/>
              <a:t>四</a:t>
            </a:r>
            <a:r>
              <a:rPr lang="zh-CN" altLang="en-US" dirty="0" smtClean="0"/>
              <a:t>条数据对应的坐标</a:t>
            </a:r>
            <a:r>
              <a:rPr lang="en-US" altLang="zh-CN" dirty="0" smtClean="0"/>
              <a:t>tick</a:t>
            </a:r>
            <a:r>
              <a:rPr lang="zh-CN" altLang="en-US" dirty="0" smtClean="0"/>
              <a:t>显示了出来</a:t>
            </a:r>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8268197" y="1925782"/>
            <a:ext cx="3681888" cy="2494182"/>
          </a:xfrm>
          <a:prstGeom prst="rect">
            <a:avLst/>
          </a:prstGeom>
        </p:spPr>
      </p:pic>
    </p:spTree>
    <p:extLst>
      <p:ext uri="{BB962C8B-B14F-4D97-AF65-F5344CB8AC3E}">
        <p14:creationId xmlns:p14="http://schemas.microsoft.com/office/powerpoint/2010/main" val="142150099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在“柱子”上加上</a:t>
            </a:r>
            <a:r>
              <a:rPr lang="en-US" altLang="zh-CN" dirty="0" smtClean="0"/>
              <a:t>error bar</a:t>
            </a:r>
          </a:p>
          <a:p>
            <a:r>
              <a:rPr lang="en-US" altLang="zh-CN" dirty="0"/>
              <a:t>data1 = 10*</a:t>
            </a:r>
            <a:r>
              <a:rPr lang="en-US" altLang="zh-CN" dirty="0" err="1"/>
              <a:t>np.random.rand</a:t>
            </a:r>
            <a:r>
              <a:rPr lang="en-US" altLang="zh-CN" dirty="0"/>
              <a:t>(5)</a:t>
            </a:r>
          </a:p>
          <a:p>
            <a:r>
              <a:rPr lang="en-US" altLang="zh-CN" dirty="0"/>
              <a:t>data2 = 10*</a:t>
            </a:r>
            <a:r>
              <a:rPr lang="en-US" altLang="zh-CN" dirty="0" err="1"/>
              <a:t>np.random.rand</a:t>
            </a:r>
            <a:r>
              <a:rPr lang="en-US" altLang="zh-CN" dirty="0"/>
              <a:t>(5)</a:t>
            </a:r>
          </a:p>
          <a:p>
            <a:r>
              <a:rPr lang="en-US" altLang="zh-CN" dirty="0"/>
              <a:t>data3 = 10*</a:t>
            </a:r>
            <a:r>
              <a:rPr lang="en-US" altLang="zh-CN" dirty="0" err="1"/>
              <a:t>np.random.rand</a:t>
            </a:r>
            <a:r>
              <a:rPr lang="en-US" altLang="zh-CN" dirty="0"/>
              <a:t>(5)</a:t>
            </a:r>
          </a:p>
          <a:p>
            <a:r>
              <a:rPr lang="en-US" altLang="zh-CN" dirty="0"/>
              <a:t>e2 = 0.5 * </a:t>
            </a:r>
            <a:r>
              <a:rPr lang="en-US" altLang="zh-CN" dirty="0" err="1"/>
              <a:t>np.abs</a:t>
            </a:r>
            <a:r>
              <a:rPr lang="en-US" altLang="zh-CN" dirty="0"/>
              <a:t>(</a:t>
            </a:r>
            <a:r>
              <a:rPr lang="en-US" altLang="zh-CN" dirty="0" err="1"/>
              <a:t>np.random.randn</a:t>
            </a:r>
            <a:r>
              <a:rPr lang="en-US" altLang="zh-CN" dirty="0"/>
              <a:t>(</a:t>
            </a:r>
            <a:r>
              <a:rPr lang="en-US" altLang="zh-CN" dirty="0" err="1"/>
              <a:t>len</a:t>
            </a:r>
            <a:r>
              <a:rPr lang="en-US" altLang="zh-CN" dirty="0"/>
              <a:t>(data2)))</a:t>
            </a:r>
          </a:p>
          <a:p>
            <a:r>
              <a:rPr lang="en-US" altLang="zh-CN" dirty="0" err="1"/>
              <a:t>locs</a:t>
            </a:r>
            <a:r>
              <a:rPr lang="en-US" altLang="zh-CN" dirty="0"/>
              <a:t> = </a:t>
            </a:r>
            <a:r>
              <a:rPr lang="en-US" altLang="zh-CN" dirty="0" err="1"/>
              <a:t>np.arange</a:t>
            </a:r>
            <a:r>
              <a:rPr lang="en-US" altLang="zh-CN" dirty="0"/>
              <a:t>(1, </a:t>
            </a:r>
            <a:r>
              <a:rPr lang="en-US" altLang="zh-CN" dirty="0" err="1"/>
              <a:t>len</a:t>
            </a:r>
            <a:r>
              <a:rPr lang="en-US" altLang="zh-CN" dirty="0"/>
              <a:t>(data1)+1)</a:t>
            </a:r>
          </a:p>
          <a:p>
            <a:r>
              <a:rPr lang="en-US" altLang="zh-CN" dirty="0"/>
              <a:t>width = 0.27</a:t>
            </a:r>
          </a:p>
          <a:p>
            <a:r>
              <a:rPr lang="en-US" altLang="zh-CN" dirty="0" err="1"/>
              <a:t>plt.bar</a:t>
            </a:r>
            <a:r>
              <a:rPr lang="en-US" altLang="zh-CN" dirty="0"/>
              <a:t>(</a:t>
            </a:r>
            <a:r>
              <a:rPr lang="en-US" altLang="zh-CN" dirty="0" err="1"/>
              <a:t>locs</a:t>
            </a:r>
            <a:r>
              <a:rPr lang="en-US" altLang="zh-CN" dirty="0"/>
              <a:t>, data1, width=width);</a:t>
            </a:r>
          </a:p>
          <a:p>
            <a:r>
              <a:rPr lang="en-US" altLang="zh-CN" dirty="0" err="1"/>
              <a:t>plt.bar</a:t>
            </a:r>
            <a:r>
              <a:rPr lang="en-US" altLang="zh-CN" dirty="0"/>
              <a:t>(</a:t>
            </a:r>
            <a:r>
              <a:rPr lang="en-US" altLang="zh-CN" dirty="0" err="1"/>
              <a:t>locs+width</a:t>
            </a:r>
            <a:r>
              <a:rPr lang="en-US" altLang="zh-CN" dirty="0"/>
              <a:t>, data2, </a:t>
            </a:r>
            <a:r>
              <a:rPr lang="en-US" altLang="zh-CN" dirty="0" err="1"/>
              <a:t>yerr</a:t>
            </a:r>
            <a:r>
              <a:rPr lang="en-US" altLang="zh-CN" dirty="0"/>
              <a:t>=e2, width=width,</a:t>
            </a:r>
          </a:p>
          <a:p>
            <a:r>
              <a:rPr lang="en-US" altLang="zh-CN" dirty="0"/>
              <a:t>color='red');</a:t>
            </a:r>
          </a:p>
          <a:p>
            <a:r>
              <a:rPr lang="en-US" altLang="zh-CN" dirty="0" err="1"/>
              <a:t>plt.bar</a:t>
            </a:r>
            <a:r>
              <a:rPr lang="en-US" altLang="zh-CN" dirty="0"/>
              <a:t>(locs+2*width, data3, width=width, color='green') ;</a:t>
            </a:r>
          </a:p>
          <a:p>
            <a:r>
              <a:rPr lang="en-US" altLang="zh-CN" dirty="0" err="1"/>
              <a:t>plt.xticks</a:t>
            </a:r>
            <a:r>
              <a:rPr lang="en-US" altLang="zh-CN" dirty="0"/>
              <a:t>(</a:t>
            </a:r>
            <a:r>
              <a:rPr lang="en-US" altLang="zh-CN" dirty="0" err="1"/>
              <a:t>locs</a:t>
            </a:r>
            <a:r>
              <a:rPr lang="en-US" altLang="zh-CN" dirty="0"/>
              <a:t> + width*1.5, </a:t>
            </a:r>
            <a:r>
              <a:rPr lang="en-US" altLang="zh-CN" dirty="0" err="1"/>
              <a:t>locs</a:t>
            </a:r>
            <a:r>
              <a:rPr lang="en-US" altLang="zh-CN" dirty="0"/>
              <a:t>);</a:t>
            </a:r>
            <a:endParaRPr lang="zh-CN" altLang="en-US" dirty="0"/>
          </a:p>
        </p:txBody>
      </p:sp>
      <p:pic>
        <p:nvPicPr>
          <p:cNvPr id="4" name="图片 3"/>
          <p:cNvPicPr>
            <a:picLocks noChangeAspect="1"/>
          </p:cNvPicPr>
          <p:nvPr/>
        </p:nvPicPr>
        <p:blipFill>
          <a:blip r:embed="rId3"/>
          <a:stretch>
            <a:fillRect/>
          </a:stretch>
        </p:blipFill>
        <p:spPr>
          <a:xfrm>
            <a:off x="7564582" y="1690688"/>
            <a:ext cx="3928302" cy="2661107"/>
          </a:xfrm>
          <a:prstGeom prst="rect">
            <a:avLst/>
          </a:prstGeom>
        </p:spPr>
      </p:pic>
    </p:spTree>
    <p:extLst>
      <p:ext uri="{BB962C8B-B14F-4D97-AF65-F5344CB8AC3E}">
        <p14:creationId xmlns:p14="http://schemas.microsoft.com/office/powerpoint/2010/main" val="296419835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这里是一组一组数据（</a:t>
            </a:r>
            <a:r>
              <a:rPr lang="en-US" altLang="zh-CN" dirty="0" smtClean="0"/>
              <a:t>data1</a:t>
            </a:r>
            <a:r>
              <a:rPr lang="zh-CN" altLang="en-US" dirty="0" smtClean="0"/>
              <a:t>、</a:t>
            </a:r>
            <a:r>
              <a:rPr lang="en-US" altLang="zh-CN" dirty="0" smtClean="0"/>
              <a:t>data2</a:t>
            </a:r>
            <a:r>
              <a:rPr lang="zh-CN" altLang="en-US" dirty="0" smtClean="0"/>
              <a:t>、</a:t>
            </a:r>
            <a:r>
              <a:rPr lang="en-US" altLang="zh-CN" dirty="0" smtClean="0"/>
              <a:t>data3</a:t>
            </a:r>
            <a:r>
              <a:rPr lang="zh-CN" altLang="en-US" dirty="0" smtClean="0"/>
              <a:t>）的在图上绘制柱子。每个柱子绘制时，人工定位好要显示的位置。以第二个柱子的绘制为例：</a:t>
            </a:r>
            <a:endParaRPr lang="en-US" altLang="zh-CN" dirty="0" smtClean="0"/>
          </a:p>
          <a:p>
            <a:r>
              <a:rPr lang="en-US" altLang="zh-CN" dirty="0" err="1"/>
              <a:t>plt.bar</a:t>
            </a:r>
            <a:r>
              <a:rPr lang="en-US" altLang="zh-CN" dirty="0"/>
              <a:t>(</a:t>
            </a:r>
            <a:r>
              <a:rPr lang="en-US" altLang="zh-CN" dirty="0" err="1"/>
              <a:t>locs+width</a:t>
            </a:r>
            <a:r>
              <a:rPr lang="en-US" altLang="zh-CN" dirty="0"/>
              <a:t>, data2, </a:t>
            </a:r>
            <a:r>
              <a:rPr lang="en-US" altLang="zh-CN" dirty="0" err="1"/>
              <a:t>yerr</a:t>
            </a:r>
            <a:r>
              <a:rPr lang="en-US" altLang="zh-CN" dirty="0"/>
              <a:t>=e2, width=width,</a:t>
            </a:r>
          </a:p>
          <a:p>
            <a:r>
              <a:rPr lang="en-US" altLang="zh-CN" dirty="0"/>
              <a:t>color='red');</a:t>
            </a:r>
          </a:p>
          <a:p>
            <a:r>
              <a:rPr lang="zh-CN" altLang="en-US" dirty="0" smtClean="0"/>
              <a:t>显示的位置是初始位置</a:t>
            </a:r>
            <a:r>
              <a:rPr lang="en-US" altLang="zh-CN" dirty="0" err="1" smtClean="0"/>
              <a:t>locs</a:t>
            </a:r>
            <a:r>
              <a:rPr lang="zh-CN" altLang="en-US" dirty="0" smtClean="0"/>
              <a:t>，加上偏移</a:t>
            </a:r>
            <a:r>
              <a:rPr lang="en-US" altLang="zh-CN" dirty="0" smtClean="0"/>
              <a:t>width</a:t>
            </a:r>
            <a:r>
              <a:rPr lang="zh-CN" altLang="en-US" dirty="0" smtClean="0"/>
              <a:t>。再在柱子上加上</a:t>
            </a:r>
            <a:r>
              <a:rPr lang="en-US" altLang="zh-CN" dirty="0" smtClean="0"/>
              <a:t>error bar</a:t>
            </a:r>
            <a:r>
              <a:rPr lang="zh-CN" altLang="en-US" dirty="0" smtClean="0"/>
              <a:t>（</a:t>
            </a:r>
            <a:r>
              <a:rPr lang="en-US" altLang="zh-CN" dirty="0"/>
              <a:t> </a:t>
            </a:r>
            <a:r>
              <a:rPr lang="en-US" altLang="zh-CN" dirty="0" err="1"/>
              <a:t>yerr</a:t>
            </a:r>
            <a:r>
              <a:rPr lang="en-US" altLang="zh-CN" dirty="0"/>
              <a:t>=e2 </a:t>
            </a:r>
            <a:r>
              <a:rPr lang="zh-CN" altLang="en-US" dirty="0" smtClean="0"/>
              <a:t>）；再设置柱子的宽度和颜色</a:t>
            </a:r>
            <a:endParaRPr lang="zh-CN" altLang="en-US" dirty="0"/>
          </a:p>
        </p:txBody>
      </p:sp>
    </p:spTree>
    <p:extLst>
      <p:ext uri="{BB962C8B-B14F-4D97-AF65-F5344CB8AC3E}">
        <p14:creationId xmlns:p14="http://schemas.microsoft.com/office/powerpoint/2010/main" val="3048425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4819" name="内容占位符 2"/>
          <p:cNvSpPr>
            <a:spLocks noGrp="1"/>
          </p:cNvSpPr>
          <p:nvPr>
            <p:ph idx="1"/>
          </p:nvPr>
        </p:nvSpPr>
        <p:spPr>
          <a:xfrm>
            <a:off x="1919288" y="774701"/>
            <a:ext cx="8331200" cy="1285875"/>
          </a:xfrm>
        </p:spPr>
        <p:txBody>
          <a:bodyPr/>
          <a:lstStyle/>
          <a:p>
            <a:endParaRPr lang="zh-CN" altLang="en-US" smtClean="0"/>
          </a:p>
        </p:txBody>
      </p:sp>
      <p:pic>
        <p:nvPicPr>
          <p:cNvPr id="348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1341438"/>
            <a:ext cx="89566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2751" y="793751"/>
            <a:ext cx="8791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8434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Pie chart</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pie</a:t>
            </a:r>
            <a:r>
              <a:rPr lang="zh-CN" altLang="en-US" dirty="0" smtClean="0"/>
              <a:t>函数从一个列表中的数据绘制饼图</a:t>
            </a:r>
            <a:endParaRPr lang="en-US" altLang="zh-CN" dirty="0" smtClean="0"/>
          </a:p>
          <a:p>
            <a:endParaRPr lang="en-US" altLang="zh-CN" dirty="0"/>
          </a:p>
          <a:p>
            <a:r>
              <a:rPr lang="en-US" altLang="zh-CN" dirty="0"/>
              <a:t>x = [45, 35, 20]</a:t>
            </a:r>
          </a:p>
          <a:p>
            <a:r>
              <a:rPr lang="en-US" altLang="zh-CN" dirty="0"/>
              <a:t>labels = ['Cats', 'Dogs', 'Fishes']</a:t>
            </a:r>
          </a:p>
          <a:p>
            <a:r>
              <a:rPr lang="en-US" altLang="zh-CN" dirty="0" err="1"/>
              <a:t>plt.pie</a:t>
            </a:r>
            <a:r>
              <a:rPr lang="en-US" altLang="zh-CN" dirty="0"/>
              <a:t>(x, labels=labels);</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494957" y="2489649"/>
            <a:ext cx="4522230" cy="3023289"/>
          </a:xfrm>
          <a:prstGeom prst="rect">
            <a:avLst/>
          </a:prstGeom>
        </p:spPr>
      </p:pic>
    </p:spTree>
    <p:extLst>
      <p:ext uri="{BB962C8B-B14F-4D97-AF65-F5344CB8AC3E}">
        <p14:creationId xmlns:p14="http://schemas.microsoft.com/office/powerpoint/2010/main" val="3674610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在前页的图中，我们绘制的图是长方形的。我们也可以设置图的大小</a:t>
            </a:r>
            <a:endParaRPr lang="en-US" altLang="zh-CN" dirty="0" smtClean="0"/>
          </a:p>
          <a:p>
            <a:pPr lvl="1"/>
            <a:r>
              <a:rPr lang="en-US" altLang="zh-CN" dirty="0" err="1"/>
              <a:t>plt.figure</a:t>
            </a:r>
            <a:r>
              <a:rPr lang="en-US" altLang="zh-CN" dirty="0"/>
              <a:t>(</a:t>
            </a:r>
            <a:r>
              <a:rPr lang="en-US" altLang="zh-CN" dirty="0" err="1"/>
              <a:t>figsize</a:t>
            </a:r>
            <a:r>
              <a:rPr lang="en-US" altLang="zh-CN" dirty="0"/>
              <a:t>=(3,3</a:t>
            </a:r>
            <a:r>
              <a:rPr lang="en-US" altLang="zh-CN" dirty="0" smtClean="0"/>
              <a:t>))</a:t>
            </a:r>
            <a:endParaRPr lang="en-US" altLang="zh-CN" dirty="0"/>
          </a:p>
          <a:p>
            <a:r>
              <a:rPr lang="en-US" altLang="zh-CN" dirty="0"/>
              <a:t>x = [45, 35, 120]</a:t>
            </a:r>
          </a:p>
          <a:p>
            <a:r>
              <a:rPr lang="en-US" altLang="zh-CN" dirty="0"/>
              <a:t>labels = ['Cats', 'Dogs', 'Fishes']</a:t>
            </a:r>
          </a:p>
          <a:p>
            <a:r>
              <a:rPr lang="en-US" altLang="zh-CN" dirty="0" err="1"/>
              <a:t>plt.pie</a:t>
            </a:r>
            <a:r>
              <a:rPr lang="en-US" altLang="zh-CN" dirty="0"/>
              <a:t>(x, labels=labels</a:t>
            </a:r>
            <a:r>
              <a:rPr lang="en-US" altLang="zh-CN" dirty="0" smtClean="0"/>
              <a:t>)</a:t>
            </a:r>
          </a:p>
          <a:p>
            <a:endParaRPr lang="en-US" altLang="zh-CN" dirty="0"/>
          </a:p>
          <a:p>
            <a:r>
              <a:rPr lang="en-US" altLang="zh-CN" dirty="0" err="1"/>
              <a:t>plt.figure</a:t>
            </a:r>
            <a:r>
              <a:rPr lang="en-US" altLang="zh-CN" dirty="0"/>
              <a:t>(</a:t>
            </a:r>
            <a:r>
              <a:rPr lang="en-US" altLang="zh-CN" dirty="0" err="1"/>
              <a:t>figsize</a:t>
            </a:r>
            <a:r>
              <a:rPr lang="en-US" altLang="zh-CN" dirty="0"/>
              <a:t>=(3,3</a:t>
            </a:r>
            <a:r>
              <a:rPr lang="en-US" altLang="zh-CN" dirty="0" smtClean="0"/>
              <a:t>))</a:t>
            </a:r>
            <a:r>
              <a:rPr lang="zh-CN" altLang="en-US" dirty="0" smtClean="0"/>
              <a:t>设置图的大小是</a:t>
            </a:r>
            <a:r>
              <a:rPr lang="en-US" altLang="zh-CN" dirty="0" smtClean="0"/>
              <a:t>3</a:t>
            </a:r>
            <a:r>
              <a:rPr lang="zh-CN" altLang="en-US" dirty="0" smtClean="0"/>
              <a:t>*</a:t>
            </a:r>
            <a:r>
              <a:rPr lang="en-US" altLang="zh-CN" dirty="0" smtClean="0"/>
              <a:t>3</a:t>
            </a:r>
            <a:r>
              <a:rPr lang="zh-CN" altLang="en-US" dirty="0" smtClean="0"/>
              <a:t>厘米</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476400" y="2537425"/>
            <a:ext cx="2388144" cy="2337332"/>
          </a:xfrm>
          <a:prstGeom prst="rect">
            <a:avLst/>
          </a:prstGeom>
        </p:spPr>
      </p:pic>
    </p:spTree>
    <p:extLst>
      <p:ext uri="{BB962C8B-B14F-4D97-AF65-F5344CB8AC3E}">
        <p14:creationId xmlns:p14="http://schemas.microsoft.com/office/powerpoint/2010/main" val="7778274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饼</a:t>
            </a:r>
            <a:r>
              <a:rPr lang="zh-CN" altLang="en-US" dirty="0" smtClean="0"/>
              <a:t>图有一些</a:t>
            </a:r>
            <a:r>
              <a:rPr lang="en-US" altLang="zh-CN" dirty="0" smtClean="0"/>
              <a:t>keywords argument</a:t>
            </a:r>
          </a:p>
          <a:p>
            <a:r>
              <a:rPr lang="zh-CN" altLang="en-US" dirty="0" smtClean="0"/>
              <a:t>（</a:t>
            </a:r>
            <a:r>
              <a:rPr lang="en-US" altLang="zh-CN" dirty="0" smtClean="0"/>
              <a:t>1</a:t>
            </a:r>
            <a:r>
              <a:rPr lang="zh-CN" altLang="en-US" dirty="0" smtClean="0"/>
              <a:t>）</a:t>
            </a:r>
            <a:r>
              <a:rPr lang="en-US" altLang="zh-CN" dirty="0" smtClean="0"/>
              <a:t>explode</a:t>
            </a:r>
            <a:r>
              <a:rPr lang="en-US" altLang="zh-CN" dirty="0"/>
              <a:t>: If </a:t>
            </a:r>
            <a:r>
              <a:rPr lang="en-US" altLang="zh-CN" dirty="0" err="1"/>
              <a:t>specifed</a:t>
            </a:r>
            <a:r>
              <a:rPr lang="en-US" altLang="zh-CN" dirty="0"/>
              <a:t>, it's an array of the same length as that of X. Each of </a:t>
            </a:r>
            <a:r>
              <a:rPr lang="en-US" altLang="zh-CN" dirty="0" smtClean="0"/>
              <a:t>its values </a:t>
            </a:r>
            <a:r>
              <a:rPr lang="en-US" altLang="zh-CN" dirty="0"/>
              <a:t>specify the radius fraction with which to offset the wedge from </a:t>
            </a:r>
            <a:r>
              <a:rPr lang="en-US" altLang="zh-CN" dirty="0" smtClean="0"/>
              <a:t>the center </a:t>
            </a:r>
            <a:r>
              <a:rPr lang="en-US" altLang="zh-CN" dirty="0"/>
              <a:t>of the pie</a:t>
            </a:r>
            <a:r>
              <a:rPr lang="en-US" altLang="zh-CN" dirty="0" smtClean="0"/>
              <a:t>.</a:t>
            </a:r>
          </a:p>
          <a:p>
            <a:r>
              <a:rPr lang="zh-CN" altLang="en-US" dirty="0" smtClean="0"/>
              <a:t>（</a:t>
            </a:r>
            <a:r>
              <a:rPr lang="en-US" altLang="zh-CN" dirty="0" smtClean="0"/>
              <a:t>2</a:t>
            </a:r>
            <a:r>
              <a:rPr lang="zh-CN" altLang="en-US" dirty="0" smtClean="0"/>
              <a:t>）</a:t>
            </a:r>
            <a:r>
              <a:rPr lang="en-US" altLang="zh-CN" dirty="0" smtClean="0"/>
              <a:t> </a:t>
            </a:r>
            <a:r>
              <a:rPr lang="en-US" altLang="zh-CN" dirty="0"/>
              <a:t>colors: This is a list of </a:t>
            </a:r>
            <a:r>
              <a:rPr lang="en-US" altLang="zh-CN" dirty="0" err="1"/>
              <a:t>Matplotlib</a:t>
            </a:r>
            <a:r>
              <a:rPr lang="en-US" altLang="zh-CN" dirty="0"/>
              <a:t> colors, cyclically used to color the </a:t>
            </a:r>
            <a:r>
              <a:rPr lang="en-US" altLang="zh-CN" dirty="0" smtClean="0"/>
              <a:t>wedges.</a:t>
            </a:r>
            <a:endParaRPr lang="en-US" altLang="zh-CN" dirty="0"/>
          </a:p>
          <a:p>
            <a:r>
              <a:rPr lang="zh-CN" altLang="en-US" dirty="0" smtClean="0"/>
              <a:t>（</a:t>
            </a:r>
            <a:r>
              <a:rPr lang="en-US" altLang="zh-CN" dirty="0" smtClean="0"/>
              <a:t>3</a:t>
            </a:r>
            <a:r>
              <a:rPr lang="zh-CN" altLang="en-US" dirty="0" smtClean="0"/>
              <a:t>）</a:t>
            </a:r>
            <a:r>
              <a:rPr lang="en-US" altLang="zh-CN" dirty="0" smtClean="0"/>
              <a:t>labels</a:t>
            </a:r>
            <a:r>
              <a:rPr lang="en-US" altLang="zh-CN" dirty="0"/>
              <a:t>, </a:t>
            </a:r>
            <a:r>
              <a:rPr lang="en-US" altLang="zh-CN" dirty="0" err="1"/>
              <a:t>labeldistance</a:t>
            </a:r>
            <a:r>
              <a:rPr lang="en-US" altLang="zh-CN" dirty="0"/>
              <a:t>: This is a list of labels, one for each of the X values.</a:t>
            </a:r>
            <a:br>
              <a:rPr lang="en-US" altLang="zh-CN" dirty="0"/>
            </a:br>
            <a:r>
              <a:rPr lang="en-US" altLang="zh-CN" dirty="0" err="1"/>
              <a:t>labeldistance</a:t>
            </a:r>
            <a:r>
              <a:rPr lang="en-US" altLang="zh-CN" dirty="0"/>
              <a:t> is the radial distance at which the labels are </a:t>
            </a:r>
            <a:r>
              <a:rPr lang="en-US" altLang="zh-CN" dirty="0" smtClean="0"/>
              <a:t>drawn.</a:t>
            </a:r>
            <a:endParaRPr lang="en-US" altLang="zh-CN" dirty="0"/>
          </a:p>
          <a:p>
            <a:r>
              <a:rPr lang="zh-CN" altLang="en-US" dirty="0" smtClean="0"/>
              <a:t>（</a:t>
            </a:r>
            <a:r>
              <a:rPr lang="en-US" altLang="zh-CN" dirty="0" smtClean="0"/>
              <a:t>4</a:t>
            </a:r>
            <a:r>
              <a:rPr lang="zh-CN" altLang="en-US" dirty="0" smtClean="0"/>
              <a:t>）</a:t>
            </a:r>
            <a:r>
              <a:rPr lang="en-US" altLang="zh-CN" dirty="0" err="1" smtClean="0"/>
              <a:t>autopct</a:t>
            </a:r>
            <a:r>
              <a:rPr lang="en-US" altLang="zh-CN" dirty="0"/>
              <a:t>, </a:t>
            </a:r>
            <a:r>
              <a:rPr lang="en-US" altLang="zh-CN" dirty="0" err="1"/>
              <a:t>pctdistance</a:t>
            </a:r>
            <a:r>
              <a:rPr lang="en-US" altLang="zh-CN" dirty="0"/>
              <a:t>: This formatting string or function is used to label</a:t>
            </a:r>
            <a:br>
              <a:rPr lang="en-US" altLang="zh-CN" dirty="0"/>
            </a:br>
            <a:r>
              <a:rPr lang="en-US" altLang="zh-CN" dirty="0"/>
              <a:t>wedges with their numeric values. </a:t>
            </a:r>
            <a:r>
              <a:rPr lang="en-US" altLang="zh-CN" dirty="0" err="1"/>
              <a:t>pctdstance</a:t>
            </a:r>
            <a:r>
              <a:rPr lang="en-US" altLang="zh-CN" dirty="0"/>
              <a:t> is the ratio between the</a:t>
            </a:r>
            <a:br>
              <a:rPr lang="en-US" altLang="zh-CN" dirty="0"/>
            </a:br>
            <a:r>
              <a:rPr lang="en-US" altLang="zh-CN" dirty="0"/>
              <a:t>center of the pie and the start of the </a:t>
            </a:r>
            <a:r>
              <a:rPr lang="en-US" altLang="zh-CN" dirty="0" smtClean="0"/>
              <a:t>text.</a:t>
            </a:r>
            <a:endParaRPr lang="en-US" altLang="zh-CN" dirty="0"/>
          </a:p>
          <a:p>
            <a:r>
              <a:rPr lang="zh-CN" altLang="en-US" dirty="0" smtClean="0"/>
              <a:t>（</a:t>
            </a:r>
            <a:r>
              <a:rPr lang="en-US" altLang="zh-CN" dirty="0" smtClean="0"/>
              <a:t>5</a:t>
            </a:r>
            <a:r>
              <a:rPr lang="zh-CN" altLang="en-US" dirty="0" smtClean="0"/>
              <a:t>）</a:t>
            </a:r>
            <a:r>
              <a:rPr lang="en-US" altLang="zh-CN" dirty="0" smtClean="0"/>
              <a:t>shadow</a:t>
            </a:r>
            <a:r>
              <a:rPr lang="en-US" altLang="zh-CN" dirty="0"/>
              <a:t>: This draws a shadow for wedges or pie. </a:t>
            </a:r>
            <a:br>
              <a:rPr lang="en-US" altLang="zh-CN" dirty="0"/>
            </a:br>
            <a:endParaRPr lang="zh-CN" altLang="en-US" dirty="0"/>
          </a:p>
        </p:txBody>
      </p:sp>
    </p:spTree>
    <p:extLst>
      <p:ext uri="{BB962C8B-B14F-4D97-AF65-F5344CB8AC3E}">
        <p14:creationId xmlns:p14="http://schemas.microsoft.com/office/powerpoint/2010/main" val="1081000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err="1"/>
              <a:t>plt.figure</a:t>
            </a:r>
            <a:r>
              <a:rPr lang="en-US" altLang="zh-CN" dirty="0"/>
              <a:t>(</a:t>
            </a:r>
            <a:r>
              <a:rPr lang="en-US" altLang="zh-CN" dirty="0" err="1"/>
              <a:t>figsize</a:t>
            </a:r>
            <a:r>
              <a:rPr lang="en-US" altLang="zh-CN" dirty="0"/>
              <a:t>=(3,3));</a:t>
            </a:r>
          </a:p>
          <a:p>
            <a:r>
              <a:rPr lang="en-US" altLang="zh-CN" dirty="0"/>
              <a:t>x = [4, 9, 21, 55, 30, 18]</a:t>
            </a:r>
          </a:p>
          <a:p>
            <a:r>
              <a:rPr lang="en-US" altLang="zh-CN" dirty="0"/>
              <a:t>labels = ['Swiss', 'Austria', 'Spain', 'Italy', 'France',</a:t>
            </a:r>
          </a:p>
          <a:p>
            <a:r>
              <a:rPr lang="en-US" altLang="zh-CN" dirty="0"/>
              <a:t>'Benelux']</a:t>
            </a:r>
          </a:p>
          <a:p>
            <a:r>
              <a:rPr lang="en-US" altLang="zh-CN" dirty="0"/>
              <a:t>explode = [0.2, 0.1, 0, 0, 0.1, 0]</a:t>
            </a:r>
          </a:p>
          <a:p>
            <a:r>
              <a:rPr lang="en-US" altLang="zh-CN" dirty="0" err="1"/>
              <a:t>plt.pie</a:t>
            </a:r>
            <a:r>
              <a:rPr lang="en-US" altLang="zh-CN" dirty="0"/>
              <a:t>(x, labels=labels, explode=explode, </a:t>
            </a:r>
            <a:r>
              <a:rPr lang="en-US" altLang="zh-CN" dirty="0" err="1"/>
              <a:t>autopct</a:t>
            </a:r>
            <a:r>
              <a:rPr lang="en-US" altLang="zh-CN" dirty="0"/>
              <a:t>='%1.1f%%', </a:t>
            </a:r>
            <a:r>
              <a:rPr lang="en-US" altLang="zh-CN" dirty="0" smtClean="0"/>
              <a:t>shadow=True)</a:t>
            </a:r>
          </a:p>
          <a:p>
            <a:r>
              <a:rPr lang="zh-CN" altLang="en-US" dirty="0" smtClean="0"/>
              <a:t>解释</a:t>
            </a:r>
            <a:r>
              <a:rPr lang="en-US" altLang="zh-CN" dirty="0" err="1" smtClean="0"/>
              <a:t>autopct</a:t>
            </a:r>
            <a:r>
              <a:rPr lang="zh-CN" altLang="en-US" dirty="0" smtClean="0"/>
              <a:t>参数</a:t>
            </a:r>
            <a:r>
              <a:rPr lang="en-US" altLang="zh-CN" dirty="0" smtClean="0"/>
              <a:t> ‘%</a:t>
            </a:r>
            <a:r>
              <a:rPr lang="en-US" altLang="zh-CN" dirty="0"/>
              <a:t>1.1f</a:t>
            </a:r>
            <a:r>
              <a:rPr lang="en-US" altLang="zh-CN" dirty="0" smtClean="0"/>
              <a:t>%%’</a:t>
            </a:r>
            <a:r>
              <a:rPr lang="zh-CN" altLang="en-US" dirty="0" smtClean="0"/>
              <a:t>。第一个</a:t>
            </a:r>
            <a:r>
              <a:rPr lang="en-US" altLang="zh-CN" dirty="0" smtClean="0"/>
              <a:t>%</a:t>
            </a:r>
            <a:r>
              <a:rPr lang="zh-CN" altLang="en-US" dirty="0" smtClean="0"/>
              <a:t>表示显示浮点数，只显示小数点后一位。后面的</a:t>
            </a:r>
            <a:r>
              <a:rPr lang="en-US" altLang="zh-CN" dirty="0" smtClean="0"/>
              <a:t>%</a:t>
            </a:r>
            <a:r>
              <a:rPr lang="zh-CN" altLang="en-US" dirty="0" smtClean="0"/>
              <a:t>表示要显示 百分号字符。但因为</a:t>
            </a:r>
            <a:r>
              <a:rPr lang="en-US" altLang="zh-CN" dirty="0" smtClean="0"/>
              <a:t>%</a:t>
            </a:r>
            <a:r>
              <a:rPr lang="zh-CN" altLang="en-US" dirty="0" smtClean="0"/>
              <a:t>有特殊含义，因此再加一个</a:t>
            </a:r>
            <a:r>
              <a:rPr lang="en-US" altLang="zh-CN" dirty="0" smtClean="0"/>
              <a:t>%</a:t>
            </a:r>
            <a:r>
              <a:rPr lang="zh-CN" altLang="en-US" dirty="0" smtClean="0"/>
              <a:t>表示指示后面的</a:t>
            </a:r>
            <a:r>
              <a:rPr lang="en-US" altLang="zh-CN" dirty="0" smtClean="0"/>
              <a:t>%</a:t>
            </a:r>
            <a:r>
              <a:rPr lang="zh-CN" altLang="en-US" dirty="0" smtClean="0"/>
              <a:t>无特殊含义</a:t>
            </a:r>
            <a:endParaRPr lang="zh-CN" altLang="en-US" dirty="0"/>
          </a:p>
        </p:txBody>
      </p:sp>
      <p:pic>
        <p:nvPicPr>
          <p:cNvPr id="4" name="图片 3"/>
          <p:cNvPicPr>
            <a:picLocks noChangeAspect="1"/>
          </p:cNvPicPr>
          <p:nvPr/>
        </p:nvPicPr>
        <p:blipFill>
          <a:blip r:embed="rId3"/>
          <a:stretch>
            <a:fillRect/>
          </a:stretch>
        </p:blipFill>
        <p:spPr>
          <a:xfrm>
            <a:off x="8559163" y="1690688"/>
            <a:ext cx="2794637" cy="2337332"/>
          </a:xfrm>
          <a:prstGeom prst="rect">
            <a:avLst/>
          </a:prstGeom>
        </p:spPr>
      </p:pic>
    </p:spTree>
    <p:extLst>
      <p:ext uri="{BB962C8B-B14F-4D97-AF65-F5344CB8AC3E}">
        <p14:creationId xmlns:p14="http://schemas.microsoft.com/office/powerpoint/2010/main" val="345819812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Scatter Plot</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scatter(x, y)</a:t>
            </a:r>
            <a:r>
              <a:rPr lang="zh-CN" altLang="en-US" dirty="0" smtClean="0"/>
              <a:t>来绘制散点图。参数</a:t>
            </a:r>
            <a:r>
              <a:rPr lang="en-US" altLang="zh-CN" dirty="0" smtClean="0"/>
              <a:t>x</a:t>
            </a:r>
            <a:r>
              <a:rPr lang="zh-CN" altLang="en-US" dirty="0" smtClean="0"/>
              <a:t>和</a:t>
            </a:r>
            <a:r>
              <a:rPr lang="en-US" altLang="zh-CN" dirty="0" smtClean="0"/>
              <a:t>y</a:t>
            </a:r>
            <a:r>
              <a:rPr lang="zh-CN" altLang="en-US" dirty="0" smtClean="0"/>
              <a:t>分别是数据点的</a:t>
            </a:r>
            <a:r>
              <a:rPr lang="en-US" altLang="zh-CN" dirty="0" smtClean="0"/>
              <a:t>x</a:t>
            </a:r>
            <a:r>
              <a:rPr lang="zh-CN" altLang="en-US" dirty="0" smtClean="0"/>
              <a:t>轴和</a:t>
            </a:r>
            <a:r>
              <a:rPr lang="en-US" altLang="zh-CN" dirty="0" smtClean="0"/>
              <a:t>y</a:t>
            </a:r>
            <a:r>
              <a:rPr lang="zh-CN" altLang="en-US" dirty="0" smtClean="0"/>
              <a:t>轴坐标。</a:t>
            </a:r>
            <a:endParaRPr lang="en-US" altLang="zh-CN" dirty="0" smtClean="0"/>
          </a:p>
          <a:p>
            <a:endParaRPr lang="zh-CN" altLang="en-US" dirty="0"/>
          </a:p>
        </p:txBody>
      </p:sp>
      <p:sp>
        <p:nvSpPr>
          <p:cNvPr id="4" name="矩形 3"/>
          <p:cNvSpPr/>
          <p:nvPr/>
        </p:nvSpPr>
        <p:spPr>
          <a:xfrm>
            <a:off x="1163782" y="3077964"/>
            <a:ext cx="6096000" cy="1200329"/>
          </a:xfrm>
          <a:prstGeom prst="rect">
            <a:avLst/>
          </a:prstGeom>
        </p:spPr>
        <p:txBody>
          <a:bodyPr>
            <a:spAutoFit/>
          </a:bodyPr>
          <a:lstStyle/>
          <a:p>
            <a:r>
              <a:rPr lang="zh-CN" altLang="en-US" sz="2400" dirty="0"/>
              <a:t>x = np.random.randn(1000)</a:t>
            </a:r>
          </a:p>
          <a:p>
            <a:r>
              <a:rPr lang="zh-CN" altLang="en-US" sz="2400" dirty="0"/>
              <a:t>y = np.random.randn(1000)</a:t>
            </a:r>
          </a:p>
          <a:p>
            <a:r>
              <a:rPr lang="zh-CN" altLang="en-US" sz="2400" dirty="0"/>
              <a:t>plt.scatter(x, y);</a:t>
            </a:r>
          </a:p>
        </p:txBody>
      </p:sp>
      <p:pic>
        <p:nvPicPr>
          <p:cNvPr id="5" name="图片 4"/>
          <p:cNvPicPr>
            <a:picLocks noChangeAspect="1"/>
          </p:cNvPicPr>
          <p:nvPr/>
        </p:nvPicPr>
        <p:blipFill>
          <a:blip r:embed="rId2"/>
          <a:stretch>
            <a:fillRect/>
          </a:stretch>
        </p:blipFill>
        <p:spPr>
          <a:xfrm>
            <a:off x="5964995" y="2677728"/>
            <a:ext cx="4750882" cy="3201129"/>
          </a:xfrm>
          <a:prstGeom prst="rect">
            <a:avLst/>
          </a:prstGeom>
        </p:spPr>
      </p:pic>
    </p:spTree>
    <p:extLst>
      <p:ext uri="{BB962C8B-B14F-4D97-AF65-F5344CB8AC3E}">
        <p14:creationId xmlns:p14="http://schemas.microsoft.com/office/powerpoint/2010/main" val="21659139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可以使用下面的</a:t>
            </a:r>
            <a:r>
              <a:rPr lang="en-US" altLang="zh-CN" dirty="0" smtClean="0"/>
              <a:t>keywords argument</a:t>
            </a:r>
            <a:r>
              <a:rPr lang="zh-CN" altLang="en-US" dirty="0" smtClean="0"/>
              <a:t>对散点图进行装饰</a:t>
            </a:r>
            <a:endParaRPr lang="en-US" altLang="zh-CN" dirty="0" smtClean="0"/>
          </a:p>
          <a:p>
            <a:r>
              <a:rPr lang="en-US" altLang="zh-CN" dirty="0"/>
              <a:t>s: This stands for the size of the markers in pixel*pixel. It can be a single</a:t>
            </a:r>
            <a:br>
              <a:rPr lang="en-US" altLang="zh-CN" dirty="0"/>
            </a:br>
            <a:r>
              <a:rPr lang="en-US" altLang="zh-CN" dirty="0"/>
              <a:t>value (to be used for all the points) or an array of the same size of X and Y</a:t>
            </a:r>
            <a:br>
              <a:rPr lang="en-US" altLang="zh-CN" dirty="0"/>
            </a:br>
            <a:r>
              <a:rPr lang="en-US" altLang="zh-CN" dirty="0"/>
              <a:t>(so that each point will have its own size</a:t>
            </a:r>
            <a:r>
              <a:rPr lang="en-US" altLang="zh-CN" dirty="0" smtClean="0"/>
              <a:t>).</a:t>
            </a:r>
            <a:endParaRPr lang="en-US" altLang="zh-CN" dirty="0"/>
          </a:p>
          <a:p>
            <a:r>
              <a:rPr lang="en-US" altLang="zh-CN" dirty="0" smtClean="0"/>
              <a:t>c</a:t>
            </a:r>
            <a:r>
              <a:rPr lang="en-US" altLang="zh-CN" dirty="0"/>
              <a:t>: This is the points color. It can be a single value or a list of colors (that will</a:t>
            </a:r>
            <a:br>
              <a:rPr lang="en-US" altLang="zh-CN" dirty="0"/>
            </a:br>
            <a:r>
              <a:rPr lang="en-US" altLang="zh-CN" dirty="0"/>
              <a:t>be cycled on the points plotted) </a:t>
            </a:r>
            <a:r>
              <a:rPr lang="en-US" altLang="zh-CN" dirty="0" smtClean="0"/>
              <a:t>of </a:t>
            </a:r>
            <a:r>
              <a:rPr lang="en-US" altLang="zh-CN" dirty="0"/>
              <a:t>the same size of X and Y. The</a:t>
            </a:r>
            <a:br>
              <a:rPr lang="en-US" altLang="zh-CN" dirty="0"/>
            </a:br>
            <a:r>
              <a:rPr lang="en-US" altLang="zh-CN" dirty="0"/>
              <a:t>values can be the </a:t>
            </a:r>
            <a:r>
              <a:rPr lang="en-US" altLang="zh-CN" dirty="0" err="1"/>
              <a:t>Matplotlib</a:t>
            </a:r>
            <a:r>
              <a:rPr lang="en-US" altLang="zh-CN" dirty="0"/>
              <a:t> color codes or even numbers mapped to colors</a:t>
            </a:r>
            <a:br>
              <a:rPr lang="en-US" altLang="zh-CN" dirty="0"/>
            </a:br>
            <a:r>
              <a:rPr lang="en-US" altLang="zh-CN" dirty="0"/>
              <a:t>using color </a:t>
            </a:r>
            <a:r>
              <a:rPr lang="en-US" altLang="zh-CN" dirty="0" smtClean="0"/>
              <a:t>maps.</a:t>
            </a:r>
            <a:endParaRPr lang="en-US" altLang="zh-CN" dirty="0"/>
          </a:p>
          <a:p>
            <a:r>
              <a:rPr lang="en-US" altLang="zh-CN" dirty="0" smtClean="0"/>
              <a:t>marker</a:t>
            </a:r>
            <a:r>
              <a:rPr lang="en-US" altLang="zh-CN" dirty="0"/>
              <a:t>: This </a:t>
            </a:r>
            <a:r>
              <a:rPr lang="en-US" altLang="zh-CN" dirty="0" err="1"/>
              <a:t>specifes</a:t>
            </a:r>
            <a:r>
              <a:rPr lang="en-US" altLang="zh-CN" dirty="0"/>
              <a:t> the marker to use to plot the points; the available</a:t>
            </a:r>
            <a:br>
              <a:rPr lang="en-US" altLang="zh-CN" dirty="0"/>
            </a:br>
            <a:r>
              <a:rPr lang="en-US" altLang="zh-CN" dirty="0"/>
              <a:t>values are: </a:t>
            </a:r>
            <a:br>
              <a:rPr lang="en-US" altLang="zh-CN" dirty="0"/>
            </a:br>
            <a:endParaRPr lang="zh-CN" altLang="en-US" dirty="0"/>
          </a:p>
        </p:txBody>
      </p:sp>
    </p:spTree>
    <p:extLst>
      <p:ext uri="{BB962C8B-B14F-4D97-AF65-F5344CB8AC3E}">
        <p14:creationId xmlns:p14="http://schemas.microsoft.com/office/powerpoint/2010/main" val="282448335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45402" y="1809750"/>
            <a:ext cx="4901195" cy="4367213"/>
          </a:xfrm>
          <a:prstGeom prst="rect">
            <a:avLst/>
          </a:prstGeom>
        </p:spPr>
      </p:pic>
    </p:spTree>
    <p:extLst>
      <p:ext uri="{BB962C8B-B14F-4D97-AF65-F5344CB8AC3E}">
        <p14:creationId xmlns:p14="http://schemas.microsoft.com/office/powerpoint/2010/main" val="283414137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例子</a:t>
            </a:r>
            <a:endParaRPr lang="en-US" altLang="zh-CN" dirty="0" smtClean="0"/>
          </a:p>
          <a:p>
            <a:endParaRPr lang="zh-CN" altLang="en-US" dirty="0"/>
          </a:p>
        </p:txBody>
      </p:sp>
      <p:sp>
        <p:nvSpPr>
          <p:cNvPr id="4" name="矩形 3"/>
          <p:cNvSpPr/>
          <p:nvPr/>
        </p:nvSpPr>
        <p:spPr>
          <a:xfrm>
            <a:off x="1108363" y="2773509"/>
            <a:ext cx="6096000" cy="2308324"/>
          </a:xfrm>
          <a:prstGeom prst="rect">
            <a:avLst/>
          </a:prstGeom>
        </p:spPr>
        <p:txBody>
          <a:bodyPr>
            <a:spAutoFit/>
          </a:bodyPr>
          <a:lstStyle/>
          <a:p>
            <a:r>
              <a:rPr lang="zh-CN" altLang="en-US" sz="2400" dirty="0"/>
              <a:t>x = np.random.randn(1000)</a:t>
            </a:r>
          </a:p>
          <a:p>
            <a:r>
              <a:rPr lang="zh-CN" altLang="en-US" sz="2400" dirty="0"/>
              <a:t>y = np.random.randn(1000)</a:t>
            </a:r>
          </a:p>
          <a:p>
            <a:endParaRPr lang="zh-CN" altLang="en-US" sz="2400" dirty="0"/>
          </a:p>
          <a:p>
            <a:r>
              <a:rPr lang="zh-CN" altLang="en-US" sz="2400" dirty="0"/>
              <a:t>size = 50*np.random.randn(1000)</a:t>
            </a:r>
          </a:p>
          <a:p>
            <a:r>
              <a:rPr lang="zh-CN" altLang="en-US" sz="2400" dirty="0"/>
              <a:t>colors = np.random.rand(1000)</a:t>
            </a:r>
          </a:p>
          <a:p>
            <a:r>
              <a:rPr lang="zh-CN" altLang="en-US" sz="2400" dirty="0"/>
              <a:t>plt.scatter(x, y, s=size, c=</a:t>
            </a:r>
            <a:r>
              <a:rPr lang="zh-CN" altLang="en-US" sz="2400" dirty="0" smtClean="0"/>
              <a:t>colors</a:t>
            </a:r>
            <a:r>
              <a:rPr lang="en-US" altLang="zh-CN" sz="2400" dirty="0"/>
              <a:t>, marker='+'</a:t>
            </a:r>
            <a:r>
              <a:rPr lang="zh-CN" altLang="en-US" sz="2400" dirty="0" smtClean="0"/>
              <a:t>)</a:t>
            </a:r>
            <a:r>
              <a:rPr lang="zh-CN" altLang="en-US" sz="2400" dirty="0"/>
              <a:t>;</a:t>
            </a:r>
          </a:p>
        </p:txBody>
      </p:sp>
      <p:pic>
        <p:nvPicPr>
          <p:cNvPr id="6" name="图片 5"/>
          <p:cNvPicPr>
            <a:picLocks noChangeAspect="1"/>
          </p:cNvPicPr>
          <p:nvPr/>
        </p:nvPicPr>
        <p:blipFill>
          <a:blip r:embed="rId2"/>
          <a:stretch>
            <a:fillRect/>
          </a:stretch>
        </p:blipFill>
        <p:spPr>
          <a:xfrm>
            <a:off x="6953012" y="1825625"/>
            <a:ext cx="4400788" cy="2965237"/>
          </a:xfrm>
          <a:prstGeom prst="rect">
            <a:avLst/>
          </a:prstGeom>
        </p:spPr>
      </p:pic>
    </p:spTree>
    <p:extLst>
      <p:ext uri="{BB962C8B-B14F-4D97-AF65-F5344CB8AC3E}">
        <p14:creationId xmlns:p14="http://schemas.microsoft.com/office/powerpoint/2010/main" val="31591445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图内添加文本、注释和箭头</a:t>
            </a:r>
            <a:endParaRPr lang="zh-CN" altLang="en-US" dirty="0"/>
          </a:p>
        </p:txBody>
      </p:sp>
      <p:sp>
        <p:nvSpPr>
          <p:cNvPr id="3" name="内容占位符 2"/>
          <p:cNvSpPr>
            <a:spLocks noGrp="1"/>
          </p:cNvSpPr>
          <p:nvPr>
            <p:ph idx="1"/>
          </p:nvPr>
        </p:nvSpPr>
        <p:spPr/>
        <p:txBody>
          <a:bodyPr/>
          <a:lstStyle/>
          <a:p>
            <a:r>
              <a:rPr lang="en-US" altLang="zh-CN" dirty="0" smtClean="0"/>
              <a:t>text(x</a:t>
            </a:r>
            <a:r>
              <a:rPr lang="en-US" altLang="zh-CN" dirty="0"/>
              <a:t>, y, text) </a:t>
            </a:r>
            <a:r>
              <a:rPr lang="zh-CN" altLang="en-US" dirty="0" smtClean="0"/>
              <a:t>函数可以在图内的任意位置添加文字</a:t>
            </a:r>
            <a:endParaRPr lang="en-US" altLang="zh-CN" dirty="0" smtClean="0"/>
          </a:p>
          <a:p>
            <a:r>
              <a:rPr lang="en-US" altLang="zh-CN" dirty="0"/>
              <a:t>x = </a:t>
            </a:r>
            <a:r>
              <a:rPr lang="en-US" altLang="zh-CN" dirty="0" err="1"/>
              <a:t>np.arange</a:t>
            </a:r>
            <a:r>
              <a:rPr lang="en-US" altLang="zh-CN" dirty="0"/>
              <a:t>(0, 2*</a:t>
            </a:r>
            <a:r>
              <a:rPr lang="en-US" altLang="zh-CN" dirty="0" err="1"/>
              <a:t>np.pi</a:t>
            </a:r>
            <a:r>
              <a:rPr lang="en-US" altLang="zh-CN" dirty="0"/>
              <a:t>, .01)</a:t>
            </a:r>
          </a:p>
          <a:p>
            <a:r>
              <a:rPr lang="en-US" altLang="zh-CN" dirty="0"/>
              <a:t>y = </a:t>
            </a:r>
            <a:r>
              <a:rPr lang="en-US" altLang="zh-CN" dirty="0" err="1"/>
              <a:t>np.sin</a:t>
            </a:r>
            <a:r>
              <a:rPr lang="en-US" altLang="zh-CN" dirty="0"/>
              <a:t>(x)</a:t>
            </a:r>
          </a:p>
          <a:p>
            <a:r>
              <a:rPr lang="en-US" altLang="zh-CN" dirty="0" err="1"/>
              <a:t>plt.plot</a:t>
            </a:r>
            <a:r>
              <a:rPr lang="en-US" altLang="zh-CN" dirty="0"/>
              <a:t>(x, y);</a:t>
            </a:r>
          </a:p>
          <a:p>
            <a:r>
              <a:rPr lang="en-US" altLang="zh-CN" dirty="0" err="1"/>
              <a:t>plt.text</a:t>
            </a:r>
            <a:r>
              <a:rPr lang="en-US" altLang="zh-CN" dirty="0"/>
              <a:t>(0.1, -0.04, 'sin(0)=0');</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096000" y="2562726"/>
            <a:ext cx="4954129" cy="3201129"/>
          </a:xfrm>
          <a:prstGeom prst="rect">
            <a:avLst/>
          </a:prstGeom>
        </p:spPr>
      </p:pic>
    </p:spTree>
    <p:extLst>
      <p:ext uri="{BB962C8B-B14F-4D97-AF65-F5344CB8AC3E}">
        <p14:creationId xmlns:p14="http://schemas.microsoft.com/office/powerpoint/2010/main" val="68187124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annotate() </a:t>
            </a:r>
            <a:r>
              <a:rPr lang="zh-CN" altLang="en-US" dirty="0" smtClean="0"/>
              <a:t>函数可以做注释</a:t>
            </a:r>
            <a:r>
              <a:rPr lang="en-US" altLang="zh-CN" dirty="0"/>
              <a:t/>
            </a:r>
            <a:br>
              <a:rPr lang="en-US" altLang="zh-CN" dirty="0"/>
            </a:br>
            <a:endParaRPr lang="zh-CN" altLang="en-US" dirty="0"/>
          </a:p>
        </p:txBody>
      </p:sp>
      <p:sp>
        <p:nvSpPr>
          <p:cNvPr id="4" name="矩形 3"/>
          <p:cNvSpPr/>
          <p:nvPr/>
        </p:nvSpPr>
        <p:spPr>
          <a:xfrm>
            <a:off x="838200" y="2639222"/>
            <a:ext cx="6096000" cy="3046988"/>
          </a:xfrm>
          <a:prstGeom prst="rect">
            <a:avLst/>
          </a:prstGeom>
        </p:spPr>
        <p:txBody>
          <a:bodyPr>
            <a:spAutoFit/>
          </a:bodyPr>
          <a:lstStyle/>
          <a:p>
            <a:r>
              <a:rPr lang="zh-CN" altLang="en-US" sz="2400" dirty="0"/>
              <a:t>y = [13, 11, 13, 12, 13, 10, 30, 12, 11, 13, 12, 12, 12, 11, 12]</a:t>
            </a:r>
          </a:p>
          <a:p>
            <a:r>
              <a:rPr lang="zh-CN" altLang="en-US" sz="2400" dirty="0"/>
              <a:t>plt.plot(y);</a:t>
            </a:r>
          </a:p>
          <a:p>
            <a:r>
              <a:rPr lang="zh-CN" altLang="en-US" sz="2400" dirty="0"/>
              <a:t>plt.ylim(ymax=35);</a:t>
            </a:r>
          </a:p>
          <a:p>
            <a:r>
              <a:rPr lang="zh-CN" altLang="en-US" sz="2400" dirty="0"/>
              <a:t>plt.annotate('this spot must really\nmean something', </a:t>
            </a:r>
          </a:p>
          <a:p>
            <a:r>
              <a:rPr lang="zh-CN" altLang="en-US" sz="2400" dirty="0"/>
              <a:t>xy=(6, 30), xytext=(8, 31.5), arrowprops=dict(facecolor='black</a:t>
            </a:r>
            <a:r>
              <a:rPr lang="zh-CN" altLang="en-US" sz="2400" dirty="0" smtClean="0"/>
              <a:t>'))</a:t>
            </a:r>
            <a:r>
              <a:rPr lang="zh-CN" altLang="en-US" sz="2400" dirty="0"/>
              <a:t>;</a:t>
            </a:r>
          </a:p>
        </p:txBody>
      </p:sp>
      <p:pic>
        <p:nvPicPr>
          <p:cNvPr id="5" name="图片 4"/>
          <p:cNvPicPr>
            <a:picLocks noChangeAspect="1"/>
          </p:cNvPicPr>
          <p:nvPr/>
        </p:nvPicPr>
        <p:blipFill>
          <a:blip r:embed="rId2"/>
          <a:stretch>
            <a:fillRect/>
          </a:stretch>
        </p:blipFill>
        <p:spPr>
          <a:xfrm>
            <a:off x="6934200" y="2063962"/>
            <a:ext cx="4725477" cy="3201129"/>
          </a:xfrm>
          <a:prstGeom prst="rect">
            <a:avLst/>
          </a:prstGeom>
        </p:spPr>
      </p:pic>
    </p:spTree>
    <p:extLst>
      <p:ext uri="{BB962C8B-B14F-4D97-AF65-F5344CB8AC3E}">
        <p14:creationId xmlns:p14="http://schemas.microsoft.com/office/powerpoint/2010/main" val="1967038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 name="内容占位符 2"/>
          <p:cNvSpPr>
            <a:spLocks noGrp="1"/>
          </p:cNvSpPr>
          <p:nvPr>
            <p:ph idx="1"/>
          </p:nvPr>
        </p:nvSpPr>
        <p:spPr>
          <a:xfrm>
            <a:off x="304801" y="868485"/>
            <a:ext cx="11582400" cy="5415084"/>
          </a:xfrm>
        </p:spPr>
        <p:txBody>
          <a:bodyPr>
            <a:noAutofit/>
          </a:bodyPr>
          <a:lstStyle/>
          <a:p>
            <a:pPr marL="0" indent="0">
              <a:buNone/>
              <a:defRPr/>
            </a:pPr>
            <a:r>
              <a:rPr lang="zh-CN" altLang="en-US" sz="2400" dirty="0"/>
              <a:t>使用</a:t>
            </a:r>
            <a:r>
              <a:rPr lang="en-US" altLang="zh-CN" sz="2400" dirty="0" err="1"/>
              <a:t>numpy</a:t>
            </a:r>
            <a:r>
              <a:rPr lang="zh-CN" altLang="en-US" sz="2400" dirty="0"/>
              <a:t>中的</a:t>
            </a:r>
            <a:r>
              <a:rPr lang="zh-CN" altLang="en-US" sz="2000" dirty="0"/>
              <a:t>随机函数</a:t>
            </a:r>
            <a:r>
              <a:rPr lang="zh-CN" altLang="en-US" sz="2400" dirty="0"/>
              <a:t>生成随机数组</a:t>
            </a:r>
            <a:endParaRPr lang="en-US" altLang="zh-CN" sz="2400" dirty="0"/>
          </a:p>
          <a:p>
            <a:pPr>
              <a:lnSpc>
                <a:spcPct val="150000"/>
              </a:lnSpc>
              <a:defRPr/>
            </a:pPr>
            <a:r>
              <a:rPr lang="en-US" altLang="zh-CN" sz="2400" b="1" dirty="0" err="1">
                <a:solidFill>
                  <a:srgbClr val="4C40EA"/>
                </a:solidFill>
              </a:rPr>
              <a:t>numpy.random.rand</a:t>
            </a:r>
            <a:r>
              <a:rPr lang="en-US" altLang="zh-CN" sz="2400" b="1" dirty="0">
                <a:solidFill>
                  <a:srgbClr val="4C40EA"/>
                </a:solidFill>
              </a:rPr>
              <a:t>(shape)</a:t>
            </a:r>
            <a:r>
              <a:rPr lang="en-US" altLang="zh-CN" sz="2400" dirty="0">
                <a:solidFill>
                  <a:srgbClr val="4C40EA"/>
                </a:solidFill>
              </a:rPr>
              <a:t> </a:t>
            </a:r>
          </a:p>
          <a:p>
            <a:pPr marL="400050" lvl="1" indent="0">
              <a:lnSpc>
                <a:spcPct val="150000"/>
              </a:lnSpc>
              <a:buNone/>
              <a:defRPr/>
            </a:pPr>
            <a:r>
              <a:rPr lang="zh-CN" altLang="en-US" dirty="0"/>
              <a:t>以给定的形状</a:t>
            </a:r>
            <a:r>
              <a:rPr lang="en-US" altLang="zh-CN" dirty="0" smtClean="0"/>
              <a:t>(shape</a:t>
            </a:r>
            <a:r>
              <a:rPr lang="zh-CN" altLang="en-US" dirty="0" smtClean="0"/>
              <a:t>是多个参数，对应不同维度大小。创建</a:t>
            </a:r>
            <a:r>
              <a:rPr lang="zh-CN" altLang="en-US" dirty="0"/>
              <a:t>一个数组，并在数组中加入在</a:t>
            </a:r>
            <a:r>
              <a:rPr lang="en-US" altLang="zh-CN" dirty="0"/>
              <a:t>[0,1]</a:t>
            </a:r>
            <a:r>
              <a:rPr lang="zh-CN" altLang="en-US" dirty="0"/>
              <a:t>之间均匀分布的随机样本</a:t>
            </a:r>
            <a:endParaRPr lang="en-US" altLang="zh-CN" dirty="0"/>
          </a:p>
          <a:p>
            <a:pPr>
              <a:lnSpc>
                <a:spcPct val="150000"/>
              </a:lnSpc>
              <a:defRPr/>
            </a:pPr>
            <a:r>
              <a:rPr lang="en-US" altLang="zh-CN" sz="2400" b="1" dirty="0" err="1">
                <a:solidFill>
                  <a:srgbClr val="4C40EA"/>
                </a:solidFill>
              </a:rPr>
              <a:t>numpy.random.randn</a:t>
            </a:r>
            <a:r>
              <a:rPr lang="en-US" altLang="zh-CN" sz="2400" b="1" dirty="0">
                <a:solidFill>
                  <a:srgbClr val="4C40EA"/>
                </a:solidFill>
              </a:rPr>
              <a:t>(shape)</a:t>
            </a:r>
            <a:r>
              <a:rPr lang="en-US" altLang="zh-CN" sz="2400" dirty="0">
                <a:solidFill>
                  <a:srgbClr val="4C40EA"/>
                </a:solidFill>
              </a:rPr>
              <a:t> </a:t>
            </a:r>
          </a:p>
          <a:p>
            <a:pPr marL="400050" lvl="1" indent="0">
              <a:lnSpc>
                <a:spcPct val="150000"/>
              </a:lnSpc>
              <a:buNone/>
              <a:defRPr/>
            </a:pPr>
            <a:r>
              <a:rPr lang="zh-CN" altLang="en-US" dirty="0"/>
              <a:t>以给定的形状</a:t>
            </a:r>
            <a:r>
              <a:rPr lang="en-US" altLang="zh-CN" dirty="0"/>
              <a:t>(</a:t>
            </a:r>
            <a:r>
              <a:rPr lang="zh-CN" altLang="en-US" dirty="0"/>
              <a:t>如</a:t>
            </a:r>
            <a:r>
              <a:rPr lang="en-US" altLang="zh-CN" dirty="0"/>
              <a:t>shape=(2,5)</a:t>
            </a:r>
            <a:r>
              <a:rPr lang="zh-CN" altLang="en-US" dirty="0"/>
              <a:t>创建一个数组，数组元素来符合标准正态分布</a:t>
            </a:r>
            <a:r>
              <a:rPr lang="en-US" altLang="zh-CN" dirty="0"/>
              <a:t>N(0,1) </a:t>
            </a:r>
          </a:p>
          <a:p>
            <a:pPr>
              <a:lnSpc>
                <a:spcPct val="150000"/>
              </a:lnSpc>
              <a:defRPr/>
            </a:pPr>
            <a:r>
              <a:rPr lang="en-US" altLang="zh-CN" sz="2400" b="1" dirty="0" err="1">
                <a:solidFill>
                  <a:srgbClr val="4C40EA"/>
                </a:solidFill>
              </a:rPr>
              <a:t>numpy.random.randint</a:t>
            </a:r>
            <a:r>
              <a:rPr lang="en-US" altLang="zh-CN" sz="2400" b="1" dirty="0">
                <a:solidFill>
                  <a:srgbClr val="4C40EA"/>
                </a:solidFill>
              </a:rPr>
              <a:t>(low, high, </a:t>
            </a:r>
            <a:r>
              <a:rPr lang="en-US" altLang="zh-CN" sz="2400" b="1" dirty="0" smtClean="0">
                <a:solidFill>
                  <a:srgbClr val="4C40EA"/>
                </a:solidFill>
              </a:rPr>
              <a:t>size)</a:t>
            </a:r>
            <a:r>
              <a:rPr lang="en-US" altLang="zh-CN" sz="2400" dirty="0">
                <a:solidFill>
                  <a:srgbClr val="4C40EA"/>
                </a:solidFill>
              </a:rPr>
              <a:t> </a:t>
            </a:r>
          </a:p>
          <a:p>
            <a:pPr marL="400050" lvl="1" indent="0">
              <a:lnSpc>
                <a:spcPct val="150000"/>
              </a:lnSpc>
              <a:buNone/>
              <a:defRPr/>
            </a:pPr>
            <a:r>
              <a:rPr lang="zh-CN" altLang="en-US" dirty="0"/>
              <a:t>生成在半开半闭区间</a:t>
            </a:r>
            <a:r>
              <a:rPr lang="en-US" altLang="zh-CN" b="1" dirty="0"/>
              <a:t>[</a:t>
            </a:r>
            <a:r>
              <a:rPr lang="en-US" altLang="zh-CN" b="1" dirty="0" err="1"/>
              <a:t>low,high</a:t>
            </a:r>
            <a:r>
              <a:rPr lang="en-US" altLang="zh-CN" b="1" dirty="0"/>
              <a:t>)</a:t>
            </a:r>
            <a:r>
              <a:rPr lang="zh-CN" altLang="en-US" dirty="0"/>
              <a:t>上离散均匀分布的整数</a:t>
            </a:r>
            <a:r>
              <a:rPr lang="zh-CN" altLang="en-US" dirty="0" smtClean="0"/>
              <a:t>值。</a:t>
            </a:r>
            <a:r>
              <a:rPr lang="en-US" altLang="zh-CN" dirty="0" smtClean="0"/>
              <a:t>Size</a:t>
            </a:r>
            <a:r>
              <a:rPr lang="zh-CN" altLang="en-US" dirty="0" smtClean="0"/>
              <a:t>是一个元组</a:t>
            </a:r>
            <a:endParaRPr lang="zh-CN" altLang="en-US" dirty="0"/>
          </a:p>
          <a:p>
            <a:pPr>
              <a:lnSpc>
                <a:spcPct val="150000"/>
              </a:lnSpc>
              <a:defRPr/>
            </a:pPr>
            <a:r>
              <a:rPr lang="en-US" altLang="zh-CN" sz="2400" b="1" dirty="0" err="1">
                <a:solidFill>
                  <a:srgbClr val="4C40EA"/>
                </a:solidFill>
              </a:rPr>
              <a:t>numpy.random.seed</a:t>
            </a:r>
            <a:r>
              <a:rPr lang="en-US" altLang="zh-CN" sz="2400" b="1" dirty="0">
                <a:solidFill>
                  <a:srgbClr val="4C40EA"/>
                </a:solidFill>
              </a:rPr>
              <a:t>()</a:t>
            </a:r>
            <a:r>
              <a:rPr lang="zh-CN" altLang="en-US" sz="2400" b="1" dirty="0">
                <a:solidFill>
                  <a:srgbClr val="4C40EA"/>
                </a:solidFill>
              </a:rPr>
              <a:t>或者</a:t>
            </a:r>
            <a:r>
              <a:rPr lang="en-US" altLang="zh-CN" sz="2400" b="1" dirty="0" err="1">
                <a:solidFill>
                  <a:srgbClr val="4C40EA"/>
                </a:solidFill>
              </a:rPr>
              <a:t>numpy.random.RandomState</a:t>
            </a:r>
            <a:r>
              <a:rPr lang="en-US" altLang="zh-CN" sz="2400" b="1" dirty="0">
                <a:solidFill>
                  <a:srgbClr val="4C40EA"/>
                </a:solidFill>
              </a:rPr>
              <a:t>()</a:t>
            </a:r>
            <a:r>
              <a:rPr lang="en-US" altLang="zh-CN" sz="2400" dirty="0">
                <a:solidFill>
                  <a:srgbClr val="4C40EA"/>
                </a:solidFill>
              </a:rPr>
              <a:t> </a:t>
            </a:r>
          </a:p>
          <a:p>
            <a:pPr marL="400050" lvl="1" indent="0">
              <a:lnSpc>
                <a:spcPct val="150000"/>
              </a:lnSpc>
              <a:buNone/>
              <a:defRPr/>
            </a:pPr>
            <a:r>
              <a:rPr lang="zh-CN" altLang="en-US" dirty="0"/>
              <a:t>种子函数，都是使每次随机生成的数组一样</a:t>
            </a:r>
          </a:p>
        </p:txBody>
      </p:sp>
    </p:spTree>
    <p:extLst>
      <p:ext uri="{BB962C8B-B14F-4D97-AF65-F5344CB8AC3E}">
        <p14:creationId xmlns:p14="http://schemas.microsoft.com/office/powerpoint/2010/main" val="6326475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说明：</a:t>
            </a:r>
            <a:endParaRPr lang="en-US" altLang="zh-CN" dirty="0" smtClean="0"/>
          </a:p>
          <a:p>
            <a:r>
              <a:rPr lang="zh-CN" altLang="en-US" dirty="0" smtClean="0"/>
              <a:t>（</a:t>
            </a:r>
            <a:r>
              <a:rPr lang="en-US" altLang="zh-CN" dirty="0" smtClean="0"/>
              <a:t>1</a:t>
            </a:r>
            <a:r>
              <a:rPr lang="zh-CN" altLang="en-US" dirty="0" smtClean="0"/>
              <a:t>）参数</a:t>
            </a:r>
            <a:r>
              <a:rPr lang="en-US" altLang="zh-CN" dirty="0" err="1" smtClean="0"/>
              <a:t>xy</a:t>
            </a:r>
            <a:r>
              <a:rPr lang="zh-CN" altLang="en-US" dirty="0" smtClean="0"/>
              <a:t>和</a:t>
            </a:r>
            <a:r>
              <a:rPr lang="en-US" altLang="zh-CN" dirty="0" err="1" smtClean="0"/>
              <a:t>xytext</a:t>
            </a:r>
            <a:r>
              <a:rPr lang="zh-CN" altLang="en-US" dirty="0" smtClean="0"/>
              <a:t>是箭头要连接的图上的数据点和注释的位置。</a:t>
            </a:r>
            <a:endParaRPr lang="en-US" altLang="zh-CN" dirty="0" smtClean="0"/>
          </a:p>
          <a:p>
            <a:r>
              <a:rPr lang="zh-CN" altLang="en-US" dirty="0" smtClean="0"/>
              <a:t>（</a:t>
            </a:r>
            <a:r>
              <a:rPr lang="en-US" altLang="zh-CN" dirty="0" smtClean="0"/>
              <a:t>2</a:t>
            </a:r>
            <a:r>
              <a:rPr lang="zh-CN" altLang="en-US" dirty="0" smtClean="0"/>
              <a:t>）</a:t>
            </a:r>
            <a:r>
              <a:rPr lang="en-US" altLang="zh-CN" dirty="0" err="1"/>
              <a:t>plt.ylim</a:t>
            </a:r>
            <a:r>
              <a:rPr lang="en-US" altLang="zh-CN" dirty="0"/>
              <a:t>(</a:t>
            </a:r>
            <a:r>
              <a:rPr lang="en-US" altLang="zh-CN" dirty="0" err="1"/>
              <a:t>ymax</a:t>
            </a:r>
            <a:r>
              <a:rPr lang="en-US" altLang="zh-CN" dirty="0"/>
              <a:t>=35</a:t>
            </a:r>
            <a:r>
              <a:rPr lang="en-US" altLang="zh-CN" dirty="0" smtClean="0"/>
              <a:t>) </a:t>
            </a:r>
            <a:r>
              <a:rPr lang="zh-CN" altLang="en-US" dirty="0" smtClean="0"/>
              <a:t>把</a:t>
            </a:r>
            <a:r>
              <a:rPr lang="en-US" altLang="zh-CN" dirty="0" smtClean="0"/>
              <a:t>y</a:t>
            </a:r>
            <a:r>
              <a:rPr lang="zh-CN" altLang="en-US" dirty="0" smtClean="0"/>
              <a:t>轴的坐标延长了，否则注释会显示在图的外面</a:t>
            </a:r>
            <a:endParaRPr lang="en-US" altLang="zh-CN" dirty="0" smtClean="0"/>
          </a:p>
          <a:p>
            <a:r>
              <a:rPr lang="zh-CN" altLang="en-US" dirty="0" smtClean="0"/>
              <a:t>（</a:t>
            </a:r>
            <a:r>
              <a:rPr lang="en-US" altLang="zh-CN" dirty="0" smtClean="0"/>
              <a:t>3</a:t>
            </a:r>
            <a:r>
              <a:rPr lang="zh-CN" altLang="en-US" dirty="0" smtClean="0"/>
              <a:t>）</a:t>
            </a:r>
            <a:r>
              <a:rPr lang="en-US" altLang="zh-CN" dirty="0" err="1" smtClean="0"/>
              <a:t>arrowprops</a:t>
            </a:r>
            <a:r>
              <a:rPr lang="zh-CN" altLang="en-US" dirty="0" smtClean="0"/>
              <a:t>是对箭头进行设置的参数。它需要的是一个词典，词典里给出了多个子参数</a:t>
            </a:r>
            <a:endParaRPr lang="en-US" altLang="zh-CN" dirty="0" smtClean="0"/>
          </a:p>
          <a:p>
            <a:r>
              <a:rPr lang="en-US" altLang="zh-CN" dirty="0" err="1" smtClean="0"/>
              <a:t>arrowprops</a:t>
            </a:r>
            <a:r>
              <a:rPr lang="en-US" altLang="zh-CN" dirty="0" smtClean="0"/>
              <a:t>=</a:t>
            </a:r>
            <a:r>
              <a:rPr lang="en-US" altLang="zh-CN" dirty="0" err="1" smtClean="0"/>
              <a:t>dict</a:t>
            </a:r>
            <a:r>
              <a:rPr lang="en-US" altLang="zh-CN" dirty="0" smtClean="0"/>
              <a:t>(</a:t>
            </a:r>
            <a:r>
              <a:rPr lang="en-US" altLang="zh-CN" dirty="0" err="1" smtClean="0"/>
              <a:t>facecolor</a:t>
            </a:r>
            <a:r>
              <a:rPr lang="en-US" altLang="zh-CN" dirty="0"/>
              <a:t>='black', shrink=0.05</a:t>
            </a:r>
            <a:r>
              <a:rPr lang="en-US" altLang="zh-CN" dirty="0" smtClean="0"/>
              <a:t>))</a:t>
            </a:r>
          </a:p>
          <a:p>
            <a:r>
              <a:rPr lang="zh-CN" altLang="en-US" dirty="0" smtClean="0"/>
              <a:t>下面两种创建词典的方法是等价的</a:t>
            </a:r>
            <a:endParaRPr lang="en-US" altLang="zh-CN" dirty="0" smtClean="0"/>
          </a:p>
          <a:p>
            <a:r>
              <a:rPr lang="en-US" altLang="zh-CN" dirty="0"/>
              <a:t> </a:t>
            </a:r>
          </a:p>
          <a:p>
            <a:r>
              <a:rPr lang="en-US" altLang="zh-CN" dirty="0" err="1"/>
              <a:t>dic</a:t>
            </a:r>
            <a:r>
              <a:rPr lang="en-US" altLang="zh-CN" dirty="0"/>
              <a:t> = </a:t>
            </a:r>
            <a:r>
              <a:rPr lang="en-US" altLang="zh-CN" dirty="0" err="1"/>
              <a:t>dict</a:t>
            </a:r>
            <a:r>
              <a:rPr lang="en-US" altLang="zh-CN" dirty="0"/>
              <a:t>(a=1,b=2)</a:t>
            </a:r>
          </a:p>
          <a:p>
            <a:r>
              <a:rPr lang="en-US" altLang="zh-CN" dirty="0" err="1"/>
              <a:t>dic</a:t>
            </a:r>
            <a:r>
              <a:rPr lang="en-US" altLang="zh-CN" dirty="0"/>
              <a:t> = {'a':1,'b':2}</a:t>
            </a:r>
            <a:endParaRPr lang="zh-CN" altLang="en-US" dirty="0"/>
          </a:p>
        </p:txBody>
      </p:sp>
    </p:spTree>
    <p:extLst>
      <p:ext uri="{BB962C8B-B14F-4D97-AF65-F5344CB8AC3E}">
        <p14:creationId xmlns:p14="http://schemas.microsoft.com/office/powerpoint/2010/main" val="41622607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在</a:t>
            </a:r>
            <a:r>
              <a:rPr lang="en-US" altLang="zh-CN" dirty="0" err="1"/>
              <a:t>arrowprops</a:t>
            </a:r>
            <a:r>
              <a:rPr lang="zh-CN" altLang="en-US" dirty="0" smtClean="0"/>
              <a:t>里还可以设置的一些参数包括</a:t>
            </a:r>
            <a:endParaRPr lang="en-US" altLang="zh-CN" dirty="0" smtClean="0"/>
          </a:p>
          <a:p>
            <a:r>
              <a:rPr lang="en-US" altLang="zh-CN" dirty="0"/>
              <a:t>width: The width of the arrow in </a:t>
            </a:r>
            <a:r>
              <a:rPr lang="en-US" altLang="zh-CN" dirty="0" smtClean="0"/>
              <a:t>points</a:t>
            </a:r>
            <a:endParaRPr lang="en-US" altLang="zh-CN" dirty="0"/>
          </a:p>
          <a:p>
            <a:r>
              <a:rPr lang="en-US" altLang="zh-CN" dirty="0" err="1" smtClean="0"/>
              <a:t>frac</a:t>
            </a:r>
            <a:r>
              <a:rPr lang="en-US" altLang="zh-CN" dirty="0"/>
              <a:t>: The fraction of the arrow length occupied by the </a:t>
            </a:r>
            <a:r>
              <a:rPr lang="en-US" altLang="zh-CN" dirty="0" smtClean="0"/>
              <a:t>head</a:t>
            </a:r>
            <a:endParaRPr lang="en-US" altLang="zh-CN" dirty="0"/>
          </a:p>
          <a:p>
            <a:r>
              <a:rPr lang="en-US" altLang="zh-CN" dirty="0" err="1" smtClean="0"/>
              <a:t>headwidth</a:t>
            </a:r>
            <a:r>
              <a:rPr lang="en-US" altLang="zh-CN" dirty="0"/>
              <a:t>: The width of the base of the arrow head in </a:t>
            </a:r>
            <a:r>
              <a:rPr lang="en-US" altLang="zh-CN" dirty="0" smtClean="0"/>
              <a:t>points</a:t>
            </a:r>
            <a:endParaRPr lang="en-US" altLang="zh-CN" dirty="0"/>
          </a:p>
          <a:p>
            <a:r>
              <a:rPr lang="en-US" altLang="zh-CN" dirty="0" smtClean="0"/>
              <a:t>shrink</a:t>
            </a:r>
            <a:r>
              <a:rPr lang="en-US" altLang="zh-CN" dirty="0"/>
              <a:t>: Moves the tip and the base of the arrow some percent away </a:t>
            </a:r>
            <a:r>
              <a:rPr lang="en-US" altLang="zh-CN" dirty="0" smtClean="0"/>
              <a:t>from the </a:t>
            </a:r>
            <a:r>
              <a:rPr lang="en-US" altLang="zh-CN" dirty="0"/>
              <a:t>annotated point and text, in percentage (so 0.05 is equal to 5%) </a:t>
            </a:r>
          </a:p>
          <a:p>
            <a:r>
              <a:rPr lang="zh-CN" altLang="en-US" dirty="0" smtClean="0"/>
              <a:t>例如：</a:t>
            </a:r>
            <a:r>
              <a:rPr lang="en-US" altLang="zh-CN" dirty="0"/>
              <a:t/>
            </a:r>
            <a:br>
              <a:rPr lang="en-US" altLang="zh-CN" dirty="0"/>
            </a:br>
            <a:endParaRPr lang="zh-CN" altLang="en-US" dirty="0"/>
          </a:p>
        </p:txBody>
      </p:sp>
      <p:sp>
        <p:nvSpPr>
          <p:cNvPr id="4" name="矩形 3"/>
          <p:cNvSpPr/>
          <p:nvPr/>
        </p:nvSpPr>
        <p:spPr>
          <a:xfrm>
            <a:off x="2244436" y="5111571"/>
            <a:ext cx="9337964" cy="1015663"/>
          </a:xfrm>
          <a:prstGeom prst="rect">
            <a:avLst/>
          </a:prstGeom>
        </p:spPr>
        <p:txBody>
          <a:bodyPr wrap="square">
            <a:spAutoFit/>
          </a:bodyPr>
          <a:lstStyle/>
          <a:p>
            <a:r>
              <a:rPr lang="zh-CN" altLang="en-US" sz="2000" dirty="0"/>
              <a:t>plt.annotate('this spot must really\nmean something', </a:t>
            </a:r>
          </a:p>
          <a:p>
            <a:r>
              <a:rPr lang="zh-CN" altLang="en-US" sz="2000" dirty="0"/>
              <a:t>xy=(6, 30), xytext=(8, 31.5), arrowprops=dict(facecolor='black', shrink=0.2, width=1, headwidth=8));</a:t>
            </a:r>
          </a:p>
        </p:txBody>
      </p:sp>
    </p:spTree>
    <p:extLst>
      <p:ext uri="{BB962C8B-B14F-4D97-AF65-F5344CB8AC3E}">
        <p14:creationId xmlns:p14="http://schemas.microsoft.com/office/powerpoint/2010/main" val="35878117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高级</a:t>
            </a:r>
            <a:r>
              <a:rPr lang="en-US" altLang="zh-CN" dirty="0" err="1" smtClean="0"/>
              <a:t>Matplotlib</a:t>
            </a:r>
            <a:r>
              <a:rPr lang="zh-CN" altLang="en-US" dirty="0" smtClean="0"/>
              <a:t>技巧</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784294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我们前面讲的</a:t>
            </a:r>
            <a:r>
              <a:rPr lang="en-US" altLang="zh-CN" dirty="0" err="1" smtClean="0"/>
              <a:t>matplotlib</a:t>
            </a:r>
            <a:r>
              <a:rPr lang="zh-CN" altLang="en-US" dirty="0" smtClean="0"/>
              <a:t>绘图只是使用了</a:t>
            </a:r>
            <a:r>
              <a:rPr lang="en-US" altLang="zh-CN" dirty="0" err="1" smtClean="0"/>
              <a:t>pyplot</a:t>
            </a:r>
            <a:r>
              <a:rPr lang="zh-CN" altLang="en-US" dirty="0" smtClean="0"/>
              <a:t>，实际上还有另外两种方式：</a:t>
            </a:r>
            <a:endParaRPr lang="en-US" altLang="zh-CN" dirty="0" smtClean="0"/>
          </a:p>
          <a:p>
            <a:r>
              <a:rPr lang="en-US" altLang="zh-CN" dirty="0" err="1" smtClean="0"/>
              <a:t>pylab</a:t>
            </a:r>
            <a:r>
              <a:rPr lang="en-US" altLang="zh-CN" dirty="0"/>
              <a:t>: A module to merge </a:t>
            </a:r>
            <a:r>
              <a:rPr lang="en-US" altLang="zh-CN" dirty="0" err="1"/>
              <a:t>Matplotlib</a:t>
            </a:r>
            <a:r>
              <a:rPr lang="en-US" altLang="zh-CN" dirty="0"/>
              <a:t> and </a:t>
            </a:r>
            <a:r>
              <a:rPr lang="en-US" altLang="zh-CN" dirty="0" err="1"/>
              <a:t>NumPy</a:t>
            </a:r>
            <a:r>
              <a:rPr lang="en-US" altLang="zh-CN" dirty="0"/>
              <a:t> together in an</a:t>
            </a:r>
            <a:br>
              <a:rPr lang="en-US" altLang="zh-CN" dirty="0"/>
            </a:br>
            <a:r>
              <a:rPr lang="en-US" altLang="zh-CN" dirty="0"/>
              <a:t>environment closer to </a:t>
            </a:r>
            <a:r>
              <a:rPr lang="en-US" altLang="zh-CN" dirty="0" smtClean="0"/>
              <a:t>MATLAB</a:t>
            </a:r>
            <a:endParaRPr lang="en-US" altLang="zh-CN" dirty="0"/>
          </a:p>
          <a:p>
            <a:r>
              <a:rPr lang="en-US" altLang="zh-CN" dirty="0" smtClean="0"/>
              <a:t>Object-oriented </a:t>
            </a:r>
            <a:r>
              <a:rPr lang="en-US" altLang="zh-CN" dirty="0"/>
              <a:t>way: The </a:t>
            </a:r>
            <a:r>
              <a:rPr lang="en-US" altLang="zh-CN" dirty="0" err="1"/>
              <a:t>Pythonic</a:t>
            </a:r>
            <a:r>
              <a:rPr lang="en-US" altLang="zh-CN" dirty="0"/>
              <a:t> way to interface with </a:t>
            </a:r>
            <a:r>
              <a:rPr lang="en-US" altLang="zh-CN" dirty="0" err="1"/>
              <a:t>Matplotlib</a:t>
            </a:r>
            <a:r>
              <a:rPr lang="en-US" altLang="zh-CN" dirty="0"/>
              <a:t> </a:t>
            </a:r>
            <a:br>
              <a:rPr lang="en-US" altLang="zh-CN" dirty="0"/>
            </a:br>
            <a:endParaRPr lang="zh-CN" altLang="en-US" dirty="0"/>
          </a:p>
        </p:txBody>
      </p:sp>
    </p:spTree>
    <p:extLst>
      <p:ext uri="{BB962C8B-B14F-4D97-AF65-F5344CB8AC3E}">
        <p14:creationId xmlns:p14="http://schemas.microsoft.com/office/powerpoint/2010/main" val="165317059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pylab</a:t>
            </a:r>
            <a:r>
              <a:rPr lang="zh-CN" altLang="en-US" dirty="0" smtClean="0"/>
              <a:t>，</a:t>
            </a:r>
            <a:r>
              <a:rPr lang="en-US" altLang="zh-CN" dirty="0" err="1" smtClean="0"/>
              <a:t>matplotlib</a:t>
            </a:r>
            <a:r>
              <a:rPr lang="zh-CN" altLang="en-US" dirty="0" smtClean="0"/>
              <a:t>不鼓励使用。我们看第二种</a:t>
            </a:r>
            <a:r>
              <a:rPr lang="en-US" altLang="zh-CN" dirty="0" smtClean="0"/>
              <a:t>:</a:t>
            </a:r>
            <a:r>
              <a:rPr lang="en-US" altLang="zh-CN" dirty="0"/>
              <a:t>use </a:t>
            </a:r>
            <a:r>
              <a:rPr lang="en-US" altLang="zh-CN" dirty="0" err="1"/>
              <a:t>Matplotlib</a:t>
            </a:r>
            <a:r>
              <a:rPr lang="en-US" altLang="zh-CN" dirty="0"/>
              <a:t> </a:t>
            </a:r>
            <a:r>
              <a:rPr lang="en-US" altLang="zh-CN" dirty="0" smtClean="0"/>
              <a:t>through </a:t>
            </a:r>
            <a:r>
              <a:rPr lang="en-US" altLang="zh-CN" dirty="0"/>
              <a:t>the </a:t>
            </a:r>
            <a:r>
              <a:rPr lang="en-US" altLang="zh-CN" b="1" dirty="0"/>
              <a:t>object-oriented </a:t>
            </a:r>
            <a:r>
              <a:rPr lang="zh-CN" altLang="en-US" b="1" dirty="0" smtClean="0"/>
              <a:t>（</a:t>
            </a:r>
            <a:r>
              <a:rPr lang="en-US" altLang="zh-CN" b="1" dirty="0" smtClean="0"/>
              <a:t>OO</a:t>
            </a:r>
            <a:r>
              <a:rPr lang="zh-CN" altLang="en-US" b="1" dirty="0" smtClean="0"/>
              <a:t>）</a:t>
            </a:r>
            <a:r>
              <a:rPr lang="en-US" altLang="zh-CN" dirty="0" smtClean="0"/>
              <a:t>interface. </a:t>
            </a:r>
            <a:r>
              <a:rPr lang="zh-CN" altLang="en-US" dirty="0" smtClean="0"/>
              <a:t>这是使用</a:t>
            </a:r>
            <a:r>
              <a:rPr lang="en-US" altLang="zh-CN" dirty="0" err="1" smtClean="0"/>
              <a:t>matplotlib</a:t>
            </a:r>
            <a:r>
              <a:rPr lang="zh-CN" altLang="en-US" dirty="0" smtClean="0"/>
              <a:t>最有力也是最复杂的方式。</a:t>
            </a:r>
            <a:endParaRPr lang="en-US" altLang="zh-CN" dirty="0" smtClean="0"/>
          </a:p>
          <a:p>
            <a:endParaRPr lang="en-US" altLang="zh-CN" dirty="0"/>
          </a:p>
          <a:p>
            <a:r>
              <a:rPr lang="en-US" altLang="zh-CN" dirty="0" err="1" smtClean="0"/>
              <a:t>Matplotlib</a:t>
            </a:r>
            <a:r>
              <a:rPr lang="zh-CN" altLang="en-US" dirty="0" smtClean="0"/>
              <a:t>作者推荐的绘图范式：</a:t>
            </a:r>
            <a:r>
              <a:rPr lang="en-US" altLang="zh-CN" dirty="0"/>
              <a:t>a bit of </a:t>
            </a:r>
            <a:r>
              <a:rPr lang="en-US" altLang="zh-CN" dirty="0" err="1"/>
              <a:t>pyplot</a:t>
            </a:r>
            <a:r>
              <a:rPr lang="en-US" altLang="zh-CN" dirty="0"/>
              <a:t> will be used, in</a:t>
            </a:r>
            <a:br>
              <a:rPr lang="en-US" altLang="zh-CN" dirty="0"/>
            </a:br>
            <a:r>
              <a:rPr lang="en-US" altLang="zh-CN" dirty="0"/>
              <a:t>particular for convenience functions, and the remaining plotting code is either </a:t>
            </a:r>
            <a:r>
              <a:rPr lang="en-US" altLang="zh-CN" dirty="0" smtClean="0"/>
              <a:t>done with </a:t>
            </a:r>
            <a:r>
              <a:rPr lang="en-US" altLang="zh-CN" dirty="0"/>
              <a:t>the OO </a:t>
            </a:r>
            <a:r>
              <a:rPr lang="en-US" altLang="zh-CN" dirty="0" smtClean="0"/>
              <a:t>style</a:t>
            </a:r>
            <a:r>
              <a:rPr lang="en-US" altLang="zh-CN" dirty="0"/>
              <a:t/>
            </a:r>
            <a:br>
              <a:rPr lang="en-US" altLang="zh-CN" dirty="0"/>
            </a:br>
            <a:r>
              <a:rPr lang="en-US" altLang="zh-CN" dirty="0"/>
              <a:t> </a:t>
            </a:r>
            <a:br>
              <a:rPr lang="en-US" altLang="zh-CN" dirty="0"/>
            </a:br>
            <a:endParaRPr lang="en-US" altLang="zh-CN" dirty="0" smtClean="0"/>
          </a:p>
          <a:p>
            <a:endParaRPr lang="zh-CN" altLang="en-US" dirty="0"/>
          </a:p>
        </p:txBody>
      </p:sp>
    </p:spTree>
    <p:extLst>
      <p:ext uri="{BB962C8B-B14F-4D97-AF65-F5344CB8AC3E}">
        <p14:creationId xmlns:p14="http://schemas.microsoft.com/office/powerpoint/2010/main" val="334214848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我们来认识几个对象：</a:t>
            </a:r>
            <a:endParaRPr lang="en-US" altLang="zh-CN" dirty="0" smtClean="0"/>
          </a:p>
          <a:p>
            <a:r>
              <a:rPr lang="en-US" altLang="zh-CN" dirty="0" smtClean="0"/>
              <a:t>Axes</a:t>
            </a:r>
            <a:r>
              <a:rPr lang="zh-CN" altLang="en-US" dirty="0" smtClean="0"/>
              <a:t>就是我们之前绘制的矩形的图，即绘图的区域；</a:t>
            </a:r>
            <a:r>
              <a:rPr lang="en-US" altLang="zh-CN" dirty="0" smtClean="0"/>
              <a:t>Figure</a:t>
            </a:r>
            <a:r>
              <a:rPr lang="zh-CN" altLang="en-US" dirty="0" smtClean="0"/>
              <a:t>是容纳一个或多个</a:t>
            </a:r>
            <a:r>
              <a:rPr lang="en-US" altLang="zh-CN" dirty="0" smtClean="0"/>
              <a:t>Axes</a:t>
            </a:r>
            <a:r>
              <a:rPr lang="zh-CN" altLang="en-US" dirty="0" smtClean="0"/>
              <a:t>的容器。我们之前的例子只看到了一个</a:t>
            </a:r>
            <a:r>
              <a:rPr lang="en-US" altLang="zh-CN" dirty="0" smtClean="0"/>
              <a:t>Figure</a:t>
            </a:r>
            <a:r>
              <a:rPr lang="zh-CN" altLang="en-US" dirty="0" smtClean="0"/>
              <a:t>上添加了一个矩形</a:t>
            </a:r>
            <a:r>
              <a:rPr lang="en-US" altLang="zh-CN" dirty="0" smtClean="0"/>
              <a:t>Axes</a:t>
            </a:r>
            <a:r>
              <a:rPr lang="zh-CN" altLang="en-US" dirty="0" smtClean="0"/>
              <a:t>。有多个</a:t>
            </a:r>
            <a:r>
              <a:rPr lang="en-US" altLang="zh-CN" dirty="0" smtClean="0"/>
              <a:t>Axes</a:t>
            </a:r>
            <a:r>
              <a:rPr lang="zh-CN" altLang="en-US" dirty="0" smtClean="0"/>
              <a:t>，就有多个绘图的区域。</a:t>
            </a:r>
            <a:r>
              <a:rPr lang="en-US" altLang="zh-CN" dirty="0" err="1" smtClean="0"/>
              <a:t>FigureCanvas</a:t>
            </a:r>
            <a:r>
              <a:rPr lang="zh-CN" altLang="en-US" dirty="0" smtClean="0"/>
              <a:t>是画布。</a:t>
            </a:r>
            <a:endParaRPr lang="zh-CN" altLang="en-US" dirty="0"/>
          </a:p>
        </p:txBody>
      </p:sp>
      <p:pic>
        <p:nvPicPr>
          <p:cNvPr id="4" name="图片 3"/>
          <p:cNvPicPr>
            <a:picLocks noChangeAspect="1"/>
          </p:cNvPicPr>
          <p:nvPr/>
        </p:nvPicPr>
        <p:blipFill>
          <a:blip r:embed="rId2"/>
          <a:stretch>
            <a:fillRect/>
          </a:stretch>
        </p:blipFill>
        <p:spPr>
          <a:xfrm>
            <a:off x="998825" y="4001294"/>
            <a:ext cx="9868940" cy="1878229"/>
          </a:xfrm>
          <a:prstGeom prst="rect">
            <a:avLst/>
          </a:prstGeom>
        </p:spPr>
      </p:pic>
    </p:spTree>
    <p:extLst>
      <p:ext uri="{BB962C8B-B14F-4D97-AF65-F5344CB8AC3E}">
        <p14:creationId xmlns:p14="http://schemas.microsoft.com/office/powerpoint/2010/main" val="187247473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fig = </a:t>
            </a:r>
            <a:r>
              <a:rPr lang="en-US" altLang="zh-CN" dirty="0" err="1"/>
              <a:t>plt.figure</a:t>
            </a:r>
            <a:r>
              <a:rPr lang="en-US" altLang="zh-CN" dirty="0"/>
              <a:t>(): </a:t>
            </a:r>
            <a:r>
              <a:rPr lang="zh-CN" altLang="en-US" dirty="0" smtClean="0"/>
              <a:t>这个函数返回一个</a:t>
            </a:r>
            <a:r>
              <a:rPr lang="en-US" altLang="zh-CN" dirty="0" smtClean="0"/>
              <a:t>Figure</a:t>
            </a:r>
            <a:r>
              <a:rPr lang="zh-CN" altLang="en-US" dirty="0" smtClean="0"/>
              <a:t>。我们可以在这个</a:t>
            </a:r>
            <a:r>
              <a:rPr lang="en-US" altLang="zh-CN" dirty="0" smtClean="0"/>
              <a:t>Figure</a:t>
            </a:r>
            <a:r>
              <a:rPr lang="zh-CN" altLang="en-US" dirty="0" smtClean="0"/>
              <a:t>上添加一个或多个</a:t>
            </a:r>
            <a:r>
              <a:rPr lang="en-US" altLang="zh-CN" dirty="0" smtClean="0"/>
              <a:t>Axes</a:t>
            </a:r>
            <a:r>
              <a:rPr lang="zh-CN" altLang="en-US" dirty="0" smtClean="0"/>
              <a:t>。</a:t>
            </a:r>
            <a:endParaRPr lang="en-US" altLang="zh-CN" dirty="0" smtClean="0"/>
          </a:p>
          <a:p>
            <a:r>
              <a:rPr lang="en-US" altLang="zh-CN" dirty="0"/>
              <a:t>ax = </a:t>
            </a:r>
            <a:r>
              <a:rPr lang="en-US" altLang="zh-CN" dirty="0" err="1" smtClean="0"/>
              <a:t>fig.add_subplot</a:t>
            </a:r>
            <a:r>
              <a:rPr lang="en-US" altLang="zh-CN" dirty="0" smtClean="0"/>
              <a:t>()</a:t>
            </a:r>
            <a:r>
              <a:rPr lang="zh-CN" altLang="en-US" dirty="0" smtClean="0"/>
              <a:t>。在</a:t>
            </a:r>
            <a:r>
              <a:rPr lang="en-US" altLang="zh-CN" dirty="0" smtClean="0"/>
              <a:t>Figure</a:t>
            </a:r>
            <a:r>
              <a:rPr lang="zh-CN" altLang="en-US" dirty="0" smtClean="0"/>
              <a:t>上添加一个</a:t>
            </a:r>
            <a:r>
              <a:rPr lang="en-US" altLang="zh-CN" dirty="0" smtClean="0"/>
              <a:t>Axes</a:t>
            </a:r>
            <a:r>
              <a:rPr lang="zh-CN" altLang="en-US" dirty="0" smtClean="0"/>
              <a:t>。返回这个添加了的</a:t>
            </a:r>
            <a:r>
              <a:rPr lang="en-US" altLang="zh-CN" dirty="0" smtClean="0"/>
              <a:t>Axes</a:t>
            </a:r>
            <a:r>
              <a:rPr lang="zh-CN" altLang="en-US" dirty="0" smtClean="0"/>
              <a:t>对象。</a:t>
            </a:r>
            <a:endParaRPr lang="en-US" altLang="zh-CN" dirty="0" smtClean="0"/>
          </a:p>
          <a:p>
            <a:r>
              <a:rPr lang="en-US" altLang="zh-CN" dirty="0" err="1" smtClean="0"/>
              <a:t>fig.add_subplot</a:t>
            </a:r>
            <a:r>
              <a:rPr lang="en-US" altLang="zh-CN" dirty="0" smtClean="0"/>
              <a:t>(</a:t>
            </a:r>
            <a:r>
              <a:rPr lang="en-US" altLang="zh-CN" dirty="0" err="1" smtClean="0"/>
              <a:t>numrows</a:t>
            </a:r>
            <a:r>
              <a:rPr lang="en-US" altLang="zh-CN" dirty="0"/>
              <a:t>, </a:t>
            </a:r>
            <a:r>
              <a:rPr lang="en-US" altLang="zh-CN" dirty="0" err="1"/>
              <a:t>numcols</a:t>
            </a:r>
            <a:r>
              <a:rPr lang="en-US" altLang="zh-CN" dirty="0"/>
              <a:t>, </a:t>
            </a:r>
            <a:r>
              <a:rPr lang="en-US" altLang="zh-CN" dirty="0" err="1"/>
              <a:t>fgnum</a:t>
            </a:r>
            <a:r>
              <a:rPr lang="en-US" altLang="zh-CN" dirty="0"/>
              <a:t>) </a:t>
            </a:r>
            <a:r>
              <a:rPr lang="zh-CN" altLang="en-US" dirty="0" smtClean="0"/>
              <a:t>有三个参数</a:t>
            </a:r>
            <a:r>
              <a:rPr lang="en-US" altLang="zh-CN" dirty="0" smtClean="0"/>
              <a:t>:</a:t>
            </a:r>
          </a:p>
          <a:p>
            <a:r>
              <a:rPr lang="en-US" altLang="zh-CN" dirty="0" smtClean="0"/>
              <a:t>(1) </a:t>
            </a:r>
            <a:r>
              <a:rPr lang="en-US" altLang="zh-CN" dirty="0" err="1" smtClean="0"/>
              <a:t>numrows</a:t>
            </a:r>
            <a:r>
              <a:rPr lang="zh-CN" altLang="en-US" dirty="0" smtClean="0"/>
              <a:t>描述了一个</a:t>
            </a:r>
            <a:r>
              <a:rPr lang="en-US" altLang="zh-CN" dirty="0" smtClean="0"/>
              <a:t>Figure</a:t>
            </a:r>
            <a:r>
              <a:rPr lang="zh-CN" altLang="en-US" dirty="0" smtClean="0"/>
              <a:t>，我们划分成几行的绘图区（</a:t>
            </a:r>
            <a:r>
              <a:rPr lang="en-US" altLang="zh-CN" dirty="0" smtClean="0"/>
              <a:t>axes)</a:t>
            </a:r>
            <a:endParaRPr lang="en-US" altLang="zh-CN" dirty="0"/>
          </a:p>
          <a:p>
            <a:r>
              <a:rPr lang="en-US" altLang="zh-CN" dirty="0" smtClean="0"/>
              <a:t>(2) </a:t>
            </a:r>
            <a:r>
              <a:rPr lang="en-US" altLang="zh-CN" dirty="0" err="1" smtClean="0"/>
              <a:t>numcols</a:t>
            </a:r>
            <a:r>
              <a:rPr lang="en-US" altLang="zh-CN" dirty="0" smtClean="0"/>
              <a:t> </a:t>
            </a:r>
            <a:r>
              <a:rPr lang="zh-CN" altLang="en-US" dirty="0" smtClean="0"/>
              <a:t>划分成几列的绘图区</a:t>
            </a:r>
            <a:endParaRPr lang="en-US" altLang="zh-CN" dirty="0"/>
          </a:p>
          <a:p>
            <a:r>
              <a:rPr lang="en-US" altLang="zh-CN" dirty="0" smtClean="0"/>
              <a:t>(3) </a:t>
            </a:r>
            <a:r>
              <a:rPr lang="en-US" altLang="zh-CN" dirty="0" err="1" smtClean="0"/>
              <a:t>fignum</a:t>
            </a:r>
            <a:r>
              <a:rPr lang="en-US" altLang="zh-CN" dirty="0" smtClean="0"/>
              <a:t> </a:t>
            </a:r>
            <a:r>
              <a:rPr lang="zh-CN" altLang="en-US" dirty="0" smtClean="0"/>
              <a:t>是区域的编号，从</a:t>
            </a:r>
            <a:r>
              <a:rPr lang="en-US" altLang="zh-CN" dirty="0" smtClean="0"/>
              <a:t>1</a:t>
            </a:r>
            <a:r>
              <a:rPr lang="zh-CN" altLang="en-US" dirty="0" smtClean="0"/>
              <a:t>开始到</a:t>
            </a:r>
            <a:r>
              <a:rPr lang="en-US" altLang="zh-CN" dirty="0" err="1" smtClean="0"/>
              <a:t>numrows</a:t>
            </a:r>
            <a:r>
              <a:rPr lang="en-US" altLang="zh-CN" dirty="0" smtClean="0"/>
              <a:t>*</a:t>
            </a:r>
            <a:r>
              <a:rPr lang="en-US" altLang="zh-CN" dirty="0" err="1" smtClean="0"/>
              <a:t>numcols</a:t>
            </a:r>
            <a:r>
              <a:rPr lang="en-US" altLang="zh-CN" dirty="0" smtClean="0"/>
              <a:t> </a:t>
            </a: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54928073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例子：在一个</a:t>
            </a:r>
            <a:r>
              <a:rPr lang="en-US" altLang="zh-CN" dirty="0" smtClean="0"/>
              <a:t>Figure</a:t>
            </a:r>
            <a:r>
              <a:rPr lang="zh-CN" altLang="en-US" dirty="0" smtClean="0"/>
              <a:t>上划分成四个区域，每个区域上建立一个</a:t>
            </a:r>
            <a:r>
              <a:rPr lang="en-US" altLang="zh-CN" dirty="0" smtClean="0"/>
              <a:t>axes</a:t>
            </a:r>
            <a:r>
              <a:rPr lang="zh-CN" altLang="en-US" dirty="0" smtClean="0"/>
              <a:t>（或称为子图）</a:t>
            </a:r>
            <a:endParaRPr lang="zh-CN" altLang="en-US" dirty="0"/>
          </a:p>
        </p:txBody>
      </p:sp>
      <p:sp>
        <p:nvSpPr>
          <p:cNvPr id="4" name="矩形 3"/>
          <p:cNvSpPr/>
          <p:nvPr/>
        </p:nvSpPr>
        <p:spPr>
          <a:xfrm>
            <a:off x="1080654" y="2662466"/>
            <a:ext cx="6096000" cy="2677656"/>
          </a:xfrm>
          <a:prstGeom prst="rect">
            <a:avLst/>
          </a:prstGeom>
        </p:spPr>
        <p:txBody>
          <a:bodyPr>
            <a:spAutoFit/>
          </a:bodyPr>
          <a:lstStyle/>
          <a:p>
            <a:r>
              <a:rPr lang="zh-CN" altLang="en-US" sz="2400" dirty="0"/>
              <a:t>import matplotlib.pyplot as plt</a:t>
            </a:r>
          </a:p>
          <a:p>
            <a:endParaRPr lang="zh-CN" altLang="en-US" sz="2400" dirty="0"/>
          </a:p>
          <a:p>
            <a:r>
              <a:rPr lang="zh-CN" altLang="en-US" sz="2400" dirty="0"/>
              <a:t>fig = plt.figure()</a:t>
            </a:r>
          </a:p>
          <a:p>
            <a:r>
              <a:rPr lang="zh-CN" altLang="en-US" sz="2400" dirty="0" smtClean="0"/>
              <a:t>ax</a:t>
            </a:r>
            <a:r>
              <a:rPr lang="en-US" altLang="zh-CN" sz="2400" dirty="0" smtClean="0"/>
              <a:t>1</a:t>
            </a:r>
            <a:r>
              <a:rPr lang="zh-CN" altLang="en-US" sz="2400" dirty="0" smtClean="0"/>
              <a:t> </a:t>
            </a:r>
            <a:r>
              <a:rPr lang="zh-CN" altLang="en-US" sz="2400" dirty="0"/>
              <a:t>= fig.add_subplot(2,2,1)</a:t>
            </a:r>
          </a:p>
          <a:p>
            <a:r>
              <a:rPr lang="zh-CN" altLang="en-US" sz="2400" dirty="0" smtClean="0"/>
              <a:t>ax</a:t>
            </a:r>
            <a:r>
              <a:rPr lang="en-US" altLang="zh-CN" sz="2400" dirty="0" smtClean="0"/>
              <a:t>2</a:t>
            </a:r>
            <a:r>
              <a:rPr lang="zh-CN" altLang="en-US" sz="2400" dirty="0" smtClean="0"/>
              <a:t> </a:t>
            </a:r>
            <a:r>
              <a:rPr lang="zh-CN" altLang="en-US" sz="2400" dirty="0"/>
              <a:t>= fig.add_subplot(2,2,2)</a:t>
            </a:r>
          </a:p>
          <a:p>
            <a:r>
              <a:rPr lang="zh-CN" altLang="en-US" sz="2400" dirty="0" smtClean="0"/>
              <a:t>ax</a:t>
            </a:r>
            <a:r>
              <a:rPr lang="en-US" altLang="zh-CN" sz="2400" dirty="0" smtClean="0"/>
              <a:t>3</a:t>
            </a:r>
            <a:r>
              <a:rPr lang="zh-CN" altLang="en-US" sz="2400" dirty="0" smtClean="0"/>
              <a:t> </a:t>
            </a:r>
            <a:r>
              <a:rPr lang="zh-CN" altLang="en-US" sz="2400" dirty="0"/>
              <a:t>= fig.add_subplot(2,2,3)</a:t>
            </a:r>
          </a:p>
          <a:p>
            <a:r>
              <a:rPr lang="zh-CN" altLang="en-US" sz="2400" dirty="0" smtClean="0"/>
              <a:t>ax</a:t>
            </a:r>
            <a:r>
              <a:rPr lang="en-US" altLang="zh-CN" sz="2400" dirty="0" smtClean="0"/>
              <a:t>4</a:t>
            </a:r>
            <a:r>
              <a:rPr lang="zh-CN" altLang="en-US" sz="2400" dirty="0" smtClean="0"/>
              <a:t> </a:t>
            </a:r>
            <a:r>
              <a:rPr lang="zh-CN" altLang="en-US" sz="2400" dirty="0"/>
              <a:t>= fig.add_subplot(2,2,4)</a:t>
            </a:r>
          </a:p>
        </p:txBody>
      </p:sp>
      <p:pic>
        <p:nvPicPr>
          <p:cNvPr id="5" name="图片 4"/>
          <p:cNvPicPr>
            <a:picLocks noChangeAspect="1"/>
          </p:cNvPicPr>
          <p:nvPr/>
        </p:nvPicPr>
        <p:blipFill>
          <a:blip r:embed="rId3"/>
          <a:stretch>
            <a:fillRect/>
          </a:stretch>
        </p:blipFill>
        <p:spPr>
          <a:xfrm>
            <a:off x="6082145" y="2462158"/>
            <a:ext cx="4903317" cy="3201129"/>
          </a:xfrm>
          <a:prstGeom prst="rect">
            <a:avLst/>
          </a:prstGeom>
        </p:spPr>
      </p:pic>
    </p:spTree>
    <p:extLst>
      <p:ext uri="{BB962C8B-B14F-4D97-AF65-F5344CB8AC3E}">
        <p14:creationId xmlns:p14="http://schemas.microsoft.com/office/powerpoint/2010/main" val="403675305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在每个子图上进行绘图。使用每个</a:t>
            </a:r>
            <a:r>
              <a:rPr lang="en-US" altLang="zh-CN" dirty="0" smtClean="0"/>
              <a:t>axes</a:t>
            </a:r>
            <a:r>
              <a:rPr lang="zh-CN" altLang="en-US" dirty="0" smtClean="0"/>
              <a:t>对象的</a:t>
            </a:r>
            <a:r>
              <a:rPr lang="en-US" altLang="zh-CN" dirty="0" smtClean="0"/>
              <a:t>plot</a:t>
            </a:r>
            <a:r>
              <a:rPr lang="zh-CN" altLang="en-US" dirty="0" smtClean="0"/>
              <a:t>函数</a:t>
            </a:r>
            <a:endParaRPr lang="zh-CN" altLang="en-US" dirty="0"/>
          </a:p>
        </p:txBody>
      </p:sp>
      <p:sp>
        <p:nvSpPr>
          <p:cNvPr id="4" name="矩形 3"/>
          <p:cNvSpPr/>
          <p:nvPr/>
        </p:nvSpPr>
        <p:spPr>
          <a:xfrm>
            <a:off x="955964" y="2736158"/>
            <a:ext cx="6096000" cy="1938992"/>
          </a:xfrm>
          <a:prstGeom prst="rect">
            <a:avLst/>
          </a:prstGeom>
        </p:spPr>
        <p:txBody>
          <a:bodyPr>
            <a:spAutoFit/>
          </a:bodyPr>
          <a:lstStyle/>
          <a:p>
            <a:r>
              <a:rPr lang="zh-CN" altLang="en-US" sz="2400" dirty="0"/>
              <a:t>fig = plt.figure()</a:t>
            </a:r>
          </a:p>
          <a:p>
            <a:r>
              <a:rPr lang="zh-CN" altLang="en-US" sz="2400" dirty="0"/>
              <a:t>ax1 = fig.add_subplot(211)</a:t>
            </a:r>
          </a:p>
          <a:p>
            <a:r>
              <a:rPr lang="zh-CN" altLang="en-US" sz="2400" dirty="0"/>
              <a:t>ax1.plot([1, 2, 3], [1, 2, 3]);</a:t>
            </a:r>
          </a:p>
          <a:p>
            <a:r>
              <a:rPr lang="zh-CN" altLang="en-US" sz="2400" dirty="0"/>
              <a:t>ax2 = fig.add_subplot(212)</a:t>
            </a:r>
          </a:p>
          <a:p>
            <a:r>
              <a:rPr lang="zh-CN" altLang="en-US" sz="2400" dirty="0"/>
              <a:t>ax2.plot([1, 2, 3], [3, 2, 1]);</a:t>
            </a:r>
          </a:p>
        </p:txBody>
      </p:sp>
      <p:pic>
        <p:nvPicPr>
          <p:cNvPr id="5" name="图片 4"/>
          <p:cNvPicPr>
            <a:picLocks noChangeAspect="1"/>
          </p:cNvPicPr>
          <p:nvPr/>
        </p:nvPicPr>
        <p:blipFill>
          <a:blip r:embed="rId2"/>
          <a:stretch>
            <a:fillRect/>
          </a:stretch>
        </p:blipFill>
        <p:spPr>
          <a:xfrm>
            <a:off x="6334461" y="2400729"/>
            <a:ext cx="4649259" cy="3201129"/>
          </a:xfrm>
          <a:prstGeom prst="rect">
            <a:avLst/>
          </a:prstGeom>
        </p:spPr>
      </p:pic>
    </p:spTree>
    <p:extLst>
      <p:ext uri="{BB962C8B-B14F-4D97-AF65-F5344CB8AC3E}">
        <p14:creationId xmlns:p14="http://schemas.microsoft.com/office/powerpoint/2010/main" val="17000474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在一个</a:t>
            </a:r>
            <a:r>
              <a:rPr lang="en-US" altLang="zh-CN" dirty="0" smtClean="0"/>
              <a:t>Figure</a:t>
            </a:r>
            <a:r>
              <a:rPr lang="zh-CN" altLang="en-US" dirty="0" smtClean="0"/>
              <a:t>上划分成并排的两个区域，绘制正弦，余弦曲线。</a:t>
            </a:r>
            <a:endParaRPr lang="zh-CN" altLang="en-US" dirty="0"/>
          </a:p>
        </p:txBody>
      </p:sp>
    </p:spTree>
    <p:extLst>
      <p:ext uri="{BB962C8B-B14F-4D97-AF65-F5344CB8AC3E}">
        <p14:creationId xmlns:p14="http://schemas.microsoft.com/office/powerpoint/2010/main" val="1027365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0051" y="4614863"/>
            <a:ext cx="521811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数组的创建方法</a:t>
            </a:r>
          </a:p>
        </p:txBody>
      </p:sp>
      <p:sp>
        <p:nvSpPr>
          <p:cNvPr id="37892" name="内容占位符 2"/>
          <p:cNvSpPr>
            <a:spLocks noGrp="1"/>
          </p:cNvSpPr>
          <p:nvPr>
            <p:ph idx="1"/>
          </p:nvPr>
        </p:nvSpPr>
        <p:spPr>
          <a:xfrm>
            <a:off x="1919288" y="774701"/>
            <a:ext cx="8331200" cy="1285875"/>
          </a:xfrm>
        </p:spPr>
        <p:txBody>
          <a:bodyPr/>
          <a:lstStyle/>
          <a:p>
            <a:endParaRPr lang="zh-CN" altLang="en-US" smtClean="0"/>
          </a:p>
        </p:txBody>
      </p:sp>
      <p:pic>
        <p:nvPicPr>
          <p:cNvPr id="3789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4664" y="774700"/>
            <a:ext cx="43402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27863" y="1103313"/>
            <a:ext cx="36195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791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给</a:t>
            </a:r>
            <a:r>
              <a:rPr lang="zh-CN" altLang="en-US" dirty="0"/>
              <a:t>你一个</a:t>
            </a:r>
            <a:r>
              <a:rPr lang="zh-CN" altLang="en-US" dirty="0" smtClean="0"/>
              <a:t>网络文件</a:t>
            </a:r>
            <a:r>
              <a:rPr lang="en-US" altLang="zh-CN" dirty="0" err="1" smtClean="0"/>
              <a:t>karate.matrix</a:t>
            </a:r>
            <a:r>
              <a:rPr lang="zh-CN" altLang="en-US" dirty="0" smtClean="0"/>
              <a:t>。</a:t>
            </a:r>
            <a:r>
              <a:rPr lang="zh-CN" altLang="en-US" dirty="0"/>
              <a:t>绘制它的度</a:t>
            </a:r>
            <a:r>
              <a:rPr lang="zh-CN" altLang="en-US" dirty="0" smtClean="0"/>
              <a:t>分布</a:t>
            </a:r>
            <a:endParaRPr lang="en-US" altLang="zh-CN" dirty="0" smtClean="0"/>
          </a:p>
        </p:txBody>
      </p:sp>
      <p:pic>
        <p:nvPicPr>
          <p:cNvPr id="4" name="图片 3"/>
          <p:cNvPicPr>
            <a:picLocks noChangeAspect="1"/>
          </p:cNvPicPr>
          <p:nvPr/>
        </p:nvPicPr>
        <p:blipFill>
          <a:blip r:embed="rId3"/>
          <a:stretch>
            <a:fillRect/>
          </a:stretch>
        </p:blipFill>
        <p:spPr>
          <a:xfrm>
            <a:off x="6490968" y="3162694"/>
            <a:ext cx="4673016" cy="3149206"/>
          </a:xfrm>
          <a:prstGeom prst="rect">
            <a:avLst/>
          </a:prstGeom>
        </p:spPr>
      </p:pic>
      <p:pic>
        <p:nvPicPr>
          <p:cNvPr id="5" name="图片 4"/>
          <p:cNvPicPr/>
          <p:nvPr/>
        </p:nvPicPr>
        <p:blipFill>
          <a:blip r:embed="rId4"/>
          <a:srcRect/>
          <a:stretch>
            <a:fillRect/>
          </a:stretch>
        </p:blipFill>
        <p:spPr>
          <a:xfrm>
            <a:off x="944733" y="2928234"/>
            <a:ext cx="3463143" cy="3695306"/>
          </a:xfrm>
          <a:prstGeom prst="rect">
            <a:avLst/>
          </a:prstGeom>
          <a:noFill/>
          <a:ln w="9525">
            <a:noFill/>
            <a:miter lim="800000"/>
            <a:headEnd/>
            <a:tailEnd/>
          </a:ln>
        </p:spPr>
      </p:pic>
    </p:spTree>
    <p:extLst>
      <p:ext uri="{BB962C8B-B14F-4D97-AF65-F5344CB8AC3E}">
        <p14:creationId xmlns:p14="http://schemas.microsoft.com/office/powerpoint/2010/main" val="2988732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pic>
        <p:nvPicPr>
          <p:cNvPr id="3891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5188" y="1404939"/>
            <a:ext cx="7885112" cy="2168525"/>
          </a:xfrm>
        </p:spPr>
      </p:pic>
      <p:pic>
        <p:nvPicPr>
          <p:cNvPr id="3891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774700"/>
            <a:ext cx="81724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870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sp>
        <p:nvSpPr>
          <p:cNvPr id="39939" name="内容占位符 2"/>
          <p:cNvSpPr>
            <a:spLocks noGrp="1"/>
          </p:cNvSpPr>
          <p:nvPr>
            <p:ph idx="1"/>
          </p:nvPr>
        </p:nvSpPr>
        <p:spPr>
          <a:xfrm>
            <a:off x="1919288" y="774701"/>
            <a:ext cx="8331200" cy="1285875"/>
          </a:xfrm>
        </p:spPr>
        <p:txBody>
          <a:bodyPr/>
          <a:lstStyle/>
          <a:p>
            <a:endParaRPr lang="zh-CN" altLang="en-US" smtClean="0"/>
          </a:p>
        </p:txBody>
      </p:sp>
      <p:pic>
        <p:nvPicPr>
          <p:cNvPr id="399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760414"/>
            <a:ext cx="6264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1646238"/>
            <a:ext cx="9029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15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数组的变换</a:t>
            </a:r>
          </a:p>
        </p:txBody>
      </p:sp>
      <p:sp>
        <p:nvSpPr>
          <p:cNvPr id="40963" name="内容占位符 2"/>
          <p:cNvSpPr>
            <a:spLocks noGrp="1"/>
          </p:cNvSpPr>
          <p:nvPr>
            <p:ph idx="1"/>
          </p:nvPr>
        </p:nvSpPr>
        <p:spPr>
          <a:xfrm>
            <a:off x="1919288" y="774701"/>
            <a:ext cx="8331200" cy="1285875"/>
          </a:xfrm>
        </p:spPr>
        <p:txBody>
          <a:bodyPr/>
          <a:lstStyle/>
          <a:p>
            <a:endParaRPr lang="zh-CN" altLang="en-US" smtClean="0"/>
          </a:p>
        </p:txBody>
      </p:sp>
      <p:pic>
        <p:nvPicPr>
          <p:cNvPr id="409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628776"/>
            <a:ext cx="52482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800101"/>
            <a:ext cx="6264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708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919288" y="153988"/>
            <a:ext cx="8318500" cy="431800"/>
          </a:xfrm>
        </p:spPr>
        <p:txBody>
          <a:bodyPr>
            <a:normAutofit fontScale="90000"/>
          </a:bodyPr>
          <a:lstStyle/>
          <a:p>
            <a:r>
              <a:rPr lang="en-US" altLang="zh-CN" dirty="0" err="1" smtClean="0"/>
              <a:t>Ndarray</a:t>
            </a:r>
            <a:r>
              <a:rPr lang="zh-CN" altLang="en-US" dirty="0" smtClean="0"/>
              <a:t>数组的类型转换</a:t>
            </a:r>
          </a:p>
        </p:txBody>
      </p:sp>
      <p:sp>
        <p:nvSpPr>
          <p:cNvPr id="41987" name="内容占位符 2"/>
          <p:cNvSpPr>
            <a:spLocks noGrp="1"/>
          </p:cNvSpPr>
          <p:nvPr>
            <p:ph idx="1"/>
          </p:nvPr>
        </p:nvSpPr>
        <p:spPr>
          <a:xfrm>
            <a:off x="1919288" y="774701"/>
            <a:ext cx="8331200" cy="1285875"/>
          </a:xfrm>
        </p:spPr>
        <p:txBody>
          <a:bodyPr/>
          <a:lstStyle/>
          <a:p>
            <a:endParaRPr lang="zh-CN" altLang="en-US" smtClean="0"/>
          </a:p>
        </p:txBody>
      </p:sp>
      <p:pic>
        <p:nvPicPr>
          <p:cNvPr id="419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774700"/>
            <a:ext cx="5256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1358901"/>
            <a:ext cx="86042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5002213"/>
            <a:ext cx="9144001"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26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919288" y="153988"/>
            <a:ext cx="8318500" cy="431800"/>
          </a:xfrm>
        </p:spPr>
        <p:txBody>
          <a:bodyPr>
            <a:normAutofit fontScale="90000"/>
          </a:bodyPr>
          <a:lstStyle/>
          <a:p>
            <a:r>
              <a:rPr lang="zh-CN" altLang="en-US" smtClean="0"/>
              <a:t>模块的含义和作用</a:t>
            </a:r>
          </a:p>
        </p:txBody>
      </p:sp>
      <p:sp>
        <p:nvSpPr>
          <p:cNvPr id="19459" name="内容占位符 2"/>
          <p:cNvSpPr>
            <a:spLocks noGrp="1"/>
          </p:cNvSpPr>
          <p:nvPr>
            <p:ph idx="1"/>
          </p:nvPr>
        </p:nvSpPr>
        <p:spPr>
          <a:xfrm>
            <a:off x="1774825" y="774701"/>
            <a:ext cx="8497888" cy="4525963"/>
          </a:xfrm>
        </p:spPr>
        <p:txBody>
          <a:bodyPr>
            <a:normAutofit fontScale="92500" lnSpcReduction="20000"/>
          </a:bodyPr>
          <a:lstStyle/>
          <a:p>
            <a:pPr>
              <a:lnSpc>
                <a:spcPct val="150000"/>
              </a:lnSpc>
            </a:pPr>
            <a:r>
              <a:rPr lang="zh-CN" altLang="zh-CN" sz="2000" dirty="0">
                <a:solidFill>
                  <a:srgbClr val="FF0000"/>
                </a:solidFill>
              </a:rPr>
              <a:t>模块是最高级别的程序组织单元</a:t>
            </a:r>
            <a:r>
              <a:rPr lang="zh-CN" altLang="zh-CN" sz="2000" dirty="0"/>
              <a:t>，它能够将程序代码和数据封装以便</a:t>
            </a:r>
            <a:r>
              <a:rPr lang="zh-CN" altLang="zh-CN" sz="2000" dirty="0">
                <a:solidFill>
                  <a:srgbClr val="FF0000"/>
                </a:solidFill>
              </a:rPr>
              <a:t>重用</a:t>
            </a:r>
            <a:r>
              <a:rPr lang="zh-CN" altLang="zh-CN" sz="2000" dirty="0"/>
              <a:t>。通过引入</a:t>
            </a:r>
            <a:r>
              <a:rPr lang="en-US" altLang="zh-CN" sz="2000" dirty="0"/>
              <a:t>(import)</a:t>
            </a:r>
            <a:r>
              <a:rPr lang="zh-CN" altLang="zh-CN" sz="2000" dirty="0"/>
              <a:t>模块，我们能够调用别人写好的函数和类。</a:t>
            </a:r>
            <a:endParaRPr lang="en-US" altLang="zh-CN" sz="2000" dirty="0"/>
          </a:p>
          <a:p>
            <a:pPr>
              <a:lnSpc>
                <a:spcPct val="150000"/>
              </a:lnSpc>
            </a:pPr>
            <a:r>
              <a:rPr lang="zh-CN" altLang="zh-CN" sz="2000" dirty="0"/>
              <a:t>模块往往对应了</a:t>
            </a:r>
            <a:r>
              <a:rPr lang="en-US" altLang="zh-CN" sz="2000" dirty="0"/>
              <a:t>Python</a:t>
            </a:r>
            <a:r>
              <a:rPr lang="zh-CN" altLang="zh-CN" sz="2000" dirty="0"/>
              <a:t>的脚本文件（</a:t>
            </a:r>
            <a:r>
              <a:rPr lang="en-US" altLang="zh-CN" sz="2000" dirty="0"/>
              <a:t>.</a:t>
            </a:r>
            <a:r>
              <a:rPr lang="en-US" altLang="zh-CN" sz="2000" dirty="0" err="1"/>
              <a:t>py</a:t>
            </a:r>
            <a:r>
              <a:rPr lang="zh-CN" altLang="zh-CN" sz="2000" dirty="0"/>
              <a:t>），包含了所有编写该模块的程序员定义的函数和变量。</a:t>
            </a:r>
            <a:endParaRPr lang="en-US" altLang="zh-CN" sz="2000" dirty="0"/>
          </a:p>
          <a:p>
            <a:pPr>
              <a:lnSpc>
                <a:spcPct val="150000"/>
              </a:lnSpc>
            </a:pPr>
            <a:r>
              <a:rPr lang="zh-CN" altLang="zh-CN" sz="2000" dirty="0"/>
              <a:t>导入模块后，在模块文件定义的所有变量名都会以被导入的模块对象的成员的形式被调用。</a:t>
            </a:r>
            <a:endParaRPr lang="en-US" altLang="zh-CN" sz="2000" dirty="0"/>
          </a:p>
          <a:p>
            <a:pPr>
              <a:lnSpc>
                <a:spcPct val="150000"/>
              </a:lnSpc>
            </a:pPr>
            <a:r>
              <a:rPr lang="zh-CN" altLang="zh-CN" sz="2000" dirty="0"/>
              <a:t>模块的导入是通过</a:t>
            </a:r>
            <a:r>
              <a:rPr lang="en-US" altLang="zh-CN" sz="2000" dirty="0"/>
              <a:t>import</a:t>
            </a:r>
            <a:r>
              <a:rPr lang="zh-CN" altLang="zh-CN" sz="2000" dirty="0"/>
              <a:t>语句</a:t>
            </a:r>
            <a:r>
              <a:rPr lang="en-US" altLang="zh-CN" sz="2000" dirty="0"/>
              <a:t>,</a:t>
            </a:r>
            <a:r>
              <a:rPr lang="zh-CN" altLang="zh-CN" sz="2000" dirty="0"/>
              <a:t>下面是三种</a:t>
            </a:r>
            <a:r>
              <a:rPr lang="en-US" altLang="zh-CN" sz="2000" dirty="0"/>
              <a:t>import</a:t>
            </a:r>
            <a:r>
              <a:rPr lang="zh-CN" altLang="zh-CN" sz="2000" dirty="0"/>
              <a:t>语句的格式</a:t>
            </a:r>
          </a:p>
          <a:p>
            <a:pPr marL="857250" lvl="1" indent="-457200">
              <a:lnSpc>
                <a:spcPct val="150000"/>
              </a:lnSpc>
              <a:buFont typeface="Calibri" panose="020F0502020204030204" pitchFamily="34" charset="0"/>
              <a:buAutoNum type="alphaLcParenR"/>
            </a:pPr>
            <a:r>
              <a:rPr lang="en-US" altLang="zh-CN" sz="2000" dirty="0">
                <a:solidFill>
                  <a:srgbClr val="4C40EA"/>
                </a:solidFill>
              </a:rPr>
              <a:t>import </a:t>
            </a:r>
            <a:r>
              <a:rPr lang="en-US" altLang="zh-CN" sz="2000" dirty="0" err="1">
                <a:solidFill>
                  <a:srgbClr val="4C40EA"/>
                </a:solidFill>
              </a:rPr>
              <a:t>numpy</a:t>
            </a:r>
            <a:r>
              <a:rPr lang="en-US" altLang="zh-CN" sz="2000" dirty="0">
                <a:solidFill>
                  <a:srgbClr val="4C40EA"/>
                </a:solidFill>
              </a:rPr>
              <a:t> </a:t>
            </a:r>
            <a:r>
              <a:rPr lang="en-US" altLang="zh-CN" sz="2000" dirty="0"/>
              <a:t>: </a:t>
            </a:r>
            <a:r>
              <a:rPr lang="zh-CN" altLang="zh-CN" sz="2000" dirty="0"/>
              <a:t>直接导入</a:t>
            </a:r>
            <a:r>
              <a:rPr lang="en-US" altLang="zh-CN" sz="2000" dirty="0" err="1"/>
              <a:t>NumPy</a:t>
            </a:r>
            <a:r>
              <a:rPr lang="zh-CN" altLang="zh-CN" sz="2000" dirty="0"/>
              <a:t>模块</a:t>
            </a:r>
          </a:p>
          <a:p>
            <a:pPr marL="857250" lvl="1" indent="-457200">
              <a:lnSpc>
                <a:spcPct val="150000"/>
              </a:lnSpc>
              <a:buFont typeface="Calibri" panose="020F0502020204030204" pitchFamily="34" charset="0"/>
              <a:buAutoNum type="alphaLcParenR"/>
            </a:pPr>
            <a:r>
              <a:rPr lang="en-US" altLang="zh-CN" sz="2000" dirty="0">
                <a:solidFill>
                  <a:srgbClr val="4C40EA"/>
                </a:solidFill>
              </a:rPr>
              <a:t>import </a:t>
            </a:r>
            <a:r>
              <a:rPr lang="en-US" altLang="zh-CN" sz="2000" dirty="0" err="1">
                <a:solidFill>
                  <a:srgbClr val="4C40EA"/>
                </a:solidFill>
              </a:rPr>
              <a:t>numpy</a:t>
            </a:r>
            <a:r>
              <a:rPr lang="en-US" altLang="zh-CN" sz="2000" dirty="0">
                <a:solidFill>
                  <a:srgbClr val="4C40EA"/>
                </a:solidFill>
              </a:rPr>
              <a:t> as np</a:t>
            </a:r>
            <a:r>
              <a:rPr lang="en-US" altLang="zh-CN" sz="2000" dirty="0"/>
              <a:t>: </a:t>
            </a:r>
            <a:r>
              <a:rPr lang="zh-CN" altLang="zh-CN" sz="2000" dirty="0"/>
              <a:t>导入</a:t>
            </a:r>
            <a:r>
              <a:rPr lang="en-US" altLang="zh-CN" sz="2000" dirty="0" err="1"/>
              <a:t>NumPy</a:t>
            </a:r>
            <a:r>
              <a:rPr lang="zh-CN" altLang="zh-CN" sz="2000" dirty="0"/>
              <a:t>模块后</a:t>
            </a:r>
            <a:r>
              <a:rPr lang="zh-CN" altLang="en-US" sz="2000" dirty="0"/>
              <a:t>分配一个别名</a:t>
            </a:r>
            <a:r>
              <a:rPr lang="en-US" altLang="zh-CN" sz="2000" dirty="0"/>
              <a:t>np</a:t>
            </a:r>
            <a:endParaRPr lang="zh-CN" altLang="zh-CN" sz="2000" dirty="0"/>
          </a:p>
          <a:p>
            <a:pPr marL="857250" lvl="1" indent="-457200">
              <a:lnSpc>
                <a:spcPct val="150000"/>
              </a:lnSpc>
              <a:buFont typeface="Calibri" panose="020F0502020204030204" pitchFamily="34" charset="0"/>
              <a:buAutoNum type="alphaLcParenR"/>
            </a:pPr>
            <a:r>
              <a:rPr lang="en-US" altLang="zh-CN" sz="2000" dirty="0">
                <a:solidFill>
                  <a:srgbClr val="4C40EA"/>
                </a:solidFill>
              </a:rPr>
              <a:t>from </a:t>
            </a:r>
            <a:r>
              <a:rPr lang="en-US" altLang="zh-CN" sz="2000" dirty="0" err="1">
                <a:solidFill>
                  <a:srgbClr val="4C40EA"/>
                </a:solidFill>
              </a:rPr>
              <a:t>numpy</a:t>
            </a:r>
            <a:r>
              <a:rPr lang="en-US" altLang="zh-CN" sz="2000" dirty="0">
                <a:solidFill>
                  <a:srgbClr val="4C40EA"/>
                </a:solidFill>
              </a:rPr>
              <a:t> import array</a:t>
            </a:r>
            <a:r>
              <a:rPr lang="en-US" altLang="zh-CN" sz="2000" dirty="0"/>
              <a:t>: </a:t>
            </a:r>
            <a:r>
              <a:rPr lang="zh-CN" altLang="zh-CN" sz="2000" dirty="0"/>
              <a:t>从</a:t>
            </a:r>
            <a:r>
              <a:rPr lang="en-US" altLang="zh-CN" sz="2000" dirty="0" err="1"/>
              <a:t>NumPy</a:t>
            </a:r>
            <a:r>
              <a:rPr lang="zh-CN" altLang="zh-CN" sz="2000" dirty="0"/>
              <a:t>模块中导入其中的</a:t>
            </a:r>
            <a:r>
              <a:rPr lang="en-US" altLang="zh-CN" sz="2000" dirty="0"/>
              <a:t>array</a:t>
            </a:r>
            <a:r>
              <a:rPr lang="zh-CN" altLang="zh-CN" sz="2000" dirty="0"/>
              <a:t>方法</a:t>
            </a:r>
          </a:p>
          <a:p>
            <a:pPr>
              <a:lnSpc>
                <a:spcPct val="150000"/>
              </a:lnSpc>
            </a:pPr>
            <a:endParaRPr lang="zh-CN" altLang="en-US" sz="2000" dirty="0"/>
          </a:p>
        </p:txBody>
      </p:sp>
    </p:spTree>
    <p:extLst>
      <p:ext uri="{BB962C8B-B14F-4D97-AF65-F5344CB8AC3E}">
        <p14:creationId xmlns:p14="http://schemas.microsoft.com/office/powerpoint/2010/main" val="3393446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数组与列表</a:t>
            </a:r>
            <a:r>
              <a:rPr lang="en-US" altLang="zh-CN" smtClean="0"/>
              <a:t>(list)</a:t>
            </a:r>
            <a:r>
              <a:rPr lang="zh-CN" altLang="en-US" smtClean="0"/>
              <a:t>的转换</a:t>
            </a:r>
          </a:p>
        </p:txBody>
      </p:sp>
      <p:sp>
        <p:nvSpPr>
          <p:cNvPr id="43011" name="内容占位符 2"/>
          <p:cNvSpPr>
            <a:spLocks noGrp="1"/>
          </p:cNvSpPr>
          <p:nvPr>
            <p:ph idx="1"/>
          </p:nvPr>
        </p:nvSpPr>
        <p:spPr>
          <a:xfrm>
            <a:off x="1919288" y="774701"/>
            <a:ext cx="8331200" cy="1285875"/>
          </a:xfrm>
        </p:spPr>
        <p:txBody>
          <a:bodyPr/>
          <a:lstStyle/>
          <a:p>
            <a:endParaRPr lang="zh-CN" altLang="en-US" smtClean="0"/>
          </a:p>
        </p:txBody>
      </p:sp>
      <p:pic>
        <p:nvPicPr>
          <p:cNvPr id="430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9764" y="768351"/>
            <a:ext cx="6480175"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252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和标量之间的计算</a:t>
            </a:r>
            <a:endParaRPr lang="zh-CN" altLang="en-US" dirty="0"/>
          </a:p>
        </p:txBody>
      </p:sp>
      <p:sp>
        <p:nvSpPr>
          <p:cNvPr id="3" name="内容占位符 2"/>
          <p:cNvSpPr>
            <a:spLocks noGrp="1"/>
          </p:cNvSpPr>
          <p:nvPr>
            <p:ph idx="1"/>
          </p:nvPr>
        </p:nvSpPr>
        <p:spPr/>
        <p:txBody>
          <a:bodyPr/>
          <a:lstStyle/>
          <a:p>
            <a:r>
              <a:rPr lang="en-US" altLang="zh-CN" dirty="0" err="1" smtClean="0"/>
              <a:t>ndarray</a:t>
            </a:r>
            <a:r>
              <a:rPr lang="zh-CN" altLang="en-US" dirty="0" smtClean="0"/>
              <a:t>可以直接和一个标量值进行计算。这使得数学计算时简便很多。此时就是一个标量和</a:t>
            </a:r>
            <a:r>
              <a:rPr lang="en-US" altLang="zh-CN" dirty="0" err="1" smtClean="0"/>
              <a:t>ndarray</a:t>
            </a:r>
            <a:r>
              <a:rPr lang="zh-CN" altLang="en-US" dirty="0" smtClean="0"/>
              <a:t>中的每个元素做运算</a:t>
            </a:r>
            <a:endParaRPr lang="en-US" altLang="zh-CN" dirty="0" smtClean="0"/>
          </a:p>
          <a:p>
            <a:endParaRPr lang="en-US" altLang="zh-CN" dirty="0"/>
          </a:p>
          <a:p>
            <a:r>
              <a:rPr lang="nl-NL" altLang="zh-CN" dirty="0" smtClean="0"/>
              <a:t>dat = np.array([[1,2,3],[4,5,6]])</a:t>
            </a:r>
          </a:p>
          <a:p>
            <a:r>
              <a:rPr lang="nl-NL" altLang="zh-CN" dirty="0" smtClean="0"/>
              <a:t>print(dat*2)</a:t>
            </a:r>
          </a:p>
          <a:p>
            <a:r>
              <a:rPr lang="nl-NL" altLang="zh-CN" dirty="0" smtClean="0"/>
              <a:t>print(1/dat)</a:t>
            </a:r>
            <a:endParaRPr lang="zh-CN" altLang="en-US" dirty="0"/>
          </a:p>
        </p:txBody>
      </p:sp>
    </p:spTree>
    <p:extLst>
      <p:ext uri="{BB962C8B-B14F-4D97-AF65-F5344CB8AC3E}">
        <p14:creationId xmlns:p14="http://schemas.microsoft.com/office/powerpoint/2010/main" val="163244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两</a:t>
            </a:r>
            <a:r>
              <a:rPr lang="zh-CN" altLang="en-US" dirty="0" smtClean="0"/>
              <a:t>个相同</a:t>
            </a:r>
            <a:r>
              <a:rPr lang="en-US" altLang="zh-CN" dirty="0" smtClean="0"/>
              <a:t>shape</a:t>
            </a:r>
            <a:r>
              <a:rPr lang="zh-CN" altLang="en-US" dirty="0" smtClean="0"/>
              <a:t>的</a:t>
            </a:r>
            <a:r>
              <a:rPr lang="en-US" altLang="zh-CN" dirty="0" err="1" smtClean="0"/>
              <a:t>ndrray</a:t>
            </a:r>
            <a:r>
              <a:rPr lang="zh-CN" altLang="en-US" dirty="0" smtClean="0"/>
              <a:t>之间的数学运算就是逐点运算</a:t>
            </a:r>
            <a:endParaRPr lang="en-US" altLang="zh-CN" dirty="0" smtClean="0"/>
          </a:p>
          <a:p>
            <a:endParaRPr lang="en-US" altLang="zh-CN" dirty="0"/>
          </a:p>
          <a:p>
            <a:r>
              <a:rPr lang="nl-NL" altLang="zh-CN" dirty="0" smtClean="0"/>
              <a:t>dat = np.array([[1,2,3],[4,5,6]])</a:t>
            </a:r>
          </a:p>
          <a:p>
            <a:r>
              <a:rPr lang="nl-NL" altLang="zh-CN" dirty="0" smtClean="0"/>
              <a:t>dat2 = dat*2</a:t>
            </a:r>
          </a:p>
          <a:p>
            <a:r>
              <a:rPr lang="nl-NL" altLang="zh-CN" dirty="0" smtClean="0"/>
              <a:t>print(dat+dat2)</a:t>
            </a:r>
            <a:endParaRPr lang="zh-CN" altLang="en-US" dirty="0"/>
          </a:p>
        </p:txBody>
      </p:sp>
    </p:spTree>
    <p:extLst>
      <p:ext uri="{BB962C8B-B14F-4D97-AF65-F5344CB8AC3E}">
        <p14:creationId xmlns:p14="http://schemas.microsoft.com/office/powerpoint/2010/main" val="3472018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索引和切片</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Indexing and slicing</a:t>
            </a:r>
            <a:r>
              <a:rPr lang="zh-CN" altLang="en-US" dirty="0" smtClean="0"/>
              <a:t>提供了从</a:t>
            </a:r>
            <a:r>
              <a:rPr lang="en-US" altLang="zh-CN" dirty="0" err="1" smtClean="0"/>
              <a:t>ndarray</a:t>
            </a:r>
            <a:r>
              <a:rPr lang="zh-CN" altLang="en-US" dirty="0" smtClean="0"/>
              <a:t>查找元素或选择一个子集的方法。对于一维的</a:t>
            </a:r>
            <a:r>
              <a:rPr lang="en-US" altLang="zh-CN" dirty="0" err="1" smtClean="0"/>
              <a:t>ndarray</a:t>
            </a:r>
            <a:r>
              <a:rPr lang="zh-CN" altLang="en-US" dirty="0" smtClean="0"/>
              <a:t>操作简单，和</a:t>
            </a:r>
            <a:r>
              <a:rPr lang="en-US" altLang="zh-CN" dirty="0" smtClean="0"/>
              <a:t>python</a:t>
            </a:r>
            <a:r>
              <a:rPr lang="zh-CN" altLang="en-US" dirty="0" smtClean="0"/>
              <a:t>的</a:t>
            </a:r>
            <a:r>
              <a:rPr lang="en-US" altLang="zh-CN" dirty="0" smtClean="0"/>
              <a:t>list</a:t>
            </a:r>
            <a:r>
              <a:rPr lang="zh-CN" altLang="en-US" dirty="0" smtClean="0"/>
              <a:t>的操作很相似。（</a:t>
            </a:r>
            <a:r>
              <a:rPr lang="zh-CN" altLang="en-US" dirty="0" smtClean="0">
                <a:solidFill>
                  <a:srgbClr val="FF0000"/>
                </a:solidFill>
              </a:rPr>
              <a:t>索引也就是下标</a:t>
            </a:r>
            <a:r>
              <a:rPr lang="zh-CN" altLang="en-US" dirty="0" smtClean="0"/>
              <a:t>）</a:t>
            </a:r>
            <a:endParaRPr lang="en-US" altLang="zh-CN" dirty="0" smtClean="0"/>
          </a:p>
          <a:p>
            <a:endParaRPr lang="en-US" altLang="zh-CN" dirty="0"/>
          </a:p>
          <a:p>
            <a:r>
              <a:rPr lang="en-US" altLang="zh-CN" dirty="0" err="1" smtClean="0"/>
              <a:t>arr</a:t>
            </a:r>
            <a:r>
              <a:rPr lang="en-US" altLang="zh-CN" dirty="0" smtClean="0"/>
              <a:t> = </a:t>
            </a:r>
            <a:r>
              <a:rPr lang="en-US" altLang="zh-CN" dirty="0" err="1" smtClean="0"/>
              <a:t>np.arange</a:t>
            </a:r>
            <a:r>
              <a:rPr lang="en-US" altLang="zh-CN" dirty="0" smtClean="0"/>
              <a:t>(10)</a:t>
            </a:r>
          </a:p>
          <a:p>
            <a:r>
              <a:rPr lang="en-US" altLang="zh-CN" dirty="0" smtClean="0"/>
              <a:t>print(</a:t>
            </a:r>
            <a:r>
              <a:rPr lang="en-US" altLang="zh-CN" dirty="0" err="1" smtClean="0"/>
              <a:t>arr</a:t>
            </a:r>
            <a:r>
              <a:rPr lang="en-US" altLang="zh-CN" dirty="0" smtClean="0"/>
              <a:t>[9])</a:t>
            </a:r>
          </a:p>
          <a:p>
            <a:r>
              <a:rPr lang="en-US" altLang="zh-CN" dirty="0" smtClean="0"/>
              <a:t>print(</a:t>
            </a:r>
            <a:r>
              <a:rPr lang="en-US" altLang="zh-CN" dirty="0" err="1" smtClean="0"/>
              <a:t>arr</a:t>
            </a:r>
            <a:r>
              <a:rPr lang="en-US" altLang="zh-CN" dirty="0" smtClean="0"/>
              <a:t>[5:8])</a:t>
            </a:r>
          </a:p>
          <a:p>
            <a:r>
              <a:rPr lang="en-US" altLang="zh-CN" dirty="0" err="1" smtClean="0"/>
              <a:t>arr</a:t>
            </a:r>
            <a:r>
              <a:rPr lang="en-US" altLang="zh-CN" dirty="0" smtClean="0"/>
              <a:t>[5:8]=9       # </a:t>
            </a:r>
            <a:r>
              <a:rPr lang="zh-CN" altLang="en-US" dirty="0" smtClean="0"/>
              <a:t>我们可以给一个切片分配一个标量值，则切边中     </a:t>
            </a:r>
            <a:endParaRPr lang="en-US" altLang="zh-CN" dirty="0" smtClean="0"/>
          </a:p>
          <a:p>
            <a:r>
              <a:rPr lang="en-US" altLang="zh-CN" dirty="0"/>
              <a:t> </a:t>
            </a:r>
            <a:r>
              <a:rPr lang="en-US" altLang="zh-CN" dirty="0" smtClean="0"/>
              <a:t>                      # </a:t>
            </a:r>
            <a:r>
              <a:rPr lang="zh-CN" altLang="en-US" dirty="0" smtClean="0"/>
              <a:t>的数据都改变成标量值</a:t>
            </a:r>
            <a:endParaRPr lang="en-US" altLang="zh-CN" dirty="0" smtClean="0"/>
          </a:p>
          <a:p>
            <a:r>
              <a:rPr lang="en-US" altLang="zh-CN" dirty="0" smtClean="0"/>
              <a:t>print(</a:t>
            </a:r>
            <a:r>
              <a:rPr lang="en-US" altLang="zh-CN" dirty="0" err="1" smtClean="0"/>
              <a:t>arr</a:t>
            </a:r>
            <a:r>
              <a:rPr lang="en-US" altLang="zh-CN" dirty="0" smtClean="0"/>
              <a:t>)</a:t>
            </a:r>
          </a:p>
          <a:p>
            <a:r>
              <a:rPr lang="zh-CN" altLang="en-US" dirty="0" smtClean="0"/>
              <a:t>注意：</a:t>
            </a:r>
            <a:r>
              <a:rPr lang="en-US" altLang="zh-CN" dirty="0" err="1" smtClean="0"/>
              <a:t>arr</a:t>
            </a:r>
            <a:r>
              <a:rPr lang="en-US" altLang="zh-CN" dirty="0" smtClean="0"/>
              <a:t>[5:8]</a:t>
            </a:r>
            <a:r>
              <a:rPr lang="zh-CN" altLang="en-US" dirty="0" smtClean="0"/>
              <a:t>这个切片是选择</a:t>
            </a:r>
            <a:r>
              <a:rPr lang="en-US" altLang="zh-CN" dirty="0" err="1" smtClean="0"/>
              <a:t>arr</a:t>
            </a:r>
            <a:r>
              <a:rPr lang="zh-CN" altLang="en-US" dirty="0" smtClean="0"/>
              <a:t>下标从</a:t>
            </a:r>
            <a:r>
              <a:rPr lang="en-US" altLang="zh-CN" dirty="0" smtClean="0"/>
              <a:t>5</a:t>
            </a:r>
            <a:r>
              <a:rPr lang="zh-CN" altLang="en-US" dirty="0" smtClean="0"/>
              <a:t>开始到</a:t>
            </a:r>
            <a:r>
              <a:rPr lang="en-US" altLang="zh-CN" dirty="0" smtClean="0"/>
              <a:t>8</a:t>
            </a:r>
            <a:r>
              <a:rPr lang="zh-CN" altLang="en-US" dirty="0" smtClean="0"/>
              <a:t>但不包括</a:t>
            </a:r>
            <a:r>
              <a:rPr lang="en-US" altLang="zh-CN" dirty="0" smtClean="0"/>
              <a:t>8</a:t>
            </a:r>
            <a:r>
              <a:rPr lang="zh-CN" altLang="en-US" dirty="0" smtClean="0"/>
              <a:t>的元素</a:t>
            </a:r>
          </a:p>
        </p:txBody>
      </p:sp>
    </p:spTree>
    <p:extLst>
      <p:ext uri="{BB962C8B-B14F-4D97-AF65-F5344CB8AC3E}">
        <p14:creationId xmlns:p14="http://schemas.microsoft.com/office/powerpoint/2010/main" val="3807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该符号用在索引中有很多含义，适合</a:t>
            </a:r>
            <a:r>
              <a:rPr lang="en-US" altLang="zh-CN" dirty="0" smtClean="0"/>
              <a:t>list</a:t>
            </a:r>
            <a:r>
              <a:rPr lang="zh-CN" altLang="en-US" dirty="0" smtClean="0"/>
              <a:t>和</a:t>
            </a:r>
            <a:r>
              <a:rPr lang="en-US" altLang="zh-CN" dirty="0" err="1" smtClean="0"/>
              <a:t>ndarray</a:t>
            </a:r>
            <a:endParaRPr lang="en-US" altLang="zh-CN" dirty="0" smtClean="0"/>
          </a:p>
          <a:p>
            <a:r>
              <a:rPr lang="zh-CN" altLang="en-US" dirty="0" smtClean="0"/>
              <a:t>（</a:t>
            </a:r>
            <a:r>
              <a:rPr lang="en-US" altLang="zh-CN" dirty="0" smtClean="0"/>
              <a:t>1</a:t>
            </a:r>
            <a:r>
              <a:rPr lang="zh-CN" altLang="en-US" dirty="0" smtClean="0"/>
              <a:t>）如果是“</a:t>
            </a:r>
            <a:r>
              <a:rPr lang="en-US" altLang="zh-CN" dirty="0" smtClean="0"/>
              <a:t>3:6</a:t>
            </a:r>
            <a:r>
              <a:rPr lang="zh-CN" altLang="en-US" dirty="0" smtClean="0"/>
              <a:t>”，“：” 的左右两边给出了具体的数字，它表示从下标为</a:t>
            </a:r>
            <a:r>
              <a:rPr lang="en-US" altLang="zh-CN" dirty="0" smtClean="0"/>
              <a:t>3</a:t>
            </a:r>
            <a:r>
              <a:rPr lang="zh-CN" altLang="en-US" dirty="0" smtClean="0"/>
              <a:t>到</a:t>
            </a:r>
            <a:r>
              <a:rPr lang="en-US" altLang="zh-CN" dirty="0" smtClean="0"/>
              <a:t>5</a:t>
            </a:r>
            <a:r>
              <a:rPr lang="zh-CN" altLang="en-US" dirty="0" smtClean="0"/>
              <a:t>。例如：</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print(m[3:6])</a:t>
            </a:r>
          </a:p>
          <a:p>
            <a:r>
              <a:rPr lang="zh-CN" altLang="en-US" dirty="0" smtClean="0"/>
              <a:t>输出的是</a:t>
            </a:r>
            <a:endParaRPr lang="en-US" altLang="zh-CN" dirty="0" smtClean="0"/>
          </a:p>
          <a:p>
            <a:r>
              <a:rPr lang="en-US" altLang="zh-CN" dirty="0" smtClean="0"/>
              <a:t>['d', 'e', 'f']</a:t>
            </a:r>
          </a:p>
          <a:p>
            <a:pPr marL="0" indent="0">
              <a:buNone/>
            </a:pPr>
            <a:endParaRPr lang="zh-CN" altLang="en-US" dirty="0"/>
          </a:p>
        </p:txBody>
      </p:sp>
    </p:spTree>
    <p:extLst>
      <p:ext uri="{BB962C8B-B14F-4D97-AF65-F5344CB8AC3E}">
        <p14:creationId xmlns:p14="http://schemas.microsoft.com/office/powerpoint/2010/main" val="3814671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）如果“：” 的左边给出了具体的数字，右边没有给，表示下标从具体数字开始到最后</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print(m[2:])</a:t>
            </a:r>
          </a:p>
          <a:p>
            <a:r>
              <a:rPr lang="zh-CN" altLang="en-US" dirty="0" smtClean="0"/>
              <a:t>得到结果</a:t>
            </a:r>
            <a:endParaRPr lang="en-US" altLang="zh-CN" dirty="0" smtClean="0"/>
          </a:p>
          <a:p>
            <a:r>
              <a:rPr lang="en-US" altLang="zh-CN" dirty="0" smtClean="0"/>
              <a:t>['c', 'd', 'e', 'f', 'g']</a:t>
            </a:r>
            <a:endParaRPr lang="zh-CN" altLang="en-US" dirty="0"/>
          </a:p>
        </p:txBody>
      </p:sp>
    </p:spTree>
    <p:extLst>
      <p:ext uri="{BB962C8B-B14F-4D97-AF65-F5344CB8AC3E}">
        <p14:creationId xmlns:p14="http://schemas.microsoft.com/office/powerpoint/2010/main" val="3599894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smtClean="0"/>
              <a:t>）如果“：” 的右边给出了具体的数字，左边边没有给。表示下标从</a:t>
            </a:r>
            <a:r>
              <a:rPr lang="en-US" altLang="zh-CN" dirty="0" smtClean="0"/>
              <a:t>0</a:t>
            </a:r>
            <a:r>
              <a:rPr lang="zh-CN" altLang="en-US" dirty="0" smtClean="0"/>
              <a:t>开始到具体的数字减一。</a:t>
            </a:r>
            <a:endParaRPr lang="en-US" altLang="zh-CN" dirty="0" smtClean="0"/>
          </a:p>
          <a:p>
            <a:r>
              <a:rPr lang="en-US" altLang="zh-CN" dirty="0" smtClean="0"/>
              <a:t>m = ['</a:t>
            </a:r>
            <a:r>
              <a:rPr lang="en-US" altLang="zh-CN" dirty="0" err="1" smtClean="0"/>
              <a:t>a','b','c','d','e','f','g</a:t>
            </a:r>
            <a:r>
              <a:rPr lang="en-US" altLang="zh-CN" dirty="0" smtClean="0"/>
              <a:t>']</a:t>
            </a:r>
          </a:p>
          <a:p>
            <a:r>
              <a:rPr lang="en-US" altLang="zh-CN" dirty="0" smtClean="0"/>
              <a:t>print(m[:4])</a:t>
            </a:r>
          </a:p>
          <a:p>
            <a:r>
              <a:rPr lang="zh-CN" altLang="en-US" dirty="0" smtClean="0"/>
              <a:t>得到结果</a:t>
            </a:r>
            <a:endParaRPr lang="en-US" altLang="zh-CN" dirty="0" smtClean="0"/>
          </a:p>
          <a:p>
            <a:r>
              <a:rPr lang="en-US" altLang="zh-CN" dirty="0" smtClean="0"/>
              <a:t>['a', 'b', 'c', 'd']</a:t>
            </a:r>
          </a:p>
          <a:p>
            <a:r>
              <a:rPr lang="zh-CN" altLang="en-US" dirty="0" smtClean="0"/>
              <a:t>这种形式</a:t>
            </a:r>
            <a:r>
              <a:rPr lang="en-US" altLang="zh-CN" dirty="0" smtClean="0"/>
              <a:t>m[::2]</a:t>
            </a:r>
            <a:r>
              <a:rPr lang="zh-CN" altLang="en-US" dirty="0" smtClean="0"/>
              <a:t>，表示的是整个一维数组中，按照最右边的数值即步长选择数据。</a:t>
            </a:r>
            <a:r>
              <a:rPr lang="zh-CN" altLang="zh-CN" dirty="0" smtClean="0"/>
              <a:t>如果</a:t>
            </a:r>
            <a:r>
              <a:rPr lang="zh-CN" altLang="zh-CN" dirty="0"/>
              <a:t>步长给出的是负数，则逆序选择数据</a:t>
            </a:r>
            <a:r>
              <a:rPr lang="zh-CN" altLang="zh-CN" dirty="0" smtClean="0"/>
              <a:t>。</a:t>
            </a:r>
            <a:endParaRPr lang="en-US" altLang="zh-CN" dirty="0" smtClean="0"/>
          </a:p>
          <a:p>
            <a:r>
              <a:rPr lang="zh-CN" altLang="en-US" dirty="0" smtClean="0">
                <a:solidFill>
                  <a:srgbClr val="FF0000"/>
                </a:solidFill>
              </a:rPr>
              <a:t>试一试</a:t>
            </a:r>
            <a:r>
              <a:rPr lang="en-US" altLang="zh-CN" dirty="0" smtClean="0">
                <a:solidFill>
                  <a:srgbClr val="FF0000"/>
                </a:solidFill>
              </a:rPr>
              <a:t>m[::-</a:t>
            </a:r>
            <a:r>
              <a:rPr lang="en-US" altLang="zh-CN" dirty="0">
                <a:solidFill>
                  <a:srgbClr val="FF0000"/>
                </a:solidFill>
              </a:rPr>
              <a:t>1</a:t>
            </a:r>
            <a:r>
              <a:rPr lang="en-US" altLang="zh-CN" dirty="0" smtClean="0">
                <a:solidFill>
                  <a:srgbClr val="FF0000"/>
                </a:solidFill>
              </a:rPr>
              <a:t>]</a:t>
            </a:r>
            <a:r>
              <a:rPr lang="zh-CN" altLang="en-US" dirty="0" smtClean="0">
                <a:solidFill>
                  <a:srgbClr val="FF0000"/>
                </a:solidFill>
              </a:rPr>
              <a:t>，它获得</a:t>
            </a:r>
            <a:r>
              <a:rPr lang="zh-CN" altLang="en-US" dirty="0">
                <a:solidFill>
                  <a:srgbClr val="FF0000"/>
                </a:solidFill>
              </a:rPr>
              <a:t>一个逆序</a:t>
            </a:r>
            <a:r>
              <a:rPr lang="zh-CN" altLang="en-US" dirty="0" smtClean="0">
                <a:solidFill>
                  <a:srgbClr val="FF0000"/>
                </a:solidFill>
              </a:rPr>
              <a:t>的</a:t>
            </a:r>
            <a:r>
              <a:rPr lang="en-US" altLang="zh-CN" dirty="0">
                <a:solidFill>
                  <a:srgbClr val="FF0000"/>
                </a:solidFill>
              </a:rPr>
              <a:t>m</a:t>
            </a:r>
            <a:endParaRPr lang="zh-CN" altLang="en-US"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611043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关于索引中的</a:t>
            </a:r>
            <a:r>
              <a:rPr lang="zh-CN" altLang="en-US" dirty="0" smtClean="0">
                <a:solidFill>
                  <a:srgbClr val="FF0000"/>
                </a:solidFill>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a:t>
            </a:r>
            <a:r>
              <a:rPr lang="en-US" altLang="zh-CN" dirty="0" smtClean="0"/>
              <a:t>4</a:t>
            </a:r>
            <a:r>
              <a:rPr lang="zh-CN" altLang="en-US" dirty="0" smtClean="0"/>
              <a:t>）在</a:t>
            </a:r>
            <a:r>
              <a:rPr lang="en-US" altLang="zh-CN" dirty="0" smtClean="0"/>
              <a:t>python</a:t>
            </a:r>
            <a:r>
              <a:rPr lang="zh-CN" altLang="en-US" dirty="0" smtClean="0"/>
              <a:t>的</a:t>
            </a:r>
            <a:r>
              <a:rPr lang="en-US" altLang="zh-CN" dirty="0" smtClean="0"/>
              <a:t>list</a:t>
            </a:r>
            <a:r>
              <a:rPr lang="zh-CN" altLang="en-US" dirty="0" smtClean="0"/>
              <a:t>结构中，如果我们把</a:t>
            </a:r>
            <a:r>
              <a:rPr lang="en-US" altLang="zh-CN" dirty="0" smtClean="0"/>
              <a:t>list</a:t>
            </a:r>
            <a:r>
              <a:rPr lang="zh-CN" altLang="en-US" dirty="0" smtClean="0"/>
              <a:t>的元素也是</a:t>
            </a:r>
            <a:r>
              <a:rPr lang="en-US" altLang="zh-CN" dirty="0" smtClean="0"/>
              <a:t>list</a:t>
            </a:r>
            <a:r>
              <a:rPr lang="zh-CN" altLang="en-US" dirty="0" smtClean="0"/>
              <a:t>的结构看做是二维数组，用“：”进行切片有时不行，例如</a:t>
            </a:r>
            <a:endParaRPr lang="en-US" altLang="zh-CN" dirty="0" smtClean="0"/>
          </a:p>
          <a:p>
            <a:r>
              <a:rPr lang="en-US" altLang="zh-CN" dirty="0" smtClean="0"/>
              <a:t>m = [['</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print(m[0:][1:2])</a:t>
            </a:r>
          </a:p>
          <a:p>
            <a:r>
              <a:rPr lang="zh-CN" altLang="en-US" dirty="0" smtClean="0"/>
              <a:t>得到的是</a:t>
            </a:r>
            <a:endParaRPr lang="en-US" altLang="zh-CN" dirty="0" smtClean="0"/>
          </a:p>
          <a:p>
            <a:r>
              <a:rPr lang="en-US" altLang="zh-CN" dirty="0" smtClean="0"/>
              <a:t>[['e', 'f', 'g', 'h']]</a:t>
            </a:r>
          </a:p>
          <a:p>
            <a:r>
              <a:rPr lang="zh-CN" altLang="en-US" dirty="0" smtClean="0"/>
              <a:t>但在二维的</a:t>
            </a:r>
            <a:r>
              <a:rPr lang="en-US" altLang="zh-CN" dirty="0" err="1" smtClean="0"/>
              <a:t>ndarray</a:t>
            </a:r>
            <a:r>
              <a:rPr lang="zh-CN" altLang="en-US" dirty="0" smtClean="0"/>
              <a:t>结构中可以，例如</a:t>
            </a:r>
            <a:endParaRPr lang="en-US" altLang="zh-CN" dirty="0" smtClean="0"/>
          </a:p>
          <a:p>
            <a:r>
              <a:rPr lang="en-US" altLang="zh-CN" dirty="0" smtClean="0"/>
              <a:t>m = </a:t>
            </a:r>
            <a:r>
              <a:rPr lang="en-US" altLang="zh-CN" dirty="0" err="1" smtClean="0"/>
              <a:t>np.array</a:t>
            </a:r>
            <a:r>
              <a:rPr lang="en-US" altLang="zh-CN" dirty="0" smtClean="0"/>
              <a:t>([['</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print(m[:,2])</a:t>
            </a:r>
          </a:p>
          <a:p>
            <a:r>
              <a:rPr lang="zh-CN" altLang="en-US" dirty="0" smtClean="0"/>
              <a:t>得到</a:t>
            </a:r>
            <a:endParaRPr lang="en-US" altLang="zh-CN" dirty="0" smtClean="0"/>
          </a:p>
          <a:p>
            <a:r>
              <a:rPr lang="en-US" altLang="zh-CN" dirty="0" smtClean="0"/>
              <a:t>['c' 'g']</a:t>
            </a:r>
          </a:p>
          <a:p>
            <a:endParaRPr lang="zh-CN" altLang="en-US" dirty="0"/>
          </a:p>
        </p:txBody>
      </p:sp>
    </p:spTree>
    <p:extLst>
      <p:ext uri="{BB962C8B-B14F-4D97-AF65-F5344CB8AC3E}">
        <p14:creationId xmlns:p14="http://schemas.microsoft.com/office/powerpoint/2010/main" val="3140878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一个二维</a:t>
            </a:r>
            <a:r>
              <a:rPr lang="en-US" altLang="zh-CN" dirty="0" err="1" smtClean="0"/>
              <a:t>ndarray</a:t>
            </a:r>
            <a:r>
              <a:rPr lang="zh-CN" altLang="en-US" dirty="0" smtClean="0"/>
              <a:t>的下标和元素的对应关系</a:t>
            </a:r>
            <a:endParaRPr lang="zh-CN" altLang="en-US" dirty="0"/>
          </a:p>
        </p:txBody>
      </p:sp>
      <p:pic>
        <p:nvPicPr>
          <p:cNvPr id="4" name="图片 3"/>
          <p:cNvPicPr>
            <a:picLocks noChangeAspect="1"/>
          </p:cNvPicPr>
          <p:nvPr/>
        </p:nvPicPr>
        <p:blipFill>
          <a:blip r:embed="rId2"/>
          <a:stretch>
            <a:fillRect/>
          </a:stretch>
        </p:blipFill>
        <p:spPr>
          <a:xfrm>
            <a:off x="3342841" y="2528888"/>
            <a:ext cx="4619625" cy="3648075"/>
          </a:xfrm>
          <a:prstGeom prst="rect">
            <a:avLst/>
          </a:prstGeom>
        </p:spPr>
      </p:pic>
    </p:spTree>
    <p:extLst>
      <p:ext uri="{BB962C8B-B14F-4D97-AF65-F5344CB8AC3E}">
        <p14:creationId xmlns:p14="http://schemas.microsoft.com/office/powerpoint/2010/main" val="1137268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对于二维的</a:t>
            </a:r>
            <a:r>
              <a:rPr lang="en-US" altLang="zh-CN" dirty="0" err="1" smtClean="0"/>
              <a:t>ndarray</a:t>
            </a:r>
            <a:r>
              <a:rPr lang="zh-CN" altLang="en-US" dirty="0" smtClean="0"/>
              <a:t>，我们用下标的方式访问时给出对应每个维度的下标</a:t>
            </a:r>
            <a:endParaRPr lang="en-US" altLang="zh-CN" dirty="0" smtClean="0"/>
          </a:p>
          <a:p>
            <a:r>
              <a:rPr lang="en-US" altLang="zh-CN" dirty="0" err="1" smtClean="0"/>
              <a:t>arr</a:t>
            </a:r>
            <a:r>
              <a:rPr lang="en-US" altLang="zh-CN" dirty="0" smtClean="0"/>
              <a:t> = </a:t>
            </a:r>
            <a:r>
              <a:rPr lang="en-US" altLang="zh-CN" dirty="0" err="1" smtClean="0"/>
              <a:t>np.array</a:t>
            </a:r>
            <a:r>
              <a:rPr lang="en-US" altLang="zh-CN" dirty="0" smtClean="0"/>
              <a:t>([[1,2,3],[4,5,6]])</a:t>
            </a:r>
          </a:p>
          <a:p>
            <a:r>
              <a:rPr lang="en-US" altLang="zh-CN" dirty="0" smtClean="0"/>
              <a:t>print(</a:t>
            </a:r>
            <a:r>
              <a:rPr lang="en-US" altLang="zh-CN" dirty="0" err="1" smtClean="0"/>
              <a:t>arr</a:t>
            </a:r>
            <a:r>
              <a:rPr lang="en-US" altLang="zh-CN" dirty="0" smtClean="0"/>
              <a:t>[0][0])</a:t>
            </a:r>
          </a:p>
          <a:p>
            <a:r>
              <a:rPr lang="en-US" altLang="zh-CN" dirty="0" smtClean="0"/>
              <a:t>print(</a:t>
            </a:r>
            <a:r>
              <a:rPr lang="en-US" altLang="zh-CN" dirty="0" err="1" smtClean="0"/>
              <a:t>arr</a:t>
            </a:r>
            <a:r>
              <a:rPr lang="en-US" altLang="zh-CN" dirty="0" smtClean="0"/>
              <a:t>[1][2])</a:t>
            </a:r>
          </a:p>
          <a:p>
            <a:r>
              <a:rPr lang="zh-CN" altLang="en-US" dirty="0" smtClean="0"/>
              <a:t>或者也可以写成</a:t>
            </a:r>
            <a:endParaRPr lang="en-US" altLang="zh-CN" dirty="0" smtClean="0"/>
          </a:p>
          <a:p>
            <a:r>
              <a:rPr lang="en-US" altLang="zh-CN" dirty="0" smtClean="0"/>
              <a:t>print(</a:t>
            </a:r>
            <a:r>
              <a:rPr lang="en-US" altLang="zh-CN" dirty="0" err="1" smtClean="0"/>
              <a:t>arr</a:t>
            </a:r>
            <a:r>
              <a:rPr lang="en-US" altLang="zh-CN" dirty="0" smtClean="0"/>
              <a:t>[0,0])</a:t>
            </a:r>
          </a:p>
          <a:p>
            <a:r>
              <a:rPr lang="en-US" altLang="zh-CN" dirty="0" smtClean="0"/>
              <a:t>print(</a:t>
            </a:r>
            <a:r>
              <a:rPr lang="en-US" altLang="zh-CN" dirty="0" err="1" smtClean="0"/>
              <a:t>arr</a:t>
            </a:r>
            <a:r>
              <a:rPr lang="en-US" altLang="zh-CN" dirty="0" smtClean="0"/>
              <a:t>[1,2])</a:t>
            </a:r>
            <a:endParaRPr lang="zh-CN" altLang="en-US" dirty="0"/>
          </a:p>
        </p:txBody>
      </p:sp>
    </p:spTree>
    <p:extLst>
      <p:ext uri="{BB962C8B-B14F-4D97-AF65-F5344CB8AC3E}">
        <p14:creationId xmlns:p14="http://schemas.microsoft.com/office/powerpoint/2010/main" val="4016389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667125" y="908050"/>
            <a:ext cx="0" cy="4249738"/>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3000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4368801"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err="1">
                <a:latin typeface="微软雅黑" pitchFamily="34" charset="-122"/>
                <a:ea typeface="微软雅黑" pitchFamily="34" charset="-122"/>
              </a:rPr>
              <a:t>NumPy</a:t>
            </a:r>
            <a:endParaRPr lang="zh-CN" altLang="en-US"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81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1</a:t>
            </a:r>
          </a:p>
        </p:txBody>
      </p:sp>
      <p:sp>
        <p:nvSpPr>
          <p:cNvPr id="20490" name="标题 13"/>
          <p:cNvSpPr>
            <a:spLocks noGrp="1"/>
          </p:cNvSpPr>
          <p:nvPr>
            <p:ph type="title"/>
          </p:nvPr>
        </p:nvSpPr>
        <p:spPr>
          <a:xfrm>
            <a:off x="1847850" y="153988"/>
            <a:ext cx="8135938" cy="431800"/>
          </a:xfrm>
        </p:spPr>
        <p:txBody>
          <a:bodyPr>
            <a:normAutofit fontScale="90000"/>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4367213" y="2781301"/>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latin typeface="微软雅黑" pitchFamily="34" charset="-122"/>
                <a:ea typeface="微软雅黑" pitchFamily="34" charset="-122"/>
              </a:rPr>
              <a:t>Pandas</a:t>
            </a:r>
            <a:endParaRPr lang="zh-CN" altLang="en-US" dirty="0">
              <a:latin typeface="微软雅黑" pitchFamily="34" charset="-122"/>
              <a:ea typeface="微软雅黑" pitchFamily="34" charset="-122"/>
            </a:endParaRPr>
          </a:p>
        </p:txBody>
      </p:sp>
      <p:sp>
        <p:nvSpPr>
          <p:cNvPr id="14" name="AutoShape 12">
            <a:hlinkClick r:id="" action="ppaction://noaction" highlightClick="1"/>
          </p:cNvPr>
          <p:cNvSpPr>
            <a:spLocks noChangeArrowheads="1"/>
          </p:cNvSpPr>
          <p:nvPr/>
        </p:nvSpPr>
        <p:spPr bwMode="auto">
          <a:xfrm>
            <a:off x="4367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Matplotlib</a:t>
            </a:r>
            <a:endParaRPr lang="zh-CN" altLang="en-US" dirty="0">
              <a:latin typeface="微软雅黑" pitchFamily="34" charset="-122"/>
              <a:ea typeface="微软雅黑" pitchFamily="34" charset="-122"/>
            </a:endParaRPr>
          </a:p>
        </p:txBody>
      </p:sp>
      <p:sp>
        <p:nvSpPr>
          <p:cNvPr id="16" name="Oval 13">
            <a:hlinkClick r:id="" action="ppaction://noaction" highlightClick="1"/>
          </p:cNvPr>
          <p:cNvSpPr>
            <a:spLocks noChangeArrowheads="1"/>
          </p:cNvSpPr>
          <p:nvPr/>
        </p:nvSpPr>
        <p:spPr bwMode="auto">
          <a:xfrm>
            <a:off x="3384550" y="2781301"/>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2</a:t>
            </a:r>
          </a:p>
        </p:txBody>
      </p:sp>
      <p:sp>
        <p:nvSpPr>
          <p:cNvPr id="17" name="Oval 13">
            <a:hlinkClick r:id="" action="ppaction://noaction" highlightClick="1"/>
          </p:cNvPr>
          <p:cNvSpPr>
            <a:spLocks noChangeArrowheads="1"/>
          </p:cNvSpPr>
          <p:nvPr/>
        </p:nvSpPr>
        <p:spPr bwMode="auto">
          <a:xfrm>
            <a:off x="3384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3</a:t>
            </a:r>
          </a:p>
        </p:txBody>
      </p:sp>
      <p:sp>
        <p:nvSpPr>
          <p:cNvPr id="19" name="Oval 13">
            <a:hlinkClick r:id="" action="ppaction://noaction" highlightClick="1"/>
          </p:cNvPr>
          <p:cNvSpPr>
            <a:spLocks noChangeArrowheads="1"/>
          </p:cNvSpPr>
          <p:nvPr/>
        </p:nvSpPr>
        <p:spPr bwMode="auto">
          <a:xfrm>
            <a:off x="3359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4</a:t>
            </a:r>
          </a:p>
        </p:txBody>
      </p:sp>
      <p:sp>
        <p:nvSpPr>
          <p:cNvPr id="20" name="AutoShape 12">
            <a:hlinkClick r:id="" action="ppaction://noaction" highlightClick="1"/>
          </p:cNvPr>
          <p:cNvSpPr>
            <a:spLocks noChangeArrowheads="1"/>
          </p:cNvSpPr>
          <p:nvPr/>
        </p:nvSpPr>
        <p:spPr bwMode="auto">
          <a:xfrm>
            <a:off x="4367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常用模块</a:t>
            </a:r>
          </a:p>
        </p:txBody>
      </p:sp>
      <p:sp>
        <p:nvSpPr>
          <p:cNvPr id="21" name="AutoShape 12">
            <a:hlinkClick r:id="" action="ppaction://noaction" highlightClick="1"/>
          </p:cNvPr>
          <p:cNvSpPr>
            <a:spLocks noChangeArrowheads="1"/>
          </p:cNvSpPr>
          <p:nvPr/>
        </p:nvSpPr>
        <p:spPr bwMode="auto">
          <a:xfrm>
            <a:off x="4872039" y="5516564"/>
            <a:ext cx="4097337" cy="439737"/>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Scikit</a:t>
            </a:r>
            <a:r>
              <a:rPr lang="en-US" altLang="zh-CN" dirty="0">
                <a:latin typeface="微软雅黑" pitchFamily="34" charset="-122"/>
                <a:ea typeface="微软雅黑" pitchFamily="34" charset="-122"/>
              </a:rPr>
              <a:t>-learn</a:t>
            </a:r>
            <a:endParaRPr lang="zh-CN" altLang="en-US" dirty="0">
              <a:latin typeface="微软雅黑" pitchFamily="34" charset="-122"/>
              <a:ea typeface="微软雅黑" pitchFamily="34" charset="-122"/>
            </a:endParaRPr>
          </a:p>
        </p:txBody>
      </p:sp>
      <p:sp>
        <p:nvSpPr>
          <p:cNvPr id="22" name="AutoShape 12">
            <a:hlinkClick r:id="" action="ppaction://noaction" highlightClick="1"/>
          </p:cNvPr>
          <p:cNvSpPr>
            <a:spLocks noChangeArrowheads="1"/>
          </p:cNvSpPr>
          <p:nvPr/>
        </p:nvSpPr>
        <p:spPr bwMode="auto">
          <a:xfrm>
            <a:off x="4872039" y="4941888"/>
            <a:ext cx="4097337" cy="438150"/>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SciPy</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637720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a:t>
            </a:r>
            <a:r>
              <a:rPr lang="en-US" altLang="zh-CN" dirty="0" smtClean="0"/>
              <a:t>5</a:t>
            </a:r>
            <a:r>
              <a:rPr lang="zh-CN" altLang="en-US" dirty="0" smtClean="0"/>
              <a:t>）在二维</a:t>
            </a:r>
            <a:r>
              <a:rPr lang="en-US" altLang="zh-CN" dirty="0" err="1" smtClean="0"/>
              <a:t>ndarray</a:t>
            </a:r>
            <a:r>
              <a:rPr lang="en-US" altLang="zh-CN" dirty="0" smtClean="0"/>
              <a:t>()</a:t>
            </a:r>
            <a:r>
              <a:rPr lang="zh-CN" altLang="en-US" dirty="0" smtClean="0"/>
              <a:t>，用下标的方式切片时，描述第一个维度的下标必须写，但第二个可以不写，例如</a:t>
            </a:r>
            <a:endParaRPr lang="en-US" altLang="zh-CN" dirty="0" smtClean="0"/>
          </a:p>
          <a:p>
            <a:r>
              <a:rPr lang="en-US" altLang="zh-CN" dirty="0" smtClean="0"/>
              <a:t>m = </a:t>
            </a:r>
            <a:r>
              <a:rPr lang="en-US" altLang="zh-CN" dirty="0" err="1" smtClean="0"/>
              <a:t>np.array</a:t>
            </a:r>
            <a:r>
              <a:rPr lang="en-US" altLang="zh-CN" dirty="0" smtClean="0"/>
              <a:t>([['</a:t>
            </a:r>
            <a:r>
              <a:rPr lang="en-US" altLang="zh-CN" dirty="0" err="1" smtClean="0"/>
              <a:t>a','b','c','d</a:t>
            </a:r>
            <a:r>
              <a:rPr lang="en-US" altLang="zh-CN" dirty="0" smtClean="0"/>
              <a:t>'],['</a:t>
            </a:r>
            <a:r>
              <a:rPr lang="en-US" altLang="zh-CN" dirty="0" err="1" smtClean="0"/>
              <a:t>e','f','g','h</a:t>
            </a:r>
            <a:r>
              <a:rPr lang="en-US" altLang="zh-CN" dirty="0" smtClean="0"/>
              <a:t>']])</a:t>
            </a:r>
          </a:p>
          <a:p>
            <a:r>
              <a:rPr lang="en-US" altLang="zh-CN" dirty="0" smtClean="0"/>
              <a:t>print(m[1,])</a:t>
            </a:r>
          </a:p>
          <a:p>
            <a:r>
              <a:rPr lang="zh-CN" altLang="en-US" dirty="0"/>
              <a:t>和</a:t>
            </a:r>
            <a:endParaRPr lang="en-US" altLang="zh-CN" dirty="0" smtClean="0"/>
          </a:p>
          <a:p>
            <a:r>
              <a:rPr lang="en-US" altLang="zh-CN" dirty="0" smtClean="0"/>
              <a:t>print(m[1,:])</a:t>
            </a:r>
          </a:p>
          <a:p>
            <a:r>
              <a:rPr lang="zh-CN" altLang="en-US" dirty="0" smtClean="0"/>
              <a:t>结果是一样的</a:t>
            </a:r>
            <a:endParaRPr lang="en-US" altLang="zh-CN" dirty="0" smtClean="0"/>
          </a:p>
          <a:p>
            <a:r>
              <a:rPr lang="zh-CN" altLang="en-US" dirty="0" smtClean="0"/>
              <a:t>但第一个维度的下标必须写，如果想表示第一个维度的所有值，则用：代替</a:t>
            </a:r>
            <a:endParaRPr lang="en-US" altLang="zh-CN" dirty="0" smtClean="0"/>
          </a:p>
          <a:p>
            <a:r>
              <a:rPr lang="en-US" altLang="zh-CN" dirty="0" smtClean="0"/>
              <a:t>print(m[:,1])</a:t>
            </a:r>
          </a:p>
          <a:p>
            <a:r>
              <a:rPr lang="zh-CN" altLang="en-US" dirty="0" smtClean="0"/>
              <a:t>它表示获得所有第一个维度（行），然后选择第二个维度中的下标为</a:t>
            </a:r>
            <a:r>
              <a:rPr lang="en-US" altLang="zh-CN" dirty="0" smtClean="0"/>
              <a:t>1</a:t>
            </a:r>
            <a:r>
              <a:rPr lang="zh-CN" altLang="en-US" dirty="0" smtClean="0"/>
              <a:t>的元素（从每一行中选择第二个列上的值）</a:t>
            </a:r>
            <a:endParaRPr lang="en-US" altLang="zh-CN" dirty="0" smtClean="0"/>
          </a:p>
          <a:p>
            <a:endParaRPr lang="zh-CN" altLang="en-US" dirty="0"/>
          </a:p>
        </p:txBody>
      </p:sp>
    </p:spTree>
    <p:extLst>
      <p:ext uri="{BB962C8B-B14F-4D97-AF65-F5344CB8AC3E}">
        <p14:creationId xmlns:p14="http://schemas.microsoft.com/office/powerpoint/2010/main" val="3755768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二维</a:t>
            </a:r>
            <a:r>
              <a:rPr lang="en-US" altLang="zh-CN" dirty="0" err="1" smtClean="0"/>
              <a:t>ndarray</a:t>
            </a:r>
            <a:r>
              <a:rPr lang="zh-CN" altLang="en-US" dirty="0" smtClean="0"/>
              <a:t>中的切片操作</a:t>
            </a:r>
            <a:endParaRPr lang="zh-CN" altLang="en-US" dirty="0"/>
          </a:p>
        </p:txBody>
      </p:sp>
      <p:pic>
        <p:nvPicPr>
          <p:cNvPr id="4" name="图片 3"/>
          <p:cNvPicPr>
            <a:picLocks noChangeAspect="1"/>
          </p:cNvPicPr>
          <p:nvPr/>
        </p:nvPicPr>
        <p:blipFill>
          <a:blip r:embed="rId2"/>
          <a:stretch>
            <a:fillRect/>
          </a:stretch>
        </p:blipFill>
        <p:spPr>
          <a:xfrm>
            <a:off x="4649932" y="2279362"/>
            <a:ext cx="5829300" cy="4295775"/>
          </a:xfrm>
          <a:prstGeom prst="rect">
            <a:avLst/>
          </a:prstGeom>
        </p:spPr>
      </p:pic>
    </p:spTree>
    <p:extLst>
      <p:ext uri="{BB962C8B-B14F-4D97-AF65-F5344CB8AC3E}">
        <p14:creationId xmlns:p14="http://schemas.microsoft.com/office/powerpoint/2010/main" val="4254850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ndarray</a:t>
            </a:r>
            <a:r>
              <a:rPr lang="zh-CN" altLang="en-US" dirty="0" smtClean="0"/>
              <a:t>中的切片</a:t>
            </a:r>
            <a:r>
              <a:rPr lang="zh-CN" altLang="en-US" dirty="0"/>
              <a:t>可以</a:t>
            </a:r>
            <a:r>
              <a:rPr lang="zh-CN" altLang="en-US" dirty="0" smtClean="0"/>
              <a:t>看做是原始</a:t>
            </a:r>
            <a:r>
              <a:rPr lang="en-US" altLang="zh-CN" dirty="0" err="1" smtClean="0"/>
              <a:t>ndarray</a:t>
            </a:r>
            <a:r>
              <a:rPr lang="zh-CN" altLang="en-US" dirty="0" smtClean="0"/>
              <a:t>的一个视图。对切片的值的更改会改变原始的</a:t>
            </a:r>
            <a:r>
              <a:rPr lang="en-US" altLang="zh-CN" dirty="0" err="1" smtClean="0"/>
              <a:t>ndarray</a:t>
            </a:r>
            <a:r>
              <a:rPr lang="zh-CN" altLang="en-US" dirty="0" smtClean="0"/>
              <a:t>中的值。</a:t>
            </a:r>
            <a:endParaRPr lang="en-US" altLang="zh-CN" dirty="0" smtClean="0"/>
          </a:p>
          <a:p>
            <a:r>
              <a:rPr lang="en-US" altLang="zh-CN" dirty="0" err="1" smtClean="0"/>
              <a:t>arr</a:t>
            </a:r>
            <a:r>
              <a:rPr lang="en-US" altLang="zh-CN" dirty="0" smtClean="0"/>
              <a:t> = </a:t>
            </a:r>
            <a:r>
              <a:rPr lang="en-US" altLang="zh-CN" dirty="0" err="1" smtClean="0"/>
              <a:t>np.arange</a:t>
            </a:r>
            <a:r>
              <a:rPr lang="en-US" altLang="zh-CN" dirty="0" smtClean="0"/>
              <a:t>(10)</a:t>
            </a:r>
          </a:p>
          <a:p>
            <a:r>
              <a:rPr lang="en-US" altLang="zh-CN" dirty="0" smtClean="0"/>
              <a:t>print(</a:t>
            </a:r>
            <a:r>
              <a:rPr lang="en-US" altLang="zh-CN" dirty="0" err="1" smtClean="0"/>
              <a:t>arr</a:t>
            </a:r>
            <a:r>
              <a:rPr lang="en-US" altLang="zh-CN" dirty="0" smtClean="0"/>
              <a:t>)</a:t>
            </a:r>
          </a:p>
          <a:p>
            <a:r>
              <a:rPr lang="en-US" altLang="zh-CN" dirty="0" err="1" smtClean="0"/>
              <a:t>arr</a:t>
            </a:r>
            <a:r>
              <a:rPr lang="en-US" altLang="zh-CN" dirty="0" smtClean="0"/>
              <a:t>[5:8]=9</a:t>
            </a:r>
          </a:p>
          <a:p>
            <a:r>
              <a:rPr lang="en-US" altLang="zh-CN" dirty="0" smtClean="0"/>
              <a:t>print(</a:t>
            </a:r>
            <a:r>
              <a:rPr lang="en-US" altLang="zh-CN" dirty="0" err="1" smtClean="0"/>
              <a:t>arr</a:t>
            </a:r>
            <a:r>
              <a:rPr lang="en-US" altLang="zh-CN" dirty="0" smtClean="0"/>
              <a:t>)</a:t>
            </a:r>
            <a:endParaRPr lang="zh-CN" altLang="en-US" dirty="0"/>
          </a:p>
        </p:txBody>
      </p:sp>
    </p:spTree>
    <p:extLst>
      <p:ext uri="{BB962C8B-B14F-4D97-AF65-F5344CB8AC3E}">
        <p14:creationId xmlns:p14="http://schemas.microsoft.com/office/powerpoint/2010/main" val="2257303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在多维</a:t>
            </a:r>
            <a:r>
              <a:rPr lang="en-US" altLang="zh-CN" dirty="0" err="1" smtClean="0"/>
              <a:t>ndarray</a:t>
            </a:r>
            <a:r>
              <a:rPr lang="zh-CN" altLang="en-US" dirty="0" smtClean="0"/>
              <a:t>中，如果我们不写，后面的下标则访问对应的维度的所有的元素</a:t>
            </a:r>
            <a:endParaRPr lang="en-US" altLang="zh-CN" dirty="0" smtClean="0"/>
          </a:p>
          <a:p>
            <a:endParaRPr lang="en-US" altLang="zh-CN" dirty="0"/>
          </a:p>
          <a:p>
            <a:r>
              <a:rPr lang="en-US" altLang="zh-CN" dirty="0" err="1" smtClean="0"/>
              <a:t>arr</a:t>
            </a:r>
            <a:r>
              <a:rPr lang="en-US" altLang="zh-CN" dirty="0" smtClean="0"/>
              <a:t> = </a:t>
            </a:r>
            <a:r>
              <a:rPr lang="en-US" altLang="zh-CN" dirty="0" err="1" smtClean="0"/>
              <a:t>np.array</a:t>
            </a:r>
            <a:r>
              <a:rPr lang="en-US" altLang="zh-CN" dirty="0" smtClean="0"/>
              <a:t>([[1,2,3],[4,5,6]])</a:t>
            </a:r>
          </a:p>
          <a:p>
            <a:r>
              <a:rPr lang="en-US" altLang="zh-CN" dirty="0" smtClean="0"/>
              <a:t>print(</a:t>
            </a:r>
            <a:r>
              <a:rPr lang="en-US" altLang="zh-CN" dirty="0" err="1" smtClean="0"/>
              <a:t>arr</a:t>
            </a:r>
            <a:r>
              <a:rPr lang="en-US" altLang="zh-CN" dirty="0" smtClean="0"/>
              <a:t>[1])</a:t>
            </a:r>
          </a:p>
          <a:p>
            <a:r>
              <a:rPr lang="en-US" altLang="zh-CN" dirty="0" smtClean="0"/>
              <a:t>print(</a:t>
            </a:r>
            <a:r>
              <a:rPr lang="en-US" altLang="zh-CN" dirty="0" err="1" smtClean="0"/>
              <a:t>arr</a:t>
            </a:r>
            <a:r>
              <a:rPr lang="en-US" altLang="zh-CN" dirty="0" smtClean="0"/>
              <a:t>[1,])</a:t>
            </a:r>
          </a:p>
          <a:p>
            <a:endParaRPr lang="zh-CN" altLang="en-US" dirty="0"/>
          </a:p>
        </p:txBody>
      </p:sp>
    </p:spTree>
    <p:extLst>
      <p:ext uri="{BB962C8B-B14F-4D97-AF65-F5344CB8AC3E}">
        <p14:creationId xmlns:p14="http://schemas.microsoft.com/office/powerpoint/2010/main" val="251411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下面代码输出结果是什么？</a:t>
            </a:r>
            <a:endParaRPr lang="en-US" altLang="zh-CN" dirty="0" smtClean="0"/>
          </a:p>
          <a:p>
            <a:r>
              <a:rPr lang="en-US" altLang="zh-CN" dirty="0" err="1" smtClean="0"/>
              <a:t>arr</a:t>
            </a:r>
            <a:r>
              <a:rPr lang="en-US" altLang="zh-CN" dirty="0" smtClean="0"/>
              <a:t> = </a:t>
            </a:r>
            <a:r>
              <a:rPr lang="en-US" altLang="zh-CN" dirty="0" err="1" smtClean="0"/>
              <a:t>np.array</a:t>
            </a:r>
            <a:r>
              <a:rPr lang="en-US" altLang="zh-CN" dirty="0" smtClean="0"/>
              <a:t>([[[ 1, 2, 3],</a:t>
            </a:r>
          </a:p>
          <a:p>
            <a:r>
              <a:rPr lang="en-US" altLang="zh-CN" dirty="0" smtClean="0"/>
              <a:t>[ 4, 5, 6]],</a:t>
            </a:r>
          </a:p>
          <a:p>
            <a:r>
              <a:rPr lang="en-US" altLang="zh-CN" dirty="0" smtClean="0"/>
              <a:t>[[ 7, 8, 9],</a:t>
            </a:r>
          </a:p>
          <a:p>
            <a:r>
              <a:rPr lang="en-US" altLang="zh-CN" dirty="0" smtClean="0"/>
              <a:t>[10, 11, 12]]])</a:t>
            </a:r>
          </a:p>
          <a:p>
            <a:r>
              <a:rPr lang="en-US" altLang="zh-CN" dirty="0" smtClean="0"/>
              <a:t>print(</a:t>
            </a:r>
            <a:r>
              <a:rPr lang="en-US" altLang="zh-CN" dirty="0" err="1" smtClean="0"/>
              <a:t>arr</a:t>
            </a:r>
            <a:r>
              <a:rPr lang="en-US" altLang="zh-CN" dirty="0" smtClean="0"/>
              <a:t>[1,0])</a:t>
            </a:r>
          </a:p>
          <a:p>
            <a:r>
              <a:rPr lang="zh-CN" altLang="en-US" dirty="0" smtClean="0"/>
              <a:t>这个呢？</a:t>
            </a:r>
            <a:endParaRPr lang="en-US" altLang="zh-CN" dirty="0" smtClean="0"/>
          </a:p>
          <a:p>
            <a:r>
              <a:rPr lang="en-US" altLang="zh-CN" dirty="0"/>
              <a:t>print(</a:t>
            </a:r>
            <a:r>
              <a:rPr lang="en-US" altLang="zh-CN" dirty="0" err="1"/>
              <a:t>arr</a:t>
            </a:r>
            <a:r>
              <a:rPr lang="en-US" altLang="zh-CN" dirty="0"/>
              <a:t>[:2,0])</a:t>
            </a:r>
            <a:endParaRPr lang="zh-CN" altLang="en-US" dirty="0"/>
          </a:p>
        </p:txBody>
      </p:sp>
    </p:spTree>
    <p:extLst>
      <p:ext uri="{BB962C8B-B14F-4D97-AF65-F5344CB8AC3E}">
        <p14:creationId xmlns:p14="http://schemas.microsoft.com/office/powerpoint/2010/main" val="1703642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布尔索引</a:t>
            </a:r>
            <a:r>
              <a:rPr lang="en-US" altLang="zh-CN" dirty="0" smtClean="0"/>
              <a:t>Boolean indexing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和</a:t>
            </a:r>
            <a:r>
              <a:rPr lang="en-US" altLang="zh-CN" dirty="0" err="1" smtClean="0"/>
              <a:t>ndarray</a:t>
            </a:r>
            <a:r>
              <a:rPr lang="zh-CN" altLang="en-US" dirty="0" smtClean="0"/>
              <a:t>进行关系运算（例如，</a:t>
            </a:r>
            <a:r>
              <a:rPr lang="en-US" altLang="zh-CN" dirty="0" smtClean="0"/>
              <a:t>==</a:t>
            </a:r>
            <a:r>
              <a:rPr lang="zh-CN" altLang="en-US" dirty="0" smtClean="0"/>
              <a:t>）可以得到对应的布尔</a:t>
            </a:r>
            <a:r>
              <a:rPr lang="en-US" altLang="zh-CN" dirty="0" err="1" smtClean="0"/>
              <a:t>ndarray</a:t>
            </a:r>
            <a:endParaRPr lang="en-US" altLang="zh-CN" dirty="0"/>
          </a:p>
          <a:p>
            <a:r>
              <a:rPr lang="en-US" altLang="zh-CN" dirty="0" smtClean="0"/>
              <a:t>names = </a:t>
            </a:r>
            <a:r>
              <a:rPr lang="en-US" altLang="zh-CN" dirty="0" err="1" smtClean="0"/>
              <a:t>np.array</a:t>
            </a:r>
            <a:r>
              <a:rPr lang="en-US" altLang="zh-CN" dirty="0" smtClean="0"/>
              <a:t>(['bob','</a:t>
            </a:r>
            <a:r>
              <a:rPr lang="en-US" altLang="zh-CN" dirty="0" err="1" smtClean="0"/>
              <a:t>allen</a:t>
            </a:r>
            <a:r>
              <a:rPr lang="en-US" altLang="zh-CN" dirty="0" smtClean="0"/>
              <a:t>','tom','jane','lily','</a:t>
            </a:r>
            <a:r>
              <a:rPr lang="en-US" altLang="zh-CN" dirty="0" err="1" smtClean="0"/>
              <a:t>ann</a:t>
            </a:r>
            <a:r>
              <a:rPr lang="en-US" altLang="zh-CN" dirty="0" smtClean="0"/>
              <a:t>','</a:t>
            </a:r>
            <a:r>
              <a:rPr lang="en-US" altLang="zh-CN" dirty="0" err="1" smtClean="0"/>
              <a:t>chris</a:t>
            </a:r>
            <a:r>
              <a:rPr lang="en-US" altLang="zh-CN" dirty="0" smtClean="0"/>
              <a:t>'])</a:t>
            </a:r>
          </a:p>
          <a:p>
            <a:r>
              <a:rPr lang="en-US" altLang="zh-CN" dirty="0" err="1" smtClean="0"/>
              <a:t>arr</a:t>
            </a:r>
            <a:r>
              <a:rPr lang="en-US" altLang="zh-CN" dirty="0" smtClean="0"/>
              <a:t> = </a:t>
            </a:r>
            <a:r>
              <a:rPr lang="en-US" altLang="zh-CN" dirty="0" err="1" smtClean="0"/>
              <a:t>np.array</a:t>
            </a:r>
            <a:r>
              <a:rPr lang="en-US" altLang="zh-CN" dirty="0" smtClean="0"/>
              <a:t>([1,2,3,4,5,6,7])</a:t>
            </a:r>
          </a:p>
          <a:p>
            <a:r>
              <a:rPr lang="en-US" altLang="zh-CN" dirty="0" smtClean="0"/>
              <a:t>print(names=='bob')</a:t>
            </a:r>
          </a:p>
          <a:p>
            <a:r>
              <a:rPr lang="zh-CN" altLang="en-US" dirty="0" smtClean="0"/>
              <a:t>得到结果：</a:t>
            </a:r>
            <a:endParaRPr lang="en-US" altLang="zh-CN" dirty="0" smtClean="0"/>
          </a:p>
          <a:p>
            <a:r>
              <a:rPr lang="da-DK" altLang="zh-CN" dirty="0" smtClean="0"/>
              <a:t>[ True False False False False False False]</a:t>
            </a:r>
          </a:p>
          <a:p>
            <a:r>
              <a:rPr lang="zh-CN" altLang="en-US" dirty="0" smtClean="0"/>
              <a:t>而布尔</a:t>
            </a:r>
            <a:r>
              <a:rPr lang="en-US" altLang="zh-CN" dirty="0" err="1" smtClean="0"/>
              <a:t>ndarray</a:t>
            </a:r>
            <a:r>
              <a:rPr lang="zh-CN" altLang="en-US" dirty="0" smtClean="0"/>
              <a:t>可以作为索引，即只返回对应布尔索引中值为</a:t>
            </a:r>
            <a:r>
              <a:rPr lang="en-US" altLang="zh-CN" dirty="0" smtClean="0"/>
              <a:t>true</a:t>
            </a:r>
            <a:r>
              <a:rPr lang="zh-CN" altLang="en-US" dirty="0" smtClean="0"/>
              <a:t>的元素。再运行</a:t>
            </a:r>
            <a:endParaRPr lang="en-US" altLang="zh-CN" dirty="0" smtClean="0"/>
          </a:p>
          <a:p>
            <a:r>
              <a:rPr lang="en-US" altLang="zh-CN" dirty="0" smtClean="0"/>
              <a:t>print(</a:t>
            </a:r>
            <a:r>
              <a:rPr lang="en-US" altLang="zh-CN" dirty="0" err="1" smtClean="0"/>
              <a:t>arr</a:t>
            </a:r>
            <a:r>
              <a:rPr lang="en-US" altLang="zh-CN" dirty="0" smtClean="0"/>
              <a:t>[names=='bob'])</a:t>
            </a:r>
          </a:p>
          <a:p>
            <a:r>
              <a:rPr lang="zh-CN" altLang="en-US" dirty="0" smtClean="0"/>
              <a:t>得到</a:t>
            </a:r>
            <a:endParaRPr lang="en-US" altLang="zh-CN" dirty="0" smtClean="0"/>
          </a:p>
          <a:p>
            <a:r>
              <a:rPr lang="en-US" altLang="zh-CN" dirty="0" smtClean="0"/>
              <a:t>[1]</a:t>
            </a:r>
            <a:endParaRPr lang="zh-CN" altLang="en-US" dirty="0"/>
          </a:p>
        </p:txBody>
      </p:sp>
    </p:spTree>
    <p:extLst>
      <p:ext uri="{BB962C8B-B14F-4D97-AF65-F5344CB8AC3E}">
        <p14:creationId xmlns:p14="http://schemas.microsoft.com/office/powerpoint/2010/main" val="732174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a:t>给</a:t>
            </a:r>
            <a:r>
              <a:rPr lang="zh-CN" altLang="en-US" dirty="0" smtClean="0"/>
              <a:t>出一个同学姓名的</a:t>
            </a:r>
            <a:r>
              <a:rPr lang="en-US" altLang="zh-CN" dirty="0" smtClean="0"/>
              <a:t>list</a:t>
            </a:r>
          </a:p>
          <a:p>
            <a:r>
              <a:rPr lang="en-US" altLang="zh-CN" dirty="0" smtClean="0"/>
              <a:t>[</a:t>
            </a:r>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smtClean="0"/>
              <a:t>']</a:t>
            </a:r>
          </a:p>
          <a:p>
            <a:r>
              <a:rPr lang="zh-CN" altLang="en-US" dirty="0" smtClean="0"/>
              <a:t>和一个对应成绩的</a:t>
            </a:r>
            <a:r>
              <a:rPr lang="en-US" altLang="zh-CN" dirty="0" smtClean="0"/>
              <a:t>list</a:t>
            </a:r>
          </a:p>
          <a:p>
            <a:r>
              <a:rPr lang="en-US" altLang="zh-CN" dirty="0"/>
              <a:t>[67,56,89,71,32,77,89</a:t>
            </a:r>
            <a:r>
              <a:rPr lang="en-US" altLang="zh-CN" dirty="0" smtClean="0"/>
              <a:t>]</a:t>
            </a:r>
          </a:p>
          <a:p>
            <a:r>
              <a:rPr lang="zh-CN" altLang="en-US" dirty="0" smtClean="0"/>
              <a:t>找出不及格的同学</a:t>
            </a:r>
            <a:endParaRPr lang="en-US" altLang="zh-CN" dirty="0" smtClean="0"/>
          </a:p>
          <a:p>
            <a:pPr marL="0" indent="0">
              <a:buNone/>
            </a:pPr>
            <a:endParaRPr lang="zh-CN" altLang="en-US" dirty="0"/>
          </a:p>
        </p:txBody>
      </p:sp>
    </p:spTree>
    <p:extLst>
      <p:ext uri="{BB962C8B-B14F-4D97-AF65-F5344CB8AC3E}">
        <p14:creationId xmlns:p14="http://schemas.microsoft.com/office/powerpoint/2010/main" val="751959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再看个例子</a:t>
            </a:r>
            <a:endParaRPr lang="en-US" altLang="zh-CN" dirty="0" smtClean="0"/>
          </a:p>
          <a:p>
            <a:r>
              <a:rPr lang="en-US" altLang="zh-CN" dirty="0" smtClean="0"/>
              <a:t>from </a:t>
            </a:r>
            <a:r>
              <a:rPr lang="en-US" altLang="zh-CN" dirty="0" err="1" smtClean="0"/>
              <a:t>numpy.random</a:t>
            </a:r>
            <a:r>
              <a:rPr lang="en-US" altLang="zh-CN" dirty="0" smtClean="0"/>
              <a:t> import </a:t>
            </a:r>
            <a:r>
              <a:rPr lang="en-US" altLang="zh-CN" dirty="0" err="1" smtClean="0"/>
              <a:t>randn</a:t>
            </a:r>
            <a:endParaRPr lang="en-US" altLang="zh-CN" dirty="0" smtClean="0"/>
          </a:p>
          <a:p>
            <a:r>
              <a:rPr lang="nl-NL" altLang="zh-CN" dirty="0" smtClean="0"/>
              <a:t>dat = randn(7,4)</a:t>
            </a:r>
          </a:p>
          <a:p>
            <a:r>
              <a:rPr lang="nl-NL" altLang="zh-CN" dirty="0" smtClean="0"/>
              <a:t>print(dat)</a:t>
            </a:r>
          </a:p>
          <a:p>
            <a:r>
              <a:rPr lang="nl-NL" altLang="zh-CN" dirty="0" smtClean="0"/>
              <a:t>dat[dat&lt;0]=0</a:t>
            </a:r>
          </a:p>
          <a:p>
            <a:r>
              <a:rPr lang="nl-NL" altLang="zh-CN" dirty="0" smtClean="0"/>
              <a:t>print(dat)</a:t>
            </a:r>
          </a:p>
          <a:p>
            <a:r>
              <a:rPr lang="nl-NL" altLang="zh-CN" dirty="0" smtClean="0"/>
              <a:t>randn(7,4)</a:t>
            </a:r>
            <a:r>
              <a:rPr lang="zh-CN" altLang="en-US" dirty="0" smtClean="0"/>
              <a:t>按照标准正太分布产生一个</a:t>
            </a:r>
            <a:r>
              <a:rPr lang="en-US" altLang="zh-CN" dirty="0" smtClean="0"/>
              <a:t>7</a:t>
            </a:r>
            <a:r>
              <a:rPr lang="zh-CN" altLang="en-US" dirty="0" smtClean="0"/>
              <a:t>行</a:t>
            </a:r>
            <a:r>
              <a:rPr lang="en-US" altLang="zh-CN" dirty="0" smtClean="0"/>
              <a:t>4</a:t>
            </a:r>
            <a:r>
              <a:rPr lang="zh-CN" altLang="en-US" dirty="0" smtClean="0"/>
              <a:t>列的</a:t>
            </a:r>
            <a:r>
              <a:rPr lang="zh-CN" altLang="en-US" dirty="0"/>
              <a:t>二</a:t>
            </a:r>
            <a:r>
              <a:rPr lang="zh-CN" altLang="en-US" dirty="0" smtClean="0"/>
              <a:t>维</a:t>
            </a:r>
            <a:r>
              <a:rPr lang="en-US" altLang="zh-CN" dirty="0" err="1" smtClean="0"/>
              <a:t>ndarray</a:t>
            </a:r>
            <a:endParaRPr lang="en-US" altLang="zh-CN" dirty="0" smtClean="0"/>
          </a:p>
          <a:p>
            <a:r>
              <a:rPr lang="nl-NL" altLang="zh-CN" dirty="0" smtClean="0"/>
              <a:t>dat&lt;0</a:t>
            </a:r>
            <a:r>
              <a:rPr lang="zh-CN" altLang="en-US" dirty="0" smtClean="0"/>
              <a:t>进行关系运算获得</a:t>
            </a:r>
            <a:r>
              <a:rPr lang="zh-CN" altLang="en-US" dirty="0"/>
              <a:t>一</a:t>
            </a:r>
            <a:r>
              <a:rPr lang="zh-CN" altLang="en-US" dirty="0" smtClean="0"/>
              <a:t>个布尔值的矩阵。小于</a:t>
            </a:r>
            <a:r>
              <a:rPr lang="en-US" altLang="zh-CN" dirty="0" smtClean="0"/>
              <a:t>0</a:t>
            </a:r>
            <a:r>
              <a:rPr lang="zh-CN" altLang="en-US" dirty="0" smtClean="0"/>
              <a:t>的元素的值为</a:t>
            </a:r>
            <a:r>
              <a:rPr lang="en-US" altLang="zh-CN" dirty="0" smtClean="0"/>
              <a:t>True</a:t>
            </a:r>
          </a:p>
          <a:p>
            <a:r>
              <a:rPr lang="nl-NL" altLang="zh-CN" dirty="0" smtClean="0"/>
              <a:t>dat[dat&lt;0]=0</a:t>
            </a:r>
            <a:r>
              <a:rPr lang="zh-CN" altLang="en-US" dirty="0" smtClean="0"/>
              <a:t>将这些元素设置为</a:t>
            </a:r>
            <a:r>
              <a:rPr lang="en-US" altLang="zh-CN" dirty="0" smtClean="0"/>
              <a:t>0</a:t>
            </a:r>
            <a:endParaRPr lang="nl-NL" altLang="zh-CN" dirty="0" smtClean="0"/>
          </a:p>
          <a:p>
            <a:endParaRPr lang="zh-CN" altLang="en-US" dirty="0"/>
          </a:p>
        </p:txBody>
      </p:sp>
    </p:spTree>
    <p:extLst>
      <p:ext uri="{BB962C8B-B14F-4D97-AF65-F5344CB8AC3E}">
        <p14:creationId xmlns:p14="http://schemas.microsoft.com/office/powerpoint/2010/main" val="3800761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按标准正太分布随机产生一个</a:t>
            </a:r>
            <a:r>
              <a:rPr lang="en-US" altLang="zh-CN" dirty="0" smtClean="0"/>
              <a:t>4</a:t>
            </a:r>
            <a:r>
              <a:rPr lang="zh-CN" altLang="en-US" dirty="0" smtClean="0"/>
              <a:t>*</a:t>
            </a:r>
            <a:r>
              <a:rPr lang="en-US" altLang="zh-CN" dirty="0" smtClean="0"/>
              <a:t>4</a:t>
            </a:r>
            <a:r>
              <a:rPr lang="zh-CN" altLang="en-US" dirty="0" smtClean="0"/>
              <a:t>的方阵。将其对角线上的元素值都设置为</a:t>
            </a:r>
            <a:r>
              <a:rPr lang="en-US" altLang="zh-CN" dirty="0" smtClean="0"/>
              <a:t>0.6</a:t>
            </a:r>
            <a:endParaRPr lang="zh-CN" altLang="en-US" dirty="0"/>
          </a:p>
        </p:txBody>
      </p:sp>
    </p:spTree>
    <p:extLst>
      <p:ext uri="{BB962C8B-B14F-4D97-AF65-F5344CB8AC3E}">
        <p14:creationId xmlns:p14="http://schemas.microsoft.com/office/powerpoint/2010/main" val="4075766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Fancy Indexing</a:t>
            </a:r>
            <a:endParaRPr lang="zh-CN" altLang="en-US" dirty="0"/>
          </a:p>
        </p:txBody>
      </p:sp>
      <p:sp>
        <p:nvSpPr>
          <p:cNvPr id="3" name="内容占位符 2"/>
          <p:cNvSpPr>
            <a:spLocks noGrp="1"/>
          </p:cNvSpPr>
          <p:nvPr>
            <p:ph idx="1"/>
          </p:nvPr>
        </p:nvSpPr>
        <p:spPr/>
        <p:txBody>
          <a:bodyPr/>
          <a:lstStyle/>
          <a:p>
            <a:r>
              <a:rPr lang="zh-CN" altLang="en-US" dirty="0" smtClean="0"/>
              <a:t>对于一个</a:t>
            </a:r>
            <a:r>
              <a:rPr lang="en-US" altLang="zh-CN" dirty="0" err="1" smtClean="0"/>
              <a:t>ndarray</a:t>
            </a:r>
            <a:r>
              <a:rPr lang="zh-CN" altLang="en-US" dirty="0" smtClean="0"/>
              <a:t>，当使用索引的方式来访问数据，</a:t>
            </a:r>
            <a:r>
              <a:rPr lang="zh-CN" altLang="en-US" dirty="0" smtClean="0">
                <a:solidFill>
                  <a:srgbClr val="FF0000"/>
                </a:solidFill>
              </a:rPr>
              <a:t>使用一个整数的</a:t>
            </a:r>
            <a:r>
              <a:rPr lang="en-US" altLang="zh-CN" dirty="0" smtClean="0">
                <a:solidFill>
                  <a:srgbClr val="FF0000"/>
                </a:solidFill>
              </a:rPr>
              <a:t>list</a:t>
            </a:r>
            <a:r>
              <a:rPr lang="zh-CN" altLang="en-US" dirty="0" smtClean="0">
                <a:solidFill>
                  <a:srgbClr val="FF0000"/>
                </a:solidFill>
              </a:rPr>
              <a:t>（或</a:t>
            </a:r>
            <a:r>
              <a:rPr lang="en-US" altLang="zh-CN" dirty="0" err="1" smtClean="0">
                <a:solidFill>
                  <a:srgbClr val="FF0000"/>
                </a:solidFill>
              </a:rPr>
              <a:t>ndarray</a:t>
            </a:r>
            <a:r>
              <a:rPr lang="zh-CN" altLang="en-US" dirty="0" smtClean="0">
                <a:solidFill>
                  <a:srgbClr val="FF0000"/>
                </a:solidFill>
              </a:rPr>
              <a:t>数据结构）来描述想要获得的数据的序列</a:t>
            </a:r>
            <a:r>
              <a:rPr lang="zh-CN" altLang="en-US" dirty="0" smtClean="0"/>
              <a:t>。</a:t>
            </a:r>
            <a:endParaRPr lang="en-US" altLang="zh-CN" dirty="0"/>
          </a:p>
          <a:p>
            <a:r>
              <a:rPr lang="nl-NL" altLang="zh-CN" dirty="0" smtClean="0"/>
              <a:t>dat = np.array(['a','b','c'])</a:t>
            </a:r>
          </a:p>
          <a:p>
            <a:r>
              <a:rPr lang="nl-NL" altLang="zh-CN" dirty="0" smtClean="0"/>
              <a:t>print(dat[</a:t>
            </a:r>
            <a:r>
              <a:rPr lang="nl-NL" altLang="zh-CN" dirty="0" smtClean="0">
                <a:solidFill>
                  <a:srgbClr val="FF0000"/>
                </a:solidFill>
              </a:rPr>
              <a:t>[2,0]</a:t>
            </a:r>
            <a:r>
              <a:rPr lang="nl-NL" altLang="zh-CN" dirty="0" smtClean="0"/>
              <a:t>])</a:t>
            </a:r>
          </a:p>
          <a:p>
            <a:r>
              <a:rPr lang="zh-CN" altLang="en-US" dirty="0" smtClean="0"/>
              <a:t>对于一维的</a:t>
            </a:r>
            <a:r>
              <a:rPr lang="en-US" altLang="zh-CN" dirty="0" err="1" smtClean="0"/>
              <a:t>ndarray</a:t>
            </a:r>
            <a:r>
              <a:rPr lang="zh-CN" altLang="en-US" dirty="0" smtClean="0"/>
              <a:t>，</a:t>
            </a:r>
            <a:r>
              <a:rPr lang="nl-NL" altLang="zh-CN" dirty="0" smtClean="0"/>
              <a:t>dat[[2,0]]</a:t>
            </a:r>
            <a:r>
              <a:rPr lang="zh-CN" altLang="en-US" dirty="0" smtClean="0"/>
              <a:t>中的</a:t>
            </a:r>
            <a:r>
              <a:rPr lang="en-US" altLang="zh-CN" dirty="0" smtClean="0"/>
              <a:t>[2,0]</a:t>
            </a:r>
            <a:r>
              <a:rPr lang="zh-CN" altLang="en-US" dirty="0" smtClean="0"/>
              <a:t>就是描述了想要获得的数据序列的</a:t>
            </a:r>
            <a:r>
              <a:rPr lang="en-US" altLang="zh-CN" dirty="0" smtClean="0"/>
              <a:t>list</a:t>
            </a:r>
          </a:p>
          <a:p>
            <a:endParaRPr lang="zh-CN" altLang="en-US" dirty="0"/>
          </a:p>
        </p:txBody>
      </p:sp>
    </p:spTree>
    <p:extLst>
      <p:ext uri="{BB962C8B-B14F-4D97-AF65-F5344CB8AC3E}">
        <p14:creationId xmlns:p14="http://schemas.microsoft.com/office/powerpoint/2010/main" val="76193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endParaRPr lang="zh-CN" altLang="en-US" dirty="0"/>
          </a:p>
        </p:txBody>
      </p:sp>
      <p:sp>
        <p:nvSpPr>
          <p:cNvPr id="3" name="内容占位符 2"/>
          <p:cNvSpPr>
            <a:spLocks noGrp="1"/>
          </p:cNvSpPr>
          <p:nvPr>
            <p:ph idx="1"/>
          </p:nvPr>
        </p:nvSpPr>
        <p:spPr/>
        <p:txBody>
          <a:bodyPr/>
          <a:lstStyle/>
          <a:p>
            <a:r>
              <a:rPr lang="en-US" altLang="zh-CN" dirty="0" err="1" smtClean="0"/>
              <a:t>Numpy</a:t>
            </a:r>
            <a:r>
              <a:rPr lang="zh-CN" altLang="en-US" dirty="0" smtClean="0"/>
              <a:t>是</a:t>
            </a:r>
            <a:r>
              <a:rPr lang="en-US" altLang="zh-CN" dirty="0" smtClean="0"/>
              <a:t>Numerical Python</a:t>
            </a:r>
            <a:r>
              <a:rPr lang="zh-CN" altLang="en-US" dirty="0" smtClean="0"/>
              <a:t>的缩写。是</a:t>
            </a:r>
            <a:r>
              <a:rPr lang="en-US" altLang="zh-CN" dirty="0" smtClean="0"/>
              <a:t>python</a:t>
            </a:r>
            <a:r>
              <a:rPr lang="zh-CN" altLang="en-US" dirty="0" smtClean="0"/>
              <a:t>一个进行科学计算和数据分析的包</a:t>
            </a:r>
            <a:r>
              <a:rPr lang="en-US" altLang="zh-CN" dirty="0" smtClean="0"/>
              <a:t>	</a:t>
            </a:r>
            <a:r>
              <a:rPr lang="zh-CN" altLang="en-US" dirty="0" smtClean="0"/>
              <a:t>。</a:t>
            </a:r>
            <a:r>
              <a:rPr lang="en-US" altLang="zh-CN" dirty="0" err="1" smtClean="0"/>
              <a:t>numpy</a:t>
            </a:r>
            <a:r>
              <a:rPr lang="zh-CN" altLang="en-US" dirty="0" smtClean="0"/>
              <a:t>提供的内容包括：</a:t>
            </a:r>
            <a:endParaRPr lang="en-US" altLang="zh-CN" dirty="0" smtClean="0"/>
          </a:p>
          <a:p>
            <a:r>
              <a:rPr lang="zh-CN" altLang="en-US" dirty="0" smtClean="0"/>
              <a:t>（</a:t>
            </a:r>
            <a:r>
              <a:rPr lang="en-US" altLang="zh-CN" dirty="0" smtClean="0"/>
              <a:t>1</a:t>
            </a:r>
            <a:r>
              <a:rPr lang="zh-CN" altLang="en-US" dirty="0" smtClean="0"/>
              <a:t>）</a:t>
            </a:r>
            <a:r>
              <a:rPr lang="en-US" altLang="zh-CN" dirty="0" err="1" smtClean="0"/>
              <a:t>ndarray</a:t>
            </a:r>
            <a:r>
              <a:rPr lang="zh-CN" altLang="en-US" dirty="0" smtClean="0"/>
              <a:t>，一个访问快速，节省空间的多维数组。</a:t>
            </a:r>
            <a:endParaRPr lang="en-US" altLang="zh-CN" dirty="0" smtClean="0"/>
          </a:p>
          <a:p>
            <a:r>
              <a:rPr lang="zh-CN" altLang="en-US" dirty="0" smtClean="0"/>
              <a:t>（</a:t>
            </a:r>
            <a:r>
              <a:rPr lang="en-US" altLang="zh-CN" dirty="0" smtClean="0"/>
              <a:t>2</a:t>
            </a:r>
            <a:r>
              <a:rPr lang="zh-CN" altLang="en-US" dirty="0" smtClean="0"/>
              <a:t>）可以在</a:t>
            </a:r>
            <a:r>
              <a:rPr lang="en-US" altLang="zh-CN" dirty="0" err="1" smtClean="0"/>
              <a:t>ndarray</a:t>
            </a:r>
            <a:r>
              <a:rPr lang="zh-CN" altLang="en-US" dirty="0" smtClean="0"/>
              <a:t>上进行计算的丰富的数学函数。</a:t>
            </a:r>
            <a:endParaRPr lang="en-US" altLang="zh-CN" dirty="0" smtClean="0"/>
          </a:p>
          <a:p>
            <a:r>
              <a:rPr lang="zh-CN" altLang="en-US" dirty="0" smtClean="0"/>
              <a:t>（</a:t>
            </a:r>
            <a:r>
              <a:rPr lang="en-US" altLang="zh-CN" dirty="0" smtClean="0"/>
              <a:t>3</a:t>
            </a:r>
            <a:r>
              <a:rPr lang="zh-CN" altLang="en-US" dirty="0" smtClean="0"/>
              <a:t>）读写磁盘上数据的工具</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44962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对于二维的</a:t>
            </a:r>
            <a:r>
              <a:rPr lang="en-US" altLang="zh-CN" dirty="0" err="1" smtClean="0"/>
              <a:t>ndarray</a:t>
            </a:r>
            <a:endParaRPr lang="en-US" altLang="zh-CN" dirty="0" smtClean="0"/>
          </a:p>
          <a:p>
            <a:r>
              <a:rPr lang="nl-NL" altLang="zh-CN" dirty="0" smtClean="0"/>
              <a:t>dat = np.array([[1,2,3],[4,5,6],[7,8,9]])</a:t>
            </a:r>
          </a:p>
          <a:p>
            <a:r>
              <a:rPr lang="en-US" altLang="zh-CN" dirty="0" smtClean="0"/>
              <a:t>1,2,3</a:t>
            </a:r>
          </a:p>
          <a:p>
            <a:r>
              <a:rPr lang="en-US" altLang="zh-CN" dirty="0" smtClean="0"/>
              <a:t>4,5,6</a:t>
            </a:r>
          </a:p>
          <a:p>
            <a:r>
              <a:rPr lang="en-US" altLang="zh-CN" dirty="0" smtClean="0"/>
              <a:t>7,8,9</a:t>
            </a:r>
          </a:p>
          <a:p>
            <a:r>
              <a:rPr lang="en-US" altLang="zh-CN" dirty="0" err="1" smtClean="0"/>
              <a:t>dat</a:t>
            </a:r>
            <a:r>
              <a:rPr lang="en-US" altLang="zh-CN" dirty="0" smtClean="0"/>
              <a:t>[[2,0]]</a:t>
            </a:r>
            <a:r>
              <a:rPr lang="zh-CN" altLang="en-US" dirty="0" smtClean="0"/>
              <a:t>表示的是获得顺序为第三行和第一行产生的子集</a:t>
            </a:r>
            <a:endParaRPr lang="en-US" altLang="zh-CN" dirty="0" smtClean="0"/>
          </a:p>
          <a:p>
            <a:r>
              <a:rPr lang="en-US" altLang="zh-CN" dirty="0" smtClean="0"/>
              <a:t>[[7 8 9]</a:t>
            </a:r>
          </a:p>
          <a:p>
            <a:r>
              <a:rPr lang="en-US" altLang="zh-CN" dirty="0" smtClean="0"/>
              <a:t> [1 2 3]]</a:t>
            </a:r>
          </a:p>
          <a:p>
            <a:r>
              <a:rPr lang="zh-CN" altLang="en-US" dirty="0"/>
              <a:t>还</a:t>
            </a:r>
            <a:r>
              <a:rPr lang="zh-CN" altLang="en-US" dirty="0" smtClean="0"/>
              <a:t>记得</a:t>
            </a:r>
            <a:r>
              <a:rPr lang="en-US" altLang="zh-CN" dirty="0" err="1" smtClean="0"/>
              <a:t>dat</a:t>
            </a:r>
            <a:r>
              <a:rPr lang="en-US" altLang="zh-CN" dirty="0" smtClean="0"/>
              <a:t>[2,0]</a:t>
            </a:r>
            <a:r>
              <a:rPr lang="zh-CN" altLang="en-US" dirty="0" smtClean="0"/>
              <a:t>表示什么？</a:t>
            </a:r>
            <a:endParaRPr lang="zh-CN" altLang="en-US" dirty="0"/>
          </a:p>
        </p:txBody>
      </p:sp>
    </p:spTree>
    <p:extLst>
      <p:ext uri="{BB962C8B-B14F-4D97-AF65-F5344CB8AC3E}">
        <p14:creationId xmlns:p14="http://schemas.microsoft.com/office/powerpoint/2010/main" val="869363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更多复杂</a:t>
            </a:r>
            <a:r>
              <a:rPr lang="en-US" altLang="zh-CN" dirty="0" smtClean="0"/>
              <a:t>fancy indexing</a:t>
            </a:r>
            <a:r>
              <a:rPr lang="zh-CN" altLang="en-US" dirty="0" smtClean="0"/>
              <a:t>的操作看</a:t>
            </a:r>
            <a:r>
              <a:rPr lang="en-US" altLang="zh-CN" dirty="0" smtClean="0"/>
              <a:t>”Python for data analysis”</a:t>
            </a:r>
            <a:endParaRPr lang="zh-CN" altLang="en-US" dirty="0"/>
          </a:p>
        </p:txBody>
      </p:sp>
    </p:spTree>
    <p:extLst>
      <p:ext uri="{BB962C8B-B14F-4D97-AF65-F5344CB8AC3E}">
        <p14:creationId xmlns:p14="http://schemas.microsoft.com/office/powerpoint/2010/main" val="440532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7107" name="内容占位符 2"/>
          <p:cNvSpPr>
            <a:spLocks noGrp="1"/>
          </p:cNvSpPr>
          <p:nvPr>
            <p:ph idx="1"/>
          </p:nvPr>
        </p:nvSpPr>
        <p:spPr>
          <a:xfrm>
            <a:off x="1919288" y="774701"/>
            <a:ext cx="8331200" cy="1285875"/>
          </a:xfrm>
        </p:spPr>
        <p:txBody>
          <a:bodyPr/>
          <a:lstStyle/>
          <a:p>
            <a:endParaRPr lang="zh-CN" altLang="en-US" smtClean="0"/>
          </a:p>
        </p:txBody>
      </p:sp>
      <p:pic>
        <p:nvPicPr>
          <p:cNvPr id="47108"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9289" y="795338"/>
            <a:ext cx="3240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1352551"/>
            <a:ext cx="63722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901826"/>
            <a:ext cx="7504112"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584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8131" name="内容占位符 2"/>
          <p:cNvSpPr>
            <a:spLocks noGrp="1"/>
          </p:cNvSpPr>
          <p:nvPr>
            <p:ph idx="1"/>
          </p:nvPr>
        </p:nvSpPr>
        <p:spPr>
          <a:xfrm>
            <a:off x="1919288" y="774701"/>
            <a:ext cx="8331200" cy="1285875"/>
          </a:xfrm>
        </p:spPr>
        <p:txBody>
          <a:bodyPr/>
          <a:lstStyle/>
          <a:p>
            <a:endParaRPr lang="zh-CN" altLang="en-US" smtClean="0"/>
          </a:p>
        </p:txBody>
      </p:sp>
      <p:pic>
        <p:nvPicPr>
          <p:cNvPr id="481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846139"/>
            <a:ext cx="25923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322388"/>
            <a:ext cx="6288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2060575"/>
            <a:ext cx="79359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03712" y="5375436"/>
            <a:ext cx="3502882" cy="400110"/>
          </a:xfrm>
          <a:prstGeom prst="rect">
            <a:avLst/>
          </a:prstGeom>
          <a:noFill/>
        </p:spPr>
        <p:txBody>
          <a:bodyPr wrap="none" rtlCol="0">
            <a:spAutoFit/>
          </a:bodyPr>
          <a:lstStyle/>
          <a:p>
            <a:r>
              <a:rPr lang="en-US" altLang="zh-CN" sz="2000" dirty="0" err="1"/>
              <a:t>np.fabs</a:t>
            </a:r>
            <a:r>
              <a:rPr lang="en-US" altLang="zh-CN" sz="2000" dirty="0"/>
              <a:t>()</a:t>
            </a:r>
            <a:r>
              <a:rPr lang="zh-CN" altLang="en-US" sz="2000" dirty="0"/>
              <a:t>返回的指总是浮点的</a:t>
            </a:r>
          </a:p>
        </p:txBody>
      </p:sp>
    </p:spTree>
    <p:extLst>
      <p:ext uri="{BB962C8B-B14F-4D97-AF65-F5344CB8AC3E}">
        <p14:creationId xmlns:p14="http://schemas.microsoft.com/office/powerpoint/2010/main" val="570080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49155" name="内容占位符 2"/>
          <p:cNvSpPr>
            <a:spLocks noGrp="1"/>
          </p:cNvSpPr>
          <p:nvPr>
            <p:ph idx="1"/>
          </p:nvPr>
        </p:nvSpPr>
        <p:spPr>
          <a:xfrm>
            <a:off x="1919288" y="774701"/>
            <a:ext cx="8331200" cy="1285875"/>
          </a:xfrm>
        </p:spPr>
        <p:txBody>
          <a:bodyPr/>
          <a:lstStyle/>
          <a:p>
            <a:endParaRPr lang="zh-CN" altLang="en-US" smtClean="0"/>
          </a:p>
        </p:txBody>
      </p:sp>
      <p:pic>
        <p:nvPicPr>
          <p:cNvPr id="49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797050"/>
            <a:ext cx="8047038"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288" y="846139"/>
            <a:ext cx="25209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322388"/>
            <a:ext cx="6288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999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0179" name="内容占位符 2"/>
          <p:cNvSpPr>
            <a:spLocks noGrp="1"/>
          </p:cNvSpPr>
          <p:nvPr>
            <p:ph idx="1"/>
          </p:nvPr>
        </p:nvSpPr>
        <p:spPr>
          <a:xfrm>
            <a:off x="1919288" y="774701"/>
            <a:ext cx="8331200" cy="1285875"/>
          </a:xfrm>
        </p:spPr>
        <p:txBody>
          <a:bodyPr/>
          <a:lstStyle/>
          <a:p>
            <a:endParaRPr lang="zh-CN" altLang="en-US" smtClean="0"/>
          </a:p>
        </p:txBody>
      </p:sp>
      <p:pic>
        <p:nvPicPr>
          <p:cNvPr id="50180"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314" y="949325"/>
            <a:ext cx="2808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628776"/>
            <a:ext cx="676275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813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1203" name="内容占位符 2"/>
          <p:cNvSpPr>
            <a:spLocks noGrp="1"/>
          </p:cNvSpPr>
          <p:nvPr>
            <p:ph idx="1"/>
          </p:nvPr>
        </p:nvSpPr>
        <p:spPr>
          <a:xfrm>
            <a:off x="1919288" y="774701"/>
            <a:ext cx="8331200" cy="1285875"/>
          </a:xfrm>
        </p:spPr>
        <p:txBody>
          <a:bodyPr/>
          <a:lstStyle/>
          <a:p>
            <a:endParaRPr lang="zh-CN" altLang="en-US" smtClean="0"/>
          </a:p>
        </p:txBody>
      </p:sp>
      <p:pic>
        <p:nvPicPr>
          <p:cNvPr id="512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74701"/>
            <a:ext cx="28082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341439"/>
            <a:ext cx="78867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279577" y="4941168"/>
            <a:ext cx="7858241" cy="707886"/>
          </a:xfrm>
          <a:prstGeom prst="rect">
            <a:avLst/>
          </a:prstGeom>
          <a:noFill/>
        </p:spPr>
        <p:txBody>
          <a:bodyPr wrap="none" rtlCol="0">
            <a:spAutoFit/>
          </a:bodyPr>
          <a:lstStyle/>
          <a:p>
            <a:r>
              <a:rPr lang="en-US" altLang="zh-CN" sz="2000" dirty="0" err="1"/>
              <a:t>np.maximum</a:t>
            </a:r>
            <a:r>
              <a:rPr lang="en-US" altLang="zh-CN" sz="2000" dirty="0"/>
              <a:t>(</a:t>
            </a:r>
            <a:r>
              <a:rPr lang="en-US" altLang="zh-CN" sz="2000" dirty="0" err="1"/>
              <a:t>a,b</a:t>
            </a:r>
            <a:r>
              <a:rPr lang="en-US" altLang="zh-CN" sz="2000" dirty="0"/>
              <a:t>), </a:t>
            </a:r>
            <a:r>
              <a:rPr lang="en-US" altLang="zh-CN" sz="2000" dirty="0" err="1"/>
              <a:t>np.fmax</a:t>
            </a:r>
            <a:r>
              <a:rPr lang="en-US" altLang="zh-CN" sz="2000" dirty="0"/>
              <a:t>(</a:t>
            </a:r>
            <a:r>
              <a:rPr lang="en-US" altLang="zh-CN" sz="2000" dirty="0" err="1"/>
              <a:t>a,b</a:t>
            </a:r>
            <a:r>
              <a:rPr lang="en-US" altLang="zh-CN" sz="2000" dirty="0"/>
              <a:t>)</a:t>
            </a:r>
            <a:r>
              <a:rPr lang="zh-CN" altLang="en-US" sz="2000" dirty="0"/>
              <a:t>都是两个数组中逐元素比较的最大值</a:t>
            </a:r>
            <a:endParaRPr lang="en-US" altLang="zh-CN" sz="2000" dirty="0"/>
          </a:p>
          <a:p>
            <a:r>
              <a:rPr lang="zh-CN" altLang="en-US" sz="2000" dirty="0"/>
              <a:t>区别是</a:t>
            </a:r>
            <a:r>
              <a:rPr lang="zh-CN" altLang="en-US" sz="2000" dirty="0" smtClean="0"/>
              <a:t>对空值</a:t>
            </a:r>
            <a:r>
              <a:rPr lang="en-US" altLang="zh-CN" sz="2000" dirty="0" err="1" smtClean="0"/>
              <a:t>NaN</a:t>
            </a:r>
            <a:r>
              <a:rPr lang="zh-CN" altLang="en-US" sz="2000" dirty="0"/>
              <a:t>的处理不同，这里不讨论</a:t>
            </a:r>
          </a:p>
        </p:txBody>
      </p:sp>
    </p:spTree>
    <p:extLst>
      <p:ext uri="{BB962C8B-B14F-4D97-AF65-F5344CB8AC3E}">
        <p14:creationId xmlns:p14="http://schemas.microsoft.com/office/powerpoint/2010/main" val="134154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2227" name="内容占位符 2"/>
          <p:cNvSpPr>
            <a:spLocks noGrp="1"/>
          </p:cNvSpPr>
          <p:nvPr>
            <p:ph idx="1"/>
          </p:nvPr>
        </p:nvSpPr>
        <p:spPr>
          <a:xfrm>
            <a:off x="1919288" y="774701"/>
            <a:ext cx="8331200" cy="1285875"/>
          </a:xfrm>
        </p:spPr>
        <p:txBody>
          <a:bodyPr/>
          <a:lstStyle/>
          <a:p>
            <a:endParaRPr lang="zh-CN" altLang="en-US" smtClean="0"/>
          </a:p>
        </p:txBody>
      </p:sp>
      <p:pic>
        <p:nvPicPr>
          <p:cNvPr id="5222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74701"/>
            <a:ext cx="28082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1341439"/>
            <a:ext cx="6480175"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54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数组的运算</a:t>
            </a:r>
          </a:p>
        </p:txBody>
      </p:sp>
      <p:sp>
        <p:nvSpPr>
          <p:cNvPr id="53251" name="内容占位符 2"/>
          <p:cNvSpPr>
            <a:spLocks noGrp="1"/>
          </p:cNvSpPr>
          <p:nvPr>
            <p:ph idx="1"/>
          </p:nvPr>
        </p:nvSpPr>
        <p:spPr>
          <a:xfrm>
            <a:off x="1919288" y="774701"/>
            <a:ext cx="8331200" cy="1285875"/>
          </a:xfrm>
        </p:spPr>
        <p:txBody>
          <a:bodyPr/>
          <a:lstStyle/>
          <a:p>
            <a:endParaRPr lang="zh-CN" altLang="en-US" smtClean="0"/>
          </a:p>
        </p:txBody>
      </p:sp>
      <p:pic>
        <p:nvPicPr>
          <p:cNvPr id="532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908051"/>
            <a:ext cx="686911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730166" y="5727682"/>
            <a:ext cx="6696744" cy="646331"/>
          </a:xfrm>
          <a:prstGeom prst="rect">
            <a:avLst/>
          </a:prstGeom>
        </p:spPr>
        <p:txBody>
          <a:bodyPr wrap="square">
            <a:spAutoFit/>
          </a:bodyPr>
          <a:lstStyle/>
          <a:p>
            <a:r>
              <a:rPr lang="zh-CN" altLang="en-US" dirty="0"/>
              <a:t>之所以是浮点数，是因为此时数组</a:t>
            </a:r>
            <a:r>
              <a:rPr lang="en-US" altLang="zh-CN" dirty="0"/>
              <a:t>b</a:t>
            </a:r>
            <a:r>
              <a:rPr lang="zh-CN" altLang="en-US" dirty="0"/>
              <a:t>是浮点类型。在算术运算中，不同类型的数据计算结果类型是精度更高的类型</a:t>
            </a:r>
          </a:p>
        </p:txBody>
      </p:sp>
    </p:spTree>
    <p:extLst>
      <p:ext uri="{BB962C8B-B14F-4D97-AF65-F5344CB8AC3E}">
        <p14:creationId xmlns:p14="http://schemas.microsoft.com/office/powerpoint/2010/main" val="2412122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的统计函数</a:t>
            </a:r>
          </a:p>
        </p:txBody>
      </p:sp>
      <p:sp>
        <p:nvSpPr>
          <p:cNvPr id="54275" name="内容占位符 2"/>
          <p:cNvSpPr>
            <a:spLocks noGrp="1"/>
          </p:cNvSpPr>
          <p:nvPr>
            <p:ph idx="1"/>
          </p:nvPr>
        </p:nvSpPr>
        <p:spPr>
          <a:xfrm>
            <a:off x="1919288" y="774701"/>
            <a:ext cx="8331200" cy="1285875"/>
          </a:xfrm>
        </p:spPr>
        <p:txBody>
          <a:bodyPr/>
          <a:lstStyle/>
          <a:p>
            <a:endParaRPr lang="zh-CN" altLang="en-US" smtClean="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755651"/>
            <a:ext cx="777716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74" y="3624417"/>
            <a:ext cx="7640638"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95600" y="6273571"/>
            <a:ext cx="6696744" cy="369332"/>
          </a:xfrm>
          <a:prstGeom prst="rect">
            <a:avLst/>
          </a:prstGeom>
        </p:spPr>
        <p:txBody>
          <a:bodyPr wrap="square">
            <a:spAutoFit/>
          </a:bodyPr>
          <a:lstStyle/>
          <a:p>
            <a:r>
              <a:rPr lang="zh-CN" altLang="en-US" dirty="0"/>
              <a:t>需要强调的是，这里给出的函数都是</a:t>
            </a:r>
            <a:r>
              <a:rPr lang="en-US" altLang="zh-CN" dirty="0" err="1"/>
              <a:t>numpy</a:t>
            </a:r>
            <a:r>
              <a:rPr lang="zh-CN" altLang="en-US" dirty="0"/>
              <a:t>的函数，即</a:t>
            </a:r>
            <a:r>
              <a:rPr lang="en-US" altLang="zh-CN" dirty="0" err="1"/>
              <a:t>np.sum</a:t>
            </a:r>
            <a:r>
              <a:rPr lang="en-US" altLang="zh-CN" dirty="0"/>
              <a:t>()</a:t>
            </a:r>
            <a:endParaRPr lang="zh-CN" altLang="en-US" dirty="0"/>
          </a:p>
        </p:txBody>
      </p:sp>
      <p:sp>
        <p:nvSpPr>
          <p:cNvPr id="7" name="文本框 6"/>
          <p:cNvSpPr txBox="1"/>
          <p:nvPr/>
        </p:nvSpPr>
        <p:spPr>
          <a:xfrm>
            <a:off x="5159897" y="3312062"/>
            <a:ext cx="5258171" cy="400110"/>
          </a:xfrm>
          <a:prstGeom prst="rect">
            <a:avLst/>
          </a:prstGeom>
          <a:noFill/>
        </p:spPr>
        <p:txBody>
          <a:bodyPr wrap="none" rtlCol="0">
            <a:spAutoFit/>
          </a:bodyPr>
          <a:lstStyle/>
          <a:p>
            <a:r>
              <a:rPr lang="zh-CN" altLang="en-US" sz="2000" dirty="0"/>
              <a:t>注意和</a:t>
            </a:r>
            <a:r>
              <a:rPr lang="en-US" altLang="zh-CN" sz="2000" dirty="0" err="1"/>
              <a:t>np.maximum</a:t>
            </a:r>
            <a:r>
              <a:rPr lang="en-US" altLang="zh-CN" sz="2000" dirty="0"/>
              <a:t>(</a:t>
            </a:r>
            <a:r>
              <a:rPr lang="en-US" altLang="zh-CN" sz="2000" dirty="0" err="1"/>
              <a:t>a,b</a:t>
            </a:r>
            <a:r>
              <a:rPr lang="en-US" altLang="zh-CN" sz="2000" dirty="0"/>
              <a:t>), </a:t>
            </a:r>
            <a:r>
              <a:rPr lang="en-US" altLang="zh-CN" sz="2000" dirty="0" err="1"/>
              <a:t>np.fmax</a:t>
            </a:r>
            <a:r>
              <a:rPr lang="en-US" altLang="zh-CN" sz="2000" dirty="0"/>
              <a:t>(</a:t>
            </a:r>
            <a:r>
              <a:rPr lang="en-US" altLang="zh-CN" sz="2000" dirty="0" err="1"/>
              <a:t>a,b</a:t>
            </a:r>
            <a:r>
              <a:rPr lang="en-US" altLang="zh-CN" sz="2000" dirty="0"/>
              <a:t>)</a:t>
            </a:r>
            <a:r>
              <a:rPr lang="zh-CN" altLang="en-US" sz="2000" dirty="0"/>
              <a:t>的区别</a:t>
            </a:r>
          </a:p>
        </p:txBody>
      </p:sp>
    </p:spTree>
    <p:extLst>
      <p:ext uri="{BB962C8B-B14F-4D97-AF65-F5344CB8AC3E}">
        <p14:creationId xmlns:p14="http://schemas.microsoft.com/office/powerpoint/2010/main" val="2495595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endParaRPr lang="zh-CN" altLang="en-US" dirty="0"/>
          </a:p>
        </p:txBody>
      </p:sp>
      <p:sp>
        <p:nvSpPr>
          <p:cNvPr id="3" name="内容占位符 2"/>
          <p:cNvSpPr>
            <a:spLocks noGrp="1"/>
          </p:cNvSpPr>
          <p:nvPr>
            <p:ph idx="1"/>
          </p:nvPr>
        </p:nvSpPr>
        <p:spPr/>
        <p:txBody>
          <a:bodyPr/>
          <a:lstStyle/>
          <a:p>
            <a:r>
              <a:rPr lang="zh-CN" altLang="en-US" dirty="0" smtClean="0"/>
              <a:t>在本文以后的描述中，</a:t>
            </a:r>
            <a:r>
              <a:rPr lang="en-US" altLang="zh-CN" dirty="0" smtClean="0"/>
              <a:t>array, </a:t>
            </a:r>
            <a:r>
              <a:rPr lang="en-US" altLang="zh-CN" dirty="0" err="1" smtClean="0"/>
              <a:t>ndarray</a:t>
            </a:r>
            <a:r>
              <a:rPr lang="zh-CN" altLang="en-US" dirty="0" smtClean="0"/>
              <a:t>都是指</a:t>
            </a:r>
            <a:r>
              <a:rPr lang="en-US" altLang="zh-CN" dirty="0" err="1" smtClean="0"/>
              <a:t>numpy</a:t>
            </a:r>
            <a:r>
              <a:rPr lang="zh-CN" altLang="en-US" dirty="0" smtClean="0"/>
              <a:t>的</a:t>
            </a:r>
            <a:r>
              <a:rPr lang="en-US" altLang="zh-CN" dirty="0" err="1" smtClean="0"/>
              <a:t>ndarray</a:t>
            </a:r>
            <a:r>
              <a:rPr lang="zh-CN" altLang="en-US" dirty="0" smtClean="0"/>
              <a:t>对象。</a:t>
            </a:r>
            <a:endParaRPr lang="en-US" altLang="zh-CN" dirty="0" smtClean="0"/>
          </a:p>
          <a:p>
            <a:r>
              <a:rPr lang="en-US" altLang="zh-CN" dirty="0" err="1" smtClean="0"/>
              <a:t>ndarray</a:t>
            </a:r>
            <a:r>
              <a:rPr lang="zh-CN" altLang="en-US" dirty="0" smtClean="0"/>
              <a:t>它是</a:t>
            </a:r>
            <a:r>
              <a:rPr lang="en-US" altLang="zh-CN" dirty="0" err="1" smtClean="0"/>
              <a:t>numpy</a:t>
            </a:r>
            <a:r>
              <a:rPr lang="zh-CN" altLang="en-US" dirty="0" smtClean="0"/>
              <a:t>的多维数组。</a:t>
            </a:r>
            <a:r>
              <a:rPr lang="en-US" altLang="zh-CN" dirty="0" err="1" smtClean="0"/>
              <a:t>ndarray</a:t>
            </a:r>
            <a:r>
              <a:rPr lang="zh-CN" altLang="en-US" dirty="0" smtClean="0"/>
              <a:t>中元素的数据类型</a:t>
            </a:r>
            <a:r>
              <a:rPr lang="zh-CN" altLang="en-US" dirty="0" smtClean="0">
                <a:solidFill>
                  <a:srgbClr val="FF0000"/>
                </a:solidFill>
              </a:rPr>
              <a:t>必须一致</a:t>
            </a:r>
            <a:r>
              <a:rPr lang="zh-CN" altLang="en-US" dirty="0" smtClean="0"/>
              <a:t>。创建一个</a:t>
            </a:r>
            <a:r>
              <a:rPr lang="en-US" altLang="zh-CN" dirty="0" err="1" smtClean="0"/>
              <a:t>ndarray</a:t>
            </a:r>
            <a:r>
              <a:rPr lang="zh-CN" altLang="en-US" dirty="0" smtClean="0"/>
              <a:t>对象使用</a:t>
            </a:r>
            <a:r>
              <a:rPr lang="en-US" altLang="zh-CN" dirty="0" smtClean="0"/>
              <a:t>array</a:t>
            </a:r>
            <a:r>
              <a:rPr lang="zh-CN" altLang="en-US" dirty="0" smtClean="0"/>
              <a:t>函数，如下：</a:t>
            </a:r>
            <a:endParaRPr lang="en-US" altLang="zh-CN" dirty="0"/>
          </a:p>
          <a:p>
            <a:r>
              <a:rPr lang="nl-NL" altLang="zh-CN" dirty="0" smtClean="0"/>
              <a:t>import numpy as np</a:t>
            </a:r>
          </a:p>
          <a:p>
            <a:r>
              <a:rPr lang="nl-NL" altLang="zh-CN" dirty="0" smtClean="0"/>
              <a:t>dat = np.array([[1,2,3],[4,5,6]])</a:t>
            </a:r>
          </a:p>
          <a:p>
            <a:r>
              <a:rPr lang="nl-NL" altLang="zh-CN" dirty="0" smtClean="0"/>
              <a:t>dat1 = dat * 10</a:t>
            </a:r>
          </a:p>
          <a:p>
            <a:r>
              <a:rPr lang="nl-NL" altLang="zh-CN" dirty="0" smtClean="0"/>
              <a:t>dat2 = dat1 + dat</a:t>
            </a:r>
          </a:p>
          <a:p>
            <a:r>
              <a:rPr lang="nl-NL" altLang="zh-CN" dirty="0" smtClean="0"/>
              <a:t>print(dat2)</a:t>
            </a:r>
            <a:endParaRPr lang="zh-CN" altLang="en-US" dirty="0"/>
          </a:p>
        </p:txBody>
      </p:sp>
    </p:spTree>
    <p:extLst>
      <p:ext uri="{BB962C8B-B14F-4D97-AF65-F5344CB8AC3E}">
        <p14:creationId xmlns:p14="http://schemas.microsoft.com/office/powerpoint/2010/main" val="2073288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的统计函数</a:t>
            </a:r>
          </a:p>
        </p:txBody>
      </p:sp>
      <p:sp>
        <p:nvSpPr>
          <p:cNvPr id="55299" name="内容占位符 2"/>
          <p:cNvSpPr>
            <a:spLocks noGrp="1"/>
          </p:cNvSpPr>
          <p:nvPr>
            <p:ph idx="1"/>
          </p:nvPr>
        </p:nvSpPr>
        <p:spPr>
          <a:xfrm>
            <a:off x="1919288" y="774701"/>
            <a:ext cx="8331200" cy="1285875"/>
          </a:xfrm>
        </p:spPr>
        <p:txBody>
          <a:bodyPr/>
          <a:lstStyle/>
          <a:p>
            <a:endParaRPr lang="zh-CN" altLang="en-US" smtClean="0"/>
          </a:p>
        </p:txBody>
      </p:sp>
      <p:pic>
        <p:nvPicPr>
          <p:cNvPr id="5530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836614"/>
            <a:ext cx="8809038"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04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1919288" y="774701"/>
            <a:ext cx="8331200" cy="1285875"/>
          </a:xfrm>
        </p:spPr>
        <p:txBody>
          <a:bodyPr/>
          <a:lstStyle/>
          <a:p>
            <a:endParaRPr lang="zh-CN" altLang="en-US" smtClean="0"/>
          </a:p>
        </p:txBody>
      </p:sp>
      <p:pic>
        <p:nvPicPr>
          <p:cNvPr id="5632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808039"/>
            <a:ext cx="7056438"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标题 1"/>
          <p:cNvSpPr txBox="1">
            <a:spLocks/>
          </p:cNvSpPr>
          <p:nvPr/>
        </p:nvSpPr>
        <p:spPr bwMode="auto">
          <a:xfrm>
            <a:off x="1992313" y="141289"/>
            <a:ext cx="83169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200" b="1">
                <a:latin typeface="Arial" panose="020B0604020202020204" pitchFamily="34" charset="0"/>
                <a:ea typeface="微软雅黑" panose="020B0503020204020204" pitchFamily="34" charset="-122"/>
                <a:cs typeface="Arial" panose="020B0604020202020204" pitchFamily="34" charset="0"/>
              </a:rPr>
              <a:t>Numpy</a:t>
            </a:r>
            <a:r>
              <a:rPr lang="zh-CN" altLang="en-US" sz="2200" b="1">
                <a:latin typeface="Arial" panose="020B0604020202020204" pitchFamily="34" charset="0"/>
                <a:ea typeface="微软雅黑" panose="020B0503020204020204" pitchFamily="34" charset="-122"/>
                <a:cs typeface="Arial" panose="020B0604020202020204" pitchFamily="34" charset="0"/>
              </a:rPr>
              <a:t>的统计函数</a:t>
            </a:r>
          </a:p>
        </p:txBody>
      </p:sp>
      <p:pic>
        <p:nvPicPr>
          <p:cNvPr id="5632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3213101"/>
            <a:ext cx="1944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4221163"/>
            <a:ext cx="19431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1897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919290" y="775246"/>
            <a:ext cx="8330701" cy="637531"/>
          </a:xfrm>
        </p:spPr>
        <p:txBody>
          <a:bodyPr/>
          <a:lstStyle/>
          <a:p>
            <a:r>
              <a:rPr lang="en-US" altLang="zh-CN" sz="2400" dirty="0"/>
              <a:t>0-1</a:t>
            </a:r>
            <a:r>
              <a:rPr lang="zh-CN" altLang="en-US" sz="2400" dirty="0"/>
              <a:t>归一化</a:t>
            </a:r>
          </a:p>
        </p:txBody>
      </p:sp>
      <p:sp>
        <p:nvSpPr>
          <p:cNvPr id="4" name="文本框 3"/>
          <p:cNvSpPr txBox="1"/>
          <p:nvPr/>
        </p:nvSpPr>
        <p:spPr>
          <a:xfrm>
            <a:off x="2028243" y="1601594"/>
            <a:ext cx="8208912" cy="707886"/>
          </a:xfrm>
          <a:prstGeom prst="rect">
            <a:avLst/>
          </a:prstGeom>
          <a:noFill/>
        </p:spPr>
        <p:txBody>
          <a:bodyPr wrap="square" rtlCol="0">
            <a:spAutoFit/>
          </a:bodyPr>
          <a:lstStyle/>
          <a:p>
            <a:r>
              <a:rPr lang="zh-CN" altLang="en-US" sz="2000" dirty="0"/>
              <a:t>将一个随机矩阵归一化到</a:t>
            </a:r>
            <a:r>
              <a:rPr lang="en-US" altLang="zh-CN" sz="2000" dirty="0"/>
              <a:t>[0,1]</a:t>
            </a:r>
            <a:r>
              <a:rPr lang="zh-CN" altLang="en-US" sz="2000" dirty="0"/>
              <a:t>范围内，即最小的数转换为</a:t>
            </a:r>
            <a:r>
              <a:rPr lang="en-US" altLang="zh-CN" sz="2000" dirty="0"/>
              <a:t>0</a:t>
            </a:r>
            <a:r>
              <a:rPr lang="zh-CN" altLang="en-US" sz="2000" dirty="0"/>
              <a:t>， 最大的数转换为</a:t>
            </a:r>
            <a:r>
              <a:rPr lang="en-US" altLang="zh-CN" sz="2000" dirty="0"/>
              <a:t>1</a:t>
            </a:r>
            <a:r>
              <a:rPr lang="zh-CN" altLang="en-US" sz="2000" dirty="0"/>
              <a:t>，它们之间的数等比例缩放到</a:t>
            </a:r>
            <a:r>
              <a:rPr lang="en-US" altLang="zh-CN" sz="2000" dirty="0"/>
              <a:t>(0,1)</a:t>
            </a:r>
            <a:r>
              <a:rPr lang="zh-CN" altLang="en-US" sz="2000" dirty="0"/>
              <a:t>之间</a:t>
            </a:r>
          </a:p>
        </p:txBody>
      </p:sp>
      <p:sp>
        <p:nvSpPr>
          <p:cNvPr id="5" name="矩形 4"/>
          <p:cNvSpPr/>
          <p:nvPr/>
        </p:nvSpPr>
        <p:spPr>
          <a:xfrm>
            <a:off x="2279577" y="2636913"/>
            <a:ext cx="4046301" cy="461665"/>
          </a:xfrm>
          <a:prstGeom prst="rect">
            <a:avLst/>
          </a:prstGeom>
        </p:spPr>
        <p:txBody>
          <a:bodyPr wrap="none">
            <a:spAutoFit/>
          </a:bodyPr>
          <a:lstStyle/>
          <a:p>
            <a:r>
              <a:rPr lang="zh-CN" altLang="en-US" sz="2400" dirty="0"/>
              <a:t>x= np.random.randn(3,4)*10</a:t>
            </a:r>
          </a:p>
        </p:txBody>
      </p:sp>
      <p:sp>
        <p:nvSpPr>
          <p:cNvPr id="6" name="矩形 5"/>
          <p:cNvSpPr/>
          <p:nvPr/>
        </p:nvSpPr>
        <p:spPr>
          <a:xfrm>
            <a:off x="3099141" y="3356993"/>
            <a:ext cx="6525251" cy="830997"/>
          </a:xfrm>
          <a:prstGeom prst="rect">
            <a:avLst/>
          </a:prstGeom>
        </p:spPr>
        <p:txBody>
          <a:bodyPr wrap="square">
            <a:spAutoFit/>
          </a:bodyPr>
          <a:lstStyle/>
          <a:p>
            <a:r>
              <a:rPr lang="en-US" altLang="zh-CN" sz="1600" dirty="0"/>
              <a:t>[      [  6.20702039,   8.08667392,  -1.61143534,   3.07673892],</a:t>
            </a:r>
          </a:p>
          <a:p>
            <a:r>
              <a:rPr lang="en-US" altLang="zh-CN" sz="1600" dirty="0"/>
              <a:t>       [ -6.02048101, -15.7936223 ,  -7.80282572,  16.50291262],</a:t>
            </a:r>
          </a:p>
          <a:p>
            <a:r>
              <a:rPr lang="en-US" altLang="zh-CN" sz="1600" dirty="0"/>
              <a:t>       [  7.14827614,  -4.39947973, -10.98615388,  -5.48852728] ]</a:t>
            </a:r>
            <a:endParaRPr lang="zh-CN" altLang="en-US" sz="1600" dirty="0"/>
          </a:p>
        </p:txBody>
      </p:sp>
      <mc:AlternateContent xmlns:mc="http://schemas.openxmlformats.org/markup-compatibility/2006" xmlns:a14="http://schemas.microsoft.com/office/drawing/2010/main">
        <mc:Choice Requires="a14">
          <p:sp>
            <p:nvSpPr>
              <p:cNvPr id="7" name="矩形 6"/>
              <p:cNvSpPr/>
              <p:nvPr/>
            </p:nvSpPr>
            <p:spPr>
              <a:xfrm>
                <a:off x="2999657" y="4844881"/>
                <a:ext cx="6424259" cy="781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a:latin typeface="Cambria Math" panose="02040503050406030204" pitchFamily="18" charset="0"/>
                            </a:rPr>
                          </m:ctrlPr>
                        </m:sSubSupPr>
                        <m:e>
                          <m:r>
                            <m:rPr>
                              <m:sty m:val="p"/>
                            </m:rPr>
                            <a:rPr lang="zh-CN" altLang="en-US" sz="2400">
                              <a:latin typeface="Cambria Math" panose="02040503050406030204" pitchFamily="18" charset="0"/>
                            </a:rPr>
                            <m:t>v</m:t>
                          </m:r>
                        </m:e>
                        <m:sub>
                          <m:r>
                            <m:rPr>
                              <m:sty m:val="p"/>
                            </m:rPr>
                            <a:rPr lang="zh-CN" altLang="en-US" sz="2400">
                              <a:latin typeface="Cambria Math" panose="02040503050406030204" pitchFamily="18" charset="0"/>
                            </a:rPr>
                            <m:t>i</m:t>
                          </m:r>
                        </m:sub>
                        <m:sup>
                          <m:r>
                            <a:rPr lang="zh-CN" altLang="en-US" sz="2400">
                              <a:latin typeface="Cambria Math" panose="02040503050406030204" pitchFamily="18" charset="0"/>
                            </a:rPr>
                            <m:t>′</m:t>
                          </m:r>
                        </m:sup>
                      </m:sSubSup>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v</m:t>
                              </m:r>
                            </m:e>
                            <m:sub>
                              <m:r>
                                <m:rPr>
                                  <m:sty m:val="p"/>
                                </m:rPr>
                                <a:rPr lang="zh-CN" altLang="en-US" sz="2400">
                                  <a:latin typeface="Cambria Math" panose="02040503050406030204" pitchFamily="18" charset="0"/>
                                </a:rPr>
                                <m:t>i</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min</m:t>
                          </m:r>
                        </m:num>
                        <m:den>
                          <m:r>
                            <m:rPr>
                              <m:sty m:val="p"/>
                            </m:rPr>
                            <a:rPr lang="zh-CN" altLang="en-US" sz="2400">
                              <a:latin typeface="Cambria Math" panose="02040503050406030204" pitchFamily="18" charset="0"/>
                            </a:rPr>
                            <m:t>max</m:t>
                          </m:r>
                          <m:r>
                            <a:rPr lang="zh-CN" altLang="en-US" sz="2400">
                              <a:latin typeface="Cambria Math" panose="02040503050406030204" pitchFamily="18" charset="0"/>
                            </a:rPr>
                            <m:t>−</m:t>
                          </m:r>
                          <m:r>
                            <m:rPr>
                              <m:sty m:val="p"/>
                            </m:rPr>
                            <a:rPr lang="zh-CN" altLang="en-US" sz="2400">
                              <a:latin typeface="Cambria Math" panose="02040503050406030204" pitchFamily="18" charset="0"/>
                            </a:rPr>
                            <m:t>min</m:t>
                          </m:r>
                        </m:den>
                      </m:f>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max</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min</m:t>
                              </m:r>
                            </m:sub>
                          </m:sSub>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new</m:t>
                          </m:r>
                        </m:e>
                        <m:sub>
                          <m:r>
                            <m:rPr>
                              <m:sty m:val="p"/>
                            </m:rPr>
                            <a:rPr lang="zh-CN" altLang="en-US" sz="2400">
                              <a:latin typeface="Cambria Math" panose="02040503050406030204" pitchFamily="18" charset="0"/>
                            </a:rPr>
                            <m:t>min</m:t>
                          </m:r>
                        </m:sub>
                      </m:sSub>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99657" y="4844881"/>
                <a:ext cx="6424259" cy="78124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30166" y="5727682"/>
                <a:ext cx="6696744" cy="646331"/>
              </a:xfrm>
              <a:prstGeom prst="rect">
                <a:avLst/>
              </a:prstGeom>
            </p:spPr>
            <p:txBody>
              <a:bodyPr wrap="square">
                <a:spAutoFit/>
              </a:bodyPr>
              <a:lstStyle/>
              <a:p>
                <a:r>
                  <a:rPr lang="zh-CN" altLang="en-US" dirty="0"/>
                  <a:t>归一化公式中，</a:t>
                </a:r>
                <a:r>
                  <a:rPr lang="en-US" altLang="zh-CN" dirty="0"/>
                  <a:t>max</a:t>
                </a:r>
                <a:r>
                  <a:rPr lang="zh-CN" altLang="en-US" dirty="0"/>
                  <a:t>和</a:t>
                </a:r>
                <a:r>
                  <a:rPr lang="en-US" altLang="zh-CN" dirty="0"/>
                  <a:t>min</a:t>
                </a:r>
                <a:r>
                  <a:rPr lang="zh-CN" altLang="en-US" dirty="0"/>
                  <a:t>是当前的最小值；</a:t>
                </a:r>
                <a14:m>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new</m:t>
                        </m:r>
                      </m:e>
                      <m:sub>
                        <m:r>
                          <m:rPr>
                            <m:sty m:val="p"/>
                          </m:rPr>
                          <a:rPr lang="zh-CN" altLang="en-US">
                            <a:latin typeface="Cambria Math" panose="02040503050406030204" pitchFamily="18" charset="0"/>
                          </a:rPr>
                          <m:t>max</m:t>
                        </m:r>
                      </m:sub>
                    </m:sSub>
                    <m:r>
                      <a:rPr lang="zh-CN" altLang="en-US" i="1">
                        <a:latin typeface="Cambria Math" panose="02040503050406030204" pitchFamily="18" charset="0"/>
                      </a:rPr>
                      <m:t>和</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new</m:t>
                        </m:r>
                      </m:e>
                      <m:sub>
                        <m:r>
                          <m:rPr>
                            <m:sty m:val="p"/>
                          </m:rPr>
                          <a:rPr lang="zh-CN" altLang="en-US">
                            <a:latin typeface="Cambria Math" panose="02040503050406030204" pitchFamily="18" charset="0"/>
                          </a:rPr>
                          <m:t>min</m:t>
                        </m:r>
                      </m:sub>
                    </m:sSub>
                  </m:oMath>
                </a14:m>
                <a:endParaRPr lang="en-US" altLang="zh-CN" dirty="0"/>
              </a:p>
              <a:p>
                <a:r>
                  <a:rPr lang="zh-CN" altLang="en-US" dirty="0"/>
                  <a:t>是要规范化到的最大和最小值</a:t>
                </a:r>
              </a:p>
            </p:txBody>
          </p:sp>
        </mc:Choice>
        <mc:Fallback xmlns="">
          <p:sp>
            <p:nvSpPr>
              <p:cNvPr id="8" name="矩形 7"/>
              <p:cNvSpPr>
                <a:spLocks noRot="1" noChangeAspect="1" noMove="1" noResize="1" noEditPoints="1" noAdjustHandles="1" noChangeArrowheads="1" noChangeShapeType="1" noTextEdit="1"/>
              </p:cNvSpPr>
              <p:nvPr/>
            </p:nvSpPr>
            <p:spPr>
              <a:xfrm>
                <a:off x="2730166" y="5727682"/>
                <a:ext cx="6696744" cy="646331"/>
              </a:xfrm>
              <a:prstGeom prst="rect">
                <a:avLst/>
              </a:prstGeom>
              <a:blipFill>
                <a:blip r:embed="rId3"/>
                <a:stretch>
                  <a:fillRect l="-820"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0591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20970" y="1884240"/>
            <a:ext cx="10515600" cy="4351338"/>
          </a:xfrm>
        </p:spPr>
        <p:txBody>
          <a:bodyPr/>
          <a:lstStyle/>
          <a:p>
            <a:r>
              <a:rPr lang="zh-CN" altLang="en-US" dirty="0" smtClean="0"/>
              <a:t>把前页的随机矩阵，按照行进行归一化到</a:t>
            </a:r>
            <a:r>
              <a:rPr lang="en-US" altLang="zh-CN" dirty="0" smtClean="0"/>
              <a:t>0-1</a:t>
            </a:r>
          </a:p>
          <a:p>
            <a:endParaRPr lang="en-US" altLang="zh-CN" dirty="0"/>
          </a:p>
          <a:p>
            <a:endParaRPr lang="zh-CN" altLang="en-US" dirty="0"/>
          </a:p>
        </p:txBody>
      </p:sp>
      <p:sp>
        <p:nvSpPr>
          <p:cNvPr id="4" name="矩形 3"/>
          <p:cNvSpPr/>
          <p:nvPr/>
        </p:nvSpPr>
        <p:spPr>
          <a:xfrm>
            <a:off x="1963615" y="4150234"/>
            <a:ext cx="8522677" cy="1815882"/>
          </a:xfrm>
          <a:prstGeom prst="rect">
            <a:avLst/>
          </a:prstGeom>
        </p:spPr>
        <p:txBody>
          <a:bodyPr wrap="square">
            <a:spAutoFit/>
          </a:bodyPr>
          <a:lstStyle/>
          <a:p>
            <a:r>
              <a:rPr lang="zh-CN" altLang="en-US" sz="2800" dirty="0"/>
              <a:t>a = np.random.randn(3,4)*10</a:t>
            </a:r>
          </a:p>
          <a:p>
            <a:r>
              <a:rPr lang="zh-CN" altLang="en-US" sz="2800" dirty="0"/>
              <a:t>amax = np.max(a, axis=1)</a:t>
            </a:r>
          </a:p>
          <a:p>
            <a:r>
              <a:rPr lang="zh-CN" altLang="en-US" sz="2800" dirty="0"/>
              <a:t>amin = np.min(a, axis=1)</a:t>
            </a:r>
          </a:p>
          <a:p>
            <a:r>
              <a:rPr lang="zh-CN" altLang="en-US" sz="2800" dirty="0"/>
              <a:t>a2=(a-amin[:,None])/(amax-amin)[:,None]</a:t>
            </a:r>
          </a:p>
        </p:txBody>
      </p:sp>
      <p:sp>
        <p:nvSpPr>
          <p:cNvPr id="5" name="矩形 4"/>
          <p:cNvSpPr/>
          <p:nvPr/>
        </p:nvSpPr>
        <p:spPr>
          <a:xfrm>
            <a:off x="2157978" y="3511441"/>
            <a:ext cx="7266733" cy="369332"/>
          </a:xfrm>
          <a:prstGeom prst="rect">
            <a:avLst/>
          </a:prstGeom>
        </p:spPr>
        <p:txBody>
          <a:bodyPr wrap="none">
            <a:spAutoFit/>
          </a:bodyPr>
          <a:lstStyle/>
          <a:p>
            <a:r>
              <a:rPr lang="zh-CN" altLang="en-US" dirty="0" smtClean="0"/>
              <a:t>a [</a:t>
            </a:r>
            <a:r>
              <a:rPr lang="zh-CN" altLang="en-US" dirty="0"/>
              <a:t>:,None</a:t>
            </a:r>
            <a:r>
              <a:rPr lang="zh-CN" altLang="en-US" dirty="0" smtClean="0"/>
              <a:t>]或</a:t>
            </a:r>
            <a:r>
              <a:rPr lang="zh-CN" altLang="en-US" dirty="0"/>
              <a:t>a </a:t>
            </a:r>
            <a:r>
              <a:rPr lang="zh-CN" altLang="en-US" dirty="0" smtClean="0"/>
              <a:t>[None</a:t>
            </a:r>
            <a:r>
              <a:rPr lang="en-US" altLang="zh-CN" dirty="0" smtClean="0"/>
              <a:t>,:</a:t>
            </a:r>
            <a:r>
              <a:rPr lang="zh-CN" altLang="en-US" dirty="0" smtClean="0"/>
              <a:t>]表示给一个向量增加了一个维度。但</a:t>
            </a:r>
            <a:r>
              <a:rPr lang="en-US" altLang="zh-CN" dirty="0" smtClean="0"/>
              <a:t>a</a:t>
            </a:r>
            <a:r>
              <a:rPr lang="zh-CN" altLang="en-US" dirty="0" smtClean="0"/>
              <a:t>本身不变</a:t>
            </a:r>
            <a:endParaRPr lang="zh-CN" altLang="en-US" dirty="0"/>
          </a:p>
        </p:txBody>
      </p:sp>
      <p:sp>
        <p:nvSpPr>
          <p:cNvPr id="6" name="矩形 5"/>
          <p:cNvSpPr/>
          <p:nvPr/>
        </p:nvSpPr>
        <p:spPr>
          <a:xfrm>
            <a:off x="1031631" y="2422286"/>
            <a:ext cx="10081846" cy="830997"/>
          </a:xfrm>
          <a:prstGeom prst="rect">
            <a:avLst/>
          </a:prstGeom>
        </p:spPr>
        <p:txBody>
          <a:bodyPr wrap="square">
            <a:spAutoFit/>
          </a:bodyPr>
          <a:lstStyle/>
          <a:p>
            <a:r>
              <a:rPr lang="zh-CN" altLang="en-US" sz="2400" dirty="0"/>
              <a:t>注</a:t>
            </a:r>
            <a:r>
              <a:rPr lang="en-US" altLang="zh-CN" sz="2400" dirty="0"/>
              <a:t>: </a:t>
            </a:r>
            <a:r>
              <a:rPr lang="zh-CN" altLang="en-US" sz="2400" dirty="0"/>
              <a:t>一个二维结构的</a:t>
            </a:r>
            <a:r>
              <a:rPr lang="en-US" altLang="zh-CN" sz="2400" dirty="0" err="1"/>
              <a:t>ndarray</a:t>
            </a:r>
            <a:r>
              <a:rPr lang="zh-CN" altLang="en-US" sz="2400" dirty="0"/>
              <a:t>，除以一维</a:t>
            </a:r>
            <a:r>
              <a:rPr lang="en-US" altLang="zh-CN" sz="2400" dirty="0" err="1"/>
              <a:t>ndarray</a:t>
            </a:r>
            <a:r>
              <a:rPr lang="zh-CN" altLang="en-US" sz="2400" dirty="0"/>
              <a:t>向量是逐行相除。</a:t>
            </a:r>
            <a:endParaRPr lang="en-US" altLang="zh-CN" sz="2400" dirty="0"/>
          </a:p>
          <a:p>
            <a:r>
              <a:rPr lang="zh-CN" altLang="en-US" sz="2400" dirty="0"/>
              <a:t>如果要逐列相除，则把一维向量转换成只有一列的二维数组</a:t>
            </a:r>
            <a:endParaRPr lang="zh-CN" altLang="en-US" sz="2400" dirty="0"/>
          </a:p>
        </p:txBody>
      </p:sp>
    </p:spTree>
    <p:extLst>
      <p:ext uri="{BB962C8B-B14F-4D97-AF65-F5344CB8AC3E}">
        <p14:creationId xmlns:p14="http://schemas.microsoft.com/office/powerpoint/2010/main" val="212126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ndarray</a:t>
            </a:r>
            <a:r>
              <a:rPr lang="zh-CN" altLang="en-US" dirty="0" smtClean="0"/>
              <a:t>可以方便数学计算</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ndarray</a:t>
            </a:r>
            <a:r>
              <a:rPr lang="zh-CN" altLang="en-US" dirty="0" smtClean="0"/>
              <a:t>上可以进行很多计算，而不用写循环语句（这点和</a:t>
            </a:r>
            <a:r>
              <a:rPr lang="en-US" altLang="zh-CN" dirty="0" err="1" smtClean="0"/>
              <a:t>matlab</a:t>
            </a:r>
            <a:r>
              <a:rPr lang="zh-CN" altLang="en-US" dirty="0" smtClean="0"/>
              <a:t>很像）。</a:t>
            </a:r>
            <a:endParaRPr lang="en-US" altLang="zh-CN" dirty="0" smtClean="0"/>
          </a:p>
          <a:p>
            <a:r>
              <a:rPr lang="zh-CN" altLang="en-US" dirty="0" smtClean="0"/>
              <a:t>在这些脚本语言（</a:t>
            </a:r>
            <a:r>
              <a:rPr lang="en-US" altLang="zh-CN" dirty="0" smtClean="0"/>
              <a:t>python</a:t>
            </a:r>
            <a:r>
              <a:rPr lang="zh-CN" altLang="en-US" dirty="0" smtClean="0"/>
              <a:t>，</a:t>
            </a:r>
            <a:r>
              <a:rPr lang="en-US" altLang="zh-CN" dirty="0" smtClean="0"/>
              <a:t>r</a:t>
            </a:r>
            <a:r>
              <a:rPr lang="zh-CN" altLang="en-US" dirty="0" smtClean="0"/>
              <a:t>，</a:t>
            </a:r>
            <a:r>
              <a:rPr lang="en-US" altLang="zh-CN" dirty="0" err="1" smtClean="0"/>
              <a:t>matlab</a:t>
            </a:r>
            <a:r>
              <a:rPr lang="zh-CN" altLang="en-US" dirty="0" smtClean="0"/>
              <a:t>）是不鼓励写循环语句来处理数据的，效率会很低。</a:t>
            </a:r>
            <a:endParaRPr lang="en-US" altLang="zh-CN" dirty="0" smtClean="0"/>
          </a:p>
          <a:p>
            <a:r>
              <a:rPr lang="zh-CN" altLang="en-US" dirty="0"/>
              <a:t>举</a:t>
            </a:r>
            <a:r>
              <a:rPr lang="zh-CN" altLang="en-US" dirty="0" smtClean="0"/>
              <a:t>个例子：</a:t>
            </a:r>
            <a:endParaRPr lang="en-US" altLang="zh-CN" dirty="0" smtClean="0"/>
          </a:p>
          <a:p>
            <a:r>
              <a:rPr lang="zh-CN" altLang="en-US" dirty="0" smtClean="0"/>
              <a:t>下面有个矩阵</a:t>
            </a:r>
            <a:r>
              <a:rPr lang="en-US" altLang="zh-CN" dirty="0" smtClean="0"/>
              <a:t>x</a:t>
            </a:r>
            <a:r>
              <a:rPr lang="zh-CN" altLang="en-US" dirty="0" smtClean="0"/>
              <a:t>和</a:t>
            </a:r>
            <a:r>
              <a:rPr lang="en-US" altLang="zh-CN" dirty="0" smtClean="0"/>
              <a:t>y</a:t>
            </a:r>
            <a:r>
              <a:rPr lang="zh-CN" altLang="en-US" dirty="0" smtClean="0"/>
              <a:t>，想逐个元素计算</a:t>
            </a:r>
            <a:r>
              <a:rPr lang="en-US" altLang="zh-CN" dirty="0" err="1" smtClean="0"/>
              <a:t>sqrt</a:t>
            </a:r>
            <a:r>
              <a:rPr lang="en-US" altLang="zh-CN" dirty="0" smtClean="0"/>
              <a:t>(x^2+y^2)</a:t>
            </a:r>
          </a:p>
        </p:txBody>
      </p:sp>
    </p:spTree>
    <p:extLst>
      <p:ext uri="{BB962C8B-B14F-4D97-AF65-F5344CB8AC3E}">
        <p14:creationId xmlns:p14="http://schemas.microsoft.com/office/powerpoint/2010/main" val="36849921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x = </a:t>
            </a:r>
            <a:r>
              <a:rPr lang="en-US" altLang="zh-CN" dirty="0" err="1"/>
              <a:t>np.random.randn</a:t>
            </a:r>
            <a:r>
              <a:rPr lang="en-US" altLang="zh-CN" dirty="0"/>
              <a:t>(5,5)</a:t>
            </a:r>
          </a:p>
          <a:p>
            <a:r>
              <a:rPr lang="en-US" altLang="zh-CN" dirty="0"/>
              <a:t>y = </a:t>
            </a:r>
            <a:r>
              <a:rPr lang="en-US" altLang="zh-CN" dirty="0" err="1"/>
              <a:t>np.random.randn</a:t>
            </a:r>
            <a:r>
              <a:rPr lang="en-US" altLang="zh-CN" dirty="0"/>
              <a:t>(5,5)</a:t>
            </a:r>
          </a:p>
          <a:p>
            <a:r>
              <a:rPr lang="en-US" altLang="zh-CN" dirty="0" err="1"/>
              <a:t>np.sqrt</a:t>
            </a:r>
            <a:r>
              <a:rPr lang="en-US" altLang="zh-CN" dirty="0"/>
              <a:t>(x**2 + y**2)</a:t>
            </a:r>
            <a:endParaRPr lang="zh-CN" altLang="en-US" dirty="0"/>
          </a:p>
        </p:txBody>
      </p:sp>
    </p:spTree>
    <p:extLst>
      <p:ext uri="{BB962C8B-B14F-4D97-AF65-F5344CB8AC3E}">
        <p14:creationId xmlns:p14="http://schemas.microsoft.com/office/powerpoint/2010/main" val="2133440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操作中的条件逻辑</a:t>
            </a:r>
            <a:endParaRPr lang="zh-CN" altLang="en-US" dirty="0"/>
          </a:p>
        </p:txBody>
      </p:sp>
      <p:sp>
        <p:nvSpPr>
          <p:cNvPr id="3" name="内容占位符 2"/>
          <p:cNvSpPr>
            <a:spLocks noGrp="1"/>
          </p:cNvSpPr>
          <p:nvPr>
            <p:ph idx="1"/>
          </p:nvPr>
        </p:nvSpPr>
        <p:spPr/>
        <p:txBody>
          <a:bodyPr/>
          <a:lstStyle/>
          <a:p>
            <a:r>
              <a:rPr lang="zh-CN" altLang="en-US" dirty="0" smtClean="0"/>
              <a:t>给个例子，有三个一维的长度一样的</a:t>
            </a:r>
            <a:r>
              <a:rPr lang="en-US" altLang="zh-CN" dirty="0" err="1" smtClean="0"/>
              <a:t>ndarry</a:t>
            </a:r>
            <a:r>
              <a:rPr lang="zh-CN" altLang="en-US" dirty="0" smtClean="0"/>
              <a:t>。其中第三个是</a:t>
            </a:r>
            <a:r>
              <a:rPr lang="en-US" altLang="zh-CN" dirty="0" smtClean="0"/>
              <a:t>True</a:t>
            </a:r>
            <a:r>
              <a:rPr lang="zh-CN" altLang="en-US" dirty="0" smtClean="0"/>
              <a:t>或</a:t>
            </a:r>
            <a:r>
              <a:rPr lang="en-US" altLang="zh-CN" dirty="0" smtClean="0"/>
              <a:t>False</a:t>
            </a:r>
            <a:r>
              <a:rPr lang="zh-CN" altLang="en-US" dirty="0" smtClean="0"/>
              <a:t>逻辑值。想要当其值为</a:t>
            </a:r>
            <a:r>
              <a:rPr lang="en-US" altLang="zh-CN" dirty="0" smtClean="0"/>
              <a:t>True</a:t>
            </a:r>
            <a:r>
              <a:rPr lang="zh-CN" altLang="en-US" dirty="0" smtClean="0"/>
              <a:t>选择第一个</a:t>
            </a:r>
            <a:r>
              <a:rPr lang="en-US" altLang="zh-CN" dirty="0" err="1" smtClean="0"/>
              <a:t>ndarray</a:t>
            </a:r>
            <a:r>
              <a:rPr lang="zh-CN" altLang="en-US" dirty="0" smtClean="0"/>
              <a:t>中的对应元素，否则选择第二个</a:t>
            </a:r>
            <a:r>
              <a:rPr lang="en-US" altLang="zh-CN" dirty="0" err="1" smtClean="0"/>
              <a:t>ndarry</a:t>
            </a:r>
            <a:r>
              <a:rPr lang="zh-CN" altLang="en-US" dirty="0" smtClean="0"/>
              <a:t>中的对应元素</a:t>
            </a:r>
            <a:endParaRPr lang="en-US" altLang="zh-CN" dirty="0" smtClean="0"/>
          </a:p>
          <a:p>
            <a:endParaRPr lang="en-US" altLang="zh-CN" dirty="0" smtClean="0"/>
          </a:p>
          <a:p>
            <a:endParaRPr lang="en-US" altLang="zh-CN" dirty="0"/>
          </a:p>
          <a:p>
            <a:endParaRPr lang="en-US" altLang="zh-CN" dirty="0" smtClean="0"/>
          </a:p>
          <a:p>
            <a:r>
              <a:rPr lang="zh-CN" altLang="en-US" dirty="0" smtClean="0"/>
              <a:t>传统的</a:t>
            </a:r>
            <a:r>
              <a:rPr lang="en-US" altLang="zh-CN" dirty="0" smtClean="0"/>
              <a:t>Python</a:t>
            </a:r>
            <a:r>
              <a:rPr lang="zh-CN" altLang="en-US" dirty="0" smtClean="0"/>
              <a:t>可以用</a:t>
            </a:r>
            <a:r>
              <a:rPr lang="en-US" altLang="zh-CN" dirty="0" smtClean="0"/>
              <a:t>list comprehension</a:t>
            </a:r>
            <a:endParaRPr lang="zh-CN" altLang="en-US" dirty="0"/>
          </a:p>
        </p:txBody>
      </p:sp>
      <p:pic>
        <p:nvPicPr>
          <p:cNvPr id="4" name="图片 3"/>
          <p:cNvPicPr>
            <a:picLocks noChangeAspect="1"/>
          </p:cNvPicPr>
          <p:nvPr/>
        </p:nvPicPr>
        <p:blipFill>
          <a:blip r:embed="rId2"/>
          <a:stretch>
            <a:fillRect/>
          </a:stretch>
        </p:blipFill>
        <p:spPr>
          <a:xfrm>
            <a:off x="1868198" y="3182222"/>
            <a:ext cx="5710239" cy="1380685"/>
          </a:xfrm>
          <a:prstGeom prst="rect">
            <a:avLst/>
          </a:prstGeom>
        </p:spPr>
      </p:pic>
      <p:pic>
        <p:nvPicPr>
          <p:cNvPr id="5" name="图片 4"/>
          <p:cNvPicPr>
            <a:picLocks noChangeAspect="1"/>
          </p:cNvPicPr>
          <p:nvPr/>
        </p:nvPicPr>
        <p:blipFill>
          <a:blip r:embed="rId3"/>
          <a:stretch>
            <a:fillRect/>
          </a:stretch>
        </p:blipFill>
        <p:spPr>
          <a:xfrm>
            <a:off x="1868198" y="5244095"/>
            <a:ext cx="5742189" cy="706731"/>
          </a:xfrm>
          <a:prstGeom prst="rect">
            <a:avLst/>
          </a:prstGeom>
        </p:spPr>
      </p:pic>
    </p:spTree>
    <p:extLst>
      <p:ext uri="{BB962C8B-B14F-4D97-AF65-F5344CB8AC3E}">
        <p14:creationId xmlns:p14="http://schemas.microsoft.com/office/powerpoint/2010/main" val="793121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这样的操作有个问题是，数据很多时速度慢（在纯</a:t>
            </a:r>
            <a:r>
              <a:rPr lang="en-US" altLang="zh-CN" dirty="0" err="1" smtClean="0"/>
              <a:t>pyhon</a:t>
            </a:r>
            <a:r>
              <a:rPr lang="zh-CN" altLang="en-US" dirty="0" smtClean="0"/>
              <a:t>中运行效率不高），且不能应用到高维的数据</a:t>
            </a:r>
            <a:endParaRPr lang="en-US" altLang="zh-CN" dirty="0" smtClean="0"/>
          </a:p>
          <a:p>
            <a:r>
              <a:rPr lang="en-US" altLang="zh-CN" dirty="0" err="1" smtClean="0"/>
              <a:t>Numpy</a:t>
            </a:r>
            <a:r>
              <a:rPr lang="zh-CN" altLang="en-US" dirty="0" smtClean="0"/>
              <a:t>提供了</a:t>
            </a:r>
            <a:r>
              <a:rPr lang="en-US" altLang="zh-CN" dirty="0" smtClean="0"/>
              <a:t>where</a:t>
            </a:r>
            <a:r>
              <a:rPr lang="zh-CN" altLang="en-US" dirty="0" smtClean="0"/>
              <a:t>函数可以完成这个操作</a:t>
            </a:r>
            <a:endParaRPr lang="en-US" altLang="zh-CN" dirty="0" smtClean="0"/>
          </a:p>
          <a:p>
            <a:endParaRPr lang="en-US" altLang="zh-CN" dirty="0"/>
          </a:p>
          <a:p>
            <a:endParaRPr lang="en-US" altLang="zh-CN" dirty="0" smtClean="0"/>
          </a:p>
          <a:p>
            <a:r>
              <a:rPr lang="zh-CN" altLang="en-US" dirty="0" smtClean="0"/>
              <a:t>结果是</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897764" y="3504161"/>
            <a:ext cx="4278891" cy="497133"/>
          </a:xfrm>
          <a:prstGeom prst="rect">
            <a:avLst/>
          </a:prstGeom>
        </p:spPr>
      </p:pic>
      <p:pic>
        <p:nvPicPr>
          <p:cNvPr id="5" name="图片 4"/>
          <p:cNvPicPr>
            <a:picLocks noChangeAspect="1"/>
          </p:cNvPicPr>
          <p:nvPr/>
        </p:nvPicPr>
        <p:blipFill>
          <a:blip r:embed="rId3"/>
          <a:stretch>
            <a:fillRect/>
          </a:stretch>
        </p:blipFill>
        <p:spPr>
          <a:xfrm>
            <a:off x="2897764" y="4973784"/>
            <a:ext cx="4396348" cy="580318"/>
          </a:xfrm>
          <a:prstGeom prst="rect">
            <a:avLst/>
          </a:prstGeom>
        </p:spPr>
      </p:pic>
    </p:spTree>
    <p:extLst>
      <p:ext uri="{BB962C8B-B14F-4D97-AF65-F5344CB8AC3E}">
        <p14:creationId xmlns:p14="http://schemas.microsoft.com/office/powerpoint/2010/main" val="31093451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而且</a:t>
            </a:r>
            <a:r>
              <a:rPr lang="en-US" altLang="zh-CN" dirty="0" smtClean="0"/>
              <a:t>where</a:t>
            </a:r>
            <a:r>
              <a:rPr lang="zh-CN" altLang="en-US" dirty="0" smtClean="0"/>
              <a:t>函数中的第二和第三个参数可以是标量值</a:t>
            </a:r>
            <a:endParaRPr lang="en-US" altLang="zh-CN" dirty="0" smtClean="0"/>
          </a:p>
          <a:p>
            <a:r>
              <a:rPr lang="nl-NL" altLang="zh-CN" dirty="0" smtClean="0"/>
              <a:t>arr = randn(4,4)</a:t>
            </a:r>
          </a:p>
          <a:p>
            <a:r>
              <a:rPr lang="nl-NL" altLang="zh-CN" dirty="0" smtClean="0"/>
              <a:t>dat = np.where(arr&gt;0, 2,-2)</a:t>
            </a:r>
          </a:p>
          <a:p>
            <a:r>
              <a:rPr lang="zh-CN" altLang="en-US" dirty="0" smtClean="0"/>
              <a:t>结果是</a:t>
            </a:r>
            <a:endParaRPr lang="zh-CN" altLang="en-US" dirty="0"/>
          </a:p>
        </p:txBody>
      </p:sp>
      <p:pic>
        <p:nvPicPr>
          <p:cNvPr id="4" name="图片 3"/>
          <p:cNvPicPr>
            <a:picLocks noChangeAspect="1"/>
          </p:cNvPicPr>
          <p:nvPr/>
        </p:nvPicPr>
        <p:blipFill>
          <a:blip r:embed="rId2"/>
          <a:stretch>
            <a:fillRect/>
          </a:stretch>
        </p:blipFill>
        <p:spPr>
          <a:xfrm>
            <a:off x="3433453" y="4026923"/>
            <a:ext cx="3507673" cy="1954275"/>
          </a:xfrm>
          <a:prstGeom prst="rect">
            <a:avLst/>
          </a:prstGeom>
        </p:spPr>
      </p:pic>
    </p:spTree>
    <p:extLst>
      <p:ext uri="{BB962C8B-B14F-4D97-AF65-F5344CB8AC3E}">
        <p14:creationId xmlns:p14="http://schemas.microsoft.com/office/powerpoint/2010/main" val="2268389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甚至可以，其中一个是标量，另一个是</a:t>
            </a:r>
            <a:r>
              <a:rPr lang="en-US" altLang="zh-CN" dirty="0" err="1" smtClean="0"/>
              <a:t>ndarray</a:t>
            </a:r>
            <a:endParaRPr lang="en-US" altLang="zh-CN" dirty="0" smtClean="0"/>
          </a:p>
          <a:p>
            <a:endParaRPr lang="en-US" altLang="zh-CN" dirty="0" smtClean="0"/>
          </a:p>
          <a:p>
            <a:r>
              <a:rPr lang="en-US" altLang="zh-CN" dirty="0" err="1" smtClean="0"/>
              <a:t>dat</a:t>
            </a:r>
            <a:r>
              <a:rPr lang="en-US" altLang="zh-CN" dirty="0" smtClean="0"/>
              <a:t> = </a:t>
            </a:r>
            <a:r>
              <a:rPr lang="en-US" altLang="zh-CN" dirty="0" err="1" smtClean="0"/>
              <a:t>np.where</a:t>
            </a:r>
            <a:r>
              <a:rPr lang="en-US" altLang="zh-CN" dirty="0" smtClean="0"/>
              <a:t>(</a:t>
            </a:r>
            <a:r>
              <a:rPr lang="en-US" altLang="zh-CN" dirty="0" err="1" smtClean="0"/>
              <a:t>arr</a:t>
            </a:r>
            <a:r>
              <a:rPr lang="en-US" altLang="zh-CN" dirty="0" smtClean="0"/>
              <a:t>&gt;0, arr,0)</a:t>
            </a:r>
          </a:p>
          <a:p>
            <a:r>
              <a:rPr lang="zh-CN" altLang="en-US" dirty="0" smtClean="0"/>
              <a:t>其含义是：逐个考察</a:t>
            </a:r>
            <a:r>
              <a:rPr lang="en-US" altLang="zh-CN" dirty="0" err="1" smtClean="0"/>
              <a:t>arr</a:t>
            </a:r>
            <a:r>
              <a:rPr lang="zh-CN" altLang="en-US" dirty="0" smtClean="0"/>
              <a:t>中的元素，如果元素值</a:t>
            </a:r>
            <a:r>
              <a:rPr lang="en-US" altLang="zh-CN" dirty="0" smtClean="0"/>
              <a:t>&gt;0</a:t>
            </a:r>
            <a:r>
              <a:rPr lang="zh-CN" altLang="en-US" dirty="0" smtClean="0"/>
              <a:t>，设置为</a:t>
            </a:r>
            <a:r>
              <a:rPr lang="en-US" altLang="zh-CN" dirty="0" smtClean="0"/>
              <a:t>array</a:t>
            </a:r>
            <a:r>
              <a:rPr lang="zh-CN" altLang="en-US" dirty="0" smtClean="0"/>
              <a:t>中原来的值，否则是</a:t>
            </a:r>
            <a:r>
              <a:rPr lang="en-US" altLang="zh-CN" dirty="0" smtClean="0"/>
              <a:t>0</a:t>
            </a:r>
          </a:p>
          <a:p>
            <a:r>
              <a:rPr lang="zh-CN" altLang="en-US" dirty="0" smtClean="0"/>
              <a:t>得到结果</a:t>
            </a:r>
            <a:endParaRPr lang="zh-CN" altLang="en-US" dirty="0"/>
          </a:p>
        </p:txBody>
      </p:sp>
      <p:pic>
        <p:nvPicPr>
          <p:cNvPr id="4" name="图片 3"/>
          <p:cNvPicPr>
            <a:picLocks noChangeAspect="1"/>
          </p:cNvPicPr>
          <p:nvPr/>
        </p:nvPicPr>
        <p:blipFill>
          <a:blip r:embed="rId2"/>
          <a:stretch>
            <a:fillRect/>
          </a:stretch>
        </p:blipFill>
        <p:spPr>
          <a:xfrm>
            <a:off x="2934862" y="4483615"/>
            <a:ext cx="6527792" cy="1520530"/>
          </a:xfrm>
          <a:prstGeom prst="rect">
            <a:avLst/>
          </a:prstGeom>
        </p:spPr>
      </p:pic>
    </p:spTree>
    <p:extLst>
      <p:ext uri="{BB962C8B-B14F-4D97-AF65-F5344CB8AC3E}">
        <p14:creationId xmlns:p14="http://schemas.microsoft.com/office/powerpoint/2010/main" val="184417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919288" y="153988"/>
            <a:ext cx="8318500" cy="431800"/>
          </a:xfrm>
        </p:spPr>
        <p:txBody>
          <a:bodyPr>
            <a:normAutofit fontScale="90000"/>
          </a:bodyPr>
          <a:lstStyle/>
          <a:p>
            <a:r>
              <a:rPr lang="en-US" altLang="zh-CN" smtClean="0"/>
              <a:t>numpy</a:t>
            </a:r>
            <a:r>
              <a:rPr lang="zh-CN" altLang="en-US" smtClean="0"/>
              <a:t>的</a:t>
            </a:r>
            <a:r>
              <a:rPr lang="en-US" altLang="zh-CN" smtClean="0"/>
              <a:t>N</a:t>
            </a:r>
            <a:r>
              <a:rPr lang="zh-CN" altLang="en-US" smtClean="0"/>
              <a:t>维数组对象</a:t>
            </a:r>
            <a:r>
              <a:rPr lang="en-US" altLang="zh-CN" smtClean="0"/>
              <a:t>——ndarray</a:t>
            </a:r>
            <a:endParaRPr lang="zh-CN" altLang="en-US" smtClean="0"/>
          </a:p>
        </p:txBody>
      </p:sp>
      <p:sp>
        <p:nvSpPr>
          <p:cNvPr id="25603" name="内容占位符 2"/>
          <p:cNvSpPr>
            <a:spLocks noGrp="1"/>
          </p:cNvSpPr>
          <p:nvPr>
            <p:ph idx="1"/>
          </p:nvPr>
        </p:nvSpPr>
        <p:spPr>
          <a:xfrm>
            <a:off x="1919288" y="774701"/>
            <a:ext cx="8331200" cy="1285875"/>
          </a:xfrm>
        </p:spPr>
        <p:txBody>
          <a:bodyPr/>
          <a:lstStyle/>
          <a:p>
            <a:endParaRPr lang="zh-CN" altLang="en-US" smtClean="0"/>
          </a:p>
        </p:txBody>
      </p:sp>
      <p:pic>
        <p:nvPicPr>
          <p:cNvPr id="256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744538"/>
            <a:ext cx="84772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1700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使用</a:t>
            </a:r>
            <a:r>
              <a:rPr lang="en-US" altLang="zh-CN" dirty="0" err="1" smtClean="0"/>
              <a:t>numpy</a:t>
            </a:r>
            <a:r>
              <a:rPr lang="zh-CN" altLang="en-US" dirty="0" smtClean="0"/>
              <a:t>的</a:t>
            </a:r>
            <a:r>
              <a:rPr lang="en-US" altLang="zh-CN" dirty="0" smtClean="0"/>
              <a:t>where</a:t>
            </a:r>
            <a:r>
              <a:rPr lang="zh-CN" altLang="en-US" dirty="0" smtClean="0"/>
              <a:t>函数，把一个方阵中对角线上的元素的值置为</a:t>
            </a:r>
            <a:r>
              <a:rPr lang="en-US" altLang="zh-CN" dirty="0" smtClean="0"/>
              <a:t>0.6</a:t>
            </a:r>
            <a:r>
              <a:rPr lang="zh-CN" altLang="en-US" dirty="0" smtClean="0"/>
              <a:t>。方阵随机产生</a:t>
            </a:r>
            <a:endParaRPr lang="zh-CN" altLang="en-US" dirty="0"/>
          </a:p>
        </p:txBody>
      </p:sp>
    </p:spTree>
    <p:extLst>
      <p:ext uri="{BB962C8B-B14F-4D97-AF65-F5344CB8AC3E}">
        <p14:creationId xmlns:p14="http://schemas.microsoft.com/office/powerpoint/2010/main" val="518325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Boolean array</a:t>
            </a:r>
            <a:r>
              <a:rPr lang="zh-CN" altLang="en-US" dirty="0" smtClean="0"/>
              <a:t>上的计算</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如果将前页的数学和统计函数应用到</a:t>
            </a:r>
            <a:r>
              <a:rPr lang="en-US" altLang="zh-CN" dirty="0" smtClean="0"/>
              <a:t>Boolean array</a:t>
            </a:r>
            <a:r>
              <a:rPr lang="zh-CN" altLang="en-US" dirty="0" smtClean="0"/>
              <a:t>上，则</a:t>
            </a:r>
            <a:r>
              <a:rPr lang="en-US" altLang="zh-CN" dirty="0" smtClean="0"/>
              <a:t>True</a:t>
            </a:r>
            <a:r>
              <a:rPr lang="zh-CN" altLang="en-US" dirty="0" smtClean="0"/>
              <a:t>值被强行转换成</a:t>
            </a:r>
            <a:r>
              <a:rPr lang="en-US" altLang="zh-CN" dirty="0" smtClean="0"/>
              <a:t>1</a:t>
            </a:r>
            <a:r>
              <a:rPr lang="zh-CN" altLang="en-US" dirty="0" smtClean="0"/>
              <a:t>，</a:t>
            </a:r>
            <a:r>
              <a:rPr lang="en-US" altLang="zh-CN" dirty="0" smtClean="0"/>
              <a:t>False</a:t>
            </a:r>
            <a:r>
              <a:rPr lang="zh-CN" altLang="en-US" dirty="0" smtClean="0"/>
              <a:t>转换成</a:t>
            </a:r>
            <a:r>
              <a:rPr lang="en-US" altLang="zh-CN" dirty="0" smtClean="0"/>
              <a:t>0</a:t>
            </a:r>
            <a:r>
              <a:rPr lang="zh-CN" altLang="en-US" dirty="0" smtClean="0"/>
              <a:t>。</a:t>
            </a:r>
            <a:endParaRPr lang="en-US" altLang="zh-CN" dirty="0" smtClean="0"/>
          </a:p>
          <a:p>
            <a:r>
              <a:rPr lang="en-US" altLang="zh-CN" dirty="0" err="1" smtClean="0"/>
              <a:t>arr</a:t>
            </a:r>
            <a:r>
              <a:rPr lang="en-US" altLang="zh-CN" dirty="0" smtClean="0"/>
              <a:t> = </a:t>
            </a:r>
            <a:r>
              <a:rPr lang="en-US" altLang="zh-CN" dirty="0" err="1" smtClean="0"/>
              <a:t>randn</a:t>
            </a:r>
            <a:r>
              <a:rPr lang="en-US" altLang="zh-CN" dirty="0" smtClean="0"/>
              <a:t>(2,4)</a:t>
            </a:r>
          </a:p>
          <a:p>
            <a:r>
              <a:rPr lang="en-US" altLang="zh-CN" dirty="0" err="1" smtClean="0"/>
              <a:t>barray</a:t>
            </a:r>
            <a:r>
              <a:rPr lang="en-US" altLang="zh-CN" dirty="0" smtClean="0"/>
              <a:t> = </a:t>
            </a:r>
            <a:r>
              <a:rPr lang="en-US" altLang="zh-CN" dirty="0" err="1" smtClean="0"/>
              <a:t>arr</a:t>
            </a:r>
            <a:r>
              <a:rPr lang="en-US" altLang="zh-CN" dirty="0" smtClean="0"/>
              <a:t>&gt;0</a:t>
            </a:r>
          </a:p>
          <a:p>
            <a:r>
              <a:rPr lang="en-US" altLang="zh-CN" dirty="0" smtClean="0"/>
              <a:t>print(</a:t>
            </a:r>
            <a:r>
              <a:rPr lang="en-US" altLang="zh-CN" dirty="0" err="1" smtClean="0"/>
              <a:t>np.sum</a:t>
            </a:r>
            <a:r>
              <a:rPr lang="en-US" altLang="zh-CN" dirty="0" smtClean="0"/>
              <a:t>(</a:t>
            </a:r>
            <a:r>
              <a:rPr lang="en-US" altLang="zh-CN" dirty="0" err="1" smtClean="0"/>
              <a:t>barray</a:t>
            </a:r>
            <a:r>
              <a:rPr lang="en-US" altLang="zh-CN" dirty="0" smtClean="0"/>
              <a:t>))</a:t>
            </a:r>
          </a:p>
          <a:p>
            <a:r>
              <a:rPr lang="zh-CN" altLang="en-US" dirty="0"/>
              <a:t>这</a:t>
            </a:r>
            <a:r>
              <a:rPr lang="zh-CN" altLang="en-US" dirty="0" smtClean="0"/>
              <a:t>段代码在统计大于零的元素个数</a:t>
            </a:r>
            <a:endParaRPr lang="en-US" altLang="zh-CN" dirty="0" smtClean="0"/>
          </a:p>
          <a:p>
            <a:r>
              <a:rPr lang="en-US" altLang="zh-CN" dirty="0" smtClean="0"/>
              <a:t>bools = </a:t>
            </a:r>
            <a:r>
              <a:rPr lang="en-US" altLang="zh-CN" dirty="0" err="1" smtClean="0"/>
              <a:t>np.array</a:t>
            </a:r>
            <a:r>
              <a:rPr lang="en-US" altLang="zh-CN" dirty="0" smtClean="0"/>
              <a:t>([False, False, True, False])</a:t>
            </a:r>
          </a:p>
          <a:p>
            <a:r>
              <a:rPr lang="en-US" altLang="zh-CN" dirty="0" smtClean="0"/>
              <a:t>print(</a:t>
            </a:r>
            <a:r>
              <a:rPr lang="en-US" altLang="zh-CN" dirty="0" err="1" smtClean="0"/>
              <a:t>np.any</a:t>
            </a:r>
            <a:r>
              <a:rPr lang="en-US" altLang="zh-CN" dirty="0" smtClean="0"/>
              <a:t>(bools))</a:t>
            </a:r>
          </a:p>
          <a:p>
            <a:r>
              <a:rPr lang="zh-CN" altLang="en-US" dirty="0" smtClean="0"/>
              <a:t>对所有的元素做或运算</a:t>
            </a:r>
            <a:endParaRPr lang="en-US" altLang="zh-CN" dirty="0" smtClean="0"/>
          </a:p>
          <a:p>
            <a:r>
              <a:rPr lang="en-US" altLang="zh-CN" dirty="0" smtClean="0"/>
              <a:t>bools = </a:t>
            </a:r>
            <a:r>
              <a:rPr lang="en-US" altLang="zh-CN" dirty="0" err="1" smtClean="0"/>
              <a:t>np.array</a:t>
            </a:r>
            <a:r>
              <a:rPr lang="en-US" altLang="zh-CN" dirty="0" smtClean="0"/>
              <a:t>([False, False, True, False])</a:t>
            </a:r>
          </a:p>
          <a:p>
            <a:r>
              <a:rPr lang="en-US" altLang="zh-CN" dirty="0" smtClean="0"/>
              <a:t>print(</a:t>
            </a:r>
            <a:r>
              <a:rPr lang="en-US" altLang="zh-CN" dirty="0" err="1" smtClean="0"/>
              <a:t>np.all</a:t>
            </a:r>
            <a:r>
              <a:rPr lang="en-US" altLang="zh-CN" dirty="0" smtClean="0"/>
              <a:t>(bools))</a:t>
            </a:r>
          </a:p>
          <a:p>
            <a:r>
              <a:rPr lang="zh-CN" altLang="en-US" dirty="0" smtClean="0"/>
              <a:t>做与运算</a:t>
            </a:r>
            <a:endParaRPr lang="zh-CN" altLang="en-US" dirty="0"/>
          </a:p>
        </p:txBody>
      </p:sp>
    </p:spTree>
    <p:extLst>
      <p:ext uri="{BB962C8B-B14F-4D97-AF65-F5344CB8AC3E}">
        <p14:creationId xmlns:p14="http://schemas.microsoft.com/office/powerpoint/2010/main" val="1583453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zh-CN" altLang="en-US" dirty="0" smtClean="0"/>
              <a:t>（</a:t>
            </a:r>
            <a:r>
              <a:rPr lang="en-US" altLang="zh-CN" dirty="0" smtClean="0"/>
              <a:t>1</a:t>
            </a:r>
            <a:r>
              <a:rPr lang="zh-CN" altLang="en-US" dirty="0" smtClean="0"/>
              <a:t>）有</a:t>
            </a:r>
            <a:r>
              <a:rPr lang="zh-CN" altLang="en-US" dirty="0"/>
              <a:t>两个</a:t>
            </a:r>
            <a:r>
              <a:rPr lang="en-US" altLang="zh-CN" dirty="0"/>
              <a:t>list</a:t>
            </a:r>
            <a:r>
              <a:rPr lang="zh-CN" altLang="en-US" dirty="0"/>
              <a:t>存储了学生姓名和</a:t>
            </a:r>
            <a:r>
              <a:rPr lang="zh-CN" altLang="en-US" dirty="0" smtClean="0"/>
              <a:t>成绩 </a:t>
            </a:r>
            <a:r>
              <a:rPr lang="en-US" altLang="zh-CN" dirty="0" smtClean="0"/>
              <a:t>[</a:t>
            </a:r>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a:t>']</a:t>
            </a:r>
          </a:p>
          <a:p>
            <a:r>
              <a:rPr lang="en-US" altLang="zh-CN" dirty="0"/>
              <a:t>[67,56,89,71,32,77,89]</a:t>
            </a:r>
          </a:p>
          <a:p>
            <a:r>
              <a:rPr lang="zh-CN" altLang="en-US" dirty="0" smtClean="0"/>
              <a:t>（</a:t>
            </a:r>
            <a:r>
              <a:rPr lang="en-US" altLang="zh-CN" dirty="0" smtClean="0"/>
              <a:t>2</a:t>
            </a:r>
            <a:r>
              <a:rPr lang="zh-CN" altLang="en-US" dirty="0" smtClean="0"/>
              <a:t>）统计（</a:t>
            </a:r>
            <a:r>
              <a:rPr lang="en-US" altLang="zh-CN" dirty="0" smtClean="0"/>
              <a:t>1</a:t>
            </a:r>
            <a:r>
              <a:rPr lang="zh-CN" altLang="en-US" dirty="0" smtClean="0"/>
              <a:t>）中及格的同学的平均成绩，用</a:t>
            </a:r>
            <a:r>
              <a:rPr lang="en-US" altLang="zh-CN" dirty="0" err="1" smtClean="0"/>
              <a:t>numpy</a:t>
            </a:r>
            <a:r>
              <a:rPr lang="zh-CN" altLang="en-US" dirty="0" smtClean="0"/>
              <a:t>提供的方法</a:t>
            </a:r>
            <a:endParaRPr lang="zh-CN" altLang="en-US" dirty="0"/>
          </a:p>
        </p:txBody>
      </p:sp>
    </p:spTree>
    <p:extLst>
      <p:ext uri="{BB962C8B-B14F-4D97-AF65-F5344CB8AC3E}">
        <p14:creationId xmlns:p14="http://schemas.microsoft.com/office/powerpoint/2010/main" val="25243554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矩阵计算</a:t>
            </a:r>
            <a:endParaRPr lang="zh-CN" altLang="en-US" dirty="0"/>
          </a:p>
        </p:txBody>
      </p:sp>
      <p:sp>
        <p:nvSpPr>
          <p:cNvPr id="3" name="内容占位符 2"/>
          <p:cNvSpPr>
            <a:spLocks noGrp="1"/>
          </p:cNvSpPr>
          <p:nvPr>
            <p:ph idx="1"/>
          </p:nvPr>
        </p:nvSpPr>
        <p:spPr/>
        <p:txBody>
          <a:bodyPr/>
          <a:lstStyle/>
          <a:p>
            <a:r>
              <a:rPr lang="en-US" altLang="zh-CN" dirty="0" err="1" smtClean="0"/>
              <a:t>Numpy</a:t>
            </a:r>
            <a:r>
              <a:rPr lang="zh-CN" altLang="en-US" dirty="0" smtClean="0"/>
              <a:t>提供了丰富的矩阵计算函数</a:t>
            </a:r>
            <a:endParaRPr lang="zh-CN" altLang="en-US" dirty="0"/>
          </a:p>
        </p:txBody>
      </p:sp>
      <p:pic>
        <p:nvPicPr>
          <p:cNvPr id="4" name="图片 3"/>
          <p:cNvPicPr>
            <a:picLocks noChangeAspect="1"/>
          </p:cNvPicPr>
          <p:nvPr/>
        </p:nvPicPr>
        <p:blipFill>
          <a:blip r:embed="rId2"/>
          <a:stretch>
            <a:fillRect/>
          </a:stretch>
        </p:blipFill>
        <p:spPr>
          <a:xfrm>
            <a:off x="1585478" y="2316119"/>
            <a:ext cx="7572375" cy="4115421"/>
          </a:xfrm>
          <a:prstGeom prst="rect">
            <a:avLst/>
          </a:prstGeom>
        </p:spPr>
      </p:pic>
    </p:spTree>
    <p:extLst>
      <p:ext uri="{BB962C8B-B14F-4D97-AF65-F5344CB8AC3E}">
        <p14:creationId xmlns:p14="http://schemas.microsoft.com/office/powerpoint/2010/main" val="3924088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normAutofit/>
          </a:bodyPr>
          <a:lstStyle/>
          <a:p>
            <a:r>
              <a:rPr lang="en-US" altLang="zh-CN" dirty="0" smtClean="0"/>
              <a:t>Sort</a:t>
            </a:r>
            <a:r>
              <a:rPr lang="zh-CN" altLang="en-US" dirty="0" smtClean="0"/>
              <a:t>函数对一个</a:t>
            </a:r>
            <a:r>
              <a:rPr lang="en-US" altLang="zh-CN" dirty="0" err="1" smtClean="0"/>
              <a:t>ndarray</a:t>
            </a:r>
            <a:r>
              <a:rPr lang="zh-CN" altLang="en-US" dirty="0" smtClean="0"/>
              <a:t>对象排序，排序结果是升序排序</a:t>
            </a:r>
            <a:endParaRPr lang="en-US" altLang="zh-CN" dirty="0" smtClean="0"/>
          </a:p>
          <a:p>
            <a:r>
              <a:rPr lang="zh-CN" altLang="en-US" dirty="0" smtClean="0"/>
              <a:t>例如：</a:t>
            </a:r>
            <a:endParaRPr lang="en-US" altLang="zh-CN" dirty="0" smtClean="0"/>
          </a:p>
          <a:p>
            <a:r>
              <a:rPr lang="en-US" altLang="zh-CN" dirty="0" smtClean="0"/>
              <a:t>d </a:t>
            </a:r>
            <a:r>
              <a:rPr lang="en-US" altLang="zh-CN" dirty="0"/>
              <a:t>= </a:t>
            </a:r>
            <a:r>
              <a:rPr lang="en-US" altLang="zh-CN" dirty="0" err="1"/>
              <a:t>np.array</a:t>
            </a:r>
            <a:r>
              <a:rPr lang="en-US" altLang="zh-CN" dirty="0"/>
              <a:t>([1,2,3,4,5,0])</a:t>
            </a:r>
          </a:p>
          <a:p>
            <a:r>
              <a:rPr lang="en-US" altLang="zh-CN" dirty="0"/>
              <a:t>print(</a:t>
            </a:r>
            <a:r>
              <a:rPr lang="en-US" altLang="zh-CN" dirty="0" err="1"/>
              <a:t>np.sort</a:t>
            </a:r>
            <a:r>
              <a:rPr lang="en-US" altLang="zh-CN" dirty="0"/>
              <a:t>(d))</a:t>
            </a:r>
          </a:p>
          <a:p>
            <a:r>
              <a:rPr lang="zh-CN" altLang="en-US" dirty="0" smtClean="0"/>
              <a:t>结果是：</a:t>
            </a:r>
            <a:endParaRPr lang="en-US" altLang="zh-CN" dirty="0" smtClean="0"/>
          </a:p>
          <a:p>
            <a:r>
              <a:rPr lang="en-US" altLang="zh-CN" dirty="0"/>
              <a:t>[0 1 2 3 4 5]</a:t>
            </a:r>
            <a:endParaRPr lang="en-US" altLang="zh-CN" dirty="0" smtClean="0"/>
          </a:p>
          <a:p>
            <a:r>
              <a:rPr lang="zh-CN" altLang="en-US" dirty="0" smtClean="0"/>
              <a:t>如果想降序则可以通过获得排序结果逆序的方法</a:t>
            </a:r>
            <a:endParaRPr lang="en-US" altLang="zh-CN" dirty="0" smtClean="0"/>
          </a:p>
          <a:p>
            <a:r>
              <a:rPr lang="en-US" altLang="zh-CN" dirty="0" err="1" smtClean="0"/>
              <a:t>np.sort</a:t>
            </a:r>
            <a:r>
              <a:rPr lang="en-US" altLang="zh-CN" dirty="0" smtClean="0"/>
              <a:t>(d)[::-1]</a:t>
            </a:r>
            <a:endParaRPr lang="en-US" altLang="zh-CN" dirty="0"/>
          </a:p>
          <a:p>
            <a:endParaRPr lang="zh-CN" altLang="en-US" dirty="0"/>
          </a:p>
        </p:txBody>
      </p:sp>
    </p:spTree>
    <p:extLst>
      <p:ext uri="{BB962C8B-B14F-4D97-AF65-F5344CB8AC3E}">
        <p14:creationId xmlns:p14="http://schemas.microsoft.com/office/powerpoint/2010/main" val="2681750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argsort</a:t>
            </a:r>
            <a:r>
              <a:rPr lang="zh-CN" altLang="en-US" dirty="0"/>
              <a:t>函数</a:t>
            </a:r>
            <a:r>
              <a:rPr lang="zh-CN" altLang="en-US" dirty="0" smtClean="0"/>
              <a:t>可以获得排序后的元素的下标</a:t>
            </a:r>
            <a:endParaRPr lang="en-US" altLang="zh-CN" dirty="0"/>
          </a:p>
          <a:p>
            <a:r>
              <a:rPr lang="en-US" altLang="zh-CN" dirty="0"/>
              <a:t>d = </a:t>
            </a:r>
            <a:r>
              <a:rPr lang="en-US" altLang="zh-CN" dirty="0" err="1"/>
              <a:t>np.array</a:t>
            </a:r>
            <a:r>
              <a:rPr lang="en-US" altLang="zh-CN" dirty="0"/>
              <a:t>([11,12,13,14,15,10])</a:t>
            </a:r>
          </a:p>
          <a:p>
            <a:r>
              <a:rPr lang="en-US" altLang="zh-CN" dirty="0"/>
              <a:t>print(</a:t>
            </a:r>
            <a:r>
              <a:rPr lang="en-US" altLang="zh-CN" dirty="0" err="1"/>
              <a:t>np.argsort</a:t>
            </a:r>
            <a:r>
              <a:rPr lang="en-US" altLang="zh-CN" dirty="0"/>
              <a:t>(d</a:t>
            </a:r>
            <a:r>
              <a:rPr lang="en-US" altLang="zh-CN" dirty="0" smtClean="0"/>
              <a:t>))</a:t>
            </a:r>
          </a:p>
          <a:p>
            <a:r>
              <a:rPr lang="zh-CN" altLang="en-US" dirty="0" smtClean="0"/>
              <a:t>结果是</a:t>
            </a:r>
            <a:endParaRPr lang="en-US" altLang="zh-CN" dirty="0" smtClean="0"/>
          </a:p>
          <a:p>
            <a:r>
              <a:rPr lang="en-US" altLang="zh-CN" dirty="0"/>
              <a:t>[5 0 1 2 3 4</a:t>
            </a:r>
            <a:r>
              <a:rPr lang="en-US" altLang="zh-CN" dirty="0" smtClean="0"/>
              <a:t>]</a:t>
            </a:r>
          </a:p>
          <a:p>
            <a:r>
              <a:rPr lang="zh-CN" altLang="en-US" dirty="0" smtClean="0"/>
              <a:t>练习：有两个</a:t>
            </a:r>
            <a:r>
              <a:rPr lang="en-US" altLang="zh-CN" dirty="0" smtClean="0"/>
              <a:t>list</a:t>
            </a:r>
            <a:r>
              <a:rPr lang="zh-CN" altLang="en-US" dirty="0" smtClean="0"/>
              <a:t>存储了学生姓名和成绩，按成绩降序输出</a:t>
            </a:r>
            <a:r>
              <a:rPr lang="zh-CN" altLang="en-US" dirty="0" smtClean="0"/>
              <a:t>学生姓名</a:t>
            </a:r>
            <a:endParaRPr lang="en-US" altLang="zh-CN" dirty="0" smtClean="0"/>
          </a:p>
          <a:p>
            <a:r>
              <a:rPr lang="en-US" altLang="zh-CN" dirty="0"/>
              <a:t>['bob','</a:t>
            </a:r>
            <a:r>
              <a:rPr lang="en-US" altLang="zh-CN" dirty="0" err="1"/>
              <a:t>allen</a:t>
            </a:r>
            <a:r>
              <a:rPr lang="en-US" altLang="zh-CN" dirty="0"/>
              <a:t>','tom','jane','lily','</a:t>
            </a:r>
            <a:r>
              <a:rPr lang="en-US" altLang="zh-CN" dirty="0" err="1"/>
              <a:t>ann</a:t>
            </a:r>
            <a:r>
              <a:rPr lang="en-US" altLang="zh-CN" dirty="0"/>
              <a:t>','</a:t>
            </a:r>
            <a:r>
              <a:rPr lang="en-US" altLang="zh-CN" dirty="0" err="1"/>
              <a:t>chris</a:t>
            </a:r>
            <a:r>
              <a:rPr lang="en-US" altLang="zh-CN" dirty="0" smtClean="0"/>
              <a:t>']</a:t>
            </a:r>
          </a:p>
          <a:p>
            <a:r>
              <a:rPr lang="en-US" altLang="zh-CN" dirty="0"/>
              <a:t>[67,56,89,71,32,77,89]</a:t>
            </a:r>
            <a:endParaRPr lang="en-US" altLang="zh-CN" dirty="0" smtClean="0"/>
          </a:p>
          <a:p>
            <a:endParaRPr lang="zh-CN" altLang="en-US" dirty="0"/>
          </a:p>
        </p:txBody>
      </p:sp>
    </p:spTree>
    <p:extLst>
      <p:ext uri="{BB962C8B-B14F-4D97-AF65-F5344CB8AC3E}">
        <p14:creationId xmlns:p14="http://schemas.microsoft.com/office/powerpoint/2010/main" val="34733594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r>
              <a:rPr lang="zh-CN" altLang="en-US" dirty="0" smtClean="0"/>
              <a:t>保存到文件</a:t>
            </a:r>
            <a:endParaRPr lang="zh-CN" altLang="en-US" dirty="0"/>
          </a:p>
        </p:txBody>
      </p:sp>
      <p:sp>
        <p:nvSpPr>
          <p:cNvPr id="3" name="内容占位符 2"/>
          <p:cNvSpPr>
            <a:spLocks noGrp="1"/>
          </p:cNvSpPr>
          <p:nvPr>
            <p:ph idx="1"/>
          </p:nvPr>
        </p:nvSpPr>
        <p:spPr/>
        <p:txBody>
          <a:bodyPr/>
          <a:lstStyle/>
          <a:p>
            <a:r>
              <a:rPr lang="zh-CN" altLang="en-US" dirty="0" smtClean="0"/>
              <a:t>把一个</a:t>
            </a:r>
            <a:r>
              <a:rPr lang="en-US" altLang="zh-CN" dirty="0" err="1" smtClean="0"/>
              <a:t>ndarray</a:t>
            </a:r>
            <a:r>
              <a:rPr lang="zh-CN" altLang="en-US" dirty="0" smtClean="0"/>
              <a:t>保存</a:t>
            </a:r>
            <a:r>
              <a:rPr lang="zh-CN" altLang="en-US" dirty="0" smtClean="0"/>
              <a:t>到文件</a:t>
            </a:r>
            <a:endParaRPr lang="en-US" altLang="zh-CN" dirty="0" smtClean="0"/>
          </a:p>
          <a:p>
            <a:r>
              <a:rPr lang="en-US" altLang="zh-CN" dirty="0" err="1"/>
              <a:t>numpy.savetxt</a:t>
            </a:r>
            <a:r>
              <a:rPr lang="en-US" altLang="zh-CN" dirty="0"/>
              <a:t>(</a:t>
            </a:r>
            <a:r>
              <a:rPr lang="en-US" altLang="zh-CN" dirty="0" err="1"/>
              <a:t>fname</a:t>
            </a:r>
            <a:r>
              <a:rPr lang="en-US" altLang="zh-CN" dirty="0"/>
              <a:t>, X, </a:t>
            </a:r>
            <a:r>
              <a:rPr lang="en-US" altLang="zh-CN" dirty="0" err="1"/>
              <a:t>fmt</a:t>
            </a:r>
            <a:r>
              <a:rPr lang="en-US" altLang="zh-CN" dirty="0"/>
              <a:t>='%.18e', delimiter=' ', newline='\n', header='', footer='', comments='# ', encoding=None) </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4287123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Numpy</a:t>
            </a:r>
            <a:r>
              <a:rPr lang="zh-CN" altLang="en-US" dirty="0" smtClean="0"/>
              <a:t>读文件</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Numpy</a:t>
            </a:r>
            <a:r>
              <a:rPr lang="zh-CN" altLang="zh-CN" dirty="0"/>
              <a:t>中直接读数据文件有</a:t>
            </a:r>
            <a:r>
              <a:rPr lang="zh-CN" altLang="zh-CN" dirty="0" smtClean="0"/>
              <a:t>两</a:t>
            </a:r>
            <a:r>
              <a:rPr lang="zh-CN" altLang="en-US" dirty="0" smtClean="0"/>
              <a:t>个函数：</a:t>
            </a:r>
            <a:r>
              <a:rPr lang="en-US" altLang="zh-CN" dirty="0" err="1" smtClean="0"/>
              <a:t>loadtxt</a:t>
            </a:r>
            <a:r>
              <a:rPr lang="zh-CN" altLang="en-US" dirty="0" smtClean="0"/>
              <a:t>和</a:t>
            </a:r>
            <a:r>
              <a:rPr lang="en-US" altLang="zh-CN" dirty="0" err="1"/>
              <a:t>genfromtxt</a:t>
            </a:r>
            <a:endParaRPr lang="zh-CN" altLang="zh-CN" dirty="0"/>
          </a:p>
          <a:p>
            <a:r>
              <a:rPr lang="en-US" altLang="zh-CN" dirty="0" err="1" smtClean="0"/>
              <a:t>numpy.loadtxt</a:t>
            </a:r>
            <a:r>
              <a:rPr lang="en-US" altLang="zh-CN" dirty="0" smtClean="0"/>
              <a:t>(</a:t>
            </a:r>
            <a:r>
              <a:rPr lang="en-US" altLang="zh-CN" i="1" dirty="0" err="1" smtClean="0"/>
              <a:t>fname</a:t>
            </a:r>
            <a:r>
              <a:rPr lang="en-US" altLang="zh-CN" dirty="0"/>
              <a:t>, </a:t>
            </a:r>
            <a:r>
              <a:rPr lang="en-US" altLang="zh-CN" i="1" dirty="0" err="1"/>
              <a:t>dtype</a:t>
            </a:r>
            <a:r>
              <a:rPr lang="en-US" altLang="zh-CN" i="1" dirty="0"/>
              <a:t>=&lt;class 'float'&gt;</a:t>
            </a:r>
            <a:r>
              <a:rPr lang="en-US" altLang="zh-CN" dirty="0"/>
              <a:t>, </a:t>
            </a:r>
            <a:r>
              <a:rPr lang="en-US" altLang="zh-CN" i="1" dirty="0"/>
              <a:t>comments='#'</a:t>
            </a:r>
            <a:r>
              <a:rPr lang="en-US" altLang="zh-CN" dirty="0"/>
              <a:t>, </a:t>
            </a:r>
            <a:r>
              <a:rPr lang="en-US" altLang="zh-CN" i="1" dirty="0"/>
              <a:t>delimiter=None</a:t>
            </a:r>
            <a:r>
              <a:rPr lang="en-US" altLang="zh-CN" dirty="0"/>
              <a:t>, </a:t>
            </a:r>
            <a:endParaRPr lang="zh-CN" altLang="zh-CN" dirty="0"/>
          </a:p>
          <a:p>
            <a:r>
              <a:rPr lang="en-US" altLang="zh-CN" i="1" dirty="0"/>
              <a:t>converters=None</a:t>
            </a:r>
            <a:r>
              <a:rPr lang="en-US" altLang="zh-CN" dirty="0"/>
              <a:t>, </a:t>
            </a:r>
            <a:r>
              <a:rPr lang="en-US" altLang="zh-CN" i="1" dirty="0" err="1"/>
              <a:t>skiprows</a:t>
            </a:r>
            <a:r>
              <a:rPr lang="en-US" altLang="zh-CN" i="1" dirty="0"/>
              <a:t>=0</a:t>
            </a:r>
            <a:r>
              <a:rPr lang="en-US" altLang="zh-CN" dirty="0"/>
              <a:t>, </a:t>
            </a:r>
            <a:r>
              <a:rPr lang="en-US" altLang="zh-CN" i="1" dirty="0" err="1"/>
              <a:t>usecols</a:t>
            </a:r>
            <a:r>
              <a:rPr lang="en-US" altLang="zh-CN" i="1" dirty="0"/>
              <a:t>=None</a:t>
            </a:r>
            <a:r>
              <a:rPr lang="en-US" altLang="zh-CN" dirty="0"/>
              <a:t>, </a:t>
            </a:r>
            <a:r>
              <a:rPr lang="en-US" altLang="zh-CN" i="1" dirty="0"/>
              <a:t>unpack=False</a:t>
            </a:r>
            <a:r>
              <a:rPr lang="en-US" altLang="zh-CN" dirty="0"/>
              <a:t>, </a:t>
            </a:r>
            <a:r>
              <a:rPr lang="en-US" altLang="zh-CN" i="1" dirty="0" err="1"/>
              <a:t>ndmin</a:t>
            </a:r>
            <a:r>
              <a:rPr lang="en-US" altLang="zh-CN" i="1" dirty="0"/>
              <a:t>=0</a:t>
            </a:r>
            <a:r>
              <a:rPr lang="en-US" altLang="zh-CN" dirty="0"/>
              <a:t>, </a:t>
            </a:r>
            <a:r>
              <a:rPr lang="en-US" altLang="zh-CN" i="1" dirty="0"/>
              <a:t>encoding='bytes'</a:t>
            </a:r>
            <a:r>
              <a:rPr lang="en-US" altLang="zh-CN" dirty="0"/>
              <a:t>, </a:t>
            </a:r>
            <a:r>
              <a:rPr lang="en-US" altLang="zh-CN" i="1" dirty="0" err="1"/>
              <a:t>max_rows</a:t>
            </a:r>
            <a:r>
              <a:rPr lang="en-US" altLang="zh-CN" i="1" dirty="0"/>
              <a:t>=None</a:t>
            </a:r>
            <a:endParaRPr lang="zh-CN" altLang="zh-CN" dirty="0"/>
          </a:p>
          <a:p>
            <a:r>
              <a:rPr lang="en-US" altLang="zh-CN" dirty="0"/>
              <a:t> </a:t>
            </a:r>
            <a:endParaRPr lang="zh-CN" altLang="zh-CN" dirty="0"/>
          </a:p>
          <a:p>
            <a:r>
              <a:rPr lang="en-US" altLang="zh-CN" dirty="0" err="1"/>
              <a:t>fname</a:t>
            </a:r>
            <a:r>
              <a:rPr lang="zh-CN" altLang="zh-CN" dirty="0"/>
              <a:t>：文件名</a:t>
            </a:r>
          </a:p>
          <a:p>
            <a:r>
              <a:rPr lang="en-US" altLang="zh-CN" dirty="0" err="1"/>
              <a:t>dtype</a:t>
            </a:r>
            <a:r>
              <a:rPr lang="zh-CN" altLang="zh-CN" dirty="0"/>
              <a:t>：默认读入的数据是</a:t>
            </a:r>
            <a:r>
              <a:rPr lang="en-US" altLang="zh-CN" dirty="0"/>
              <a:t>float</a:t>
            </a:r>
            <a:r>
              <a:rPr lang="zh-CN" altLang="zh-CN" dirty="0"/>
              <a:t>类型</a:t>
            </a:r>
          </a:p>
          <a:p>
            <a:r>
              <a:rPr lang="en-US" altLang="zh-CN" dirty="0"/>
              <a:t>comment</a:t>
            </a:r>
            <a:r>
              <a:rPr lang="zh-CN" altLang="zh-CN" dirty="0"/>
              <a:t>：如果有评论行，它用的是什么符号。默认是</a:t>
            </a:r>
            <a:r>
              <a:rPr lang="en-US" altLang="zh-CN" dirty="0"/>
              <a:t>#</a:t>
            </a:r>
            <a:endParaRPr lang="zh-CN" altLang="zh-CN" dirty="0"/>
          </a:p>
          <a:p>
            <a:r>
              <a:rPr lang="en-US" altLang="zh-CN" dirty="0"/>
              <a:t>delimiter</a:t>
            </a:r>
            <a:r>
              <a:rPr lang="zh-CN" altLang="zh-CN" dirty="0"/>
              <a:t>：分隔符。默认是空格</a:t>
            </a:r>
          </a:p>
          <a:p>
            <a:endParaRPr lang="zh-CN" altLang="en-US" dirty="0"/>
          </a:p>
        </p:txBody>
      </p:sp>
    </p:spTree>
    <p:extLst>
      <p:ext uri="{BB962C8B-B14F-4D97-AF65-F5344CB8AC3E}">
        <p14:creationId xmlns:p14="http://schemas.microsoft.com/office/powerpoint/2010/main" val="37653982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err="1" smtClean="0"/>
              <a:t>genfromtxt</a:t>
            </a:r>
            <a:endParaRPr lang="zh-CN" altLang="zh-CN" dirty="0"/>
          </a:p>
          <a:p>
            <a:r>
              <a:rPr lang="zh-CN" altLang="zh-CN" dirty="0"/>
              <a:t>功能更强大的读取数据文件的函数。可以处理缺失值。参数如下：</a:t>
            </a:r>
          </a:p>
          <a:p>
            <a:r>
              <a:rPr lang="en-US" altLang="zh-CN" dirty="0"/>
              <a:t> </a:t>
            </a:r>
            <a:endParaRPr lang="zh-CN" altLang="zh-CN" dirty="0"/>
          </a:p>
          <a:p>
            <a:r>
              <a:rPr lang="en-US" altLang="zh-CN" dirty="0" err="1"/>
              <a:t>numpy.genfromtxt</a:t>
            </a:r>
            <a:r>
              <a:rPr lang="en-US" altLang="zh-CN" dirty="0"/>
              <a:t>(</a:t>
            </a:r>
            <a:r>
              <a:rPr lang="en-US" altLang="zh-CN" i="1" dirty="0" err="1"/>
              <a:t>fname</a:t>
            </a:r>
            <a:r>
              <a:rPr lang="en-US" altLang="zh-CN" dirty="0"/>
              <a:t>, </a:t>
            </a:r>
            <a:r>
              <a:rPr lang="en-US" altLang="zh-CN" i="1" dirty="0" err="1"/>
              <a:t>dtype</a:t>
            </a:r>
            <a:r>
              <a:rPr lang="en-US" altLang="zh-CN" i="1" dirty="0"/>
              <a:t>=&lt;class 'float'&gt;</a:t>
            </a:r>
            <a:r>
              <a:rPr lang="en-US" altLang="zh-CN" dirty="0"/>
              <a:t>, </a:t>
            </a:r>
            <a:r>
              <a:rPr lang="en-US" altLang="zh-CN" i="1" dirty="0"/>
              <a:t>comments='#'</a:t>
            </a:r>
            <a:r>
              <a:rPr lang="en-US" altLang="zh-CN" dirty="0"/>
              <a:t>, </a:t>
            </a:r>
            <a:r>
              <a:rPr lang="en-US" altLang="zh-CN" i="1" dirty="0"/>
              <a:t>delimiter=None</a:t>
            </a:r>
            <a:r>
              <a:rPr lang="en-US" altLang="zh-CN" dirty="0"/>
              <a:t>, </a:t>
            </a:r>
            <a:r>
              <a:rPr lang="en-US" altLang="zh-CN" i="1" dirty="0" err="1"/>
              <a:t>skip_header</a:t>
            </a:r>
            <a:r>
              <a:rPr lang="en-US" altLang="zh-CN" i="1" dirty="0"/>
              <a:t>=0</a:t>
            </a:r>
            <a:r>
              <a:rPr lang="en-US" altLang="zh-CN" dirty="0"/>
              <a:t>, </a:t>
            </a:r>
            <a:r>
              <a:rPr lang="en-US" altLang="zh-CN" i="1" dirty="0" err="1"/>
              <a:t>skip_footer</a:t>
            </a:r>
            <a:r>
              <a:rPr lang="en-US" altLang="zh-CN" i="1" dirty="0"/>
              <a:t>=0</a:t>
            </a:r>
            <a:r>
              <a:rPr lang="en-US" altLang="zh-CN" dirty="0"/>
              <a:t>, </a:t>
            </a:r>
            <a:r>
              <a:rPr lang="en-US" altLang="zh-CN" i="1" dirty="0"/>
              <a:t>converters=None</a:t>
            </a:r>
            <a:r>
              <a:rPr lang="en-US" altLang="zh-CN" dirty="0"/>
              <a:t>, </a:t>
            </a:r>
            <a:r>
              <a:rPr lang="en-US" altLang="zh-CN" i="1" dirty="0" err="1"/>
              <a:t>missing_values</a:t>
            </a:r>
            <a:r>
              <a:rPr lang="en-US" altLang="zh-CN" i="1" dirty="0"/>
              <a:t>=None</a:t>
            </a:r>
            <a:r>
              <a:rPr lang="en-US" altLang="zh-CN" dirty="0"/>
              <a:t>, </a:t>
            </a:r>
            <a:r>
              <a:rPr lang="en-US" altLang="zh-CN" i="1" dirty="0" err="1"/>
              <a:t>filling_values</a:t>
            </a:r>
            <a:r>
              <a:rPr lang="en-US" altLang="zh-CN" i="1" dirty="0"/>
              <a:t>=None</a:t>
            </a:r>
            <a:r>
              <a:rPr lang="en-US" altLang="zh-CN" dirty="0"/>
              <a:t>, </a:t>
            </a:r>
            <a:r>
              <a:rPr lang="en-US" altLang="zh-CN" i="1" dirty="0" err="1">
                <a:solidFill>
                  <a:srgbClr val="FF0000"/>
                </a:solidFill>
              </a:rPr>
              <a:t>usecols</a:t>
            </a:r>
            <a:r>
              <a:rPr lang="en-US" altLang="zh-CN" i="1" dirty="0">
                <a:solidFill>
                  <a:srgbClr val="FF0000"/>
                </a:solidFill>
              </a:rPr>
              <a:t>=None</a:t>
            </a:r>
            <a:r>
              <a:rPr lang="en-US" altLang="zh-CN" dirty="0">
                <a:solidFill>
                  <a:srgbClr val="FF0000"/>
                </a:solidFill>
              </a:rPr>
              <a:t>,</a:t>
            </a:r>
            <a:r>
              <a:rPr lang="en-US" altLang="zh-CN" dirty="0"/>
              <a:t> </a:t>
            </a:r>
            <a:r>
              <a:rPr lang="en-US" altLang="zh-CN" i="1" dirty="0"/>
              <a:t>names=None</a:t>
            </a:r>
            <a:r>
              <a:rPr lang="en-US" altLang="zh-CN" dirty="0"/>
              <a:t>, </a:t>
            </a:r>
            <a:r>
              <a:rPr lang="en-US" altLang="zh-CN" i="1" dirty="0" err="1"/>
              <a:t>excludelist</a:t>
            </a:r>
            <a:r>
              <a:rPr lang="en-US" altLang="zh-CN" i="1" dirty="0"/>
              <a:t>=None</a:t>
            </a:r>
            <a:r>
              <a:rPr lang="en-US" altLang="zh-CN" dirty="0"/>
              <a:t>, </a:t>
            </a:r>
            <a:r>
              <a:rPr lang="en-US" altLang="zh-CN" i="1" dirty="0" err="1"/>
              <a:t>deletechars</a:t>
            </a:r>
            <a:r>
              <a:rPr lang="en-US" altLang="zh-CN" i="1" dirty="0"/>
              <a:t>=None</a:t>
            </a:r>
            <a:r>
              <a:rPr lang="en-US" altLang="zh-CN" dirty="0"/>
              <a:t>, </a:t>
            </a:r>
            <a:r>
              <a:rPr lang="en-US" altLang="zh-CN" i="1" dirty="0" err="1"/>
              <a:t>replace_space</a:t>
            </a:r>
            <a:r>
              <a:rPr lang="en-US" altLang="zh-CN" i="1" dirty="0"/>
              <a:t>='_'</a:t>
            </a:r>
            <a:r>
              <a:rPr lang="en-US" altLang="zh-CN" dirty="0"/>
              <a:t>, </a:t>
            </a:r>
            <a:r>
              <a:rPr lang="en-US" altLang="zh-CN" i="1" dirty="0" err="1"/>
              <a:t>autostrip</a:t>
            </a:r>
            <a:r>
              <a:rPr lang="en-US" altLang="zh-CN" i="1" dirty="0"/>
              <a:t>=False</a:t>
            </a:r>
            <a:r>
              <a:rPr lang="en-US" altLang="zh-CN" dirty="0"/>
              <a:t>, </a:t>
            </a:r>
            <a:r>
              <a:rPr lang="en-US" altLang="zh-CN" i="1" dirty="0" err="1"/>
              <a:t>case_sensitive</a:t>
            </a:r>
            <a:r>
              <a:rPr lang="en-US" altLang="zh-CN" i="1" dirty="0"/>
              <a:t>=True</a:t>
            </a:r>
            <a:r>
              <a:rPr lang="en-US" altLang="zh-CN" dirty="0"/>
              <a:t>, </a:t>
            </a:r>
            <a:r>
              <a:rPr lang="en-US" altLang="zh-CN" i="1" dirty="0" err="1"/>
              <a:t>defaultfmt</a:t>
            </a:r>
            <a:r>
              <a:rPr lang="en-US" altLang="zh-CN" i="1" dirty="0"/>
              <a:t>='</a:t>
            </a:r>
            <a:r>
              <a:rPr lang="en-US" altLang="zh-CN" i="1" dirty="0" err="1"/>
              <a:t>f%i</a:t>
            </a:r>
            <a:r>
              <a:rPr lang="en-US" altLang="zh-CN" i="1" dirty="0"/>
              <a:t>'</a:t>
            </a:r>
            <a:r>
              <a:rPr lang="en-US" altLang="zh-CN" dirty="0"/>
              <a:t>, </a:t>
            </a:r>
            <a:r>
              <a:rPr lang="en-US" altLang="zh-CN" i="1" dirty="0"/>
              <a:t>unpack=None</a:t>
            </a:r>
            <a:r>
              <a:rPr lang="en-US" altLang="zh-CN" dirty="0"/>
              <a:t>, </a:t>
            </a:r>
            <a:r>
              <a:rPr lang="en-US" altLang="zh-CN" i="1" dirty="0" err="1"/>
              <a:t>usemask</a:t>
            </a:r>
            <a:r>
              <a:rPr lang="en-US" altLang="zh-CN" i="1" dirty="0"/>
              <a:t>=False</a:t>
            </a:r>
            <a:r>
              <a:rPr lang="en-US" altLang="zh-CN" dirty="0"/>
              <a:t>, </a:t>
            </a:r>
            <a:r>
              <a:rPr lang="en-US" altLang="zh-CN" i="1" dirty="0"/>
              <a:t>loose=True</a:t>
            </a:r>
            <a:r>
              <a:rPr lang="en-US" altLang="zh-CN" dirty="0"/>
              <a:t>, </a:t>
            </a:r>
            <a:r>
              <a:rPr lang="en-US" altLang="zh-CN" i="1" dirty="0" err="1"/>
              <a:t>invalid_raise</a:t>
            </a:r>
            <a:r>
              <a:rPr lang="en-US" altLang="zh-CN" i="1" dirty="0"/>
              <a:t>=True</a:t>
            </a:r>
            <a:r>
              <a:rPr lang="en-US" altLang="zh-CN" dirty="0"/>
              <a:t>, </a:t>
            </a:r>
            <a:r>
              <a:rPr lang="en-US" altLang="zh-CN" i="1" dirty="0" err="1"/>
              <a:t>max_rows</a:t>
            </a:r>
            <a:r>
              <a:rPr lang="en-US" altLang="zh-CN" i="1" dirty="0"/>
              <a:t>=None</a:t>
            </a:r>
            <a:r>
              <a:rPr lang="en-US" altLang="zh-CN" dirty="0"/>
              <a:t>, </a:t>
            </a:r>
            <a:r>
              <a:rPr lang="en-US" altLang="zh-CN" i="1" dirty="0"/>
              <a:t>encoding='bytes'</a:t>
            </a:r>
            <a:r>
              <a:rPr lang="en-US" altLang="zh-CN" dirty="0"/>
              <a:t>)</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2535890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我们可以读入文件中的某一列某几列，</a:t>
            </a:r>
            <a:endParaRPr lang="en-US" altLang="zh-CN" dirty="0" smtClean="0"/>
          </a:p>
          <a:p>
            <a:r>
              <a:rPr lang="zh-CN" altLang="en-US" dirty="0" smtClean="0"/>
              <a:t>例如，</a:t>
            </a:r>
            <a:r>
              <a:rPr lang="en-US" altLang="zh-CN" dirty="0" err="1" smtClean="0"/>
              <a:t>iris.data</a:t>
            </a:r>
            <a:r>
              <a:rPr lang="zh-CN" altLang="en-US" dirty="0" smtClean="0"/>
              <a:t>文件中的数据集的最后一列是类别标签，其余列是实数。我们可以分别读入这些数据</a:t>
            </a:r>
            <a:endParaRPr lang="en-US" altLang="zh-CN" dirty="0" smtClean="0"/>
          </a:p>
          <a:p>
            <a:r>
              <a:rPr lang="en-US" altLang="zh-CN" dirty="0"/>
              <a:t>category=</a:t>
            </a:r>
            <a:r>
              <a:rPr lang="en-US" altLang="zh-CN" dirty="0" err="1"/>
              <a:t>np.genfromtxt</a:t>
            </a:r>
            <a:r>
              <a:rPr lang="en-US" altLang="zh-CN" dirty="0"/>
              <a:t>('</a:t>
            </a:r>
            <a:r>
              <a:rPr lang="en-US" altLang="zh-CN" dirty="0" err="1"/>
              <a:t>iris.data</a:t>
            </a:r>
            <a:r>
              <a:rPr lang="en-US" altLang="zh-CN" dirty="0"/>
              <a:t>', delimiter=',',</a:t>
            </a:r>
            <a:r>
              <a:rPr lang="en-US" altLang="zh-CN" dirty="0" err="1"/>
              <a:t>usecols</a:t>
            </a:r>
            <a:r>
              <a:rPr lang="en-US" altLang="zh-CN" dirty="0"/>
              <a:t>=4, </a:t>
            </a:r>
            <a:r>
              <a:rPr lang="en-US" altLang="zh-CN" dirty="0" err="1"/>
              <a:t>dtype</a:t>
            </a:r>
            <a:r>
              <a:rPr lang="en-US" altLang="zh-CN" dirty="0"/>
              <a:t>='</a:t>
            </a:r>
            <a:r>
              <a:rPr lang="en-US" altLang="zh-CN" dirty="0" err="1"/>
              <a:t>unicode</a:t>
            </a:r>
            <a:r>
              <a:rPr lang="en-US" altLang="zh-CN" dirty="0"/>
              <a:t>')</a:t>
            </a:r>
            <a:endParaRPr lang="zh-CN" altLang="zh-CN" dirty="0"/>
          </a:p>
          <a:p>
            <a:r>
              <a:rPr lang="en-US" altLang="zh-CN" dirty="0" err="1"/>
              <a:t>ndata</a:t>
            </a:r>
            <a:r>
              <a:rPr lang="en-US" altLang="zh-CN" dirty="0"/>
              <a:t>=</a:t>
            </a:r>
            <a:r>
              <a:rPr lang="en-US" altLang="zh-CN" dirty="0" err="1"/>
              <a:t>np.genfromtxt</a:t>
            </a:r>
            <a:r>
              <a:rPr lang="en-US" altLang="zh-CN" dirty="0"/>
              <a:t>('</a:t>
            </a:r>
            <a:r>
              <a:rPr lang="en-US" altLang="zh-CN" dirty="0" err="1"/>
              <a:t>iris.data</a:t>
            </a:r>
            <a:r>
              <a:rPr lang="en-US" altLang="zh-CN" dirty="0"/>
              <a:t>', delimiter=',',</a:t>
            </a:r>
            <a:r>
              <a:rPr lang="en-US" altLang="zh-CN" dirty="0" err="1"/>
              <a:t>usecols</a:t>
            </a:r>
            <a:r>
              <a:rPr lang="en-US" altLang="zh-CN" dirty="0"/>
              <a:t>=[0,1,2,3])</a:t>
            </a:r>
            <a:endParaRPr lang="zh-CN" altLang="zh-CN" dirty="0"/>
          </a:p>
          <a:p>
            <a:endParaRPr lang="zh-CN" altLang="en-US" dirty="0"/>
          </a:p>
        </p:txBody>
      </p:sp>
    </p:spTree>
    <p:extLst>
      <p:ext uri="{BB962C8B-B14F-4D97-AF65-F5344CB8AC3E}">
        <p14:creationId xmlns:p14="http://schemas.microsoft.com/office/powerpoint/2010/main" val="11483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
            <a:ext cx="6768652" cy="485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088" y="4733984"/>
            <a:ext cx="6768652" cy="192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6576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smtClean="0"/>
              <a:t>读入 </a:t>
            </a:r>
            <a:r>
              <a:rPr lang="en-US" altLang="zh-CN" dirty="0" err="1" smtClean="0"/>
              <a:t>iris.data</a:t>
            </a:r>
            <a:r>
              <a:rPr lang="zh-CN" altLang="en-US" dirty="0" smtClean="0"/>
              <a:t>文件中的数据集，建立</a:t>
            </a:r>
            <a:r>
              <a:rPr lang="en-US" altLang="zh-CN" dirty="0" err="1" smtClean="0"/>
              <a:t>ndarray</a:t>
            </a:r>
            <a:r>
              <a:rPr lang="zh-CN" altLang="en-US" dirty="0" smtClean="0"/>
              <a:t>数据对象。</a:t>
            </a:r>
            <a:endParaRPr lang="en-US" altLang="zh-CN" dirty="0" smtClean="0"/>
          </a:p>
          <a:p>
            <a:r>
              <a:rPr lang="zh-CN" altLang="en-US" dirty="0" smtClean="0"/>
              <a:t>并把每一列按最大值进行规范化。</a:t>
            </a:r>
            <a:endParaRPr lang="en-US" altLang="zh-CN" dirty="0" smtClean="0"/>
          </a:p>
          <a:p>
            <a:r>
              <a:rPr lang="zh-CN" altLang="en-US" dirty="0" smtClean="0"/>
              <a:t>并保存到一个文件里</a:t>
            </a:r>
            <a:endParaRPr lang="en-US" altLang="zh-CN" dirty="0" smtClean="0"/>
          </a:p>
          <a:p>
            <a:endParaRPr lang="en-US" altLang="zh-CN" dirty="0"/>
          </a:p>
          <a:p>
            <a:r>
              <a:rPr lang="zh-CN" altLang="en-US" dirty="0" smtClean="0"/>
              <a:t>注</a:t>
            </a:r>
            <a:r>
              <a:rPr lang="en-US" altLang="zh-CN" dirty="0" smtClean="0"/>
              <a:t>: </a:t>
            </a:r>
            <a:r>
              <a:rPr lang="zh-CN" altLang="en-US" dirty="0" smtClean="0"/>
              <a:t>一个二维结构的</a:t>
            </a:r>
            <a:r>
              <a:rPr lang="en-US" altLang="zh-CN" dirty="0" err="1" smtClean="0"/>
              <a:t>ndarray</a:t>
            </a:r>
            <a:r>
              <a:rPr lang="zh-CN" altLang="en-US" dirty="0" smtClean="0"/>
              <a:t>，除以</a:t>
            </a:r>
            <a:r>
              <a:rPr lang="zh-CN" altLang="en-US" dirty="0" smtClean="0"/>
              <a:t>一维</a:t>
            </a:r>
            <a:r>
              <a:rPr lang="en-US" altLang="zh-CN" dirty="0" err="1" smtClean="0"/>
              <a:t>ndarray</a:t>
            </a:r>
            <a:r>
              <a:rPr lang="zh-CN" altLang="en-US" dirty="0"/>
              <a:t>向量是</a:t>
            </a:r>
            <a:r>
              <a:rPr lang="zh-CN" altLang="en-US" dirty="0" smtClean="0"/>
              <a:t>逐行相除</a:t>
            </a:r>
            <a:r>
              <a:rPr lang="zh-CN" altLang="en-US" dirty="0" smtClean="0"/>
              <a:t>。</a:t>
            </a:r>
            <a:endParaRPr lang="en-US" altLang="zh-CN" dirty="0" smtClean="0"/>
          </a:p>
          <a:p>
            <a:r>
              <a:rPr lang="zh-CN" altLang="en-US" dirty="0" smtClean="0"/>
              <a:t>如果要逐列相除，则把一维向量转换成只有一列的二维数组</a:t>
            </a:r>
            <a:endParaRPr lang="zh-CN" altLang="en-US" dirty="0"/>
          </a:p>
        </p:txBody>
      </p:sp>
      <p:sp>
        <p:nvSpPr>
          <p:cNvPr id="5" name="矩形 4"/>
          <p:cNvSpPr/>
          <p:nvPr/>
        </p:nvSpPr>
        <p:spPr>
          <a:xfrm>
            <a:off x="2051538" y="4966791"/>
            <a:ext cx="6096000" cy="1754326"/>
          </a:xfrm>
          <a:prstGeom prst="rect">
            <a:avLst/>
          </a:prstGeom>
        </p:spPr>
        <p:txBody>
          <a:bodyPr>
            <a:spAutoFit/>
          </a:bodyPr>
          <a:lstStyle/>
          <a:p>
            <a:r>
              <a:rPr lang="zh-CN" altLang="en-US" dirty="0"/>
              <a:t>a = np.random.rand(3,4)</a:t>
            </a:r>
          </a:p>
          <a:p>
            <a:r>
              <a:rPr lang="zh-CN" altLang="en-US" dirty="0"/>
              <a:t>amax = np.max(a, axis=0)</a:t>
            </a:r>
          </a:p>
          <a:p>
            <a:r>
              <a:rPr lang="zh-CN" altLang="en-US" dirty="0"/>
              <a:t>a/amax</a:t>
            </a:r>
          </a:p>
          <a:p>
            <a:endParaRPr lang="zh-CN" altLang="en-US" dirty="0"/>
          </a:p>
          <a:p>
            <a:r>
              <a:rPr lang="zh-CN" altLang="en-US" dirty="0"/>
              <a:t>amax = np.max(a, axis=1)[:,None]</a:t>
            </a:r>
          </a:p>
          <a:p>
            <a:r>
              <a:rPr lang="zh-CN" altLang="en-US" dirty="0"/>
              <a:t>a/amax</a:t>
            </a:r>
          </a:p>
        </p:txBody>
      </p:sp>
    </p:spTree>
    <p:extLst>
      <p:ext uri="{BB962C8B-B14F-4D97-AF65-F5344CB8AC3E}">
        <p14:creationId xmlns:p14="http://schemas.microsoft.com/office/powerpoint/2010/main" val="28880026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Ndarray</a:t>
            </a:r>
            <a:r>
              <a:rPr lang="zh-CN" altLang="en-US" dirty="0" smtClean="0"/>
              <a:t>对象的数据类型转换</a:t>
            </a:r>
            <a:endParaRPr lang="zh-CN" altLang="en-US" dirty="0"/>
          </a:p>
        </p:txBody>
      </p:sp>
      <p:sp>
        <p:nvSpPr>
          <p:cNvPr id="3" name="内容占位符 2"/>
          <p:cNvSpPr>
            <a:spLocks noGrp="1"/>
          </p:cNvSpPr>
          <p:nvPr>
            <p:ph idx="1"/>
          </p:nvPr>
        </p:nvSpPr>
        <p:spPr/>
        <p:txBody>
          <a:bodyPr>
            <a:normAutofit/>
          </a:bodyPr>
          <a:lstStyle/>
          <a:p>
            <a:r>
              <a:rPr lang="en-US" altLang="zh-CN" dirty="0" err="1" smtClean="0"/>
              <a:t>Numpy</a:t>
            </a:r>
            <a:r>
              <a:rPr lang="zh-CN" altLang="en-US" dirty="0" smtClean="0"/>
              <a:t>中的数据类型有：</a:t>
            </a:r>
            <a:r>
              <a:rPr lang="en-US" altLang="zh-CN" dirty="0" err="1" smtClean="0"/>
              <a:t>str</a:t>
            </a:r>
            <a:r>
              <a:rPr lang="en-US" altLang="zh-CN" dirty="0" smtClean="0"/>
              <a:t>, </a:t>
            </a:r>
            <a:r>
              <a:rPr lang="en-US" altLang="zh-CN" dirty="0" err="1" smtClean="0"/>
              <a:t>int</a:t>
            </a:r>
            <a:r>
              <a:rPr lang="en-US" altLang="zh-CN" dirty="0" smtClean="0"/>
              <a:t>, float</a:t>
            </a:r>
          </a:p>
          <a:p>
            <a:r>
              <a:rPr lang="zh-CN" altLang="en-US" dirty="0" smtClean="0"/>
              <a:t>如果想把一个</a:t>
            </a:r>
            <a:r>
              <a:rPr lang="en-US" altLang="zh-CN" dirty="0" err="1" smtClean="0"/>
              <a:t>ndarray</a:t>
            </a:r>
            <a:r>
              <a:rPr lang="zh-CN" altLang="en-US" dirty="0" smtClean="0"/>
              <a:t>数据对象的数据类型转换，可以调用该对象下的</a:t>
            </a:r>
            <a:r>
              <a:rPr lang="en-US" altLang="zh-CN" dirty="0" err="1" smtClean="0"/>
              <a:t>astype</a:t>
            </a:r>
            <a:r>
              <a:rPr lang="en-US" altLang="zh-CN" dirty="0" smtClean="0"/>
              <a:t>()</a:t>
            </a:r>
            <a:r>
              <a:rPr lang="zh-CN" altLang="en-US" dirty="0" smtClean="0"/>
              <a:t>函数，其参数给出</a:t>
            </a:r>
            <a:r>
              <a:rPr lang="en-US" altLang="zh-CN" dirty="0" err="1" smtClean="0"/>
              <a:t>str</a:t>
            </a:r>
            <a:r>
              <a:rPr lang="zh-CN" altLang="en-US" dirty="0" smtClean="0"/>
              <a:t>或</a:t>
            </a:r>
            <a:r>
              <a:rPr lang="en-US" altLang="zh-CN" dirty="0" err="1" smtClean="0"/>
              <a:t>int</a:t>
            </a:r>
            <a:r>
              <a:rPr lang="zh-CN" altLang="en-US" dirty="0" smtClean="0"/>
              <a:t>或者</a:t>
            </a:r>
            <a:r>
              <a:rPr lang="en-US" altLang="zh-CN" dirty="0" smtClean="0"/>
              <a:t>float</a:t>
            </a:r>
            <a:r>
              <a:rPr lang="zh-CN" altLang="en-US" dirty="0" smtClean="0"/>
              <a:t>。</a:t>
            </a:r>
            <a:endParaRPr lang="en-US" altLang="zh-CN" dirty="0" smtClean="0"/>
          </a:p>
          <a:p>
            <a:r>
              <a:rPr lang="zh-CN" altLang="en-US" dirty="0" smtClean="0"/>
              <a:t>例如，</a:t>
            </a:r>
            <a:endParaRPr lang="en-US" altLang="zh-CN" dirty="0" smtClean="0"/>
          </a:p>
          <a:p>
            <a:r>
              <a:rPr lang="en-US" altLang="zh-CN" dirty="0" smtClean="0"/>
              <a:t>import </a:t>
            </a:r>
            <a:r>
              <a:rPr lang="en-US" altLang="zh-CN" dirty="0" err="1"/>
              <a:t>numpy</a:t>
            </a:r>
            <a:r>
              <a:rPr lang="en-US" altLang="zh-CN" dirty="0"/>
              <a:t> as np</a:t>
            </a:r>
          </a:p>
          <a:p>
            <a:r>
              <a:rPr lang="en-US" altLang="zh-CN" dirty="0" smtClean="0"/>
              <a:t>a=</a:t>
            </a:r>
            <a:r>
              <a:rPr lang="en-US" altLang="zh-CN" dirty="0" err="1" smtClean="0"/>
              <a:t>np.ones</a:t>
            </a:r>
            <a:r>
              <a:rPr lang="en-US" altLang="zh-CN" dirty="0"/>
              <a:t>((3,3))</a:t>
            </a:r>
          </a:p>
          <a:p>
            <a:r>
              <a:rPr lang="en-US" altLang="zh-CN" dirty="0" err="1"/>
              <a:t>a.astype</a:t>
            </a:r>
            <a:r>
              <a:rPr lang="en-US" altLang="zh-CN" dirty="0"/>
              <a:t>(</a:t>
            </a:r>
            <a:r>
              <a:rPr lang="en-US" altLang="zh-CN" dirty="0" err="1"/>
              <a:t>str</a:t>
            </a:r>
            <a:r>
              <a:rPr lang="en-US" altLang="zh-CN" dirty="0"/>
              <a:t>)</a:t>
            </a:r>
          </a:p>
          <a:p>
            <a:r>
              <a:rPr lang="en-US" altLang="zh-CN" dirty="0" smtClean="0"/>
              <a:t>b </a:t>
            </a:r>
            <a:r>
              <a:rPr lang="en-US" altLang="zh-CN" dirty="0"/>
              <a:t>= </a:t>
            </a:r>
            <a:r>
              <a:rPr lang="en-US" altLang="zh-CN" dirty="0" err="1"/>
              <a:t>a.astype</a:t>
            </a:r>
            <a:r>
              <a:rPr lang="en-US" altLang="zh-CN" dirty="0"/>
              <a:t>(</a:t>
            </a:r>
            <a:r>
              <a:rPr lang="en-US" altLang="zh-CN" dirty="0" err="1"/>
              <a:t>int</a:t>
            </a:r>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4500171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667125" y="908051"/>
            <a:ext cx="0" cy="4252913"/>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3000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kern="0">
              <a:solidFill>
                <a:sysClr val="windowText" lastClr="000000"/>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4368801" y="2060576"/>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NumPy</a:t>
            </a:r>
            <a:endParaRPr lang="zh-CN" altLang="en-US"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3381375" y="2060576"/>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1</a:t>
            </a:r>
          </a:p>
        </p:txBody>
      </p:sp>
      <p:sp>
        <p:nvSpPr>
          <p:cNvPr id="67590" name="标题 13"/>
          <p:cNvSpPr>
            <a:spLocks noGrp="1"/>
          </p:cNvSpPr>
          <p:nvPr>
            <p:ph type="title"/>
          </p:nvPr>
        </p:nvSpPr>
        <p:spPr>
          <a:xfrm>
            <a:off x="1847851" y="188913"/>
            <a:ext cx="7993063" cy="431800"/>
          </a:xfrm>
        </p:spPr>
        <p:txBody>
          <a:bodyPr>
            <a:normAutofit fontScale="90000"/>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4367213" y="278092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Pandas</a:t>
            </a:r>
            <a:endParaRPr lang="zh-CN" altLang="en-US" dirty="0">
              <a:latin typeface="微软雅黑" pitchFamily="34" charset="-122"/>
              <a:ea typeface="微软雅黑" pitchFamily="34" charset="-122"/>
            </a:endParaRPr>
          </a:p>
        </p:txBody>
      </p:sp>
      <p:sp>
        <p:nvSpPr>
          <p:cNvPr id="14" name="AutoShape 12">
            <a:hlinkClick r:id="" action="ppaction://noaction" highlightClick="1"/>
          </p:cNvPr>
          <p:cNvSpPr>
            <a:spLocks noChangeArrowheads="1"/>
          </p:cNvSpPr>
          <p:nvPr/>
        </p:nvSpPr>
        <p:spPr bwMode="auto">
          <a:xfrm>
            <a:off x="4367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Matplotlib</a:t>
            </a:r>
            <a:endParaRPr lang="zh-CN" altLang="en-US" dirty="0">
              <a:latin typeface="微软雅黑" pitchFamily="34" charset="-122"/>
              <a:ea typeface="微软雅黑" pitchFamily="34" charset="-122"/>
            </a:endParaRPr>
          </a:p>
        </p:txBody>
      </p:sp>
      <p:sp>
        <p:nvSpPr>
          <p:cNvPr id="16" name="Oval 13">
            <a:hlinkClick r:id="" action="ppaction://noaction" highlightClick="1"/>
          </p:cNvPr>
          <p:cNvSpPr>
            <a:spLocks noChangeArrowheads="1"/>
          </p:cNvSpPr>
          <p:nvPr/>
        </p:nvSpPr>
        <p:spPr bwMode="auto">
          <a:xfrm>
            <a:off x="3384550" y="278092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dirty="0">
                <a:latin typeface="微软雅黑" pitchFamily="34" charset="-122"/>
                <a:ea typeface="微软雅黑" pitchFamily="34" charset="-122"/>
              </a:rPr>
              <a:t>2</a:t>
            </a:r>
          </a:p>
        </p:txBody>
      </p:sp>
      <p:sp>
        <p:nvSpPr>
          <p:cNvPr id="17" name="Oval 13">
            <a:hlinkClick r:id="" action="ppaction://noaction" highlightClick="1"/>
          </p:cNvPr>
          <p:cNvSpPr>
            <a:spLocks noChangeArrowheads="1"/>
          </p:cNvSpPr>
          <p:nvPr/>
        </p:nvSpPr>
        <p:spPr bwMode="auto">
          <a:xfrm>
            <a:off x="3384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3</a:t>
            </a:r>
          </a:p>
        </p:txBody>
      </p:sp>
      <p:sp>
        <p:nvSpPr>
          <p:cNvPr id="19" name="Oval 13">
            <a:hlinkClick r:id="" action="ppaction://noaction" highlightClick="1"/>
          </p:cNvPr>
          <p:cNvSpPr>
            <a:spLocks noChangeArrowheads="1"/>
          </p:cNvSpPr>
          <p:nvPr/>
        </p:nvSpPr>
        <p:spPr bwMode="auto">
          <a:xfrm>
            <a:off x="3359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a:solidFill>
                  <a:srgbClr val="000000"/>
                </a:solidFill>
                <a:latin typeface="微软雅黑" pitchFamily="34" charset="-122"/>
                <a:ea typeface="微软雅黑" pitchFamily="34" charset="-122"/>
              </a:rPr>
              <a:t>4</a:t>
            </a:r>
          </a:p>
        </p:txBody>
      </p:sp>
      <p:sp>
        <p:nvSpPr>
          <p:cNvPr id="20" name="AutoShape 12">
            <a:hlinkClick r:id="" action="ppaction://noaction" highlightClick="1"/>
          </p:cNvPr>
          <p:cNvSpPr>
            <a:spLocks noChangeArrowheads="1"/>
          </p:cNvSpPr>
          <p:nvPr/>
        </p:nvSpPr>
        <p:spPr bwMode="auto">
          <a:xfrm>
            <a:off x="4367213" y="4229101"/>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常用模块</a:t>
            </a:r>
          </a:p>
        </p:txBody>
      </p:sp>
      <p:sp>
        <p:nvSpPr>
          <p:cNvPr id="21" name="AutoShape 12">
            <a:hlinkClick r:id="" action="ppaction://noaction" highlightClick="1"/>
          </p:cNvPr>
          <p:cNvSpPr>
            <a:spLocks noChangeArrowheads="1"/>
          </p:cNvSpPr>
          <p:nvPr/>
        </p:nvSpPr>
        <p:spPr bwMode="auto">
          <a:xfrm>
            <a:off x="4872039" y="5516564"/>
            <a:ext cx="4097337" cy="439737"/>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Scikit</a:t>
            </a:r>
            <a:r>
              <a:rPr lang="en-US" altLang="zh-CN" dirty="0">
                <a:latin typeface="微软雅黑" pitchFamily="34" charset="-122"/>
                <a:ea typeface="微软雅黑" pitchFamily="34" charset="-122"/>
              </a:rPr>
              <a:t>-learn</a:t>
            </a:r>
            <a:endParaRPr lang="zh-CN" altLang="en-US" dirty="0">
              <a:latin typeface="微软雅黑" pitchFamily="34" charset="-122"/>
              <a:ea typeface="微软雅黑" pitchFamily="34" charset="-122"/>
            </a:endParaRPr>
          </a:p>
        </p:txBody>
      </p:sp>
      <p:sp>
        <p:nvSpPr>
          <p:cNvPr id="22" name="AutoShape 12">
            <a:hlinkClick r:id="" action="ppaction://noaction" highlightClick="1"/>
          </p:cNvPr>
          <p:cNvSpPr>
            <a:spLocks noChangeArrowheads="1"/>
          </p:cNvSpPr>
          <p:nvPr/>
        </p:nvSpPr>
        <p:spPr bwMode="auto">
          <a:xfrm>
            <a:off x="4872039" y="4941888"/>
            <a:ext cx="4097337" cy="438150"/>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lang="en-US" altLang="zh-CN" dirty="0" err="1">
                <a:latin typeface="微软雅黑" pitchFamily="34" charset="-122"/>
                <a:ea typeface="微软雅黑" pitchFamily="34" charset="-122"/>
              </a:rPr>
              <a:t>SciPy</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6311929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Pandas </a:t>
            </a:r>
            <a:r>
              <a:rPr lang="zh-CN" altLang="en-US" dirty="0"/>
              <a:t>是基于 </a:t>
            </a:r>
            <a:r>
              <a:rPr lang="en-US" altLang="zh-CN" dirty="0" err="1"/>
              <a:t>Numpy</a:t>
            </a:r>
            <a:r>
              <a:rPr lang="en-US" altLang="zh-CN" dirty="0"/>
              <a:t> </a:t>
            </a:r>
            <a:r>
              <a:rPr lang="zh-CN" altLang="en-US" dirty="0"/>
              <a:t>构建的一个数据分析模块，它也是 </a:t>
            </a:r>
            <a:r>
              <a:rPr lang="en-US" altLang="zh-CN" dirty="0"/>
              <a:t>Python </a:t>
            </a:r>
            <a:r>
              <a:rPr lang="zh-CN" altLang="en-US" dirty="0"/>
              <a:t>语言中最强大也最</a:t>
            </a:r>
            <a:r>
              <a:rPr lang="zh-CN" altLang="en-US" dirty="0" smtClean="0"/>
              <a:t>重要的</a:t>
            </a:r>
            <a:r>
              <a:rPr lang="zh-CN" altLang="en-US" dirty="0"/>
              <a:t>数据分析和处理模块之一。 </a:t>
            </a:r>
            <a:r>
              <a:rPr lang="en-US" altLang="zh-CN" dirty="0"/>
              <a:t>Pandas </a:t>
            </a:r>
            <a:r>
              <a:rPr lang="zh-CN" altLang="en-US" dirty="0"/>
              <a:t>与 </a:t>
            </a:r>
            <a:r>
              <a:rPr lang="en-US" altLang="zh-CN" dirty="0" err="1"/>
              <a:t>Numpy</a:t>
            </a:r>
            <a:r>
              <a:rPr lang="en-US" altLang="zh-CN" dirty="0"/>
              <a:t> </a:t>
            </a:r>
            <a:r>
              <a:rPr lang="zh-CN" altLang="en-US" dirty="0"/>
              <a:t>的编码风格和功能均有相似之处，但两者</a:t>
            </a:r>
            <a:r>
              <a:rPr lang="zh-CN" altLang="en-US" dirty="0" smtClean="0"/>
              <a:t>的不同</a:t>
            </a:r>
            <a:r>
              <a:rPr lang="zh-CN" altLang="en-US" dirty="0"/>
              <a:t>之处在于： </a:t>
            </a:r>
            <a:r>
              <a:rPr lang="en-US" altLang="zh-CN" dirty="0"/>
              <a:t>Pandas </a:t>
            </a:r>
            <a:r>
              <a:rPr lang="zh-CN" altLang="en-US" dirty="0"/>
              <a:t>是一个专门为处理表格和混杂数据而设计的高效模块，而 </a:t>
            </a:r>
            <a:r>
              <a:rPr lang="en-US" altLang="zh-CN" dirty="0" err="1"/>
              <a:t>Numpy</a:t>
            </a:r>
            <a:r>
              <a:rPr lang="en-US" altLang="zh-CN" dirty="0"/>
              <a:t> </a:t>
            </a:r>
            <a:r>
              <a:rPr lang="zh-CN" altLang="en-US" dirty="0" smtClean="0"/>
              <a:t>更适合</a:t>
            </a:r>
            <a:r>
              <a:rPr lang="zh-CN" altLang="en-US" dirty="0"/>
              <a:t>处理统一的数值数据。 </a:t>
            </a:r>
            <a:r>
              <a:rPr lang="en-US" altLang="zh-CN" dirty="0"/>
              <a:t>Pandas </a:t>
            </a:r>
            <a:r>
              <a:rPr lang="zh-CN" altLang="en-US" dirty="0"/>
              <a:t>纳入了大量的库和标准数据模型，这使得使用 </a:t>
            </a:r>
            <a:r>
              <a:rPr lang="en-US" altLang="zh-CN" dirty="0"/>
              <a:t>Python </a:t>
            </a:r>
            <a:r>
              <a:rPr lang="zh-CN" altLang="en-US" dirty="0" smtClean="0"/>
              <a:t>处理</a:t>
            </a:r>
            <a:r>
              <a:rPr lang="zh-CN" altLang="en-US" dirty="0"/>
              <a:t>海量数据变得非常快速和容易。</a:t>
            </a:r>
          </a:p>
        </p:txBody>
      </p:sp>
    </p:spTree>
    <p:extLst>
      <p:ext uri="{BB962C8B-B14F-4D97-AF65-F5344CB8AC3E}">
        <p14:creationId xmlns:p14="http://schemas.microsoft.com/office/powerpoint/2010/main" val="2531974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本节介绍</a:t>
            </a:r>
            <a:r>
              <a:rPr lang="en-US" altLang="zh-CN" dirty="0" smtClean="0"/>
              <a:t>pandas</a:t>
            </a:r>
            <a:r>
              <a:rPr lang="zh-CN" altLang="en-US" dirty="0" smtClean="0"/>
              <a:t>最常用的基本功能。</a:t>
            </a:r>
            <a:endParaRPr lang="en-US" altLang="zh-CN" dirty="0" smtClean="0"/>
          </a:p>
          <a:p>
            <a:endParaRPr lang="en-US" altLang="zh-CN" dirty="0" smtClean="0"/>
          </a:p>
          <a:p>
            <a:r>
              <a:rPr lang="zh-CN" altLang="zh-CN" smtClean="0"/>
              <a:t>官方</a:t>
            </a:r>
            <a:r>
              <a:rPr lang="zh-CN" altLang="zh-CN" dirty="0"/>
              <a:t>提倡的模块导入语法为：</a:t>
            </a:r>
            <a:r>
              <a:rPr lang="en-US" altLang="zh-CN" dirty="0">
                <a:solidFill>
                  <a:srgbClr val="4C40EA"/>
                </a:solidFill>
              </a:rPr>
              <a:t>import pandas as </a:t>
            </a:r>
            <a:r>
              <a:rPr lang="en-US" altLang="zh-CN" dirty="0" err="1">
                <a:solidFill>
                  <a:srgbClr val="4C40EA"/>
                </a:solidFill>
              </a:rPr>
              <a:t>pd</a:t>
            </a:r>
            <a:endParaRPr lang="zh-CN" altLang="zh-CN" dirty="0">
              <a:solidFill>
                <a:srgbClr val="4C40EA"/>
              </a:solidFill>
            </a:endParaRPr>
          </a:p>
          <a:p>
            <a:endParaRPr lang="zh-CN" altLang="zh-CN" dirty="0"/>
          </a:p>
        </p:txBody>
      </p:sp>
    </p:spTree>
    <p:extLst>
      <p:ext uri="{BB962C8B-B14F-4D97-AF65-F5344CB8AC3E}">
        <p14:creationId xmlns:p14="http://schemas.microsoft.com/office/powerpoint/2010/main" val="13498536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Pandas </a:t>
            </a:r>
            <a:r>
              <a:rPr lang="zh-CN" altLang="en-US" dirty="0"/>
              <a:t>提供了两种重要的数据结构： </a:t>
            </a:r>
            <a:r>
              <a:rPr lang="en-US" altLang="zh-CN" dirty="0"/>
              <a:t>Series </a:t>
            </a:r>
            <a:r>
              <a:rPr lang="zh-CN" altLang="en-US" dirty="0"/>
              <a:t>和 </a:t>
            </a:r>
            <a:r>
              <a:rPr lang="en-US" altLang="zh-CN" dirty="0" err="1"/>
              <a:t>DataFrame</a:t>
            </a:r>
            <a:r>
              <a:rPr lang="zh-CN" altLang="en-US" dirty="0"/>
              <a:t>。 </a:t>
            </a:r>
            <a:r>
              <a:rPr lang="en-US" altLang="zh-CN" dirty="0"/>
              <a:t>Series </a:t>
            </a:r>
            <a:r>
              <a:rPr lang="zh-CN" altLang="en-US" dirty="0"/>
              <a:t>类似于 </a:t>
            </a:r>
            <a:r>
              <a:rPr lang="en-US" altLang="zh-CN" dirty="0" err="1"/>
              <a:t>Numpy</a:t>
            </a:r>
            <a:r>
              <a:rPr lang="en-US" altLang="zh-CN" dirty="0"/>
              <a:t> </a:t>
            </a:r>
            <a:r>
              <a:rPr lang="zh-CN" altLang="en-US" dirty="0"/>
              <a:t>中</a:t>
            </a:r>
            <a:r>
              <a:rPr lang="zh-CN" altLang="en-US" dirty="0" smtClean="0"/>
              <a:t>的一</a:t>
            </a:r>
            <a:r>
              <a:rPr lang="zh-CN" altLang="en-US" dirty="0"/>
              <a:t>维数组。除了可以调用 </a:t>
            </a:r>
            <a:r>
              <a:rPr lang="en-US" altLang="zh-CN" dirty="0" err="1"/>
              <a:t>Numpy</a:t>
            </a:r>
            <a:r>
              <a:rPr lang="en-US" altLang="zh-CN" dirty="0"/>
              <a:t> </a:t>
            </a:r>
            <a:r>
              <a:rPr lang="zh-CN" altLang="en-US" dirty="0"/>
              <a:t>一维数组所有的函数与方法以外， </a:t>
            </a:r>
            <a:r>
              <a:rPr lang="en-US" altLang="zh-CN" dirty="0"/>
              <a:t>Series </a:t>
            </a:r>
            <a:r>
              <a:rPr lang="zh-CN" altLang="en-US" dirty="0"/>
              <a:t>还支持通过</a:t>
            </a:r>
            <a:r>
              <a:rPr lang="zh-CN" altLang="en-US" dirty="0" smtClean="0"/>
              <a:t>索引对</a:t>
            </a:r>
            <a:r>
              <a:rPr lang="zh-CN" altLang="en-US" dirty="0"/>
              <a:t>数据进行选择和操作。 </a:t>
            </a:r>
            <a:r>
              <a:rPr lang="en-US" altLang="zh-CN" dirty="0" err="1"/>
              <a:t>DataFrame</a:t>
            </a:r>
            <a:r>
              <a:rPr lang="en-US" altLang="zh-CN" dirty="0"/>
              <a:t> </a:t>
            </a:r>
            <a:r>
              <a:rPr lang="zh-CN" altLang="en-US" dirty="0"/>
              <a:t>类似于 </a:t>
            </a:r>
            <a:r>
              <a:rPr lang="en-US" altLang="zh-CN" dirty="0" err="1"/>
              <a:t>Numpy</a:t>
            </a:r>
            <a:r>
              <a:rPr lang="en-US" altLang="zh-CN" dirty="0"/>
              <a:t> </a:t>
            </a:r>
            <a:r>
              <a:rPr lang="zh-CN" altLang="en-US" dirty="0"/>
              <a:t>的二维数组，支持调用 </a:t>
            </a:r>
            <a:r>
              <a:rPr lang="en-US" altLang="zh-CN" dirty="0" err="1"/>
              <a:t>Numpy</a:t>
            </a:r>
            <a:r>
              <a:rPr lang="en-US" altLang="zh-CN" dirty="0"/>
              <a:t> </a:t>
            </a:r>
            <a:r>
              <a:rPr lang="zh-CN" altLang="en-US" dirty="0"/>
              <a:t>二维数组</a:t>
            </a:r>
            <a:r>
              <a:rPr lang="zh-CN" altLang="en-US" dirty="0" smtClean="0"/>
              <a:t>的所有</a:t>
            </a:r>
            <a:r>
              <a:rPr lang="zh-CN" altLang="en-US" dirty="0"/>
              <a:t>函数和功能</a:t>
            </a:r>
            <a:r>
              <a:rPr lang="zh-CN" altLang="en-US" dirty="0" smtClean="0"/>
              <a:t>。</a:t>
            </a:r>
            <a:endParaRPr lang="en-US" altLang="zh-CN" dirty="0" smtClean="0"/>
          </a:p>
          <a:p>
            <a:endParaRPr lang="en-US" altLang="zh-CN" dirty="0" smtClean="0"/>
          </a:p>
          <a:p>
            <a:r>
              <a:rPr lang="en-US" altLang="zh-CN" dirty="0" smtClean="0"/>
              <a:t>Series</a:t>
            </a:r>
            <a:r>
              <a:rPr lang="zh-CN" altLang="en-US" dirty="0" smtClean="0"/>
              <a:t>使用的较少，本节不讨论。</a:t>
            </a:r>
            <a:endParaRPr lang="en-US" altLang="zh-CN" dirty="0"/>
          </a:p>
          <a:p>
            <a:pPr marL="0" indent="0">
              <a:buNone/>
            </a:pPr>
            <a:endParaRPr lang="zh-CN" altLang="en-US" dirty="0"/>
          </a:p>
        </p:txBody>
      </p:sp>
    </p:spTree>
    <p:extLst>
      <p:ext uri="{BB962C8B-B14F-4D97-AF65-F5344CB8AC3E}">
        <p14:creationId xmlns:p14="http://schemas.microsoft.com/office/powerpoint/2010/main" val="1627441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DataFrame</a:t>
            </a:r>
            <a:r>
              <a:rPr lang="en-US" altLang="zh-CN" dirty="0"/>
              <a:t> </a:t>
            </a:r>
            <a:r>
              <a:rPr lang="zh-CN" altLang="en-US" dirty="0"/>
              <a:t>是一个表格型数据结构， 类似于 </a:t>
            </a:r>
            <a:r>
              <a:rPr lang="en-US" altLang="zh-CN" dirty="0"/>
              <a:t>Excel </a:t>
            </a:r>
            <a:r>
              <a:rPr lang="zh-CN" altLang="en-US" dirty="0"/>
              <a:t>的二维表格。 一个 </a:t>
            </a:r>
            <a:r>
              <a:rPr lang="en-US" altLang="zh-CN" dirty="0" err="1"/>
              <a:t>DataFrame</a:t>
            </a:r>
            <a:r>
              <a:rPr lang="en-US" altLang="zh-CN" dirty="0"/>
              <a:t> </a:t>
            </a:r>
            <a:r>
              <a:rPr lang="zh-CN" altLang="en-US" dirty="0"/>
              <a:t>对象</a:t>
            </a:r>
            <a:r>
              <a:rPr lang="zh-CN" altLang="en-US" dirty="0" smtClean="0"/>
              <a:t>由多</a:t>
            </a:r>
            <a:r>
              <a:rPr lang="zh-CN" altLang="en-US" dirty="0"/>
              <a:t>个列组成，每列的数据类型可以不同（数值、文本等）。 </a:t>
            </a:r>
            <a:r>
              <a:rPr lang="en-US" altLang="zh-CN" dirty="0" err="1"/>
              <a:t>DataFrame</a:t>
            </a:r>
            <a:r>
              <a:rPr lang="en-US" altLang="zh-CN" dirty="0"/>
              <a:t> </a:t>
            </a:r>
            <a:r>
              <a:rPr lang="zh-CN" altLang="en-US" dirty="0"/>
              <a:t>对象既有行索引也有</a:t>
            </a:r>
            <a:r>
              <a:rPr lang="zh-CN" altLang="en-US" dirty="0" smtClean="0"/>
              <a:t>列索引</a:t>
            </a:r>
            <a:r>
              <a:rPr lang="zh-CN" altLang="en-US" dirty="0"/>
              <a:t>，因此可以通过指定行列索引精准地操作 </a:t>
            </a:r>
            <a:r>
              <a:rPr lang="en-US" altLang="zh-CN" dirty="0" err="1"/>
              <a:t>DataFrame</a:t>
            </a:r>
            <a:r>
              <a:rPr lang="en-US" altLang="zh-CN" dirty="0"/>
              <a:t> </a:t>
            </a:r>
            <a:r>
              <a:rPr lang="zh-CN" altLang="en-US" dirty="0"/>
              <a:t>对象中的值。</a:t>
            </a:r>
          </a:p>
          <a:p>
            <a:r>
              <a:rPr lang="zh-CN" altLang="en-US" dirty="0"/>
              <a:t>创建 </a:t>
            </a:r>
            <a:r>
              <a:rPr lang="en-US" altLang="zh-CN" dirty="0" err="1"/>
              <a:t>DataFrame</a:t>
            </a:r>
            <a:r>
              <a:rPr lang="en-US" altLang="zh-CN" dirty="0"/>
              <a:t> </a:t>
            </a:r>
            <a:r>
              <a:rPr lang="zh-CN" altLang="en-US" dirty="0"/>
              <a:t>对象的典型方法是向 </a:t>
            </a:r>
            <a:r>
              <a:rPr lang="en-US" altLang="zh-CN" dirty="0" err="1"/>
              <a:t>pd.DataFrame</a:t>
            </a:r>
            <a:r>
              <a:rPr lang="en-US" altLang="zh-CN" dirty="0"/>
              <a:t>()</a:t>
            </a:r>
            <a:r>
              <a:rPr lang="zh-CN" altLang="en-US" dirty="0"/>
              <a:t>方法传入二维列表、字典或者</a:t>
            </a:r>
            <a:r>
              <a:rPr lang="zh-CN" altLang="en-US" dirty="0" smtClean="0"/>
              <a:t>二维数</a:t>
            </a:r>
            <a:r>
              <a:rPr lang="zh-CN" altLang="en-US" dirty="0"/>
              <a:t>组。</a:t>
            </a:r>
          </a:p>
        </p:txBody>
      </p:sp>
    </p:spTree>
    <p:extLst>
      <p:ext uri="{BB962C8B-B14F-4D97-AF65-F5344CB8AC3E}">
        <p14:creationId xmlns:p14="http://schemas.microsoft.com/office/powerpoint/2010/main" val="17561906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例如</a:t>
            </a:r>
            <a:r>
              <a:rPr lang="zh-CN" altLang="zh-CN" dirty="0"/>
              <a:t>，通过词典</a:t>
            </a:r>
            <a:r>
              <a:rPr lang="zh-CN" altLang="zh-CN" dirty="0" smtClean="0"/>
              <a:t>结构或</a:t>
            </a:r>
            <a:r>
              <a:rPr lang="en-US" altLang="zh-CN" dirty="0" err="1" smtClean="0"/>
              <a:t>numpy</a:t>
            </a:r>
            <a:endParaRPr lang="zh-CN" altLang="zh-CN" dirty="0"/>
          </a:p>
          <a:p>
            <a:r>
              <a:rPr lang="en-US" altLang="zh-CN" dirty="0"/>
              <a:t>data = {'state': ['Ohio', 'Ohio', 'Ohio', 'Nevada', 'Nevada', 'Nevada'], 'year': [2000, 2001, 2002, 2001, 2002, 2003], 'pop': [1.5, 1.7, 3.6, 2.4, 2.9, 3.2]}</a:t>
            </a:r>
            <a:endParaRPr lang="zh-CN" altLang="zh-CN" dirty="0"/>
          </a:p>
          <a:p>
            <a:r>
              <a:rPr lang="en-US" altLang="zh-CN" dirty="0"/>
              <a:t>frame = </a:t>
            </a:r>
            <a:r>
              <a:rPr lang="en-US" altLang="zh-CN" dirty="0" err="1"/>
              <a:t>pd.DataFrame</a:t>
            </a:r>
            <a:r>
              <a:rPr lang="en-US" altLang="zh-CN" dirty="0"/>
              <a:t>(data</a:t>
            </a:r>
            <a:r>
              <a:rPr lang="en-US" altLang="zh-CN" dirty="0" smtClean="0"/>
              <a:t>)</a:t>
            </a:r>
            <a:endParaRPr lang="zh-CN" altLang="zh-CN" dirty="0"/>
          </a:p>
        </p:txBody>
      </p:sp>
    </p:spTree>
    <p:extLst>
      <p:ext uri="{BB962C8B-B14F-4D97-AF65-F5344CB8AC3E}">
        <p14:creationId xmlns:p14="http://schemas.microsoft.com/office/powerpoint/2010/main" val="26229200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1128591" y="1825625"/>
            <a:ext cx="4568824" cy="4241189"/>
          </a:xfrm>
          <a:prstGeom prst="rect">
            <a:avLst/>
          </a:prstGeom>
        </p:spPr>
      </p:pic>
    </p:spTree>
    <p:extLst>
      <p:ext uri="{BB962C8B-B14F-4D97-AF65-F5344CB8AC3E}">
        <p14:creationId xmlns:p14="http://schemas.microsoft.com/office/powerpoint/2010/main" val="14420967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可以按照列名从数据帧中抽取出一</a:t>
            </a:r>
            <a:r>
              <a:rPr lang="zh-CN" altLang="zh-CN" dirty="0" smtClean="0"/>
              <a:t>列</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284412" y="2356338"/>
            <a:ext cx="4444594" cy="3470031"/>
          </a:xfrm>
          <a:prstGeom prst="rect">
            <a:avLst/>
          </a:prstGeom>
        </p:spPr>
      </p:pic>
    </p:spTree>
    <p:extLst>
      <p:ext uri="{BB962C8B-B14F-4D97-AF65-F5344CB8AC3E}">
        <p14:creationId xmlns:p14="http://schemas.microsoft.com/office/powerpoint/2010/main" val="1230776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可以使用</a:t>
            </a:r>
            <a:r>
              <a:rPr lang="en-US" altLang="zh-CN" dirty="0" err="1" smtClean="0"/>
              <a:t>ndarray</a:t>
            </a:r>
            <a:r>
              <a:rPr lang="zh-CN" altLang="en-US" dirty="0" smtClean="0"/>
              <a:t>对象的</a:t>
            </a:r>
            <a:r>
              <a:rPr lang="en-US" altLang="zh-CN" dirty="0" smtClean="0"/>
              <a:t>shape</a:t>
            </a:r>
            <a:r>
              <a:rPr lang="zh-CN" altLang="en-US" dirty="0" smtClean="0"/>
              <a:t>属性，获得</a:t>
            </a:r>
            <a:r>
              <a:rPr lang="en-US" altLang="zh-CN" dirty="0" err="1" smtClean="0"/>
              <a:t>ndarray</a:t>
            </a:r>
            <a:r>
              <a:rPr lang="zh-CN" altLang="en-US" dirty="0" smtClean="0"/>
              <a:t>对象的结构；使用</a:t>
            </a:r>
            <a:r>
              <a:rPr lang="en-US" altLang="zh-CN" dirty="0" err="1" smtClean="0"/>
              <a:t>dtype</a:t>
            </a:r>
            <a:r>
              <a:rPr lang="zh-CN" altLang="en-US" dirty="0" smtClean="0"/>
              <a:t>属性获得当前保存的数据类型；使用</a:t>
            </a:r>
            <a:r>
              <a:rPr lang="en-US" altLang="zh-CN" dirty="0" err="1" smtClean="0"/>
              <a:t>ndim</a:t>
            </a:r>
            <a:r>
              <a:rPr lang="zh-CN" altLang="en-US" dirty="0" smtClean="0"/>
              <a:t>来获得该对象的维度</a:t>
            </a:r>
            <a:endParaRPr lang="en-US" altLang="zh-CN" dirty="0" smtClean="0"/>
          </a:p>
          <a:p>
            <a:endParaRPr lang="nl-NL" altLang="zh-CN" dirty="0" smtClean="0"/>
          </a:p>
          <a:p>
            <a:r>
              <a:rPr lang="nl-NL" altLang="zh-CN" dirty="0" smtClean="0"/>
              <a:t>import numpy as np</a:t>
            </a:r>
          </a:p>
          <a:p>
            <a:r>
              <a:rPr lang="nl-NL" altLang="zh-CN" dirty="0" smtClean="0"/>
              <a:t>dat = np.array([3,4,5])</a:t>
            </a:r>
          </a:p>
          <a:p>
            <a:r>
              <a:rPr lang="nl-NL" altLang="zh-CN" dirty="0" smtClean="0"/>
              <a:t>print(dat.shape)</a:t>
            </a:r>
          </a:p>
          <a:p>
            <a:r>
              <a:rPr lang="nl-NL" altLang="zh-CN" dirty="0" smtClean="0"/>
              <a:t>print(dat.</a:t>
            </a:r>
            <a:r>
              <a:rPr lang="en-US" altLang="zh-CN" dirty="0" err="1" smtClean="0"/>
              <a:t>dtype</a:t>
            </a:r>
            <a:r>
              <a:rPr lang="nl-NL" altLang="zh-CN" dirty="0" smtClean="0"/>
              <a:t>)</a:t>
            </a:r>
          </a:p>
          <a:p>
            <a:r>
              <a:rPr lang="en-US" altLang="zh-CN" dirty="0" smtClean="0"/>
              <a:t>print(</a:t>
            </a:r>
            <a:r>
              <a:rPr lang="en-US" altLang="zh-CN" dirty="0" err="1" smtClean="0"/>
              <a:t>dat.ndim</a:t>
            </a:r>
            <a:r>
              <a:rPr lang="en-US" altLang="zh-CN" dirty="0" smtClean="0"/>
              <a:t>)</a:t>
            </a:r>
            <a:endParaRPr lang="zh-CN" altLang="en-US" dirty="0" smtClean="0"/>
          </a:p>
          <a:p>
            <a:endParaRPr lang="zh-CN" altLang="en-US" dirty="0"/>
          </a:p>
        </p:txBody>
      </p:sp>
    </p:spTree>
    <p:extLst>
      <p:ext uri="{BB962C8B-B14F-4D97-AF65-F5344CB8AC3E}">
        <p14:creationId xmlns:p14="http://schemas.microsoft.com/office/powerpoint/2010/main" val="12406919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给数据帧增加新的一列时，直接用数据帧</a:t>
            </a:r>
            <a:r>
              <a:rPr lang="en-US" altLang="zh-CN" dirty="0"/>
              <a:t>[</a:t>
            </a:r>
            <a:r>
              <a:rPr lang="zh-CN" altLang="zh-CN" dirty="0"/>
              <a:t>新列名</a:t>
            </a:r>
            <a:r>
              <a:rPr lang="en-US" altLang="zh-CN" dirty="0"/>
              <a:t>]=[…]</a:t>
            </a:r>
            <a:r>
              <a:rPr lang="zh-CN" altLang="zh-CN" dirty="0"/>
              <a:t>的方式</a:t>
            </a:r>
          </a:p>
          <a:p>
            <a:r>
              <a:rPr lang="en-US" altLang="zh-CN" dirty="0"/>
              <a:t>frame['L']=['A','B','C','D','E','F']</a:t>
            </a:r>
            <a:endParaRPr lang="zh-CN" altLang="zh-CN" dirty="0"/>
          </a:p>
          <a:p>
            <a:endParaRPr lang="en-US" altLang="zh-CN" dirty="0" smtClean="0"/>
          </a:p>
          <a:p>
            <a:r>
              <a:rPr lang="zh-CN" altLang="zh-CN" dirty="0"/>
              <a:t>删除一列时用</a:t>
            </a:r>
            <a:r>
              <a:rPr lang="en-US" altLang="zh-CN" dirty="0"/>
              <a:t>del </a:t>
            </a:r>
            <a:r>
              <a:rPr lang="zh-CN" altLang="zh-CN" dirty="0"/>
              <a:t>方法</a:t>
            </a:r>
          </a:p>
          <a:p>
            <a:r>
              <a:rPr lang="en-US" altLang="zh-CN" dirty="0"/>
              <a:t>del frame[‘L’]</a:t>
            </a:r>
            <a:endParaRPr lang="zh-CN" altLang="zh-CN" dirty="0"/>
          </a:p>
          <a:p>
            <a:endParaRPr lang="en-US" altLang="zh-CN" dirty="0" smtClean="0"/>
          </a:p>
          <a:p>
            <a:r>
              <a:rPr lang="zh-CN" altLang="zh-CN" dirty="0"/>
              <a:t>属性</a:t>
            </a:r>
            <a:r>
              <a:rPr lang="en-US" altLang="zh-CN" dirty="0"/>
              <a:t>shape</a:t>
            </a:r>
            <a:r>
              <a:rPr lang="zh-CN" altLang="zh-CN" dirty="0"/>
              <a:t>可以获得数据帧的行数和列数</a:t>
            </a:r>
          </a:p>
          <a:p>
            <a:r>
              <a:rPr lang="en-US" altLang="zh-CN" dirty="0"/>
              <a:t>row, col=</a:t>
            </a:r>
            <a:r>
              <a:rPr lang="en-US" altLang="zh-CN" dirty="0" err="1"/>
              <a:t>df.shape</a:t>
            </a:r>
            <a:endParaRPr lang="zh-CN" altLang="zh-CN" dirty="0"/>
          </a:p>
          <a:p>
            <a:endParaRPr lang="zh-CN" altLang="en-US" dirty="0"/>
          </a:p>
        </p:txBody>
      </p:sp>
    </p:spTree>
    <p:extLst>
      <p:ext uri="{BB962C8B-B14F-4D97-AF65-F5344CB8AC3E}">
        <p14:creationId xmlns:p14="http://schemas.microsoft.com/office/powerpoint/2010/main" val="1363257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pandas</a:t>
            </a:r>
            <a:r>
              <a:rPr lang="zh-CN" altLang="zh-CN" b="1" dirty="0"/>
              <a:t>的一些</a:t>
            </a:r>
            <a:r>
              <a:rPr lang="zh-CN" altLang="zh-CN" b="1" dirty="0" smtClean="0"/>
              <a:t>操作</a:t>
            </a:r>
            <a:endParaRPr lang="zh-CN" altLang="en-US" dirty="0"/>
          </a:p>
        </p:txBody>
      </p:sp>
      <p:sp>
        <p:nvSpPr>
          <p:cNvPr id="3" name="内容占位符 2"/>
          <p:cNvSpPr>
            <a:spLocks noGrp="1"/>
          </p:cNvSpPr>
          <p:nvPr>
            <p:ph idx="1"/>
          </p:nvPr>
        </p:nvSpPr>
        <p:spPr/>
        <p:txBody>
          <a:bodyPr/>
          <a:lstStyle/>
          <a:p>
            <a:r>
              <a:rPr lang="en-US" altLang="zh-CN" b="1" dirty="0"/>
              <a:t>1. </a:t>
            </a:r>
            <a:r>
              <a:rPr lang="zh-CN" altLang="zh-CN" b="1" dirty="0"/>
              <a:t>直接使用</a:t>
            </a:r>
            <a:r>
              <a:rPr lang="en-US" altLang="zh-CN" b="1" dirty="0" err="1"/>
              <a:t>sql</a:t>
            </a:r>
            <a:r>
              <a:rPr lang="zh-CN" altLang="zh-CN" b="1" dirty="0"/>
              <a:t>语句读取数据库的记录</a:t>
            </a:r>
            <a:endParaRPr lang="zh-CN" altLang="zh-CN" dirty="0"/>
          </a:p>
          <a:p>
            <a:r>
              <a:rPr lang="en-US" altLang="zh-CN" dirty="0"/>
              <a:t>Pandas</a:t>
            </a:r>
            <a:r>
              <a:rPr lang="zh-CN" altLang="zh-CN" dirty="0"/>
              <a:t>提供了</a:t>
            </a:r>
            <a:r>
              <a:rPr lang="en-US" altLang="zh-CN" dirty="0" err="1"/>
              <a:t>read_sql</a:t>
            </a:r>
            <a:r>
              <a:rPr lang="zh-CN" altLang="zh-CN" dirty="0"/>
              <a:t>方法，它的参数是</a:t>
            </a:r>
            <a:r>
              <a:rPr lang="en-US" altLang="zh-CN" dirty="0" err="1"/>
              <a:t>sql</a:t>
            </a:r>
            <a:r>
              <a:rPr lang="zh-CN" altLang="zh-CN" dirty="0"/>
              <a:t>语句。可以检索数据库中的记录到数据帧。例如</a:t>
            </a:r>
            <a:r>
              <a:rPr lang="zh-CN" altLang="zh-CN" dirty="0" smtClean="0"/>
              <a:t>，</a:t>
            </a:r>
            <a:endParaRPr lang="en-US" altLang="zh-CN" dirty="0" smtClean="0"/>
          </a:p>
          <a:p>
            <a:r>
              <a:rPr lang="en-US" altLang="zh-CN" dirty="0" err="1" smtClean="0"/>
              <a:t>df</a:t>
            </a:r>
            <a:r>
              <a:rPr lang="en-US" altLang="zh-CN" dirty="0" smtClean="0"/>
              <a:t>=</a:t>
            </a:r>
            <a:r>
              <a:rPr lang="en-US" altLang="zh-CN" dirty="0" err="1" smtClean="0"/>
              <a:t>pd.read_sql</a:t>
            </a:r>
            <a:r>
              <a:rPr lang="en-US" altLang="zh-CN" dirty="0"/>
              <a:t>(‘select count(*) as </a:t>
            </a:r>
            <a:r>
              <a:rPr lang="en-US" altLang="zh-CN" dirty="0" err="1"/>
              <a:t>num</a:t>
            </a:r>
            <a:r>
              <a:rPr lang="en-US" altLang="zh-CN" dirty="0"/>
              <a:t> from </a:t>
            </a:r>
            <a:r>
              <a:rPr lang="en-US" altLang="zh-CN" dirty="0" err="1"/>
              <a:t>userfriends</a:t>
            </a:r>
            <a:r>
              <a:rPr lang="en-US" altLang="zh-CN" dirty="0"/>
              <a:t> group by </a:t>
            </a:r>
            <a:r>
              <a:rPr lang="en-US" altLang="zh-CN" dirty="0" err="1"/>
              <a:t>uid</a:t>
            </a:r>
            <a:r>
              <a:rPr lang="en-US" altLang="zh-CN" dirty="0"/>
              <a:t>’, con=conn)</a:t>
            </a:r>
            <a:endParaRPr lang="zh-CN" altLang="zh-CN" dirty="0"/>
          </a:p>
          <a:p>
            <a:r>
              <a:rPr lang="en-US" altLang="zh-CN" dirty="0"/>
              <a:t>conn</a:t>
            </a:r>
            <a:r>
              <a:rPr lang="zh-CN" altLang="zh-CN" dirty="0"/>
              <a:t>是创建的数据库连接</a:t>
            </a:r>
          </a:p>
          <a:p>
            <a:endParaRPr lang="zh-CN" altLang="en-US" dirty="0"/>
          </a:p>
        </p:txBody>
      </p:sp>
    </p:spTree>
    <p:extLst>
      <p:ext uri="{BB962C8B-B14F-4D97-AF65-F5344CB8AC3E}">
        <p14:creationId xmlns:p14="http://schemas.microsoft.com/office/powerpoint/2010/main" val="42435522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b="1" dirty="0" smtClean="0"/>
              <a:t>2. </a:t>
            </a:r>
            <a:r>
              <a:rPr lang="zh-CN" altLang="en-US" b="1" dirty="0" smtClean="0"/>
              <a:t>读写文件</a:t>
            </a:r>
            <a:endParaRPr lang="en-US" altLang="zh-CN" b="1" dirty="0" smtClean="0"/>
          </a:p>
          <a:p>
            <a:r>
              <a:rPr lang="en-US" altLang="zh-CN" dirty="0"/>
              <a:t>Pandas </a:t>
            </a:r>
            <a:r>
              <a:rPr lang="zh-CN" altLang="en-US" dirty="0"/>
              <a:t>可以方便地读取本地文件如 </a:t>
            </a:r>
            <a:r>
              <a:rPr lang="en-US" altLang="zh-CN" dirty="0"/>
              <a:t>CSV</a:t>
            </a:r>
            <a:r>
              <a:rPr lang="zh-CN" altLang="en-US" dirty="0"/>
              <a:t>、 </a:t>
            </a:r>
            <a:r>
              <a:rPr lang="en-US" altLang="zh-CN" dirty="0"/>
              <a:t>TXT </a:t>
            </a:r>
            <a:r>
              <a:rPr lang="zh-CN" altLang="en-US" dirty="0"/>
              <a:t>和 </a:t>
            </a:r>
            <a:r>
              <a:rPr lang="en-US" altLang="zh-CN" dirty="0"/>
              <a:t>XLSX</a:t>
            </a:r>
            <a:br>
              <a:rPr lang="en-US" altLang="zh-CN" dirty="0"/>
            </a:br>
            <a:r>
              <a:rPr lang="zh-CN" altLang="en-US" dirty="0"/>
              <a:t>等。 使用 </a:t>
            </a:r>
            <a:r>
              <a:rPr lang="en-US" altLang="zh-CN" dirty="0"/>
              <a:t>Pandas </a:t>
            </a:r>
            <a:r>
              <a:rPr lang="zh-CN" altLang="en-US" dirty="0"/>
              <a:t>进行文件读写时， </a:t>
            </a:r>
            <a:r>
              <a:rPr lang="en-US" altLang="zh-CN" dirty="0" err="1"/>
              <a:t>read_csv</a:t>
            </a:r>
            <a:r>
              <a:rPr lang="en-US" altLang="zh-CN" dirty="0"/>
              <a:t>()</a:t>
            </a:r>
            <a:r>
              <a:rPr lang="zh-CN" altLang="en-US" dirty="0"/>
              <a:t>和 </a:t>
            </a:r>
            <a:r>
              <a:rPr lang="en-US" altLang="zh-CN" dirty="0" err="1"/>
              <a:t>read_excel</a:t>
            </a:r>
            <a:r>
              <a:rPr lang="en-US" altLang="zh-CN" dirty="0" smtClean="0"/>
              <a:t>()</a:t>
            </a:r>
            <a:r>
              <a:rPr lang="zh-CN" altLang="en-US" dirty="0" smtClean="0"/>
              <a:t>是使用</a:t>
            </a:r>
            <a:r>
              <a:rPr lang="zh-CN" altLang="en-US" dirty="0"/>
              <a:t>最多的</a:t>
            </a:r>
            <a:r>
              <a:rPr lang="zh-CN" altLang="en-US" dirty="0" smtClean="0"/>
              <a:t>方法</a:t>
            </a:r>
            <a:endParaRPr lang="en-US" altLang="zh-CN" dirty="0" smtClean="0"/>
          </a:p>
          <a:p>
            <a:endParaRPr lang="en-US" altLang="zh-CN" dirty="0"/>
          </a:p>
          <a:p>
            <a:r>
              <a:rPr lang="en-US" altLang="zh-CN" dirty="0"/>
              <a:t>Pandas </a:t>
            </a:r>
            <a:r>
              <a:rPr lang="zh-CN" altLang="en-US" dirty="0"/>
              <a:t>使用 </a:t>
            </a:r>
            <a:r>
              <a:rPr lang="en-US" altLang="zh-CN" dirty="0" err="1"/>
              <a:t>read_csv</a:t>
            </a:r>
            <a:r>
              <a:rPr lang="en-US" altLang="zh-CN" dirty="0"/>
              <a:t>()</a:t>
            </a:r>
            <a:r>
              <a:rPr lang="zh-CN" altLang="en-US" dirty="0"/>
              <a:t>函数读入一个 </a:t>
            </a:r>
            <a:r>
              <a:rPr lang="en-US" altLang="zh-CN" dirty="0"/>
              <a:t>CSV </a:t>
            </a:r>
            <a:r>
              <a:rPr lang="zh-CN" altLang="en-US" dirty="0"/>
              <a:t>文件，并将所读取的数据存入到一</a:t>
            </a:r>
            <a:r>
              <a:rPr lang="zh-CN" altLang="en-US" dirty="0" smtClean="0"/>
              <a:t>个</a:t>
            </a:r>
            <a:r>
              <a:rPr lang="en-US" altLang="zh-CN" dirty="0" err="1" smtClean="0"/>
              <a:t>DataFrame</a:t>
            </a:r>
            <a:r>
              <a:rPr lang="en-US" altLang="zh-CN" dirty="0" smtClean="0"/>
              <a:t> </a:t>
            </a:r>
            <a:r>
              <a:rPr lang="zh-CN" altLang="en-US" dirty="0"/>
              <a:t>对象中。 </a:t>
            </a:r>
            <a:r>
              <a:rPr lang="en-US" altLang="zh-CN" dirty="0" err="1"/>
              <a:t>read_csv</a:t>
            </a:r>
            <a:r>
              <a:rPr lang="en-US" altLang="zh-CN" dirty="0"/>
              <a:t>()</a:t>
            </a:r>
            <a:r>
              <a:rPr lang="zh-CN" altLang="en-US" dirty="0"/>
              <a:t>的完整函数形式如下（ 由于该函数涉及到几十个参数，</a:t>
            </a:r>
            <a:r>
              <a:rPr lang="zh-CN" altLang="en-US" dirty="0" smtClean="0"/>
              <a:t>在此只</a:t>
            </a:r>
            <a:r>
              <a:rPr lang="zh-CN" altLang="en-US" dirty="0"/>
              <a:t>讲解最常用的几个参数）：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0394594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a:t>read_csv</a:t>
            </a:r>
            <a:r>
              <a:rPr lang="en-US" altLang="zh-CN" dirty="0"/>
              <a:t>(</a:t>
            </a:r>
            <a:r>
              <a:rPr lang="en-US" altLang="zh-CN" dirty="0" err="1"/>
              <a:t>filepath_or_buffer</a:t>
            </a:r>
            <a:r>
              <a:rPr lang="en-US" altLang="zh-CN" dirty="0"/>
              <a:t>, </a:t>
            </a:r>
            <a:r>
              <a:rPr lang="en-US" altLang="zh-CN" dirty="0" err="1" smtClean="0"/>
              <a:t>sep</a:t>
            </a:r>
            <a:r>
              <a:rPr lang="en-US" altLang="zh-CN" dirty="0" smtClean="0"/>
              <a:t>=",", </a:t>
            </a:r>
            <a:r>
              <a:rPr lang="en-US" altLang="zh-CN" dirty="0"/>
              <a:t>header=0</a:t>
            </a:r>
            <a:r>
              <a:rPr lang="en-US" altLang="zh-CN" dirty="0" smtClean="0"/>
              <a:t>, encoding</a:t>
            </a:r>
            <a:r>
              <a:rPr lang="en-US" altLang="zh-CN" dirty="0"/>
              <a:t>=”</a:t>
            </a:r>
            <a:r>
              <a:rPr lang="en-US" altLang="zh-CN" dirty="0" err="1"/>
              <a:t>gbk</a:t>
            </a:r>
            <a:r>
              <a:rPr lang="en-US" altLang="zh-CN" dirty="0" smtClean="0"/>
              <a:t>”)</a:t>
            </a:r>
          </a:p>
          <a:p>
            <a:endParaRPr lang="en-US" altLang="zh-CN" dirty="0"/>
          </a:p>
          <a:p>
            <a:r>
              <a:rPr lang="en-US" altLang="zh-CN" dirty="0" err="1"/>
              <a:t>filepath_or_buffer</a:t>
            </a:r>
            <a:r>
              <a:rPr lang="zh-CN" altLang="en-US" dirty="0"/>
              <a:t>： 文件路径名，也可以是存储数据的 </a:t>
            </a:r>
            <a:r>
              <a:rPr lang="en-US" altLang="zh-CN" dirty="0"/>
              <a:t>URL </a:t>
            </a:r>
            <a:r>
              <a:rPr lang="zh-CN" altLang="en-US" dirty="0" smtClean="0"/>
              <a:t>地址</a:t>
            </a:r>
            <a:endParaRPr lang="en-US" altLang="zh-CN" dirty="0" smtClean="0"/>
          </a:p>
          <a:p>
            <a:r>
              <a:rPr lang="en-US" altLang="zh-CN" dirty="0" err="1"/>
              <a:t>sep</a:t>
            </a:r>
            <a:r>
              <a:rPr lang="zh-CN" altLang="en-US" dirty="0"/>
              <a:t>： 读取 </a:t>
            </a:r>
            <a:r>
              <a:rPr lang="en-US" altLang="zh-CN" dirty="0"/>
              <a:t>CSV </a:t>
            </a:r>
            <a:r>
              <a:rPr lang="zh-CN" altLang="en-US" dirty="0"/>
              <a:t>文件时指定的分隔符，默认为逗号。 </a:t>
            </a:r>
            <a:endParaRPr lang="en-US" altLang="zh-CN" dirty="0" smtClean="0"/>
          </a:p>
          <a:p>
            <a:r>
              <a:rPr lang="en-US" altLang="zh-CN" dirty="0" smtClean="0"/>
              <a:t>header</a:t>
            </a:r>
            <a:r>
              <a:rPr lang="zh-CN" altLang="en-US" dirty="0"/>
              <a:t>： 设置导入 </a:t>
            </a:r>
            <a:r>
              <a:rPr lang="en-US" altLang="zh-CN" dirty="0" err="1"/>
              <a:t>DataFrame</a:t>
            </a:r>
            <a:r>
              <a:rPr lang="en-US" altLang="zh-CN" dirty="0"/>
              <a:t> </a:t>
            </a:r>
            <a:r>
              <a:rPr lang="zh-CN" altLang="en-US" dirty="0"/>
              <a:t>的列名称。 如果设置为 </a:t>
            </a:r>
            <a:r>
              <a:rPr lang="en-US" altLang="zh-CN" dirty="0"/>
              <a:t>0</a:t>
            </a:r>
            <a:r>
              <a:rPr lang="zh-CN" altLang="en-US" dirty="0"/>
              <a:t>，则表示文件的第 </a:t>
            </a:r>
            <a:r>
              <a:rPr lang="en-US" altLang="zh-CN" dirty="0"/>
              <a:t>0 </a:t>
            </a:r>
            <a:r>
              <a:rPr lang="zh-CN" altLang="en-US" dirty="0"/>
              <a:t>行为 </a:t>
            </a:r>
            <a:r>
              <a:rPr lang="zh-CN" altLang="en-US" dirty="0" smtClean="0"/>
              <a:t>列</a:t>
            </a:r>
            <a:r>
              <a:rPr lang="zh-CN" altLang="en-US" dirty="0" smtClean="0"/>
              <a:t>名。如果不包含</a:t>
            </a:r>
            <a:r>
              <a:rPr lang="en-US" altLang="zh-CN" dirty="0" smtClean="0"/>
              <a:t>header</a:t>
            </a:r>
            <a:r>
              <a:rPr lang="zh-CN" altLang="en-US" dirty="0" smtClean="0"/>
              <a:t>则设置，</a:t>
            </a:r>
            <a:r>
              <a:rPr lang="en-US" altLang="zh-CN" dirty="0" smtClean="0"/>
              <a:t>header=None</a:t>
            </a:r>
            <a:r>
              <a:rPr lang="zh-CN" altLang="en-US" dirty="0"/>
              <a:t/>
            </a:r>
            <a:br>
              <a:rPr lang="zh-CN" altLang="en-US" dirty="0"/>
            </a:br>
            <a:r>
              <a:rPr lang="zh-CN" altLang="en-US" dirty="0"/>
              <a:t> </a:t>
            </a:r>
            <a:br>
              <a:rPr lang="zh-CN" altLang="en-US" dirty="0"/>
            </a:br>
            <a:endParaRPr lang="zh-CN" altLang="en-US" dirty="0"/>
          </a:p>
        </p:txBody>
      </p:sp>
    </p:spTree>
    <p:extLst>
      <p:ext uri="{BB962C8B-B14F-4D97-AF65-F5344CB8AC3E}">
        <p14:creationId xmlns:p14="http://schemas.microsoft.com/office/powerpoint/2010/main" val="34095258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如果有个数据帧对象，例如</a:t>
            </a:r>
            <a:r>
              <a:rPr lang="en-US" altLang="zh-CN" dirty="0" err="1"/>
              <a:t>df</a:t>
            </a:r>
            <a:r>
              <a:rPr lang="zh-CN" altLang="zh-CN" dirty="0"/>
              <a:t>，该对象下有</a:t>
            </a:r>
            <a:r>
              <a:rPr lang="zh-CN" altLang="zh-CN" dirty="0" smtClean="0"/>
              <a:t>个</a:t>
            </a:r>
            <a:r>
              <a:rPr lang="en-US" altLang="zh-CN" dirty="0" err="1" smtClean="0"/>
              <a:t>to_csv</a:t>
            </a:r>
            <a:r>
              <a:rPr lang="zh-CN" altLang="zh-CN" dirty="0"/>
              <a:t>函数</a:t>
            </a:r>
          </a:p>
          <a:p>
            <a:r>
              <a:rPr lang="en-US" altLang="zh-CN" dirty="0" err="1" smtClean="0"/>
              <a:t>df.to_csv</a:t>
            </a:r>
            <a:r>
              <a:rPr lang="en-US" altLang="zh-CN" dirty="0"/>
              <a:t>(</a:t>
            </a:r>
            <a:r>
              <a:rPr lang="zh-CN" altLang="zh-CN" dirty="0"/>
              <a:t>文件名，</a:t>
            </a:r>
            <a:r>
              <a:rPr lang="en-US" altLang="zh-CN" dirty="0" err="1"/>
              <a:t>sep</a:t>
            </a:r>
            <a:r>
              <a:rPr lang="en-US" altLang="zh-CN" dirty="0"/>
              <a:t>, header)</a:t>
            </a:r>
            <a:endParaRPr lang="zh-CN" altLang="zh-CN" dirty="0"/>
          </a:p>
          <a:p>
            <a:r>
              <a:rPr lang="en-US" altLang="zh-CN" dirty="0" err="1"/>
              <a:t>sep</a:t>
            </a:r>
            <a:r>
              <a:rPr lang="zh-CN" altLang="zh-CN" dirty="0"/>
              <a:t>是分隔符，默认是逗号</a:t>
            </a:r>
            <a:r>
              <a:rPr lang="zh-CN" altLang="zh-CN" dirty="0" smtClean="0"/>
              <a:t>；</a:t>
            </a:r>
            <a:endParaRPr lang="en-US" altLang="zh-CN" dirty="0" smtClean="0"/>
          </a:p>
          <a:p>
            <a:r>
              <a:rPr lang="en-US" altLang="zh-CN" dirty="0" smtClean="0"/>
              <a:t>Header</a:t>
            </a:r>
            <a:r>
              <a:rPr lang="zh-CN" altLang="en-US" dirty="0" smtClean="0"/>
              <a:t>是布尔值，</a:t>
            </a:r>
            <a:r>
              <a:rPr lang="zh-CN" altLang="zh-CN" dirty="0" smtClean="0"/>
              <a:t>默认</a:t>
            </a:r>
            <a:r>
              <a:rPr lang="zh-CN" altLang="zh-CN" dirty="0"/>
              <a:t>为</a:t>
            </a:r>
            <a:r>
              <a:rPr lang="en-US" altLang="zh-CN" dirty="0" smtClean="0"/>
              <a:t>True</a:t>
            </a:r>
            <a:r>
              <a:rPr lang="zh-CN" altLang="en-US" dirty="0" smtClean="0"/>
              <a:t>，即把列名作为文件的</a:t>
            </a:r>
            <a:r>
              <a:rPr lang="en-US" altLang="zh-CN" dirty="0" smtClean="0"/>
              <a:t>header</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34450650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3. </a:t>
            </a:r>
            <a:r>
              <a:rPr lang="zh-CN" altLang="en-US" b="1" dirty="0" smtClean="0"/>
              <a:t>抽样</a:t>
            </a:r>
            <a:endParaRPr lang="en-US" altLang="zh-CN" b="1" dirty="0" smtClean="0"/>
          </a:p>
          <a:p>
            <a:r>
              <a:rPr lang="en-US" altLang="zh-CN" dirty="0" err="1" smtClean="0"/>
              <a:t>DataFrame.sample</a:t>
            </a:r>
            <a:r>
              <a:rPr lang="en-US" altLang="zh-CN" dirty="0" smtClean="0"/>
              <a:t>(n=None</a:t>
            </a:r>
            <a:r>
              <a:rPr lang="en-US" altLang="zh-CN" dirty="0"/>
              <a:t>, </a:t>
            </a:r>
            <a:r>
              <a:rPr lang="en-US" altLang="zh-CN" dirty="0" err="1"/>
              <a:t>frac</a:t>
            </a:r>
            <a:r>
              <a:rPr lang="en-US" altLang="zh-CN" dirty="0"/>
              <a:t>=None, replace=False, weights=None, </a:t>
            </a:r>
            <a:r>
              <a:rPr lang="en-US" altLang="zh-CN" dirty="0" err="1"/>
              <a:t>random_state</a:t>
            </a:r>
            <a:r>
              <a:rPr lang="en-US" altLang="zh-CN" dirty="0"/>
              <a:t>=None, axis=None, </a:t>
            </a:r>
            <a:r>
              <a:rPr lang="en-US" altLang="zh-CN" dirty="0" err="1"/>
              <a:t>ignore_index</a:t>
            </a:r>
            <a:r>
              <a:rPr lang="en-US" altLang="zh-CN" dirty="0"/>
              <a:t>=False</a:t>
            </a:r>
            <a:r>
              <a:rPr lang="en-US" altLang="zh-CN" dirty="0" smtClean="0"/>
              <a:t>)</a:t>
            </a:r>
          </a:p>
          <a:p>
            <a:endParaRPr lang="zh-CN" altLang="zh-CN" dirty="0"/>
          </a:p>
          <a:p>
            <a:r>
              <a:rPr lang="zh-CN" altLang="zh-CN" dirty="0"/>
              <a:t>使用</a:t>
            </a:r>
            <a:r>
              <a:rPr lang="en-US" altLang="zh-CN" dirty="0"/>
              <a:t>sample</a:t>
            </a:r>
            <a:r>
              <a:rPr lang="zh-CN" altLang="zh-CN" dirty="0"/>
              <a:t>函数进行抽样。参数</a:t>
            </a:r>
            <a:r>
              <a:rPr lang="en-US" altLang="zh-CN" dirty="0"/>
              <a:t>n</a:t>
            </a:r>
            <a:r>
              <a:rPr lang="zh-CN" altLang="zh-CN" dirty="0"/>
              <a:t>是从当前数据帧抽样的数据记录个数</a:t>
            </a:r>
            <a:r>
              <a:rPr lang="en-US" altLang="zh-CN" dirty="0"/>
              <a:t>, </a:t>
            </a:r>
            <a:r>
              <a:rPr lang="en-US" altLang="zh-CN" dirty="0" err="1"/>
              <a:t>frac</a:t>
            </a:r>
            <a:r>
              <a:rPr lang="zh-CN" altLang="zh-CN" dirty="0"/>
              <a:t>是抽样的数据记录百分比。</a:t>
            </a:r>
            <a:r>
              <a:rPr lang="en-US" altLang="zh-CN" dirty="0"/>
              <a:t>n</a:t>
            </a:r>
            <a:r>
              <a:rPr lang="zh-CN" altLang="zh-CN" dirty="0"/>
              <a:t>和</a:t>
            </a:r>
            <a:r>
              <a:rPr lang="en-US" altLang="zh-CN" dirty="0" err="1"/>
              <a:t>frac</a:t>
            </a:r>
            <a:r>
              <a:rPr lang="zh-CN" altLang="zh-CN" dirty="0"/>
              <a:t>不能同时使用</a:t>
            </a:r>
            <a:r>
              <a:rPr lang="zh-CN" altLang="zh-CN" dirty="0" smtClean="0"/>
              <a:t>。</a:t>
            </a:r>
            <a:r>
              <a:rPr lang="en-US" altLang="zh-CN" dirty="0" smtClean="0"/>
              <a:t>Replace=False</a:t>
            </a:r>
            <a:r>
              <a:rPr lang="zh-CN" altLang="en-US" dirty="0" smtClean="0"/>
              <a:t>表示是无放回的抽样</a:t>
            </a:r>
            <a:endParaRPr lang="zh-CN" altLang="zh-CN" dirty="0"/>
          </a:p>
          <a:p>
            <a:endParaRPr lang="zh-CN" altLang="en-US" dirty="0"/>
          </a:p>
        </p:txBody>
      </p:sp>
    </p:spTree>
    <p:extLst>
      <p:ext uri="{BB962C8B-B14F-4D97-AF65-F5344CB8AC3E}">
        <p14:creationId xmlns:p14="http://schemas.microsoft.com/office/powerpoint/2010/main" val="41627828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en-US" altLang="zh-CN" dirty="0" smtClean="0"/>
          </a:p>
          <a:p>
            <a:r>
              <a:rPr lang="en-US" altLang="zh-CN" dirty="0" smtClean="0"/>
              <a:t>Pandas</a:t>
            </a:r>
            <a:r>
              <a:rPr lang="zh-CN" altLang="en-US" dirty="0" smtClean="0"/>
              <a:t>读取</a:t>
            </a:r>
            <a:r>
              <a:rPr lang="en-US" altLang="zh-CN" dirty="0" err="1" smtClean="0"/>
              <a:t>iris.data</a:t>
            </a:r>
            <a:r>
              <a:rPr lang="zh-CN" altLang="en-US" dirty="0" smtClean="0"/>
              <a:t>文件，抽样</a:t>
            </a:r>
            <a:r>
              <a:rPr lang="en-US" altLang="zh-CN" dirty="0" smtClean="0"/>
              <a:t>50%</a:t>
            </a:r>
            <a:r>
              <a:rPr lang="zh-CN" altLang="en-US" dirty="0" smtClean="0"/>
              <a:t>的数据记录写到一个新的文件。</a:t>
            </a:r>
            <a:endParaRPr lang="zh-CN" altLang="en-US" dirty="0"/>
          </a:p>
        </p:txBody>
      </p:sp>
    </p:spTree>
    <p:extLst>
      <p:ext uri="{BB962C8B-B14F-4D97-AF65-F5344CB8AC3E}">
        <p14:creationId xmlns:p14="http://schemas.microsoft.com/office/powerpoint/2010/main" val="16380541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查看或获取数据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在</a:t>
            </a:r>
            <a:r>
              <a:rPr lang="zh-CN" altLang="en-US" dirty="0"/>
              <a:t>创建一个 </a:t>
            </a:r>
            <a:r>
              <a:rPr lang="en-US" altLang="zh-CN" dirty="0" err="1"/>
              <a:t>DataFrame</a:t>
            </a:r>
            <a:r>
              <a:rPr lang="en-US" altLang="zh-CN" dirty="0"/>
              <a:t> </a:t>
            </a:r>
            <a:r>
              <a:rPr lang="zh-CN" altLang="en-US" dirty="0"/>
              <a:t>对象后，可以使用对象的一些内置函数和属性对它的基本信息</a:t>
            </a:r>
            <a:r>
              <a:rPr lang="zh-CN" altLang="en-US" dirty="0" smtClean="0"/>
              <a:t>进行</a:t>
            </a:r>
            <a:r>
              <a:rPr lang="zh-CN" altLang="en-US" dirty="0"/>
              <a:t>观察和设置。常用的操作包括（以名为 </a:t>
            </a:r>
            <a:r>
              <a:rPr lang="en-US" altLang="zh-CN" dirty="0" err="1"/>
              <a:t>df</a:t>
            </a:r>
            <a:r>
              <a:rPr lang="en-US" altLang="zh-CN" dirty="0"/>
              <a:t> </a:t>
            </a:r>
            <a:r>
              <a:rPr lang="zh-CN" altLang="en-US" dirty="0"/>
              <a:t>的 </a:t>
            </a:r>
            <a:r>
              <a:rPr lang="en-US" altLang="zh-CN" dirty="0" err="1"/>
              <a:t>DataFrame</a:t>
            </a:r>
            <a:r>
              <a:rPr lang="en-US" altLang="zh-CN" dirty="0"/>
              <a:t> </a:t>
            </a:r>
            <a:r>
              <a:rPr lang="zh-CN" altLang="en-US" dirty="0"/>
              <a:t>对象为例）：</a:t>
            </a:r>
          </a:p>
          <a:p>
            <a:r>
              <a:rPr lang="zh-CN" altLang="en-US" dirty="0"/>
              <a:t> 获取 </a:t>
            </a:r>
            <a:r>
              <a:rPr lang="en-US" altLang="zh-CN" dirty="0" err="1"/>
              <a:t>df</a:t>
            </a:r>
            <a:r>
              <a:rPr lang="en-US" altLang="zh-CN" dirty="0"/>
              <a:t> </a:t>
            </a:r>
            <a:r>
              <a:rPr lang="zh-CN" altLang="en-US" dirty="0"/>
              <a:t>的行数： </a:t>
            </a:r>
            <a:r>
              <a:rPr lang="en-US" altLang="zh-CN" dirty="0" err="1"/>
              <a:t>df.shape</a:t>
            </a:r>
            <a:r>
              <a:rPr lang="en-US" altLang="zh-CN" dirty="0"/>
              <a:t>[0]</a:t>
            </a:r>
            <a:r>
              <a:rPr lang="zh-CN" altLang="en-US" dirty="0"/>
              <a:t>或者 </a:t>
            </a:r>
            <a:r>
              <a:rPr lang="en-US" altLang="zh-CN" dirty="0" err="1"/>
              <a:t>len</a:t>
            </a:r>
            <a:r>
              <a:rPr lang="en-US" altLang="zh-CN" dirty="0"/>
              <a:t>(</a:t>
            </a:r>
            <a:r>
              <a:rPr lang="en-US" altLang="zh-CN" dirty="0" err="1"/>
              <a:t>df</a:t>
            </a:r>
            <a:r>
              <a:rPr lang="en-US" altLang="zh-CN" dirty="0"/>
              <a:t>)</a:t>
            </a:r>
            <a:r>
              <a:rPr lang="zh-CN" altLang="en-US" dirty="0"/>
              <a:t>。</a:t>
            </a:r>
          </a:p>
          <a:p>
            <a:r>
              <a:rPr lang="zh-CN" altLang="en-US" dirty="0"/>
              <a:t> 获取 </a:t>
            </a:r>
            <a:r>
              <a:rPr lang="en-US" altLang="zh-CN" dirty="0" err="1"/>
              <a:t>df</a:t>
            </a:r>
            <a:r>
              <a:rPr lang="en-US" altLang="zh-CN" dirty="0"/>
              <a:t> </a:t>
            </a:r>
            <a:r>
              <a:rPr lang="zh-CN" altLang="en-US" dirty="0"/>
              <a:t>的列数： </a:t>
            </a:r>
            <a:r>
              <a:rPr lang="en-US" altLang="zh-CN" dirty="0" err="1"/>
              <a:t>df.shape</a:t>
            </a:r>
            <a:r>
              <a:rPr lang="en-US" altLang="zh-CN" dirty="0"/>
              <a:t>[1]</a:t>
            </a:r>
            <a:r>
              <a:rPr lang="zh-CN" altLang="en-US" dirty="0"/>
              <a:t>。</a:t>
            </a:r>
          </a:p>
          <a:p>
            <a:r>
              <a:rPr lang="zh-CN" altLang="en-US" dirty="0"/>
              <a:t> 获取 </a:t>
            </a:r>
            <a:r>
              <a:rPr lang="en-US" altLang="zh-CN" dirty="0" err="1"/>
              <a:t>df</a:t>
            </a:r>
            <a:r>
              <a:rPr lang="en-US" altLang="zh-CN" dirty="0"/>
              <a:t> </a:t>
            </a:r>
            <a:r>
              <a:rPr lang="zh-CN" altLang="en-US" dirty="0" smtClean="0"/>
              <a:t>的</a:t>
            </a:r>
            <a:r>
              <a:rPr lang="en-US" altLang="zh-CN" dirty="0" smtClean="0"/>
              <a:t>shape</a:t>
            </a:r>
            <a:r>
              <a:rPr lang="zh-CN" altLang="en-US" dirty="0" smtClean="0"/>
              <a:t>： </a:t>
            </a:r>
            <a:r>
              <a:rPr lang="en-US" altLang="zh-CN" dirty="0" err="1"/>
              <a:t>df.shape</a:t>
            </a:r>
            <a:r>
              <a:rPr lang="zh-CN" altLang="en-US" dirty="0"/>
              <a:t>。</a:t>
            </a:r>
          </a:p>
          <a:p>
            <a:r>
              <a:rPr lang="zh-CN" altLang="en-US" dirty="0"/>
              <a:t> 获取 </a:t>
            </a:r>
            <a:r>
              <a:rPr lang="en-US" altLang="zh-CN" dirty="0" err="1"/>
              <a:t>df</a:t>
            </a:r>
            <a:r>
              <a:rPr lang="en-US" altLang="zh-CN" dirty="0"/>
              <a:t> </a:t>
            </a:r>
            <a:r>
              <a:rPr lang="zh-CN" altLang="en-US" dirty="0"/>
              <a:t>的列名或者行名： </a:t>
            </a:r>
            <a:r>
              <a:rPr lang="en-US" altLang="zh-CN" dirty="0" err="1"/>
              <a:t>df.columns</a:t>
            </a:r>
            <a:r>
              <a:rPr lang="en-US" altLang="zh-CN" dirty="0"/>
              <a:t> </a:t>
            </a:r>
            <a:r>
              <a:rPr lang="zh-CN" altLang="en-US" dirty="0"/>
              <a:t>或 </a:t>
            </a:r>
            <a:r>
              <a:rPr lang="en-US" altLang="zh-CN" dirty="0" err="1"/>
              <a:t>df.index</a:t>
            </a:r>
            <a:r>
              <a:rPr lang="zh-CN" altLang="en-US" dirty="0"/>
              <a:t>。</a:t>
            </a:r>
          </a:p>
          <a:p>
            <a:r>
              <a:rPr lang="zh-CN" altLang="en-US" dirty="0"/>
              <a:t> 重新定义列名字： </a:t>
            </a:r>
            <a:r>
              <a:rPr lang="en-US" altLang="zh-CN" dirty="0" err="1"/>
              <a:t>df.columns</a:t>
            </a:r>
            <a:r>
              <a:rPr lang="en-US" altLang="zh-CN" dirty="0"/>
              <a:t>=[‘A’, ‘B’, ‘C’]</a:t>
            </a:r>
            <a:r>
              <a:rPr lang="zh-CN" altLang="en-US" dirty="0"/>
              <a:t>。</a:t>
            </a:r>
          </a:p>
          <a:p>
            <a:r>
              <a:rPr lang="zh-CN" altLang="en-US" dirty="0"/>
              <a:t> </a:t>
            </a:r>
            <a:r>
              <a:rPr lang="zh-CN" altLang="en-US" dirty="0" smtClean="0"/>
              <a:t> </a:t>
            </a:r>
            <a:r>
              <a:rPr lang="zh-CN" altLang="en-US" dirty="0"/>
              <a:t>查看 </a:t>
            </a:r>
            <a:r>
              <a:rPr lang="en-US" altLang="zh-CN" dirty="0" err="1"/>
              <a:t>df</a:t>
            </a:r>
            <a:r>
              <a:rPr lang="en-US" altLang="zh-CN" dirty="0"/>
              <a:t> </a:t>
            </a:r>
            <a:r>
              <a:rPr lang="zh-CN" altLang="en-US" dirty="0"/>
              <a:t>的概要信息： </a:t>
            </a:r>
            <a:r>
              <a:rPr lang="en-US" altLang="zh-CN" dirty="0"/>
              <a:t>df.info()</a:t>
            </a:r>
            <a:r>
              <a:rPr lang="zh-CN" altLang="en-US" dirty="0"/>
              <a:t>。</a:t>
            </a:r>
          </a:p>
          <a:p>
            <a:r>
              <a:rPr lang="zh-CN" altLang="en-US" dirty="0"/>
              <a:t> 查看 </a:t>
            </a:r>
            <a:r>
              <a:rPr lang="en-US" altLang="zh-CN" dirty="0" err="1"/>
              <a:t>df</a:t>
            </a:r>
            <a:r>
              <a:rPr lang="en-US" altLang="zh-CN" dirty="0"/>
              <a:t> </a:t>
            </a:r>
            <a:r>
              <a:rPr lang="zh-CN" altLang="en-US" dirty="0"/>
              <a:t>中前 </a:t>
            </a:r>
            <a:r>
              <a:rPr lang="en-US" altLang="zh-CN" dirty="0"/>
              <a:t>n </a:t>
            </a:r>
            <a:r>
              <a:rPr lang="zh-CN" altLang="en-US" dirty="0"/>
              <a:t>行的数据信息： </a:t>
            </a:r>
            <a:r>
              <a:rPr lang="en-US" altLang="zh-CN" dirty="0" err="1"/>
              <a:t>df.head</a:t>
            </a:r>
            <a:r>
              <a:rPr lang="en-US" altLang="zh-CN" dirty="0"/>
              <a:t>(n)</a:t>
            </a:r>
            <a:r>
              <a:rPr lang="zh-CN" altLang="en-US" dirty="0" smtClean="0"/>
              <a:t>。</a:t>
            </a:r>
            <a:endParaRPr lang="en-US" altLang="zh-CN" dirty="0" smtClean="0"/>
          </a:p>
          <a:p>
            <a:r>
              <a:rPr lang="zh-CN" altLang="en-US" dirty="0" smtClean="0"/>
              <a:t>    查看 </a:t>
            </a:r>
            <a:r>
              <a:rPr lang="en-US" altLang="zh-CN" dirty="0" err="1"/>
              <a:t>df</a:t>
            </a:r>
            <a:r>
              <a:rPr lang="en-US" altLang="zh-CN" dirty="0"/>
              <a:t> </a:t>
            </a:r>
            <a:r>
              <a:rPr lang="zh-CN" altLang="en-US" dirty="0"/>
              <a:t>最后 </a:t>
            </a:r>
            <a:r>
              <a:rPr lang="en-US" altLang="zh-CN" dirty="0"/>
              <a:t>n </a:t>
            </a:r>
            <a:r>
              <a:rPr lang="zh-CN" altLang="en-US" dirty="0"/>
              <a:t>行的信息： </a:t>
            </a:r>
            <a:r>
              <a:rPr lang="en-US" altLang="zh-CN" dirty="0" err="1"/>
              <a:t>df.tail</a:t>
            </a:r>
            <a:r>
              <a:rPr lang="en-US" altLang="zh-CN" dirty="0"/>
              <a:t>(n) </a:t>
            </a:r>
            <a:endParaRPr lang="zh-CN" altLang="en-US" dirty="0"/>
          </a:p>
        </p:txBody>
      </p:sp>
    </p:spTree>
    <p:extLst>
      <p:ext uri="{BB962C8B-B14F-4D97-AF65-F5344CB8AC3E}">
        <p14:creationId xmlns:p14="http://schemas.microsoft.com/office/powerpoint/2010/main" val="42534476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与 </a:t>
            </a:r>
            <a:r>
              <a:rPr lang="en-US" altLang="zh-CN" dirty="0" err="1"/>
              <a:t>Numpy</a:t>
            </a:r>
            <a:r>
              <a:rPr lang="en-US" altLang="zh-CN" dirty="0"/>
              <a:t> </a:t>
            </a:r>
            <a:r>
              <a:rPr lang="zh-CN" altLang="en-US" dirty="0"/>
              <a:t>模块类似， </a:t>
            </a:r>
            <a:r>
              <a:rPr lang="en-US" altLang="zh-CN" dirty="0"/>
              <a:t>Pandas </a:t>
            </a:r>
            <a:r>
              <a:rPr lang="zh-CN" altLang="en-US" dirty="0"/>
              <a:t>也支持使用索引和切片等方式获取 </a:t>
            </a:r>
            <a:r>
              <a:rPr lang="en-US" altLang="zh-CN" dirty="0" err="1"/>
              <a:t>DataFrame</a:t>
            </a:r>
            <a:r>
              <a:rPr lang="en-US" altLang="zh-CN" dirty="0"/>
              <a:t> </a:t>
            </a:r>
            <a:r>
              <a:rPr lang="zh-CN" altLang="en-US" dirty="0"/>
              <a:t>中的值，</a:t>
            </a:r>
            <a:r>
              <a:rPr lang="zh-CN" altLang="en-US" dirty="0" smtClean="0"/>
              <a:t>进而</a:t>
            </a:r>
            <a:r>
              <a:rPr lang="zh-CN" altLang="en-US" dirty="0"/>
              <a:t>进行计算或者修改。</a:t>
            </a:r>
          </a:p>
          <a:p>
            <a:r>
              <a:rPr lang="en-US" altLang="zh-CN" dirty="0"/>
              <a:t>Pandas </a:t>
            </a:r>
            <a:r>
              <a:rPr lang="zh-CN" altLang="en-US" dirty="0"/>
              <a:t>进行数据索引和切片的方式通常有以下三种：</a:t>
            </a:r>
          </a:p>
          <a:p>
            <a:r>
              <a:rPr lang="zh-CN" altLang="en-US" dirty="0" smtClean="0"/>
              <a:t>（</a:t>
            </a:r>
            <a:r>
              <a:rPr lang="en-US" altLang="zh-CN" dirty="0" smtClean="0"/>
              <a:t>1</a:t>
            </a:r>
            <a:r>
              <a:rPr lang="zh-CN" altLang="en-US" dirty="0" smtClean="0"/>
              <a:t>） </a:t>
            </a:r>
            <a:r>
              <a:rPr lang="zh-CN" altLang="en-US" dirty="0"/>
              <a:t>通过列索引获得对象中的一列或者多列。此时，使用一个列名或者一个列名列表</a:t>
            </a:r>
            <a:r>
              <a:rPr lang="zh-CN" altLang="en-US" dirty="0" smtClean="0"/>
              <a:t>作为</a:t>
            </a:r>
            <a:r>
              <a:rPr lang="zh-CN" altLang="en-US" dirty="0"/>
              <a:t>参数传入 </a:t>
            </a:r>
            <a:r>
              <a:rPr lang="en-US" altLang="zh-CN" dirty="0" err="1"/>
              <a:t>DataFrame</a:t>
            </a:r>
            <a:r>
              <a:rPr lang="en-US" altLang="zh-CN" dirty="0"/>
              <a:t> </a:t>
            </a:r>
            <a:r>
              <a:rPr lang="zh-CN" altLang="en-US" dirty="0"/>
              <a:t>对象的“ </a:t>
            </a:r>
            <a:r>
              <a:rPr lang="en-US" altLang="zh-CN" dirty="0"/>
              <a:t>[]”</a:t>
            </a:r>
            <a:r>
              <a:rPr lang="zh-CN" altLang="en-US" dirty="0"/>
              <a:t>索引操作，即可获得目标列</a:t>
            </a:r>
            <a:r>
              <a:rPr lang="zh-CN" altLang="en-US" dirty="0" smtClean="0"/>
              <a:t>。</a:t>
            </a:r>
            <a:endParaRPr lang="zh-CN" altLang="en-US" dirty="0"/>
          </a:p>
        </p:txBody>
      </p:sp>
    </p:spTree>
    <p:extLst>
      <p:ext uri="{BB962C8B-B14F-4D97-AF65-F5344CB8AC3E}">
        <p14:creationId xmlns:p14="http://schemas.microsoft.com/office/powerpoint/2010/main" val="18539921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import pandas as </a:t>
            </a:r>
            <a:r>
              <a:rPr lang="en-US" altLang="zh-CN" dirty="0" err="1"/>
              <a:t>pd</a:t>
            </a:r>
            <a:endParaRPr lang="en-US" altLang="zh-CN" dirty="0"/>
          </a:p>
          <a:p>
            <a:r>
              <a:rPr lang="en-US" altLang="zh-CN" dirty="0" err="1"/>
              <a:t>dic</a:t>
            </a:r>
            <a:r>
              <a:rPr lang="en-US" altLang="zh-CN" dirty="0"/>
              <a:t> = {'</a:t>
            </a:r>
            <a:r>
              <a:rPr lang="zh-CN" altLang="en-US" dirty="0"/>
              <a:t>语文</a:t>
            </a:r>
            <a:r>
              <a:rPr lang="en-US" altLang="zh-CN" dirty="0"/>
              <a:t>': [98, 88, 78],</a:t>
            </a:r>
          </a:p>
          <a:p>
            <a:r>
              <a:rPr lang="en-US" altLang="zh-CN" dirty="0"/>
              <a:t>'</a:t>
            </a:r>
            <a:r>
              <a:rPr lang="zh-CN" altLang="en-US" dirty="0"/>
              <a:t>数学</a:t>
            </a:r>
            <a:r>
              <a:rPr lang="en-US" altLang="zh-CN" dirty="0"/>
              <a:t>': [89, 72, 93],</a:t>
            </a:r>
          </a:p>
          <a:p>
            <a:r>
              <a:rPr lang="en-US" altLang="zh-CN" dirty="0"/>
              <a:t>'</a:t>
            </a:r>
            <a:r>
              <a:rPr lang="zh-CN" altLang="en-US" dirty="0"/>
              <a:t>英语</a:t>
            </a:r>
            <a:r>
              <a:rPr lang="en-US" altLang="zh-CN" dirty="0"/>
              <a:t>': [84, 85, 77]}</a:t>
            </a:r>
          </a:p>
          <a:p>
            <a:r>
              <a:rPr lang="en-US" altLang="zh-CN" dirty="0" err="1"/>
              <a:t>df</a:t>
            </a:r>
            <a:r>
              <a:rPr lang="en-US" altLang="zh-CN" dirty="0"/>
              <a:t> = </a:t>
            </a:r>
            <a:r>
              <a:rPr lang="en-US" altLang="zh-CN" dirty="0" err="1"/>
              <a:t>pd.DataFrame</a:t>
            </a:r>
            <a:r>
              <a:rPr lang="en-US" altLang="zh-CN" dirty="0"/>
              <a:t>(</a:t>
            </a:r>
            <a:r>
              <a:rPr lang="en-US" altLang="zh-CN" dirty="0" err="1"/>
              <a:t>dic</a:t>
            </a:r>
            <a:r>
              <a:rPr lang="en-US" altLang="zh-CN" dirty="0"/>
              <a:t>)</a:t>
            </a:r>
          </a:p>
          <a:p>
            <a:r>
              <a:rPr lang="en-US" altLang="zh-CN" dirty="0"/>
              <a:t>df1 = </a:t>
            </a:r>
            <a:r>
              <a:rPr lang="en-US" altLang="zh-CN" dirty="0" err="1"/>
              <a:t>df</a:t>
            </a:r>
            <a:r>
              <a:rPr lang="en-US" altLang="zh-CN" dirty="0"/>
              <a:t>['</a:t>
            </a:r>
            <a:r>
              <a:rPr lang="zh-CN" altLang="en-US" dirty="0"/>
              <a:t>语文</a:t>
            </a:r>
            <a:r>
              <a:rPr lang="en-US" altLang="zh-CN" dirty="0"/>
              <a:t>']</a:t>
            </a:r>
          </a:p>
          <a:p>
            <a:r>
              <a:rPr lang="en-US" altLang="zh-CN" dirty="0"/>
              <a:t>print("</a:t>
            </a:r>
            <a:r>
              <a:rPr lang="zh-CN" altLang="en-US" dirty="0"/>
              <a:t>获取 </a:t>
            </a:r>
            <a:r>
              <a:rPr lang="en-US" altLang="zh-CN" dirty="0" err="1"/>
              <a:t>DataFrame</a:t>
            </a:r>
            <a:r>
              <a:rPr lang="en-US" altLang="zh-CN" dirty="0"/>
              <a:t> </a:t>
            </a:r>
            <a:r>
              <a:rPr lang="zh-CN" altLang="en-US" dirty="0"/>
              <a:t>对象的一列</a:t>
            </a:r>
            <a:r>
              <a:rPr lang="en-US" altLang="zh-CN" dirty="0"/>
              <a:t>:\n", df1)</a:t>
            </a:r>
          </a:p>
          <a:p>
            <a:r>
              <a:rPr lang="en-US" altLang="zh-CN" dirty="0"/>
              <a:t>df2 = </a:t>
            </a:r>
            <a:r>
              <a:rPr lang="en-US" altLang="zh-CN" dirty="0" err="1"/>
              <a:t>df</a:t>
            </a:r>
            <a:r>
              <a:rPr lang="en-US" altLang="zh-CN" dirty="0"/>
              <a:t>[['</a:t>
            </a:r>
            <a:r>
              <a:rPr lang="zh-CN" altLang="en-US" dirty="0"/>
              <a:t>语文</a:t>
            </a:r>
            <a:r>
              <a:rPr lang="en-US" altLang="zh-CN" dirty="0"/>
              <a:t>','</a:t>
            </a:r>
            <a:r>
              <a:rPr lang="zh-CN" altLang="en-US" dirty="0"/>
              <a:t>英语</a:t>
            </a:r>
            <a:r>
              <a:rPr lang="en-US" altLang="zh-CN" dirty="0"/>
              <a:t>']]</a:t>
            </a:r>
          </a:p>
          <a:p>
            <a:r>
              <a:rPr lang="en-US" altLang="zh-CN" dirty="0"/>
              <a:t>print("</a:t>
            </a:r>
            <a:r>
              <a:rPr lang="zh-CN" altLang="en-US" dirty="0"/>
              <a:t>获取 </a:t>
            </a:r>
            <a:r>
              <a:rPr lang="en-US" altLang="zh-CN" dirty="0" err="1"/>
              <a:t>DataFrame</a:t>
            </a:r>
            <a:r>
              <a:rPr lang="en-US" altLang="zh-CN" dirty="0"/>
              <a:t> </a:t>
            </a:r>
            <a:r>
              <a:rPr lang="zh-CN" altLang="en-US" dirty="0"/>
              <a:t>对象的多列</a:t>
            </a:r>
            <a:r>
              <a:rPr lang="en-US" altLang="zh-CN" dirty="0"/>
              <a:t>:\n", df2)</a:t>
            </a:r>
            <a:endParaRPr lang="zh-CN" altLang="en-US" dirty="0"/>
          </a:p>
        </p:txBody>
      </p:sp>
    </p:spTree>
    <p:extLst>
      <p:ext uri="{BB962C8B-B14F-4D97-AF65-F5344CB8AC3E}">
        <p14:creationId xmlns:p14="http://schemas.microsoft.com/office/powerpoint/2010/main" val="281603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919288" y="153988"/>
            <a:ext cx="8318500" cy="431800"/>
          </a:xfrm>
        </p:spPr>
        <p:txBody>
          <a:bodyPr>
            <a:normAutofit fontScale="90000"/>
          </a:bodyPr>
          <a:lstStyle/>
          <a:p>
            <a:r>
              <a:rPr lang="en-US" altLang="zh-CN" smtClean="0"/>
              <a:t>ndarray</a:t>
            </a:r>
            <a:r>
              <a:rPr lang="zh-CN" altLang="en-US" smtClean="0"/>
              <a:t>对象的属性</a:t>
            </a:r>
          </a:p>
        </p:txBody>
      </p:sp>
      <p:sp>
        <p:nvSpPr>
          <p:cNvPr id="27651" name="内容占位符 2"/>
          <p:cNvSpPr>
            <a:spLocks noGrp="1"/>
          </p:cNvSpPr>
          <p:nvPr>
            <p:ph idx="1"/>
          </p:nvPr>
        </p:nvSpPr>
        <p:spPr>
          <a:xfrm>
            <a:off x="1919288" y="774701"/>
            <a:ext cx="8331200" cy="1285875"/>
          </a:xfrm>
        </p:spPr>
        <p:txBody>
          <a:bodyPr/>
          <a:lstStyle/>
          <a:p>
            <a:pPr marL="0" indent="0">
              <a:buNone/>
            </a:pPr>
            <a:endParaRPr lang="zh-CN" altLang="en-US" smtClean="0"/>
          </a:p>
        </p:txBody>
      </p:sp>
      <p:pic>
        <p:nvPicPr>
          <p:cNvPr id="276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125539"/>
            <a:ext cx="885666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3390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2</a:t>
            </a:r>
            <a:r>
              <a:rPr lang="zh-CN" altLang="en-US" dirty="0"/>
              <a:t>）通过对象的 </a:t>
            </a:r>
            <a:r>
              <a:rPr lang="en-US" altLang="zh-CN" dirty="0" err="1"/>
              <a:t>loc</a:t>
            </a:r>
            <a:r>
              <a:rPr lang="en-US" altLang="zh-CN" dirty="0"/>
              <a:t>[ ]</a:t>
            </a:r>
            <a:r>
              <a:rPr lang="zh-CN" altLang="en-US" dirty="0"/>
              <a:t>函数或 </a:t>
            </a:r>
            <a:r>
              <a:rPr lang="en-US" altLang="zh-CN" dirty="0" err="1"/>
              <a:t>iloc</a:t>
            </a:r>
            <a:r>
              <a:rPr lang="en-US" altLang="zh-CN" dirty="0"/>
              <a:t>[ ]</a:t>
            </a:r>
            <a:r>
              <a:rPr lang="zh-CN" altLang="en-US" dirty="0"/>
              <a:t>函数获取指定行索引、列索引位置上的数据。 </a:t>
            </a:r>
            <a:r>
              <a:rPr lang="zh-CN" altLang="en-US" dirty="0" smtClean="0"/>
              <a:t>两个</a:t>
            </a:r>
            <a:r>
              <a:rPr lang="zh-CN" altLang="en-US" dirty="0"/>
              <a:t>函数的区别是： 前者使用 </a:t>
            </a:r>
            <a:r>
              <a:rPr lang="en-US" altLang="zh-CN" dirty="0" err="1"/>
              <a:t>DataFrame</a:t>
            </a:r>
            <a:r>
              <a:rPr lang="en-US" altLang="zh-CN" dirty="0"/>
              <a:t> </a:t>
            </a:r>
            <a:r>
              <a:rPr lang="zh-CN" altLang="en-US" dirty="0"/>
              <a:t>对象的自定义索引，后者使用对象的自动</a:t>
            </a:r>
            <a:r>
              <a:rPr lang="zh-CN" altLang="en-US" dirty="0" smtClean="0"/>
              <a:t>索引</a:t>
            </a:r>
            <a:r>
              <a:rPr lang="zh-CN" altLang="en-US" dirty="0"/>
              <a:t>（ </a:t>
            </a:r>
            <a:r>
              <a:rPr lang="en-US" altLang="zh-CN" dirty="0"/>
              <a:t>0</a:t>
            </a:r>
            <a:r>
              <a:rPr lang="zh-CN" altLang="en-US" dirty="0"/>
              <a:t>， </a:t>
            </a:r>
            <a:r>
              <a:rPr lang="en-US" altLang="zh-CN" dirty="0"/>
              <a:t>1</a:t>
            </a:r>
            <a:r>
              <a:rPr lang="zh-CN" altLang="en-US" dirty="0"/>
              <a:t>， </a:t>
            </a:r>
            <a:r>
              <a:rPr lang="en-US" altLang="zh-CN" dirty="0"/>
              <a:t>2,…</a:t>
            </a:r>
            <a:r>
              <a:rPr lang="zh-CN" altLang="en-US" dirty="0"/>
              <a:t>）。值得注意的是，如果只传入一个索引或索引列表给 </a:t>
            </a:r>
            <a:r>
              <a:rPr lang="en-US" altLang="zh-CN" dirty="0" err="1"/>
              <a:t>loc</a:t>
            </a:r>
            <a:r>
              <a:rPr lang="en-US" altLang="zh-CN" dirty="0"/>
              <a:t>[ ]</a:t>
            </a:r>
            <a:r>
              <a:rPr lang="zh-CN" altLang="en-US" dirty="0" smtClean="0"/>
              <a:t>函数和 </a:t>
            </a:r>
            <a:r>
              <a:rPr lang="en-US" altLang="zh-CN" dirty="0" err="1"/>
              <a:t>iloc</a:t>
            </a:r>
            <a:r>
              <a:rPr lang="en-US" altLang="zh-CN" dirty="0"/>
              <a:t>[ ]</a:t>
            </a:r>
            <a:r>
              <a:rPr lang="zh-CN" altLang="en-US" dirty="0"/>
              <a:t>函数，该索引参数一定是列索引，表示获取对象的一列或多列；如果</a:t>
            </a:r>
            <a:r>
              <a:rPr lang="zh-CN" altLang="en-US" dirty="0" smtClean="0"/>
              <a:t>传入</a:t>
            </a:r>
            <a:r>
              <a:rPr lang="zh-CN" altLang="en-US" dirty="0"/>
              <a:t>两个索引或索引列表给函数，则第一个索引参数是行索引，第二个索引参数是</a:t>
            </a:r>
            <a:r>
              <a:rPr lang="zh-CN" altLang="en-US" dirty="0" smtClean="0"/>
              <a:t>列索引。</a:t>
            </a:r>
            <a:endParaRPr lang="zh-CN" altLang="en-US" dirty="0"/>
          </a:p>
        </p:txBody>
      </p:sp>
    </p:spTree>
    <p:extLst>
      <p:ext uri="{BB962C8B-B14F-4D97-AF65-F5344CB8AC3E}">
        <p14:creationId xmlns:p14="http://schemas.microsoft.com/office/powerpoint/2010/main" val="22863810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df3 = </a:t>
            </a:r>
            <a:r>
              <a:rPr lang="en-US" altLang="zh-CN" dirty="0" err="1"/>
              <a:t>df.iloc</a:t>
            </a:r>
            <a:r>
              <a:rPr lang="en-US" altLang="zh-CN" dirty="0"/>
              <a:t>[1]</a:t>
            </a:r>
          </a:p>
          <a:p>
            <a:r>
              <a:rPr lang="en-US" altLang="zh-CN" dirty="0"/>
              <a:t>print("</a:t>
            </a:r>
            <a:r>
              <a:rPr lang="zh-CN" altLang="en-US" dirty="0"/>
              <a:t>使用 </a:t>
            </a:r>
            <a:r>
              <a:rPr lang="en-US" altLang="zh-CN" dirty="0" err="1"/>
              <a:t>iloc</a:t>
            </a:r>
            <a:r>
              <a:rPr lang="en-US" altLang="zh-CN" dirty="0"/>
              <a:t> </a:t>
            </a:r>
            <a:r>
              <a:rPr lang="zh-CN" altLang="en-US" dirty="0"/>
              <a:t>函数获得 </a:t>
            </a:r>
            <a:r>
              <a:rPr lang="en-US" altLang="zh-CN" dirty="0" err="1"/>
              <a:t>DataFrame</a:t>
            </a:r>
            <a:r>
              <a:rPr lang="en-US" altLang="zh-CN" dirty="0"/>
              <a:t> </a:t>
            </a:r>
            <a:r>
              <a:rPr lang="zh-CN" altLang="en-US" dirty="0"/>
              <a:t>对象的一行</a:t>
            </a:r>
            <a:r>
              <a:rPr lang="en-US" altLang="zh-CN" dirty="0"/>
              <a:t>:\n", df3)</a:t>
            </a:r>
          </a:p>
          <a:p>
            <a:r>
              <a:rPr lang="en-US" altLang="zh-CN" dirty="0"/>
              <a:t>df4 = </a:t>
            </a:r>
            <a:r>
              <a:rPr lang="en-US" altLang="zh-CN" dirty="0" err="1"/>
              <a:t>df.iloc</a:t>
            </a:r>
            <a:r>
              <a:rPr lang="en-US" altLang="zh-CN" dirty="0"/>
              <a:t>[1:, 1:]</a:t>
            </a:r>
          </a:p>
          <a:p>
            <a:r>
              <a:rPr lang="en-US" altLang="zh-CN" dirty="0"/>
              <a:t>print("</a:t>
            </a:r>
            <a:r>
              <a:rPr lang="zh-CN" altLang="en-US" dirty="0"/>
              <a:t>使用 </a:t>
            </a:r>
            <a:r>
              <a:rPr lang="en-US" altLang="zh-CN" dirty="0" err="1"/>
              <a:t>iloc</a:t>
            </a:r>
            <a:r>
              <a:rPr lang="en-US" altLang="zh-CN" dirty="0"/>
              <a:t> </a:t>
            </a:r>
            <a:r>
              <a:rPr lang="zh-CN" altLang="en-US" dirty="0"/>
              <a:t>函数获得 </a:t>
            </a:r>
            <a:r>
              <a:rPr lang="en-US" altLang="zh-CN" dirty="0" err="1"/>
              <a:t>DataFrame</a:t>
            </a:r>
            <a:r>
              <a:rPr lang="en-US" altLang="zh-CN" dirty="0"/>
              <a:t> </a:t>
            </a:r>
            <a:r>
              <a:rPr lang="zh-CN" altLang="en-US" dirty="0"/>
              <a:t>对象的多行多列（切片） </a:t>
            </a:r>
            <a:r>
              <a:rPr lang="en-US" altLang="zh-CN" dirty="0"/>
              <a:t>:\n", df4</a:t>
            </a:r>
            <a:r>
              <a:rPr lang="en-US" altLang="zh-CN" dirty="0" smtClean="0"/>
              <a:t>)</a:t>
            </a:r>
          </a:p>
          <a:p>
            <a:r>
              <a:rPr lang="en-US" altLang="zh-CN" dirty="0"/>
              <a:t>df5 = </a:t>
            </a:r>
            <a:r>
              <a:rPr lang="en-US" altLang="zh-CN" dirty="0" err="1"/>
              <a:t>df.loc</a:t>
            </a:r>
            <a:r>
              <a:rPr lang="en-US" altLang="zh-CN" dirty="0"/>
              <a:t>[0,'</a:t>
            </a:r>
            <a:r>
              <a:rPr lang="zh-CN" altLang="en-US" dirty="0"/>
              <a:t>英语</a:t>
            </a:r>
            <a:r>
              <a:rPr lang="en-US" altLang="zh-CN" dirty="0"/>
              <a:t>']</a:t>
            </a:r>
          </a:p>
          <a:p>
            <a:r>
              <a:rPr lang="en-US" altLang="zh-CN" dirty="0"/>
              <a:t>print</a:t>
            </a:r>
            <a:r>
              <a:rPr lang="en-US" altLang="zh-CN" dirty="0" smtClean="0"/>
              <a:t>(“</a:t>
            </a:r>
            <a:r>
              <a:rPr lang="zh-CN" altLang="en-US" dirty="0" smtClean="0"/>
              <a:t>使用 </a:t>
            </a:r>
            <a:r>
              <a:rPr lang="en-US" altLang="zh-CN" dirty="0" err="1"/>
              <a:t>loc</a:t>
            </a:r>
            <a:r>
              <a:rPr lang="en-US" altLang="zh-CN" dirty="0"/>
              <a:t> </a:t>
            </a:r>
            <a:r>
              <a:rPr lang="zh-CN" altLang="en-US" dirty="0"/>
              <a:t>函数获得 </a:t>
            </a:r>
            <a:r>
              <a:rPr lang="en-US" altLang="zh-CN" dirty="0" err="1"/>
              <a:t>DataFrame</a:t>
            </a:r>
            <a:r>
              <a:rPr lang="en-US" altLang="zh-CN" dirty="0"/>
              <a:t> </a:t>
            </a:r>
            <a:r>
              <a:rPr lang="zh-CN" altLang="en-US" dirty="0"/>
              <a:t>对象中的指定行列索引的</a:t>
            </a:r>
            <a:r>
              <a:rPr lang="zh-CN" altLang="en-US" dirty="0" smtClean="0"/>
              <a:t>一条数据</a:t>
            </a:r>
            <a:r>
              <a:rPr lang="en-US" altLang="zh-CN" dirty="0"/>
              <a:t>:\n", df5)</a:t>
            </a:r>
            <a:endParaRPr lang="zh-CN" altLang="en-US" dirty="0"/>
          </a:p>
        </p:txBody>
      </p:sp>
    </p:spTree>
    <p:extLst>
      <p:ext uri="{BB962C8B-B14F-4D97-AF65-F5344CB8AC3E}">
        <p14:creationId xmlns:p14="http://schemas.microsoft.com/office/powerpoint/2010/main" val="12384537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a:t>）使用条件索引获得满足条件的部分数据或切片。 </a:t>
            </a:r>
            <a:r>
              <a:rPr lang="en-US" altLang="zh-CN" dirty="0" err="1"/>
              <a:t>DataFrame</a:t>
            </a:r>
            <a:r>
              <a:rPr lang="en-US" altLang="zh-CN" dirty="0"/>
              <a:t> </a:t>
            </a:r>
            <a:r>
              <a:rPr lang="zh-CN" altLang="en-US" dirty="0"/>
              <a:t>还支持使用 </a:t>
            </a:r>
            <a:r>
              <a:rPr lang="en-US" altLang="zh-CN" dirty="0" err="1"/>
              <a:t>df</a:t>
            </a:r>
            <a:r>
              <a:rPr lang="en-US" altLang="zh-CN" dirty="0"/>
              <a:t>[‘ </a:t>
            </a:r>
            <a:r>
              <a:rPr lang="zh-CN" altLang="en-US" dirty="0" smtClean="0"/>
              <a:t>语文</a:t>
            </a:r>
            <a:r>
              <a:rPr lang="zh-CN" altLang="en-US" dirty="0"/>
              <a:t>’</a:t>
            </a:r>
            <a:r>
              <a:rPr lang="en-US" altLang="zh-CN" dirty="0"/>
              <a:t>]&gt;85 </a:t>
            </a:r>
            <a:r>
              <a:rPr lang="zh-CN" altLang="en-US" dirty="0"/>
              <a:t>这样的条件公式产生一个布尔数组，再以该布尔所租作为条件索引，</a:t>
            </a:r>
            <a:r>
              <a:rPr lang="zh-CN" altLang="en-US" dirty="0" smtClean="0"/>
              <a:t>使用</a:t>
            </a:r>
            <a:r>
              <a:rPr lang="zh-CN" altLang="en-US" dirty="0"/>
              <a:t>“ </a:t>
            </a:r>
            <a:r>
              <a:rPr lang="en-US" altLang="zh-CN" dirty="0"/>
              <a:t>[]”</a:t>
            </a:r>
            <a:r>
              <a:rPr lang="zh-CN" altLang="en-US" dirty="0"/>
              <a:t>索引操作获得满足条件的数据或切片</a:t>
            </a:r>
            <a:r>
              <a:rPr lang="zh-CN" altLang="en-US" dirty="0" smtClean="0"/>
              <a:t>。</a:t>
            </a:r>
            <a:endParaRPr lang="en-US" altLang="zh-CN" dirty="0" smtClean="0"/>
          </a:p>
          <a:p>
            <a:endParaRPr lang="en-US" altLang="zh-CN" dirty="0"/>
          </a:p>
          <a:p>
            <a:endParaRPr lang="en-US" altLang="zh-CN" dirty="0" smtClean="0"/>
          </a:p>
          <a:p>
            <a:r>
              <a:rPr lang="en-US" altLang="zh-CN" dirty="0"/>
              <a:t>df6 = </a:t>
            </a:r>
            <a:r>
              <a:rPr lang="en-US" altLang="zh-CN" dirty="0" err="1"/>
              <a:t>df</a:t>
            </a:r>
            <a:r>
              <a:rPr lang="en-US" altLang="zh-CN" dirty="0"/>
              <a:t>[</a:t>
            </a:r>
            <a:r>
              <a:rPr lang="en-US" altLang="zh-CN" dirty="0" err="1"/>
              <a:t>df</a:t>
            </a:r>
            <a:r>
              <a:rPr lang="en-US" altLang="zh-CN" dirty="0"/>
              <a:t>['</a:t>
            </a:r>
            <a:r>
              <a:rPr lang="zh-CN" altLang="en-US" dirty="0"/>
              <a:t>语文</a:t>
            </a:r>
            <a:r>
              <a:rPr lang="en-US" altLang="zh-CN" dirty="0"/>
              <a:t>']&gt;85]</a:t>
            </a:r>
          </a:p>
          <a:p>
            <a:r>
              <a:rPr lang="en-US" altLang="zh-CN" dirty="0"/>
              <a:t>print("</a:t>
            </a:r>
            <a:r>
              <a:rPr lang="zh-CN" altLang="en-US" dirty="0"/>
              <a:t>使用条件索引获得满足条件的行</a:t>
            </a:r>
            <a:r>
              <a:rPr lang="en-US" altLang="zh-CN" dirty="0"/>
              <a:t>:\n", df6)</a:t>
            </a:r>
            <a:endParaRPr lang="zh-CN" altLang="en-US" dirty="0"/>
          </a:p>
        </p:txBody>
      </p:sp>
    </p:spTree>
    <p:extLst>
      <p:ext uri="{BB962C8B-B14F-4D97-AF65-F5344CB8AC3E}">
        <p14:creationId xmlns:p14="http://schemas.microsoft.com/office/powerpoint/2010/main" val="33214160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Pandas </a:t>
            </a:r>
            <a:r>
              <a:rPr lang="zh-CN" altLang="en-US" dirty="0"/>
              <a:t>的汇总和描述性统计函数 </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2616" y="1457043"/>
            <a:ext cx="6372591" cy="5088502"/>
          </a:xfrm>
          <a:prstGeom prst="rect">
            <a:avLst/>
          </a:prstGeom>
        </p:spPr>
      </p:pic>
    </p:spTree>
    <p:extLst>
      <p:ext uri="{BB962C8B-B14F-4D97-AF65-F5344CB8AC3E}">
        <p14:creationId xmlns:p14="http://schemas.microsoft.com/office/powerpoint/2010/main" val="34696985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a:t>
            </a:r>
            <a:r>
              <a:rPr lang="zh-CN" altLang="en-US" dirty="0" smtClean="0"/>
              <a:t>表中</a:t>
            </a:r>
            <a:r>
              <a:rPr lang="zh-CN" altLang="en-US" dirty="0"/>
              <a:t>所列方法，可以用 “ </a:t>
            </a:r>
            <a:r>
              <a:rPr lang="en-US" altLang="zh-CN" dirty="0" err="1"/>
              <a:t>DataFrame</a:t>
            </a:r>
            <a:r>
              <a:rPr lang="en-US" altLang="zh-CN" dirty="0"/>
              <a:t>.</a:t>
            </a:r>
            <a:r>
              <a:rPr lang="zh-CN" altLang="en-US" dirty="0"/>
              <a:t>函数名</a:t>
            </a:r>
            <a:r>
              <a:rPr lang="en-US" altLang="zh-CN" dirty="0"/>
              <a:t>( )”</a:t>
            </a:r>
            <a:r>
              <a:rPr lang="zh-CN" altLang="en-US" dirty="0"/>
              <a:t>的方式进行调用。例如， </a:t>
            </a:r>
            <a:r>
              <a:rPr lang="zh-CN" altLang="en-US" dirty="0" smtClean="0"/>
              <a:t>对于 </a:t>
            </a:r>
            <a:r>
              <a:rPr lang="en-US" altLang="zh-CN" dirty="0" err="1"/>
              <a:t>DataFrame</a:t>
            </a:r>
            <a:r>
              <a:rPr lang="en-US" altLang="zh-CN" dirty="0"/>
              <a:t> </a:t>
            </a:r>
            <a:r>
              <a:rPr lang="zh-CN" altLang="en-US" dirty="0"/>
              <a:t>对象 </a:t>
            </a:r>
            <a:r>
              <a:rPr lang="en-US" altLang="zh-CN" dirty="0" err="1"/>
              <a:t>df</a:t>
            </a:r>
            <a:r>
              <a:rPr lang="zh-CN" altLang="en-US" dirty="0"/>
              <a:t>，调用其 </a:t>
            </a:r>
            <a:r>
              <a:rPr lang="en-US" altLang="zh-CN" dirty="0"/>
              <a:t>sum </a:t>
            </a:r>
            <a:r>
              <a:rPr lang="zh-CN" altLang="en-US" dirty="0"/>
              <a:t>方法的语句为： </a:t>
            </a:r>
            <a:r>
              <a:rPr lang="en-US" altLang="zh-CN" dirty="0" err="1"/>
              <a:t>df.sum</a:t>
            </a:r>
            <a:r>
              <a:rPr lang="en-US" altLang="zh-CN" dirty="0"/>
              <a:t>()</a:t>
            </a:r>
            <a:r>
              <a:rPr lang="zh-CN" altLang="en-US" dirty="0"/>
              <a:t>。</a:t>
            </a:r>
          </a:p>
          <a:p>
            <a:r>
              <a:rPr lang="zh-CN" altLang="en-US" dirty="0"/>
              <a:t>需要注意的是，这些函数中通常都有一个重要参数</a:t>
            </a:r>
            <a:r>
              <a:rPr lang="en-US" altLang="zh-CN" dirty="0"/>
              <a:t>——axis</a:t>
            </a:r>
            <a:r>
              <a:rPr lang="zh-CN" altLang="en-US" dirty="0"/>
              <a:t>，它指定了这些函数计算</a:t>
            </a:r>
            <a:r>
              <a:rPr lang="zh-CN" altLang="en-US" dirty="0" smtClean="0"/>
              <a:t>的具体</a:t>
            </a:r>
            <a:r>
              <a:rPr lang="zh-CN" altLang="en-US" dirty="0"/>
              <a:t>方式。其中， </a:t>
            </a:r>
            <a:r>
              <a:rPr lang="en-US" altLang="zh-CN" dirty="0"/>
              <a:t>axis=0 </a:t>
            </a:r>
            <a:r>
              <a:rPr lang="zh-CN" altLang="en-US" dirty="0"/>
              <a:t>表示按列进行计算， </a:t>
            </a:r>
            <a:r>
              <a:rPr lang="en-US" altLang="zh-CN" dirty="0"/>
              <a:t>axis=1 </a:t>
            </a:r>
            <a:r>
              <a:rPr lang="zh-CN" altLang="en-US" dirty="0"/>
              <a:t>表示按行计算。默认情况下， </a:t>
            </a:r>
            <a:r>
              <a:rPr lang="en-US" altLang="zh-CN" dirty="0"/>
              <a:t>axis </a:t>
            </a:r>
            <a:r>
              <a:rPr lang="zh-CN" altLang="en-US" dirty="0" smtClean="0"/>
              <a:t>的值</a:t>
            </a:r>
            <a:r>
              <a:rPr lang="zh-CN" altLang="en-US" dirty="0"/>
              <a:t>为 </a:t>
            </a:r>
            <a:r>
              <a:rPr lang="en-US" altLang="zh-CN" dirty="0"/>
              <a:t>0</a:t>
            </a:r>
            <a:r>
              <a:rPr lang="zh-CN" altLang="en-US" dirty="0"/>
              <a:t>。</a:t>
            </a:r>
          </a:p>
        </p:txBody>
      </p:sp>
    </p:spTree>
    <p:extLst>
      <p:ext uri="{BB962C8B-B14F-4D97-AF65-F5344CB8AC3E}">
        <p14:creationId xmlns:p14="http://schemas.microsoft.com/office/powerpoint/2010/main" val="3304386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normAutofit fontScale="92500"/>
          </a:bodyPr>
          <a:lstStyle/>
          <a:p>
            <a:r>
              <a:rPr lang="en-US" altLang="zh-CN" dirty="0"/>
              <a:t>import pandas as </a:t>
            </a:r>
            <a:r>
              <a:rPr lang="en-US" altLang="zh-CN" dirty="0" err="1"/>
              <a:t>pd</a:t>
            </a:r>
            <a:endParaRPr lang="en-US" altLang="zh-CN" dirty="0"/>
          </a:p>
          <a:p>
            <a:r>
              <a:rPr lang="en-US" altLang="zh-CN" dirty="0" err="1"/>
              <a:t>df</a:t>
            </a:r>
            <a:r>
              <a:rPr lang="en-US" altLang="zh-CN" dirty="0"/>
              <a:t> = </a:t>
            </a:r>
            <a:r>
              <a:rPr lang="en-US" altLang="zh-CN" dirty="0" err="1"/>
              <a:t>pd.DataFrame</a:t>
            </a:r>
            <a:r>
              <a:rPr lang="en-US" altLang="zh-CN" dirty="0"/>
              <a:t>([[98.2,79.3,28.7],[78.3,87.3,54.7], [77.7,65.9,34.2]],</a:t>
            </a:r>
          </a:p>
          <a:p>
            <a:r>
              <a:rPr lang="en-US" altLang="zh-CN" dirty="0">
                <a:solidFill>
                  <a:srgbClr val="FF0000"/>
                </a:solidFill>
              </a:rPr>
              <a:t>index</a:t>
            </a:r>
            <a:r>
              <a:rPr lang="en-US" altLang="zh-CN" dirty="0"/>
              <a:t>=[</a:t>
            </a:r>
            <a:r>
              <a:rPr lang="en-US" altLang="zh-CN" dirty="0" smtClean="0"/>
              <a:t>'2023-3-1</a:t>
            </a:r>
            <a:r>
              <a:rPr lang="en-US" altLang="zh-CN" dirty="0"/>
              <a:t>', </a:t>
            </a:r>
            <a:r>
              <a:rPr lang="en-US" altLang="zh-CN" dirty="0" smtClean="0"/>
              <a:t>'2023-3-2</a:t>
            </a:r>
            <a:r>
              <a:rPr lang="en-US" altLang="zh-CN" dirty="0"/>
              <a:t>', </a:t>
            </a:r>
            <a:r>
              <a:rPr lang="en-US" altLang="zh-CN" dirty="0" smtClean="0"/>
              <a:t>'2023-3-3</a:t>
            </a:r>
            <a:r>
              <a:rPr lang="en-US" altLang="zh-CN" dirty="0"/>
              <a:t>'],</a:t>
            </a:r>
          </a:p>
          <a:p>
            <a:r>
              <a:rPr lang="en-US" altLang="zh-CN" dirty="0">
                <a:solidFill>
                  <a:srgbClr val="FF0000"/>
                </a:solidFill>
              </a:rPr>
              <a:t>columns</a:t>
            </a:r>
            <a:r>
              <a:rPr lang="en-US" altLang="zh-CN" dirty="0"/>
              <a:t>=['</a:t>
            </a:r>
            <a:r>
              <a:rPr lang="zh-CN" altLang="en-US" dirty="0"/>
              <a:t>商店 </a:t>
            </a:r>
            <a:r>
              <a:rPr lang="en-US" altLang="zh-CN" dirty="0"/>
              <a:t>A', '</a:t>
            </a:r>
            <a:r>
              <a:rPr lang="zh-CN" altLang="en-US" dirty="0"/>
              <a:t>商店 </a:t>
            </a:r>
            <a:r>
              <a:rPr lang="en-US" altLang="zh-CN" dirty="0"/>
              <a:t>B', '</a:t>
            </a:r>
            <a:r>
              <a:rPr lang="zh-CN" altLang="en-US" dirty="0"/>
              <a:t>商店 </a:t>
            </a:r>
            <a:r>
              <a:rPr lang="en-US" altLang="zh-CN" dirty="0"/>
              <a:t>C'])</a:t>
            </a:r>
          </a:p>
          <a:p>
            <a:r>
              <a:rPr lang="en-US" altLang="zh-CN" dirty="0"/>
              <a:t>print('</a:t>
            </a:r>
            <a:r>
              <a:rPr lang="zh-CN" altLang="en-US" dirty="0"/>
              <a:t>三家商店三天的营业额数据为</a:t>
            </a:r>
            <a:r>
              <a:rPr lang="en-US" altLang="zh-CN" dirty="0"/>
              <a:t>:\n', </a:t>
            </a:r>
            <a:r>
              <a:rPr lang="en-US" altLang="zh-CN" dirty="0" err="1"/>
              <a:t>df</a:t>
            </a:r>
            <a:r>
              <a:rPr lang="en-US" altLang="zh-CN" dirty="0"/>
              <a:t>)</a:t>
            </a:r>
          </a:p>
          <a:p>
            <a:r>
              <a:rPr lang="en-US" altLang="zh-CN" dirty="0"/>
              <a:t>s1 = </a:t>
            </a:r>
            <a:r>
              <a:rPr lang="en-US" altLang="zh-CN" dirty="0" err="1"/>
              <a:t>df.sum</a:t>
            </a:r>
            <a:r>
              <a:rPr lang="en-US" altLang="zh-CN" dirty="0"/>
              <a:t>()</a:t>
            </a:r>
          </a:p>
          <a:p>
            <a:r>
              <a:rPr lang="en-US" altLang="zh-CN" dirty="0"/>
              <a:t>print("</a:t>
            </a:r>
            <a:r>
              <a:rPr lang="zh-CN" altLang="en-US" dirty="0"/>
              <a:t>每家商店在三天的总营业额</a:t>
            </a:r>
            <a:r>
              <a:rPr lang="en-US" altLang="zh-CN" dirty="0"/>
              <a:t>:\n", s1)</a:t>
            </a:r>
          </a:p>
          <a:p>
            <a:r>
              <a:rPr lang="en-US" altLang="zh-CN" dirty="0"/>
              <a:t>s2 = </a:t>
            </a:r>
            <a:r>
              <a:rPr lang="en-US" altLang="zh-CN" dirty="0" err="1"/>
              <a:t>df.mean</a:t>
            </a:r>
            <a:r>
              <a:rPr lang="en-US" altLang="zh-CN" dirty="0"/>
              <a:t>(axis=0)</a:t>
            </a:r>
          </a:p>
          <a:p>
            <a:r>
              <a:rPr lang="en-US" altLang="zh-CN" dirty="0"/>
              <a:t>print("</a:t>
            </a:r>
            <a:r>
              <a:rPr lang="zh-CN" altLang="en-US" dirty="0"/>
              <a:t>每家商店每天的平均营业额</a:t>
            </a:r>
            <a:r>
              <a:rPr lang="en-US" altLang="zh-CN" dirty="0"/>
              <a:t>:\n", s2</a:t>
            </a:r>
            <a:r>
              <a:rPr lang="en-US" altLang="zh-CN" dirty="0" smtClean="0"/>
              <a:t>)</a:t>
            </a:r>
            <a:endParaRPr lang="en-US" altLang="zh-CN" dirty="0"/>
          </a:p>
        </p:txBody>
      </p:sp>
      <p:sp>
        <p:nvSpPr>
          <p:cNvPr id="4" name="文本框 3"/>
          <p:cNvSpPr txBox="1"/>
          <p:nvPr/>
        </p:nvSpPr>
        <p:spPr>
          <a:xfrm>
            <a:off x="6107723" y="1500554"/>
            <a:ext cx="5503430" cy="369332"/>
          </a:xfrm>
          <a:prstGeom prst="rect">
            <a:avLst/>
          </a:prstGeom>
          <a:noFill/>
        </p:spPr>
        <p:txBody>
          <a:bodyPr wrap="none" rtlCol="0">
            <a:spAutoFit/>
          </a:bodyPr>
          <a:lstStyle/>
          <a:p>
            <a:r>
              <a:rPr lang="zh-CN" altLang="en-US" dirty="0" smtClean="0">
                <a:solidFill>
                  <a:srgbClr val="FF0000"/>
                </a:solidFill>
              </a:rPr>
              <a:t>观察一下，</a:t>
            </a:r>
            <a:r>
              <a:rPr lang="en-US" altLang="zh-CN" dirty="0" err="1" smtClean="0">
                <a:solidFill>
                  <a:srgbClr val="FF0000"/>
                </a:solidFill>
              </a:rPr>
              <a:t>df</a:t>
            </a:r>
            <a:r>
              <a:rPr lang="zh-CN" altLang="en-US" dirty="0" smtClean="0">
                <a:solidFill>
                  <a:srgbClr val="FF0000"/>
                </a:solidFill>
              </a:rPr>
              <a:t>中的数据，看是怎么存储</a:t>
            </a:r>
            <a:r>
              <a:rPr lang="en-US" altLang="zh-CN" dirty="0" smtClean="0">
                <a:solidFill>
                  <a:srgbClr val="FF0000"/>
                </a:solidFill>
              </a:rPr>
              <a:t>list</a:t>
            </a:r>
            <a:r>
              <a:rPr lang="zh-CN" altLang="en-US" dirty="0" smtClean="0">
                <a:solidFill>
                  <a:srgbClr val="FF0000"/>
                </a:solidFill>
              </a:rPr>
              <a:t>结构的数据</a:t>
            </a:r>
            <a:endParaRPr lang="zh-CN" altLang="en-US" dirty="0">
              <a:solidFill>
                <a:srgbClr val="FF0000"/>
              </a:solidFill>
            </a:endParaRPr>
          </a:p>
        </p:txBody>
      </p:sp>
    </p:spTree>
    <p:extLst>
      <p:ext uri="{BB962C8B-B14F-4D97-AF65-F5344CB8AC3E}">
        <p14:creationId xmlns:p14="http://schemas.microsoft.com/office/powerpoint/2010/main" val="34079461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s3 = </a:t>
            </a:r>
            <a:r>
              <a:rPr lang="en-US" altLang="zh-CN" dirty="0" err="1"/>
              <a:t>df.sum</a:t>
            </a:r>
            <a:r>
              <a:rPr lang="en-US" altLang="zh-CN" dirty="0"/>
              <a:t>(axis=1)</a:t>
            </a:r>
          </a:p>
          <a:p>
            <a:r>
              <a:rPr lang="en-US" altLang="zh-CN" dirty="0"/>
              <a:t>print("</a:t>
            </a:r>
            <a:r>
              <a:rPr lang="zh-CN" altLang="en-US" dirty="0"/>
              <a:t>每天三家商店的营业额之和</a:t>
            </a:r>
            <a:r>
              <a:rPr lang="en-US" altLang="zh-CN" dirty="0"/>
              <a:t>:\n", s3)</a:t>
            </a:r>
          </a:p>
          <a:p>
            <a:r>
              <a:rPr lang="en-US" altLang="zh-CN" dirty="0"/>
              <a:t>s4 = </a:t>
            </a:r>
            <a:r>
              <a:rPr lang="en-US" altLang="zh-CN" dirty="0" err="1"/>
              <a:t>df.idxmax</a:t>
            </a:r>
            <a:r>
              <a:rPr lang="en-US" altLang="zh-CN" dirty="0"/>
              <a:t>(axis=0)</a:t>
            </a:r>
          </a:p>
          <a:p>
            <a:r>
              <a:rPr lang="en-US" altLang="zh-CN" dirty="0"/>
              <a:t>print("</a:t>
            </a:r>
            <a:r>
              <a:rPr lang="zh-CN" altLang="en-US" dirty="0"/>
              <a:t>每家商店销售额最高的日期是： </a:t>
            </a:r>
            <a:r>
              <a:rPr lang="en-US" altLang="zh-CN" dirty="0"/>
              <a:t>\n", s4)</a:t>
            </a:r>
          </a:p>
          <a:p>
            <a:r>
              <a:rPr lang="en-US" altLang="zh-CN" dirty="0"/>
              <a:t>s5 = </a:t>
            </a:r>
            <a:r>
              <a:rPr lang="en-US" altLang="zh-CN" dirty="0" err="1"/>
              <a:t>df.cumsum</a:t>
            </a:r>
            <a:r>
              <a:rPr lang="en-US" altLang="zh-CN" dirty="0"/>
              <a:t>(axis=0)</a:t>
            </a:r>
          </a:p>
          <a:p>
            <a:r>
              <a:rPr lang="en-US" altLang="zh-CN" dirty="0"/>
              <a:t>print("</a:t>
            </a:r>
            <a:r>
              <a:rPr lang="zh-CN" altLang="en-US" dirty="0"/>
              <a:t>每家商店的销售额累计和： </a:t>
            </a:r>
            <a:r>
              <a:rPr lang="en-US" altLang="zh-CN" dirty="0"/>
              <a:t>\n", s5)</a:t>
            </a:r>
          </a:p>
          <a:p>
            <a:r>
              <a:rPr lang="en-US" altLang="zh-CN" dirty="0"/>
              <a:t>s6 = </a:t>
            </a:r>
            <a:r>
              <a:rPr lang="en-US" altLang="zh-CN" dirty="0" err="1"/>
              <a:t>df.describe</a:t>
            </a:r>
            <a:r>
              <a:rPr lang="en-US" altLang="zh-CN" dirty="0"/>
              <a:t>()</a:t>
            </a:r>
          </a:p>
          <a:p>
            <a:r>
              <a:rPr lang="en-US" altLang="zh-CN" dirty="0"/>
              <a:t>print("</a:t>
            </a:r>
            <a:r>
              <a:rPr lang="zh-CN" altLang="en-US" dirty="0"/>
              <a:t>销售数据的一般描述性统计情况（按商店） </a:t>
            </a:r>
            <a:r>
              <a:rPr lang="en-US" altLang="zh-CN" dirty="0"/>
              <a:t>:\n", s6)</a:t>
            </a:r>
            <a:endParaRPr lang="zh-CN" altLang="en-US" dirty="0"/>
          </a:p>
          <a:p>
            <a:endParaRPr lang="zh-CN" altLang="en-US" dirty="0"/>
          </a:p>
        </p:txBody>
      </p:sp>
    </p:spTree>
    <p:extLst>
      <p:ext uri="{BB962C8B-B14F-4D97-AF65-F5344CB8AC3E}">
        <p14:creationId xmlns:p14="http://schemas.microsoft.com/office/powerpoint/2010/main" val="3707618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r>
              <a:rPr lang="zh-CN" altLang="en-US" dirty="0" smtClean="0"/>
              <a:t>：</a:t>
            </a:r>
            <a:endParaRPr lang="en-US" altLang="zh-CN" dirty="0" smtClean="0"/>
          </a:p>
          <a:p>
            <a:r>
              <a:rPr lang="en-US" altLang="zh-CN" dirty="0" smtClean="0"/>
              <a:t>1. </a:t>
            </a:r>
            <a:r>
              <a:rPr lang="zh-CN" altLang="en-US" dirty="0" smtClean="0"/>
              <a:t>前页中，</a:t>
            </a:r>
            <a:r>
              <a:rPr lang="zh-CN" altLang="en-US" dirty="0" smtClean="0"/>
              <a:t>显示每家商店最大销售额的日期和销售额</a:t>
            </a:r>
            <a:endParaRPr lang="en-US" altLang="zh-CN" dirty="0" smtClean="0"/>
          </a:p>
          <a:p>
            <a:endParaRPr lang="en-US" altLang="zh-CN" dirty="0" smtClean="0"/>
          </a:p>
          <a:p>
            <a:r>
              <a:rPr lang="en-US" altLang="zh-CN" dirty="0" smtClean="0"/>
              <a:t>2. </a:t>
            </a:r>
            <a:r>
              <a:rPr lang="zh-CN" altLang="en-US" dirty="0" smtClean="0"/>
              <a:t>找出</a:t>
            </a:r>
            <a:r>
              <a:rPr lang="en-US" altLang="zh-CN" dirty="0" smtClean="0"/>
              <a:t>Iris</a:t>
            </a:r>
            <a:r>
              <a:rPr lang="zh-CN" altLang="en-US" dirty="0" smtClean="0"/>
              <a:t>数据集中，每个特征上最大值分别对应的花的类别。</a:t>
            </a:r>
            <a:endParaRPr lang="zh-CN" altLang="en-US" dirty="0"/>
          </a:p>
        </p:txBody>
      </p:sp>
    </p:spTree>
    <p:extLst>
      <p:ext uri="{BB962C8B-B14F-4D97-AF65-F5344CB8AC3E}">
        <p14:creationId xmlns:p14="http://schemas.microsoft.com/office/powerpoint/2010/main" val="22849175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绘图</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14728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Python</a:t>
            </a:r>
            <a:r>
              <a:rPr lang="zh-CN" altLang="en-US" dirty="0" smtClean="0"/>
              <a:t>有很多可视化的工具。</a:t>
            </a:r>
            <a:r>
              <a:rPr lang="en-US" altLang="zh-CN" dirty="0" err="1" smtClean="0"/>
              <a:t>Matplotlib</a:t>
            </a:r>
            <a:r>
              <a:rPr lang="zh-CN" altLang="en-US" dirty="0" smtClean="0"/>
              <a:t>是其中很著名的一款。其名字的含义是</a:t>
            </a:r>
            <a:r>
              <a:rPr lang="en-US" altLang="zh-CN" dirty="0"/>
              <a:t>MATLAB-like plotting</a:t>
            </a:r>
            <a:r>
              <a:rPr lang="en-US" altLang="zh-CN" dirty="0" smtClean="0"/>
              <a:t> library</a:t>
            </a:r>
            <a:r>
              <a:rPr lang="zh-CN" altLang="en-US" dirty="0" smtClean="0"/>
              <a:t>。</a:t>
            </a:r>
            <a:r>
              <a:rPr lang="en-US" altLang="zh-CN" dirty="0" err="1" smtClean="0"/>
              <a:t>Matplotlib</a:t>
            </a:r>
            <a:r>
              <a:rPr lang="zh-CN" altLang="en-US" dirty="0" smtClean="0"/>
              <a:t>主要绘制</a:t>
            </a:r>
            <a:r>
              <a:rPr lang="en-US" altLang="zh-CN" dirty="0" smtClean="0"/>
              <a:t>2D</a:t>
            </a:r>
            <a:r>
              <a:rPr lang="zh-CN" altLang="en-US" dirty="0" smtClean="0"/>
              <a:t>的图形。</a:t>
            </a:r>
            <a:endParaRPr lang="zh-CN" altLang="en-US" dirty="0"/>
          </a:p>
        </p:txBody>
      </p:sp>
    </p:spTree>
    <p:extLst>
      <p:ext uri="{BB962C8B-B14F-4D97-AF65-F5344CB8AC3E}">
        <p14:creationId xmlns:p14="http://schemas.microsoft.com/office/powerpoint/2010/main" val="1802237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9595</TotalTime>
  <Words>8531</Words>
  <Application>Microsoft Office PowerPoint</Application>
  <PresentationFormat>宽屏</PresentationFormat>
  <Paragraphs>831</Paragraphs>
  <Slides>150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150</vt:i4>
      </vt:variant>
    </vt:vector>
  </HeadingPairs>
  <TitlesOfParts>
    <vt:vector size="158" baseType="lpstr">
      <vt:lpstr>等线</vt:lpstr>
      <vt:lpstr>等线 Light</vt:lpstr>
      <vt:lpstr>宋体</vt:lpstr>
      <vt:lpstr>微软雅黑</vt:lpstr>
      <vt:lpstr>Arial</vt:lpstr>
      <vt:lpstr>Calibri</vt:lpstr>
      <vt:lpstr>Cambria Math</vt:lpstr>
      <vt:lpstr>Office 主题​​</vt:lpstr>
      <vt:lpstr>PowerPoint 演示文稿</vt:lpstr>
      <vt:lpstr>模块的含义和作用</vt:lpstr>
      <vt:lpstr>目录</vt:lpstr>
      <vt:lpstr>Numpy</vt:lpstr>
      <vt:lpstr>ndarray</vt:lpstr>
      <vt:lpstr>numpy的N维数组对象——ndarray</vt:lpstr>
      <vt:lpstr>PowerPoint 演示文稿</vt:lpstr>
      <vt:lpstr>PowerPoint 演示文稿</vt:lpstr>
      <vt:lpstr>ndarray对象的属性</vt:lpstr>
      <vt:lpstr>PowerPoint 演示文稿</vt:lpstr>
      <vt:lpstr>PowerPoint 演示文稿</vt:lpstr>
      <vt:lpstr>numpy数组的创建方法</vt:lpstr>
      <vt:lpstr>numpy数组的创建方法</vt:lpstr>
      <vt:lpstr>numpy数组的创建方法</vt:lpstr>
      <vt:lpstr>numpy数组的创建方法</vt:lpstr>
      <vt:lpstr>Ndarray数组的变换</vt:lpstr>
      <vt:lpstr>Ndarray数组的变换</vt:lpstr>
      <vt:lpstr>Ndarray数组的变换</vt:lpstr>
      <vt:lpstr>Ndarray数组的类型转换</vt:lpstr>
      <vt:lpstr>Ndarray数组与列表(list)的转换</vt:lpstr>
      <vt:lpstr>ndarray和标量之间的计算</vt:lpstr>
      <vt:lpstr>PowerPoint 演示文稿</vt:lpstr>
      <vt:lpstr>索引和切片</vt:lpstr>
      <vt:lpstr>关于索引中的“：”</vt:lpstr>
      <vt:lpstr>关于索引中的“：”</vt:lpstr>
      <vt:lpstr>关于索引中的“：”</vt:lpstr>
      <vt:lpstr>关于索引中的“：”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布尔索引Boolean indexing</vt:lpstr>
      <vt:lpstr>PowerPoint 演示文稿</vt:lpstr>
      <vt:lpstr>PowerPoint 演示文稿</vt:lpstr>
      <vt:lpstr>PowerPoint 演示文稿</vt:lpstr>
      <vt:lpstr>Fancy Indexing</vt:lpstr>
      <vt:lpstr>PowerPoint 演示文稿</vt:lpstr>
      <vt:lpstr>PowerPoint 演示文稿</vt:lpstr>
      <vt:lpstr>Ndarray数组的运算</vt:lpstr>
      <vt:lpstr>Ndarray数组的运算</vt:lpstr>
      <vt:lpstr>Ndarray数组的运算</vt:lpstr>
      <vt:lpstr>Ndarray数组的运算</vt:lpstr>
      <vt:lpstr>Ndarray数组的运算</vt:lpstr>
      <vt:lpstr>Ndarray数组的运算</vt:lpstr>
      <vt:lpstr>Ndarray数组的运算</vt:lpstr>
      <vt:lpstr>Numpy的统计函数</vt:lpstr>
      <vt:lpstr>Numpy的统计函数</vt:lpstr>
      <vt:lpstr>PowerPoint 演示文稿</vt:lpstr>
      <vt:lpstr>练习</vt:lpstr>
      <vt:lpstr>练习：</vt:lpstr>
      <vt:lpstr>使用ndarray可以方便数学计算</vt:lpstr>
      <vt:lpstr>PowerPoint 演示文稿</vt:lpstr>
      <vt:lpstr>Ndarray操作中的条件逻辑</vt:lpstr>
      <vt:lpstr>PowerPoint 演示文稿</vt:lpstr>
      <vt:lpstr>PowerPoint 演示文稿</vt:lpstr>
      <vt:lpstr>PowerPoint 演示文稿</vt:lpstr>
      <vt:lpstr>PowerPoint 演示文稿</vt:lpstr>
      <vt:lpstr>在Boolean array上的计算</vt:lpstr>
      <vt:lpstr>PowerPoint 演示文稿</vt:lpstr>
      <vt:lpstr>矩阵计算</vt:lpstr>
      <vt:lpstr>排序</vt:lpstr>
      <vt:lpstr>排序</vt:lpstr>
      <vt:lpstr>Numpy保存到文件</vt:lpstr>
      <vt:lpstr>Numpy读文件</vt:lpstr>
      <vt:lpstr>PowerPoint 演示文稿</vt:lpstr>
      <vt:lpstr>PowerPoint 演示文稿</vt:lpstr>
      <vt:lpstr>练习</vt:lpstr>
      <vt:lpstr>Ndarray对象的数据类型转换</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pandas的一些操作</vt:lpstr>
      <vt:lpstr>PowerPoint 演示文稿</vt:lpstr>
      <vt:lpstr>PowerPoint 演示文稿</vt:lpstr>
      <vt:lpstr>PowerPoint 演示文稿</vt:lpstr>
      <vt:lpstr>PowerPoint 演示文稿</vt:lpstr>
      <vt:lpstr>PowerPoint 演示文稿</vt:lpstr>
      <vt:lpstr>查看或获取数据</vt:lpstr>
      <vt:lpstr>PowerPoint 演示文稿</vt:lpstr>
      <vt:lpstr>PowerPoint 演示文稿</vt:lpstr>
      <vt:lpstr>PowerPoint 演示文稿</vt:lpstr>
      <vt:lpstr>PowerPoint 演示文稿</vt:lpstr>
      <vt:lpstr>PowerPoint 演示文稿</vt:lpstr>
      <vt:lpstr>Pandas 的汇总和描述性统计函数 </vt:lpstr>
      <vt:lpstr>PowerPoint 演示文稿</vt:lpstr>
      <vt:lpstr>例子</vt:lpstr>
      <vt:lpstr>PowerPoint 演示文稿</vt:lpstr>
      <vt:lpstr>PowerPoint 演示文稿</vt:lpstr>
      <vt:lpstr>绘图</vt:lpstr>
      <vt:lpstr>PowerPoint 演示文稿</vt:lpstr>
      <vt:lpstr>用Matplotlib绘制第一个图</vt:lpstr>
      <vt:lpstr>用Matplotlib绘制第一个图</vt:lpstr>
      <vt:lpstr>绘制多条线</vt:lpstr>
      <vt:lpstr>PowerPoint 演示文稿</vt:lpstr>
      <vt:lpstr>Grid</vt:lpstr>
      <vt:lpstr>axes, and labels </vt:lpstr>
      <vt:lpstr>Adding Labels</vt:lpstr>
      <vt:lpstr>Title</vt:lpstr>
      <vt:lpstr>legend</vt:lpstr>
      <vt:lpstr>PowerPoint 演示文稿</vt:lpstr>
      <vt:lpstr>为绘图绘制风格</vt:lpstr>
      <vt:lpstr>color</vt:lpstr>
      <vt:lpstr>PowerPoint 演示文稿</vt:lpstr>
      <vt:lpstr>line</vt:lpstr>
      <vt:lpstr>Marker</vt:lpstr>
      <vt:lpstr>PowerPoint 演示文稿</vt:lpstr>
      <vt:lpstr>试一试</vt:lpstr>
      <vt:lpstr>PowerPoint 演示文稿</vt:lpstr>
      <vt:lpstr>用keyword argument进行更精细的控制</vt:lpstr>
      <vt:lpstr>PowerPoint 演示文稿</vt:lpstr>
      <vt:lpstr>X and Y ticks</vt:lpstr>
      <vt:lpstr>PowerPoint 演示文稿</vt:lpstr>
      <vt:lpstr>Plot type</vt:lpstr>
      <vt:lpstr>Histogram charts</vt:lpstr>
      <vt:lpstr>设置直方图的颜色</vt:lpstr>
      <vt:lpstr>Error bar</vt:lpstr>
      <vt:lpstr>Bar charts</vt:lpstr>
      <vt:lpstr>PowerPoint 演示文稿</vt:lpstr>
      <vt:lpstr>PowerPoint 演示文稿</vt:lpstr>
      <vt:lpstr>PowerPoint 演示文稿</vt:lpstr>
      <vt:lpstr>Pie chart</vt:lpstr>
      <vt:lpstr>PowerPoint 演示文稿</vt:lpstr>
      <vt:lpstr>PowerPoint 演示文稿</vt:lpstr>
      <vt:lpstr>PowerPoint 演示文稿</vt:lpstr>
      <vt:lpstr>Scatter Plot</vt:lpstr>
      <vt:lpstr>PowerPoint 演示文稿</vt:lpstr>
      <vt:lpstr>PowerPoint 演示文稿</vt:lpstr>
      <vt:lpstr>PowerPoint 演示文稿</vt:lpstr>
      <vt:lpstr>图内添加文本、注释和箭头</vt:lpstr>
      <vt:lpstr>PowerPoint 演示文稿</vt:lpstr>
      <vt:lpstr>PowerPoint 演示文稿</vt:lpstr>
      <vt:lpstr>PowerPoint 演示文稿</vt:lpstr>
      <vt:lpstr>高级Matplotlib技巧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邱江涛</dc:creator>
  <cp:lastModifiedBy>Jiangtao Qiu</cp:lastModifiedBy>
  <cp:revision>805</cp:revision>
  <dcterms:created xsi:type="dcterms:W3CDTF">2018-07-11T07:43:28Z</dcterms:created>
  <dcterms:modified xsi:type="dcterms:W3CDTF">2023-03-08T08:07:27Z</dcterms:modified>
</cp:coreProperties>
</file>