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9"/>
  </p:notesMasterIdLst>
  <p:sldIdLst>
    <p:sldId id="310" r:id="rId2"/>
    <p:sldId id="312" r:id="rId3"/>
    <p:sldId id="313" r:id="rId4"/>
    <p:sldId id="314" r:id="rId5"/>
    <p:sldId id="315" r:id="rId6"/>
    <p:sldId id="316" r:id="rId7"/>
    <p:sldId id="317" r:id="rId8"/>
    <p:sldId id="318" r:id="rId9"/>
    <p:sldId id="319" r:id="rId10"/>
    <p:sldId id="320" r:id="rId11"/>
    <p:sldId id="321" r:id="rId12"/>
    <p:sldId id="322" r:id="rId13"/>
    <p:sldId id="366" r:id="rId14"/>
    <p:sldId id="323" r:id="rId15"/>
    <p:sldId id="324" r:id="rId16"/>
    <p:sldId id="325" r:id="rId17"/>
    <p:sldId id="326" r:id="rId18"/>
    <p:sldId id="327" r:id="rId19"/>
    <p:sldId id="328" r:id="rId20"/>
    <p:sldId id="329" r:id="rId21"/>
    <p:sldId id="330" r:id="rId22"/>
    <p:sldId id="331" r:id="rId23"/>
    <p:sldId id="333" r:id="rId24"/>
    <p:sldId id="334" r:id="rId25"/>
    <p:sldId id="335" r:id="rId26"/>
    <p:sldId id="336" r:id="rId27"/>
    <p:sldId id="337" r:id="rId28"/>
    <p:sldId id="338" r:id="rId29"/>
    <p:sldId id="339" r:id="rId30"/>
    <p:sldId id="340" r:id="rId31"/>
    <p:sldId id="367" r:id="rId32"/>
    <p:sldId id="341" r:id="rId33"/>
    <p:sldId id="342" r:id="rId34"/>
    <p:sldId id="343" r:id="rId35"/>
    <p:sldId id="344" r:id="rId36"/>
    <p:sldId id="368" r:id="rId37"/>
    <p:sldId id="369" r:id="rId38"/>
    <p:sldId id="345" r:id="rId39"/>
    <p:sldId id="346" r:id="rId40"/>
    <p:sldId id="347" r:id="rId41"/>
    <p:sldId id="348" r:id="rId42"/>
    <p:sldId id="349" r:id="rId43"/>
    <p:sldId id="350" r:id="rId44"/>
    <p:sldId id="354" r:id="rId45"/>
    <p:sldId id="355" r:id="rId46"/>
    <p:sldId id="370" r:id="rId47"/>
    <p:sldId id="357" r:id="rId48"/>
    <p:sldId id="358" r:id="rId49"/>
    <p:sldId id="359" r:id="rId50"/>
    <p:sldId id="371" r:id="rId51"/>
    <p:sldId id="361" r:id="rId52"/>
    <p:sldId id="372" r:id="rId53"/>
    <p:sldId id="373" r:id="rId54"/>
    <p:sldId id="364" r:id="rId55"/>
    <p:sldId id="374" r:id="rId56"/>
    <p:sldId id="376" r:id="rId57"/>
    <p:sldId id="365"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C5FFE2"/>
    <a:srgbClr val="99FFCC"/>
    <a:srgbClr val="FFCC99"/>
    <a:srgbClr val="FFC775"/>
    <a:srgbClr val="FF9900"/>
    <a:srgbClr val="F5D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661" autoAdjust="0"/>
  </p:normalViewPr>
  <p:slideViewPr>
    <p:cSldViewPr>
      <p:cViewPr varScale="1">
        <p:scale>
          <a:sx n="64" d="100"/>
          <a:sy n="64" d="100"/>
        </p:scale>
        <p:origin x="10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772126D-67DB-4F99-82CF-522A0AFAC63A}" type="datetimeFigureOut">
              <a:rPr lang="zh-CN" altLang="en-US"/>
              <a:pPr>
                <a:defRPr/>
              </a:pPr>
              <a:t>2019/5/14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0D897AE-C502-4874-A42C-FD73353F9F7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62ECAB9-070E-466D-9C91-19368EDED363}" type="slidenum">
              <a:rPr lang="zh-CN" altLang="en-US" smtClean="0"/>
              <a:pPr>
                <a:spcBef>
                  <a:spcPct val="0"/>
                </a:spcBef>
              </a:pPr>
              <a:t>56</a:t>
            </a:fld>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1692503-2DFC-42F8-A9D5-6E84FECD7E31}" type="datetimeFigureOut">
              <a:rPr lang="zh-CN" altLang="en-US"/>
              <a:pPr>
                <a:defRPr/>
              </a:pPr>
              <a:t>2019/5/14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70693C6B-C39D-491A-8D34-EE715ECCE438}" type="slidenum">
              <a:rPr lang="zh-CN" altLang="en-US"/>
              <a:pPr>
                <a:defRPr/>
              </a:pPr>
              <a:t>‹#›</a:t>
            </a:fld>
            <a:endParaRPr lang="zh-CN" altLang="en-US"/>
          </a:p>
        </p:txBody>
      </p:sp>
    </p:spTree>
    <p:extLst>
      <p:ext uri="{BB962C8B-B14F-4D97-AF65-F5344CB8AC3E}">
        <p14:creationId xmlns:p14="http://schemas.microsoft.com/office/powerpoint/2010/main" val="78321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A1C0EBF-0651-48A2-AD1F-94C578F898CA}" type="datetimeFigureOut">
              <a:rPr lang="zh-CN" altLang="en-US"/>
              <a:pPr>
                <a:defRPr/>
              </a:pPr>
              <a:t>2019/5/14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8CAE5CDF-38F8-4057-AFC0-8C41643B5CFD}" type="slidenum">
              <a:rPr lang="zh-CN" altLang="en-US"/>
              <a:pPr>
                <a:defRPr/>
              </a:pPr>
              <a:t>‹#›</a:t>
            </a:fld>
            <a:endParaRPr lang="zh-CN" altLang="en-US"/>
          </a:p>
        </p:txBody>
      </p:sp>
    </p:spTree>
    <p:extLst>
      <p:ext uri="{BB962C8B-B14F-4D97-AF65-F5344CB8AC3E}">
        <p14:creationId xmlns:p14="http://schemas.microsoft.com/office/powerpoint/2010/main" val="143800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BD57106-BC9A-42E4-B0AE-69DFFF75565A}" type="datetimeFigureOut">
              <a:rPr lang="zh-CN" altLang="en-US"/>
              <a:pPr>
                <a:defRPr/>
              </a:pPr>
              <a:t>2019/5/14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6B990C43-7738-4BFC-A67F-43E257284FB2}" type="slidenum">
              <a:rPr lang="zh-CN" altLang="en-US"/>
              <a:pPr>
                <a:defRPr/>
              </a:pPr>
              <a:t>‹#›</a:t>
            </a:fld>
            <a:endParaRPr lang="zh-CN" altLang="en-US"/>
          </a:p>
        </p:txBody>
      </p:sp>
    </p:spTree>
    <p:extLst>
      <p:ext uri="{BB962C8B-B14F-4D97-AF65-F5344CB8AC3E}">
        <p14:creationId xmlns:p14="http://schemas.microsoft.com/office/powerpoint/2010/main" val="2136054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02DAB12-86B9-4FA8-A68F-D8F7713FC23C}" type="datetimeFigureOut">
              <a:rPr lang="zh-CN" altLang="en-US"/>
              <a:pPr>
                <a:defRPr/>
              </a:pPr>
              <a:t>2019/5/14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00B53FD2-05E0-4AE9-BA85-332194478B68}" type="slidenum">
              <a:rPr lang="zh-CN" altLang="en-US"/>
              <a:pPr>
                <a:defRPr/>
              </a:pPr>
              <a:t>‹#›</a:t>
            </a:fld>
            <a:endParaRPr lang="zh-CN" altLang="en-US"/>
          </a:p>
        </p:txBody>
      </p:sp>
    </p:spTree>
    <p:extLst>
      <p:ext uri="{BB962C8B-B14F-4D97-AF65-F5344CB8AC3E}">
        <p14:creationId xmlns:p14="http://schemas.microsoft.com/office/powerpoint/2010/main" val="383566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0A76AF6-3071-47C6-8728-0A82D96D2DC7}" type="datetimeFigureOut">
              <a:rPr lang="zh-CN" altLang="en-US"/>
              <a:pPr>
                <a:defRPr/>
              </a:pPr>
              <a:t>2019/5/14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5A7F9530-BEB2-4BB9-B752-5DE5E4B9DC4F}" type="slidenum">
              <a:rPr lang="zh-CN" altLang="en-US"/>
              <a:pPr>
                <a:defRPr/>
              </a:pPr>
              <a:t>‹#›</a:t>
            </a:fld>
            <a:endParaRPr lang="zh-CN" altLang="en-US"/>
          </a:p>
        </p:txBody>
      </p:sp>
    </p:spTree>
    <p:extLst>
      <p:ext uri="{BB962C8B-B14F-4D97-AF65-F5344CB8AC3E}">
        <p14:creationId xmlns:p14="http://schemas.microsoft.com/office/powerpoint/2010/main" val="170735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E9CC640-FA68-4431-8665-2C458411705E}" type="datetimeFigureOut">
              <a:rPr lang="zh-CN" altLang="en-US"/>
              <a:pPr>
                <a:defRPr/>
              </a:pPr>
              <a:t>2019/5/14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3008F5BF-3FA4-43D4-BFD7-B5134B5666B4}" type="slidenum">
              <a:rPr lang="zh-CN" altLang="en-US"/>
              <a:pPr>
                <a:defRPr/>
              </a:pPr>
              <a:t>‹#›</a:t>
            </a:fld>
            <a:endParaRPr lang="zh-CN" altLang="en-US"/>
          </a:p>
        </p:txBody>
      </p:sp>
    </p:spTree>
    <p:extLst>
      <p:ext uri="{BB962C8B-B14F-4D97-AF65-F5344CB8AC3E}">
        <p14:creationId xmlns:p14="http://schemas.microsoft.com/office/powerpoint/2010/main" val="91067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20000"/>
          </a:xfrm>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D7725BF-23F1-4616-B461-5141015B707A}" type="datetimeFigureOut">
              <a:rPr lang="zh-CN" altLang="en-US"/>
              <a:pPr>
                <a:defRPr/>
              </a:pPr>
              <a:t>2019/5/14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DA1EF40C-4741-4C1E-8C7F-C602CD67D056}" type="slidenum">
              <a:rPr lang="zh-CN" altLang="en-US"/>
              <a:pPr>
                <a:defRPr/>
              </a:pPr>
              <a:t>‹#›</a:t>
            </a:fld>
            <a:endParaRPr lang="zh-CN" altLang="en-US"/>
          </a:p>
        </p:txBody>
      </p:sp>
    </p:spTree>
    <p:extLst>
      <p:ext uri="{BB962C8B-B14F-4D97-AF65-F5344CB8AC3E}">
        <p14:creationId xmlns:p14="http://schemas.microsoft.com/office/powerpoint/2010/main" val="184700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2228F0B9-2376-4067-AFF2-23216FEA44E6}" type="datetimeFigureOut">
              <a:rPr lang="zh-CN" altLang="en-US"/>
              <a:pPr>
                <a:defRPr/>
              </a:pPr>
              <a:t>2019/5/14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24D1D539-413A-42B2-980D-C96726C89303}" type="slidenum">
              <a:rPr lang="zh-CN" altLang="en-US"/>
              <a:pPr>
                <a:defRPr/>
              </a:pPr>
              <a:t>‹#›</a:t>
            </a:fld>
            <a:endParaRPr lang="zh-CN" altLang="en-US"/>
          </a:p>
        </p:txBody>
      </p:sp>
    </p:spTree>
    <p:extLst>
      <p:ext uri="{BB962C8B-B14F-4D97-AF65-F5344CB8AC3E}">
        <p14:creationId xmlns:p14="http://schemas.microsoft.com/office/powerpoint/2010/main" val="408854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F24343C-3150-41FC-9783-2D0535B30CBB}" type="datetimeFigureOut">
              <a:rPr lang="zh-CN" altLang="en-US"/>
              <a:pPr>
                <a:defRPr/>
              </a:pPr>
              <a:t>2019/5/14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20FF09AE-1389-42FD-BF89-0490607AD3FB}" type="slidenum">
              <a:rPr lang="zh-CN" altLang="en-US"/>
              <a:pPr>
                <a:defRPr/>
              </a:pPr>
              <a:t>‹#›</a:t>
            </a:fld>
            <a:endParaRPr lang="zh-CN" altLang="en-US"/>
          </a:p>
        </p:txBody>
      </p:sp>
    </p:spTree>
    <p:extLst>
      <p:ext uri="{BB962C8B-B14F-4D97-AF65-F5344CB8AC3E}">
        <p14:creationId xmlns:p14="http://schemas.microsoft.com/office/powerpoint/2010/main" val="391150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D0ACD23-083C-4E48-BBDC-992C9E48310E}" type="datetimeFigureOut">
              <a:rPr lang="zh-CN" altLang="en-US"/>
              <a:pPr>
                <a:defRPr/>
              </a:pPr>
              <a:t>2019/5/14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24400249-021C-445D-95FF-48666E7CE881}" type="slidenum">
              <a:rPr lang="zh-CN" altLang="en-US"/>
              <a:pPr>
                <a:defRPr/>
              </a:pPr>
              <a:t>‹#›</a:t>
            </a:fld>
            <a:endParaRPr lang="zh-CN" altLang="en-US"/>
          </a:p>
        </p:txBody>
      </p:sp>
    </p:spTree>
    <p:extLst>
      <p:ext uri="{BB962C8B-B14F-4D97-AF65-F5344CB8AC3E}">
        <p14:creationId xmlns:p14="http://schemas.microsoft.com/office/powerpoint/2010/main" val="5257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C217980-048D-4DEC-A183-7B40ED8CB910}" type="datetimeFigureOut">
              <a:rPr lang="zh-CN" altLang="en-US"/>
              <a:pPr>
                <a:defRPr/>
              </a:pPr>
              <a:t>2019/5/14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DD3A3EBC-C7A9-41A5-A12D-34874E472427}" type="slidenum">
              <a:rPr lang="zh-CN" altLang="en-US"/>
              <a:pPr>
                <a:defRPr/>
              </a:pPr>
              <a:t>‹#›</a:t>
            </a:fld>
            <a:endParaRPr lang="zh-CN" altLang="en-US"/>
          </a:p>
        </p:txBody>
      </p:sp>
    </p:spTree>
    <p:extLst>
      <p:ext uri="{BB962C8B-B14F-4D97-AF65-F5344CB8AC3E}">
        <p14:creationId xmlns:p14="http://schemas.microsoft.com/office/powerpoint/2010/main" val="64783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BFB9A46-7DE5-446C-8285-70AA4FFC570D}" type="datetimeFigureOut">
              <a:rPr lang="zh-CN" altLang="en-US"/>
              <a:pPr>
                <a:defRPr/>
              </a:pPr>
              <a:t>2019/5/14</a:t>
            </a:fld>
            <a:endParaRPr lang="zh-CN" altLang="en-US"/>
          </a:p>
        </p:txBody>
      </p:sp>
      <p:sp>
        <p:nvSpPr>
          <p:cNvPr id="4" name="页脚占位符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A5C2D0F-1B77-4E8F-B454-82777A20DD53}" type="slidenum">
              <a:rPr lang="zh-CN" altLang="en-US"/>
              <a:pPr>
                <a:defRPr/>
              </a:pPr>
              <a:t>‹#›</a:t>
            </a:fld>
            <a:endParaRPr lang="zh-CN" altLang="en-US"/>
          </a:p>
        </p:txBody>
      </p:sp>
    </p:spTree>
    <p:extLst>
      <p:ext uri="{BB962C8B-B14F-4D97-AF65-F5344CB8AC3E}">
        <p14:creationId xmlns:p14="http://schemas.microsoft.com/office/powerpoint/2010/main" val="72796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16F594F-56CC-49D8-95FA-636A63D811D1}" type="datetimeFigureOut">
              <a:rPr lang="zh-CN" altLang="en-US"/>
              <a:pPr>
                <a:defRPr/>
              </a:pPr>
              <a:t>2019/5/14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3D56123-5D19-40C1-B452-FF1DA597A777}" type="slidenum">
              <a:rPr lang="zh-CN" altLang="en-US"/>
              <a:pPr>
                <a:defRPr/>
              </a:pPr>
              <a:t>‹#›</a:t>
            </a:fld>
            <a:endParaRPr lang="zh-CN" altLang="en-US"/>
          </a:p>
        </p:txBody>
      </p:sp>
    </p:spTree>
    <p:extLst>
      <p:ext uri="{BB962C8B-B14F-4D97-AF65-F5344CB8AC3E}">
        <p14:creationId xmlns:p14="http://schemas.microsoft.com/office/powerpoint/2010/main" val="4654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052513"/>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4.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7.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1.wmf"/><Relationship Id="rId4" Type="http://schemas.openxmlformats.org/officeDocument/2006/relationships/oleObject" Target="../embeddings/oleObject2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bwMode="auto">
          <a:xfrm>
            <a:off x="7596188" y="6356350"/>
            <a:ext cx="10906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2F8BC41-11F5-4289-AE0F-D492A4264946}" type="slidenum">
              <a:rPr lang="en-US" altLang="zh-CN" sz="1800" smtClean="0"/>
              <a:pPr>
                <a:spcBef>
                  <a:spcPct val="0"/>
                </a:spcBef>
                <a:buFontTx/>
                <a:buNone/>
              </a:pPr>
              <a:t>1</a:t>
            </a:fld>
            <a:endParaRPr lang="en-US" altLang="zh-CN" sz="1800" smtClean="0"/>
          </a:p>
        </p:txBody>
      </p:sp>
      <p:sp>
        <p:nvSpPr>
          <p:cNvPr id="3" name="标题 2"/>
          <p:cNvSpPr>
            <a:spLocks noGrp="1"/>
          </p:cNvSpPr>
          <p:nvPr>
            <p:ph type="title"/>
          </p:nvPr>
        </p:nvSpPr>
        <p:spPr>
          <a:xfrm>
            <a:off x="539750" y="214313"/>
            <a:ext cx="8229600" cy="1214437"/>
          </a:xfrm>
        </p:spPr>
        <p:txBody>
          <a:bodyPr/>
          <a:lstStyle/>
          <a:p>
            <a:pPr>
              <a:lnSpc>
                <a:spcPct val="110000"/>
              </a:lnSpc>
              <a:defRPr/>
            </a:pPr>
            <a:r>
              <a:rPr lang="en-US" altLang="zh-CN" sz="4000" dirty="0" smtClean="0">
                <a:latin typeface="幼圆" pitchFamily="49" charset="-122"/>
                <a:ea typeface="幼圆" pitchFamily="49" charset="-122"/>
              </a:rPr>
              <a:t> </a:t>
            </a:r>
            <a:r>
              <a:rPr lang="zh-CN" altLang="en-US" sz="4000" b="1" dirty="0" smtClean="0">
                <a:solidFill>
                  <a:srgbClr val="C00000"/>
                </a:solidFill>
                <a:latin typeface="+mn-ea"/>
                <a:ea typeface="+mn-ea"/>
              </a:rPr>
              <a:t>第</a:t>
            </a:r>
            <a:r>
              <a:rPr lang="en-US" altLang="zh-CN" sz="4000" b="1" dirty="0" smtClean="0">
                <a:solidFill>
                  <a:srgbClr val="C00000"/>
                </a:solidFill>
                <a:latin typeface="Times New Roman" pitchFamily="18" charset="0"/>
                <a:ea typeface="+mn-ea"/>
                <a:cs typeface="Times New Roman" pitchFamily="18" charset="0"/>
              </a:rPr>
              <a:t>3</a:t>
            </a:r>
            <a:r>
              <a:rPr lang="zh-CN" altLang="en-US" sz="4000" b="1" dirty="0" smtClean="0">
                <a:solidFill>
                  <a:srgbClr val="C00000"/>
                </a:solidFill>
                <a:latin typeface="+mn-ea"/>
                <a:ea typeface="+mn-ea"/>
              </a:rPr>
              <a:t>章 动态规划</a:t>
            </a:r>
            <a:r>
              <a:rPr lang="en-US" altLang="zh-CN" sz="4000" b="1" dirty="0" smtClean="0">
                <a:solidFill>
                  <a:srgbClr val="C00000"/>
                </a:solidFill>
                <a:latin typeface="+mj-ea"/>
              </a:rPr>
              <a:t/>
            </a:r>
            <a:br>
              <a:rPr lang="en-US" altLang="zh-CN" sz="4000" b="1" dirty="0" smtClean="0">
                <a:solidFill>
                  <a:srgbClr val="C00000"/>
                </a:solidFill>
                <a:latin typeface="+mj-ea"/>
              </a:rPr>
            </a:br>
            <a:r>
              <a:rPr lang="zh-CN" altLang="en-US" sz="3200" b="1" dirty="0" smtClean="0">
                <a:solidFill>
                  <a:srgbClr val="C00000"/>
                </a:solidFill>
                <a:latin typeface="Times New Roman" pitchFamily="18" charset="0"/>
                <a:cs typeface="Times New Roman" pitchFamily="18" charset="0"/>
              </a:rPr>
              <a:t>（</a:t>
            </a:r>
            <a:r>
              <a:rPr lang="en-US" sz="3200" dirty="0" smtClean="0">
                <a:solidFill>
                  <a:srgbClr val="C00000"/>
                </a:solidFill>
                <a:latin typeface="Times New Roman" pitchFamily="18" charset="0"/>
                <a:cs typeface="Times New Roman" pitchFamily="18" charset="0"/>
              </a:rPr>
              <a:t>Dynamic Programming</a:t>
            </a:r>
            <a:r>
              <a:rPr lang="zh-CN" altLang="en-US" sz="3200" b="1" dirty="0" smtClean="0">
                <a:solidFill>
                  <a:srgbClr val="C00000"/>
                </a:solidFill>
                <a:latin typeface="Times New Roman" pitchFamily="18" charset="0"/>
                <a:cs typeface="Times New Roman" pitchFamily="18" charset="0"/>
              </a:rPr>
              <a:t>）</a:t>
            </a:r>
            <a:endParaRPr lang="zh-CN" altLang="en-US" sz="3200" b="1" dirty="0">
              <a:solidFill>
                <a:srgbClr val="C00000"/>
              </a:solidFill>
              <a:latin typeface="Times New Roman" pitchFamily="18" charset="0"/>
              <a:cs typeface="Times New Roman" pitchFamily="18" charset="0"/>
            </a:endParaRPr>
          </a:p>
        </p:txBody>
      </p:sp>
      <p:sp>
        <p:nvSpPr>
          <p:cNvPr id="16388" name="内容占位符 3"/>
          <p:cNvSpPr>
            <a:spLocks noGrp="1"/>
          </p:cNvSpPr>
          <p:nvPr>
            <p:ph idx="1"/>
          </p:nvPr>
        </p:nvSpPr>
        <p:spPr>
          <a:xfrm>
            <a:off x="683568" y="1513681"/>
            <a:ext cx="8229600" cy="4757737"/>
          </a:xfrm>
        </p:spPr>
        <p:txBody>
          <a:bodyPr/>
          <a:lstStyle/>
          <a:p>
            <a:pPr>
              <a:spcBef>
                <a:spcPct val="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3.1 </a:t>
            </a:r>
            <a:r>
              <a:rPr lang="zh-CN" altLang="en-US" sz="2800" b="1" dirty="0" smtClean="0">
                <a:latin typeface="Times New Roman" panose="02020603050405020304" pitchFamily="18" charset="0"/>
                <a:cs typeface="Times New Roman" panose="02020603050405020304" pitchFamily="18" charset="0"/>
              </a:rPr>
              <a:t>动态规划的设计思想</a:t>
            </a:r>
          </a:p>
          <a:p>
            <a:pPr>
              <a:spcBef>
                <a:spcPts val="120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3.2 </a:t>
            </a:r>
            <a:r>
              <a:rPr lang="zh-CN" altLang="en-US" sz="2800" b="1" dirty="0" smtClean="0">
                <a:latin typeface="Times New Roman" panose="02020603050405020304" pitchFamily="18" charset="0"/>
                <a:cs typeface="Times New Roman" panose="02020603050405020304" pitchFamily="18" charset="0"/>
              </a:rPr>
              <a:t>动态规划的设计要素</a:t>
            </a:r>
          </a:p>
          <a:p>
            <a:pPr>
              <a:spcBef>
                <a:spcPts val="1200"/>
              </a:spcBef>
              <a:buFont typeface="Arial" panose="020B0604020202020204" pitchFamily="34" charset="0"/>
              <a:buNone/>
            </a:pPr>
            <a:r>
              <a:rPr lang="en-US" altLang="zh-CN" sz="2800" b="1" dirty="0" smtClean="0">
                <a:latin typeface="Times New Roman" panose="02020603050405020304" pitchFamily="18" charset="0"/>
                <a:cs typeface="Times New Roman" panose="02020603050405020304" pitchFamily="18" charset="0"/>
              </a:rPr>
              <a:t>3.3 </a:t>
            </a:r>
            <a:r>
              <a:rPr lang="zh-CN" altLang="en-US" sz="2800" b="1" dirty="0" smtClean="0">
                <a:latin typeface="Times New Roman" panose="02020603050405020304" pitchFamily="18" charset="0"/>
                <a:cs typeface="Times New Roman" panose="02020603050405020304" pitchFamily="18" charset="0"/>
              </a:rPr>
              <a:t>动态规划算法</a:t>
            </a:r>
            <a:r>
              <a:rPr lang="zh-CN" altLang="en-US" sz="2800" b="1" dirty="0" smtClean="0"/>
              <a:t>的典型应用</a:t>
            </a:r>
          </a:p>
          <a:p>
            <a:pPr>
              <a:spcBef>
                <a:spcPts val="600"/>
              </a:spcBef>
              <a:buFont typeface="Arial" panose="020B0604020202020204" pitchFamily="34" charset="0"/>
              <a:buNone/>
            </a:pPr>
            <a:r>
              <a:rPr lang="zh-CN" altLang="en-US" sz="2400" b="1" dirty="0" smtClean="0"/>
              <a:t>    </a:t>
            </a:r>
            <a:r>
              <a:rPr lang="en-US" altLang="zh-CN" sz="2400" b="1" dirty="0" smtClean="0">
                <a:latin typeface="Times New Roman" panose="02020603050405020304" pitchFamily="18" charset="0"/>
                <a:cs typeface="Times New Roman" panose="02020603050405020304" pitchFamily="18" charset="0"/>
              </a:rPr>
              <a:t>3.3.1</a:t>
            </a:r>
            <a:r>
              <a:rPr lang="zh-CN" altLang="en-US" sz="2400" b="1" dirty="0" smtClean="0">
                <a:latin typeface="Times New Roman" panose="02020603050405020304" pitchFamily="18" charset="0"/>
                <a:cs typeface="Times New Roman" panose="02020603050405020304" pitchFamily="18" charset="0"/>
              </a:rPr>
              <a:t> 投资问题</a:t>
            </a: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3.3.2 </a:t>
            </a:r>
            <a:r>
              <a:rPr lang="zh-CN" altLang="en-US" sz="2400" b="1" dirty="0" smtClean="0">
                <a:latin typeface="Times New Roman" panose="02020603050405020304" pitchFamily="18" charset="0"/>
                <a:cs typeface="Times New Roman" panose="02020603050405020304" pitchFamily="18" charset="0"/>
              </a:rPr>
              <a:t>背包问题</a:t>
            </a: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3.3.3 </a:t>
            </a:r>
            <a:r>
              <a:rPr lang="zh-CN" altLang="en-US" sz="2400" b="1" dirty="0" smtClean="0">
                <a:latin typeface="Times New Roman" panose="02020603050405020304" pitchFamily="18" charset="0"/>
                <a:cs typeface="Times New Roman" panose="02020603050405020304" pitchFamily="18" charset="0"/>
              </a:rPr>
              <a:t>最长公共子序列</a:t>
            </a:r>
            <a:r>
              <a:rPr lang="en-US" altLang="zh-CN" sz="2400" b="1" dirty="0" smtClean="0">
                <a:latin typeface="Times New Roman" panose="02020603050405020304" pitchFamily="18" charset="0"/>
                <a:cs typeface="Times New Roman" panose="02020603050405020304" pitchFamily="18" charset="0"/>
              </a:rPr>
              <a:t>LCS</a:t>
            </a:r>
            <a:endParaRPr lang="zh-CN" altLang="en-US" sz="2400" b="1" dirty="0" smtClean="0">
              <a:latin typeface="Times New Roman" panose="02020603050405020304" pitchFamily="18" charset="0"/>
              <a:cs typeface="Times New Roman" panose="02020603050405020304" pitchFamily="18" charset="0"/>
            </a:endParaRP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3.3.4</a:t>
            </a:r>
            <a:r>
              <a:rPr lang="zh-CN" altLang="en-US" sz="2400" b="1" dirty="0" smtClean="0">
                <a:latin typeface="Times New Roman" panose="02020603050405020304" pitchFamily="18" charset="0"/>
                <a:cs typeface="Times New Roman" panose="02020603050405020304" pitchFamily="18" charset="0"/>
              </a:rPr>
              <a:t> 图像压缩</a:t>
            </a: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3.3.5</a:t>
            </a:r>
            <a:r>
              <a:rPr lang="zh-CN" altLang="en-US" sz="2400" b="1" dirty="0" smtClean="0">
                <a:latin typeface="Times New Roman" panose="02020603050405020304" pitchFamily="18" charset="0"/>
                <a:cs typeface="Times New Roman" panose="02020603050405020304" pitchFamily="18" charset="0"/>
              </a:rPr>
              <a:t> 最大子段和</a:t>
            </a: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3.3.6</a:t>
            </a:r>
            <a:r>
              <a:rPr lang="zh-CN" altLang="en-US" sz="2400" b="1" dirty="0" smtClean="0">
                <a:latin typeface="Times New Roman" panose="02020603050405020304" pitchFamily="18" charset="0"/>
                <a:cs typeface="Times New Roman" panose="02020603050405020304" pitchFamily="18" charset="0"/>
              </a:rPr>
              <a:t> 最优二分检索树</a:t>
            </a:r>
          </a:p>
          <a:p>
            <a:pPr>
              <a:spcBef>
                <a:spcPts val="6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3.3.7</a:t>
            </a:r>
            <a:r>
              <a:rPr lang="zh-CN" altLang="en-US" sz="2400" b="1" dirty="0" smtClean="0">
                <a:latin typeface="Times New Roman" panose="02020603050405020304" pitchFamily="18" charset="0"/>
                <a:cs typeface="Times New Roman" panose="02020603050405020304" pitchFamily="18" charset="0"/>
              </a:rPr>
              <a:t> 生</a:t>
            </a:r>
            <a:r>
              <a:rPr lang="zh-CN" altLang="en-US" sz="2400" b="1" dirty="0" smtClean="0"/>
              <a:t>物信息学中的动态规划算法</a:t>
            </a:r>
          </a:p>
          <a:p>
            <a:pPr>
              <a:spcBef>
                <a:spcPct val="0"/>
              </a:spcBef>
              <a:buFont typeface="Arial" panose="020B0604020202020204" pitchFamily="34" charset="0"/>
              <a:buNone/>
            </a:pPr>
            <a:endParaRPr lang="zh-CN" altLang="en-US"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bwMode="auto">
          <a:xfrm>
            <a:off x="7427814" y="6520259"/>
            <a:ext cx="125898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F5F806-53B7-4008-BEEF-95873D71D83C}" type="slidenum">
              <a:rPr lang="en-US" altLang="zh-CN" sz="1800" smtClean="0"/>
              <a:pPr>
                <a:spcBef>
                  <a:spcPct val="0"/>
                </a:spcBef>
                <a:buFontTx/>
                <a:buNone/>
              </a:pPr>
              <a:t>10</a:t>
            </a:fld>
            <a:endParaRPr lang="en-US" altLang="zh-CN" sz="1800" smtClean="0"/>
          </a:p>
        </p:txBody>
      </p:sp>
      <p:sp>
        <p:nvSpPr>
          <p:cNvPr id="34819" name="Rectangle 2"/>
          <p:cNvSpPr>
            <a:spLocks noChangeArrowheads="1"/>
          </p:cNvSpPr>
          <p:nvPr/>
        </p:nvSpPr>
        <p:spPr bwMode="auto">
          <a:xfrm>
            <a:off x="0" y="2516584"/>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4820" name="Rectangle 6"/>
          <p:cNvSpPr>
            <a:spLocks noGrp="1" noChangeArrowheads="1"/>
          </p:cNvSpPr>
          <p:nvPr>
            <p:ph type="title"/>
          </p:nvPr>
        </p:nvSpPr>
        <p:spPr>
          <a:xfrm>
            <a:off x="700088" y="404664"/>
            <a:ext cx="8229600" cy="633412"/>
          </a:xfrm>
        </p:spPr>
        <p:txBody>
          <a:bodyPr/>
          <a:lstStyle/>
          <a:p>
            <a:pPr algn="l"/>
            <a:r>
              <a:rPr lang="zh-CN" altLang="en-US" sz="4000" b="1" dirty="0" smtClean="0">
                <a:solidFill>
                  <a:srgbClr val="C00000"/>
                </a:solidFill>
              </a:rPr>
              <a:t>复杂性高的原因：子问题重复计算</a:t>
            </a:r>
          </a:p>
        </p:txBody>
      </p:sp>
      <p:sp>
        <p:nvSpPr>
          <p:cNvPr id="34821" name="TextBox 173"/>
          <p:cNvSpPr txBox="1">
            <a:spLocks noChangeArrowheads="1"/>
          </p:cNvSpPr>
          <p:nvPr/>
        </p:nvSpPr>
        <p:spPr bwMode="auto">
          <a:xfrm>
            <a:off x="428625" y="1273572"/>
            <a:ext cx="757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n</a:t>
            </a:r>
            <a:r>
              <a:rPr lang="en-US" altLang="zh-CN" sz="2400" b="1">
                <a:latin typeface="Times New Roman" panose="02020603050405020304" pitchFamily="18" charset="0"/>
                <a:cs typeface="Times New Roman" panose="02020603050405020304" pitchFamily="18" charset="0"/>
              </a:rPr>
              <a:t>=5</a:t>
            </a:r>
            <a:r>
              <a:rPr lang="zh-CN" altLang="en-US" sz="2400" b="1">
                <a:latin typeface="Arial" panose="020B0604020202020204" pitchFamily="34" charset="0"/>
              </a:rPr>
              <a:t>，计算子问题：</a:t>
            </a:r>
            <a:r>
              <a:rPr lang="en-US" altLang="zh-CN" sz="2400" b="1">
                <a:latin typeface="Times New Roman" panose="02020603050405020304" pitchFamily="18" charset="0"/>
                <a:cs typeface="Times New Roman" panose="02020603050405020304" pitchFamily="18" charset="0"/>
              </a:rPr>
              <a:t>81</a:t>
            </a:r>
            <a:r>
              <a:rPr lang="zh-CN" altLang="en-US" sz="2400" b="1">
                <a:latin typeface="Times New Roman" panose="02020603050405020304" pitchFamily="18" charset="0"/>
                <a:cs typeface="Times New Roman" panose="02020603050405020304" pitchFamily="18" charset="0"/>
              </a:rPr>
              <a:t>个</a:t>
            </a:r>
            <a:r>
              <a:rPr lang="zh-CN" altLang="en-US" sz="2400" b="1">
                <a:latin typeface="Arial" panose="020B0604020202020204" pitchFamily="34" charset="0"/>
              </a:rPr>
              <a:t>；不同的子问题：</a:t>
            </a:r>
            <a:r>
              <a:rPr lang="en-US" altLang="zh-CN" sz="2400" b="1">
                <a:latin typeface="Times New Roman" panose="02020603050405020304" pitchFamily="18" charset="0"/>
                <a:cs typeface="Times New Roman" panose="02020603050405020304" pitchFamily="18" charset="0"/>
              </a:rPr>
              <a:t>15</a:t>
            </a:r>
            <a:r>
              <a:rPr lang="zh-CN" altLang="en-US" sz="2400" b="1">
                <a:latin typeface="Times New Roman" panose="02020603050405020304" pitchFamily="18" charset="0"/>
                <a:cs typeface="Times New Roman" panose="02020603050405020304" pitchFamily="18" charset="0"/>
              </a:rPr>
              <a:t>个</a:t>
            </a:r>
          </a:p>
        </p:txBody>
      </p:sp>
      <p:graphicFrame>
        <p:nvGraphicFramePr>
          <p:cNvPr id="177" name="表格 176"/>
          <p:cNvGraphicFramePr>
            <a:graphicFrameLocks noGrp="1"/>
          </p:cNvGraphicFramePr>
          <p:nvPr>
            <p:extLst>
              <p:ext uri="{D42A27DB-BD31-4B8C-83A1-F6EECF244321}">
                <p14:modId xmlns:p14="http://schemas.microsoft.com/office/powerpoint/2010/main" val="3839155589"/>
              </p:ext>
            </p:extLst>
          </p:nvPr>
        </p:nvGraphicFramePr>
        <p:xfrm>
          <a:off x="366713" y="1876822"/>
          <a:ext cx="8391520" cy="1310876"/>
        </p:xfrm>
        <a:graphic>
          <a:graphicData uri="http://schemas.openxmlformats.org/drawingml/2006/table">
            <a:tbl>
              <a:tblPr firstRow="1" lastRow="1" bandRow="1">
                <a:tableStyleId>{5C22544A-7EE6-4342-B048-85BDC9FD1C3A}</a:tableStyleId>
              </a:tblPr>
              <a:tblGrid>
                <a:gridCol w="524470">
                  <a:extLst>
                    <a:ext uri="{9D8B030D-6E8A-4147-A177-3AD203B41FA5}">
                      <a16:colId xmlns:a16="http://schemas.microsoft.com/office/drawing/2014/main" val="20000"/>
                    </a:ext>
                  </a:extLst>
                </a:gridCol>
                <a:gridCol w="524470">
                  <a:extLst>
                    <a:ext uri="{9D8B030D-6E8A-4147-A177-3AD203B41FA5}">
                      <a16:colId xmlns:a16="http://schemas.microsoft.com/office/drawing/2014/main" val="20001"/>
                    </a:ext>
                  </a:extLst>
                </a:gridCol>
                <a:gridCol w="524470">
                  <a:extLst>
                    <a:ext uri="{9D8B030D-6E8A-4147-A177-3AD203B41FA5}">
                      <a16:colId xmlns:a16="http://schemas.microsoft.com/office/drawing/2014/main" val="20002"/>
                    </a:ext>
                  </a:extLst>
                </a:gridCol>
                <a:gridCol w="524470">
                  <a:extLst>
                    <a:ext uri="{9D8B030D-6E8A-4147-A177-3AD203B41FA5}">
                      <a16:colId xmlns:a16="http://schemas.microsoft.com/office/drawing/2014/main" val="20003"/>
                    </a:ext>
                  </a:extLst>
                </a:gridCol>
                <a:gridCol w="524470">
                  <a:extLst>
                    <a:ext uri="{9D8B030D-6E8A-4147-A177-3AD203B41FA5}">
                      <a16:colId xmlns:a16="http://schemas.microsoft.com/office/drawing/2014/main" val="20004"/>
                    </a:ext>
                  </a:extLst>
                </a:gridCol>
                <a:gridCol w="524470">
                  <a:extLst>
                    <a:ext uri="{9D8B030D-6E8A-4147-A177-3AD203B41FA5}">
                      <a16:colId xmlns:a16="http://schemas.microsoft.com/office/drawing/2014/main" val="20005"/>
                    </a:ext>
                  </a:extLst>
                </a:gridCol>
                <a:gridCol w="524470">
                  <a:extLst>
                    <a:ext uri="{9D8B030D-6E8A-4147-A177-3AD203B41FA5}">
                      <a16:colId xmlns:a16="http://schemas.microsoft.com/office/drawing/2014/main" val="20006"/>
                    </a:ext>
                  </a:extLst>
                </a:gridCol>
                <a:gridCol w="524470">
                  <a:extLst>
                    <a:ext uri="{9D8B030D-6E8A-4147-A177-3AD203B41FA5}">
                      <a16:colId xmlns:a16="http://schemas.microsoft.com/office/drawing/2014/main" val="20007"/>
                    </a:ext>
                  </a:extLst>
                </a:gridCol>
                <a:gridCol w="524470">
                  <a:extLst>
                    <a:ext uri="{9D8B030D-6E8A-4147-A177-3AD203B41FA5}">
                      <a16:colId xmlns:a16="http://schemas.microsoft.com/office/drawing/2014/main" val="20008"/>
                    </a:ext>
                  </a:extLst>
                </a:gridCol>
                <a:gridCol w="524470">
                  <a:extLst>
                    <a:ext uri="{9D8B030D-6E8A-4147-A177-3AD203B41FA5}">
                      <a16:colId xmlns:a16="http://schemas.microsoft.com/office/drawing/2014/main" val="20009"/>
                    </a:ext>
                  </a:extLst>
                </a:gridCol>
                <a:gridCol w="524470">
                  <a:extLst>
                    <a:ext uri="{9D8B030D-6E8A-4147-A177-3AD203B41FA5}">
                      <a16:colId xmlns:a16="http://schemas.microsoft.com/office/drawing/2014/main" val="20010"/>
                    </a:ext>
                  </a:extLst>
                </a:gridCol>
                <a:gridCol w="524470">
                  <a:extLst>
                    <a:ext uri="{9D8B030D-6E8A-4147-A177-3AD203B41FA5}">
                      <a16:colId xmlns:a16="http://schemas.microsoft.com/office/drawing/2014/main" val="20011"/>
                    </a:ext>
                  </a:extLst>
                </a:gridCol>
                <a:gridCol w="524470">
                  <a:extLst>
                    <a:ext uri="{9D8B030D-6E8A-4147-A177-3AD203B41FA5}">
                      <a16:colId xmlns:a16="http://schemas.microsoft.com/office/drawing/2014/main" val="20012"/>
                    </a:ext>
                  </a:extLst>
                </a:gridCol>
                <a:gridCol w="524470">
                  <a:extLst>
                    <a:ext uri="{9D8B030D-6E8A-4147-A177-3AD203B41FA5}">
                      <a16:colId xmlns:a16="http://schemas.microsoft.com/office/drawing/2014/main" val="20013"/>
                    </a:ext>
                  </a:extLst>
                </a:gridCol>
                <a:gridCol w="524470">
                  <a:extLst>
                    <a:ext uri="{9D8B030D-6E8A-4147-A177-3AD203B41FA5}">
                      <a16:colId xmlns:a16="http://schemas.microsoft.com/office/drawing/2014/main" val="20014"/>
                    </a:ext>
                  </a:extLst>
                </a:gridCol>
                <a:gridCol w="524470">
                  <a:extLst>
                    <a:ext uri="{9D8B030D-6E8A-4147-A177-3AD203B41FA5}">
                      <a16:colId xmlns:a16="http://schemas.microsoft.com/office/drawing/2014/main" val="20015"/>
                    </a:ext>
                  </a:extLst>
                </a:gridCol>
              </a:tblGrid>
              <a:tr h="456700">
                <a:tc rowSpan="2">
                  <a:txBody>
                    <a:bodyPr/>
                    <a:lstStyle/>
                    <a:p>
                      <a:r>
                        <a:rPr lang="zh-CN" altLang="en-US" sz="1800" baseline="0" dirty="0" smtClean="0">
                          <a:solidFill>
                            <a:schemeClr val="tx1"/>
                          </a:solidFill>
                        </a:rPr>
                        <a:t>子问题</a:t>
                      </a:r>
                      <a:endParaRPr lang="zh-CN" altLang="en-US" sz="18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1-1</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2-2</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3-3</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4-4</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5-5</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1-2</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2-3</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3-4</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4-5</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1-3</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2-4</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3-5</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1-4</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2-5</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aseline="0" dirty="0" smtClean="0">
                          <a:solidFill>
                            <a:schemeClr val="tx1"/>
                          </a:solidFill>
                        </a:rPr>
                        <a:t>1-5</a:t>
                      </a:r>
                      <a:endParaRPr lang="zh-CN" altLang="en-US" sz="2000"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5398">
                <a:tc vMerge="1">
                  <a:txBody>
                    <a:bodyPr/>
                    <a:lstStyle/>
                    <a:p>
                      <a:endParaRPr lang="zh-CN" altLang="en-US" sz="20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66FF"/>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0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B50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2000" dirty="0"/>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96432">
                <a:tc>
                  <a:txBody>
                    <a:bodyPr/>
                    <a:lstStyle/>
                    <a:p>
                      <a:r>
                        <a:rPr lang="zh-CN" altLang="en-US" sz="2000" b="1" baseline="0" dirty="0" smtClean="0">
                          <a:solidFill>
                            <a:schemeClr val="tx1"/>
                          </a:solidFill>
                        </a:rPr>
                        <a:t>数</a:t>
                      </a:r>
                      <a:endParaRPr lang="zh-CN" altLang="en-US" sz="2000" b="1" baseline="0" dirty="0">
                        <a:solidFill>
                          <a:schemeClr val="tx1"/>
                        </a:solidFill>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8</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12</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14</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12</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8</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4</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5</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5</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4</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2</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2</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2</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aseline="0" dirty="0" smtClean="0">
                          <a:solidFill>
                            <a:schemeClr val="tx1"/>
                          </a:solidFill>
                          <a:latin typeface="Times New Roman" pitchFamily="18" charset="0"/>
                          <a:cs typeface="Times New Roman" pitchFamily="18" charset="0"/>
                        </a:rPr>
                        <a:t>1</a:t>
                      </a:r>
                      <a:endParaRPr lang="zh-CN" altLang="en-US" sz="2000" baseline="0" dirty="0">
                        <a:solidFill>
                          <a:schemeClr val="tx1"/>
                        </a:solidFill>
                        <a:latin typeface="Times New Roman" pitchFamily="18" charset="0"/>
                        <a:cs typeface="Times New Roman" pitchFamily="18" charset="0"/>
                      </a:endParaRPr>
                    </a:p>
                  </a:txBody>
                  <a:tcPr marL="91436" marR="91436"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34891" name="Group 3"/>
          <p:cNvGrpSpPr>
            <a:grpSpLocks noChangeAspect="1"/>
          </p:cNvGrpSpPr>
          <p:nvPr/>
        </p:nvGrpSpPr>
        <p:grpSpPr bwMode="auto">
          <a:xfrm rot="5400000">
            <a:off x="2756694" y="1050528"/>
            <a:ext cx="3478213" cy="7991475"/>
            <a:chOff x="2520" y="3067"/>
            <a:chExt cx="5040" cy="10550"/>
          </a:xfrm>
        </p:grpSpPr>
        <p:sp>
          <p:nvSpPr>
            <p:cNvPr id="34895" name="AutoShape 4"/>
            <p:cNvSpPr>
              <a:spLocks noChangeAspect="1" noChangeArrowheads="1"/>
            </p:cNvSpPr>
            <p:nvPr/>
          </p:nvSpPr>
          <p:spPr bwMode="auto">
            <a:xfrm>
              <a:off x="2520" y="3067"/>
              <a:ext cx="5040" cy="1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34896" name="Line 5"/>
            <p:cNvSpPr>
              <a:spLocks noChangeShapeType="1"/>
            </p:cNvSpPr>
            <p:nvPr/>
          </p:nvSpPr>
          <p:spPr bwMode="auto">
            <a:xfrm>
              <a:off x="5106" y="5407"/>
              <a:ext cx="542"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7" name="Line 6"/>
            <p:cNvSpPr>
              <a:spLocks noChangeShapeType="1"/>
            </p:cNvSpPr>
            <p:nvPr/>
          </p:nvSpPr>
          <p:spPr bwMode="auto">
            <a:xfrm>
              <a:off x="5106" y="5407"/>
              <a:ext cx="542"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8" name="Line 7"/>
            <p:cNvSpPr>
              <a:spLocks noChangeShapeType="1"/>
            </p:cNvSpPr>
            <p:nvPr/>
          </p:nvSpPr>
          <p:spPr bwMode="auto">
            <a:xfrm flipV="1">
              <a:off x="3127" y="5407"/>
              <a:ext cx="721" cy="24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99" name="Group 8"/>
            <p:cNvGrpSpPr>
              <a:grpSpLocks/>
            </p:cNvGrpSpPr>
            <p:nvPr/>
          </p:nvGrpSpPr>
          <p:grpSpPr bwMode="auto">
            <a:xfrm>
              <a:off x="3127" y="3067"/>
              <a:ext cx="3783" cy="4993"/>
              <a:chOff x="2700" y="3194"/>
              <a:chExt cx="3783" cy="4992"/>
            </a:xfrm>
          </p:grpSpPr>
          <p:sp>
            <p:nvSpPr>
              <p:cNvPr id="34982" name="Text Box 9"/>
              <p:cNvSpPr txBox="1">
                <a:spLocks noChangeArrowheads="1"/>
              </p:cNvSpPr>
              <p:nvPr/>
            </p:nvSpPr>
            <p:spPr bwMode="auto">
              <a:xfrm>
                <a:off x="3420" y="5378"/>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3" name="Text Box 10"/>
              <p:cNvSpPr txBox="1">
                <a:spLocks noChangeArrowheads="1"/>
              </p:cNvSpPr>
              <p:nvPr/>
            </p:nvSpPr>
            <p:spPr bwMode="auto">
              <a:xfrm>
                <a:off x="3420" y="5691"/>
                <a:ext cx="360" cy="312"/>
              </a:xfrm>
              <a:prstGeom prst="rect">
                <a:avLst/>
              </a:prstGeom>
              <a:solidFill>
                <a:srgbClr val="00B05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4" name="Text Box 11"/>
              <p:cNvSpPr txBox="1">
                <a:spLocks noChangeArrowheads="1"/>
              </p:cNvSpPr>
              <p:nvPr/>
            </p:nvSpPr>
            <p:spPr bwMode="auto">
              <a:xfrm>
                <a:off x="3420" y="7405"/>
                <a:ext cx="360" cy="312"/>
              </a:xfrm>
              <a:prstGeom prst="rect">
                <a:avLst/>
              </a:prstGeom>
              <a:solidFill>
                <a:srgbClr val="EEB5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solidFill>
                    <a:srgbClr val="FFC000"/>
                  </a:solidFill>
                  <a:latin typeface="Arial" panose="020B0604020202020204" pitchFamily="34" charset="0"/>
                </a:endParaRPr>
              </a:p>
            </p:txBody>
          </p:sp>
          <p:sp>
            <p:nvSpPr>
              <p:cNvPr id="34985" name="Text Box 12"/>
              <p:cNvSpPr txBox="1">
                <a:spLocks noChangeArrowheads="1"/>
              </p:cNvSpPr>
              <p:nvPr/>
            </p:nvSpPr>
            <p:spPr bwMode="auto">
              <a:xfrm>
                <a:off x="3420" y="7718"/>
                <a:ext cx="360" cy="312"/>
              </a:xfrm>
              <a:prstGeom prst="rect">
                <a:avLst/>
              </a:prstGeom>
              <a:solidFill>
                <a:srgbClr val="00B0F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6" name="Text Box 13"/>
              <p:cNvSpPr txBox="1">
                <a:spLocks noChangeArrowheads="1"/>
              </p:cNvSpPr>
              <p:nvPr/>
            </p:nvSpPr>
            <p:spPr bwMode="auto">
              <a:xfrm>
                <a:off x="4320" y="4130"/>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7" name="Text Box 14"/>
              <p:cNvSpPr txBox="1">
                <a:spLocks noChangeArrowheads="1"/>
              </p:cNvSpPr>
              <p:nvPr/>
            </p:nvSpPr>
            <p:spPr bwMode="auto">
              <a:xfrm>
                <a:off x="4320" y="4442"/>
                <a:ext cx="360" cy="312"/>
              </a:xfrm>
              <a:prstGeom prst="rect">
                <a:avLst/>
              </a:prstGeom>
              <a:solidFill>
                <a:srgbClr val="00B0F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8" name="Text Box 15"/>
              <p:cNvSpPr txBox="1">
                <a:spLocks noChangeArrowheads="1"/>
              </p:cNvSpPr>
              <p:nvPr/>
            </p:nvSpPr>
            <p:spPr bwMode="auto">
              <a:xfrm>
                <a:off x="4320" y="4754"/>
                <a:ext cx="360" cy="312"/>
              </a:xfrm>
              <a:prstGeom prst="rect">
                <a:avLst/>
              </a:prstGeom>
              <a:solidFill>
                <a:srgbClr val="FFCC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113680" name="Text Box 16"/>
              <p:cNvSpPr txBox="1">
                <a:spLocks noChangeArrowheads="1"/>
              </p:cNvSpPr>
              <p:nvPr/>
            </p:nvSpPr>
            <p:spPr bwMode="auto">
              <a:xfrm>
                <a:off x="4320" y="5094"/>
                <a:ext cx="359" cy="310"/>
              </a:xfrm>
              <a:prstGeom prst="rect">
                <a:avLst/>
              </a:prstGeom>
              <a:solidFill>
                <a:schemeClr val="bg2">
                  <a:lumMod val="50000"/>
                </a:schemeClr>
              </a:solidFill>
              <a:ln w="9525">
                <a:solidFill>
                  <a:srgbClr val="000000"/>
                </a:solidFill>
                <a:miter lim="800000"/>
                <a:headEnd/>
                <a:tailEnd/>
              </a:ln>
            </p:spPr>
            <p:txBody>
              <a:bodyPr lIns="0" tIns="0" rIns="0" bIns="0"/>
              <a:lstStyle/>
              <a:p>
                <a:pPr algn="just" eaLnBrk="1" hangingPunct="1">
                  <a:defRPr/>
                </a:pPr>
                <a:endParaRPr lang="zh-CN" altLang="zh-CN" dirty="0"/>
              </a:p>
            </p:txBody>
          </p:sp>
          <p:sp>
            <p:nvSpPr>
              <p:cNvPr id="34990" name="Text Box 17"/>
              <p:cNvSpPr txBox="1">
                <a:spLocks noChangeArrowheads="1"/>
              </p:cNvSpPr>
              <p:nvPr/>
            </p:nvSpPr>
            <p:spPr bwMode="auto">
              <a:xfrm>
                <a:off x="4320" y="5378"/>
                <a:ext cx="360" cy="312"/>
              </a:xfrm>
              <a:prstGeom prst="rect">
                <a:avLst/>
              </a:prstGeom>
              <a:solidFill>
                <a:srgbClr val="DDDDDD"/>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1" name="Text Box 18"/>
              <p:cNvSpPr txBox="1">
                <a:spLocks noChangeArrowheads="1"/>
              </p:cNvSpPr>
              <p:nvPr/>
            </p:nvSpPr>
            <p:spPr bwMode="auto">
              <a:xfrm>
                <a:off x="4320" y="5690"/>
                <a:ext cx="360"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2" name="Text Box 19"/>
              <p:cNvSpPr txBox="1">
                <a:spLocks noChangeArrowheads="1"/>
              </p:cNvSpPr>
              <p:nvPr/>
            </p:nvSpPr>
            <p:spPr bwMode="auto">
              <a:xfrm>
                <a:off x="4320" y="6158"/>
                <a:ext cx="359"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3" name="Text Box 20"/>
              <p:cNvSpPr txBox="1">
                <a:spLocks noChangeArrowheads="1"/>
              </p:cNvSpPr>
              <p:nvPr/>
            </p:nvSpPr>
            <p:spPr bwMode="auto">
              <a:xfrm>
                <a:off x="4320" y="6470"/>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4" name="Text Box 21"/>
              <p:cNvSpPr txBox="1">
                <a:spLocks noChangeArrowheads="1"/>
              </p:cNvSpPr>
              <p:nvPr/>
            </p:nvSpPr>
            <p:spPr bwMode="auto">
              <a:xfrm>
                <a:off x="4320" y="6938"/>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113686" name="Text Box 22"/>
              <p:cNvSpPr txBox="1">
                <a:spLocks noChangeArrowheads="1"/>
              </p:cNvSpPr>
              <p:nvPr/>
            </p:nvSpPr>
            <p:spPr bwMode="auto">
              <a:xfrm>
                <a:off x="4320" y="7261"/>
                <a:ext cx="359" cy="310"/>
              </a:xfrm>
              <a:prstGeom prst="rect">
                <a:avLst/>
              </a:prstGeom>
              <a:solidFill>
                <a:schemeClr val="bg2">
                  <a:lumMod val="50000"/>
                </a:schemeClr>
              </a:solidFill>
              <a:ln w="9525">
                <a:solidFill>
                  <a:srgbClr val="000000"/>
                </a:solidFill>
                <a:miter lim="800000"/>
                <a:headEnd/>
                <a:tailEnd/>
              </a:ln>
            </p:spPr>
            <p:txBody>
              <a:bodyPr lIns="0" tIns="0" rIns="0" bIns="0"/>
              <a:lstStyle/>
              <a:p>
                <a:pPr algn="just" eaLnBrk="1" hangingPunct="1">
                  <a:defRPr/>
                </a:pPr>
                <a:endParaRPr lang="zh-CN" altLang="zh-CN" dirty="0"/>
              </a:p>
            </p:txBody>
          </p:sp>
          <p:sp>
            <p:nvSpPr>
              <p:cNvPr id="34996" name="Text Box 23"/>
              <p:cNvSpPr txBox="1">
                <a:spLocks noChangeArrowheads="1"/>
              </p:cNvSpPr>
              <p:nvPr/>
            </p:nvSpPr>
            <p:spPr bwMode="auto">
              <a:xfrm>
                <a:off x="4320" y="7562"/>
                <a:ext cx="360" cy="312"/>
              </a:xfrm>
              <a:prstGeom prst="rect">
                <a:avLst/>
              </a:prstGeom>
              <a:solidFill>
                <a:srgbClr val="66FF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7" name="Text Box 24"/>
              <p:cNvSpPr txBox="1">
                <a:spLocks noChangeArrowheads="1"/>
              </p:cNvSpPr>
              <p:nvPr/>
            </p:nvSpPr>
            <p:spPr bwMode="auto">
              <a:xfrm>
                <a:off x="4320" y="7874"/>
                <a:ext cx="360"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98" name="Text Box 25"/>
              <p:cNvSpPr txBox="1">
                <a:spLocks noChangeArrowheads="1"/>
              </p:cNvSpPr>
              <p:nvPr/>
            </p:nvSpPr>
            <p:spPr bwMode="auto">
              <a:xfrm>
                <a:off x="5220" y="3194"/>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113690" name="Text Box 26"/>
              <p:cNvSpPr txBox="1">
                <a:spLocks noChangeArrowheads="1"/>
              </p:cNvSpPr>
              <p:nvPr/>
            </p:nvSpPr>
            <p:spPr bwMode="auto">
              <a:xfrm>
                <a:off x="5219" y="3542"/>
                <a:ext cx="359" cy="312"/>
              </a:xfrm>
              <a:prstGeom prst="rect">
                <a:avLst/>
              </a:prstGeom>
              <a:solidFill>
                <a:schemeClr val="bg2">
                  <a:lumMod val="50000"/>
                </a:schemeClr>
              </a:solidFill>
              <a:ln w="9525">
                <a:solidFill>
                  <a:srgbClr val="000000"/>
                </a:solidFill>
                <a:miter lim="800000"/>
                <a:headEnd/>
                <a:tailEnd/>
              </a:ln>
            </p:spPr>
            <p:txBody>
              <a:bodyPr lIns="0" tIns="0" rIns="0" bIns="0"/>
              <a:lstStyle/>
              <a:p>
                <a:pPr algn="just" eaLnBrk="1" hangingPunct="1">
                  <a:defRPr/>
                </a:pPr>
                <a:endParaRPr lang="zh-CN" altLang="zh-CN" dirty="0"/>
              </a:p>
            </p:txBody>
          </p:sp>
          <p:sp>
            <p:nvSpPr>
              <p:cNvPr id="35000" name="Text Box 27"/>
              <p:cNvSpPr txBox="1">
                <a:spLocks noChangeArrowheads="1"/>
              </p:cNvSpPr>
              <p:nvPr/>
            </p:nvSpPr>
            <p:spPr bwMode="auto">
              <a:xfrm>
                <a:off x="5220" y="3818"/>
                <a:ext cx="360" cy="312"/>
              </a:xfrm>
              <a:prstGeom prst="rect">
                <a:avLst/>
              </a:prstGeom>
              <a:solidFill>
                <a:srgbClr val="66FF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1" name="Text Box 28"/>
              <p:cNvSpPr txBox="1">
                <a:spLocks noChangeArrowheads="1"/>
              </p:cNvSpPr>
              <p:nvPr/>
            </p:nvSpPr>
            <p:spPr bwMode="auto">
              <a:xfrm>
                <a:off x="5220" y="4130"/>
                <a:ext cx="360"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2" name="Text Box 29"/>
              <p:cNvSpPr txBox="1">
                <a:spLocks noChangeArrowheads="1"/>
              </p:cNvSpPr>
              <p:nvPr/>
            </p:nvSpPr>
            <p:spPr bwMode="auto">
              <a:xfrm>
                <a:off x="5220" y="4442"/>
                <a:ext cx="359"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3" name="Text Box 30"/>
              <p:cNvSpPr txBox="1">
                <a:spLocks noChangeArrowheads="1"/>
              </p:cNvSpPr>
              <p:nvPr/>
            </p:nvSpPr>
            <p:spPr bwMode="auto">
              <a:xfrm>
                <a:off x="5220" y="4754"/>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4" name="Text Box 31"/>
              <p:cNvSpPr txBox="1">
                <a:spLocks noChangeArrowheads="1"/>
              </p:cNvSpPr>
              <p:nvPr/>
            </p:nvSpPr>
            <p:spPr bwMode="auto">
              <a:xfrm>
                <a:off x="5220" y="5066"/>
                <a:ext cx="359"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5" name="Text Box 32"/>
              <p:cNvSpPr txBox="1">
                <a:spLocks noChangeArrowheads="1"/>
              </p:cNvSpPr>
              <p:nvPr/>
            </p:nvSpPr>
            <p:spPr bwMode="auto">
              <a:xfrm>
                <a:off x="5220" y="5378"/>
                <a:ext cx="360"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6" name="Text Box 33"/>
              <p:cNvSpPr txBox="1">
                <a:spLocks noChangeArrowheads="1"/>
              </p:cNvSpPr>
              <p:nvPr/>
            </p:nvSpPr>
            <p:spPr bwMode="auto">
              <a:xfrm>
                <a:off x="5217" y="5690"/>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7" name="Text Box 34"/>
              <p:cNvSpPr txBox="1">
                <a:spLocks noChangeArrowheads="1"/>
              </p:cNvSpPr>
              <p:nvPr/>
            </p:nvSpPr>
            <p:spPr bwMode="auto">
              <a:xfrm>
                <a:off x="5217" y="6002"/>
                <a:ext cx="359" cy="312"/>
              </a:xfrm>
              <a:prstGeom prst="rect">
                <a:avLst/>
              </a:prstGeom>
              <a:solidFill>
                <a:srgbClr val="66FF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8" name="Text Box 35"/>
              <p:cNvSpPr txBox="1">
                <a:spLocks noChangeArrowheads="1"/>
              </p:cNvSpPr>
              <p:nvPr/>
            </p:nvSpPr>
            <p:spPr bwMode="auto">
              <a:xfrm>
                <a:off x="5217" y="6314"/>
                <a:ext cx="360" cy="312"/>
              </a:xfrm>
              <a:prstGeom prst="rect">
                <a:avLst/>
              </a:prstGeom>
              <a:solidFill>
                <a:srgbClr val="FFCC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09" name="Text Box 36"/>
              <p:cNvSpPr txBox="1">
                <a:spLocks noChangeArrowheads="1"/>
              </p:cNvSpPr>
              <p:nvPr/>
            </p:nvSpPr>
            <p:spPr bwMode="auto">
              <a:xfrm>
                <a:off x="5220" y="6626"/>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0" name="Text Box 37"/>
              <p:cNvSpPr txBox="1">
                <a:spLocks noChangeArrowheads="1"/>
              </p:cNvSpPr>
              <p:nvPr/>
            </p:nvSpPr>
            <p:spPr bwMode="auto">
              <a:xfrm>
                <a:off x="5217" y="6938"/>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1" name="Text Box 38"/>
              <p:cNvSpPr txBox="1">
                <a:spLocks noChangeArrowheads="1"/>
              </p:cNvSpPr>
              <p:nvPr/>
            </p:nvSpPr>
            <p:spPr bwMode="auto">
              <a:xfrm>
                <a:off x="5217" y="7250"/>
                <a:ext cx="359"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2" name="Text Box 39"/>
              <p:cNvSpPr txBox="1">
                <a:spLocks noChangeArrowheads="1"/>
              </p:cNvSpPr>
              <p:nvPr/>
            </p:nvSpPr>
            <p:spPr bwMode="auto">
              <a:xfrm>
                <a:off x="5217" y="7562"/>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3" name="Text Box 40"/>
              <p:cNvSpPr txBox="1">
                <a:spLocks noChangeArrowheads="1"/>
              </p:cNvSpPr>
              <p:nvPr/>
            </p:nvSpPr>
            <p:spPr bwMode="auto">
              <a:xfrm>
                <a:off x="5220" y="7874"/>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4" name="Text Box 41"/>
              <p:cNvSpPr txBox="1">
                <a:spLocks noChangeArrowheads="1"/>
              </p:cNvSpPr>
              <p:nvPr/>
            </p:nvSpPr>
            <p:spPr bwMode="auto">
              <a:xfrm>
                <a:off x="6123" y="3194"/>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5" name="Text Box 42"/>
              <p:cNvSpPr txBox="1">
                <a:spLocks noChangeArrowheads="1"/>
              </p:cNvSpPr>
              <p:nvPr/>
            </p:nvSpPr>
            <p:spPr bwMode="auto">
              <a:xfrm>
                <a:off x="6123" y="3506"/>
                <a:ext cx="359"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6" name="Text Box 43"/>
              <p:cNvSpPr txBox="1">
                <a:spLocks noChangeArrowheads="1"/>
              </p:cNvSpPr>
              <p:nvPr/>
            </p:nvSpPr>
            <p:spPr bwMode="auto">
              <a:xfrm>
                <a:off x="6123" y="3974"/>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7" name="Text Box 44"/>
              <p:cNvSpPr txBox="1">
                <a:spLocks noChangeArrowheads="1"/>
              </p:cNvSpPr>
              <p:nvPr/>
            </p:nvSpPr>
            <p:spPr bwMode="auto">
              <a:xfrm>
                <a:off x="6123" y="4286"/>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8" name="Text Box 45"/>
              <p:cNvSpPr txBox="1">
                <a:spLocks noChangeArrowheads="1"/>
              </p:cNvSpPr>
              <p:nvPr/>
            </p:nvSpPr>
            <p:spPr bwMode="auto">
              <a:xfrm>
                <a:off x="6123" y="5690"/>
                <a:ext cx="359"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19" name="Text Box 46"/>
              <p:cNvSpPr txBox="1">
                <a:spLocks noChangeArrowheads="1"/>
              </p:cNvSpPr>
              <p:nvPr/>
            </p:nvSpPr>
            <p:spPr bwMode="auto">
              <a:xfrm>
                <a:off x="6123" y="6002"/>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20" name="Text Box 47"/>
              <p:cNvSpPr txBox="1">
                <a:spLocks noChangeArrowheads="1"/>
              </p:cNvSpPr>
              <p:nvPr/>
            </p:nvSpPr>
            <p:spPr bwMode="auto">
              <a:xfrm>
                <a:off x="6120" y="6470"/>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21" name="Text Box 48"/>
              <p:cNvSpPr txBox="1">
                <a:spLocks noChangeArrowheads="1"/>
              </p:cNvSpPr>
              <p:nvPr/>
            </p:nvSpPr>
            <p:spPr bwMode="auto">
              <a:xfrm>
                <a:off x="6120" y="6782"/>
                <a:ext cx="359"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5022" name="Line 49"/>
              <p:cNvSpPr>
                <a:spLocks noChangeShapeType="1"/>
              </p:cNvSpPr>
              <p:nvPr/>
            </p:nvSpPr>
            <p:spPr bwMode="auto">
              <a:xfrm flipV="1">
                <a:off x="2700" y="6002"/>
                <a:ext cx="72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3" name="Line 50"/>
              <p:cNvSpPr>
                <a:spLocks noChangeShapeType="1"/>
              </p:cNvSpPr>
              <p:nvPr/>
            </p:nvSpPr>
            <p:spPr bwMode="auto">
              <a:xfrm flipV="1">
                <a:off x="2880" y="7562"/>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4" name="Line 51"/>
              <p:cNvSpPr>
                <a:spLocks noChangeShapeType="1"/>
              </p:cNvSpPr>
              <p:nvPr/>
            </p:nvSpPr>
            <p:spPr bwMode="auto">
              <a:xfrm flipV="1">
                <a:off x="2880" y="7874"/>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5" name="Line 52"/>
              <p:cNvSpPr>
                <a:spLocks noChangeShapeType="1"/>
              </p:cNvSpPr>
              <p:nvPr/>
            </p:nvSpPr>
            <p:spPr bwMode="auto">
              <a:xfrm flipV="1">
                <a:off x="3780" y="4286"/>
                <a:ext cx="5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6" name="Line 53"/>
              <p:cNvSpPr>
                <a:spLocks noChangeShapeType="1"/>
              </p:cNvSpPr>
              <p:nvPr/>
            </p:nvSpPr>
            <p:spPr bwMode="auto">
              <a:xfrm flipV="1">
                <a:off x="3780" y="4598"/>
                <a:ext cx="5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7" name="Line 54"/>
              <p:cNvSpPr>
                <a:spLocks noChangeShapeType="1"/>
              </p:cNvSpPr>
              <p:nvPr/>
            </p:nvSpPr>
            <p:spPr bwMode="auto">
              <a:xfrm flipV="1">
                <a:off x="3780" y="4910"/>
                <a:ext cx="5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8" name="Line 55"/>
              <p:cNvSpPr>
                <a:spLocks noChangeShapeType="1"/>
              </p:cNvSpPr>
              <p:nvPr/>
            </p:nvSpPr>
            <p:spPr bwMode="auto">
              <a:xfrm flipV="1">
                <a:off x="3780" y="5222"/>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29" name="Line 56"/>
              <p:cNvSpPr>
                <a:spLocks noChangeShapeType="1"/>
              </p:cNvSpPr>
              <p:nvPr/>
            </p:nvSpPr>
            <p:spPr bwMode="auto">
              <a:xfrm flipV="1">
                <a:off x="3780" y="553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0" name="Line 57"/>
              <p:cNvSpPr>
                <a:spLocks noChangeShapeType="1"/>
              </p:cNvSpPr>
              <p:nvPr/>
            </p:nvSpPr>
            <p:spPr bwMode="auto">
              <a:xfrm>
                <a:off x="3780" y="584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1" name="Line 58"/>
              <p:cNvSpPr>
                <a:spLocks noChangeShapeType="1"/>
              </p:cNvSpPr>
              <p:nvPr/>
            </p:nvSpPr>
            <p:spPr bwMode="auto">
              <a:xfrm flipV="1">
                <a:off x="3780" y="6314"/>
                <a:ext cx="54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2" name="Line 59"/>
              <p:cNvSpPr>
                <a:spLocks noChangeShapeType="1"/>
              </p:cNvSpPr>
              <p:nvPr/>
            </p:nvSpPr>
            <p:spPr bwMode="auto">
              <a:xfrm flipV="1">
                <a:off x="3780" y="6626"/>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3" name="Line 60"/>
              <p:cNvSpPr>
                <a:spLocks noChangeShapeType="1"/>
              </p:cNvSpPr>
              <p:nvPr/>
            </p:nvSpPr>
            <p:spPr bwMode="auto">
              <a:xfrm flipV="1">
                <a:off x="3780" y="7094"/>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4" name="Line 61"/>
              <p:cNvSpPr>
                <a:spLocks noChangeShapeType="1"/>
              </p:cNvSpPr>
              <p:nvPr/>
            </p:nvSpPr>
            <p:spPr bwMode="auto">
              <a:xfrm flipV="1">
                <a:off x="3780" y="740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5" name="Line 62"/>
              <p:cNvSpPr>
                <a:spLocks noChangeShapeType="1"/>
              </p:cNvSpPr>
              <p:nvPr/>
            </p:nvSpPr>
            <p:spPr bwMode="auto">
              <a:xfrm flipV="1">
                <a:off x="3780" y="7718"/>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6" name="Line 63"/>
              <p:cNvSpPr>
                <a:spLocks noChangeShapeType="1"/>
              </p:cNvSpPr>
              <p:nvPr/>
            </p:nvSpPr>
            <p:spPr bwMode="auto">
              <a:xfrm>
                <a:off x="3780" y="7874"/>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7" name="Line 64"/>
              <p:cNvSpPr>
                <a:spLocks noChangeShapeType="1"/>
              </p:cNvSpPr>
              <p:nvPr/>
            </p:nvSpPr>
            <p:spPr bwMode="auto">
              <a:xfrm flipV="1">
                <a:off x="4680" y="3350"/>
                <a:ext cx="5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8" name="Line 65"/>
              <p:cNvSpPr>
                <a:spLocks noChangeShapeType="1"/>
              </p:cNvSpPr>
              <p:nvPr/>
            </p:nvSpPr>
            <p:spPr bwMode="auto">
              <a:xfrm flipV="1">
                <a:off x="4680" y="3662"/>
                <a:ext cx="5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39" name="Line 66"/>
              <p:cNvSpPr>
                <a:spLocks noChangeShapeType="1"/>
              </p:cNvSpPr>
              <p:nvPr/>
            </p:nvSpPr>
            <p:spPr bwMode="auto">
              <a:xfrm flipV="1">
                <a:off x="4680" y="3974"/>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0" name="Line 67"/>
              <p:cNvSpPr>
                <a:spLocks noChangeShapeType="1"/>
              </p:cNvSpPr>
              <p:nvPr/>
            </p:nvSpPr>
            <p:spPr bwMode="auto">
              <a:xfrm flipV="1">
                <a:off x="4680" y="428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1" name="Line 68"/>
              <p:cNvSpPr>
                <a:spLocks noChangeShapeType="1"/>
              </p:cNvSpPr>
              <p:nvPr/>
            </p:nvSpPr>
            <p:spPr bwMode="auto">
              <a:xfrm flipV="1">
                <a:off x="4680" y="4598"/>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2" name="Line 69"/>
              <p:cNvSpPr>
                <a:spLocks noChangeShapeType="1"/>
              </p:cNvSpPr>
              <p:nvPr/>
            </p:nvSpPr>
            <p:spPr bwMode="auto">
              <a:xfrm>
                <a:off x="4680" y="491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3" name="Line 70"/>
              <p:cNvSpPr>
                <a:spLocks noChangeShapeType="1"/>
              </p:cNvSpPr>
              <p:nvPr/>
            </p:nvSpPr>
            <p:spPr bwMode="auto">
              <a:xfrm>
                <a:off x="4680" y="522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4" name="Line 71"/>
              <p:cNvSpPr>
                <a:spLocks noChangeShapeType="1"/>
              </p:cNvSpPr>
              <p:nvPr/>
            </p:nvSpPr>
            <p:spPr bwMode="auto">
              <a:xfrm>
                <a:off x="4680" y="522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5" name="Line 72"/>
              <p:cNvSpPr>
                <a:spLocks noChangeShapeType="1"/>
              </p:cNvSpPr>
              <p:nvPr/>
            </p:nvSpPr>
            <p:spPr bwMode="auto">
              <a:xfrm>
                <a:off x="4680" y="553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6" name="Line 73"/>
              <p:cNvSpPr>
                <a:spLocks noChangeShapeType="1"/>
              </p:cNvSpPr>
              <p:nvPr/>
            </p:nvSpPr>
            <p:spPr bwMode="auto">
              <a:xfrm>
                <a:off x="4680" y="5534"/>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7" name="Line 74"/>
              <p:cNvSpPr>
                <a:spLocks noChangeShapeType="1"/>
              </p:cNvSpPr>
              <p:nvPr/>
            </p:nvSpPr>
            <p:spPr bwMode="auto">
              <a:xfrm flipV="1">
                <a:off x="4680" y="7094"/>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8" name="Line 75"/>
              <p:cNvSpPr>
                <a:spLocks noChangeShapeType="1"/>
              </p:cNvSpPr>
              <p:nvPr/>
            </p:nvSpPr>
            <p:spPr bwMode="auto">
              <a:xfrm>
                <a:off x="4680" y="740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49" name="Line 76"/>
              <p:cNvSpPr>
                <a:spLocks noChangeShapeType="1"/>
              </p:cNvSpPr>
              <p:nvPr/>
            </p:nvSpPr>
            <p:spPr bwMode="auto">
              <a:xfrm>
                <a:off x="4680" y="771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0" name="Line 77"/>
              <p:cNvSpPr>
                <a:spLocks noChangeShapeType="1"/>
              </p:cNvSpPr>
              <p:nvPr/>
            </p:nvSpPr>
            <p:spPr bwMode="auto">
              <a:xfrm>
                <a:off x="4680" y="7718"/>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1" name="Line 78"/>
              <p:cNvSpPr>
                <a:spLocks noChangeShapeType="1"/>
              </p:cNvSpPr>
              <p:nvPr/>
            </p:nvSpPr>
            <p:spPr bwMode="auto">
              <a:xfrm flipV="1">
                <a:off x="5580" y="3350"/>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2" name="Line 79"/>
              <p:cNvSpPr>
                <a:spLocks noChangeShapeType="1"/>
              </p:cNvSpPr>
              <p:nvPr/>
            </p:nvSpPr>
            <p:spPr bwMode="auto">
              <a:xfrm>
                <a:off x="5580" y="3662"/>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3" name="Line 80"/>
              <p:cNvSpPr>
                <a:spLocks noChangeShapeType="1"/>
              </p:cNvSpPr>
              <p:nvPr/>
            </p:nvSpPr>
            <p:spPr bwMode="auto">
              <a:xfrm>
                <a:off x="5580" y="3974"/>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4" name="Line 81"/>
              <p:cNvSpPr>
                <a:spLocks noChangeShapeType="1"/>
              </p:cNvSpPr>
              <p:nvPr/>
            </p:nvSpPr>
            <p:spPr bwMode="auto">
              <a:xfrm>
                <a:off x="5580" y="3974"/>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5" name="Line 82"/>
              <p:cNvSpPr>
                <a:spLocks noChangeShapeType="1"/>
              </p:cNvSpPr>
              <p:nvPr/>
            </p:nvSpPr>
            <p:spPr bwMode="auto">
              <a:xfrm flipV="1">
                <a:off x="5580" y="584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6" name="Line 83"/>
              <p:cNvSpPr>
                <a:spLocks noChangeShapeType="1"/>
              </p:cNvSpPr>
              <p:nvPr/>
            </p:nvSpPr>
            <p:spPr bwMode="auto">
              <a:xfrm>
                <a:off x="5580" y="615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7" name="Line 84"/>
              <p:cNvSpPr>
                <a:spLocks noChangeShapeType="1"/>
              </p:cNvSpPr>
              <p:nvPr/>
            </p:nvSpPr>
            <p:spPr bwMode="auto">
              <a:xfrm>
                <a:off x="5580" y="6470"/>
                <a:ext cx="54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58" name="Line 85"/>
              <p:cNvSpPr>
                <a:spLocks noChangeShapeType="1"/>
              </p:cNvSpPr>
              <p:nvPr/>
            </p:nvSpPr>
            <p:spPr bwMode="auto">
              <a:xfrm>
                <a:off x="5580" y="6470"/>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900" name="Group 86"/>
            <p:cNvGrpSpPr>
              <a:grpSpLocks/>
            </p:cNvGrpSpPr>
            <p:nvPr/>
          </p:nvGrpSpPr>
          <p:grpSpPr bwMode="auto">
            <a:xfrm>
              <a:off x="2947" y="7903"/>
              <a:ext cx="3963" cy="5460"/>
              <a:chOff x="2520" y="8030"/>
              <a:chExt cx="3963" cy="5460"/>
            </a:xfrm>
          </p:grpSpPr>
          <p:sp>
            <p:nvSpPr>
              <p:cNvPr id="113751" name="Text Box 87"/>
              <p:cNvSpPr txBox="1">
                <a:spLocks noChangeArrowheads="1"/>
              </p:cNvSpPr>
              <p:nvPr/>
            </p:nvSpPr>
            <p:spPr bwMode="auto">
              <a:xfrm>
                <a:off x="2521" y="8075"/>
                <a:ext cx="359" cy="306"/>
              </a:xfrm>
              <a:prstGeom prst="rect">
                <a:avLst/>
              </a:prstGeom>
              <a:solidFill>
                <a:schemeClr val="bg1">
                  <a:lumMod val="50000"/>
                </a:schemeClr>
              </a:solidFill>
              <a:ln w="9525">
                <a:solidFill>
                  <a:srgbClr val="000000"/>
                </a:solidFill>
                <a:miter lim="800000"/>
                <a:headEnd/>
                <a:tailEnd/>
              </a:ln>
            </p:spPr>
            <p:txBody>
              <a:bodyPr lIns="0" tIns="0" rIns="0" bIns="0"/>
              <a:lstStyle/>
              <a:p>
                <a:pPr algn="just" eaLnBrk="1" hangingPunct="1">
                  <a:defRPr/>
                </a:pPr>
                <a:endParaRPr lang="zh-CN" altLang="zh-CN" dirty="0"/>
              </a:p>
            </p:txBody>
          </p:sp>
          <p:sp>
            <p:nvSpPr>
              <p:cNvPr id="34942" name="Text Box 88"/>
              <p:cNvSpPr txBox="1">
                <a:spLocks noChangeArrowheads="1"/>
              </p:cNvSpPr>
              <p:nvPr/>
            </p:nvSpPr>
            <p:spPr bwMode="auto">
              <a:xfrm>
                <a:off x="3420" y="8654"/>
                <a:ext cx="359" cy="312"/>
              </a:xfrm>
              <a:prstGeom prst="rect">
                <a:avLst/>
              </a:prstGeom>
              <a:solidFill>
                <a:srgbClr val="C000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113753" name="Text Box 89"/>
              <p:cNvSpPr txBox="1">
                <a:spLocks noChangeArrowheads="1"/>
              </p:cNvSpPr>
              <p:nvPr/>
            </p:nvSpPr>
            <p:spPr bwMode="auto">
              <a:xfrm>
                <a:off x="3420" y="9006"/>
                <a:ext cx="359" cy="308"/>
              </a:xfrm>
              <a:prstGeom prst="rect">
                <a:avLst/>
              </a:prstGeom>
              <a:solidFill>
                <a:schemeClr val="bg2">
                  <a:lumMod val="50000"/>
                </a:schemeClr>
              </a:solidFill>
              <a:ln w="9525">
                <a:solidFill>
                  <a:srgbClr val="000000"/>
                </a:solidFill>
                <a:miter lim="800000"/>
                <a:headEnd/>
                <a:tailEnd/>
              </a:ln>
            </p:spPr>
            <p:txBody>
              <a:bodyPr lIns="0" tIns="0" rIns="0" bIns="0"/>
              <a:lstStyle/>
              <a:p>
                <a:pPr algn="just" eaLnBrk="1" hangingPunct="1">
                  <a:defRPr/>
                </a:pPr>
                <a:endParaRPr lang="zh-CN" altLang="zh-CN" dirty="0"/>
              </a:p>
            </p:txBody>
          </p:sp>
          <p:sp>
            <p:nvSpPr>
              <p:cNvPr id="34944" name="Text Box 90"/>
              <p:cNvSpPr txBox="1">
                <a:spLocks noChangeArrowheads="1"/>
              </p:cNvSpPr>
              <p:nvPr/>
            </p:nvSpPr>
            <p:spPr bwMode="auto">
              <a:xfrm>
                <a:off x="3420" y="10212"/>
                <a:ext cx="360" cy="312"/>
              </a:xfrm>
              <a:prstGeom prst="rect">
                <a:avLst/>
              </a:prstGeom>
              <a:solidFill>
                <a:srgbClr val="CCFF33"/>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45" name="Text Box 91"/>
              <p:cNvSpPr txBox="1">
                <a:spLocks noChangeArrowheads="1"/>
              </p:cNvSpPr>
              <p:nvPr/>
            </p:nvSpPr>
            <p:spPr bwMode="auto">
              <a:xfrm>
                <a:off x="3420" y="10525"/>
                <a:ext cx="360" cy="313"/>
              </a:xfrm>
              <a:prstGeom prst="rect">
                <a:avLst/>
              </a:prstGeom>
              <a:solidFill>
                <a:srgbClr val="FF6600"/>
              </a:solidFill>
              <a:ln w="9525">
                <a:solidFill>
                  <a:srgbClr val="FF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46" name="Text Box 92"/>
              <p:cNvSpPr txBox="1">
                <a:spLocks noChangeArrowheads="1"/>
              </p:cNvSpPr>
              <p:nvPr/>
            </p:nvSpPr>
            <p:spPr bwMode="auto">
              <a:xfrm>
                <a:off x="4320" y="8498"/>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47" name="Text Box 93"/>
              <p:cNvSpPr txBox="1">
                <a:spLocks noChangeArrowheads="1"/>
              </p:cNvSpPr>
              <p:nvPr/>
            </p:nvSpPr>
            <p:spPr bwMode="auto">
              <a:xfrm>
                <a:off x="4320" y="8810"/>
                <a:ext cx="359" cy="312"/>
              </a:xfrm>
              <a:prstGeom prst="rect">
                <a:avLst/>
              </a:prstGeom>
              <a:solidFill>
                <a:srgbClr val="FFCC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48" name="Text Box 94"/>
              <p:cNvSpPr txBox="1">
                <a:spLocks noChangeArrowheads="1"/>
              </p:cNvSpPr>
              <p:nvPr/>
            </p:nvSpPr>
            <p:spPr bwMode="auto">
              <a:xfrm>
                <a:off x="4320" y="9122"/>
                <a:ext cx="360" cy="312"/>
              </a:xfrm>
              <a:prstGeom prst="rect">
                <a:avLst/>
              </a:prstGeom>
              <a:solidFill>
                <a:srgbClr val="FFC0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49" name="Text Box 95"/>
              <p:cNvSpPr txBox="1">
                <a:spLocks noChangeArrowheads="1"/>
              </p:cNvSpPr>
              <p:nvPr/>
            </p:nvSpPr>
            <p:spPr bwMode="auto">
              <a:xfrm>
                <a:off x="4320" y="9434"/>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0" name="Text Box 96"/>
              <p:cNvSpPr txBox="1">
                <a:spLocks noChangeArrowheads="1"/>
              </p:cNvSpPr>
              <p:nvPr/>
            </p:nvSpPr>
            <p:spPr bwMode="auto">
              <a:xfrm>
                <a:off x="4320" y="9902"/>
                <a:ext cx="359"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1" name="Text Box 97"/>
              <p:cNvSpPr txBox="1">
                <a:spLocks noChangeArrowheads="1"/>
              </p:cNvSpPr>
              <p:nvPr/>
            </p:nvSpPr>
            <p:spPr bwMode="auto">
              <a:xfrm>
                <a:off x="4320" y="10214"/>
                <a:ext cx="360" cy="312"/>
              </a:xfrm>
              <a:prstGeom prst="rect">
                <a:avLst/>
              </a:prstGeom>
              <a:solidFill>
                <a:srgbClr val="FF66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2" name="Text Box 98"/>
              <p:cNvSpPr txBox="1">
                <a:spLocks noChangeArrowheads="1"/>
              </p:cNvSpPr>
              <p:nvPr/>
            </p:nvSpPr>
            <p:spPr bwMode="auto">
              <a:xfrm>
                <a:off x="4320" y="10682"/>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3" name="Text Box 99"/>
              <p:cNvSpPr txBox="1">
                <a:spLocks noChangeArrowheads="1"/>
              </p:cNvSpPr>
              <p:nvPr/>
            </p:nvSpPr>
            <p:spPr bwMode="auto">
              <a:xfrm>
                <a:off x="4320" y="10994"/>
                <a:ext cx="360" cy="312"/>
              </a:xfrm>
              <a:prstGeom prst="rect">
                <a:avLst/>
              </a:prstGeom>
              <a:solidFill>
                <a:srgbClr val="DDDDDD"/>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4" name="Text Box 100"/>
              <p:cNvSpPr txBox="1">
                <a:spLocks noChangeArrowheads="1"/>
              </p:cNvSpPr>
              <p:nvPr/>
            </p:nvSpPr>
            <p:spPr bwMode="auto">
              <a:xfrm>
                <a:off x="4320" y="11306"/>
                <a:ext cx="360" cy="312"/>
              </a:xfrm>
              <a:prstGeom prst="rect">
                <a:avLst/>
              </a:prstGeom>
              <a:solidFill>
                <a:srgbClr val="EEB5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5" name="Text Box 101"/>
              <p:cNvSpPr txBox="1">
                <a:spLocks noChangeArrowheads="1"/>
              </p:cNvSpPr>
              <p:nvPr/>
            </p:nvSpPr>
            <p:spPr bwMode="auto">
              <a:xfrm>
                <a:off x="4320" y="11618"/>
                <a:ext cx="359" cy="312"/>
              </a:xfrm>
              <a:prstGeom prst="rect">
                <a:avLst/>
              </a:prstGeom>
              <a:solidFill>
                <a:srgbClr val="66FF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6" name="Text Box 102"/>
              <p:cNvSpPr txBox="1">
                <a:spLocks noChangeArrowheads="1"/>
              </p:cNvSpPr>
              <p:nvPr/>
            </p:nvSpPr>
            <p:spPr bwMode="auto">
              <a:xfrm>
                <a:off x="4320" y="11930"/>
                <a:ext cx="360" cy="312"/>
              </a:xfrm>
              <a:prstGeom prst="rect">
                <a:avLst/>
              </a:prstGeom>
              <a:solidFill>
                <a:srgbClr val="C000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7" name="Text Box 103"/>
              <p:cNvSpPr txBox="1">
                <a:spLocks noChangeArrowheads="1"/>
              </p:cNvSpPr>
              <p:nvPr/>
            </p:nvSpPr>
            <p:spPr bwMode="auto">
              <a:xfrm>
                <a:off x="4320" y="12242"/>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8" name="Text Box 104"/>
              <p:cNvSpPr txBox="1">
                <a:spLocks noChangeArrowheads="1"/>
              </p:cNvSpPr>
              <p:nvPr/>
            </p:nvSpPr>
            <p:spPr bwMode="auto">
              <a:xfrm>
                <a:off x="5223" y="8498"/>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59" name="Text Box 105"/>
              <p:cNvSpPr txBox="1">
                <a:spLocks noChangeArrowheads="1"/>
              </p:cNvSpPr>
              <p:nvPr/>
            </p:nvSpPr>
            <p:spPr bwMode="auto">
              <a:xfrm>
                <a:off x="5223" y="8810"/>
                <a:ext cx="359"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0" name="Text Box 106"/>
              <p:cNvSpPr txBox="1">
                <a:spLocks noChangeArrowheads="1"/>
              </p:cNvSpPr>
              <p:nvPr/>
            </p:nvSpPr>
            <p:spPr bwMode="auto">
              <a:xfrm>
                <a:off x="5223" y="9122"/>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1" name="Text Box 107"/>
              <p:cNvSpPr txBox="1">
                <a:spLocks noChangeArrowheads="1"/>
              </p:cNvSpPr>
              <p:nvPr/>
            </p:nvSpPr>
            <p:spPr bwMode="auto">
              <a:xfrm>
                <a:off x="5223" y="9434"/>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2" name="Text Box 108"/>
              <p:cNvSpPr txBox="1">
                <a:spLocks noChangeArrowheads="1"/>
              </p:cNvSpPr>
              <p:nvPr/>
            </p:nvSpPr>
            <p:spPr bwMode="auto">
              <a:xfrm>
                <a:off x="5223" y="9746"/>
                <a:ext cx="359"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3" name="Text Box 109"/>
              <p:cNvSpPr txBox="1">
                <a:spLocks noChangeArrowheads="1"/>
              </p:cNvSpPr>
              <p:nvPr/>
            </p:nvSpPr>
            <p:spPr bwMode="auto">
              <a:xfrm>
                <a:off x="5223" y="10058"/>
                <a:ext cx="360" cy="312"/>
              </a:xfrm>
              <a:prstGeom prst="rect">
                <a:avLst/>
              </a:prstGeom>
              <a:solidFill>
                <a:srgbClr val="66FF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4" name="Text Box 110"/>
              <p:cNvSpPr txBox="1">
                <a:spLocks noChangeArrowheads="1"/>
              </p:cNvSpPr>
              <p:nvPr/>
            </p:nvSpPr>
            <p:spPr bwMode="auto">
              <a:xfrm>
                <a:off x="5223" y="10370"/>
                <a:ext cx="359" cy="312"/>
              </a:xfrm>
              <a:prstGeom prst="rect">
                <a:avLst/>
              </a:prstGeom>
              <a:solidFill>
                <a:srgbClr val="FFCC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en-US" altLang="zh-CN" sz="900"/>
              </a:p>
              <a:p>
                <a:pPr eaLnBrk="1" hangingPunct="1">
                  <a:spcBef>
                    <a:spcPct val="0"/>
                  </a:spcBef>
                  <a:buFontTx/>
                  <a:buNone/>
                </a:pPr>
                <a:endParaRPr lang="zh-CN" altLang="zh-CN" sz="1800">
                  <a:latin typeface="Arial" panose="020B0604020202020204" pitchFamily="34" charset="0"/>
                </a:endParaRPr>
              </a:p>
            </p:txBody>
          </p:sp>
          <p:sp>
            <p:nvSpPr>
              <p:cNvPr id="34965" name="Text Box 111"/>
              <p:cNvSpPr txBox="1">
                <a:spLocks noChangeArrowheads="1"/>
              </p:cNvSpPr>
              <p:nvPr/>
            </p:nvSpPr>
            <p:spPr bwMode="auto">
              <a:xfrm>
                <a:off x="5223" y="10682"/>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6" name="Text Box 112"/>
              <p:cNvSpPr txBox="1">
                <a:spLocks noChangeArrowheads="1"/>
              </p:cNvSpPr>
              <p:nvPr/>
            </p:nvSpPr>
            <p:spPr bwMode="auto">
              <a:xfrm>
                <a:off x="5220" y="10994"/>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7" name="Text Box 113"/>
              <p:cNvSpPr txBox="1">
                <a:spLocks noChangeArrowheads="1"/>
              </p:cNvSpPr>
              <p:nvPr/>
            </p:nvSpPr>
            <p:spPr bwMode="auto">
              <a:xfrm>
                <a:off x="5220" y="11306"/>
                <a:ext cx="359"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8" name="Text Box 114"/>
              <p:cNvSpPr txBox="1">
                <a:spLocks noChangeArrowheads="1"/>
              </p:cNvSpPr>
              <p:nvPr/>
            </p:nvSpPr>
            <p:spPr bwMode="auto">
              <a:xfrm>
                <a:off x="5220" y="11618"/>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69" name="Text Box 115"/>
              <p:cNvSpPr txBox="1">
                <a:spLocks noChangeArrowheads="1"/>
              </p:cNvSpPr>
              <p:nvPr/>
            </p:nvSpPr>
            <p:spPr bwMode="auto">
              <a:xfrm>
                <a:off x="5223" y="11930"/>
                <a:ext cx="360"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0" name="Text Box 116"/>
              <p:cNvSpPr txBox="1">
                <a:spLocks noChangeArrowheads="1"/>
              </p:cNvSpPr>
              <p:nvPr/>
            </p:nvSpPr>
            <p:spPr bwMode="auto">
              <a:xfrm>
                <a:off x="5220" y="12242"/>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1" name="Text Box 117"/>
              <p:cNvSpPr txBox="1">
                <a:spLocks noChangeArrowheads="1"/>
              </p:cNvSpPr>
              <p:nvPr/>
            </p:nvSpPr>
            <p:spPr bwMode="auto">
              <a:xfrm>
                <a:off x="5220" y="12554"/>
                <a:ext cx="359" cy="312"/>
              </a:xfrm>
              <a:prstGeom prst="rect">
                <a:avLst/>
              </a:prstGeom>
              <a:solidFill>
                <a:srgbClr val="FFCC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2" name="Text Box 118"/>
              <p:cNvSpPr txBox="1">
                <a:spLocks noChangeArrowheads="1"/>
              </p:cNvSpPr>
              <p:nvPr/>
            </p:nvSpPr>
            <p:spPr bwMode="auto">
              <a:xfrm>
                <a:off x="5220" y="12866"/>
                <a:ext cx="360" cy="312"/>
              </a:xfrm>
              <a:prstGeom prst="rect">
                <a:avLst/>
              </a:prstGeom>
              <a:solidFill>
                <a:srgbClr val="EEB5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3" name="Text Box 119"/>
              <p:cNvSpPr txBox="1">
                <a:spLocks noChangeArrowheads="1"/>
              </p:cNvSpPr>
              <p:nvPr/>
            </p:nvSpPr>
            <p:spPr bwMode="auto">
              <a:xfrm>
                <a:off x="5223" y="13178"/>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4" name="Text Box 120"/>
              <p:cNvSpPr txBox="1">
                <a:spLocks noChangeArrowheads="1"/>
              </p:cNvSpPr>
              <p:nvPr/>
            </p:nvSpPr>
            <p:spPr bwMode="auto">
              <a:xfrm>
                <a:off x="6123" y="9746"/>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5" name="Text Box 121"/>
              <p:cNvSpPr txBox="1">
                <a:spLocks noChangeArrowheads="1"/>
              </p:cNvSpPr>
              <p:nvPr/>
            </p:nvSpPr>
            <p:spPr bwMode="auto">
              <a:xfrm>
                <a:off x="6123" y="10058"/>
                <a:ext cx="359" cy="312"/>
              </a:xfrm>
              <a:prstGeom prst="rect">
                <a:avLst/>
              </a:prstGeom>
              <a:solidFill>
                <a:srgbClr val="FFFF0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6" name="Text Box 122"/>
              <p:cNvSpPr txBox="1">
                <a:spLocks noChangeArrowheads="1"/>
              </p:cNvSpPr>
              <p:nvPr/>
            </p:nvSpPr>
            <p:spPr bwMode="auto">
              <a:xfrm>
                <a:off x="6123" y="10526"/>
                <a:ext cx="360"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900"/>
                  <a:t>2</a:t>
                </a:r>
                <a:endParaRPr lang="zh-CN" altLang="zh-CN" sz="1800">
                  <a:latin typeface="Arial" panose="020B0604020202020204" pitchFamily="34" charset="0"/>
                </a:endParaRPr>
              </a:p>
            </p:txBody>
          </p:sp>
          <p:sp>
            <p:nvSpPr>
              <p:cNvPr id="34977" name="Text Box 123"/>
              <p:cNvSpPr txBox="1">
                <a:spLocks noChangeArrowheads="1"/>
              </p:cNvSpPr>
              <p:nvPr/>
            </p:nvSpPr>
            <p:spPr bwMode="auto">
              <a:xfrm>
                <a:off x="6123" y="10838"/>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8" name="Text Box 124"/>
              <p:cNvSpPr txBox="1">
                <a:spLocks noChangeArrowheads="1"/>
              </p:cNvSpPr>
              <p:nvPr/>
            </p:nvSpPr>
            <p:spPr bwMode="auto">
              <a:xfrm>
                <a:off x="6123" y="12086"/>
                <a:ext cx="359"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79" name="Text Box 125"/>
              <p:cNvSpPr txBox="1">
                <a:spLocks noChangeArrowheads="1"/>
              </p:cNvSpPr>
              <p:nvPr/>
            </p:nvSpPr>
            <p:spPr bwMode="auto">
              <a:xfrm>
                <a:off x="6123" y="12398"/>
                <a:ext cx="360" cy="312"/>
              </a:xfrm>
              <a:prstGeom prst="rect">
                <a:avLst/>
              </a:prstGeom>
              <a:solidFill>
                <a:srgbClr val="CC66FF"/>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0" name="Text Box 126"/>
              <p:cNvSpPr txBox="1">
                <a:spLocks noChangeArrowheads="1"/>
              </p:cNvSpPr>
              <p:nvPr/>
            </p:nvSpPr>
            <p:spPr bwMode="auto">
              <a:xfrm>
                <a:off x="6120" y="12866"/>
                <a:ext cx="360" cy="312"/>
              </a:xfrm>
              <a:prstGeom prst="rect">
                <a:avLst/>
              </a:prstGeom>
              <a:solidFill>
                <a:srgbClr val="7030A0"/>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sp>
            <p:nvSpPr>
              <p:cNvPr id="34981" name="Text Box 127"/>
              <p:cNvSpPr txBox="1">
                <a:spLocks noChangeArrowheads="1"/>
              </p:cNvSpPr>
              <p:nvPr/>
            </p:nvSpPr>
            <p:spPr bwMode="auto">
              <a:xfrm>
                <a:off x="6120" y="13178"/>
                <a:ext cx="359" cy="312"/>
              </a:xfrm>
              <a:prstGeom prst="rect">
                <a:avLst/>
              </a:prstGeom>
              <a:solidFill>
                <a:schemeClr val="accent1"/>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zh-CN" altLang="zh-CN" sz="1800">
                  <a:latin typeface="Arial" panose="020B0604020202020204" pitchFamily="34" charset="0"/>
                </a:endParaRPr>
              </a:p>
            </p:txBody>
          </p:sp>
        </p:grpSp>
        <p:sp>
          <p:nvSpPr>
            <p:cNvPr id="34901" name="Line 128"/>
            <p:cNvSpPr>
              <a:spLocks noChangeShapeType="1"/>
            </p:cNvSpPr>
            <p:nvPr/>
          </p:nvSpPr>
          <p:spPr bwMode="auto">
            <a:xfrm>
              <a:off x="3307" y="8215"/>
              <a:ext cx="541" cy="4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2" name="Line 129"/>
            <p:cNvSpPr>
              <a:spLocks noChangeShapeType="1"/>
            </p:cNvSpPr>
            <p:nvPr/>
          </p:nvSpPr>
          <p:spPr bwMode="auto">
            <a:xfrm>
              <a:off x="3307" y="8215"/>
              <a:ext cx="54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3" name="Line 130"/>
            <p:cNvSpPr>
              <a:spLocks noChangeShapeType="1"/>
            </p:cNvSpPr>
            <p:nvPr/>
          </p:nvSpPr>
          <p:spPr bwMode="auto">
            <a:xfrm>
              <a:off x="3127" y="8215"/>
              <a:ext cx="721"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4" name="Line 131"/>
            <p:cNvSpPr>
              <a:spLocks noChangeShapeType="1"/>
            </p:cNvSpPr>
            <p:nvPr/>
          </p:nvSpPr>
          <p:spPr bwMode="auto">
            <a:xfrm>
              <a:off x="3127" y="8215"/>
              <a:ext cx="721" cy="2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5" name="Line 132"/>
            <p:cNvSpPr>
              <a:spLocks noChangeShapeType="1"/>
            </p:cNvSpPr>
            <p:nvPr/>
          </p:nvSpPr>
          <p:spPr bwMode="auto">
            <a:xfrm flipV="1">
              <a:off x="4207" y="8527"/>
              <a:ext cx="540" cy="1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6" name="Line 133"/>
            <p:cNvSpPr>
              <a:spLocks noChangeShapeType="1"/>
            </p:cNvSpPr>
            <p:nvPr/>
          </p:nvSpPr>
          <p:spPr bwMode="auto">
            <a:xfrm>
              <a:off x="4207" y="8682"/>
              <a:ext cx="540"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7" name="Line 134"/>
            <p:cNvSpPr>
              <a:spLocks noChangeShapeType="1"/>
            </p:cNvSpPr>
            <p:nvPr/>
          </p:nvSpPr>
          <p:spPr bwMode="auto">
            <a:xfrm>
              <a:off x="4207" y="8682"/>
              <a:ext cx="540"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8" name="Line 135"/>
            <p:cNvSpPr>
              <a:spLocks noChangeShapeType="1"/>
            </p:cNvSpPr>
            <p:nvPr/>
          </p:nvSpPr>
          <p:spPr bwMode="auto">
            <a:xfrm>
              <a:off x="4207" y="8682"/>
              <a:ext cx="540" cy="7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9" name="Line 136"/>
            <p:cNvSpPr>
              <a:spLocks noChangeShapeType="1"/>
            </p:cNvSpPr>
            <p:nvPr/>
          </p:nvSpPr>
          <p:spPr bwMode="auto">
            <a:xfrm>
              <a:off x="4207" y="9151"/>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0" name="Line 137"/>
            <p:cNvSpPr>
              <a:spLocks noChangeShapeType="1"/>
            </p:cNvSpPr>
            <p:nvPr/>
          </p:nvSpPr>
          <p:spPr bwMode="auto">
            <a:xfrm>
              <a:off x="4207" y="9151"/>
              <a:ext cx="54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1" name="Line 138"/>
            <p:cNvSpPr>
              <a:spLocks noChangeShapeType="1"/>
            </p:cNvSpPr>
            <p:nvPr/>
          </p:nvSpPr>
          <p:spPr bwMode="auto">
            <a:xfrm>
              <a:off x="4207" y="10243"/>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2" name="Line 139"/>
            <p:cNvSpPr>
              <a:spLocks noChangeShapeType="1"/>
            </p:cNvSpPr>
            <p:nvPr/>
          </p:nvSpPr>
          <p:spPr bwMode="auto">
            <a:xfrm>
              <a:off x="4207" y="10243"/>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3" name="Line 140"/>
            <p:cNvSpPr>
              <a:spLocks noChangeShapeType="1"/>
            </p:cNvSpPr>
            <p:nvPr/>
          </p:nvSpPr>
          <p:spPr bwMode="auto">
            <a:xfrm>
              <a:off x="4207" y="10243"/>
              <a:ext cx="54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4" name="Line 141"/>
            <p:cNvSpPr>
              <a:spLocks noChangeShapeType="1"/>
            </p:cNvSpPr>
            <p:nvPr/>
          </p:nvSpPr>
          <p:spPr bwMode="auto">
            <a:xfrm>
              <a:off x="4207" y="10243"/>
              <a:ext cx="54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5" name="Line 142"/>
            <p:cNvSpPr>
              <a:spLocks noChangeShapeType="1"/>
            </p:cNvSpPr>
            <p:nvPr/>
          </p:nvSpPr>
          <p:spPr bwMode="auto">
            <a:xfrm>
              <a:off x="4207" y="10243"/>
              <a:ext cx="54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6" name="Line 143"/>
            <p:cNvSpPr>
              <a:spLocks noChangeShapeType="1"/>
            </p:cNvSpPr>
            <p:nvPr/>
          </p:nvSpPr>
          <p:spPr bwMode="auto">
            <a:xfrm>
              <a:off x="4207" y="10243"/>
              <a:ext cx="54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7" name="Line 144"/>
            <p:cNvSpPr>
              <a:spLocks noChangeShapeType="1"/>
            </p:cNvSpPr>
            <p:nvPr/>
          </p:nvSpPr>
          <p:spPr bwMode="auto">
            <a:xfrm flipV="1">
              <a:off x="5106" y="8527"/>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8" name="Line 145"/>
            <p:cNvSpPr>
              <a:spLocks noChangeShapeType="1"/>
            </p:cNvSpPr>
            <p:nvPr/>
          </p:nvSpPr>
          <p:spPr bwMode="auto">
            <a:xfrm>
              <a:off x="5106" y="8839"/>
              <a:ext cx="5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19" name="Line 146"/>
            <p:cNvSpPr>
              <a:spLocks noChangeShapeType="1"/>
            </p:cNvSpPr>
            <p:nvPr/>
          </p:nvSpPr>
          <p:spPr bwMode="auto">
            <a:xfrm>
              <a:off x="5106" y="9151"/>
              <a:ext cx="5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0" name="Line 147"/>
            <p:cNvSpPr>
              <a:spLocks noChangeShapeType="1"/>
            </p:cNvSpPr>
            <p:nvPr/>
          </p:nvSpPr>
          <p:spPr bwMode="auto">
            <a:xfrm>
              <a:off x="5106" y="9151"/>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1" name="Line 148"/>
            <p:cNvSpPr>
              <a:spLocks noChangeShapeType="1"/>
            </p:cNvSpPr>
            <p:nvPr/>
          </p:nvSpPr>
          <p:spPr bwMode="auto">
            <a:xfrm flipV="1">
              <a:off x="5106" y="9775"/>
              <a:ext cx="542"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2" name="Line 149"/>
            <p:cNvSpPr>
              <a:spLocks noChangeShapeType="1"/>
            </p:cNvSpPr>
            <p:nvPr/>
          </p:nvSpPr>
          <p:spPr bwMode="auto">
            <a:xfrm flipV="1">
              <a:off x="5106" y="10087"/>
              <a:ext cx="542"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3" name="Line 150"/>
            <p:cNvSpPr>
              <a:spLocks noChangeShapeType="1"/>
            </p:cNvSpPr>
            <p:nvPr/>
          </p:nvSpPr>
          <p:spPr bwMode="auto">
            <a:xfrm flipV="1">
              <a:off x="5106" y="10399"/>
              <a:ext cx="542"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4" name="Line 151"/>
            <p:cNvSpPr>
              <a:spLocks noChangeShapeType="1"/>
            </p:cNvSpPr>
            <p:nvPr/>
          </p:nvSpPr>
          <p:spPr bwMode="auto">
            <a:xfrm flipV="1">
              <a:off x="5106" y="10711"/>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5" name="Line 152"/>
            <p:cNvSpPr>
              <a:spLocks noChangeShapeType="1"/>
            </p:cNvSpPr>
            <p:nvPr/>
          </p:nvSpPr>
          <p:spPr bwMode="auto">
            <a:xfrm flipV="1">
              <a:off x="5106" y="11023"/>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6" name="Line 153"/>
            <p:cNvSpPr>
              <a:spLocks noChangeShapeType="1"/>
            </p:cNvSpPr>
            <p:nvPr/>
          </p:nvSpPr>
          <p:spPr bwMode="auto">
            <a:xfrm>
              <a:off x="5106" y="11335"/>
              <a:ext cx="5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7" name="Line 154"/>
            <p:cNvSpPr>
              <a:spLocks noChangeShapeType="1"/>
            </p:cNvSpPr>
            <p:nvPr/>
          </p:nvSpPr>
          <p:spPr bwMode="auto">
            <a:xfrm>
              <a:off x="5106" y="11647"/>
              <a:ext cx="5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8" name="Line 155"/>
            <p:cNvSpPr>
              <a:spLocks noChangeShapeType="1"/>
            </p:cNvSpPr>
            <p:nvPr/>
          </p:nvSpPr>
          <p:spPr bwMode="auto">
            <a:xfrm>
              <a:off x="5106" y="11647"/>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29" name="Line 156"/>
            <p:cNvSpPr>
              <a:spLocks noChangeShapeType="1"/>
            </p:cNvSpPr>
            <p:nvPr/>
          </p:nvSpPr>
          <p:spPr bwMode="auto">
            <a:xfrm>
              <a:off x="5106" y="11959"/>
              <a:ext cx="542"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0" name="Line 157"/>
            <p:cNvSpPr>
              <a:spLocks noChangeShapeType="1"/>
            </p:cNvSpPr>
            <p:nvPr/>
          </p:nvSpPr>
          <p:spPr bwMode="auto">
            <a:xfrm>
              <a:off x="5106" y="11959"/>
              <a:ext cx="542"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1" name="Line 158"/>
            <p:cNvSpPr>
              <a:spLocks noChangeShapeType="1"/>
            </p:cNvSpPr>
            <p:nvPr/>
          </p:nvSpPr>
          <p:spPr bwMode="auto">
            <a:xfrm>
              <a:off x="5106" y="11959"/>
              <a:ext cx="542" cy="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2" name="Line 159"/>
            <p:cNvSpPr>
              <a:spLocks noChangeShapeType="1"/>
            </p:cNvSpPr>
            <p:nvPr/>
          </p:nvSpPr>
          <p:spPr bwMode="auto">
            <a:xfrm>
              <a:off x="5106" y="11959"/>
              <a:ext cx="542" cy="12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3" name="Line 160"/>
            <p:cNvSpPr>
              <a:spLocks noChangeShapeType="1"/>
            </p:cNvSpPr>
            <p:nvPr/>
          </p:nvSpPr>
          <p:spPr bwMode="auto">
            <a:xfrm flipV="1">
              <a:off x="6007" y="9775"/>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4" name="Line 161"/>
            <p:cNvSpPr>
              <a:spLocks noChangeShapeType="1"/>
            </p:cNvSpPr>
            <p:nvPr/>
          </p:nvSpPr>
          <p:spPr bwMode="auto">
            <a:xfrm>
              <a:off x="6007" y="10087"/>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5" name="Line 162"/>
            <p:cNvSpPr>
              <a:spLocks noChangeShapeType="1"/>
            </p:cNvSpPr>
            <p:nvPr/>
          </p:nvSpPr>
          <p:spPr bwMode="auto">
            <a:xfrm>
              <a:off x="6009" y="10399"/>
              <a:ext cx="538"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6" name="Line 163"/>
            <p:cNvSpPr>
              <a:spLocks noChangeShapeType="1"/>
            </p:cNvSpPr>
            <p:nvPr/>
          </p:nvSpPr>
          <p:spPr bwMode="auto">
            <a:xfrm>
              <a:off x="6009" y="10469"/>
              <a:ext cx="538"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7" name="Line 164"/>
            <p:cNvSpPr>
              <a:spLocks noChangeShapeType="1"/>
            </p:cNvSpPr>
            <p:nvPr/>
          </p:nvSpPr>
          <p:spPr bwMode="auto">
            <a:xfrm flipV="1">
              <a:off x="6007" y="12115"/>
              <a:ext cx="540" cy="4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8" name="Line 165"/>
            <p:cNvSpPr>
              <a:spLocks noChangeShapeType="1"/>
            </p:cNvSpPr>
            <p:nvPr/>
          </p:nvSpPr>
          <p:spPr bwMode="auto">
            <a:xfrm flipV="1">
              <a:off x="6007" y="12427"/>
              <a:ext cx="540"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39" name="Line 166"/>
            <p:cNvSpPr>
              <a:spLocks noChangeShapeType="1"/>
            </p:cNvSpPr>
            <p:nvPr/>
          </p:nvSpPr>
          <p:spPr bwMode="auto">
            <a:xfrm>
              <a:off x="6007" y="1289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0" name="Line 167"/>
            <p:cNvSpPr>
              <a:spLocks noChangeShapeType="1"/>
            </p:cNvSpPr>
            <p:nvPr/>
          </p:nvSpPr>
          <p:spPr bwMode="auto">
            <a:xfrm>
              <a:off x="6007" y="12896"/>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92" name="文本框 1"/>
          <p:cNvSpPr txBox="1">
            <a:spLocks noChangeArrowheads="1"/>
          </p:cNvSpPr>
          <p:nvPr/>
        </p:nvSpPr>
        <p:spPr bwMode="auto">
          <a:xfrm>
            <a:off x="4854575" y="3388122"/>
            <a:ext cx="53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1..5</a:t>
            </a:r>
            <a:endParaRPr lang="zh-CN" altLang="en-US" b="1">
              <a:latin typeface="Times New Roman" panose="02020603050405020304" pitchFamily="18" charset="0"/>
              <a:cs typeface="Times New Roman" panose="02020603050405020304" pitchFamily="18" charset="0"/>
            </a:endParaRPr>
          </a:p>
        </p:txBody>
      </p:sp>
      <p:sp>
        <p:nvSpPr>
          <p:cNvPr id="34893" name="文本框 172"/>
          <p:cNvSpPr txBox="1">
            <a:spLocks noChangeArrowheads="1"/>
          </p:cNvSpPr>
          <p:nvPr/>
        </p:nvSpPr>
        <p:spPr bwMode="auto">
          <a:xfrm>
            <a:off x="2384425" y="3802459"/>
            <a:ext cx="99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5..5, 1..4</a:t>
            </a:r>
            <a:endParaRPr lang="zh-CN" altLang="en-US" b="1">
              <a:latin typeface="Times New Roman" panose="02020603050405020304" pitchFamily="18" charset="0"/>
              <a:cs typeface="Times New Roman" panose="02020603050405020304" pitchFamily="18" charset="0"/>
            </a:endParaRPr>
          </a:p>
        </p:txBody>
      </p:sp>
      <p:sp>
        <p:nvSpPr>
          <p:cNvPr id="34894" name="文本框 173"/>
          <p:cNvSpPr txBox="1">
            <a:spLocks noChangeArrowheads="1"/>
          </p:cNvSpPr>
          <p:nvPr/>
        </p:nvSpPr>
        <p:spPr bwMode="auto">
          <a:xfrm>
            <a:off x="6572250" y="3818334"/>
            <a:ext cx="99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2..5, 1..1</a:t>
            </a:r>
            <a:endParaRPr lang="zh-CN" altLang="en-US"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ED4CBA-E4E2-49F2-8284-77DF94F49185}" type="slidenum">
              <a:rPr lang="en-US" altLang="zh-CN" sz="1800" smtClean="0"/>
              <a:pPr>
                <a:spcBef>
                  <a:spcPct val="0"/>
                </a:spcBef>
                <a:buFontTx/>
                <a:buNone/>
              </a:pPr>
              <a:t>11</a:t>
            </a:fld>
            <a:endParaRPr lang="en-US" altLang="zh-CN" sz="1800" smtClean="0"/>
          </a:p>
        </p:txBody>
      </p:sp>
      <p:sp>
        <p:nvSpPr>
          <p:cNvPr id="30723" name="Rectangle 2"/>
          <p:cNvSpPr>
            <a:spLocks noChangeArrowheads="1"/>
          </p:cNvSpPr>
          <p:nvPr/>
        </p:nvSpPr>
        <p:spPr bwMode="auto">
          <a:xfrm>
            <a:off x="468313" y="941045"/>
            <a:ext cx="8424862" cy="4601260"/>
          </a:xfrm>
          <a:prstGeom prst="rect">
            <a:avLst/>
          </a:prstGeom>
          <a:solidFill>
            <a:srgbClr val="FFFFFF"/>
          </a:solidFill>
          <a:ln w="9525">
            <a:solidFill>
              <a:srgbClr val="FFFFFF"/>
            </a:solidFill>
            <a:miter lim="800000"/>
            <a:headEnd/>
            <a:tailEnd/>
          </a:ln>
        </p:spPr>
        <p:txBody>
          <a:bodyPr anchor="ctr">
            <a:spAutoFit/>
          </a:bodyPr>
          <a:lstStyle/>
          <a:p>
            <a:pPr eaLnBrk="1" hangingPunct="1">
              <a:spcAft>
                <a:spcPts val="600"/>
              </a:spcAft>
              <a:tabLst>
                <a:tab pos="885825" algn="l"/>
              </a:tabLst>
              <a:defRPr/>
            </a:pPr>
            <a:r>
              <a:rPr lang="zh-CN" altLang="en-US" sz="2400" b="1" dirty="0">
                <a:solidFill>
                  <a:srgbClr val="C00000"/>
                </a:solidFill>
                <a:latin typeface="+mn-ea"/>
                <a:ea typeface="+mn-ea"/>
              </a:rPr>
              <a:t>算法</a:t>
            </a:r>
            <a:r>
              <a:rPr lang="en-US" altLang="zh-CN" sz="2400" b="1" dirty="0">
                <a:solidFill>
                  <a:srgbClr val="C00000"/>
                </a:solidFill>
                <a:latin typeface="+mn-ea"/>
                <a:ea typeface="+mn-ea"/>
              </a:rPr>
              <a:t>3.</a:t>
            </a:r>
            <a:r>
              <a:rPr lang="en-US" altLang="zh-CN" sz="2400" b="1" dirty="0">
                <a:solidFill>
                  <a:srgbClr val="C00000"/>
                </a:solidFill>
                <a:latin typeface="Times New Roman" pitchFamily="18" charset="0"/>
                <a:ea typeface="黑体" pitchFamily="2" charset="-122"/>
              </a:rPr>
              <a:t>2 </a:t>
            </a:r>
            <a:r>
              <a:rPr lang="en-US" altLang="zh-CN" sz="2400" b="1" dirty="0" err="1">
                <a:solidFill>
                  <a:srgbClr val="C00000"/>
                </a:solidFill>
                <a:latin typeface="Times New Roman" pitchFamily="18" charset="0"/>
                <a:ea typeface="黑体" pitchFamily="2" charset="-122"/>
              </a:rPr>
              <a:t>MatrixChain</a:t>
            </a:r>
            <a:r>
              <a:rPr lang="en-US" altLang="zh-CN" sz="2400" b="1" dirty="0">
                <a:solidFill>
                  <a:srgbClr val="C00000"/>
                </a:solidFill>
                <a:latin typeface="Times New Roman" pitchFamily="18" charset="0"/>
                <a:ea typeface="黑体" pitchFamily="2" charset="-122"/>
              </a:rPr>
              <a:t>(</a:t>
            </a:r>
            <a:r>
              <a:rPr lang="en-US" altLang="zh-CN" sz="2400" b="1" i="1" dirty="0">
                <a:solidFill>
                  <a:srgbClr val="C00000"/>
                </a:solidFill>
                <a:latin typeface="Times New Roman" pitchFamily="18" charset="0"/>
                <a:ea typeface="黑体" pitchFamily="2" charset="-122"/>
              </a:rPr>
              <a:t>P</a:t>
            </a:r>
            <a:r>
              <a:rPr lang="en-US" altLang="zh-CN" sz="2400" b="1" dirty="0" smtClean="0">
                <a:solidFill>
                  <a:srgbClr val="C00000"/>
                </a:solidFill>
                <a:latin typeface="Times New Roman" pitchFamily="18" charset="0"/>
                <a:ea typeface="黑体" pitchFamily="2" charset="-122"/>
              </a:rPr>
              <a:t>, </a:t>
            </a:r>
            <a:r>
              <a:rPr lang="en-US" altLang="zh-CN" sz="2400" b="1" i="1" dirty="0" smtClean="0">
                <a:solidFill>
                  <a:srgbClr val="C00000"/>
                </a:solidFill>
                <a:latin typeface="Times New Roman" pitchFamily="18" charset="0"/>
                <a:ea typeface="黑体" pitchFamily="2" charset="-122"/>
              </a:rPr>
              <a:t>n</a:t>
            </a:r>
            <a:r>
              <a:rPr lang="en-US" altLang="zh-CN" sz="2400" b="1" dirty="0">
                <a:solidFill>
                  <a:srgbClr val="C00000"/>
                </a:solidFill>
                <a:latin typeface="Times New Roman" pitchFamily="18" charset="0"/>
                <a:ea typeface="黑体" pitchFamily="2" charset="-122"/>
              </a:rPr>
              <a:t>)</a:t>
            </a:r>
            <a:endParaRPr lang="en-US" altLang="zh-CN" sz="2400" dirty="0">
              <a:solidFill>
                <a:srgbClr val="C00000"/>
              </a:solidFill>
              <a:latin typeface="Times New Roman" pitchFamily="18" charset="0"/>
              <a:ea typeface="黑体" pitchFamily="2" charset="-122"/>
            </a:endParaRPr>
          </a:p>
          <a:p>
            <a:pPr eaLnBrk="1" hangingPunct="1">
              <a:tabLst>
                <a:tab pos="885825" algn="l"/>
              </a:tabLst>
              <a:defRPr/>
            </a:pPr>
            <a:r>
              <a:rPr lang="en-US" altLang="zh-CN" sz="2400"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．令所有的 </a:t>
            </a:r>
            <a:r>
              <a:rPr lang="en-US" altLang="zh-CN" sz="2400" b="1" i="1" dirty="0">
                <a:latin typeface="Times New Roman" pitchFamily="18" charset="0"/>
              </a:rPr>
              <a:t>m</a:t>
            </a:r>
            <a:r>
              <a:rPr lang="en-US" altLang="zh-CN" sz="2400" b="1" dirty="0">
                <a:latin typeface="Times New Roman" pitchFamily="18" charset="0"/>
              </a:rPr>
              <a:t>[</a:t>
            </a:r>
            <a:r>
              <a:rPr lang="en-US" altLang="zh-CN" sz="2400" b="1" i="1" dirty="0" err="1">
                <a:latin typeface="Times New Roman" pitchFamily="18" charset="0"/>
              </a:rPr>
              <a:t>i</a:t>
            </a:r>
            <a:r>
              <a:rPr lang="en-US" altLang="zh-CN" sz="2400" b="1" dirty="0" smtClean="0">
                <a:latin typeface="Times New Roman" pitchFamily="18" charset="0"/>
              </a:rPr>
              <a:t>, </a:t>
            </a:r>
            <a:r>
              <a:rPr lang="en-US" altLang="zh-CN" sz="2400" b="1" i="1" dirty="0" err="1" smtClean="0">
                <a:latin typeface="Times New Roman" pitchFamily="18" charset="0"/>
              </a:rPr>
              <a:t>i</a:t>
            </a:r>
            <a:r>
              <a:rPr lang="en-US" altLang="zh-CN" sz="2400" b="1" dirty="0">
                <a:latin typeface="Times New Roman" pitchFamily="18" charset="0"/>
              </a:rPr>
              <a:t>]</a:t>
            </a:r>
            <a:r>
              <a:rPr lang="zh-CN" altLang="en-US" sz="2400" b="1" dirty="0">
                <a:latin typeface="Times New Roman" pitchFamily="18" charset="0"/>
              </a:rPr>
              <a:t>初值为</a:t>
            </a:r>
            <a:r>
              <a:rPr lang="en-US" altLang="zh-CN" sz="2400" b="1" dirty="0">
                <a:latin typeface="Times New Roman" pitchFamily="18" charset="0"/>
              </a:rPr>
              <a:t>0      1</a:t>
            </a:r>
            <a:r>
              <a:rPr lang="en-US" altLang="zh-CN" sz="2400" b="1" dirty="0">
                <a:latin typeface="Times New Roman" pitchFamily="18" charset="0"/>
                <a:sym typeface="Symbol"/>
              </a:rPr>
              <a:t> </a:t>
            </a:r>
            <a:r>
              <a:rPr lang="en-US" altLang="zh-CN" sz="2400" b="1" i="1" dirty="0" err="1">
                <a:latin typeface="Times New Roman" pitchFamily="18" charset="0"/>
                <a:sym typeface="Symbol"/>
              </a:rPr>
              <a:t>i</a:t>
            </a:r>
            <a:r>
              <a:rPr lang="en-US" altLang="zh-CN" sz="2400" b="1" i="1" dirty="0">
                <a:latin typeface="Times New Roman" pitchFamily="18" charset="0"/>
                <a:sym typeface="Symbol"/>
              </a:rPr>
              <a:t> </a:t>
            </a:r>
            <a:r>
              <a:rPr lang="en-US" altLang="zh-CN" sz="2400" b="1" dirty="0">
                <a:latin typeface="Times New Roman" pitchFamily="18" charset="0"/>
                <a:sym typeface="Symbol"/>
              </a:rPr>
              <a:t> </a:t>
            </a:r>
            <a:r>
              <a:rPr lang="en-US" altLang="zh-CN" sz="2400" b="1" i="1" dirty="0">
                <a:latin typeface="Times New Roman" pitchFamily="18" charset="0"/>
                <a:sym typeface="Symbol"/>
              </a:rPr>
              <a:t>n   </a:t>
            </a:r>
            <a:endParaRPr lang="en-US" altLang="zh-CN" sz="2400" b="1" i="1" dirty="0">
              <a:latin typeface="Times New Roman" pitchFamily="18" charset="0"/>
            </a:endParaRPr>
          </a:p>
          <a:p>
            <a:pPr eaLnBrk="1" hangingPunct="1">
              <a:tabLst>
                <a:tab pos="885825" algn="l"/>
              </a:tabLst>
              <a:defRPr/>
            </a:pPr>
            <a:r>
              <a:rPr lang="en-US" altLang="zh-CN" sz="2400"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for </a:t>
            </a:r>
            <a:r>
              <a:rPr lang="en-US" altLang="zh-CN" sz="2400" b="1" i="1" dirty="0">
                <a:latin typeface="Times New Roman" pitchFamily="18" charset="0"/>
              </a:rPr>
              <a:t> r </a:t>
            </a:r>
            <a:r>
              <a:rPr lang="en-US" altLang="zh-CN" sz="2400" b="1" dirty="0">
                <a:latin typeface="Times New Roman" pitchFamily="18" charset="0"/>
                <a:sym typeface="Symbol" pitchFamily="18" charset="2"/>
              </a:rPr>
              <a:t></a:t>
            </a:r>
            <a:r>
              <a:rPr lang="en-US" altLang="zh-CN" sz="2400" b="1" dirty="0">
                <a:latin typeface="Times New Roman" pitchFamily="18" charset="0"/>
              </a:rPr>
              <a:t>2  to  </a:t>
            </a:r>
            <a:r>
              <a:rPr lang="en-US" altLang="zh-CN" sz="2400" b="1" i="1" dirty="0">
                <a:latin typeface="Times New Roman" pitchFamily="18" charset="0"/>
              </a:rPr>
              <a:t>n</a:t>
            </a:r>
            <a:r>
              <a:rPr lang="en-US" altLang="zh-CN" sz="2400" b="1" dirty="0">
                <a:latin typeface="Times New Roman" pitchFamily="18" charset="0"/>
              </a:rPr>
              <a:t>  do</a:t>
            </a:r>
            <a:r>
              <a:rPr lang="en-US" altLang="zh-CN" sz="2400" b="1" dirty="0">
                <a:latin typeface="Times New Roman" pitchFamily="18" charset="0"/>
                <a:sym typeface="Symbol" pitchFamily="18" charset="2"/>
              </a:rPr>
              <a:t>                 // </a:t>
            </a:r>
            <a:r>
              <a:rPr lang="en-US" altLang="zh-CN" sz="2400" b="1" i="1" dirty="0">
                <a:latin typeface="Times New Roman" pitchFamily="18" charset="0"/>
                <a:sym typeface="Symbol" pitchFamily="18" charset="2"/>
              </a:rPr>
              <a:t>r</a:t>
            </a:r>
            <a:r>
              <a:rPr lang="zh-CN" altLang="en-US" sz="2400" b="1" dirty="0">
                <a:latin typeface="Times New Roman" pitchFamily="18" charset="0"/>
                <a:sym typeface="Symbol" pitchFamily="18" charset="2"/>
              </a:rPr>
              <a:t>为计算的矩阵链长度</a:t>
            </a:r>
            <a:r>
              <a:rPr lang="en-US" altLang="zh-CN" sz="2400" b="1" dirty="0">
                <a:latin typeface="Times New Roman" pitchFamily="18" charset="0"/>
                <a:sym typeface="Symbol" pitchFamily="18" charset="2"/>
              </a:rPr>
              <a:t> </a:t>
            </a:r>
            <a:r>
              <a:rPr lang="zh-CN" altLang="en-US" sz="2400" b="1" dirty="0">
                <a:latin typeface="Times New Roman" pitchFamily="18" charset="0"/>
                <a:sym typeface="Symbol" pitchFamily="18" charset="2"/>
              </a:rPr>
              <a:t>      </a:t>
            </a:r>
            <a:endParaRPr lang="en-US" altLang="zh-CN" sz="2400" b="1" dirty="0">
              <a:latin typeface="Times New Roman" pitchFamily="18" charset="0"/>
              <a:sym typeface="Symbol" pitchFamily="18" charset="2"/>
            </a:endParaRPr>
          </a:p>
          <a:p>
            <a:pPr eaLnBrk="1" hangingPunct="1">
              <a:tabLst>
                <a:tab pos="885825" algn="l"/>
              </a:tabLst>
              <a:defRPr/>
            </a:pPr>
            <a:r>
              <a:rPr lang="zh-CN" altLang="en-US" sz="2400" b="1" dirty="0">
                <a:latin typeface="Times New Roman" pitchFamily="18" charset="0"/>
                <a:sym typeface="Symbol" pitchFamily="18" charset="2"/>
              </a:rPr>
              <a:t> </a:t>
            </a:r>
            <a:r>
              <a:rPr lang="en-US" altLang="zh-CN" sz="2400" b="1" dirty="0">
                <a:latin typeface="Times New Roman" pitchFamily="18" charset="0"/>
                <a:sym typeface="Symbol" pitchFamily="18" charset="2"/>
              </a:rPr>
              <a:t>3</a:t>
            </a:r>
            <a:r>
              <a:rPr lang="zh-CN" altLang="en-US" sz="2400" b="1" dirty="0">
                <a:latin typeface="Times New Roman" pitchFamily="18" charset="0"/>
                <a:sym typeface="Symbol" pitchFamily="18" charset="2"/>
              </a:rPr>
              <a:t>．   </a:t>
            </a:r>
            <a:r>
              <a:rPr lang="en-US" altLang="zh-CN" sz="2400" b="1" dirty="0">
                <a:latin typeface="Times New Roman" pitchFamily="18" charset="0"/>
                <a:sym typeface="Symbol" pitchFamily="18" charset="2"/>
              </a:rPr>
              <a:t>for </a:t>
            </a:r>
            <a:r>
              <a:rPr lang="en-US" altLang="zh-CN" sz="2400" b="1" i="1" dirty="0" err="1">
                <a:latin typeface="Times New Roman" pitchFamily="18" charset="0"/>
                <a:sym typeface="Symbol" pitchFamily="18" charset="2"/>
              </a:rPr>
              <a:t>i</a:t>
            </a:r>
            <a:r>
              <a:rPr lang="en-US" altLang="zh-CN" sz="2400" b="1" i="1" dirty="0">
                <a:latin typeface="Times New Roman" pitchFamily="18" charset="0"/>
                <a:sym typeface="Symbol" pitchFamily="18" charset="2"/>
              </a:rPr>
              <a:t> </a:t>
            </a:r>
            <a:r>
              <a:rPr lang="en-US" altLang="zh-CN" sz="2400" b="1" dirty="0">
                <a:latin typeface="Times New Roman" pitchFamily="18" charset="0"/>
                <a:sym typeface="Symbol" pitchFamily="18" charset="2"/>
              </a:rPr>
              <a:t></a:t>
            </a:r>
            <a:r>
              <a:rPr lang="en-US" altLang="zh-CN" sz="2400" b="1" dirty="0">
                <a:latin typeface="Times New Roman" pitchFamily="18" charset="0"/>
              </a:rPr>
              <a:t>1  to </a:t>
            </a:r>
            <a:r>
              <a:rPr lang="en-US" altLang="zh-CN" sz="2400" b="1" i="1" dirty="0">
                <a:latin typeface="Times New Roman" pitchFamily="18" charset="0"/>
              </a:rPr>
              <a:t> n</a:t>
            </a:r>
            <a:r>
              <a:rPr lang="en-US" altLang="zh-CN" sz="2400" b="1" dirty="0">
                <a:latin typeface="Times New Roman" pitchFamily="18" charset="0"/>
                <a:sym typeface="Symbol" pitchFamily="18" charset="2"/>
              </a:rPr>
              <a:t></a:t>
            </a:r>
            <a:r>
              <a:rPr lang="en-US" altLang="zh-CN" sz="2400" b="1" i="1" dirty="0">
                <a:latin typeface="Times New Roman" pitchFamily="18" charset="0"/>
              </a:rPr>
              <a:t>r</a:t>
            </a:r>
            <a:r>
              <a:rPr lang="en-US" altLang="zh-CN" sz="2400" b="1" dirty="0">
                <a:latin typeface="Times New Roman" pitchFamily="18" charset="0"/>
              </a:rPr>
              <a:t>+1  do    </a:t>
            </a:r>
            <a:r>
              <a:rPr lang="zh-CN" altLang="en-US" sz="2400" b="1" dirty="0">
                <a:latin typeface="Times New Roman" pitchFamily="18" charset="0"/>
              </a:rPr>
              <a:t>   </a:t>
            </a:r>
            <a:r>
              <a:rPr lang="en-US" altLang="zh-CN" sz="2400" b="1" dirty="0">
                <a:latin typeface="Times New Roman" pitchFamily="18" charset="0"/>
              </a:rPr>
              <a:t> //</a:t>
            </a:r>
            <a:r>
              <a:rPr lang="en-US" altLang="zh-CN" sz="2400" b="1" i="1" dirty="0" smtClean="0">
                <a:latin typeface="Times New Roman" pitchFamily="18" charset="0"/>
              </a:rPr>
              <a:t>n</a:t>
            </a:r>
            <a:r>
              <a:rPr lang="en-US" altLang="zh-CN" sz="2400" b="1" dirty="0" smtClean="0">
                <a:latin typeface="Times New Roman" pitchFamily="18" charset="0"/>
                <a:sym typeface="Symbol" panose="05050102010706020507" pitchFamily="18" charset="2"/>
              </a:rPr>
              <a:t></a:t>
            </a:r>
            <a:r>
              <a:rPr lang="en-US" altLang="zh-CN" sz="2400" b="1" i="1" dirty="0" smtClean="0">
                <a:latin typeface="Times New Roman" pitchFamily="18" charset="0"/>
              </a:rPr>
              <a:t>r</a:t>
            </a:r>
            <a:r>
              <a:rPr lang="en-US" altLang="zh-CN" sz="2400" b="1" dirty="0" smtClean="0">
                <a:latin typeface="Times New Roman" pitchFamily="18" charset="0"/>
              </a:rPr>
              <a:t>+1</a:t>
            </a:r>
            <a:r>
              <a:rPr lang="zh-CN" altLang="en-US" sz="2400" b="1" dirty="0">
                <a:latin typeface="Times New Roman" pitchFamily="18" charset="0"/>
                <a:sym typeface="Symbol" pitchFamily="18" charset="2"/>
              </a:rPr>
              <a:t>为最后</a:t>
            </a:r>
            <a:r>
              <a:rPr lang="en-US" altLang="zh-CN" sz="2400" b="1" i="1" dirty="0">
                <a:latin typeface="Times New Roman" pitchFamily="18" charset="0"/>
                <a:sym typeface="Symbol" pitchFamily="18" charset="2"/>
              </a:rPr>
              <a:t>r</a:t>
            </a:r>
            <a:r>
              <a:rPr lang="zh-CN" altLang="en-US" sz="2400" b="1" dirty="0">
                <a:latin typeface="Times New Roman" pitchFamily="18" charset="0"/>
                <a:sym typeface="Symbol" pitchFamily="18" charset="2"/>
              </a:rPr>
              <a:t>链的始位置</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4</a:t>
            </a:r>
            <a:r>
              <a:rPr lang="zh-CN" altLang="en-US" sz="2400" b="1" dirty="0">
                <a:latin typeface="Times New Roman" pitchFamily="18" charset="0"/>
                <a:sym typeface="Symbol" pitchFamily="18" charset="2"/>
              </a:rPr>
              <a:t>．      </a:t>
            </a:r>
            <a:r>
              <a:rPr lang="zh-CN" altLang="en-US" sz="2400" b="1" i="1" dirty="0">
                <a:latin typeface="Times New Roman" pitchFamily="18" charset="0"/>
                <a:sym typeface="Symbol" pitchFamily="18" charset="2"/>
              </a:rPr>
              <a:t> </a:t>
            </a:r>
            <a:r>
              <a:rPr lang="en-US" altLang="zh-CN" sz="2400" b="1" i="1" dirty="0">
                <a:latin typeface="Times New Roman" pitchFamily="18" charset="0"/>
                <a:sym typeface="Symbol" pitchFamily="18" charset="2"/>
              </a:rPr>
              <a:t>j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i</a:t>
            </a:r>
            <a:r>
              <a:rPr lang="en-US" altLang="zh-CN" sz="2400" b="1" i="1" dirty="0" smtClean="0">
                <a:latin typeface="Times New Roman" pitchFamily="18" charset="0"/>
              </a:rPr>
              <a:t> </a:t>
            </a:r>
            <a:r>
              <a:rPr lang="en-US" altLang="zh-CN" sz="2400" b="1" dirty="0" smtClean="0">
                <a:latin typeface="Times New Roman" pitchFamily="18" charset="0"/>
              </a:rPr>
              <a:t>+</a:t>
            </a:r>
            <a:r>
              <a:rPr lang="en-US" altLang="zh-CN" sz="2400" b="1" i="1" dirty="0">
                <a:latin typeface="Times New Roman" pitchFamily="18" charset="0"/>
              </a:rPr>
              <a:t>r</a:t>
            </a:r>
            <a:r>
              <a:rPr lang="en-US" altLang="zh-CN" sz="2400" b="1" dirty="0">
                <a:latin typeface="Times New Roman" pitchFamily="18" charset="0"/>
                <a:sym typeface="Symbol" pitchFamily="18" charset="2"/>
              </a:rPr>
              <a:t></a:t>
            </a:r>
            <a:r>
              <a:rPr lang="en-US" altLang="zh-CN" sz="2400" b="1" dirty="0">
                <a:latin typeface="Times New Roman" pitchFamily="18" charset="0"/>
              </a:rPr>
              <a:t>1</a:t>
            </a:r>
            <a:r>
              <a:rPr lang="en-US" altLang="zh-CN" sz="2400" b="1" dirty="0">
                <a:latin typeface="Times New Roman" pitchFamily="18" charset="0"/>
                <a:sym typeface="Symbol" pitchFamily="18" charset="2"/>
              </a:rPr>
              <a:t>                          // </a:t>
            </a:r>
            <a:r>
              <a:rPr lang="zh-CN" altLang="en-US" sz="2400" b="1" dirty="0">
                <a:latin typeface="Times New Roman" pitchFamily="18" charset="0"/>
                <a:sym typeface="Symbol" pitchFamily="18" charset="2"/>
              </a:rPr>
              <a:t>计算</a:t>
            </a:r>
            <a:r>
              <a:rPr lang="zh-CN" altLang="en-US" sz="2400" b="1" dirty="0" smtClean="0">
                <a:latin typeface="Times New Roman" pitchFamily="18" charset="0"/>
                <a:sym typeface="Symbol" pitchFamily="18" charset="2"/>
              </a:rPr>
              <a:t>链 </a:t>
            </a:r>
            <a:r>
              <a:rPr lang="en-US" altLang="zh-CN" sz="2400" b="1" i="1" dirty="0" err="1" smtClean="0">
                <a:latin typeface="Times New Roman" pitchFamily="18" charset="0"/>
                <a:sym typeface="Symbol" pitchFamily="18" charset="2"/>
              </a:rPr>
              <a:t>i</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j </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5</a:t>
            </a:r>
            <a:r>
              <a:rPr lang="zh-CN" altLang="en-US" sz="2400" b="1" dirty="0">
                <a:latin typeface="Times New Roman" pitchFamily="18" charset="0"/>
                <a:sym typeface="Symbol" pitchFamily="18" charset="2"/>
              </a:rPr>
              <a:t>．       </a:t>
            </a:r>
            <a:r>
              <a:rPr lang="en-US" altLang="zh-CN" sz="2400" b="1" i="1" dirty="0">
                <a:latin typeface="Times New Roman" pitchFamily="18" charset="0"/>
                <a:sym typeface="Symbol" pitchFamily="18" charset="2"/>
              </a:rPr>
              <a:t>m</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i</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  </a:t>
            </a:r>
            <a:r>
              <a:rPr lang="en-US" altLang="zh-CN" sz="2400" b="1" i="1" dirty="0">
                <a:latin typeface="Times New Roman" pitchFamily="18" charset="0"/>
                <a:sym typeface="Symbol" pitchFamily="18" charset="2"/>
              </a:rPr>
              <a:t>m</a:t>
            </a:r>
            <a:r>
              <a:rPr lang="en-US" altLang="zh-CN" sz="2400" b="1" dirty="0">
                <a:latin typeface="Times New Roman" pitchFamily="18" charset="0"/>
                <a:sym typeface="Symbol" pitchFamily="18" charset="2"/>
              </a:rPr>
              <a:t>[</a:t>
            </a:r>
            <a:r>
              <a:rPr lang="en-US" altLang="zh-CN" sz="2400" b="1" i="1" dirty="0">
                <a:latin typeface="Times New Roman" pitchFamily="18" charset="0"/>
                <a:sym typeface="Symbol" pitchFamily="18" charset="2"/>
              </a:rPr>
              <a:t>i</a:t>
            </a:r>
            <a:r>
              <a:rPr lang="en-US" altLang="zh-CN" sz="2400" b="1" dirty="0">
                <a:latin typeface="Times New Roman" pitchFamily="18" charset="0"/>
                <a:sym typeface="Symbol" pitchFamily="18" charset="2"/>
              </a:rPr>
              <a:t>+1</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 + </a:t>
            </a:r>
            <a:r>
              <a:rPr lang="en-US" altLang="zh-CN" sz="2400" b="1" i="1" dirty="0">
                <a:latin typeface="Times New Roman" pitchFamily="18" charset="0"/>
                <a:sym typeface="Symbol" pitchFamily="18" charset="2"/>
              </a:rPr>
              <a:t>p</a:t>
            </a:r>
            <a:r>
              <a:rPr lang="en-US" altLang="zh-CN" sz="2400" b="1" i="1" baseline="-25000" dirty="0">
                <a:latin typeface="Times New Roman" pitchFamily="18" charset="0"/>
                <a:sym typeface="Symbol" pitchFamily="18" charset="2"/>
              </a:rPr>
              <a:t>i</a:t>
            </a:r>
            <a:r>
              <a:rPr lang="en-US" altLang="zh-CN" sz="2400" b="1" baseline="-25000" dirty="0">
                <a:latin typeface="Times New Roman" pitchFamily="18" charset="0"/>
                <a:sym typeface="Symbol" pitchFamily="18" charset="2"/>
              </a:rPr>
              <a:t>1</a:t>
            </a:r>
            <a:r>
              <a:rPr lang="en-US" altLang="zh-CN" sz="2400" b="1" dirty="0">
                <a:latin typeface="Times New Roman" pitchFamily="18" charset="0"/>
                <a:sym typeface="Symbol" pitchFamily="18" charset="2"/>
              </a:rPr>
              <a:t>*</a:t>
            </a:r>
            <a:r>
              <a:rPr lang="en-US" altLang="zh-CN" sz="2400" b="1" i="1" dirty="0">
                <a:latin typeface="Times New Roman" pitchFamily="18" charset="0"/>
                <a:sym typeface="Symbol" pitchFamily="18" charset="2"/>
              </a:rPr>
              <a:t>p</a:t>
            </a:r>
            <a:r>
              <a:rPr lang="en-US" altLang="zh-CN" sz="2400" b="1" i="1" baseline="-25000" dirty="0">
                <a:latin typeface="Times New Roman" pitchFamily="18" charset="0"/>
                <a:sym typeface="Symbol" pitchFamily="18" charset="2"/>
              </a:rPr>
              <a:t>i</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p</a:t>
            </a:r>
            <a:r>
              <a:rPr lang="en-US" altLang="zh-CN" sz="2400" b="1" i="1" baseline="-25000" dirty="0" err="1">
                <a:latin typeface="Times New Roman" pitchFamily="18" charset="0"/>
                <a:sym typeface="Symbol" pitchFamily="18" charset="2"/>
              </a:rPr>
              <a:t>j</a:t>
            </a:r>
            <a:r>
              <a:rPr lang="en-US" altLang="zh-CN" sz="2400" b="1" baseline="-25000" dirty="0">
                <a:latin typeface="Times New Roman" pitchFamily="18" charset="0"/>
                <a:sym typeface="Symbol" pitchFamily="18" charset="2"/>
              </a:rPr>
              <a:t> </a:t>
            </a:r>
            <a:r>
              <a:rPr lang="en-US" altLang="zh-CN" sz="2400" b="1" dirty="0">
                <a:latin typeface="Times New Roman" pitchFamily="18" charset="0"/>
                <a:sym typeface="Symbol" pitchFamily="18" charset="2"/>
              </a:rPr>
              <a:t>      // </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i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i</a:t>
            </a:r>
            <a:r>
              <a:rPr lang="en-US" altLang="zh-CN" sz="2400" b="1" baseline="-25000" dirty="0" smtClean="0">
                <a:latin typeface="Times New Roman" pitchFamily="18" charset="0"/>
                <a:sym typeface="Symbol" pitchFamily="18" charset="2"/>
              </a:rPr>
              <a:t>+1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j</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6.          </a:t>
            </a:r>
            <a:r>
              <a:rPr lang="en-US" altLang="zh-CN" sz="2400" b="1" i="1" dirty="0">
                <a:latin typeface="Times New Roman" pitchFamily="18" charset="0"/>
                <a:sym typeface="Symbol" pitchFamily="18" charset="2"/>
              </a:rPr>
              <a:t>s</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i</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  </a:t>
            </a:r>
            <a:r>
              <a:rPr lang="en-US" altLang="zh-CN" sz="2400" b="1" i="1" dirty="0" err="1">
                <a:latin typeface="Times New Roman" pitchFamily="18" charset="0"/>
                <a:sym typeface="Symbol" pitchFamily="18" charset="2"/>
              </a:rPr>
              <a:t>i</a:t>
            </a:r>
            <a:r>
              <a:rPr lang="en-US" altLang="zh-CN" sz="2400" b="1" dirty="0">
                <a:latin typeface="Times New Roman" pitchFamily="18" charset="0"/>
                <a:sym typeface="Symbol" pitchFamily="18" charset="2"/>
              </a:rPr>
              <a:t>                                          //</a:t>
            </a:r>
            <a:r>
              <a:rPr lang="zh-CN" altLang="en-US" sz="2400" b="1" dirty="0">
                <a:latin typeface="Times New Roman" pitchFamily="18" charset="0"/>
                <a:sym typeface="Symbol" pitchFamily="18" charset="2"/>
              </a:rPr>
              <a:t>记录分割位置</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7.          </a:t>
            </a:r>
            <a:r>
              <a:rPr lang="en-US" altLang="zh-CN" sz="2400" b="1" dirty="0">
                <a:latin typeface="Times New Roman" pitchFamily="18" charset="0"/>
                <a:sym typeface="Symbol" pitchFamily="18" charset="2"/>
              </a:rPr>
              <a:t>for  </a:t>
            </a:r>
            <a:r>
              <a:rPr lang="en-US" altLang="zh-CN" sz="2400" b="1" i="1" dirty="0">
                <a:latin typeface="Times New Roman" pitchFamily="18" charset="0"/>
                <a:sym typeface="Symbol" pitchFamily="18" charset="2"/>
              </a:rPr>
              <a:t>k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i</a:t>
            </a:r>
            <a:r>
              <a:rPr lang="en-US" altLang="zh-CN" sz="2400" b="1" i="1" dirty="0" smtClean="0">
                <a:latin typeface="Times New Roman" pitchFamily="18" charset="0"/>
              </a:rPr>
              <a:t> </a:t>
            </a:r>
            <a:r>
              <a:rPr lang="en-US" altLang="zh-CN" sz="2400" b="1" dirty="0" smtClean="0">
                <a:latin typeface="Times New Roman" pitchFamily="18" charset="0"/>
              </a:rPr>
              <a:t>+1  </a:t>
            </a:r>
            <a:r>
              <a:rPr lang="en-US" altLang="zh-CN" sz="2400" b="1" dirty="0">
                <a:latin typeface="Times New Roman" pitchFamily="18" charset="0"/>
              </a:rPr>
              <a:t>to</a:t>
            </a:r>
            <a:r>
              <a:rPr lang="en-US" altLang="zh-CN" sz="2400" b="1" i="1" dirty="0">
                <a:latin typeface="Times New Roman" pitchFamily="18" charset="0"/>
              </a:rPr>
              <a:t>  j</a:t>
            </a:r>
            <a:r>
              <a:rPr lang="en-US" altLang="zh-CN" sz="2400" b="1" dirty="0">
                <a:latin typeface="Times New Roman" pitchFamily="18" charset="0"/>
                <a:sym typeface="Symbol" pitchFamily="18" charset="2"/>
              </a:rPr>
              <a:t></a:t>
            </a:r>
            <a:r>
              <a:rPr lang="en-US" altLang="zh-CN" sz="2400" b="1" dirty="0">
                <a:latin typeface="Times New Roman" pitchFamily="18" charset="0"/>
              </a:rPr>
              <a:t>1  do</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8.              </a:t>
            </a:r>
            <a:r>
              <a:rPr lang="en-US" altLang="zh-CN" sz="2400" b="1" i="1" dirty="0">
                <a:latin typeface="Times New Roman" pitchFamily="18" charset="0"/>
                <a:sym typeface="Symbol" pitchFamily="18" charset="2"/>
              </a:rPr>
              <a:t>t </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err="1" smtClean="0">
                <a:latin typeface="Times New Roman" pitchFamily="18" charset="0"/>
              </a:rPr>
              <a:t>i</a:t>
            </a:r>
            <a:r>
              <a:rPr lang="en-US" altLang="zh-CN" sz="2400" b="1" dirty="0" smtClean="0">
                <a:latin typeface="Times New Roman" pitchFamily="18" charset="0"/>
              </a:rPr>
              <a:t>, </a:t>
            </a:r>
            <a:r>
              <a:rPr lang="en-US" altLang="zh-CN" sz="2400" b="1" i="1" dirty="0" smtClean="0">
                <a:latin typeface="Times New Roman" pitchFamily="18" charset="0"/>
              </a:rPr>
              <a:t>k</a:t>
            </a:r>
            <a:r>
              <a:rPr lang="en-US" altLang="zh-CN" sz="2400" b="1" dirty="0">
                <a:latin typeface="Times New Roman" pitchFamily="18" charset="0"/>
              </a:rPr>
              <a:t>]+</a:t>
            </a:r>
            <a:r>
              <a:rPr lang="en-US" altLang="zh-CN" sz="2400" b="1" i="1" dirty="0">
                <a:latin typeface="Times New Roman" pitchFamily="18" charset="0"/>
              </a:rPr>
              <a:t>m</a:t>
            </a:r>
            <a:r>
              <a:rPr lang="en-US" altLang="zh-CN" sz="2400" b="1" dirty="0">
                <a:latin typeface="Times New Roman" pitchFamily="18" charset="0"/>
              </a:rPr>
              <a:t>[</a:t>
            </a:r>
            <a:r>
              <a:rPr lang="en-US" altLang="zh-CN" sz="2400" b="1" i="1" dirty="0">
                <a:latin typeface="Times New Roman" pitchFamily="18" charset="0"/>
              </a:rPr>
              <a:t>k</a:t>
            </a:r>
            <a:r>
              <a:rPr lang="en-US" altLang="zh-CN" sz="2400" b="1" dirty="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j</a:t>
            </a:r>
            <a:r>
              <a:rPr lang="en-US" altLang="zh-CN" sz="2400" b="1" dirty="0">
                <a:latin typeface="Times New Roman" pitchFamily="18" charset="0"/>
              </a:rPr>
              <a:t>]+ </a:t>
            </a:r>
            <a:r>
              <a:rPr lang="en-US" altLang="zh-CN" sz="2400" b="1" i="1" dirty="0">
                <a:latin typeface="Times New Roman" pitchFamily="18" charset="0"/>
              </a:rPr>
              <a:t>p</a:t>
            </a:r>
            <a:r>
              <a:rPr lang="en-US" altLang="zh-CN" sz="2400" b="1" i="1" baseline="-25000" dirty="0">
                <a:latin typeface="Times New Roman" pitchFamily="18" charset="0"/>
                <a:sym typeface="Symbol" pitchFamily="18" charset="2"/>
              </a:rPr>
              <a:t>i</a:t>
            </a:r>
            <a:r>
              <a:rPr lang="en-US" altLang="zh-CN" sz="2400" b="1" baseline="-25000" dirty="0">
                <a:latin typeface="Times New Roman" pitchFamily="18" charset="0"/>
                <a:sym typeface="Symbol" pitchFamily="18" charset="2"/>
              </a:rPr>
              <a:t>1</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p</a:t>
            </a:r>
            <a:r>
              <a:rPr lang="en-US" altLang="zh-CN" sz="2400" b="1" i="1" baseline="-25000" dirty="0" err="1">
                <a:latin typeface="Times New Roman" pitchFamily="18" charset="0"/>
                <a:sym typeface="Symbol" pitchFamily="18" charset="2"/>
              </a:rPr>
              <a:t>k</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p</a:t>
            </a:r>
            <a:r>
              <a:rPr lang="en-US" altLang="zh-CN" sz="2400" b="1" i="1" baseline="-25000" dirty="0" err="1">
                <a:latin typeface="Times New Roman" pitchFamily="18" charset="0"/>
                <a:sym typeface="Symbol" pitchFamily="18" charset="2"/>
              </a:rPr>
              <a:t>j</a:t>
            </a:r>
            <a:r>
              <a:rPr lang="en-US" altLang="zh-CN" sz="2400" b="1" dirty="0">
                <a:latin typeface="Times New Roman" pitchFamily="18" charset="0"/>
                <a:sym typeface="Symbol" pitchFamily="18" charset="2"/>
              </a:rPr>
              <a:t>    //(</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i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k</a:t>
            </a:r>
            <a:r>
              <a:rPr lang="en-US" altLang="zh-CN" sz="2400" b="1" dirty="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k</a:t>
            </a:r>
            <a:r>
              <a:rPr lang="en-US" altLang="zh-CN" sz="2400" b="1" baseline="-25000" dirty="0" smtClean="0">
                <a:latin typeface="Times New Roman" pitchFamily="18" charset="0"/>
                <a:sym typeface="Symbol" pitchFamily="18" charset="2"/>
              </a:rPr>
              <a:t>+1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j</a:t>
            </a:r>
            <a:r>
              <a:rPr lang="en-US" altLang="zh-CN" sz="2400" b="1" dirty="0">
                <a:latin typeface="Times New Roman" pitchFamily="18" charset="0"/>
                <a:sym typeface="Symbol" pitchFamily="18" charset="2"/>
              </a:rPr>
              <a:t>)</a:t>
            </a:r>
          </a:p>
          <a:p>
            <a:pPr eaLnBrk="1" hangingPunct="1">
              <a:tabLst>
                <a:tab pos="885825" algn="l"/>
              </a:tabLst>
              <a:defRPr/>
            </a:pPr>
            <a:r>
              <a:rPr lang="en-US" altLang="zh-CN" sz="2400" b="1" dirty="0">
                <a:latin typeface="Times New Roman" pitchFamily="18" charset="0"/>
                <a:sym typeface="Symbol" pitchFamily="18" charset="2"/>
              </a:rPr>
              <a:t> 9.              </a:t>
            </a:r>
            <a:r>
              <a:rPr lang="en-US" altLang="zh-CN" sz="2400" b="1" dirty="0">
                <a:latin typeface="Times New Roman" pitchFamily="18" charset="0"/>
                <a:sym typeface="Symbol" pitchFamily="18" charset="2"/>
              </a:rPr>
              <a:t>if  </a:t>
            </a:r>
            <a:r>
              <a:rPr lang="en-US" altLang="zh-CN" sz="2400" b="1" i="1" dirty="0" smtClean="0">
                <a:latin typeface="Times New Roman" pitchFamily="18" charset="0"/>
                <a:sym typeface="Symbol" pitchFamily="18" charset="2"/>
              </a:rPr>
              <a:t>t </a:t>
            </a:r>
            <a:r>
              <a:rPr lang="en-US" altLang="zh-CN" sz="2400" b="1" dirty="0" smtClean="0">
                <a:latin typeface="Times New Roman" pitchFamily="18" charset="0"/>
                <a:sym typeface="Symbol" pitchFamily="18" charset="2"/>
              </a:rPr>
              <a:t>&lt; </a:t>
            </a:r>
            <a:r>
              <a:rPr lang="en-US" altLang="zh-CN" sz="2400" b="1" i="1" dirty="0" smtClean="0">
                <a:latin typeface="Times New Roman" pitchFamily="18" charset="0"/>
                <a:sym typeface="Symbol" pitchFamily="18" charset="2"/>
              </a:rPr>
              <a:t>m</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i</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a:t>
            </a:r>
          </a:p>
          <a:p>
            <a:pPr eaLnBrk="1" hangingPunct="1">
              <a:tabLst>
                <a:tab pos="885825" algn="l"/>
              </a:tabLst>
              <a:defRPr/>
            </a:pPr>
            <a:r>
              <a:rPr lang="en-US" altLang="zh-CN" sz="2400" b="1" dirty="0">
                <a:latin typeface="Times New Roman" pitchFamily="18" charset="0"/>
                <a:sym typeface="Symbol" pitchFamily="18" charset="2"/>
              </a:rPr>
              <a:t> 10.            </a:t>
            </a:r>
            <a:r>
              <a:rPr lang="en-US" altLang="zh-CN" sz="2400" b="1" dirty="0">
                <a:latin typeface="Times New Roman" pitchFamily="18" charset="0"/>
                <a:sym typeface="Symbol" pitchFamily="18" charset="2"/>
              </a:rPr>
              <a:t>then  </a:t>
            </a:r>
            <a:r>
              <a:rPr lang="en-US" altLang="zh-CN" sz="2400" b="1" i="1" dirty="0">
                <a:latin typeface="Times New Roman" pitchFamily="18" charset="0"/>
                <a:sym typeface="Symbol" pitchFamily="18" charset="2"/>
              </a:rPr>
              <a:t>m</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i</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t </a:t>
            </a:r>
            <a:r>
              <a:rPr lang="en-US" altLang="zh-CN" sz="2400" b="1" dirty="0" smtClean="0">
                <a:latin typeface="Times New Roman" pitchFamily="18" charset="0"/>
              </a:rPr>
              <a:t> </a:t>
            </a:r>
            <a:endParaRPr lang="en-US" altLang="zh-CN" sz="2400" b="1" dirty="0">
              <a:latin typeface="Times New Roman" pitchFamily="18" charset="0"/>
              <a:sym typeface="Symbol" pitchFamily="18" charset="2"/>
            </a:endParaRPr>
          </a:p>
          <a:p>
            <a:pPr eaLnBrk="1" hangingPunct="1">
              <a:tabLst>
                <a:tab pos="885825" algn="l"/>
              </a:tabLst>
              <a:defRPr/>
            </a:pPr>
            <a:r>
              <a:rPr lang="en-US" altLang="zh-CN" sz="2400" b="1" dirty="0">
                <a:latin typeface="Times New Roman" pitchFamily="18" charset="0"/>
                <a:sym typeface="Symbol" pitchFamily="18" charset="2"/>
              </a:rPr>
              <a:t> 11.                      </a:t>
            </a:r>
            <a:r>
              <a:rPr lang="en-US" altLang="zh-CN" sz="2400" b="1" i="1" dirty="0">
                <a:latin typeface="Times New Roman" pitchFamily="18" charset="0"/>
                <a:sym typeface="Symbol" pitchFamily="18" charset="2"/>
              </a:rPr>
              <a:t>s</a:t>
            </a:r>
            <a:r>
              <a:rPr lang="en-US" altLang="zh-CN" sz="2400" b="1" dirty="0">
                <a:latin typeface="Times New Roman" pitchFamily="18" charset="0"/>
                <a:sym typeface="Symbol" pitchFamily="18" charset="2"/>
              </a:rPr>
              <a:t>[</a:t>
            </a:r>
            <a:r>
              <a:rPr lang="en-US" altLang="zh-CN" sz="2400" b="1" i="1" dirty="0" err="1">
                <a:latin typeface="Times New Roman" pitchFamily="18" charset="0"/>
                <a:sym typeface="Symbol" pitchFamily="18" charset="2"/>
              </a:rPr>
              <a:t>i</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j</a:t>
            </a:r>
            <a:r>
              <a:rPr lang="en-US" altLang="zh-CN" sz="2400" b="1" dirty="0">
                <a:latin typeface="Times New Roman" pitchFamily="18" charset="0"/>
                <a:sym typeface="Symbol" pitchFamily="18" charset="2"/>
              </a:rPr>
              <a:t>]</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k </a:t>
            </a:r>
            <a:endParaRPr lang="en-US" altLang="zh-CN" sz="2400" b="1" dirty="0">
              <a:latin typeface="Times New Roman" pitchFamily="18" charset="0"/>
            </a:endParaRPr>
          </a:p>
        </p:txBody>
      </p:sp>
      <p:sp>
        <p:nvSpPr>
          <p:cNvPr id="36868" name="Text Box 3"/>
          <p:cNvSpPr txBox="1">
            <a:spLocks noChangeArrowheads="1"/>
          </p:cNvSpPr>
          <p:nvPr/>
        </p:nvSpPr>
        <p:spPr bwMode="auto">
          <a:xfrm>
            <a:off x="468313" y="57150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Arial" panose="020B0604020202020204" pitchFamily="34" charset="0"/>
              </a:rPr>
              <a:t>复杂性：行</a:t>
            </a:r>
            <a:r>
              <a:rPr lang="en-US" altLang="zh-CN" sz="2400" b="1" dirty="0">
                <a:latin typeface="Arial" panose="020B0604020202020204" pitchFamily="34" charset="0"/>
              </a:rPr>
              <a:t>2,3,7</a:t>
            </a:r>
            <a:r>
              <a:rPr lang="zh-CN" altLang="en-US" sz="2400" b="1" dirty="0">
                <a:latin typeface="Arial" panose="020B0604020202020204" pitchFamily="34" charset="0"/>
              </a:rPr>
              <a:t>循环进行</a:t>
            </a:r>
            <a:r>
              <a:rPr lang="zh-CN" altLang="en-US" sz="2400" b="1" dirty="0" smtClean="0">
                <a:latin typeface="Arial" panose="020B0604020202020204" pitchFamily="34" charset="0"/>
              </a:rPr>
              <a:t>都是 </a:t>
            </a:r>
            <a:r>
              <a:rPr lang="en-US" altLang="zh-CN" sz="2400" b="1" i="1" dirty="0" smtClean="0">
                <a:latin typeface="Times New Roman" panose="02020603050405020304" pitchFamily="18" charset="0"/>
              </a:rPr>
              <a:t>O</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n</a:t>
            </a:r>
            <a:r>
              <a:rPr lang="en-US" altLang="zh-CN" sz="2400" b="1" dirty="0">
                <a:latin typeface="Times New Roman" panose="02020603050405020304" pitchFamily="18" charset="0"/>
              </a:rPr>
              <a:t>)</a:t>
            </a:r>
            <a:r>
              <a:rPr lang="zh-CN" altLang="en-US" sz="2400" b="1" dirty="0">
                <a:latin typeface="Arial" panose="020B0604020202020204" pitchFamily="34" charset="0"/>
              </a:rPr>
              <a:t>，循环内</a:t>
            </a:r>
            <a:r>
              <a:rPr lang="zh-CN" altLang="en-US" sz="2400" b="1" dirty="0" smtClean="0">
                <a:latin typeface="Arial" panose="020B0604020202020204" pitchFamily="34" charset="0"/>
              </a:rPr>
              <a:t>为 </a:t>
            </a:r>
            <a:r>
              <a:rPr lang="en-US" altLang="zh-CN" sz="2400" b="1" i="1" dirty="0" smtClean="0">
                <a:latin typeface="Times New Roman" panose="02020603050405020304" pitchFamily="18" charset="0"/>
              </a:rPr>
              <a:t>O</a:t>
            </a:r>
            <a:r>
              <a:rPr lang="en-US" altLang="zh-CN" sz="2400" b="1" dirty="0" smtClean="0">
                <a:latin typeface="Times New Roman" panose="02020603050405020304" pitchFamily="18" charset="0"/>
              </a:rPr>
              <a:t>(1</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p>
          <a:p>
            <a:pPr eaLnBrk="1" hangingPunct="1">
              <a:spcBef>
                <a:spcPct val="0"/>
              </a:spcBef>
              <a:buFontTx/>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W</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n</a:t>
            </a:r>
            <a:r>
              <a:rPr lang="en-US" altLang="zh-CN" sz="2400" b="1" dirty="0" smtClean="0">
                <a:latin typeface="Times New Roman" panose="02020603050405020304" pitchFamily="18" charset="0"/>
              </a:rPr>
              <a:t>) = </a:t>
            </a:r>
            <a:r>
              <a:rPr lang="en-US" altLang="zh-CN" sz="2400" b="1" i="1" dirty="0" smtClean="0">
                <a:latin typeface="Times New Roman" panose="02020603050405020304" pitchFamily="18" charset="0"/>
              </a:rPr>
              <a:t>O</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n</a:t>
            </a:r>
            <a:r>
              <a:rPr lang="en-US" altLang="zh-CN" sz="2400" b="1" baseline="30000" dirty="0" smtClean="0">
                <a:latin typeface="Times New Roman" panose="02020603050405020304" pitchFamily="18" charset="0"/>
              </a:rPr>
              <a:t>3</a:t>
            </a:r>
            <a:r>
              <a:rPr lang="en-US" altLang="zh-CN" sz="2400" b="1" dirty="0">
                <a:latin typeface="Times New Roman" panose="02020603050405020304" pitchFamily="18" charset="0"/>
              </a:rPr>
              <a:t>)</a:t>
            </a:r>
          </a:p>
        </p:txBody>
      </p:sp>
      <p:sp>
        <p:nvSpPr>
          <p:cNvPr id="36869" name="Rectangle 5"/>
          <p:cNvSpPr>
            <a:spLocks noGrp="1" noChangeArrowheads="1"/>
          </p:cNvSpPr>
          <p:nvPr>
            <p:ph type="title"/>
          </p:nvPr>
        </p:nvSpPr>
        <p:spPr>
          <a:xfrm>
            <a:off x="486522" y="140498"/>
            <a:ext cx="8229600" cy="812800"/>
          </a:xfrm>
        </p:spPr>
        <p:txBody>
          <a:bodyPr/>
          <a:lstStyle/>
          <a:p>
            <a:r>
              <a:rPr lang="zh-CN" altLang="en-US" sz="4000" b="1" dirty="0" smtClean="0">
                <a:solidFill>
                  <a:srgbClr val="C00000"/>
                </a:solidFill>
              </a:rPr>
              <a:t>算法</a:t>
            </a:r>
            <a:r>
              <a:rPr lang="zh-CN" altLang="en-US"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rPr>
              <a:t>迭代实现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bwMode="auto">
          <a:xfrm>
            <a:off x="6553200" y="62071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46B7D6-213D-4D69-A803-BFBE3E9BFBE4}" type="slidenum">
              <a:rPr lang="en-US" altLang="zh-CN" sz="1800" smtClean="0"/>
              <a:pPr>
                <a:spcBef>
                  <a:spcPct val="0"/>
                </a:spcBef>
                <a:buFontTx/>
                <a:buNone/>
              </a:pPr>
              <a:t>12</a:t>
            </a:fld>
            <a:endParaRPr lang="en-US" altLang="zh-CN" sz="1800" smtClean="0"/>
          </a:p>
        </p:txBody>
      </p:sp>
      <p:sp>
        <p:nvSpPr>
          <p:cNvPr id="38915" name="Text Box 3"/>
          <p:cNvSpPr txBox="1">
            <a:spLocks noChangeArrowheads="1"/>
          </p:cNvSpPr>
          <p:nvPr/>
        </p:nvSpPr>
        <p:spPr bwMode="auto">
          <a:xfrm>
            <a:off x="909638" y="1123950"/>
            <a:ext cx="7053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a:latin typeface="Arial" panose="020B0604020202020204" pitchFamily="34"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5</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6 </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7</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8</a:t>
            </a:r>
            <a:r>
              <a:rPr lang="en-US" altLang="zh-CN" sz="2800" baseline="-25000">
                <a:latin typeface="Times New Roman" panose="02020603050405020304" pitchFamily="18" charset="0"/>
              </a:rPr>
              <a:t> </a:t>
            </a:r>
            <a:endParaRPr lang="en-US" altLang="zh-CN" sz="2400">
              <a:latin typeface="Arial" panose="020B0604020202020204" pitchFamily="34" charset="0"/>
            </a:endParaRPr>
          </a:p>
        </p:txBody>
      </p:sp>
      <p:sp>
        <p:nvSpPr>
          <p:cNvPr id="38916" name="Line 4"/>
          <p:cNvSpPr>
            <a:spLocks noChangeShapeType="1"/>
          </p:cNvSpPr>
          <p:nvPr/>
        </p:nvSpPr>
        <p:spPr bwMode="auto">
          <a:xfrm>
            <a:off x="1917700" y="1973263"/>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7" name="Line 5"/>
          <p:cNvSpPr>
            <a:spLocks noChangeShapeType="1"/>
          </p:cNvSpPr>
          <p:nvPr/>
        </p:nvSpPr>
        <p:spPr bwMode="auto">
          <a:xfrm>
            <a:off x="2638425" y="2044700"/>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8" name="Line 6"/>
          <p:cNvSpPr>
            <a:spLocks noChangeShapeType="1"/>
          </p:cNvSpPr>
          <p:nvPr/>
        </p:nvSpPr>
        <p:spPr bwMode="auto">
          <a:xfrm>
            <a:off x="3430588" y="2116138"/>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Line 7"/>
          <p:cNvSpPr>
            <a:spLocks noChangeShapeType="1"/>
          </p:cNvSpPr>
          <p:nvPr/>
        </p:nvSpPr>
        <p:spPr bwMode="auto">
          <a:xfrm>
            <a:off x="4222750" y="2189163"/>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0" name="Line 8"/>
          <p:cNvSpPr>
            <a:spLocks noChangeShapeType="1"/>
          </p:cNvSpPr>
          <p:nvPr/>
        </p:nvSpPr>
        <p:spPr bwMode="auto">
          <a:xfrm>
            <a:off x="5014913" y="2260600"/>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1" name="Line 9"/>
          <p:cNvSpPr>
            <a:spLocks noChangeShapeType="1"/>
          </p:cNvSpPr>
          <p:nvPr/>
        </p:nvSpPr>
        <p:spPr bwMode="auto">
          <a:xfrm>
            <a:off x="5807075" y="2332038"/>
            <a:ext cx="1079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a:off x="6599238" y="2405063"/>
            <a:ext cx="1150937"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11"/>
          <p:cNvSpPr>
            <a:spLocks noChangeShapeType="1"/>
          </p:cNvSpPr>
          <p:nvPr/>
        </p:nvSpPr>
        <p:spPr bwMode="auto">
          <a:xfrm>
            <a:off x="1917700" y="3340100"/>
            <a:ext cx="252095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Line 12"/>
          <p:cNvSpPr>
            <a:spLocks noChangeShapeType="1"/>
          </p:cNvSpPr>
          <p:nvPr/>
        </p:nvSpPr>
        <p:spPr bwMode="auto">
          <a:xfrm>
            <a:off x="2781300" y="3413125"/>
            <a:ext cx="2592388"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Line 13"/>
          <p:cNvSpPr>
            <a:spLocks noChangeShapeType="1"/>
          </p:cNvSpPr>
          <p:nvPr/>
        </p:nvSpPr>
        <p:spPr bwMode="auto">
          <a:xfrm>
            <a:off x="3573463" y="3484563"/>
            <a:ext cx="2592387"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14"/>
          <p:cNvSpPr>
            <a:spLocks noChangeShapeType="1"/>
          </p:cNvSpPr>
          <p:nvPr/>
        </p:nvSpPr>
        <p:spPr bwMode="auto">
          <a:xfrm>
            <a:off x="4294188" y="3556000"/>
            <a:ext cx="273685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Line 15"/>
          <p:cNvSpPr>
            <a:spLocks noChangeShapeType="1"/>
          </p:cNvSpPr>
          <p:nvPr/>
        </p:nvSpPr>
        <p:spPr bwMode="auto">
          <a:xfrm>
            <a:off x="5157788" y="3629025"/>
            <a:ext cx="2592387"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16"/>
          <p:cNvSpPr>
            <a:spLocks noChangeShapeType="1"/>
          </p:cNvSpPr>
          <p:nvPr/>
        </p:nvSpPr>
        <p:spPr bwMode="auto">
          <a:xfrm>
            <a:off x="1919288" y="2665413"/>
            <a:ext cx="1798637"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17"/>
          <p:cNvSpPr>
            <a:spLocks noChangeShapeType="1"/>
          </p:cNvSpPr>
          <p:nvPr/>
        </p:nvSpPr>
        <p:spPr bwMode="auto">
          <a:xfrm>
            <a:off x="2709863" y="2765425"/>
            <a:ext cx="1800225"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18"/>
          <p:cNvSpPr>
            <a:spLocks noChangeShapeType="1"/>
          </p:cNvSpPr>
          <p:nvPr/>
        </p:nvSpPr>
        <p:spPr bwMode="auto">
          <a:xfrm>
            <a:off x="3646488" y="2836863"/>
            <a:ext cx="17272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19"/>
          <p:cNvSpPr>
            <a:spLocks noChangeShapeType="1"/>
          </p:cNvSpPr>
          <p:nvPr/>
        </p:nvSpPr>
        <p:spPr bwMode="auto">
          <a:xfrm flipV="1">
            <a:off x="4438650" y="2908300"/>
            <a:ext cx="1727200" cy="1588"/>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0"/>
          <p:cNvSpPr>
            <a:spLocks noChangeShapeType="1"/>
          </p:cNvSpPr>
          <p:nvPr/>
        </p:nvSpPr>
        <p:spPr bwMode="auto">
          <a:xfrm>
            <a:off x="5230813" y="2981325"/>
            <a:ext cx="17272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1"/>
          <p:cNvSpPr>
            <a:spLocks noChangeShapeType="1"/>
          </p:cNvSpPr>
          <p:nvPr/>
        </p:nvSpPr>
        <p:spPr bwMode="auto">
          <a:xfrm>
            <a:off x="5949950" y="3052763"/>
            <a:ext cx="1800225"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2"/>
          <p:cNvSpPr>
            <a:spLocks noChangeShapeType="1"/>
          </p:cNvSpPr>
          <p:nvPr/>
        </p:nvSpPr>
        <p:spPr bwMode="auto">
          <a:xfrm>
            <a:off x="1917700" y="4060825"/>
            <a:ext cx="3529013"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3"/>
          <p:cNvSpPr>
            <a:spLocks noChangeShapeType="1"/>
          </p:cNvSpPr>
          <p:nvPr/>
        </p:nvSpPr>
        <p:spPr bwMode="auto">
          <a:xfrm>
            <a:off x="2709863" y="4132263"/>
            <a:ext cx="3529012"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4"/>
          <p:cNvSpPr>
            <a:spLocks noChangeShapeType="1"/>
          </p:cNvSpPr>
          <p:nvPr/>
        </p:nvSpPr>
        <p:spPr bwMode="auto">
          <a:xfrm>
            <a:off x="3717925" y="4203700"/>
            <a:ext cx="3313113"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5"/>
          <p:cNvSpPr>
            <a:spLocks noChangeShapeType="1"/>
          </p:cNvSpPr>
          <p:nvPr/>
        </p:nvSpPr>
        <p:spPr bwMode="auto">
          <a:xfrm>
            <a:off x="4365625" y="4275138"/>
            <a:ext cx="3457575"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6"/>
          <p:cNvSpPr>
            <a:spLocks noChangeShapeType="1"/>
          </p:cNvSpPr>
          <p:nvPr/>
        </p:nvSpPr>
        <p:spPr bwMode="auto">
          <a:xfrm>
            <a:off x="1917700" y="4708525"/>
            <a:ext cx="4392613"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7"/>
          <p:cNvSpPr>
            <a:spLocks noChangeShapeType="1"/>
          </p:cNvSpPr>
          <p:nvPr/>
        </p:nvSpPr>
        <p:spPr bwMode="auto">
          <a:xfrm>
            <a:off x="2781300" y="4781550"/>
            <a:ext cx="4249738"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8"/>
          <p:cNvSpPr>
            <a:spLocks noChangeShapeType="1"/>
          </p:cNvSpPr>
          <p:nvPr/>
        </p:nvSpPr>
        <p:spPr bwMode="auto">
          <a:xfrm>
            <a:off x="3717925" y="4852988"/>
            <a:ext cx="4105275"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9"/>
          <p:cNvSpPr>
            <a:spLocks noChangeShapeType="1"/>
          </p:cNvSpPr>
          <p:nvPr/>
        </p:nvSpPr>
        <p:spPr bwMode="auto">
          <a:xfrm>
            <a:off x="1917700" y="5284788"/>
            <a:ext cx="5040313"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30"/>
          <p:cNvSpPr>
            <a:spLocks noChangeShapeType="1"/>
          </p:cNvSpPr>
          <p:nvPr/>
        </p:nvSpPr>
        <p:spPr bwMode="auto">
          <a:xfrm>
            <a:off x="2854325" y="5356225"/>
            <a:ext cx="4968875"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31"/>
          <p:cNvSpPr>
            <a:spLocks noChangeShapeType="1"/>
          </p:cNvSpPr>
          <p:nvPr/>
        </p:nvSpPr>
        <p:spPr bwMode="auto">
          <a:xfrm>
            <a:off x="1917700" y="5932488"/>
            <a:ext cx="5905500" cy="0"/>
          </a:xfrm>
          <a:prstGeom prst="line">
            <a:avLst/>
          </a:prstGeom>
          <a:noFill/>
          <a:ln w="38100">
            <a:solidFill>
              <a:srgbClr val="0092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Text Box 32"/>
          <p:cNvSpPr txBox="1">
            <a:spLocks noChangeArrowheads="1"/>
          </p:cNvSpPr>
          <p:nvPr/>
        </p:nvSpPr>
        <p:spPr bwMode="auto">
          <a:xfrm>
            <a:off x="838200" y="1684338"/>
            <a:ext cx="792163"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=2</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=3</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=4</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=5</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=6</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=7</a:t>
            </a:r>
          </a:p>
          <a:p>
            <a:pPr eaLnBrk="1" hangingPunct="1">
              <a:lnSpc>
                <a:spcPct val="170000"/>
              </a:lnSpc>
              <a:spcBef>
                <a:spcPct val="0"/>
              </a:spcBef>
              <a:buFontTx/>
              <a:buNone/>
            </a:pPr>
            <a:r>
              <a:rPr lang="en-US" altLang="zh-CN" sz="2400" b="1" i="1">
                <a:latin typeface="Times New Roman" panose="02020603050405020304" pitchFamily="18" charset="0"/>
              </a:rPr>
              <a:t>r</a:t>
            </a:r>
            <a:r>
              <a:rPr lang="en-US" altLang="zh-CN" sz="2400" b="1">
                <a:latin typeface="Times New Roman" panose="02020603050405020304" pitchFamily="18" charset="0"/>
              </a:rPr>
              <a:t>=8</a:t>
            </a:r>
          </a:p>
        </p:txBody>
      </p:sp>
      <p:sp>
        <p:nvSpPr>
          <p:cNvPr id="38945" name="Rectangle 33"/>
          <p:cNvSpPr>
            <a:spLocks noGrp="1" noChangeArrowheads="1"/>
          </p:cNvSpPr>
          <p:nvPr>
            <p:ph type="title"/>
          </p:nvPr>
        </p:nvSpPr>
        <p:spPr>
          <a:xfrm>
            <a:off x="395288" y="3175"/>
            <a:ext cx="8229600" cy="1139825"/>
          </a:xfrm>
        </p:spPr>
        <p:txBody>
          <a:bodyPr/>
          <a:lstStyle/>
          <a:p>
            <a:r>
              <a:rPr lang="en-US" altLang="zh-CN" sz="4000" b="1" i="1" smtClean="0">
                <a:solidFill>
                  <a:srgbClr val="C00000"/>
                </a:solidFill>
                <a:latin typeface="Times New Roman" panose="02020603050405020304" pitchFamily="18" charset="0"/>
                <a:cs typeface="Times New Roman" panose="02020603050405020304" pitchFamily="18" charset="0"/>
              </a:rPr>
              <a:t>n</a:t>
            </a:r>
            <a:r>
              <a:rPr lang="en-US" altLang="zh-CN" sz="4000" b="1" smtClean="0">
                <a:solidFill>
                  <a:srgbClr val="C00000"/>
                </a:solidFill>
                <a:latin typeface="Times New Roman" panose="02020603050405020304" pitchFamily="18" charset="0"/>
                <a:cs typeface="Times New Roman" panose="02020603050405020304" pitchFamily="18" charset="0"/>
              </a:rPr>
              <a:t>=8</a:t>
            </a:r>
            <a:r>
              <a:rPr lang="zh-CN" altLang="en-US" sz="4000" b="1" smtClean="0">
                <a:solidFill>
                  <a:srgbClr val="C00000"/>
                </a:solidFill>
                <a:latin typeface="Times New Roman" panose="02020603050405020304" pitchFamily="18" charset="0"/>
                <a:cs typeface="Times New Roman" panose="02020603050405020304" pitchFamily="18" charset="0"/>
              </a:rPr>
              <a:t> 的</a:t>
            </a:r>
            <a:r>
              <a:rPr lang="zh-CN" altLang="en-US" sz="4000" b="1" smtClean="0">
                <a:solidFill>
                  <a:srgbClr val="C00000"/>
                </a:solidFill>
              </a:rPr>
              <a:t>迭代过程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57200" y="142875"/>
            <a:ext cx="8229600" cy="633413"/>
          </a:xfrm>
        </p:spPr>
        <p:txBody>
          <a:bodyPr/>
          <a:lstStyle/>
          <a:p>
            <a:r>
              <a:rPr lang="zh-CN" altLang="en-US" sz="4000" b="1" smtClean="0">
                <a:solidFill>
                  <a:srgbClr val="C00000"/>
                </a:solidFill>
              </a:rPr>
              <a:t>实例</a:t>
            </a:r>
          </a:p>
        </p:txBody>
      </p:sp>
      <p:graphicFrame>
        <p:nvGraphicFramePr>
          <p:cNvPr id="3" name="表格 2"/>
          <p:cNvGraphicFramePr>
            <a:graphicFrameLocks noGrp="1"/>
          </p:cNvGraphicFramePr>
          <p:nvPr/>
        </p:nvGraphicFramePr>
        <p:xfrm>
          <a:off x="500063" y="3071813"/>
          <a:ext cx="8286748" cy="1785935"/>
        </p:xfrm>
        <a:graphic>
          <a:graphicData uri="http://schemas.openxmlformats.org/drawingml/2006/table">
            <a:tbl>
              <a:tblPr/>
              <a:tblGrid>
                <a:gridCol w="552478">
                  <a:extLst>
                    <a:ext uri="{9D8B030D-6E8A-4147-A177-3AD203B41FA5}">
                      <a16:colId xmlns:a16="http://schemas.microsoft.com/office/drawing/2014/main" val="20000"/>
                    </a:ext>
                  </a:extLst>
                </a:gridCol>
                <a:gridCol w="1632018">
                  <a:extLst>
                    <a:ext uri="{9D8B030D-6E8A-4147-A177-3AD203B41FA5}">
                      <a16:colId xmlns:a16="http://schemas.microsoft.com/office/drawing/2014/main" val="20001"/>
                    </a:ext>
                  </a:extLst>
                </a:gridCol>
                <a:gridCol w="1525563">
                  <a:extLst>
                    <a:ext uri="{9D8B030D-6E8A-4147-A177-3AD203B41FA5}">
                      <a16:colId xmlns:a16="http://schemas.microsoft.com/office/drawing/2014/main" val="20002"/>
                    </a:ext>
                  </a:extLst>
                </a:gridCol>
                <a:gridCol w="1525563">
                  <a:extLst>
                    <a:ext uri="{9D8B030D-6E8A-4147-A177-3AD203B41FA5}">
                      <a16:colId xmlns:a16="http://schemas.microsoft.com/office/drawing/2014/main" val="20003"/>
                    </a:ext>
                  </a:extLst>
                </a:gridCol>
                <a:gridCol w="1525563">
                  <a:extLst>
                    <a:ext uri="{9D8B030D-6E8A-4147-A177-3AD203B41FA5}">
                      <a16:colId xmlns:a16="http://schemas.microsoft.com/office/drawing/2014/main" val="20004"/>
                    </a:ext>
                  </a:extLst>
                </a:gridCol>
                <a:gridCol w="1525563">
                  <a:extLst>
                    <a:ext uri="{9D8B030D-6E8A-4147-A177-3AD203B41FA5}">
                      <a16:colId xmlns:a16="http://schemas.microsoft.com/office/drawing/2014/main" val="20005"/>
                    </a:ext>
                  </a:extLst>
                </a:gridCol>
              </a:tblGrid>
              <a:tr h="357187">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altLang="zh-CN" sz="2000" b="1" i="1" kern="100" dirty="0" smtClean="0">
                          <a:latin typeface="Times New Roman"/>
                          <a:ea typeface="宋体"/>
                          <a:cs typeface="Times New Roman"/>
                        </a:rPr>
                        <a:t>m</a:t>
                      </a:r>
                      <a:r>
                        <a:rPr lang="en-US" sz="2000" b="1" kern="100" dirty="0" smtClean="0">
                          <a:latin typeface="Times New Roman"/>
                          <a:ea typeface="宋体"/>
                          <a:cs typeface="Times New Roman"/>
                        </a:rPr>
                        <a:t>[1,1</a:t>
                      </a:r>
                      <a:r>
                        <a:rPr lang="en-US" sz="2000" b="1" kern="100" dirty="0">
                          <a:latin typeface="Times New Roman"/>
                          <a:ea typeface="宋体"/>
                          <a:cs typeface="Times New Roman"/>
                        </a:rPr>
                        <a:t>]=0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[2,2]=0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[3,3]=0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[4,4]=0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[5,5]=0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187">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dirty="0" smtClean="0">
                          <a:latin typeface="Times New Roman"/>
                          <a:ea typeface="宋体"/>
                          <a:cs typeface="Times New Roman"/>
                        </a:rPr>
                        <a:t>m</a:t>
                      </a:r>
                      <a:r>
                        <a:rPr lang="en-US" sz="2000" b="1" kern="100" dirty="0" smtClean="0">
                          <a:latin typeface="Times New Roman"/>
                          <a:ea typeface="宋体"/>
                          <a:cs typeface="Times New Roman"/>
                        </a:rPr>
                        <a:t>[1,2</a:t>
                      </a:r>
                      <a:r>
                        <a:rPr lang="en-US" sz="2000" b="1" kern="100" dirty="0">
                          <a:latin typeface="Times New Roman"/>
                          <a:ea typeface="宋体"/>
                          <a:cs typeface="Times New Roman"/>
                        </a:rPr>
                        <a:t>]=15750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m</a:t>
                      </a:r>
                      <a:r>
                        <a:rPr lang="en-US" sz="2000" b="1" kern="100">
                          <a:latin typeface="Times New Roman"/>
                          <a:ea typeface="宋体"/>
                          <a:cs typeface="Times New Roman"/>
                        </a:rPr>
                        <a:t>[2,3]=2625</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[3,4]=750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m</a:t>
                      </a:r>
                      <a:r>
                        <a:rPr lang="en-US" sz="2000" b="1" kern="100" dirty="0">
                          <a:latin typeface="Times New Roman"/>
                          <a:ea typeface="宋体"/>
                          <a:cs typeface="Times New Roman"/>
                        </a:rPr>
                        <a:t>[4,5]=1000</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187">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dirty="0" smtClean="0">
                          <a:latin typeface="Times New Roman"/>
                          <a:ea typeface="宋体"/>
                          <a:cs typeface="Times New Roman"/>
                        </a:rPr>
                        <a:t>m</a:t>
                      </a:r>
                      <a:r>
                        <a:rPr lang="en-US" sz="2000" b="1" kern="100" dirty="0" smtClean="0">
                          <a:latin typeface="Times New Roman"/>
                          <a:ea typeface="宋体"/>
                          <a:cs typeface="Times New Roman"/>
                        </a:rPr>
                        <a:t>[1,3</a:t>
                      </a:r>
                      <a:r>
                        <a:rPr lang="en-US" sz="2000" b="1" kern="100" dirty="0">
                          <a:latin typeface="Times New Roman"/>
                          <a:ea typeface="宋体"/>
                          <a:cs typeface="Times New Roman"/>
                        </a:rPr>
                        <a:t>]=7875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m</a:t>
                      </a:r>
                      <a:r>
                        <a:rPr lang="en-US" sz="2000" b="1" kern="100">
                          <a:latin typeface="Times New Roman"/>
                          <a:ea typeface="宋体"/>
                          <a:cs typeface="Times New Roman"/>
                        </a:rPr>
                        <a:t>[2,4]=4375</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m</a:t>
                      </a:r>
                      <a:r>
                        <a:rPr lang="en-US" sz="2000" b="1" kern="100">
                          <a:latin typeface="Times New Roman"/>
                          <a:ea typeface="宋体"/>
                          <a:cs typeface="Times New Roman"/>
                        </a:rPr>
                        <a:t>[3,5]=2500</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187">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dirty="0" smtClean="0">
                          <a:latin typeface="Times New Roman"/>
                          <a:ea typeface="宋体"/>
                          <a:cs typeface="Times New Roman"/>
                        </a:rPr>
                        <a:t>m</a:t>
                      </a:r>
                      <a:r>
                        <a:rPr lang="en-US" sz="2000" b="1" kern="100" dirty="0" smtClean="0">
                          <a:latin typeface="Times New Roman"/>
                          <a:ea typeface="宋体"/>
                          <a:cs typeface="Times New Roman"/>
                        </a:rPr>
                        <a:t>[1,4</a:t>
                      </a:r>
                      <a:r>
                        <a:rPr lang="en-US" sz="2000" b="1" kern="100" dirty="0">
                          <a:latin typeface="Times New Roman"/>
                          <a:ea typeface="宋体"/>
                          <a:cs typeface="Times New Roman"/>
                        </a:rPr>
                        <a:t>]=9375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m</a:t>
                      </a:r>
                      <a:r>
                        <a:rPr lang="en-US" sz="2000" b="1" kern="100">
                          <a:latin typeface="Times New Roman"/>
                          <a:ea typeface="宋体"/>
                          <a:cs typeface="Times New Roman"/>
                        </a:rPr>
                        <a:t>[2,5]=7125</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187">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dirty="0" smtClean="0">
                          <a:latin typeface="Times New Roman"/>
                          <a:ea typeface="宋体"/>
                          <a:cs typeface="Times New Roman"/>
                        </a:rPr>
                        <a:t>m</a:t>
                      </a:r>
                      <a:r>
                        <a:rPr lang="en-US" sz="2000" b="1" kern="100" dirty="0" smtClean="0">
                          <a:latin typeface="Times New Roman"/>
                          <a:ea typeface="宋体"/>
                          <a:cs typeface="Times New Roman"/>
                        </a:rPr>
                        <a:t>[1,5</a:t>
                      </a:r>
                      <a:r>
                        <a:rPr lang="en-US" sz="2000" b="1" kern="100" dirty="0">
                          <a:latin typeface="Times New Roman"/>
                          <a:ea typeface="宋体"/>
                          <a:cs typeface="Times New Roman"/>
                        </a:rPr>
                        <a:t>]=11875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2097" name="Rectangle 1"/>
          <p:cNvSpPr>
            <a:spLocks noChangeArrowheads="1"/>
          </p:cNvSpPr>
          <p:nvPr/>
        </p:nvSpPr>
        <p:spPr bwMode="auto">
          <a:xfrm>
            <a:off x="0" y="2428875"/>
            <a:ext cx="3429000" cy="738188"/>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p>
            <a:pPr indent="1533525">
              <a:defRPr/>
            </a:pPr>
            <a:r>
              <a:rPr lang="zh-CN" altLang="en-US" sz="2400" b="1" dirty="0">
                <a:solidFill>
                  <a:srgbClr val="C00000"/>
                </a:solidFill>
                <a:latin typeface="Times New Roman" pitchFamily="18" charset="0"/>
                <a:cs typeface="Times New Roman" pitchFamily="18" charset="0"/>
              </a:rPr>
              <a:t>备忘录 </a:t>
            </a:r>
            <a:endParaRPr lang="zh-CN" altLang="en-US" sz="2400" b="1" dirty="0">
              <a:solidFill>
                <a:srgbClr val="C00000"/>
              </a:solidFill>
            </a:endParaRPr>
          </a:p>
          <a:p>
            <a:pPr indent="1533525">
              <a:defRPr/>
            </a:pPr>
            <a:endParaRPr lang="zh-CN" altLang="en-US" dirty="0"/>
          </a:p>
        </p:txBody>
      </p:sp>
      <p:graphicFrame>
        <p:nvGraphicFramePr>
          <p:cNvPr id="5" name="表格 4"/>
          <p:cNvGraphicFramePr>
            <a:graphicFrameLocks noGrp="1"/>
          </p:cNvGraphicFramePr>
          <p:nvPr/>
        </p:nvGraphicFramePr>
        <p:xfrm>
          <a:off x="571500" y="5138738"/>
          <a:ext cx="8215312" cy="1219200"/>
        </p:xfrm>
        <a:graphic>
          <a:graphicData uri="http://schemas.openxmlformats.org/drawingml/2006/table">
            <a:tbl>
              <a:tblPr/>
              <a:tblGrid>
                <a:gridCol w="571498">
                  <a:extLst>
                    <a:ext uri="{9D8B030D-6E8A-4147-A177-3AD203B41FA5}">
                      <a16:colId xmlns:a16="http://schemas.microsoft.com/office/drawing/2014/main" val="20000"/>
                    </a:ext>
                  </a:extLst>
                </a:gridCol>
                <a:gridCol w="1594166">
                  <a:extLst>
                    <a:ext uri="{9D8B030D-6E8A-4147-A177-3AD203B41FA5}">
                      <a16:colId xmlns:a16="http://schemas.microsoft.com/office/drawing/2014/main" val="20001"/>
                    </a:ext>
                  </a:extLst>
                </a:gridCol>
                <a:gridCol w="1512412">
                  <a:extLst>
                    <a:ext uri="{9D8B030D-6E8A-4147-A177-3AD203B41FA5}">
                      <a16:colId xmlns:a16="http://schemas.microsoft.com/office/drawing/2014/main" val="20002"/>
                    </a:ext>
                  </a:extLst>
                </a:gridCol>
                <a:gridCol w="1512412">
                  <a:extLst>
                    <a:ext uri="{9D8B030D-6E8A-4147-A177-3AD203B41FA5}">
                      <a16:colId xmlns:a16="http://schemas.microsoft.com/office/drawing/2014/main" val="20003"/>
                    </a:ext>
                  </a:extLst>
                </a:gridCol>
                <a:gridCol w="1512412">
                  <a:extLst>
                    <a:ext uri="{9D8B030D-6E8A-4147-A177-3AD203B41FA5}">
                      <a16:colId xmlns:a16="http://schemas.microsoft.com/office/drawing/2014/main" val="20004"/>
                    </a:ext>
                  </a:extLst>
                </a:gridCol>
                <a:gridCol w="1512412">
                  <a:extLst>
                    <a:ext uri="{9D8B030D-6E8A-4147-A177-3AD203B41FA5}">
                      <a16:colId xmlns:a16="http://schemas.microsoft.com/office/drawing/2014/main" val="20005"/>
                    </a:ext>
                  </a:extLst>
                </a:gridCol>
              </a:tblGrid>
              <a:tr h="0">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[1,2]=1</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dirty="0">
                          <a:latin typeface="Times New Roman"/>
                          <a:ea typeface="宋体"/>
                          <a:cs typeface="Times New Roman"/>
                        </a:rPr>
                        <a:t>s</a:t>
                      </a:r>
                      <a:r>
                        <a:rPr lang="en-US" sz="2000" b="1" kern="100" dirty="0">
                          <a:latin typeface="Times New Roman"/>
                          <a:ea typeface="宋体"/>
                          <a:cs typeface="Times New Roman"/>
                        </a:rPr>
                        <a:t>[2,3]=2</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[3,4]=3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[4,5]=4</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dirty="0">
                          <a:latin typeface="Times New Roman"/>
                          <a:ea typeface="宋体"/>
                          <a:cs typeface="Times New Roman"/>
                        </a:rPr>
                        <a:t>s</a:t>
                      </a:r>
                      <a:r>
                        <a:rPr lang="en-US" sz="2000" b="1" kern="100" dirty="0">
                          <a:latin typeface="Times New Roman"/>
                          <a:ea typeface="宋体"/>
                          <a:cs typeface="Times New Roman"/>
                        </a:rPr>
                        <a:t>[1,3</a:t>
                      </a:r>
                      <a:r>
                        <a:rPr lang="en-US" sz="2000" b="1" kern="100" dirty="0" smtClean="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[2,4]=3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[3,5]=3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[1,4]=3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[2,5]=3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en-US" sz="2000" b="1" i="1" kern="100" dirty="0">
                          <a:latin typeface="Times New Roman"/>
                          <a:ea typeface="宋体"/>
                          <a:cs typeface="Times New Roman"/>
                        </a:rPr>
                        <a:t>r</a:t>
                      </a:r>
                      <a:r>
                        <a:rPr lang="en-US" sz="2000" b="1" kern="100" dirty="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spcAft>
                          <a:spcPts val="0"/>
                        </a:spcAft>
                      </a:pPr>
                      <a:r>
                        <a:rPr lang="en-US" sz="2000" b="1" i="1" kern="100">
                          <a:latin typeface="Times New Roman"/>
                          <a:ea typeface="宋体"/>
                          <a:cs typeface="Times New Roman"/>
                        </a:rPr>
                        <a:t>s</a:t>
                      </a:r>
                      <a:r>
                        <a:rPr lang="en-US" sz="2000" b="1" kern="100">
                          <a:latin typeface="Times New Roman"/>
                          <a:ea typeface="宋体"/>
                          <a:cs typeface="Times New Roman"/>
                        </a:rPr>
                        <a:t>[1,5]=3</a:t>
                      </a:r>
                      <a:endParaRPr lang="zh-CN"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b="1" kern="100" dirty="0">
                        <a:latin typeface="Times New Roman"/>
                        <a:ea typeface="宋体"/>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2099" name="Rectangle 3"/>
          <p:cNvSpPr>
            <a:spLocks noChangeArrowheads="1"/>
          </p:cNvSpPr>
          <p:nvPr/>
        </p:nvSpPr>
        <p:spPr bwMode="auto">
          <a:xfrm>
            <a:off x="428625" y="871538"/>
            <a:ext cx="7867650" cy="13541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r>
              <a:rPr lang="zh-CN" sz="2400" b="1" dirty="0">
                <a:latin typeface="Times New Roman" pitchFamily="18" charset="0"/>
                <a:cs typeface="Times New Roman" pitchFamily="18" charset="0"/>
              </a:rPr>
              <a:t>输入 </a:t>
            </a:r>
            <a:r>
              <a:rPr lang="en-US" altLang="zh-CN" sz="2400" b="1" i="1" dirty="0" smtClean="0">
                <a:latin typeface="Times New Roman" pitchFamily="18" charset="0"/>
                <a:cs typeface="Times New Roman" pitchFamily="18" charset="0"/>
              </a:rPr>
              <a:t>P </a:t>
            </a:r>
            <a:r>
              <a:rPr lang="en-US" altLang="zh-CN"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&lt;30, 35, 15, 5, 10, 20&gt;, </a:t>
            </a:r>
            <a:r>
              <a:rPr lang="en-US" altLang="zh-CN" sz="2400" b="1" i="1" dirty="0">
                <a:latin typeface="Times New Roman" pitchFamily="18" charset="0"/>
                <a:cs typeface="Times New Roman" pitchFamily="18" charset="0"/>
              </a:rPr>
              <a:t>n</a:t>
            </a:r>
            <a:r>
              <a:rPr lang="en-US" altLang="zh-CN" sz="2400" b="1" dirty="0">
                <a:latin typeface="Times New Roman" pitchFamily="18" charset="0"/>
                <a:cs typeface="Times New Roman" pitchFamily="18" charset="0"/>
              </a:rPr>
              <a:t>=5</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spcBef>
                <a:spcPts val="600"/>
              </a:spcBef>
              <a:defRPr/>
            </a:pPr>
            <a:r>
              <a:rPr lang="zh-CN" altLang="en-US" sz="2400" b="1" dirty="0">
                <a:latin typeface="Times New Roman" pitchFamily="18" charset="0"/>
                <a:cs typeface="Times New Roman" pitchFamily="18" charset="0"/>
              </a:rPr>
              <a:t>矩阵链：</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5</a:t>
            </a:r>
            <a:r>
              <a:rPr lang="zh-CN" altLang="en-US" sz="2400" b="1" dirty="0">
                <a:latin typeface="Times New Roman" pitchFamily="18" charset="0"/>
                <a:cs typeface="Times New Roman" pitchFamily="18" charset="0"/>
              </a:rPr>
              <a:t>，其中</a:t>
            </a:r>
            <a:endParaRPr lang="zh-CN" altLang="en-US" sz="2400" b="1" dirty="0"/>
          </a:p>
          <a:p>
            <a:pPr>
              <a:spcBef>
                <a:spcPts val="600"/>
              </a:spcBef>
              <a:defRPr/>
            </a:pP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:30×35</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:35×15</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:15×5</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:5×10</a:t>
            </a:r>
            <a:r>
              <a:rPr lang="zh-CN" altLang="en-US"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A</a:t>
            </a:r>
            <a:r>
              <a:rPr lang="en-US" altLang="zh-CN" sz="2400" b="1" baseline="-30000" dirty="0">
                <a:latin typeface="Times New Roman" pitchFamily="18" charset="0"/>
                <a:cs typeface="Times New Roman" pitchFamily="18" charset="0"/>
              </a:rPr>
              <a:t>5</a:t>
            </a:r>
            <a:r>
              <a:rPr lang="en-US" altLang="zh-CN" sz="2400" b="1" dirty="0">
                <a:latin typeface="Times New Roman" pitchFamily="18" charset="0"/>
                <a:cs typeface="Times New Roman" pitchFamily="18" charset="0"/>
              </a:rPr>
              <a:t>:10×20</a:t>
            </a:r>
            <a:endParaRPr lang="en-US" altLang="zh-C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EFAFBE-CB53-4B66-92DF-FF6F9008889F}" type="slidenum">
              <a:rPr lang="en-US" altLang="zh-CN" sz="1800" smtClean="0"/>
              <a:pPr>
                <a:spcBef>
                  <a:spcPct val="0"/>
                </a:spcBef>
                <a:buFontTx/>
                <a:buNone/>
              </a:pPr>
              <a:t>14</a:t>
            </a:fld>
            <a:endParaRPr lang="en-US" altLang="zh-CN" sz="1800" smtClean="0"/>
          </a:p>
        </p:txBody>
      </p:sp>
      <p:sp>
        <p:nvSpPr>
          <p:cNvPr id="41987" name="Rectangle 3"/>
          <p:cNvSpPr>
            <a:spLocks noGrp="1" noChangeArrowheads="1"/>
          </p:cNvSpPr>
          <p:nvPr>
            <p:ph type="title"/>
          </p:nvPr>
        </p:nvSpPr>
        <p:spPr>
          <a:xfrm>
            <a:off x="457200" y="404664"/>
            <a:ext cx="8229600" cy="633412"/>
          </a:xfrm>
        </p:spPr>
        <p:txBody>
          <a:bodyPr/>
          <a:lstStyle/>
          <a:p>
            <a:r>
              <a:rPr lang="zh-CN" altLang="en-US" sz="4000" b="1" dirty="0" smtClean="0">
                <a:solidFill>
                  <a:srgbClr val="C00000"/>
                </a:solidFill>
              </a:rPr>
              <a:t>两种实现的比较</a:t>
            </a:r>
          </a:p>
        </p:txBody>
      </p:sp>
      <p:sp>
        <p:nvSpPr>
          <p:cNvPr id="41988" name="Rectangle 4"/>
          <p:cNvSpPr>
            <a:spLocks noGrp="1" noChangeArrowheads="1"/>
          </p:cNvSpPr>
          <p:nvPr>
            <p:ph type="body" idx="1"/>
          </p:nvPr>
        </p:nvSpPr>
        <p:spPr>
          <a:xfrm>
            <a:off x="457200" y="1556792"/>
            <a:ext cx="8229600" cy="4662488"/>
          </a:xfrm>
        </p:spPr>
        <p:txBody>
          <a:bodyPr/>
          <a:lstStyle/>
          <a:p>
            <a:pPr>
              <a:buFont typeface="Arial" panose="020B0604020202020204" pitchFamily="34" charset="0"/>
              <a:buNone/>
            </a:pPr>
            <a:r>
              <a:rPr lang="zh-CN" altLang="en-US" sz="2400" b="1" dirty="0" smtClean="0"/>
              <a:t>递归算法：时间复杂性高，空间较小</a:t>
            </a:r>
          </a:p>
          <a:p>
            <a:pPr>
              <a:buFont typeface="Arial" panose="020B0604020202020204" pitchFamily="34" charset="0"/>
              <a:buNone/>
            </a:pPr>
            <a:r>
              <a:rPr lang="zh-CN" altLang="en-US" sz="2400" b="1" dirty="0" smtClean="0"/>
              <a:t>非递归算法：时间复杂性较低，空间消耗多</a:t>
            </a:r>
          </a:p>
          <a:p>
            <a:pPr>
              <a:buFont typeface="Arial" panose="020B0604020202020204" pitchFamily="34" charset="0"/>
              <a:buNone/>
            </a:pPr>
            <a:endParaRPr lang="zh-CN" altLang="en-US" sz="2400" b="1" dirty="0" smtClean="0"/>
          </a:p>
          <a:p>
            <a:pPr>
              <a:buFont typeface="Arial" panose="020B0604020202020204" pitchFamily="34" charset="0"/>
              <a:buNone/>
            </a:pPr>
            <a:r>
              <a:rPr lang="zh-CN" altLang="en-US" sz="2400" b="1" dirty="0" smtClean="0"/>
              <a:t>时间复杂性不同的原因：</a:t>
            </a:r>
          </a:p>
          <a:p>
            <a:pPr>
              <a:spcBef>
                <a:spcPts val="1200"/>
              </a:spcBef>
              <a:buFont typeface="Arial" panose="020B0604020202020204" pitchFamily="34" charset="0"/>
              <a:buNone/>
            </a:pPr>
            <a:r>
              <a:rPr lang="zh-CN" altLang="en-US" sz="2400" b="1" dirty="0" smtClean="0"/>
              <a:t>递归动态规划算法的子问题被多次重复计算</a:t>
            </a:r>
          </a:p>
          <a:p>
            <a:pPr>
              <a:buFont typeface="Arial" panose="020B0604020202020204" pitchFamily="34" charset="0"/>
              <a:buNone/>
            </a:pPr>
            <a:r>
              <a:rPr lang="zh-CN" altLang="en-US" sz="2400" b="1" dirty="0" smtClean="0"/>
              <a:t>子问题计算次数呈指数增长</a:t>
            </a:r>
          </a:p>
          <a:p>
            <a:pPr>
              <a:buFont typeface="Arial" panose="020B0604020202020204" pitchFamily="34" charset="0"/>
              <a:buNone/>
            </a:pPr>
            <a:r>
              <a:rPr lang="zh-CN" altLang="en-US" sz="2400" b="1" dirty="0" smtClean="0"/>
              <a:t>非递归动态规划算法每个子问题只计算一次</a:t>
            </a:r>
          </a:p>
          <a:p>
            <a:pPr>
              <a:buFont typeface="Arial" panose="020B0604020202020204" pitchFamily="34" charset="0"/>
              <a:buNone/>
            </a:pPr>
            <a:r>
              <a:rPr lang="zh-CN" altLang="en-US" sz="2400" b="1" dirty="0" smtClean="0"/>
              <a:t>子问题的计算随问题规模成多项式增长</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BFF37C4-E1F0-4DE4-9169-8D29062CBFDD}" type="slidenum">
              <a:rPr lang="en-US" altLang="zh-CN" sz="1800" smtClean="0"/>
              <a:pPr>
                <a:spcBef>
                  <a:spcPct val="0"/>
                </a:spcBef>
                <a:buFontTx/>
                <a:buNone/>
              </a:pPr>
              <a:t>15</a:t>
            </a:fld>
            <a:endParaRPr lang="en-US" altLang="zh-CN" sz="1800" smtClean="0"/>
          </a:p>
        </p:txBody>
      </p:sp>
      <p:sp>
        <p:nvSpPr>
          <p:cNvPr id="44035" name="Rectangle 3"/>
          <p:cNvSpPr>
            <a:spLocks noGrp="1" noChangeArrowheads="1"/>
          </p:cNvSpPr>
          <p:nvPr>
            <p:ph type="title"/>
          </p:nvPr>
        </p:nvSpPr>
        <p:spPr>
          <a:xfrm>
            <a:off x="457200" y="422243"/>
            <a:ext cx="8229600" cy="633412"/>
          </a:xfrm>
        </p:spPr>
        <p:txBody>
          <a:bodyPr/>
          <a:lstStyle/>
          <a:p>
            <a:r>
              <a:rPr lang="zh-CN" altLang="en-US" sz="4000" b="1" dirty="0" smtClean="0">
                <a:solidFill>
                  <a:srgbClr val="C00000"/>
                </a:solidFill>
              </a:rPr>
              <a:t>动态规划算法设计步骤</a:t>
            </a:r>
          </a:p>
        </p:txBody>
      </p:sp>
      <p:sp>
        <p:nvSpPr>
          <p:cNvPr id="33796" name="Rectangle 4"/>
          <p:cNvSpPr>
            <a:spLocks noGrp="1" noChangeArrowheads="1"/>
          </p:cNvSpPr>
          <p:nvPr>
            <p:ph type="body" idx="1"/>
          </p:nvPr>
        </p:nvSpPr>
        <p:spPr>
          <a:xfrm>
            <a:off x="457200" y="1457325"/>
            <a:ext cx="8229600" cy="4899025"/>
          </a:xfrm>
        </p:spPr>
        <p:txBody>
          <a:bodyPr/>
          <a:lstStyle/>
          <a:p>
            <a:pPr marL="457200" indent="-457200">
              <a:buFont typeface="Arial" charset="0"/>
              <a:buAutoNum type="arabicParenBoth"/>
              <a:defRPr/>
            </a:pPr>
            <a:r>
              <a:rPr lang="zh-CN" altLang="en-US" sz="2400" b="1" dirty="0" smtClean="0">
                <a:latin typeface="Times New Roman" pitchFamily="18" charset="0"/>
                <a:cs typeface="Times New Roman" pitchFamily="18" charset="0"/>
              </a:rPr>
              <a:t>划分子问题</a:t>
            </a:r>
            <a:endParaRPr lang="en-US" altLang="zh-CN" sz="2400" b="1" dirty="0" smtClean="0">
              <a:latin typeface="Times New Roman" pitchFamily="18" charset="0"/>
              <a:cs typeface="Times New Roman" pitchFamily="18" charset="0"/>
            </a:endParaRPr>
          </a:p>
          <a:p>
            <a:pPr marL="457200" indent="-457200">
              <a:buFont typeface="Arial" charset="0"/>
              <a:buNone/>
              <a:defRPr/>
            </a:pPr>
            <a:r>
              <a:rPr lang="zh-CN" altLang="en-US" sz="2400" b="1" dirty="0" smtClean="0">
                <a:latin typeface="Times New Roman" pitchFamily="18" charset="0"/>
                <a:cs typeface="Times New Roman" pitchFamily="18" charset="0"/>
              </a:rPr>
              <a:t>      用参数表达子问题的边界，将问题求解转 变成多步判断的过程</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marL="457200" indent="-457200">
              <a:spcBef>
                <a:spcPts val="1200"/>
              </a:spcBef>
              <a:buFont typeface="Arial" charset="0"/>
              <a:buAutoNum type="arabicParenBoth" startAt="2"/>
              <a:defRPr/>
            </a:pPr>
            <a:r>
              <a:rPr lang="zh-CN" altLang="en-US" sz="2400" b="1" dirty="0" smtClean="0">
                <a:latin typeface="Times New Roman" pitchFamily="18" charset="0"/>
                <a:cs typeface="Times New Roman" pitchFamily="18" charset="0"/>
              </a:rPr>
              <a:t>确定优化函数</a:t>
            </a:r>
            <a:endParaRPr lang="en-US" altLang="zh-CN" sz="2400" b="1" dirty="0" smtClean="0">
              <a:latin typeface="Times New Roman" pitchFamily="18" charset="0"/>
              <a:cs typeface="Times New Roman" pitchFamily="18" charset="0"/>
            </a:endParaRPr>
          </a:p>
          <a:p>
            <a:pPr marL="457200" indent="-457200">
              <a:buFont typeface="Arial" charset="0"/>
              <a:buNone/>
              <a:defRPr/>
            </a:pPr>
            <a:r>
              <a:rPr lang="zh-CN" altLang="en-US" sz="2400" b="1" dirty="0" smtClean="0">
                <a:latin typeface="Times New Roman" pitchFamily="18" charset="0"/>
                <a:cs typeface="Times New Roman" pitchFamily="18" charset="0"/>
              </a:rPr>
              <a:t>      以该函数的极大</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或极小</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作为判断的依据，确定是否满足优化原则</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a:spcBef>
                <a:spcPts val="1200"/>
              </a:spcBef>
              <a:buFont typeface="Arial" charset="0"/>
              <a:buNone/>
              <a:defRPr/>
            </a:pPr>
            <a:r>
              <a:rPr lang="en-US" sz="2400" b="1" dirty="0" smtClean="0">
                <a:latin typeface="Times New Roman" pitchFamily="18" charset="0"/>
                <a:cs typeface="Times New Roman" pitchFamily="18" charset="0"/>
              </a:rPr>
              <a:t>(3) </a:t>
            </a:r>
            <a:r>
              <a:rPr lang="zh-CN" altLang="en-US" sz="2400" b="1" dirty="0" smtClean="0">
                <a:latin typeface="Times New Roman" pitchFamily="18" charset="0"/>
                <a:cs typeface="Times New Roman" pitchFamily="18" charset="0"/>
              </a:rPr>
              <a:t> 列出关于优化函数的递推方程 </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或不等式</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和边界条件</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marL="457200" indent="-457200">
              <a:spcBef>
                <a:spcPts val="1200"/>
              </a:spcBef>
              <a:buFont typeface="Arial" charset="0"/>
              <a:buAutoNum type="arabicParenBoth" startAt="4"/>
              <a:defRPr/>
            </a:pPr>
            <a:r>
              <a:rPr lang="zh-CN" altLang="en-US" sz="2400" b="1" dirty="0" smtClean="0">
                <a:latin typeface="Times New Roman" pitchFamily="18" charset="0"/>
                <a:cs typeface="Times New Roman" pitchFamily="18" charset="0"/>
              </a:rPr>
              <a:t>考虑是否需要设立标记函数</a:t>
            </a:r>
            <a:endParaRPr lang="en-US" altLang="zh-CN" sz="2400" b="1" dirty="0" smtClean="0">
              <a:latin typeface="Times New Roman" pitchFamily="18" charset="0"/>
              <a:cs typeface="Times New Roman" pitchFamily="18" charset="0"/>
            </a:endParaRPr>
          </a:p>
          <a:p>
            <a:pPr marL="457200" indent="-457200">
              <a:spcBef>
                <a:spcPts val="1200"/>
              </a:spcBef>
              <a:buFont typeface="Arial" charset="0"/>
              <a:buAutoNum type="arabicParenBoth" startAt="4"/>
              <a:defRPr/>
            </a:pPr>
            <a:r>
              <a:rPr lang="zh-CN" altLang="en-US" sz="2400" b="1" dirty="0" smtClean="0">
                <a:latin typeface="Times New Roman" pitchFamily="18" charset="0"/>
                <a:cs typeface="Times New Roman" pitchFamily="18" charset="0"/>
              </a:rPr>
              <a:t>自底向上计算，以备忘录方法 </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表格</a:t>
            </a:r>
            <a:r>
              <a:rPr lang="en-US" sz="2400" b="1" dirty="0" smtClean="0">
                <a:latin typeface="Times New Roman" pitchFamily="18" charset="0"/>
                <a:cs typeface="Times New Roman" pitchFamily="18" charset="0"/>
              </a:rPr>
              <a:t>)</a:t>
            </a:r>
            <a:r>
              <a:rPr lang="zh-CN" altLang="en-US" sz="2400" b="1" dirty="0" smtClean="0">
                <a:latin typeface="Times New Roman" pitchFamily="18" charset="0"/>
                <a:cs typeface="Times New Roman" pitchFamily="18" charset="0"/>
              </a:rPr>
              <a:t>存储中间结果</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a:buFont typeface="Arial" charset="0"/>
              <a:buNone/>
              <a:defRPr/>
            </a:pPr>
            <a:endParaRPr lang="zh-CN" alt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BB992C-B996-4233-9E0C-3AE47E1BF77C}" type="slidenum">
              <a:rPr lang="en-US" altLang="zh-CN" sz="1800" smtClean="0"/>
              <a:pPr>
                <a:spcBef>
                  <a:spcPct val="0"/>
                </a:spcBef>
                <a:buFontTx/>
                <a:buNone/>
              </a:pPr>
              <a:t>16</a:t>
            </a:fld>
            <a:endParaRPr lang="en-US" altLang="zh-CN" sz="1800" smtClean="0"/>
          </a:p>
        </p:txBody>
      </p:sp>
      <p:sp>
        <p:nvSpPr>
          <p:cNvPr id="46083" name="Text Box 2"/>
          <p:cNvSpPr txBox="1">
            <a:spLocks noChangeArrowheads="1"/>
          </p:cNvSpPr>
          <p:nvPr/>
        </p:nvSpPr>
        <p:spPr bwMode="auto">
          <a:xfrm>
            <a:off x="642938" y="1143000"/>
            <a:ext cx="817753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smtClean="0">
                <a:solidFill>
                  <a:srgbClr val="C00000"/>
                </a:solidFill>
                <a:latin typeface="Times New Roman" panose="02020603050405020304" pitchFamily="18" charset="0"/>
              </a:rPr>
              <a:t>例</a:t>
            </a:r>
            <a:r>
              <a:rPr lang="en-US" altLang="zh-CN" sz="2400" b="1" dirty="0" smtClean="0">
                <a:solidFill>
                  <a:srgbClr val="C00000"/>
                </a:solidFill>
                <a:latin typeface="Times New Roman" panose="02020603050405020304" pitchFamily="18" charset="0"/>
              </a:rPr>
              <a:t>3.4 </a:t>
            </a:r>
            <a:r>
              <a:rPr lang="en-US" altLang="zh-CN" sz="2400" b="1" i="1" dirty="0" smtClean="0">
                <a:latin typeface="Times New Roman" panose="02020603050405020304" pitchFamily="18" charset="0"/>
              </a:rPr>
              <a:t>m</a:t>
            </a:r>
            <a:r>
              <a:rPr lang="zh-CN" altLang="en-US" sz="2400" b="1" dirty="0" smtClean="0">
                <a:latin typeface="Times New Roman" panose="02020603050405020304" pitchFamily="18" charset="0"/>
              </a:rPr>
              <a:t>元</a:t>
            </a:r>
            <a:r>
              <a:rPr lang="zh-CN" altLang="en-US" sz="2400" b="1" dirty="0">
                <a:latin typeface="Times New Roman" panose="02020603050405020304" pitchFamily="18" charset="0"/>
              </a:rPr>
              <a:t>钱，</a:t>
            </a:r>
            <a:r>
              <a:rPr lang="en-US" altLang="zh-CN" sz="2400" b="1" i="1" dirty="0" smtClean="0">
                <a:latin typeface="Times New Roman" panose="02020603050405020304" pitchFamily="18" charset="0"/>
              </a:rPr>
              <a:t>n</a:t>
            </a:r>
            <a:r>
              <a:rPr lang="zh-CN" altLang="en-US" sz="2400" b="1" dirty="0" smtClean="0">
                <a:latin typeface="Times New Roman" panose="02020603050405020304" pitchFamily="18" charset="0"/>
              </a:rPr>
              <a:t>项</a:t>
            </a:r>
            <a:r>
              <a:rPr lang="zh-CN" altLang="en-US" sz="2400" b="1" dirty="0">
                <a:latin typeface="Times New Roman" panose="02020603050405020304" pitchFamily="18" charset="0"/>
              </a:rPr>
              <a:t>投资，</a:t>
            </a:r>
            <a:r>
              <a:rPr lang="en-US" altLang="zh-CN" sz="2400" b="1" i="1" dirty="0">
                <a:latin typeface="Times New Roman" panose="02020603050405020304" pitchFamily="18" charset="0"/>
              </a:rPr>
              <a:t>f</a:t>
            </a:r>
            <a:r>
              <a:rPr lang="en-US" altLang="zh-CN" sz="2400" b="1" i="1" baseline="-25000" dirty="0">
                <a:latin typeface="Times New Roman" panose="02020603050405020304" pitchFamily="18" charset="0"/>
              </a:rPr>
              <a:t>i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将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元投入第 </a:t>
            </a:r>
            <a:r>
              <a:rPr lang="en-US" altLang="zh-CN" sz="2400" b="1" i="1" dirty="0" err="1">
                <a:latin typeface="Times New Roman" panose="02020603050405020304" pitchFamily="18" charset="0"/>
              </a:rPr>
              <a:t>i</a:t>
            </a:r>
            <a:r>
              <a:rPr lang="en-US" altLang="zh-CN" sz="2400" b="1" i="1" dirty="0">
                <a:latin typeface="Times New Roman" panose="02020603050405020304" pitchFamily="18" charset="0"/>
              </a:rPr>
              <a:t> </a:t>
            </a:r>
            <a:r>
              <a:rPr lang="zh-CN" altLang="en-US" sz="2400" b="1" dirty="0" smtClean="0">
                <a:latin typeface="Times New Roman" panose="02020603050405020304" pitchFamily="18" charset="0"/>
              </a:rPr>
              <a:t>个项目</a:t>
            </a:r>
            <a:r>
              <a:rPr lang="zh-CN" altLang="en-US" sz="2400" b="1" dirty="0">
                <a:latin typeface="Times New Roman" panose="02020603050405020304" pitchFamily="18" charset="0"/>
              </a:rPr>
              <a:t>的</a:t>
            </a:r>
            <a:r>
              <a:rPr lang="zh-CN" altLang="en-US" sz="2400" b="1" dirty="0" smtClean="0">
                <a:latin typeface="Times New Roman" panose="02020603050405020304" pitchFamily="18" charset="0"/>
              </a:rPr>
              <a:t>效益目标函数    </a:t>
            </a:r>
            <a:r>
              <a:rPr lang="en-US" altLang="zh-CN" sz="2400" b="1" dirty="0">
                <a:latin typeface="Times New Roman" panose="02020603050405020304" pitchFamily="18" charset="0"/>
              </a:rPr>
              <a:t>max {</a:t>
            </a:r>
            <a:r>
              <a:rPr lang="en-US" altLang="zh-CN" sz="2400" b="1" i="1" dirty="0">
                <a:latin typeface="Times New Roman" panose="02020603050405020304" pitchFamily="18" charset="0"/>
              </a:rPr>
              <a:t>f</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f</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 </a:t>
            </a:r>
            <a:r>
              <a:rPr lang="en-US" altLang="zh-CN" sz="2400" b="1" i="1" dirty="0" err="1">
                <a:latin typeface="Times New Roman" panose="02020603050405020304" pitchFamily="18" charset="0"/>
              </a:rPr>
              <a:t>f</a:t>
            </a:r>
            <a:r>
              <a:rPr lang="en-US" altLang="zh-CN" sz="2400" b="1" i="1" baseline="-25000" dirty="0" err="1">
                <a:latin typeface="Times New Roman" panose="02020603050405020304" pitchFamily="18" charset="0"/>
              </a:rPr>
              <a:t>n</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x</a:t>
            </a:r>
            <a:r>
              <a:rPr lang="en-US" altLang="zh-CN" sz="2400" b="1" i="1" baseline="-25000" dirty="0" err="1">
                <a:latin typeface="Times New Roman" panose="02020603050405020304" pitchFamily="18" charset="0"/>
              </a:rPr>
              <a:t>n</a:t>
            </a:r>
            <a:r>
              <a:rPr lang="en-US" altLang="zh-CN" sz="2400" b="1" dirty="0">
                <a:latin typeface="Times New Roman" panose="02020603050405020304" pitchFamily="18" charset="0"/>
              </a:rPr>
              <a:t>) }</a:t>
            </a:r>
          </a:p>
          <a:p>
            <a:pPr eaLnBrk="1" hangingPunct="1">
              <a:lnSpc>
                <a:spcPct val="120000"/>
              </a:lnSpc>
              <a:spcBef>
                <a:spcPct val="0"/>
              </a:spcBef>
              <a:buFontTx/>
              <a:buNone/>
            </a:pPr>
            <a:r>
              <a:rPr lang="zh-CN" altLang="en-US" sz="2400" b="1" dirty="0">
                <a:latin typeface="Times New Roman" panose="02020603050405020304" pitchFamily="18" charset="0"/>
              </a:rPr>
              <a:t>约束条件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 </a:t>
            </a:r>
            <a:r>
              <a:rPr lang="en-US" altLang="zh-CN" sz="2400" b="1" i="1" dirty="0" err="1">
                <a:latin typeface="Times New Roman" panose="02020603050405020304" pitchFamily="18" charset="0"/>
              </a:rPr>
              <a:t>x</a:t>
            </a:r>
            <a:r>
              <a:rPr lang="en-US" altLang="zh-CN" sz="2400" b="1" i="1" baseline="-25000" dirty="0" err="1">
                <a:latin typeface="Times New Roman" panose="02020603050405020304" pitchFamily="18" charset="0"/>
              </a:rPr>
              <a:t>n</a:t>
            </a:r>
            <a:r>
              <a:rPr lang="en-US" altLang="zh-CN" sz="2400" b="1" i="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m</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i</a:t>
            </a:r>
            <a:r>
              <a:rPr lang="en-US" altLang="zh-CN" sz="2400" b="1" i="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N</a:t>
            </a:r>
          </a:p>
          <a:p>
            <a:pPr eaLnBrk="1" hangingPunct="1">
              <a:lnSpc>
                <a:spcPct val="120000"/>
              </a:lnSpc>
              <a:spcBef>
                <a:spcPct val="0"/>
              </a:spcBef>
              <a:buFontTx/>
              <a:buNone/>
            </a:pPr>
            <a:r>
              <a:rPr lang="zh-CN" altLang="en-US" sz="2400" b="1" dirty="0">
                <a:latin typeface="Times New Roman" panose="02020603050405020304" pitchFamily="18" charset="0"/>
              </a:rPr>
              <a:t>实例：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万元钱，</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个项目，效益函数如下表所示</a:t>
            </a:r>
            <a:r>
              <a:rPr lang="zh-CN" altLang="en-US" sz="1800" dirty="0">
                <a:latin typeface="Arial" panose="020B0604020202020204" pitchFamily="34" charset="0"/>
              </a:rPr>
              <a:t>                                 </a:t>
            </a:r>
          </a:p>
        </p:txBody>
      </p:sp>
      <p:graphicFrame>
        <p:nvGraphicFramePr>
          <p:cNvPr id="270392" name="Group 56"/>
          <p:cNvGraphicFramePr>
            <a:graphicFrameLocks noGrp="1"/>
          </p:cNvGraphicFramePr>
          <p:nvPr/>
        </p:nvGraphicFramePr>
        <p:xfrm>
          <a:off x="1143000" y="3143250"/>
          <a:ext cx="6551613" cy="3136901"/>
        </p:xfrm>
        <a:graphic>
          <a:graphicData uri="http://schemas.openxmlformats.org/drawingml/2006/table">
            <a:tbl>
              <a:tblPr/>
              <a:tblGrid>
                <a:gridCol w="1223963">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296987">
                  <a:extLst>
                    <a:ext uri="{9D8B030D-6E8A-4147-A177-3AD203B41FA5}">
                      <a16:colId xmlns:a16="http://schemas.microsoft.com/office/drawing/2014/main" val="20003"/>
                    </a:ext>
                  </a:extLst>
                </a:gridCol>
                <a:gridCol w="1366838">
                  <a:extLst>
                    <a:ext uri="{9D8B030D-6E8A-4147-A177-3AD203B41FA5}">
                      <a16:colId xmlns:a16="http://schemas.microsoft.com/office/drawing/2014/main" val="20004"/>
                    </a:ext>
                  </a:extLst>
                </a:gridCol>
              </a:tblGrid>
              <a:tr h="38417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25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572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5878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561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45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048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18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6134" name="Rectangle 54"/>
          <p:cNvSpPr>
            <a:spLocks noGrp="1" noChangeArrowheads="1"/>
          </p:cNvSpPr>
          <p:nvPr>
            <p:ph type="title"/>
          </p:nvPr>
        </p:nvSpPr>
        <p:spPr/>
        <p:txBody>
          <a:bodyPr/>
          <a:lstStyle/>
          <a:p>
            <a:r>
              <a:rPr lang="en-US" altLang="zh-CN" sz="4000" b="1" smtClean="0">
                <a:solidFill>
                  <a:srgbClr val="C00000"/>
                </a:solidFill>
                <a:latin typeface="Times New Roman" panose="02020603050405020304" pitchFamily="18" charset="0"/>
                <a:cs typeface="Times New Roman" panose="02020603050405020304" pitchFamily="18" charset="0"/>
              </a:rPr>
              <a:t>3.3.1 </a:t>
            </a:r>
            <a:r>
              <a:rPr lang="zh-CN" altLang="en-US" sz="4000" b="1" smtClean="0">
                <a:solidFill>
                  <a:srgbClr val="C00000"/>
                </a:solidFill>
              </a:rPr>
              <a:t>投资问题</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3A6D66-D3F6-4F4E-A0EE-72FE7E2A7B09}" type="slidenum">
              <a:rPr lang="en-US" altLang="zh-CN" sz="1800" smtClean="0"/>
              <a:pPr>
                <a:spcBef>
                  <a:spcPct val="0"/>
                </a:spcBef>
                <a:buFontTx/>
                <a:buNone/>
              </a:pPr>
              <a:t>17</a:t>
            </a:fld>
            <a:endParaRPr lang="en-US" altLang="zh-CN" sz="1800" smtClean="0"/>
          </a:p>
        </p:txBody>
      </p:sp>
      <p:sp>
        <p:nvSpPr>
          <p:cNvPr id="48131" name="Rectangle 2"/>
          <p:cNvSpPr>
            <a:spLocks noChangeArrowheads="1"/>
          </p:cNvSpPr>
          <p:nvPr/>
        </p:nvSpPr>
        <p:spPr bwMode="auto">
          <a:xfrm>
            <a:off x="2228850" y="2605088"/>
            <a:ext cx="1057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8132" name="Rectangle 3"/>
          <p:cNvSpPr>
            <a:spLocks noChangeArrowheads="1"/>
          </p:cNvSpPr>
          <p:nvPr/>
        </p:nvSpPr>
        <p:spPr bwMode="auto">
          <a:xfrm>
            <a:off x="2228850" y="2605088"/>
            <a:ext cx="1057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8133" name="Rectangle 4"/>
          <p:cNvSpPr>
            <a:spLocks noChangeArrowheads="1"/>
          </p:cNvSpPr>
          <p:nvPr/>
        </p:nvSpPr>
        <p:spPr bwMode="auto">
          <a:xfrm>
            <a:off x="2228850" y="2605088"/>
            <a:ext cx="1057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48134" name="Text Box 5"/>
          <p:cNvSpPr txBox="1">
            <a:spLocks noChangeArrowheads="1"/>
          </p:cNvSpPr>
          <p:nvPr/>
        </p:nvSpPr>
        <p:spPr bwMode="auto">
          <a:xfrm>
            <a:off x="611188" y="1500188"/>
            <a:ext cx="79200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宋体" panose="02010600030101010101" pitchFamily="2" charset="-122"/>
              </a:rPr>
              <a:t>设</a:t>
            </a:r>
            <a:r>
              <a:rPr lang="en-US" altLang="zh-CN" sz="2400" b="1" i="1">
                <a:latin typeface="Times New Roman" panose="02020603050405020304" pitchFamily="18" charset="0"/>
              </a:rPr>
              <a:t>F</a:t>
            </a:r>
            <a:r>
              <a:rPr lang="en-US" altLang="zh-CN" sz="2400" b="1" i="1" baseline="-25000">
                <a:latin typeface="Times New Roman" panose="02020603050405020304" pitchFamily="18" charset="0"/>
              </a:rPr>
              <a:t>k</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zh-CN" altLang="en-US" sz="2400" b="1">
                <a:latin typeface="Times New Roman" panose="02020603050405020304" pitchFamily="18" charset="0"/>
              </a:rPr>
              <a:t>表示 </a:t>
            </a:r>
            <a:r>
              <a:rPr lang="en-US" altLang="zh-CN" sz="2400" b="1" i="1">
                <a:latin typeface="Times New Roman" panose="02020603050405020304" pitchFamily="18" charset="0"/>
              </a:rPr>
              <a:t>x</a:t>
            </a:r>
            <a:r>
              <a:rPr lang="zh-CN" altLang="en-US" sz="2400" b="1">
                <a:latin typeface="Times New Roman" panose="02020603050405020304" pitchFamily="18" charset="0"/>
              </a:rPr>
              <a:t>元钱投给前</a:t>
            </a:r>
            <a:r>
              <a:rPr lang="en-US" altLang="zh-CN" sz="2400" b="1" i="1">
                <a:latin typeface="Times New Roman" panose="02020603050405020304" pitchFamily="18" charset="0"/>
              </a:rPr>
              <a:t>k </a:t>
            </a:r>
            <a:r>
              <a:rPr lang="zh-CN" altLang="en-US" sz="2400" b="1">
                <a:latin typeface="Times New Roman" panose="02020603050405020304" pitchFamily="18" charset="0"/>
              </a:rPr>
              <a:t>个项目的最大效益</a:t>
            </a:r>
          </a:p>
          <a:p>
            <a:pPr eaLnBrk="1" hangingPunct="1">
              <a:lnSpc>
                <a:spcPct val="120000"/>
              </a:lnSpc>
              <a:spcBef>
                <a:spcPct val="0"/>
              </a:spcBef>
              <a:buFontTx/>
              <a:buNone/>
            </a:pPr>
            <a:r>
              <a:rPr lang="zh-CN" altLang="en-US" sz="2400" b="1">
                <a:latin typeface="宋体" panose="02010600030101010101" pitchFamily="2" charset="-122"/>
              </a:rPr>
              <a:t>多步判断</a:t>
            </a:r>
          </a:p>
          <a:p>
            <a:pPr eaLnBrk="1" hangingPunct="1">
              <a:lnSpc>
                <a:spcPct val="120000"/>
              </a:lnSpc>
              <a:spcBef>
                <a:spcPct val="0"/>
              </a:spcBef>
              <a:buFontTx/>
              <a:buNone/>
            </a:pPr>
            <a:r>
              <a:rPr lang="zh-CN" altLang="en-US" sz="2400" b="1">
                <a:latin typeface="宋体" panose="02010600030101010101" pitchFamily="2" charset="-122"/>
              </a:rPr>
              <a:t>    </a:t>
            </a:r>
            <a:r>
              <a:rPr lang="zh-CN" altLang="en-US" sz="2400" b="1">
                <a:latin typeface="Times New Roman" panose="02020603050405020304" pitchFamily="18" charset="0"/>
              </a:rPr>
              <a:t>假设知道 </a:t>
            </a:r>
            <a:r>
              <a:rPr lang="en-US" altLang="zh-CN" sz="2400" b="1" i="1">
                <a:latin typeface="Times New Roman" panose="02020603050405020304" pitchFamily="18" charset="0"/>
              </a:rPr>
              <a:t>p </a:t>
            </a:r>
            <a:r>
              <a:rPr lang="zh-CN" altLang="en-US" sz="2400" b="1">
                <a:latin typeface="Times New Roman" panose="02020603050405020304" pitchFamily="18" charset="0"/>
              </a:rPr>
              <a:t>元钱（</a:t>
            </a:r>
            <a:r>
              <a:rPr lang="en-US" altLang="zh-CN" sz="2400" b="1" i="1">
                <a:latin typeface="Times New Roman" panose="02020603050405020304" pitchFamily="18" charset="0"/>
              </a:rPr>
              <a:t>p </a:t>
            </a: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zh-CN" altLang="en-US" sz="2400" b="1">
                <a:latin typeface="Times New Roman" panose="02020603050405020304" pitchFamily="18" charset="0"/>
              </a:rPr>
              <a:t>）投给前 </a:t>
            </a:r>
            <a:r>
              <a:rPr lang="en-US" altLang="zh-CN" sz="2400" b="1" i="1">
                <a:latin typeface="Times New Roman" panose="02020603050405020304" pitchFamily="18" charset="0"/>
              </a:rPr>
              <a:t>k</a:t>
            </a:r>
            <a:r>
              <a:rPr lang="en-US" altLang="zh-CN" sz="2400" b="1" i="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1</a:t>
            </a:r>
            <a:r>
              <a:rPr lang="zh-CN" altLang="en-US" sz="2400" b="1">
                <a:latin typeface="Times New Roman" panose="02020603050405020304" pitchFamily="18" charset="0"/>
              </a:rPr>
              <a:t>个项目的最大效 </a:t>
            </a:r>
          </a:p>
          <a:p>
            <a:pPr eaLnBrk="1" hangingPunct="1">
              <a:lnSpc>
                <a:spcPct val="120000"/>
              </a:lnSpc>
              <a:spcBef>
                <a:spcPct val="0"/>
              </a:spcBef>
              <a:buFontTx/>
              <a:buNone/>
            </a:pPr>
            <a:r>
              <a:rPr lang="zh-CN" altLang="en-US" sz="2400" b="1">
                <a:latin typeface="Times New Roman" panose="02020603050405020304" pitchFamily="18" charset="0"/>
              </a:rPr>
              <a:t>         益，决定 </a:t>
            </a:r>
            <a:r>
              <a:rPr lang="en-US" altLang="zh-CN" sz="2400" b="1" i="1">
                <a:latin typeface="Times New Roman" panose="02020603050405020304" pitchFamily="18" charset="0"/>
              </a:rPr>
              <a:t>x </a:t>
            </a:r>
            <a:r>
              <a:rPr lang="zh-CN" altLang="en-US" sz="2400" b="1">
                <a:latin typeface="Times New Roman" panose="02020603050405020304" pitchFamily="18" charset="0"/>
              </a:rPr>
              <a:t>元钱投给前 </a:t>
            </a:r>
            <a:r>
              <a:rPr lang="en-US" altLang="zh-CN" sz="2400" b="1" i="1">
                <a:latin typeface="Times New Roman" panose="02020603050405020304" pitchFamily="18" charset="0"/>
              </a:rPr>
              <a:t>k </a:t>
            </a:r>
            <a:r>
              <a:rPr lang="zh-CN" altLang="en-US" sz="2400" b="1">
                <a:latin typeface="Times New Roman" panose="02020603050405020304" pitchFamily="18" charset="0"/>
              </a:rPr>
              <a:t>个项目的分配方案</a:t>
            </a:r>
          </a:p>
          <a:p>
            <a:pPr eaLnBrk="1" hangingPunct="1">
              <a:lnSpc>
                <a:spcPct val="120000"/>
              </a:lnSpc>
              <a:spcBef>
                <a:spcPct val="0"/>
              </a:spcBef>
              <a:buFontTx/>
              <a:buNone/>
            </a:pPr>
            <a:r>
              <a:rPr lang="zh-CN" altLang="en-US" sz="2400" b="1">
                <a:latin typeface="宋体" panose="02010600030101010101" pitchFamily="2" charset="-122"/>
              </a:rPr>
              <a:t>递推方程和边界条件</a:t>
            </a:r>
          </a:p>
        </p:txBody>
      </p:sp>
      <p:graphicFrame>
        <p:nvGraphicFramePr>
          <p:cNvPr id="48135" name="Object 6"/>
          <p:cNvGraphicFramePr>
            <a:graphicFrameLocks noChangeAspect="1"/>
          </p:cNvGraphicFramePr>
          <p:nvPr>
            <p:extLst>
              <p:ext uri="{D42A27DB-BD31-4B8C-83A1-F6EECF244321}">
                <p14:modId xmlns:p14="http://schemas.microsoft.com/office/powerpoint/2010/main" val="1675690931"/>
              </p:ext>
            </p:extLst>
          </p:nvPr>
        </p:nvGraphicFramePr>
        <p:xfrm>
          <a:off x="1403649" y="4077072"/>
          <a:ext cx="6480720" cy="1253186"/>
        </p:xfrm>
        <a:graphic>
          <a:graphicData uri="http://schemas.openxmlformats.org/presentationml/2006/ole">
            <mc:AlternateContent xmlns:mc="http://schemas.openxmlformats.org/markup-compatibility/2006">
              <mc:Choice xmlns:v="urn:schemas-microsoft-com:vml" Requires="v">
                <p:oleObj spid="_x0000_s48140" name="公式" r:id="rId4" imgW="2743200" imgH="533400" progId="Equation.3">
                  <p:embed/>
                </p:oleObj>
              </mc:Choice>
              <mc:Fallback>
                <p:oleObj name="公式" r:id="rId4" imgW="2743200" imgH="533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9" y="4077072"/>
                        <a:ext cx="6480720" cy="1253186"/>
                      </a:xfrm>
                      <a:prstGeom prst="rect">
                        <a:avLst/>
                      </a:prstGeom>
                      <a:noFill/>
                      <a:ln>
                        <a:noFill/>
                      </a:ln>
                    </p:spPr>
                  </p:pic>
                </p:oleObj>
              </mc:Fallback>
            </mc:AlternateContent>
          </a:graphicData>
        </a:graphic>
      </p:graphicFrame>
      <p:sp>
        <p:nvSpPr>
          <p:cNvPr id="48136" name="Text Box 7"/>
          <p:cNvSpPr txBox="1">
            <a:spLocks noChangeArrowheads="1"/>
          </p:cNvSpPr>
          <p:nvPr/>
        </p:nvSpPr>
        <p:spPr bwMode="auto">
          <a:xfrm>
            <a:off x="2339975" y="549275"/>
            <a:ext cx="4679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4800" b="1">
              <a:latin typeface="Arial" panose="020B0604020202020204" pitchFamily="34" charset="0"/>
              <a:ea typeface="黑体" panose="02010609060101010101" pitchFamily="49" charset="-122"/>
            </a:endParaRPr>
          </a:p>
        </p:txBody>
      </p:sp>
      <p:sp>
        <p:nvSpPr>
          <p:cNvPr id="48137" name="Rectangle 8"/>
          <p:cNvSpPr>
            <a:spLocks noGrp="1" noChangeArrowheads="1"/>
          </p:cNvSpPr>
          <p:nvPr>
            <p:ph type="title"/>
          </p:nvPr>
        </p:nvSpPr>
        <p:spPr>
          <a:xfrm>
            <a:off x="441382" y="257436"/>
            <a:ext cx="8229600" cy="1139825"/>
          </a:xfrm>
        </p:spPr>
        <p:txBody>
          <a:bodyPr/>
          <a:lstStyle/>
          <a:p>
            <a:r>
              <a:rPr lang="zh-CN" altLang="en-US" sz="4000" b="1" dirty="0" smtClean="0">
                <a:solidFill>
                  <a:srgbClr val="C00000"/>
                </a:solidFill>
              </a:rPr>
              <a:t>子问题划分和优化函数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C5A7EE-3090-4E31-A61D-2022F134658B}" type="slidenum">
              <a:rPr lang="en-US" altLang="zh-CN" sz="1800" smtClean="0"/>
              <a:pPr>
                <a:spcBef>
                  <a:spcPct val="0"/>
                </a:spcBef>
                <a:buFontTx/>
                <a:buNone/>
              </a:pPr>
              <a:t>18</a:t>
            </a:fld>
            <a:endParaRPr lang="en-US" altLang="zh-CN" sz="1800" dirty="0" smtClean="0"/>
          </a:p>
        </p:txBody>
      </p:sp>
      <p:sp>
        <p:nvSpPr>
          <p:cNvPr id="50179" name="Rectangle 52"/>
          <p:cNvSpPr>
            <a:spLocks noGrp="1" noChangeArrowheads="1"/>
          </p:cNvSpPr>
          <p:nvPr>
            <p:ph type="title"/>
          </p:nvPr>
        </p:nvSpPr>
        <p:spPr>
          <a:xfrm>
            <a:off x="457200" y="378544"/>
            <a:ext cx="8229600" cy="633412"/>
          </a:xfrm>
        </p:spPr>
        <p:txBody>
          <a:bodyPr/>
          <a:lstStyle/>
          <a:p>
            <a:r>
              <a:rPr lang="zh-CN" altLang="en-US" sz="4000" b="1" dirty="0" smtClean="0">
                <a:solidFill>
                  <a:srgbClr val="C00000"/>
                </a:solidFill>
              </a:rPr>
              <a:t>实例的计算</a:t>
            </a:r>
          </a:p>
        </p:txBody>
      </p:sp>
      <p:graphicFrame>
        <p:nvGraphicFramePr>
          <p:cNvPr id="274434" name="Group 2"/>
          <p:cNvGraphicFramePr>
            <a:graphicFrameLocks noGrp="1"/>
          </p:cNvGraphicFramePr>
          <p:nvPr>
            <p:ph idx="4294967295"/>
            <p:extLst>
              <p:ext uri="{D42A27DB-BD31-4B8C-83A1-F6EECF244321}">
                <p14:modId xmlns:p14="http://schemas.microsoft.com/office/powerpoint/2010/main" val="2707778051"/>
              </p:ext>
            </p:extLst>
          </p:nvPr>
        </p:nvGraphicFramePr>
        <p:xfrm>
          <a:off x="776156" y="1335566"/>
          <a:ext cx="7786687" cy="2822576"/>
        </p:xfrm>
        <a:graphic>
          <a:graphicData uri="http://schemas.openxmlformats.org/drawingml/2006/table">
            <a:tbl>
              <a:tblPr/>
              <a:tblGrid>
                <a:gridCol w="688975">
                  <a:extLst>
                    <a:ext uri="{9D8B030D-6E8A-4147-A177-3AD203B41FA5}">
                      <a16:colId xmlns:a16="http://schemas.microsoft.com/office/drawing/2014/main" val="20000"/>
                    </a:ext>
                  </a:extLst>
                </a:gridCol>
                <a:gridCol w="1774825">
                  <a:extLst>
                    <a:ext uri="{9D8B030D-6E8A-4147-A177-3AD203B41FA5}">
                      <a16:colId xmlns:a16="http://schemas.microsoft.com/office/drawing/2014/main" val="20001"/>
                    </a:ext>
                  </a:extLst>
                </a:gridCol>
                <a:gridCol w="1773237">
                  <a:extLst>
                    <a:ext uri="{9D8B030D-6E8A-4147-A177-3AD203B41FA5}">
                      <a16:colId xmlns:a16="http://schemas.microsoft.com/office/drawing/2014/main" val="20002"/>
                    </a:ext>
                  </a:extLst>
                </a:gridCol>
                <a:gridCol w="1776413">
                  <a:extLst>
                    <a:ext uri="{9D8B030D-6E8A-4147-A177-3AD203B41FA5}">
                      <a16:colId xmlns:a16="http://schemas.microsoft.com/office/drawing/2014/main" val="20003"/>
                    </a:ext>
                  </a:extLst>
                </a:gridCol>
                <a:gridCol w="1773237">
                  <a:extLst>
                    <a:ext uri="{9D8B030D-6E8A-4147-A177-3AD203B41FA5}">
                      <a16:colId xmlns:a16="http://schemas.microsoft.com/office/drawing/2014/main" val="20004"/>
                    </a:ext>
                  </a:extLst>
                </a:gridCol>
              </a:tblGrid>
              <a:tr h="50006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572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67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12     0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572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84188">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572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43     4</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bl>
          </a:graphicData>
        </a:graphic>
      </p:graphicFrame>
      <p:sp>
        <p:nvSpPr>
          <p:cNvPr id="50228" name="Text Box 51"/>
          <p:cNvSpPr txBox="1">
            <a:spLocks noChangeArrowheads="1"/>
          </p:cNvSpPr>
          <p:nvPr/>
        </p:nvSpPr>
        <p:spPr bwMode="auto">
          <a:xfrm>
            <a:off x="646113" y="5438775"/>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latin typeface="Times New Roman" panose="02020603050405020304" pitchFamily="18" charset="0"/>
              </a:rPr>
              <a:t>解  </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 =1,  </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 =0, </a:t>
            </a:r>
            <a:r>
              <a:rPr lang="en-US" altLang="zh-CN" sz="2800" b="1" i="1" dirty="0">
                <a:latin typeface="Times New Roman" panose="02020603050405020304" pitchFamily="18" charset="0"/>
              </a:rPr>
              <a:t> x</a:t>
            </a:r>
            <a:r>
              <a:rPr lang="en-US" altLang="zh-CN" sz="2800" b="1" baseline="-25000" dirty="0">
                <a:latin typeface="Times New Roman" panose="02020603050405020304" pitchFamily="18" charset="0"/>
              </a:rPr>
              <a:t>3</a:t>
            </a:r>
            <a:r>
              <a:rPr lang="en-US" altLang="zh-CN" sz="2800" b="1" dirty="0">
                <a:latin typeface="Times New Roman" panose="02020603050405020304" pitchFamily="18" charset="0"/>
              </a:rPr>
              <a:t>=3,  </a:t>
            </a:r>
            <a:r>
              <a:rPr lang="en-US" altLang="zh-CN" sz="2800" b="1" i="1" dirty="0">
                <a:latin typeface="Times New Roman" panose="02020603050405020304" pitchFamily="18" charset="0"/>
              </a:rPr>
              <a:t>x</a:t>
            </a:r>
            <a:r>
              <a:rPr lang="en-US" altLang="zh-CN" sz="2800" b="1" baseline="-25000" dirty="0">
                <a:latin typeface="Times New Roman" panose="02020603050405020304" pitchFamily="18" charset="0"/>
              </a:rPr>
              <a:t>4</a:t>
            </a:r>
            <a:r>
              <a:rPr lang="en-US" altLang="zh-CN" sz="2800" b="1" dirty="0">
                <a:latin typeface="Times New Roman" panose="02020603050405020304" pitchFamily="18" charset="0"/>
              </a:rPr>
              <a:t> =1   </a:t>
            </a:r>
            <a:r>
              <a:rPr lang="en-US" altLang="zh-CN" sz="2800" b="1" i="1" dirty="0">
                <a:latin typeface="Times New Roman" panose="02020603050405020304" pitchFamily="18" charset="0"/>
              </a:rPr>
              <a:t>F</a:t>
            </a:r>
            <a:r>
              <a:rPr lang="en-US" altLang="zh-CN" sz="2800" b="1" baseline="-25000" dirty="0">
                <a:latin typeface="Times New Roman" panose="02020603050405020304" pitchFamily="18" charset="0"/>
              </a:rPr>
              <a:t>4</a:t>
            </a:r>
            <a:r>
              <a:rPr lang="en-US" altLang="zh-CN" sz="2800" b="1" dirty="0">
                <a:latin typeface="Times New Roman" panose="02020603050405020304" pitchFamily="18" charset="0"/>
              </a:rPr>
              <a:t>(5) = 61</a:t>
            </a:r>
            <a:r>
              <a:rPr lang="en-US" altLang="zh-CN" sz="2400" dirty="0">
                <a:latin typeface="Times New Roman" panose="02020603050405020304" pitchFamily="18" charset="0"/>
              </a:rPr>
              <a:t> </a:t>
            </a:r>
          </a:p>
        </p:txBody>
      </p:sp>
      <p:sp>
        <p:nvSpPr>
          <p:cNvPr id="50229" name="文本框 1"/>
          <p:cNvSpPr txBox="1">
            <a:spLocks noChangeArrowheads="1"/>
          </p:cNvSpPr>
          <p:nvPr/>
        </p:nvSpPr>
        <p:spPr bwMode="auto">
          <a:xfrm>
            <a:off x="768890" y="4481752"/>
            <a:ext cx="7777030" cy="9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pP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k</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为标记</a:t>
            </a:r>
            <a:r>
              <a:rPr lang="zh-CN" altLang="en-US" sz="2400" b="1" dirty="0" smtClean="0">
                <a:latin typeface="Times New Roman" panose="02020603050405020304" pitchFamily="18" charset="0"/>
                <a:cs typeface="Times New Roman" panose="02020603050405020304" pitchFamily="18" charset="0"/>
              </a:rPr>
              <a:t>函数，即</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k</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取得</a:t>
            </a:r>
            <a:r>
              <a:rPr lang="zh-CN" altLang="en-US" sz="2400" b="1" dirty="0">
                <a:latin typeface="Times New Roman" panose="02020603050405020304" pitchFamily="18" charset="0"/>
                <a:cs typeface="Times New Roman" panose="02020603050405020304" pitchFamily="18" charset="0"/>
              </a:rPr>
              <a:t>最大值时应分给</a:t>
            </a:r>
            <a:r>
              <a:rPr lang="zh-CN" altLang="en-US" sz="2400" b="1" dirty="0" smtClean="0">
                <a:latin typeface="Times New Roman" panose="02020603050405020304" pitchFamily="18" charset="0"/>
                <a:cs typeface="Times New Roman" panose="02020603050405020304" pitchFamily="18" charset="0"/>
              </a:rPr>
              <a:t>第 </a:t>
            </a:r>
            <a:r>
              <a:rPr lang="en-US" altLang="zh-CN" sz="2400" b="1" i="1" dirty="0" smtClean="0">
                <a:latin typeface="Times New Roman" panose="02020603050405020304" pitchFamily="18" charset="0"/>
                <a:cs typeface="Times New Roman" panose="02020603050405020304" pitchFamily="18" charset="0"/>
              </a:rPr>
              <a:t>k </a:t>
            </a:r>
            <a:r>
              <a:rPr lang="zh-CN" altLang="en-US" sz="2400" b="1" dirty="0" smtClean="0">
                <a:latin typeface="Times New Roman" panose="02020603050405020304" pitchFamily="18" charset="0"/>
                <a:cs typeface="Times New Roman" panose="02020603050405020304" pitchFamily="18" charset="0"/>
              </a:rPr>
              <a:t>个</a:t>
            </a:r>
            <a:r>
              <a:rPr lang="zh-CN" altLang="en-US" sz="2400" b="1" dirty="0">
                <a:latin typeface="Times New Roman" panose="02020603050405020304" pitchFamily="18" charset="0"/>
                <a:cs typeface="Times New Roman" panose="02020603050405020304" pitchFamily="18" charset="0"/>
              </a:rPr>
              <a:t>项目的</a:t>
            </a:r>
            <a:r>
              <a:rPr lang="zh-CN" altLang="en-US" sz="2400" b="1" dirty="0" smtClean="0">
                <a:latin typeface="Times New Roman" panose="02020603050405020304" pitchFamily="18" charset="0"/>
                <a:cs typeface="Times New Roman" panose="02020603050405020304" pitchFamily="18" charset="0"/>
              </a:rPr>
              <a:t>钱数</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263014-81B3-45B8-8DD1-07423B32175F}" type="slidenum">
              <a:rPr lang="en-US" altLang="zh-CN" sz="1800" smtClean="0"/>
              <a:pPr>
                <a:spcBef>
                  <a:spcPct val="0"/>
                </a:spcBef>
                <a:buFontTx/>
                <a:buNone/>
              </a:pPr>
              <a:t>19</a:t>
            </a:fld>
            <a:endParaRPr lang="en-US" altLang="zh-CN" sz="1800" smtClean="0"/>
          </a:p>
        </p:txBody>
      </p:sp>
      <p:sp>
        <p:nvSpPr>
          <p:cNvPr id="52227" name="Text Box 2"/>
          <p:cNvSpPr txBox="1">
            <a:spLocks noChangeArrowheads="1"/>
          </p:cNvSpPr>
          <p:nvPr/>
        </p:nvSpPr>
        <p:spPr bwMode="auto">
          <a:xfrm>
            <a:off x="611188" y="1320672"/>
            <a:ext cx="8064500" cy="246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dirty="0">
                <a:latin typeface="Times New Roman" panose="02020603050405020304" pitchFamily="18" charset="0"/>
              </a:rPr>
              <a:t>表中有 </a:t>
            </a:r>
            <a:r>
              <a:rPr lang="en-US" altLang="zh-CN" sz="2400" b="1" i="1" dirty="0">
                <a:latin typeface="Times New Roman" panose="02020603050405020304" pitchFamily="18" charset="0"/>
              </a:rPr>
              <a:t>m </a:t>
            </a:r>
            <a:r>
              <a:rPr lang="zh-CN" altLang="en-US" sz="2400" b="1" dirty="0">
                <a:latin typeface="Times New Roman" panose="02020603050405020304" pitchFamily="18" charset="0"/>
              </a:rPr>
              <a:t>行 </a:t>
            </a:r>
            <a:r>
              <a:rPr lang="en-US" altLang="zh-CN" sz="2400" b="1" i="1" dirty="0">
                <a:latin typeface="Times New Roman" panose="02020603050405020304" pitchFamily="18" charset="0"/>
              </a:rPr>
              <a:t>n </a:t>
            </a:r>
            <a:r>
              <a:rPr lang="zh-CN" altLang="en-US" sz="2400" b="1" dirty="0">
                <a:latin typeface="Times New Roman" panose="02020603050405020304" pitchFamily="18" charset="0"/>
              </a:rPr>
              <a:t>列</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共计 </a:t>
            </a:r>
            <a:r>
              <a:rPr lang="en-US" altLang="zh-CN" sz="2400" b="1" i="1" dirty="0" err="1">
                <a:latin typeface="Times New Roman" panose="02020603050405020304" pitchFamily="18" charset="0"/>
              </a:rPr>
              <a:t>mn</a:t>
            </a:r>
            <a:r>
              <a:rPr lang="en-US" altLang="zh-CN" sz="2400" b="1" i="1" dirty="0">
                <a:latin typeface="Times New Roman" panose="02020603050405020304" pitchFamily="18" charset="0"/>
              </a:rPr>
              <a:t> </a:t>
            </a:r>
            <a:r>
              <a:rPr lang="zh-CN" altLang="en-US" sz="2400" b="1" dirty="0">
                <a:latin typeface="Times New Roman" panose="02020603050405020304" pitchFamily="18" charset="0"/>
              </a:rPr>
              <a:t>项</a:t>
            </a:r>
          </a:p>
          <a:p>
            <a:pPr eaLnBrk="1" hangingPunct="1">
              <a:lnSpc>
                <a:spcPct val="130000"/>
              </a:lnSpc>
              <a:spcBef>
                <a:spcPct val="0"/>
              </a:spcBef>
              <a:buFontTx/>
              <a:buNone/>
            </a:pPr>
            <a:r>
              <a:rPr lang="zh-CN" altLang="en-US" sz="2800" dirty="0">
                <a:latin typeface="Times New Roman" panose="02020603050405020304" pitchFamily="18" charset="0"/>
              </a:rPr>
              <a:t> </a:t>
            </a:r>
          </a:p>
          <a:p>
            <a:pPr eaLnBrk="1" hangingPunct="1">
              <a:lnSpc>
                <a:spcPct val="130000"/>
              </a:lnSpc>
              <a:spcBef>
                <a:spcPct val="0"/>
              </a:spcBef>
              <a:buFontTx/>
              <a:buNone/>
            </a:pPr>
            <a:r>
              <a:rPr lang="zh-CN" altLang="en-US" sz="2800" dirty="0">
                <a:latin typeface="Times New Roman" panose="02020603050405020304" pitchFamily="18" charset="0"/>
              </a:rPr>
              <a:t>  </a:t>
            </a:r>
          </a:p>
          <a:p>
            <a:pPr eaLnBrk="1" hangingPunct="1">
              <a:lnSpc>
                <a:spcPct val="105000"/>
              </a:lnSpc>
              <a:spcBef>
                <a:spcPct val="0"/>
              </a:spcBef>
              <a:buFontTx/>
              <a:buNone/>
            </a:pPr>
            <a:endParaRPr lang="zh-CN" altLang="en-US" sz="2400" b="1" dirty="0">
              <a:latin typeface="Times New Roman" panose="02020603050405020304" pitchFamily="18" charset="0"/>
            </a:endParaRPr>
          </a:p>
          <a:p>
            <a:pPr eaLnBrk="1" hangingPunct="1">
              <a:lnSpc>
                <a:spcPct val="105000"/>
              </a:lnSpc>
              <a:spcBef>
                <a:spcPct val="0"/>
              </a:spcBef>
              <a:buFontTx/>
              <a:buNone/>
            </a:pPr>
            <a:r>
              <a:rPr lang="zh-CN" altLang="en-US" sz="2400" b="1" dirty="0">
                <a:latin typeface="Times New Roman" panose="02020603050405020304" pitchFamily="18" charset="0"/>
              </a:rPr>
              <a:t>对</a:t>
            </a:r>
            <a:r>
              <a:rPr lang="zh-CN" altLang="en-US" sz="2400" b="1" dirty="0" smtClean="0">
                <a:latin typeface="Times New Roman" panose="02020603050405020304" pitchFamily="18" charset="0"/>
              </a:rPr>
              <a:t>第 </a:t>
            </a:r>
            <a:r>
              <a:rPr lang="en-US" altLang="zh-CN" sz="2400" b="1" i="1" dirty="0" err="1" smtClean="0">
                <a:latin typeface="Times New Roman" panose="02020603050405020304" pitchFamily="18" charset="0"/>
              </a:rPr>
              <a:t>F</a:t>
            </a:r>
            <a:r>
              <a:rPr lang="en-US" altLang="zh-CN" sz="2400" b="1" i="1" baseline="-25000" dirty="0" err="1" smtClean="0">
                <a:latin typeface="Times New Roman" panose="02020603050405020304" pitchFamily="18" charset="0"/>
              </a:rPr>
              <a:t>k</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x</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项 </a:t>
            </a:r>
            <a:r>
              <a:rPr lang="en-US" altLang="zh-CN" sz="2400" b="1" dirty="0" smtClean="0">
                <a:latin typeface="Times New Roman" panose="02020603050405020304" pitchFamily="18" charset="0"/>
              </a:rPr>
              <a:t>( 2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rPr>
              <a:t>k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rPr>
              <a:t>n</a:t>
            </a:r>
            <a:r>
              <a:rPr lang="en-US" altLang="zh-CN" sz="2400" b="1" dirty="0" smtClean="0">
                <a:latin typeface="Times New Roman" panose="02020603050405020304" pitchFamily="18" charset="0"/>
              </a:rPr>
              <a:t>, 1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rPr>
              <a:t>x </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 </a:t>
            </a:r>
            <a:r>
              <a:rPr lang="zh-CN" altLang="en-US" sz="2400" b="1" dirty="0" smtClean="0">
                <a:latin typeface="Times New Roman" panose="02020603050405020304" pitchFamily="18" charset="0"/>
              </a:rPr>
              <a:t>要 </a:t>
            </a:r>
            <a:r>
              <a:rPr lang="en-US" altLang="zh-CN" sz="2400" b="1" i="1" dirty="0" smtClean="0">
                <a:latin typeface="Times New Roman" panose="02020603050405020304" pitchFamily="18" charset="0"/>
              </a:rPr>
              <a:t>x</a:t>
            </a:r>
            <a:r>
              <a:rPr lang="en-US" altLang="zh-CN" sz="2400" b="1" dirty="0" smtClean="0">
                <a:latin typeface="Times New Roman" panose="02020603050405020304" pitchFamily="18" charset="0"/>
              </a:rPr>
              <a:t>+1 </a:t>
            </a:r>
            <a:r>
              <a:rPr lang="zh-CN" altLang="en-US" sz="2400" b="1" dirty="0" smtClean="0">
                <a:latin typeface="Times New Roman" panose="02020603050405020304" pitchFamily="18" charset="0"/>
              </a:rPr>
              <a:t>次</a:t>
            </a:r>
            <a:r>
              <a:rPr lang="zh-CN" altLang="en-US" sz="2400" b="1" dirty="0">
                <a:latin typeface="Times New Roman" panose="02020603050405020304" pitchFamily="18" charset="0"/>
              </a:rPr>
              <a:t>加法</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a:t>
            </a:r>
            <a:r>
              <a:rPr lang="en-US" altLang="zh-CN" sz="2400" b="1" i="1" dirty="0" smtClean="0">
                <a:latin typeface="Times New Roman" panose="02020603050405020304" pitchFamily="18" charset="0"/>
              </a:rPr>
              <a:t> x </a:t>
            </a:r>
            <a:r>
              <a:rPr lang="zh-CN" altLang="en-US" sz="2400" b="1" dirty="0">
                <a:latin typeface="Times New Roman" panose="02020603050405020304" pitchFamily="18" charset="0"/>
              </a:rPr>
              <a:t>次比较</a:t>
            </a:r>
          </a:p>
        </p:txBody>
      </p:sp>
      <p:sp>
        <p:nvSpPr>
          <p:cNvPr id="52228" name="Rectangle 3"/>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52229" name="Object 4"/>
          <p:cNvGraphicFramePr>
            <a:graphicFrameLocks noChangeAspect="1"/>
          </p:cNvGraphicFramePr>
          <p:nvPr>
            <p:extLst>
              <p:ext uri="{D42A27DB-BD31-4B8C-83A1-F6EECF244321}">
                <p14:modId xmlns:p14="http://schemas.microsoft.com/office/powerpoint/2010/main" val="3843354256"/>
              </p:ext>
            </p:extLst>
          </p:nvPr>
        </p:nvGraphicFramePr>
        <p:xfrm>
          <a:off x="971601" y="3926276"/>
          <a:ext cx="5976664" cy="2167020"/>
        </p:xfrm>
        <a:graphic>
          <a:graphicData uri="http://schemas.openxmlformats.org/presentationml/2006/ole">
            <mc:AlternateContent xmlns:mc="http://schemas.openxmlformats.org/markup-compatibility/2006">
              <mc:Choice xmlns:v="urn:schemas-microsoft-com:vml" Requires="v">
                <p:oleObj spid="_x0000_s52236" name="公式" r:id="rId4" imgW="3124200" imgH="1130300" progId="Equation.3">
                  <p:embed/>
                </p:oleObj>
              </mc:Choice>
              <mc:Fallback>
                <p:oleObj name="公式" r:id="rId4" imgW="3124200" imgH="1130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1" y="3926276"/>
                        <a:ext cx="5976664" cy="2167020"/>
                      </a:xfrm>
                      <a:prstGeom prst="rect">
                        <a:avLst/>
                      </a:prstGeom>
                      <a:noFill/>
                      <a:ln>
                        <a:noFill/>
                      </a:ln>
                    </p:spPr>
                  </p:pic>
                </p:oleObj>
              </mc:Fallback>
            </mc:AlternateContent>
          </a:graphicData>
        </a:graphic>
      </p:graphicFrame>
      <p:graphicFrame>
        <p:nvGraphicFramePr>
          <p:cNvPr id="52230" name="Object 5"/>
          <p:cNvGraphicFramePr>
            <a:graphicFrameLocks noChangeAspect="1"/>
          </p:cNvGraphicFramePr>
          <p:nvPr>
            <p:extLst>
              <p:ext uri="{D42A27DB-BD31-4B8C-83A1-F6EECF244321}">
                <p14:modId xmlns:p14="http://schemas.microsoft.com/office/powerpoint/2010/main" val="4220056261"/>
              </p:ext>
            </p:extLst>
          </p:nvPr>
        </p:nvGraphicFramePr>
        <p:xfrm>
          <a:off x="1403648" y="1923430"/>
          <a:ext cx="6265441" cy="1206992"/>
        </p:xfrm>
        <a:graphic>
          <a:graphicData uri="http://schemas.openxmlformats.org/presentationml/2006/ole">
            <mc:AlternateContent xmlns:mc="http://schemas.openxmlformats.org/markup-compatibility/2006">
              <mc:Choice xmlns:v="urn:schemas-microsoft-com:vml" Requires="v">
                <p:oleObj spid="_x0000_s52237" name="公式" r:id="rId6" imgW="2743200" imgH="533400" progId="Equation.3">
                  <p:embed/>
                </p:oleObj>
              </mc:Choice>
              <mc:Fallback>
                <p:oleObj name="公式" r:id="rId6" imgW="2743200" imgH="5334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1923430"/>
                        <a:ext cx="6265441" cy="1206992"/>
                      </a:xfrm>
                      <a:prstGeom prst="rect">
                        <a:avLst/>
                      </a:prstGeom>
                      <a:noFill/>
                      <a:ln>
                        <a:noFill/>
                      </a:ln>
                    </p:spPr>
                  </p:pic>
                </p:oleObj>
              </mc:Fallback>
            </mc:AlternateContent>
          </a:graphicData>
        </a:graphic>
      </p:graphicFrame>
      <p:sp>
        <p:nvSpPr>
          <p:cNvPr id="52231" name="Rectangle 7"/>
          <p:cNvSpPr>
            <a:spLocks noGrp="1" noChangeArrowheads="1"/>
          </p:cNvSpPr>
          <p:nvPr>
            <p:ph type="title"/>
          </p:nvPr>
        </p:nvSpPr>
        <p:spPr>
          <a:xfrm>
            <a:off x="446088" y="444501"/>
            <a:ext cx="8229600" cy="633412"/>
          </a:xfrm>
        </p:spPr>
        <p:txBody>
          <a:bodyPr/>
          <a:lstStyle/>
          <a:p>
            <a:r>
              <a:rPr lang="zh-CN" altLang="en-US" sz="4000" b="1" dirty="0" smtClean="0">
                <a:solidFill>
                  <a:srgbClr val="C00000"/>
                </a:solidFill>
              </a:rPr>
              <a:t>算法的复杂度分析</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B2DA21D-7C9E-40F8-AF27-EB27DDFFD8CD}" type="slidenum">
              <a:rPr lang="en-US" altLang="zh-CN" sz="1800" smtClean="0"/>
              <a:pPr>
                <a:spcBef>
                  <a:spcPct val="0"/>
                </a:spcBef>
                <a:buFontTx/>
                <a:buNone/>
              </a:pPr>
              <a:t>2</a:t>
            </a:fld>
            <a:endParaRPr lang="en-US" altLang="zh-CN" sz="1800" smtClean="0"/>
          </a:p>
        </p:txBody>
      </p:sp>
      <p:grpSp>
        <p:nvGrpSpPr>
          <p:cNvPr id="18435" name="Group 4"/>
          <p:cNvGrpSpPr>
            <a:grpSpLocks/>
          </p:cNvGrpSpPr>
          <p:nvPr/>
        </p:nvGrpSpPr>
        <p:grpSpPr bwMode="auto">
          <a:xfrm>
            <a:off x="1379538" y="1785938"/>
            <a:ext cx="6335712" cy="4344987"/>
            <a:chOff x="839" y="1192"/>
            <a:chExt cx="3991" cy="2737"/>
          </a:xfrm>
        </p:grpSpPr>
        <p:grpSp>
          <p:nvGrpSpPr>
            <p:cNvPr id="18438" name="Group 5"/>
            <p:cNvGrpSpPr>
              <a:grpSpLocks/>
            </p:cNvGrpSpPr>
            <p:nvPr/>
          </p:nvGrpSpPr>
          <p:grpSpPr bwMode="auto">
            <a:xfrm>
              <a:off x="839" y="1192"/>
              <a:ext cx="3991" cy="2737"/>
              <a:chOff x="839" y="1192"/>
              <a:chExt cx="3991" cy="2737"/>
            </a:xfrm>
          </p:grpSpPr>
          <p:grpSp>
            <p:nvGrpSpPr>
              <p:cNvPr id="18445" name="Group 6"/>
              <p:cNvGrpSpPr>
                <a:grpSpLocks/>
              </p:cNvGrpSpPr>
              <p:nvPr/>
            </p:nvGrpSpPr>
            <p:grpSpPr bwMode="auto">
              <a:xfrm>
                <a:off x="930" y="1434"/>
                <a:ext cx="3900" cy="2495"/>
                <a:chOff x="840" y="1434"/>
                <a:chExt cx="3900" cy="2495"/>
              </a:xfrm>
            </p:grpSpPr>
            <p:grpSp>
              <p:nvGrpSpPr>
                <p:cNvPr id="18464" name="Group 7"/>
                <p:cNvGrpSpPr>
                  <a:grpSpLocks/>
                </p:cNvGrpSpPr>
                <p:nvPr/>
              </p:nvGrpSpPr>
              <p:grpSpPr bwMode="auto">
                <a:xfrm>
                  <a:off x="840" y="1434"/>
                  <a:ext cx="3900" cy="2495"/>
                  <a:chOff x="930" y="1434"/>
                  <a:chExt cx="3900" cy="2495"/>
                </a:xfrm>
              </p:grpSpPr>
              <p:sp>
                <p:nvSpPr>
                  <p:cNvPr id="18497" name="Rectangle 8"/>
                  <p:cNvSpPr>
                    <a:spLocks noChangeArrowheads="1"/>
                  </p:cNvSpPr>
                  <p:nvPr/>
                </p:nvSpPr>
                <p:spPr bwMode="auto">
                  <a:xfrm>
                    <a:off x="930" y="1434"/>
                    <a:ext cx="304" cy="259"/>
                  </a:xfrm>
                  <a:prstGeom prst="rect">
                    <a:avLst/>
                  </a:prstGeom>
                  <a:solidFill>
                    <a:srgbClr val="D8FF69"/>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S</a:t>
                    </a:r>
                    <a:r>
                      <a:rPr lang="en-US" altLang="zh-CN" sz="2000" b="1" baseline="-25000">
                        <a:latin typeface="Arial" panose="020B0604020202020204" pitchFamily="34" charset="0"/>
                      </a:rPr>
                      <a:t>1</a:t>
                    </a:r>
                  </a:p>
                </p:txBody>
              </p:sp>
              <p:sp>
                <p:nvSpPr>
                  <p:cNvPr id="18498" name="Rectangle 9"/>
                  <p:cNvSpPr>
                    <a:spLocks noChangeArrowheads="1"/>
                  </p:cNvSpPr>
                  <p:nvPr/>
                </p:nvSpPr>
                <p:spPr bwMode="auto">
                  <a:xfrm>
                    <a:off x="930" y="1992"/>
                    <a:ext cx="304" cy="259"/>
                  </a:xfrm>
                  <a:prstGeom prst="rect">
                    <a:avLst/>
                  </a:prstGeom>
                  <a:solidFill>
                    <a:srgbClr val="CCFF33"/>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Arial" panose="020B0604020202020204" pitchFamily="34" charset="0"/>
                      </a:rPr>
                      <a:t>S</a:t>
                    </a:r>
                    <a:r>
                      <a:rPr lang="en-US" altLang="zh-CN" sz="1800" b="1" baseline="-25000">
                        <a:latin typeface="Arial" panose="020B0604020202020204" pitchFamily="34" charset="0"/>
                      </a:rPr>
                      <a:t>2</a:t>
                    </a:r>
                  </a:p>
                </p:txBody>
              </p:sp>
              <p:sp>
                <p:nvSpPr>
                  <p:cNvPr id="18499" name="Rectangle 10"/>
                  <p:cNvSpPr>
                    <a:spLocks noChangeArrowheads="1"/>
                  </p:cNvSpPr>
                  <p:nvPr/>
                </p:nvSpPr>
                <p:spPr bwMode="auto">
                  <a:xfrm>
                    <a:off x="930" y="2536"/>
                    <a:ext cx="304" cy="259"/>
                  </a:xfrm>
                  <a:prstGeom prst="rect">
                    <a:avLst/>
                  </a:prstGeom>
                  <a:solidFill>
                    <a:srgbClr val="CCFF33"/>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S</a:t>
                    </a:r>
                    <a:r>
                      <a:rPr lang="en-US" altLang="zh-CN" sz="2000" b="1" baseline="-25000">
                        <a:latin typeface="Arial" panose="020B0604020202020204" pitchFamily="34" charset="0"/>
                      </a:rPr>
                      <a:t>3</a:t>
                    </a:r>
                  </a:p>
                </p:txBody>
              </p:sp>
              <p:sp>
                <p:nvSpPr>
                  <p:cNvPr id="18500" name="Rectangle 11"/>
                  <p:cNvSpPr>
                    <a:spLocks noChangeArrowheads="1"/>
                  </p:cNvSpPr>
                  <p:nvPr/>
                </p:nvSpPr>
                <p:spPr bwMode="auto">
                  <a:xfrm>
                    <a:off x="930" y="3080"/>
                    <a:ext cx="304" cy="259"/>
                  </a:xfrm>
                  <a:prstGeom prst="rect">
                    <a:avLst/>
                  </a:prstGeom>
                  <a:solidFill>
                    <a:srgbClr val="CCFF33"/>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S</a:t>
                    </a:r>
                    <a:r>
                      <a:rPr lang="en-US" altLang="zh-CN" sz="2000" b="1" baseline="-25000">
                        <a:latin typeface="Arial" panose="020B0604020202020204" pitchFamily="34" charset="0"/>
                      </a:rPr>
                      <a:t>4</a:t>
                    </a:r>
                  </a:p>
                </p:txBody>
              </p:sp>
              <p:sp>
                <p:nvSpPr>
                  <p:cNvPr id="18501" name="Rectangle 12"/>
                  <p:cNvSpPr>
                    <a:spLocks noChangeArrowheads="1"/>
                  </p:cNvSpPr>
                  <p:nvPr/>
                </p:nvSpPr>
                <p:spPr bwMode="auto">
                  <a:xfrm>
                    <a:off x="930" y="3670"/>
                    <a:ext cx="304" cy="259"/>
                  </a:xfrm>
                  <a:prstGeom prst="rect">
                    <a:avLst/>
                  </a:prstGeom>
                  <a:solidFill>
                    <a:srgbClr val="CCFF33"/>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S</a:t>
                    </a:r>
                    <a:r>
                      <a:rPr lang="en-US" altLang="zh-CN" sz="2000" b="1" baseline="-25000">
                        <a:latin typeface="Arial" panose="020B0604020202020204" pitchFamily="34" charset="0"/>
                      </a:rPr>
                      <a:t>5</a:t>
                    </a:r>
                  </a:p>
                </p:txBody>
              </p:sp>
              <p:sp>
                <p:nvSpPr>
                  <p:cNvPr id="18502" name="Rectangle 13"/>
                  <p:cNvSpPr>
                    <a:spLocks noChangeArrowheads="1"/>
                  </p:cNvSpPr>
                  <p:nvPr/>
                </p:nvSpPr>
                <p:spPr bwMode="auto">
                  <a:xfrm>
                    <a:off x="4526" y="1434"/>
                    <a:ext cx="304" cy="259"/>
                  </a:xfrm>
                  <a:prstGeom prst="rect">
                    <a:avLst/>
                  </a:prstGeom>
                  <a:solidFill>
                    <a:srgbClr val="FFFF00"/>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T</a:t>
                    </a:r>
                    <a:r>
                      <a:rPr lang="en-US" altLang="zh-CN" sz="2000" b="1" baseline="-25000">
                        <a:latin typeface="Arial" panose="020B0604020202020204" pitchFamily="34" charset="0"/>
                      </a:rPr>
                      <a:t>1</a:t>
                    </a:r>
                  </a:p>
                </p:txBody>
              </p:sp>
              <p:sp>
                <p:nvSpPr>
                  <p:cNvPr id="18503" name="Rectangle 14"/>
                  <p:cNvSpPr>
                    <a:spLocks noChangeArrowheads="1"/>
                  </p:cNvSpPr>
                  <p:nvPr/>
                </p:nvSpPr>
                <p:spPr bwMode="auto">
                  <a:xfrm>
                    <a:off x="4526" y="1992"/>
                    <a:ext cx="304" cy="259"/>
                  </a:xfrm>
                  <a:prstGeom prst="rect">
                    <a:avLst/>
                  </a:prstGeom>
                  <a:solidFill>
                    <a:srgbClr val="FFFF00"/>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T</a:t>
                    </a:r>
                    <a:r>
                      <a:rPr lang="en-US" altLang="zh-CN" sz="2000" b="1" baseline="-25000">
                        <a:latin typeface="Arial" panose="020B0604020202020204" pitchFamily="34" charset="0"/>
                      </a:rPr>
                      <a:t>2</a:t>
                    </a:r>
                  </a:p>
                </p:txBody>
              </p:sp>
              <p:sp>
                <p:nvSpPr>
                  <p:cNvPr id="18504" name="Rectangle 15"/>
                  <p:cNvSpPr>
                    <a:spLocks noChangeArrowheads="1"/>
                  </p:cNvSpPr>
                  <p:nvPr/>
                </p:nvSpPr>
                <p:spPr bwMode="auto">
                  <a:xfrm>
                    <a:off x="4526" y="2536"/>
                    <a:ext cx="304" cy="259"/>
                  </a:xfrm>
                  <a:prstGeom prst="rect">
                    <a:avLst/>
                  </a:prstGeom>
                  <a:solidFill>
                    <a:srgbClr val="FFFF00"/>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T</a:t>
                    </a:r>
                    <a:r>
                      <a:rPr lang="en-US" altLang="zh-CN" sz="2000" b="1" baseline="-25000">
                        <a:latin typeface="Arial" panose="020B0604020202020204" pitchFamily="34" charset="0"/>
                      </a:rPr>
                      <a:t>3</a:t>
                    </a:r>
                  </a:p>
                </p:txBody>
              </p:sp>
              <p:sp>
                <p:nvSpPr>
                  <p:cNvPr id="18505" name="Rectangle 16"/>
                  <p:cNvSpPr>
                    <a:spLocks noChangeArrowheads="1"/>
                  </p:cNvSpPr>
                  <p:nvPr/>
                </p:nvSpPr>
                <p:spPr bwMode="auto">
                  <a:xfrm>
                    <a:off x="4526" y="3080"/>
                    <a:ext cx="304" cy="259"/>
                  </a:xfrm>
                  <a:prstGeom prst="rect">
                    <a:avLst/>
                  </a:prstGeom>
                  <a:solidFill>
                    <a:srgbClr val="FFFF00"/>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T</a:t>
                    </a:r>
                    <a:r>
                      <a:rPr lang="en-US" altLang="zh-CN" sz="2000" b="1" baseline="-25000">
                        <a:latin typeface="Arial" panose="020B0604020202020204" pitchFamily="34" charset="0"/>
                      </a:rPr>
                      <a:t>4</a:t>
                    </a:r>
                  </a:p>
                </p:txBody>
              </p:sp>
              <p:sp>
                <p:nvSpPr>
                  <p:cNvPr id="18506" name="Rectangle 17"/>
                  <p:cNvSpPr>
                    <a:spLocks noChangeArrowheads="1"/>
                  </p:cNvSpPr>
                  <p:nvPr/>
                </p:nvSpPr>
                <p:spPr bwMode="auto">
                  <a:xfrm>
                    <a:off x="4526" y="3670"/>
                    <a:ext cx="304" cy="259"/>
                  </a:xfrm>
                  <a:prstGeom prst="rect">
                    <a:avLst/>
                  </a:prstGeom>
                  <a:solidFill>
                    <a:srgbClr val="FFFF00"/>
                  </a:solidFill>
                  <a:ln w="254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T</a:t>
                    </a:r>
                    <a:r>
                      <a:rPr lang="en-US" altLang="zh-CN" sz="2000" b="1" baseline="-25000">
                        <a:latin typeface="Arial" panose="020B0604020202020204" pitchFamily="34" charset="0"/>
                      </a:rPr>
                      <a:t>5</a:t>
                    </a:r>
                  </a:p>
                </p:txBody>
              </p:sp>
              <p:sp>
                <p:nvSpPr>
                  <p:cNvPr id="18507" name="Oval 18"/>
                  <p:cNvSpPr>
                    <a:spLocks noChangeArrowheads="1"/>
                  </p:cNvSpPr>
                  <p:nvPr/>
                </p:nvSpPr>
                <p:spPr bwMode="auto">
                  <a:xfrm>
                    <a:off x="2699" y="1434"/>
                    <a:ext cx="317" cy="318"/>
                  </a:xfrm>
                  <a:prstGeom prst="ellipse">
                    <a:avLst/>
                  </a:prstGeom>
                  <a:solidFill>
                    <a:srgbClr val="FF9933">
                      <a:alpha val="3294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B</a:t>
                    </a:r>
                    <a:r>
                      <a:rPr lang="en-US" altLang="zh-CN" sz="2000" b="1" baseline="-25000">
                        <a:latin typeface="Arial" panose="020B0604020202020204" pitchFamily="34" charset="0"/>
                      </a:rPr>
                      <a:t>1</a:t>
                    </a:r>
                  </a:p>
                </p:txBody>
              </p:sp>
              <p:sp>
                <p:nvSpPr>
                  <p:cNvPr id="38988" name="Oval 19"/>
                  <p:cNvSpPr>
                    <a:spLocks noChangeArrowheads="1"/>
                  </p:cNvSpPr>
                  <p:nvPr/>
                </p:nvSpPr>
                <p:spPr bwMode="auto">
                  <a:xfrm>
                    <a:off x="1792" y="1661"/>
                    <a:ext cx="317" cy="318"/>
                  </a:xfrm>
                  <a:prstGeom prst="ellipse">
                    <a:avLst/>
                  </a:prstGeom>
                  <a:solidFill>
                    <a:schemeClr val="bg1">
                      <a:lumMod val="85000"/>
                      <a:alpha val="67058"/>
                    </a:schemeClr>
                  </a:solidFill>
                  <a:ln w="25400">
                    <a:solidFill>
                      <a:schemeClr val="tx1"/>
                    </a:solidFill>
                    <a:round/>
                    <a:headEnd/>
                    <a:tailEnd/>
                  </a:ln>
                </p:spPr>
                <p:txBody>
                  <a:bodyPr wrap="none" anchor="ctr"/>
                  <a:lstStyle/>
                  <a:p>
                    <a:pPr algn="ctr" eaLnBrk="1" hangingPunct="1">
                      <a:defRPr/>
                    </a:pPr>
                    <a:r>
                      <a:rPr lang="en-US" altLang="zh-CN" b="1" dirty="0">
                        <a:latin typeface="Arial" charset="0"/>
                      </a:rPr>
                      <a:t>A</a:t>
                    </a:r>
                    <a:r>
                      <a:rPr lang="en-US" altLang="zh-CN" b="1" baseline="-25000" dirty="0">
                        <a:latin typeface="Arial" charset="0"/>
                      </a:rPr>
                      <a:t>1</a:t>
                    </a:r>
                  </a:p>
                </p:txBody>
              </p:sp>
              <p:sp>
                <p:nvSpPr>
                  <p:cNvPr id="38989" name="Oval 20"/>
                  <p:cNvSpPr>
                    <a:spLocks noChangeArrowheads="1"/>
                  </p:cNvSpPr>
                  <p:nvPr/>
                </p:nvSpPr>
                <p:spPr bwMode="auto">
                  <a:xfrm>
                    <a:off x="1792" y="2205"/>
                    <a:ext cx="317" cy="318"/>
                  </a:xfrm>
                  <a:prstGeom prst="ellipse">
                    <a:avLst/>
                  </a:prstGeom>
                  <a:solidFill>
                    <a:schemeClr val="bg1">
                      <a:lumMod val="85000"/>
                      <a:alpha val="67058"/>
                    </a:schemeClr>
                  </a:solidFill>
                  <a:ln w="25400">
                    <a:solidFill>
                      <a:schemeClr val="tx1"/>
                    </a:solidFill>
                    <a:round/>
                    <a:headEnd/>
                    <a:tailEnd/>
                  </a:ln>
                </p:spPr>
                <p:txBody>
                  <a:bodyPr wrap="none" anchor="ctr"/>
                  <a:lstStyle/>
                  <a:p>
                    <a:pPr algn="ctr" eaLnBrk="1" hangingPunct="1">
                      <a:defRPr/>
                    </a:pPr>
                    <a:r>
                      <a:rPr lang="en-US" altLang="zh-CN" b="1">
                        <a:latin typeface="Arial" charset="0"/>
                      </a:rPr>
                      <a:t>A</a:t>
                    </a:r>
                    <a:r>
                      <a:rPr lang="en-US" altLang="zh-CN" b="1" baseline="-25000">
                        <a:latin typeface="Arial" charset="0"/>
                      </a:rPr>
                      <a:t>2</a:t>
                    </a:r>
                  </a:p>
                </p:txBody>
              </p:sp>
              <p:sp>
                <p:nvSpPr>
                  <p:cNvPr id="38990" name="Oval 21"/>
                  <p:cNvSpPr>
                    <a:spLocks noChangeArrowheads="1"/>
                  </p:cNvSpPr>
                  <p:nvPr/>
                </p:nvSpPr>
                <p:spPr bwMode="auto">
                  <a:xfrm>
                    <a:off x="1792" y="2749"/>
                    <a:ext cx="317" cy="318"/>
                  </a:xfrm>
                  <a:prstGeom prst="ellipse">
                    <a:avLst/>
                  </a:prstGeom>
                  <a:solidFill>
                    <a:schemeClr val="bg1">
                      <a:lumMod val="85000"/>
                      <a:alpha val="67058"/>
                    </a:schemeClr>
                  </a:solidFill>
                  <a:ln w="25400">
                    <a:solidFill>
                      <a:schemeClr val="tx1"/>
                    </a:solidFill>
                    <a:round/>
                    <a:headEnd/>
                    <a:tailEnd/>
                  </a:ln>
                </p:spPr>
                <p:txBody>
                  <a:bodyPr wrap="none" anchor="ctr"/>
                  <a:lstStyle/>
                  <a:p>
                    <a:pPr algn="ctr" eaLnBrk="1" hangingPunct="1">
                      <a:defRPr/>
                    </a:pPr>
                    <a:r>
                      <a:rPr lang="en-US" altLang="zh-CN" sz="2000" b="1">
                        <a:latin typeface="Arial" charset="0"/>
                      </a:rPr>
                      <a:t>A</a:t>
                    </a:r>
                    <a:r>
                      <a:rPr lang="en-US" altLang="zh-CN" sz="2000" b="1" baseline="-25000">
                        <a:latin typeface="Arial" charset="0"/>
                      </a:rPr>
                      <a:t>3</a:t>
                    </a:r>
                  </a:p>
                </p:txBody>
              </p:sp>
              <p:sp>
                <p:nvSpPr>
                  <p:cNvPr id="38991" name="Oval 22"/>
                  <p:cNvSpPr>
                    <a:spLocks noChangeArrowheads="1"/>
                  </p:cNvSpPr>
                  <p:nvPr/>
                </p:nvSpPr>
                <p:spPr bwMode="auto">
                  <a:xfrm>
                    <a:off x="1792" y="3339"/>
                    <a:ext cx="317" cy="318"/>
                  </a:xfrm>
                  <a:prstGeom prst="ellipse">
                    <a:avLst/>
                  </a:prstGeom>
                  <a:solidFill>
                    <a:schemeClr val="bg1">
                      <a:lumMod val="85000"/>
                      <a:alpha val="67058"/>
                    </a:schemeClr>
                  </a:solidFill>
                  <a:ln w="25400">
                    <a:solidFill>
                      <a:schemeClr val="tx1"/>
                    </a:solidFill>
                    <a:round/>
                    <a:headEnd/>
                    <a:tailEnd/>
                  </a:ln>
                </p:spPr>
                <p:txBody>
                  <a:bodyPr wrap="none" anchor="ctr"/>
                  <a:lstStyle/>
                  <a:p>
                    <a:pPr algn="ctr" eaLnBrk="1" hangingPunct="1">
                      <a:defRPr/>
                    </a:pPr>
                    <a:r>
                      <a:rPr lang="en-US" altLang="zh-CN" b="1">
                        <a:latin typeface="Arial" charset="0"/>
                      </a:rPr>
                      <a:t>A</a:t>
                    </a:r>
                    <a:r>
                      <a:rPr lang="en-US" altLang="zh-CN" b="1" baseline="-25000">
                        <a:latin typeface="Arial" charset="0"/>
                      </a:rPr>
                      <a:t>4</a:t>
                    </a:r>
                  </a:p>
                </p:txBody>
              </p:sp>
              <p:sp>
                <p:nvSpPr>
                  <p:cNvPr id="18512" name="Oval 23"/>
                  <p:cNvSpPr>
                    <a:spLocks noChangeArrowheads="1"/>
                  </p:cNvSpPr>
                  <p:nvPr/>
                </p:nvSpPr>
                <p:spPr bwMode="auto">
                  <a:xfrm>
                    <a:off x="2699" y="1933"/>
                    <a:ext cx="317" cy="318"/>
                  </a:xfrm>
                  <a:prstGeom prst="ellipse">
                    <a:avLst/>
                  </a:prstGeom>
                  <a:solidFill>
                    <a:srgbClr val="FF9933">
                      <a:alpha val="3294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Arial" panose="020B0604020202020204" pitchFamily="34" charset="0"/>
                      </a:rPr>
                      <a:t>B</a:t>
                    </a:r>
                    <a:r>
                      <a:rPr lang="en-US" altLang="zh-CN" sz="1800" b="1" baseline="-25000">
                        <a:latin typeface="Arial" panose="020B0604020202020204" pitchFamily="34" charset="0"/>
                      </a:rPr>
                      <a:t>2</a:t>
                    </a:r>
                  </a:p>
                </p:txBody>
              </p:sp>
              <p:sp>
                <p:nvSpPr>
                  <p:cNvPr id="18513" name="Oval 24"/>
                  <p:cNvSpPr>
                    <a:spLocks noChangeArrowheads="1"/>
                  </p:cNvSpPr>
                  <p:nvPr/>
                </p:nvSpPr>
                <p:spPr bwMode="auto">
                  <a:xfrm>
                    <a:off x="2699" y="2477"/>
                    <a:ext cx="317" cy="318"/>
                  </a:xfrm>
                  <a:prstGeom prst="ellipse">
                    <a:avLst/>
                  </a:prstGeom>
                  <a:solidFill>
                    <a:srgbClr val="FF9933">
                      <a:alpha val="3294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B</a:t>
                    </a:r>
                    <a:r>
                      <a:rPr lang="en-US" altLang="zh-CN" sz="2000" b="1" baseline="-25000">
                        <a:latin typeface="Arial" panose="020B0604020202020204" pitchFamily="34" charset="0"/>
                      </a:rPr>
                      <a:t>3</a:t>
                    </a:r>
                  </a:p>
                </p:txBody>
              </p:sp>
              <p:sp>
                <p:nvSpPr>
                  <p:cNvPr id="18514" name="Oval 25"/>
                  <p:cNvSpPr>
                    <a:spLocks noChangeArrowheads="1"/>
                  </p:cNvSpPr>
                  <p:nvPr/>
                </p:nvSpPr>
                <p:spPr bwMode="auto">
                  <a:xfrm>
                    <a:off x="2699" y="3021"/>
                    <a:ext cx="317" cy="318"/>
                  </a:xfrm>
                  <a:prstGeom prst="ellipse">
                    <a:avLst/>
                  </a:prstGeom>
                  <a:solidFill>
                    <a:srgbClr val="FF9933">
                      <a:alpha val="3294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B</a:t>
                    </a:r>
                    <a:r>
                      <a:rPr lang="en-US" altLang="zh-CN" sz="2000" b="1" baseline="-25000">
                        <a:latin typeface="Arial" panose="020B0604020202020204" pitchFamily="34" charset="0"/>
                      </a:rPr>
                      <a:t>4</a:t>
                    </a:r>
                  </a:p>
                </p:txBody>
              </p:sp>
              <p:sp>
                <p:nvSpPr>
                  <p:cNvPr id="18515" name="Oval 26"/>
                  <p:cNvSpPr>
                    <a:spLocks noChangeArrowheads="1"/>
                  </p:cNvSpPr>
                  <p:nvPr/>
                </p:nvSpPr>
                <p:spPr bwMode="auto">
                  <a:xfrm>
                    <a:off x="2699" y="3611"/>
                    <a:ext cx="317" cy="318"/>
                  </a:xfrm>
                  <a:prstGeom prst="ellipse">
                    <a:avLst/>
                  </a:prstGeom>
                  <a:solidFill>
                    <a:srgbClr val="FF9933">
                      <a:alpha val="3294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B</a:t>
                    </a:r>
                    <a:r>
                      <a:rPr lang="en-US" altLang="zh-CN" sz="2000" b="1" baseline="-25000">
                        <a:latin typeface="Arial" panose="020B0604020202020204" pitchFamily="34" charset="0"/>
                      </a:rPr>
                      <a:t>5</a:t>
                    </a:r>
                  </a:p>
                </p:txBody>
              </p:sp>
              <p:sp>
                <p:nvSpPr>
                  <p:cNvPr id="18516" name="Oval 27"/>
                  <p:cNvSpPr>
                    <a:spLocks noChangeArrowheads="1"/>
                  </p:cNvSpPr>
                  <p:nvPr/>
                </p:nvSpPr>
                <p:spPr bwMode="auto">
                  <a:xfrm>
                    <a:off x="3561" y="1661"/>
                    <a:ext cx="317" cy="318"/>
                  </a:xfrm>
                  <a:prstGeom prst="ellipse">
                    <a:avLst/>
                  </a:prstGeom>
                  <a:solidFill>
                    <a:srgbClr val="99CC00">
                      <a:alpha val="3490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C</a:t>
                    </a:r>
                    <a:r>
                      <a:rPr lang="en-US" altLang="zh-CN" sz="2000" b="1" baseline="-25000">
                        <a:latin typeface="Arial" panose="020B0604020202020204" pitchFamily="34" charset="0"/>
                      </a:rPr>
                      <a:t>1</a:t>
                    </a:r>
                  </a:p>
                </p:txBody>
              </p:sp>
              <p:sp>
                <p:nvSpPr>
                  <p:cNvPr id="18517" name="Oval 28"/>
                  <p:cNvSpPr>
                    <a:spLocks noChangeArrowheads="1"/>
                  </p:cNvSpPr>
                  <p:nvPr/>
                </p:nvSpPr>
                <p:spPr bwMode="auto">
                  <a:xfrm>
                    <a:off x="3561" y="2205"/>
                    <a:ext cx="317" cy="318"/>
                  </a:xfrm>
                  <a:prstGeom prst="ellipse">
                    <a:avLst/>
                  </a:prstGeom>
                  <a:solidFill>
                    <a:srgbClr val="99CC00">
                      <a:alpha val="3490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C</a:t>
                    </a:r>
                    <a:r>
                      <a:rPr lang="en-US" altLang="zh-CN" sz="2000" b="1" baseline="-25000">
                        <a:latin typeface="Arial" panose="020B0604020202020204" pitchFamily="34" charset="0"/>
                      </a:rPr>
                      <a:t>2</a:t>
                    </a:r>
                  </a:p>
                </p:txBody>
              </p:sp>
              <p:sp>
                <p:nvSpPr>
                  <p:cNvPr id="18518" name="Oval 29"/>
                  <p:cNvSpPr>
                    <a:spLocks noChangeArrowheads="1"/>
                  </p:cNvSpPr>
                  <p:nvPr/>
                </p:nvSpPr>
                <p:spPr bwMode="auto">
                  <a:xfrm>
                    <a:off x="3561" y="2749"/>
                    <a:ext cx="317" cy="318"/>
                  </a:xfrm>
                  <a:prstGeom prst="ellipse">
                    <a:avLst/>
                  </a:prstGeom>
                  <a:solidFill>
                    <a:srgbClr val="99CC00">
                      <a:alpha val="3490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a:latin typeface="Arial" panose="020B0604020202020204" pitchFamily="34" charset="0"/>
                      </a:rPr>
                      <a:t>C</a:t>
                    </a:r>
                    <a:r>
                      <a:rPr lang="en-US" altLang="zh-CN" sz="1800" b="1" baseline="-25000">
                        <a:latin typeface="Arial" panose="020B0604020202020204" pitchFamily="34" charset="0"/>
                      </a:rPr>
                      <a:t>3</a:t>
                    </a:r>
                  </a:p>
                </p:txBody>
              </p:sp>
              <p:sp>
                <p:nvSpPr>
                  <p:cNvPr id="18519" name="Oval 30"/>
                  <p:cNvSpPr>
                    <a:spLocks noChangeArrowheads="1"/>
                  </p:cNvSpPr>
                  <p:nvPr/>
                </p:nvSpPr>
                <p:spPr bwMode="auto">
                  <a:xfrm>
                    <a:off x="3561" y="3339"/>
                    <a:ext cx="317" cy="318"/>
                  </a:xfrm>
                  <a:prstGeom prst="ellipse">
                    <a:avLst/>
                  </a:prstGeom>
                  <a:solidFill>
                    <a:srgbClr val="99CC00">
                      <a:alpha val="34901"/>
                    </a:srgbClr>
                  </a:solidFill>
                  <a:ln w="254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latin typeface="Arial" panose="020B0604020202020204" pitchFamily="34" charset="0"/>
                      </a:rPr>
                      <a:t>C</a:t>
                    </a:r>
                    <a:r>
                      <a:rPr lang="en-US" altLang="zh-CN" sz="2000" b="1" baseline="-25000">
                        <a:latin typeface="Arial" panose="020B0604020202020204" pitchFamily="34" charset="0"/>
                      </a:rPr>
                      <a:t>4</a:t>
                    </a:r>
                  </a:p>
                </p:txBody>
              </p:sp>
              <p:sp>
                <p:nvSpPr>
                  <p:cNvPr id="18520" name="Line 31"/>
                  <p:cNvSpPr>
                    <a:spLocks noChangeShapeType="1"/>
                  </p:cNvSpPr>
                  <p:nvPr/>
                </p:nvSpPr>
                <p:spPr bwMode="auto">
                  <a:xfrm>
                    <a:off x="1247" y="1570"/>
                    <a:ext cx="544"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1" name="Line 32"/>
                  <p:cNvSpPr>
                    <a:spLocks noChangeShapeType="1"/>
                  </p:cNvSpPr>
                  <p:nvPr/>
                </p:nvSpPr>
                <p:spPr bwMode="auto">
                  <a:xfrm>
                    <a:off x="2109" y="1842"/>
                    <a:ext cx="59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2" name="Line 33"/>
                  <p:cNvSpPr>
                    <a:spLocks noChangeShapeType="1"/>
                  </p:cNvSpPr>
                  <p:nvPr/>
                </p:nvSpPr>
                <p:spPr bwMode="auto">
                  <a:xfrm>
                    <a:off x="3016" y="2160"/>
                    <a:ext cx="544"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3" name="Line 34"/>
                  <p:cNvSpPr>
                    <a:spLocks noChangeShapeType="1"/>
                  </p:cNvSpPr>
                  <p:nvPr/>
                </p:nvSpPr>
                <p:spPr bwMode="auto">
                  <a:xfrm>
                    <a:off x="3878" y="2432"/>
                    <a:ext cx="635"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4" name="Line 35"/>
                  <p:cNvSpPr>
                    <a:spLocks noChangeShapeType="1"/>
                  </p:cNvSpPr>
                  <p:nvPr/>
                </p:nvSpPr>
                <p:spPr bwMode="auto">
                  <a:xfrm flipV="1">
                    <a:off x="1247" y="1888"/>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5" name="Line 36"/>
                  <p:cNvSpPr>
                    <a:spLocks noChangeShapeType="1"/>
                  </p:cNvSpPr>
                  <p:nvPr/>
                </p:nvSpPr>
                <p:spPr bwMode="auto">
                  <a:xfrm flipV="1">
                    <a:off x="2109" y="1570"/>
                    <a:ext cx="59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6" name="Line 37"/>
                  <p:cNvSpPr>
                    <a:spLocks noChangeShapeType="1"/>
                  </p:cNvSpPr>
                  <p:nvPr/>
                </p:nvSpPr>
                <p:spPr bwMode="auto">
                  <a:xfrm flipV="1">
                    <a:off x="1247" y="2387"/>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7" name="Line 38"/>
                  <p:cNvSpPr>
                    <a:spLocks noChangeShapeType="1"/>
                  </p:cNvSpPr>
                  <p:nvPr/>
                </p:nvSpPr>
                <p:spPr bwMode="auto">
                  <a:xfrm flipV="1">
                    <a:off x="2109" y="2069"/>
                    <a:ext cx="59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8" name="Line 39"/>
                  <p:cNvSpPr>
                    <a:spLocks noChangeShapeType="1"/>
                  </p:cNvSpPr>
                  <p:nvPr/>
                </p:nvSpPr>
                <p:spPr bwMode="auto">
                  <a:xfrm flipV="1">
                    <a:off x="2971" y="1797"/>
                    <a:ext cx="589"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9" name="Line 40"/>
                  <p:cNvSpPr>
                    <a:spLocks noChangeShapeType="1"/>
                  </p:cNvSpPr>
                  <p:nvPr/>
                </p:nvSpPr>
                <p:spPr bwMode="auto">
                  <a:xfrm flipV="1">
                    <a:off x="3878" y="1525"/>
                    <a:ext cx="635"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0" name="Line 41"/>
                  <p:cNvSpPr>
                    <a:spLocks noChangeShapeType="1"/>
                  </p:cNvSpPr>
                  <p:nvPr/>
                </p:nvSpPr>
                <p:spPr bwMode="auto">
                  <a:xfrm>
                    <a:off x="1247" y="2160"/>
                    <a:ext cx="544"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1" name="Line 42"/>
                  <p:cNvSpPr>
                    <a:spLocks noChangeShapeType="1"/>
                  </p:cNvSpPr>
                  <p:nvPr/>
                </p:nvSpPr>
                <p:spPr bwMode="auto">
                  <a:xfrm>
                    <a:off x="2109" y="2387"/>
                    <a:ext cx="59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2" name="Line 43"/>
                  <p:cNvSpPr>
                    <a:spLocks noChangeShapeType="1"/>
                  </p:cNvSpPr>
                  <p:nvPr/>
                </p:nvSpPr>
                <p:spPr bwMode="auto">
                  <a:xfrm flipV="1">
                    <a:off x="3016" y="2387"/>
                    <a:ext cx="544"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3" name="Line 44"/>
                  <p:cNvSpPr>
                    <a:spLocks noChangeShapeType="1"/>
                  </p:cNvSpPr>
                  <p:nvPr/>
                </p:nvSpPr>
                <p:spPr bwMode="auto">
                  <a:xfrm flipV="1">
                    <a:off x="3878" y="2115"/>
                    <a:ext cx="635"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4" name="Line 45"/>
                  <p:cNvSpPr>
                    <a:spLocks noChangeShapeType="1"/>
                  </p:cNvSpPr>
                  <p:nvPr/>
                </p:nvSpPr>
                <p:spPr bwMode="auto">
                  <a:xfrm>
                    <a:off x="3878" y="1842"/>
                    <a:ext cx="635"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5" name="Line 46"/>
                  <p:cNvSpPr>
                    <a:spLocks noChangeShapeType="1"/>
                  </p:cNvSpPr>
                  <p:nvPr/>
                </p:nvSpPr>
                <p:spPr bwMode="auto">
                  <a:xfrm>
                    <a:off x="3016" y="1570"/>
                    <a:ext cx="544"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6" name="Line 47"/>
                  <p:cNvSpPr>
                    <a:spLocks noChangeShapeType="1"/>
                  </p:cNvSpPr>
                  <p:nvPr/>
                </p:nvSpPr>
                <p:spPr bwMode="auto">
                  <a:xfrm>
                    <a:off x="1202" y="2704"/>
                    <a:ext cx="589"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7" name="Line 48"/>
                  <p:cNvSpPr>
                    <a:spLocks noChangeShapeType="1"/>
                  </p:cNvSpPr>
                  <p:nvPr/>
                </p:nvSpPr>
                <p:spPr bwMode="auto">
                  <a:xfrm flipV="1">
                    <a:off x="1247" y="2931"/>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8" name="Line 49"/>
                  <p:cNvSpPr>
                    <a:spLocks noChangeShapeType="1"/>
                  </p:cNvSpPr>
                  <p:nvPr/>
                </p:nvSpPr>
                <p:spPr bwMode="auto">
                  <a:xfrm flipV="1">
                    <a:off x="2109" y="2659"/>
                    <a:ext cx="59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9" name="Line 50"/>
                  <p:cNvSpPr>
                    <a:spLocks noChangeShapeType="1"/>
                  </p:cNvSpPr>
                  <p:nvPr/>
                </p:nvSpPr>
                <p:spPr bwMode="auto">
                  <a:xfrm>
                    <a:off x="2109" y="2931"/>
                    <a:ext cx="59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0" name="Line 51"/>
                  <p:cNvSpPr>
                    <a:spLocks noChangeShapeType="1"/>
                  </p:cNvSpPr>
                  <p:nvPr/>
                </p:nvSpPr>
                <p:spPr bwMode="auto">
                  <a:xfrm>
                    <a:off x="3016" y="2659"/>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1" name="Line 52"/>
                  <p:cNvSpPr>
                    <a:spLocks noChangeShapeType="1"/>
                  </p:cNvSpPr>
                  <p:nvPr/>
                </p:nvSpPr>
                <p:spPr bwMode="auto">
                  <a:xfrm flipV="1">
                    <a:off x="3016" y="2931"/>
                    <a:ext cx="544"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2" name="Line 53"/>
                  <p:cNvSpPr>
                    <a:spLocks noChangeShapeType="1"/>
                  </p:cNvSpPr>
                  <p:nvPr/>
                </p:nvSpPr>
                <p:spPr bwMode="auto">
                  <a:xfrm flipV="1">
                    <a:off x="3878" y="2659"/>
                    <a:ext cx="635"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3" name="Line 54"/>
                  <p:cNvSpPr>
                    <a:spLocks noChangeShapeType="1"/>
                  </p:cNvSpPr>
                  <p:nvPr/>
                </p:nvSpPr>
                <p:spPr bwMode="auto">
                  <a:xfrm>
                    <a:off x="3878" y="2931"/>
                    <a:ext cx="635"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4" name="Line 55"/>
                  <p:cNvSpPr>
                    <a:spLocks noChangeShapeType="1"/>
                  </p:cNvSpPr>
                  <p:nvPr/>
                </p:nvSpPr>
                <p:spPr bwMode="auto">
                  <a:xfrm>
                    <a:off x="1247" y="3203"/>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5" name="Line 56"/>
                  <p:cNvSpPr>
                    <a:spLocks noChangeShapeType="1"/>
                  </p:cNvSpPr>
                  <p:nvPr/>
                </p:nvSpPr>
                <p:spPr bwMode="auto">
                  <a:xfrm flipV="1">
                    <a:off x="2109" y="3203"/>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6" name="Line 57"/>
                  <p:cNvSpPr>
                    <a:spLocks noChangeShapeType="1"/>
                  </p:cNvSpPr>
                  <p:nvPr/>
                </p:nvSpPr>
                <p:spPr bwMode="auto">
                  <a:xfrm>
                    <a:off x="2109" y="3521"/>
                    <a:ext cx="59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7" name="Line 58"/>
                  <p:cNvSpPr>
                    <a:spLocks noChangeShapeType="1"/>
                  </p:cNvSpPr>
                  <p:nvPr/>
                </p:nvSpPr>
                <p:spPr bwMode="auto">
                  <a:xfrm>
                    <a:off x="3016" y="3203"/>
                    <a:ext cx="544"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8" name="Line 59"/>
                  <p:cNvSpPr>
                    <a:spLocks noChangeShapeType="1"/>
                  </p:cNvSpPr>
                  <p:nvPr/>
                </p:nvSpPr>
                <p:spPr bwMode="auto">
                  <a:xfrm flipV="1">
                    <a:off x="3878" y="3249"/>
                    <a:ext cx="635"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9" name="Line 60"/>
                  <p:cNvSpPr>
                    <a:spLocks noChangeShapeType="1"/>
                  </p:cNvSpPr>
                  <p:nvPr/>
                </p:nvSpPr>
                <p:spPr bwMode="auto">
                  <a:xfrm flipV="1">
                    <a:off x="3016" y="3475"/>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50" name="Line 61"/>
                  <p:cNvSpPr>
                    <a:spLocks noChangeShapeType="1"/>
                  </p:cNvSpPr>
                  <p:nvPr/>
                </p:nvSpPr>
                <p:spPr bwMode="auto">
                  <a:xfrm>
                    <a:off x="3878" y="3566"/>
                    <a:ext cx="635"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51" name="Line 62"/>
                  <p:cNvSpPr>
                    <a:spLocks noChangeShapeType="1"/>
                  </p:cNvSpPr>
                  <p:nvPr/>
                </p:nvSpPr>
                <p:spPr bwMode="auto">
                  <a:xfrm flipV="1">
                    <a:off x="1247" y="3566"/>
                    <a:ext cx="544"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65" name="Text Box 63"/>
                <p:cNvSpPr txBox="1">
                  <a:spLocks noChangeArrowheads="1"/>
                </p:cNvSpPr>
                <p:nvPr/>
              </p:nvSpPr>
              <p:spPr bwMode="auto">
                <a:xfrm>
                  <a:off x="1383" y="144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6</a:t>
                  </a:r>
                </a:p>
              </p:txBody>
            </p:sp>
            <p:sp>
              <p:nvSpPr>
                <p:cNvPr id="18466" name="Text Box 64"/>
                <p:cNvSpPr txBox="1">
                  <a:spLocks noChangeArrowheads="1"/>
                </p:cNvSpPr>
                <p:nvPr/>
              </p:nvSpPr>
              <p:spPr bwMode="auto">
                <a:xfrm>
                  <a:off x="1247" y="181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67" name="Text Box 65"/>
                <p:cNvSpPr txBox="1">
                  <a:spLocks noChangeArrowheads="1"/>
                </p:cNvSpPr>
                <p:nvPr/>
              </p:nvSpPr>
              <p:spPr bwMode="auto">
                <a:xfrm>
                  <a:off x="1429" y="209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7</a:t>
                  </a:r>
                </a:p>
              </p:txBody>
            </p:sp>
            <p:sp>
              <p:nvSpPr>
                <p:cNvPr id="18468" name="Text Box 66"/>
                <p:cNvSpPr txBox="1">
                  <a:spLocks noChangeArrowheads="1"/>
                </p:cNvSpPr>
                <p:nvPr/>
              </p:nvSpPr>
              <p:spPr bwMode="auto">
                <a:xfrm>
                  <a:off x="1429" y="264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69" name="Text Box 67"/>
                <p:cNvSpPr txBox="1">
                  <a:spLocks noChangeArrowheads="1"/>
                </p:cNvSpPr>
                <p:nvPr/>
              </p:nvSpPr>
              <p:spPr bwMode="auto">
                <a:xfrm>
                  <a:off x="1247" y="232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5</a:t>
                  </a:r>
                </a:p>
              </p:txBody>
            </p:sp>
            <p:sp>
              <p:nvSpPr>
                <p:cNvPr id="18470" name="Text Box 68"/>
                <p:cNvSpPr txBox="1">
                  <a:spLocks noChangeArrowheads="1"/>
                </p:cNvSpPr>
                <p:nvPr/>
              </p:nvSpPr>
              <p:spPr bwMode="auto">
                <a:xfrm>
                  <a:off x="1206" y="285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9</a:t>
                  </a:r>
                </a:p>
              </p:txBody>
            </p:sp>
            <p:sp>
              <p:nvSpPr>
                <p:cNvPr id="18471" name="Text Box 69"/>
                <p:cNvSpPr txBox="1">
                  <a:spLocks noChangeArrowheads="1"/>
                </p:cNvSpPr>
                <p:nvPr/>
              </p:nvSpPr>
              <p:spPr bwMode="auto">
                <a:xfrm>
                  <a:off x="1429" y="312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72" name="Text Box 70"/>
                <p:cNvSpPr txBox="1">
                  <a:spLocks noChangeArrowheads="1"/>
                </p:cNvSpPr>
                <p:nvPr/>
              </p:nvSpPr>
              <p:spPr bwMode="auto">
                <a:xfrm>
                  <a:off x="1247" y="350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73" name="Text Box 71"/>
                <p:cNvSpPr txBox="1">
                  <a:spLocks noChangeArrowheads="1"/>
                </p:cNvSpPr>
                <p:nvPr/>
              </p:nvSpPr>
              <p:spPr bwMode="auto">
                <a:xfrm>
                  <a:off x="3155" y="144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9</a:t>
                  </a:r>
                </a:p>
              </p:txBody>
            </p:sp>
            <p:sp>
              <p:nvSpPr>
                <p:cNvPr id="18474" name="Text Box 72"/>
                <p:cNvSpPr txBox="1">
                  <a:spLocks noChangeArrowheads="1"/>
                </p:cNvSpPr>
                <p:nvPr/>
              </p:nvSpPr>
              <p:spPr bwMode="auto">
                <a:xfrm>
                  <a:off x="2971" y="169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75" name="Text Box 73"/>
                <p:cNvSpPr txBox="1">
                  <a:spLocks noChangeArrowheads="1"/>
                </p:cNvSpPr>
                <p:nvPr/>
              </p:nvSpPr>
              <p:spPr bwMode="auto">
                <a:xfrm>
                  <a:off x="3201" y="202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6</a:t>
                  </a:r>
                </a:p>
              </p:txBody>
            </p:sp>
            <p:sp>
              <p:nvSpPr>
                <p:cNvPr id="18476" name="Text Box 74"/>
                <p:cNvSpPr txBox="1">
                  <a:spLocks noChangeArrowheads="1"/>
                </p:cNvSpPr>
                <p:nvPr/>
              </p:nvSpPr>
              <p:spPr bwMode="auto">
                <a:xfrm>
                  <a:off x="3198" y="258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2</a:t>
                  </a:r>
                </a:p>
              </p:txBody>
            </p:sp>
            <p:sp>
              <p:nvSpPr>
                <p:cNvPr id="18477" name="Text Box 75"/>
                <p:cNvSpPr txBox="1">
                  <a:spLocks noChangeArrowheads="1"/>
                </p:cNvSpPr>
                <p:nvPr/>
              </p:nvSpPr>
              <p:spPr bwMode="auto">
                <a:xfrm>
                  <a:off x="2971" y="226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78" name="Text Box 76"/>
                <p:cNvSpPr txBox="1">
                  <a:spLocks noChangeArrowheads="1"/>
                </p:cNvSpPr>
                <p:nvPr/>
              </p:nvSpPr>
              <p:spPr bwMode="auto">
                <a:xfrm>
                  <a:off x="2978" y="285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1</a:t>
                  </a:r>
                </a:p>
              </p:txBody>
            </p:sp>
            <p:sp>
              <p:nvSpPr>
                <p:cNvPr id="18479" name="Text Box 77"/>
                <p:cNvSpPr txBox="1">
                  <a:spLocks noChangeArrowheads="1"/>
                </p:cNvSpPr>
                <p:nvPr/>
              </p:nvSpPr>
              <p:spPr bwMode="auto">
                <a:xfrm>
                  <a:off x="3201" y="317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80" name="Text Box 78"/>
                <p:cNvSpPr txBox="1">
                  <a:spLocks noChangeArrowheads="1"/>
                </p:cNvSpPr>
                <p:nvPr/>
              </p:nvSpPr>
              <p:spPr bwMode="auto">
                <a:xfrm>
                  <a:off x="2971" y="341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81" name="Text Box 79"/>
                <p:cNvSpPr txBox="1">
                  <a:spLocks noChangeArrowheads="1"/>
                </p:cNvSpPr>
                <p:nvPr/>
              </p:nvSpPr>
              <p:spPr bwMode="auto">
                <a:xfrm>
                  <a:off x="2064" y="144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82" name="Text Box 80"/>
                <p:cNvSpPr txBox="1">
                  <a:spLocks noChangeArrowheads="1"/>
                </p:cNvSpPr>
                <p:nvPr/>
              </p:nvSpPr>
              <p:spPr bwMode="auto">
                <a:xfrm>
                  <a:off x="2294" y="176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83" name="Text Box 81"/>
                <p:cNvSpPr txBox="1">
                  <a:spLocks noChangeArrowheads="1"/>
                </p:cNvSpPr>
                <p:nvPr/>
              </p:nvSpPr>
              <p:spPr bwMode="auto">
                <a:xfrm>
                  <a:off x="2109" y="203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84" name="Text Box 82"/>
                <p:cNvSpPr txBox="1">
                  <a:spLocks noChangeArrowheads="1"/>
                </p:cNvSpPr>
                <p:nvPr/>
              </p:nvSpPr>
              <p:spPr bwMode="auto">
                <a:xfrm>
                  <a:off x="2113" y="2553"/>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85" name="Text Box 83"/>
                <p:cNvSpPr txBox="1">
                  <a:spLocks noChangeArrowheads="1"/>
                </p:cNvSpPr>
                <p:nvPr/>
              </p:nvSpPr>
              <p:spPr bwMode="auto">
                <a:xfrm>
                  <a:off x="2339" y="228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2</a:t>
                  </a:r>
                </a:p>
              </p:txBody>
            </p:sp>
            <p:sp>
              <p:nvSpPr>
                <p:cNvPr id="18486" name="Text Box 84"/>
                <p:cNvSpPr txBox="1">
                  <a:spLocks noChangeArrowheads="1"/>
                </p:cNvSpPr>
                <p:nvPr/>
              </p:nvSpPr>
              <p:spPr bwMode="auto">
                <a:xfrm>
                  <a:off x="2339" y="28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1</a:t>
                  </a:r>
                </a:p>
              </p:txBody>
            </p:sp>
            <p:sp>
              <p:nvSpPr>
                <p:cNvPr id="18487" name="Text Box 85"/>
                <p:cNvSpPr txBox="1">
                  <a:spLocks noChangeArrowheads="1"/>
                </p:cNvSpPr>
                <p:nvPr/>
              </p:nvSpPr>
              <p:spPr bwMode="auto">
                <a:xfrm>
                  <a:off x="2109" y="3143"/>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2</a:t>
                  </a:r>
                </a:p>
              </p:txBody>
            </p:sp>
            <p:sp>
              <p:nvSpPr>
                <p:cNvPr id="18488" name="Text Box 86"/>
                <p:cNvSpPr txBox="1">
                  <a:spLocks noChangeArrowheads="1"/>
                </p:cNvSpPr>
                <p:nvPr/>
              </p:nvSpPr>
              <p:spPr bwMode="auto">
                <a:xfrm>
                  <a:off x="2381" y="34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5</a:t>
                  </a:r>
                </a:p>
              </p:txBody>
            </p:sp>
            <p:sp>
              <p:nvSpPr>
                <p:cNvPr id="18489" name="Text Box 87"/>
                <p:cNvSpPr txBox="1">
                  <a:spLocks noChangeArrowheads="1"/>
                </p:cNvSpPr>
                <p:nvPr/>
              </p:nvSpPr>
              <p:spPr bwMode="auto">
                <a:xfrm>
                  <a:off x="3833" y="144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2</a:t>
                  </a:r>
                </a:p>
              </p:txBody>
            </p:sp>
            <p:sp>
              <p:nvSpPr>
                <p:cNvPr id="18490" name="Text Box 88"/>
                <p:cNvSpPr txBox="1">
                  <a:spLocks noChangeArrowheads="1"/>
                </p:cNvSpPr>
                <p:nvPr/>
              </p:nvSpPr>
              <p:spPr bwMode="auto">
                <a:xfrm>
                  <a:off x="4018" y="173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5</a:t>
                  </a:r>
                </a:p>
              </p:txBody>
            </p:sp>
            <p:sp>
              <p:nvSpPr>
                <p:cNvPr id="18491" name="Text Box 89"/>
                <p:cNvSpPr txBox="1">
                  <a:spLocks noChangeArrowheads="1"/>
                </p:cNvSpPr>
                <p:nvPr/>
              </p:nvSpPr>
              <p:spPr bwMode="auto">
                <a:xfrm>
                  <a:off x="3833" y="205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4</a:t>
                  </a:r>
                </a:p>
              </p:txBody>
            </p:sp>
            <p:sp>
              <p:nvSpPr>
                <p:cNvPr id="18492" name="Text Box 90"/>
                <p:cNvSpPr txBox="1">
                  <a:spLocks noChangeArrowheads="1"/>
                </p:cNvSpPr>
                <p:nvPr/>
              </p:nvSpPr>
              <p:spPr bwMode="auto">
                <a:xfrm>
                  <a:off x="3833" y="25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7</a:t>
                  </a:r>
                </a:p>
              </p:txBody>
            </p:sp>
            <p:sp>
              <p:nvSpPr>
                <p:cNvPr id="18493" name="Text Box 91"/>
                <p:cNvSpPr txBox="1">
                  <a:spLocks noChangeArrowheads="1"/>
                </p:cNvSpPr>
                <p:nvPr/>
              </p:nvSpPr>
              <p:spPr bwMode="auto">
                <a:xfrm>
                  <a:off x="4018" y="232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3</a:t>
                  </a:r>
                </a:p>
              </p:txBody>
            </p:sp>
            <p:sp>
              <p:nvSpPr>
                <p:cNvPr id="18494" name="Text Box 92"/>
                <p:cNvSpPr txBox="1">
                  <a:spLocks noChangeArrowheads="1"/>
                </p:cNvSpPr>
                <p:nvPr/>
              </p:nvSpPr>
              <p:spPr bwMode="auto">
                <a:xfrm>
                  <a:off x="4063" y="287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7</a:t>
                  </a:r>
                </a:p>
              </p:txBody>
            </p:sp>
            <p:sp>
              <p:nvSpPr>
                <p:cNvPr id="18495" name="Text Box 93"/>
                <p:cNvSpPr txBox="1">
                  <a:spLocks noChangeArrowheads="1"/>
                </p:cNvSpPr>
                <p:nvPr/>
              </p:nvSpPr>
              <p:spPr bwMode="auto">
                <a:xfrm>
                  <a:off x="3878" y="318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1</a:t>
                  </a:r>
                </a:p>
              </p:txBody>
            </p:sp>
            <p:sp>
              <p:nvSpPr>
                <p:cNvPr id="18496" name="Text Box 94"/>
                <p:cNvSpPr txBox="1">
                  <a:spLocks noChangeArrowheads="1"/>
                </p:cNvSpPr>
                <p:nvPr/>
              </p:nvSpPr>
              <p:spPr bwMode="auto">
                <a:xfrm>
                  <a:off x="4063" y="3505"/>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latin typeface="Arial" panose="020B0604020202020204" pitchFamily="34" charset="0"/>
                    </a:rPr>
                    <a:t>6</a:t>
                  </a:r>
                </a:p>
              </p:txBody>
            </p:sp>
          </p:grpSp>
          <p:sp>
            <p:nvSpPr>
              <p:cNvPr id="18446" name="Text Box 95"/>
              <p:cNvSpPr txBox="1">
                <a:spLocks noChangeArrowheads="1"/>
              </p:cNvSpPr>
              <p:nvPr/>
            </p:nvSpPr>
            <p:spPr bwMode="auto">
              <a:xfrm>
                <a:off x="3540" y="1448"/>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folHlink"/>
                    </a:solidFill>
                    <a:latin typeface="Arial" panose="020B0604020202020204" pitchFamily="34" charset="0"/>
                  </a:rPr>
                  <a:t>u,2</a:t>
                </a:r>
              </a:p>
            </p:txBody>
          </p:sp>
          <p:sp>
            <p:nvSpPr>
              <p:cNvPr id="18447" name="Text Box 96"/>
              <p:cNvSpPr txBox="1">
                <a:spLocks noChangeArrowheads="1"/>
              </p:cNvSpPr>
              <p:nvPr/>
            </p:nvSpPr>
            <p:spPr bwMode="auto">
              <a:xfrm>
                <a:off x="3540" y="200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folHlink"/>
                    </a:solidFill>
                    <a:latin typeface="Arial" panose="020B0604020202020204" pitchFamily="34" charset="0"/>
                  </a:rPr>
                  <a:t>d,3</a:t>
                </a:r>
              </a:p>
            </p:txBody>
          </p:sp>
          <p:sp>
            <p:nvSpPr>
              <p:cNvPr id="18448" name="Text Box 97"/>
              <p:cNvSpPr txBox="1">
                <a:spLocks noChangeArrowheads="1"/>
              </p:cNvSpPr>
              <p:nvPr/>
            </p:nvSpPr>
            <p:spPr bwMode="auto">
              <a:xfrm>
                <a:off x="3540" y="2553"/>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folHlink"/>
                    </a:solidFill>
                    <a:latin typeface="Arial" panose="020B0604020202020204" pitchFamily="34" charset="0"/>
                  </a:rPr>
                  <a:t>u,7</a:t>
                </a:r>
              </a:p>
            </p:txBody>
          </p:sp>
          <p:sp>
            <p:nvSpPr>
              <p:cNvPr id="18449" name="Text Box 98"/>
              <p:cNvSpPr txBox="1">
                <a:spLocks noChangeArrowheads="1"/>
              </p:cNvSpPr>
              <p:nvPr/>
            </p:nvSpPr>
            <p:spPr bwMode="auto">
              <a:xfrm>
                <a:off x="3560" y="3127"/>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chemeClr val="folHlink"/>
                    </a:solidFill>
                    <a:latin typeface="Arial" panose="020B0604020202020204" pitchFamily="34" charset="0"/>
                  </a:rPr>
                  <a:t>u,1</a:t>
                </a:r>
              </a:p>
            </p:txBody>
          </p:sp>
          <p:sp>
            <p:nvSpPr>
              <p:cNvPr id="18450" name="Text Box 99"/>
              <p:cNvSpPr txBox="1">
                <a:spLocks noChangeArrowheads="1"/>
              </p:cNvSpPr>
              <p:nvPr/>
            </p:nvSpPr>
            <p:spPr bwMode="auto">
              <a:xfrm>
                <a:off x="1746" y="141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CC"/>
                    </a:solidFill>
                    <a:latin typeface="Arial" panose="020B0604020202020204" pitchFamily="34" charset="0"/>
                  </a:rPr>
                  <a:t>d,9</a:t>
                </a:r>
              </a:p>
            </p:txBody>
          </p:sp>
          <p:sp>
            <p:nvSpPr>
              <p:cNvPr id="18451" name="Text Box 100"/>
              <p:cNvSpPr txBox="1">
                <a:spLocks noChangeArrowheads="1"/>
              </p:cNvSpPr>
              <p:nvPr/>
            </p:nvSpPr>
            <p:spPr bwMode="auto">
              <a:xfrm>
                <a:off x="1746" y="1980"/>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CC"/>
                    </a:solidFill>
                    <a:latin typeface="Arial" panose="020B0604020202020204" pitchFamily="34" charset="0"/>
                  </a:rPr>
                  <a:t>u,8</a:t>
                </a:r>
              </a:p>
            </p:txBody>
          </p:sp>
          <p:sp>
            <p:nvSpPr>
              <p:cNvPr id="18452" name="Text Box 101"/>
              <p:cNvSpPr txBox="1">
                <a:spLocks noChangeArrowheads="1"/>
              </p:cNvSpPr>
              <p:nvPr/>
            </p:nvSpPr>
            <p:spPr bwMode="auto">
              <a:xfrm>
                <a:off x="1746" y="2537"/>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CC"/>
                    </a:solidFill>
                    <a:latin typeface="Arial" panose="020B0604020202020204" pitchFamily="34" charset="0"/>
                  </a:rPr>
                  <a:t>d,6</a:t>
                </a:r>
              </a:p>
            </p:txBody>
          </p:sp>
          <p:sp>
            <p:nvSpPr>
              <p:cNvPr id="18453" name="Text Box 102"/>
              <p:cNvSpPr txBox="1">
                <a:spLocks noChangeArrowheads="1"/>
              </p:cNvSpPr>
              <p:nvPr/>
            </p:nvSpPr>
            <p:spPr bwMode="auto">
              <a:xfrm>
                <a:off x="1766" y="3143"/>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0000CC"/>
                    </a:solidFill>
                    <a:latin typeface="Arial" panose="020B0604020202020204" pitchFamily="34" charset="0"/>
                  </a:rPr>
                  <a:t>u,7</a:t>
                </a:r>
              </a:p>
            </p:txBody>
          </p:sp>
          <p:sp>
            <p:nvSpPr>
              <p:cNvPr id="18454" name="Text Box 103"/>
              <p:cNvSpPr txBox="1">
                <a:spLocks noChangeArrowheads="1"/>
              </p:cNvSpPr>
              <p:nvPr/>
            </p:nvSpPr>
            <p:spPr bwMode="auto">
              <a:xfrm>
                <a:off x="2608" y="122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CC6600"/>
                    </a:solidFill>
                    <a:latin typeface="Arial" panose="020B0604020202020204" pitchFamily="34" charset="0"/>
                  </a:rPr>
                  <a:t>d,11</a:t>
                </a:r>
              </a:p>
            </p:txBody>
          </p:sp>
          <p:sp>
            <p:nvSpPr>
              <p:cNvPr id="18455" name="Text Box 104"/>
              <p:cNvSpPr txBox="1">
                <a:spLocks noChangeArrowheads="1"/>
              </p:cNvSpPr>
              <p:nvPr/>
            </p:nvSpPr>
            <p:spPr bwMode="auto">
              <a:xfrm>
                <a:off x="2653" y="1721"/>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CC6600"/>
                    </a:solidFill>
                    <a:latin typeface="Arial" panose="020B0604020202020204" pitchFamily="34" charset="0"/>
                  </a:rPr>
                  <a:t>u,5</a:t>
                </a:r>
              </a:p>
            </p:txBody>
          </p:sp>
          <p:sp>
            <p:nvSpPr>
              <p:cNvPr id="18456" name="Text Box 105"/>
              <p:cNvSpPr txBox="1">
                <a:spLocks noChangeArrowheads="1"/>
              </p:cNvSpPr>
              <p:nvPr/>
            </p:nvSpPr>
            <p:spPr bwMode="auto">
              <a:xfrm>
                <a:off x="2678" y="2281"/>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CC6600"/>
                    </a:solidFill>
                    <a:latin typeface="Arial" panose="020B0604020202020204" pitchFamily="34" charset="0"/>
                  </a:rPr>
                  <a:t>u,7</a:t>
                </a:r>
              </a:p>
            </p:txBody>
          </p:sp>
          <p:sp>
            <p:nvSpPr>
              <p:cNvPr id="18457" name="Text Box 106"/>
              <p:cNvSpPr txBox="1">
                <a:spLocks noChangeArrowheads="1"/>
              </p:cNvSpPr>
              <p:nvPr/>
            </p:nvSpPr>
            <p:spPr bwMode="auto">
              <a:xfrm>
                <a:off x="2673" y="282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CC6600"/>
                    </a:solidFill>
                    <a:latin typeface="Arial" panose="020B0604020202020204" pitchFamily="34" charset="0"/>
                  </a:rPr>
                  <a:t>d,5</a:t>
                </a:r>
              </a:p>
            </p:txBody>
          </p:sp>
          <p:sp>
            <p:nvSpPr>
              <p:cNvPr id="18458" name="Text Box 107"/>
              <p:cNvSpPr txBox="1">
                <a:spLocks noChangeArrowheads="1"/>
              </p:cNvSpPr>
              <p:nvPr/>
            </p:nvSpPr>
            <p:spPr bwMode="auto">
              <a:xfrm>
                <a:off x="839" y="119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A50021"/>
                    </a:solidFill>
                    <a:latin typeface="Arial" panose="020B0604020202020204" pitchFamily="34" charset="0"/>
                  </a:rPr>
                  <a:t>d,15</a:t>
                </a:r>
              </a:p>
            </p:txBody>
          </p:sp>
          <p:sp>
            <p:nvSpPr>
              <p:cNvPr id="18459" name="Text Box 108"/>
              <p:cNvSpPr txBox="1">
                <a:spLocks noChangeArrowheads="1"/>
              </p:cNvSpPr>
              <p:nvPr/>
            </p:nvSpPr>
            <p:spPr bwMode="auto">
              <a:xfrm>
                <a:off x="839" y="175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A50021"/>
                    </a:solidFill>
                    <a:latin typeface="Arial" panose="020B0604020202020204" pitchFamily="34" charset="0"/>
                  </a:rPr>
                  <a:t>u,13</a:t>
                </a:r>
              </a:p>
            </p:txBody>
          </p:sp>
          <p:sp>
            <p:nvSpPr>
              <p:cNvPr id="18460" name="Text Box 109"/>
              <p:cNvSpPr txBox="1">
                <a:spLocks noChangeArrowheads="1"/>
              </p:cNvSpPr>
              <p:nvPr/>
            </p:nvSpPr>
            <p:spPr bwMode="auto">
              <a:xfrm>
                <a:off x="839" y="2297"/>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A50021"/>
                    </a:solidFill>
                    <a:latin typeface="Arial" panose="020B0604020202020204" pitchFamily="34" charset="0"/>
                  </a:rPr>
                  <a:t>d,10</a:t>
                </a:r>
              </a:p>
            </p:txBody>
          </p:sp>
          <p:sp>
            <p:nvSpPr>
              <p:cNvPr id="18461" name="Text Box 110"/>
              <p:cNvSpPr txBox="1">
                <a:spLocks noChangeArrowheads="1"/>
              </p:cNvSpPr>
              <p:nvPr/>
            </p:nvSpPr>
            <p:spPr bwMode="auto">
              <a:xfrm>
                <a:off x="839" y="287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A50021"/>
                    </a:solidFill>
                    <a:latin typeface="Arial" panose="020B0604020202020204" pitchFamily="34" charset="0"/>
                  </a:rPr>
                  <a:t>d,11</a:t>
                </a:r>
              </a:p>
            </p:txBody>
          </p:sp>
          <p:sp>
            <p:nvSpPr>
              <p:cNvPr id="18462" name="Text Box 111"/>
              <p:cNvSpPr txBox="1">
                <a:spLocks noChangeArrowheads="1"/>
              </p:cNvSpPr>
              <p:nvPr/>
            </p:nvSpPr>
            <p:spPr bwMode="auto">
              <a:xfrm>
                <a:off x="2653" y="339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CC6600"/>
                    </a:solidFill>
                    <a:latin typeface="Arial" panose="020B0604020202020204" pitchFamily="34" charset="0"/>
                  </a:rPr>
                  <a:t>u,4</a:t>
                </a:r>
              </a:p>
            </p:txBody>
          </p:sp>
          <p:sp>
            <p:nvSpPr>
              <p:cNvPr id="18463" name="Text Box 112"/>
              <p:cNvSpPr txBox="1">
                <a:spLocks noChangeArrowheads="1"/>
              </p:cNvSpPr>
              <p:nvPr/>
            </p:nvSpPr>
            <p:spPr bwMode="auto">
              <a:xfrm>
                <a:off x="839" y="344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a:solidFill>
                      <a:srgbClr val="A50021"/>
                    </a:solidFill>
                    <a:latin typeface="Arial" panose="020B0604020202020204" pitchFamily="34" charset="0"/>
                  </a:rPr>
                  <a:t>u,10</a:t>
                </a:r>
              </a:p>
            </p:txBody>
          </p:sp>
        </p:grpSp>
        <p:sp>
          <p:nvSpPr>
            <p:cNvPr id="18439" name="Line 113"/>
            <p:cNvSpPr>
              <a:spLocks noChangeShapeType="1"/>
            </p:cNvSpPr>
            <p:nvPr/>
          </p:nvSpPr>
          <p:spPr bwMode="auto">
            <a:xfrm>
              <a:off x="1247" y="2704"/>
              <a:ext cx="544" cy="18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Line 114"/>
            <p:cNvSpPr>
              <a:spLocks noChangeShapeType="1"/>
            </p:cNvSpPr>
            <p:nvPr/>
          </p:nvSpPr>
          <p:spPr bwMode="auto">
            <a:xfrm>
              <a:off x="2109" y="2931"/>
              <a:ext cx="590"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1" name="Line 115"/>
            <p:cNvSpPr>
              <a:spLocks noChangeShapeType="1"/>
            </p:cNvSpPr>
            <p:nvPr/>
          </p:nvSpPr>
          <p:spPr bwMode="auto">
            <a:xfrm>
              <a:off x="3016" y="3203"/>
              <a:ext cx="544" cy="27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Line 116"/>
            <p:cNvSpPr>
              <a:spLocks noChangeShapeType="1"/>
            </p:cNvSpPr>
            <p:nvPr/>
          </p:nvSpPr>
          <p:spPr bwMode="auto">
            <a:xfrm flipV="1">
              <a:off x="3878" y="3249"/>
              <a:ext cx="680"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117"/>
            <p:cNvSpPr>
              <a:spLocks noChangeShapeType="1"/>
            </p:cNvSpPr>
            <p:nvPr/>
          </p:nvSpPr>
          <p:spPr bwMode="auto">
            <a:xfrm flipV="1">
              <a:off x="1247" y="3566"/>
              <a:ext cx="544"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18"/>
            <p:cNvSpPr>
              <a:spLocks noChangeShapeType="1"/>
            </p:cNvSpPr>
            <p:nvPr/>
          </p:nvSpPr>
          <p:spPr bwMode="auto">
            <a:xfrm flipV="1">
              <a:off x="2109" y="3203"/>
              <a:ext cx="590" cy="227"/>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6" name="Rectangle 119"/>
          <p:cNvSpPr>
            <a:spLocks noGrp="1" noChangeArrowheads="1"/>
          </p:cNvSpPr>
          <p:nvPr>
            <p:ph type="title"/>
          </p:nvPr>
        </p:nvSpPr>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3.1</a:t>
            </a:r>
            <a:r>
              <a:rPr lang="en-US" altLang="zh-CN" sz="4000" b="1" dirty="0" smtClean="0">
                <a:solidFill>
                  <a:srgbClr val="C00000"/>
                </a:solidFill>
              </a:rPr>
              <a:t>  </a:t>
            </a:r>
            <a:r>
              <a:rPr lang="zh-CN" altLang="en-US" sz="4000" b="1" dirty="0" smtClean="0">
                <a:solidFill>
                  <a:srgbClr val="C00000"/>
                </a:solidFill>
              </a:rPr>
              <a:t>动态规划的设计思想</a:t>
            </a:r>
          </a:p>
        </p:txBody>
      </p:sp>
      <p:sp>
        <p:nvSpPr>
          <p:cNvPr id="18437" name="Rectangle 120"/>
          <p:cNvSpPr>
            <a:spLocks noChangeArrowheads="1"/>
          </p:cNvSpPr>
          <p:nvPr/>
        </p:nvSpPr>
        <p:spPr bwMode="auto">
          <a:xfrm>
            <a:off x="684213" y="1143000"/>
            <a:ext cx="4786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smtClean="0">
                <a:solidFill>
                  <a:srgbClr val="A50021"/>
                </a:solidFill>
                <a:latin typeface="Arial" panose="020B0604020202020204" pitchFamily="34" charset="0"/>
              </a:rPr>
              <a:t>例</a:t>
            </a:r>
            <a:r>
              <a:rPr lang="en-US" altLang="zh-CN" sz="2400" b="1" dirty="0" smtClean="0">
                <a:solidFill>
                  <a:srgbClr val="A50021"/>
                </a:solidFill>
                <a:latin typeface="Arial" panose="020B0604020202020204" pitchFamily="34" charset="0"/>
              </a:rPr>
              <a:t>3.</a:t>
            </a:r>
            <a:r>
              <a:rPr lang="en-US" altLang="zh-CN" sz="2400" b="1" dirty="0" smtClean="0">
                <a:solidFill>
                  <a:srgbClr val="A50021"/>
                </a:solidFill>
                <a:latin typeface="Times New Roman" panose="02020603050405020304" pitchFamily="18" charset="0"/>
              </a:rPr>
              <a:t>1</a:t>
            </a:r>
            <a:r>
              <a:rPr lang="en-US" altLang="zh-CN" sz="2400" b="1" dirty="0" smtClean="0">
                <a:latin typeface="Arial" panose="020B0604020202020204" pitchFamily="34" charset="0"/>
              </a:rPr>
              <a:t>  </a:t>
            </a:r>
            <a:r>
              <a:rPr lang="zh-CN" altLang="en-US" sz="2400" b="1" dirty="0">
                <a:latin typeface="Arial" panose="020B0604020202020204" pitchFamily="34" charset="0"/>
              </a:rPr>
              <a:t>求从始点到终点的最短路径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EBFCE19-EEC7-479C-83F0-D8266F9BF1AB}" type="slidenum">
              <a:rPr lang="en-US" altLang="zh-CN" sz="1800" smtClean="0"/>
              <a:pPr>
                <a:spcBef>
                  <a:spcPct val="0"/>
                </a:spcBef>
                <a:buFontTx/>
                <a:buNone/>
              </a:pPr>
              <a:t>20</a:t>
            </a:fld>
            <a:endParaRPr lang="en-US" altLang="zh-CN" sz="1800" smtClean="0"/>
          </a:p>
        </p:txBody>
      </p:sp>
      <p:sp>
        <p:nvSpPr>
          <p:cNvPr id="54275" name="Rectangle 2"/>
          <p:cNvSpPr>
            <a:spLocks noChangeArrowheads="1"/>
          </p:cNvSpPr>
          <p:nvPr/>
        </p:nvSpPr>
        <p:spPr bwMode="auto">
          <a:xfrm>
            <a:off x="882650" y="3246438"/>
            <a:ext cx="460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4276" name="Text Box 3"/>
          <p:cNvSpPr txBox="1">
            <a:spLocks noChangeArrowheads="1"/>
          </p:cNvSpPr>
          <p:nvPr/>
        </p:nvSpPr>
        <p:spPr bwMode="auto">
          <a:xfrm>
            <a:off x="615141" y="1226175"/>
            <a:ext cx="79216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smtClean="0">
                <a:solidFill>
                  <a:srgbClr val="C00000"/>
                </a:solidFill>
                <a:latin typeface="Times New Roman" panose="02020603050405020304" pitchFamily="18" charset="0"/>
              </a:rPr>
              <a:t>例</a:t>
            </a:r>
            <a:r>
              <a:rPr lang="en-US" altLang="zh-CN" sz="2400" b="1" dirty="0" smtClean="0">
                <a:solidFill>
                  <a:srgbClr val="C00000"/>
                </a:solidFill>
                <a:latin typeface="Times New Roman" panose="02020603050405020304" pitchFamily="18" charset="0"/>
              </a:rPr>
              <a:t>3.5  </a:t>
            </a:r>
            <a:r>
              <a:rPr lang="zh-CN" altLang="en-US" sz="2400" b="1" dirty="0" smtClean="0">
                <a:latin typeface="Times New Roman" panose="02020603050405020304" pitchFamily="18" charset="0"/>
              </a:rPr>
              <a:t>一</a:t>
            </a:r>
            <a:r>
              <a:rPr lang="zh-CN" altLang="en-US" sz="2400" b="1" dirty="0">
                <a:latin typeface="Times New Roman" panose="02020603050405020304" pitchFamily="18" charset="0"/>
              </a:rPr>
              <a:t>个旅行者准备随身携带一个背包</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可以放入背包的物品有</a:t>
            </a:r>
            <a:r>
              <a:rPr lang="en-US" altLang="zh-CN" sz="2400" b="1" i="1" dirty="0">
                <a:latin typeface="Times New Roman" panose="02020603050405020304" pitchFamily="18" charset="0"/>
              </a:rPr>
              <a:t>n </a:t>
            </a:r>
            <a:r>
              <a:rPr lang="zh-CN" altLang="en-US" sz="2400" b="1" dirty="0">
                <a:latin typeface="Times New Roman" panose="02020603050405020304" pitchFamily="18" charset="0"/>
              </a:rPr>
              <a:t>种</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每种物品的重量和价值分别为 </a:t>
            </a:r>
            <a:r>
              <a:rPr lang="en-US" altLang="zh-CN" sz="2400" b="1" i="1" dirty="0" err="1">
                <a:latin typeface="Times New Roman" panose="02020603050405020304" pitchFamily="18" charset="0"/>
              </a:rPr>
              <a:t>w</a:t>
            </a:r>
            <a:r>
              <a:rPr lang="en-US" altLang="zh-CN" sz="2400" b="1" i="1" baseline="-25000" dirty="0" err="1">
                <a:latin typeface="Times New Roman" panose="02020603050405020304" pitchFamily="18" charset="0"/>
              </a:rPr>
              <a:t>j</a:t>
            </a:r>
            <a:r>
              <a:rPr lang="en-US" altLang="zh-CN" sz="2400" b="1" i="1" baseline="-25000" dirty="0">
                <a:latin typeface="Times New Roman" panose="02020603050405020304" pitchFamily="18" charset="0"/>
              </a:rPr>
              <a:t> </a:t>
            </a: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v</a:t>
            </a:r>
            <a:r>
              <a:rPr lang="en-US" altLang="zh-CN" sz="2400" b="1" i="1" baseline="-25000" dirty="0" err="1">
                <a:latin typeface="Times New Roman" panose="02020603050405020304" pitchFamily="18" charset="0"/>
              </a:rPr>
              <a:t>j</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如果背包的最大重量限制是 </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怎样选择放入背包的物品以使得</a:t>
            </a:r>
            <a:r>
              <a:rPr lang="zh-CN" altLang="en-US" sz="2400" b="1" dirty="0" smtClean="0">
                <a:latin typeface="Times New Roman" panose="02020603050405020304" pitchFamily="18" charset="0"/>
              </a:rPr>
              <a:t>背包的</a:t>
            </a:r>
            <a:r>
              <a:rPr lang="zh-CN" altLang="en-US" sz="2400" b="1" dirty="0">
                <a:latin typeface="Times New Roman" panose="02020603050405020304" pitchFamily="18" charset="0"/>
              </a:rPr>
              <a:t>价值最大</a:t>
            </a:r>
            <a:r>
              <a:rPr lang="en-US" altLang="zh-CN" sz="2400" b="1" dirty="0">
                <a:latin typeface="Times New Roman" panose="02020603050405020304" pitchFamily="18" charset="0"/>
              </a:rPr>
              <a:t>?</a:t>
            </a:r>
          </a:p>
        </p:txBody>
      </p:sp>
      <p:sp>
        <p:nvSpPr>
          <p:cNvPr id="54277" name="Rectangle 4"/>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54278" name="Object 5"/>
          <p:cNvGraphicFramePr>
            <a:graphicFrameLocks noChangeAspect="1"/>
          </p:cNvGraphicFramePr>
          <p:nvPr>
            <p:extLst>
              <p:ext uri="{D42A27DB-BD31-4B8C-83A1-F6EECF244321}">
                <p14:modId xmlns:p14="http://schemas.microsoft.com/office/powerpoint/2010/main" val="1109698560"/>
              </p:ext>
            </p:extLst>
          </p:nvPr>
        </p:nvGraphicFramePr>
        <p:xfrm>
          <a:off x="1547664" y="2795835"/>
          <a:ext cx="4229720" cy="2252169"/>
        </p:xfrm>
        <a:graphic>
          <a:graphicData uri="http://schemas.openxmlformats.org/presentationml/2006/ole">
            <mc:AlternateContent xmlns:mc="http://schemas.openxmlformats.org/markup-compatibility/2006">
              <mc:Choice xmlns:v="urn:schemas-microsoft-com:vml" Requires="v">
                <p:oleObj spid="_x0000_s54284" name="公式" r:id="rId4" imgW="1828800" imgH="1206500" progId="Equation.3">
                  <p:embed/>
                </p:oleObj>
              </mc:Choice>
              <mc:Fallback>
                <p:oleObj name="公式" r:id="rId4" imgW="1828800" imgH="1206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795835"/>
                        <a:ext cx="4229720" cy="2252169"/>
                      </a:xfrm>
                      <a:prstGeom prst="rect">
                        <a:avLst/>
                      </a:prstGeom>
                      <a:noFill/>
                      <a:ln>
                        <a:noFill/>
                      </a:ln>
                    </p:spPr>
                  </p:pic>
                </p:oleObj>
              </mc:Fallback>
            </mc:AlternateContent>
          </a:graphicData>
        </a:graphic>
      </p:graphicFrame>
      <p:sp>
        <p:nvSpPr>
          <p:cNvPr id="8199" name="Text Box 6"/>
          <p:cNvSpPr txBox="1">
            <a:spLocks noChangeArrowheads="1"/>
          </p:cNvSpPr>
          <p:nvPr/>
        </p:nvSpPr>
        <p:spPr bwMode="auto">
          <a:xfrm>
            <a:off x="695016" y="5089293"/>
            <a:ext cx="7437438" cy="1296988"/>
          </a:xfrm>
          <a:prstGeom prst="rect">
            <a:avLst/>
          </a:prstGeom>
          <a:noFill/>
          <a:ln w="9525">
            <a:noFill/>
            <a:miter lim="800000"/>
            <a:headEnd/>
            <a:tailEnd/>
          </a:ln>
        </p:spPr>
        <p:txBody>
          <a:bodyPr>
            <a:spAutoFit/>
          </a:bodyPr>
          <a:lstStyle/>
          <a:p>
            <a:pPr eaLnBrk="1" hangingPunct="1">
              <a:lnSpc>
                <a:spcPct val="110000"/>
              </a:lnSpc>
              <a:defRPr/>
            </a:pPr>
            <a:r>
              <a:rPr lang="zh-CN" altLang="en-US" sz="2400" b="1" dirty="0">
                <a:solidFill>
                  <a:srgbClr val="A50021"/>
                </a:solidFill>
                <a:latin typeface="+mn-ea"/>
                <a:ea typeface="+mn-ea"/>
              </a:rPr>
              <a:t>线性规划问题</a:t>
            </a:r>
            <a:r>
              <a:rPr lang="zh-CN" altLang="en-US" sz="2400" b="1" dirty="0">
                <a:latin typeface="+mn-ea"/>
                <a:ea typeface="+mn-ea"/>
              </a:rPr>
              <a:t>  </a:t>
            </a:r>
          </a:p>
          <a:p>
            <a:pPr eaLnBrk="1" hangingPunct="1">
              <a:lnSpc>
                <a:spcPct val="110000"/>
              </a:lnSpc>
              <a:defRPr/>
            </a:pPr>
            <a:r>
              <a:rPr lang="zh-CN" altLang="en-US" sz="2400" b="1" dirty="0">
                <a:latin typeface="Times New Roman" pitchFamily="18" charset="0"/>
              </a:rPr>
              <a:t>     由线性条件约束的线性函数取最大或最小的问题</a:t>
            </a:r>
          </a:p>
          <a:p>
            <a:pPr eaLnBrk="1" hangingPunct="1">
              <a:lnSpc>
                <a:spcPct val="110000"/>
              </a:lnSpc>
              <a:defRPr/>
            </a:pPr>
            <a:r>
              <a:rPr lang="zh-CN" altLang="en-US" sz="2400" b="1" dirty="0">
                <a:solidFill>
                  <a:srgbClr val="A50021"/>
                </a:solidFill>
                <a:latin typeface="+mn-ea"/>
                <a:ea typeface="+mn-ea"/>
              </a:rPr>
              <a:t>整数规划问题</a:t>
            </a:r>
            <a:r>
              <a:rPr lang="zh-CN" altLang="en-US" sz="2400" b="1" dirty="0">
                <a:latin typeface="+mn-ea"/>
                <a:ea typeface="+mn-ea"/>
              </a:rPr>
              <a:t>  </a:t>
            </a:r>
            <a:r>
              <a:rPr lang="zh-CN" altLang="en-US" sz="2400" b="1" dirty="0">
                <a:latin typeface="Times New Roman" pitchFamily="18" charset="0"/>
              </a:rPr>
              <a:t>线性规划问题的变量 </a:t>
            </a:r>
            <a:r>
              <a:rPr lang="en-US" altLang="zh-CN" sz="2400" b="1" i="1" dirty="0" err="1">
                <a:latin typeface="Times New Roman" pitchFamily="18" charset="0"/>
              </a:rPr>
              <a:t>x</a:t>
            </a:r>
            <a:r>
              <a:rPr lang="en-US" altLang="zh-CN" sz="2400" b="1" i="1" baseline="-25000" dirty="0" err="1">
                <a:latin typeface="Times New Roman" pitchFamily="18" charset="0"/>
              </a:rPr>
              <a:t>j</a:t>
            </a:r>
            <a:r>
              <a:rPr lang="en-US" altLang="zh-CN" sz="2400" b="1" i="1" baseline="-25000" dirty="0">
                <a:latin typeface="Times New Roman" pitchFamily="18" charset="0"/>
              </a:rPr>
              <a:t> </a:t>
            </a:r>
            <a:r>
              <a:rPr lang="zh-CN" altLang="en-US" sz="2400" b="1" dirty="0">
                <a:latin typeface="Times New Roman" pitchFamily="18" charset="0"/>
              </a:rPr>
              <a:t>都是非负整数</a:t>
            </a:r>
          </a:p>
        </p:txBody>
      </p:sp>
      <p:sp>
        <p:nvSpPr>
          <p:cNvPr id="54280" name="Rectangle 8"/>
          <p:cNvSpPr>
            <a:spLocks noGrp="1" noChangeArrowheads="1"/>
          </p:cNvSpPr>
          <p:nvPr>
            <p:ph type="title"/>
          </p:nvPr>
        </p:nvSpPr>
        <p:spPr>
          <a:xfrm>
            <a:off x="615141" y="453233"/>
            <a:ext cx="8229600" cy="633412"/>
          </a:xfrm>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3.3.2 </a:t>
            </a:r>
            <a:r>
              <a:rPr lang="zh-CN" altLang="en-US" sz="4000" b="1" dirty="0" smtClean="0">
                <a:solidFill>
                  <a:srgbClr val="C00000"/>
                </a:solidFill>
              </a:rPr>
              <a:t>背包问题 </a:t>
            </a:r>
            <a:r>
              <a:rPr lang="en-US" altLang="zh-CN" sz="4000" b="1" dirty="0" smtClean="0">
                <a:solidFill>
                  <a:srgbClr val="C00000"/>
                </a:solidFill>
                <a:latin typeface="Times New Roman" panose="02020603050405020304" pitchFamily="18" charset="0"/>
                <a:cs typeface="Times New Roman" panose="02020603050405020304" pitchFamily="18" charset="0"/>
              </a:rPr>
              <a:t>(Knapsack Problem)</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63408B6-C3AD-4A55-AA99-59C1F5D17B1E}" type="slidenum">
              <a:rPr lang="en-US" altLang="zh-CN" sz="1800" smtClean="0"/>
              <a:pPr>
                <a:spcBef>
                  <a:spcPct val="0"/>
                </a:spcBef>
                <a:buFontTx/>
                <a:buNone/>
              </a:pPr>
              <a:t>21</a:t>
            </a:fld>
            <a:endParaRPr lang="en-US" altLang="zh-CN" sz="1800" smtClean="0"/>
          </a:p>
        </p:txBody>
      </p:sp>
      <p:sp>
        <p:nvSpPr>
          <p:cNvPr id="56323" name="Text Box 2"/>
          <p:cNvSpPr txBox="1">
            <a:spLocks noChangeArrowheads="1"/>
          </p:cNvSpPr>
          <p:nvPr/>
        </p:nvSpPr>
        <p:spPr bwMode="auto">
          <a:xfrm>
            <a:off x="539750" y="1088330"/>
            <a:ext cx="7993063"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en-US" altLang="zh-CN" sz="2400" b="1" i="1" dirty="0" err="1">
                <a:latin typeface="Times New Roman" panose="02020603050405020304" pitchFamily="18" charset="0"/>
              </a:rPr>
              <a:t>F</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：装前 </a:t>
            </a:r>
            <a:r>
              <a:rPr lang="en-US" altLang="zh-CN" sz="2400" b="1" i="1" dirty="0">
                <a:latin typeface="Times New Roman" panose="02020603050405020304" pitchFamily="18" charset="0"/>
              </a:rPr>
              <a:t>k </a:t>
            </a:r>
            <a:r>
              <a:rPr lang="zh-CN" altLang="en-US" sz="2400" b="1" dirty="0">
                <a:latin typeface="Times New Roman" panose="02020603050405020304" pitchFamily="18" charset="0"/>
              </a:rPr>
              <a:t>种物品</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总重不超过 </a:t>
            </a:r>
            <a:r>
              <a:rPr lang="en-US" altLang="zh-CN" sz="2400" b="1" i="1" dirty="0">
                <a:latin typeface="Times New Roman" panose="02020603050405020304" pitchFamily="18" charset="0"/>
              </a:rPr>
              <a:t>y, </a:t>
            </a:r>
            <a:r>
              <a:rPr lang="zh-CN" altLang="en-US" sz="2400" b="1" i="1" dirty="0">
                <a:latin typeface="Times New Roman" panose="02020603050405020304" pitchFamily="18" charset="0"/>
              </a:rPr>
              <a:t> </a:t>
            </a:r>
            <a:r>
              <a:rPr lang="zh-CN" altLang="en-US" sz="2400" b="1" dirty="0">
                <a:latin typeface="Times New Roman" panose="02020603050405020304" pitchFamily="18" charset="0"/>
              </a:rPr>
              <a:t>背包的最大价值</a:t>
            </a:r>
            <a:endParaRPr lang="en-US" altLang="zh-CN" sz="2400" b="1" dirty="0">
              <a:latin typeface="Times New Roman" panose="02020603050405020304" pitchFamily="18" charset="0"/>
            </a:endParaRPr>
          </a:p>
          <a:p>
            <a:pPr eaLnBrk="1" hangingPunct="1">
              <a:lnSpc>
                <a:spcPct val="120000"/>
              </a:lnSpc>
              <a:spcBef>
                <a:spcPct val="0"/>
              </a:spcBef>
              <a:buFontTx/>
              <a:buNone/>
            </a:pPr>
            <a:r>
              <a:rPr lang="en-US" altLang="zh-CN" sz="2400" b="1" i="1"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k</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y</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：装前 </a:t>
            </a:r>
            <a:r>
              <a:rPr lang="en-US" altLang="zh-CN" sz="2400" b="1" i="1" dirty="0">
                <a:latin typeface="Times New Roman" panose="02020603050405020304" pitchFamily="18" charset="0"/>
              </a:rPr>
              <a:t>k </a:t>
            </a:r>
            <a:r>
              <a:rPr lang="zh-CN" altLang="en-US" sz="2400" b="1" dirty="0">
                <a:latin typeface="Times New Roman" panose="02020603050405020304" pitchFamily="18" charset="0"/>
              </a:rPr>
              <a:t>种物品</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总重不超过 </a:t>
            </a:r>
            <a:r>
              <a:rPr lang="en-US" altLang="zh-CN" sz="2400" b="1" i="1" dirty="0">
                <a:latin typeface="Times New Roman" panose="02020603050405020304" pitchFamily="18" charset="0"/>
              </a:rPr>
              <a:t>y, </a:t>
            </a:r>
            <a:r>
              <a:rPr lang="zh-CN" altLang="en-US" sz="2400" b="1" i="1" dirty="0">
                <a:latin typeface="Times New Roman" panose="02020603050405020304" pitchFamily="18" charset="0"/>
              </a:rPr>
              <a:t> </a:t>
            </a:r>
            <a:r>
              <a:rPr lang="zh-CN" altLang="en-US" sz="2400" b="1" dirty="0">
                <a:latin typeface="Times New Roman" panose="02020603050405020304" pitchFamily="18" charset="0"/>
              </a:rPr>
              <a:t>背包达最大价值时</a:t>
            </a:r>
            <a:endParaRPr lang="en-US" altLang="zh-CN" sz="2400" b="1" dirty="0">
              <a:latin typeface="Times New Roman" panose="02020603050405020304" pitchFamily="18" charset="0"/>
            </a:endParaRPr>
          </a:p>
          <a:p>
            <a:pPr eaLnBrk="1" hangingPunct="1">
              <a:lnSpc>
                <a:spcPct val="120000"/>
              </a:lnSpc>
              <a:spcBef>
                <a:spcPct val="0"/>
              </a:spcBef>
              <a:buFontTx/>
              <a:buNone/>
            </a:pPr>
            <a:r>
              <a:rPr lang="zh-CN" altLang="en-US" sz="2400" b="1" dirty="0">
                <a:latin typeface="Times New Roman" panose="02020603050405020304" pitchFamily="18" charset="0"/>
              </a:rPr>
              <a:t>             装入物品的最大标号</a:t>
            </a:r>
            <a:endParaRPr lang="en-US" altLang="zh-CN" sz="2400" b="1" dirty="0">
              <a:latin typeface="宋体" panose="02010600030101010101" pitchFamily="2" charset="-122"/>
            </a:endParaRPr>
          </a:p>
          <a:p>
            <a:pPr eaLnBrk="1" hangingPunct="1">
              <a:lnSpc>
                <a:spcPct val="150000"/>
              </a:lnSpc>
              <a:spcBef>
                <a:spcPts val="600"/>
              </a:spcBef>
              <a:buFontTx/>
              <a:buNone/>
            </a:pPr>
            <a:r>
              <a:rPr lang="zh-CN" altLang="en-US" sz="2400" b="1" dirty="0">
                <a:latin typeface="宋体" panose="02010600030101010101" pitchFamily="2" charset="-122"/>
              </a:rPr>
              <a:t>递推方程、边界条件、标记函数</a:t>
            </a:r>
          </a:p>
        </p:txBody>
      </p:sp>
      <p:graphicFrame>
        <p:nvGraphicFramePr>
          <p:cNvPr id="56324" name="Object 3"/>
          <p:cNvGraphicFramePr>
            <a:graphicFrameLocks noChangeAspect="1"/>
          </p:cNvGraphicFramePr>
          <p:nvPr>
            <p:extLst>
              <p:ext uri="{D42A27DB-BD31-4B8C-83A1-F6EECF244321}">
                <p14:modId xmlns:p14="http://schemas.microsoft.com/office/powerpoint/2010/main" val="504432353"/>
              </p:ext>
            </p:extLst>
          </p:nvPr>
        </p:nvGraphicFramePr>
        <p:xfrm>
          <a:off x="1115616" y="3100438"/>
          <a:ext cx="5822950" cy="2328863"/>
        </p:xfrm>
        <a:graphic>
          <a:graphicData uri="http://schemas.openxmlformats.org/presentationml/2006/ole">
            <mc:AlternateContent xmlns:mc="http://schemas.openxmlformats.org/markup-compatibility/2006">
              <mc:Choice xmlns:v="urn:schemas-microsoft-com:vml" Requires="v">
                <p:oleObj spid="_x0000_s56329" name="公式" r:id="rId4" imgW="2870200" imgH="1181100" progId="Equation.3">
                  <p:embed/>
                </p:oleObj>
              </mc:Choice>
              <mc:Fallback>
                <p:oleObj name="公式" r:id="rId4" imgW="2870200" imgH="1181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100438"/>
                        <a:ext cx="5822950" cy="2328863"/>
                      </a:xfrm>
                      <a:prstGeom prst="rect">
                        <a:avLst/>
                      </a:prstGeom>
                      <a:noFill/>
                      <a:ln>
                        <a:noFill/>
                      </a:ln>
                    </p:spPr>
                  </p:pic>
                </p:oleObj>
              </mc:Fallback>
            </mc:AlternateContent>
          </a:graphicData>
        </a:graphic>
      </p:graphicFrame>
      <p:sp>
        <p:nvSpPr>
          <p:cNvPr id="56325" name="Rectangle 5"/>
          <p:cNvSpPr>
            <a:spLocks noGrp="1" noChangeArrowheads="1"/>
          </p:cNvSpPr>
          <p:nvPr>
            <p:ph type="title"/>
          </p:nvPr>
        </p:nvSpPr>
        <p:spPr>
          <a:xfrm>
            <a:off x="457200" y="275307"/>
            <a:ext cx="8229600" cy="633413"/>
          </a:xfrm>
        </p:spPr>
        <p:txBody>
          <a:bodyPr/>
          <a:lstStyle/>
          <a:p>
            <a:r>
              <a:rPr lang="zh-CN" altLang="en-US" sz="4000" b="1" dirty="0" smtClean="0">
                <a:solidFill>
                  <a:srgbClr val="C00000"/>
                </a:solidFill>
              </a:rPr>
              <a:t>子问题划分、优化函数、标记函数</a:t>
            </a:r>
          </a:p>
        </p:txBody>
      </p:sp>
      <p:sp>
        <p:nvSpPr>
          <p:cNvPr id="2" name="文本框 1"/>
          <p:cNvSpPr txBox="1">
            <a:spLocks noRot="1" noChangeAspect="1" noMove="1" noResize="1" noEditPoints="1" noAdjustHandles="1" noChangeArrowheads="1" noChangeShapeType="1" noTextEdit="1"/>
          </p:cNvSpPr>
          <p:nvPr/>
        </p:nvSpPr>
        <p:spPr>
          <a:xfrm>
            <a:off x="977412" y="5505905"/>
            <a:ext cx="6642588" cy="823815"/>
          </a:xfrm>
          <a:prstGeom prst="rect">
            <a:avLst/>
          </a:prstGeom>
          <a:blipFill>
            <a:blip r:embed="rId6"/>
            <a:stretch>
              <a:fillRect/>
            </a:stretch>
          </a:blipFill>
        </p:spPr>
        <p:txBody>
          <a:bodyPr/>
          <a:lstStyle/>
          <a:p>
            <a:r>
              <a:rPr lang="zh-CN" altLang="en-US">
                <a:no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198FEA6-61AD-43DD-B409-5CD026483615}" type="slidenum">
              <a:rPr lang="en-US" altLang="zh-CN" sz="1800" smtClean="0"/>
              <a:pPr>
                <a:spcBef>
                  <a:spcPct val="0"/>
                </a:spcBef>
                <a:buFontTx/>
                <a:buNone/>
              </a:pPr>
              <a:t>22</a:t>
            </a:fld>
            <a:endParaRPr lang="en-US" altLang="zh-CN" sz="1800" smtClean="0"/>
          </a:p>
        </p:txBody>
      </p:sp>
      <p:sp>
        <p:nvSpPr>
          <p:cNvPr id="58371" name="Text Box 2"/>
          <p:cNvSpPr txBox="1">
            <a:spLocks noChangeArrowheads="1"/>
          </p:cNvSpPr>
          <p:nvPr/>
        </p:nvSpPr>
        <p:spPr bwMode="auto">
          <a:xfrm>
            <a:off x="1000125" y="1186756"/>
            <a:ext cx="42291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000" dirty="0">
                <a:latin typeface="Arial" panose="020B0604020202020204" pitchFamily="34" charset="0"/>
              </a:rPr>
              <a:t> </a:t>
            </a:r>
            <a:r>
              <a:rPr lang="en-US" altLang="zh-CN" sz="2400" b="1" i="1" dirty="0">
                <a:latin typeface="Times New Roman" panose="02020603050405020304" pitchFamily="18" charset="0"/>
              </a:rPr>
              <a:t>v</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1,  </a:t>
            </a:r>
            <a:r>
              <a:rPr lang="en-US" altLang="zh-CN" sz="2400" b="1" i="1" dirty="0">
                <a:latin typeface="Times New Roman" panose="02020603050405020304" pitchFamily="18" charset="0"/>
              </a:rPr>
              <a:t> v</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3,  </a:t>
            </a:r>
            <a:r>
              <a:rPr lang="en-US" altLang="zh-CN" sz="2400" b="1" i="1" dirty="0">
                <a:latin typeface="Times New Roman" panose="02020603050405020304" pitchFamily="18" charset="0"/>
              </a:rPr>
              <a:t> v</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 5,  </a:t>
            </a:r>
            <a:r>
              <a:rPr lang="en-US" altLang="zh-CN" sz="2400" b="1" i="1" dirty="0">
                <a:latin typeface="Times New Roman" panose="02020603050405020304" pitchFamily="18" charset="0"/>
              </a:rPr>
              <a:t>v</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 9,</a:t>
            </a:r>
          </a:p>
          <a:p>
            <a:pPr eaLnBrk="1" hangingPunct="1">
              <a:lnSpc>
                <a:spcPct val="120000"/>
              </a:lnSpc>
              <a:spcBef>
                <a:spcPct val="0"/>
              </a:spcBef>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w</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 2,  </a:t>
            </a:r>
            <a:r>
              <a:rPr lang="en-US" altLang="zh-CN" sz="2400" b="1" i="1" dirty="0">
                <a:latin typeface="Times New Roman" panose="02020603050405020304" pitchFamily="18" charset="0"/>
              </a:rPr>
              <a:t> w</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3,  </a:t>
            </a:r>
            <a:r>
              <a:rPr lang="en-US" altLang="zh-CN" sz="2400" b="1" i="1" dirty="0">
                <a:latin typeface="Times New Roman" panose="02020603050405020304" pitchFamily="18" charset="0"/>
              </a:rPr>
              <a:t>w</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 4,  </a:t>
            </a:r>
            <a:r>
              <a:rPr lang="en-US" altLang="zh-CN" sz="2400" b="1" i="1" dirty="0">
                <a:latin typeface="Times New Roman" panose="02020603050405020304" pitchFamily="18" charset="0"/>
              </a:rPr>
              <a:t>w</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 7,</a:t>
            </a:r>
          </a:p>
          <a:p>
            <a:pPr eaLnBrk="1" hangingPunct="1">
              <a:lnSpc>
                <a:spcPct val="120000"/>
              </a:lnSpc>
              <a:spcBef>
                <a:spcPct val="0"/>
              </a:spcBef>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 = 10</a:t>
            </a:r>
          </a:p>
          <a:p>
            <a:pPr eaLnBrk="1" hangingPunct="1">
              <a:lnSpc>
                <a:spcPct val="120000"/>
              </a:lnSpc>
              <a:spcBef>
                <a:spcPct val="0"/>
              </a:spcBef>
              <a:buFontTx/>
              <a:buNone/>
            </a:pPr>
            <a:r>
              <a:rPr lang="zh-CN" altLang="en-US" sz="2400" b="1" dirty="0">
                <a:latin typeface="Times New Roman" panose="02020603050405020304" pitchFamily="18" charset="0"/>
              </a:rPr>
              <a:t> </a:t>
            </a:r>
            <a:r>
              <a:rPr lang="en-US" altLang="zh-CN" sz="2400" b="1" i="1" dirty="0" err="1">
                <a:latin typeface="Times New Roman" panose="02020603050405020304" pitchFamily="18" charset="0"/>
              </a:rPr>
              <a:t>F</a:t>
            </a:r>
            <a:r>
              <a:rPr lang="en-US" altLang="zh-CN" sz="2400" b="1" i="1" baseline="-25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的计算表如下</a:t>
            </a:r>
            <a:r>
              <a:rPr lang="en-US" altLang="zh-CN" sz="2400" b="1" dirty="0">
                <a:latin typeface="Times New Roman" panose="02020603050405020304" pitchFamily="18" charset="0"/>
              </a:rPr>
              <a:t>:</a:t>
            </a:r>
          </a:p>
        </p:txBody>
      </p:sp>
      <p:graphicFrame>
        <p:nvGraphicFramePr>
          <p:cNvPr id="282706" name="Group 82"/>
          <p:cNvGraphicFramePr>
            <a:graphicFrameLocks noGrp="1"/>
          </p:cNvGraphicFramePr>
          <p:nvPr>
            <p:extLst>
              <p:ext uri="{D42A27DB-BD31-4B8C-83A1-F6EECF244321}">
                <p14:modId xmlns:p14="http://schemas.microsoft.com/office/powerpoint/2010/main" val="3665893231"/>
              </p:ext>
            </p:extLst>
          </p:nvPr>
        </p:nvGraphicFramePr>
        <p:xfrm>
          <a:off x="1071563" y="3401218"/>
          <a:ext cx="7127875" cy="2332038"/>
        </p:xfrm>
        <a:graphic>
          <a:graphicData uri="http://schemas.openxmlformats.org/drawingml/2006/table">
            <a:tbl>
              <a:tblPr>
                <a:tableStyleId>{22838BEF-8BB2-4498-84A7-C5851F593DF1}</a:tableStyleId>
              </a:tblPr>
              <a:tblGrid>
                <a:gridCol w="79216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628650">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628650">
                  <a:extLst>
                    <a:ext uri="{9D8B030D-6E8A-4147-A177-3AD203B41FA5}">
                      <a16:colId xmlns:a16="http://schemas.microsoft.com/office/drawing/2014/main" val="20007"/>
                    </a:ext>
                  </a:extLst>
                </a:gridCol>
                <a:gridCol w="627062">
                  <a:extLst>
                    <a:ext uri="{9D8B030D-6E8A-4147-A177-3AD203B41FA5}">
                      <a16:colId xmlns:a16="http://schemas.microsoft.com/office/drawing/2014/main" val="20008"/>
                    </a:ext>
                  </a:extLst>
                </a:gridCol>
                <a:gridCol w="628650">
                  <a:extLst>
                    <a:ext uri="{9D8B030D-6E8A-4147-A177-3AD203B41FA5}">
                      <a16:colId xmlns:a16="http://schemas.microsoft.com/office/drawing/2014/main" val="20009"/>
                    </a:ext>
                  </a:extLst>
                </a:gridCol>
                <a:gridCol w="628650">
                  <a:extLst>
                    <a:ext uri="{9D8B030D-6E8A-4147-A177-3AD203B41FA5}">
                      <a16:colId xmlns:a16="http://schemas.microsoft.com/office/drawing/2014/main" val="20010"/>
                    </a:ext>
                  </a:extLst>
                </a:gridCol>
              </a:tblGrid>
              <a:tr h="503238">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i="1" u="none" strike="noStrike" cap="none" normalizeH="0" baseline="0" dirty="0" smtClean="0">
                          <a:ln>
                            <a:noFill/>
                          </a:ln>
                          <a:effectLst/>
                          <a:latin typeface="Times New Roman" pitchFamily="18" charset="0"/>
                          <a:cs typeface="Times New Roman" pitchFamily="18" charset="0"/>
                        </a:rPr>
                        <a:t>k </a:t>
                      </a:r>
                      <a:r>
                        <a:rPr kumimoji="0" lang="zh-CN" altLang="en-US" sz="2400" b="1" i="1" u="none" strike="noStrike" cap="none" normalizeH="0" baseline="0" dirty="0" smtClean="0">
                          <a:ln>
                            <a:noFill/>
                          </a:ln>
                          <a:effectLst/>
                          <a:latin typeface="Times New Roman" pitchFamily="18" charset="0"/>
                          <a:cs typeface="Times New Roman" pitchFamily="18" charset="0"/>
                        </a:rPr>
                        <a:t>  </a:t>
                      </a:r>
                      <a:r>
                        <a:rPr kumimoji="0" lang="en-US" altLang="zh-CN" sz="2400" b="1" i="1" u="none" strike="noStrike" cap="none" normalizeH="0" baseline="0" dirty="0" smtClean="0">
                          <a:ln>
                            <a:noFill/>
                          </a:ln>
                          <a:effectLst/>
                          <a:latin typeface="Times New Roman" pitchFamily="18" charset="0"/>
                          <a:cs typeface="Times New Roman" pitchFamily="18" charset="0"/>
                        </a:rPr>
                        <a:t> y</a:t>
                      </a:r>
                      <a:endParaRPr kumimoji="0" lang="en-US" altLang="zh-CN" sz="2400" b="1" i="1"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5</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6</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7</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8</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9</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extLst>
                  <a:ext uri="{0D108BD9-81ED-4DB2-BD59-A6C34878D82A}">
                    <a16:rowId xmlns:a16="http://schemas.microsoft.com/office/drawing/2014/main" val="10000"/>
                  </a:ext>
                </a:extLst>
              </a:tr>
              <a:tr h="446088">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5</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extLst>
                  <a:ext uri="{0D108BD9-81ED-4DB2-BD59-A6C34878D82A}">
                    <a16:rowId xmlns:a16="http://schemas.microsoft.com/office/drawing/2014/main" val="10001"/>
                  </a:ext>
                </a:extLst>
              </a:tr>
              <a:tr h="447675">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4</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6</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6</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7</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9</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9</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extLst>
                  <a:ext uri="{0D108BD9-81ED-4DB2-BD59-A6C34878D82A}">
                    <a16:rowId xmlns:a16="http://schemas.microsoft.com/office/drawing/2014/main" val="10002"/>
                  </a:ext>
                </a:extLst>
              </a:tr>
              <a:tr h="446088">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5</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5</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6</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8</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extLst>
                  <a:ext uri="{0D108BD9-81ED-4DB2-BD59-A6C34878D82A}">
                    <a16:rowId xmlns:a16="http://schemas.microsoft.com/office/drawing/2014/main" val="10003"/>
                  </a:ext>
                </a:extLst>
              </a:tr>
              <a:tr h="446088">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5</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5</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6</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9</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horzOverflow="overflow">
                    <a:solidFill>
                      <a:srgbClr val="FFFF66"/>
                    </a:solidFill>
                  </a:tcPr>
                </a:tc>
                <a:extLst>
                  <a:ext uri="{0D108BD9-81ED-4DB2-BD59-A6C34878D82A}">
                    <a16:rowId xmlns:a16="http://schemas.microsoft.com/office/drawing/2014/main" val="10004"/>
                  </a:ext>
                </a:extLst>
              </a:tr>
            </a:tbl>
          </a:graphicData>
        </a:graphic>
      </p:graphicFrame>
      <p:sp>
        <p:nvSpPr>
          <p:cNvPr id="58446" name="Rectangle 79"/>
          <p:cNvSpPr>
            <a:spLocks noGrp="1" noChangeArrowheads="1"/>
          </p:cNvSpPr>
          <p:nvPr>
            <p:ph type="title"/>
          </p:nvPr>
        </p:nvSpPr>
        <p:spPr>
          <a:xfrm>
            <a:off x="457200" y="347316"/>
            <a:ext cx="8229600" cy="633412"/>
          </a:xfrm>
        </p:spPr>
        <p:txBody>
          <a:bodyPr/>
          <a:lstStyle/>
          <a:p>
            <a:r>
              <a:rPr lang="zh-CN" altLang="en-US" sz="4000" b="1" dirty="0" smtClean="0">
                <a:solidFill>
                  <a:srgbClr val="C00000"/>
                </a:solidFill>
              </a:rPr>
              <a:t>实例计算</a:t>
            </a:r>
          </a:p>
        </p:txBody>
      </p:sp>
      <p:cxnSp>
        <p:nvCxnSpPr>
          <p:cNvPr id="9" name="直接连接符 8"/>
          <p:cNvCxnSpPr/>
          <p:nvPr/>
        </p:nvCxnSpPr>
        <p:spPr>
          <a:xfrm>
            <a:off x="1143000" y="3286125"/>
            <a:ext cx="714375" cy="50006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bwMode="auto">
          <a:xfrm>
            <a:off x="6553200" y="638964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220B04-A48D-4C96-81EA-94EA3F202ADE}" type="slidenum">
              <a:rPr lang="en-US" altLang="zh-CN" sz="1800" smtClean="0"/>
              <a:pPr>
                <a:spcBef>
                  <a:spcPct val="0"/>
                </a:spcBef>
                <a:buFontTx/>
                <a:buNone/>
              </a:pPr>
              <a:t>23</a:t>
            </a:fld>
            <a:endParaRPr lang="en-US" altLang="zh-CN" sz="1800" dirty="0" smtClean="0"/>
          </a:p>
        </p:txBody>
      </p:sp>
      <p:sp>
        <p:nvSpPr>
          <p:cNvPr id="60419" name="Rectangle 2"/>
          <p:cNvSpPr>
            <a:spLocks noChangeArrowheads="1"/>
          </p:cNvSpPr>
          <p:nvPr/>
        </p:nvSpPr>
        <p:spPr bwMode="auto">
          <a:xfrm>
            <a:off x="0" y="344108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60420" name="Text Box 3"/>
          <p:cNvSpPr txBox="1">
            <a:spLocks noChangeArrowheads="1"/>
          </p:cNvSpPr>
          <p:nvPr/>
        </p:nvSpPr>
        <p:spPr bwMode="auto">
          <a:xfrm>
            <a:off x="1116013" y="4030042"/>
            <a:ext cx="731361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a:latin typeface="Times New Roman" panose="02020603050405020304" pitchFamily="18" charset="0"/>
              </a:rPr>
              <a:t>在上例中</a:t>
            </a:r>
            <a:r>
              <a:rPr lang="en-US" altLang="zh-CN" sz="2400" b="1">
                <a:latin typeface="Times New Roman" panose="02020603050405020304" pitchFamily="18" charset="0"/>
              </a:rPr>
              <a:t>, </a:t>
            </a:r>
            <a:r>
              <a:rPr lang="zh-CN" altLang="en-US" sz="2400" b="1">
                <a:latin typeface="Times New Roman" panose="02020603050405020304" pitchFamily="18" charset="0"/>
              </a:rPr>
              <a:t>求得</a:t>
            </a:r>
          </a:p>
          <a:p>
            <a:pPr eaLnBrk="1" hangingPunct="1">
              <a:lnSpc>
                <a:spcPct val="130000"/>
              </a:lnSpc>
              <a:spcBef>
                <a:spcPct val="0"/>
              </a:spcBef>
              <a:buFontTx/>
              <a:buNone/>
            </a:pPr>
            <a:r>
              <a:rPr lang="zh-CN" altLang="en-US" sz="2400" b="1">
                <a:latin typeface="Times New Roman" panose="02020603050405020304" pitchFamily="18" charset="0"/>
              </a:rPr>
              <a:t>    </a:t>
            </a: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(10)=4  </a:t>
            </a:r>
            <a:r>
              <a:rPr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rPr>
              <a:t>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rPr>
              <a:t> 1 </a:t>
            </a:r>
            <a:endParaRPr lang="en-US" altLang="zh-CN" sz="2400" b="1">
              <a:latin typeface="Times New Roman" panose="02020603050405020304" pitchFamily="18" charset="0"/>
              <a:sym typeface="Symbol" panose="05050102010706020507" pitchFamily="18" charset="2"/>
            </a:endParaRPr>
          </a:p>
          <a:p>
            <a:pPr eaLnBrk="1" hangingPunct="1">
              <a:lnSpc>
                <a:spcPct val="130000"/>
              </a:lnSpc>
              <a:spcBef>
                <a:spcPct val="0"/>
              </a:spcBef>
              <a:buFontTx/>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sym typeface="Symbol" panose="05050102010706020507" pitchFamily="18" charset="2"/>
              </a:rPr>
              <a:t> i</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(10</a:t>
            </a:r>
            <a:r>
              <a:rPr lang="zh-CN" altLang="en-US"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w</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i</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(3)=2  </a:t>
            </a:r>
            <a:r>
              <a:rPr lang="en-US" altLang="zh-CN" sz="2400" b="1">
                <a:latin typeface="Times New Roman" panose="02020603050405020304" pitchFamily="18" charset="0"/>
              </a:rPr>
              <a:t>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rPr>
              <a:t> 1</a:t>
            </a:r>
            <a:r>
              <a:rPr lang="zh-CN" altLang="en-US"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=1,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3</a:t>
            </a:r>
            <a:r>
              <a:rPr lang="en-US" altLang="zh-CN" sz="2400" b="1">
                <a:latin typeface="Times New Roman" panose="02020603050405020304" pitchFamily="18" charset="0"/>
                <a:sym typeface="Symbol" panose="05050102010706020507" pitchFamily="18" charset="2"/>
              </a:rPr>
              <a:t>=0</a:t>
            </a:r>
          </a:p>
          <a:p>
            <a:pPr eaLnBrk="1" hangingPunct="1">
              <a:lnSpc>
                <a:spcPct val="130000"/>
              </a:lnSpc>
              <a:spcBef>
                <a:spcPct val="0"/>
              </a:spcBef>
              <a:buFontTx/>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sym typeface="Symbol" panose="05050102010706020507" pitchFamily="18" charset="2"/>
              </a:rPr>
              <a:t>i</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(3</a:t>
            </a:r>
            <a:r>
              <a:rPr lang="zh-CN" altLang="en-US"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w</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i</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(0)=0  </a:t>
            </a:r>
            <a:r>
              <a:rPr lang="en-US" altLang="zh-CN" sz="2400" b="1">
                <a:latin typeface="Times New Roman" panose="02020603050405020304" pitchFamily="18" charset="0"/>
              </a:rPr>
              <a:t> </a:t>
            </a:r>
            <a:r>
              <a:rPr lang="en-US" altLang="zh-CN" sz="2400" b="1" i="1">
                <a:latin typeface="Times New Roman" panose="02020603050405020304" pitchFamily="18" charset="0"/>
              </a:rPr>
              <a:t>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 = 1</a:t>
            </a:r>
            <a:r>
              <a:rPr lang="zh-CN" altLang="en-US"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1</a:t>
            </a:r>
            <a:r>
              <a:rPr lang="en-US" altLang="zh-CN" sz="2400" b="1">
                <a:latin typeface="Times New Roman" panose="02020603050405020304" pitchFamily="18" charset="0"/>
                <a:sym typeface="Symbol" panose="05050102010706020507" pitchFamily="18" charset="2"/>
              </a:rPr>
              <a:t>=0 </a:t>
            </a:r>
          </a:p>
          <a:p>
            <a:pPr eaLnBrk="1" hangingPunct="1">
              <a:lnSpc>
                <a:spcPct val="130000"/>
              </a:lnSpc>
              <a:spcBef>
                <a:spcPct val="0"/>
              </a:spcBef>
              <a:buFontTx/>
              <a:buNone/>
            </a:pPr>
            <a:r>
              <a:rPr lang="zh-CN" altLang="en-US" sz="2400" b="1">
                <a:latin typeface="Times New Roman" panose="02020603050405020304" pitchFamily="18" charset="0"/>
                <a:sym typeface="Symbol" panose="05050102010706020507" pitchFamily="18" charset="2"/>
              </a:rPr>
              <a:t>解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1</a:t>
            </a:r>
            <a:r>
              <a:rPr lang="en-US" altLang="zh-CN" sz="2400" b="1">
                <a:latin typeface="Times New Roman" panose="02020603050405020304" pitchFamily="18" charset="0"/>
                <a:sym typeface="Symbol" panose="05050102010706020507" pitchFamily="18" charset="2"/>
              </a:rPr>
              <a:t>=0,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2</a:t>
            </a:r>
            <a:r>
              <a:rPr lang="en-US" altLang="zh-CN" sz="2400" b="1">
                <a:latin typeface="Times New Roman" panose="02020603050405020304" pitchFamily="18" charset="0"/>
                <a:sym typeface="Symbol" panose="05050102010706020507" pitchFamily="18" charset="2"/>
              </a:rPr>
              <a:t>=1,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3</a:t>
            </a:r>
            <a:r>
              <a:rPr lang="en-US" altLang="zh-CN" sz="2400" b="1">
                <a:latin typeface="Times New Roman" panose="02020603050405020304" pitchFamily="18" charset="0"/>
                <a:sym typeface="Symbol" panose="05050102010706020507" pitchFamily="18" charset="2"/>
              </a:rPr>
              <a:t>=0,  </a:t>
            </a:r>
            <a:r>
              <a:rPr lang="en-US" altLang="zh-CN" sz="2400" b="1" i="1">
                <a:latin typeface="Times New Roman" panose="02020603050405020304" pitchFamily="18" charset="0"/>
                <a:sym typeface="Symbol" panose="05050102010706020507" pitchFamily="18" charset="2"/>
              </a:rPr>
              <a:t>x</a:t>
            </a:r>
            <a:r>
              <a:rPr lang="en-US" altLang="zh-CN" sz="2400" b="1" baseline="-25000">
                <a:latin typeface="Times New Roman" panose="02020603050405020304" pitchFamily="18" charset="0"/>
                <a:sym typeface="Symbol" panose="05050102010706020507" pitchFamily="18" charset="2"/>
              </a:rPr>
              <a:t>4</a:t>
            </a:r>
            <a:r>
              <a:rPr lang="en-US" altLang="zh-CN" sz="2400" b="1">
                <a:latin typeface="Times New Roman" panose="02020603050405020304" pitchFamily="18" charset="0"/>
                <a:sym typeface="Symbol" panose="05050102010706020507" pitchFamily="18" charset="2"/>
              </a:rPr>
              <a:t>=1</a:t>
            </a:r>
            <a:endParaRPr lang="en-US" altLang="zh-CN" sz="2400" b="1">
              <a:latin typeface="Times New Roman" panose="02020603050405020304" pitchFamily="18" charset="0"/>
            </a:endParaRPr>
          </a:p>
        </p:txBody>
      </p:sp>
      <p:graphicFrame>
        <p:nvGraphicFramePr>
          <p:cNvPr id="286804" name="Group 84"/>
          <p:cNvGraphicFramePr>
            <a:graphicFrameLocks noGrp="1"/>
          </p:cNvGraphicFramePr>
          <p:nvPr>
            <p:extLst>
              <p:ext uri="{D42A27DB-BD31-4B8C-83A1-F6EECF244321}">
                <p14:modId xmlns:p14="http://schemas.microsoft.com/office/powerpoint/2010/main" val="3094886521"/>
              </p:ext>
            </p:extLst>
          </p:nvPr>
        </p:nvGraphicFramePr>
        <p:xfrm>
          <a:off x="857250" y="1309067"/>
          <a:ext cx="7715246" cy="2651490"/>
        </p:xfrm>
        <a:graphic>
          <a:graphicData uri="http://schemas.openxmlformats.org/drawingml/2006/table">
            <a:tbl>
              <a:tblPr>
                <a:tableStyleId>{BDBED569-4797-4DF1-A0F4-6AAB3CD982D8}</a:tableStyleId>
              </a:tblPr>
              <a:tblGrid>
                <a:gridCol w="708546">
                  <a:extLst>
                    <a:ext uri="{9D8B030D-6E8A-4147-A177-3AD203B41FA5}">
                      <a16:colId xmlns:a16="http://schemas.microsoft.com/office/drawing/2014/main" val="20000"/>
                    </a:ext>
                  </a:extLst>
                </a:gridCol>
                <a:gridCol w="706721">
                  <a:extLst>
                    <a:ext uri="{9D8B030D-6E8A-4147-A177-3AD203B41FA5}">
                      <a16:colId xmlns:a16="http://schemas.microsoft.com/office/drawing/2014/main" val="20001"/>
                    </a:ext>
                  </a:extLst>
                </a:gridCol>
                <a:gridCol w="708546">
                  <a:extLst>
                    <a:ext uri="{9D8B030D-6E8A-4147-A177-3AD203B41FA5}">
                      <a16:colId xmlns:a16="http://schemas.microsoft.com/office/drawing/2014/main" val="20002"/>
                    </a:ext>
                  </a:extLst>
                </a:gridCol>
                <a:gridCol w="708546">
                  <a:extLst>
                    <a:ext uri="{9D8B030D-6E8A-4147-A177-3AD203B41FA5}">
                      <a16:colId xmlns:a16="http://schemas.microsoft.com/office/drawing/2014/main" val="20003"/>
                    </a:ext>
                  </a:extLst>
                </a:gridCol>
                <a:gridCol w="706720">
                  <a:extLst>
                    <a:ext uri="{9D8B030D-6E8A-4147-A177-3AD203B41FA5}">
                      <a16:colId xmlns:a16="http://schemas.microsoft.com/office/drawing/2014/main" val="20004"/>
                    </a:ext>
                  </a:extLst>
                </a:gridCol>
                <a:gridCol w="708546">
                  <a:extLst>
                    <a:ext uri="{9D8B030D-6E8A-4147-A177-3AD203B41FA5}">
                      <a16:colId xmlns:a16="http://schemas.microsoft.com/office/drawing/2014/main" val="20005"/>
                    </a:ext>
                  </a:extLst>
                </a:gridCol>
                <a:gridCol w="706721">
                  <a:extLst>
                    <a:ext uri="{9D8B030D-6E8A-4147-A177-3AD203B41FA5}">
                      <a16:colId xmlns:a16="http://schemas.microsoft.com/office/drawing/2014/main" val="20006"/>
                    </a:ext>
                  </a:extLst>
                </a:gridCol>
                <a:gridCol w="708546">
                  <a:extLst>
                    <a:ext uri="{9D8B030D-6E8A-4147-A177-3AD203B41FA5}">
                      <a16:colId xmlns:a16="http://schemas.microsoft.com/office/drawing/2014/main" val="20007"/>
                    </a:ext>
                  </a:extLst>
                </a:gridCol>
                <a:gridCol w="708546">
                  <a:extLst>
                    <a:ext uri="{9D8B030D-6E8A-4147-A177-3AD203B41FA5}">
                      <a16:colId xmlns:a16="http://schemas.microsoft.com/office/drawing/2014/main" val="20008"/>
                    </a:ext>
                  </a:extLst>
                </a:gridCol>
                <a:gridCol w="706720">
                  <a:extLst>
                    <a:ext uri="{9D8B030D-6E8A-4147-A177-3AD203B41FA5}">
                      <a16:colId xmlns:a16="http://schemas.microsoft.com/office/drawing/2014/main" val="20009"/>
                    </a:ext>
                  </a:extLst>
                </a:gridCol>
                <a:gridCol w="637088">
                  <a:extLst>
                    <a:ext uri="{9D8B030D-6E8A-4147-A177-3AD203B41FA5}">
                      <a16:colId xmlns:a16="http://schemas.microsoft.com/office/drawing/2014/main" val="20010"/>
                    </a:ext>
                  </a:extLst>
                </a:gridCol>
              </a:tblGrid>
              <a:tr h="530225">
                <a:tc>
                  <a:txBody>
                    <a:bodyPr/>
                    <a:lstStyle/>
                    <a:p>
                      <a:pPr marL="0" marR="0" lvl="0" indent="0" algn="l"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i="1" u="none" strike="noStrike" cap="none" normalizeH="0" baseline="0" dirty="0" smtClean="0">
                          <a:ln>
                            <a:noFill/>
                          </a:ln>
                          <a:effectLst/>
                          <a:latin typeface="Times New Roman" pitchFamily="18" charset="0"/>
                          <a:cs typeface="Times New Roman" pitchFamily="18" charset="0"/>
                        </a:rPr>
                        <a:t>k  y</a:t>
                      </a:r>
                      <a:endParaRPr kumimoji="0" lang="en-US" altLang="zh-CN" sz="2400" b="1" i="1"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5</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6</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7</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8</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9</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extLst>
                  <a:ext uri="{0D108BD9-81ED-4DB2-BD59-A6C34878D82A}">
                    <a16:rowId xmlns:a16="http://schemas.microsoft.com/office/drawing/2014/main" val="10000"/>
                  </a:ext>
                </a:extLst>
              </a:tr>
              <a:tr h="530225">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1</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extLst>
                  <a:ext uri="{0D108BD9-81ED-4DB2-BD59-A6C34878D82A}">
                    <a16:rowId xmlns:a16="http://schemas.microsoft.com/office/drawing/2014/main" val="10001"/>
                  </a:ext>
                </a:extLst>
              </a:tr>
              <a:tr h="530225">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rgbClr val="FFFF66"/>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extLst>
                  <a:ext uri="{0D108BD9-81ED-4DB2-BD59-A6C34878D82A}">
                    <a16:rowId xmlns:a16="http://schemas.microsoft.com/office/drawing/2014/main" val="10002"/>
                  </a:ext>
                </a:extLst>
              </a:tr>
              <a:tr h="530225">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0</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2</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3</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extLst>
                  <a:ext uri="{0D108BD9-81ED-4DB2-BD59-A6C34878D82A}">
                    <a16:rowId xmlns:a16="http://schemas.microsoft.com/office/drawing/2014/main" val="10003"/>
                  </a:ext>
                </a:extLst>
              </a:tr>
              <a:tr h="530225">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chemeClr val="bg1">
                        <a:lumMod val="85000"/>
                      </a:schemeClr>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0</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1</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2</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rgbClr val="FFFF66"/>
                    </a:solidFill>
                  </a:tcPr>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4</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3</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smtClean="0">
                          <a:ln>
                            <a:noFill/>
                          </a:ln>
                          <a:effectLst/>
                          <a:latin typeface="Times New Roman" pitchFamily="18" charset="0"/>
                          <a:cs typeface="Times New Roman" pitchFamily="18" charset="0"/>
                        </a:rPr>
                        <a:t>4</a:t>
                      </a:r>
                      <a:endParaRPr kumimoji="0" lang="en-US" altLang="zh-CN" sz="2400" b="1" i="0" u="none" strike="noStrike" cap="none" normalizeH="0" baseline="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tc>
                <a:tc>
                  <a:txBody>
                    <a:bodyPr/>
                    <a:lstStyle/>
                    <a:p>
                      <a:pPr marL="0" marR="0" lvl="0" indent="0" algn="ctr" defTabSz="914400" rtl="0" eaLnBrk="0" fontAlgn="base" latinLnBrk="0" hangingPunct="0">
                        <a:lnSpc>
                          <a:spcPct val="120000"/>
                        </a:lnSpc>
                        <a:spcBef>
                          <a:spcPct val="0"/>
                        </a:spcBef>
                        <a:spcAft>
                          <a:spcPct val="0"/>
                        </a:spcAft>
                        <a:buClr>
                          <a:schemeClr val="bg2"/>
                        </a:buClr>
                        <a:buSzPct val="75000"/>
                        <a:buFont typeface="Wingdings" pitchFamily="2" charset="2"/>
                        <a:buNone/>
                        <a:tabLst/>
                      </a:pPr>
                      <a:r>
                        <a:rPr kumimoji="0" lang="en-US" altLang="zh-CN" sz="2400" b="1" u="none" strike="noStrike" cap="none" normalizeH="0" baseline="0" dirty="0" smtClean="0">
                          <a:ln>
                            <a:noFill/>
                          </a:ln>
                          <a:effectLst/>
                          <a:latin typeface="Times New Roman" pitchFamily="18" charset="0"/>
                          <a:cs typeface="Times New Roman" pitchFamily="18" charset="0"/>
                        </a:rPr>
                        <a:t>4</a:t>
                      </a:r>
                      <a:endParaRPr kumimoji="0" lang="en-US" altLang="zh-CN" sz="2400" b="1" i="0" u="none" strike="noStrike" cap="none" normalizeH="0" baseline="0" dirty="0" smtClean="0">
                        <a:ln>
                          <a:noFill/>
                        </a:ln>
                        <a:solidFill>
                          <a:schemeClr val="tx1"/>
                        </a:solidFill>
                        <a:effectLst/>
                        <a:latin typeface="Times New Roman" pitchFamily="18" charset="0"/>
                        <a:ea typeface="幼圆" pitchFamily="49" charset="-122"/>
                        <a:cs typeface="Times New Roman" pitchFamily="18" charset="0"/>
                      </a:endParaRPr>
                    </a:p>
                  </a:txBody>
                  <a:tcPr marT="45693" marB="45693" horzOverflow="overflow">
                    <a:solidFill>
                      <a:srgbClr val="FFFF66"/>
                    </a:solidFill>
                  </a:tcPr>
                </a:tc>
                <a:extLst>
                  <a:ext uri="{0D108BD9-81ED-4DB2-BD59-A6C34878D82A}">
                    <a16:rowId xmlns:a16="http://schemas.microsoft.com/office/drawing/2014/main" val="10004"/>
                  </a:ext>
                </a:extLst>
              </a:tr>
            </a:tbl>
          </a:graphicData>
        </a:graphic>
      </p:graphicFrame>
      <p:sp>
        <p:nvSpPr>
          <p:cNvPr id="60495" name="Rectangle 80"/>
          <p:cNvSpPr>
            <a:spLocks noGrp="1" noChangeArrowheads="1"/>
          </p:cNvSpPr>
          <p:nvPr>
            <p:ph type="title"/>
          </p:nvPr>
        </p:nvSpPr>
        <p:spPr>
          <a:xfrm>
            <a:off x="457200" y="332656"/>
            <a:ext cx="8229600" cy="633412"/>
          </a:xfrm>
        </p:spPr>
        <p:txBody>
          <a:bodyPr/>
          <a:lstStyle/>
          <a:p>
            <a:r>
              <a:rPr lang="zh-CN" altLang="en-US" sz="4000" b="1" dirty="0" smtClean="0">
                <a:solidFill>
                  <a:srgbClr val="C00000"/>
                </a:solidFill>
              </a:rPr>
              <a:t>用标记函数追踪问题的解</a:t>
            </a:r>
          </a:p>
        </p:txBody>
      </p:sp>
      <p:cxnSp>
        <p:nvCxnSpPr>
          <p:cNvPr id="8" name="直接连接符 7"/>
          <p:cNvCxnSpPr/>
          <p:nvPr/>
        </p:nvCxnSpPr>
        <p:spPr>
          <a:xfrm>
            <a:off x="857250" y="1307480"/>
            <a:ext cx="642938" cy="5000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DDC2D5E-E639-415C-A57E-A9BF57EE2AC7}" type="slidenum">
              <a:rPr lang="en-US" altLang="zh-CN" sz="1800" smtClean="0"/>
              <a:pPr>
                <a:spcBef>
                  <a:spcPct val="0"/>
                </a:spcBef>
                <a:buFontTx/>
                <a:buNone/>
              </a:pPr>
              <a:t>24</a:t>
            </a:fld>
            <a:endParaRPr lang="en-US" altLang="zh-CN" sz="1800" smtClean="0"/>
          </a:p>
        </p:txBody>
      </p:sp>
      <p:sp>
        <p:nvSpPr>
          <p:cNvPr id="62467" name="Rectangle 2"/>
          <p:cNvSpPr>
            <a:spLocks noChangeArrowheads="1"/>
          </p:cNvSpPr>
          <p:nvPr/>
        </p:nvSpPr>
        <p:spPr bwMode="auto">
          <a:xfrm>
            <a:off x="898525" y="1000125"/>
            <a:ext cx="7489825" cy="5416550"/>
          </a:xfrm>
          <a:prstGeom prst="rect">
            <a:avLst/>
          </a:prstGeom>
          <a:solidFill>
            <a:srgbClr val="FFFFFF"/>
          </a:solidFill>
          <a:ln w="9525">
            <a:solidFill>
              <a:srgbClr val="FFFFFF"/>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300"/>
              </a:spcBef>
              <a:buFontTx/>
              <a:buNone/>
            </a:pPr>
            <a:r>
              <a:rPr lang="zh-CN" altLang="en-US" sz="2800" b="1">
                <a:solidFill>
                  <a:srgbClr val="C00000"/>
                </a:solidFill>
                <a:latin typeface="Times New Roman" panose="02020603050405020304" pitchFamily="18" charset="0"/>
              </a:rPr>
              <a:t>算法</a:t>
            </a:r>
            <a:r>
              <a:rPr lang="en-US" altLang="zh-CN" sz="2800" b="1">
                <a:solidFill>
                  <a:srgbClr val="C00000"/>
                </a:solidFill>
                <a:latin typeface="Times New Roman" panose="02020603050405020304" pitchFamily="18" charset="0"/>
              </a:rPr>
              <a:t>3.3 </a:t>
            </a:r>
            <a:r>
              <a:rPr lang="zh-CN" altLang="en-US" sz="2800" b="1">
                <a:solidFill>
                  <a:srgbClr val="C00000"/>
                </a:solidFill>
                <a:latin typeface="Times New Roman" panose="02020603050405020304" pitchFamily="18" charset="0"/>
              </a:rPr>
              <a:t> </a:t>
            </a:r>
            <a:r>
              <a:rPr lang="en-US" altLang="zh-CN" sz="2800" b="1">
                <a:solidFill>
                  <a:srgbClr val="C00000"/>
                </a:solidFill>
                <a:latin typeface="Times New Roman" panose="02020603050405020304" pitchFamily="18" charset="0"/>
                <a:cs typeface="Times New Roman" panose="02020603050405020304" pitchFamily="18" charset="0"/>
              </a:rPr>
              <a:t>TrackSolution</a:t>
            </a:r>
            <a:endParaRPr lang="zh-CN" altLang="en-US" sz="2800" b="1">
              <a:solidFill>
                <a:srgbClr val="C00000"/>
              </a:solidFill>
              <a:latin typeface="Times New Roman" panose="02020603050405020304" pitchFamily="18" charset="0"/>
              <a:cs typeface="Times New Roman" panose="02020603050405020304" pitchFamily="18" charset="0"/>
            </a:endParaRPr>
          </a:p>
          <a:p>
            <a:pPr eaLnBrk="1" hangingPunct="1">
              <a:spcBef>
                <a:spcPts val="300"/>
              </a:spcBef>
              <a:buFontTx/>
              <a:buNone/>
            </a:pPr>
            <a:r>
              <a:rPr lang="zh-CN" altLang="en-US" sz="2400" b="1">
                <a:latin typeface="Times New Roman" panose="02020603050405020304" pitchFamily="18" charset="0"/>
                <a:cs typeface="Times New Roman" panose="02020603050405020304" pitchFamily="18" charset="0"/>
              </a:rPr>
              <a:t>输入：</a:t>
            </a:r>
            <a:r>
              <a:rPr lang="en-US" altLang="zh-CN" sz="2400" b="1" i="1">
                <a:latin typeface="Times New Roman" panose="02020603050405020304" pitchFamily="18" charset="0"/>
                <a:cs typeface="Times New Roman" panose="02020603050405020304" pitchFamily="18" charset="0"/>
              </a:rPr>
              <a:t>i</a:t>
            </a:r>
            <a:r>
              <a:rPr lang="en-US" altLang="zh-CN" sz="2400" b="1" i="1" baseline="-25000">
                <a:latin typeface="Times New Roman" panose="02020603050405020304" pitchFamily="18" charset="0"/>
                <a:cs typeface="Times New Roman" panose="02020603050405020304" pitchFamily="18" charset="0"/>
              </a:rPr>
              <a:t>k</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y</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表，其中</a:t>
            </a:r>
            <a:r>
              <a:rPr lang="en-US" altLang="zh-CN" sz="2400" b="1" i="1">
                <a:latin typeface="Times New Roman" panose="02020603050405020304" pitchFamily="18" charset="0"/>
                <a:cs typeface="Times New Roman" panose="02020603050405020304" pitchFamily="18" charset="0"/>
              </a:rPr>
              <a:t>k</a:t>
            </a:r>
            <a:r>
              <a:rPr lang="en-US" altLang="zh-CN" sz="2400" b="1">
                <a:latin typeface="Times New Roman" panose="02020603050405020304" pitchFamily="18" charset="0"/>
                <a:cs typeface="Times New Roman" panose="02020603050405020304" pitchFamily="18" charset="0"/>
              </a:rPr>
              <a:t>=1,2,…,</a:t>
            </a:r>
            <a:r>
              <a:rPr lang="en-US" altLang="zh-CN" sz="2400" b="1" i="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y</a:t>
            </a:r>
            <a:r>
              <a:rPr lang="en-US" altLang="zh-CN" sz="2400" b="1">
                <a:latin typeface="Times New Roman" panose="02020603050405020304" pitchFamily="18" charset="0"/>
                <a:cs typeface="Times New Roman" panose="02020603050405020304" pitchFamily="18" charset="0"/>
              </a:rPr>
              <a:t>=1,2,…,</a:t>
            </a:r>
            <a:r>
              <a:rPr lang="en-US" altLang="zh-CN" sz="2400" b="1" i="1">
                <a:latin typeface="Times New Roman" panose="02020603050405020304" pitchFamily="18" charset="0"/>
                <a:cs typeface="Times New Roman" panose="02020603050405020304" pitchFamily="18" charset="0"/>
              </a:rPr>
              <a:t>b</a:t>
            </a:r>
            <a:endParaRPr lang="zh-CN" altLang="en-US" sz="2400" b="1">
              <a:latin typeface="Times New Roman" panose="02020603050405020304" pitchFamily="18" charset="0"/>
              <a:cs typeface="Times New Roman" panose="02020603050405020304" pitchFamily="18" charset="0"/>
            </a:endParaRPr>
          </a:p>
          <a:p>
            <a:pPr eaLnBrk="1" hangingPunct="1">
              <a:spcBef>
                <a:spcPts val="300"/>
              </a:spcBef>
              <a:buFontTx/>
              <a:buNone/>
            </a:pPr>
            <a:r>
              <a:rPr lang="zh-CN" altLang="en-US" sz="2400" b="1">
                <a:latin typeface="Times New Roman" panose="02020603050405020304" pitchFamily="18" charset="0"/>
                <a:cs typeface="Times New Roman" panose="02020603050405020304" pitchFamily="18" charset="0"/>
              </a:rPr>
              <a:t>输出：</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x</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 … , </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种物品的装入量</a:t>
            </a:r>
            <a:endParaRPr lang="en-US" altLang="zh-CN" sz="2400" b="1">
              <a:latin typeface="Times New Roman" panose="02020603050405020304" pitchFamily="18" charset="0"/>
              <a:cs typeface="Times New Roman" panose="02020603050405020304" pitchFamily="18" charset="0"/>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rPr>
              <a:t>  1.   for </a:t>
            </a:r>
            <a:r>
              <a:rPr lang="en-US" altLang="zh-CN" sz="2400" b="1" i="1">
                <a:latin typeface="Times New Roman" panose="02020603050405020304" pitchFamily="18" charset="0"/>
                <a:cs typeface="Times New Roman" panose="02020603050405020304" pitchFamily="18" charset="0"/>
              </a:rPr>
              <a:t> j</a:t>
            </a:r>
            <a:r>
              <a:rPr lang="en-US" altLang="zh-CN" sz="2400" b="1">
                <a:latin typeface="Times New Roman" panose="02020603050405020304" pitchFamily="18" charset="0"/>
                <a:cs typeface="Times New Roman" panose="02020603050405020304" pitchFamily="18" charset="0"/>
              </a:rPr>
              <a:t>=1  to  </a:t>
            </a:r>
            <a:r>
              <a:rPr lang="en-US" altLang="zh-CN" sz="2400" b="1" i="1">
                <a:latin typeface="Times New Roman" panose="02020603050405020304" pitchFamily="18" charset="0"/>
                <a:cs typeface="Times New Roman" panose="02020603050405020304" pitchFamily="18" charset="0"/>
              </a:rPr>
              <a:t>n </a:t>
            </a:r>
            <a:r>
              <a:rPr lang="en-US" altLang="zh-CN" sz="2400" b="1">
                <a:latin typeface="Times New Roman" panose="02020603050405020304" pitchFamily="18" charset="0"/>
                <a:cs typeface="Times New Roman" panose="02020603050405020304" pitchFamily="18" charset="0"/>
              </a:rPr>
              <a:t>do</a:t>
            </a: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rPr>
              <a:t>  2.        </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rPr>
              <a:t>j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0</a:t>
            </a:r>
            <a:endParaRPr lang="en-US" altLang="zh-CN" sz="2400" b="1">
              <a:latin typeface="Times New Roman" panose="02020603050405020304" pitchFamily="18" charset="0"/>
              <a:cs typeface="Times New Roman" panose="02020603050405020304" pitchFamily="18" charset="0"/>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rPr>
              <a:t>  3.    </a:t>
            </a:r>
            <a:r>
              <a:rPr lang="en-US" altLang="zh-CN" sz="2400" b="1" i="1">
                <a:latin typeface="Times New Roman" panose="02020603050405020304" pitchFamily="18" charset="0"/>
                <a:cs typeface="Times New Roman" panose="02020603050405020304" pitchFamily="18" charset="0"/>
              </a:rPr>
              <a:t>y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b, </a:t>
            </a:r>
            <a:r>
              <a:rPr lang="fr-FR" altLang="zh-CN" sz="2400" b="1" i="1">
                <a:latin typeface="Times New Roman" panose="02020603050405020304" pitchFamily="18" charset="0"/>
                <a:cs typeface="Times New Roman" panose="02020603050405020304" pitchFamily="18" charset="0"/>
              </a:rPr>
              <a:t>j</a:t>
            </a:r>
            <a:r>
              <a:rPr lang="fr-FR" altLang="zh-CN" sz="2400" b="1">
                <a:latin typeface="Times New Roman" panose="02020603050405020304" pitchFamily="18" charset="0"/>
                <a:cs typeface="Times New Roman" panose="02020603050405020304" pitchFamily="18" charset="0"/>
                <a:sym typeface="Symbol" panose="05050102010706020507" pitchFamily="18" charset="2"/>
              </a:rPr>
              <a:t></a:t>
            </a:r>
            <a:r>
              <a:rPr lang="fr-FR" altLang="zh-CN" sz="2400" b="1" i="1">
                <a:latin typeface="Times New Roman" panose="02020603050405020304" pitchFamily="18" charset="0"/>
                <a:cs typeface="Times New Roman" panose="02020603050405020304" pitchFamily="18" charset="0"/>
              </a:rPr>
              <a:t>n</a:t>
            </a:r>
            <a:endParaRPr lang="en-US" altLang="zh-CN" sz="2400" b="1" i="1">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4.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j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i</a:t>
            </a:r>
            <a:r>
              <a:rPr lang="en-US" altLang="zh-CN" sz="2400" b="1" i="1" baseline="-25000">
                <a:latin typeface="Times New Roman" panose="02020603050405020304" pitchFamily="18" charset="0"/>
                <a:cs typeface="Times New Roman" panose="02020603050405020304" pitchFamily="18" charset="0"/>
              </a:rPr>
              <a:t>j</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y</a:t>
            </a:r>
            <a:r>
              <a:rPr lang="en-US" altLang="zh-CN"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1</a:t>
            </a: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rPr>
              <a:t>  6.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  y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y</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a:t>
            </a:r>
            <a:endParaRPr lang="en-US" altLang="zh-CN" sz="2400" b="1" i="1">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7.   while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y</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j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do</a:t>
            </a: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8.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y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y</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w</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a:t>
            </a:r>
            <a:endParaRPr lang="en-US" altLang="zh-CN" sz="2400" b="1" i="1">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9.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x</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x</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+1</a:t>
            </a:r>
          </a:p>
          <a:p>
            <a:pPr eaLnBrk="1" hangingPunct="1">
              <a:spcBef>
                <a:spcPts val="300"/>
              </a:spcBef>
              <a:buFontTx/>
              <a:buNone/>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  10.  if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i="1" baseline="-25000">
                <a:latin typeface="Times New Roman" panose="02020603050405020304" pitchFamily="18" charset="0"/>
                <a:cs typeface="Times New Roman" panose="02020603050405020304" pitchFamily="18" charset="0"/>
                <a:sym typeface="Symbol" panose="05050102010706020507" pitchFamily="18" charset="2"/>
              </a:rPr>
              <a:t>j</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y</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a:latin typeface="Times New Roman" panose="02020603050405020304" pitchFamily="18" charset="0"/>
                <a:cs typeface="Times New Roman" panose="02020603050405020304" pitchFamily="18" charset="0"/>
              </a:rPr>
              <a:t>0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then goto  4   </a:t>
            </a:r>
            <a:r>
              <a:rPr lang="en-US" altLang="zh-CN" sz="2400" b="1">
                <a:latin typeface="Times New Roman" panose="02020603050405020304" pitchFamily="18" charset="0"/>
                <a:ea typeface="幼圆" panose="02010509060101010101" pitchFamily="49" charset="-122"/>
                <a:cs typeface="Times New Roman" panose="02020603050405020304" pitchFamily="18" charset="0"/>
              </a:rPr>
              <a:t> </a:t>
            </a:r>
          </a:p>
        </p:txBody>
      </p:sp>
      <p:sp>
        <p:nvSpPr>
          <p:cNvPr id="62468" name="Rectangle 4"/>
          <p:cNvSpPr>
            <a:spLocks noGrp="1" noChangeArrowheads="1"/>
          </p:cNvSpPr>
          <p:nvPr>
            <p:ph type="title"/>
          </p:nvPr>
        </p:nvSpPr>
        <p:spPr>
          <a:xfrm>
            <a:off x="457200" y="275307"/>
            <a:ext cx="8229600" cy="633413"/>
          </a:xfrm>
        </p:spPr>
        <p:txBody>
          <a:bodyPr/>
          <a:lstStyle/>
          <a:p>
            <a:r>
              <a:rPr lang="zh-CN" altLang="en-US" sz="4000" b="1" dirty="0" smtClean="0">
                <a:solidFill>
                  <a:srgbClr val="C00000"/>
                </a:solidFill>
              </a:rPr>
              <a:t>追踪解 </a:t>
            </a:r>
            <a:r>
              <a:rPr lang="en-US" altLang="zh-CN" sz="4000" b="1" i="1" dirty="0" err="1" smtClean="0">
                <a:solidFill>
                  <a:srgbClr val="C00000"/>
                </a:solidFill>
                <a:latin typeface="Times New Roman" panose="02020603050405020304" pitchFamily="18" charset="0"/>
              </a:rPr>
              <a:t>x</a:t>
            </a:r>
            <a:r>
              <a:rPr lang="en-US" altLang="zh-CN" sz="4000" b="1" i="1" baseline="-25000" dirty="0" err="1" smtClean="0">
                <a:solidFill>
                  <a:srgbClr val="C00000"/>
                </a:solidFill>
                <a:latin typeface="Times New Roman" panose="02020603050405020304" pitchFamily="18" charset="0"/>
              </a:rPr>
              <a:t>j</a:t>
            </a:r>
            <a:r>
              <a:rPr lang="en-US" altLang="zh-CN" sz="4000" b="1" i="1" baseline="-25000" dirty="0" smtClean="0">
                <a:solidFill>
                  <a:srgbClr val="C00000"/>
                </a:solidFill>
                <a:latin typeface="Times New Roman" panose="02020603050405020304" pitchFamily="18" charset="0"/>
              </a:rPr>
              <a:t> </a:t>
            </a:r>
            <a:r>
              <a:rPr lang="zh-CN" altLang="en-US" sz="4000" b="1" dirty="0" smtClean="0">
                <a:solidFill>
                  <a:srgbClr val="C00000"/>
                </a:solidFill>
              </a:rPr>
              <a:t>的算法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D19A1D-8665-4C9B-9AF5-79C0DE9DA0EE}" type="slidenum">
              <a:rPr lang="en-US" altLang="zh-CN" sz="1800" smtClean="0"/>
              <a:pPr>
                <a:spcBef>
                  <a:spcPct val="0"/>
                </a:spcBef>
                <a:buFontTx/>
                <a:buNone/>
              </a:pPr>
              <a:t>25</a:t>
            </a:fld>
            <a:endParaRPr lang="en-US" altLang="zh-CN" sz="1800" smtClean="0"/>
          </a:p>
        </p:txBody>
      </p:sp>
      <p:sp>
        <p:nvSpPr>
          <p:cNvPr id="64515" name="Text Box 2"/>
          <p:cNvSpPr txBox="1">
            <a:spLocks noChangeArrowheads="1"/>
          </p:cNvSpPr>
          <p:nvPr/>
        </p:nvSpPr>
        <p:spPr bwMode="auto">
          <a:xfrm>
            <a:off x="684213" y="1714500"/>
            <a:ext cx="79184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smtClean="0">
                <a:solidFill>
                  <a:srgbClr val="C00000"/>
                </a:solidFill>
                <a:latin typeface="Times New Roman" panose="02020603050405020304" pitchFamily="18" charset="0"/>
              </a:rPr>
              <a:t>定义</a:t>
            </a:r>
            <a:r>
              <a:rPr lang="en-US" altLang="zh-CN" sz="2400" b="1" dirty="0" smtClean="0">
                <a:solidFill>
                  <a:srgbClr val="C00000"/>
                </a:solidFill>
                <a:latin typeface="Times New Roman" panose="02020603050405020304" pitchFamily="18" charset="0"/>
              </a:rPr>
              <a:t>  </a:t>
            </a:r>
            <a:r>
              <a:rPr lang="en-US" altLang="zh-CN" sz="2400" b="1" i="1" dirty="0" smtClean="0">
                <a:latin typeface="Times New Roman" panose="02020603050405020304" pitchFamily="18" charset="0"/>
              </a:rPr>
              <a:t>X </a:t>
            </a:r>
            <a:r>
              <a:rPr lang="zh-CN" altLang="en-US" sz="2400" b="1" dirty="0">
                <a:latin typeface="Times New Roman" panose="02020603050405020304" pitchFamily="18" charset="0"/>
              </a:rPr>
              <a:t>的子序列 </a:t>
            </a:r>
            <a:r>
              <a:rPr lang="en-US" altLang="zh-CN" sz="2400" b="1" i="1" dirty="0">
                <a:latin typeface="Times New Roman" panose="02020603050405020304" pitchFamily="18" charset="0"/>
              </a:rPr>
              <a:t>Z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：设序列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Z</a:t>
            </a:r>
            <a:r>
              <a:rPr lang="en-US" altLang="zh-CN" sz="2400" b="1" dirty="0">
                <a:latin typeface="Times New Roman" panose="02020603050405020304" pitchFamily="18" charset="0"/>
              </a:rPr>
              <a:t>,</a:t>
            </a:r>
          </a:p>
          <a:p>
            <a:pPr eaLnBrk="1" hangingPunct="1">
              <a:lnSpc>
                <a:spcPct val="120000"/>
              </a:lnSpc>
              <a:spcBef>
                <a:spcPct val="0"/>
              </a:spcBef>
              <a:buFontTx/>
              <a:buNone/>
            </a:pPr>
            <a:r>
              <a:rPr lang="en-US" altLang="zh-CN" sz="2800" b="1" dirty="0">
                <a:latin typeface="Times New Roman" panose="02020603050405020304" pitchFamily="18" charset="0"/>
              </a:rPr>
              <a:t> </a:t>
            </a:r>
          </a:p>
          <a:p>
            <a:pPr eaLnBrk="1" hangingPunct="1">
              <a:lnSpc>
                <a:spcPct val="120000"/>
              </a:lnSpc>
              <a:spcBef>
                <a:spcPct val="0"/>
              </a:spcBef>
              <a:buFontTx/>
              <a:buNone/>
            </a:pPr>
            <a:endParaRPr lang="en-US" altLang="zh-CN" sz="2800" b="1" dirty="0">
              <a:latin typeface="Times New Roman" panose="02020603050405020304" pitchFamily="18" charset="0"/>
            </a:endParaRPr>
          </a:p>
          <a:p>
            <a:pPr eaLnBrk="1" hangingPunct="1">
              <a:lnSpc>
                <a:spcPct val="120000"/>
              </a:lnSpc>
              <a:spcBef>
                <a:spcPct val="0"/>
              </a:spcBef>
              <a:buFontTx/>
              <a:buNone/>
            </a:pPr>
            <a:endParaRPr lang="en-US" altLang="zh-CN" sz="2800" b="1" dirty="0">
              <a:latin typeface="Times New Roman" panose="02020603050405020304" pitchFamily="18" charset="0"/>
            </a:endParaRPr>
          </a:p>
          <a:p>
            <a:pPr eaLnBrk="1" hangingPunct="1">
              <a:lnSpc>
                <a:spcPct val="120000"/>
              </a:lnSpc>
              <a:spcBef>
                <a:spcPct val="0"/>
              </a:spcBef>
              <a:buFontTx/>
              <a:buNone/>
            </a:pPr>
            <a:r>
              <a:rPr lang="zh-CN" altLang="en-US" sz="2400" b="1" dirty="0">
                <a:latin typeface="Times New Roman" panose="02020603050405020304" pitchFamily="18" charset="0"/>
              </a:rPr>
              <a:t>若存在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的元素构成的下标严格递增序列</a:t>
            </a:r>
          </a:p>
          <a:p>
            <a:pPr eaLnBrk="1" hangingPunct="1">
              <a:lnSpc>
                <a:spcPct val="140000"/>
              </a:lnSpc>
              <a:spcBef>
                <a:spcPct val="0"/>
              </a:spcBef>
              <a:buFontTx/>
              <a:buNone/>
            </a:pPr>
            <a:r>
              <a:rPr lang="zh-CN" altLang="en-US" sz="2400" b="1" dirty="0">
                <a:latin typeface="Times New Roman" panose="02020603050405020304" pitchFamily="18" charset="0"/>
              </a:rPr>
              <a:t>使得                                           ，  则称 </a:t>
            </a:r>
            <a:r>
              <a:rPr lang="en-US" altLang="zh-CN" sz="2400" b="1" i="1" dirty="0">
                <a:latin typeface="Times New Roman" panose="02020603050405020304" pitchFamily="18" charset="0"/>
              </a:rPr>
              <a:t>Z </a:t>
            </a:r>
            <a:r>
              <a:rPr lang="zh-CN" altLang="en-US" sz="2400" b="1" dirty="0">
                <a:latin typeface="Times New Roman" panose="02020603050405020304" pitchFamily="18" charset="0"/>
              </a:rPr>
              <a:t>是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的</a:t>
            </a:r>
            <a:r>
              <a:rPr lang="zh-CN" altLang="en-US" sz="2400" b="1" dirty="0">
                <a:solidFill>
                  <a:srgbClr val="A50021"/>
                </a:solidFill>
                <a:latin typeface="Times New Roman" panose="02020603050405020304" pitchFamily="18" charset="0"/>
              </a:rPr>
              <a:t>子序列</a:t>
            </a:r>
          </a:p>
          <a:p>
            <a:pPr eaLnBrk="1" hangingPunct="1">
              <a:lnSpc>
                <a:spcPct val="140000"/>
              </a:lnSpc>
              <a:spcBef>
                <a:spcPct val="0"/>
              </a:spcBef>
              <a:buFontTx/>
              <a:buNone/>
            </a:pP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与 </a:t>
            </a:r>
            <a:r>
              <a:rPr lang="en-US" altLang="zh-CN" sz="2400" b="1" i="1" dirty="0">
                <a:latin typeface="Times New Roman" panose="02020603050405020304" pitchFamily="18" charset="0"/>
              </a:rPr>
              <a:t>Y </a:t>
            </a:r>
            <a:r>
              <a:rPr lang="zh-CN" altLang="en-US" sz="2400" b="1" dirty="0">
                <a:latin typeface="Times New Roman" panose="02020603050405020304" pitchFamily="18" charset="0"/>
              </a:rPr>
              <a:t>的</a:t>
            </a:r>
            <a:r>
              <a:rPr lang="zh-CN" altLang="en-US" sz="2400" b="1" dirty="0">
                <a:solidFill>
                  <a:srgbClr val="A50021"/>
                </a:solidFill>
                <a:latin typeface="Times New Roman" panose="02020603050405020304" pitchFamily="18" charset="0"/>
              </a:rPr>
              <a:t>公共子序列 </a:t>
            </a:r>
            <a:r>
              <a:rPr lang="en-US" altLang="zh-CN" sz="2400" b="1" i="1" dirty="0">
                <a:latin typeface="Times New Roman" panose="02020603050405020304" pitchFamily="18" charset="0"/>
              </a:rPr>
              <a:t>Z</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Z </a:t>
            </a:r>
            <a:r>
              <a:rPr lang="zh-CN" altLang="en-US" sz="2400" b="1" dirty="0">
                <a:latin typeface="Times New Roman" panose="02020603050405020304" pitchFamily="18" charset="0"/>
              </a:rPr>
              <a:t>是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和 </a:t>
            </a:r>
            <a:r>
              <a:rPr lang="en-US" altLang="zh-CN" sz="2400" b="1" i="1" dirty="0">
                <a:latin typeface="Times New Roman" panose="02020603050405020304" pitchFamily="18" charset="0"/>
              </a:rPr>
              <a:t>Y </a:t>
            </a:r>
            <a:r>
              <a:rPr lang="zh-CN" altLang="en-US" sz="2400" b="1" dirty="0">
                <a:latin typeface="Times New Roman" panose="02020603050405020304" pitchFamily="18" charset="0"/>
              </a:rPr>
              <a:t>的子序列</a:t>
            </a:r>
          </a:p>
          <a:p>
            <a:pPr eaLnBrk="1" hangingPunct="1">
              <a:lnSpc>
                <a:spcPct val="140000"/>
              </a:lnSpc>
              <a:spcBef>
                <a:spcPct val="0"/>
              </a:spcBef>
              <a:buFontTx/>
              <a:buNone/>
            </a:pPr>
            <a:r>
              <a:rPr lang="zh-CN" altLang="en-US" sz="2400" b="1" dirty="0">
                <a:solidFill>
                  <a:srgbClr val="A50021"/>
                </a:solidFill>
                <a:latin typeface="Times New Roman" panose="02020603050405020304" pitchFamily="18" charset="0"/>
              </a:rPr>
              <a:t>子序列的长度</a:t>
            </a:r>
            <a:r>
              <a:rPr lang="zh-CN" altLang="en-US" sz="2400" b="1" dirty="0">
                <a:latin typeface="Times New Roman" panose="02020603050405020304" pitchFamily="18" charset="0"/>
              </a:rPr>
              <a:t>：子序列的元素个数</a:t>
            </a:r>
          </a:p>
        </p:txBody>
      </p:sp>
      <p:sp>
        <p:nvSpPr>
          <p:cNvPr id="6451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64517" name="Object 4"/>
          <p:cNvGraphicFramePr>
            <a:graphicFrameLocks noChangeAspect="1"/>
          </p:cNvGraphicFramePr>
          <p:nvPr/>
        </p:nvGraphicFramePr>
        <p:xfrm>
          <a:off x="1547813" y="2428875"/>
          <a:ext cx="3200400" cy="1127125"/>
        </p:xfrm>
        <a:graphic>
          <a:graphicData uri="http://schemas.openxmlformats.org/presentationml/2006/ole">
            <mc:AlternateContent xmlns:mc="http://schemas.openxmlformats.org/markup-compatibility/2006">
              <mc:Choice xmlns:v="urn:schemas-microsoft-com:vml" Requires="v">
                <p:oleObj spid="_x0000_s64530" name="公式" r:id="rId4" imgW="1231366" imgH="431613" progId="Equation.3">
                  <p:embed/>
                </p:oleObj>
              </mc:Choice>
              <mc:Fallback>
                <p:oleObj name="公式" r:id="rId4" imgW="1231366"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8875"/>
                        <a:ext cx="3200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64519" name="Object 6"/>
          <p:cNvGraphicFramePr>
            <a:graphicFrameLocks noChangeAspect="1"/>
          </p:cNvGraphicFramePr>
          <p:nvPr/>
        </p:nvGraphicFramePr>
        <p:xfrm>
          <a:off x="6372225" y="3716338"/>
          <a:ext cx="2413000" cy="534987"/>
        </p:xfrm>
        <a:graphic>
          <a:graphicData uri="http://schemas.openxmlformats.org/presentationml/2006/ole">
            <mc:AlternateContent xmlns:mc="http://schemas.openxmlformats.org/markup-compatibility/2006">
              <mc:Choice xmlns:v="urn:schemas-microsoft-com:vml" Requires="v">
                <p:oleObj spid="_x0000_s64531" name="公式" r:id="rId6" imgW="1028700" imgH="228600" progId="Equation.3">
                  <p:embed/>
                </p:oleObj>
              </mc:Choice>
              <mc:Fallback>
                <p:oleObj name="公式" r:id="rId6" imgW="10287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3716338"/>
                        <a:ext cx="24130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64521" name="Object 8"/>
          <p:cNvGraphicFramePr>
            <a:graphicFrameLocks noChangeAspect="1"/>
          </p:cNvGraphicFramePr>
          <p:nvPr/>
        </p:nvGraphicFramePr>
        <p:xfrm>
          <a:off x="1474788" y="4214813"/>
          <a:ext cx="3313112" cy="666750"/>
        </p:xfrm>
        <a:graphic>
          <a:graphicData uri="http://schemas.openxmlformats.org/presentationml/2006/ole">
            <mc:AlternateContent xmlns:mc="http://schemas.openxmlformats.org/markup-compatibility/2006">
              <mc:Choice xmlns:v="urn:schemas-microsoft-com:vml" Requires="v">
                <p:oleObj spid="_x0000_s64532" name="公式" r:id="rId8" imgW="1117600" imgH="228600" progId="Equation.3">
                  <p:embed/>
                </p:oleObj>
              </mc:Choice>
              <mc:Fallback>
                <p:oleObj name="公式" r:id="rId8" imgW="11176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4788" y="4214813"/>
                        <a:ext cx="331311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2" name="Text Box 10"/>
          <p:cNvSpPr txBox="1">
            <a:spLocks noChangeArrowheads="1"/>
          </p:cNvSpPr>
          <p:nvPr/>
        </p:nvSpPr>
        <p:spPr bwMode="auto">
          <a:xfrm>
            <a:off x="611188" y="114300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Arial" panose="020B0604020202020204" pitchFamily="34" charset="0"/>
              </a:rPr>
              <a:t>相关概念</a:t>
            </a:r>
          </a:p>
        </p:txBody>
      </p:sp>
      <p:sp>
        <p:nvSpPr>
          <p:cNvPr id="64523" name="Rectangle 11"/>
          <p:cNvSpPr>
            <a:spLocks noGrp="1" noChangeArrowheads="1"/>
          </p:cNvSpPr>
          <p:nvPr>
            <p:ph type="title"/>
          </p:nvPr>
        </p:nvSpPr>
        <p:spPr>
          <a:xfrm>
            <a:off x="457200" y="396875"/>
            <a:ext cx="8229600" cy="633412"/>
          </a:xfrm>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3.3.3</a:t>
            </a:r>
            <a:r>
              <a:rPr lang="zh-CN" altLang="en-US" sz="4000" b="1" dirty="0" smtClean="0">
                <a:solidFill>
                  <a:srgbClr val="C00000"/>
                </a:solidFill>
                <a:latin typeface="Times New Roman" panose="02020603050405020304" pitchFamily="18" charset="0"/>
                <a:cs typeface="Times New Roman" panose="02020603050405020304" pitchFamily="18" charset="0"/>
              </a:rPr>
              <a:t> </a:t>
            </a:r>
            <a:r>
              <a:rPr lang="zh-CN" altLang="en-US" sz="4000" b="1" dirty="0" smtClean="0">
                <a:solidFill>
                  <a:srgbClr val="C00000"/>
                </a:solidFill>
              </a:rPr>
              <a:t>最长公共子序列 </a:t>
            </a:r>
            <a:r>
              <a:rPr lang="en-US" altLang="zh-CN" sz="4000" b="1" dirty="0" smtClean="0">
                <a:solidFill>
                  <a:srgbClr val="C00000"/>
                </a:solidFill>
                <a:latin typeface="Times New Roman" panose="02020603050405020304" pitchFamily="18" charset="0"/>
                <a:cs typeface="Times New Roman" panose="02020603050405020304" pitchFamily="18" charset="0"/>
              </a:rPr>
              <a:t>LCS</a:t>
            </a:r>
            <a:endParaRPr lang="zh-CN" altLang="en-US" sz="4000" b="1"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CFF2573-20F3-4194-B9B3-FA884C73FE80}" type="slidenum">
              <a:rPr lang="en-US" altLang="zh-CN" sz="1800" smtClean="0"/>
              <a:pPr>
                <a:spcBef>
                  <a:spcPct val="0"/>
                </a:spcBef>
                <a:buFontTx/>
                <a:buNone/>
              </a:pPr>
              <a:t>26</a:t>
            </a:fld>
            <a:endParaRPr lang="en-US" altLang="zh-CN" sz="1800" smtClean="0"/>
          </a:p>
        </p:txBody>
      </p:sp>
      <p:sp>
        <p:nvSpPr>
          <p:cNvPr id="66563" name="Rectangle 3"/>
          <p:cNvSpPr>
            <a:spLocks noChangeArrowheads="1"/>
          </p:cNvSpPr>
          <p:nvPr/>
        </p:nvSpPr>
        <p:spPr bwMode="auto">
          <a:xfrm>
            <a:off x="755650" y="1171575"/>
            <a:ext cx="76327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3.6  </a:t>
            </a:r>
            <a:r>
              <a:rPr lang="zh-CN" altLang="en-US" sz="2400" b="1" dirty="0" smtClean="0">
                <a:latin typeface="Arial" panose="020B0604020202020204" pitchFamily="34" charset="0"/>
              </a:rPr>
              <a:t>给定</a:t>
            </a:r>
            <a:r>
              <a:rPr lang="zh-CN" altLang="en-US" sz="2400" b="1" dirty="0">
                <a:latin typeface="Arial" panose="020B0604020202020204" pitchFamily="34" charset="0"/>
              </a:rPr>
              <a:t>序列  </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err="1">
                <a:latin typeface="Times New Roman" panose="02020603050405020304" pitchFamily="18" charset="0"/>
              </a:rPr>
              <a:t>x</a:t>
            </a:r>
            <a:r>
              <a:rPr lang="en-US" altLang="zh-CN" sz="2400" b="1" i="1" baseline="-25000" dirty="0" err="1">
                <a:latin typeface="Times New Roman" panose="02020603050405020304" pitchFamily="18" charset="0"/>
              </a:rPr>
              <a:t>m</a:t>
            </a:r>
            <a:r>
              <a:rPr lang="en-US" altLang="zh-CN" sz="2400" b="1" dirty="0">
                <a:latin typeface="Times New Roman" panose="02020603050405020304" pitchFamily="18" charset="0"/>
              </a:rPr>
              <a:t>&gt;,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err="1">
                <a:latin typeface="Times New Roman" panose="02020603050405020304" pitchFamily="18" charset="0"/>
              </a:rPr>
              <a:t>y</a:t>
            </a:r>
            <a:r>
              <a:rPr lang="en-US" altLang="zh-CN" sz="2400" b="1" i="1" baseline="-25000" dirty="0" err="1">
                <a:latin typeface="Times New Roman" panose="02020603050405020304" pitchFamily="18" charset="0"/>
              </a:rPr>
              <a:t>n</a:t>
            </a:r>
            <a:r>
              <a:rPr lang="en-US" altLang="zh-CN" sz="2400" b="1" dirty="0">
                <a:latin typeface="Times New Roman" panose="02020603050405020304" pitchFamily="18" charset="0"/>
              </a:rPr>
              <a:t>&gt;</a:t>
            </a:r>
          </a:p>
          <a:p>
            <a:pPr eaLnBrk="1" hangingPunct="1">
              <a:lnSpc>
                <a:spcPct val="130000"/>
              </a:lnSpc>
              <a:spcBef>
                <a:spcPct val="0"/>
              </a:spcBef>
              <a:buFontTx/>
              <a:buNone/>
            </a:pPr>
            <a:r>
              <a:rPr lang="zh-CN" altLang="en-US" sz="2400" b="1" dirty="0">
                <a:latin typeface="Times New Roman" panose="02020603050405020304" pitchFamily="18" charset="0"/>
              </a:rPr>
              <a:t>求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和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的最长公共子序列</a:t>
            </a:r>
            <a:endParaRPr lang="en-US" altLang="zh-CN" sz="2400" b="1" dirty="0">
              <a:latin typeface="Times New Roman" panose="02020603050405020304" pitchFamily="18" charset="0"/>
            </a:endParaRPr>
          </a:p>
          <a:p>
            <a:pPr eaLnBrk="1" hangingPunct="1">
              <a:lnSpc>
                <a:spcPct val="130000"/>
              </a:lnSpc>
              <a:spcBef>
                <a:spcPts val="1200"/>
              </a:spcBef>
              <a:buFontTx/>
              <a:buNone/>
            </a:pPr>
            <a:r>
              <a:rPr lang="zh-CN" altLang="en-US" sz="2400" b="1" dirty="0">
                <a:latin typeface="Times New Roman" panose="02020603050405020304" pitchFamily="18" charset="0"/>
              </a:rPr>
              <a:t>实例</a:t>
            </a:r>
          </a:p>
        </p:txBody>
      </p:sp>
      <p:sp>
        <p:nvSpPr>
          <p:cNvPr id="66564" name="Rectangle 21"/>
          <p:cNvSpPr>
            <a:spLocks noChangeArrowheads="1"/>
          </p:cNvSpPr>
          <p:nvPr/>
        </p:nvSpPr>
        <p:spPr bwMode="auto">
          <a:xfrm>
            <a:off x="827088" y="4572000"/>
            <a:ext cx="7745412"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Arial" panose="020B0604020202020204" pitchFamily="34" charset="0"/>
              </a:rPr>
              <a:t>蛮力算法：检查 </a:t>
            </a:r>
            <a:r>
              <a:rPr lang="en-US" altLang="zh-CN" sz="2400" b="1" i="1">
                <a:latin typeface="Times New Roman" panose="02020603050405020304" pitchFamily="18" charset="0"/>
                <a:cs typeface="Times New Roman" panose="02020603050405020304" pitchFamily="18" charset="0"/>
              </a:rPr>
              <a:t>X</a:t>
            </a:r>
            <a:r>
              <a:rPr lang="zh-CN" altLang="en-US" sz="2400" b="1" i="1">
                <a:latin typeface="Times New Roman" panose="02020603050405020304" pitchFamily="18" charset="0"/>
                <a:cs typeface="Times New Roman" panose="02020603050405020304" pitchFamily="18" charset="0"/>
              </a:rPr>
              <a:t> </a:t>
            </a:r>
            <a:r>
              <a:rPr lang="zh-CN" altLang="en-US" sz="2400" b="1">
                <a:latin typeface="Arial" panose="020B0604020202020204" pitchFamily="34" charset="0"/>
              </a:rPr>
              <a:t>的每个子序列在</a:t>
            </a:r>
            <a:r>
              <a:rPr lang="en-US" altLang="zh-CN" sz="2400" b="1" i="1">
                <a:latin typeface="Times New Roman" panose="02020603050405020304" pitchFamily="18" charset="0"/>
                <a:cs typeface="Times New Roman" panose="02020603050405020304" pitchFamily="18" charset="0"/>
              </a:rPr>
              <a:t>Y</a:t>
            </a:r>
            <a:r>
              <a:rPr lang="zh-CN" altLang="en-US" sz="2400" b="1" i="1">
                <a:latin typeface="Times New Roman" panose="02020603050405020304" pitchFamily="18" charset="0"/>
                <a:cs typeface="Times New Roman" panose="02020603050405020304" pitchFamily="18" charset="0"/>
              </a:rPr>
              <a:t> </a:t>
            </a:r>
            <a:r>
              <a:rPr lang="zh-CN" altLang="en-US" sz="2400" b="1">
                <a:latin typeface="Arial" panose="020B0604020202020204" pitchFamily="34" charset="0"/>
              </a:rPr>
              <a:t>中出现</a:t>
            </a:r>
            <a:endParaRPr lang="zh-CN" altLang="en-US" sz="2400" b="1" i="1">
              <a:latin typeface="Times New Roman" panose="02020603050405020304" pitchFamily="18" charset="0"/>
              <a:cs typeface="Times New Roman" panose="02020603050405020304" pitchFamily="18" charset="0"/>
            </a:endParaRPr>
          </a:p>
          <a:p>
            <a:pPr eaLnBrk="1" hangingPunct="1">
              <a:lnSpc>
                <a:spcPct val="120000"/>
              </a:lnSpc>
              <a:spcBef>
                <a:spcPct val="0"/>
              </a:spcBef>
              <a:buFontTx/>
              <a:buNone/>
            </a:pPr>
            <a:r>
              <a:rPr lang="zh-CN" altLang="en-US" sz="2400" b="1">
                <a:latin typeface="Arial" panose="020B0604020202020204" pitchFamily="34" charset="0"/>
              </a:rPr>
              <a:t>每个子序列</a:t>
            </a:r>
            <a:r>
              <a:rPr lang="zh-CN" altLang="en-US" sz="2400" b="1">
                <a:solidFill>
                  <a:srgbClr val="008A87"/>
                </a:solidFill>
                <a:latin typeface="Arial" panose="020B0604020202020204" pitchFamily="34" charset="0"/>
              </a:rPr>
              <a:t> </a:t>
            </a:r>
            <a:r>
              <a:rPr lang="en-US" altLang="zh-CN" sz="2400" b="1" i="1">
                <a:latin typeface="Times New Roman" panose="02020603050405020304" pitchFamily="18" charset="0"/>
              </a:rPr>
              <a:t>O</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a:latin typeface="Times New Roman" panose="02020603050405020304" pitchFamily="18" charset="0"/>
              </a:rPr>
              <a:t>) </a:t>
            </a:r>
            <a:r>
              <a:rPr lang="zh-CN" altLang="en-US" sz="2400" b="1">
                <a:latin typeface="Times New Roman" panose="02020603050405020304" pitchFamily="18" charset="0"/>
              </a:rPr>
              <a:t>时间，</a:t>
            </a:r>
            <a:r>
              <a:rPr lang="en-US" altLang="zh-CN" sz="2400" b="1" i="1">
                <a:latin typeface="Times New Roman" panose="02020603050405020304" pitchFamily="18" charset="0"/>
              </a:rPr>
              <a:t>X </a:t>
            </a:r>
            <a:r>
              <a:rPr lang="zh-CN" altLang="en-US" sz="2400" b="1">
                <a:latin typeface="Times New Roman" panose="02020603050405020304" pitchFamily="18" charset="0"/>
              </a:rPr>
              <a:t>有 </a:t>
            </a:r>
            <a:r>
              <a:rPr lang="en-US" altLang="zh-CN" sz="2400" b="1">
                <a:latin typeface="Times New Roman" panose="02020603050405020304" pitchFamily="18" charset="0"/>
              </a:rPr>
              <a:t>2</a:t>
            </a:r>
            <a:r>
              <a:rPr lang="en-US" altLang="zh-CN" sz="2400" b="1" i="1" baseline="30000">
                <a:latin typeface="Times New Roman" panose="02020603050405020304" pitchFamily="18" charset="0"/>
              </a:rPr>
              <a:t>m </a:t>
            </a:r>
            <a:r>
              <a:rPr lang="zh-CN" altLang="en-US" sz="2400" b="1">
                <a:latin typeface="Times New Roman" panose="02020603050405020304" pitchFamily="18" charset="0"/>
              </a:rPr>
              <a:t>个</a:t>
            </a:r>
            <a:r>
              <a:rPr lang="zh-CN" altLang="en-US" sz="2400" b="1" baseline="30000">
                <a:latin typeface="Times New Roman" panose="02020603050405020304" pitchFamily="18" charset="0"/>
              </a:rPr>
              <a:t> </a:t>
            </a:r>
            <a:r>
              <a:rPr lang="zh-CN" altLang="en-US" sz="2400" b="1">
                <a:latin typeface="Times New Roman" panose="02020603050405020304" pitchFamily="18" charset="0"/>
              </a:rPr>
              <a:t>子序列，最坏情况下时间复杂度：</a:t>
            </a:r>
            <a:r>
              <a:rPr lang="en-US" altLang="zh-CN" sz="2400" b="1" i="1">
                <a:latin typeface="Times New Roman" panose="02020603050405020304" pitchFamily="18" charset="0"/>
              </a:rPr>
              <a:t>O</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a:latin typeface="Times New Roman" panose="02020603050405020304" pitchFamily="18" charset="0"/>
              </a:rPr>
              <a:t>2</a:t>
            </a:r>
            <a:r>
              <a:rPr lang="en-US" altLang="zh-CN" sz="2400" b="1" i="1" baseline="30000">
                <a:latin typeface="Times New Roman" panose="02020603050405020304" pitchFamily="18" charset="0"/>
              </a:rPr>
              <a:t>m</a:t>
            </a:r>
            <a:r>
              <a:rPr lang="en-US" altLang="zh-CN" sz="2400" b="1">
                <a:latin typeface="Times New Roman" panose="02020603050405020304" pitchFamily="18" charset="0"/>
              </a:rPr>
              <a:t>)</a:t>
            </a:r>
          </a:p>
        </p:txBody>
      </p:sp>
      <p:sp>
        <p:nvSpPr>
          <p:cNvPr id="66565" name="Rectangle 22"/>
          <p:cNvSpPr>
            <a:spLocks noGrp="1" noChangeArrowheads="1"/>
          </p:cNvSpPr>
          <p:nvPr>
            <p:ph type="title"/>
          </p:nvPr>
        </p:nvSpPr>
        <p:spPr/>
        <p:txBody>
          <a:bodyPr/>
          <a:lstStyle/>
          <a:p>
            <a:r>
              <a:rPr lang="zh-CN" altLang="en-US" sz="4000" b="1" smtClean="0">
                <a:solidFill>
                  <a:srgbClr val="C00000"/>
                </a:solidFill>
              </a:rPr>
              <a:t>问题描述</a:t>
            </a:r>
          </a:p>
        </p:txBody>
      </p:sp>
      <p:sp>
        <p:nvSpPr>
          <p:cNvPr id="54278" name="Text Box 23"/>
          <p:cNvSpPr txBox="1">
            <a:spLocks noChangeArrowheads="1"/>
          </p:cNvSpPr>
          <p:nvPr/>
        </p:nvSpPr>
        <p:spPr bwMode="auto">
          <a:xfrm>
            <a:off x="1285875" y="2860675"/>
            <a:ext cx="6932613" cy="1354138"/>
          </a:xfrm>
          <a:prstGeom prst="rect">
            <a:avLst/>
          </a:prstGeom>
          <a:noFill/>
          <a:ln w="9525">
            <a:noFill/>
            <a:miter lim="800000"/>
            <a:headEnd/>
            <a:tailEnd/>
          </a:ln>
        </p:spPr>
        <p:txBody>
          <a:bodyPr>
            <a:spAutoFit/>
          </a:bodyPr>
          <a:lstStyle/>
          <a:p>
            <a:pPr eaLnBrk="1" hangingPunct="1">
              <a:defRPr/>
            </a:pPr>
            <a:r>
              <a:rPr lang="en-US" altLang="zh-CN" sz="2400" b="1" i="1" dirty="0">
                <a:latin typeface="Times New Roman" pitchFamily="18" charset="0"/>
              </a:rPr>
              <a:t>X</a:t>
            </a:r>
            <a:r>
              <a:rPr lang="en-US" altLang="zh-CN" sz="2400" b="1" dirty="0">
                <a:latin typeface="Times New Roman" pitchFamily="18" charset="0"/>
              </a:rPr>
              <a:t>:    </a:t>
            </a:r>
            <a:r>
              <a:rPr lang="en-US" altLang="zh-CN" sz="2400" b="1" dirty="0">
                <a:solidFill>
                  <a:srgbClr val="0066FF"/>
                </a:solidFill>
                <a:latin typeface="Times New Roman" pitchFamily="18" charset="0"/>
              </a:rPr>
              <a:t> </a:t>
            </a:r>
            <a:r>
              <a:rPr lang="en-US" altLang="zh-CN" sz="2400" b="1" dirty="0">
                <a:solidFill>
                  <a:srgbClr val="0033CC"/>
                </a:solidFill>
                <a:latin typeface="Times New Roman" pitchFamily="18" charset="0"/>
                <a:cs typeface="Times New Roman" pitchFamily="18" charset="0"/>
              </a:rPr>
              <a:t>A</a:t>
            </a:r>
            <a:r>
              <a:rPr lang="en-US" altLang="zh-CN" sz="2400" b="1" dirty="0">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B     C     B</a:t>
            </a:r>
            <a:r>
              <a:rPr lang="en-US" altLang="zh-CN" sz="2400" b="1" dirty="0">
                <a:latin typeface="Times New Roman" pitchFamily="18" charset="0"/>
                <a:cs typeface="Times New Roman" pitchFamily="18" charset="0"/>
              </a:rPr>
              <a:t>    </a:t>
            </a:r>
            <a:r>
              <a:rPr lang="en-US" altLang="zh-CN" sz="2400" b="1" dirty="0">
                <a:solidFill>
                  <a:srgbClr val="0033CC"/>
                </a:solidFill>
                <a:latin typeface="Times New Roman" pitchFamily="18" charset="0"/>
                <a:cs typeface="Times New Roman" pitchFamily="18" charset="0"/>
              </a:rPr>
              <a:t> D </a:t>
            </a:r>
            <a:r>
              <a:rPr lang="en-US" altLang="zh-CN" sz="2400" b="1" dirty="0">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A </a:t>
            </a:r>
            <a:r>
              <a:rPr lang="en-US" altLang="zh-CN" sz="2400" b="1" dirty="0">
                <a:latin typeface="Times New Roman" pitchFamily="18" charset="0"/>
                <a:cs typeface="Times New Roman" pitchFamily="18" charset="0"/>
              </a:rPr>
              <a:t>    </a:t>
            </a:r>
            <a:r>
              <a:rPr lang="en-US" altLang="zh-CN" sz="2400" b="1" dirty="0">
                <a:solidFill>
                  <a:srgbClr val="0033CC"/>
                </a:solidFill>
                <a:latin typeface="Times New Roman" pitchFamily="18" charset="0"/>
                <a:cs typeface="Times New Roman" pitchFamily="18" charset="0"/>
              </a:rPr>
              <a:t>B</a:t>
            </a:r>
          </a:p>
          <a:p>
            <a:pPr eaLnBrk="1" hangingPunct="1">
              <a:defRPr/>
            </a:pPr>
            <a:r>
              <a:rPr lang="en-US" altLang="zh-CN" sz="2400" b="1" i="1" dirty="0">
                <a:latin typeface="Times New Roman" pitchFamily="18" charset="0"/>
              </a:rPr>
              <a:t>Y</a:t>
            </a:r>
            <a:r>
              <a:rPr lang="en-US" altLang="zh-CN" sz="2400" b="1" dirty="0">
                <a:latin typeface="Times New Roman" pitchFamily="18" charset="0"/>
              </a:rPr>
              <a:t>:</a:t>
            </a:r>
            <a:r>
              <a:rPr lang="en-US" altLang="zh-CN" sz="2400" b="1" dirty="0">
                <a:latin typeface="Arial" charset="0"/>
              </a:rPr>
              <a:t>   </a:t>
            </a:r>
            <a:r>
              <a:rPr lang="zh-CN" altLang="en-US" sz="2400" b="1" dirty="0">
                <a:latin typeface="Arial" charset="0"/>
              </a:rPr>
              <a:t> </a:t>
            </a:r>
            <a:r>
              <a:rPr lang="en-US" altLang="zh-CN" sz="2400" b="1" dirty="0">
                <a:latin typeface="Arial" charset="0"/>
              </a:rPr>
              <a:t> </a:t>
            </a:r>
            <a:r>
              <a:rPr lang="en-US" altLang="zh-CN" sz="2400" b="1" dirty="0">
                <a:solidFill>
                  <a:srgbClr val="FF3300"/>
                </a:solidFill>
                <a:latin typeface="Times New Roman" pitchFamily="18" charset="0"/>
                <a:cs typeface="Times New Roman" pitchFamily="18" charset="0"/>
              </a:rPr>
              <a:t>B</a:t>
            </a:r>
            <a:r>
              <a:rPr lang="en-US" altLang="zh-CN" sz="2400" b="1" dirty="0">
                <a:latin typeface="Times New Roman" pitchFamily="18" charset="0"/>
                <a:cs typeface="Times New Roman" pitchFamily="18" charset="0"/>
              </a:rPr>
              <a:t>     </a:t>
            </a:r>
            <a:r>
              <a:rPr lang="en-US" altLang="zh-CN" sz="2400" b="1" dirty="0">
                <a:solidFill>
                  <a:srgbClr val="0033CC"/>
                </a:solidFill>
                <a:latin typeface="Times New Roman" pitchFamily="18" charset="0"/>
                <a:cs typeface="Times New Roman" pitchFamily="18" charset="0"/>
              </a:rPr>
              <a:t>D</a:t>
            </a:r>
            <a:r>
              <a:rPr lang="en-US" altLang="zh-CN" sz="2400" b="1" dirty="0">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 C </a:t>
            </a:r>
            <a:r>
              <a:rPr lang="en-US" altLang="zh-CN" sz="2400" b="1" dirty="0">
                <a:latin typeface="Times New Roman" pitchFamily="18" charset="0"/>
                <a:cs typeface="Times New Roman" pitchFamily="18" charset="0"/>
              </a:rPr>
              <a:t>    </a:t>
            </a:r>
            <a:r>
              <a:rPr lang="en-US" altLang="zh-CN" sz="2400" b="1" dirty="0">
                <a:solidFill>
                  <a:srgbClr val="0033CC"/>
                </a:solidFill>
                <a:latin typeface="Times New Roman" pitchFamily="18" charset="0"/>
                <a:cs typeface="Times New Roman" pitchFamily="18" charset="0"/>
              </a:rPr>
              <a:t>A</a:t>
            </a:r>
            <a:r>
              <a:rPr lang="en-US" altLang="zh-CN" sz="2400" b="1" dirty="0">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B     A</a:t>
            </a:r>
          </a:p>
          <a:p>
            <a:pPr eaLnBrk="1" hangingPunct="1">
              <a:spcBef>
                <a:spcPts val="1200"/>
              </a:spcBef>
              <a:defRPr/>
            </a:pPr>
            <a:r>
              <a:rPr lang="zh-CN" altLang="en-US" sz="2400" b="1" dirty="0">
                <a:solidFill>
                  <a:schemeClr val="tx1">
                    <a:lumMod val="95000"/>
                    <a:lumOff val="5000"/>
                  </a:schemeClr>
                </a:solidFill>
                <a:latin typeface="Times New Roman" pitchFamily="18" charset="0"/>
                <a:cs typeface="Times New Roman" pitchFamily="18" charset="0"/>
              </a:rPr>
              <a:t>一个最长公共子序列</a:t>
            </a:r>
            <a:r>
              <a:rPr lang="en-US" altLang="zh-CN" sz="2400" b="1" dirty="0">
                <a:solidFill>
                  <a:schemeClr val="tx1">
                    <a:lumMod val="95000"/>
                    <a:lumOff val="5000"/>
                  </a:schemeClr>
                </a:solidFill>
                <a:latin typeface="Times New Roman" pitchFamily="18" charset="0"/>
                <a:cs typeface="Times New Roman" pitchFamily="18" charset="0"/>
              </a:rPr>
              <a:t>:</a:t>
            </a:r>
            <a:r>
              <a:rPr lang="zh-CN" altLang="en-US" sz="2400" b="1" dirty="0">
                <a:solidFill>
                  <a:schemeClr val="tx1">
                    <a:lumMod val="95000"/>
                    <a:lumOff val="5000"/>
                  </a:schemeClr>
                </a:solidFill>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B  </a:t>
            </a:r>
            <a:r>
              <a:rPr lang="zh-CN" altLang="en-US" sz="2400" b="1" dirty="0">
                <a:solidFill>
                  <a:srgbClr val="FF3300"/>
                </a:solidFill>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C </a:t>
            </a:r>
            <a:r>
              <a:rPr lang="zh-CN" altLang="en-US" sz="2400" b="1" dirty="0">
                <a:solidFill>
                  <a:srgbClr val="FF3300"/>
                </a:solidFill>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  B</a:t>
            </a:r>
            <a:r>
              <a:rPr lang="zh-CN" altLang="en-US" sz="2400" b="1" dirty="0">
                <a:solidFill>
                  <a:srgbClr val="FF3300"/>
                </a:solidFill>
                <a:latin typeface="Times New Roman" pitchFamily="18" charset="0"/>
                <a:cs typeface="Times New Roman" pitchFamily="18" charset="0"/>
              </a:rPr>
              <a:t> </a:t>
            </a:r>
            <a:r>
              <a:rPr lang="en-US" altLang="zh-CN" sz="2400" b="1" dirty="0">
                <a:solidFill>
                  <a:srgbClr val="FF3300"/>
                </a:solidFill>
                <a:latin typeface="Times New Roman" pitchFamily="18" charset="0"/>
                <a:cs typeface="Times New Roman" pitchFamily="18" charset="0"/>
              </a:rPr>
              <a:t>   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5B6DBEA-5E65-4BD9-9D42-5BE6A58EBA9C}" type="slidenum">
              <a:rPr lang="en-US" altLang="zh-CN" sz="1800" smtClean="0"/>
              <a:pPr>
                <a:spcBef>
                  <a:spcPct val="0"/>
                </a:spcBef>
                <a:buFontTx/>
                <a:buNone/>
              </a:pPr>
              <a:t>27</a:t>
            </a:fld>
            <a:endParaRPr lang="en-US" altLang="zh-CN" sz="1800" smtClean="0"/>
          </a:p>
        </p:txBody>
      </p:sp>
      <p:sp>
        <p:nvSpPr>
          <p:cNvPr id="55299" name="Rectangle 2"/>
          <p:cNvSpPr>
            <a:spLocks noChangeArrowheads="1"/>
          </p:cNvSpPr>
          <p:nvPr/>
        </p:nvSpPr>
        <p:spPr bwMode="auto">
          <a:xfrm>
            <a:off x="539750" y="1284038"/>
            <a:ext cx="8424738" cy="4824911"/>
          </a:xfrm>
          <a:prstGeom prst="rect">
            <a:avLst/>
          </a:prstGeom>
          <a:noFill/>
          <a:ln w="9525">
            <a:noFill/>
            <a:miter lim="800000"/>
            <a:headEnd/>
            <a:tailEnd/>
          </a:ln>
        </p:spPr>
        <p:txBody>
          <a:bodyPr wrap="square" anchor="ctr">
            <a:spAutoFit/>
          </a:bodyPr>
          <a:lstStyle/>
          <a:p>
            <a:pPr eaLnBrk="1" hangingPunct="1">
              <a:spcBef>
                <a:spcPts val="1200"/>
              </a:spcBef>
              <a:tabLst>
                <a:tab pos="666750" algn="l"/>
              </a:tabLst>
              <a:defRPr/>
            </a:pPr>
            <a:r>
              <a:rPr lang="zh-CN" altLang="en-US" sz="2400" b="1" dirty="0">
                <a:solidFill>
                  <a:schemeClr val="tx1">
                    <a:lumMod val="95000"/>
                    <a:lumOff val="5000"/>
                  </a:schemeClr>
                </a:solidFill>
                <a:latin typeface="Times New Roman" pitchFamily="18" charset="0"/>
              </a:rPr>
              <a:t>子问题边界：</a:t>
            </a:r>
            <a:r>
              <a:rPr lang="zh-CN" altLang="en-US" sz="2400" b="1" dirty="0">
                <a:latin typeface="Times New Roman" pitchFamily="18" charset="0"/>
              </a:rPr>
              <a:t> </a:t>
            </a:r>
            <a:r>
              <a:rPr lang="en-US"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和</a:t>
            </a:r>
            <a:r>
              <a:rPr lang="en-US" sz="2400" b="1" i="1" dirty="0">
                <a:latin typeface="Times New Roman" pitchFamily="18" charset="0"/>
                <a:cs typeface="Times New Roman" pitchFamily="18" charset="0"/>
              </a:rPr>
              <a:t>Y </a:t>
            </a:r>
            <a:r>
              <a:rPr lang="zh-CN" altLang="en-US" sz="2400" b="1" dirty="0">
                <a:latin typeface="Times New Roman" pitchFamily="18" charset="0"/>
                <a:cs typeface="Times New Roman" pitchFamily="18" charset="0"/>
              </a:rPr>
              <a:t>起始位置为</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的终止位置是 </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i</a:t>
            </a:r>
            <a:r>
              <a:rPr lang="zh-CN" alt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Y </a:t>
            </a:r>
            <a:r>
              <a:rPr lang="zh-CN" altLang="en-US" sz="2400" b="1" dirty="0">
                <a:latin typeface="Times New Roman" pitchFamily="18" charset="0"/>
                <a:cs typeface="Times New Roman" pitchFamily="18" charset="0"/>
              </a:rPr>
              <a:t>的</a:t>
            </a:r>
            <a:endParaRPr lang="en-US" altLang="zh-CN" sz="2400" b="1" dirty="0">
              <a:latin typeface="Times New Roman" pitchFamily="18" charset="0"/>
              <a:cs typeface="Times New Roman" pitchFamily="18" charset="0"/>
            </a:endParaRPr>
          </a:p>
          <a:p>
            <a:pPr eaLnBrk="1" hangingPunct="1">
              <a:spcBef>
                <a:spcPts val="600"/>
              </a:spcBef>
              <a:tabLst>
                <a:tab pos="666750" algn="l"/>
              </a:tabLst>
              <a:defRPr/>
            </a:pPr>
            <a:r>
              <a:rPr lang="zh-CN" altLang="en-US" sz="2400" b="1" dirty="0">
                <a:latin typeface="Times New Roman" pitchFamily="18" charset="0"/>
                <a:cs typeface="Times New Roman" pitchFamily="18" charset="0"/>
              </a:rPr>
              <a:t>终止位置是 </a:t>
            </a:r>
            <a:r>
              <a:rPr lang="en-US" sz="2400" b="1" i="1" dirty="0">
                <a:latin typeface="Times New Roman" pitchFamily="18" charset="0"/>
                <a:cs typeface="Times New Roman" pitchFamily="18" charset="0"/>
              </a:rPr>
              <a:t>j</a:t>
            </a:r>
            <a:r>
              <a:rPr lang="zh-CN" altLang="en-US" sz="2400" b="1" dirty="0">
                <a:latin typeface="Times New Roman" pitchFamily="18" charset="0"/>
                <a:cs typeface="Times New Roman" pitchFamily="18" charset="0"/>
              </a:rPr>
              <a:t>，记作  </a:t>
            </a:r>
          </a:p>
          <a:p>
            <a:pPr eaLnBrk="1" hangingPunct="1">
              <a:spcBef>
                <a:spcPts val="1200"/>
              </a:spcBef>
              <a:defRPr/>
            </a:pPr>
            <a:r>
              <a:rPr lang="zh-CN" altLang="en-US" sz="2400" b="1" i="1" dirty="0">
                <a:latin typeface="Times New Roman" pitchFamily="18" charset="0"/>
                <a:cs typeface="Times New Roman" pitchFamily="18" charset="0"/>
              </a:rPr>
              <a:t>       </a:t>
            </a:r>
            <a:r>
              <a:rPr lang="zh-CN" altLang="en-US" sz="2400" b="1" i="1" dirty="0" smtClean="0">
                <a:latin typeface="Times New Roman" pitchFamily="18" charset="0"/>
                <a:cs typeface="Times New Roman" pitchFamily="18" charset="0"/>
              </a:rPr>
              <a:t>       </a:t>
            </a:r>
            <a:r>
              <a:rPr lang="fr-FR" sz="2400" b="1" i="1" dirty="0" smtClean="0">
                <a:latin typeface="Times New Roman" pitchFamily="18" charset="0"/>
                <a:cs typeface="Times New Roman" pitchFamily="18" charset="0"/>
              </a:rPr>
              <a:t>X</a:t>
            </a:r>
            <a:r>
              <a:rPr lang="fr-FR" sz="2400" b="1" i="1" baseline="-25000" dirty="0" smtClean="0">
                <a:latin typeface="Times New Roman" pitchFamily="18" charset="0"/>
                <a:cs typeface="Times New Roman" pitchFamily="18" charset="0"/>
              </a:rPr>
              <a:t>i </a:t>
            </a:r>
            <a:r>
              <a:rPr lang="fr-FR" sz="2400" b="1" dirty="0" smtClean="0">
                <a:latin typeface="Times New Roman" pitchFamily="18" charset="0"/>
                <a:cs typeface="Times New Roman" pitchFamily="18" charset="0"/>
              </a:rPr>
              <a:t>= &lt; </a:t>
            </a:r>
            <a:r>
              <a:rPr lang="fr-FR" sz="2400" b="1" i="1" dirty="0" smtClean="0">
                <a:latin typeface="Times New Roman" pitchFamily="18" charset="0"/>
                <a:cs typeface="Times New Roman" pitchFamily="18" charset="0"/>
              </a:rPr>
              <a:t>x</a:t>
            </a:r>
            <a:r>
              <a:rPr lang="fr-FR" sz="2400" b="1" baseline="-25000" dirty="0" smtClean="0">
                <a:latin typeface="Times New Roman" pitchFamily="18" charset="0"/>
                <a:cs typeface="Times New Roman" pitchFamily="18" charset="0"/>
              </a:rPr>
              <a:t>1</a:t>
            </a:r>
            <a:r>
              <a:rPr lang="fr-FR" sz="2400" b="1" dirty="0" smtClean="0">
                <a:latin typeface="Times New Roman" pitchFamily="18" charset="0"/>
                <a:cs typeface="Times New Roman" pitchFamily="18" charset="0"/>
              </a:rPr>
              <a:t>, </a:t>
            </a:r>
            <a:r>
              <a:rPr lang="fr-FR" sz="2400" b="1" i="1" dirty="0" smtClean="0">
                <a:latin typeface="Times New Roman" pitchFamily="18" charset="0"/>
                <a:cs typeface="Times New Roman" pitchFamily="18" charset="0"/>
              </a:rPr>
              <a:t>x</a:t>
            </a:r>
            <a:r>
              <a:rPr lang="fr-FR" sz="2400" b="1" baseline="-25000" dirty="0" smtClean="0">
                <a:latin typeface="Times New Roman" pitchFamily="18" charset="0"/>
                <a:cs typeface="Times New Roman" pitchFamily="18" charset="0"/>
              </a:rPr>
              <a:t>2</a:t>
            </a:r>
            <a:r>
              <a:rPr lang="fr-FR" sz="2400" b="1" dirty="0" smtClean="0">
                <a:latin typeface="Times New Roman" pitchFamily="18" charset="0"/>
                <a:cs typeface="Times New Roman" pitchFamily="18" charset="0"/>
              </a:rPr>
              <a:t>, … , </a:t>
            </a:r>
            <a:r>
              <a:rPr lang="fr-FR" sz="2400" b="1" i="1" dirty="0" smtClean="0">
                <a:latin typeface="Times New Roman" pitchFamily="18" charset="0"/>
                <a:cs typeface="Times New Roman" pitchFamily="18" charset="0"/>
              </a:rPr>
              <a:t>x</a:t>
            </a:r>
            <a:r>
              <a:rPr lang="fr-FR" sz="2400" b="1" i="1" baseline="-25000" dirty="0" smtClean="0">
                <a:latin typeface="Times New Roman" pitchFamily="18" charset="0"/>
                <a:cs typeface="Times New Roman" pitchFamily="18" charset="0"/>
              </a:rPr>
              <a:t>i </a:t>
            </a:r>
            <a:r>
              <a:rPr lang="fr-FR" sz="2400" b="1" dirty="0" smtClean="0">
                <a:latin typeface="Times New Roman" pitchFamily="18" charset="0"/>
                <a:cs typeface="Times New Roman" pitchFamily="18" charset="0"/>
              </a:rPr>
              <a:t>&gt;</a:t>
            </a:r>
            <a:r>
              <a:rPr lang="zh-CN" altLang="en-US" sz="2400" b="1" dirty="0">
                <a:latin typeface="Times New Roman" pitchFamily="18" charset="0"/>
                <a:cs typeface="Times New Roman" pitchFamily="18" charset="0"/>
              </a:rPr>
              <a:t>，</a:t>
            </a:r>
            <a:r>
              <a:rPr lang="fr-FR" sz="2400" b="1" i="1" dirty="0" smtClean="0">
                <a:latin typeface="Times New Roman" pitchFamily="18" charset="0"/>
                <a:cs typeface="Times New Roman" pitchFamily="18" charset="0"/>
              </a:rPr>
              <a:t>Y</a:t>
            </a:r>
            <a:r>
              <a:rPr lang="fr-FR" sz="2400" b="1" i="1" baseline="-25000" dirty="0" smtClean="0">
                <a:latin typeface="Times New Roman" pitchFamily="18" charset="0"/>
                <a:cs typeface="Times New Roman" pitchFamily="18" charset="0"/>
              </a:rPr>
              <a:t>j </a:t>
            </a:r>
            <a:r>
              <a:rPr lang="fr-FR" sz="2400" b="1" dirty="0" smtClean="0">
                <a:latin typeface="Times New Roman" pitchFamily="18" charset="0"/>
                <a:cs typeface="Times New Roman" pitchFamily="18" charset="0"/>
              </a:rPr>
              <a:t>= &lt; </a:t>
            </a:r>
            <a:r>
              <a:rPr lang="fr-FR" sz="2400" b="1" i="1" dirty="0" smtClean="0">
                <a:latin typeface="Times New Roman" pitchFamily="18" charset="0"/>
                <a:cs typeface="Times New Roman" pitchFamily="18" charset="0"/>
              </a:rPr>
              <a:t>y</a:t>
            </a:r>
            <a:r>
              <a:rPr lang="fr-FR" sz="2400" b="1" baseline="-25000" dirty="0" smtClean="0">
                <a:latin typeface="Times New Roman" pitchFamily="18" charset="0"/>
                <a:cs typeface="Times New Roman" pitchFamily="18" charset="0"/>
              </a:rPr>
              <a:t>1</a:t>
            </a:r>
            <a:r>
              <a:rPr lang="fr-FR" sz="2400" b="1" dirty="0" smtClean="0">
                <a:latin typeface="Times New Roman" pitchFamily="18" charset="0"/>
                <a:cs typeface="Times New Roman" pitchFamily="18" charset="0"/>
              </a:rPr>
              <a:t>, </a:t>
            </a:r>
            <a:r>
              <a:rPr lang="fr-FR" sz="2400" b="1" i="1" dirty="0" smtClean="0">
                <a:latin typeface="Times New Roman" pitchFamily="18" charset="0"/>
                <a:cs typeface="Times New Roman" pitchFamily="18" charset="0"/>
              </a:rPr>
              <a:t>y</a:t>
            </a:r>
            <a:r>
              <a:rPr lang="fr-FR" sz="2400" b="1" baseline="-25000" dirty="0" smtClean="0">
                <a:latin typeface="Times New Roman" pitchFamily="18" charset="0"/>
                <a:cs typeface="Times New Roman" pitchFamily="18" charset="0"/>
              </a:rPr>
              <a:t>2</a:t>
            </a:r>
            <a:r>
              <a:rPr lang="fr-FR" sz="2400" b="1" dirty="0" smtClean="0">
                <a:latin typeface="Times New Roman" pitchFamily="18" charset="0"/>
                <a:cs typeface="Times New Roman" pitchFamily="18" charset="0"/>
              </a:rPr>
              <a:t>, … , </a:t>
            </a:r>
            <a:r>
              <a:rPr lang="fr-FR" sz="2400" b="1" i="1" dirty="0" smtClean="0">
                <a:latin typeface="Times New Roman" pitchFamily="18" charset="0"/>
                <a:cs typeface="Times New Roman" pitchFamily="18" charset="0"/>
              </a:rPr>
              <a:t>y</a:t>
            </a:r>
            <a:r>
              <a:rPr lang="fr-FR" sz="2400" b="1" i="1" baseline="-25000" dirty="0" smtClean="0">
                <a:latin typeface="Times New Roman" pitchFamily="18" charset="0"/>
                <a:cs typeface="Times New Roman" pitchFamily="18" charset="0"/>
              </a:rPr>
              <a:t>j </a:t>
            </a:r>
            <a:r>
              <a:rPr lang="fr-FR" sz="2400" b="1" dirty="0" smtClean="0">
                <a:latin typeface="Times New Roman" pitchFamily="18" charset="0"/>
                <a:cs typeface="Times New Roman" pitchFamily="18" charset="0"/>
              </a:rPr>
              <a:t>&gt;</a:t>
            </a:r>
            <a:endParaRPr lang="zh-CN" altLang="en-US" sz="2400" b="1" dirty="0">
              <a:latin typeface="Times New Roman" pitchFamily="18" charset="0"/>
              <a:cs typeface="Times New Roman" pitchFamily="18" charset="0"/>
            </a:endParaRPr>
          </a:p>
          <a:p>
            <a:pPr eaLnBrk="1" hangingPunct="1">
              <a:lnSpc>
                <a:spcPct val="140000"/>
              </a:lnSpc>
              <a:spcBef>
                <a:spcPts val="1200"/>
              </a:spcBef>
              <a:tabLst>
                <a:tab pos="666750" algn="l"/>
              </a:tabLst>
              <a:defRPr/>
            </a:pPr>
            <a:r>
              <a:rPr lang="zh-CN" altLang="en-US" sz="2400" b="1" dirty="0">
                <a:latin typeface="Times New Roman" pitchFamily="18" charset="0"/>
              </a:rPr>
              <a:t>依赖关系：</a:t>
            </a:r>
          </a:p>
          <a:p>
            <a:pPr eaLnBrk="1" hangingPunct="1">
              <a:lnSpc>
                <a:spcPct val="140000"/>
              </a:lnSpc>
              <a:tabLst>
                <a:tab pos="666750" algn="l"/>
              </a:tabLst>
              <a:defRPr/>
            </a:pPr>
            <a:r>
              <a:rPr lang="zh-CN" altLang="en-US" sz="2400" b="1" dirty="0" smtClean="0">
                <a:latin typeface="Times New Roman" pitchFamily="18" charset="0"/>
              </a:rPr>
              <a:t> </a:t>
            </a:r>
            <a:r>
              <a:rPr lang="en-US" altLang="zh-CN" sz="2400" b="1" i="1" dirty="0" smtClean="0">
                <a:latin typeface="Times New Roman" pitchFamily="18" charset="0"/>
              </a:rPr>
              <a:t>X </a:t>
            </a:r>
            <a:r>
              <a:rPr lang="en-US" altLang="zh-CN" sz="2400" b="1" dirty="0" smtClean="0">
                <a:latin typeface="Times New Roman" pitchFamily="18" charset="0"/>
              </a:rPr>
              <a:t>= &lt; </a:t>
            </a:r>
            <a:r>
              <a:rPr lang="en-US" altLang="zh-CN" sz="2400" b="1" i="1" dirty="0" smtClean="0">
                <a:latin typeface="Times New Roman" pitchFamily="18" charset="0"/>
              </a:rPr>
              <a:t>x</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x</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err="1" smtClean="0">
                <a:latin typeface="Times New Roman" pitchFamily="18" charset="0"/>
              </a:rPr>
              <a:t>x</a:t>
            </a:r>
            <a:r>
              <a:rPr lang="en-US" altLang="zh-CN" sz="2400" b="1" i="1" baseline="-25000" dirty="0" err="1" smtClean="0">
                <a:latin typeface="Times New Roman" pitchFamily="18" charset="0"/>
              </a:rPr>
              <a:t>m</a:t>
            </a:r>
            <a:r>
              <a:rPr lang="en-US" altLang="zh-CN" sz="2400" b="1" i="1" baseline="-25000" dirty="0" smtClean="0">
                <a:latin typeface="Times New Roman" pitchFamily="18" charset="0"/>
              </a:rPr>
              <a:t> </a:t>
            </a:r>
            <a:r>
              <a:rPr lang="en-US" altLang="zh-CN" sz="2400" b="1" dirty="0" smtClean="0">
                <a:latin typeface="Times New Roman" pitchFamily="18" charset="0"/>
              </a:rPr>
              <a:t>&gt;, </a:t>
            </a:r>
            <a:r>
              <a:rPr lang="en-US" altLang="zh-CN" sz="2400" b="1" i="1" dirty="0" smtClean="0">
                <a:latin typeface="Times New Roman" pitchFamily="18" charset="0"/>
              </a:rPr>
              <a:t>Y </a:t>
            </a:r>
            <a:r>
              <a:rPr lang="en-US" altLang="zh-CN" sz="2400" b="1" dirty="0" smtClean="0">
                <a:latin typeface="Times New Roman" pitchFamily="18" charset="0"/>
              </a:rPr>
              <a:t>= &lt; </a:t>
            </a:r>
            <a:r>
              <a:rPr lang="en-US" altLang="zh-CN" sz="2400" b="1" i="1" dirty="0" smtClean="0">
                <a:latin typeface="Times New Roman" pitchFamily="18" charset="0"/>
              </a:rPr>
              <a:t>y</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y</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err="1" smtClean="0">
                <a:latin typeface="Times New Roman" pitchFamily="18" charset="0"/>
              </a:rPr>
              <a:t>y</a:t>
            </a:r>
            <a:r>
              <a:rPr lang="en-US" altLang="zh-CN" sz="2400" b="1" i="1" baseline="-25000" dirty="0" err="1" smtClean="0">
                <a:latin typeface="Times New Roman" pitchFamily="18" charset="0"/>
              </a:rPr>
              <a:t>n</a:t>
            </a:r>
            <a:r>
              <a:rPr lang="en-US" altLang="zh-CN" sz="2400" b="1" i="1" baseline="-25000" dirty="0" smtClean="0">
                <a:latin typeface="Times New Roman" pitchFamily="18" charset="0"/>
              </a:rPr>
              <a:t> </a:t>
            </a:r>
            <a:r>
              <a:rPr lang="en-US" altLang="zh-CN" sz="2400" b="1" dirty="0" smtClean="0">
                <a:latin typeface="Times New Roman" pitchFamily="18" charset="0"/>
              </a:rPr>
              <a:t>&gt;,  </a:t>
            </a:r>
            <a:r>
              <a:rPr lang="en-US" altLang="zh-CN" sz="2400" b="1" i="1" dirty="0" smtClean="0">
                <a:latin typeface="Times New Roman" pitchFamily="18" charset="0"/>
              </a:rPr>
              <a:t>Z </a:t>
            </a:r>
            <a:r>
              <a:rPr lang="en-US" altLang="zh-CN" sz="2400" b="1" dirty="0" smtClean="0">
                <a:latin typeface="Times New Roman" pitchFamily="18" charset="0"/>
              </a:rPr>
              <a:t>= &lt;</a:t>
            </a:r>
            <a:r>
              <a:rPr lang="en-US" altLang="zh-CN" sz="2400" b="1" i="1" dirty="0">
                <a:latin typeface="Times New Roman" pitchFamily="18" charset="0"/>
              </a:rPr>
              <a:t>z</a:t>
            </a:r>
            <a:r>
              <a:rPr lang="en-US" altLang="zh-CN" sz="2400" b="1" baseline="-25000" dirty="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z</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err="1" smtClean="0">
                <a:latin typeface="Times New Roman" pitchFamily="18" charset="0"/>
              </a:rPr>
              <a:t>z</a:t>
            </a:r>
            <a:r>
              <a:rPr lang="en-US" altLang="zh-CN" sz="2400" b="1" i="1" baseline="-25000" dirty="0" err="1" smtClean="0">
                <a:latin typeface="Times New Roman" pitchFamily="18" charset="0"/>
              </a:rPr>
              <a:t>k</a:t>
            </a:r>
            <a:r>
              <a:rPr lang="en-US" altLang="zh-CN" sz="2400" b="1" i="1" baseline="-25000" dirty="0" smtClean="0">
                <a:latin typeface="Times New Roman" pitchFamily="18" charset="0"/>
              </a:rPr>
              <a:t> </a:t>
            </a:r>
            <a:r>
              <a:rPr lang="en-US" altLang="zh-CN" sz="2400" b="1" dirty="0" smtClean="0">
                <a:latin typeface="Times New Roman" pitchFamily="18" charset="0"/>
              </a:rPr>
              <a:t>&gt;</a:t>
            </a:r>
            <a:r>
              <a:rPr lang="zh-CN" altLang="en-US" sz="2400" b="1" dirty="0">
                <a:latin typeface="Times New Roman" pitchFamily="18" charset="0"/>
              </a:rPr>
              <a:t>，</a:t>
            </a:r>
          </a:p>
          <a:p>
            <a:pPr eaLnBrk="1" hangingPunct="1">
              <a:lnSpc>
                <a:spcPts val="3200"/>
              </a:lnSpc>
              <a:tabLst>
                <a:tab pos="666750" algn="l"/>
              </a:tabLst>
              <a:defRPr/>
            </a:pPr>
            <a:r>
              <a:rPr lang="zh-CN" altLang="en-US" sz="2400" b="1" dirty="0">
                <a:latin typeface="Times New Roman" pitchFamily="18" charset="0"/>
              </a:rPr>
              <a:t> </a:t>
            </a:r>
            <a:r>
              <a:rPr lang="en-US" altLang="zh-CN" sz="2400" b="1" i="1" dirty="0">
                <a:latin typeface="Times New Roman" pitchFamily="18" charset="0"/>
              </a:rPr>
              <a:t>Z </a:t>
            </a:r>
            <a:r>
              <a:rPr lang="zh-CN" altLang="en-US" sz="2400" b="1" dirty="0">
                <a:latin typeface="Times New Roman" pitchFamily="18" charset="0"/>
              </a:rPr>
              <a:t>为 </a:t>
            </a:r>
            <a:r>
              <a:rPr lang="en-US" altLang="zh-CN" sz="2400" b="1" i="1" dirty="0">
                <a:latin typeface="Times New Roman" pitchFamily="18" charset="0"/>
              </a:rPr>
              <a:t>X </a:t>
            </a:r>
            <a:r>
              <a:rPr lang="zh-CN" altLang="en-US" sz="2400" b="1" dirty="0">
                <a:latin typeface="Times New Roman" pitchFamily="18" charset="0"/>
              </a:rPr>
              <a:t>和 </a:t>
            </a:r>
            <a:r>
              <a:rPr lang="en-US" altLang="zh-CN" sz="2400" b="1" i="1" dirty="0">
                <a:latin typeface="Times New Roman" pitchFamily="18" charset="0"/>
              </a:rPr>
              <a:t>Y </a:t>
            </a:r>
            <a:r>
              <a:rPr lang="zh-CN" altLang="en-US" sz="2400" b="1" dirty="0">
                <a:latin typeface="Times New Roman" pitchFamily="18" charset="0"/>
              </a:rPr>
              <a:t>的 </a:t>
            </a:r>
            <a:r>
              <a:rPr lang="en-US" altLang="zh-CN" sz="2400" b="1" dirty="0">
                <a:latin typeface="Times New Roman" pitchFamily="18" charset="0"/>
              </a:rPr>
              <a:t>LCS</a:t>
            </a:r>
            <a:r>
              <a:rPr lang="zh-CN" altLang="en-US" sz="2400" b="1" dirty="0">
                <a:latin typeface="Times New Roman" pitchFamily="18" charset="0"/>
              </a:rPr>
              <a:t>，那么</a:t>
            </a:r>
          </a:p>
          <a:p>
            <a:pPr eaLnBrk="1" hangingPunct="1">
              <a:lnSpc>
                <a:spcPts val="3200"/>
              </a:lnSpc>
              <a:tabLst>
                <a:tab pos="666750" algn="l"/>
              </a:tabLst>
              <a:defRPr/>
            </a:pPr>
            <a:r>
              <a:rPr lang="zh-CN" altLang="en-US" sz="2400" b="1" dirty="0">
                <a:latin typeface="Times New Roman" pitchFamily="18" charset="0"/>
              </a:rPr>
              <a:t>    </a:t>
            </a:r>
            <a:r>
              <a:rPr lang="en-US" altLang="zh-CN" sz="2400" b="1" dirty="0">
                <a:latin typeface="Times New Roman" pitchFamily="18" charset="0"/>
              </a:rPr>
              <a:t>(1) </a:t>
            </a:r>
            <a:r>
              <a:rPr lang="zh-CN" altLang="en-US" sz="2400" b="1" dirty="0">
                <a:latin typeface="Times New Roman" pitchFamily="18" charset="0"/>
              </a:rPr>
              <a:t>若 </a:t>
            </a:r>
            <a:r>
              <a:rPr lang="en-US" altLang="zh-CN" sz="2400" b="1" i="1" dirty="0" err="1">
                <a:latin typeface="Times New Roman" pitchFamily="18" charset="0"/>
              </a:rPr>
              <a:t>x</a:t>
            </a:r>
            <a:r>
              <a:rPr lang="en-US" altLang="zh-CN" sz="2400" b="1" i="1" baseline="-25000" dirty="0" err="1">
                <a:latin typeface="Times New Roman" pitchFamily="18" charset="0"/>
              </a:rPr>
              <a:t>m</a:t>
            </a:r>
            <a:r>
              <a:rPr lang="en-US" altLang="zh-CN" sz="2400" b="1" dirty="0" smtClean="0">
                <a:latin typeface="Times New Roman" pitchFamily="18" charset="0"/>
              </a:rPr>
              <a:t>= </a:t>
            </a:r>
            <a:r>
              <a:rPr lang="en-US" altLang="zh-CN" sz="2400" b="1" i="1" dirty="0" err="1" smtClean="0">
                <a:latin typeface="Times New Roman" pitchFamily="18" charset="0"/>
              </a:rPr>
              <a:t>y</a:t>
            </a:r>
            <a:r>
              <a:rPr lang="en-US" altLang="zh-CN" sz="2400" b="1" i="1" baseline="-25000" dirty="0" err="1" smtClean="0">
                <a:latin typeface="Times New Roman" pitchFamily="18" charset="0"/>
              </a:rPr>
              <a:t>n</a:t>
            </a:r>
            <a:r>
              <a:rPr lang="en-US" altLang="zh-CN" sz="2400" b="1" dirty="0" smtClean="0">
                <a:latin typeface="Times New Roman" pitchFamily="18" charset="0"/>
              </a:rPr>
              <a:t> </a:t>
            </a:r>
            <a:r>
              <a:rPr lang="en-US" altLang="zh-CN" sz="2400" b="1" dirty="0">
                <a:latin typeface="Times New Roman" pitchFamily="18" charset="0"/>
                <a:sym typeface="Symbol" pitchFamily="18" charset="2"/>
              </a:rPr>
              <a:t></a:t>
            </a:r>
            <a:r>
              <a:rPr lang="en-US" altLang="zh-CN" sz="2400" dirty="0">
                <a:latin typeface="Times New Roman" pitchFamily="18" charset="0"/>
              </a:rPr>
              <a:t>  </a:t>
            </a:r>
            <a:r>
              <a:rPr lang="en-US" altLang="zh-CN" sz="2400" b="1" i="1" dirty="0" err="1" smtClean="0">
                <a:latin typeface="Times New Roman" pitchFamily="18" charset="0"/>
              </a:rPr>
              <a:t>z</a:t>
            </a:r>
            <a:r>
              <a:rPr lang="en-US" altLang="zh-CN" sz="2400" b="1" i="1" baseline="-25000" dirty="0" err="1" smtClean="0">
                <a:latin typeface="Times New Roman" pitchFamily="18" charset="0"/>
              </a:rPr>
              <a:t>k</a:t>
            </a:r>
            <a:r>
              <a:rPr lang="en-US" altLang="zh-CN" sz="2400" b="1" i="1" baseline="-25000" dirty="0" smtClean="0">
                <a:latin typeface="Times New Roman" pitchFamily="18" charset="0"/>
              </a:rPr>
              <a:t> </a:t>
            </a:r>
            <a:r>
              <a:rPr lang="en-US" altLang="zh-CN" sz="2400" b="1" dirty="0" smtClean="0">
                <a:latin typeface="Times New Roman" pitchFamily="18" charset="0"/>
              </a:rPr>
              <a:t>= </a:t>
            </a:r>
            <a:r>
              <a:rPr lang="en-US" altLang="zh-CN" sz="2400" b="1" i="1" dirty="0" err="1" smtClean="0">
                <a:latin typeface="Times New Roman" pitchFamily="18" charset="0"/>
              </a:rPr>
              <a:t>x</a:t>
            </a:r>
            <a:r>
              <a:rPr lang="en-US" altLang="zh-CN" sz="2400" b="1" i="1" baseline="-25000" dirty="0" err="1" smtClean="0">
                <a:latin typeface="Times New Roman" pitchFamily="18" charset="0"/>
              </a:rPr>
              <a:t>m</a:t>
            </a:r>
            <a:r>
              <a:rPr lang="en-US" altLang="zh-CN" sz="2400" b="1" dirty="0" smtClean="0">
                <a:latin typeface="Times New Roman" pitchFamily="18" charset="0"/>
              </a:rPr>
              <a:t>= </a:t>
            </a:r>
            <a:r>
              <a:rPr lang="en-US" altLang="zh-CN" sz="2400" b="1" i="1" dirty="0" err="1" smtClean="0">
                <a:latin typeface="Times New Roman" pitchFamily="18" charset="0"/>
              </a:rPr>
              <a:t>y</a:t>
            </a:r>
            <a:r>
              <a:rPr lang="en-US" altLang="zh-CN" sz="2400" b="1" i="1" baseline="-25000" dirty="0" err="1" smtClean="0">
                <a:latin typeface="Times New Roman" pitchFamily="18" charset="0"/>
              </a:rPr>
              <a:t>n</a:t>
            </a:r>
            <a:r>
              <a:rPr lang="en-US" altLang="zh-CN" sz="2400" b="1" dirty="0" smtClean="0">
                <a:latin typeface="Times New Roman" pitchFamily="18" charset="0"/>
              </a:rPr>
              <a:t>, </a:t>
            </a:r>
            <a:r>
              <a:rPr lang="zh-CN" altLang="en-US" sz="2400" b="1" dirty="0" smtClean="0">
                <a:latin typeface="Times New Roman" pitchFamily="18" charset="0"/>
              </a:rPr>
              <a:t>且 </a:t>
            </a:r>
            <a:r>
              <a:rPr lang="en-US" altLang="zh-CN" sz="2400" b="1" i="1" dirty="0" smtClean="0">
                <a:latin typeface="Times New Roman" pitchFamily="18" charset="0"/>
              </a:rPr>
              <a:t>Z</a:t>
            </a:r>
            <a:r>
              <a:rPr lang="en-US" altLang="zh-CN" sz="2400" b="1" i="1" baseline="-25000" dirty="0" smtClean="0">
                <a:latin typeface="Times New Roman" pitchFamily="18" charset="0"/>
              </a:rPr>
              <a:t>k</a:t>
            </a:r>
            <a:r>
              <a:rPr lang="en-US" altLang="zh-CN" sz="2400" b="1" baseline="-25000" dirty="0">
                <a:latin typeface="Times New Roman" pitchFamily="18" charset="0"/>
                <a:sym typeface="Symbol" pitchFamily="18" charset="2"/>
              </a:rPr>
              <a:t></a:t>
            </a:r>
            <a:r>
              <a:rPr lang="en-US" altLang="zh-CN" sz="2400" b="1" baseline="-25000" dirty="0" smtClean="0">
                <a:latin typeface="Times New Roman" pitchFamily="18" charset="0"/>
              </a:rPr>
              <a:t>1 </a:t>
            </a:r>
            <a:r>
              <a:rPr lang="zh-CN" altLang="en-US" sz="2400" b="1" dirty="0" smtClean="0">
                <a:latin typeface="Times New Roman" pitchFamily="18" charset="0"/>
              </a:rPr>
              <a:t>是 </a:t>
            </a:r>
            <a:r>
              <a:rPr lang="en-US" altLang="zh-CN" sz="2400" b="1" i="1" dirty="0" smtClean="0">
                <a:latin typeface="Times New Roman" pitchFamily="18" charset="0"/>
              </a:rPr>
              <a:t>X</a:t>
            </a:r>
            <a:r>
              <a:rPr lang="en-US" altLang="zh-CN" sz="2400" b="1" i="1" baseline="-25000" dirty="0" smtClean="0">
                <a:latin typeface="Times New Roman" pitchFamily="18" charset="0"/>
              </a:rPr>
              <a:t>m</a:t>
            </a:r>
            <a:r>
              <a:rPr lang="en-US" altLang="zh-CN" sz="2400" b="1" baseline="-25000" dirty="0">
                <a:latin typeface="Arial" charset="0"/>
                <a:sym typeface="Symbol" pitchFamily="18" charset="2"/>
              </a:rPr>
              <a:t></a:t>
            </a:r>
            <a:r>
              <a:rPr lang="en-US" altLang="zh-CN" sz="2400" b="1" baseline="-25000" dirty="0" smtClean="0">
                <a:latin typeface="Times New Roman" pitchFamily="18" charset="0"/>
              </a:rPr>
              <a:t>1 </a:t>
            </a:r>
            <a:r>
              <a:rPr lang="zh-CN" altLang="en-US" sz="2400" b="1" dirty="0" smtClean="0">
                <a:latin typeface="Times New Roman" pitchFamily="18" charset="0"/>
              </a:rPr>
              <a:t>与 </a:t>
            </a:r>
            <a:r>
              <a:rPr lang="en-US" altLang="zh-CN" sz="2400" b="1" i="1" dirty="0" smtClean="0">
                <a:latin typeface="Times New Roman" pitchFamily="18" charset="0"/>
              </a:rPr>
              <a:t>Y</a:t>
            </a:r>
            <a:r>
              <a:rPr lang="en-US" altLang="zh-CN" sz="2400" b="1" i="1" baseline="-25000" dirty="0" smtClean="0">
                <a:latin typeface="Times New Roman" pitchFamily="18" charset="0"/>
              </a:rPr>
              <a:t>n</a:t>
            </a:r>
            <a:r>
              <a:rPr lang="en-US" altLang="zh-CN" sz="2400" b="1" baseline="-25000" dirty="0">
                <a:latin typeface="Arial" charset="0"/>
                <a:sym typeface="Symbol" pitchFamily="18" charset="2"/>
              </a:rPr>
              <a:t></a:t>
            </a:r>
            <a:r>
              <a:rPr lang="en-US" altLang="zh-CN" sz="2400" b="1" baseline="-25000" dirty="0" smtClean="0">
                <a:latin typeface="Times New Roman" pitchFamily="18" charset="0"/>
              </a:rPr>
              <a:t>1 </a:t>
            </a:r>
            <a:r>
              <a:rPr lang="zh-CN" altLang="en-US" sz="2400" b="1" dirty="0" smtClean="0">
                <a:latin typeface="Times New Roman" pitchFamily="18" charset="0"/>
              </a:rPr>
              <a:t>的 </a:t>
            </a:r>
            <a:r>
              <a:rPr lang="en-US" altLang="zh-CN" sz="2400" b="1" dirty="0">
                <a:latin typeface="Times New Roman" pitchFamily="18" charset="0"/>
              </a:rPr>
              <a:t>LCS</a:t>
            </a:r>
            <a:r>
              <a:rPr lang="zh-CN" altLang="en-US" sz="2400" b="1" dirty="0">
                <a:latin typeface="Times New Roman" pitchFamily="18" charset="0"/>
              </a:rPr>
              <a:t>；</a:t>
            </a:r>
          </a:p>
          <a:p>
            <a:pPr eaLnBrk="1" hangingPunct="1">
              <a:lnSpc>
                <a:spcPts val="3200"/>
              </a:lnSpc>
              <a:tabLst>
                <a:tab pos="666750" algn="l"/>
              </a:tabLst>
              <a:defRPr/>
            </a:pPr>
            <a:r>
              <a:rPr lang="zh-CN" altLang="en-US" sz="2400" b="1" dirty="0">
                <a:latin typeface="Times New Roman" pitchFamily="18" charset="0"/>
              </a:rPr>
              <a:t>    </a:t>
            </a:r>
            <a:r>
              <a:rPr lang="en-US" altLang="zh-CN" sz="2400" b="1" dirty="0">
                <a:latin typeface="Times New Roman" pitchFamily="18" charset="0"/>
              </a:rPr>
              <a:t>(2) </a:t>
            </a:r>
            <a:r>
              <a:rPr lang="zh-CN" altLang="en-US" sz="2400" b="1" dirty="0">
                <a:latin typeface="Times New Roman" pitchFamily="18" charset="0"/>
              </a:rPr>
              <a:t>若 </a:t>
            </a:r>
            <a:r>
              <a:rPr lang="en-US" altLang="zh-CN" sz="2400" b="1" i="1" dirty="0" err="1" smtClean="0">
                <a:latin typeface="Times New Roman" pitchFamily="18" charset="0"/>
              </a:rPr>
              <a:t>x</a:t>
            </a:r>
            <a:r>
              <a:rPr lang="en-US" altLang="zh-CN" sz="2400" b="1" i="1" baseline="-25000" dirty="0" err="1" smtClean="0">
                <a:latin typeface="Times New Roman" pitchFamily="18" charset="0"/>
              </a:rPr>
              <a:t>m</a:t>
            </a:r>
            <a:r>
              <a:rPr lang="en-US" altLang="zh-CN" sz="2400" b="1" i="1" baseline="-25000"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y</a:t>
            </a:r>
            <a:r>
              <a:rPr lang="en-US" altLang="zh-CN" sz="2400" b="1" i="1" baseline="-25000" dirty="0" err="1" smtClean="0">
                <a:latin typeface="Times New Roman" pitchFamily="18" charset="0"/>
                <a:sym typeface="Symbol" pitchFamily="18" charset="2"/>
              </a:rPr>
              <a:t>n</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z</a:t>
            </a:r>
            <a:r>
              <a:rPr lang="en-US" altLang="zh-CN" sz="2400" b="1" i="1" baseline="-25000" dirty="0" err="1" smtClean="0">
                <a:latin typeface="Times New Roman" pitchFamily="18" charset="0"/>
                <a:sym typeface="Symbol" pitchFamily="18" charset="2"/>
              </a:rPr>
              <a:t>k</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x</a:t>
            </a:r>
            <a:r>
              <a:rPr lang="en-US" altLang="zh-CN" sz="2400" b="1" i="1" baseline="-25000" dirty="0" err="1" smtClean="0">
                <a:latin typeface="Times New Roman" pitchFamily="18" charset="0"/>
                <a:sym typeface="Symbol" pitchFamily="18" charset="2"/>
              </a:rPr>
              <a:t>m</a:t>
            </a:r>
            <a:r>
              <a:rPr lang="en-US" altLang="zh-CN" sz="2400" b="1" dirty="0" smtClean="0">
                <a:latin typeface="Times New Roman" pitchFamily="18" charset="0"/>
                <a:sym typeface="Symbol" pitchFamily="18" charset="2"/>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i="1" dirty="0" smtClean="0">
                <a:latin typeface="Times New Roman" pitchFamily="18" charset="0"/>
              </a:rPr>
              <a:t>Z </a:t>
            </a:r>
            <a:r>
              <a:rPr lang="zh-CN" altLang="en-US" sz="2400" b="1" dirty="0" smtClean="0">
                <a:latin typeface="Times New Roman" pitchFamily="18" charset="0"/>
                <a:sym typeface="Symbol" pitchFamily="18" charset="2"/>
              </a:rPr>
              <a:t>是 </a:t>
            </a:r>
            <a:r>
              <a:rPr lang="en-US" altLang="zh-CN" sz="2400" b="1" i="1" dirty="0" smtClean="0">
                <a:latin typeface="Times New Roman" pitchFamily="18" charset="0"/>
                <a:sym typeface="Symbol" pitchFamily="18" charset="2"/>
              </a:rPr>
              <a:t>X</a:t>
            </a:r>
            <a:r>
              <a:rPr lang="en-US" altLang="zh-CN" sz="2400" b="1" i="1" baseline="-25000" dirty="0" smtClean="0">
                <a:latin typeface="Times New Roman" pitchFamily="18" charset="0"/>
                <a:sym typeface="Symbol" pitchFamily="18" charset="2"/>
              </a:rPr>
              <a:t>m</a:t>
            </a:r>
            <a:r>
              <a:rPr lang="en-US" altLang="zh-CN" sz="2400" b="1" baseline="-25000" dirty="0">
                <a:latin typeface="Arial" charset="0"/>
                <a:sym typeface="Symbol" pitchFamily="18" charset="2"/>
              </a:rPr>
              <a:t></a:t>
            </a:r>
            <a:r>
              <a:rPr lang="en-US" altLang="zh-CN" sz="2400" b="1" baseline="-25000" dirty="0" smtClean="0">
                <a:latin typeface="Times New Roman" pitchFamily="18" charset="0"/>
                <a:sym typeface="Symbol" pitchFamily="18" charset="2"/>
              </a:rPr>
              <a:t>1 </a:t>
            </a:r>
            <a:r>
              <a:rPr lang="zh-CN" altLang="en-US" sz="2400" b="1" dirty="0" smtClean="0">
                <a:latin typeface="Times New Roman" pitchFamily="18" charset="0"/>
                <a:sym typeface="Symbol" pitchFamily="18" charset="2"/>
              </a:rPr>
              <a:t>与 </a:t>
            </a:r>
            <a:r>
              <a:rPr lang="en-US" altLang="zh-CN" sz="2400" b="1" i="1" dirty="0" smtClean="0">
                <a:latin typeface="Times New Roman" pitchFamily="18" charset="0"/>
                <a:sym typeface="Symbol" pitchFamily="18" charset="2"/>
              </a:rPr>
              <a:t>Y  </a:t>
            </a:r>
            <a:r>
              <a:rPr lang="zh-CN" altLang="en-US" sz="2400" b="1" dirty="0">
                <a:latin typeface="Times New Roman" pitchFamily="18" charset="0"/>
                <a:sym typeface="Symbol" pitchFamily="18" charset="2"/>
              </a:rPr>
              <a:t>的 </a:t>
            </a:r>
            <a:r>
              <a:rPr lang="en-US" altLang="zh-CN" sz="2400" b="1" dirty="0">
                <a:latin typeface="Times New Roman" pitchFamily="18" charset="0"/>
                <a:sym typeface="Symbol" pitchFamily="18" charset="2"/>
              </a:rPr>
              <a:t>LCS</a:t>
            </a:r>
            <a:r>
              <a:rPr lang="zh-CN" altLang="en-US" sz="2400" b="1" dirty="0">
                <a:latin typeface="Times New Roman" pitchFamily="18" charset="0"/>
                <a:sym typeface="Symbol" pitchFamily="18" charset="2"/>
              </a:rPr>
              <a:t>；</a:t>
            </a:r>
          </a:p>
          <a:p>
            <a:pPr eaLnBrk="1" hangingPunct="1">
              <a:lnSpc>
                <a:spcPts val="3200"/>
              </a:lnSpc>
              <a:tabLst>
                <a:tab pos="666750" algn="l"/>
              </a:tabLst>
              <a:defRPr/>
            </a:pPr>
            <a:r>
              <a:rPr lang="zh-CN" altLang="en-US" sz="2400" b="1" dirty="0">
                <a:latin typeface="Times New Roman" pitchFamily="18" charset="0"/>
                <a:sym typeface="Symbol" pitchFamily="18" charset="2"/>
              </a:rPr>
              <a:t>    </a:t>
            </a:r>
            <a:r>
              <a:rPr lang="en-US" altLang="zh-CN" sz="2400" b="1" dirty="0">
                <a:latin typeface="Times New Roman" pitchFamily="18" charset="0"/>
                <a:sym typeface="Symbol" pitchFamily="18" charset="2"/>
              </a:rPr>
              <a:t>(3) </a:t>
            </a:r>
            <a:r>
              <a:rPr lang="zh-CN" altLang="en-US" sz="2400" b="1" dirty="0">
                <a:latin typeface="Times New Roman" pitchFamily="18" charset="0"/>
                <a:sym typeface="Symbol" pitchFamily="18" charset="2"/>
              </a:rPr>
              <a:t>若 </a:t>
            </a:r>
            <a:r>
              <a:rPr lang="en-US" altLang="zh-CN" sz="2400" b="1" i="1" dirty="0" err="1" smtClean="0">
                <a:latin typeface="Times New Roman" pitchFamily="18" charset="0"/>
                <a:sym typeface="Symbol" pitchFamily="18" charset="2"/>
              </a:rPr>
              <a:t>x</a:t>
            </a:r>
            <a:r>
              <a:rPr lang="en-US" altLang="zh-CN" sz="2400" b="1" i="1" baseline="-25000" dirty="0" err="1" smtClean="0">
                <a:latin typeface="Times New Roman" pitchFamily="18" charset="0"/>
                <a:sym typeface="Symbol" pitchFamily="18" charset="2"/>
              </a:rPr>
              <a:t>m</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y</a:t>
            </a:r>
            <a:r>
              <a:rPr lang="en-US" altLang="zh-CN" sz="2400" b="1" i="1" baseline="-25000" dirty="0" err="1" smtClean="0">
                <a:latin typeface="Times New Roman" pitchFamily="18" charset="0"/>
                <a:sym typeface="Symbol" pitchFamily="18" charset="2"/>
              </a:rPr>
              <a:t>n</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z</a:t>
            </a:r>
            <a:r>
              <a:rPr lang="en-US" altLang="zh-CN" sz="2400" b="1" i="1" baseline="-25000" dirty="0" err="1" smtClean="0">
                <a:latin typeface="Times New Roman" pitchFamily="18" charset="0"/>
                <a:sym typeface="Symbol" pitchFamily="18" charset="2"/>
              </a:rPr>
              <a:t>k</a:t>
            </a:r>
            <a:r>
              <a:rPr lang="en-US" altLang="zh-CN" sz="2400" b="1" i="1" baseline="-25000" dirty="0" smtClean="0">
                <a:latin typeface="Times New Roman" pitchFamily="18" charset="0"/>
                <a:sym typeface="Symbol" pitchFamily="18" charset="2"/>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y</a:t>
            </a:r>
            <a:r>
              <a:rPr lang="en-US" altLang="zh-CN" sz="2400" b="1" i="1" baseline="-25000" dirty="0" err="1" smtClean="0">
                <a:latin typeface="Times New Roman" pitchFamily="18" charset="0"/>
                <a:sym typeface="Symbol" pitchFamily="18" charset="2"/>
              </a:rPr>
              <a:t>n</a:t>
            </a:r>
            <a:r>
              <a:rPr lang="en-US" altLang="zh-CN" sz="2400" b="1" dirty="0" smtClean="0">
                <a:latin typeface="Times New Roman" pitchFamily="18" charset="0"/>
                <a:sym typeface="Symbol" pitchFamily="18" charset="2"/>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i="1" dirty="0" smtClean="0">
                <a:latin typeface="Times New Roman" pitchFamily="18" charset="0"/>
              </a:rPr>
              <a:t>Z </a:t>
            </a:r>
            <a:r>
              <a:rPr lang="zh-CN" altLang="en-US" sz="2400" b="1" dirty="0" smtClean="0">
                <a:latin typeface="Times New Roman" pitchFamily="18" charset="0"/>
                <a:sym typeface="Symbol" pitchFamily="18" charset="2"/>
              </a:rPr>
              <a:t>是 </a:t>
            </a:r>
            <a:r>
              <a:rPr lang="en-US" altLang="zh-CN" sz="2400" b="1" i="1" dirty="0" smtClean="0">
                <a:latin typeface="Times New Roman" pitchFamily="18" charset="0"/>
                <a:sym typeface="Symbol" pitchFamily="18" charset="2"/>
              </a:rPr>
              <a:t>X </a:t>
            </a:r>
            <a:r>
              <a:rPr lang="zh-CN" altLang="en-US" sz="2400" b="1" dirty="0" smtClean="0">
                <a:latin typeface="Times New Roman" pitchFamily="18" charset="0"/>
                <a:sym typeface="Symbol" pitchFamily="18" charset="2"/>
              </a:rPr>
              <a:t>与 </a:t>
            </a:r>
            <a:r>
              <a:rPr lang="en-US" altLang="zh-CN" sz="2400" b="1" i="1" dirty="0" smtClean="0">
                <a:latin typeface="Times New Roman" pitchFamily="18" charset="0"/>
                <a:sym typeface="Symbol" pitchFamily="18" charset="2"/>
              </a:rPr>
              <a:t>Y</a:t>
            </a:r>
            <a:r>
              <a:rPr lang="en-US" altLang="zh-CN" sz="2400" b="1" i="1" baseline="-25000" dirty="0" smtClean="0">
                <a:latin typeface="Times New Roman" pitchFamily="18" charset="0"/>
                <a:sym typeface="Symbol" pitchFamily="18" charset="2"/>
              </a:rPr>
              <a:t>n</a:t>
            </a:r>
            <a:r>
              <a:rPr lang="en-US" altLang="zh-CN" sz="2400" b="1" baseline="-25000" dirty="0">
                <a:latin typeface="Arial" charset="0"/>
                <a:sym typeface="Symbol" pitchFamily="18" charset="2"/>
              </a:rPr>
              <a:t></a:t>
            </a:r>
            <a:r>
              <a:rPr lang="en-US" altLang="zh-CN" sz="2400" b="1" baseline="-25000" dirty="0" smtClean="0">
                <a:latin typeface="Times New Roman" pitchFamily="18" charset="0"/>
                <a:sym typeface="Symbol" pitchFamily="18" charset="2"/>
              </a:rPr>
              <a:t>1 </a:t>
            </a:r>
            <a:r>
              <a:rPr lang="zh-CN" altLang="en-US" sz="2400" b="1" dirty="0" smtClean="0">
                <a:latin typeface="Times New Roman" pitchFamily="18" charset="0"/>
                <a:sym typeface="Symbol" pitchFamily="18" charset="2"/>
              </a:rPr>
              <a:t>的 </a:t>
            </a:r>
            <a:r>
              <a:rPr lang="en-US" altLang="zh-CN" sz="2400" b="1" dirty="0">
                <a:latin typeface="Times New Roman" pitchFamily="18" charset="0"/>
                <a:sym typeface="Symbol" pitchFamily="18" charset="2"/>
              </a:rPr>
              <a:t>LCS.</a:t>
            </a:r>
          </a:p>
          <a:p>
            <a:pPr eaLnBrk="1" hangingPunct="1">
              <a:lnSpc>
                <a:spcPts val="3200"/>
              </a:lnSpc>
              <a:spcBef>
                <a:spcPts val="1200"/>
              </a:spcBef>
              <a:tabLst>
                <a:tab pos="666750" algn="l"/>
              </a:tabLst>
              <a:defRPr/>
            </a:pPr>
            <a:r>
              <a:rPr lang="zh-CN" altLang="en-US" sz="2400" b="1" dirty="0">
                <a:latin typeface="Times New Roman" pitchFamily="18" charset="0"/>
                <a:sym typeface="Symbol" pitchFamily="18" charset="2"/>
              </a:rPr>
              <a:t>满足优化原则和子问题重叠性</a:t>
            </a:r>
            <a:endParaRPr lang="en-US" altLang="zh-CN" sz="2400" b="1" dirty="0">
              <a:latin typeface="Times New Roman" pitchFamily="18" charset="0"/>
              <a:sym typeface="Symbol" pitchFamily="18" charset="2"/>
            </a:endParaRPr>
          </a:p>
        </p:txBody>
      </p:sp>
      <p:sp>
        <p:nvSpPr>
          <p:cNvPr id="68612" name="Rectangle 4"/>
          <p:cNvSpPr>
            <a:spLocks noGrp="1" noChangeArrowheads="1"/>
          </p:cNvSpPr>
          <p:nvPr>
            <p:ph type="title"/>
          </p:nvPr>
        </p:nvSpPr>
        <p:spPr>
          <a:xfrm>
            <a:off x="509494" y="403224"/>
            <a:ext cx="8229600" cy="633412"/>
          </a:xfrm>
        </p:spPr>
        <p:txBody>
          <a:bodyPr/>
          <a:lstStyle/>
          <a:p>
            <a:r>
              <a:rPr lang="zh-CN" altLang="en-US" sz="4000" b="1" dirty="0" smtClean="0">
                <a:solidFill>
                  <a:srgbClr val="C00000"/>
                </a:solidFill>
              </a:rPr>
              <a:t>子问题划分及依赖关系</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6AFDCD1-4920-46B8-8DC5-3D701EAF500E}" type="slidenum">
              <a:rPr lang="en-US" altLang="zh-CN" sz="1800" smtClean="0"/>
              <a:pPr>
                <a:spcBef>
                  <a:spcPct val="0"/>
                </a:spcBef>
                <a:buFontTx/>
                <a:buNone/>
              </a:pPr>
              <a:t>28</a:t>
            </a:fld>
            <a:endParaRPr lang="en-US" altLang="zh-CN" sz="1800" smtClean="0"/>
          </a:p>
        </p:txBody>
      </p:sp>
      <p:sp>
        <p:nvSpPr>
          <p:cNvPr id="70659" name="Text Box 2"/>
          <p:cNvSpPr txBox="1">
            <a:spLocks noChangeArrowheads="1"/>
          </p:cNvSpPr>
          <p:nvPr/>
        </p:nvSpPr>
        <p:spPr bwMode="auto">
          <a:xfrm>
            <a:off x="684213" y="1357313"/>
            <a:ext cx="8102600"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a:latin typeface="Times New Roman" panose="02020603050405020304" pitchFamily="18" charset="0"/>
              </a:rPr>
              <a:t>令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与 </a:t>
            </a:r>
            <a:r>
              <a:rPr lang="en-US" altLang="zh-CN" sz="2400" b="1" i="1" dirty="0">
                <a:latin typeface="Times New Roman" panose="02020603050405020304" pitchFamily="18" charset="0"/>
              </a:rPr>
              <a:t>Y </a:t>
            </a:r>
            <a:r>
              <a:rPr lang="zh-CN" altLang="en-US" sz="2400" b="1" dirty="0">
                <a:latin typeface="Times New Roman" panose="02020603050405020304" pitchFamily="18" charset="0"/>
              </a:rPr>
              <a:t>的子序列</a:t>
            </a:r>
          </a:p>
          <a:p>
            <a:pPr eaLnBrk="1" hangingPunct="1">
              <a:lnSpc>
                <a:spcPct val="120000"/>
              </a:lnSpc>
              <a:spcBef>
                <a:spcPct val="0"/>
              </a:spcBef>
              <a:buFontTx/>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i </a:t>
            </a:r>
            <a:r>
              <a:rPr lang="en-US" altLang="zh-CN" sz="2400" b="1" dirty="0">
                <a:latin typeface="Times New Roman" panose="02020603050405020304" pitchFamily="18" charset="0"/>
              </a:rPr>
              <a:t>= &lt;</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i</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 </a:t>
            </a:r>
            <a:r>
              <a:rPr lang="en-US" altLang="zh-CN" sz="2400" b="1" i="1" dirty="0" err="1">
                <a:latin typeface="Times New Roman" panose="02020603050405020304" pitchFamily="18" charset="0"/>
              </a:rPr>
              <a:t>Y</a:t>
            </a:r>
            <a:r>
              <a:rPr lang="en-US" altLang="zh-CN" sz="2400" b="1" i="1" baseline="-25000" dirty="0" err="1">
                <a:latin typeface="Times New Roman" panose="02020603050405020304" pitchFamily="18" charset="0"/>
              </a:rPr>
              <a:t>j</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 &lt;</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err="1">
                <a:latin typeface="Times New Roman" panose="02020603050405020304" pitchFamily="18" charset="0"/>
              </a:rPr>
              <a:t>y</a:t>
            </a:r>
            <a:r>
              <a:rPr lang="en-US" altLang="zh-CN" sz="2400" b="1" i="1" baseline="-25000" dirty="0" err="1">
                <a:latin typeface="Times New Roman" panose="02020603050405020304" pitchFamily="18" charset="0"/>
              </a:rPr>
              <a:t>j</a:t>
            </a:r>
            <a:r>
              <a:rPr lang="en-US" altLang="zh-CN" sz="2400" b="1" dirty="0">
                <a:latin typeface="Times New Roman" panose="02020603050405020304" pitchFamily="18" charset="0"/>
              </a:rPr>
              <a:t>&gt;  </a:t>
            </a:r>
          </a:p>
          <a:p>
            <a:pPr eaLnBrk="1" hangingPunct="1">
              <a:lnSpc>
                <a:spcPct val="120000"/>
              </a:lnSpc>
              <a:spcBef>
                <a:spcPts val="1200"/>
              </a:spcBef>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j</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 X</a:t>
            </a:r>
            <a:r>
              <a:rPr lang="en-US" altLang="zh-CN" sz="2400" b="1" i="1" baseline="-25000" dirty="0">
                <a:latin typeface="Times New Roman" panose="02020603050405020304" pitchFamily="18" charset="0"/>
              </a:rPr>
              <a:t>i </a:t>
            </a:r>
            <a:r>
              <a:rPr lang="zh-CN" altLang="en-US" sz="2400" b="1" dirty="0">
                <a:latin typeface="Times New Roman" panose="02020603050405020304" pitchFamily="18" charset="0"/>
              </a:rPr>
              <a:t>与 </a:t>
            </a:r>
            <a:r>
              <a:rPr lang="en-US" altLang="zh-CN" sz="2400" b="1" i="1" dirty="0" err="1">
                <a:latin typeface="Times New Roman" panose="02020603050405020304" pitchFamily="18" charset="0"/>
              </a:rPr>
              <a:t>Y</a:t>
            </a:r>
            <a:r>
              <a:rPr lang="en-US" altLang="zh-CN" sz="2400" b="1" i="1" baseline="-25000" dirty="0" err="1">
                <a:latin typeface="Times New Roman" panose="02020603050405020304" pitchFamily="18" charset="0"/>
              </a:rPr>
              <a:t>j</a:t>
            </a:r>
            <a:r>
              <a:rPr lang="en-US" altLang="zh-CN" sz="2400" b="1" i="1" baseline="-25000" dirty="0">
                <a:latin typeface="Times New Roman" panose="02020603050405020304" pitchFamily="18" charset="0"/>
              </a:rPr>
              <a:t>  </a:t>
            </a:r>
            <a:r>
              <a:rPr lang="zh-CN" altLang="en-US" sz="2400" b="1" dirty="0">
                <a:latin typeface="Times New Roman" panose="02020603050405020304" pitchFamily="18" charset="0"/>
              </a:rPr>
              <a:t>的 </a:t>
            </a:r>
            <a:r>
              <a:rPr lang="en-US" altLang="zh-CN" sz="2400" b="1" dirty="0">
                <a:latin typeface="Times New Roman" panose="02020603050405020304" pitchFamily="18" charset="0"/>
              </a:rPr>
              <a:t>LCS </a:t>
            </a:r>
            <a:r>
              <a:rPr lang="zh-CN" altLang="en-US" sz="2400" b="1" dirty="0">
                <a:latin typeface="Times New Roman" panose="02020603050405020304" pitchFamily="18" charset="0"/>
              </a:rPr>
              <a:t>的长度</a:t>
            </a:r>
          </a:p>
          <a:p>
            <a:pPr eaLnBrk="1" hangingPunct="1">
              <a:lnSpc>
                <a:spcPct val="120000"/>
              </a:lnSpc>
              <a:spcBef>
                <a:spcPts val="600"/>
              </a:spcBef>
              <a:buFontTx/>
              <a:buNone/>
            </a:pPr>
            <a:r>
              <a:rPr lang="zh-CN" altLang="en-US" sz="2400" b="1" dirty="0">
                <a:latin typeface="Times New Roman" panose="02020603050405020304" pitchFamily="18" charset="0"/>
              </a:rPr>
              <a:t>递推方程</a:t>
            </a:r>
            <a:endParaRPr lang="en-US" altLang="zh-CN" sz="2400" b="1" dirty="0">
              <a:latin typeface="Times New Roman" panose="02020603050405020304" pitchFamily="18" charset="0"/>
            </a:endParaRPr>
          </a:p>
          <a:p>
            <a:pPr eaLnBrk="1" hangingPunct="1">
              <a:lnSpc>
                <a:spcPct val="120000"/>
              </a:lnSpc>
              <a:spcBef>
                <a:spcPts val="600"/>
              </a:spcBef>
              <a:buFontTx/>
              <a:buNone/>
            </a:pPr>
            <a:endParaRPr lang="en-US" altLang="zh-CN" sz="2400" b="1" dirty="0">
              <a:latin typeface="Times New Roman" panose="02020603050405020304" pitchFamily="18" charset="0"/>
            </a:endParaRPr>
          </a:p>
          <a:p>
            <a:pPr eaLnBrk="1" hangingPunct="1">
              <a:lnSpc>
                <a:spcPct val="120000"/>
              </a:lnSpc>
              <a:spcBef>
                <a:spcPts val="600"/>
              </a:spcBef>
              <a:buFontTx/>
              <a:buNone/>
            </a:pPr>
            <a:endParaRPr lang="en-US" altLang="zh-CN" sz="2400" b="1" dirty="0">
              <a:latin typeface="Times New Roman" panose="02020603050405020304" pitchFamily="18" charset="0"/>
            </a:endParaRPr>
          </a:p>
          <a:p>
            <a:pPr eaLnBrk="1" hangingPunct="1">
              <a:lnSpc>
                <a:spcPct val="120000"/>
              </a:lnSpc>
              <a:spcBef>
                <a:spcPts val="600"/>
              </a:spcBef>
              <a:buFontTx/>
              <a:buNone/>
            </a:pPr>
            <a:endParaRPr lang="en-US" altLang="zh-CN" sz="2400" b="1" dirty="0">
              <a:latin typeface="Times New Roman" panose="02020603050405020304" pitchFamily="18" charset="0"/>
            </a:endParaRPr>
          </a:p>
          <a:p>
            <a:pPr eaLnBrk="1" hangingPunct="1">
              <a:lnSpc>
                <a:spcPct val="120000"/>
              </a:lnSpc>
              <a:spcBef>
                <a:spcPts val="600"/>
              </a:spcBef>
              <a:buFontTx/>
              <a:buNone/>
            </a:pPr>
            <a:r>
              <a:rPr lang="zh-CN" altLang="en-US" sz="2400" b="1" dirty="0">
                <a:latin typeface="Times New Roman" panose="02020603050405020304" pitchFamily="18" charset="0"/>
              </a:rPr>
              <a:t>标记函数：</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i="1" dirty="0">
                <a:latin typeface="Times New Roman" panose="02020603050405020304" pitchFamily="18" charset="0"/>
              </a:rPr>
              <a:t>, j</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其值为字符</a:t>
            </a:r>
            <a:r>
              <a:rPr lang="zh-CN" altLang="en-US" sz="2400" b="1" dirty="0">
                <a:latin typeface="Arial" panose="020B0604020202020204" pitchFamily="34" charset="0"/>
              </a:rPr>
              <a:t>↖、</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zh-CN" altLang="en-US" sz="2800" b="1" dirty="0">
                <a:latin typeface="Arial" panose="020B0604020202020204" pitchFamily="34" charset="0"/>
              </a:rPr>
              <a:t>，</a:t>
            </a:r>
            <a:r>
              <a:rPr lang="zh-CN" altLang="en-US" sz="2400" b="1" dirty="0">
                <a:latin typeface="Arial" panose="020B0604020202020204" pitchFamily="34" charset="0"/>
              </a:rPr>
              <a:t>分别</a:t>
            </a:r>
            <a:r>
              <a:rPr lang="zh-CN" altLang="en-US" sz="2400" b="1" dirty="0" smtClean="0">
                <a:latin typeface="Arial" panose="020B0604020202020204" pitchFamily="34" charset="0"/>
              </a:rPr>
              <a:t>表示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取得最大值时的三种情况</a:t>
            </a:r>
          </a:p>
        </p:txBody>
      </p:sp>
      <p:sp>
        <p:nvSpPr>
          <p:cNvPr id="70660" name="Rectangle 3"/>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70661" name="Object 4"/>
          <p:cNvGraphicFramePr>
            <a:graphicFrameLocks noChangeAspect="1"/>
          </p:cNvGraphicFramePr>
          <p:nvPr>
            <p:extLst>
              <p:ext uri="{D42A27DB-BD31-4B8C-83A1-F6EECF244321}">
                <p14:modId xmlns:p14="http://schemas.microsoft.com/office/powerpoint/2010/main" val="1816161264"/>
              </p:ext>
            </p:extLst>
          </p:nvPr>
        </p:nvGraphicFramePr>
        <p:xfrm>
          <a:off x="1115616" y="3501008"/>
          <a:ext cx="6828680" cy="1425077"/>
        </p:xfrm>
        <a:graphic>
          <a:graphicData uri="http://schemas.openxmlformats.org/presentationml/2006/ole">
            <mc:AlternateContent xmlns:mc="http://schemas.openxmlformats.org/markup-compatibility/2006">
              <mc:Choice xmlns:v="urn:schemas-microsoft-com:vml" Requires="v">
                <p:oleObj spid="_x0000_s70665" name="公式" r:id="rId4" imgW="3530600" imgH="736600" progId="Equation.3">
                  <p:embed/>
                </p:oleObj>
              </mc:Choice>
              <mc:Fallback>
                <p:oleObj name="公式" r:id="rId4" imgW="3530600" imgH="736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501008"/>
                        <a:ext cx="6828680" cy="1425077"/>
                      </a:xfrm>
                      <a:prstGeom prst="rect">
                        <a:avLst/>
                      </a:prstGeom>
                      <a:noFill/>
                      <a:ln>
                        <a:noFill/>
                      </a:ln>
                    </p:spPr>
                  </p:pic>
                </p:oleObj>
              </mc:Fallback>
            </mc:AlternateContent>
          </a:graphicData>
        </a:graphic>
      </p:graphicFrame>
      <p:sp>
        <p:nvSpPr>
          <p:cNvPr id="70662" name="Rectangle 6"/>
          <p:cNvSpPr>
            <a:spLocks noGrp="1" noChangeArrowheads="1"/>
          </p:cNvSpPr>
          <p:nvPr>
            <p:ph type="title"/>
          </p:nvPr>
        </p:nvSpPr>
        <p:spPr>
          <a:xfrm>
            <a:off x="457200" y="452439"/>
            <a:ext cx="8229600" cy="633412"/>
          </a:xfrm>
        </p:spPr>
        <p:txBody>
          <a:bodyPr/>
          <a:lstStyle/>
          <a:p>
            <a:r>
              <a:rPr lang="zh-CN" altLang="en-US" sz="4000" b="1" dirty="0" smtClean="0">
                <a:solidFill>
                  <a:srgbClr val="C00000"/>
                </a:solidFill>
              </a:rPr>
              <a:t>递推方程、标记函数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08F4A9-A648-4164-96AD-33142AF731CA}" type="slidenum">
              <a:rPr lang="en-US" altLang="zh-CN" sz="1800" smtClean="0"/>
              <a:pPr>
                <a:spcBef>
                  <a:spcPct val="0"/>
                </a:spcBef>
                <a:buFontTx/>
                <a:buNone/>
              </a:pPr>
              <a:t>29</a:t>
            </a:fld>
            <a:endParaRPr lang="en-US" altLang="zh-CN" sz="1800" smtClean="0"/>
          </a:p>
        </p:txBody>
      </p:sp>
      <p:sp>
        <p:nvSpPr>
          <p:cNvPr id="72707" name="Rectangle 2"/>
          <p:cNvSpPr>
            <a:spLocks noChangeArrowheads="1"/>
          </p:cNvSpPr>
          <p:nvPr/>
        </p:nvSpPr>
        <p:spPr bwMode="auto">
          <a:xfrm>
            <a:off x="500063" y="785813"/>
            <a:ext cx="8143875" cy="5694362"/>
          </a:xfrm>
          <a:prstGeom prst="rect">
            <a:avLst/>
          </a:prstGeom>
          <a:solidFill>
            <a:srgbClr val="FFFFFF"/>
          </a:solidFill>
          <a:ln w="9525">
            <a:solidFill>
              <a:srgbClr val="FFFFFF"/>
            </a:solidFill>
            <a:miter lim="800000"/>
            <a:headEnd/>
            <a:tailEnd/>
          </a:ln>
        </p:spPr>
        <p:txBody>
          <a:bodyPr anchor="ctr">
            <a:spAutoFit/>
          </a:bodyPr>
          <a:lstStyle>
            <a:lvl1pPr marL="342900" indent="-342900">
              <a:spcBef>
                <a:spcPct val="20000"/>
              </a:spcBef>
              <a:buFont typeface="Arial" panose="020B0604020202020204" pitchFamily="34" charset="0"/>
              <a:buChar char="•"/>
              <a:tabLst>
                <a:tab pos="685800" algn="l"/>
                <a:tab pos="838200" algn="l"/>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685800" algn="l"/>
                <a:tab pos="838200" algn="l"/>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685800" algn="l"/>
                <a:tab pos="838200" algn="l"/>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685800" algn="l"/>
                <a:tab pos="838200" algn="l"/>
              </a:tabLst>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rgbClr val="C00000"/>
                </a:solidFill>
                <a:latin typeface="Times New Roman" panose="02020603050405020304" pitchFamily="18" charset="0"/>
                <a:cs typeface="Times New Roman" panose="02020603050405020304" pitchFamily="18" charset="0"/>
              </a:rPr>
              <a:t>算法</a:t>
            </a:r>
            <a:r>
              <a:rPr lang="en-US" altLang="zh-CN" sz="2800" b="1" dirty="0">
                <a:solidFill>
                  <a:srgbClr val="C00000"/>
                </a:solidFill>
                <a:latin typeface="Times New Roman" panose="02020603050405020304" pitchFamily="18" charset="0"/>
                <a:cs typeface="Times New Roman" panose="02020603050405020304" pitchFamily="18" charset="0"/>
              </a:rPr>
              <a:t>3.4</a:t>
            </a:r>
            <a:r>
              <a:rPr lang="zh-CN" altLang="en-US" sz="2800" b="1" dirty="0">
                <a:solidFill>
                  <a:srgbClr val="C0000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 LCS(</a:t>
            </a:r>
            <a:r>
              <a:rPr lang="en-US" altLang="zh-CN" sz="2800" b="1" i="1" dirty="0" err="1">
                <a:solidFill>
                  <a:srgbClr val="C00000"/>
                </a:solidFill>
                <a:latin typeface="Times New Roman" panose="02020603050405020304" pitchFamily="18" charset="0"/>
                <a:cs typeface="Times New Roman" panose="02020603050405020304" pitchFamily="18" charset="0"/>
              </a:rPr>
              <a:t>X</a:t>
            </a:r>
            <a:r>
              <a:rPr lang="en-US" altLang="zh-CN" sz="2800" b="1" dirty="0" err="1">
                <a:solidFill>
                  <a:srgbClr val="C00000"/>
                </a:solidFill>
                <a:latin typeface="Times New Roman" panose="02020603050405020304" pitchFamily="18" charset="0"/>
                <a:cs typeface="Times New Roman" panose="02020603050405020304" pitchFamily="18" charset="0"/>
              </a:rPr>
              <a:t>,</a:t>
            </a:r>
            <a:r>
              <a:rPr lang="en-US" altLang="zh-CN" sz="2800" b="1" i="1" dirty="0" err="1">
                <a:solidFill>
                  <a:srgbClr val="C00000"/>
                </a:solidFill>
                <a:latin typeface="Times New Roman" panose="02020603050405020304" pitchFamily="18" charset="0"/>
                <a:cs typeface="Times New Roman" panose="02020603050405020304" pitchFamily="18" charset="0"/>
              </a:rPr>
              <a:t>Y</a:t>
            </a:r>
            <a:r>
              <a:rPr lang="en-US" altLang="zh-CN" sz="2800" b="1" dirty="0" err="1">
                <a:solidFill>
                  <a:srgbClr val="C00000"/>
                </a:solidFill>
                <a:latin typeface="Times New Roman" panose="02020603050405020304" pitchFamily="18" charset="0"/>
                <a:cs typeface="Times New Roman" panose="02020603050405020304" pitchFamily="18" charset="0"/>
              </a:rPr>
              <a:t>,</a:t>
            </a:r>
            <a:r>
              <a:rPr lang="en-US" altLang="zh-CN" sz="2800" b="1" i="1" dirty="0" err="1">
                <a:solidFill>
                  <a:srgbClr val="C00000"/>
                </a:solidFill>
                <a:latin typeface="Times New Roman" panose="02020603050405020304" pitchFamily="18" charset="0"/>
                <a:cs typeface="Times New Roman" panose="02020603050405020304" pitchFamily="18" charset="0"/>
              </a:rPr>
              <a:t>m</a:t>
            </a:r>
            <a:r>
              <a:rPr lang="en-US" altLang="zh-CN" sz="2800" b="1" dirty="0" err="1">
                <a:solidFill>
                  <a:srgbClr val="C00000"/>
                </a:solidFill>
                <a:latin typeface="Times New Roman" panose="02020603050405020304" pitchFamily="18" charset="0"/>
                <a:cs typeface="Times New Roman" panose="02020603050405020304" pitchFamily="18" charset="0"/>
              </a:rPr>
              <a:t>,</a:t>
            </a:r>
            <a:r>
              <a:rPr lang="en-US" altLang="zh-CN" sz="2800" b="1" i="1" dirty="0" err="1">
                <a:solidFill>
                  <a:srgbClr val="C00000"/>
                </a:solidFill>
                <a:latin typeface="Times New Roman" panose="02020603050405020304" pitchFamily="18" charset="0"/>
                <a:cs typeface="Times New Roman" panose="02020603050405020304" pitchFamily="18" charset="0"/>
              </a:rPr>
              <a:t>n</a:t>
            </a:r>
            <a:r>
              <a:rPr lang="en-US" altLang="zh-CN" sz="2800" b="1" dirty="0">
                <a:solidFill>
                  <a:srgbClr val="C00000"/>
                </a:solidFill>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CN" sz="2400" b="1" dirty="0">
                <a:latin typeface="Times New Roman" panose="02020603050405020304" pitchFamily="18" charset="0"/>
              </a:rPr>
              <a:t>   1.  for  </a:t>
            </a:r>
            <a:r>
              <a:rPr lang="en-US" altLang="zh-CN" sz="2400" b="1" i="1" dirty="0">
                <a:latin typeface="Times New Roman" panose="02020603050405020304" pitchFamily="18" charset="0"/>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to  </a:t>
            </a:r>
            <a:r>
              <a:rPr lang="en-US" altLang="zh-CN" sz="2400" b="1" i="1" dirty="0">
                <a:latin typeface="Times New Roman" panose="02020603050405020304" pitchFamily="18" charset="0"/>
              </a:rPr>
              <a:t>m </a:t>
            </a:r>
            <a:r>
              <a:rPr lang="en-US" altLang="zh-CN" sz="2400" b="1" dirty="0">
                <a:latin typeface="Times New Roman" panose="02020603050405020304" pitchFamily="18" charset="0"/>
              </a:rPr>
              <a:t> do</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行</a:t>
            </a:r>
            <a:r>
              <a:rPr lang="en-US" altLang="zh-CN" sz="2400" b="1" dirty="0">
                <a:latin typeface="Times New Roman" panose="02020603050405020304" pitchFamily="18" charset="0"/>
                <a:sym typeface="Symbol" panose="05050102010706020507" pitchFamily="18" charset="2"/>
              </a:rPr>
              <a:t>1-4</a:t>
            </a:r>
            <a:r>
              <a:rPr lang="zh-CN" altLang="en-US" sz="2400" b="1" dirty="0">
                <a:latin typeface="Times New Roman" panose="02020603050405020304" pitchFamily="18" charset="0"/>
                <a:sym typeface="Symbol" panose="05050102010706020507" pitchFamily="18" charset="2"/>
              </a:rPr>
              <a:t>边界情况</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2.       </a:t>
            </a:r>
            <a:r>
              <a:rPr lang="en-US" altLang="zh-CN" sz="2400" b="1" i="1" dirty="0">
                <a:latin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sym typeface="Symbol" panose="05050102010706020507" pitchFamily="18" charset="2"/>
              </a:rPr>
              <a:t>, 0</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0</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3.  for  </a:t>
            </a:r>
            <a:r>
              <a:rPr lang="en-US" altLang="zh-CN" sz="2400" b="1" i="1" dirty="0">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to </a:t>
            </a:r>
            <a:r>
              <a:rPr lang="en-US" altLang="zh-CN" sz="2400" b="1" i="1" dirty="0">
                <a:latin typeface="Times New Roman" panose="02020603050405020304" pitchFamily="18" charset="0"/>
              </a:rPr>
              <a:t> n </a:t>
            </a:r>
            <a:r>
              <a:rPr lang="en-US" altLang="zh-CN" sz="2400" b="1" dirty="0">
                <a:latin typeface="Times New Roman" panose="02020603050405020304" pitchFamily="18" charset="0"/>
              </a:rPr>
              <a:t> do</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4.       </a:t>
            </a:r>
            <a:r>
              <a:rPr lang="en-US" altLang="zh-CN" sz="2400" b="1" i="1" dirty="0">
                <a:latin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sym typeface="Symbol" panose="05050102010706020507" pitchFamily="18" charset="2"/>
              </a:rPr>
              <a:t>[0</a:t>
            </a:r>
            <a:r>
              <a:rPr lang="en-US" altLang="zh-CN" sz="2400" b="1" dirty="0" smtClean="0">
                <a:latin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0</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5.  for  </a:t>
            </a:r>
            <a:r>
              <a:rPr lang="en-US" altLang="zh-CN" sz="2400" b="1" i="1" dirty="0">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to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  do</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6</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for  </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to </a:t>
            </a:r>
            <a:r>
              <a:rPr lang="en-US" altLang="zh-CN" sz="2400" b="1" i="1" dirty="0">
                <a:latin typeface="Times New Roman" panose="02020603050405020304" pitchFamily="18" charset="0"/>
              </a:rPr>
              <a:t> n</a:t>
            </a:r>
            <a:r>
              <a:rPr lang="en-US" altLang="zh-CN" sz="2400" b="1" dirty="0">
                <a:latin typeface="Times New Roman" panose="02020603050405020304" pitchFamily="18" charset="0"/>
              </a:rPr>
              <a:t>  do</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7.             if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8.             then  </a:t>
            </a:r>
            <a:r>
              <a:rPr lang="en-US" altLang="zh-CN" sz="2400" b="1" i="1" dirty="0">
                <a:latin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a:latin typeface="Arial" panose="020B0604020202020204" pitchFamily="34" charset="0"/>
                <a:sym typeface="Symbol" panose="05050102010706020507" pitchFamily="18" charset="2"/>
              </a:rPr>
              <a:t></a:t>
            </a:r>
            <a:r>
              <a:rPr lang="en-US" altLang="zh-CN" sz="2400" b="1" dirty="0">
                <a:latin typeface="Times New Roman" panose="02020603050405020304" pitchFamily="18" charset="0"/>
              </a:rPr>
              <a:t>1]+1</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9.                      </a:t>
            </a:r>
            <a:r>
              <a:rPr lang="en-US" altLang="zh-CN" sz="2400" b="1" i="1" dirty="0">
                <a:latin typeface="Times New Roman" panose="02020603050405020304" pitchFamily="18" charset="0"/>
                <a:sym typeface="Symbol" panose="05050102010706020507" pitchFamily="18" charset="2"/>
              </a:rPr>
              <a:t>B</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sym typeface="Wingdings" panose="05000000000000000000" pitchFamily="2" charset="2"/>
            </a:endParaRPr>
          </a:p>
          <a:p>
            <a:pPr eaLnBrk="1" hangingPunct="1">
              <a:spcBef>
                <a:spcPct val="0"/>
              </a:spcBef>
              <a:buFontTx/>
              <a:buNone/>
            </a:pPr>
            <a:r>
              <a:rPr lang="en-US" altLang="zh-CN" sz="2400" b="1" dirty="0">
                <a:latin typeface="Times New Roman" panose="02020603050405020304" pitchFamily="18" charset="0"/>
                <a:sym typeface="Wingdings" panose="05000000000000000000" pitchFamily="2" charset="2"/>
              </a:rPr>
              <a:t>   10.           else if  </a:t>
            </a:r>
            <a:r>
              <a:rPr lang="en-US" altLang="zh-CN" sz="2400" b="1" i="1" dirty="0">
                <a:latin typeface="Times New Roman" panose="02020603050405020304" pitchFamily="18" charset="0"/>
                <a:sym typeface="Wingdings" panose="05000000000000000000" pitchFamily="2" charset="2"/>
              </a:rPr>
              <a:t>C</a:t>
            </a:r>
            <a:r>
              <a:rPr lang="en-US" altLang="zh-CN" sz="2400" b="1" dirty="0">
                <a:latin typeface="Times New Roman" panose="02020603050405020304" pitchFamily="18" charset="0"/>
                <a:sym typeface="Wingdings" panose="05000000000000000000" pitchFamily="2" charset="2"/>
              </a:rPr>
              <a:t>[</a:t>
            </a:r>
            <a:r>
              <a:rPr lang="en-US" altLang="zh-CN" sz="2400" b="1" i="1" dirty="0">
                <a:latin typeface="Times New Roman" panose="02020603050405020304" pitchFamily="18" charset="0"/>
                <a:sym typeface="Wingdings" panose="05000000000000000000" pitchFamily="2" charset="2"/>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Wingdings" panose="05000000000000000000" pitchFamily="2" charset="2"/>
              </a:rPr>
              <a:t>1</a:t>
            </a:r>
            <a:r>
              <a:rPr lang="en-US" altLang="zh-CN" sz="2400" b="1" dirty="0" smtClean="0">
                <a:latin typeface="Times New Roman" panose="02020603050405020304" pitchFamily="18" charset="0"/>
                <a:sym typeface="Wingdings" panose="05000000000000000000" pitchFamily="2" charset="2"/>
              </a:rPr>
              <a:t>, </a:t>
            </a:r>
            <a:r>
              <a:rPr lang="en-US" altLang="zh-CN" sz="2400" b="1" i="1" dirty="0" smtClean="0">
                <a:latin typeface="Times New Roman" panose="02020603050405020304" pitchFamily="18" charset="0"/>
                <a:sym typeface="Wingdings" panose="05000000000000000000" pitchFamily="2" charset="2"/>
              </a:rPr>
              <a:t>j</a:t>
            </a:r>
            <a:r>
              <a:rPr lang="en-US" altLang="zh-CN" sz="2400" b="1" dirty="0">
                <a:latin typeface="Times New Roman" panose="02020603050405020304" pitchFamily="18" charset="0"/>
                <a:sym typeface="Wingdings" panose="05000000000000000000" pitchFamily="2" charset="2"/>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11.                 then  </a:t>
            </a:r>
            <a:r>
              <a:rPr lang="en-US" altLang="zh-CN" sz="2400" b="1" i="1" dirty="0">
                <a:latin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a:latin typeface="Times New Roman" panose="02020603050405020304" pitchFamily="18" charset="0"/>
              </a:rPr>
              <a:t>]</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12.                           </a:t>
            </a:r>
            <a:r>
              <a:rPr lang="en-US" altLang="zh-CN" sz="2400" b="1" i="1" dirty="0">
                <a:latin typeface="Times New Roman" panose="02020603050405020304" pitchFamily="18" charset="0"/>
                <a:sym typeface="Symbol" panose="05050102010706020507" pitchFamily="18" charset="2"/>
              </a:rPr>
              <a:t>B</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13.                 else  </a:t>
            </a:r>
            <a:r>
              <a:rPr lang="en-US" altLang="zh-CN" sz="2400" b="1" i="1" dirty="0">
                <a:latin typeface="Times New Roman" panose="02020603050405020304" pitchFamily="18" charset="0"/>
                <a:sym typeface="Symbol" panose="05050102010706020507" pitchFamily="18" charset="2"/>
              </a:rPr>
              <a:t>C</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C[</a:t>
            </a:r>
            <a:r>
              <a:rPr lang="en-US" altLang="zh-CN" sz="2400" b="1" i="1" dirty="0" err="1">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14.                          </a:t>
            </a:r>
            <a:r>
              <a:rPr lang="en-US" altLang="zh-CN" sz="2400" b="1" i="1" dirty="0">
                <a:latin typeface="Times New Roman" panose="02020603050405020304" pitchFamily="18" charset="0"/>
                <a:sym typeface="Symbol" panose="05050102010706020507" pitchFamily="18" charset="2"/>
              </a:rPr>
              <a:t>B</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ndParaRPr>
          </a:p>
        </p:txBody>
      </p:sp>
      <p:sp>
        <p:nvSpPr>
          <p:cNvPr id="72708" name="Rectangle 4"/>
          <p:cNvSpPr>
            <a:spLocks noGrp="1" noChangeArrowheads="1"/>
          </p:cNvSpPr>
          <p:nvPr>
            <p:ph type="title"/>
          </p:nvPr>
        </p:nvSpPr>
        <p:spPr>
          <a:xfrm>
            <a:off x="414338" y="77762"/>
            <a:ext cx="8229600" cy="714375"/>
          </a:xfrm>
        </p:spPr>
        <p:txBody>
          <a:bodyPr/>
          <a:lstStyle/>
          <a:p>
            <a:r>
              <a:rPr lang="zh-CN" altLang="en-US" sz="4000" b="1" dirty="0" smtClean="0">
                <a:solidFill>
                  <a:srgbClr val="C00000"/>
                </a:solidFill>
                <a:latin typeface="Times New Roman" panose="02020603050405020304" pitchFamily="18" charset="0"/>
                <a:cs typeface="Times New Roman" panose="02020603050405020304" pitchFamily="18" charset="0"/>
              </a:rPr>
              <a:t>动态规划算法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27372F6-F277-4F8A-92B9-E2771D43888E}" type="slidenum">
              <a:rPr lang="en-US" altLang="zh-CN" sz="1800" smtClean="0"/>
              <a:pPr>
                <a:spcBef>
                  <a:spcPct val="0"/>
                </a:spcBef>
                <a:buFontTx/>
                <a:buNone/>
              </a:pPr>
              <a:t>3</a:t>
            </a:fld>
            <a:endParaRPr lang="en-US" altLang="zh-CN" sz="1800" smtClean="0"/>
          </a:p>
        </p:txBody>
      </p:sp>
      <p:sp>
        <p:nvSpPr>
          <p:cNvPr id="20483" name="Rectangle 2"/>
          <p:cNvSpPr>
            <a:spLocks noChangeArrowheads="1"/>
          </p:cNvSpPr>
          <p:nvPr/>
        </p:nvSpPr>
        <p:spPr bwMode="auto">
          <a:xfrm>
            <a:off x="0" y="1138789"/>
            <a:ext cx="4967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6675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解：判断序列</a:t>
            </a:r>
            <a:endParaRPr lang="zh-CN" altLang="en-US" sz="2400" b="1" dirty="0">
              <a:latin typeface="Arial" panose="020B0604020202020204" pitchFamily="34" charset="0"/>
              <a:cs typeface="Times New Roman" panose="02020603050405020304" pitchFamily="18" charset="0"/>
            </a:endParaRPr>
          </a:p>
        </p:txBody>
      </p:sp>
      <p:graphicFrame>
        <p:nvGraphicFramePr>
          <p:cNvPr id="20484" name="Object 3"/>
          <p:cNvGraphicFramePr>
            <a:graphicFrameLocks noChangeAspect="1"/>
          </p:cNvGraphicFramePr>
          <p:nvPr>
            <p:extLst>
              <p:ext uri="{D42A27DB-BD31-4B8C-83A1-F6EECF244321}">
                <p14:modId xmlns:p14="http://schemas.microsoft.com/office/powerpoint/2010/main" val="1728529193"/>
              </p:ext>
            </p:extLst>
          </p:nvPr>
        </p:nvGraphicFramePr>
        <p:xfrm>
          <a:off x="2051050" y="1678391"/>
          <a:ext cx="3949700" cy="2574925"/>
        </p:xfrm>
        <a:graphic>
          <a:graphicData uri="http://schemas.openxmlformats.org/presentationml/2006/ole">
            <mc:AlternateContent xmlns:mc="http://schemas.openxmlformats.org/markup-compatibility/2006">
              <mc:Choice xmlns:v="urn:schemas-microsoft-com:vml" Requires="v">
                <p:oleObj spid="_x0000_s20488" name="公式" r:id="rId4" imgW="1752600" imgH="1143000" progId="Equation.3">
                  <p:embed/>
                </p:oleObj>
              </mc:Choice>
              <mc:Fallback>
                <p:oleObj name="公式" r:id="rId4" imgW="1752600" imgH="1143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678391"/>
                        <a:ext cx="39497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9" name="Rectangle 4"/>
          <p:cNvSpPr>
            <a:spLocks noChangeArrowheads="1"/>
          </p:cNvSpPr>
          <p:nvPr/>
        </p:nvSpPr>
        <p:spPr bwMode="auto">
          <a:xfrm>
            <a:off x="642938" y="4359040"/>
            <a:ext cx="8001000" cy="1806264"/>
          </a:xfrm>
          <a:prstGeom prst="rect">
            <a:avLst/>
          </a:prstGeom>
          <a:noFill/>
          <a:ln w="9525">
            <a:noFill/>
            <a:miter lim="800000"/>
            <a:headEnd/>
            <a:tailEnd/>
          </a:ln>
        </p:spPr>
        <p:txBody>
          <a:bodyPr anchor="ctr">
            <a:spAutoFit/>
          </a:bodyPr>
          <a:lstStyle/>
          <a:p>
            <a:pPr eaLnBrk="1" hangingPunct="1">
              <a:lnSpc>
                <a:spcPct val="120000"/>
              </a:lnSpc>
              <a:defRPr/>
            </a:pPr>
            <a:r>
              <a:rPr lang="zh-CN" altLang="en-US" sz="2400" b="1" dirty="0">
                <a:solidFill>
                  <a:schemeClr val="tx1">
                    <a:lumMod val="95000"/>
                    <a:lumOff val="5000"/>
                  </a:schemeClr>
                </a:solidFill>
                <a:latin typeface="宋体" pitchFamily="2" charset="-122"/>
                <a:cs typeface="Times New Roman" pitchFamily="18" charset="0"/>
              </a:rPr>
              <a:t>优化函数的特点</a:t>
            </a:r>
            <a:r>
              <a:rPr lang="zh-CN" altLang="en-US" sz="2400" b="1" dirty="0">
                <a:latin typeface="宋体" pitchFamily="2" charset="-122"/>
                <a:cs typeface="Times New Roman" pitchFamily="18" charset="0"/>
              </a:rPr>
              <a:t>：任何最短路径的子路径都是相对于子路径始点和终点的最短路径</a:t>
            </a:r>
          </a:p>
          <a:p>
            <a:pPr>
              <a:lnSpc>
                <a:spcPct val="120000"/>
              </a:lnSpc>
              <a:defRPr/>
            </a:pPr>
            <a:r>
              <a:rPr lang="zh-CN" altLang="en-US" sz="2400" b="1" dirty="0">
                <a:latin typeface="宋体" pitchFamily="2" charset="-122"/>
                <a:cs typeface="Times New Roman" pitchFamily="18" charset="0"/>
              </a:rPr>
              <a:t>求解步骤：确定子问题的边界、从最小的子问题开始进行多步判断</a:t>
            </a:r>
          </a:p>
        </p:txBody>
      </p:sp>
      <p:sp>
        <p:nvSpPr>
          <p:cNvPr id="20486" name="Rectangle 6"/>
          <p:cNvSpPr>
            <a:spLocks noGrp="1" noChangeArrowheads="1"/>
          </p:cNvSpPr>
          <p:nvPr>
            <p:ph type="title"/>
          </p:nvPr>
        </p:nvSpPr>
        <p:spPr>
          <a:xfrm>
            <a:off x="457200" y="419324"/>
            <a:ext cx="8229600" cy="633412"/>
          </a:xfrm>
        </p:spPr>
        <p:txBody>
          <a:bodyPr/>
          <a:lstStyle/>
          <a:p>
            <a:r>
              <a:rPr lang="zh-CN" altLang="en-US" sz="4000" b="1" dirty="0" smtClean="0">
                <a:solidFill>
                  <a:srgbClr val="C00000"/>
                </a:solidFill>
              </a:rPr>
              <a:t>动态规划的基本思想</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F9DE66A-FBF0-4D75-AE3E-99724BFE1361}" type="slidenum">
              <a:rPr lang="en-US" altLang="zh-CN" sz="1800" smtClean="0"/>
              <a:pPr>
                <a:spcBef>
                  <a:spcPct val="0"/>
                </a:spcBef>
                <a:buFontTx/>
                <a:buNone/>
              </a:pPr>
              <a:t>30</a:t>
            </a:fld>
            <a:endParaRPr lang="en-US" altLang="zh-CN" sz="1800" smtClean="0"/>
          </a:p>
        </p:txBody>
      </p:sp>
      <p:sp>
        <p:nvSpPr>
          <p:cNvPr id="74755" name="Text Box 4"/>
          <p:cNvSpPr txBox="1">
            <a:spLocks noChangeArrowheads="1"/>
          </p:cNvSpPr>
          <p:nvPr/>
        </p:nvSpPr>
        <p:spPr bwMode="auto">
          <a:xfrm>
            <a:off x="571500" y="4572000"/>
            <a:ext cx="76327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C00000"/>
                </a:solidFill>
                <a:latin typeface="Arial" panose="020B0604020202020204" pitchFamily="34" charset="0"/>
                <a:sym typeface="Symbol" panose="05050102010706020507" pitchFamily="18" charset="2"/>
              </a:rPr>
              <a:t>算法的计算复杂度</a:t>
            </a:r>
          </a:p>
          <a:p>
            <a:pPr eaLnBrk="1" hangingPunct="1">
              <a:spcBef>
                <a:spcPts val="600"/>
              </a:spcBef>
              <a:buFontTx/>
              <a:buNone/>
            </a:pPr>
            <a:r>
              <a:rPr lang="zh-CN" altLang="en-US" sz="2400" b="1" dirty="0">
                <a:latin typeface="Arial" panose="020B0604020202020204" pitchFamily="34" charset="0"/>
                <a:sym typeface="Symbol" panose="05050102010706020507" pitchFamily="18" charset="2"/>
              </a:rPr>
              <a:t>计算优化函数和标记函数：时间</a:t>
            </a:r>
            <a:r>
              <a:rPr lang="zh-CN" altLang="en-US" sz="2400" b="1" dirty="0" smtClean="0">
                <a:latin typeface="Arial" panose="020B0604020202020204" pitchFamily="34" charset="0"/>
                <a:sym typeface="Symbol" panose="05050102010706020507" pitchFamily="18" charset="2"/>
              </a:rPr>
              <a:t>为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O</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sym typeface="Symbol" panose="05050102010706020507" pitchFamily="18" charset="2"/>
              </a:rPr>
              <a:t>mn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p>
          <a:p>
            <a:pPr eaLnBrk="1" hangingPunct="1">
              <a:spcBef>
                <a:spcPts val="600"/>
              </a:spcBef>
              <a:buFontTx/>
              <a:buNone/>
            </a:pPr>
            <a:r>
              <a:rPr lang="zh-CN" altLang="en-US" sz="2400" b="1" dirty="0">
                <a:latin typeface="Arial" panose="020B0604020202020204" pitchFamily="34" charset="0"/>
                <a:sym typeface="Symbol" panose="05050102010706020507" pitchFamily="18" charset="2"/>
              </a:rPr>
              <a:t>构造解：每一步至少缩小</a:t>
            </a:r>
            <a:r>
              <a:rPr lang="en-US" altLang="zh-CN" sz="2400" b="1" i="1" dirty="0">
                <a:latin typeface="Times New Roman" panose="02020603050405020304" pitchFamily="18" charset="0"/>
                <a:sym typeface="Symbol" panose="05050102010706020507" pitchFamily="18" charset="2"/>
              </a:rPr>
              <a:t>X </a:t>
            </a:r>
            <a:r>
              <a:rPr lang="zh-CN" altLang="en-US" sz="2400" b="1" dirty="0">
                <a:latin typeface="Arial" panose="020B0604020202020204" pitchFamily="34" charset="0"/>
                <a:sym typeface="Symbol" panose="05050102010706020507" pitchFamily="18" charset="2"/>
              </a:rPr>
              <a:t>或 </a:t>
            </a:r>
            <a:r>
              <a:rPr lang="en-US" altLang="zh-CN" sz="2400" b="1" i="1" dirty="0">
                <a:latin typeface="Times New Roman" panose="02020603050405020304" pitchFamily="18" charset="0"/>
                <a:sym typeface="Symbol" panose="05050102010706020507" pitchFamily="18" charset="2"/>
              </a:rPr>
              <a:t>Y </a:t>
            </a:r>
            <a:r>
              <a:rPr lang="zh-CN" altLang="en-US" sz="2400" b="1" dirty="0">
                <a:latin typeface="Arial" panose="020B0604020202020204" pitchFamily="34" charset="0"/>
                <a:sym typeface="Symbol" panose="05050102010706020507" pitchFamily="18" charset="2"/>
              </a:rPr>
              <a:t>的长度，时间</a:t>
            </a:r>
            <a:r>
              <a:rPr lang="en-US" altLang="zh-CN" sz="2400" b="1" i="1" dirty="0" smtClean="0">
                <a:latin typeface="Arial" panose="020B0604020202020204" pitchFamily="34"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m</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n</a:t>
            </a:r>
            <a:r>
              <a:rPr lang="zh-CN" altLang="en-US" sz="2400" b="1" dirty="0">
                <a:latin typeface="Times New Roman" panose="02020603050405020304" pitchFamily="18" charset="0"/>
                <a:sym typeface="Symbol" panose="05050102010706020507" pitchFamily="18" charset="2"/>
              </a:rPr>
              <a:t>）</a:t>
            </a:r>
            <a:endParaRPr lang="zh-CN" altLang="en-US" sz="2400" b="1" dirty="0">
              <a:latin typeface="Arial" panose="020B0604020202020204" pitchFamily="34" charset="0"/>
              <a:sym typeface="Symbol" panose="05050102010706020507" pitchFamily="18" charset="2"/>
            </a:endParaRPr>
          </a:p>
          <a:p>
            <a:pPr eaLnBrk="1" hangingPunct="1">
              <a:spcBef>
                <a:spcPts val="600"/>
              </a:spcBef>
              <a:buFontTx/>
              <a:buNone/>
            </a:pPr>
            <a:r>
              <a:rPr lang="zh-CN" altLang="en-US" sz="2400" b="1" dirty="0">
                <a:latin typeface="Arial" panose="020B0604020202020204" pitchFamily="34" charset="0"/>
                <a:sym typeface="Symbol" panose="05050102010706020507" pitchFamily="18" charset="2"/>
              </a:rPr>
              <a:t>空间：</a:t>
            </a:r>
            <a:r>
              <a:rPr lang="zh-CN" altLang="en-US" sz="2400" b="1" i="1" dirty="0" smtClean="0">
                <a:latin typeface="Arial" panose="020B0604020202020204" pitchFamily="34"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mn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spcBef>
                <a:spcPct val="0"/>
              </a:spcBef>
              <a:buFontTx/>
              <a:buNone/>
            </a:pPr>
            <a:endParaRPr lang="zh-CN" altLang="en-US" sz="2400" dirty="0">
              <a:latin typeface="Arial" panose="020B0604020202020204" pitchFamily="34" charset="0"/>
            </a:endParaRPr>
          </a:p>
        </p:txBody>
      </p:sp>
      <p:sp>
        <p:nvSpPr>
          <p:cNvPr id="74756" name="Rectangle 5"/>
          <p:cNvSpPr>
            <a:spLocks noGrp="1" noChangeArrowheads="1"/>
          </p:cNvSpPr>
          <p:nvPr>
            <p:ph type="title"/>
          </p:nvPr>
        </p:nvSpPr>
        <p:spPr/>
        <p:txBody>
          <a:bodyPr/>
          <a:lstStyle/>
          <a:p>
            <a:r>
              <a:rPr lang="zh-CN" altLang="en-US" sz="4000" b="1" smtClean="0">
                <a:solidFill>
                  <a:srgbClr val="C00000"/>
                </a:solidFill>
              </a:rPr>
              <a:t>利用标记函数构造解</a:t>
            </a:r>
          </a:p>
        </p:txBody>
      </p:sp>
      <p:sp>
        <p:nvSpPr>
          <p:cNvPr id="74757" name="Rectangle 6"/>
          <p:cNvSpPr>
            <a:spLocks noChangeArrowheads="1"/>
          </p:cNvSpPr>
          <p:nvPr/>
        </p:nvSpPr>
        <p:spPr bwMode="auto">
          <a:xfrm>
            <a:off x="428625" y="1071563"/>
            <a:ext cx="83581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00000"/>
                </a:solidFill>
                <a:latin typeface="Times New Roman" panose="02020603050405020304" pitchFamily="18" charset="0"/>
                <a:cs typeface="Times New Roman" panose="02020603050405020304" pitchFamily="18" charset="0"/>
              </a:rPr>
              <a:t>3.5</a:t>
            </a:r>
            <a:r>
              <a:rPr lang="zh-CN" altLang="en-US" sz="2400" b="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Structure </a:t>
            </a:r>
            <a:r>
              <a:rPr lang="en-US" altLang="zh-CN" sz="2400" b="1" dirty="0" smtClean="0">
                <a:solidFill>
                  <a:srgbClr val="C00000"/>
                </a:solidFill>
                <a:latin typeface="Times New Roman" panose="02020603050405020304" pitchFamily="18" charset="0"/>
                <a:cs typeface="Times New Roman" panose="02020603050405020304" pitchFamily="18" charset="0"/>
              </a:rPr>
              <a:t>Sequence (</a:t>
            </a:r>
            <a:r>
              <a:rPr lang="en-US" altLang="zh-CN" sz="2400" b="1" i="1" dirty="0">
                <a:solidFill>
                  <a:srgbClr val="C00000"/>
                </a:solidFill>
                <a:latin typeface="Times New Roman" panose="02020603050405020304" pitchFamily="18" charset="0"/>
                <a:cs typeface="Times New Roman" panose="02020603050405020304" pitchFamily="18" charset="0"/>
              </a:rPr>
              <a:t>B, </a:t>
            </a:r>
            <a:r>
              <a:rPr lang="en-US" altLang="zh-CN" sz="2400" b="1" i="1" dirty="0" err="1">
                <a:solidFill>
                  <a:srgbClr val="C00000"/>
                </a:solidFill>
                <a:latin typeface="Times New Roman" panose="02020603050405020304" pitchFamily="18" charset="0"/>
                <a:cs typeface="Times New Roman" panose="02020603050405020304" pitchFamily="18" charset="0"/>
              </a:rPr>
              <a:t>i</a:t>
            </a:r>
            <a:r>
              <a:rPr lang="en-US" altLang="zh-CN" sz="2400" b="1" i="1" dirty="0">
                <a:solidFill>
                  <a:srgbClr val="C00000"/>
                </a:solidFill>
                <a:latin typeface="Times New Roman" panose="02020603050405020304" pitchFamily="18" charset="0"/>
                <a:cs typeface="Times New Roman" panose="02020603050405020304" pitchFamily="18" charset="0"/>
              </a:rPr>
              <a:t>, j</a:t>
            </a:r>
            <a:r>
              <a:rPr lang="en-US" altLang="zh-CN" sz="2400" b="1" dirty="0">
                <a:solidFill>
                  <a:srgbClr val="C00000"/>
                </a:solidFill>
                <a:latin typeface="Times New Roman" panose="02020603050405020304" pitchFamily="18" charset="0"/>
                <a:cs typeface="Times New Roman" panose="02020603050405020304" pitchFamily="18" charset="0"/>
              </a:rPr>
              <a:t>)</a:t>
            </a:r>
            <a:endParaRPr lang="zh-CN" altLang="en-US" sz="2400" b="1" dirty="0">
              <a:solidFill>
                <a:srgbClr val="C0000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输入：</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输出：</a:t>
            </a:r>
            <a:r>
              <a:rPr lang="en-US" altLang="zh-CN" sz="2400" b="1" i="1" dirty="0" smtClean="0">
                <a:latin typeface="Times New Roman" panose="02020603050405020304" pitchFamily="18" charset="0"/>
                <a:cs typeface="Times New Roman" panose="02020603050405020304" pitchFamily="18" charset="0"/>
              </a:rPr>
              <a:t>X </a:t>
            </a:r>
            <a:r>
              <a:rPr lang="zh-CN" altLang="en-US" sz="2400" b="1" dirty="0" smtClean="0">
                <a:latin typeface="Times New Roman" panose="02020603050405020304" pitchFamily="18" charset="0"/>
                <a:cs typeface="Times New Roman" panose="02020603050405020304" pitchFamily="18" charset="0"/>
              </a:rPr>
              <a:t>与 </a:t>
            </a:r>
            <a:r>
              <a:rPr lang="en-US" altLang="zh-CN" sz="2400" b="1" i="1" dirty="0" smtClean="0">
                <a:latin typeface="Times New Roman" panose="02020603050405020304" pitchFamily="18" charset="0"/>
                <a:cs typeface="Times New Roman" panose="02020603050405020304" pitchFamily="18" charset="0"/>
              </a:rPr>
              <a:t>Y </a:t>
            </a:r>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最长公共子序列</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if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  </a:t>
            </a:r>
            <a:r>
              <a:rPr lang="en-US" altLang="zh-CN" sz="2400" b="1" dirty="0">
                <a:latin typeface="Times New Roman" panose="02020603050405020304" pitchFamily="18" charset="0"/>
                <a:cs typeface="Times New Roman" panose="02020603050405020304" pitchFamily="18" charset="0"/>
              </a:rPr>
              <a:t>or  </a:t>
            </a:r>
            <a:r>
              <a:rPr lang="en-US" altLang="zh-CN" sz="2400" b="1" i="1" dirty="0" smtClean="0">
                <a:latin typeface="Times New Roman" panose="02020603050405020304" pitchFamily="18" charset="0"/>
                <a:cs typeface="Times New Roman" panose="02020603050405020304" pitchFamily="18" charset="0"/>
              </a:rPr>
              <a:t>j </a:t>
            </a:r>
            <a:r>
              <a:rPr lang="en-US" altLang="zh-CN" sz="2400" b="1" dirty="0" smtClean="0">
                <a:latin typeface="Times New Roman" panose="02020603050405020304" pitchFamily="18" charset="0"/>
                <a:cs typeface="Times New Roman" panose="02020603050405020304" pitchFamily="18" charset="0"/>
              </a:rPr>
              <a:t>= 0  </a:t>
            </a:r>
            <a:r>
              <a:rPr lang="en-US" altLang="zh-CN" sz="2400" b="1" dirty="0">
                <a:latin typeface="Times New Roman" panose="02020603050405020304" pitchFamily="18" charset="0"/>
                <a:cs typeface="Times New Roman" panose="02020603050405020304" pitchFamily="18" charset="0"/>
              </a:rPr>
              <a:t>then  return  //</a:t>
            </a:r>
            <a:r>
              <a:rPr lang="zh-CN" altLang="en-US" sz="2400" b="1" dirty="0">
                <a:latin typeface="Times New Roman" panose="02020603050405020304" pitchFamily="18" charset="0"/>
                <a:cs typeface="Times New Roman" panose="02020603050405020304" pitchFamily="18" charset="0"/>
              </a:rPr>
              <a:t>一个序列为空</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  if  </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3.  then  </a:t>
            </a:r>
            <a:r>
              <a:rPr lang="zh-CN" altLang="en-US" sz="2400" b="1" dirty="0" smtClean="0">
                <a:latin typeface="Times New Roman" panose="02020603050405020304" pitchFamily="18" charset="0"/>
                <a:cs typeface="Times New Roman" panose="02020603050405020304" pitchFamily="18" charset="0"/>
              </a:rPr>
              <a:t>输出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4.       Structure </a:t>
            </a:r>
            <a:r>
              <a:rPr lang="en-US" altLang="zh-CN" sz="2400" b="1" dirty="0" smtClean="0">
                <a:latin typeface="Times New Roman" panose="02020603050405020304" pitchFamily="18" charset="0"/>
                <a:cs typeface="Times New Roman" panose="02020603050405020304" pitchFamily="18" charset="0"/>
              </a:rPr>
              <a:t>Sequence (</a:t>
            </a:r>
            <a:r>
              <a:rPr lang="en-US" altLang="zh-CN" sz="2400" b="1" i="1" dirty="0">
                <a:latin typeface="Times New Roman" panose="02020603050405020304" pitchFamily="18" charset="0"/>
                <a:cs typeface="Times New Roman" panose="02020603050405020304" pitchFamily="18" charset="0"/>
              </a:rPr>
              <a:t>B, </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 j</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5.  else  if  </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Structure Sequence (</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 </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6.       else  Structure Sequence (</a:t>
            </a:r>
            <a:r>
              <a:rPr lang="en-US" altLang="zh-CN" sz="2400" b="1" i="1" dirty="0">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j</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   </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7"/>
          <p:cNvSpPr txBox="1">
            <a:spLocks noChangeArrowheads="1"/>
          </p:cNvSpPr>
          <p:nvPr/>
        </p:nvSpPr>
        <p:spPr bwMode="auto">
          <a:xfrm>
            <a:off x="571500" y="1169193"/>
            <a:ext cx="8001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输入：</a:t>
            </a:r>
            <a:r>
              <a:rPr lang="en-US" altLang="zh-CN" sz="2400" b="1" i="1" dirty="0" smtClean="0">
                <a:latin typeface="Times New Roman" panose="02020603050405020304" pitchFamily="18" charset="0"/>
                <a:cs typeface="Times New Roman" panose="02020603050405020304" pitchFamily="18" charset="0"/>
              </a:rPr>
              <a:t>X </a:t>
            </a:r>
            <a:r>
              <a:rPr lang="en-US" altLang="zh-CN" sz="2400" b="1" dirty="0" smtClean="0">
                <a:latin typeface="Times New Roman" panose="02020603050405020304" pitchFamily="18" charset="0"/>
                <a:cs typeface="Times New Roman" panose="02020603050405020304" pitchFamily="18" charset="0"/>
              </a:rPr>
              <a:t>= &lt;</a:t>
            </a:r>
            <a:r>
              <a:rPr lang="en-US" altLang="zh-CN" sz="2400" b="1" dirty="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B, C, B, D, A, B &gt;, </a:t>
            </a:r>
            <a:r>
              <a:rPr lang="en-US" altLang="zh-CN" sz="2400" b="1" i="1" dirty="0" smtClean="0">
                <a:latin typeface="Times New Roman" panose="02020603050405020304" pitchFamily="18" charset="0"/>
                <a:cs typeface="Times New Roman" panose="02020603050405020304" pitchFamily="18" charset="0"/>
              </a:rPr>
              <a:t>Y </a:t>
            </a:r>
            <a:r>
              <a:rPr lang="en-US" altLang="zh-CN" sz="2400" b="1" dirty="0" smtClean="0">
                <a:latin typeface="Times New Roman" panose="02020603050405020304" pitchFamily="18" charset="0"/>
                <a:cs typeface="Times New Roman" panose="02020603050405020304" pitchFamily="18" charset="0"/>
              </a:rPr>
              <a:t>= &lt; B, D, C, A, B, A &gt;</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r>
              <a:rPr lang="zh-CN" altLang="en-US" sz="2400" b="1" dirty="0">
                <a:latin typeface="Times New Roman" panose="02020603050405020304" pitchFamily="18" charset="0"/>
                <a:cs typeface="Times New Roman" panose="02020603050405020304" pitchFamily="18" charset="0"/>
              </a:rPr>
              <a:t>标记函数：</a:t>
            </a: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r>
              <a:rPr lang="zh-CN" altLang="en-US" sz="2400" b="1" dirty="0">
                <a:latin typeface="Times New Roman" panose="02020603050405020304" pitchFamily="18" charset="0"/>
                <a:cs typeface="Times New Roman" panose="02020603050405020304" pitchFamily="18" charset="0"/>
              </a:rPr>
              <a:t>解：</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[3],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[4], </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[6],  </a:t>
            </a:r>
            <a:r>
              <a:rPr lang="zh-CN" altLang="en-US" sz="2400" b="1" dirty="0">
                <a:latin typeface="Times New Roman" panose="02020603050405020304" pitchFamily="18" charset="0"/>
                <a:cs typeface="Times New Roman" panose="02020603050405020304" pitchFamily="18" charset="0"/>
              </a:rPr>
              <a:t>即 </a:t>
            </a:r>
            <a:r>
              <a:rPr lang="en-US" altLang="zh-CN" sz="2400" b="1" dirty="0">
                <a:latin typeface="Times New Roman" panose="02020603050405020304" pitchFamily="18" charset="0"/>
                <a:cs typeface="Times New Roman" panose="02020603050405020304" pitchFamily="18" charset="0"/>
              </a:rPr>
              <a:t>B, C, B, A</a:t>
            </a:r>
            <a:r>
              <a:rPr lang="zh-CN" altLang="en-US" sz="2400" b="1" dirty="0">
                <a:latin typeface="Times New Roman" panose="02020603050405020304" pitchFamily="18" charset="0"/>
                <a:cs typeface="Times New Roman" panose="02020603050405020304" pitchFamily="18" charset="0"/>
              </a:rPr>
              <a:t> </a:t>
            </a:r>
            <a:endParaRPr lang="zh-CN" altLang="en-US" sz="2400" b="1" dirty="0">
              <a:latin typeface="Arial" panose="020B0604020202020204" pitchFamily="34" charset="0"/>
            </a:endParaRPr>
          </a:p>
          <a:p>
            <a:pPr eaLnBrk="1" hangingPunct="1">
              <a:spcBef>
                <a:spcPct val="0"/>
              </a:spcBef>
              <a:buFontTx/>
              <a:buNone/>
            </a:pPr>
            <a:endParaRPr lang="zh-CN" altLang="en-US" sz="1800" dirty="0">
              <a:latin typeface="Arial" panose="020B0604020202020204" pitchFamily="34" charset="0"/>
            </a:endParaRPr>
          </a:p>
        </p:txBody>
      </p:sp>
      <p:sp>
        <p:nvSpPr>
          <p:cNvPr id="76803" name="标题 1"/>
          <p:cNvSpPr>
            <a:spLocks noGrp="1"/>
          </p:cNvSpPr>
          <p:nvPr>
            <p:ph type="title"/>
          </p:nvPr>
        </p:nvSpPr>
        <p:spPr>
          <a:xfrm>
            <a:off x="457200" y="330008"/>
            <a:ext cx="8229600" cy="633413"/>
          </a:xfrm>
        </p:spPr>
        <p:txBody>
          <a:bodyPr/>
          <a:lstStyle/>
          <a:p>
            <a:r>
              <a:rPr lang="zh-CN" altLang="en-US" sz="4000" b="1" smtClean="0">
                <a:solidFill>
                  <a:srgbClr val="C00000"/>
                </a:solidFill>
              </a:rPr>
              <a:t>实例</a:t>
            </a:r>
          </a:p>
        </p:txBody>
      </p:sp>
      <p:graphicFrame>
        <p:nvGraphicFramePr>
          <p:cNvPr id="3" name="表格 2"/>
          <p:cNvGraphicFramePr>
            <a:graphicFrameLocks noGrp="1"/>
          </p:cNvGraphicFramePr>
          <p:nvPr/>
        </p:nvGraphicFramePr>
        <p:xfrm>
          <a:off x="642938" y="2214563"/>
          <a:ext cx="8215313" cy="3357560"/>
        </p:xfrm>
        <a:graphic>
          <a:graphicData uri="http://schemas.openxmlformats.org/drawingml/2006/table">
            <a:tbl>
              <a:tblPr/>
              <a:tblGrid>
                <a:gridCol w="542949">
                  <a:extLst>
                    <a:ext uri="{9D8B030D-6E8A-4147-A177-3AD203B41FA5}">
                      <a16:colId xmlns:a16="http://schemas.microsoft.com/office/drawing/2014/main" val="20000"/>
                    </a:ext>
                  </a:extLst>
                </a:gridCol>
                <a:gridCol w="1266816">
                  <a:extLst>
                    <a:ext uri="{9D8B030D-6E8A-4147-A177-3AD203B41FA5}">
                      <a16:colId xmlns:a16="http://schemas.microsoft.com/office/drawing/2014/main" val="20001"/>
                    </a:ext>
                  </a:extLst>
                </a:gridCol>
                <a:gridCol w="1266816">
                  <a:extLst>
                    <a:ext uri="{9D8B030D-6E8A-4147-A177-3AD203B41FA5}">
                      <a16:colId xmlns:a16="http://schemas.microsoft.com/office/drawing/2014/main" val="20002"/>
                    </a:ext>
                  </a:extLst>
                </a:gridCol>
                <a:gridCol w="1266816">
                  <a:extLst>
                    <a:ext uri="{9D8B030D-6E8A-4147-A177-3AD203B41FA5}">
                      <a16:colId xmlns:a16="http://schemas.microsoft.com/office/drawing/2014/main" val="20003"/>
                    </a:ext>
                  </a:extLst>
                </a:gridCol>
                <a:gridCol w="1266816">
                  <a:extLst>
                    <a:ext uri="{9D8B030D-6E8A-4147-A177-3AD203B41FA5}">
                      <a16:colId xmlns:a16="http://schemas.microsoft.com/office/drawing/2014/main" val="20004"/>
                    </a:ext>
                  </a:extLst>
                </a:gridCol>
                <a:gridCol w="1266816">
                  <a:extLst>
                    <a:ext uri="{9D8B030D-6E8A-4147-A177-3AD203B41FA5}">
                      <a16:colId xmlns:a16="http://schemas.microsoft.com/office/drawing/2014/main" val="20005"/>
                    </a:ext>
                  </a:extLst>
                </a:gridCol>
                <a:gridCol w="1338284">
                  <a:extLst>
                    <a:ext uri="{9D8B030D-6E8A-4147-A177-3AD203B41FA5}">
                      <a16:colId xmlns:a16="http://schemas.microsoft.com/office/drawing/2014/main" val="20006"/>
                    </a:ext>
                  </a:extLst>
                </a:gridCol>
              </a:tblGrid>
              <a:tr h="419695">
                <a:tc>
                  <a:txBody>
                    <a:bodyPr/>
                    <a:lstStyle/>
                    <a:p>
                      <a:pPr algn="ctr">
                        <a:spcAft>
                          <a:spcPts val="0"/>
                        </a:spcAft>
                      </a:pPr>
                      <a:endParaRPr lang="en-US"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kern="100" dirty="0">
                          <a:latin typeface="Times New Roman"/>
                          <a:ea typeface="宋体"/>
                          <a:cs typeface="Times New Roman"/>
                        </a:rPr>
                        <a:t>6</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19695">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[1,1]=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[1,2]=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[1,3]=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[1,4]=</a:t>
                      </a:r>
                      <a:r>
                        <a:rPr lang="zh-CN" sz="2000" b="1" kern="100" dirty="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[1,5]=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[1,6]=</a:t>
                      </a:r>
                      <a:r>
                        <a:rPr lang="zh-CN" sz="2000" b="1" kern="100" dirty="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9695">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[2,1]=</a:t>
                      </a:r>
                      <a:r>
                        <a:rPr lang="zh-CN" sz="2000" b="1" kern="100" dirty="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[2,2]=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[2,3]=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[2,4]=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[2,5]=</a:t>
                      </a:r>
                      <a:r>
                        <a:rPr lang="zh-CN" sz="2000" b="1" kern="100" dirty="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[2,6]=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9695">
                <a:tc>
                  <a:txBody>
                    <a:bodyPr/>
                    <a:lstStyle/>
                    <a:p>
                      <a:pPr algn="ctr">
                        <a:spcAft>
                          <a:spcPts val="0"/>
                        </a:spcAft>
                      </a:pPr>
                      <a:r>
                        <a:rPr lang="en-US" sz="2000" b="1" kern="100" dirty="0">
                          <a:latin typeface="Times New Roman"/>
                          <a:ea typeface="宋体"/>
                          <a:cs typeface="Times New Roman"/>
                        </a:rPr>
                        <a:t>3</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[3,1]=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[3,2]=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[3,3]=</a:t>
                      </a:r>
                      <a:r>
                        <a:rPr lang="zh-CN" sz="2000" b="1" kern="100" dirty="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[3,4]=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[3,5]=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[3,6]=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695">
                <a:tc>
                  <a:txBody>
                    <a:bodyPr/>
                    <a:lstStyle/>
                    <a:p>
                      <a:pPr algn="ctr">
                        <a:spcAft>
                          <a:spcPts val="0"/>
                        </a:spcAft>
                      </a:pPr>
                      <a:r>
                        <a:rPr lang="en-US" sz="2000" b="1" kern="100" dirty="0">
                          <a:latin typeface="Times New Roman"/>
                          <a:ea typeface="宋体"/>
                          <a:cs typeface="Times New Roman"/>
                        </a:rPr>
                        <a:t>4</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kern="100" dirty="0">
                          <a:latin typeface="Times New Roman"/>
                          <a:ea typeface="宋体"/>
                          <a:cs typeface="Times New Roman"/>
                        </a:rPr>
                        <a:t>B</a:t>
                      </a:r>
                      <a:r>
                        <a:rPr lang="en-US" sz="2000" b="1" kern="100" dirty="0">
                          <a:latin typeface="Times New Roman"/>
                          <a:ea typeface="宋体"/>
                          <a:cs typeface="Times New Roman"/>
                        </a:rPr>
                        <a:t>[4,1]= </a:t>
                      </a:r>
                      <a:r>
                        <a:rPr lang="zh-CN" altLang="zh-CN" sz="2000" b="1" kern="100" dirty="0" smtClean="0">
                          <a:latin typeface="Times New Roman"/>
                          <a:ea typeface="+mn-ea"/>
                          <a:cs typeface="Times New Roman"/>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[4,2]=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[4,3]=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[4,4]=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[4,5]=</a:t>
                      </a:r>
                      <a:r>
                        <a:rPr lang="zh-CN" sz="2000" b="1" kern="100" dirty="0">
                          <a:latin typeface="Times New Roman"/>
                          <a:ea typeface="宋体"/>
                          <a:cs typeface="Times New Roman"/>
                        </a:rPr>
                        <a:t>↖ </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[4,6]=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9695">
                <a:tc>
                  <a:txBody>
                    <a:bodyPr/>
                    <a:lstStyle/>
                    <a:p>
                      <a:pPr algn="ctr">
                        <a:spcAft>
                          <a:spcPts val="0"/>
                        </a:spcAft>
                      </a:pPr>
                      <a:r>
                        <a:rPr lang="en-US" sz="2000" b="1" kern="100" dirty="0">
                          <a:latin typeface="Times New Roman"/>
                          <a:ea typeface="宋体"/>
                          <a:cs typeface="Times New Roman"/>
                        </a:rPr>
                        <a:t>5</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[5,1]=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[5,2</a:t>
                      </a:r>
                      <a:r>
                        <a:rPr lang="en-US" sz="2000" b="1" kern="100" dirty="0" smtClean="0">
                          <a:latin typeface="Times New Roman"/>
                          <a:ea typeface="宋体"/>
                          <a:cs typeface="Times New Roman"/>
                        </a:rPr>
                        <a:t>]=</a:t>
                      </a:r>
                      <a:r>
                        <a:rPr lang="zh-CN" altLang="zh-CN" sz="2000" b="1" kern="100" dirty="0" smtClean="0">
                          <a:latin typeface="Times New Roman"/>
                          <a:ea typeface="+mn-ea"/>
                          <a:cs typeface="Times New Roman"/>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[5,3]=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[5,4]=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[5,5]=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[5,6]=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9695">
                <a:tc>
                  <a:txBody>
                    <a:bodyPr/>
                    <a:lstStyle/>
                    <a:p>
                      <a:pPr algn="ctr">
                        <a:spcAft>
                          <a:spcPts val="0"/>
                        </a:spcAft>
                      </a:pPr>
                      <a:r>
                        <a:rPr lang="en-US" sz="2000" b="1" kern="100" dirty="0">
                          <a:latin typeface="Times New Roman"/>
                          <a:ea typeface="宋体"/>
                          <a:cs typeface="Times New Roman"/>
                        </a:rPr>
                        <a:t>6</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[6,1]=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[6,2]=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[6,3]=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[6,4]=</a:t>
                      </a:r>
                      <a:r>
                        <a:rPr lang="zh-CN" sz="2000" b="1" kern="100">
                          <a:latin typeface="Times New Roman"/>
                          <a:ea typeface="宋体"/>
                          <a:cs typeface="Times New Roman"/>
                        </a:rPr>
                        <a:t>↖</a:t>
                      </a: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[6,5]=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[6,6]=</a:t>
                      </a:r>
                      <a:r>
                        <a:rPr lang="zh-CN" sz="2000" b="1" kern="100" dirty="0">
                          <a:latin typeface="Times New Roman"/>
                          <a:ea typeface="宋体"/>
                          <a:cs typeface="Times New Roman"/>
                        </a:rPr>
                        <a:t>↖ </a:t>
                      </a:r>
                    </a:p>
                  </a:txBody>
                  <a:tcPr marL="68579" marR="685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6"/>
                  </a:ext>
                </a:extLst>
              </a:tr>
              <a:tr h="419695">
                <a:tc>
                  <a:txBody>
                    <a:bodyPr/>
                    <a:lstStyle/>
                    <a:p>
                      <a:pPr algn="ctr">
                        <a:spcAft>
                          <a:spcPts val="0"/>
                        </a:spcAft>
                      </a:pPr>
                      <a:r>
                        <a:rPr lang="en-US" sz="2000" b="1" kern="100" dirty="0">
                          <a:latin typeface="Times New Roman"/>
                          <a:ea typeface="宋体"/>
                          <a:cs typeface="Times New Roman"/>
                        </a:rPr>
                        <a:t>7</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[7,1</a:t>
                      </a:r>
                      <a:r>
                        <a:rPr lang="en-US" sz="2000" b="1" kern="100" dirty="0" smtClean="0">
                          <a:latin typeface="Times New Roman"/>
                          <a:ea typeface="宋体"/>
                          <a:cs typeface="Times New Roman"/>
                        </a:rPr>
                        <a:t>]=</a:t>
                      </a:r>
                      <a:r>
                        <a:rPr lang="zh-CN" altLang="zh-CN" sz="2000" b="1" kern="100" dirty="0" smtClean="0">
                          <a:latin typeface="Times New Roman"/>
                          <a:ea typeface="+mn-ea"/>
                          <a:cs typeface="Times New Roman"/>
                        </a:rPr>
                        <a:t>↖</a:t>
                      </a:r>
                      <a:endParaRPr lang="zh-CN" altLang="zh-CN" sz="2000" b="1" kern="100" dirty="0">
                        <a:latin typeface="Times New Roman"/>
                        <a:ea typeface="+mn-ea"/>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[7,2]=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[7,3]=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a:latin typeface="Times New Roman"/>
                          <a:ea typeface="宋体"/>
                          <a:cs typeface="Times New Roman"/>
                        </a:rPr>
                        <a:t>B</a:t>
                      </a:r>
                      <a:r>
                        <a:rPr lang="en-US" sz="2000" b="1" kern="100">
                          <a:latin typeface="Times New Roman"/>
                          <a:ea typeface="宋体"/>
                          <a:cs typeface="Times New Roman"/>
                        </a:rPr>
                        <a:t>[7,4]= </a:t>
                      </a:r>
                      <a:r>
                        <a:rPr lang="en-US" sz="2000" b="1" kern="100">
                          <a:latin typeface="Times New Roman"/>
                          <a:ea typeface="宋体"/>
                          <a:cs typeface="Times New Roman"/>
                          <a:sym typeface="Symbol"/>
                        </a:rPr>
                        <a:t></a:t>
                      </a:r>
                      <a:endParaRPr lang="zh-CN" sz="2000" b="1" kern="10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[7,5]= </a:t>
                      </a:r>
                      <a:r>
                        <a:rPr lang="zh-CN" altLang="zh-CN" sz="2000" b="1" kern="100" dirty="0" smtClean="0">
                          <a:latin typeface="Times New Roman"/>
                          <a:ea typeface="+mn-ea"/>
                          <a:cs typeface="Times New Roman"/>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i="1" kern="100" dirty="0">
                          <a:latin typeface="Times New Roman"/>
                          <a:ea typeface="宋体"/>
                          <a:cs typeface="Times New Roman"/>
                        </a:rPr>
                        <a:t>B</a:t>
                      </a:r>
                      <a:r>
                        <a:rPr lang="en-US" sz="2000" b="1" kern="100" dirty="0">
                          <a:latin typeface="Times New Roman"/>
                          <a:ea typeface="宋体"/>
                          <a:cs typeface="Times New Roman"/>
                        </a:rPr>
                        <a:t>[7,6]= </a:t>
                      </a:r>
                      <a:r>
                        <a:rPr lang="en-US" sz="2000" b="1" kern="100" dirty="0">
                          <a:latin typeface="Times New Roman"/>
                          <a:ea typeface="宋体"/>
                          <a:cs typeface="Times New Roman"/>
                          <a:sym typeface="Symbol"/>
                        </a:rPr>
                        <a:t></a:t>
                      </a:r>
                      <a:endParaRPr lang="zh-CN" sz="2000" b="1" kern="100" dirty="0">
                        <a:latin typeface="Times New Roman"/>
                        <a:ea typeface="宋体"/>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66"/>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3A844F-3484-4F8B-9100-72838642734D}" type="slidenum">
              <a:rPr lang="en-US" altLang="zh-CN" sz="1800" smtClean="0"/>
              <a:pPr>
                <a:spcBef>
                  <a:spcPct val="0"/>
                </a:spcBef>
                <a:buFontTx/>
                <a:buNone/>
              </a:pPr>
              <a:t>32</a:t>
            </a:fld>
            <a:endParaRPr lang="en-US" altLang="zh-CN" sz="1800" smtClean="0"/>
          </a:p>
        </p:txBody>
      </p:sp>
      <p:sp>
        <p:nvSpPr>
          <p:cNvPr id="77827" name="Rectangle 2"/>
          <p:cNvSpPr>
            <a:spLocks noChangeArrowheads="1"/>
          </p:cNvSpPr>
          <p:nvPr/>
        </p:nvSpPr>
        <p:spPr bwMode="auto">
          <a:xfrm>
            <a:off x="396875" y="971912"/>
            <a:ext cx="846137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723900" algn="l"/>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723900" algn="l"/>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723900" algn="l"/>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723900" algn="l"/>
              </a:tabLst>
              <a:defRPr sz="2000">
                <a:solidFill>
                  <a:schemeClr val="tx1"/>
                </a:solidFill>
                <a:latin typeface="Calibri" panose="020F0502020204030204" pitchFamily="34" charset="0"/>
                <a:ea typeface="宋体" panose="02010600030101010101" pitchFamily="2" charset="-122"/>
              </a:defRPr>
            </a:lvl9pPr>
          </a:lstStyle>
          <a:p>
            <a:pPr eaLnBrk="1" hangingPunct="1">
              <a:spcBef>
                <a:spcPts val="300"/>
              </a:spcBef>
              <a:buFontTx/>
              <a:buNone/>
            </a:pPr>
            <a:r>
              <a:rPr lang="zh-CN" altLang="en-US" sz="2400" b="1" dirty="0" smtClean="0">
                <a:solidFill>
                  <a:srgbClr val="A50021"/>
                </a:solidFill>
                <a:latin typeface="Times New Roman" panose="02020603050405020304" pitchFamily="18" charset="0"/>
              </a:rPr>
              <a:t>例</a:t>
            </a:r>
            <a:r>
              <a:rPr lang="en-US" altLang="zh-CN" sz="2400" b="1" dirty="0" smtClean="0">
                <a:solidFill>
                  <a:srgbClr val="A50021"/>
                </a:solidFill>
                <a:latin typeface="Times New Roman" panose="02020603050405020304" pitchFamily="18" charset="0"/>
              </a:rPr>
              <a:t>3.7  </a:t>
            </a:r>
          </a:p>
          <a:p>
            <a:pPr eaLnBrk="1" hangingPunct="1">
              <a:spcBef>
                <a:spcPts val="300"/>
              </a:spcBef>
              <a:buFontTx/>
              <a:buNone/>
            </a:pPr>
            <a:r>
              <a:rPr lang="zh-CN" altLang="en-US" sz="2400" b="1" dirty="0" smtClean="0">
                <a:solidFill>
                  <a:srgbClr val="A50021"/>
                </a:solidFill>
                <a:latin typeface="Times New Roman" panose="02020603050405020304" pitchFamily="18" charset="0"/>
              </a:rPr>
              <a:t>像素</a:t>
            </a:r>
            <a:r>
              <a:rPr lang="zh-CN" altLang="en-US" sz="2400" b="1" dirty="0">
                <a:solidFill>
                  <a:srgbClr val="A50021"/>
                </a:solidFill>
                <a:latin typeface="Times New Roman" panose="02020603050405020304" pitchFamily="18" charset="0"/>
              </a:rPr>
              <a:t>点灰度值</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0</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255</a:t>
            </a:r>
            <a:r>
              <a:rPr lang="zh-CN" altLang="en-US" sz="2400" b="1" dirty="0">
                <a:latin typeface="Times New Roman" panose="02020603050405020304" pitchFamily="18" charset="0"/>
              </a:rPr>
              <a:t>，表示为</a:t>
            </a:r>
            <a:r>
              <a:rPr lang="en-US" altLang="zh-CN" sz="2400" b="1" dirty="0">
                <a:latin typeface="Times New Roman" panose="02020603050405020304" pitchFamily="18" charset="0"/>
              </a:rPr>
              <a:t>8</a:t>
            </a:r>
            <a:r>
              <a:rPr lang="zh-CN" altLang="en-US" sz="2400" b="1" dirty="0">
                <a:latin typeface="Times New Roman" panose="02020603050405020304" pitchFamily="18" charset="0"/>
              </a:rPr>
              <a:t>位二进制数</a:t>
            </a:r>
            <a:endParaRPr lang="zh-CN" altLang="en-US" sz="2400" b="1" dirty="0">
              <a:latin typeface="Times New Roman" panose="02020603050405020304" pitchFamily="18" charset="0"/>
              <a:sym typeface="Symbol" panose="05050102010706020507" pitchFamily="18" charset="2"/>
            </a:endParaRPr>
          </a:p>
          <a:p>
            <a:pPr eaLnBrk="1" hangingPunct="1">
              <a:spcBef>
                <a:spcPts val="300"/>
              </a:spcBef>
              <a:buFontTx/>
              <a:buNone/>
            </a:pPr>
            <a:r>
              <a:rPr lang="zh-CN" altLang="en-US" sz="2400" b="1" dirty="0">
                <a:solidFill>
                  <a:srgbClr val="A50021"/>
                </a:solidFill>
                <a:latin typeface="Times New Roman" panose="02020603050405020304" pitchFamily="18" charset="0"/>
                <a:sym typeface="Symbol" panose="05050102010706020507" pitchFamily="18" charset="2"/>
              </a:rPr>
              <a:t>像素点灰度值序列</a:t>
            </a:r>
            <a:r>
              <a:rPr lang="zh-CN" altLang="en-US" sz="2400" b="1" dirty="0">
                <a:solidFill>
                  <a:schemeClr val="hlink"/>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  &lt; </a:t>
            </a:r>
            <a:r>
              <a:rPr lang="en-US" altLang="zh-CN" sz="2400" b="1" i="1" dirty="0">
                <a:latin typeface="Times New Roman" panose="02020603050405020304" pitchFamily="18" charset="0"/>
                <a:sym typeface="Symbol" panose="05050102010706020507" pitchFamily="18" charset="2"/>
              </a:rPr>
              <a:t>p</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p</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p</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p</a:t>
            </a:r>
            <a:r>
              <a:rPr lang="en-US" altLang="zh-CN" sz="2400" b="1" i="1" baseline="-25000" dirty="0">
                <a:latin typeface="Times New Roman" panose="02020603050405020304" pitchFamily="18" charset="0"/>
                <a:sym typeface="Symbol" panose="05050102010706020507" pitchFamily="18" charset="2"/>
              </a:rPr>
              <a:t>i</a:t>
            </a:r>
            <a:r>
              <a:rPr lang="zh-CN" altLang="en-US" sz="2400" b="1" dirty="0">
                <a:latin typeface="Times New Roman" panose="02020603050405020304" pitchFamily="18" charset="0"/>
                <a:sym typeface="Symbol" panose="05050102010706020507" pitchFamily="18" charset="2"/>
              </a:rPr>
              <a:t>为</a:t>
            </a:r>
            <a:r>
              <a:rPr lang="zh-CN" altLang="en-US" sz="2400" b="1" dirty="0" smtClean="0">
                <a:latin typeface="Times New Roman" panose="02020603050405020304" pitchFamily="18" charset="0"/>
                <a:sym typeface="Symbol" panose="05050102010706020507" pitchFamily="18" charset="2"/>
              </a:rPr>
              <a:t>第 </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sym typeface="Symbol" panose="05050102010706020507" pitchFamily="18" charset="2"/>
              </a:rPr>
              <a:t>个</a:t>
            </a:r>
            <a:r>
              <a:rPr lang="zh-CN" altLang="en-US" sz="2400" b="1" dirty="0">
                <a:latin typeface="Times New Roman" panose="02020603050405020304" pitchFamily="18" charset="0"/>
                <a:sym typeface="Symbol" panose="05050102010706020507" pitchFamily="18" charset="2"/>
              </a:rPr>
              <a:t>像素点灰度</a:t>
            </a:r>
            <a:r>
              <a:rPr lang="zh-CN" altLang="en-US" sz="2400" b="1" dirty="0" smtClean="0">
                <a:latin typeface="Times New Roman" panose="02020603050405020304" pitchFamily="18" charset="0"/>
                <a:sym typeface="Symbol" panose="05050102010706020507" pitchFamily="18" charset="2"/>
              </a:rPr>
              <a:t>值</a:t>
            </a:r>
            <a:r>
              <a:rPr lang="en-US" altLang="zh-CN" sz="2400" b="1" dirty="0" smtClean="0">
                <a:latin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sym typeface="Symbol" panose="05050102010706020507" pitchFamily="18" charset="2"/>
            </a:endParaRPr>
          </a:p>
          <a:p>
            <a:pPr eaLnBrk="1" hangingPunct="1">
              <a:spcBef>
                <a:spcPts val="300"/>
              </a:spcBef>
              <a:buFontTx/>
              <a:buNone/>
            </a:pPr>
            <a:r>
              <a:rPr lang="zh-CN" altLang="en-US" sz="2400" b="1" dirty="0">
                <a:solidFill>
                  <a:srgbClr val="A50021"/>
                </a:solidFill>
                <a:latin typeface="Times New Roman" panose="02020603050405020304" pitchFamily="18" charset="0"/>
                <a:sym typeface="Symbol" panose="05050102010706020507" pitchFamily="18" charset="2"/>
              </a:rPr>
              <a:t>变位压缩存储格式</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 将</a:t>
            </a:r>
            <a:r>
              <a:rPr lang="en-US" altLang="zh-CN" sz="2400" b="1" dirty="0">
                <a:latin typeface="Times New Roman" panose="02020603050405020304" pitchFamily="18" charset="0"/>
                <a:sym typeface="Symbol" panose="05050102010706020507" pitchFamily="18" charset="2"/>
              </a:rPr>
              <a:t>&lt; </a:t>
            </a:r>
            <a:r>
              <a:rPr lang="en-US" altLang="zh-CN" sz="2400" b="1" i="1" dirty="0">
                <a:latin typeface="Times New Roman" panose="02020603050405020304" pitchFamily="18" charset="0"/>
                <a:sym typeface="Symbol" panose="05050102010706020507" pitchFamily="18" charset="2"/>
              </a:rPr>
              <a:t>p</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p</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p</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a:t>
            </a:r>
            <a:r>
              <a:rPr lang="zh-CN" altLang="en-US" sz="2400" b="1" dirty="0">
                <a:latin typeface="Times New Roman" panose="02020603050405020304" pitchFamily="18" charset="0"/>
                <a:sym typeface="Symbol" panose="05050102010706020507" pitchFamily="18" charset="2"/>
              </a:rPr>
              <a:t>分割 </a:t>
            </a:r>
            <a:r>
              <a:rPr lang="en-US" altLang="zh-CN" sz="2400" b="1" i="1" dirty="0">
                <a:latin typeface="Times New Roman" panose="02020603050405020304" pitchFamily="18" charset="0"/>
                <a:sym typeface="Symbol" panose="05050102010706020507" pitchFamily="18" charset="2"/>
              </a:rPr>
              <a:t>m </a:t>
            </a:r>
            <a:r>
              <a:rPr lang="zh-CN" altLang="en-US" sz="2400" b="1" dirty="0">
                <a:latin typeface="Times New Roman" panose="02020603050405020304" pitchFamily="18" charset="0"/>
                <a:sym typeface="Symbol" panose="05050102010706020507" pitchFamily="18" charset="2"/>
              </a:rPr>
              <a:t>段  </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S</a:t>
            </a:r>
            <a:r>
              <a:rPr lang="en-US" altLang="zh-CN" sz="2400" b="1" i="1" baseline="-25000" dirty="0" smtClean="0">
                <a:latin typeface="Times New Roman" panose="02020603050405020304" pitchFamily="18" charset="0"/>
                <a:sym typeface="Symbol" panose="05050102010706020507" pitchFamily="18" charset="2"/>
              </a:rPr>
              <a:t>m </a:t>
            </a:r>
            <a:endParaRPr lang="en-US" altLang="zh-CN" sz="2400" b="1" dirty="0">
              <a:latin typeface="Times New Roman" panose="02020603050405020304" pitchFamily="18" charset="0"/>
              <a:sym typeface="Symbol" panose="05050102010706020507" pitchFamily="18" charset="2"/>
            </a:endParaRPr>
          </a:p>
          <a:p>
            <a:pPr eaLnBrk="1" hangingPunct="1">
              <a:spcBef>
                <a:spcPts val="300"/>
              </a:spcBef>
              <a:buFontTx/>
              <a:buNone/>
            </a:pPr>
            <a:r>
              <a:rPr lang="en-US" altLang="zh-CN" sz="2400" b="1" i="1" dirty="0" err="1">
                <a:latin typeface="Times New Roman" panose="02020603050405020304" pitchFamily="18" charset="0"/>
                <a:sym typeface="Symbol" panose="05050102010706020507" pitchFamily="18" charset="2"/>
              </a:rPr>
              <a:t>i</a:t>
            </a:r>
            <a:r>
              <a:rPr lang="en-US" altLang="zh-CN"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段有</a:t>
            </a:r>
            <a:r>
              <a:rPr lang="en-US" altLang="zh-CN" sz="2400" b="1" i="1" dirty="0">
                <a:latin typeface="Times New Roman" panose="02020603050405020304" pitchFamily="18" charset="0"/>
                <a:sym typeface="Symbol" panose="05050102010706020507" pitchFamily="18" charset="2"/>
              </a:rPr>
              <a:t>l</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个像素，每个像素 </a:t>
            </a:r>
            <a:r>
              <a:rPr lang="en-US" altLang="zh-CN" sz="2400" b="1" i="1" dirty="0" smtClean="0">
                <a:latin typeface="Times New Roman" panose="02020603050405020304" pitchFamily="18" charset="0"/>
                <a:sym typeface="Symbol" panose="05050102010706020507" pitchFamily="18" charset="2"/>
              </a:rPr>
              <a:t>b</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位</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h</a:t>
            </a:r>
            <a:r>
              <a:rPr lang="en-US" altLang="zh-CN" sz="2400" b="1" i="1" baseline="-25000" dirty="0">
                <a:latin typeface="Times New Roman" panose="02020603050405020304" pitchFamily="18" charset="0"/>
                <a:sym typeface="Symbol" panose="05050102010706020507" pitchFamily="18" charset="2"/>
              </a:rPr>
              <a:t>i</a:t>
            </a:r>
            <a:r>
              <a:rPr lang="zh-CN" altLang="en-US" sz="2400" b="1" i="1" baseline="-25000"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为 该</a:t>
            </a:r>
            <a:r>
              <a:rPr lang="zh-CN" altLang="en-US" sz="2400" b="1" i="1" baseline="-25000"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段最大像素的位数</a:t>
            </a:r>
          </a:p>
        </p:txBody>
      </p:sp>
      <p:sp>
        <p:nvSpPr>
          <p:cNvPr id="77828" name="Rectangle 3"/>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77829" name="Object 4"/>
          <p:cNvGraphicFramePr>
            <a:graphicFrameLocks noChangeAspect="1"/>
          </p:cNvGraphicFramePr>
          <p:nvPr>
            <p:extLst>
              <p:ext uri="{D42A27DB-BD31-4B8C-83A1-F6EECF244321}">
                <p14:modId xmlns:p14="http://schemas.microsoft.com/office/powerpoint/2010/main" val="3906422415"/>
              </p:ext>
            </p:extLst>
          </p:nvPr>
        </p:nvGraphicFramePr>
        <p:xfrm>
          <a:off x="1979712" y="3019673"/>
          <a:ext cx="4862513" cy="841375"/>
        </p:xfrm>
        <a:graphic>
          <a:graphicData uri="http://schemas.openxmlformats.org/presentationml/2006/ole">
            <mc:AlternateContent xmlns:mc="http://schemas.openxmlformats.org/markup-compatibility/2006">
              <mc:Choice xmlns:v="urn:schemas-microsoft-com:vml" Requires="v">
                <p:oleObj spid="_x0000_s77840" name="公式" r:id="rId4" imgW="2387600" imgH="393700" progId="Equation.3">
                  <p:embed/>
                </p:oleObj>
              </mc:Choice>
              <mc:Fallback>
                <p:oleObj name="公式" r:id="rId4" imgW="23876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019673"/>
                        <a:ext cx="486251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5"/>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77831" name="Text Box 6"/>
          <p:cNvSpPr txBox="1">
            <a:spLocks noChangeArrowheads="1"/>
          </p:cNvSpPr>
          <p:nvPr/>
        </p:nvSpPr>
        <p:spPr bwMode="auto">
          <a:xfrm>
            <a:off x="503237" y="3901491"/>
            <a:ext cx="813752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300"/>
              </a:spcBef>
              <a:buFontTx/>
              <a:buNone/>
            </a:pPr>
            <a:r>
              <a:rPr lang="zh-CN" altLang="en-US" sz="2400" b="1" dirty="0">
                <a:latin typeface="宋体" panose="02010600030101010101" pitchFamily="2" charset="-122"/>
              </a:rPr>
              <a:t>约束条件：</a:t>
            </a:r>
            <a:r>
              <a:rPr lang="zh-CN" altLang="en-US" sz="2400" b="1" dirty="0">
                <a:latin typeface="Times New Roman" panose="02020603050405020304" pitchFamily="18" charset="0"/>
              </a:rPr>
              <a:t>每段像素个数  </a:t>
            </a:r>
            <a:r>
              <a:rPr lang="en-US" altLang="zh-CN" sz="2400" b="1" i="1" dirty="0" smtClean="0">
                <a:latin typeface="Times New Roman" panose="02020603050405020304" pitchFamily="18" charset="0"/>
              </a:rPr>
              <a:t>l</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rPr>
              <a:t>256</a:t>
            </a:r>
            <a:endParaRPr lang="en-US" altLang="zh-CN" sz="2400" b="1" dirty="0">
              <a:latin typeface="Times New Roman" panose="02020603050405020304" pitchFamily="18" charset="0"/>
            </a:endParaRPr>
          </a:p>
          <a:p>
            <a:pPr eaLnBrk="1" hangingPunct="1">
              <a:spcBef>
                <a:spcPts val="300"/>
              </a:spcBef>
              <a:buFontTx/>
              <a:buNone/>
            </a:pPr>
            <a:r>
              <a:rPr lang="zh-CN" altLang="en-US" sz="2400" b="1" dirty="0">
                <a:latin typeface="Times New Roman" panose="02020603050405020304" pitchFamily="18" charset="0"/>
              </a:rPr>
              <a:t>段头</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位： </a:t>
            </a:r>
            <a:r>
              <a:rPr lang="en-US" altLang="zh-CN" sz="2400" b="1" i="1" dirty="0" smtClean="0">
                <a:latin typeface="Times New Roman" panose="02020603050405020304" pitchFamily="18" charset="0"/>
              </a:rPr>
              <a:t>b</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a:latin typeface="Times New Roman" panose="02020603050405020304" pitchFamily="18" charset="0"/>
              </a:rPr>
              <a:t>的二进制表示</a:t>
            </a:r>
            <a:r>
              <a:rPr lang="en-US" altLang="zh-CN" sz="2400" b="1" dirty="0">
                <a:latin typeface="Times New Roman" panose="02020603050405020304" pitchFamily="18" charset="0"/>
              </a:rPr>
              <a:t>(3 </a:t>
            </a:r>
            <a:r>
              <a:rPr lang="zh-CN" altLang="en-US" sz="2400" b="1" dirty="0">
                <a:latin typeface="Times New Roman" panose="02020603050405020304" pitchFamily="18" charset="0"/>
              </a:rPr>
              <a:t>位</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 </a:t>
            </a:r>
            <a:r>
              <a:rPr lang="en-US" altLang="zh-CN" sz="2400" b="1" i="1" dirty="0" smtClean="0">
                <a:latin typeface="Times New Roman" panose="02020603050405020304" pitchFamily="18" charset="0"/>
              </a:rPr>
              <a:t>l</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a:latin typeface="Times New Roman" panose="02020603050405020304" pitchFamily="18" charset="0"/>
              </a:rPr>
              <a:t>的二进制表示</a:t>
            </a:r>
            <a:r>
              <a:rPr lang="en-US" altLang="zh-CN" sz="2400" b="1" dirty="0">
                <a:latin typeface="Times New Roman" panose="02020603050405020304" pitchFamily="18" charset="0"/>
              </a:rPr>
              <a:t>(8</a:t>
            </a:r>
            <a:r>
              <a:rPr lang="zh-CN" altLang="en-US" sz="2400" b="1" dirty="0">
                <a:latin typeface="Times New Roman" panose="02020603050405020304" pitchFamily="18" charset="0"/>
              </a:rPr>
              <a:t>位</a:t>
            </a:r>
            <a:r>
              <a:rPr lang="en-US" altLang="zh-CN" sz="2400" b="1" dirty="0">
                <a:latin typeface="Times New Roman" panose="02020603050405020304" pitchFamily="18" charset="0"/>
              </a:rPr>
              <a:t>)</a:t>
            </a:r>
          </a:p>
          <a:p>
            <a:pPr eaLnBrk="1" hangingPunct="1">
              <a:spcBef>
                <a:spcPts val="300"/>
              </a:spcBef>
              <a:buFontTx/>
              <a:buNone/>
            </a:pPr>
            <a:r>
              <a:rPr lang="en-US" altLang="zh-CN" sz="2400" b="1" i="1" dirty="0" err="1">
                <a:latin typeface="Times New Roman" panose="02020603050405020304" pitchFamily="18" charset="0"/>
              </a:rPr>
              <a:t>i</a:t>
            </a:r>
            <a:r>
              <a:rPr lang="zh-CN" altLang="en-US" sz="2400" b="1" i="1" dirty="0">
                <a:latin typeface="Times New Roman" panose="02020603050405020304" pitchFamily="18" charset="0"/>
              </a:rPr>
              <a:t> </a:t>
            </a:r>
            <a:r>
              <a:rPr lang="zh-CN" altLang="en-US" sz="2400" b="1" dirty="0">
                <a:latin typeface="Times New Roman" panose="02020603050405020304" pitchFamily="18" charset="0"/>
              </a:rPr>
              <a:t>段占用空间：</a:t>
            </a:r>
            <a:r>
              <a:rPr lang="en-US" altLang="zh-CN" sz="2400" b="1" i="1" dirty="0" smtClean="0">
                <a:latin typeface="Times New Roman" panose="02020603050405020304" pitchFamily="18" charset="0"/>
              </a:rPr>
              <a:t>b</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l</a:t>
            </a:r>
            <a:r>
              <a:rPr lang="en-US" altLang="zh-CN" sz="2400" b="1" dirty="0" smtClean="0">
                <a:latin typeface="Times New Roman" panose="02020603050405020304" pitchFamily="18" charset="0"/>
              </a:rPr>
              <a:t>[ </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dirty="0">
                <a:latin typeface="Times New Roman" panose="02020603050405020304" pitchFamily="18" charset="0"/>
              </a:rPr>
              <a:t>+ 11  </a:t>
            </a:r>
            <a:endParaRPr lang="zh-CN" altLang="en-US" sz="2400" b="1" dirty="0">
              <a:latin typeface="Times New Roman" panose="02020603050405020304" pitchFamily="18" charset="0"/>
              <a:sym typeface="Symbol" panose="05050102010706020507" pitchFamily="18" charset="2"/>
            </a:endParaRPr>
          </a:p>
          <a:p>
            <a:pPr eaLnBrk="1" hangingPunct="1">
              <a:spcBef>
                <a:spcPts val="1800"/>
              </a:spcBef>
              <a:buFontTx/>
              <a:buNone/>
            </a:pPr>
            <a:r>
              <a:rPr lang="zh-CN" altLang="en-US" sz="2400" b="1" dirty="0">
                <a:latin typeface="Times New Roman" panose="02020603050405020304" pitchFamily="18" charset="0"/>
              </a:rPr>
              <a:t>问题 ：给定像素</a:t>
            </a:r>
            <a:r>
              <a:rPr lang="zh-CN" altLang="en-US" sz="2400" b="1" dirty="0" smtClean="0">
                <a:latin typeface="Times New Roman" panose="02020603050405020304" pitchFamily="18" charset="0"/>
              </a:rPr>
              <a:t>序列 </a:t>
            </a:r>
            <a:r>
              <a:rPr lang="en-US" altLang="zh-CN" sz="2400" b="1" dirty="0" smtClean="0">
                <a:latin typeface="Times New Roman" panose="02020603050405020304" pitchFamily="18" charset="0"/>
              </a:rPr>
              <a:t>&lt; </a:t>
            </a:r>
            <a:r>
              <a:rPr lang="en-US" altLang="zh-CN" sz="2400" b="1" i="1" dirty="0">
                <a:latin typeface="Times New Roman" panose="02020603050405020304" pitchFamily="18" charset="0"/>
              </a:rPr>
              <a:t>p</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a:t>
            </a:r>
            <a:r>
              <a:rPr lang="en-US" altLang="zh-CN" sz="2400" b="1" i="1" dirty="0" err="1">
                <a:latin typeface="Times New Roman" panose="02020603050405020304" pitchFamily="18" charset="0"/>
              </a:rPr>
              <a:t>p</a:t>
            </a:r>
            <a:r>
              <a:rPr lang="en-US" altLang="zh-CN" sz="2400" b="1" i="1" baseline="-25000" dirty="0" err="1">
                <a:latin typeface="Times New Roman" panose="02020603050405020304" pitchFamily="18" charset="0"/>
              </a:rPr>
              <a:t>n</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，确定最优分段，即</a:t>
            </a:r>
          </a:p>
        </p:txBody>
      </p:sp>
      <p:sp>
        <p:nvSpPr>
          <p:cNvPr id="77832" name="Rectangle 7"/>
          <p:cNvSpPr>
            <a:spLocks noGrp="1" noChangeArrowheads="1"/>
          </p:cNvSpPr>
          <p:nvPr>
            <p:ph type="title"/>
          </p:nvPr>
        </p:nvSpPr>
        <p:spPr>
          <a:xfrm>
            <a:off x="428625" y="142875"/>
            <a:ext cx="8429625" cy="811213"/>
          </a:xfrm>
        </p:spPr>
        <p:txBody>
          <a:bodyPr/>
          <a:lstStyle/>
          <a:p>
            <a:r>
              <a:rPr lang="en-US" altLang="zh-CN" sz="4000" b="1" smtClean="0">
                <a:solidFill>
                  <a:srgbClr val="C00000"/>
                </a:solidFill>
                <a:latin typeface="Times New Roman" panose="02020603050405020304" pitchFamily="18" charset="0"/>
                <a:cs typeface="Times New Roman" panose="02020603050405020304" pitchFamily="18" charset="0"/>
              </a:rPr>
              <a:t>3.3.4</a:t>
            </a:r>
            <a:r>
              <a:rPr lang="zh-CN" altLang="en-US" sz="4000" b="1" smtClean="0">
                <a:solidFill>
                  <a:srgbClr val="C00000"/>
                </a:solidFill>
              </a:rPr>
              <a:t> 图像压缩</a:t>
            </a:r>
          </a:p>
        </p:txBody>
      </p:sp>
      <p:graphicFrame>
        <p:nvGraphicFramePr>
          <p:cNvPr id="77833" name="Object 9"/>
          <p:cNvGraphicFramePr>
            <a:graphicFrameLocks noChangeAspect="1"/>
          </p:cNvGraphicFramePr>
          <p:nvPr/>
        </p:nvGraphicFramePr>
        <p:xfrm>
          <a:off x="1214438" y="5715000"/>
          <a:ext cx="6865937" cy="642938"/>
        </p:xfrm>
        <a:graphic>
          <a:graphicData uri="http://schemas.openxmlformats.org/presentationml/2006/ole">
            <mc:AlternateContent xmlns:mc="http://schemas.openxmlformats.org/markup-compatibility/2006">
              <mc:Choice xmlns:v="urn:schemas-microsoft-com:vml" Requires="v">
                <p:oleObj spid="_x0000_s77841" name="公式" r:id="rId6" imgW="3390900" imgH="317500" progId="Equation.3">
                  <p:embed/>
                </p:oleObj>
              </mc:Choice>
              <mc:Fallback>
                <p:oleObj name="公式" r:id="rId6" imgW="3390900" imgH="3175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5715000"/>
                        <a:ext cx="68659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9CF052-0C24-45DC-B452-42C148A8E970}" type="slidenum">
              <a:rPr lang="en-US" altLang="zh-CN" sz="1800" smtClean="0"/>
              <a:pPr>
                <a:spcBef>
                  <a:spcPct val="0"/>
                </a:spcBef>
                <a:buFontTx/>
                <a:buNone/>
              </a:pPr>
              <a:t>33</a:t>
            </a:fld>
            <a:endParaRPr lang="en-US" altLang="zh-CN" sz="1800" smtClean="0"/>
          </a:p>
        </p:txBody>
      </p:sp>
      <p:sp>
        <p:nvSpPr>
          <p:cNvPr id="79875" name="Rectangle 2"/>
          <p:cNvSpPr>
            <a:spLocks noChangeArrowheads="1"/>
          </p:cNvSpPr>
          <p:nvPr/>
        </p:nvSpPr>
        <p:spPr bwMode="auto">
          <a:xfrm>
            <a:off x="250825" y="1071563"/>
            <a:ext cx="835342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1500">
              <a:spcBef>
                <a:spcPct val="20000"/>
              </a:spcBef>
              <a:buFont typeface="Arial" panose="020B0604020202020204" pitchFamily="34" charset="0"/>
              <a:buChar char="•"/>
              <a:tabLst>
                <a:tab pos="3552825" algn="l"/>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3552825" algn="l"/>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3552825" algn="l"/>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3552825" algn="l"/>
              </a:tabLst>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1800"/>
              </a:spcAft>
              <a:buFontTx/>
              <a:buNone/>
            </a:pPr>
            <a:r>
              <a:rPr lang="zh-CN" altLang="en-US" sz="2400" b="1" dirty="0">
                <a:latin typeface="Times New Roman" panose="02020603050405020304" pitchFamily="18" charset="0"/>
              </a:rPr>
              <a:t>灰度值序列   </a:t>
            </a:r>
            <a:r>
              <a:rPr lang="en-US" altLang="zh-CN" sz="2400" b="1" i="1" dirty="0" smtClean="0">
                <a:latin typeface="Times New Roman" panose="02020603050405020304" pitchFamily="18" charset="0"/>
              </a:rPr>
              <a:t>P </a:t>
            </a:r>
            <a:r>
              <a:rPr lang="en-US" altLang="zh-CN" sz="2400" b="1" dirty="0" smtClean="0">
                <a:latin typeface="Times New Roman" panose="02020603050405020304" pitchFamily="18" charset="0"/>
              </a:rPr>
              <a:t>= &lt;</a:t>
            </a:r>
            <a:r>
              <a:rPr lang="en-US" altLang="zh-CN" sz="2400" b="1" dirty="0">
                <a:latin typeface="Times New Roman" panose="02020603050405020304" pitchFamily="18" charset="0"/>
              </a:rPr>
              <a:t>10,12,15,255,1,2,1,1,2,2,1,1&gt;</a:t>
            </a:r>
          </a:p>
          <a:p>
            <a:pPr eaLnBrk="1" hangingPunct="1">
              <a:spcBef>
                <a:spcPts val="600"/>
              </a:spcBef>
              <a:buFontTx/>
              <a:buNone/>
            </a:pPr>
            <a:r>
              <a:rPr lang="zh-CN" altLang="en-US" sz="2400" b="1" dirty="0">
                <a:latin typeface="Times New Roman" panose="02020603050405020304" pitchFamily="18" charset="0"/>
              </a:rPr>
              <a:t>分</a:t>
            </a:r>
            <a:r>
              <a:rPr lang="zh-CN" altLang="en-US" sz="2400" b="1" dirty="0" smtClean="0">
                <a:latin typeface="Times New Roman" panose="02020603050405020304" pitchFamily="18" charset="0"/>
              </a:rPr>
              <a:t>法 </a:t>
            </a:r>
            <a:r>
              <a:rPr lang="en-US" altLang="zh-CN" sz="2400" b="1" dirty="0" smtClean="0">
                <a:latin typeface="Times New Roman" panose="02020603050405020304" pitchFamily="18" charset="0"/>
              </a:rPr>
              <a:t>1</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 S</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=&lt;10,12,15&gt;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=&lt;255&gt;,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=&lt;1,2,1,1,2,2,1,1&gt;</a:t>
            </a:r>
          </a:p>
          <a:p>
            <a:pPr eaLnBrk="1" hangingPunct="1">
              <a:spcBef>
                <a:spcPts val="600"/>
              </a:spcBef>
              <a:buFontTx/>
              <a:buNone/>
            </a:pPr>
            <a:r>
              <a:rPr lang="zh-CN" altLang="en-US" sz="2400" b="1" dirty="0">
                <a:latin typeface="Times New Roman" panose="02020603050405020304" pitchFamily="18" charset="0"/>
              </a:rPr>
              <a:t>分</a:t>
            </a:r>
            <a:r>
              <a:rPr lang="zh-CN" altLang="en-US" sz="2400" b="1" dirty="0" smtClean="0">
                <a:latin typeface="Times New Roman" panose="02020603050405020304" pitchFamily="18" charset="0"/>
              </a:rPr>
              <a:t>法 </a:t>
            </a:r>
            <a:r>
              <a:rPr lang="en-US" altLang="zh-CN" sz="2400" b="1" dirty="0" smtClean="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=&lt;10,12,15,255,1,2,1,1,2,2,1,1&gt;</a:t>
            </a:r>
          </a:p>
          <a:p>
            <a:pPr eaLnBrk="1" hangingPunct="1">
              <a:spcBef>
                <a:spcPts val="600"/>
              </a:spcBef>
              <a:buFontTx/>
              <a:buNone/>
            </a:pPr>
            <a:r>
              <a:rPr lang="zh-CN" altLang="en-US" sz="2400" b="1" dirty="0">
                <a:latin typeface="Times New Roman" panose="02020603050405020304" pitchFamily="18" charset="0"/>
              </a:rPr>
              <a:t>分</a:t>
            </a:r>
            <a:r>
              <a:rPr lang="zh-CN" altLang="en-US" sz="2400" b="1" dirty="0" smtClean="0">
                <a:latin typeface="Times New Roman" panose="02020603050405020304" pitchFamily="18" charset="0"/>
              </a:rPr>
              <a:t>法 </a:t>
            </a:r>
            <a:r>
              <a:rPr lang="en-US" altLang="zh-CN" sz="2400" b="1" dirty="0" smtClean="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分成</a:t>
            </a:r>
            <a:r>
              <a:rPr lang="en-US" altLang="zh-CN" sz="2400" b="1" dirty="0">
                <a:latin typeface="Times New Roman" panose="02020603050405020304" pitchFamily="18" charset="0"/>
              </a:rPr>
              <a:t>12</a:t>
            </a:r>
            <a:r>
              <a:rPr lang="zh-CN" altLang="en-US" sz="2400" b="1" dirty="0">
                <a:latin typeface="Times New Roman" panose="02020603050405020304" pitchFamily="18" charset="0"/>
              </a:rPr>
              <a:t>组，每组一个数</a:t>
            </a:r>
          </a:p>
          <a:p>
            <a:pPr eaLnBrk="1" hangingPunct="1">
              <a:spcBef>
                <a:spcPts val="1800"/>
              </a:spcBef>
              <a:buFontTx/>
              <a:buNone/>
            </a:pPr>
            <a:r>
              <a:rPr lang="zh-CN" altLang="en-US" sz="2400" b="1" dirty="0">
                <a:latin typeface="Times New Roman" panose="02020603050405020304" pitchFamily="18" charset="0"/>
              </a:rPr>
              <a:t>存储空间 </a:t>
            </a:r>
          </a:p>
          <a:p>
            <a:pPr eaLnBrk="1" hangingPunct="1">
              <a:spcBef>
                <a:spcPts val="600"/>
              </a:spcBef>
              <a:buFontTx/>
              <a:buNone/>
            </a:pPr>
            <a:r>
              <a:rPr lang="zh-CN" altLang="en-US" sz="2400" b="1" dirty="0">
                <a:latin typeface="Times New Roman" panose="02020603050405020304" pitchFamily="18" charset="0"/>
              </a:rPr>
              <a:t>        分</a:t>
            </a:r>
            <a:r>
              <a:rPr lang="zh-CN" altLang="en-US" sz="2400" b="1" dirty="0" smtClean="0">
                <a:latin typeface="Times New Roman" panose="02020603050405020304" pitchFamily="18" charset="0"/>
              </a:rPr>
              <a:t>法 </a:t>
            </a:r>
            <a:r>
              <a:rPr lang="en-US" altLang="zh-CN" sz="2400" b="1" dirty="0" smtClean="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11</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3+4</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3+8</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1+2</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8=69</a:t>
            </a:r>
            <a:r>
              <a:rPr lang="en-US" altLang="zh-CN" sz="2400" b="1" dirty="0">
                <a:latin typeface="Times New Roman" panose="02020603050405020304" pitchFamily="18" charset="0"/>
                <a:sym typeface="Symbol" panose="05050102010706020507" pitchFamily="18" charset="2"/>
              </a:rPr>
              <a:t>	</a:t>
            </a:r>
          </a:p>
          <a:p>
            <a:pPr eaLnBrk="1" hangingPunct="1">
              <a:spcBef>
                <a:spcPts val="600"/>
              </a:spcBef>
              <a:buFontTx/>
              <a:buNone/>
            </a:pP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分</a:t>
            </a:r>
            <a:r>
              <a:rPr lang="zh-CN" altLang="en-US" sz="2400" b="1" dirty="0" smtClean="0">
                <a:latin typeface="Times New Roman" panose="02020603050405020304" pitchFamily="18" charset="0"/>
                <a:sym typeface="Symbol" panose="05050102010706020507" pitchFamily="18" charset="2"/>
              </a:rPr>
              <a:t>法 </a:t>
            </a:r>
            <a:r>
              <a:rPr lang="en-US" altLang="zh-CN" sz="2400" b="1" dirty="0" smtClean="0">
                <a:latin typeface="Times New Roman" panose="02020603050405020304" pitchFamily="18" charset="0"/>
                <a:sym typeface="Symbol" panose="05050102010706020507" pitchFamily="18" charset="2"/>
              </a:rPr>
              <a:t>2</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11</a:t>
            </a:r>
            <a:r>
              <a:rPr lang="en-US" altLang="zh-CN" sz="2400" b="1" dirty="0">
                <a:latin typeface="Times New Roman" panose="02020603050405020304" pitchFamily="18" charset="0"/>
              </a:rPr>
              <a:t>1+8</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12=107</a:t>
            </a:r>
            <a:endParaRPr lang="en-US" altLang="zh-CN" sz="2400" b="1" dirty="0">
              <a:latin typeface="Times New Roman" panose="02020603050405020304" pitchFamily="18" charset="0"/>
              <a:sym typeface="Symbol" panose="05050102010706020507" pitchFamily="18" charset="2"/>
            </a:endParaRPr>
          </a:p>
          <a:p>
            <a:pPr eaLnBrk="1" hangingPunct="1">
              <a:spcBef>
                <a:spcPts val="600"/>
              </a:spcBef>
              <a:buFontTx/>
              <a:buNone/>
            </a:pP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分</a:t>
            </a:r>
            <a:r>
              <a:rPr lang="zh-CN" altLang="en-US" sz="2400" b="1" dirty="0" smtClean="0">
                <a:latin typeface="Times New Roman" panose="02020603050405020304" pitchFamily="18" charset="0"/>
                <a:sym typeface="Symbol" panose="05050102010706020507" pitchFamily="18" charset="2"/>
              </a:rPr>
              <a:t>法 </a:t>
            </a:r>
            <a:r>
              <a:rPr lang="en-US" altLang="zh-CN" sz="2400" b="1" dirty="0" smtClean="0">
                <a:latin typeface="Times New Roman" panose="02020603050405020304" pitchFamily="18" charset="0"/>
                <a:sym typeface="Symbol" panose="05050102010706020507" pitchFamily="18" charset="2"/>
              </a:rPr>
              <a:t>3</a:t>
            </a:r>
            <a:r>
              <a:rPr lang="zh-CN" altLang="en-US"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11</a:t>
            </a:r>
            <a:r>
              <a:rPr lang="en-US" altLang="zh-CN" sz="2400" b="1" dirty="0">
                <a:latin typeface="Times New Roman" panose="02020603050405020304" pitchFamily="18" charset="0"/>
              </a:rPr>
              <a:t>12+4</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3+8</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1+1</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5+2</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3=163</a:t>
            </a:r>
          </a:p>
          <a:p>
            <a:pPr eaLnBrk="1" hangingPunct="1">
              <a:lnSpc>
                <a:spcPct val="150000"/>
              </a:lnSpc>
              <a:spcBef>
                <a:spcPts val="1800"/>
              </a:spcBef>
              <a:buFontTx/>
              <a:buNone/>
            </a:pPr>
            <a:r>
              <a:rPr lang="zh-CN" altLang="en-US" sz="2400" b="1" dirty="0">
                <a:latin typeface="Times New Roman" panose="02020603050405020304" pitchFamily="18" charset="0"/>
              </a:rPr>
              <a:t>结论：分</a:t>
            </a:r>
            <a:r>
              <a:rPr lang="zh-CN" altLang="en-US" sz="2400" b="1" dirty="0" smtClean="0">
                <a:latin typeface="Times New Roman" panose="02020603050405020304" pitchFamily="18" charset="0"/>
              </a:rPr>
              <a:t>法 </a:t>
            </a:r>
            <a:r>
              <a:rPr lang="en-US" altLang="zh-CN" sz="2400" b="1" dirty="0" smtClean="0">
                <a:latin typeface="Times New Roman" panose="02020603050405020304" pitchFamily="18" charset="0"/>
              </a:rPr>
              <a:t>1 </a:t>
            </a:r>
            <a:r>
              <a:rPr lang="zh-CN" altLang="en-US" sz="2400" b="1" dirty="0" smtClean="0">
                <a:latin typeface="Times New Roman" panose="02020603050405020304" pitchFamily="18" charset="0"/>
              </a:rPr>
              <a:t>是</a:t>
            </a:r>
            <a:r>
              <a:rPr lang="zh-CN" altLang="en-US" sz="2400" b="1" dirty="0">
                <a:latin typeface="Times New Roman" panose="02020603050405020304" pitchFamily="18" charset="0"/>
              </a:rPr>
              <a:t>其中最优的分法</a:t>
            </a:r>
            <a:endParaRPr lang="en-US" altLang="zh-CN" sz="2400" b="1" dirty="0">
              <a:latin typeface="Times New Roman" panose="02020603050405020304" pitchFamily="18" charset="0"/>
            </a:endParaRPr>
          </a:p>
        </p:txBody>
      </p:sp>
      <p:sp>
        <p:nvSpPr>
          <p:cNvPr id="79876" name="Rectangle 4"/>
          <p:cNvSpPr>
            <a:spLocks noGrp="1" noChangeArrowheads="1"/>
          </p:cNvSpPr>
          <p:nvPr>
            <p:ph type="title"/>
          </p:nvPr>
        </p:nvSpPr>
        <p:spPr/>
        <p:txBody>
          <a:bodyPr/>
          <a:lstStyle/>
          <a:p>
            <a:r>
              <a:rPr lang="zh-CN" altLang="en-US" sz="4000" b="1" smtClean="0">
                <a:solidFill>
                  <a:srgbClr val="C00000"/>
                </a:solidFill>
              </a:rPr>
              <a:t>实例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sldNum" sz="quarter" idx="12"/>
          </p:nvPr>
        </p:nvSpPr>
        <p:spPr bwMode="auto">
          <a:xfrm>
            <a:off x="6553200" y="6592888"/>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684D1C-2350-4CD1-AD22-0E1D6741BF7D}" type="slidenum">
              <a:rPr lang="en-US" altLang="zh-CN" sz="1800" smtClean="0"/>
              <a:pPr>
                <a:spcBef>
                  <a:spcPct val="0"/>
                </a:spcBef>
                <a:buFontTx/>
                <a:buNone/>
              </a:pPr>
              <a:t>34</a:t>
            </a:fld>
            <a:endParaRPr lang="en-US" altLang="zh-CN" sz="1800" smtClean="0"/>
          </a:p>
        </p:txBody>
      </p:sp>
      <p:sp>
        <p:nvSpPr>
          <p:cNvPr id="81923" name="Rectangle 2"/>
          <p:cNvSpPr>
            <a:spLocks noChangeArrowheads="1"/>
          </p:cNvSpPr>
          <p:nvPr/>
        </p:nvSpPr>
        <p:spPr bwMode="auto">
          <a:xfrm>
            <a:off x="611188" y="902275"/>
            <a:ext cx="799306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800" b="1" dirty="0">
                <a:latin typeface="Times New Roman" panose="02020603050405020304" pitchFamily="18" charset="0"/>
              </a:rPr>
              <a:t>递推方程</a:t>
            </a:r>
          </a:p>
          <a:p>
            <a:pPr eaLnBrk="1" hangingPunct="1">
              <a:lnSpc>
                <a:spcPct val="150000"/>
              </a:lnSpc>
              <a:spcBef>
                <a:spcPct val="0"/>
              </a:spcBef>
              <a:buFontTx/>
              <a:buNone/>
            </a:pPr>
            <a:r>
              <a:rPr lang="zh-CN" altLang="en-US" sz="2400" b="1" dirty="0">
                <a:latin typeface="Times New Roman" panose="02020603050405020304" pitchFamily="18" charset="0"/>
              </a:rPr>
              <a:t> </a:t>
            </a:r>
            <a:r>
              <a:rPr lang="zh-CN" altLang="en-US" sz="2400" b="1" dirty="0" smtClean="0">
                <a:latin typeface="Times New Roman" panose="02020603050405020304" pitchFamily="18" charset="0"/>
              </a:rPr>
              <a:t>设 </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zh-CN" altLang="en-US" sz="2400" b="1" dirty="0">
                <a:latin typeface="Times New Roman" panose="02020603050405020304" pitchFamily="18" charset="0"/>
              </a:rPr>
              <a:t>是像素序列</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p</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a:latin typeface="Times New Roman" panose="02020603050405020304" pitchFamily="18" charset="0"/>
              </a:rPr>
              <a:t>p</a:t>
            </a:r>
            <a:r>
              <a:rPr lang="en-US" altLang="zh-CN" sz="2400" b="1" i="1" baseline="-25000" dirty="0">
                <a:latin typeface="Times New Roman" panose="02020603050405020304" pitchFamily="18" charset="0"/>
              </a:rPr>
              <a:t>i</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的最优分段所需存储位数</a:t>
            </a:r>
          </a:p>
        </p:txBody>
      </p:sp>
      <p:sp>
        <p:nvSpPr>
          <p:cNvPr id="81924" name="Rectangle 3"/>
          <p:cNvSpPr>
            <a:spLocks noChangeArrowheads="1"/>
          </p:cNvSpPr>
          <p:nvPr/>
        </p:nvSpPr>
        <p:spPr bwMode="auto">
          <a:xfrm>
            <a:off x="0"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81925" name="Text Box 7"/>
          <p:cNvSpPr txBox="1">
            <a:spLocks noChangeArrowheads="1"/>
          </p:cNvSpPr>
          <p:nvPr/>
        </p:nvSpPr>
        <p:spPr bwMode="auto">
          <a:xfrm>
            <a:off x="6434138" y="5905500"/>
            <a:ext cx="2951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j*</a:t>
            </a:r>
            <a:r>
              <a:rPr lang="en-US" altLang="zh-CN" sz="2400" b="1" i="1">
                <a:latin typeface="Times New Roman" panose="02020603050405020304" pitchFamily="18" charset="0"/>
                <a:sym typeface="Symbol" panose="05050102010706020507" pitchFamily="18" charset="2"/>
              </a:rPr>
              <a:t>b</a:t>
            </a:r>
            <a:r>
              <a:rPr lang="en-US" altLang="zh-CN" sz="2400" b="1">
                <a:latin typeface="Times New Roman" panose="02020603050405020304" pitchFamily="18" charset="0"/>
                <a:sym typeface="Symbol" panose="05050102010706020507" pitchFamily="18" charset="2"/>
              </a:rPr>
              <a:t>max(</a:t>
            </a:r>
            <a:r>
              <a:rPr lang="en-US" altLang="zh-CN" sz="2400" b="1" i="1">
                <a:latin typeface="Times New Roman" panose="02020603050405020304" pitchFamily="18" charset="0"/>
                <a:sym typeface="Symbol" panose="05050102010706020507" pitchFamily="18" charset="2"/>
              </a:rPr>
              <a:t>i</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j</a:t>
            </a:r>
            <a:r>
              <a:rPr lang="en-US" altLang="zh-CN" sz="2400" b="1">
                <a:latin typeface="Times New Roman" panose="02020603050405020304" pitchFamily="18" charset="0"/>
                <a:sym typeface="Symbol" panose="05050102010706020507" pitchFamily="18" charset="2"/>
              </a:rPr>
              <a:t>+1,</a:t>
            </a:r>
            <a:r>
              <a:rPr lang="en-US" altLang="zh-CN" sz="2400" b="1" i="1">
                <a:latin typeface="Times New Roman" panose="02020603050405020304" pitchFamily="18" charset="0"/>
                <a:sym typeface="Symbol" panose="05050102010706020507" pitchFamily="18" charset="2"/>
              </a:rPr>
              <a:t>i</a:t>
            </a:r>
            <a:r>
              <a:rPr lang="en-US" altLang="zh-CN" sz="2400" b="1">
                <a:latin typeface="Times New Roman" panose="02020603050405020304" pitchFamily="18" charset="0"/>
                <a:sym typeface="Symbol" panose="05050102010706020507" pitchFamily="18" charset="2"/>
              </a:rPr>
              <a:t>)</a:t>
            </a:r>
          </a:p>
        </p:txBody>
      </p:sp>
      <p:grpSp>
        <p:nvGrpSpPr>
          <p:cNvPr id="81926" name="Group 8"/>
          <p:cNvGrpSpPr>
            <a:grpSpLocks/>
          </p:cNvGrpSpPr>
          <p:nvPr/>
        </p:nvGrpSpPr>
        <p:grpSpPr bwMode="auto">
          <a:xfrm>
            <a:off x="1141413" y="4797425"/>
            <a:ext cx="7235825" cy="1616075"/>
            <a:chOff x="703" y="3067"/>
            <a:chExt cx="4558" cy="1018"/>
          </a:xfrm>
        </p:grpSpPr>
        <p:sp>
          <p:nvSpPr>
            <p:cNvPr id="81931" name="Freeform 9"/>
            <p:cNvSpPr>
              <a:spLocks/>
            </p:cNvSpPr>
            <p:nvPr/>
          </p:nvSpPr>
          <p:spPr bwMode="auto">
            <a:xfrm>
              <a:off x="703" y="3113"/>
              <a:ext cx="4354" cy="635"/>
            </a:xfrm>
            <a:custGeom>
              <a:avLst/>
              <a:gdLst>
                <a:gd name="T0" fmla="*/ 0 w 4354"/>
                <a:gd name="T1" fmla="*/ 0 h 635"/>
                <a:gd name="T2" fmla="*/ 0 w 4354"/>
                <a:gd name="T3" fmla="*/ 635 h 635"/>
                <a:gd name="T4" fmla="*/ 4354 w 4354"/>
                <a:gd name="T5" fmla="*/ 635 h 635"/>
                <a:gd name="T6" fmla="*/ 4354 w 4354"/>
                <a:gd name="T7" fmla="*/ 0 h 635"/>
                <a:gd name="T8" fmla="*/ 0 60000 65536"/>
                <a:gd name="T9" fmla="*/ 0 60000 65536"/>
                <a:gd name="T10" fmla="*/ 0 60000 65536"/>
                <a:gd name="T11" fmla="*/ 0 60000 65536"/>
                <a:gd name="T12" fmla="*/ 0 w 4354"/>
                <a:gd name="T13" fmla="*/ 0 h 635"/>
                <a:gd name="T14" fmla="*/ 4354 w 4354"/>
                <a:gd name="T15" fmla="*/ 635 h 635"/>
              </a:gdLst>
              <a:ahLst/>
              <a:cxnLst>
                <a:cxn ang="T8">
                  <a:pos x="T0" y="T1"/>
                </a:cxn>
                <a:cxn ang="T9">
                  <a:pos x="T2" y="T3"/>
                </a:cxn>
                <a:cxn ang="T10">
                  <a:pos x="T4" y="T5"/>
                </a:cxn>
                <a:cxn ang="T11">
                  <a:pos x="T6" y="T7"/>
                </a:cxn>
              </a:cxnLst>
              <a:rect l="T12" t="T13" r="T14" b="T15"/>
              <a:pathLst>
                <a:path w="4354" h="635">
                  <a:moveTo>
                    <a:pt x="0" y="0"/>
                  </a:moveTo>
                  <a:lnTo>
                    <a:pt x="0" y="635"/>
                  </a:lnTo>
                  <a:lnTo>
                    <a:pt x="4354" y="635"/>
                  </a:lnTo>
                  <a:lnTo>
                    <a:pt x="435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32" name="Line 10"/>
            <p:cNvSpPr>
              <a:spLocks noChangeShapeType="1"/>
            </p:cNvSpPr>
            <p:nvPr/>
          </p:nvSpPr>
          <p:spPr bwMode="auto">
            <a:xfrm>
              <a:off x="3288" y="3067"/>
              <a:ext cx="0" cy="6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Text Box 11"/>
            <p:cNvSpPr txBox="1">
              <a:spLocks noChangeArrowheads="1"/>
            </p:cNvSpPr>
            <p:nvPr/>
          </p:nvSpPr>
          <p:spPr bwMode="auto">
            <a:xfrm>
              <a:off x="793" y="3294"/>
              <a:ext cx="41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              </a:t>
              </a:r>
              <a:r>
                <a:rPr lang="en-US" altLang="zh-CN" sz="2800" b="1" i="1">
                  <a:latin typeface="Times New Roman" panose="02020603050405020304" pitchFamily="18" charset="0"/>
                </a:rPr>
                <a:t> P</a:t>
              </a:r>
              <a:r>
                <a:rPr lang="en-US" altLang="zh-CN" sz="2800" b="1" i="1" baseline="-25000">
                  <a:latin typeface="Times New Roman" panose="02020603050405020304" pitchFamily="18" charset="0"/>
                </a:rPr>
                <a:t>i-j</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i-j</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   …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i</a:t>
              </a:r>
            </a:p>
          </p:txBody>
        </p:sp>
        <p:sp>
          <p:nvSpPr>
            <p:cNvPr id="81934" name="Text Box 12"/>
            <p:cNvSpPr txBox="1">
              <a:spLocks noChangeArrowheads="1"/>
            </p:cNvSpPr>
            <p:nvPr/>
          </p:nvSpPr>
          <p:spPr bwMode="auto">
            <a:xfrm>
              <a:off x="1315" y="3794"/>
              <a:ext cx="39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i="1">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i-j</a:t>
              </a:r>
              <a:r>
                <a:rPr lang="en-US" altLang="zh-CN" sz="2400" b="1">
                  <a:latin typeface="Times New Roman" panose="02020603050405020304" pitchFamily="18" charset="0"/>
                </a:rPr>
                <a:t>]</a:t>
              </a:r>
              <a:r>
                <a:rPr lang="zh-CN" altLang="en-US" sz="2400" b="1">
                  <a:latin typeface="Times New Roman" panose="02020603050405020304" pitchFamily="18" charset="0"/>
                </a:rPr>
                <a:t>位                          </a:t>
              </a:r>
              <a:r>
                <a:rPr lang="zh-CN" altLang="en-US" sz="2400" b="1" i="1">
                  <a:latin typeface="Times New Roman" panose="02020603050405020304" pitchFamily="18" charset="0"/>
                </a:rPr>
                <a:t> </a:t>
              </a:r>
              <a:r>
                <a:rPr lang="en-US" altLang="zh-CN" sz="2400" b="1" i="1">
                  <a:latin typeface="Times New Roman" panose="02020603050405020304" pitchFamily="18" charset="0"/>
                </a:rPr>
                <a:t>j </a:t>
              </a:r>
              <a:r>
                <a:rPr lang="zh-CN" altLang="en-US" sz="2400" b="1">
                  <a:latin typeface="Times New Roman" panose="02020603050405020304" pitchFamily="18" charset="0"/>
                </a:rPr>
                <a:t>个灰度</a:t>
              </a:r>
            </a:p>
          </p:txBody>
        </p:sp>
      </p:grpSp>
      <p:sp>
        <p:nvSpPr>
          <p:cNvPr id="81927" name="Rectangle 13"/>
          <p:cNvSpPr>
            <a:spLocks noGrp="1" noChangeArrowheads="1"/>
          </p:cNvSpPr>
          <p:nvPr>
            <p:ph type="title"/>
          </p:nvPr>
        </p:nvSpPr>
        <p:spPr>
          <a:xfrm>
            <a:off x="457200" y="333375"/>
            <a:ext cx="8229600" cy="633413"/>
          </a:xfrm>
        </p:spPr>
        <p:txBody>
          <a:bodyPr/>
          <a:lstStyle/>
          <a:p>
            <a:r>
              <a:rPr lang="zh-CN" altLang="en-US" sz="4000" b="1" smtClean="0">
                <a:solidFill>
                  <a:srgbClr val="C00000"/>
                </a:solidFill>
              </a:rPr>
              <a:t>算法设计</a:t>
            </a:r>
          </a:p>
        </p:txBody>
      </p:sp>
      <p:sp>
        <p:nvSpPr>
          <p:cNvPr id="3" name="文本框 2"/>
          <p:cNvSpPr txBox="1">
            <a:spLocks noRot="1" noChangeAspect="1" noMove="1" noResize="1" noEditPoints="1" noAdjustHandles="1" noChangeArrowheads="1" noChangeShapeType="1" noTextEdit="1"/>
          </p:cNvSpPr>
          <p:nvPr/>
        </p:nvSpPr>
        <p:spPr>
          <a:xfrm>
            <a:off x="1141170" y="3299429"/>
            <a:ext cx="5426229" cy="528414"/>
          </a:xfrm>
          <a:prstGeom prst="rect">
            <a:avLst/>
          </a:prstGeom>
          <a:blipFill>
            <a:blip r:embed="rId3"/>
            <a:stretch>
              <a:fillRect l="-787" r="-787" b="-14943"/>
            </a:stretch>
          </a:blipFill>
        </p:spPr>
        <p:txBody>
          <a:bodyPr/>
          <a:lstStyle/>
          <a:p>
            <a:r>
              <a:rPr lang="zh-CN" altLang="en-US">
                <a:noFill/>
              </a:rPr>
              <a:t> </a:t>
            </a:r>
          </a:p>
        </p:txBody>
      </p:sp>
      <p:sp>
        <p:nvSpPr>
          <p:cNvPr id="4" name="文本框 3"/>
          <p:cNvSpPr txBox="1">
            <a:spLocks noRot="1" noChangeAspect="1" noMove="1" noResize="1" noEditPoints="1" noAdjustHandles="1" noChangeArrowheads="1" noChangeShapeType="1" noTextEdit="1"/>
          </p:cNvSpPr>
          <p:nvPr/>
        </p:nvSpPr>
        <p:spPr>
          <a:xfrm>
            <a:off x="1093073" y="2472927"/>
            <a:ext cx="7225889" cy="529056"/>
          </a:xfrm>
          <a:prstGeom prst="rect">
            <a:avLst/>
          </a:prstGeom>
          <a:blipFill>
            <a:blip r:embed="rId4"/>
            <a:stretch>
              <a:fillRect l="-337" r="-422" b="-19767"/>
            </a:stretch>
          </a:blipFill>
        </p:spPr>
        <p:txBody>
          <a:bodyPr/>
          <a:lstStyle/>
          <a:p>
            <a:r>
              <a:rPr lang="zh-CN" altLang="en-US">
                <a:noFill/>
              </a:rPr>
              <a:t> </a:t>
            </a:r>
          </a:p>
        </p:txBody>
      </p:sp>
      <p:sp>
        <p:nvSpPr>
          <p:cNvPr id="81930" name="文本框 4"/>
          <p:cNvSpPr txBox="1">
            <a:spLocks noChangeArrowheads="1"/>
          </p:cNvSpPr>
          <p:nvPr/>
        </p:nvSpPr>
        <p:spPr bwMode="auto">
          <a:xfrm>
            <a:off x="1147763" y="4106863"/>
            <a:ext cx="23129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cs typeface="Times New Roman" panose="02020603050405020304" pitchFamily="18" charset="0"/>
              </a:rPr>
              <a:t>S</a:t>
            </a:r>
            <a:r>
              <a:rPr lang="en-US" altLang="zh-CN" sz="2400" b="1">
                <a:latin typeface="Times New Roman" panose="02020603050405020304" pitchFamily="18" charset="0"/>
                <a:cs typeface="Times New Roman" panose="02020603050405020304" pitchFamily="18" charset="0"/>
              </a:rPr>
              <a:t>[1] = </a:t>
            </a:r>
            <a:r>
              <a:rPr lang="en-US" altLang="zh-CN" sz="2400" b="1" i="1">
                <a:latin typeface="Times New Roman" panose="02020603050405020304" pitchFamily="18" charset="0"/>
                <a:cs typeface="Times New Roman" panose="02020603050405020304" pitchFamily="18" charset="0"/>
              </a:rPr>
              <a:t>b</a:t>
            </a:r>
            <a:r>
              <a:rPr lang="en-US" altLang="zh-CN" sz="2400" b="1">
                <a:latin typeface="Times New Roman" panose="02020603050405020304" pitchFamily="18" charset="0"/>
                <a:cs typeface="Times New Roman" panose="02020603050405020304" pitchFamily="18" charset="0"/>
              </a:rPr>
              <a:t>[11] + 11</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FBA27B-A0A8-4471-9A9E-4C9879EF9F3A}" type="slidenum">
              <a:rPr lang="en-US" altLang="zh-CN" sz="1800" smtClean="0"/>
              <a:pPr>
                <a:spcBef>
                  <a:spcPct val="0"/>
                </a:spcBef>
                <a:buFontTx/>
                <a:buNone/>
              </a:pPr>
              <a:t>35</a:t>
            </a:fld>
            <a:endParaRPr lang="en-US" altLang="zh-CN" sz="1800" smtClean="0"/>
          </a:p>
        </p:txBody>
      </p:sp>
      <p:sp>
        <p:nvSpPr>
          <p:cNvPr id="83971" name="Rectangle 2"/>
          <p:cNvSpPr>
            <a:spLocks noChangeArrowheads="1"/>
          </p:cNvSpPr>
          <p:nvPr/>
        </p:nvSpPr>
        <p:spPr bwMode="auto">
          <a:xfrm>
            <a:off x="357188" y="928688"/>
            <a:ext cx="8569325" cy="5324475"/>
          </a:xfrm>
          <a:prstGeom prst="rect">
            <a:avLst/>
          </a:prstGeom>
          <a:solidFill>
            <a:srgbClr val="FFFFFF"/>
          </a:solidFill>
          <a:ln w="9525">
            <a:solidFill>
              <a:srgbClr val="FFFFFF"/>
            </a:solidFill>
            <a:miter lim="800000"/>
            <a:headEnd/>
            <a:tailEnd/>
          </a:ln>
        </p:spPr>
        <p:txBody>
          <a:bodyPr anchor="ctr">
            <a:spAutoFit/>
          </a:bodyPr>
          <a:lstStyle>
            <a:lvl1pPr>
              <a:spcBef>
                <a:spcPct val="20000"/>
              </a:spcBef>
              <a:buFont typeface="Arial" panose="020B0604020202020204" pitchFamily="34" charset="0"/>
              <a:buChar char="•"/>
              <a:tabLst>
                <a:tab pos="228600" algn="l"/>
              </a:tabLst>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tabLst>
                <a:tab pos="228600" algn="l"/>
              </a:tabLst>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28600" algn="l"/>
              </a:tabLst>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28600" algn="l"/>
              </a:tabLst>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dirty="0">
                <a:solidFill>
                  <a:srgbClr val="C00000"/>
                </a:solidFill>
                <a:latin typeface="Times New Roman" panose="02020603050405020304" pitchFamily="18" charset="0"/>
                <a:ea typeface="黑体" panose="02010609060101010101" pitchFamily="49" charset="-122"/>
              </a:rPr>
              <a:t>算法</a:t>
            </a:r>
            <a:r>
              <a:rPr lang="en-US" altLang="zh-CN" sz="2800" b="1" dirty="0">
                <a:solidFill>
                  <a:srgbClr val="C00000"/>
                </a:solidFill>
                <a:latin typeface="Times New Roman" panose="02020603050405020304" pitchFamily="18" charset="0"/>
                <a:ea typeface="黑体" panose="02010609060101010101" pitchFamily="49" charset="-122"/>
              </a:rPr>
              <a:t>3.6 Compress (</a:t>
            </a:r>
            <a:r>
              <a:rPr lang="en-US" altLang="zh-CN" sz="2800" b="1" i="1" dirty="0" err="1">
                <a:solidFill>
                  <a:srgbClr val="C00000"/>
                </a:solidFill>
                <a:latin typeface="Times New Roman" panose="02020603050405020304" pitchFamily="18" charset="0"/>
                <a:ea typeface="黑体" panose="02010609060101010101" pitchFamily="49" charset="-122"/>
              </a:rPr>
              <a:t>P</a:t>
            </a:r>
            <a:r>
              <a:rPr lang="en-US" altLang="zh-CN" sz="2800" b="1" dirty="0" err="1">
                <a:solidFill>
                  <a:srgbClr val="C00000"/>
                </a:solidFill>
                <a:latin typeface="Times New Roman" panose="02020603050405020304" pitchFamily="18" charset="0"/>
                <a:ea typeface="黑体" panose="02010609060101010101" pitchFamily="49" charset="-122"/>
              </a:rPr>
              <a:t>,</a:t>
            </a:r>
            <a:r>
              <a:rPr lang="en-US" altLang="zh-CN" sz="2800" b="1" i="1" dirty="0" err="1">
                <a:solidFill>
                  <a:srgbClr val="C00000"/>
                </a:solidFill>
                <a:latin typeface="Times New Roman" panose="02020603050405020304" pitchFamily="18" charset="0"/>
                <a:ea typeface="黑体" panose="02010609060101010101" pitchFamily="49" charset="-122"/>
              </a:rPr>
              <a:t>n</a:t>
            </a:r>
            <a:r>
              <a:rPr lang="en-US" altLang="zh-CN" sz="2800" b="1" dirty="0">
                <a:solidFill>
                  <a:srgbClr val="C00000"/>
                </a:solidFill>
                <a:latin typeface="Times New Roman" panose="02020603050405020304" pitchFamily="18" charset="0"/>
                <a:ea typeface="黑体" panose="02010609060101010101" pitchFamily="49" charset="-122"/>
              </a:rPr>
              <a:t>)</a:t>
            </a:r>
            <a:r>
              <a:rPr lang="en-US" altLang="zh-CN" sz="2400" b="1" dirty="0">
                <a:solidFill>
                  <a:srgbClr val="C00000"/>
                </a:solidFill>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计算最小</a:t>
            </a:r>
            <a:r>
              <a:rPr lang="zh-CN" altLang="en-US" sz="2400" b="1" dirty="0" smtClean="0">
                <a:latin typeface="Times New Roman" panose="02020603050405020304" pitchFamily="18" charset="0"/>
              </a:rPr>
              <a:t>位数 </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n</a:t>
            </a:r>
            <a:r>
              <a:rPr lang="en-US" altLang="zh-CN" sz="2400" b="1" dirty="0">
                <a:latin typeface="Times New Roman" panose="02020603050405020304" pitchFamily="18" charset="0"/>
              </a:rPr>
              <a:t>]</a:t>
            </a:r>
          </a:p>
          <a:p>
            <a:pPr eaLnBrk="1" hangingPunct="1">
              <a:spcBef>
                <a:spcPct val="0"/>
              </a:spcBef>
              <a:buFontTx/>
              <a:buNone/>
            </a:pPr>
            <a:r>
              <a:rPr lang="en-US" altLang="zh-CN" sz="2400" b="1" dirty="0">
                <a:latin typeface="Times New Roman" panose="02020603050405020304" pitchFamily="18" charset="0"/>
              </a:rPr>
              <a:t>1.</a:t>
            </a:r>
            <a:r>
              <a:rPr lang="en-US" altLang="zh-CN" sz="2400" b="1" i="1" dirty="0">
                <a:latin typeface="Times New Roman" panose="02020603050405020304" pitchFamily="18" charset="0"/>
              </a:rPr>
              <a:t> Lmax</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256; </a:t>
            </a:r>
            <a:r>
              <a:rPr lang="en-US" altLang="zh-CN" sz="2400" b="1" i="1" dirty="0">
                <a:latin typeface="Times New Roman" panose="02020603050405020304" pitchFamily="18" charset="0"/>
              </a:rPr>
              <a:t>header</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11; </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[0]</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0</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最大段长</a:t>
            </a:r>
            <a:r>
              <a:rPr lang="en-US" altLang="zh-CN" sz="2400" b="1" i="1" dirty="0" err="1">
                <a:latin typeface="Times New Roman" panose="02020603050405020304" pitchFamily="18" charset="0"/>
                <a:sym typeface="Symbol" panose="05050102010706020507" pitchFamily="18" charset="2"/>
              </a:rPr>
              <a:t>Lmax</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头</a:t>
            </a:r>
            <a:r>
              <a:rPr lang="en-US" altLang="zh-CN" sz="2400" b="1" i="1" dirty="0">
                <a:latin typeface="Times New Roman" panose="02020603050405020304" pitchFamily="18" charset="0"/>
                <a:sym typeface="Symbol" panose="05050102010706020507" pitchFamily="18" charset="2"/>
              </a:rPr>
              <a:t>header</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2. for  </a:t>
            </a:r>
            <a:r>
              <a:rPr lang="en-US" altLang="zh-CN" sz="2400" b="1" i="1" dirty="0">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to  </a:t>
            </a:r>
            <a:r>
              <a:rPr lang="en-US" altLang="zh-CN" sz="2400" b="1" i="1" dirty="0">
                <a:latin typeface="Times New Roman" panose="02020603050405020304" pitchFamily="18" charset="0"/>
              </a:rPr>
              <a:t>n </a:t>
            </a:r>
            <a:r>
              <a:rPr lang="en-US" altLang="zh-CN" sz="2400" b="1" dirty="0">
                <a:latin typeface="Times New Roman" panose="02020603050405020304" pitchFamily="18" charset="0"/>
              </a:rPr>
              <a:t> do</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3.     </a:t>
            </a:r>
            <a:r>
              <a:rPr lang="en-US" altLang="zh-CN" sz="2400" b="1" i="1" dirty="0" smtClean="0">
                <a:latin typeface="Times New Roman" panose="02020603050405020304" pitchFamily="18" charset="0"/>
                <a:sym typeface="Symbol" panose="05050102010706020507" pitchFamily="18" charset="2"/>
              </a:rPr>
              <a:t>b</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length</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sym typeface="Symbol" panose="05050102010706020507" pitchFamily="18" charset="2"/>
              </a:rPr>
              <a:t>b</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是</a:t>
            </a:r>
            <a:r>
              <a:rPr lang="zh-CN" altLang="en-US" sz="2400" b="1" dirty="0" smtClean="0">
                <a:latin typeface="Times New Roman" panose="02020603050405020304" pitchFamily="18" charset="0"/>
                <a:sym typeface="Symbol" panose="05050102010706020507" pitchFamily="18" charset="2"/>
              </a:rPr>
              <a:t>第 </a:t>
            </a:r>
            <a:r>
              <a:rPr lang="en-US" altLang="zh-CN" sz="2400" b="1" i="1" dirty="0" err="1" smtClean="0">
                <a:latin typeface="Times New Roman" panose="02020603050405020304" pitchFamily="18" charset="0"/>
                <a:sym typeface="Symbol" panose="05050102010706020507" pitchFamily="18" charset="2"/>
              </a:rPr>
              <a:t>i</a:t>
            </a:r>
            <a:r>
              <a:rPr lang="zh-CN" altLang="en-US" sz="2400" b="1" dirty="0">
                <a:latin typeface="Times New Roman" panose="02020603050405020304" pitchFamily="18" charset="0"/>
                <a:sym typeface="Symbol" panose="05050102010706020507" pitchFamily="18" charset="2"/>
              </a:rPr>
              <a:t>个</a:t>
            </a:r>
            <a:r>
              <a:rPr lang="zh-CN" altLang="en-US" sz="2400" b="1" dirty="0" smtClean="0">
                <a:latin typeface="Times New Roman" panose="02020603050405020304" pitchFamily="18" charset="0"/>
                <a:sym typeface="Symbol" panose="05050102010706020507" pitchFamily="18" charset="2"/>
              </a:rPr>
              <a:t>灰度</a:t>
            </a:r>
            <a:r>
              <a:rPr lang="en-US" altLang="zh-CN" sz="2400" b="1" i="1" dirty="0" smtClean="0">
                <a:latin typeface="Times New Roman" panose="02020603050405020304" pitchFamily="18" charset="0"/>
                <a:sym typeface="Symbol" panose="05050102010706020507" pitchFamily="18" charset="2"/>
              </a:rPr>
              <a:t>P</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的二进制位数</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4.     </a:t>
            </a:r>
            <a:r>
              <a:rPr lang="en-US" altLang="zh-CN" sz="2400" b="1" i="1" dirty="0" err="1">
                <a:latin typeface="Times New Roman" panose="02020603050405020304" pitchFamily="18" charset="0"/>
                <a:sym typeface="Symbol" panose="05050102010706020507" pitchFamily="18" charset="2"/>
              </a:rPr>
              <a:t>bmax</a:t>
            </a:r>
            <a:r>
              <a:rPr lang="en-US" altLang="zh-CN" sz="2400" b="1" dirty="0" err="1">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rPr>
              <a:t>b</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            </a:t>
            </a:r>
            <a:r>
              <a:rPr lang="zh-CN" altLang="en-US" sz="2400" b="1" dirty="0" smtClean="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//3-6</a:t>
            </a:r>
            <a:r>
              <a:rPr lang="zh-CN" altLang="en-US" sz="2400" b="1" dirty="0">
                <a:latin typeface="Times New Roman" panose="02020603050405020304" pitchFamily="18" charset="0"/>
                <a:sym typeface="Symbol" panose="05050102010706020507" pitchFamily="18" charset="2"/>
              </a:rPr>
              <a:t>行分</a:t>
            </a:r>
            <a:r>
              <a:rPr lang="zh-CN" altLang="en-US" sz="2400" b="1" dirty="0" smtClean="0">
                <a:latin typeface="Times New Roman" panose="02020603050405020304" pitchFamily="18" charset="0"/>
                <a:sym typeface="Symbol" panose="05050102010706020507" pitchFamily="18" charset="2"/>
              </a:rPr>
              <a:t>法最后</a:t>
            </a:r>
            <a:r>
              <a:rPr lang="zh-CN" altLang="en-US" sz="2400" b="1" dirty="0">
                <a:latin typeface="Times New Roman" panose="02020603050405020304" pitchFamily="18" charset="0"/>
                <a:sym typeface="Symbol" panose="05050102010706020507" pitchFamily="18" charset="2"/>
              </a:rPr>
              <a:t>一段只有</a:t>
            </a:r>
            <a:r>
              <a:rPr lang="en-US" altLang="zh-CN" sz="2400" b="1" i="1" dirty="0" smtClean="0">
                <a:latin typeface="Times New Roman" panose="02020603050405020304" pitchFamily="18" charset="0"/>
                <a:sym typeface="Symbol" panose="05050102010706020507" pitchFamily="18" charset="2"/>
              </a:rPr>
              <a:t>P</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自己</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5.     </a:t>
            </a:r>
            <a:r>
              <a:rPr lang="en-US" altLang="zh-CN" sz="2400" b="1" i="1" dirty="0" smtClean="0">
                <a:latin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a:t>
            </a:r>
            <a:r>
              <a:rPr lang="en-US" altLang="zh-CN" sz="2400" b="1" i="1" dirty="0" err="1">
                <a:latin typeface="Times New Roman" panose="02020603050405020304" pitchFamily="18" charset="0"/>
              </a:rPr>
              <a:t>bmax</a:t>
            </a:r>
            <a:r>
              <a:rPr lang="en-US" altLang="zh-CN" sz="2400" b="1" i="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6.     </a:t>
            </a:r>
            <a:r>
              <a:rPr lang="en-US" altLang="zh-CN" sz="2400" b="1" i="1" dirty="0" smtClean="0">
                <a:latin typeface="Times New Roman" panose="02020603050405020304" pitchFamily="18" charset="0"/>
                <a:sym typeface="Symbol" panose="05050102010706020507" pitchFamily="18" charset="2"/>
              </a:rPr>
              <a:t>l</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7.     for  </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2  to  min{</a:t>
            </a:r>
            <a:r>
              <a:rPr lang="en-US" altLang="zh-CN" sz="2400" b="1" i="1" dirty="0" err="1">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err="1" smtClean="0">
                <a:latin typeface="Times New Roman" panose="02020603050405020304" pitchFamily="18" charset="0"/>
              </a:rPr>
              <a:t>Lmax</a:t>
            </a:r>
            <a:r>
              <a:rPr lang="en-US" altLang="zh-CN" sz="2400" b="1" dirty="0">
                <a:latin typeface="Times New Roman" panose="02020603050405020304" pitchFamily="18" charset="0"/>
              </a:rPr>
              <a:t>}  do</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最后段含 </a:t>
            </a:r>
            <a:r>
              <a:rPr lang="en-US" altLang="zh-CN" sz="2400" b="1" i="1" dirty="0">
                <a:latin typeface="Times New Roman" panose="02020603050405020304" pitchFamily="18" charset="0"/>
                <a:sym typeface="Symbol" panose="05050102010706020507" pitchFamily="18" charset="2"/>
              </a:rPr>
              <a:t>j </a:t>
            </a:r>
            <a:r>
              <a:rPr lang="zh-CN" altLang="en-US" sz="2400" b="1" dirty="0">
                <a:latin typeface="Times New Roman" panose="02020603050405020304" pitchFamily="18" charset="0"/>
                <a:sym typeface="Symbol" panose="05050102010706020507" pitchFamily="18" charset="2"/>
              </a:rPr>
              <a:t>个像素</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8.         if  </a:t>
            </a:r>
            <a:r>
              <a:rPr lang="en-US" altLang="zh-CN" sz="2400" b="1" i="1" dirty="0" err="1" smtClean="0">
                <a:latin typeface="Times New Roman" panose="02020603050405020304" pitchFamily="18" charset="0"/>
                <a:sym typeface="Symbol" panose="05050102010706020507" pitchFamily="18" charset="2"/>
              </a:rPr>
              <a:t>bmax</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&lt; </a:t>
            </a:r>
            <a:r>
              <a:rPr lang="en-US" altLang="zh-CN" sz="2400" b="1" i="1" dirty="0" smtClean="0">
                <a:latin typeface="Times New Roman" panose="02020603050405020304" pitchFamily="18" charset="0"/>
                <a:sym typeface="Symbol" panose="05050102010706020507" pitchFamily="18" charset="2"/>
              </a:rPr>
              <a:t>b</a:t>
            </a:r>
            <a:r>
              <a:rPr lang="en-US" altLang="zh-CN" sz="2400" b="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sym typeface="Symbol" panose="05050102010706020507" pitchFamily="18" charset="2"/>
              </a:rPr>
              <a:t>i</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+1]   </a:t>
            </a:r>
            <a:r>
              <a:rPr lang="en-US" altLang="zh-CN" sz="2400" b="1" dirty="0" smtClean="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统一段内表示像素的二进制位数</a:t>
            </a:r>
            <a:endParaRPr lang="en-US" altLang="zh-CN" sz="2400" b="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9.              then  </a:t>
            </a:r>
            <a:r>
              <a:rPr lang="en-US" altLang="zh-CN" sz="2400" b="1" i="1" dirty="0" err="1">
                <a:latin typeface="Times New Roman" panose="02020603050405020304" pitchFamily="18" charset="0"/>
                <a:sym typeface="Symbol" panose="05050102010706020507" pitchFamily="18" charset="2"/>
              </a:rPr>
              <a:t>bmax</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b</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i="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+1]</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10.       if  </a:t>
            </a:r>
            <a:r>
              <a:rPr lang="en-US" altLang="zh-CN" sz="2400" b="1" i="1" dirty="0" smtClean="0">
                <a:latin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 &gt; </a:t>
            </a:r>
            <a:r>
              <a:rPr lang="en-US" altLang="zh-CN" sz="2400" b="1" i="1" dirty="0" smtClean="0">
                <a:latin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a:latin typeface="Arial" panose="020B0604020202020204" pitchFamily="34" charset="0"/>
                <a:sym typeface="Symbol" panose="05050102010706020507" pitchFamily="18" charset="2"/>
              </a:rPr>
              <a:t></a:t>
            </a:r>
            <a:r>
              <a:rPr lang="en-US" altLang="zh-CN" sz="1800" dirty="0">
                <a:latin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bmax</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11.            then </a:t>
            </a:r>
            <a:r>
              <a:rPr lang="en-US" altLang="zh-CN" sz="2400" b="1" i="1" dirty="0" smtClean="0">
                <a:latin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i="1" dirty="0">
                <a:latin typeface="Arial" panose="020B0604020202020204" pitchFamily="34" charset="0"/>
                <a:sym typeface="Symbol" panose="05050102010706020507" pitchFamily="18" charset="2"/>
              </a:rPr>
              <a:t></a:t>
            </a:r>
            <a:r>
              <a:rPr lang="en-US" altLang="zh-CN" sz="1800" dirty="0">
                <a:latin typeface="Arial" panose="020B0604020202020204" pitchFamily="34" charset="0"/>
              </a:rPr>
              <a:t> </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bmax</a:t>
            </a:r>
            <a:r>
              <a:rPr lang="en-US" altLang="zh-CN" sz="2400" b="1" i="1" dirty="0">
                <a:latin typeface="Times New Roman" panose="02020603050405020304" pitchFamily="18" charset="0"/>
              </a:rPr>
              <a:t> </a:t>
            </a:r>
            <a:endParaRPr lang="en-US" altLang="zh-CN" sz="2400" b="1" i="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12.                     </a:t>
            </a:r>
            <a:r>
              <a:rPr lang="en-US" altLang="zh-CN" sz="2400" b="1" i="1" dirty="0" smtClean="0">
                <a:latin typeface="Times New Roman" panose="02020603050405020304" pitchFamily="18" charset="0"/>
                <a:sym typeface="Symbol" panose="05050102010706020507" pitchFamily="18" charset="2"/>
              </a:rPr>
              <a:t>l</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j </a:t>
            </a:r>
            <a:endParaRPr lang="en-US" altLang="zh-CN" sz="2400" b="1" i="1" dirty="0">
              <a:latin typeface="Times New Roman" panose="02020603050405020304" pitchFamily="18" charset="0"/>
              <a:sym typeface="Symbol" panose="05050102010706020507" pitchFamily="18" charset="2"/>
            </a:endParaRP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13.   </a:t>
            </a:r>
            <a:r>
              <a:rPr lang="en-US" altLang="zh-CN" sz="2400" b="1" i="1" dirty="0" smtClean="0">
                <a:latin typeface="Times New Roman" panose="02020603050405020304" pitchFamily="18" charset="0"/>
                <a:sym typeface="Symbol" panose="05050102010706020507" pitchFamily="18" charset="2"/>
              </a:rPr>
              <a:t>S</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en-US" altLang="zh-CN" sz="2400" b="1" dirty="0" smtClean="0">
                <a:latin typeface="Times New Roman" panose="02020603050405020304" pitchFamily="18" charset="0"/>
              </a:rPr>
              <a:t>]+</a:t>
            </a:r>
            <a:r>
              <a:rPr lang="en-US" altLang="zh-CN" sz="2400" b="1" i="1" dirty="0">
                <a:latin typeface="Times New Roman" panose="02020603050405020304" pitchFamily="18" charset="0"/>
              </a:rPr>
              <a:t>header   </a:t>
            </a:r>
            <a:r>
              <a:rPr lang="en-US" altLang="zh-CN" sz="2400" b="1" dirty="0">
                <a:latin typeface="Times New Roman" panose="02020603050405020304" pitchFamily="18" charset="0"/>
              </a:rPr>
              <a:t> </a:t>
            </a:r>
          </a:p>
        </p:txBody>
      </p:sp>
      <p:sp>
        <p:nvSpPr>
          <p:cNvPr id="83972" name="Rectangle 4"/>
          <p:cNvSpPr>
            <a:spLocks noChangeArrowheads="1"/>
          </p:cNvSpPr>
          <p:nvPr/>
        </p:nvSpPr>
        <p:spPr bwMode="auto">
          <a:xfrm>
            <a:off x="5410200" y="5786438"/>
            <a:ext cx="3224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00000"/>
                </a:solidFill>
                <a:latin typeface="Times New Roman" panose="02020603050405020304" pitchFamily="18" charset="0"/>
              </a:rPr>
              <a:t>时间复杂度  </a:t>
            </a:r>
            <a:r>
              <a:rPr lang="en-US" altLang="zh-CN" sz="2400" b="1" i="1">
                <a:solidFill>
                  <a:srgbClr val="C00000"/>
                </a:solidFill>
                <a:latin typeface="Times New Roman" panose="02020603050405020304" pitchFamily="18" charset="0"/>
              </a:rPr>
              <a:t>T</a:t>
            </a:r>
            <a:r>
              <a:rPr lang="en-US" altLang="zh-CN" sz="2400" b="1">
                <a:solidFill>
                  <a:srgbClr val="C00000"/>
                </a:solidFill>
                <a:latin typeface="Times New Roman" panose="02020603050405020304" pitchFamily="18" charset="0"/>
              </a:rPr>
              <a:t>(</a:t>
            </a:r>
            <a:r>
              <a:rPr lang="en-US" altLang="zh-CN" sz="2400" b="1" i="1">
                <a:solidFill>
                  <a:srgbClr val="C00000"/>
                </a:solidFill>
                <a:latin typeface="Times New Roman" panose="02020603050405020304" pitchFamily="18" charset="0"/>
              </a:rPr>
              <a:t>n</a:t>
            </a:r>
            <a:r>
              <a:rPr lang="en-US" altLang="zh-CN" sz="2400" b="1">
                <a:solidFill>
                  <a:srgbClr val="C00000"/>
                </a:solidFill>
                <a:latin typeface="Times New Roman" panose="02020603050405020304" pitchFamily="18" charset="0"/>
              </a:rPr>
              <a:t>)=</a:t>
            </a:r>
            <a:r>
              <a:rPr lang="en-US" altLang="zh-CN" sz="2400" b="1" i="1">
                <a:solidFill>
                  <a:srgbClr val="C00000"/>
                </a:solidFill>
                <a:latin typeface="Times New Roman" panose="02020603050405020304" pitchFamily="18" charset="0"/>
              </a:rPr>
              <a:t>O</a:t>
            </a:r>
            <a:r>
              <a:rPr lang="en-US" altLang="zh-CN" sz="2400" b="1">
                <a:solidFill>
                  <a:srgbClr val="C00000"/>
                </a:solidFill>
                <a:latin typeface="Times New Roman" panose="02020603050405020304" pitchFamily="18" charset="0"/>
              </a:rPr>
              <a:t>(</a:t>
            </a:r>
            <a:r>
              <a:rPr lang="en-US" altLang="zh-CN" sz="2400" b="1" i="1">
                <a:solidFill>
                  <a:srgbClr val="C00000"/>
                </a:solidFill>
                <a:latin typeface="Times New Roman" panose="02020603050405020304" pitchFamily="18" charset="0"/>
              </a:rPr>
              <a:t>n</a:t>
            </a:r>
            <a:r>
              <a:rPr lang="en-US" altLang="zh-CN" sz="2400" b="1">
                <a:solidFill>
                  <a:srgbClr val="C00000"/>
                </a:solidFill>
                <a:latin typeface="Times New Roman" panose="02020603050405020304" pitchFamily="18" charset="0"/>
              </a:rPr>
              <a:t>)</a:t>
            </a:r>
            <a:endParaRPr lang="zh-CN" altLang="en-US" sz="2400" b="1">
              <a:solidFill>
                <a:srgbClr val="C00000"/>
              </a:solidFill>
              <a:latin typeface="Times New Roman" panose="02020603050405020304" pitchFamily="18" charset="0"/>
            </a:endParaRPr>
          </a:p>
        </p:txBody>
      </p:sp>
      <p:sp>
        <p:nvSpPr>
          <p:cNvPr id="83973" name="Rectangle 5"/>
          <p:cNvSpPr>
            <a:spLocks noGrp="1" noChangeArrowheads="1"/>
          </p:cNvSpPr>
          <p:nvPr>
            <p:ph type="title"/>
          </p:nvPr>
        </p:nvSpPr>
        <p:spPr>
          <a:xfrm>
            <a:off x="457200" y="185738"/>
            <a:ext cx="8229600" cy="671512"/>
          </a:xfrm>
        </p:spPr>
        <p:txBody>
          <a:bodyPr/>
          <a:lstStyle/>
          <a:p>
            <a:r>
              <a:rPr lang="zh-CN" altLang="en-US" sz="4000" b="1" smtClean="0">
                <a:solidFill>
                  <a:srgbClr val="C00000"/>
                </a:solidFill>
              </a:rPr>
              <a:t>算法</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001000" y="152400"/>
            <a:ext cx="928688" cy="1204913"/>
          </a:xfrm>
        </p:spPr>
        <p:txBody>
          <a:bodyPr/>
          <a:lstStyle/>
          <a:p>
            <a:r>
              <a:rPr lang="zh-CN" altLang="en-US" sz="4000" b="1" smtClean="0">
                <a:solidFill>
                  <a:srgbClr val="C00000"/>
                </a:solidFill>
              </a:rPr>
              <a:t>实</a:t>
            </a:r>
            <a:r>
              <a:rPr lang="en-US" altLang="zh-CN" sz="4000" b="1" smtClean="0">
                <a:solidFill>
                  <a:srgbClr val="C00000"/>
                </a:solidFill>
              </a:rPr>
              <a:t/>
            </a:r>
            <a:br>
              <a:rPr lang="en-US" altLang="zh-CN" sz="4000" b="1" smtClean="0">
                <a:solidFill>
                  <a:srgbClr val="C00000"/>
                </a:solidFill>
              </a:rPr>
            </a:br>
            <a:r>
              <a:rPr lang="zh-CN" altLang="en-US" sz="4000" b="1" smtClean="0">
                <a:solidFill>
                  <a:srgbClr val="C00000"/>
                </a:solidFill>
              </a:rPr>
              <a:t>例</a:t>
            </a:r>
          </a:p>
        </p:txBody>
      </p:sp>
      <p:sp>
        <p:nvSpPr>
          <p:cNvPr id="141313" name="Rectangle 1"/>
          <p:cNvSpPr>
            <a:spLocks noChangeArrowheads="1"/>
          </p:cNvSpPr>
          <p:nvPr/>
        </p:nvSpPr>
        <p:spPr bwMode="auto">
          <a:xfrm>
            <a:off x="428625" y="214313"/>
            <a:ext cx="8929688"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p>
            <a:pPr indent="293688">
              <a:defRPr/>
            </a:pPr>
            <a:r>
              <a:rPr lang="en-US" altLang="zh-CN" sz="2400" b="1" i="1" dirty="0" smtClean="0">
                <a:latin typeface="Times New Roman" pitchFamily="18" charset="0"/>
                <a:cs typeface="Times New Roman" pitchFamily="18" charset="0"/>
              </a:rPr>
              <a:t>P </a:t>
            </a:r>
            <a:r>
              <a:rPr lang="en-US" altLang="zh-CN" sz="2400" b="1" dirty="0" smtClean="0">
                <a:latin typeface="Times New Roman" pitchFamily="18" charset="0"/>
                <a:cs typeface="Times New Roman" pitchFamily="18" charset="0"/>
              </a:rPr>
              <a:t>=&lt;</a:t>
            </a:r>
            <a:r>
              <a:rPr lang="en-US" altLang="zh-CN" sz="2400" b="1" dirty="0">
                <a:latin typeface="Times New Roman" pitchFamily="18" charset="0"/>
                <a:cs typeface="Times New Roman" pitchFamily="18" charset="0"/>
              </a:rPr>
              <a:t>10, 12, 15, 255, 1, 2&gt;. </a:t>
            </a:r>
          </a:p>
          <a:p>
            <a:pPr indent="293688">
              <a:defRPr/>
            </a:pP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[1]=15,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[2]=19,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[3]=23,</a:t>
            </a: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[4]=42,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[5]=50</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indent="293688">
              <a:defRPr/>
            </a:pPr>
            <a:r>
              <a:rPr lang="en-US" altLang="zh-CN" sz="2400" b="1" i="1" dirty="0">
                <a:latin typeface="Times New Roman" pitchFamily="18" charset="0"/>
                <a:cs typeface="Times New Roman" pitchFamily="18" charset="0"/>
              </a:rPr>
              <a:t>l</a:t>
            </a:r>
            <a:r>
              <a:rPr lang="en-US" altLang="zh-CN" sz="2400" b="1" dirty="0">
                <a:latin typeface="Times New Roman" pitchFamily="18" charset="0"/>
                <a:cs typeface="Times New Roman" pitchFamily="18" charset="0"/>
              </a:rPr>
              <a:t>[1]=1,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l</a:t>
            </a:r>
            <a:r>
              <a:rPr lang="en-US" altLang="zh-CN" sz="2400" b="1" dirty="0">
                <a:latin typeface="Times New Roman" pitchFamily="18" charset="0"/>
                <a:cs typeface="Times New Roman" pitchFamily="18" charset="0"/>
              </a:rPr>
              <a:t>[2]=2,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l</a:t>
            </a:r>
            <a:r>
              <a:rPr lang="en-US" altLang="zh-CN" sz="2400" b="1" dirty="0">
                <a:latin typeface="Times New Roman" pitchFamily="18" charset="0"/>
                <a:cs typeface="Times New Roman" pitchFamily="18" charset="0"/>
              </a:rPr>
              <a:t>[3]=3,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l</a:t>
            </a:r>
            <a:r>
              <a:rPr lang="en-US" altLang="zh-CN" sz="2400" b="1" dirty="0">
                <a:latin typeface="Times New Roman" pitchFamily="18" charset="0"/>
                <a:cs typeface="Times New Roman" pitchFamily="18" charset="0"/>
              </a:rPr>
              <a:t>[4]=1, </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l</a:t>
            </a:r>
            <a:r>
              <a:rPr lang="en-US" altLang="zh-CN" sz="2400" b="1" dirty="0">
                <a:latin typeface="Times New Roman" pitchFamily="18" charset="0"/>
                <a:cs typeface="Times New Roman" pitchFamily="18" charset="0"/>
              </a:rPr>
              <a:t>[5]=2 </a:t>
            </a:r>
            <a:endParaRPr lang="en-US" altLang="zh-CN" sz="2400" b="1" dirty="0"/>
          </a:p>
        </p:txBody>
      </p:sp>
      <p:graphicFrame>
        <p:nvGraphicFramePr>
          <p:cNvPr id="9" name="表格 8"/>
          <p:cNvGraphicFramePr>
            <a:graphicFrameLocks noGrp="1"/>
          </p:cNvGraphicFramePr>
          <p:nvPr/>
        </p:nvGraphicFramePr>
        <p:xfrm>
          <a:off x="1071563" y="1714500"/>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1" name="矩形 10"/>
          <p:cNvSpPr>
            <a:spLocks noChangeArrowheads="1"/>
          </p:cNvSpPr>
          <p:nvPr/>
        </p:nvSpPr>
        <p:spPr bwMode="auto">
          <a:xfrm>
            <a:off x="3643313" y="200025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latin typeface="Times New Roman" panose="02020603050405020304" pitchFamily="18" charset="0"/>
                <a:cs typeface="Times New Roman" panose="02020603050405020304" pitchFamily="18" charset="0"/>
              </a:rPr>
              <a:t> </a:t>
            </a:r>
            <a:r>
              <a:rPr lang="en-US" altLang="zh-CN" sz="1800" b="1" i="1">
                <a:latin typeface="Times New Roman" panose="02020603050405020304" pitchFamily="18" charset="0"/>
                <a:cs typeface="Times New Roman" panose="02020603050405020304" pitchFamily="18" charset="0"/>
              </a:rPr>
              <a:t>S</a:t>
            </a:r>
            <a:r>
              <a:rPr lang="en-US" altLang="zh-CN" sz="1800" b="1">
                <a:latin typeface="Times New Roman" panose="02020603050405020304" pitchFamily="18" charset="0"/>
                <a:cs typeface="Times New Roman" panose="02020603050405020304" pitchFamily="18" charset="0"/>
              </a:rPr>
              <a:t>[5]=50                </a:t>
            </a:r>
            <a:r>
              <a:rPr lang="zh-CN" altLang="en-US" sz="1800" b="1">
                <a:latin typeface="Times New Roman" panose="02020603050405020304" pitchFamily="18" charset="0"/>
                <a:cs typeface="Times New Roman" panose="02020603050405020304" pitchFamily="18" charset="0"/>
              </a:rPr>
              <a:t>                 </a:t>
            </a:r>
            <a:r>
              <a:rPr lang="en-US" altLang="zh-CN" sz="1800" b="1">
                <a:latin typeface="Times New Roman" panose="02020603050405020304" pitchFamily="18" charset="0"/>
                <a:cs typeface="Times New Roman" panose="02020603050405020304" pitchFamily="18" charset="0"/>
              </a:rPr>
              <a:t>          1×2</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graphicFrame>
        <p:nvGraphicFramePr>
          <p:cNvPr id="12" name="表格 11"/>
          <p:cNvGraphicFramePr>
            <a:graphicFrameLocks noGrp="1"/>
          </p:cNvGraphicFramePr>
          <p:nvPr/>
        </p:nvGraphicFramePr>
        <p:xfrm>
          <a:off x="1071563" y="2571750"/>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3" name="矩形 12"/>
          <p:cNvSpPr>
            <a:spLocks noChangeArrowheads="1"/>
          </p:cNvSpPr>
          <p:nvPr/>
        </p:nvSpPr>
        <p:spPr bwMode="auto">
          <a:xfrm>
            <a:off x="2857500" y="2857500"/>
            <a:ext cx="535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latin typeface="Times New Roman" panose="02020603050405020304" pitchFamily="18" charset="0"/>
                <a:cs typeface="Times New Roman" panose="02020603050405020304" pitchFamily="18" charset="0"/>
              </a:rPr>
              <a:t> </a:t>
            </a:r>
            <a:r>
              <a:rPr lang="en-US" altLang="zh-CN" sz="1800" b="1" i="1">
                <a:latin typeface="Times New Roman" panose="02020603050405020304" pitchFamily="18" charset="0"/>
                <a:cs typeface="Times New Roman" panose="02020603050405020304" pitchFamily="18" charset="0"/>
              </a:rPr>
              <a:t>S</a:t>
            </a:r>
            <a:r>
              <a:rPr lang="en-US" altLang="zh-CN" sz="1800" b="1">
                <a:latin typeface="Times New Roman" panose="02020603050405020304" pitchFamily="18" charset="0"/>
                <a:cs typeface="Times New Roman" panose="02020603050405020304" pitchFamily="18" charset="0"/>
              </a:rPr>
              <a:t>[4]=42                </a:t>
            </a:r>
            <a:r>
              <a:rPr lang="zh-CN" altLang="en-US" sz="1800" b="1">
                <a:latin typeface="Times New Roman" panose="02020603050405020304" pitchFamily="18" charset="0"/>
                <a:cs typeface="Times New Roman" panose="02020603050405020304" pitchFamily="18" charset="0"/>
              </a:rPr>
              <a:t>                         </a:t>
            </a:r>
            <a:r>
              <a:rPr lang="en-US" altLang="zh-CN" sz="1800" b="1">
                <a:latin typeface="Times New Roman" panose="02020603050405020304" pitchFamily="18" charset="0"/>
                <a:cs typeface="Times New Roman" panose="02020603050405020304" pitchFamily="18" charset="0"/>
              </a:rPr>
              <a:t>  2×2</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graphicFrame>
        <p:nvGraphicFramePr>
          <p:cNvPr id="14" name="表格 13"/>
          <p:cNvGraphicFramePr>
            <a:graphicFrameLocks noGrp="1"/>
          </p:cNvGraphicFramePr>
          <p:nvPr/>
        </p:nvGraphicFramePr>
        <p:xfrm>
          <a:off x="1071563" y="3357563"/>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5" name="矩形 14"/>
          <p:cNvSpPr>
            <a:spLocks noChangeArrowheads="1"/>
          </p:cNvSpPr>
          <p:nvPr/>
        </p:nvSpPr>
        <p:spPr bwMode="auto">
          <a:xfrm>
            <a:off x="2428875" y="36433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latin typeface="Times New Roman" panose="02020603050405020304" pitchFamily="18" charset="0"/>
                <a:cs typeface="Times New Roman" panose="02020603050405020304" pitchFamily="18" charset="0"/>
              </a:rPr>
              <a:t> </a:t>
            </a:r>
            <a:r>
              <a:rPr lang="en-US" altLang="zh-CN" sz="1800" b="1" i="1">
                <a:latin typeface="Times New Roman" panose="02020603050405020304" pitchFamily="18" charset="0"/>
                <a:cs typeface="Times New Roman" panose="02020603050405020304" pitchFamily="18" charset="0"/>
              </a:rPr>
              <a:t>S</a:t>
            </a:r>
            <a:r>
              <a:rPr lang="en-US" altLang="zh-CN" sz="1800" b="1">
                <a:latin typeface="Times New Roman" panose="02020603050405020304" pitchFamily="18" charset="0"/>
                <a:cs typeface="Times New Roman" panose="02020603050405020304" pitchFamily="18" charset="0"/>
              </a:rPr>
              <a:t>[3]=23                </a:t>
            </a:r>
            <a:r>
              <a:rPr lang="zh-CN" altLang="en-US" sz="1800" b="1">
                <a:latin typeface="Times New Roman" panose="02020603050405020304" pitchFamily="18" charset="0"/>
                <a:cs typeface="Times New Roman" panose="02020603050405020304" pitchFamily="18" charset="0"/>
              </a:rPr>
              <a:t>                 </a:t>
            </a:r>
            <a:r>
              <a:rPr lang="en-US" altLang="zh-CN" sz="1800" b="1">
                <a:latin typeface="Times New Roman" panose="02020603050405020304" pitchFamily="18" charset="0"/>
                <a:cs typeface="Times New Roman" panose="02020603050405020304" pitchFamily="18" charset="0"/>
              </a:rPr>
              <a:t>          3×8</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graphicFrame>
        <p:nvGraphicFramePr>
          <p:cNvPr id="16" name="表格 15"/>
          <p:cNvGraphicFramePr>
            <a:graphicFrameLocks noGrp="1"/>
          </p:cNvGraphicFramePr>
          <p:nvPr/>
        </p:nvGraphicFramePr>
        <p:xfrm>
          <a:off x="1071563" y="4143375"/>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7" name="矩形 16"/>
          <p:cNvSpPr>
            <a:spLocks noChangeArrowheads="1"/>
          </p:cNvSpPr>
          <p:nvPr/>
        </p:nvSpPr>
        <p:spPr bwMode="auto">
          <a:xfrm>
            <a:off x="1785938" y="442912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latin typeface="Times New Roman" panose="02020603050405020304" pitchFamily="18" charset="0"/>
                <a:cs typeface="Times New Roman" panose="02020603050405020304" pitchFamily="18" charset="0"/>
              </a:rPr>
              <a:t> </a:t>
            </a:r>
            <a:r>
              <a:rPr lang="en-US" altLang="zh-CN" sz="1800" b="1" i="1">
                <a:latin typeface="Times New Roman" panose="02020603050405020304" pitchFamily="18" charset="0"/>
                <a:cs typeface="Times New Roman" panose="02020603050405020304" pitchFamily="18" charset="0"/>
              </a:rPr>
              <a:t>S</a:t>
            </a:r>
            <a:r>
              <a:rPr lang="en-US" altLang="zh-CN" sz="1800" b="1">
                <a:latin typeface="Times New Roman" panose="02020603050405020304" pitchFamily="18" charset="0"/>
                <a:cs typeface="Times New Roman" panose="02020603050405020304" pitchFamily="18" charset="0"/>
              </a:rPr>
              <a:t>[2]=19                </a:t>
            </a:r>
            <a:r>
              <a:rPr lang="zh-CN" altLang="en-US" sz="1800" b="1">
                <a:latin typeface="Times New Roman" panose="02020603050405020304" pitchFamily="18" charset="0"/>
                <a:cs typeface="Times New Roman" panose="02020603050405020304" pitchFamily="18" charset="0"/>
              </a:rPr>
              <a:t>                 </a:t>
            </a:r>
            <a:r>
              <a:rPr lang="en-US" altLang="zh-CN" sz="1800" b="1">
                <a:latin typeface="Times New Roman" panose="02020603050405020304" pitchFamily="18" charset="0"/>
                <a:cs typeface="Times New Roman" panose="02020603050405020304" pitchFamily="18" charset="0"/>
              </a:rPr>
              <a:t>          4×8</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graphicFrame>
        <p:nvGraphicFramePr>
          <p:cNvPr id="18" name="表格 17"/>
          <p:cNvGraphicFramePr>
            <a:graphicFrameLocks noGrp="1"/>
          </p:cNvGraphicFramePr>
          <p:nvPr/>
        </p:nvGraphicFramePr>
        <p:xfrm>
          <a:off x="1071563" y="4987925"/>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19" name="矩形 18"/>
          <p:cNvSpPr>
            <a:spLocks noChangeArrowheads="1"/>
          </p:cNvSpPr>
          <p:nvPr/>
        </p:nvSpPr>
        <p:spPr bwMode="auto">
          <a:xfrm>
            <a:off x="1285875" y="52736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i="1">
                <a:latin typeface="Times New Roman" panose="02020603050405020304" pitchFamily="18" charset="0"/>
                <a:cs typeface="Times New Roman" panose="02020603050405020304" pitchFamily="18" charset="0"/>
              </a:rPr>
              <a:t> </a:t>
            </a:r>
            <a:r>
              <a:rPr lang="en-US" altLang="zh-CN" sz="1800" b="1" i="1">
                <a:latin typeface="Times New Roman" panose="02020603050405020304" pitchFamily="18" charset="0"/>
                <a:cs typeface="Times New Roman" panose="02020603050405020304" pitchFamily="18" charset="0"/>
              </a:rPr>
              <a:t>S</a:t>
            </a:r>
            <a:r>
              <a:rPr lang="en-US" altLang="zh-CN" sz="1800" b="1">
                <a:latin typeface="Times New Roman" panose="02020603050405020304" pitchFamily="18" charset="0"/>
                <a:cs typeface="Times New Roman" panose="02020603050405020304" pitchFamily="18" charset="0"/>
              </a:rPr>
              <a:t>[1]=15                </a:t>
            </a:r>
            <a:r>
              <a:rPr lang="zh-CN" altLang="en-US" sz="1800" b="1">
                <a:latin typeface="Times New Roman" panose="02020603050405020304" pitchFamily="18" charset="0"/>
                <a:cs typeface="Times New Roman" panose="02020603050405020304" pitchFamily="18" charset="0"/>
              </a:rPr>
              <a:t>                 </a:t>
            </a:r>
            <a:r>
              <a:rPr lang="en-US" altLang="zh-CN" sz="1800" b="1">
                <a:latin typeface="Times New Roman" panose="02020603050405020304" pitchFamily="18" charset="0"/>
                <a:cs typeface="Times New Roman" panose="02020603050405020304" pitchFamily="18" charset="0"/>
              </a:rPr>
              <a:t>          5×8</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graphicFrame>
        <p:nvGraphicFramePr>
          <p:cNvPr id="20" name="表格 19"/>
          <p:cNvGraphicFramePr>
            <a:graphicFrameLocks noGrp="1"/>
          </p:cNvGraphicFramePr>
          <p:nvPr/>
        </p:nvGraphicFramePr>
        <p:xfrm>
          <a:off x="1071563" y="5845175"/>
          <a:ext cx="6929436" cy="304800"/>
        </p:xfrm>
        <a:graphic>
          <a:graphicData uri="http://schemas.openxmlformats.org/drawingml/2006/table">
            <a:tbl>
              <a:tblPr/>
              <a:tblGrid>
                <a:gridCol w="1154906">
                  <a:extLst>
                    <a:ext uri="{9D8B030D-6E8A-4147-A177-3AD203B41FA5}">
                      <a16:colId xmlns:a16="http://schemas.microsoft.com/office/drawing/2014/main" val="20000"/>
                    </a:ext>
                  </a:extLst>
                </a:gridCol>
                <a:gridCol w="1154906">
                  <a:extLst>
                    <a:ext uri="{9D8B030D-6E8A-4147-A177-3AD203B41FA5}">
                      <a16:colId xmlns:a16="http://schemas.microsoft.com/office/drawing/2014/main" val="20001"/>
                    </a:ext>
                  </a:extLst>
                </a:gridCol>
                <a:gridCol w="1154906">
                  <a:extLst>
                    <a:ext uri="{9D8B030D-6E8A-4147-A177-3AD203B41FA5}">
                      <a16:colId xmlns:a16="http://schemas.microsoft.com/office/drawing/2014/main" val="20002"/>
                    </a:ext>
                  </a:extLst>
                </a:gridCol>
                <a:gridCol w="1154906">
                  <a:extLst>
                    <a:ext uri="{9D8B030D-6E8A-4147-A177-3AD203B41FA5}">
                      <a16:colId xmlns:a16="http://schemas.microsoft.com/office/drawing/2014/main" val="20003"/>
                    </a:ext>
                  </a:extLst>
                </a:gridCol>
                <a:gridCol w="1154906">
                  <a:extLst>
                    <a:ext uri="{9D8B030D-6E8A-4147-A177-3AD203B41FA5}">
                      <a16:colId xmlns:a16="http://schemas.microsoft.com/office/drawing/2014/main" val="20004"/>
                    </a:ext>
                  </a:extLst>
                </a:gridCol>
                <a:gridCol w="1154906">
                  <a:extLst>
                    <a:ext uri="{9D8B030D-6E8A-4147-A177-3AD203B41FA5}">
                      <a16:colId xmlns:a16="http://schemas.microsoft.com/office/drawing/2014/main" val="20005"/>
                    </a:ext>
                  </a:extLst>
                </a:gridCol>
              </a:tblGrid>
              <a:tr h="294324">
                <a:tc>
                  <a:txBody>
                    <a:bodyPr/>
                    <a:lstStyle/>
                    <a:p>
                      <a:pPr algn="ctr">
                        <a:spcAft>
                          <a:spcPts val="0"/>
                        </a:spcAft>
                      </a:pPr>
                      <a:r>
                        <a:rPr lang="en-US" sz="2000" b="1" kern="100" dirty="0" smtClean="0">
                          <a:latin typeface="Times New Roman"/>
                          <a:ea typeface="宋体"/>
                          <a:cs typeface="Times New Roman"/>
                        </a:rPr>
                        <a:t>10</a:t>
                      </a:r>
                      <a:r>
                        <a:rPr lang="zh-CN" altLang="en-US" sz="2000" b="1" kern="100" dirty="0" smtClean="0">
                          <a:latin typeface="Times New Roman"/>
                          <a:ea typeface="宋体"/>
                          <a:cs typeface="Times New Roman"/>
                        </a:rPr>
                        <a:t> </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255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2000" b="1" kern="100" dirty="0">
                          <a:latin typeface="Times New Roman"/>
                          <a:ea typeface="宋体"/>
                          <a:cs typeface="Times New Roman"/>
                        </a:rPr>
                        <a:t>2</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
        <p:nvSpPr>
          <p:cNvPr id="21" name="矩形 20"/>
          <p:cNvSpPr>
            <a:spLocks noChangeArrowheads="1"/>
          </p:cNvSpPr>
          <p:nvPr/>
        </p:nvSpPr>
        <p:spPr bwMode="auto">
          <a:xfrm>
            <a:off x="3643313" y="613092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6×8</a:t>
            </a:r>
            <a:r>
              <a:rPr lang="zh-CN" altLang="en-US" sz="1800" b="1">
                <a:latin typeface="Times New Roman" panose="02020603050405020304" pitchFamily="18" charset="0"/>
                <a:cs typeface="Times New Roman" panose="02020603050405020304" pitchFamily="18" charset="0"/>
              </a:rPr>
              <a:t>＋</a:t>
            </a:r>
            <a:r>
              <a:rPr lang="en-US" altLang="zh-CN" sz="1800" b="1">
                <a:latin typeface="Times New Roman" panose="02020603050405020304" pitchFamily="18" charset="0"/>
                <a:cs typeface="Times New Roman" panose="02020603050405020304" pitchFamily="18" charset="0"/>
              </a:rPr>
              <a:t>11</a:t>
            </a:r>
            <a:endParaRPr lang="zh-CN" altLang="en-US" sz="1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9"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3"/>
          <p:cNvSpPr>
            <a:spLocks noGrp="1"/>
          </p:cNvSpPr>
          <p:nvPr>
            <p:ph type="title"/>
          </p:nvPr>
        </p:nvSpPr>
        <p:spPr>
          <a:xfrm>
            <a:off x="457200" y="491332"/>
            <a:ext cx="8229600" cy="633412"/>
          </a:xfrm>
        </p:spPr>
        <p:txBody>
          <a:bodyPr/>
          <a:lstStyle/>
          <a:p>
            <a:r>
              <a:rPr lang="zh-CN" altLang="en-US" sz="4000" b="1" dirty="0" smtClean="0">
                <a:solidFill>
                  <a:srgbClr val="C00000"/>
                </a:solidFill>
              </a:rPr>
              <a:t>追踪解</a:t>
            </a:r>
          </a:p>
        </p:txBody>
      </p:sp>
      <p:sp>
        <p:nvSpPr>
          <p:cNvPr id="87043" name="内容占位符 4"/>
          <p:cNvSpPr>
            <a:spLocks noGrp="1"/>
          </p:cNvSpPr>
          <p:nvPr>
            <p:ph idx="1"/>
          </p:nvPr>
        </p:nvSpPr>
        <p:spPr>
          <a:xfrm>
            <a:off x="457200" y="1434802"/>
            <a:ext cx="8229600" cy="5162550"/>
          </a:xfrm>
        </p:spPr>
        <p:txBody>
          <a:bodyPr/>
          <a:lstStyle/>
          <a:p>
            <a:pPr>
              <a:buFont typeface="Arial" panose="020B0604020202020204" pitchFamily="34" charset="0"/>
              <a:buNone/>
            </a:pPr>
            <a:r>
              <a:rPr lang="zh-CN" altLang="en-US" sz="2400" b="1" dirty="0" smtClean="0">
                <a:solidFill>
                  <a:srgbClr val="C00000"/>
                </a:solidFill>
              </a:rPr>
              <a:t>算法</a:t>
            </a:r>
            <a:r>
              <a:rPr lang="en-US" altLang="zh-CN" sz="2400" b="1" dirty="0" smtClean="0">
                <a:solidFill>
                  <a:srgbClr val="C00000"/>
                </a:solidFill>
              </a:rPr>
              <a:t>3.7 </a:t>
            </a:r>
            <a:r>
              <a:rPr lang="en-US" altLang="zh-CN" sz="2400" dirty="0" smtClean="0">
                <a:solidFill>
                  <a:srgbClr val="C00000"/>
                </a:solidFill>
              </a:rPr>
              <a:t> </a:t>
            </a:r>
            <a:r>
              <a:rPr lang="en-US" altLang="zh-CN" sz="2400" b="1" dirty="0" err="1" smtClean="0">
                <a:solidFill>
                  <a:srgbClr val="C00000"/>
                </a:solidFill>
                <a:latin typeface="Times New Roman" panose="02020603050405020304" pitchFamily="18" charset="0"/>
                <a:cs typeface="Times New Roman" panose="02020603050405020304" pitchFamily="18" charset="0"/>
              </a:rPr>
              <a:t>Traceback</a:t>
            </a:r>
            <a:r>
              <a:rPr lang="en-US" altLang="zh-CN" sz="2400" b="1" dirty="0" smtClean="0">
                <a:solidFill>
                  <a:srgbClr val="C00000"/>
                </a:solidFill>
                <a:latin typeface="Times New Roman" panose="02020603050405020304" pitchFamily="18" charset="0"/>
                <a:cs typeface="Times New Roman" panose="02020603050405020304" pitchFamily="18" charset="0"/>
              </a:rPr>
              <a:t>(</a:t>
            </a:r>
            <a:r>
              <a:rPr lang="en-US" altLang="zh-CN" sz="2400" b="1" i="1" dirty="0" err="1" smtClean="0">
                <a:solidFill>
                  <a:srgbClr val="C00000"/>
                </a:solidFill>
                <a:latin typeface="Times New Roman" panose="02020603050405020304" pitchFamily="18" charset="0"/>
                <a:cs typeface="Times New Roman" panose="02020603050405020304" pitchFamily="18" charset="0"/>
              </a:rPr>
              <a:t>n,l</a:t>
            </a:r>
            <a:r>
              <a:rPr lang="en-US" altLang="zh-CN" sz="2400" b="1" dirty="0" smtClean="0">
                <a:solidFill>
                  <a:srgbClr val="C00000"/>
                </a:solidFill>
                <a:latin typeface="Times New Roman" panose="02020603050405020304" pitchFamily="18" charset="0"/>
                <a:cs typeface="Times New Roman" panose="02020603050405020304" pitchFamily="18" charset="0"/>
              </a:rPr>
              <a:t>) </a:t>
            </a:r>
            <a:endParaRPr lang="zh-CN" altLang="en-US" sz="2400" b="1" dirty="0" smtClean="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输入：</a:t>
            </a:r>
            <a:r>
              <a:rPr lang="zh-CN" altLang="en-US" sz="2400" b="1" dirty="0" smtClean="0">
                <a:latin typeface="Times New Roman" panose="02020603050405020304" pitchFamily="18" charset="0"/>
                <a:cs typeface="Times New Roman" panose="02020603050405020304" pitchFamily="18" charset="0"/>
              </a:rPr>
              <a:t>数组 </a:t>
            </a:r>
            <a:r>
              <a:rPr lang="en-US" altLang="zh-CN" sz="2400" b="1" i="1" dirty="0" smtClean="0">
                <a:latin typeface="Times New Roman" panose="02020603050405020304" pitchFamily="18" charset="0"/>
                <a:cs typeface="Times New Roman" panose="02020603050405020304" pitchFamily="18" charset="0"/>
              </a:rPr>
              <a:t>l  </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输出：</a:t>
            </a:r>
            <a:r>
              <a:rPr lang="zh-CN" altLang="en-US" sz="2400" b="1" dirty="0" smtClean="0">
                <a:latin typeface="Times New Roman" panose="02020603050405020304" pitchFamily="18" charset="0"/>
                <a:cs typeface="Times New Roman" panose="02020603050405020304" pitchFamily="18" charset="0"/>
              </a:rPr>
              <a:t>数组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是从后向前追踪的第 </a:t>
            </a:r>
            <a:r>
              <a:rPr lang="en-US" altLang="zh-CN" sz="2400" b="1" i="1" dirty="0" smtClean="0">
                <a:latin typeface="Times New Roman" panose="02020603050405020304" pitchFamily="18" charset="0"/>
                <a:cs typeface="Times New Roman" panose="02020603050405020304" pitchFamily="18" charset="0"/>
              </a:rPr>
              <a:t>j </a:t>
            </a:r>
            <a:r>
              <a:rPr lang="zh-CN" altLang="en-US" sz="2400" b="1" dirty="0" smtClean="0">
                <a:latin typeface="Times New Roman" panose="02020603050405020304" pitchFamily="18" charset="0"/>
                <a:cs typeface="Times New Roman" panose="02020603050405020304" pitchFamily="18" charset="0"/>
              </a:rPr>
              <a:t>段</a:t>
            </a:r>
            <a:r>
              <a:rPr lang="zh-CN" altLang="en-US" sz="2400" b="1" dirty="0" smtClean="0">
                <a:latin typeface="Times New Roman" panose="02020603050405020304" pitchFamily="18" charset="0"/>
                <a:cs typeface="Times New Roman" panose="02020603050405020304" pitchFamily="18" charset="0"/>
              </a:rPr>
              <a:t>的长度</a:t>
            </a: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1.  </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rPr>
              <a:t>1                    // </a:t>
            </a:r>
            <a:r>
              <a:rPr lang="en-US" altLang="zh-CN" sz="2400" b="1" i="1" dirty="0" smtClean="0">
                <a:latin typeface="Times New Roman" panose="02020603050405020304" pitchFamily="18" charset="0"/>
                <a:cs typeface="Times New Roman" panose="02020603050405020304" pitchFamily="18" charset="0"/>
              </a:rPr>
              <a:t>j </a:t>
            </a:r>
            <a:r>
              <a:rPr lang="zh-CN" altLang="en-US" sz="2400" b="1" dirty="0" smtClean="0">
                <a:latin typeface="Times New Roman" panose="02020603050405020304" pitchFamily="18" charset="0"/>
                <a:cs typeface="Times New Roman" panose="02020603050405020304" pitchFamily="18" charset="0"/>
              </a:rPr>
              <a:t>为</a:t>
            </a:r>
            <a:r>
              <a:rPr lang="zh-CN" altLang="en-US" sz="2400" b="1" dirty="0" smtClean="0">
                <a:latin typeface="Times New Roman" panose="02020603050405020304" pitchFamily="18" charset="0"/>
                <a:cs typeface="Times New Roman" panose="02020603050405020304" pitchFamily="18" charset="0"/>
              </a:rPr>
              <a:t>正在追踪的段数</a:t>
            </a: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2.  while  </a:t>
            </a:r>
            <a:r>
              <a:rPr lang="en-US" altLang="zh-CN" sz="2400" b="1" i="1" dirty="0" smtClean="0">
                <a:latin typeface="Times New Roman" panose="02020603050405020304" pitchFamily="18" charset="0"/>
                <a:cs typeface="Times New Roman" panose="02020603050405020304" pitchFamily="18" charset="0"/>
              </a:rPr>
              <a:t>n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0  </a:t>
            </a:r>
            <a:r>
              <a:rPr lang="en-US" altLang="zh-CN" sz="2400" b="1" dirty="0" smtClean="0">
                <a:latin typeface="Times New Roman" panose="02020603050405020304" pitchFamily="18" charset="0"/>
                <a:cs typeface="Times New Roman" panose="02020603050405020304" pitchFamily="18" charset="0"/>
              </a:rPr>
              <a:t>do </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3.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l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4.     </a:t>
            </a:r>
            <a:r>
              <a:rPr lang="en-US" altLang="zh-CN" sz="2400" b="1" i="1" dirty="0" err="1" smtClean="0">
                <a:latin typeface="Times New Roman" panose="02020603050405020304" pitchFamily="18" charset="0"/>
                <a:cs typeface="Times New Roman" panose="02020603050405020304" pitchFamily="18" charset="0"/>
              </a:rPr>
              <a:t>n</a:t>
            </a:r>
            <a:r>
              <a:rPr lang="en-US" altLang="zh-CN" sz="2400" b="1"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cs typeface="Times New Roman" panose="02020603050405020304" pitchFamily="18" charset="0"/>
              </a:rPr>
              <a:t>n</a:t>
            </a:r>
            <a:r>
              <a:rPr lang="zh-CN" altLang="en-US" sz="2400" b="1"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l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5.     </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+1        </a:t>
            </a:r>
            <a:endParaRPr lang="zh-CN" altLang="en-US" sz="2400" b="1" dirty="0" smtClean="0">
              <a:latin typeface="Times New Roman" panose="02020603050405020304" pitchFamily="18" charset="0"/>
              <a:cs typeface="Times New Roman" panose="02020603050405020304" pitchFamily="18" charset="0"/>
            </a:endParaRPr>
          </a:p>
          <a:p>
            <a:pPr>
              <a:spcBef>
                <a:spcPts val="2400"/>
              </a:spcBef>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时间复杂度：</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4"/>
          <p:cNvSpPr>
            <a:spLocks noChangeArrowheads="1"/>
          </p:cNvSpPr>
          <p:nvPr/>
        </p:nvSpPr>
        <p:spPr bwMode="auto">
          <a:xfrm>
            <a:off x="539750" y="1293267"/>
            <a:ext cx="76327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dirty="0" smtClean="0">
                <a:solidFill>
                  <a:srgbClr val="C00000"/>
                </a:solidFill>
                <a:latin typeface="Times New Roman" panose="02020603050405020304" pitchFamily="18" charset="0"/>
              </a:rPr>
              <a:t>例</a:t>
            </a:r>
            <a:r>
              <a:rPr lang="en-US" altLang="zh-CN" sz="2400" b="1" dirty="0" smtClean="0">
                <a:solidFill>
                  <a:srgbClr val="C00000"/>
                </a:solidFill>
                <a:latin typeface="Times New Roman" panose="02020603050405020304" pitchFamily="18" charset="0"/>
              </a:rPr>
              <a:t>3.8   </a:t>
            </a:r>
            <a:r>
              <a:rPr lang="zh-CN" altLang="en-US" sz="2400" b="1" dirty="0" smtClean="0">
                <a:latin typeface="Times New Roman" panose="02020603050405020304" pitchFamily="18" charset="0"/>
              </a:rPr>
              <a:t>给定</a:t>
            </a:r>
            <a:r>
              <a:rPr lang="en-US" altLang="zh-CN" sz="2400" b="1" i="1" dirty="0">
                <a:latin typeface="Times New Roman" panose="02020603050405020304" pitchFamily="18" charset="0"/>
              </a:rPr>
              <a:t>n </a:t>
            </a:r>
            <a:r>
              <a:rPr lang="zh-CN" altLang="en-US" sz="2400" b="1" dirty="0">
                <a:latin typeface="Times New Roman" panose="02020603050405020304" pitchFamily="18" charset="0"/>
              </a:rPr>
              <a:t>个整数（可以为负数）的序列 </a:t>
            </a:r>
          </a:p>
          <a:p>
            <a:pPr eaLnBrk="1" hangingPunct="1">
              <a:lnSpc>
                <a:spcPct val="110000"/>
              </a:lnSpc>
              <a:spcBef>
                <a:spcPct val="0"/>
              </a:spcBef>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&lt;</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a:latin typeface="Times New Roman" panose="02020603050405020304" pitchFamily="18" charset="0"/>
              </a:rPr>
              <a:t>a</a:t>
            </a:r>
            <a:r>
              <a:rPr lang="en-US" altLang="zh-CN" sz="2400" b="1" i="1" baseline="-25000" dirty="0">
                <a:latin typeface="Times New Roman" panose="02020603050405020304" pitchFamily="18" charset="0"/>
              </a:rPr>
              <a:t>n</a:t>
            </a:r>
            <a:r>
              <a:rPr lang="en-US" altLang="zh-CN" sz="2400" b="1" dirty="0">
                <a:latin typeface="Times New Roman" panose="02020603050405020304" pitchFamily="18" charset="0"/>
              </a:rPr>
              <a:t>&gt; </a:t>
            </a:r>
          </a:p>
          <a:p>
            <a:pPr eaLnBrk="1" hangingPunct="1">
              <a:lnSpc>
                <a:spcPct val="130000"/>
              </a:lnSpc>
              <a:spcBef>
                <a:spcPts val="1800"/>
              </a:spcBef>
              <a:buFontTx/>
              <a:buNone/>
            </a:pPr>
            <a:r>
              <a:rPr lang="zh-CN" altLang="en-US" sz="2400" b="1" dirty="0">
                <a:latin typeface="Times New Roman" panose="02020603050405020304" pitchFamily="18" charset="0"/>
              </a:rPr>
              <a:t>求</a:t>
            </a:r>
            <a:r>
              <a:rPr lang="zh-CN" altLang="en-US" sz="2400" dirty="0">
                <a:latin typeface="Times New Roman" panose="02020603050405020304" pitchFamily="18" charset="0"/>
              </a:rPr>
              <a:t>           </a:t>
            </a:r>
          </a:p>
        </p:txBody>
      </p:sp>
      <p:sp>
        <p:nvSpPr>
          <p:cNvPr id="8806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4E3AF6D-F9BC-4B73-B731-0E114A5DB253}" type="slidenum">
              <a:rPr lang="en-US" altLang="zh-CN" sz="1800" smtClean="0"/>
              <a:pPr>
                <a:spcBef>
                  <a:spcPct val="0"/>
                </a:spcBef>
                <a:buFontTx/>
                <a:buNone/>
              </a:pPr>
              <a:t>38</a:t>
            </a:fld>
            <a:endParaRPr lang="en-US" altLang="zh-CN" sz="1800" smtClean="0"/>
          </a:p>
        </p:txBody>
      </p:sp>
      <p:graphicFrame>
        <p:nvGraphicFramePr>
          <p:cNvPr id="88067" name="Object 2"/>
          <p:cNvGraphicFramePr>
            <a:graphicFrameLocks noChangeAspect="1"/>
          </p:cNvGraphicFramePr>
          <p:nvPr>
            <p:extLst>
              <p:ext uri="{D42A27DB-BD31-4B8C-83A1-F6EECF244321}">
                <p14:modId xmlns:p14="http://schemas.microsoft.com/office/powerpoint/2010/main" val="149224446"/>
              </p:ext>
            </p:extLst>
          </p:nvPr>
        </p:nvGraphicFramePr>
        <p:xfrm>
          <a:off x="1357313" y="2136651"/>
          <a:ext cx="3594100" cy="1076325"/>
        </p:xfrm>
        <a:graphic>
          <a:graphicData uri="http://schemas.openxmlformats.org/presentationml/2006/ole">
            <mc:AlternateContent xmlns:mc="http://schemas.openxmlformats.org/markup-compatibility/2006">
              <mc:Choice xmlns:v="urn:schemas-microsoft-com:vml" Requires="v">
                <p:oleObj spid="_x0000_s88074" name="公式" r:id="rId4" imgW="1205977" imgH="444307" progId="Equation.3">
                  <p:embed/>
                </p:oleObj>
              </mc:Choice>
              <mc:Fallback>
                <p:oleObj name="公式" r:id="rId4" imgW="1205977" imgH="44430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136651"/>
                        <a:ext cx="3594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8" name="Rectangle 3"/>
          <p:cNvSpPr>
            <a:spLocks noChangeArrowheads="1"/>
          </p:cNvSpPr>
          <p:nvPr/>
        </p:nvSpPr>
        <p:spPr bwMode="auto">
          <a:xfrm>
            <a:off x="611188" y="3364954"/>
            <a:ext cx="6697662"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a:latin typeface="宋体" panose="02010600030101010101" pitchFamily="2" charset="-122"/>
                <a:cs typeface="Times New Roman" panose="02020603050405020304" pitchFamily="18" charset="0"/>
              </a:rPr>
              <a:t>实例：</a:t>
            </a:r>
            <a:r>
              <a:rPr lang="en-US" altLang="zh-CN" sz="2400" b="1">
                <a:latin typeface="Times New Roman" panose="02020603050405020304" pitchFamily="18" charset="0"/>
                <a:cs typeface="Times New Roman" panose="02020603050405020304" pitchFamily="18" charset="0"/>
              </a:rPr>
              <a:t>&lt;-2, 11, -4, 13, -5, -2&gt;</a:t>
            </a:r>
          </a:p>
          <a:p>
            <a:pPr eaLnBrk="1" hangingPunct="1">
              <a:lnSpc>
                <a:spcPct val="130000"/>
              </a:lnSpc>
              <a:spcBef>
                <a:spcPct val="0"/>
              </a:spcBef>
              <a:buFontTx/>
              <a:buNone/>
            </a:pPr>
            <a:r>
              <a:rPr lang="zh-CN" altLang="en-US" sz="2400" b="1">
                <a:latin typeface="Times New Roman" panose="02020603050405020304" pitchFamily="18" charset="0"/>
                <a:cs typeface="Times New Roman" panose="02020603050405020304" pitchFamily="18" charset="0"/>
              </a:rPr>
              <a:t>解：最大子段和  </a:t>
            </a:r>
            <a:r>
              <a:rPr lang="en-US" altLang="zh-CN" sz="2400" b="1" i="1">
                <a:latin typeface="Times New Roman" panose="02020603050405020304" pitchFamily="18" charset="0"/>
                <a:cs typeface="Times New Roman" panose="02020603050405020304" pitchFamily="18" charset="0"/>
              </a:rPr>
              <a:t>a</a:t>
            </a:r>
            <a:r>
              <a:rPr lang="en-US" altLang="zh-CN" sz="2400" b="1" baseline="-30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a</a:t>
            </a:r>
            <a:r>
              <a:rPr lang="en-US" altLang="zh-CN" sz="2400" b="1" baseline="-30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a</a:t>
            </a:r>
            <a:r>
              <a:rPr lang="en-US" altLang="zh-CN" sz="2400" b="1" baseline="-30000">
                <a:latin typeface="Times New Roman" panose="02020603050405020304" pitchFamily="18" charset="0"/>
                <a:cs typeface="Times New Roman" panose="02020603050405020304" pitchFamily="18" charset="0"/>
              </a:rPr>
              <a:t>4</a:t>
            </a:r>
            <a:r>
              <a:rPr lang="en-US" altLang="zh-CN" sz="2400" b="1">
                <a:latin typeface="Times New Roman" panose="02020603050405020304" pitchFamily="18" charset="0"/>
                <a:cs typeface="Times New Roman" panose="02020603050405020304" pitchFamily="18" charset="0"/>
              </a:rPr>
              <a:t>= 20 </a:t>
            </a:r>
          </a:p>
          <a:p>
            <a:pPr eaLnBrk="1" hangingPunct="1">
              <a:lnSpc>
                <a:spcPct val="130000"/>
              </a:lnSpc>
              <a:spcBef>
                <a:spcPts val="2400"/>
              </a:spcBef>
              <a:buFontTx/>
              <a:buNone/>
            </a:pPr>
            <a:r>
              <a:rPr lang="zh-CN" altLang="en-US" sz="2400" b="1">
                <a:latin typeface="Times New Roman" panose="02020603050405020304" pitchFamily="18" charset="0"/>
                <a:cs typeface="Times New Roman" panose="02020603050405020304" pitchFamily="18" charset="0"/>
              </a:rPr>
              <a:t>算法</a:t>
            </a: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顺序求和</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比较</a:t>
            </a:r>
          </a:p>
          <a:p>
            <a:pPr eaLnBrk="1" hangingPunct="1">
              <a:lnSpc>
                <a:spcPct val="130000"/>
              </a:lnSpc>
              <a:spcBef>
                <a:spcPct val="0"/>
              </a:spcBef>
              <a:buFontTx/>
              <a:buNone/>
            </a:pPr>
            <a:r>
              <a:rPr lang="zh-CN" altLang="en-US" sz="2400" b="1">
                <a:latin typeface="Times New Roman" panose="02020603050405020304" pitchFamily="18" charset="0"/>
                <a:cs typeface="Times New Roman" panose="02020603050405020304" pitchFamily="18" charset="0"/>
              </a:rPr>
              <a:t>算法</a:t>
            </a:r>
            <a:r>
              <a:rPr lang="en-US" altLang="zh-CN" sz="2400" b="1">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分治策略</a:t>
            </a:r>
          </a:p>
          <a:p>
            <a:pPr eaLnBrk="1" hangingPunct="1">
              <a:lnSpc>
                <a:spcPct val="130000"/>
              </a:lnSpc>
              <a:spcBef>
                <a:spcPct val="0"/>
              </a:spcBef>
              <a:buFontTx/>
              <a:buNone/>
            </a:pPr>
            <a:r>
              <a:rPr lang="zh-CN" altLang="en-US" sz="2400" b="1">
                <a:latin typeface="Times New Roman" panose="02020603050405020304" pitchFamily="18" charset="0"/>
                <a:cs typeface="Times New Roman" panose="02020603050405020304" pitchFamily="18" charset="0"/>
              </a:rPr>
              <a:t>算法</a:t>
            </a:r>
            <a:r>
              <a:rPr lang="en-US" altLang="zh-CN" sz="2400" b="1">
                <a:latin typeface="Times New Roman" panose="02020603050405020304" pitchFamily="18" charset="0"/>
                <a:cs typeface="Times New Roman" panose="02020603050405020304" pitchFamily="18" charset="0"/>
              </a:rPr>
              <a:t>3---</a:t>
            </a:r>
            <a:r>
              <a:rPr lang="zh-CN" altLang="en-US" sz="2400" b="1">
                <a:latin typeface="Times New Roman" panose="02020603050405020304" pitchFamily="18" charset="0"/>
                <a:cs typeface="Times New Roman" panose="02020603050405020304" pitchFamily="18" charset="0"/>
              </a:rPr>
              <a:t>动态规划</a:t>
            </a:r>
          </a:p>
        </p:txBody>
      </p:sp>
      <p:sp>
        <p:nvSpPr>
          <p:cNvPr id="88070" name="Rectangle 6"/>
          <p:cNvSpPr>
            <a:spLocks noGrp="1" noChangeArrowheads="1"/>
          </p:cNvSpPr>
          <p:nvPr>
            <p:ph type="title"/>
          </p:nvPr>
        </p:nvSpPr>
        <p:spPr>
          <a:xfrm>
            <a:off x="457200" y="491332"/>
            <a:ext cx="8229600" cy="633412"/>
          </a:xfrm>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3.3.5</a:t>
            </a:r>
            <a:r>
              <a:rPr lang="zh-CN" altLang="en-US" sz="4000" b="1" dirty="0" smtClean="0">
                <a:solidFill>
                  <a:srgbClr val="C00000"/>
                </a:solidFill>
              </a:rPr>
              <a:t> 最大子段和</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8B6542B-AC40-4379-A204-F5F56974D5B6}" type="slidenum">
              <a:rPr lang="en-US" altLang="zh-CN" sz="1800" smtClean="0"/>
              <a:pPr>
                <a:spcBef>
                  <a:spcPct val="0"/>
                </a:spcBef>
                <a:buFontTx/>
                <a:buNone/>
              </a:pPr>
              <a:t>39</a:t>
            </a:fld>
            <a:endParaRPr lang="en-US" altLang="zh-CN" sz="1800" smtClean="0"/>
          </a:p>
        </p:txBody>
      </p:sp>
      <p:sp>
        <p:nvSpPr>
          <p:cNvPr id="90115" name="Rectangle 2"/>
          <p:cNvSpPr>
            <a:spLocks noChangeArrowheads="1"/>
          </p:cNvSpPr>
          <p:nvPr/>
        </p:nvSpPr>
        <p:spPr bwMode="auto">
          <a:xfrm>
            <a:off x="539750" y="983009"/>
            <a:ext cx="7920038" cy="4894263"/>
          </a:xfrm>
          <a:prstGeom prst="rect">
            <a:avLst/>
          </a:prstGeom>
          <a:solidFill>
            <a:srgbClr val="FFFFFF"/>
          </a:solidFill>
          <a:ln w="9525">
            <a:solidFill>
              <a:srgbClr val="FFFFFF"/>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00000"/>
                </a:solidFill>
                <a:latin typeface="Times New Roman" panose="02020603050405020304" pitchFamily="18" charset="0"/>
                <a:cs typeface="Times New Roman" panose="02020603050405020304" pitchFamily="18" charset="0"/>
              </a:rPr>
              <a:t>3.8  Enumerate</a:t>
            </a:r>
            <a:endParaRPr lang="zh-CN" altLang="en-US" sz="2400" b="1" dirty="0">
              <a:solidFill>
                <a:srgbClr val="C0000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输入：</a:t>
            </a:r>
            <a:r>
              <a:rPr lang="zh-CN" altLang="en-US" sz="2400" b="1" dirty="0" smtClean="0">
                <a:latin typeface="Times New Roman" panose="02020603050405020304" pitchFamily="18" charset="0"/>
                <a:cs typeface="Times New Roman" panose="02020603050405020304" pitchFamily="18" charset="0"/>
              </a:rPr>
              <a:t>数组 </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输出：</a:t>
            </a:r>
            <a:r>
              <a:rPr lang="en-US" altLang="zh-CN" sz="2400" b="1" i="1" dirty="0">
                <a:latin typeface="Times New Roman" panose="02020603050405020304" pitchFamily="18" charset="0"/>
                <a:cs typeface="Times New Roman" panose="02020603050405020304" pitchFamily="18" charset="0"/>
              </a:rPr>
              <a:t>sum, first, last </a:t>
            </a:r>
            <a:endParaRPr lang="en-US" altLang="zh-CN"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a:t>
            </a:r>
            <a:r>
              <a:rPr lang="en-US" altLang="zh-CN" sz="2400" b="1" i="1" dirty="0">
                <a:latin typeface="Times New Roman" panose="02020603050405020304" pitchFamily="18" charset="0"/>
                <a:cs typeface="Times New Roman" panose="02020603050405020304" pitchFamily="18" charset="0"/>
              </a:rPr>
              <a:t>sum</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0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  for  </a:t>
            </a:r>
            <a:r>
              <a:rPr lang="en-US" altLang="zh-CN" sz="2400" b="1" i="1"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do        //</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为当前和的首位置</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3.     for  </a:t>
            </a:r>
            <a:r>
              <a:rPr lang="en-US" altLang="zh-CN" sz="2400" b="1" i="1" dirty="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do</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j</a:t>
            </a:r>
            <a:r>
              <a:rPr lang="zh-CN" altLang="en-US" sz="2400" b="1" dirty="0">
                <a:latin typeface="Times New Roman" panose="02020603050405020304" pitchFamily="18" charset="0"/>
                <a:cs typeface="Times New Roman" panose="02020603050405020304" pitchFamily="18" charset="0"/>
              </a:rPr>
              <a:t>为当前和的末位置</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4.         </a:t>
            </a:r>
            <a:r>
              <a:rPr lang="en-US" altLang="zh-CN" sz="2400" b="1" i="1" dirty="0">
                <a:latin typeface="Times New Roman" panose="02020603050405020304" pitchFamily="18" charset="0"/>
                <a:cs typeface="Times New Roman" panose="02020603050405020304" pitchFamily="18" charset="0"/>
              </a:rPr>
              <a:t>thissum</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0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thissum</a:t>
            </a:r>
            <a:r>
              <a:rPr lang="zh-CN" altLang="en-US" sz="2400" b="1" dirty="0">
                <a:latin typeface="Times New Roman" panose="02020603050405020304" pitchFamily="18" charset="0"/>
                <a:cs typeface="Times New Roman" panose="02020603050405020304" pitchFamily="18" charset="0"/>
              </a:rPr>
              <a:t>为</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到</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之和</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5.         for  </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to </a:t>
            </a:r>
            <a:r>
              <a:rPr lang="en-US" altLang="zh-CN" sz="2400" b="1" i="1" dirty="0">
                <a:latin typeface="Times New Roman" panose="02020603050405020304" pitchFamily="18" charset="0"/>
                <a:cs typeface="Times New Roman" panose="02020603050405020304" pitchFamily="18" charset="0"/>
              </a:rPr>
              <a:t> j</a:t>
            </a:r>
            <a:r>
              <a:rPr lang="en-US" altLang="zh-CN" sz="2400" b="1" dirty="0">
                <a:latin typeface="Times New Roman" panose="02020603050405020304" pitchFamily="18" charset="0"/>
                <a:cs typeface="Times New Roman" panose="02020603050405020304" pitchFamily="18" charset="0"/>
              </a:rPr>
              <a:t>  do</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6.           </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thissum</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thissum</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7.         if  </a:t>
            </a:r>
            <a:r>
              <a:rPr lang="en-US" altLang="zh-CN" sz="2400" b="1" i="1" dirty="0" err="1">
                <a:latin typeface="Times New Roman" panose="02020603050405020304" pitchFamily="18" charset="0"/>
                <a:cs typeface="Times New Roman" panose="02020603050405020304" pitchFamily="18" charset="0"/>
              </a:rPr>
              <a:t>thissum</a:t>
            </a:r>
            <a:r>
              <a:rPr lang="en-US" altLang="zh-CN" sz="2400" b="1" dirty="0">
                <a:latin typeface="Times New Roman" panose="02020603050405020304" pitchFamily="18" charset="0"/>
                <a:cs typeface="Times New Roman" panose="02020603050405020304" pitchFamily="18" charset="0"/>
              </a:rPr>
              <a:t> &gt;</a:t>
            </a:r>
            <a:r>
              <a:rPr lang="en-US" altLang="zh-CN" sz="2400" b="1" i="1" dirty="0">
                <a:latin typeface="Times New Roman" panose="02020603050405020304" pitchFamily="18" charset="0"/>
                <a:cs typeface="Times New Roman" panose="02020603050405020304" pitchFamily="18" charset="0"/>
              </a:rPr>
              <a:t> sum</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8.         then  </a:t>
            </a:r>
            <a:r>
              <a:rPr lang="en-US" altLang="zh-CN" sz="2400" b="1" i="1" dirty="0" smtClean="0">
                <a:latin typeface="Times New Roman" panose="02020603050405020304" pitchFamily="18" charset="0"/>
                <a:cs typeface="Times New Roman" panose="02020603050405020304" pitchFamily="18" charset="0"/>
              </a:rPr>
              <a:t>sum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thissum</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9.              </a:t>
            </a:r>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first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记录最大和的首位置</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last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j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记录最大和的末位置</a:t>
            </a:r>
            <a:endParaRPr lang="zh-CN" altLang="en-US" sz="24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0116" name="Rectangle 3"/>
          <p:cNvSpPr>
            <a:spLocks noChangeArrowheads="1"/>
          </p:cNvSpPr>
          <p:nvPr/>
        </p:nvSpPr>
        <p:spPr bwMode="auto">
          <a:xfrm>
            <a:off x="714375" y="5857875"/>
            <a:ext cx="294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Arial" panose="020B0604020202020204" pitchFamily="34" charset="0"/>
                <a:sym typeface="Symbol" panose="05050102010706020507" pitchFamily="18" charset="2"/>
              </a:rPr>
              <a:t>时间复杂度：</a:t>
            </a:r>
            <a:r>
              <a:rPr lang="en-US" altLang="zh-CN" sz="2800" b="1" i="1">
                <a:latin typeface="Times New Roman" panose="02020603050405020304" pitchFamily="18" charset="0"/>
                <a:sym typeface="Symbol" panose="05050102010706020507" pitchFamily="18" charset="2"/>
              </a:rPr>
              <a:t>O</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n</a:t>
            </a:r>
            <a:r>
              <a:rPr lang="en-US" altLang="zh-CN" sz="2800" b="1" baseline="30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400">
                <a:latin typeface="Arial" panose="020B0604020202020204" pitchFamily="34" charset="0"/>
                <a:sym typeface="Symbol" panose="05050102010706020507" pitchFamily="18" charset="2"/>
              </a:rPr>
              <a:t> </a:t>
            </a:r>
          </a:p>
        </p:txBody>
      </p:sp>
      <p:sp>
        <p:nvSpPr>
          <p:cNvPr id="90117" name="Rectangle 5"/>
          <p:cNvSpPr>
            <a:spLocks noGrp="1" noChangeArrowheads="1"/>
          </p:cNvSpPr>
          <p:nvPr>
            <p:ph type="title"/>
          </p:nvPr>
        </p:nvSpPr>
        <p:spPr>
          <a:xfrm>
            <a:off x="457200" y="275307"/>
            <a:ext cx="8229600" cy="633413"/>
          </a:xfrm>
        </p:spPr>
        <p:txBody>
          <a:bodyPr/>
          <a:lstStyle/>
          <a:p>
            <a:r>
              <a:rPr lang="zh-CN" altLang="en-US" sz="4000" b="1" dirty="0" smtClean="0">
                <a:solidFill>
                  <a:srgbClr val="C00000"/>
                </a:solidFill>
              </a:rPr>
              <a:t>算法</a:t>
            </a:r>
            <a:r>
              <a:rPr lang="en-US" altLang="zh-CN" sz="4000" b="1" dirty="0" smtClean="0">
                <a:solidFill>
                  <a:srgbClr val="C00000"/>
                </a:solidFill>
                <a:latin typeface="Times New Roman" panose="02020603050405020304" pitchFamily="18" charset="0"/>
                <a:cs typeface="Times New Roman" panose="02020603050405020304" pitchFamily="18" charset="0"/>
              </a:rPr>
              <a:t>1</a:t>
            </a:r>
            <a:r>
              <a:rPr lang="en-US" altLang="zh-CN" sz="4000" b="1" dirty="0" smtClean="0">
                <a:solidFill>
                  <a:srgbClr val="C00000"/>
                </a:solidFill>
              </a:rPr>
              <a:t>  </a:t>
            </a:r>
            <a:r>
              <a:rPr lang="zh-CN" altLang="en-US" sz="4000" b="1" dirty="0" smtClean="0">
                <a:solidFill>
                  <a:srgbClr val="C00000"/>
                </a:solidFill>
              </a:rPr>
              <a:t>顺序求和</a:t>
            </a:r>
            <a:r>
              <a:rPr lang="en-US" altLang="zh-CN" sz="4000" b="1" dirty="0" smtClean="0">
                <a:solidFill>
                  <a:srgbClr val="C00000"/>
                </a:solidFill>
              </a:rPr>
              <a:t>+</a:t>
            </a:r>
            <a:r>
              <a:rPr lang="zh-CN" altLang="en-US" sz="4000" b="1" dirty="0" smtClean="0">
                <a:solidFill>
                  <a:srgbClr val="C00000"/>
                </a:solidFill>
              </a:rPr>
              <a:t>比较</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6BF7301-6241-4893-8661-DB23216A36D5}" type="slidenum">
              <a:rPr lang="en-US" altLang="zh-CN" sz="1800" smtClean="0"/>
              <a:pPr>
                <a:spcBef>
                  <a:spcPct val="0"/>
                </a:spcBef>
                <a:buFontTx/>
                <a:buNone/>
              </a:pPr>
              <a:t>4</a:t>
            </a:fld>
            <a:endParaRPr lang="en-US" altLang="zh-CN" sz="1800" smtClean="0"/>
          </a:p>
        </p:txBody>
      </p:sp>
      <p:sp>
        <p:nvSpPr>
          <p:cNvPr id="22531" name="Arc 7"/>
          <p:cNvSpPr>
            <a:spLocks/>
          </p:cNvSpPr>
          <p:nvPr/>
        </p:nvSpPr>
        <p:spPr bwMode="auto">
          <a:xfrm rot="8294460">
            <a:off x="2124075" y="3425825"/>
            <a:ext cx="936625" cy="7921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2532" name="组合 44"/>
          <p:cNvGrpSpPr>
            <a:grpSpLocks/>
          </p:cNvGrpSpPr>
          <p:nvPr/>
        </p:nvGrpSpPr>
        <p:grpSpPr bwMode="auto">
          <a:xfrm>
            <a:off x="2124075" y="3357563"/>
            <a:ext cx="4752975" cy="863600"/>
            <a:chOff x="2124075" y="3644900"/>
            <a:chExt cx="4752975" cy="863600"/>
          </a:xfrm>
        </p:grpSpPr>
        <p:grpSp>
          <p:nvGrpSpPr>
            <p:cNvPr id="22566" name="Group 2"/>
            <p:cNvGrpSpPr>
              <a:grpSpLocks/>
            </p:cNvGrpSpPr>
            <p:nvPr/>
          </p:nvGrpSpPr>
          <p:grpSpPr bwMode="auto">
            <a:xfrm>
              <a:off x="2124075" y="3716338"/>
              <a:ext cx="4751388" cy="792162"/>
              <a:chOff x="1338" y="2296"/>
              <a:chExt cx="2993" cy="499"/>
            </a:xfrm>
          </p:grpSpPr>
          <p:sp>
            <p:nvSpPr>
              <p:cNvPr id="22570" name="Arc 3"/>
              <p:cNvSpPr>
                <a:spLocks/>
              </p:cNvSpPr>
              <p:nvPr/>
            </p:nvSpPr>
            <p:spPr bwMode="auto">
              <a:xfrm rot="8182948">
                <a:off x="3787" y="2296"/>
                <a:ext cx="544" cy="4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1" name="Arc 4"/>
              <p:cNvSpPr>
                <a:spLocks/>
              </p:cNvSpPr>
              <p:nvPr/>
            </p:nvSpPr>
            <p:spPr bwMode="auto">
              <a:xfrm rot="8182948">
                <a:off x="2971" y="2296"/>
                <a:ext cx="544" cy="4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2" name="Arc 5"/>
              <p:cNvSpPr>
                <a:spLocks/>
              </p:cNvSpPr>
              <p:nvPr/>
            </p:nvSpPr>
            <p:spPr bwMode="auto">
              <a:xfrm rot="8182948">
                <a:off x="2154" y="2296"/>
                <a:ext cx="544" cy="4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73" name="Arc 6"/>
              <p:cNvSpPr>
                <a:spLocks/>
              </p:cNvSpPr>
              <p:nvPr/>
            </p:nvSpPr>
            <p:spPr bwMode="auto">
              <a:xfrm rot="8182948">
                <a:off x="1338" y="2296"/>
                <a:ext cx="544" cy="4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67" name="Arc 8"/>
            <p:cNvSpPr>
              <a:spLocks/>
            </p:cNvSpPr>
            <p:nvPr/>
          </p:nvSpPr>
          <p:spPr bwMode="auto">
            <a:xfrm rot="-2617053">
              <a:off x="3419475" y="3646488"/>
              <a:ext cx="863600" cy="7921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8" name="Arc 9"/>
            <p:cNvSpPr>
              <a:spLocks/>
            </p:cNvSpPr>
            <p:nvPr/>
          </p:nvSpPr>
          <p:spPr bwMode="auto">
            <a:xfrm rot="-2617053">
              <a:off x="4716463" y="3644900"/>
              <a:ext cx="863600" cy="7921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9" name="Arc 10"/>
            <p:cNvSpPr>
              <a:spLocks/>
            </p:cNvSpPr>
            <p:nvPr/>
          </p:nvSpPr>
          <p:spPr bwMode="auto">
            <a:xfrm rot="-2617053">
              <a:off x="6013450" y="3644900"/>
              <a:ext cx="863600" cy="792163"/>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656" name="Rectangle 11"/>
          <p:cNvSpPr>
            <a:spLocks noChangeArrowheads="1"/>
          </p:cNvSpPr>
          <p:nvPr/>
        </p:nvSpPr>
        <p:spPr bwMode="auto">
          <a:xfrm>
            <a:off x="649288" y="1214438"/>
            <a:ext cx="7708900" cy="919162"/>
          </a:xfrm>
          <a:prstGeom prst="rect">
            <a:avLst/>
          </a:prstGeom>
          <a:noFill/>
          <a:ln w="9525">
            <a:noFill/>
            <a:miter lim="800000"/>
            <a:headEnd/>
            <a:tailEnd/>
          </a:ln>
        </p:spPr>
        <p:txBody>
          <a:bodyPr anchor="ctr">
            <a:spAutoFit/>
          </a:bodyPr>
          <a:lstStyle/>
          <a:p>
            <a:pPr eaLnBrk="1" hangingPunct="1">
              <a:lnSpc>
                <a:spcPct val="120000"/>
              </a:lnSpc>
              <a:defRPr/>
            </a:pPr>
            <a:r>
              <a:rPr lang="zh-CN" altLang="en-US" sz="2400" b="1" dirty="0">
                <a:solidFill>
                  <a:srgbClr val="A50021"/>
                </a:solidFill>
                <a:latin typeface="宋体" pitchFamily="2" charset="-122"/>
              </a:rPr>
              <a:t>优化原则：</a:t>
            </a:r>
            <a:r>
              <a:rPr lang="zh-CN" altLang="en-US" sz="2400" b="1" dirty="0">
                <a:solidFill>
                  <a:schemeClr val="tx1">
                    <a:lumMod val="95000"/>
                    <a:lumOff val="5000"/>
                  </a:schemeClr>
                </a:solidFill>
                <a:latin typeface="宋体" pitchFamily="2" charset="-122"/>
              </a:rPr>
              <a:t>一个最优决策序列的任何子序列本身一定是相对于子序列的初始和结束状态的最优的决策序列</a:t>
            </a:r>
          </a:p>
        </p:txBody>
      </p:sp>
      <p:sp>
        <p:nvSpPr>
          <p:cNvPr id="22534" name="Rectangle 12"/>
          <p:cNvSpPr>
            <a:spLocks noChangeArrowheads="1"/>
          </p:cNvSpPr>
          <p:nvPr/>
        </p:nvSpPr>
        <p:spPr bwMode="auto">
          <a:xfrm>
            <a:off x="428625" y="2353718"/>
            <a:ext cx="44807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smtClean="0">
                <a:solidFill>
                  <a:srgbClr val="A50021"/>
                </a:solidFill>
                <a:latin typeface="宋体" panose="02010600030101010101" pitchFamily="2" charset="-122"/>
                <a:cs typeface="Times New Roman" panose="02020603050405020304" pitchFamily="18" charset="0"/>
              </a:rPr>
              <a:t>例</a:t>
            </a:r>
            <a:r>
              <a:rPr lang="en-US" altLang="zh-CN" sz="2400" b="1" dirty="0" smtClean="0">
                <a:solidFill>
                  <a:srgbClr val="A50021"/>
                </a:solidFill>
                <a:latin typeface="宋体" panose="02010600030101010101" pitchFamily="2" charset="-122"/>
                <a:cs typeface="Times New Roman" panose="02020603050405020304" pitchFamily="18" charset="0"/>
              </a:rPr>
              <a:t>3.2</a:t>
            </a:r>
            <a:r>
              <a:rPr lang="en-US" altLang="zh-CN" sz="2400" b="1" dirty="0" smtClean="0">
                <a:latin typeface="宋体" panose="02010600030101010101" pitchFamily="2" charset="-122"/>
                <a:cs typeface="Times New Roman" panose="02020603050405020304" pitchFamily="18" charset="0"/>
              </a:rPr>
              <a:t> </a:t>
            </a:r>
            <a:r>
              <a:rPr lang="zh-CN" altLang="en-US" sz="2400" b="1" dirty="0">
                <a:latin typeface="宋体" panose="02010600030101010101" pitchFamily="2" charset="-122"/>
                <a:cs typeface="Times New Roman" panose="02020603050405020304" pitchFamily="18" charset="0"/>
              </a:rPr>
              <a:t>求总长模</a:t>
            </a:r>
            <a:r>
              <a:rPr lang="en-US" altLang="zh-CN" sz="2400" b="1" dirty="0">
                <a:latin typeface="宋体" panose="02010600030101010101" pitchFamily="2" charset="-122"/>
                <a:cs typeface="Times New Roman" panose="02020603050405020304" pitchFamily="18" charset="0"/>
              </a:rPr>
              <a:t>10</a:t>
            </a:r>
            <a:r>
              <a:rPr lang="zh-CN" altLang="en-US" sz="2400" b="1" dirty="0">
                <a:latin typeface="宋体" panose="02010600030101010101" pitchFamily="2" charset="-122"/>
                <a:cs typeface="Times New Roman" panose="02020603050405020304" pitchFamily="18" charset="0"/>
              </a:rPr>
              <a:t>的最小路径</a:t>
            </a:r>
          </a:p>
          <a:p>
            <a:pPr>
              <a:spcBef>
                <a:spcPct val="0"/>
              </a:spcBef>
              <a:buFontTx/>
              <a:buNone/>
            </a:pPr>
            <a:endParaRPr lang="zh-CN" altLang="en-US" sz="2000" dirty="0">
              <a:latin typeface="Arial" panose="020B0604020202020204" pitchFamily="34" charset="0"/>
              <a:ea typeface="幼圆" panose="02010509060101010101" pitchFamily="49" charset="-122"/>
              <a:cs typeface="Times New Roman" panose="02020603050405020304" pitchFamily="18" charset="0"/>
            </a:endParaRPr>
          </a:p>
        </p:txBody>
      </p:sp>
      <p:sp>
        <p:nvSpPr>
          <p:cNvPr id="22535" name="Text Box 13"/>
          <p:cNvSpPr txBox="1">
            <a:spLocks noChangeArrowheads="1"/>
          </p:cNvSpPr>
          <p:nvPr/>
        </p:nvSpPr>
        <p:spPr bwMode="auto">
          <a:xfrm>
            <a:off x="785813" y="4714875"/>
            <a:ext cx="74882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Arial" panose="020B0604020202020204" pitchFamily="34" charset="0"/>
              </a:rPr>
              <a:t>最优解：下、下、下、下</a:t>
            </a:r>
          </a:p>
          <a:p>
            <a:pPr eaLnBrk="1" hangingPunct="1">
              <a:lnSpc>
                <a:spcPct val="120000"/>
              </a:lnSpc>
              <a:spcBef>
                <a:spcPct val="0"/>
              </a:spcBef>
              <a:buFontTx/>
              <a:buNone/>
            </a:pPr>
            <a:r>
              <a:rPr lang="zh-CN" altLang="en-US" sz="2400" b="1">
                <a:latin typeface="Arial" panose="020B0604020202020204" pitchFamily="34" charset="0"/>
              </a:rPr>
              <a:t>动态规划算法的解：下、上、上、上</a:t>
            </a:r>
          </a:p>
          <a:p>
            <a:pPr eaLnBrk="1" hangingPunct="1">
              <a:lnSpc>
                <a:spcPct val="120000"/>
              </a:lnSpc>
              <a:spcBef>
                <a:spcPct val="0"/>
              </a:spcBef>
              <a:buFontTx/>
              <a:buNone/>
            </a:pPr>
            <a:r>
              <a:rPr lang="zh-CN" altLang="en-US" sz="2400" b="1">
                <a:latin typeface="Arial" panose="020B0604020202020204" pitchFamily="34" charset="0"/>
              </a:rPr>
              <a:t>不满足优化原则，不能使用动态规划设计技术</a:t>
            </a:r>
          </a:p>
        </p:txBody>
      </p:sp>
      <p:sp>
        <p:nvSpPr>
          <p:cNvPr id="22536" name="Arc 15"/>
          <p:cNvSpPr>
            <a:spLocks/>
          </p:cNvSpPr>
          <p:nvPr/>
        </p:nvSpPr>
        <p:spPr bwMode="auto">
          <a:xfrm rot="7980307">
            <a:off x="2124075" y="3332163"/>
            <a:ext cx="914400" cy="914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2537" name="Group 16"/>
          <p:cNvGrpSpPr>
            <a:grpSpLocks/>
          </p:cNvGrpSpPr>
          <p:nvPr/>
        </p:nvGrpSpPr>
        <p:grpSpPr bwMode="auto">
          <a:xfrm>
            <a:off x="1403350" y="3071813"/>
            <a:ext cx="6254750" cy="1419225"/>
            <a:chOff x="884" y="2144"/>
            <a:chExt cx="3940" cy="894"/>
          </a:xfrm>
        </p:grpSpPr>
        <p:grpSp>
          <p:nvGrpSpPr>
            <p:cNvPr id="22539" name="Group 17"/>
            <p:cNvGrpSpPr>
              <a:grpSpLocks/>
            </p:cNvGrpSpPr>
            <p:nvPr/>
          </p:nvGrpSpPr>
          <p:grpSpPr bwMode="auto">
            <a:xfrm>
              <a:off x="1156" y="2296"/>
              <a:ext cx="3402" cy="584"/>
              <a:chOff x="1156" y="2264"/>
              <a:chExt cx="3402" cy="584"/>
            </a:xfrm>
          </p:grpSpPr>
          <p:sp>
            <p:nvSpPr>
              <p:cNvPr id="22554" name="Arc 18"/>
              <p:cNvSpPr>
                <a:spLocks/>
              </p:cNvSpPr>
              <p:nvPr/>
            </p:nvSpPr>
            <p:spPr bwMode="auto">
              <a:xfrm rot="-2675259">
                <a:off x="133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5" name="Arc 19"/>
              <p:cNvSpPr>
                <a:spLocks/>
              </p:cNvSpPr>
              <p:nvPr/>
            </p:nvSpPr>
            <p:spPr bwMode="auto">
              <a:xfrm rot="-2675259">
                <a:off x="2154" y="2272"/>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6" name="Arc 20"/>
              <p:cNvSpPr>
                <a:spLocks/>
              </p:cNvSpPr>
              <p:nvPr/>
            </p:nvSpPr>
            <p:spPr bwMode="auto">
              <a:xfrm rot="-2675259">
                <a:off x="2970"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7" name="Arc 21"/>
              <p:cNvSpPr>
                <a:spLocks/>
              </p:cNvSpPr>
              <p:nvPr/>
            </p:nvSpPr>
            <p:spPr bwMode="auto">
              <a:xfrm rot="-2675259">
                <a:off x="378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8" name="Arc 22"/>
              <p:cNvSpPr>
                <a:spLocks/>
              </p:cNvSpPr>
              <p:nvPr/>
            </p:nvSpPr>
            <p:spPr bwMode="auto">
              <a:xfrm rot="7980307">
                <a:off x="2154"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9" name="Arc 23"/>
              <p:cNvSpPr>
                <a:spLocks/>
              </p:cNvSpPr>
              <p:nvPr/>
            </p:nvSpPr>
            <p:spPr bwMode="auto">
              <a:xfrm rot="7980307">
                <a:off x="2970"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0" name="Arc 24"/>
              <p:cNvSpPr>
                <a:spLocks/>
              </p:cNvSpPr>
              <p:nvPr/>
            </p:nvSpPr>
            <p:spPr bwMode="auto">
              <a:xfrm rot="7980307">
                <a:off x="3787" y="2264"/>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1" name="Oval 25"/>
              <p:cNvSpPr>
                <a:spLocks noChangeArrowheads="1"/>
              </p:cNvSpPr>
              <p:nvPr/>
            </p:nvSpPr>
            <p:spPr bwMode="auto">
              <a:xfrm>
                <a:off x="2789"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62" name="Oval 26"/>
              <p:cNvSpPr>
                <a:spLocks noChangeArrowheads="1"/>
              </p:cNvSpPr>
              <p:nvPr/>
            </p:nvSpPr>
            <p:spPr bwMode="auto">
              <a:xfrm>
                <a:off x="3605"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63" name="Oval 27"/>
              <p:cNvSpPr>
                <a:spLocks noChangeArrowheads="1"/>
              </p:cNvSpPr>
              <p:nvPr/>
            </p:nvSpPr>
            <p:spPr bwMode="auto">
              <a:xfrm>
                <a:off x="1972" y="2491"/>
                <a:ext cx="136" cy="136"/>
              </a:xfrm>
              <a:prstGeom prst="ellipse">
                <a:avLst/>
              </a:prstGeom>
              <a:solidFill>
                <a:srgbClr val="C4C4C4"/>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64" name="Rectangle 28"/>
              <p:cNvSpPr>
                <a:spLocks noChangeArrowheads="1"/>
              </p:cNvSpPr>
              <p:nvPr/>
            </p:nvSpPr>
            <p:spPr bwMode="auto">
              <a:xfrm>
                <a:off x="1156" y="2491"/>
                <a:ext cx="136" cy="136"/>
              </a:xfrm>
              <a:prstGeom prst="rect">
                <a:avLst/>
              </a:prstGeom>
              <a:solidFill>
                <a:srgbClr val="C4C4C4"/>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2565" name="Rectangle 29"/>
              <p:cNvSpPr>
                <a:spLocks noChangeArrowheads="1"/>
              </p:cNvSpPr>
              <p:nvPr/>
            </p:nvSpPr>
            <p:spPr bwMode="auto">
              <a:xfrm>
                <a:off x="4422" y="2491"/>
                <a:ext cx="136" cy="136"/>
              </a:xfrm>
              <a:prstGeom prst="rect">
                <a:avLst/>
              </a:prstGeom>
              <a:solidFill>
                <a:srgbClr val="C4C4C4"/>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22540" name="Text Box 30"/>
            <p:cNvSpPr txBox="1">
              <a:spLocks noChangeArrowheads="1"/>
            </p:cNvSpPr>
            <p:nvPr/>
          </p:nvSpPr>
          <p:spPr bwMode="auto">
            <a:xfrm>
              <a:off x="1519"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22541" name="Text Box 31"/>
            <p:cNvSpPr txBox="1">
              <a:spLocks noChangeArrowheads="1"/>
            </p:cNvSpPr>
            <p:nvPr/>
          </p:nvSpPr>
          <p:spPr bwMode="auto">
            <a:xfrm>
              <a:off x="2290"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22542" name="Text Box 32"/>
            <p:cNvSpPr txBox="1">
              <a:spLocks noChangeArrowheads="1"/>
            </p:cNvSpPr>
            <p:nvPr/>
          </p:nvSpPr>
          <p:spPr bwMode="auto">
            <a:xfrm>
              <a:off x="3152"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22543" name="Text Box 33"/>
            <p:cNvSpPr txBox="1">
              <a:spLocks noChangeArrowheads="1"/>
            </p:cNvSpPr>
            <p:nvPr/>
          </p:nvSpPr>
          <p:spPr bwMode="auto">
            <a:xfrm>
              <a:off x="3969" y="2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2</a:t>
              </a:r>
            </a:p>
          </p:txBody>
        </p:sp>
        <p:sp>
          <p:nvSpPr>
            <p:cNvPr id="22544" name="Text Box 34"/>
            <p:cNvSpPr txBox="1">
              <a:spLocks noChangeArrowheads="1"/>
            </p:cNvSpPr>
            <p:nvPr/>
          </p:nvSpPr>
          <p:spPr bwMode="auto">
            <a:xfrm>
              <a:off x="1474" y="273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22545" name="Text Box 35"/>
            <p:cNvSpPr txBox="1">
              <a:spLocks noChangeArrowheads="1"/>
            </p:cNvSpPr>
            <p:nvPr/>
          </p:nvSpPr>
          <p:spPr bwMode="auto">
            <a:xfrm>
              <a:off x="2290"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22546" name="Text Box 36"/>
            <p:cNvSpPr txBox="1">
              <a:spLocks noChangeArrowheads="1"/>
            </p:cNvSpPr>
            <p:nvPr/>
          </p:nvSpPr>
          <p:spPr bwMode="auto">
            <a:xfrm>
              <a:off x="3152"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22547" name="Text Box 37"/>
            <p:cNvSpPr txBox="1">
              <a:spLocks noChangeArrowheads="1"/>
            </p:cNvSpPr>
            <p:nvPr/>
          </p:nvSpPr>
          <p:spPr bwMode="auto">
            <a:xfrm>
              <a:off x="3969" y="275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5</a:t>
              </a:r>
            </a:p>
          </p:txBody>
        </p:sp>
        <p:sp>
          <p:nvSpPr>
            <p:cNvPr id="22548" name="Text Box 38"/>
            <p:cNvSpPr txBox="1">
              <a:spLocks noChangeArrowheads="1"/>
            </p:cNvSpPr>
            <p:nvPr/>
          </p:nvSpPr>
          <p:spPr bwMode="auto">
            <a:xfrm>
              <a:off x="1837" y="223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u,6</a:t>
              </a:r>
            </a:p>
          </p:txBody>
        </p:sp>
        <p:sp>
          <p:nvSpPr>
            <p:cNvPr id="22549" name="Text Box 39"/>
            <p:cNvSpPr txBox="1">
              <a:spLocks noChangeArrowheads="1"/>
            </p:cNvSpPr>
            <p:nvPr/>
          </p:nvSpPr>
          <p:spPr bwMode="auto">
            <a:xfrm>
              <a:off x="2653" y="220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u,4</a:t>
              </a:r>
            </a:p>
          </p:txBody>
        </p:sp>
        <p:sp>
          <p:nvSpPr>
            <p:cNvPr id="22550" name="Text Box 40"/>
            <p:cNvSpPr txBox="1">
              <a:spLocks noChangeArrowheads="1"/>
            </p:cNvSpPr>
            <p:nvPr/>
          </p:nvSpPr>
          <p:spPr bwMode="auto">
            <a:xfrm>
              <a:off x="3470" y="220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u,2</a:t>
              </a:r>
            </a:p>
          </p:txBody>
        </p:sp>
        <p:sp>
          <p:nvSpPr>
            <p:cNvPr id="22551" name="Text Box 41"/>
            <p:cNvSpPr txBox="1">
              <a:spLocks noChangeArrowheads="1"/>
            </p:cNvSpPr>
            <p:nvPr/>
          </p:nvSpPr>
          <p:spPr bwMode="auto">
            <a:xfrm>
              <a:off x="1066" y="2251"/>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d,1</a:t>
              </a:r>
            </a:p>
          </p:txBody>
        </p:sp>
        <p:sp>
          <p:nvSpPr>
            <p:cNvPr id="22552" name="Text Box 42"/>
            <p:cNvSpPr txBox="1">
              <a:spLocks noChangeArrowheads="1"/>
            </p:cNvSpPr>
            <p:nvPr/>
          </p:nvSpPr>
          <p:spPr bwMode="auto">
            <a:xfrm>
              <a:off x="884" y="246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S</a:t>
              </a:r>
            </a:p>
          </p:txBody>
        </p:sp>
        <p:sp>
          <p:nvSpPr>
            <p:cNvPr id="22553" name="Text Box 43"/>
            <p:cNvSpPr txBox="1">
              <a:spLocks noChangeArrowheads="1"/>
            </p:cNvSpPr>
            <p:nvPr/>
          </p:nvSpPr>
          <p:spPr bwMode="auto">
            <a:xfrm>
              <a:off x="4591" y="246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a:latin typeface="Arial" panose="020B0604020202020204" pitchFamily="34" charset="0"/>
                </a:rPr>
                <a:t>T</a:t>
              </a:r>
            </a:p>
          </p:txBody>
        </p:sp>
      </p:grpSp>
      <p:sp>
        <p:nvSpPr>
          <p:cNvPr id="22538" name="Rectangle 44"/>
          <p:cNvSpPr>
            <a:spLocks noGrp="1" noChangeArrowheads="1"/>
          </p:cNvSpPr>
          <p:nvPr>
            <p:ph type="title"/>
          </p:nvPr>
        </p:nvSpPr>
        <p:spPr>
          <a:xfrm>
            <a:off x="457200" y="347316"/>
            <a:ext cx="8229600" cy="633412"/>
          </a:xfrm>
        </p:spPr>
        <p:txBody>
          <a:bodyPr/>
          <a:lstStyle/>
          <a:p>
            <a:r>
              <a:rPr lang="zh-CN" altLang="en-US" sz="4000" b="1" dirty="0" smtClean="0">
                <a:solidFill>
                  <a:srgbClr val="C00000"/>
                </a:solidFill>
              </a:rPr>
              <a:t>使用动态规划技术的条件</a:t>
            </a:r>
            <a:r>
              <a:rPr lang="en-US" altLang="zh-CN" sz="4000" b="1" dirty="0" smtClean="0">
                <a:solidFill>
                  <a:srgbClr val="C00000"/>
                </a:solidFill>
              </a:rPr>
              <a:t>:</a:t>
            </a:r>
            <a:r>
              <a:rPr lang="zh-CN" altLang="en-US" sz="4000" b="1" dirty="0" smtClean="0">
                <a:solidFill>
                  <a:srgbClr val="C00000"/>
                </a:solidFill>
              </a:rPr>
              <a:t>优化原则</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B877B77-C8D0-4839-AB02-32A8BFD93E80}" type="slidenum">
              <a:rPr lang="en-US" altLang="zh-CN" sz="1800" smtClean="0"/>
              <a:pPr>
                <a:spcBef>
                  <a:spcPct val="0"/>
                </a:spcBef>
                <a:buFontTx/>
                <a:buNone/>
              </a:pPr>
              <a:t>40</a:t>
            </a:fld>
            <a:endParaRPr lang="en-US" altLang="zh-CN" sz="1800" smtClean="0"/>
          </a:p>
        </p:txBody>
      </p:sp>
      <p:sp>
        <p:nvSpPr>
          <p:cNvPr id="92163" name="Text Box 2"/>
          <p:cNvSpPr txBox="1">
            <a:spLocks noChangeArrowheads="1"/>
          </p:cNvSpPr>
          <p:nvPr/>
        </p:nvSpPr>
        <p:spPr bwMode="auto">
          <a:xfrm>
            <a:off x="611188" y="1237257"/>
            <a:ext cx="75612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Tx/>
              <a:buNone/>
            </a:pPr>
            <a:r>
              <a:rPr lang="zh-CN" altLang="en-US" sz="2400" b="1" dirty="0">
                <a:latin typeface="Times New Roman" panose="02020603050405020304" pitchFamily="18" charset="0"/>
              </a:rPr>
              <a:t>将序列分成左右两半，中间分点</a:t>
            </a:r>
            <a:r>
              <a:rPr lang="en-US" altLang="zh-CN" sz="2400" b="1" i="1" dirty="0">
                <a:latin typeface="Times New Roman" panose="02020603050405020304" pitchFamily="18" charset="0"/>
              </a:rPr>
              <a:t>center</a:t>
            </a:r>
          </a:p>
          <a:p>
            <a:pPr eaLnBrk="1" hangingPunct="1">
              <a:lnSpc>
                <a:spcPct val="130000"/>
              </a:lnSpc>
              <a:spcBef>
                <a:spcPct val="0"/>
              </a:spcBef>
              <a:buFontTx/>
              <a:buNone/>
            </a:pPr>
            <a:r>
              <a:rPr lang="zh-CN" altLang="en-US" sz="2400" b="1" dirty="0">
                <a:latin typeface="Times New Roman" panose="02020603050405020304" pitchFamily="18" charset="0"/>
              </a:rPr>
              <a:t>递归计算左段最大子段和 </a:t>
            </a:r>
            <a:r>
              <a:rPr lang="en-US" altLang="zh-CN" sz="2400" b="1" i="1" dirty="0" err="1">
                <a:latin typeface="Times New Roman" panose="02020603050405020304" pitchFamily="18" charset="0"/>
              </a:rPr>
              <a:t>leftsum</a:t>
            </a:r>
            <a:endParaRPr lang="en-US" altLang="zh-CN" sz="2400" b="1" dirty="0">
              <a:latin typeface="Times New Roman" panose="02020603050405020304" pitchFamily="18" charset="0"/>
            </a:endParaRPr>
          </a:p>
          <a:p>
            <a:pPr eaLnBrk="1" hangingPunct="1">
              <a:lnSpc>
                <a:spcPct val="130000"/>
              </a:lnSpc>
              <a:spcBef>
                <a:spcPct val="0"/>
              </a:spcBef>
              <a:buFontTx/>
              <a:buNone/>
            </a:pPr>
            <a:r>
              <a:rPr lang="zh-CN" altLang="en-US" sz="2400" b="1" dirty="0">
                <a:latin typeface="Times New Roman" panose="02020603050405020304" pitchFamily="18" charset="0"/>
              </a:rPr>
              <a:t>递归计算右段最大子段和</a:t>
            </a:r>
            <a:r>
              <a:rPr lang="zh-CN" altLang="en-US" sz="2400" b="1" i="1" dirty="0">
                <a:latin typeface="Times New Roman" panose="02020603050405020304" pitchFamily="18" charset="0"/>
              </a:rPr>
              <a:t> </a:t>
            </a:r>
            <a:r>
              <a:rPr lang="en-US" altLang="zh-CN" sz="2400" b="1" i="1" dirty="0" err="1">
                <a:latin typeface="Times New Roman" panose="02020603050405020304" pitchFamily="18" charset="0"/>
              </a:rPr>
              <a:t>rightsum</a:t>
            </a:r>
            <a:endParaRPr lang="en-US" altLang="zh-CN" sz="2400" b="1" i="1" dirty="0">
              <a:latin typeface="Times New Roman" panose="02020603050405020304" pitchFamily="18" charset="0"/>
            </a:endParaRPr>
          </a:p>
          <a:p>
            <a:pPr eaLnBrk="1" hangingPunct="1">
              <a:lnSpc>
                <a:spcPct val="130000"/>
              </a:lnSpc>
              <a:spcBef>
                <a:spcPct val="0"/>
              </a:spcBef>
              <a:buFontTx/>
              <a:buNone/>
            </a:pPr>
            <a:r>
              <a:rPr lang="en-US" altLang="zh-CN" sz="2400" b="1" dirty="0">
                <a:latin typeface="Times New Roman" panose="02020603050405020304" pitchFamily="18" charset="0"/>
              </a:rPr>
              <a:t> </a:t>
            </a:r>
            <a:r>
              <a:rPr lang="en-US" altLang="zh-CN" sz="2400" b="1" i="1" dirty="0" err="1" smtClean="0">
                <a:latin typeface="Times New Roman" panose="02020603050405020304" pitchFamily="18" charset="0"/>
              </a:rPr>
              <a:t>a</a:t>
            </a:r>
            <a:r>
              <a:rPr lang="en-US" altLang="zh-CN" sz="2400" b="1" i="1" baseline="-25000" dirty="0" err="1" smtClean="0">
                <a:latin typeface="Times New Roman" panose="02020603050405020304" pitchFamily="18" charset="0"/>
              </a:rPr>
              <a:t>center</a:t>
            </a:r>
            <a:r>
              <a:rPr lang="en-US" altLang="zh-CN" sz="2400" b="1" i="1" baseline="-25000" dirty="0" smtClean="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rPr>
              <a:t>a</a:t>
            </a:r>
            <a:r>
              <a:rPr lang="en-US" altLang="zh-CN" sz="2400" b="1" baseline="-25000" dirty="0" smtClean="0">
                <a:latin typeface="Times New Roman" panose="02020603050405020304" pitchFamily="18" charset="0"/>
              </a:rPr>
              <a:t>1</a:t>
            </a:r>
            <a:r>
              <a:rPr lang="zh-CN" altLang="en-US" sz="2400" b="1" dirty="0">
                <a:latin typeface="Times New Roman" panose="02020603050405020304" pitchFamily="18" charset="0"/>
              </a:rPr>
              <a:t>的最大</a:t>
            </a:r>
            <a:r>
              <a:rPr lang="zh-CN" altLang="en-US" sz="2400" b="1" dirty="0" smtClean="0">
                <a:latin typeface="Times New Roman" panose="02020603050405020304" pitchFamily="18" charset="0"/>
              </a:rPr>
              <a:t>和 </a:t>
            </a:r>
            <a:r>
              <a:rPr lang="en-US" altLang="zh-CN" sz="2400" b="1" i="1" dirty="0" smtClean="0">
                <a:latin typeface="Times New Roman" panose="02020603050405020304" pitchFamily="18" charset="0"/>
              </a:rPr>
              <a:t>S</a:t>
            </a:r>
            <a:r>
              <a:rPr lang="en-US" altLang="zh-CN" sz="2400" b="1" baseline="-25000" dirty="0" smtClean="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smtClean="0">
                <a:latin typeface="Times New Roman" panose="02020603050405020304" pitchFamily="18" charset="0"/>
              </a:rPr>
              <a:t>a</a:t>
            </a:r>
            <a:r>
              <a:rPr lang="en-US" altLang="zh-CN" sz="2400" b="1" i="1" baseline="-25000" dirty="0" smtClean="0">
                <a:latin typeface="Times New Roman" panose="02020603050405020304" pitchFamily="18" charset="0"/>
              </a:rPr>
              <a:t>center</a:t>
            </a:r>
            <a:r>
              <a:rPr lang="en-US" altLang="zh-CN" sz="2400" b="1" baseline="-25000" dirty="0" smtClean="0">
                <a:latin typeface="Times New Roman" panose="02020603050405020304" pitchFamily="18" charset="0"/>
              </a:rPr>
              <a:t>+1 </a:t>
            </a:r>
            <a:r>
              <a:rPr lang="en-US" altLang="zh-CN" sz="2400" b="1" dirty="0" smtClean="0">
                <a:latin typeface="Arial" panose="020B0604020202020204" pitchFamily="34" charset="0"/>
                <a:sym typeface="Symbol" panose="05050102010706020507" pitchFamily="18" charset="2"/>
              </a:rPr>
              <a:t> </a:t>
            </a:r>
            <a:r>
              <a:rPr lang="en-US" altLang="zh-CN" sz="2400" b="1" i="1" dirty="0" smtClean="0">
                <a:latin typeface="Times New Roman" panose="02020603050405020304" pitchFamily="18" charset="0"/>
              </a:rPr>
              <a:t>a</a:t>
            </a:r>
            <a:r>
              <a:rPr lang="en-US" altLang="zh-CN" sz="2400" b="1" i="1" baseline="-25000" dirty="0" smtClean="0">
                <a:latin typeface="Times New Roman" panose="02020603050405020304" pitchFamily="18" charset="0"/>
              </a:rPr>
              <a:t>n</a:t>
            </a:r>
            <a:r>
              <a:rPr lang="zh-CN" altLang="en-US" sz="2400" b="1" dirty="0">
                <a:latin typeface="Times New Roman" panose="02020603050405020304" pitchFamily="18" charset="0"/>
              </a:rPr>
              <a:t>的最大</a:t>
            </a:r>
            <a:r>
              <a:rPr lang="zh-CN" altLang="en-US" sz="2400" b="1" dirty="0" smtClean="0">
                <a:latin typeface="Times New Roman" panose="02020603050405020304" pitchFamily="18" charset="0"/>
              </a:rPr>
              <a:t>和 </a:t>
            </a:r>
            <a:r>
              <a:rPr lang="en-US" altLang="zh-CN" sz="2400" b="1" i="1" dirty="0" smtClean="0">
                <a:latin typeface="Times New Roman" panose="02020603050405020304" pitchFamily="18" charset="0"/>
              </a:rPr>
              <a:t>S</a:t>
            </a:r>
            <a:r>
              <a:rPr lang="en-US" altLang="zh-CN" sz="2400" b="1" baseline="-25000" dirty="0" smtClean="0">
                <a:latin typeface="Times New Roman" panose="02020603050405020304" pitchFamily="18" charset="0"/>
              </a:rPr>
              <a:t>2</a:t>
            </a:r>
            <a:endParaRPr lang="en-US" altLang="zh-CN" sz="2400" b="1" baseline="-25000" dirty="0">
              <a:latin typeface="Times New Roman" panose="02020603050405020304" pitchFamily="18" charset="0"/>
            </a:endParaRPr>
          </a:p>
          <a:p>
            <a:pPr eaLnBrk="1" hangingPunct="1">
              <a:lnSpc>
                <a:spcPct val="130000"/>
              </a:lnSpc>
              <a:spcBef>
                <a:spcPct val="0"/>
              </a:spcBef>
              <a:buFontTx/>
              <a:buNone/>
            </a:pPr>
            <a:r>
              <a:rPr lang="en-US" altLang="zh-CN" sz="2400" b="1" dirty="0">
                <a:latin typeface="Times New Roman" panose="02020603050405020304" pitchFamily="18" charset="0"/>
              </a:rPr>
              <a:t>max { </a:t>
            </a:r>
            <a:r>
              <a:rPr lang="en-US" altLang="zh-CN" sz="2400" b="1" i="1" dirty="0" err="1">
                <a:latin typeface="Times New Roman" panose="02020603050405020304" pitchFamily="18" charset="0"/>
              </a:rPr>
              <a:t>leftsum</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rightsum</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p>
        </p:txBody>
      </p:sp>
      <p:grpSp>
        <p:nvGrpSpPr>
          <p:cNvPr id="92164" name="Group 3"/>
          <p:cNvGrpSpPr>
            <a:grpSpLocks/>
          </p:cNvGrpSpPr>
          <p:nvPr/>
        </p:nvGrpSpPr>
        <p:grpSpPr bwMode="auto">
          <a:xfrm>
            <a:off x="1597025" y="3951882"/>
            <a:ext cx="5832475" cy="2357438"/>
            <a:chOff x="930" y="2478"/>
            <a:chExt cx="3674" cy="1587"/>
          </a:xfrm>
        </p:grpSpPr>
        <p:sp>
          <p:nvSpPr>
            <p:cNvPr id="92166" name="Line 4"/>
            <p:cNvSpPr>
              <a:spLocks noChangeShapeType="1"/>
            </p:cNvSpPr>
            <p:nvPr/>
          </p:nvSpPr>
          <p:spPr bwMode="auto">
            <a:xfrm>
              <a:off x="2653" y="2841"/>
              <a:ext cx="0" cy="12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67" name="Group 5"/>
            <p:cNvGrpSpPr>
              <a:grpSpLocks/>
            </p:cNvGrpSpPr>
            <p:nvPr/>
          </p:nvGrpSpPr>
          <p:grpSpPr bwMode="auto">
            <a:xfrm>
              <a:off x="930" y="2478"/>
              <a:ext cx="3674" cy="1304"/>
              <a:chOff x="930" y="2462"/>
              <a:chExt cx="3674" cy="1304"/>
            </a:xfrm>
          </p:grpSpPr>
          <p:sp>
            <p:nvSpPr>
              <p:cNvPr id="92168" name="Line 6"/>
              <p:cNvSpPr>
                <a:spLocks noChangeShapeType="1"/>
              </p:cNvSpPr>
              <p:nvPr/>
            </p:nvSpPr>
            <p:spPr bwMode="auto">
              <a:xfrm>
                <a:off x="975" y="3294"/>
                <a:ext cx="1542"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169" name="Line 7"/>
              <p:cNvSpPr>
                <a:spLocks noChangeShapeType="1"/>
              </p:cNvSpPr>
              <p:nvPr/>
            </p:nvSpPr>
            <p:spPr bwMode="auto">
              <a:xfrm>
                <a:off x="2789" y="3294"/>
                <a:ext cx="1542"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170" name="Text Box 8"/>
              <p:cNvSpPr txBox="1">
                <a:spLocks noChangeArrowheads="1"/>
              </p:cNvSpPr>
              <p:nvPr/>
            </p:nvSpPr>
            <p:spPr bwMode="auto">
              <a:xfrm>
                <a:off x="1338" y="2962"/>
                <a:ext cx="73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leftsum</a:t>
                </a:r>
              </a:p>
            </p:txBody>
          </p:sp>
          <p:sp>
            <p:nvSpPr>
              <p:cNvPr id="92171" name="Text Box 9"/>
              <p:cNvSpPr txBox="1">
                <a:spLocks noChangeArrowheads="1"/>
              </p:cNvSpPr>
              <p:nvPr/>
            </p:nvSpPr>
            <p:spPr bwMode="auto">
              <a:xfrm>
                <a:off x="3185" y="2962"/>
                <a:ext cx="87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rPr>
                  <a:t>rightsum</a:t>
                </a:r>
              </a:p>
            </p:txBody>
          </p:sp>
          <p:sp>
            <p:nvSpPr>
              <p:cNvPr id="92172" name="Text Box 10"/>
              <p:cNvSpPr txBox="1">
                <a:spLocks noChangeArrowheads="1"/>
              </p:cNvSpPr>
              <p:nvPr/>
            </p:nvSpPr>
            <p:spPr bwMode="auto">
              <a:xfrm>
                <a:off x="930" y="3414"/>
                <a:ext cx="367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i="1">
                    <a:latin typeface="Times New Roman" panose="02020603050405020304" pitchFamily="18" charset="0"/>
                  </a:rPr>
                  <a:t>A</a:t>
                </a:r>
                <a:r>
                  <a:rPr lang="en-US" altLang="zh-CN" sz="2800" b="1">
                    <a:latin typeface="Times New Roman" panose="02020603050405020304" pitchFamily="18" charset="0"/>
                  </a:rPr>
                  <a:t>[1] </a:t>
                </a:r>
                <a:r>
                  <a:rPr lang="zh-CN" altLang="en-US" sz="2800" b="1">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k</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k</a:t>
                </a:r>
                <a:r>
                  <a:rPr lang="en-US" altLang="zh-CN" sz="2800" b="1">
                    <a:latin typeface="Times New Roman" panose="02020603050405020304" pitchFamily="18" charset="0"/>
                  </a:rPr>
                  <a:t>+1]  …    </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a:latin typeface="Times New Roman" panose="02020603050405020304" pitchFamily="18" charset="0"/>
                  </a:rPr>
                  <a:t>]</a:t>
                </a:r>
                <a:endParaRPr lang="en-US" altLang="zh-CN" sz="2800" b="1" i="1" baseline="-25000">
                  <a:latin typeface="Times New Roman" panose="02020603050405020304" pitchFamily="18" charset="0"/>
                </a:endParaRPr>
              </a:p>
            </p:txBody>
          </p:sp>
          <p:sp>
            <p:nvSpPr>
              <p:cNvPr id="92173" name="Line 12"/>
              <p:cNvSpPr>
                <a:spLocks noChangeShapeType="1"/>
              </p:cNvSpPr>
              <p:nvPr/>
            </p:nvSpPr>
            <p:spPr bwMode="auto">
              <a:xfrm>
                <a:off x="1882" y="2750"/>
                <a:ext cx="1542"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174" name="Text Box 13"/>
              <p:cNvSpPr txBox="1">
                <a:spLocks noChangeArrowheads="1"/>
              </p:cNvSpPr>
              <p:nvPr/>
            </p:nvSpPr>
            <p:spPr bwMode="auto">
              <a:xfrm>
                <a:off x="2336" y="2462"/>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i="1">
                    <a:latin typeface="Arial" panose="020B0604020202020204" pitchFamily="34" charset="0"/>
                  </a:rPr>
                  <a:t> </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S</a:t>
                </a:r>
                <a:r>
                  <a:rPr lang="en-US" altLang="zh-CN" sz="2400" b="1" baseline="-25000">
                    <a:latin typeface="Times New Roman" panose="02020603050405020304" pitchFamily="18" charset="0"/>
                  </a:rPr>
                  <a:t>2</a:t>
                </a:r>
              </a:p>
            </p:txBody>
          </p:sp>
        </p:grpSp>
      </p:grpSp>
      <p:sp>
        <p:nvSpPr>
          <p:cNvPr id="92165" name="Rectangle 14"/>
          <p:cNvSpPr>
            <a:spLocks noGrp="1" noChangeArrowheads="1"/>
          </p:cNvSpPr>
          <p:nvPr>
            <p:ph type="title"/>
          </p:nvPr>
        </p:nvSpPr>
        <p:spPr>
          <a:xfrm>
            <a:off x="457200" y="419323"/>
            <a:ext cx="8229600" cy="633413"/>
          </a:xfrm>
        </p:spPr>
        <p:txBody>
          <a:bodyPr/>
          <a:lstStyle/>
          <a:p>
            <a:r>
              <a:rPr lang="zh-CN" altLang="en-US" sz="4000" b="1" dirty="0" smtClean="0">
                <a:solidFill>
                  <a:srgbClr val="C00000"/>
                </a:solidFill>
              </a:rPr>
              <a:t>算法</a:t>
            </a:r>
            <a:r>
              <a:rPr lang="en-US" altLang="zh-CN" sz="4000" b="1" dirty="0" smtClean="0">
                <a:solidFill>
                  <a:srgbClr val="C00000"/>
                </a:solidFill>
              </a:rPr>
              <a:t>2  </a:t>
            </a:r>
            <a:r>
              <a:rPr lang="zh-CN" altLang="en-US" sz="4000" b="1" dirty="0" smtClean="0">
                <a:solidFill>
                  <a:srgbClr val="C00000"/>
                </a:solidFill>
              </a:rPr>
              <a:t>分治策略</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35B74BA-CACE-4C2C-8653-F8761812CFCD}" type="slidenum">
              <a:rPr lang="en-US" altLang="zh-CN" sz="1800" smtClean="0"/>
              <a:pPr>
                <a:spcBef>
                  <a:spcPct val="0"/>
                </a:spcBef>
                <a:buFontTx/>
                <a:buNone/>
              </a:pPr>
              <a:t>41</a:t>
            </a:fld>
            <a:endParaRPr lang="en-US" altLang="zh-CN" sz="1800" smtClean="0"/>
          </a:p>
        </p:txBody>
      </p:sp>
      <p:sp>
        <p:nvSpPr>
          <p:cNvPr id="94211" name="Rectangle 2"/>
          <p:cNvSpPr>
            <a:spLocks noChangeArrowheads="1"/>
          </p:cNvSpPr>
          <p:nvPr/>
        </p:nvSpPr>
        <p:spPr bwMode="auto">
          <a:xfrm>
            <a:off x="323850" y="982885"/>
            <a:ext cx="8280400" cy="4678363"/>
          </a:xfrm>
          <a:prstGeom prst="rect">
            <a:avLst/>
          </a:prstGeom>
          <a:solidFill>
            <a:srgbClr val="FFFFFF"/>
          </a:solidFill>
          <a:ln w="9525">
            <a:solidFill>
              <a:srgbClr val="FFFFFF"/>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a:solidFill>
                  <a:srgbClr val="C00000"/>
                </a:solidFill>
                <a:latin typeface="Times New Roman" panose="02020603050405020304" pitchFamily="18" charset="0"/>
                <a:cs typeface="Times New Roman" panose="02020603050405020304" pitchFamily="18" charset="0"/>
              </a:rPr>
              <a:t>3.9</a:t>
            </a:r>
            <a:r>
              <a:rPr lang="zh-CN" altLang="en-US" sz="2400" b="1" dirty="0">
                <a:solidFill>
                  <a:srgbClr val="C00000"/>
                </a:solidFill>
                <a:latin typeface="Times New Roman" panose="02020603050405020304" pitchFamily="18" charset="0"/>
                <a:cs typeface="Times New Roman" panose="02020603050405020304" pitchFamily="18" charset="0"/>
              </a:rPr>
              <a:t> </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dirty="0" err="1">
                <a:solidFill>
                  <a:srgbClr val="C00000"/>
                </a:solidFill>
                <a:latin typeface="Times New Roman" panose="02020603050405020304" pitchFamily="18" charset="0"/>
                <a:cs typeface="Times New Roman" panose="02020603050405020304" pitchFamily="18" charset="0"/>
              </a:rPr>
              <a:t>MaxSubSum</a:t>
            </a:r>
            <a:r>
              <a:rPr lang="en-US" altLang="zh-CN" sz="2400" b="1" dirty="0">
                <a:solidFill>
                  <a:srgbClr val="C00000"/>
                </a:solidFill>
                <a:latin typeface="Times New Roman" panose="02020603050405020304" pitchFamily="18" charset="0"/>
                <a:cs typeface="Times New Roman" panose="02020603050405020304" pitchFamily="18" charset="0"/>
              </a:rPr>
              <a:t>(</a:t>
            </a:r>
            <a:r>
              <a:rPr lang="en-US" altLang="zh-CN" sz="2400" b="1" i="1" dirty="0">
                <a:solidFill>
                  <a:srgbClr val="C00000"/>
                </a:solidFill>
                <a:latin typeface="Times New Roman" panose="02020603050405020304" pitchFamily="18" charset="0"/>
                <a:cs typeface="Times New Roman" panose="02020603050405020304" pitchFamily="18" charset="0"/>
              </a:rPr>
              <a:t>A</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left</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right</a:t>
            </a:r>
            <a:r>
              <a:rPr lang="zh-CN" altLang="en-US" sz="2400" b="1" dirty="0">
                <a:solidFill>
                  <a:srgbClr val="C00000"/>
                </a:solidFill>
                <a:latin typeface="Times New Roman" panose="02020603050405020304" pitchFamily="18" charset="0"/>
                <a:cs typeface="Times New Roman" panose="02020603050405020304" pitchFamily="18" charset="0"/>
              </a:rPr>
              <a:t>）</a:t>
            </a:r>
          </a:p>
          <a:p>
            <a:pPr eaLnBrk="1" hangingPunct="1">
              <a:spcBef>
                <a:spcPts val="600"/>
              </a:spcBef>
              <a:buFontTx/>
              <a:buNone/>
            </a:pPr>
            <a:r>
              <a:rPr lang="zh-CN" altLang="en-US" sz="2400" b="1" dirty="0">
                <a:latin typeface="Times New Roman" panose="02020603050405020304" pitchFamily="18" charset="0"/>
                <a:cs typeface="Times New Roman" panose="02020603050405020304" pitchFamily="18" charset="0"/>
              </a:rPr>
              <a:t>输入：数组</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left</a:t>
            </a:r>
            <a:r>
              <a:rPr lang="zh-CN" altLang="en-US" sz="2400" b="1" i="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right</a:t>
            </a:r>
            <a:r>
              <a:rPr lang="zh-CN" altLang="en-US" sz="2400" b="1" dirty="0">
                <a:latin typeface="Times New Roman" panose="02020603050405020304" pitchFamily="18" charset="0"/>
                <a:cs typeface="Times New Roman" panose="02020603050405020304" pitchFamily="18" charset="0"/>
              </a:rPr>
              <a:t>分别是</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的左、右边界</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输出：</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的最大子段和</a:t>
            </a:r>
            <a:r>
              <a:rPr lang="en-US" altLang="zh-CN" sz="2400" b="1" i="1" dirty="0">
                <a:latin typeface="Times New Roman" panose="02020603050405020304" pitchFamily="18" charset="0"/>
                <a:cs typeface="Times New Roman" panose="02020603050405020304" pitchFamily="18" charset="0"/>
              </a:rPr>
              <a:t>sum</a:t>
            </a:r>
            <a:r>
              <a:rPr lang="zh-CN" altLang="en-US" sz="2400" b="1" dirty="0">
                <a:latin typeface="Times New Roman" panose="02020603050405020304" pitchFamily="18" charset="0"/>
                <a:cs typeface="Times New Roman" panose="02020603050405020304" pitchFamily="18" charset="0"/>
              </a:rPr>
              <a:t>及其子段的前后边界</a:t>
            </a:r>
          </a:p>
          <a:p>
            <a:pPr eaLnBrk="1" hangingPunct="1">
              <a:spcBef>
                <a:spcPts val="60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if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 1 </a:t>
            </a:r>
            <a:r>
              <a:rPr lang="en-US" altLang="zh-CN" sz="2400" b="1" dirty="0">
                <a:latin typeface="Times New Roman" panose="02020603050405020304" pitchFamily="18" charset="0"/>
                <a:cs typeface="Times New Roman" panose="02020603050405020304" pitchFamily="18" charset="0"/>
              </a:rPr>
              <a:t>then </a:t>
            </a:r>
            <a:r>
              <a:rPr lang="zh-CN" altLang="en-US" sz="2400" b="1" dirty="0">
                <a:latin typeface="Times New Roman" panose="02020603050405020304" pitchFamily="18" charset="0"/>
                <a:cs typeface="Times New Roman" panose="02020603050405020304" pitchFamily="18" charset="0"/>
              </a:rPr>
              <a:t>输出元素值（当值为负时输出</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center</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left</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right</a:t>
            </a:r>
            <a:r>
              <a:rPr lang="en-US" altLang="zh-CN" sz="2400" b="1"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leftsum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smtClean="0">
                <a:latin typeface="Times New Roman" panose="02020603050405020304" pitchFamily="18" charset="0"/>
                <a:cs typeface="Times New Roman" panose="02020603050405020304" pitchFamily="18" charset="0"/>
              </a:rPr>
              <a:t>MaxSubSum</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left</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center</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子问题</a:t>
            </a:r>
            <a:r>
              <a:rPr lang="en-US" altLang="zh-CN" sz="2400" b="1" i="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righsum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err="1" smtClean="0">
                <a:latin typeface="Times New Roman" panose="02020603050405020304" pitchFamily="18" charset="0"/>
                <a:cs typeface="Times New Roman" panose="02020603050405020304" pitchFamily="18" charset="0"/>
              </a:rPr>
              <a:t>MaxSubSum</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center</a:t>
            </a:r>
            <a:r>
              <a:rPr lang="en-US" altLang="zh-CN" sz="2400" b="1" dirty="0" smtClean="0">
                <a:latin typeface="Times New Roman" panose="02020603050405020304" pitchFamily="18" charset="0"/>
                <a:cs typeface="Times New Roman" panose="02020603050405020304" pitchFamily="18" charset="0"/>
              </a:rPr>
              <a:t>+1, </a:t>
            </a:r>
            <a:r>
              <a:rPr lang="en-US" altLang="zh-CN" sz="2400" b="1" i="1" dirty="0" smtClean="0">
                <a:latin typeface="Times New Roman" panose="02020603050405020304" pitchFamily="18" charset="0"/>
                <a:cs typeface="Times New Roman" panose="02020603050405020304" pitchFamily="18" charset="0"/>
              </a:rPr>
              <a:t>right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子问题</a:t>
            </a:r>
            <a:r>
              <a:rPr lang="en-US" altLang="zh-CN" sz="2400" b="1" i="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S</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left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center</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从</a:t>
            </a:r>
            <a:r>
              <a:rPr lang="en-US" altLang="zh-CN" sz="2400" b="1" i="1" dirty="0">
                <a:latin typeface="Times New Roman" panose="02020603050405020304" pitchFamily="18" charset="0"/>
                <a:cs typeface="Times New Roman" panose="02020603050405020304" pitchFamily="18" charset="0"/>
              </a:rPr>
              <a:t>center</a:t>
            </a:r>
            <a:r>
              <a:rPr lang="zh-CN" altLang="en-US" sz="2400" b="1" dirty="0">
                <a:latin typeface="Times New Roman" panose="02020603050405020304" pitchFamily="18" charset="0"/>
                <a:cs typeface="Times New Roman" panose="02020603050405020304" pitchFamily="18" charset="0"/>
              </a:rPr>
              <a:t>向左的最大和</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6</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S</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center</a:t>
            </a:r>
            <a:r>
              <a:rPr lang="en-US" altLang="zh-CN" sz="2400" b="1" dirty="0" smtClean="0">
                <a:latin typeface="Times New Roman" panose="02020603050405020304" pitchFamily="18" charset="0"/>
                <a:cs typeface="Times New Roman" panose="02020603050405020304" pitchFamily="18" charset="0"/>
              </a:rPr>
              <a:t>+1, </a:t>
            </a:r>
            <a:r>
              <a:rPr lang="en-US" altLang="zh-CN" sz="2400" b="1" i="1" dirty="0" smtClean="0">
                <a:latin typeface="Times New Roman" panose="02020603050405020304" pitchFamily="18" charset="0"/>
                <a:cs typeface="Times New Roman" panose="02020603050405020304" pitchFamily="18" charset="0"/>
              </a:rPr>
              <a:t>right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从</a:t>
            </a:r>
            <a:r>
              <a:rPr lang="en-US" altLang="zh-CN" sz="2400" b="1" i="1" dirty="0">
                <a:latin typeface="Times New Roman" panose="02020603050405020304" pitchFamily="18" charset="0"/>
                <a:cs typeface="Times New Roman" panose="02020603050405020304" pitchFamily="18" charset="0"/>
              </a:rPr>
              <a:t>center</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向右的最大和</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7</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sum</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S</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S</a:t>
            </a:r>
            <a:r>
              <a:rPr lang="en-US" altLang="zh-CN" sz="2400" b="1" baseline="-25000" dirty="0">
                <a:latin typeface="Times New Roman" panose="02020603050405020304" pitchFamily="18" charset="0"/>
                <a:cs typeface="Times New Roman" panose="02020603050405020304" pitchFamily="18" charset="0"/>
              </a:rPr>
              <a:t>2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8</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if </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leftsum</a:t>
            </a:r>
            <a:r>
              <a:rPr lang="en-US" altLang="zh-CN" sz="2400" b="1" dirty="0">
                <a:latin typeface="Times New Roman" panose="02020603050405020304" pitchFamily="18" charset="0"/>
                <a:cs typeface="Times New Roman" panose="02020603050405020304" pitchFamily="18" charset="0"/>
              </a:rPr>
              <a:t> &gt; </a:t>
            </a:r>
            <a:r>
              <a:rPr lang="en-US" altLang="zh-CN" sz="2400" b="1" i="1" dirty="0">
                <a:latin typeface="Times New Roman" panose="02020603050405020304" pitchFamily="18" charset="0"/>
                <a:cs typeface="Times New Roman" panose="02020603050405020304" pitchFamily="18" charset="0"/>
              </a:rPr>
              <a:t>sum </a:t>
            </a:r>
            <a:r>
              <a:rPr lang="en-US" altLang="zh-CN" sz="2400" b="1" dirty="0">
                <a:latin typeface="Times New Roman" panose="02020603050405020304" pitchFamily="18" charset="0"/>
                <a:cs typeface="Times New Roman" panose="02020603050405020304" pitchFamily="18" charset="0"/>
              </a:rPr>
              <a:t> then  </a:t>
            </a:r>
            <a:r>
              <a:rPr lang="en-US" altLang="zh-CN" sz="2400" b="1" i="1" dirty="0">
                <a:latin typeface="Times New Roman" panose="02020603050405020304" pitchFamily="18" charset="0"/>
                <a:cs typeface="Times New Roman" panose="02020603050405020304" pitchFamily="18" charset="0"/>
              </a:rPr>
              <a:t>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leftsum</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9</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if </a:t>
            </a: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rightsum</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 </a:t>
            </a:r>
            <a:r>
              <a:rPr lang="en-US" altLang="zh-CN" sz="2400" b="1" i="1" dirty="0" smtClean="0">
                <a:latin typeface="Times New Roman" panose="02020603050405020304" pitchFamily="18" charset="0"/>
                <a:cs typeface="Times New Roman" panose="02020603050405020304" pitchFamily="18" charset="0"/>
              </a:rPr>
              <a:t>sum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then  </a:t>
            </a:r>
            <a:r>
              <a:rPr lang="en-US" altLang="zh-CN" sz="2400" b="1" i="1" dirty="0">
                <a:latin typeface="Times New Roman" panose="02020603050405020304" pitchFamily="18" charset="0"/>
                <a:cs typeface="Times New Roman" panose="02020603050405020304" pitchFamily="18" charset="0"/>
              </a:rPr>
              <a:t>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rightsum</a:t>
            </a:r>
            <a:r>
              <a:rPr lang="en-US" altLang="zh-CN" sz="2400" dirty="0">
                <a:latin typeface="Arial" panose="020B0604020202020204" pitchFamily="34" charset="0"/>
              </a:rPr>
              <a:t> </a:t>
            </a:r>
            <a:endParaRPr lang="zh-CN" altLang="en-US" sz="2400" dirty="0">
              <a:latin typeface="Arial" panose="020B0604020202020204" pitchFamily="34" charset="0"/>
            </a:endParaRPr>
          </a:p>
        </p:txBody>
      </p:sp>
      <p:sp>
        <p:nvSpPr>
          <p:cNvPr id="94212" name="Text Box 3"/>
          <p:cNvSpPr txBox="1">
            <a:spLocks noChangeArrowheads="1"/>
          </p:cNvSpPr>
          <p:nvPr/>
        </p:nvSpPr>
        <p:spPr bwMode="auto">
          <a:xfrm>
            <a:off x="428625" y="5767089"/>
            <a:ext cx="6000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sym typeface="Symbol" panose="05050102010706020507" pitchFamily="18" charset="2"/>
              </a:rPr>
              <a:t>时间：</a:t>
            </a: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smtClean="0">
                <a:latin typeface="Times New Roman" panose="02020603050405020304" pitchFamily="18" charset="0"/>
                <a:sym typeface="Symbol" panose="05050102010706020507" pitchFamily="18" charset="2"/>
              </a:rPr>
              <a:t>) = 2</a:t>
            </a:r>
            <a:r>
              <a:rPr lang="en-US" altLang="zh-CN" sz="2400" b="1" i="1" dirty="0" smtClean="0">
                <a:latin typeface="Times New Roman" panose="02020603050405020304" pitchFamily="18" charset="0"/>
                <a:sym typeface="Symbol" panose="05050102010706020507" pitchFamily="18" charset="2"/>
              </a:rPr>
              <a:t>T</a:t>
            </a:r>
            <a:r>
              <a:rPr lang="en-US" altLang="zh-CN" sz="2400" b="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sym typeface="Symbol" panose="05050102010706020507" pitchFamily="18" charset="2"/>
              </a:rPr>
              <a:t>n</a:t>
            </a:r>
            <a:r>
              <a:rPr lang="en-US" altLang="zh-CN" sz="2400" b="1" dirty="0" smtClean="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O</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T</a:t>
            </a:r>
            <a:r>
              <a:rPr lang="en-US" altLang="zh-CN" sz="2400" b="1" dirty="0" smtClean="0">
                <a:latin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sym typeface="Symbol" panose="05050102010706020507" pitchFamily="18" charset="2"/>
              </a:rPr>
              <a:t>c</a:t>
            </a:r>
            <a:r>
              <a:rPr lang="en-US" altLang="zh-CN" sz="2400" b="1" dirty="0" smtClean="0">
                <a:latin typeface="Times New Roman" panose="02020603050405020304" pitchFamily="18" charset="0"/>
                <a:sym typeface="Symbol" panose="05050102010706020507" pitchFamily="18" charset="2"/>
              </a:rPr>
              <a:t>) = </a:t>
            </a:r>
            <a:r>
              <a:rPr lang="en-US" altLang="zh-CN" sz="2400" b="1" i="1" dirty="0" smtClean="0">
                <a:latin typeface="Times New Roman" panose="02020603050405020304" pitchFamily="18" charset="0"/>
                <a:sym typeface="Symbol" panose="05050102010706020507" pitchFamily="18" charset="2"/>
              </a:rPr>
              <a:t>O</a:t>
            </a:r>
            <a:r>
              <a:rPr lang="en-US" altLang="zh-CN" sz="2400" b="1" dirty="0" smtClean="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p>
          <a:p>
            <a:pPr eaLnBrk="1" hangingPunct="1">
              <a:spcBef>
                <a:spcPct val="0"/>
              </a:spcBef>
              <a:buFontTx/>
              <a:buNone/>
            </a:pP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T</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a:t>
            </a:r>
            <a:r>
              <a:rPr lang="en-US" altLang="zh-CN" sz="2400" b="1" dirty="0" smtClean="0">
                <a:latin typeface="Times New Roman" panose="02020603050405020304" pitchFamily="18" charset="0"/>
                <a:sym typeface="Symbol" panose="05050102010706020507" pitchFamily="18" charset="2"/>
              </a:rPr>
              <a:t>) = </a:t>
            </a:r>
            <a:r>
              <a:rPr lang="en-US" altLang="zh-CN" sz="2400" b="1" i="1" dirty="0" smtClean="0">
                <a:latin typeface="Times New Roman" panose="02020603050405020304" pitchFamily="18" charset="0"/>
                <a:sym typeface="Symbol" panose="05050102010706020507" pitchFamily="18" charset="2"/>
              </a:rPr>
              <a:t>O</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n</a:t>
            </a:r>
            <a:r>
              <a:rPr lang="en-US" altLang="zh-CN" sz="2400" b="1" dirty="0" err="1" smtClean="0">
                <a:latin typeface="Times New Roman" panose="02020603050405020304" pitchFamily="18" charset="0"/>
                <a:sym typeface="Symbol" panose="05050102010706020507" pitchFamily="18" charset="2"/>
              </a:rPr>
              <a:t>log</a:t>
            </a:r>
            <a:r>
              <a:rPr lang="en-US" altLang="zh-CN" sz="2400" b="1" i="1" dirty="0" err="1" smtClean="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ndParaRPr>
          </a:p>
        </p:txBody>
      </p:sp>
      <p:sp>
        <p:nvSpPr>
          <p:cNvPr id="94213" name="Rectangle 5"/>
          <p:cNvSpPr>
            <a:spLocks noGrp="1" noChangeArrowheads="1"/>
          </p:cNvSpPr>
          <p:nvPr>
            <p:ph type="title"/>
          </p:nvPr>
        </p:nvSpPr>
        <p:spPr>
          <a:xfrm>
            <a:off x="457200" y="275307"/>
            <a:ext cx="8229600" cy="633413"/>
          </a:xfrm>
        </p:spPr>
        <p:txBody>
          <a:bodyPr/>
          <a:lstStyle/>
          <a:p>
            <a:r>
              <a:rPr lang="zh-CN" altLang="en-US" sz="4000" b="1" dirty="0" smtClean="0">
                <a:solidFill>
                  <a:srgbClr val="C00000"/>
                </a:solidFill>
              </a:rPr>
              <a:t>分治算法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BF69D92-A72A-4AA3-A28E-5C643285386B}" type="slidenum">
              <a:rPr lang="en-US" altLang="zh-CN" sz="1800" smtClean="0"/>
              <a:pPr>
                <a:spcBef>
                  <a:spcPct val="0"/>
                </a:spcBef>
                <a:buFontTx/>
                <a:buNone/>
              </a:pPr>
              <a:t>42</a:t>
            </a:fld>
            <a:endParaRPr lang="en-US" altLang="zh-CN" sz="1800" smtClean="0"/>
          </a:p>
        </p:txBody>
      </p:sp>
      <p:sp>
        <p:nvSpPr>
          <p:cNvPr id="96259" name="Rectangle 2"/>
          <p:cNvSpPr>
            <a:spLocks noChangeArrowheads="1"/>
          </p:cNvSpPr>
          <p:nvPr/>
        </p:nvSpPr>
        <p:spPr bwMode="auto">
          <a:xfrm>
            <a:off x="251520" y="1278322"/>
            <a:ext cx="8143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令</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 </a:t>
            </a:r>
            <a:r>
              <a:rPr lang="en-US" altLang="zh-CN" sz="2400" b="1" i="1"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i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中必须包含</a:t>
            </a:r>
            <a:r>
              <a:rPr lang="zh-CN" altLang="en-US" sz="2400" b="1" dirty="0" smtClean="0">
                <a:latin typeface="Times New Roman" panose="02020603050405020304" pitchFamily="18" charset="0"/>
                <a:cs typeface="Times New Roman" panose="02020603050405020304" pitchFamily="18" charset="0"/>
              </a:rPr>
              <a:t>元素 </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的最大子段和</a:t>
            </a:r>
          </a:p>
          <a:p>
            <a:pPr>
              <a:spcBef>
                <a:spcPct val="0"/>
              </a:spcBef>
              <a:buFontTx/>
              <a:buNone/>
            </a:pPr>
            <a:r>
              <a:rPr lang="zh-CN" altLang="en-US" sz="1200" dirty="0">
                <a:latin typeface="宋体" panose="02010600030101010101" pitchFamily="2" charset="-122"/>
                <a:ea typeface="幼圆" panose="02010509060101010101" pitchFamily="49" charset="-122"/>
                <a:cs typeface="Times New Roman" panose="02020603050405020304" pitchFamily="18" charset="0"/>
              </a:rPr>
              <a:t>        </a:t>
            </a:r>
          </a:p>
        </p:txBody>
      </p:sp>
      <p:sp>
        <p:nvSpPr>
          <p:cNvPr id="2" name="Rectangle 4"/>
          <p:cNvSpPr>
            <a:spLocks noChangeArrowheads="1"/>
          </p:cNvSpPr>
          <p:nvPr/>
        </p:nvSpPr>
        <p:spPr bwMode="auto">
          <a:xfrm>
            <a:off x="652757" y="4696892"/>
            <a:ext cx="8496300" cy="2022475"/>
          </a:xfrm>
          <a:prstGeom prst="rect">
            <a:avLst/>
          </a:prstGeom>
          <a:noFill/>
          <a:ln w="9525">
            <a:noFill/>
            <a:miter lim="800000"/>
            <a:headEnd/>
            <a:tailEnd/>
          </a:ln>
        </p:spPr>
        <p:txBody>
          <a:bodyPr anchor="ctr">
            <a:spAutoFit/>
          </a:bodyPr>
          <a:lstStyle/>
          <a:p>
            <a:pPr eaLnBrk="1" hangingPunct="1">
              <a:spcBef>
                <a:spcPts val="600"/>
              </a:spcBef>
              <a:defRPr/>
            </a:pPr>
            <a:r>
              <a:rPr lang="zh-CN" altLang="en-US" sz="2400" b="1" dirty="0">
                <a:latin typeface="Times New Roman" pitchFamily="18" charset="0"/>
                <a:cs typeface="Times New Roman" pitchFamily="18" charset="0"/>
              </a:rPr>
              <a:t>递推方程</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 C</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i</a:t>
            </a:r>
            <a:r>
              <a:rPr lang="en-US" sz="2400" b="1" dirty="0">
                <a:latin typeface="Times New Roman" pitchFamily="18" charset="0"/>
                <a:cs typeface="Times New Roman" pitchFamily="18" charset="0"/>
              </a:rPr>
              <a:t>+1]= max{</a:t>
            </a:r>
            <a:r>
              <a:rPr lang="en-US" sz="2400" b="1" i="1" dirty="0">
                <a:latin typeface="Times New Roman" pitchFamily="18" charset="0"/>
                <a:cs typeface="Times New Roman" pitchFamily="18" charset="0"/>
              </a:rPr>
              <a:t>C</a:t>
            </a:r>
            <a:r>
              <a:rPr lang="en-US" sz="2400" b="1" dirty="0">
                <a:latin typeface="Times New Roman" pitchFamily="18" charset="0"/>
                <a:cs typeface="Times New Roman" pitchFamily="18" charset="0"/>
              </a:rPr>
              <a:t>[</a:t>
            </a:r>
            <a:r>
              <a:rPr lang="en-US" sz="2400" b="1" i="1" dirty="0" err="1">
                <a:latin typeface="Times New Roman" pitchFamily="18" charset="0"/>
                <a:cs typeface="Times New Roman" pitchFamily="18" charset="0"/>
              </a:rPr>
              <a:t>i</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A</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A</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i</a:t>
            </a:r>
            <a:r>
              <a:rPr lang="en-US" sz="2400" b="1" dirty="0">
                <a:latin typeface="Times New Roman" pitchFamily="18" charset="0"/>
                <a:cs typeface="Times New Roman" pitchFamily="18" charset="0"/>
              </a:rPr>
              <a:t>+1] }  </a:t>
            </a:r>
            <a:r>
              <a:rPr lang="en-US" altLang="zh-CN" sz="2400" b="1" i="1" dirty="0" err="1" smtClean="0">
                <a:latin typeface="Times New Roman" pitchFamily="18" charset="0"/>
                <a:cs typeface="Times New Roman" pitchFamily="18" charset="0"/>
              </a:rPr>
              <a:t>i</a:t>
            </a:r>
            <a:r>
              <a:rPr lang="en-US" sz="2400" b="1" i="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b="1" dirty="0">
                <a:latin typeface="Times New Roman" pitchFamily="18" charset="0"/>
                <a:cs typeface="Times New Roman" pitchFamily="18" charset="0"/>
              </a:rPr>
              <a:t>1</a:t>
            </a:r>
            <a:r>
              <a:rPr 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 , </a:t>
            </a:r>
            <a:r>
              <a:rPr lang="en-US" sz="2400" b="1" i="1" dirty="0" smtClean="0">
                <a:latin typeface="Times New Roman" pitchFamily="18" charset="0"/>
                <a:cs typeface="Times New Roman" pitchFamily="18" charset="0"/>
              </a:rPr>
              <a:t>n</a:t>
            </a:r>
            <a:endParaRPr lang="zh-CN" altLang="en-US" sz="2400" b="1" dirty="0">
              <a:latin typeface="Times New Roman" pitchFamily="18" charset="0"/>
              <a:cs typeface="Times New Roman" pitchFamily="18" charset="0"/>
            </a:endParaRPr>
          </a:p>
          <a:p>
            <a:pPr eaLnBrk="1" hangingPunct="1">
              <a:spcBef>
                <a:spcPts val="600"/>
              </a:spcBef>
              <a:defRPr/>
            </a:pPr>
            <a:r>
              <a:rPr lang="en-US" sz="2400" b="1" i="1" dirty="0">
                <a:latin typeface="Times New Roman" pitchFamily="18" charset="0"/>
                <a:cs typeface="Times New Roman" pitchFamily="18" charset="0"/>
              </a:rPr>
              <a:t>                 </a:t>
            </a:r>
            <a:r>
              <a:rPr lang="zh-CN" altLang="en-US" sz="2400" b="1" i="1" dirty="0">
                <a:latin typeface="Times New Roman" pitchFamily="18" charset="0"/>
                <a:cs typeface="Times New Roman" pitchFamily="18" charset="0"/>
              </a:rPr>
              <a:t>    </a:t>
            </a:r>
            <a:r>
              <a:rPr lang="en-US" sz="2400" b="1" i="1" dirty="0">
                <a:latin typeface="Times New Roman" pitchFamily="18" charset="0"/>
                <a:cs typeface="Times New Roman" pitchFamily="18" charset="0"/>
              </a:rPr>
              <a:t>C</a:t>
            </a:r>
            <a:r>
              <a:rPr lang="en-US" sz="2400" b="1" dirty="0">
                <a:latin typeface="Times New Roman" pitchFamily="18" charset="0"/>
                <a:cs typeface="Times New Roman" pitchFamily="18" charset="0"/>
              </a:rPr>
              <a:t>[1]</a:t>
            </a:r>
            <a:r>
              <a:rPr lang="en-US" sz="2400" b="1" i="1" dirty="0">
                <a:latin typeface="Times New Roman" pitchFamily="18" charset="0"/>
                <a:cs typeface="Times New Roman" pitchFamily="18" charset="0"/>
              </a:rPr>
              <a:t>=A</a:t>
            </a:r>
            <a:r>
              <a:rPr lang="en-US" sz="2400" b="1" dirty="0">
                <a:latin typeface="Times New Roman" pitchFamily="18" charset="0"/>
                <a:cs typeface="Times New Roman" pitchFamily="18" charset="0"/>
              </a:rPr>
              <a:t>[1]  </a:t>
            </a:r>
            <a:r>
              <a:rPr lang="zh-CN" altLang="en-US" sz="2400" b="1" dirty="0">
                <a:latin typeface="Times New Roman" pitchFamily="18" charset="0"/>
                <a:cs typeface="Times New Roman" pitchFamily="18" charset="0"/>
              </a:rPr>
              <a:t>若</a:t>
            </a:r>
            <a:r>
              <a:rPr lang="en-US" sz="2400" b="1" i="1" dirty="0">
                <a:latin typeface="Times New Roman" pitchFamily="18" charset="0"/>
                <a:cs typeface="Times New Roman" pitchFamily="18" charset="0"/>
              </a:rPr>
              <a:t>A</a:t>
            </a:r>
            <a:r>
              <a:rPr lang="en-US" sz="2400" b="1" dirty="0">
                <a:latin typeface="Times New Roman" pitchFamily="18" charset="0"/>
                <a:cs typeface="Times New Roman" pitchFamily="18" charset="0"/>
              </a:rPr>
              <a:t>[1]&gt;0, </a:t>
            </a:r>
            <a:r>
              <a:rPr lang="zh-CN" altLang="en-US" sz="2400" b="1" dirty="0" smtClean="0">
                <a:latin typeface="Times New Roman" pitchFamily="18" charset="0"/>
                <a:cs typeface="Times New Roman" pitchFamily="18" charset="0"/>
              </a:rPr>
              <a:t>否则 </a:t>
            </a:r>
            <a:r>
              <a:rPr lang="en-US" sz="2400" b="1" i="1" dirty="0" smtClean="0">
                <a:latin typeface="Times New Roman" pitchFamily="18" charset="0"/>
                <a:cs typeface="Times New Roman" pitchFamily="18" charset="0"/>
              </a:rPr>
              <a:t>C</a:t>
            </a:r>
            <a:r>
              <a:rPr lang="en-US" sz="2400" b="1" dirty="0" smtClean="0">
                <a:latin typeface="Times New Roman" pitchFamily="18" charset="0"/>
                <a:cs typeface="Times New Roman" pitchFamily="18" charset="0"/>
              </a:rPr>
              <a:t>[1</a:t>
            </a:r>
            <a:r>
              <a:rPr lang="en-US" sz="2400" b="1" dirty="0">
                <a:latin typeface="Times New Roman" pitchFamily="18" charset="0"/>
                <a:cs typeface="Times New Roman" pitchFamily="18" charset="0"/>
              </a:rPr>
              <a:t>]=0 </a:t>
            </a:r>
            <a:endParaRPr lang="zh-CN" altLang="en-US" sz="2400" b="1" dirty="0">
              <a:latin typeface="Times New Roman" pitchFamily="18" charset="0"/>
              <a:cs typeface="Times New Roman" pitchFamily="18" charset="0"/>
            </a:endParaRPr>
          </a:p>
          <a:p>
            <a:pPr eaLnBrk="1" hangingPunct="1">
              <a:lnSpc>
                <a:spcPct val="130000"/>
              </a:lnSpc>
              <a:spcBef>
                <a:spcPts val="1200"/>
              </a:spcBef>
              <a:defRPr/>
            </a:pPr>
            <a:r>
              <a:rPr lang="zh-CN" altLang="en-US" sz="2400" b="1" dirty="0">
                <a:latin typeface="Times New Roman" pitchFamily="18" charset="0"/>
                <a:cs typeface="Times New Roman" pitchFamily="18" charset="0"/>
              </a:rPr>
              <a:t> 解：</a:t>
            </a:r>
            <a:endParaRPr lang="en-US" altLang="zh-CN" sz="2400" b="1" dirty="0">
              <a:latin typeface="Times New Roman" pitchFamily="18" charset="0"/>
              <a:cs typeface="Times New Roman" pitchFamily="18" charset="0"/>
            </a:endParaRPr>
          </a:p>
          <a:p>
            <a:pPr indent="876300" eaLnBrk="1" hangingPunct="1">
              <a:lnSpc>
                <a:spcPct val="130000"/>
              </a:lnSpc>
              <a:defRPr/>
            </a:pPr>
            <a:endParaRPr lang="zh-CN" altLang="en-US" sz="2400" b="1" dirty="0">
              <a:latin typeface="Times New Roman" pitchFamily="18" charset="0"/>
              <a:cs typeface="Times New Roman" pitchFamily="18" charset="0"/>
            </a:endParaRPr>
          </a:p>
        </p:txBody>
      </p:sp>
      <p:grpSp>
        <p:nvGrpSpPr>
          <p:cNvPr id="96261" name="Group 7"/>
          <p:cNvGrpSpPr>
            <a:grpSpLocks/>
          </p:cNvGrpSpPr>
          <p:nvPr/>
        </p:nvGrpSpPr>
        <p:grpSpPr bwMode="auto">
          <a:xfrm>
            <a:off x="1547664" y="2735784"/>
            <a:ext cx="6480175" cy="1825625"/>
            <a:chOff x="975" y="2568"/>
            <a:chExt cx="4082" cy="1150"/>
          </a:xfrm>
        </p:grpSpPr>
        <p:sp>
          <p:nvSpPr>
            <p:cNvPr id="96267" name="Line 8"/>
            <p:cNvSpPr>
              <a:spLocks noChangeShapeType="1"/>
            </p:cNvSpPr>
            <p:nvPr/>
          </p:nvSpPr>
          <p:spPr bwMode="auto">
            <a:xfrm>
              <a:off x="975" y="2614"/>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8" name="Line 9"/>
            <p:cNvSpPr>
              <a:spLocks noChangeShapeType="1"/>
            </p:cNvSpPr>
            <p:nvPr/>
          </p:nvSpPr>
          <p:spPr bwMode="auto">
            <a:xfrm>
              <a:off x="4105" y="2568"/>
              <a:ext cx="0" cy="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9" name="Line 10"/>
            <p:cNvSpPr>
              <a:spLocks noChangeShapeType="1"/>
            </p:cNvSpPr>
            <p:nvPr/>
          </p:nvSpPr>
          <p:spPr bwMode="auto">
            <a:xfrm>
              <a:off x="3515" y="2568"/>
              <a:ext cx="0" cy="5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0" name="Line 11"/>
            <p:cNvSpPr>
              <a:spLocks noChangeShapeType="1"/>
            </p:cNvSpPr>
            <p:nvPr/>
          </p:nvSpPr>
          <p:spPr bwMode="auto">
            <a:xfrm>
              <a:off x="975" y="2976"/>
              <a:ext cx="254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6271" name="Line 12"/>
            <p:cNvSpPr>
              <a:spLocks noChangeShapeType="1"/>
            </p:cNvSpPr>
            <p:nvPr/>
          </p:nvSpPr>
          <p:spPr bwMode="auto">
            <a:xfrm>
              <a:off x="975" y="3339"/>
              <a:ext cx="3130"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6272" name="Text Box 13"/>
            <p:cNvSpPr txBox="1">
              <a:spLocks noChangeArrowheads="1"/>
            </p:cNvSpPr>
            <p:nvPr/>
          </p:nvSpPr>
          <p:spPr bwMode="auto">
            <a:xfrm>
              <a:off x="1020" y="2614"/>
              <a:ext cx="40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i="1">
                  <a:latin typeface="Times New Roman" panose="02020603050405020304" pitchFamily="18" charset="0"/>
                </a:rPr>
                <a:t>A</a:t>
              </a:r>
              <a:r>
                <a:rPr lang="en-US" altLang="zh-CN" sz="2400" b="1">
                  <a:latin typeface="Times New Roman" panose="02020603050405020304" pitchFamily="18" charset="0"/>
                </a:rPr>
                <a:t>[1]  </a:t>
              </a:r>
              <a:r>
                <a:rPr lang="en-US" altLang="zh-CN" sz="2400" b="1" i="1">
                  <a:latin typeface="Times New Roman" panose="02020603050405020304" pitchFamily="18" charset="0"/>
                </a:rPr>
                <a:t>A</a:t>
              </a:r>
              <a:r>
                <a:rPr lang="en-US" altLang="zh-CN" sz="2400" b="1">
                  <a:latin typeface="Times New Roman" panose="02020603050405020304" pitchFamily="18" charset="0"/>
                </a:rPr>
                <a:t>[2]   </a:t>
              </a:r>
              <a:r>
                <a:rPr lang="en-US" altLang="zh-CN" sz="2400" b="1" i="1">
                  <a:latin typeface="Times New Roman" panose="02020603050405020304" pitchFamily="18" charset="0"/>
                </a:rPr>
                <a:t>A</a:t>
              </a:r>
              <a:r>
                <a:rPr lang="en-US" altLang="zh-CN" sz="2400" b="1">
                  <a:latin typeface="Times New Roman" panose="02020603050405020304" pitchFamily="18" charset="0"/>
                </a:rPr>
                <a:t>[3]  …       </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+1]      …   </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n</a:t>
              </a:r>
              <a:r>
                <a:rPr lang="en-US" altLang="zh-CN" sz="2400" b="1">
                  <a:latin typeface="Times New Roman" panose="02020603050405020304" pitchFamily="18" charset="0"/>
                </a:rPr>
                <a:t>]</a:t>
              </a:r>
            </a:p>
          </p:txBody>
        </p:sp>
        <p:sp>
          <p:nvSpPr>
            <p:cNvPr id="96273" name="Text Box 14"/>
            <p:cNvSpPr txBox="1">
              <a:spLocks noChangeArrowheads="1"/>
            </p:cNvSpPr>
            <p:nvPr/>
          </p:nvSpPr>
          <p:spPr bwMode="auto">
            <a:xfrm>
              <a:off x="1474" y="3022"/>
              <a:ext cx="1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latin typeface="Arial" panose="020B0604020202020204" pitchFamily="34" charset="0"/>
                </a:rPr>
                <a:t>最大子段和 </a:t>
              </a:r>
              <a:r>
                <a:rPr lang="en-US" altLang="zh-CN" sz="2400" b="1" i="1">
                  <a:latin typeface="Times New Roman" panose="02020603050405020304" pitchFamily="18" charset="0"/>
                </a:rPr>
                <a:t>C</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a:t>
              </a:r>
            </a:p>
          </p:txBody>
        </p:sp>
        <p:sp>
          <p:nvSpPr>
            <p:cNvPr id="96274" name="Text Box 15"/>
            <p:cNvSpPr txBox="1">
              <a:spLocks noChangeArrowheads="1"/>
            </p:cNvSpPr>
            <p:nvPr/>
          </p:nvSpPr>
          <p:spPr bwMode="auto">
            <a:xfrm>
              <a:off x="2063" y="3430"/>
              <a:ext cx="1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latin typeface="Arial" panose="020B0604020202020204" pitchFamily="34" charset="0"/>
                </a:rPr>
                <a:t>最大子段和 </a:t>
              </a:r>
              <a:r>
                <a:rPr lang="en-US" altLang="zh-CN" sz="2400" b="1" i="1">
                  <a:latin typeface="Times New Roman" panose="02020603050405020304" pitchFamily="18" charset="0"/>
                </a:rPr>
                <a:t>C</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+1]</a:t>
              </a:r>
              <a:r>
                <a:rPr lang="en-US" altLang="zh-CN" sz="2400">
                  <a:latin typeface="Arial" panose="020B0604020202020204" pitchFamily="34" charset="0"/>
                </a:rPr>
                <a:t> </a:t>
              </a:r>
            </a:p>
          </p:txBody>
        </p:sp>
      </p:grpSp>
      <p:sp>
        <p:nvSpPr>
          <p:cNvPr id="96262" name="Rectangle 16"/>
          <p:cNvSpPr>
            <a:spLocks noGrp="1" noChangeArrowheads="1"/>
          </p:cNvSpPr>
          <p:nvPr>
            <p:ph type="title"/>
          </p:nvPr>
        </p:nvSpPr>
        <p:spPr>
          <a:xfrm>
            <a:off x="457200" y="454733"/>
            <a:ext cx="8229600" cy="633412"/>
          </a:xfrm>
        </p:spPr>
        <p:txBody>
          <a:bodyPr/>
          <a:lstStyle/>
          <a:p>
            <a:r>
              <a:rPr lang="zh-CN" altLang="en-US" sz="4000" b="1" dirty="0" smtClean="0">
                <a:solidFill>
                  <a:srgbClr val="C00000"/>
                </a:solidFill>
              </a:rPr>
              <a:t>算法</a:t>
            </a:r>
            <a:r>
              <a:rPr lang="en-US" altLang="zh-CN" sz="4000" b="1" dirty="0" smtClean="0">
                <a:solidFill>
                  <a:srgbClr val="C00000"/>
                </a:solidFill>
                <a:latin typeface="Times New Roman" panose="02020603050405020304" pitchFamily="18" charset="0"/>
                <a:cs typeface="Times New Roman" panose="02020603050405020304" pitchFamily="18" charset="0"/>
              </a:rPr>
              <a:t>3</a:t>
            </a:r>
            <a:r>
              <a:rPr lang="zh-CN" altLang="en-US" sz="4000" b="1" dirty="0" smtClean="0">
                <a:solidFill>
                  <a:srgbClr val="C00000"/>
                </a:solidFill>
              </a:rPr>
              <a:t>：动态规划</a:t>
            </a:r>
          </a:p>
        </p:txBody>
      </p:sp>
      <p:sp>
        <p:nvSpPr>
          <p:cNvPr id="14354" name="Rectangle 18"/>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graphicFrame>
        <p:nvGraphicFramePr>
          <p:cNvPr id="96264" name="Object 17"/>
          <p:cNvGraphicFramePr>
            <a:graphicFrameLocks noChangeAspect="1"/>
          </p:cNvGraphicFramePr>
          <p:nvPr>
            <p:extLst>
              <p:ext uri="{D42A27DB-BD31-4B8C-83A1-F6EECF244321}">
                <p14:modId xmlns:p14="http://schemas.microsoft.com/office/powerpoint/2010/main" val="347356438"/>
              </p:ext>
            </p:extLst>
          </p:nvPr>
        </p:nvGraphicFramePr>
        <p:xfrm>
          <a:off x="2429515" y="1678536"/>
          <a:ext cx="3286125" cy="928688"/>
        </p:xfrm>
        <a:graphic>
          <a:graphicData uri="http://schemas.openxmlformats.org/presentationml/2006/ole">
            <mc:AlternateContent xmlns:mc="http://schemas.openxmlformats.org/markup-compatibility/2006">
              <mc:Choice xmlns:v="urn:schemas-microsoft-com:vml" Requires="v">
                <p:oleObj spid="_x0000_s96279" name="公式" r:id="rId4" imgW="1307532" imgH="444307" progId="Equation.3">
                  <p:embed/>
                </p:oleObj>
              </mc:Choice>
              <mc:Fallback>
                <p:oleObj name="公式" r:id="rId4" imgW="1307532" imgH="444307"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9515" y="1678536"/>
                        <a:ext cx="32861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7" name="Rectangle 21"/>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graphicFrame>
        <p:nvGraphicFramePr>
          <p:cNvPr id="96266" name="Object 20"/>
          <p:cNvGraphicFramePr>
            <a:graphicFrameLocks noChangeAspect="1"/>
          </p:cNvGraphicFramePr>
          <p:nvPr/>
        </p:nvGraphicFramePr>
        <p:xfrm>
          <a:off x="2344738" y="5643563"/>
          <a:ext cx="2870200" cy="571500"/>
        </p:xfrm>
        <a:graphic>
          <a:graphicData uri="http://schemas.openxmlformats.org/presentationml/2006/ole">
            <mc:AlternateContent xmlns:mc="http://schemas.openxmlformats.org/markup-compatibility/2006">
              <mc:Choice xmlns:v="urn:schemas-microsoft-com:vml" Requires="v">
                <p:oleObj spid="_x0000_s96280" name="公式" r:id="rId6" imgW="1384300" imgH="279400" progId="Equation.3">
                  <p:embed/>
                </p:oleObj>
              </mc:Choice>
              <mc:Fallback>
                <p:oleObj name="公式" r:id="rId6" imgW="1384300" imgH="2794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738" y="5643563"/>
                        <a:ext cx="2870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01C6DD0-AFBC-44A1-A030-0B576A2D756D}" type="slidenum">
              <a:rPr lang="en-US" altLang="zh-CN" sz="1800" smtClean="0"/>
              <a:pPr>
                <a:spcBef>
                  <a:spcPct val="0"/>
                </a:spcBef>
                <a:buFontTx/>
                <a:buNone/>
              </a:pPr>
              <a:t>43</a:t>
            </a:fld>
            <a:endParaRPr lang="en-US" altLang="zh-CN" sz="1800" smtClean="0"/>
          </a:p>
        </p:txBody>
      </p:sp>
      <p:sp>
        <p:nvSpPr>
          <p:cNvPr id="98307" name="Rectangle 2"/>
          <p:cNvSpPr>
            <a:spLocks noChangeArrowheads="1"/>
          </p:cNvSpPr>
          <p:nvPr/>
        </p:nvSpPr>
        <p:spPr bwMode="auto">
          <a:xfrm>
            <a:off x="648252" y="941816"/>
            <a:ext cx="7848600" cy="4894263"/>
          </a:xfrm>
          <a:prstGeom prst="rect">
            <a:avLst/>
          </a:prstGeom>
          <a:solidFill>
            <a:srgbClr val="FFFFFF"/>
          </a:solidFill>
          <a:ln w="9525">
            <a:solidFill>
              <a:srgbClr val="FFFFFF"/>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算法</a:t>
            </a:r>
            <a:r>
              <a:rPr lang="en-US" altLang="zh-CN" sz="2400" b="1" dirty="0" smtClean="0">
                <a:solidFill>
                  <a:srgbClr val="C00000"/>
                </a:solidFill>
                <a:latin typeface="Times New Roman" panose="02020603050405020304" pitchFamily="18" charset="0"/>
                <a:cs typeface="Times New Roman" panose="02020603050405020304" pitchFamily="18" charset="0"/>
              </a:rPr>
              <a:t>3.10  </a:t>
            </a:r>
            <a:r>
              <a:rPr lang="en-US" altLang="zh-CN" sz="2400" b="1" dirty="0" err="1" smtClean="0">
                <a:solidFill>
                  <a:srgbClr val="C00000"/>
                </a:solidFill>
                <a:latin typeface="Times New Roman" panose="02020603050405020304" pitchFamily="18" charset="0"/>
                <a:cs typeface="Times New Roman" panose="02020603050405020304" pitchFamily="18" charset="0"/>
              </a:rPr>
              <a:t>MaxSum</a:t>
            </a:r>
            <a:r>
              <a:rPr lang="en-US" altLang="zh-CN" sz="2400" b="1" dirty="0" smtClean="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A</a:t>
            </a: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cs typeface="Times New Roman" panose="02020603050405020304" pitchFamily="18" charset="0"/>
              </a:rPr>
              <a:t> </a:t>
            </a:r>
            <a:r>
              <a:rPr lang="en-US" altLang="zh-CN" sz="2400" b="1" i="1" dirty="0">
                <a:solidFill>
                  <a:srgbClr val="C00000"/>
                </a:solidFill>
                <a:latin typeface="Times New Roman" panose="02020603050405020304" pitchFamily="18" charset="0"/>
                <a:cs typeface="Times New Roman" panose="02020603050405020304" pitchFamily="18" charset="0"/>
              </a:rPr>
              <a:t>n</a:t>
            </a:r>
            <a:r>
              <a:rPr lang="en-US" altLang="zh-CN" sz="2400" b="1" dirty="0">
                <a:solidFill>
                  <a:srgbClr val="C00000"/>
                </a:solidFill>
                <a:latin typeface="Times New Roman" panose="02020603050405020304" pitchFamily="18" charset="0"/>
                <a:cs typeface="Times New Roman" panose="02020603050405020304" pitchFamily="18" charset="0"/>
              </a:rPr>
              <a:t>)</a:t>
            </a:r>
            <a:endParaRPr lang="zh-CN" altLang="en-US" sz="2400" b="1" dirty="0">
              <a:solidFill>
                <a:srgbClr val="C0000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输入：</a:t>
            </a:r>
            <a:r>
              <a:rPr lang="zh-CN" altLang="en-US" sz="2400" b="1" dirty="0" smtClean="0">
                <a:latin typeface="Times New Roman" panose="02020603050405020304" pitchFamily="18" charset="0"/>
                <a:cs typeface="Times New Roman" panose="02020603050405020304" pitchFamily="18" charset="0"/>
              </a:rPr>
              <a:t>数组 </a:t>
            </a:r>
            <a:r>
              <a:rPr lang="en-US" altLang="zh-CN" sz="2400" b="1" i="1" dirty="0" smtClean="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输出：最大子段</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sum</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子段的最后</a:t>
            </a:r>
            <a:r>
              <a:rPr lang="zh-CN" altLang="en-US" sz="2400" b="1" dirty="0" smtClean="0">
                <a:latin typeface="Times New Roman" panose="02020603050405020304" pitchFamily="18" charset="0"/>
                <a:cs typeface="Times New Roman" panose="02020603050405020304" pitchFamily="18" charset="0"/>
              </a:rPr>
              <a:t>位置 </a:t>
            </a:r>
            <a:r>
              <a:rPr lang="en-US" altLang="zh-CN" sz="2400" b="1" i="1" dirty="0" smtClean="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a:t>
            </a:r>
            <a:r>
              <a:rPr lang="en-US" altLang="zh-CN" sz="2400" b="1" i="1" dirty="0">
                <a:latin typeface="Times New Roman" panose="02020603050405020304" pitchFamily="18" charset="0"/>
                <a:cs typeface="Times New Roman" panose="02020603050405020304" pitchFamily="18" charset="0"/>
              </a:rPr>
              <a:t>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smtClean="0">
                <a:latin typeface="Times New Roman" panose="02020603050405020304" pitchFamily="18" charset="0"/>
                <a:cs typeface="Times New Roman" panose="02020603050405020304" pitchFamily="18" charset="0"/>
              </a:rPr>
              <a:t>0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是前一个最大子段和</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3.  for </a:t>
            </a:r>
            <a:r>
              <a:rPr lang="en-US" altLang="zh-CN" sz="2400" b="1" i="1" dirty="0">
                <a:latin typeface="Times New Roman" panose="02020603050405020304" pitchFamily="18" charset="0"/>
                <a:cs typeface="Times New Roman" panose="02020603050405020304" pitchFamily="18" charset="0"/>
              </a:rPr>
              <a:t> i</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1  to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do</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4.     if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&gt; 0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5.     then  </a:t>
            </a:r>
            <a:r>
              <a:rPr lang="en-US" altLang="zh-CN" sz="2400" b="1" i="1" dirty="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6.     else  </a:t>
            </a:r>
            <a:r>
              <a:rPr lang="en-US" altLang="zh-CN" sz="2400" b="1" i="1" dirty="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7.     if  </a:t>
            </a:r>
            <a:r>
              <a:rPr lang="en-US" altLang="zh-CN" sz="2400" b="1" i="1" dirty="0" smtClean="0">
                <a:latin typeface="Times New Roman" panose="02020603050405020304" pitchFamily="18" charset="0"/>
                <a:cs typeface="Times New Roman" panose="02020603050405020304" pitchFamily="18" charset="0"/>
              </a:rPr>
              <a:t>b </a:t>
            </a:r>
            <a:r>
              <a:rPr lang="en-US" altLang="zh-CN" sz="2400" b="1" dirty="0" smtClean="0">
                <a:latin typeface="Times New Roman" panose="02020603050405020304" pitchFamily="18" charset="0"/>
                <a:cs typeface="Times New Roman" panose="02020603050405020304" pitchFamily="18" charset="0"/>
              </a:rPr>
              <a:t>&gt; </a:t>
            </a:r>
            <a:r>
              <a:rPr lang="en-US" altLang="zh-CN" sz="2400" b="1" i="1" dirty="0" smtClean="0">
                <a:latin typeface="Times New Roman" panose="02020603050405020304" pitchFamily="18" charset="0"/>
                <a:cs typeface="Times New Roman" panose="02020603050405020304" pitchFamily="18" charset="0"/>
              </a:rPr>
              <a:t>sum</a:t>
            </a:r>
            <a:r>
              <a:rPr lang="en-US" altLang="zh-CN" sz="2400" b="1" dirty="0" smtClean="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8.     then</a:t>
            </a:r>
            <a:r>
              <a:rPr lang="en-US" altLang="zh-CN" sz="2400" b="1" i="1" dirty="0">
                <a:latin typeface="Times New Roman" panose="02020603050405020304" pitchFamily="18" charset="0"/>
                <a:cs typeface="Times New Roman" panose="02020603050405020304" pitchFamily="18" charset="0"/>
              </a:rPr>
              <a:t>  sum</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rPr>
              <a:t>b</a:t>
            </a:r>
            <a:endParaRPr lang="en-US" altLang="zh-CN" sz="2400" b="1" i="1" dirty="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9. </a:t>
            </a:r>
            <a:r>
              <a:rPr lang="en-US" altLang="zh-CN" sz="2400" b="1" i="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记录最大和的末项标号</a:t>
            </a:r>
          </a:p>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10. return </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sum</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c</a:t>
            </a:r>
            <a:r>
              <a:rPr lang="en-US" altLang="zh-CN" sz="2400" b="1" dirty="0">
                <a:latin typeface="Times New Roman" panose="02020603050405020304" pitchFamily="18" charset="0"/>
                <a:cs typeface="Times New Roman" panose="02020603050405020304" pitchFamily="18" charset="0"/>
              </a:rPr>
              <a:t> </a:t>
            </a:r>
            <a:endParaRPr lang="en-US" altLang="zh-CN" sz="2400" b="1" i="1" dirty="0">
              <a:latin typeface="Times New Roman" panose="02020603050405020304" pitchFamily="18" charset="0"/>
              <a:cs typeface="Times New Roman" panose="02020603050405020304" pitchFamily="18" charset="0"/>
            </a:endParaRPr>
          </a:p>
        </p:txBody>
      </p:sp>
      <p:sp>
        <p:nvSpPr>
          <p:cNvPr id="98308" name="Text Box 3"/>
          <p:cNvSpPr txBox="1">
            <a:spLocks noChangeArrowheads="1"/>
          </p:cNvSpPr>
          <p:nvPr/>
        </p:nvSpPr>
        <p:spPr bwMode="auto">
          <a:xfrm>
            <a:off x="714375" y="5857875"/>
            <a:ext cx="6183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Arial" panose="020B0604020202020204" pitchFamily="34" charset="0"/>
                <a:sym typeface="Symbol" panose="05050102010706020507" pitchFamily="18" charset="2"/>
              </a:rPr>
              <a:t>时间复杂度：</a:t>
            </a:r>
            <a:r>
              <a:rPr lang="en-US" altLang="zh-CN" sz="2800" b="1" i="1">
                <a:latin typeface="Times New Roman" panose="02020603050405020304" pitchFamily="18" charset="0"/>
                <a:sym typeface="Symbol" panose="05050102010706020507" pitchFamily="18" charset="2"/>
              </a:rPr>
              <a:t>O</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n</a:t>
            </a:r>
            <a:r>
              <a:rPr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空间复杂度：</a:t>
            </a:r>
            <a:r>
              <a:rPr lang="en-US" altLang="zh-CN" sz="2800" b="1" i="1">
                <a:latin typeface="Times New Roman" panose="02020603050405020304" pitchFamily="18" charset="0"/>
                <a:sym typeface="Symbol" panose="05050102010706020507" pitchFamily="18" charset="2"/>
              </a:rPr>
              <a:t>O</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n</a:t>
            </a:r>
            <a:r>
              <a:rPr lang="en-US" altLang="zh-CN" sz="2800" b="1">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98309" name="Rectangle 5"/>
          <p:cNvSpPr>
            <a:spLocks noGrp="1" noChangeArrowheads="1"/>
          </p:cNvSpPr>
          <p:nvPr>
            <p:ph type="title"/>
          </p:nvPr>
        </p:nvSpPr>
        <p:spPr>
          <a:xfrm>
            <a:off x="457752" y="286608"/>
            <a:ext cx="8229600" cy="633413"/>
          </a:xfrm>
        </p:spPr>
        <p:txBody>
          <a:bodyPr/>
          <a:lstStyle/>
          <a:p>
            <a:r>
              <a:rPr lang="zh-CN" altLang="en-US" sz="4000" b="1" dirty="0" smtClean="0">
                <a:solidFill>
                  <a:srgbClr val="C00000"/>
                </a:solidFill>
              </a:rPr>
              <a:t>算法 </a:t>
            </a:r>
            <a:r>
              <a:rPr lang="en-US" altLang="zh-CN" sz="4000" b="1" dirty="0" err="1" smtClean="0">
                <a:solidFill>
                  <a:srgbClr val="C00000"/>
                </a:solidFill>
              </a:rPr>
              <a:t>MaxSum</a:t>
            </a:r>
            <a:endParaRPr lang="zh-CN" altLang="en-US" sz="4000" b="1" dirty="0" smtClean="0">
              <a:solidFill>
                <a:srgbClr val="C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D88D5DA-A612-4EB1-8F12-FDA81CDBFC15}" type="slidenum">
              <a:rPr lang="en-US" altLang="zh-CN" sz="1800" smtClean="0"/>
              <a:pPr>
                <a:spcBef>
                  <a:spcPct val="0"/>
                </a:spcBef>
                <a:buFontTx/>
                <a:buNone/>
              </a:pPr>
              <a:t>44</a:t>
            </a:fld>
            <a:endParaRPr lang="en-US" altLang="zh-CN" sz="1800" smtClean="0"/>
          </a:p>
        </p:txBody>
      </p:sp>
      <p:sp>
        <p:nvSpPr>
          <p:cNvPr id="66563" name="Rectangle 2"/>
          <p:cNvSpPr>
            <a:spLocks noChangeArrowheads="1"/>
          </p:cNvSpPr>
          <p:nvPr/>
        </p:nvSpPr>
        <p:spPr bwMode="auto">
          <a:xfrm>
            <a:off x="5643563" y="5143500"/>
            <a:ext cx="2852737" cy="461963"/>
          </a:xfrm>
          <a:prstGeom prst="rect">
            <a:avLst/>
          </a:prstGeom>
          <a:noFill/>
          <a:ln w="9525">
            <a:noFill/>
            <a:miter lim="800000"/>
            <a:headEnd/>
            <a:tailEnd/>
          </a:ln>
        </p:spPr>
        <p:txBody>
          <a:bodyPr wrap="none" anchor="ctr">
            <a:spAutoFit/>
          </a:bodyPr>
          <a:lstStyle/>
          <a:p>
            <a:pPr indent="304800" eaLnBrk="1" hangingPunct="1">
              <a:defRPr/>
            </a:pPr>
            <a:r>
              <a:rPr lang="en-US" altLang="zh-CN" sz="2400" b="1" i="1" dirty="0">
                <a:latin typeface="Times New Roman" pitchFamily="18" charset="0"/>
                <a:cs typeface="Times New Roman" pitchFamily="18" charset="0"/>
              </a:rPr>
              <a:t>S</a:t>
            </a:r>
            <a:r>
              <a:rPr lang="en-US" altLang="zh-CN" sz="2400" b="1" dirty="0">
                <a:latin typeface="Times New Roman" pitchFamily="18" charset="0"/>
                <a:cs typeface="Times New Roman" pitchFamily="18" charset="0"/>
              </a:rPr>
              <a:t>={ 1, 2, 3, 4, 5, 6}</a:t>
            </a:r>
            <a:endParaRPr lang="zh-CN" altLang="en-US" sz="2400" b="1" dirty="0">
              <a:latin typeface="+mn-ea"/>
              <a:ea typeface="+mn-ea"/>
              <a:cs typeface="Times New Roman" pitchFamily="18" charset="0"/>
            </a:endParaRPr>
          </a:p>
        </p:txBody>
      </p:sp>
      <p:sp>
        <p:nvSpPr>
          <p:cNvPr id="100356" name="Text Box 3"/>
          <p:cNvSpPr txBox="1">
            <a:spLocks noChangeArrowheads="1"/>
          </p:cNvSpPr>
          <p:nvPr/>
        </p:nvSpPr>
        <p:spPr bwMode="auto">
          <a:xfrm>
            <a:off x="449957" y="1394460"/>
            <a:ext cx="792162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FontTx/>
              <a:buNone/>
            </a:pPr>
            <a:r>
              <a:rPr lang="zh-CN" altLang="en-US" sz="2400" b="1" dirty="0">
                <a:latin typeface="Times New Roman" panose="02020603050405020304" pitchFamily="18" charset="0"/>
              </a:rPr>
              <a:t>设集合 </a:t>
            </a:r>
            <a:r>
              <a:rPr lang="en-US" altLang="zh-CN" sz="2400" b="1" i="1" dirty="0">
                <a:latin typeface="Times New Roman" panose="02020603050405020304" pitchFamily="18" charset="0"/>
              </a:rPr>
              <a:t>S </a:t>
            </a:r>
            <a:r>
              <a:rPr lang="zh-CN" altLang="en-US" sz="2400" b="1" dirty="0">
                <a:latin typeface="Times New Roman" panose="02020603050405020304" pitchFamily="18" charset="0"/>
              </a:rPr>
              <a:t>为排序的 </a:t>
            </a:r>
            <a:r>
              <a:rPr lang="en-US" altLang="zh-CN" sz="2400" b="1" i="1" dirty="0">
                <a:latin typeface="Times New Roman" panose="02020603050405020304" pitchFamily="18" charset="0"/>
              </a:rPr>
              <a:t>n </a:t>
            </a:r>
            <a:r>
              <a:rPr lang="zh-CN" altLang="en-US" sz="2400" b="1" dirty="0">
                <a:latin typeface="Times New Roman" panose="02020603050405020304" pitchFamily="18" charset="0"/>
              </a:rPr>
              <a:t>个元素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en-US" altLang="zh-CN" sz="2400" b="1" dirty="0" smtClean="0">
                <a:latin typeface="Times New Roman" panose="02020603050405020304" pitchFamily="18" charset="0"/>
              </a:rPr>
              <a:t>&lt; </a:t>
            </a:r>
            <a:r>
              <a:rPr lang="en-US" altLang="zh-CN" sz="2400" b="1" i="1" dirty="0" smtClean="0">
                <a:latin typeface="Times New Roman" panose="02020603050405020304" pitchFamily="18" charset="0"/>
              </a:rPr>
              <a:t>x</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&lt; … &lt; </a:t>
            </a:r>
            <a:r>
              <a:rPr lang="en-US" altLang="zh-CN" sz="2400" b="1" i="1" dirty="0" err="1" smtClean="0">
                <a:latin typeface="Times New Roman" panose="02020603050405020304" pitchFamily="18" charset="0"/>
              </a:rPr>
              <a:t>x</a:t>
            </a:r>
            <a:r>
              <a:rPr lang="en-US" altLang="zh-CN" sz="2400" b="1" i="1" baseline="-25000" dirty="0" err="1" smtClean="0">
                <a:latin typeface="Times New Roman" panose="02020603050405020304" pitchFamily="18" charset="0"/>
              </a:rPr>
              <a:t>n</a:t>
            </a:r>
            <a:r>
              <a:rPr lang="zh-CN" altLang="en-US" sz="2400" b="1" dirty="0">
                <a:latin typeface="Times New Roman" panose="02020603050405020304" pitchFamily="18" charset="0"/>
              </a:rPr>
              <a:t>，将这些元素存储在一棵二叉树的结点上，以查找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是否在这些数中</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如果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不在，确定 </a:t>
            </a:r>
            <a:r>
              <a:rPr lang="en-US" altLang="zh-CN" sz="2400" b="1" i="1" dirty="0">
                <a:latin typeface="Times New Roman" panose="02020603050405020304" pitchFamily="18" charset="0"/>
              </a:rPr>
              <a:t>x </a:t>
            </a:r>
            <a:r>
              <a:rPr lang="zh-CN" altLang="en-US" sz="2400" b="1" dirty="0">
                <a:latin typeface="Times New Roman" panose="02020603050405020304" pitchFamily="18" charset="0"/>
              </a:rPr>
              <a:t>在那个空隙</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130000"/>
              </a:lnSpc>
              <a:spcBef>
                <a:spcPts val="1800"/>
              </a:spcBef>
              <a:buFontTx/>
              <a:buNone/>
            </a:pPr>
            <a:r>
              <a:rPr lang="zh-CN" altLang="en-US" sz="2400" b="1" dirty="0">
                <a:latin typeface="Times New Roman" panose="02020603050405020304" pitchFamily="18" charset="0"/>
              </a:rPr>
              <a:t>检索方法：</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 初始，</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与根元素比较；</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2.</a:t>
            </a:r>
            <a:r>
              <a:rPr lang="zh-CN" altLang="en-US" sz="2400" b="1" dirty="0">
                <a:latin typeface="Times New Roman" panose="02020603050405020304" pitchFamily="18" charset="0"/>
              </a:rPr>
              <a:t>  </a:t>
            </a:r>
            <a:r>
              <a:rPr lang="en-US" altLang="zh-CN" sz="2400" b="1" i="1" dirty="0" smtClean="0">
                <a:latin typeface="Times New Roman" panose="02020603050405020304" pitchFamily="18" charset="0"/>
              </a:rPr>
              <a:t>x </a:t>
            </a:r>
            <a:r>
              <a:rPr lang="en-US" altLang="zh-CN" sz="2400" b="1" dirty="0" smtClean="0">
                <a:latin typeface="Times New Roman" panose="02020603050405020304" pitchFamily="18" charset="0"/>
              </a:rPr>
              <a:t>&lt; </a:t>
            </a:r>
            <a:r>
              <a:rPr lang="zh-CN" altLang="en-US" sz="2400" b="1" dirty="0" smtClean="0">
                <a:latin typeface="Times New Roman" panose="02020603050405020304" pitchFamily="18" charset="0"/>
              </a:rPr>
              <a:t>根</a:t>
            </a:r>
            <a:r>
              <a:rPr lang="zh-CN" altLang="en-US" sz="2400" b="1" dirty="0">
                <a:latin typeface="Times New Roman" panose="02020603050405020304" pitchFamily="18" charset="0"/>
              </a:rPr>
              <a:t>元素，递归进入左子树；</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3.</a:t>
            </a:r>
            <a:r>
              <a:rPr lang="zh-CN" altLang="en-US" sz="2400" b="1" dirty="0">
                <a:latin typeface="Times New Roman" panose="02020603050405020304" pitchFamily="18" charset="0"/>
              </a:rPr>
              <a:t>  </a:t>
            </a:r>
            <a:r>
              <a:rPr lang="en-US" altLang="zh-CN" sz="2400" b="1" i="1" dirty="0" smtClean="0">
                <a:latin typeface="Times New Roman" panose="02020603050405020304" pitchFamily="18" charset="0"/>
              </a:rPr>
              <a:t>x </a:t>
            </a:r>
            <a:r>
              <a:rPr lang="en-US" altLang="zh-CN" sz="2400" b="1" dirty="0" smtClean="0">
                <a:latin typeface="Times New Roman" panose="02020603050405020304" pitchFamily="18" charset="0"/>
              </a:rPr>
              <a:t>&gt; </a:t>
            </a:r>
            <a:r>
              <a:rPr lang="zh-CN" altLang="en-US" sz="2400" b="1" dirty="0" smtClean="0">
                <a:latin typeface="Times New Roman" panose="02020603050405020304" pitchFamily="18" charset="0"/>
              </a:rPr>
              <a:t>根</a:t>
            </a:r>
            <a:r>
              <a:rPr lang="zh-CN" altLang="en-US" sz="2400" b="1" dirty="0">
                <a:latin typeface="Times New Roman" panose="02020603050405020304" pitchFamily="18" charset="0"/>
              </a:rPr>
              <a:t>元素，递归进入右子树；</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4.</a:t>
            </a:r>
            <a:r>
              <a:rPr lang="zh-CN" altLang="en-US" sz="2400" b="1" dirty="0">
                <a:latin typeface="Times New Roman" panose="02020603050405020304" pitchFamily="18" charset="0"/>
              </a:rPr>
              <a:t>  </a:t>
            </a:r>
            <a:r>
              <a:rPr lang="en-US" altLang="zh-CN" sz="2400" b="1" i="1" dirty="0" smtClean="0">
                <a:latin typeface="Times New Roman" panose="02020603050405020304" pitchFamily="18" charset="0"/>
              </a:rPr>
              <a:t>x </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根</a:t>
            </a:r>
            <a:r>
              <a:rPr lang="zh-CN" altLang="en-US" sz="2400" b="1" dirty="0">
                <a:latin typeface="Times New Roman" panose="02020603050405020304" pitchFamily="18" charset="0"/>
              </a:rPr>
              <a:t>元素，算法停止，输出</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5.</a:t>
            </a:r>
            <a:r>
              <a:rPr lang="zh-CN" altLang="en-US" sz="2400" b="1" dirty="0">
                <a:latin typeface="Times New Roman" panose="02020603050405020304" pitchFamily="18" charset="0"/>
              </a:rPr>
              <a:t>  </a:t>
            </a:r>
            <a:r>
              <a:rPr lang="en-US" altLang="zh-CN" sz="2400" b="1" i="1" dirty="0" smtClean="0">
                <a:latin typeface="Times New Roman" panose="02020603050405020304" pitchFamily="18" charset="0"/>
              </a:rPr>
              <a:t>x </a:t>
            </a:r>
            <a:r>
              <a:rPr lang="zh-CN" altLang="en-US" sz="2400" b="1" dirty="0" smtClean="0">
                <a:latin typeface="Times New Roman" panose="02020603050405020304" pitchFamily="18" charset="0"/>
              </a:rPr>
              <a:t>到达</a:t>
            </a:r>
            <a:r>
              <a:rPr lang="zh-CN" altLang="en-US" sz="2400" b="1" dirty="0">
                <a:latin typeface="Times New Roman" panose="02020603050405020304" pitchFamily="18" charset="0"/>
              </a:rPr>
              <a:t>叶结点，算法停止，输</a:t>
            </a:r>
            <a:endParaRPr lang="en-US" altLang="zh-CN" sz="2400" b="1" dirty="0">
              <a:latin typeface="Times New Roman" panose="02020603050405020304" pitchFamily="18" charset="0"/>
            </a:endParaRPr>
          </a:p>
          <a:p>
            <a:pPr eaLnBrk="1" hangingPunct="1">
              <a:lnSpc>
                <a:spcPct val="110000"/>
              </a:lnSpc>
              <a:spcBef>
                <a:spcPct val="0"/>
              </a:spcBef>
              <a:buFontTx/>
              <a:buNone/>
            </a:pPr>
            <a:r>
              <a:rPr lang="zh-CN" altLang="en-US" sz="2400" b="1" dirty="0">
                <a:latin typeface="Times New Roman" panose="02020603050405020304" pitchFamily="18" charset="0"/>
              </a:rPr>
              <a:t>    </a:t>
            </a:r>
            <a:r>
              <a:rPr lang="zh-CN" altLang="en-US" sz="2400" b="1" dirty="0" smtClean="0">
                <a:latin typeface="Times New Roman" panose="02020603050405020304" pitchFamily="18" charset="0"/>
              </a:rPr>
              <a:t>出 </a:t>
            </a:r>
            <a:r>
              <a:rPr lang="en-US" altLang="zh-CN" sz="2400" b="1" i="1" dirty="0" smtClean="0">
                <a:latin typeface="Times New Roman" panose="02020603050405020304" pitchFamily="18" charset="0"/>
              </a:rPr>
              <a:t>x</a:t>
            </a:r>
            <a:r>
              <a:rPr lang="zh-CN" altLang="en-US" sz="2400" b="1" dirty="0">
                <a:latin typeface="Times New Roman" panose="02020603050405020304" pitchFamily="18" charset="0"/>
              </a:rPr>
              <a:t>不在数组中</a:t>
            </a:r>
            <a:r>
              <a:rPr lang="en-US" altLang="zh-CN" sz="2400" b="1" dirty="0">
                <a:latin typeface="Times New Roman" panose="02020603050405020304" pitchFamily="18" charset="0"/>
              </a:rPr>
              <a:t>.   </a:t>
            </a:r>
          </a:p>
          <a:p>
            <a:pPr eaLnBrk="1" hangingPunct="1">
              <a:spcBef>
                <a:spcPct val="0"/>
              </a:spcBef>
              <a:buFontTx/>
              <a:buNone/>
            </a:pPr>
            <a:endParaRPr lang="zh-CN" altLang="en-US" sz="2400" b="1" dirty="0">
              <a:latin typeface="Times New Roman" panose="02020603050405020304" pitchFamily="18" charset="0"/>
            </a:endParaRPr>
          </a:p>
        </p:txBody>
      </p:sp>
      <p:sp>
        <p:nvSpPr>
          <p:cNvPr id="100357" name="Rectangle 27"/>
          <p:cNvSpPr>
            <a:spLocks noGrp="1" noChangeArrowheads="1"/>
          </p:cNvSpPr>
          <p:nvPr>
            <p:ph type="title"/>
          </p:nvPr>
        </p:nvSpPr>
        <p:spPr>
          <a:xfrm>
            <a:off x="457200" y="394618"/>
            <a:ext cx="8229600" cy="633412"/>
          </a:xfrm>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3.3.6</a:t>
            </a:r>
            <a:r>
              <a:rPr lang="en-US" altLang="zh-CN" sz="4000" b="1" dirty="0" smtClean="0">
                <a:solidFill>
                  <a:srgbClr val="C00000"/>
                </a:solidFill>
              </a:rPr>
              <a:t> </a:t>
            </a:r>
            <a:r>
              <a:rPr lang="zh-CN" altLang="en-US" sz="4000" b="1" dirty="0" smtClean="0">
                <a:solidFill>
                  <a:srgbClr val="C00000"/>
                </a:solidFill>
              </a:rPr>
              <a:t>最优二叉检索树</a:t>
            </a:r>
          </a:p>
        </p:txBody>
      </p:sp>
      <p:grpSp>
        <p:nvGrpSpPr>
          <p:cNvPr id="100358" name="Group 29"/>
          <p:cNvGrpSpPr>
            <a:grpSpLocks/>
          </p:cNvGrpSpPr>
          <p:nvPr/>
        </p:nvGrpSpPr>
        <p:grpSpPr bwMode="auto">
          <a:xfrm>
            <a:off x="5357813" y="2402755"/>
            <a:ext cx="3214687" cy="2538413"/>
            <a:chOff x="7380" y="1596"/>
            <a:chExt cx="2880" cy="2340"/>
          </a:xfrm>
        </p:grpSpPr>
        <p:sp>
          <p:nvSpPr>
            <p:cNvPr id="100359" name="Line 30"/>
            <p:cNvSpPr>
              <a:spLocks noChangeShapeType="1"/>
            </p:cNvSpPr>
            <p:nvPr/>
          </p:nvSpPr>
          <p:spPr bwMode="auto">
            <a:xfrm>
              <a:off x="9540" y="2532"/>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0360" name="Group 33"/>
            <p:cNvGrpSpPr>
              <a:grpSpLocks/>
            </p:cNvGrpSpPr>
            <p:nvPr/>
          </p:nvGrpSpPr>
          <p:grpSpPr bwMode="auto">
            <a:xfrm>
              <a:off x="7380" y="1596"/>
              <a:ext cx="2880" cy="2340"/>
              <a:chOff x="7380" y="1596"/>
              <a:chExt cx="2880" cy="2340"/>
            </a:xfrm>
          </p:grpSpPr>
          <p:sp>
            <p:nvSpPr>
              <p:cNvPr id="100361" name="Line 34"/>
              <p:cNvSpPr>
                <a:spLocks noChangeShapeType="1"/>
              </p:cNvSpPr>
              <p:nvPr/>
            </p:nvSpPr>
            <p:spPr bwMode="auto">
              <a:xfrm>
                <a:off x="9360" y="3156"/>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2" name="Line 35"/>
              <p:cNvSpPr>
                <a:spLocks noChangeShapeType="1"/>
              </p:cNvSpPr>
              <p:nvPr/>
            </p:nvSpPr>
            <p:spPr bwMode="auto">
              <a:xfrm>
                <a:off x="8820" y="3242"/>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3" name="Line 36"/>
              <p:cNvSpPr>
                <a:spLocks noChangeShapeType="1"/>
              </p:cNvSpPr>
              <p:nvPr/>
            </p:nvSpPr>
            <p:spPr bwMode="auto">
              <a:xfrm flipH="1">
                <a:off x="8460" y="3000"/>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4" name="Line 37"/>
              <p:cNvSpPr>
                <a:spLocks noChangeShapeType="1"/>
              </p:cNvSpPr>
              <p:nvPr/>
            </p:nvSpPr>
            <p:spPr bwMode="auto">
              <a:xfrm>
                <a:off x="8100" y="3156"/>
                <a:ext cx="0"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5" name="Line 38"/>
              <p:cNvSpPr>
                <a:spLocks noChangeShapeType="1"/>
              </p:cNvSpPr>
              <p:nvPr/>
            </p:nvSpPr>
            <p:spPr bwMode="auto">
              <a:xfrm flipH="1">
                <a:off x="7560" y="3242"/>
                <a:ext cx="360" cy="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6" name="Line 39"/>
              <p:cNvSpPr>
                <a:spLocks noChangeShapeType="1"/>
              </p:cNvSpPr>
              <p:nvPr/>
            </p:nvSpPr>
            <p:spPr bwMode="auto">
              <a:xfrm>
                <a:off x="8532" y="2386"/>
                <a:ext cx="164" cy="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7" name="Line 40"/>
              <p:cNvSpPr>
                <a:spLocks noChangeShapeType="1"/>
              </p:cNvSpPr>
              <p:nvPr/>
            </p:nvSpPr>
            <p:spPr bwMode="auto">
              <a:xfrm>
                <a:off x="9056" y="1963"/>
                <a:ext cx="484" cy="5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8" name="Line 41"/>
              <p:cNvSpPr>
                <a:spLocks noChangeShapeType="1"/>
              </p:cNvSpPr>
              <p:nvPr/>
            </p:nvSpPr>
            <p:spPr bwMode="auto">
              <a:xfrm flipH="1">
                <a:off x="7976" y="2431"/>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69" name="Line 42"/>
              <p:cNvSpPr>
                <a:spLocks noChangeShapeType="1"/>
              </p:cNvSpPr>
              <p:nvPr/>
            </p:nvSpPr>
            <p:spPr bwMode="auto">
              <a:xfrm flipH="1">
                <a:off x="8516" y="1963"/>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0" name="Line 43"/>
              <p:cNvSpPr>
                <a:spLocks noChangeShapeType="1"/>
              </p:cNvSpPr>
              <p:nvPr/>
            </p:nvSpPr>
            <p:spPr bwMode="auto">
              <a:xfrm flipH="1">
                <a:off x="9300" y="2321"/>
                <a:ext cx="128" cy="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1" name="Line 44"/>
              <p:cNvSpPr>
                <a:spLocks noChangeShapeType="1"/>
              </p:cNvSpPr>
              <p:nvPr/>
            </p:nvSpPr>
            <p:spPr bwMode="auto">
              <a:xfrm>
                <a:off x="9540" y="3156"/>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0372" name="Group 45"/>
              <p:cNvGrpSpPr>
                <a:grpSpLocks/>
              </p:cNvGrpSpPr>
              <p:nvPr/>
            </p:nvGrpSpPr>
            <p:grpSpPr bwMode="auto">
              <a:xfrm>
                <a:off x="7380" y="1596"/>
                <a:ext cx="2880" cy="2340"/>
                <a:chOff x="7380" y="1596"/>
                <a:chExt cx="2880" cy="2340"/>
              </a:xfrm>
            </p:grpSpPr>
            <p:sp>
              <p:nvSpPr>
                <p:cNvPr id="66606" name="Oval 46"/>
                <p:cNvSpPr>
                  <a:spLocks noChangeArrowheads="1"/>
                </p:cNvSpPr>
                <p:nvPr/>
              </p:nvSpPr>
              <p:spPr bwMode="auto">
                <a:xfrm>
                  <a:off x="8762" y="1596"/>
                  <a:ext cx="414" cy="414"/>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4</a:t>
                  </a:r>
                  <a:endParaRPr lang="zh-CN" altLang="zh-CN" sz="2000" b="1" dirty="0">
                    <a:latin typeface="Times New Roman" pitchFamily="18" charset="0"/>
                    <a:cs typeface="Times New Roman" pitchFamily="18" charset="0"/>
                  </a:endParaRPr>
                </a:p>
              </p:txBody>
            </p:sp>
            <p:sp>
              <p:nvSpPr>
                <p:cNvPr id="66607" name="Oval 47"/>
                <p:cNvSpPr>
                  <a:spLocks noChangeArrowheads="1"/>
                </p:cNvSpPr>
                <p:nvPr/>
              </p:nvSpPr>
              <p:spPr bwMode="auto">
                <a:xfrm>
                  <a:off x="8340" y="2219"/>
                  <a:ext cx="414" cy="414"/>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2</a:t>
                  </a:r>
                  <a:endParaRPr lang="zh-CN" altLang="zh-CN" sz="2000" b="1" dirty="0">
                    <a:latin typeface="Times New Roman" pitchFamily="18" charset="0"/>
                    <a:cs typeface="Times New Roman" pitchFamily="18" charset="0"/>
                  </a:endParaRPr>
                </a:p>
              </p:txBody>
            </p:sp>
            <p:sp>
              <p:nvSpPr>
                <p:cNvPr id="66608" name="Oval 48"/>
                <p:cNvSpPr>
                  <a:spLocks noChangeArrowheads="1"/>
                </p:cNvSpPr>
                <p:nvPr/>
              </p:nvSpPr>
              <p:spPr bwMode="auto">
                <a:xfrm>
                  <a:off x="9181" y="2219"/>
                  <a:ext cx="414" cy="414"/>
                </a:xfrm>
                <a:prstGeom prst="ellipse">
                  <a:avLst/>
                </a:prstGeom>
                <a:solidFill>
                  <a:schemeClr val="accent6">
                    <a:lumMod val="20000"/>
                    <a:lumOff val="80000"/>
                  </a:schemeClr>
                </a:solidFill>
                <a:ln w="9525">
                  <a:solidFill>
                    <a:srgbClr val="000000"/>
                  </a:solidFill>
                  <a:round/>
                  <a:headEnd/>
                  <a:tailEnd/>
                </a:ln>
              </p:spPr>
              <p:txBody>
                <a:bodyPr lIns="36000" rIns="36000"/>
                <a:lstStyle/>
                <a:p>
                  <a:pPr algn="just" eaLnBrk="1" hangingPunct="1">
                    <a:defRPr/>
                  </a:pPr>
                  <a:r>
                    <a:rPr lang="en-US" altLang="zh-CN" dirty="0">
                      <a:latin typeface="Calibri" pitchFamily="34" charset="0"/>
                    </a:rPr>
                    <a:t> </a:t>
                  </a:r>
                  <a:r>
                    <a:rPr lang="en-US" altLang="zh-CN" sz="2000" b="1" dirty="0">
                      <a:latin typeface="Times New Roman" pitchFamily="18" charset="0"/>
                      <a:cs typeface="Times New Roman" pitchFamily="18" charset="0"/>
                    </a:rPr>
                    <a:t>6</a:t>
                  </a:r>
                  <a:endParaRPr lang="zh-CN" altLang="zh-CN" sz="2000" b="1" dirty="0">
                    <a:latin typeface="Times New Roman" pitchFamily="18" charset="0"/>
                    <a:cs typeface="Times New Roman" pitchFamily="18" charset="0"/>
                  </a:endParaRPr>
                </a:p>
              </p:txBody>
            </p:sp>
            <p:sp>
              <p:nvSpPr>
                <p:cNvPr id="66609" name="Oval 49"/>
                <p:cNvSpPr>
                  <a:spLocks noChangeArrowheads="1"/>
                </p:cNvSpPr>
                <p:nvPr/>
              </p:nvSpPr>
              <p:spPr bwMode="auto">
                <a:xfrm>
                  <a:off x="9126" y="2844"/>
                  <a:ext cx="414" cy="414"/>
                </a:xfrm>
                <a:prstGeom prst="ellipse">
                  <a:avLst/>
                </a:prstGeom>
                <a:solidFill>
                  <a:schemeClr val="accent6">
                    <a:lumMod val="20000"/>
                    <a:lumOff val="80000"/>
                  </a:schemeClr>
                </a:solidFill>
                <a:ln w="9525">
                  <a:solidFill>
                    <a:srgbClr val="000000"/>
                  </a:solidFill>
                  <a:round/>
                  <a:headEnd/>
                  <a:tailEnd/>
                </a:ln>
              </p:spPr>
              <p:txBody>
                <a:bodyPr lIns="36000" rIns="36000" bIns="46800"/>
                <a:lstStyle/>
                <a:p>
                  <a:pPr algn="just" eaLnBrk="1" hangingPunct="1">
                    <a:defRPr/>
                  </a:pPr>
                  <a:r>
                    <a:rPr lang="en-US" altLang="zh-CN" dirty="0">
                      <a:latin typeface="Calibri" pitchFamily="34" charset="0"/>
                    </a:rPr>
                    <a:t> </a:t>
                  </a:r>
                  <a:r>
                    <a:rPr lang="en-US" altLang="zh-CN" sz="2000" b="1" dirty="0">
                      <a:latin typeface="Times New Roman" pitchFamily="18" charset="0"/>
                      <a:cs typeface="Times New Roman" pitchFamily="18" charset="0"/>
                    </a:rPr>
                    <a:t>5</a:t>
                  </a:r>
                  <a:endParaRPr lang="zh-CN" altLang="zh-CN" sz="2000" b="1" dirty="0">
                    <a:latin typeface="Times New Roman" pitchFamily="18" charset="0"/>
                    <a:cs typeface="Times New Roman" pitchFamily="18" charset="0"/>
                  </a:endParaRPr>
                </a:p>
              </p:txBody>
            </p:sp>
            <p:sp>
              <p:nvSpPr>
                <p:cNvPr id="66610" name="Oval 50"/>
                <p:cNvSpPr>
                  <a:spLocks noChangeArrowheads="1"/>
                </p:cNvSpPr>
                <p:nvPr/>
              </p:nvSpPr>
              <p:spPr bwMode="auto">
                <a:xfrm>
                  <a:off x="8459" y="2844"/>
                  <a:ext cx="414" cy="414"/>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3</a:t>
                  </a:r>
                  <a:endParaRPr lang="zh-CN" altLang="zh-CN" sz="2000" b="1" dirty="0">
                    <a:latin typeface="Times New Roman" pitchFamily="18" charset="0"/>
                    <a:cs typeface="Times New Roman" pitchFamily="18" charset="0"/>
                  </a:endParaRPr>
                </a:p>
              </p:txBody>
            </p:sp>
            <p:sp>
              <p:nvSpPr>
                <p:cNvPr id="66611" name="Oval 51"/>
                <p:cNvSpPr>
                  <a:spLocks noChangeArrowheads="1"/>
                </p:cNvSpPr>
                <p:nvPr/>
              </p:nvSpPr>
              <p:spPr bwMode="auto">
                <a:xfrm>
                  <a:off x="7866" y="2844"/>
                  <a:ext cx="414" cy="414"/>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1</a:t>
                  </a:r>
                  <a:endParaRPr lang="zh-CN" altLang="zh-CN" sz="2000" b="1" dirty="0">
                    <a:latin typeface="Times New Roman" pitchFamily="18" charset="0"/>
                    <a:cs typeface="Times New Roman" pitchFamily="18" charset="0"/>
                  </a:endParaRPr>
                </a:p>
              </p:txBody>
            </p:sp>
            <p:sp>
              <p:nvSpPr>
                <p:cNvPr id="100379" name="Rectangle 52"/>
                <p:cNvSpPr>
                  <a:spLocks noChangeArrowheads="1"/>
                </p:cNvSpPr>
                <p:nvPr/>
              </p:nvSpPr>
              <p:spPr bwMode="auto">
                <a:xfrm>
                  <a:off x="738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0</a:t>
                  </a:r>
                  <a:endParaRPr lang="zh-CN" altLang="zh-CN" sz="1800" b="1">
                    <a:latin typeface="Times New Roman" panose="02020603050405020304" pitchFamily="18" charset="0"/>
                    <a:cs typeface="Times New Roman" panose="02020603050405020304" pitchFamily="18" charset="0"/>
                  </a:endParaRPr>
                </a:p>
              </p:txBody>
            </p:sp>
            <p:sp>
              <p:nvSpPr>
                <p:cNvPr id="100380" name="Rectangle 53"/>
                <p:cNvSpPr>
                  <a:spLocks noChangeArrowheads="1"/>
                </p:cNvSpPr>
                <p:nvPr/>
              </p:nvSpPr>
              <p:spPr bwMode="auto">
                <a:xfrm>
                  <a:off x="7867" y="3638"/>
                  <a:ext cx="360" cy="298"/>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1</a:t>
                  </a:r>
                  <a:endParaRPr lang="zh-CN" altLang="zh-CN" sz="1800" b="1">
                    <a:latin typeface="Times New Roman" panose="02020603050405020304" pitchFamily="18" charset="0"/>
                    <a:cs typeface="Times New Roman" panose="02020603050405020304" pitchFamily="18" charset="0"/>
                  </a:endParaRPr>
                </a:p>
              </p:txBody>
            </p:sp>
            <p:sp>
              <p:nvSpPr>
                <p:cNvPr id="100381" name="Rectangle 54"/>
                <p:cNvSpPr>
                  <a:spLocks noChangeArrowheads="1"/>
                </p:cNvSpPr>
                <p:nvPr/>
              </p:nvSpPr>
              <p:spPr bwMode="auto">
                <a:xfrm>
                  <a:off x="8321"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2</a:t>
                  </a:r>
                  <a:endParaRPr lang="zh-CN" altLang="zh-CN" sz="1800" b="1">
                    <a:latin typeface="Times New Roman" panose="02020603050405020304" pitchFamily="18" charset="0"/>
                    <a:cs typeface="Times New Roman" panose="02020603050405020304" pitchFamily="18" charset="0"/>
                  </a:endParaRPr>
                </a:p>
              </p:txBody>
            </p:sp>
            <p:sp>
              <p:nvSpPr>
                <p:cNvPr id="100382" name="Rectangle 55"/>
                <p:cNvSpPr>
                  <a:spLocks noChangeArrowheads="1"/>
                </p:cNvSpPr>
                <p:nvPr/>
              </p:nvSpPr>
              <p:spPr bwMode="auto">
                <a:xfrm>
                  <a:off x="936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4</a:t>
                  </a:r>
                  <a:endParaRPr lang="zh-CN" altLang="zh-CN" sz="1800" b="1">
                    <a:latin typeface="Times New Roman" panose="02020603050405020304" pitchFamily="18" charset="0"/>
                    <a:cs typeface="Times New Roman" panose="02020603050405020304" pitchFamily="18" charset="0"/>
                  </a:endParaRPr>
                </a:p>
              </p:txBody>
            </p:sp>
            <p:sp>
              <p:nvSpPr>
                <p:cNvPr id="100383" name="Rectangle 56"/>
                <p:cNvSpPr>
                  <a:spLocks noChangeArrowheads="1"/>
                </p:cNvSpPr>
                <p:nvPr/>
              </p:nvSpPr>
              <p:spPr bwMode="auto">
                <a:xfrm>
                  <a:off x="990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5</a:t>
                  </a:r>
                  <a:endParaRPr lang="zh-CN" altLang="zh-CN" sz="1800" b="1">
                    <a:latin typeface="Times New Roman" panose="02020603050405020304" pitchFamily="18" charset="0"/>
                    <a:cs typeface="Times New Roman" panose="02020603050405020304" pitchFamily="18" charset="0"/>
                  </a:endParaRPr>
                </a:p>
              </p:txBody>
            </p:sp>
            <p:sp>
              <p:nvSpPr>
                <p:cNvPr id="100384" name="Rectangle 57"/>
                <p:cNvSpPr>
                  <a:spLocks noChangeArrowheads="1"/>
                </p:cNvSpPr>
                <p:nvPr/>
              </p:nvSpPr>
              <p:spPr bwMode="auto">
                <a:xfrm>
                  <a:off x="9720" y="2847"/>
                  <a:ext cx="360" cy="309"/>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6</a:t>
                  </a:r>
                  <a:endParaRPr lang="zh-CN" altLang="zh-CN" sz="1800" b="1">
                    <a:latin typeface="Times New Roman" panose="02020603050405020304" pitchFamily="18" charset="0"/>
                    <a:cs typeface="Times New Roman" panose="02020603050405020304" pitchFamily="18" charset="0"/>
                  </a:endParaRPr>
                </a:p>
              </p:txBody>
            </p:sp>
            <p:sp>
              <p:nvSpPr>
                <p:cNvPr id="100385" name="Rectangle 58"/>
                <p:cNvSpPr>
                  <a:spLocks noChangeArrowheads="1"/>
                </p:cNvSpPr>
                <p:nvPr/>
              </p:nvSpPr>
              <p:spPr bwMode="auto">
                <a:xfrm>
                  <a:off x="882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3</a:t>
                  </a:r>
                  <a:endParaRPr lang="zh-CN" altLang="zh-CN" sz="1800" b="1">
                    <a:latin typeface="Times New Roman" panose="02020603050405020304" pitchFamily="18" charset="0"/>
                    <a:cs typeface="Times New Roman" panose="02020603050405020304" pitchFamily="18" charset="0"/>
                  </a:endParaRPr>
                </a:p>
              </p:txBody>
            </p:sp>
          </p:gr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3A2B354-F02E-48A5-A0DC-096873026943}" type="slidenum">
              <a:rPr lang="en-US" altLang="zh-CN" sz="1800" smtClean="0"/>
              <a:pPr>
                <a:spcBef>
                  <a:spcPct val="0"/>
                </a:spcBef>
                <a:buFontTx/>
                <a:buNone/>
              </a:pPr>
              <a:t>45</a:t>
            </a:fld>
            <a:endParaRPr lang="en-US" altLang="zh-CN" sz="1800" smtClean="0"/>
          </a:p>
        </p:txBody>
      </p:sp>
      <p:sp>
        <p:nvSpPr>
          <p:cNvPr id="102403" name="Text Box 2"/>
          <p:cNvSpPr txBox="1">
            <a:spLocks noChangeArrowheads="1"/>
          </p:cNvSpPr>
          <p:nvPr/>
        </p:nvSpPr>
        <p:spPr bwMode="auto">
          <a:xfrm>
            <a:off x="517996" y="1536911"/>
            <a:ext cx="84296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Arial" panose="020B0604020202020204" pitchFamily="34" charset="0"/>
              </a:rPr>
              <a:t>空隙： </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 , (</a:t>
            </a:r>
            <a:r>
              <a:rPr lang="en-US" altLang="zh-CN" sz="2400" b="1" i="1" dirty="0">
                <a:latin typeface="Times New Roman" panose="02020603050405020304" pitchFamily="18" charset="0"/>
                <a:sym typeface="Symbol" panose="05050102010706020507" pitchFamily="18" charset="2"/>
              </a:rPr>
              <a:t>x</a:t>
            </a:r>
            <a:r>
              <a:rPr lang="en-US" altLang="zh-CN" sz="2400" b="1" i="1" baseline="-25000" dirty="0">
                <a:latin typeface="Times New Roman" panose="02020603050405020304" pitchFamily="18" charset="0"/>
                <a:sym typeface="Symbol" panose="05050102010706020507" pitchFamily="18" charset="2"/>
              </a:rPr>
              <a:t>n</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x</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x</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p>
          <a:p>
            <a:pPr eaLnBrk="1" hangingPunct="1">
              <a:lnSpc>
                <a:spcPct val="120000"/>
              </a:lnSpc>
              <a:spcBef>
                <a:spcPct val="0"/>
              </a:spcBef>
              <a:buFontTx/>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0</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ndParaRPr>
          </a:p>
          <a:p>
            <a:pPr eaLnBrk="1" hangingPunct="1">
              <a:lnSpc>
                <a:spcPct val="120000"/>
              </a:lnSpc>
              <a:spcBef>
                <a:spcPts val="1200"/>
              </a:spcBef>
              <a:buFontTx/>
              <a:buNone/>
            </a:pPr>
            <a:r>
              <a:rPr lang="zh-CN" altLang="en-US" sz="2400" b="1" dirty="0">
                <a:latin typeface="Times New Roman" panose="02020603050405020304" pitchFamily="18" charset="0"/>
                <a:sym typeface="Symbol" panose="05050102010706020507" pitchFamily="18" charset="2"/>
              </a:rPr>
              <a:t>给定序列 </a:t>
            </a:r>
            <a:r>
              <a:rPr lang="en-US" altLang="zh-CN" sz="2400" b="1" i="1" dirty="0">
                <a:latin typeface="Times New Roman" panose="02020603050405020304" pitchFamily="18" charset="0"/>
                <a:sym typeface="Symbol" panose="05050102010706020507" pitchFamily="18" charset="2"/>
              </a:rPr>
              <a:t>S </a:t>
            </a:r>
            <a:r>
              <a:rPr lang="en-US" altLang="zh-CN" sz="2400" b="1" dirty="0">
                <a:latin typeface="Times New Roman" panose="02020603050405020304" pitchFamily="18" charset="0"/>
                <a:sym typeface="Symbol" panose="05050102010706020507" pitchFamily="18" charset="2"/>
              </a:rPr>
              <a:t>= &lt;</a:t>
            </a:r>
            <a:r>
              <a:rPr lang="en-US" altLang="zh-CN" sz="2400" b="1" i="1" dirty="0">
                <a:latin typeface="Times New Roman" panose="02020603050405020304" pitchFamily="18" charset="0"/>
                <a:sym typeface="Symbol" panose="05050102010706020507" pitchFamily="18" charset="2"/>
              </a:rPr>
              <a:t>x</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 </a:t>
            </a:r>
            <a:r>
              <a:rPr lang="en-US" altLang="zh-CN" sz="2400" b="1" i="1" dirty="0" err="1">
                <a:latin typeface="Times New Roman" panose="02020603050405020304" pitchFamily="18" charset="0"/>
                <a:sym typeface="Symbol" panose="05050102010706020507" pitchFamily="18" charset="2"/>
              </a:rPr>
              <a:t>x</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 </a:t>
            </a:r>
          </a:p>
          <a:p>
            <a:pPr eaLnBrk="1" hangingPunct="1">
              <a:lnSpc>
                <a:spcPct val="120000"/>
              </a:lnSpc>
              <a:spcBef>
                <a:spcPct val="0"/>
              </a:spcBef>
              <a:buFontTx/>
              <a:buNone/>
            </a:pP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 </a:t>
            </a:r>
            <a:r>
              <a:rPr lang="zh-CN" altLang="en-US" sz="2400" b="1" dirty="0">
                <a:latin typeface="Times New Roman" panose="02020603050405020304" pitchFamily="18" charset="0"/>
                <a:sym typeface="Symbol" panose="05050102010706020507" pitchFamily="18" charset="2"/>
              </a:rPr>
              <a:t>在 </a:t>
            </a:r>
            <a:r>
              <a:rPr lang="en-US" altLang="zh-CN" sz="2400" b="1" i="1" dirty="0">
                <a:latin typeface="Times New Roman" panose="02020603050405020304" pitchFamily="18" charset="0"/>
                <a:sym typeface="Symbol" panose="05050102010706020507" pitchFamily="18" charset="2"/>
              </a:rPr>
              <a:t>x</a:t>
            </a:r>
            <a:r>
              <a:rPr lang="en-US" altLang="zh-CN" sz="2400" b="1" i="1" baseline="-25000" dirty="0">
                <a:latin typeface="Times New Roman" panose="02020603050405020304" pitchFamily="18" charset="0"/>
                <a:sym typeface="Symbol" panose="05050102010706020507" pitchFamily="18" charset="2"/>
              </a:rPr>
              <a:t>i </a:t>
            </a:r>
            <a:r>
              <a:rPr lang="zh-CN" altLang="en-US" sz="2400" b="1" dirty="0">
                <a:latin typeface="Times New Roman" panose="02020603050405020304" pitchFamily="18" charset="0"/>
                <a:sym typeface="Symbol" panose="05050102010706020507" pitchFamily="18" charset="2"/>
              </a:rPr>
              <a:t>的概率</a:t>
            </a:r>
            <a:r>
              <a:rPr lang="zh-CN" altLang="en-US" sz="2400" b="1" dirty="0" smtClean="0">
                <a:latin typeface="Times New Roman" panose="02020603050405020304" pitchFamily="18" charset="0"/>
                <a:sym typeface="Symbol" panose="05050102010706020507" pitchFamily="18" charset="2"/>
              </a:rPr>
              <a:t>为 </a:t>
            </a:r>
            <a:r>
              <a:rPr lang="en-US" altLang="zh-CN" sz="2400" b="1" i="1" dirty="0" smtClean="0">
                <a:latin typeface="Times New Roman" panose="02020603050405020304" pitchFamily="18" charset="0"/>
                <a:sym typeface="Symbol" panose="05050102010706020507" pitchFamily="18" charset="2"/>
              </a:rPr>
              <a:t>b</a:t>
            </a:r>
            <a:r>
              <a:rPr lang="en-US" altLang="zh-CN" sz="2400" b="1" i="1" baseline="-25000" dirty="0" smtClean="0">
                <a:latin typeface="Times New Roman" panose="02020603050405020304" pitchFamily="18" charset="0"/>
                <a:sym typeface="Symbol" panose="05050102010706020507" pitchFamily="18" charset="2"/>
              </a:rPr>
              <a:t>i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 </a:t>
            </a:r>
            <a:r>
              <a:rPr lang="zh-CN" altLang="en-US" sz="2400" b="1" dirty="0">
                <a:latin typeface="Times New Roman" panose="02020603050405020304" pitchFamily="18" charset="0"/>
                <a:sym typeface="Symbol" panose="05050102010706020507" pitchFamily="18" charset="2"/>
              </a:rPr>
              <a:t>在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i="1" baseline="-25000" dirty="0">
                <a:latin typeface="Times New Roman" panose="02020603050405020304" pitchFamily="18" charset="0"/>
                <a:sym typeface="Symbol" panose="05050102010706020507" pitchFamily="18" charset="2"/>
              </a:rPr>
              <a:t>i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i="1" baseline="-25000" dirty="0">
                <a:latin typeface="Times New Roman" panose="02020603050405020304" pitchFamily="18" charset="0"/>
                <a:sym typeface="Symbol" panose="05050102010706020507" pitchFamily="18" charset="2"/>
              </a:rPr>
              <a:t>i</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sym typeface="Symbol" panose="05050102010706020507" pitchFamily="18" charset="2"/>
              </a:rPr>
              <a:t>的概率</a:t>
            </a:r>
            <a:r>
              <a:rPr lang="zh-CN" altLang="en-US" sz="2400" b="1" dirty="0" smtClean="0">
                <a:latin typeface="Times New Roman" panose="02020603050405020304" pitchFamily="18" charset="0"/>
                <a:sym typeface="Symbol" panose="05050102010706020507" pitchFamily="18" charset="2"/>
              </a:rPr>
              <a:t>为 </a:t>
            </a:r>
            <a:r>
              <a:rPr lang="en-US" altLang="zh-CN" sz="2400" b="1" i="1" dirty="0" err="1" smtClean="0">
                <a:latin typeface="Times New Roman" panose="02020603050405020304" pitchFamily="18" charset="0"/>
                <a:sym typeface="Symbol" panose="05050102010706020507" pitchFamily="18" charset="2"/>
              </a:rPr>
              <a:t>a</a:t>
            </a:r>
            <a:r>
              <a:rPr lang="en-US" altLang="zh-CN" sz="2400" b="1" i="1" baseline="-25000" dirty="0" err="1" smtClean="0">
                <a:latin typeface="Times New Roman" panose="02020603050405020304" pitchFamily="18" charset="0"/>
                <a:sym typeface="Symbol" panose="05050102010706020507" pitchFamily="18" charset="2"/>
              </a:rPr>
              <a:t>i</a:t>
            </a:r>
            <a:r>
              <a:rPr lang="en-US" altLang="zh-CN" sz="2400" b="1" i="1" baseline="-25000" dirty="0" smtClean="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 </a:t>
            </a:r>
          </a:p>
          <a:p>
            <a:pPr eaLnBrk="1" hangingPunct="1">
              <a:lnSpc>
                <a:spcPct val="120000"/>
              </a:lnSpc>
              <a:spcBef>
                <a:spcPct val="0"/>
              </a:spcBef>
              <a:buFontTx/>
              <a:buNone/>
            </a:pPr>
            <a:r>
              <a:rPr lang="en-US" altLang="zh-CN" sz="2400" b="1" i="1" dirty="0">
                <a:latin typeface="Times New Roman" panose="02020603050405020304" pitchFamily="18" charset="0"/>
                <a:sym typeface="Symbol" panose="05050102010706020507" pitchFamily="18" charset="2"/>
              </a:rPr>
              <a:t>S</a:t>
            </a:r>
            <a:r>
              <a:rPr lang="zh-CN" altLang="en-US" sz="2400" b="1" dirty="0">
                <a:latin typeface="Times New Roman" panose="02020603050405020304" pitchFamily="18" charset="0"/>
                <a:sym typeface="Symbol" panose="05050102010706020507" pitchFamily="18" charset="2"/>
              </a:rPr>
              <a:t>的存取概率分布如下：  </a:t>
            </a:r>
          </a:p>
          <a:p>
            <a:pPr eaLnBrk="1" hangingPunct="1">
              <a:lnSpc>
                <a:spcPct val="120000"/>
              </a:lnSpc>
              <a:spcBef>
                <a:spcPct val="0"/>
              </a:spcBef>
              <a:buFontTx/>
              <a:buNone/>
            </a:pPr>
            <a:r>
              <a:rPr lang="zh-CN" altLang="en-US" sz="2400" b="1" i="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P </a:t>
            </a:r>
            <a:r>
              <a:rPr lang="en-US" altLang="zh-CN" sz="2400" b="1" dirty="0">
                <a:latin typeface="Times New Roman" panose="02020603050405020304" pitchFamily="18" charset="0"/>
                <a:sym typeface="Symbol" panose="05050102010706020507" pitchFamily="18" charset="2"/>
              </a:rPr>
              <a:t>= &lt;</a:t>
            </a:r>
            <a:r>
              <a:rPr lang="en-US" altLang="zh-CN" sz="2400" b="1" i="1" dirty="0">
                <a:latin typeface="Times New Roman" panose="02020603050405020304" pitchFamily="18" charset="0"/>
                <a:sym typeface="Symbol" panose="05050102010706020507" pitchFamily="18" charset="2"/>
              </a:rPr>
              <a:t>a</a:t>
            </a:r>
            <a:r>
              <a:rPr lang="en-US" altLang="zh-CN" sz="2400" b="1" baseline="-25000" dirty="0">
                <a:latin typeface="Times New Roman" panose="02020603050405020304" pitchFamily="18" charset="0"/>
                <a:sym typeface="Symbol" panose="05050102010706020507" pitchFamily="18" charset="2"/>
              </a:rPr>
              <a:t>0</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b</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a:t>
            </a:r>
            <a:r>
              <a:rPr lang="en-US" altLang="zh-CN" sz="2400" b="1" baseline="-25000" dirty="0">
                <a:latin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b</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a:t>
            </a:r>
            <a:r>
              <a:rPr lang="en-US" altLang="zh-CN" sz="2400" b="1" baseline="-25000" dirty="0">
                <a:latin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sym typeface="Symbol" panose="05050102010706020507" pitchFamily="18" charset="2"/>
              </a:rPr>
              <a:t>, … , </a:t>
            </a:r>
            <a:r>
              <a:rPr lang="en-US" altLang="zh-CN" sz="2400" b="1" i="1" dirty="0" err="1">
                <a:latin typeface="Times New Roman" panose="02020603050405020304" pitchFamily="18" charset="0"/>
                <a:sym typeface="Symbol" panose="05050102010706020507" pitchFamily="18" charset="2"/>
              </a:rPr>
              <a:t>b</a:t>
            </a:r>
            <a:r>
              <a:rPr lang="en-US" altLang="zh-CN" sz="2400" b="1" i="1" baseline="-25000" dirty="0" err="1">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a:t>
            </a:r>
            <a:r>
              <a:rPr lang="en-US" altLang="zh-CN" sz="2400" b="1" i="1" baseline="-25000"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&gt; </a:t>
            </a:r>
          </a:p>
          <a:p>
            <a:pPr eaLnBrk="1" hangingPunct="1">
              <a:lnSpc>
                <a:spcPct val="120000"/>
              </a:lnSpc>
              <a:spcBef>
                <a:spcPts val="1800"/>
              </a:spcBef>
              <a:buFontTx/>
              <a:buNone/>
            </a:pPr>
            <a:r>
              <a:rPr lang="zh-CN" altLang="en-US" sz="2400" b="1" dirty="0">
                <a:latin typeface="Arial" panose="020B0604020202020204" pitchFamily="34" charset="0"/>
              </a:rPr>
              <a:t>实例</a:t>
            </a:r>
            <a:endParaRPr lang="en-US" altLang="zh-CN" sz="2400" b="1" dirty="0">
              <a:latin typeface="Arial" panose="020B0604020202020204" pitchFamily="34" charset="0"/>
            </a:endParaRPr>
          </a:p>
          <a:p>
            <a:pPr eaLnBrk="1" hangingPunct="1">
              <a:lnSpc>
                <a:spcPct val="120000"/>
              </a:lnSpc>
              <a:spcBef>
                <a:spcPct val="0"/>
              </a:spcBef>
              <a:buFontTx/>
              <a:buNone/>
            </a:pPr>
            <a:r>
              <a:rPr lang="en-US" altLang="zh-CN" sz="2400" b="1" i="1"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1,2,3,4,5,6</a:t>
            </a:r>
            <a:r>
              <a:rPr lang="en-US" altLang="zh-CN" sz="2400" b="1" dirty="0">
                <a:latin typeface="Times New Roman" panose="02020603050405020304" pitchFamily="18" charset="0"/>
                <a:cs typeface="Times New Roman" panose="02020603050405020304" pitchFamily="18" charset="0"/>
              </a:rPr>
              <a:t>}</a:t>
            </a:r>
          </a:p>
          <a:p>
            <a:pPr eaLnBrk="1" hangingPunct="1">
              <a:lnSpc>
                <a:spcPct val="120000"/>
              </a:lnSpc>
              <a:spcBef>
                <a:spcPct val="0"/>
              </a:spcBef>
              <a:buFontTx/>
              <a:buNone/>
            </a:pPr>
            <a:r>
              <a:rPr lang="en-US" altLang="zh-CN" sz="2400" b="1" i="1" dirty="0" smtClean="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=&lt;0.04,</a:t>
            </a:r>
            <a:r>
              <a:rPr lang="en-US" altLang="zh-CN" sz="2400" b="1" dirty="0">
                <a:solidFill>
                  <a:srgbClr val="FF0000"/>
                </a:solidFill>
                <a:latin typeface="Times New Roman" panose="02020603050405020304" pitchFamily="18" charset="0"/>
                <a:cs typeface="Times New Roman" panose="02020603050405020304" pitchFamily="18" charset="0"/>
              </a:rPr>
              <a:t>0.1</a:t>
            </a:r>
            <a:r>
              <a:rPr lang="en-US" altLang="zh-CN" sz="2400" b="1" dirty="0">
                <a:latin typeface="Times New Roman" panose="02020603050405020304" pitchFamily="18" charset="0"/>
                <a:cs typeface="Times New Roman" panose="02020603050405020304" pitchFamily="18" charset="0"/>
              </a:rPr>
              <a:t>,0.01,</a:t>
            </a:r>
            <a:r>
              <a:rPr lang="en-US" altLang="zh-CN" sz="2400" b="1" dirty="0">
                <a:solidFill>
                  <a:srgbClr val="FF0000"/>
                </a:solidFill>
                <a:latin typeface="Times New Roman" panose="02020603050405020304" pitchFamily="18" charset="0"/>
                <a:cs typeface="Times New Roman" panose="02020603050405020304" pitchFamily="18" charset="0"/>
              </a:rPr>
              <a:t>0.2</a:t>
            </a:r>
            <a:r>
              <a:rPr lang="en-US" altLang="zh-CN" sz="2400" b="1" dirty="0">
                <a:latin typeface="Times New Roman" panose="02020603050405020304" pitchFamily="18" charset="0"/>
                <a:cs typeface="Times New Roman" panose="02020603050405020304" pitchFamily="18" charset="0"/>
              </a:rPr>
              <a:t>,0.05,</a:t>
            </a:r>
            <a:r>
              <a:rPr lang="en-US" altLang="zh-CN" sz="2400" b="1" dirty="0">
                <a:solidFill>
                  <a:srgbClr val="FF0000"/>
                </a:solidFill>
                <a:latin typeface="Times New Roman" panose="02020603050405020304" pitchFamily="18" charset="0"/>
                <a:cs typeface="Times New Roman" panose="02020603050405020304" pitchFamily="18" charset="0"/>
              </a:rPr>
              <a:t>0.2</a:t>
            </a:r>
            <a:r>
              <a:rPr lang="en-US" altLang="zh-CN" sz="2400" b="1" dirty="0">
                <a:latin typeface="Times New Roman" panose="02020603050405020304" pitchFamily="18" charset="0"/>
                <a:cs typeface="Times New Roman" panose="02020603050405020304" pitchFamily="18" charset="0"/>
              </a:rPr>
              <a:t>,0.02,</a:t>
            </a:r>
            <a:r>
              <a:rPr lang="en-US" altLang="zh-CN" sz="2400" b="1" dirty="0">
                <a:solidFill>
                  <a:srgbClr val="FF0000"/>
                </a:solidFill>
                <a:latin typeface="Times New Roman" panose="02020603050405020304" pitchFamily="18" charset="0"/>
                <a:cs typeface="Times New Roman" panose="02020603050405020304" pitchFamily="18" charset="0"/>
              </a:rPr>
              <a:t>0.1</a:t>
            </a:r>
            <a:r>
              <a:rPr lang="en-US" altLang="zh-CN" sz="2400" b="1" dirty="0">
                <a:latin typeface="Times New Roman" panose="02020603050405020304" pitchFamily="18" charset="0"/>
                <a:cs typeface="Times New Roman" panose="02020603050405020304" pitchFamily="18" charset="0"/>
              </a:rPr>
              <a:t>,0.02,</a:t>
            </a:r>
            <a:r>
              <a:rPr lang="en-US" altLang="zh-CN" sz="2400" b="1" dirty="0">
                <a:solidFill>
                  <a:srgbClr val="FF0000"/>
                </a:solidFill>
                <a:latin typeface="Times New Roman" panose="02020603050405020304" pitchFamily="18" charset="0"/>
                <a:cs typeface="Times New Roman" panose="02020603050405020304" pitchFamily="18" charset="0"/>
              </a:rPr>
              <a:t>0.1</a:t>
            </a:r>
            <a:r>
              <a:rPr lang="en-US" altLang="zh-CN" sz="2400" b="1" dirty="0">
                <a:latin typeface="Times New Roman" panose="02020603050405020304" pitchFamily="18" charset="0"/>
                <a:cs typeface="Times New Roman" panose="02020603050405020304" pitchFamily="18" charset="0"/>
              </a:rPr>
              <a:t>,0.07, </a:t>
            </a:r>
            <a:r>
              <a:rPr lang="en-US" altLang="zh-CN" sz="2400" b="1" dirty="0">
                <a:solidFill>
                  <a:srgbClr val="FF0000"/>
                </a:solidFill>
                <a:latin typeface="Times New Roman" panose="02020603050405020304" pitchFamily="18" charset="0"/>
                <a:cs typeface="Times New Roman" panose="02020603050405020304" pitchFamily="18" charset="0"/>
              </a:rPr>
              <a:t>0.05</a:t>
            </a:r>
            <a:r>
              <a:rPr lang="en-US" altLang="zh-CN" sz="2400" b="1" dirty="0">
                <a:latin typeface="Times New Roman" panose="02020603050405020304" pitchFamily="18" charset="0"/>
                <a:cs typeface="Times New Roman" panose="02020603050405020304" pitchFamily="18" charset="0"/>
              </a:rPr>
              <a:t>,0.04&gt;</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2404" name="Rectangle 4"/>
          <p:cNvSpPr>
            <a:spLocks noGrp="1" noChangeArrowheads="1"/>
          </p:cNvSpPr>
          <p:nvPr>
            <p:ph type="title"/>
          </p:nvPr>
        </p:nvSpPr>
        <p:spPr>
          <a:xfrm>
            <a:off x="488844" y="476672"/>
            <a:ext cx="8229600" cy="633412"/>
          </a:xfrm>
        </p:spPr>
        <p:txBody>
          <a:bodyPr/>
          <a:lstStyle/>
          <a:p>
            <a:r>
              <a:rPr lang="zh-CN" altLang="en-US" sz="4000" b="1" dirty="0" smtClean="0">
                <a:solidFill>
                  <a:srgbClr val="C00000"/>
                </a:solidFill>
              </a:rPr>
              <a:t>存取概率不等情况</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357188" y="295275"/>
            <a:ext cx="8643937" cy="776288"/>
          </a:xfrm>
        </p:spPr>
        <p:txBody>
          <a:bodyPr/>
          <a:lstStyle/>
          <a:p>
            <a:pPr algn="l">
              <a:lnSpc>
                <a:spcPct val="120000"/>
              </a:lnSpc>
            </a:pPr>
            <a:r>
              <a:rPr lang="en-US" altLang="zh-CN" sz="2400" b="1" i="1" dirty="0" smtClean="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={1,2,3,4,5,6}</a:t>
            </a:r>
            <a:br>
              <a:rPr lang="en-US" altLang="zh-CN" sz="2400" b="1" dirty="0" smtClean="0">
                <a:latin typeface="Times New Roman" panose="02020603050405020304" pitchFamily="18" charset="0"/>
                <a:cs typeface="Times New Roman" panose="02020603050405020304" pitchFamily="18" charset="0"/>
              </a:rPr>
            </a:br>
            <a:r>
              <a:rPr lang="en-US" altLang="zh-CN" sz="2400" b="1" i="1" dirty="0" smtClean="0">
                <a:latin typeface="Times New Roman" panose="02020603050405020304" pitchFamily="18" charset="0"/>
                <a:cs typeface="Times New Roman" panose="02020603050405020304" pitchFamily="18" charset="0"/>
              </a:rPr>
              <a:t>P</a:t>
            </a:r>
            <a:r>
              <a:rPr lang="en-US" altLang="zh-CN" sz="2400" b="1" dirty="0" smtClean="0">
                <a:latin typeface="Times New Roman" panose="02020603050405020304" pitchFamily="18" charset="0"/>
                <a:cs typeface="Times New Roman" panose="02020603050405020304" pitchFamily="18" charset="0"/>
              </a:rPr>
              <a:t>=&lt;0.04,</a:t>
            </a:r>
            <a:r>
              <a:rPr lang="en-US" altLang="zh-CN" sz="2400" b="1"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,0.01,</a:t>
            </a:r>
            <a:r>
              <a:rPr lang="en-US" altLang="zh-CN" sz="2400" b="1" dirty="0" smtClean="0">
                <a:solidFill>
                  <a:srgbClr val="FF0000"/>
                </a:solidFill>
                <a:latin typeface="Times New Roman" panose="02020603050405020304" pitchFamily="18" charset="0"/>
                <a:cs typeface="Times New Roman" panose="02020603050405020304" pitchFamily="18" charset="0"/>
              </a:rPr>
              <a:t>0.2</a:t>
            </a:r>
            <a:r>
              <a:rPr lang="en-US" altLang="zh-CN" sz="2400" b="1" dirty="0" smtClean="0">
                <a:latin typeface="Times New Roman" panose="02020603050405020304" pitchFamily="18" charset="0"/>
                <a:cs typeface="Times New Roman" panose="02020603050405020304" pitchFamily="18" charset="0"/>
              </a:rPr>
              <a:t>,0.05,</a:t>
            </a:r>
            <a:r>
              <a:rPr lang="en-US" altLang="zh-CN" sz="2400" b="1" dirty="0" smtClean="0">
                <a:solidFill>
                  <a:srgbClr val="FF0000"/>
                </a:solidFill>
                <a:latin typeface="Times New Roman" panose="02020603050405020304" pitchFamily="18" charset="0"/>
                <a:cs typeface="Times New Roman" panose="02020603050405020304" pitchFamily="18" charset="0"/>
              </a:rPr>
              <a:t>0.2</a:t>
            </a:r>
            <a:r>
              <a:rPr lang="en-US" altLang="zh-CN" sz="2400" b="1" dirty="0" smtClean="0">
                <a:latin typeface="Times New Roman" panose="02020603050405020304" pitchFamily="18" charset="0"/>
                <a:cs typeface="Times New Roman" panose="02020603050405020304" pitchFamily="18" charset="0"/>
              </a:rPr>
              <a:t>,0.02,</a:t>
            </a:r>
            <a:r>
              <a:rPr lang="en-US" altLang="zh-CN" sz="2400" b="1"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,0.02,</a:t>
            </a:r>
            <a:r>
              <a:rPr lang="en-US" altLang="zh-CN" sz="2400" b="1"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,0.07, </a:t>
            </a:r>
            <a:r>
              <a:rPr lang="en-US" altLang="zh-CN" sz="2400" b="1" dirty="0" smtClean="0">
                <a:solidFill>
                  <a:srgbClr val="FF0000"/>
                </a:solidFill>
                <a:latin typeface="Times New Roman" panose="02020603050405020304" pitchFamily="18" charset="0"/>
                <a:cs typeface="Times New Roman" panose="02020603050405020304" pitchFamily="18" charset="0"/>
              </a:rPr>
              <a:t>0.05</a:t>
            </a:r>
            <a:r>
              <a:rPr lang="en-US" altLang="zh-CN" sz="2400" b="1" dirty="0" smtClean="0">
                <a:latin typeface="Times New Roman" panose="02020603050405020304" pitchFamily="18" charset="0"/>
                <a:cs typeface="Times New Roman" panose="02020603050405020304" pitchFamily="18" charset="0"/>
              </a:rPr>
              <a:t>,0.04&gt;</a:t>
            </a:r>
            <a:endParaRPr lang="zh-CN" altLang="en-US" sz="2400" dirty="0" smtClean="0"/>
          </a:p>
        </p:txBody>
      </p:sp>
      <p:sp>
        <p:nvSpPr>
          <p:cNvPr id="157697" name="Rectangle 1"/>
          <p:cNvSpPr>
            <a:spLocks noChangeArrowheads="1"/>
          </p:cNvSpPr>
          <p:nvPr/>
        </p:nvSpPr>
        <p:spPr bwMode="auto">
          <a:xfrm>
            <a:off x="142875" y="5321300"/>
            <a:ext cx="6661150" cy="110807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indent="133350">
              <a:defRPr/>
            </a:pPr>
            <a:r>
              <a:rPr lang="en-US" altLang="zh-CN" sz="2200" b="1" i="1" dirty="0">
                <a:latin typeface="Times New Roman" pitchFamily="18" charset="0"/>
                <a:cs typeface="Times New Roman" pitchFamily="18" charset="0"/>
              </a:rPr>
              <a:t>m</a:t>
            </a:r>
            <a:r>
              <a:rPr lang="en-US" altLang="zh-CN" sz="2200" b="1" dirty="0">
                <a:latin typeface="Times New Roman" pitchFamily="18" charset="0"/>
                <a:cs typeface="Times New Roman" pitchFamily="18" charset="0"/>
              </a:rPr>
              <a:t>(</a:t>
            </a:r>
            <a:r>
              <a:rPr lang="en-US" altLang="zh-CN" sz="2200" b="1" i="1" dirty="0">
                <a:latin typeface="Times New Roman" pitchFamily="18" charset="0"/>
                <a:cs typeface="Times New Roman" pitchFamily="18" charset="0"/>
              </a:rPr>
              <a:t>T</a:t>
            </a:r>
            <a:r>
              <a:rPr lang="en-US" altLang="zh-CN" sz="2200" b="1" baseline="-25000" dirty="0">
                <a:latin typeface="Times New Roman" pitchFamily="18" charset="0"/>
                <a:cs typeface="Times New Roman" pitchFamily="18" charset="0"/>
              </a:rPr>
              <a:t>2</a:t>
            </a:r>
            <a:r>
              <a:rPr lang="en-US" altLang="zh-CN" sz="2200" b="1" dirty="0">
                <a:latin typeface="Times New Roman" pitchFamily="18" charset="0"/>
                <a:cs typeface="Times New Roman" pitchFamily="18" charset="0"/>
              </a:rPr>
              <a:t>)=</a:t>
            </a:r>
            <a:r>
              <a:rPr lang="zh-CN" altLang="zh-CN" sz="2200" b="1" dirty="0">
                <a:latin typeface="Times New Roman" pitchFamily="18" charset="0"/>
                <a:cs typeface="Times New Roman" pitchFamily="18" charset="0"/>
              </a:rPr>
              <a:t> </a:t>
            </a:r>
            <a:r>
              <a:rPr lang="en-US" altLang="zh-CN" sz="2200" b="1" dirty="0">
                <a:latin typeface="Times New Roman" pitchFamily="18" charset="0"/>
                <a:cs typeface="Times New Roman" pitchFamily="18" charset="0"/>
              </a:rPr>
              <a:t>[1*0.1+2*0.2+3*0.1+4*(0.2+0.05)+5*0.1]</a:t>
            </a:r>
          </a:p>
          <a:p>
            <a:pPr indent="200025">
              <a:defRPr/>
            </a:pPr>
            <a:r>
              <a:rPr lang="en-US" altLang="zh-CN" sz="2200" b="1" dirty="0">
                <a:latin typeface="Times New Roman" pitchFamily="18" charset="0"/>
                <a:cs typeface="Times New Roman" pitchFamily="18" charset="0"/>
              </a:rPr>
              <a:t>+[1*0.04+2*0.01+4*(0.05+0.02+0.04)+5*(0.02+0.07)]</a:t>
            </a:r>
          </a:p>
          <a:p>
            <a:pPr indent="200025">
              <a:defRPr/>
            </a:pPr>
            <a:r>
              <a:rPr lang="en-US" altLang="zh-CN" sz="2200" b="1" dirty="0">
                <a:latin typeface="Times New Roman" pitchFamily="18" charset="0"/>
                <a:cs typeface="Times New Roman" pitchFamily="18" charset="0"/>
              </a:rPr>
              <a:t>= 2.3+0.95=</a:t>
            </a:r>
            <a:r>
              <a:rPr lang="en-US" altLang="zh-CN" sz="2200" b="1" dirty="0">
                <a:solidFill>
                  <a:srgbClr val="FF0000"/>
                </a:solidFill>
                <a:latin typeface="Times New Roman" pitchFamily="18" charset="0"/>
                <a:cs typeface="Times New Roman" pitchFamily="18" charset="0"/>
              </a:rPr>
              <a:t>3.25</a:t>
            </a:r>
            <a:r>
              <a:rPr lang="en-US" altLang="zh-CN" sz="2200" b="1" dirty="0">
                <a:latin typeface="Times New Roman" pitchFamily="18" charset="0"/>
                <a:cs typeface="Times New Roman" pitchFamily="18" charset="0"/>
              </a:rPr>
              <a:t> </a:t>
            </a:r>
          </a:p>
        </p:txBody>
      </p:sp>
      <p:grpSp>
        <p:nvGrpSpPr>
          <p:cNvPr id="104452" name="Group 49"/>
          <p:cNvGrpSpPr>
            <a:grpSpLocks/>
          </p:cNvGrpSpPr>
          <p:nvPr/>
        </p:nvGrpSpPr>
        <p:grpSpPr bwMode="auto">
          <a:xfrm>
            <a:off x="5786438" y="1214438"/>
            <a:ext cx="2786062" cy="3857625"/>
            <a:chOff x="8280" y="10800"/>
            <a:chExt cx="2520" cy="3744"/>
          </a:xfrm>
        </p:grpSpPr>
        <p:sp>
          <p:nvSpPr>
            <p:cNvPr id="104485" name="Line 50"/>
            <p:cNvSpPr>
              <a:spLocks noChangeShapeType="1"/>
            </p:cNvSpPr>
            <p:nvPr/>
          </p:nvSpPr>
          <p:spPr bwMode="auto">
            <a:xfrm>
              <a:off x="10260" y="1298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6" name="Line 51"/>
            <p:cNvSpPr>
              <a:spLocks noChangeShapeType="1"/>
            </p:cNvSpPr>
            <p:nvPr/>
          </p:nvSpPr>
          <p:spPr bwMode="auto">
            <a:xfrm flipH="1">
              <a:off x="9720" y="13764"/>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7" name="Line 52"/>
            <p:cNvSpPr>
              <a:spLocks noChangeShapeType="1"/>
            </p:cNvSpPr>
            <p:nvPr/>
          </p:nvSpPr>
          <p:spPr bwMode="auto">
            <a:xfrm flipH="1">
              <a:off x="8820" y="1298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8" name="Line 53"/>
            <p:cNvSpPr>
              <a:spLocks noChangeShapeType="1"/>
            </p:cNvSpPr>
            <p:nvPr/>
          </p:nvSpPr>
          <p:spPr bwMode="auto">
            <a:xfrm flipH="1">
              <a:off x="8820" y="11736"/>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9" name="Line 54"/>
            <p:cNvSpPr>
              <a:spLocks noChangeShapeType="1"/>
            </p:cNvSpPr>
            <p:nvPr/>
          </p:nvSpPr>
          <p:spPr bwMode="auto">
            <a:xfrm>
              <a:off x="10080" y="13764"/>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0" name="Line 55"/>
            <p:cNvSpPr>
              <a:spLocks noChangeShapeType="1"/>
            </p:cNvSpPr>
            <p:nvPr/>
          </p:nvSpPr>
          <p:spPr bwMode="auto">
            <a:xfrm flipH="1">
              <a:off x="9360" y="1298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1" name="Line 56"/>
            <p:cNvSpPr>
              <a:spLocks noChangeShapeType="1"/>
            </p:cNvSpPr>
            <p:nvPr/>
          </p:nvSpPr>
          <p:spPr bwMode="auto">
            <a:xfrm flipH="1">
              <a:off x="8460" y="10956"/>
              <a:ext cx="360" cy="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2" name="Line 57"/>
            <p:cNvSpPr>
              <a:spLocks noChangeShapeType="1"/>
            </p:cNvSpPr>
            <p:nvPr/>
          </p:nvSpPr>
          <p:spPr bwMode="auto">
            <a:xfrm>
              <a:off x="9720" y="12204"/>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3" name="Line 58"/>
            <p:cNvSpPr>
              <a:spLocks noChangeShapeType="1"/>
            </p:cNvSpPr>
            <p:nvPr/>
          </p:nvSpPr>
          <p:spPr bwMode="auto">
            <a:xfrm>
              <a:off x="9414" y="11791"/>
              <a:ext cx="306"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4" name="Line 59"/>
            <p:cNvSpPr>
              <a:spLocks noChangeShapeType="1"/>
            </p:cNvSpPr>
            <p:nvPr/>
          </p:nvSpPr>
          <p:spPr bwMode="auto">
            <a:xfrm flipH="1">
              <a:off x="9900" y="12828"/>
              <a:ext cx="1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5" name="Line 60"/>
            <p:cNvSpPr>
              <a:spLocks noChangeShapeType="1"/>
            </p:cNvSpPr>
            <p:nvPr/>
          </p:nvSpPr>
          <p:spPr bwMode="auto">
            <a:xfrm flipH="1" flipV="1">
              <a:off x="8946" y="11112"/>
              <a:ext cx="414"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6" name="Line 61"/>
            <p:cNvSpPr>
              <a:spLocks noChangeShapeType="1"/>
            </p:cNvSpPr>
            <p:nvPr/>
          </p:nvSpPr>
          <p:spPr bwMode="auto">
            <a:xfrm flipH="1">
              <a:off x="9360" y="12048"/>
              <a:ext cx="414" cy="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97" name="Group 62"/>
            <p:cNvGrpSpPr>
              <a:grpSpLocks/>
            </p:cNvGrpSpPr>
            <p:nvPr/>
          </p:nvGrpSpPr>
          <p:grpSpPr bwMode="auto">
            <a:xfrm>
              <a:off x="8280" y="10800"/>
              <a:ext cx="2520" cy="3744"/>
              <a:chOff x="8280" y="10800"/>
              <a:chExt cx="2520" cy="3744"/>
            </a:xfrm>
          </p:grpSpPr>
          <p:sp>
            <p:nvSpPr>
              <p:cNvPr id="18" name="Oval 63"/>
              <p:cNvSpPr>
                <a:spLocks noChangeArrowheads="1"/>
              </p:cNvSpPr>
              <p:nvPr/>
            </p:nvSpPr>
            <p:spPr bwMode="auto">
              <a:xfrm>
                <a:off x="9120" y="11424"/>
                <a:ext cx="414"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2</a:t>
                </a:r>
                <a:endParaRPr lang="zh-CN" altLang="zh-CN" sz="2000" b="1" dirty="0">
                  <a:latin typeface="Times New Roman" pitchFamily="18" charset="0"/>
                  <a:cs typeface="Times New Roman" pitchFamily="18" charset="0"/>
                </a:endParaRPr>
              </a:p>
            </p:txBody>
          </p:sp>
          <p:sp>
            <p:nvSpPr>
              <p:cNvPr id="19" name="Oval 64"/>
              <p:cNvSpPr>
                <a:spLocks noChangeArrowheads="1"/>
              </p:cNvSpPr>
              <p:nvPr/>
            </p:nvSpPr>
            <p:spPr bwMode="auto">
              <a:xfrm>
                <a:off x="8586" y="10800"/>
                <a:ext cx="414"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1</a:t>
                </a:r>
                <a:endParaRPr lang="zh-CN" altLang="zh-CN" sz="2000" b="1" dirty="0">
                  <a:latin typeface="Times New Roman" pitchFamily="18" charset="0"/>
                  <a:cs typeface="Times New Roman" pitchFamily="18" charset="0"/>
                </a:endParaRPr>
              </a:p>
            </p:txBody>
          </p:sp>
          <p:sp>
            <p:nvSpPr>
              <p:cNvPr id="20" name="Oval 65"/>
              <p:cNvSpPr>
                <a:spLocks noChangeArrowheads="1"/>
              </p:cNvSpPr>
              <p:nvPr/>
            </p:nvSpPr>
            <p:spPr bwMode="auto">
              <a:xfrm>
                <a:off x="9900" y="12672"/>
                <a:ext cx="415"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6</a:t>
                </a:r>
                <a:endParaRPr lang="zh-CN" altLang="zh-CN" sz="2000" b="1" dirty="0">
                  <a:latin typeface="Times New Roman" pitchFamily="18" charset="0"/>
                  <a:cs typeface="Times New Roman" pitchFamily="18" charset="0"/>
                </a:endParaRPr>
              </a:p>
            </p:txBody>
          </p:sp>
          <p:sp>
            <p:nvSpPr>
              <p:cNvPr id="21" name="Oval 66"/>
              <p:cNvSpPr>
                <a:spLocks noChangeArrowheads="1"/>
              </p:cNvSpPr>
              <p:nvPr/>
            </p:nvSpPr>
            <p:spPr bwMode="auto">
              <a:xfrm>
                <a:off x="9126" y="12672"/>
                <a:ext cx="415"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3</a:t>
                </a:r>
                <a:endParaRPr lang="zh-CN" altLang="zh-CN" sz="2000" b="1" dirty="0">
                  <a:latin typeface="Times New Roman" pitchFamily="18" charset="0"/>
                  <a:cs typeface="Times New Roman" pitchFamily="18" charset="0"/>
                </a:endParaRPr>
              </a:p>
            </p:txBody>
          </p:sp>
          <p:sp>
            <p:nvSpPr>
              <p:cNvPr id="22" name="Oval 67"/>
              <p:cNvSpPr>
                <a:spLocks noChangeArrowheads="1"/>
              </p:cNvSpPr>
              <p:nvPr/>
            </p:nvSpPr>
            <p:spPr bwMode="auto">
              <a:xfrm>
                <a:off x="9720" y="13452"/>
                <a:ext cx="414"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dirty="0">
                    <a:latin typeface="Times New Roman" pitchFamily="18" charset="0"/>
                    <a:cs typeface="Times New Roman" pitchFamily="18" charset="0"/>
                  </a:rPr>
                  <a:t>5</a:t>
                </a:r>
                <a:endParaRPr lang="zh-CN" altLang="zh-CN" sz="2000" dirty="0">
                  <a:latin typeface="Times New Roman" pitchFamily="18" charset="0"/>
                  <a:cs typeface="Times New Roman" pitchFamily="18" charset="0"/>
                </a:endParaRPr>
              </a:p>
            </p:txBody>
          </p:sp>
          <p:sp>
            <p:nvSpPr>
              <p:cNvPr id="23" name="Oval 68"/>
              <p:cNvSpPr>
                <a:spLocks noChangeArrowheads="1"/>
              </p:cNvSpPr>
              <p:nvPr/>
            </p:nvSpPr>
            <p:spPr bwMode="auto">
              <a:xfrm>
                <a:off x="9541" y="12048"/>
                <a:ext cx="415" cy="414"/>
              </a:xfrm>
              <a:prstGeom prst="ellipse">
                <a:avLst/>
              </a:prstGeom>
              <a:solidFill>
                <a:schemeClr val="tx2">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4</a:t>
                </a:r>
                <a:endParaRPr lang="zh-CN" altLang="zh-CN" sz="2000" b="1" dirty="0">
                  <a:latin typeface="Times New Roman" pitchFamily="18" charset="0"/>
                  <a:cs typeface="Times New Roman" pitchFamily="18" charset="0"/>
                </a:endParaRPr>
              </a:p>
            </p:txBody>
          </p:sp>
          <p:sp>
            <p:nvSpPr>
              <p:cNvPr id="104504" name="Rectangle 69"/>
              <p:cNvSpPr>
                <a:spLocks noChangeArrowheads="1"/>
              </p:cNvSpPr>
              <p:nvPr/>
            </p:nvSpPr>
            <p:spPr bwMode="auto">
              <a:xfrm>
                <a:off x="8280" y="114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0</a:t>
                </a:r>
                <a:endParaRPr lang="zh-CN" altLang="zh-CN" sz="1800" b="1">
                  <a:latin typeface="Times New Roman" panose="02020603050405020304" pitchFamily="18" charset="0"/>
                  <a:cs typeface="Times New Roman" panose="02020603050405020304" pitchFamily="18" charset="0"/>
                </a:endParaRPr>
              </a:p>
            </p:txBody>
          </p:sp>
          <p:sp>
            <p:nvSpPr>
              <p:cNvPr id="104505" name="Rectangle 70"/>
              <p:cNvSpPr>
                <a:spLocks noChangeArrowheads="1"/>
              </p:cNvSpPr>
              <p:nvPr/>
            </p:nvSpPr>
            <p:spPr bwMode="auto">
              <a:xfrm>
                <a:off x="8640" y="12048"/>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1</a:t>
                </a:r>
                <a:endParaRPr lang="zh-CN" altLang="zh-CN" sz="1800" b="1">
                  <a:latin typeface="Times New Roman" panose="02020603050405020304" pitchFamily="18" charset="0"/>
                  <a:cs typeface="Times New Roman" panose="02020603050405020304" pitchFamily="18" charset="0"/>
                </a:endParaRPr>
              </a:p>
            </p:txBody>
          </p:sp>
          <p:sp>
            <p:nvSpPr>
              <p:cNvPr id="104506" name="Rectangle 71"/>
              <p:cNvSpPr>
                <a:spLocks noChangeArrowheads="1"/>
              </p:cNvSpPr>
              <p:nvPr/>
            </p:nvSpPr>
            <p:spPr bwMode="auto">
              <a:xfrm>
                <a:off x="8460" y="13452"/>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2</a:t>
                </a:r>
                <a:endParaRPr lang="zh-CN" altLang="zh-CN" sz="1800" b="1">
                  <a:latin typeface="Times New Roman" panose="02020603050405020304" pitchFamily="18" charset="0"/>
                  <a:cs typeface="Times New Roman" panose="02020603050405020304" pitchFamily="18" charset="0"/>
                </a:endParaRPr>
              </a:p>
            </p:txBody>
          </p:sp>
          <p:sp>
            <p:nvSpPr>
              <p:cNvPr id="104507" name="Rectangle 72"/>
              <p:cNvSpPr>
                <a:spLocks noChangeArrowheads="1"/>
              </p:cNvSpPr>
              <p:nvPr/>
            </p:nvSpPr>
            <p:spPr bwMode="auto">
              <a:xfrm>
                <a:off x="9540" y="14232"/>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4</a:t>
                </a:r>
                <a:endParaRPr lang="zh-CN" altLang="zh-CN" sz="1800" b="1">
                  <a:latin typeface="Times New Roman" panose="02020603050405020304" pitchFamily="18" charset="0"/>
                  <a:cs typeface="Times New Roman" panose="02020603050405020304" pitchFamily="18" charset="0"/>
                </a:endParaRPr>
              </a:p>
            </p:txBody>
          </p:sp>
          <p:sp>
            <p:nvSpPr>
              <p:cNvPr id="104508" name="Rectangle 73"/>
              <p:cNvSpPr>
                <a:spLocks noChangeArrowheads="1"/>
              </p:cNvSpPr>
              <p:nvPr/>
            </p:nvSpPr>
            <p:spPr bwMode="auto">
              <a:xfrm>
                <a:off x="10080" y="14232"/>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5</a:t>
                </a:r>
                <a:endParaRPr lang="zh-CN" altLang="zh-CN" sz="1800" b="1">
                  <a:latin typeface="Times New Roman" panose="02020603050405020304" pitchFamily="18" charset="0"/>
                  <a:cs typeface="Times New Roman" panose="02020603050405020304" pitchFamily="18" charset="0"/>
                </a:endParaRPr>
              </a:p>
            </p:txBody>
          </p:sp>
          <p:sp>
            <p:nvSpPr>
              <p:cNvPr id="104509" name="Rectangle 74"/>
              <p:cNvSpPr>
                <a:spLocks noChangeArrowheads="1"/>
              </p:cNvSpPr>
              <p:nvPr/>
            </p:nvSpPr>
            <p:spPr bwMode="auto">
              <a:xfrm>
                <a:off x="10440" y="13452"/>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6</a:t>
                </a:r>
                <a:endParaRPr lang="zh-CN" altLang="zh-CN" sz="1800" b="1">
                  <a:latin typeface="Times New Roman" panose="02020603050405020304" pitchFamily="18" charset="0"/>
                  <a:cs typeface="Times New Roman" panose="02020603050405020304" pitchFamily="18" charset="0"/>
                </a:endParaRPr>
              </a:p>
            </p:txBody>
          </p:sp>
          <p:sp>
            <p:nvSpPr>
              <p:cNvPr id="104510" name="Rectangle 75"/>
              <p:cNvSpPr>
                <a:spLocks noChangeArrowheads="1"/>
              </p:cNvSpPr>
              <p:nvPr/>
            </p:nvSpPr>
            <p:spPr bwMode="auto">
              <a:xfrm>
                <a:off x="9180" y="13452"/>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3</a:t>
                </a:r>
                <a:endParaRPr lang="zh-CN" altLang="zh-CN" sz="1800" b="1">
                  <a:latin typeface="Times New Roman" panose="02020603050405020304" pitchFamily="18" charset="0"/>
                  <a:cs typeface="Times New Roman" panose="02020603050405020304" pitchFamily="18" charset="0"/>
                </a:endParaRPr>
              </a:p>
            </p:txBody>
          </p:sp>
        </p:grpSp>
      </p:grpSp>
      <p:grpSp>
        <p:nvGrpSpPr>
          <p:cNvPr id="104453" name="Group 29"/>
          <p:cNvGrpSpPr>
            <a:grpSpLocks/>
          </p:cNvGrpSpPr>
          <p:nvPr/>
        </p:nvGrpSpPr>
        <p:grpSpPr bwMode="auto">
          <a:xfrm>
            <a:off x="785813" y="1285875"/>
            <a:ext cx="3214687" cy="2571750"/>
            <a:chOff x="7380" y="1596"/>
            <a:chExt cx="2880" cy="2340"/>
          </a:xfrm>
        </p:grpSpPr>
        <p:sp>
          <p:nvSpPr>
            <p:cNvPr id="104458" name="Line 30"/>
            <p:cNvSpPr>
              <a:spLocks noChangeShapeType="1"/>
            </p:cNvSpPr>
            <p:nvPr/>
          </p:nvSpPr>
          <p:spPr bwMode="auto">
            <a:xfrm>
              <a:off x="9540" y="2532"/>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59" name="Group 33"/>
            <p:cNvGrpSpPr>
              <a:grpSpLocks/>
            </p:cNvGrpSpPr>
            <p:nvPr/>
          </p:nvGrpSpPr>
          <p:grpSpPr bwMode="auto">
            <a:xfrm>
              <a:off x="7380" y="1596"/>
              <a:ext cx="2880" cy="2340"/>
              <a:chOff x="7380" y="1596"/>
              <a:chExt cx="2880" cy="2340"/>
            </a:xfrm>
          </p:grpSpPr>
          <p:sp>
            <p:nvSpPr>
              <p:cNvPr id="104460" name="Line 34"/>
              <p:cNvSpPr>
                <a:spLocks noChangeShapeType="1"/>
              </p:cNvSpPr>
              <p:nvPr/>
            </p:nvSpPr>
            <p:spPr bwMode="auto">
              <a:xfrm>
                <a:off x="9360" y="3156"/>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1" name="Line 35"/>
              <p:cNvSpPr>
                <a:spLocks noChangeShapeType="1"/>
              </p:cNvSpPr>
              <p:nvPr/>
            </p:nvSpPr>
            <p:spPr bwMode="auto">
              <a:xfrm>
                <a:off x="8820" y="3242"/>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2" name="Line 36"/>
              <p:cNvSpPr>
                <a:spLocks noChangeShapeType="1"/>
              </p:cNvSpPr>
              <p:nvPr/>
            </p:nvSpPr>
            <p:spPr bwMode="auto">
              <a:xfrm flipH="1">
                <a:off x="8460" y="3000"/>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3" name="Line 37"/>
              <p:cNvSpPr>
                <a:spLocks noChangeShapeType="1"/>
              </p:cNvSpPr>
              <p:nvPr/>
            </p:nvSpPr>
            <p:spPr bwMode="auto">
              <a:xfrm>
                <a:off x="8100" y="3156"/>
                <a:ext cx="0" cy="5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4" name="Line 38"/>
              <p:cNvSpPr>
                <a:spLocks noChangeShapeType="1"/>
              </p:cNvSpPr>
              <p:nvPr/>
            </p:nvSpPr>
            <p:spPr bwMode="auto">
              <a:xfrm flipH="1">
                <a:off x="7560" y="3242"/>
                <a:ext cx="360" cy="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5" name="Line 39"/>
              <p:cNvSpPr>
                <a:spLocks noChangeShapeType="1"/>
              </p:cNvSpPr>
              <p:nvPr/>
            </p:nvSpPr>
            <p:spPr bwMode="auto">
              <a:xfrm>
                <a:off x="8532" y="2386"/>
                <a:ext cx="164" cy="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6" name="Line 40"/>
              <p:cNvSpPr>
                <a:spLocks noChangeShapeType="1"/>
              </p:cNvSpPr>
              <p:nvPr/>
            </p:nvSpPr>
            <p:spPr bwMode="auto">
              <a:xfrm>
                <a:off x="9056" y="1963"/>
                <a:ext cx="484" cy="5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7" name="Line 41"/>
              <p:cNvSpPr>
                <a:spLocks noChangeShapeType="1"/>
              </p:cNvSpPr>
              <p:nvPr/>
            </p:nvSpPr>
            <p:spPr bwMode="auto">
              <a:xfrm flipH="1">
                <a:off x="7976" y="2431"/>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8" name="Line 42"/>
              <p:cNvSpPr>
                <a:spLocks noChangeShapeType="1"/>
              </p:cNvSpPr>
              <p:nvPr/>
            </p:nvSpPr>
            <p:spPr bwMode="auto">
              <a:xfrm flipH="1">
                <a:off x="8516" y="1963"/>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9" name="Line 43"/>
              <p:cNvSpPr>
                <a:spLocks noChangeShapeType="1"/>
              </p:cNvSpPr>
              <p:nvPr/>
            </p:nvSpPr>
            <p:spPr bwMode="auto">
              <a:xfrm flipH="1">
                <a:off x="9300" y="2321"/>
                <a:ext cx="128" cy="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0" name="Line 44"/>
              <p:cNvSpPr>
                <a:spLocks noChangeShapeType="1"/>
              </p:cNvSpPr>
              <p:nvPr/>
            </p:nvSpPr>
            <p:spPr bwMode="auto">
              <a:xfrm>
                <a:off x="9540" y="3156"/>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4471" name="Group 45"/>
              <p:cNvGrpSpPr>
                <a:grpSpLocks/>
              </p:cNvGrpSpPr>
              <p:nvPr/>
            </p:nvGrpSpPr>
            <p:grpSpPr bwMode="auto">
              <a:xfrm>
                <a:off x="7380" y="1596"/>
                <a:ext cx="2880" cy="2340"/>
                <a:chOff x="7380" y="1596"/>
                <a:chExt cx="2880" cy="2340"/>
              </a:xfrm>
            </p:grpSpPr>
            <p:sp>
              <p:nvSpPr>
                <p:cNvPr id="46" name="Oval 46"/>
                <p:cNvSpPr>
                  <a:spLocks noChangeArrowheads="1"/>
                </p:cNvSpPr>
                <p:nvPr/>
              </p:nvSpPr>
              <p:spPr bwMode="auto">
                <a:xfrm>
                  <a:off x="8762" y="1596"/>
                  <a:ext cx="414" cy="415"/>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4</a:t>
                  </a:r>
                  <a:endParaRPr lang="zh-CN" altLang="zh-CN" sz="2000" b="1" dirty="0">
                    <a:latin typeface="Times New Roman" pitchFamily="18" charset="0"/>
                    <a:cs typeface="Times New Roman" pitchFamily="18" charset="0"/>
                  </a:endParaRPr>
                </a:p>
              </p:txBody>
            </p:sp>
            <p:sp>
              <p:nvSpPr>
                <p:cNvPr id="47" name="Oval 47"/>
                <p:cNvSpPr>
                  <a:spLocks noChangeArrowheads="1"/>
                </p:cNvSpPr>
                <p:nvPr/>
              </p:nvSpPr>
              <p:spPr bwMode="auto">
                <a:xfrm>
                  <a:off x="8340" y="2220"/>
                  <a:ext cx="414" cy="415"/>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2</a:t>
                  </a:r>
                  <a:endParaRPr lang="zh-CN" altLang="zh-CN" sz="2000" b="1" dirty="0">
                    <a:latin typeface="Times New Roman" pitchFamily="18" charset="0"/>
                    <a:cs typeface="Times New Roman" pitchFamily="18" charset="0"/>
                  </a:endParaRPr>
                </a:p>
              </p:txBody>
            </p:sp>
            <p:sp>
              <p:nvSpPr>
                <p:cNvPr id="48" name="Oval 48"/>
                <p:cNvSpPr>
                  <a:spLocks noChangeArrowheads="1"/>
                </p:cNvSpPr>
                <p:nvPr/>
              </p:nvSpPr>
              <p:spPr bwMode="auto">
                <a:xfrm>
                  <a:off x="9181" y="2220"/>
                  <a:ext cx="414" cy="415"/>
                </a:xfrm>
                <a:prstGeom prst="ellipse">
                  <a:avLst/>
                </a:prstGeom>
                <a:solidFill>
                  <a:schemeClr val="accent6">
                    <a:lumMod val="20000"/>
                    <a:lumOff val="80000"/>
                  </a:schemeClr>
                </a:solidFill>
                <a:ln w="9525">
                  <a:solidFill>
                    <a:srgbClr val="000000"/>
                  </a:solidFill>
                  <a:round/>
                  <a:headEnd/>
                  <a:tailEnd/>
                </a:ln>
              </p:spPr>
              <p:txBody>
                <a:bodyPr lIns="36000" rIns="36000"/>
                <a:lstStyle/>
                <a:p>
                  <a:pPr algn="just" eaLnBrk="1" hangingPunct="1">
                    <a:defRPr/>
                  </a:pPr>
                  <a:r>
                    <a:rPr lang="en-US" altLang="zh-CN" dirty="0">
                      <a:latin typeface="Calibri" pitchFamily="34" charset="0"/>
                    </a:rPr>
                    <a:t> </a:t>
                  </a:r>
                  <a:r>
                    <a:rPr lang="en-US" altLang="zh-CN" sz="2000" b="1" dirty="0">
                      <a:latin typeface="Times New Roman" pitchFamily="18" charset="0"/>
                      <a:cs typeface="Times New Roman" pitchFamily="18" charset="0"/>
                    </a:rPr>
                    <a:t>6</a:t>
                  </a:r>
                  <a:endParaRPr lang="zh-CN" altLang="zh-CN" sz="2000" b="1" dirty="0">
                    <a:latin typeface="Times New Roman" pitchFamily="18" charset="0"/>
                    <a:cs typeface="Times New Roman" pitchFamily="18" charset="0"/>
                  </a:endParaRPr>
                </a:p>
              </p:txBody>
            </p:sp>
            <p:sp>
              <p:nvSpPr>
                <p:cNvPr id="49" name="Oval 49"/>
                <p:cNvSpPr>
                  <a:spLocks noChangeArrowheads="1"/>
                </p:cNvSpPr>
                <p:nvPr/>
              </p:nvSpPr>
              <p:spPr bwMode="auto">
                <a:xfrm>
                  <a:off x="9126" y="2844"/>
                  <a:ext cx="414" cy="415"/>
                </a:xfrm>
                <a:prstGeom prst="ellipse">
                  <a:avLst/>
                </a:prstGeom>
                <a:solidFill>
                  <a:schemeClr val="accent6">
                    <a:lumMod val="20000"/>
                    <a:lumOff val="80000"/>
                  </a:schemeClr>
                </a:solidFill>
                <a:ln w="9525">
                  <a:solidFill>
                    <a:srgbClr val="000000"/>
                  </a:solidFill>
                  <a:round/>
                  <a:headEnd/>
                  <a:tailEnd/>
                </a:ln>
              </p:spPr>
              <p:txBody>
                <a:bodyPr lIns="36000" rIns="36000" bIns="46800"/>
                <a:lstStyle/>
                <a:p>
                  <a:pPr algn="just" eaLnBrk="1" hangingPunct="1">
                    <a:defRPr/>
                  </a:pPr>
                  <a:r>
                    <a:rPr lang="en-US" altLang="zh-CN" dirty="0">
                      <a:latin typeface="Calibri" pitchFamily="34" charset="0"/>
                    </a:rPr>
                    <a:t> </a:t>
                  </a:r>
                  <a:r>
                    <a:rPr lang="en-US" altLang="zh-CN" sz="2000" b="1" dirty="0">
                      <a:latin typeface="Times New Roman" pitchFamily="18" charset="0"/>
                      <a:cs typeface="Times New Roman" pitchFamily="18" charset="0"/>
                    </a:rPr>
                    <a:t>5</a:t>
                  </a:r>
                  <a:endParaRPr lang="zh-CN" altLang="zh-CN" sz="2000" b="1" dirty="0">
                    <a:latin typeface="Times New Roman" pitchFamily="18" charset="0"/>
                    <a:cs typeface="Times New Roman" pitchFamily="18" charset="0"/>
                  </a:endParaRPr>
                </a:p>
              </p:txBody>
            </p:sp>
            <p:sp>
              <p:nvSpPr>
                <p:cNvPr id="50" name="Oval 50"/>
                <p:cNvSpPr>
                  <a:spLocks noChangeArrowheads="1"/>
                </p:cNvSpPr>
                <p:nvPr/>
              </p:nvSpPr>
              <p:spPr bwMode="auto">
                <a:xfrm>
                  <a:off x="8459" y="2844"/>
                  <a:ext cx="414" cy="415"/>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3</a:t>
                  </a:r>
                  <a:endParaRPr lang="zh-CN" altLang="zh-CN" sz="2000" b="1" dirty="0">
                    <a:latin typeface="Times New Roman" pitchFamily="18" charset="0"/>
                    <a:cs typeface="Times New Roman" pitchFamily="18" charset="0"/>
                  </a:endParaRPr>
                </a:p>
              </p:txBody>
            </p:sp>
            <p:sp>
              <p:nvSpPr>
                <p:cNvPr id="51" name="Oval 51"/>
                <p:cNvSpPr>
                  <a:spLocks noChangeArrowheads="1"/>
                </p:cNvSpPr>
                <p:nvPr/>
              </p:nvSpPr>
              <p:spPr bwMode="auto">
                <a:xfrm>
                  <a:off x="7866" y="2844"/>
                  <a:ext cx="414" cy="415"/>
                </a:xfrm>
                <a:prstGeom prst="ellipse">
                  <a:avLst/>
                </a:prstGeom>
                <a:solidFill>
                  <a:schemeClr val="accent6">
                    <a:lumMod val="20000"/>
                    <a:lumOff val="80000"/>
                  </a:schemeClr>
                </a:solidFill>
                <a:ln w="9525">
                  <a:solidFill>
                    <a:srgbClr val="000000"/>
                  </a:solidFill>
                  <a:round/>
                  <a:headEnd/>
                  <a:tailEnd/>
                </a:ln>
              </p:spPr>
              <p:txBody>
                <a:bodyPr/>
                <a:lstStyle/>
                <a:p>
                  <a:pPr algn="just" eaLnBrk="1" hangingPunct="1">
                    <a:defRPr/>
                  </a:pPr>
                  <a:r>
                    <a:rPr lang="en-US" altLang="zh-CN" sz="2000" b="1" dirty="0">
                      <a:latin typeface="Times New Roman" pitchFamily="18" charset="0"/>
                      <a:cs typeface="Times New Roman" pitchFamily="18" charset="0"/>
                    </a:rPr>
                    <a:t>1</a:t>
                  </a:r>
                  <a:endParaRPr lang="zh-CN" altLang="zh-CN" sz="2000" b="1" dirty="0">
                    <a:latin typeface="Times New Roman" pitchFamily="18" charset="0"/>
                    <a:cs typeface="Times New Roman" pitchFamily="18" charset="0"/>
                  </a:endParaRPr>
                </a:p>
              </p:txBody>
            </p:sp>
            <p:sp>
              <p:nvSpPr>
                <p:cNvPr id="104478" name="Rectangle 52"/>
                <p:cNvSpPr>
                  <a:spLocks noChangeArrowheads="1"/>
                </p:cNvSpPr>
                <p:nvPr/>
              </p:nvSpPr>
              <p:spPr bwMode="auto">
                <a:xfrm>
                  <a:off x="738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0</a:t>
                  </a:r>
                  <a:endParaRPr lang="zh-CN" altLang="zh-CN" sz="1800" b="1">
                    <a:latin typeface="Times New Roman" panose="02020603050405020304" pitchFamily="18" charset="0"/>
                    <a:cs typeface="Times New Roman" panose="02020603050405020304" pitchFamily="18" charset="0"/>
                  </a:endParaRPr>
                </a:p>
              </p:txBody>
            </p:sp>
            <p:sp>
              <p:nvSpPr>
                <p:cNvPr id="104479" name="Rectangle 53"/>
                <p:cNvSpPr>
                  <a:spLocks noChangeArrowheads="1"/>
                </p:cNvSpPr>
                <p:nvPr/>
              </p:nvSpPr>
              <p:spPr bwMode="auto">
                <a:xfrm>
                  <a:off x="7867" y="3638"/>
                  <a:ext cx="360" cy="298"/>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b="1" i="1">
                      <a:latin typeface="Times New Roman" panose="02020603050405020304" pitchFamily="18" charset="0"/>
                      <a:cs typeface="Times New Roman" panose="02020603050405020304" pitchFamily="18" charset="0"/>
                    </a:rPr>
                    <a:t>   L</a:t>
                  </a:r>
                  <a:r>
                    <a:rPr lang="en-US" altLang="zh-CN" sz="1800" b="1" baseline="-25000">
                      <a:latin typeface="Times New Roman" panose="02020603050405020304" pitchFamily="18" charset="0"/>
                      <a:cs typeface="Times New Roman" panose="02020603050405020304" pitchFamily="18" charset="0"/>
                    </a:rPr>
                    <a:t>1</a:t>
                  </a:r>
                  <a:endParaRPr lang="zh-CN" altLang="zh-CN" sz="1800" b="1">
                    <a:latin typeface="Times New Roman" panose="02020603050405020304" pitchFamily="18" charset="0"/>
                    <a:cs typeface="Times New Roman" panose="02020603050405020304" pitchFamily="18" charset="0"/>
                  </a:endParaRPr>
                </a:p>
              </p:txBody>
            </p:sp>
            <p:sp>
              <p:nvSpPr>
                <p:cNvPr id="104480" name="Rectangle 54"/>
                <p:cNvSpPr>
                  <a:spLocks noChangeArrowheads="1"/>
                </p:cNvSpPr>
                <p:nvPr/>
              </p:nvSpPr>
              <p:spPr bwMode="auto">
                <a:xfrm>
                  <a:off x="8321"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2</a:t>
                  </a:r>
                  <a:endParaRPr lang="zh-CN" altLang="zh-CN" sz="1800" b="1">
                    <a:latin typeface="Times New Roman" panose="02020603050405020304" pitchFamily="18" charset="0"/>
                    <a:cs typeface="Times New Roman" panose="02020603050405020304" pitchFamily="18" charset="0"/>
                  </a:endParaRPr>
                </a:p>
              </p:txBody>
            </p:sp>
            <p:sp>
              <p:nvSpPr>
                <p:cNvPr id="104481" name="Rectangle 55"/>
                <p:cNvSpPr>
                  <a:spLocks noChangeArrowheads="1"/>
                </p:cNvSpPr>
                <p:nvPr/>
              </p:nvSpPr>
              <p:spPr bwMode="auto">
                <a:xfrm>
                  <a:off x="936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4</a:t>
                  </a:r>
                  <a:endParaRPr lang="zh-CN" altLang="zh-CN" sz="1800" b="1">
                    <a:latin typeface="Times New Roman" panose="02020603050405020304" pitchFamily="18" charset="0"/>
                    <a:cs typeface="Times New Roman" panose="02020603050405020304" pitchFamily="18" charset="0"/>
                  </a:endParaRPr>
                </a:p>
              </p:txBody>
            </p:sp>
            <p:sp>
              <p:nvSpPr>
                <p:cNvPr id="104482" name="Rectangle 56"/>
                <p:cNvSpPr>
                  <a:spLocks noChangeArrowheads="1"/>
                </p:cNvSpPr>
                <p:nvPr/>
              </p:nvSpPr>
              <p:spPr bwMode="auto">
                <a:xfrm>
                  <a:off x="990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5</a:t>
                  </a:r>
                  <a:endParaRPr lang="zh-CN" altLang="zh-CN" sz="1800" b="1">
                    <a:latin typeface="Times New Roman" panose="02020603050405020304" pitchFamily="18" charset="0"/>
                    <a:cs typeface="Times New Roman" panose="02020603050405020304" pitchFamily="18" charset="0"/>
                  </a:endParaRPr>
                </a:p>
              </p:txBody>
            </p:sp>
            <p:sp>
              <p:nvSpPr>
                <p:cNvPr id="104483" name="Rectangle 57"/>
                <p:cNvSpPr>
                  <a:spLocks noChangeArrowheads="1"/>
                </p:cNvSpPr>
                <p:nvPr/>
              </p:nvSpPr>
              <p:spPr bwMode="auto">
                <a:xfrm>
                  <a:off x="9720" y="2847"/>
                  <a:ext cx="360" cy="309"/>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6</a:t>
                  </a:r>
                  <a:endParaRPr lang="zh-CN" altLang="zh-CN" sz="1800" b="1">
                    <a:latin typeface="Times New Roman" panose="02020603050405020304" pitchFamily="18" charset="0"/>
                    <a:cs typeface="Times New Roman" panose="02020603050405020304" pitchFamily="18" charset="0"/>
                  </a:endParaRPr>
                </a:p>
              </p:txBody>
            </p:sp>
            <p:sp>
              <p:nvSpPr>
                <p:cNvPr id="104484" name="Rectangle 58"/>
                <p:cNvSpPr>
                  <a:spLocks noChangeArrowheads="1"/>
                </p:cNvSpPr>
                <p:nvPr/>
              </p:nvSpPr>
              <p:spPr bwMode="auto">
                <a:xfrm>
                  <a:off x="8820" y="3624"/>
                  <a:ext cx="360" cy="312"/>
                </a:xfrm>
                <a:prstGeom prst="rect">
                  <a:avLst/>
                </a:prstGeom>
                <a:solidFill>
                  <a:srgbClr val="FFFF99"/>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800" i="1"/>
                    <a:t>  </a:t>
                  </a:r>
                  <a:r>
                    <a:rPr lang="en-US" altLang="zh-CN" sz="1800" b="1" i="1">
                      <a:latin typeface="Times New Roman" panose="02020603050405020304" pitchFamily="18" charset="0"/>
                      <a:cs typeface="Times New Roman" panose="02020603050405020304" pitchFamily="18" charset="0"/>
                    </a:rPr>
                    <a:t>L</a:t>
                  </a:r>
                  <a:r>
                    <a:rPr lang="en-US" altLang="zh-CN" sz="1800" b="1" baseline="-25000">
                      <a:latin typeface="Times New Roman" panose="02020603050405020304" pitchFamily="18" charset="0"/>
                      <a:cs typeface="Times New Roman" panose="02020603050405020304" pitchFamily="18" charset="0"/>
                    </a:rPr>
                    <a:t>3</a:t>
                  </a:r>
                  <a:endParaRPr lang="zh-CN" altLang="zh-CN" sz="1800" b="1">
                    <a:latin typeface="Times New Roman" panose="02020603050405020304" pitchFamily="18" charset="0"/>
                    <a:cs typeface="Times New Roman" panose="02020603050405020304" pitchFamily="18" charset="0"/>
                  </a:endParaRPr>
                </a:p>
              </p:txBody>
            </p:sp>
          </p:grpSp>
        </p:grpSp>
      </p:grpSp>
      <p:sp>
        <p:nvSpPr>
          <p:cNvPr id="104454" name="Text Box 3"/>
          <p:cNvSpPr txBox="1">
            <a:spLocks noChangeArrowheads="1"/>
          </p:cNvSpPr>
          <p:nvPr/>
        </p:nvSpPr>
        <p:spPr bwMode="auto">
          <a:xfrm>
            <a:off x="7143750" y="5572125"/>
            <a:ext cx="171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A50021"/>
                </a:solidFill>
                <a:latin typeface="宋体" panose="02010600030101010101" pitchFamily="2" charset="-122"/>
              </a:rPr>
              <a:t>实例</a:t>
            </a:r>
          </a:p>
        </p:txBody>
      </p:sp>
      <p:sp>
        <p:nvSpPr>
          <p:cNvPr id="104455" name="TextBox 60"/>
          <p:cNvSpPr txBox="1">
            <a:spLocks noChangeArrowheads="1"/>
          </p:cNvSpPr>
          <p:nvPr/>
        </p:nvSpPr>
        <p:spPr bwMode="auto">
          <a:xfrm>
            <a:off x="942975" y="1643063"/>
            <a:ext cx="485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T</a:t>
            </a:r>
            <a:r>
              <a:rPr lang="en-US" altLang="zh-CN" sz="2400" b="1" baseline="-25000">
                <a:latin typeface="Times New Roman" panose="02020603050405020304" pitchFamily="18" charset="0"/>
                <a:cs typeface="Times New Roman" panose="02020603050405020304" pitchFamily="18" charset="0"/>
              </a:rPr>
              <a:t>1</a:t>
            </a:r>
            <a:endParaRPr lang="zh-CN" altLang="en-US" sz="2400" b="1" baseline="-25000">
              <a:latin typeface="Times New Roman" panose="02020603050405020304" pitchFamily="18" charset="0"/>
              <a:cs typeface="Times New Roman" panose="02020603050405020304" pitchFamily="18" charset="0"/>
            </a:endParaRPr>
          </a:p>
        </p:txBody>
      </p:sp>
      <p:sp>
        <p:nvSpPr>
          <p:cNvPr id="104456" name="TextBox 61"/>
          <p:cNvSpPr txBox="1">
            <a:spLocks noChangeArrowheads="1"/>
          </p:cNvSpPr>
          <p:nvPr/>
        </p:nvSpPr>
        <p:spPr bwMode="auto">
          <a:xfrm>
            <a:off x="7572375" y="1500188"/>
            <a:ext cx="474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T</a:t>
            </a:r>
            <a:r>
              <a:rPr lang="en-US" altLang="zh-CN" sz="2400" b="1" baseline="-25000">
                <a:latin typeface="Times New Roman" panose="02020603050405020304" pitchFamily="18" charset="0"/>
                <a:cs typeface="Times New Roman" panose="02020603050405020304" pitchFamily="18" charset="0"/>
              </a:rPr>
              <a:t>2</a:t>
            </a:r>
            <a:endParaRPr lang="zh-CN" altLang="en-US" sz="2400" b="1" baseline="-25000">
              <a:latin typeface="Times New Roman" panose="02020603050405020304" pitchFamily="18" charset="0"/>
              <a:cs typeface="Times New Roman" panose="02020603050405020304" pitchFamily="18" charset="0"/>
            </a:endParaRPr>
          </a:p>
        </p:txBody>
      </p:sp>
      <p:sp>
        <p:nvSpPr>
          <p:cNvPr id="104457" name="矩形 62"/>
          <p:cNvSpPr>
            <a:spLocks noChangeArrowheads="1"/>
          </p:cNvSpPr>
          <p:nvPr/>
        </p:nvSpPr>
        <p:spPr bwMode="auto">
          <a:xfrm>
            <a:off x="285750" y="4116388"/>
            <a:ext cx="5715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i="1">
                <a:latin typeface="Times New Roman" panose="02020603050405020304" pitchFamily="18" charset="0"/>
                <a:cs typeface="Times New Roman" panose="02020603050405020304" pitchFamily="18" charset="0"/>
              </a:rPr>
              <a:t>m</a:t>
            </a:r>
            <a:r>
              <a:rPr lang="en-US" altLang="zh-CN" sz="2200" b="1">
                <a:latin typeface="Times New Roman" panose="02020603050405020304" pitchFamily="18" charset="0"/>
                <a:cs typeface="Times New Roman" panose="02020603050405020304" pitchFamily="18" charset="0"/>
              </a:rPr>
              <a:t>(</a:t>
            </a:r>
            <a:r>
              <a:rPr lang="en-US" altLang="zh-CN" sz="2200" b="1" i="1">
                <a:latin typeface="Times New Roman" panose="02020603050405020304" pitchFamily="18" charset="0"/>
                <a:cs typeface="Times New Roman" panose="02020603050405020304" pitchFamily="18" charset="0"/>
              </a:rPr>
              <a:t>T</a:t>
            </a:r>
            <a:r>
              <a:rPr lang="en-US" altLang="zh-CN" sz="2200" b="1" baseline="-25000">
                <a:latin typeface="Times New Roman" panose="02020603050405020304" pitchFamily="18" charset="0"/>
                <a:cs typeface="Times New Roman" panose="02020603050405020304" pitchFamily="18" charset="0"/>
              </a:rPr>
              <a:t>1</a:t>
            </a:r>
            <a:r>
              <a:rPr lang="en-US" altLang="zh-CN" sz="2200" b="1">
                <a:latin typeface="Times New Roman" panose="02020603050405020304" pitchFamily="18" charset="0"/>
                <a:cs typeface="Times New Roman" panose="02020603050405020304" pitchFamily="18" charset="0"/>
              </a:rPr>
              <a:t>)=[1*0.1+2*(0.2+0.05)+3*(0.1+0.2+0.1)]</a:t>
            </a:r>
          </a:p>
          <a:p>
            <a:pPr eaLnBrk="1" hangingPunct="1">
              <a:spcBef>
                <a:spcPct val="0"/>
              </a:spcBef>
              <a:buFontTx/>
              <a:buNone/>
            </a:pPr>
            <a:r>
              <a:rPr lang="en-US" altLang="zh-CN" sz="2200" b="1">
                <a:latin typeface="Times New Roman" panose="02020603050405020304" pitchFamily="18" charset="0"/>
                <a:cs typeface="Times New Roman" panose="02020603050405020304" pitchFamily="18" charset="0"/>
              </a:rPr>
              <a:t>+[3*(0.04+0.01+0.05+0.02+0.02+0.07)+2*0.04]</a:t>
            </a:r>
          </a:p>
          <a:p>
            <a:pPr eaLnBrk="1" hangingPunct="1">
              <a:spcBef>
                <a:spcPct val="0"/>
              </a:spcBef>
              <a:buFontTx/>
              <a:buNone/>
            </a:pPr>
            <a:r>
              <a:rPr lang="en-US" altLang="zh-CN" sz="2200" b="1">
                <a:latin typeface="Times New Roman" panose="02020603050405020304" pitchFamily="18" charset="0"/>
                <a:cs typeface="Times New Roman" panose="02020603050405020304" pitchFamily="18" charset="0"/>
              </a:rPr>
              <a:t>= 1.8+0.71=</a:t>
            </a:r>
            <a:r>
              <a:rPr lang="en-US" altLang="zh-CN" sz="2200" b="1">
                <a:solidFill>
                  <a:srgbClr val="FF0000"/>
                </a:solidFill>
                <a:latin typeface="Times New Roman" panose="02020603050405020304" pitchFamily="18" charset="0"/>
                <a:cs typeface="Times New Roman" panose="02020603050405020304" pitchFamily="18" charset="0"/>
              </a:rPr>
              <a:t>2.51</a:t>
            </a:r>
            <a:endParaRPr lang="zh-CN" altLang="en-US" sz="2200" b="1">
              <a:solidFill>
                <a:srgbClr val="FF000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zh-CN" altLang="en-US" sz="180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961D9D5-5D3E-4D20-84E3-710C378238EB}" type="slidenum">
              <a:rPr lang="en-US" altLang="zh-CN" sz="1800" smtClean="0"/>
              <a:pPr>
                <a:spcBef>
                  <a:spcPct val="0"/>
                </a:spcBef>
                <a:buFontTx/>
                <a:buNone/>
              </a:pPr>
              <a:t>47</a:t>
            </a:fld>
            <a:endParaRPr lang="en-US" altLang="zh-CN" sz="1800" smtClean="0"/>
          </a:p>
        </p:txBody>
      </p:sp>
      <p:sp>
        <p:nvSpPr>
          <p:cNvPr id="105475" name="Rectangle 2"/>
          <p:cNvSpPr>
            <a:spLocks noGrp="1" noChangeArrowheads="1"/>
          </p:cNvSpPr>
          <p:nvPr>
            <p:ph type="body" idx="4294967295"/>
          </p:nvPr>
        </p:nvSpPr>
        <p:spPr>
          <a:xfrm>
            <a:off x="521780" y="4953792"/>
            <a:ext cx="8208963" cy="1154113"/>
          </a:xfrm>
        </p:spPr>
        <p:txBody>
          <a:bodyPr/>
          <a:lstStyle/>
          <a:p>
            <a:pPr>
              <a:spcBef>
                <a:spcPts val="600"/>
              </a:spcBef>
              <a:buFont typeface="Arial" panose="020B0604020202020204" pitchFamily="34" charset="0"/>
              <a:buNone/>
            </a:pPr>
            <a:r>
              <a:rPr lang="zh-CN" altLang="en-US" sz="2400" b="1" dirty="0" smtClean="0"/>
              <a:t>问题：给定数据集 </a:t>
            </a:r>
            <a:r>
              <a:rPr lang="en-US" altLang="zh-CN" sz="2400" b="1" i="1" dirty="0" smtClean="0">
                <a:latin typeface="Times New Roman" panose="02020603050405020304" pitchFamily="18" charset="0"/>
                <a:cs typeface="Times New Roman" panose="02020603050405020304" pitchFamily="18" charset="0"/>
              </a:rPr>
              <a:t>S</a:t>
            </a:r>
            <a:r>
              <a:rPr lang="zh-CN" altLang="en-US" sz="2400" b="1" i="1" dirty="0" smtClean="0">
                <a:latin typeface="Times New Roman" panose="02020603050405020304" pitchFamily="18" charset="0"/>
                <a:cs typeface="Times New Roman" panose="02020603050405020304" pitchFamily="18" charset="0"/>
              </a:rPr>
              <a:t> </a:t>
            </a:r>
            <a:r>
              <a:rPr lang="zh-CN" altLang="en-US" sz="2400" b="1" dirty="0" smtClean="0"/>
              <a:t>和相关存取概率分布 </a:t>
            </a:r>
            <a:r>
              <a:rPr lang="en-US" altLang="zh-CN" sz="2400" b="1" i="1" dirty="0" smtClean="0">
                <a:latin typeface="Times New Roman" panose="02020603050405020304" pitchFamily="18" charset="0"/>
                <a:cs typeface="Times New Roman" panose="02020603050405020304" pitchFamily="18" charset="0"/>
              </a:rPr>
              <a:t>P</a:t>
            </a:r>
            <a:r>
              <a:rPr lang="zh-CN" altLang="en-US" sz="2400" b="1" dirty="0" smtClean="0"/>
              <a:t>，求一棵最优的</a:t>
            </a:r>
            <a:endParaRPr lang="en-US" altLang="zh-CN" sz="2400" b="1" dirty="0" smtClean="0"/>
          </a:p>
          <a:p>
            <a:pPr>
              <a:spcBef>
                <a:spcPts val="600"/>
              </a:spcBef>
              <a:buFont typeface="Arial" panose="020B0604020202020204" pitchFamily="34" charset="0"/>
              <a:buNone/>
            </a:pP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t>即平均比较次数最少的</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t>  二分检索树</a:t>
            </a:r>
            <a:r>
              <a:rPr lang="en-US" altLang="zh-CN" sz="2400" b="1" dirty="0" smtClean="0"/>
              <a:t>. </a:t>
            </a:r>
            <a:endParaRPr lang="zh-CN" altLang="en-US" sz="2400" b="1" dirty="0" smtClean="0"/>
          </a:p>
        </p:txBody>
      </p:sp>
      <p:sp>
        <p:nvSpPr>
          <p:cNvPr id="105476" name="Rectangle 4"/>
          <p:cNvSpPr>
            <a:spLocks noChangeArrowheads="1"/>
          </p:cNvSpPr>
          <p:nvPr/>
        </p:nvSpPr>
        <p:spPr bwMode="auto">
          <a:xfrm>
            <a:off x="512763" y="1355794"/>
            <a:ext cx="8174037" cy="235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eaLnBrk="1" hangingPunct="1">
              <a:lnSpc>
                <a:spcPct val="120000"/>
              </a:lnSpc>
              <a:spcBef>
                <a:spcPts val="300"/>
              </a:spcBef>
              <a:buFontTx/>
              <a:buNone/>
            </a:pPr>
            <a:r>
              <a:rPr lang="zh-CN" altLang="en-US" sz="2400" b="1" dirty="0" smtClean="0">
                <a:solidFill>
                  <a:srgbClr val="C00000"/>
                </a:solidFill>
                <a:latin typeface="Times New Roman" panose="02020603050405020304" pitchFamily="18" charset="0"/>
                <a:cs typeface="Times New Roman" panose="02020603050405020304" pitchFamily="18" charset="0"/>
                <a:sym typeface="Symbol" panose="05050102010706020507" pitchFamily="18" charset="2"/>
              </a:rPr>
              <a:t>例</a:t>
            </a:r>
            <a:r>
              <a:rPr lang="en-US" altLang="zh-CN" sz="2400" b="1" dirty="0" smtClean="0">
                <a:solidFill>
                  <a:srgbClr val="C00000"/>
                </a:solidFill>
                <a:latin typeface="Times New Roman" panose="02020603050405020304" pitchFamily="18" charset="0"/>
                <a:cs typeface="Times New Roman" panose="02020603050405020304" pitchFamily="18" charset="0"/>
                <a:sym typeface="Symbol" panose="05050102010706020507" pitchFamily="18" charset="2"/>
              </a:rPr>
              <a:t>3.9  </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数据</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集 </a:t>
            </a:r>
            <a:r>
              <a:rPr lang="en-US" altLang="zh-CN" sz="2400" b="1" i="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&lt;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err="1" smtClean="0">
                <a:latin typeface="Times New Roman" panose="02020603050405020304" pitchFamily="18" charset="0"/>
                <a:cs typeface="Times New Roman" panose="02020603050405020304" pitchFamily="18" charset="0"/>
              </a:rPr>
              <a:t>x</a:t>
            </a:r>
            <a:r>
              <a:rPr lang="en-US" altLang="zh-CN" sz="2400" b="1" i="1" baseline="-25000" dirty="0" err="1" smtClean="0">
                <a:latin typeface="Times New Roman" panose="02020603050405020304" pitchFamily="18" charset="0"/>
                <a:cs typeface="Times New Roman" panose="02020603050405020304" pitchFamily="18" charset="0"/>
              </a:rPr>
              <a:t>n</a:t>
            </a:r>
            <a:r>
              <a:rPr lang="en-US" altLang="zh-CN" sz="2400" b="1" i="1" baseline="-25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&gt;</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marL="0" lvl="1" eaLnBrk="1" hangingPunct="1">
              <a:lnSpc>
                <a:spcPct val="120000"/>
              </a:lnSpc>
              <a:spcBef>
                <a:spcPts val="300"/>
              </a:spcBef>
              <a:buFontTx/>
              <a:buNone/>
            </a:pPr>
            <a:r>
              <a:rPr lang="zh-CN" altLang="en-US" sz="2400" b="1" dirty="0">
                <a:latin typeface="Times New Roman" panose="02020603050405020304" pitchFamily="18" charset="0"/>
                <a:cs typeface="Times New Roman" panose="02020603050405020304" pitchFamily="18" charset="0"/>
              </a:rPr>
              <a:t>存取概率分布   </a:t>
            </a:r>
            <a:r>
              <a:rPr lang="en-US" altLang="zh-CN" sz="2400" b="1" i="1" dirty="0" smtClean="0">
                <a:latin typeface="Times New Roman" panose="02020603050405020304" pitchFamily="18" charset="0"/>
                <a:cs typeface="Times New Roman" panose="02020603050405020304" pitchFamily="18" charset="0"/>
              </a:rPr>
              <a:t>P </a:t>
            </a:r>
            <a:r>
              <a:rPr lang="en-US" altLang="zh-CN" sz="2400" b="1" dirty="0" smtClean="0">
                <a:latin typeface="Times New Roman" panose="02020603050405020304" pitchFamily="18" charset="0"/>
                <a:cs typeface="Times New Roman" panose="02020603050405020304" pitchFamily="18" charset="0"/>
              </a:rPr>
              <a:t>= &lt; </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25000" dirty="0" smtClean="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b</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b</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 … , </a:t>
            </a:r>
            <a:r>
              <a:rPr lang="en-US" altLang="zh-CN" sz="2400" b="1" i="1" dirty="0" err="1">
                <a:latin typeface="Times New Roman" panose="02020603050405020304" pitchFamily="18" charset="0"/>
                <a:cs typeface="Times New Roman" panose="02020603050405020304" pitchFamily="18" charset="0"/>
              </a:rPr>
              <a:t>a</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b</a:t>
            </a:r>
            <a:r>
              <a:rPr lang="en-US" altLang="zh-CN" sz="2400" b="1" i="1" baseline="-25000" dirty="0">
                <a:latin typeface="Times New Roman" panose="02020603050405020304" pitchFamily="18" charset="0"/>
                <a:cs typeface="Times New Roman" panose="02020603050405020304" pitchFamily="18" charset="0"/>
              </a:rPr>
              <a:t>i</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b</a:t>
            </a:r>
            <a:r>
              <a:rPr lang="en-US" altLang="zh-CN" sz="2400" b="1" i="1" baseline="-25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n </a:t>
            </a:r>
            <a:r>
              <a:rPr lang="en-US" altLang="zh-CN" sz="2400" b="1" dirty="0" smtClean="0">
                <a:latin typeface="Times New Roman" panose="02020603050405020304" pitchFamily="18" charset="0"/>
                <a:cs typeface="Times New Roman" panose="02020603050405020304" pitchFamily="18" charset="0"/>
              </a:rPr>
              <a:t>&gt;</a:t>
            </a:r>
            <a:endParaRPr lang="en-US" altLang="zh-CN" sz="2400" b="1" dirty="0">
              <a:latin typeface="Times New Roman" panose="02020603050405020304" pitchFamily="18" charset="0"/>
              <a:cs typeface="Times New Roman" panose="02020603050405020304" pitchFamily="18" charset="0"/>
            </a:endParaRPr>
          </a:p>
          <a:p>
            <a:pPr eaLnBrk="1" hangingPunct="1">
              <a:spcBef>
                <a:spcPts val="300"/>
              </a:spcBef>
              <a:buFontTx/>
              <a:buNone/>
            </a:pPr>
            <a:r>
              <a:rPr lang="zh-CN" altLang="en-US" sz="2400" b="1" dirty="0">
                <a:latin typeface="Times New Roman" panose="02020603050405020304" pitchFamily="18" charset="0"/>
                <a:cs typeface="Times New Roman" panose="02020603050405020304" pitchFamily="18" charset="0"/>
              </a:rPr>
              <a:t>结点 </a:t>
            </a:r>
            <a:r>
              <a:rPr lang="en-US" altLang="zh-CN" sz="2400" b="1" i="1" dirty="0">
                <a:latin typeface="Times New Roman" panose="02020603050405020304" pitchFamily="18" charset="0"/>
                <a:cs typeface="Times New Roman" panose="02020603050405020304" pitchFamily="18" charset="0"/>
              </a:rPr>
              <a:t>x</a:t>
            </a:r>
            <a:r>
              <a:rPr lang="en-US" altLang="zh-CN" sz="2400" b="1" i="1" baseline="-25000" dirty="0">
                <a:latin typeface="Times New Roman" panose="02020603050405020304" pitchFamily="18" charset="0"/>
                <a:cs typeface="Times New Roman" panose="02020603050405020304" pitchFamily="18" charset="0"/>
              </a:rPr>
              <a:t>i</a:t>
            </a:r>
            <a:r>
              <a:rPr lang="zh-CN" altLang="en-US" sz="2400" b="1" i="1" baseline="-25000"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在 </a:t>
            </a:r>
            <a:r>
              <a:rPr lang="en-US" altLang="zh-CN" sz="2400" b="1" i="1" dirty="0" smtClean="0">
                <a:latin typeface="Times New Roman" panose="02020603050405020304" pitchFamily="18" charset="0"/>
                <a:cs typeface="Times New Roman" panose="02020603050405020304" pitchFamily="18" charset="0"/>
              </a:rPr>
              <a:t>T</a:t>
            </a:r>
            <a:r>
              <a:rPr lang="zh-CN" altLang="en-US" sz="2400" b="1" i="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中的深度是 </a:t>
            </a:r>
            <a:r>
              <a:rPr lang="en-US" altLang="zh-CN" sz="2400" b="1" i="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i="1" baseline="-25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2, … , </a:t>
            </a:r>
            <a:r>
              <a:rPr lang="en-US" altLang="zh-CN" sz="2400" b="1" i="1" dirty="0" smtClean="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spcBef>
                <a:spcPts val="300"/>
              </a:spcBef>
              <a:buFontTx/>
              <a:buNone/>
            </a:pPr>
            <a:r>
              <a:rPr lang="zh-CN" altLang="en-US" sz="2400" b="1" dirty="0">
                <a:latin typeface="Times New Roman" panose="02020603050405020304" pitchFamily="18" charset="0"/>
                <a:cs typeface="Times New Roman" panose="02020603050405020304" pitchFamily="18" charset="0"/>
              </a:rPr>
              <a:t>空隙 </a:t>
            </a:r>
            <a:r>
              <a:rPr lang="en-US" altLang="zh-CN" sz="2400" b="1" i="1" dirty="0" err="1">
                <a:latin typeface="Times New Roman" panose="02020603050405020304" pitchFamily="18" charset="0"/>
                <a:cs typeface="Times New Roman" panose="02020603050405020304" pitchFamily="18" charset="0"/>
              </a:rPr>
              <a:t>L</a:t>
            </a:r>
            <a:r>
              <a:rPr lang="en-US" altLang="zh-CN" sz="2400" b="1" i="1" baseline="-25000" dirty="0" err="1">
                <a:latin typeface="Times New Roman" panose="02020603050405020304" pitchFamily="18" charset="0"/>
                <a:cs typeface="Times New Roman" panose="02020603050405020304" pitchFamily="18" charset="0"/>
              </a:rPr>
              <a:t>j</a:t>
            </a:r>
            <a:r>
              <a:rPr lang="zh-CN" altLang="en-US" sz="2400" b="1" i="1" baseline="-250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的深度为 </a:t>
            </a:r>
            <a:r>
              <a:rPr lang="en-US" altLang="zh-CN" sz="2400" b="1" i="1" dirty="0">
                <a:latin typeface="Times New Roman" panose="02020603050405020304" pitchFamily="18" charset="0"/>
                <a:cs typeface="Times New Roman" panose="02020603050405020304" pitchFamily="18" charset="0"/>
              </a:rPr>
              <a:t>d(</a:t>
            </a:r>
            <a:r>
              <a:rPr lang="en-US" altLang="zh-CN" sz="2400" b="1" i="1" dirty="0" err="1">
                <a:latin typeface="Times New Roman" panose="02020603050405020304" pitchFamily="18" charset="0"/>
                <a:cs typeface="Times New Roman" panose="02020603050405020304" pitchFamily="18" charset="0"/>
              </a:rPr>
              <a:t>L</a:t>
            </a:r>
            <a:r>
              <a:rPr lang="en-US" altLang="zh-CN" sz="2400" b="1" i="1" baseline="-25000" dirty="0" err="1">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j </a:t>
            </a:r>
            <a:r>
              <a:rPr lang="en-US" altLang="zh-CN" sz="2400" b="1" dirty="0" smtClean="0">
                <a:latin typeface="Times New Roman" panose="02020603050405020304" pitchFamily="18" charset="0"/>
                <a:cs typeface="Times New Roman" panose="02020603050405020304" pitchFamily="18" charset="0"/>
              </a:rPr>
              <a:t>= 0, 1, … , </a:t>
            </a:r>
            <a:r>
              <a:rPr lang="en-US" altLang="zh-CN" sz="2400" b="1" i="1" dirty="0" smtClean="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spcBef>
                <a:spcPts val="1200"/>
              </a:spcBef>
              <a:buFontTx/>
              <a:buNone/>
            </a:pPr>
            <a:r>
              <a:rPr lang="zh-CN" altLang="en-US" sz="2400" b="1" dirty="0">
                <a:latin typeface="Times New Roman" panose="02020603050405020304" pitchFamily="18" charset="0"/>
                <a:cs typeface="Times New Roman" panose="02020603050405020304" pitchFamily="18" charset="0"/>
              </a:rPr>
              <a:t>平均比较次数为</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105477" name="Text Box 6"/>
          <p:cNvSpPr txBox="1">
            <a:spLocks noChangeArrowheads="1"/>
          </p:cNvSpPr>
          <p:nvPr/>
        </p:nvSpPr>
        <p:spPr bwMode="auto">
          <a:xfrm>
            <a:off x="521780" y="399324"/>
            <a:ext cx="7508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dirty="0">
                <a:solidFill>
                  <a:srgbClr val="A50021"/>
                </a:solidFill>
                <a:latin typeface="Arial" panose="020B0604020202020204" pitchFamily="34" charset="0"/>
              </a:rPr>
              <a:t>问  题</a:t>
            </a:r>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graphicFrame>
        <p:nvGraphicFramePr>
          <p:cNvPr id="105479" name="Object 7"/>
          <p:cNvGraphicFramePr>
            <a:graphicFrameLocks noChangeAspect="1"/>
          </p:cNvGraphicFramePr>
          <p:nvPr>
            <p:extLst>
              <p:ext uri="{D42A27DB-BD31-4B8C-83A1-F6EECF244321}">
                <p14:modId xmlns:p14="http://schemas.microsoft.com/office/powerpoint/2010/main" val="104888864"/>
              </p:ext>
            </p:extLst>
          </p:nvPr>
        </p:nvGraphicFramePr>
        <p:xfrm>
          <a:off x="2000250" y="3868464"/>
          <a:ext cx="4618038" cy="928688"/>
        </p:xfrm>
        <a:graphic>
          <a:graphicData uri="http://schemas.openxmlformats.org/presentationml/2006/ole">
            <mc:AlternateContent xmlns:mc="http://schemas.openxmlformats.org/markup-compatibility/2006">
              <mc:Choice xmlns:v="urn:schemas-microsoft-com:vml" Requires="v">
                <p:oleObj spid="_x0000_s105483" name="公式" r:id="rId4" imgW="2019300" imgH="444500" progId="Equation.3">
                  <p:embed/>
                </p:oleObj>
              </mc:Choice>
              <mc:Fallback>
                <p:oleObj name="公式" r:id="rId4" imgW="2019300" imgH="444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0" y="3868464"/>
                        <a:ext cx="461803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487721-F3AD-42A2-B3FF-887CCF126F3F}" type="slidenum">
              <a:rPr lang="en-US" altLang="zh-CN" sz="1800" smtClean="0"/>
              <a:pPr>
                <a:spcBef>
                  <a:spcPct val="0"/>
                </a:spcBef>
                <a:buFontTx/>
                <a:buNone/>
              </a:pPr>
              <a:t>48</a:t>
            </a:fld>
            <a:endParaRPr lang="en-US" altLang="zh-CN" sz="1800" smtClean="0"/>
          </a:p>
        </p:txBody>
      </p:sp>
      <p:sp>
        <p:nvSpPr>
          <p:cNvPr id="107523" name="Rectangle 2"/>
          <p:cNvSpPr>
            <a:spLocks noGrp="1" noChangeArrowheads="1"/>
          </p:cNvSpPr>
          <p:nvPr>
            <p:ph type="title"/>
          </p:nvPr>
        </p:nvSpPr>
        <p:spPr>
          <a:xfrm>
            <a:off x="457200" y="404664"/>
            <a:ext cx="8229600" cy="633412"/>
          </a:xfrm>
        </p:spPr>
        <p:txBody>
          <a:bodyPr/>
          <a:lstStyle/>
          <a:p>
            <a:r>
              <a:rPr lang="zh-CN" altLang="en-US" sz="4000" b="1" dirty="0" smtClean="0">
                <a:solidFill>
                  <a:srgbClr val="C00000"/>
                </a:solidFill>
              </a:rPr>
              <a:t>算法设计</a:t>
            </a:r>
            <a:r>
              <a:rPr lang="en-US" altLang="zh-CN" sz="4000" b="1" dirty="0" smtClean="0">
                <a:solidFill>
                  <a:srgbClr val="C00000"/>
                </a:solidFill>
              </a:rPr>
              <a:t>:</a:t>
            </a:r>
            <a:r>
              <a:rPr lang="zh-CN" altLang="en-US" sz="4000" b="1" dirty="0" smtClean="0">
                <a:solidFill>
                  <a:srgbClr val="C00000"/>
                </a:solidFill>
              </a:rPr>
              <a:t>子问题划分</a:t>
            </a:r>
            <a:endParaRPr lang="en-US" altLang="zh-CN" sz="4000" b="1" dirty="0" smtClean="0">
              <a:solidFill>
                <a:srgbClr val="C00000"/>
              </a:solidFill>
            </a:endParaRPr>
          </a:p>
        </p:txBody>
      </p:sp>
      <p:sp>
        <p:nvSpPr>
          <p:cNvPr id="107524" name="Rectangle 3"/>
          <p:cNvSpPr>
            <a:spLocks noGrp="1" noChangeArrowheads="1"/>
          </p:cNvSpPr>
          <p:nvPr>
            <p:ph type="body" idx="1"/>
          </p:nvPr>
        </p:nvSpPr>
        <p:spPr>
          <a:xfrm>
            <a:off x="500063" y="1309836"/>
            <a:ext cx="8429625" cy="5143500"/>
          </a:xfrm>
        </p:spPr>
        <p:txBody>
          <a:bodyPr/>
          <a:lstStyle/>
          <a:p>
            <a:pPr>
              <a:lnSpc>
                <a:spcPct val="90000"/>
              </a:lnSpc>
              <a:buFont typeface="Wingdings" panose="05000000000000000000" pitchFamily="2" charset="2"/>
              <a:buNone/>
            </a:pP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 </a:t>
            </a:r>
            <a:r>
              <a:rPr lang="en-US" altLang="zh-CN" sz="2400" b="1" dirty="0" smtClean="0">
                <a:latin typeface="Times New Roman" panose="02020603050405020304" pitchFamily="18" charset="0"/>
              </a:rPr>
              <a:t>&lt; </a:t>
            </a:r>
            <a:r>
              <a:rPr lang="en-US" altLang="zh-CN" sz="2400" b="1" i="1" dirty="0" smtClean="0">
                <a:latin typeface="Times New Roman" panose="02020603050405020304" pitchFamily="18" charset="0"/>
              </a:rPr>
              <a:t>x</a:t>
            </a:r>
            <a:r>
              <a:rPr lang="en-US" altLang="zh-CN" sz="2400" b="1" i="1" baseline="-25000" dirty="0"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x</a:t>
            </a:r>
            <a:r>
              <a:rPr lang="en-US" altLang="zh-CN" sz="2400" b="1" i="1" baseline="-25000" dirty="0" smtClean="0">
                <a:latin typeface="Times New Roman" panose="02020603050405020304" pitchFamily="18" charset="0"/>
              </a:rPr>
              <a:t>i</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 … , </a:t>
            </a:r>
            <a:r>
              <a:rPr lang="en-US" altLang="zh-CN" sz="2400" b="1" i="1" dirty="0" err="1" smtClean="0">
                <a:latin typeface="Times New Roman" panose="02020603050405020304" pitchFamily="18" charset="0"/>
              </a:rPr>
              <a:t>x</a:t>
            </a:r>
            <a:r>
              <a:rPr lang="en-US" altLang="zh-CN" sz="2400" b="1" i="1" baseline="-25000" dirty="0" err="1" smtClean="0">
                <a:latin typeface="Times New Roman" panose="02020603050405020304" pitchFamily="18" charset="0"/>
              </a:rPr>
              <a:t>j</a:t>
            </a:r>
            <a:r>
              <a:rPr lang="en-US" altLang="zh-CN" sz="2400" b="1" i="1" baseline="-25000" dirty="0" smtClean="0">
                <a:latin typeface="Times New Roman" panose="02020603050405020304" pitchFamily="18" charset="0"/>
              </a:rPr>
              <a:t> </a:t>
            </a:r>
            <a:r>
              <a:rPr lang="en-US" altLang="zh-CN" sz="2400" b="1" dirty="0" smtClean="0">
                <a:latin typeface="Times New Roman" panose="02020603050405020304" pitchFamily="18" charset="0"/>
              </a:rPr>
              <a:t>&gt; </a:t>
            </a:r>
            <a:r>
              <a:rPr lang="zh-CN" altLang="en-US" sz="2400" b="1" dirty="0" smtClean="0">
                <a:latin typeface="Times New Roman" panose="02020603050405020304" pitchFamily="18" charset="0"/>
              </a:rPr>
              <a:t>是</a:t>
            </a:r>
            <a:r>
              <a:rPr lang="en-US" altLang="zh-CN" sz="2400" b="1" i="1" dirty="0" smtClean="0">
                <a:latin typeface="Times New Roman" panose="02020603050405020304" pitchFamily="18" charset="0"/>
              </a:rPr>
              <a:t>S </a:t>
            </a:r>
            <a:r>
              <a:rPr lang="zh-CN" altLang="en-US" sz="2400" b="1" dirty="0" smtClean="0">
                <a:latin typeface="Times New Roman" panose="02020603050405020304" pitchFamily="18" charset="0"/>
              </a:rPr>
              <a:t>以 </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a:t>
            </a:r>
            <a:r>
              <a:rPr lang="zh-CN" altLang="en-US" sz="2400" b="1" dirty="0" smtClean="0">
                <a:latin typeface="Times New Roman" panose="02020603050405020304" pitchFamily="18" charset="0"/>
              </a:rPr>
              <a:t>和 </a:t>
            </a:r>
            <a:r>
              <a:rPr lang="en-US" altLang="zh-CN" sz="2400" b="1" i="1" dirty="0" smtClean="0">
                <a:latin typeface="Times New Roman" panose="02020603050405020304" pitchFamily="18" charset="0"/>
              </a:rPr>
              <a:t>j </a:t>
            </a:r>
            <a:r>
              <a:rPr lang="zh-CN" altLang="en-US" sz="2400" b="1" dirty="0" smtClean="0">
                <a:latin typeface="Times New Roman" panose="02020603050405020304" pitchFamily="18" charset="0"/>
              </a:rPr>
              <a:t>作为边界的子数据集</a:t>
            </a:r>
          </a:p>
          <a:p>
            <a:pPr>
              <a:lnSpc>
                <a:spcPct val="90000"/>
              </a:lnSpc>
              <a:buFont typeface="Wingdings" panose="05000000000000000000" pitchFamily="2" charset="2"/>
              <a:buNone/>
            </a:pP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 &lt;</a:t>
            </a:r>
            <a:r>
              <a:rPr lang="en-US" altLang="zh-CN" sz="2400" b="1" i="1" dirty="0" err="1" smtClean="0">
                <a:latin typeface="Times New Roman" panose="02020603050405020304" pitchFamily="18" charset="0"/>
              </a:rPr>
              <a:t>a</a:t>
            </a:r>
            <a:r>
              <a:rPr lang="en-US" altLang="zh-CN" sz="2400" b="1" i="1" baseline="-25000" dirty="0" err="1" smtClean="0">
                <a:latin typeface="Times New Roman" panose="02020603050405020304" pitchFamily="18" charset="0"/>
              </a:rPr>
              <a:t>i</a:t>
            </a:r>
            <a:r>
              <a:rPr lang="zh-CN" altLang="en-US" sz="2400" b="1" baseline="-25000" dirty="0" smtClean="0">
                <a:latin typeface="Times New Roman" panose="02020603050405020304" pitchFamily="18" charset="0"/>
              </a:rPr>
              <a:t>－</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b</a:t>
            </a:r>
            <a:r>
              <a:rPr lang="en-US" altLang="zh-CN" sz="2400" b="1" i="1" baseline="-25000" dirty="0" smtClean="0">
                <a:latin typeface="Times New Roman" panose="02020603050405020304" pitchFamily="18" charset="0"/>
              </a:rPr>
              <a:t>i</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a</a:t>
            </a:r>
            <a:r>
              <a:rPr lang="en-US" altLang="zh-CN" sz="2400" b="1" i="1" baseline="-25000" dirty="0"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b</a:t>
            </a:r>
            <a:r>
              <a:rPr lang="en-US" altLang="zh-CN" sz="2400" b="1" i="1" baseline="-25000" dirty="0" smtClean="0">
                <a:latin typeface="Times New Roman" panose="02020603050405020304" pitchFamily="18" charset="0"/>
              </a:rPr>
              <a:t>i</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 … , </a:t>
            </a:r>
            <a:r>
              <a:rPr lang="en-US" altLang="zh-CN" sz="2400" b="1" i="1" dirty="0" err="1" smtClean="0">
                <a:latin typeface="Times New Roman" panose="02020603050405020304" pitchFamily="18" charset="0"/>
              </a:rPr>
              <a:t>b</a:t>
            </a:r>
            <a:r>
              <a:rPr lang="en-US" altLang="zh-CN" sz="2400" b="1" i="1" baseline="-25000" dirty="0" err="1" smtClean="0">
                <a:latin typeface="Times New Roman" panose="02020603050405020304" pitchFamily="18" charset="0"/>
              </a:rPr>
              <a:t>j</a:t>
            </a:r>
            <a:r>
              <a:rPr lang="en-US" altLang="zh-CN" sz="2400" b="1" dirty="0" smtClean="0">
                <a:latin typeface="Times New Roman" panose="02020603050405020304" pitchFamily="18" charset="0"/>
              </a:rPr>
              <a:t>, </a:t>
            </a:r>
            <a:r>
              <a:rPr lang="en-US" altLang="zh-CN" sz="2400" b="1" i="1" dirty="0" err="1" smtClean="0">
                <a:latin typeface="Times New Roman" panose="02020603050405020304" pitchFamily="18" charset="0"/>
              </a:rPr>
              <a:t>a</a:t>
            </a:r>
            <a:r>
              <a:rPr lang="en-US" altLang="zh-CN" sz="2400" b="1" i="1" baseline="-25000" dirty="0" err="1" smtClean="0">
                <a:latin typeface="Times New Roman" panose="02020603050405020304" pitchFamily="18" charset="0"/>
              </a:rPr>
              <a:t>j</a:t>
            </a:r>
            <a:r>
              <a:rPr lang="en-US" altLang="zh-CN" sz="2400" b="1" dirty="0" smtClean="0">
                <a:latin typeface="Times New Roman" panose="02020603050405020304" pitchFamily="18" charset="0"/>
              </a:rPr>
              <a:t>&gt;</a:t>
            </a:r>
            <a:r>
              <a:rPr lang="zh-CN" altLang="en-US" sz="2400" b="1" dirty="0" smtClean="0">
                <a:latin typeface="Times New Roman" panose="02020603050405020304" pitchFamily="18" charset="0"/>
              </a:rPr>
              <a:t>是对应</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err="1" smtClean="0">
                <a:latin typeface="Times New Roman" panose="02020603050405020304" pitchFamily="18" charset="0"/>
              </a:rPr>
              <a:t>,</a:t>
            </a:r>
            <a:r>
              <a:rPr lang="en-US" altLang="zh-CN" sz="2400" b="1" i="1" dirty="0" err="1" smtClean="0">
                <a:latin typeface="Times New Roman" panose="02020603050405020304" pitchFamily="18" charset="0"/>
              </a:rPr>
              <a:t>j</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存取概率分布</a:t>
            </a:r>
          </a:p>
          <a:p>
            <a:pPr>
              <a:buFont typeface="Arial" panose="020B0604020202020204" pitchFamily="34" charset="0"/>
              <a:buNone/>
            </a:pPr>
            <a:r>
              <a:rPr lang="zh-CN" altLang="en-US" sz="2400" b="1" dirty="0" smtClean="0">
                <a:latin typeface="Times New Roman" panose="02020603050405020304" pitchFamily="18" charset="0"/>
              </a:rPr>
              <a:t>例</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=&lt;</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 B</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 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 D</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 E</a:t>
            </a:r>
            <a:r>
              <a:rPr lang="en-US" altLang="zh-CN" sz="2400" b="1" dirty="0" smtClean="0">
                <a:latin typeface="Times New Roman" panose="02020603050405020304" pitchFamily="18" charset="0"/>
                <a:cs typeface="Times New Roman" panose="02020603050405020304" pitchFamily="18" charset="0"/>
              </a:rPr>
              <a:t>&gt;</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i="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P</a:t>
            </a:r>
            <a:r>
              <a:rPr lang="en-US" altLang="zh-CN" sz="2400" b="1" dirty="0" smtClean="0">
                <a:latin typeface="Times New Roman" panose="02020603050405020304" pitchFamily="18" charset="0"/>
                <a:cs typeface="Times New Roman" panose="02020603050405020304" pitchFamily="18" charset="0"/>
              </a:rPr>
              <a:t>=&lt;0.04, </a:t>
            </a:r>
            <a:r>
              <a:rPr lang="en-US" altLang="zh-CN" sz="2400" b="1" u="sng"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 0.02, </a:t>
            </a:r>
            <a:r>
              <a:rPr lang="en-US" altLang="zh-CN" sz="2400" b="1" u="sng" dirty="0" smtClean="0">
                <a:solidFill>
                  <a:srgbClr val="FF0000"/>
                </a:solidFill>
                <a:latin typeface="Times New Roman" panose="02020603050405020304" pitchFamily="18" charset="0"/>
                <a:cs typeface="Times New Roman" panose="02020603050405020304" pitchFamily="18" charset="0"/>
              </a:rPr>
              <a:t>0.3</a:t>
            </a:r>
            <a:r>
              <a:rPr lang="en-US" altLang="zh-CN" sz="2400" b="1" dirty="0" smtClean="0">
                <a:latin typeface="Times New Roman" panose="02020603050405020304" pitchFamily="18" charset="0"/>
                <a:cs typeface="Times New Roman" panose="02020603050405020304" pitchFamily="18" charset="0"/>
              </a:rPr>
              <a:t>, 0.02, </a:t>
            </a:r>
            <a:r>
              <a:rPr lang="en-US" altLang="zh-CN" sz="2400" b="1" u="sng"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 0.05, </a:t>
            </a:r>
            <a:r>
              <a:rPr lang="en-US" altLang="zh-CN" sz="2400" b="1" u="sng" dirty="0" smtClean="0">
                <a:solidFill>
                  <a:srgbClr val="FF0000"/>
                </a:solidFill>
                <a:latin typeface="Times New Roman" panose="02020603050405020304" pitchFamily="18" charset="0"/>
                <a:cs typeface="Times New Roman" panose="02020603050405020304" pitchFamily="18" charset="0"/>
              </a:rPr>
              <a:t>0.2</a:t>
            </a:r>
            <a:r>
              <a:rPr lang="en-US" altLang="zh-CN" sz="2400" b="1" dirty="0" smtClean="0">
                <a:latin typeface="Times New Roman" panose="02020603050405020304" pitchFamily="18" charset="0"/>
                <a:cs typeface="Times New Roman" panose="02020603050405020304" pitchFamily="18" charset="0"/>
              </a:rPr>
              <a:t>, 0.06, </a:t>
            </a:r>
            <a:r>
              <a:rPr lang="en-US" altLang="zh-CN" sz="2400" b="1" u="sng" dirty="0" smtClean="0">
                <a:solidFill>
                  <a:srgbClr val="FF0000"/>
                </a:solidFill>
                <a:latin typeface="Times New Roman" panose="02020603050405020304" pitchFamily="18" charset="0"/>
                <a:cs typeface="Times New Roman" panose="02020603050405020304" pitchFamily="18" charset="0"/>
              </a:rPr>
              <a:t>0.1</a:t>
            </a:r>
            <a:r>
              <a:rPr lang="en-US" altLang="zh-CN" sz="2400" b="1" dirty="0" smtClean="0">
                <a:latin typeface="Times New Roman" panose="02020603050405020304" pitchFamily="18" charset="0"/>
                <a:cs typeface="Times New Roman" panose="02020603050405020304" pitchFamily="18" charset="0"/>
              </a:rPr>
              <a:t>, 0.01&gt; </a:t>
            </a:r>
            <a:endParaRPr lang="zh-CN" altLang="en-US" sz="2400" b="1" dirty="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   S</a:t>
            </a:r>
            <a:r>
              <a:rPr lang="en-US" altLang="zh-CN" sz="2400" b="1" dirty="0" smtClean="0">
                <a:latin typeface="Times New Roman" panose="02020603050405020304" pitchFamily="18" charset="0"/>
                <a:cs typeface="Times New Roman" panose="02020603050405020304" pitchFamily="18" charset="0"/>
              </a:rPr>
              <a:t>[2,4]=&lt;</a:t>
            </a:r>
            <a:r>
              <a:rPr lang="en-US" altLang="zh-CN" sz="2400" b="1" i="1"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&gt; </a:t>
            </a:r>
          </a:p>
          <a:p>
            <a:pPr>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[2,4]=&lt;0.02, </a:t>
            </a:r>
            <a:r>
              <a:rPr lang="en-US" altLang="zh-CN" sz="2400" b="1" u="sng" dirty="0" smtClean="0">
                <a:solidFill>
                  <a:srgbClr val="FF0000"/>
                </a:solidFill>
                <a:latin typeface="Times New Roman" panose="02020603050405020304" pitchFamily="18" charset="0"/>
              </a:rPr>
              <a:t>0.3</a:t>
            </a:r>
            <a:r>
              <a:rPr lang="en-US" altLang="zh-CN" sz="2400" b="1" dirty="0" smtClean="0">
                <a:latin typeface="Times New Roman" panose="02020603050405020304" pitchFamily="18" charset="0"/>
              </a:rPr>
              <a:t>, 0.02, </a:t>
            </a:r>
            <a:r>
              <a:rPr lang="en-US" altLang="zh-CN" sz="2400" b="1" u="sng" dirty="0" smtClean="0">
                <a:solidFill>
                  <a:srgbClr val="FF0000"/>
                </a:solidFill>
                <a:latin typeface="Times New Roman" panose="02020603050405020304" pitchFamily="18" charset="0"/>
              </a:rPr>
              <a:t>0.1</a:t>
            </a:r>
            <a:r>
              <a:rPr lang="en-US" altLang="zh-CN" sz="2400" b="1" dirty="0" smtClean="0">
                <a:latin typeface="Times New Roman" panose="02020603050405020304" pitchFamily="18" charset="0"/>
              </a:rPr>
              <a:t>, 0.05, </a:t>
            </a:r>
            <a:r>
              <a:rPr lang="en-US" altLang="zh-CN" sz="2400" b="1" u="sng" dirty="0" smtClean="0">
                <a:solidFill>
                  <a:srgbClr val="FF0000"/>
                </a:solidFill>
                <a:latin typeface="Times New Roman" panose="02020603050405020304" pitchFamily="18" charset="0"/>
              </a:rPr>
              <a:t>0.2</a:t>
            </a:r>
            <a:r>
              <a:rPr lang="en-US" altLang="zh-CN" sz="2400" b="1" dirty="0" smtClean="0">
                <a:latin typeface="Times New Roman" panose="02020603050405020304" pitchFamily="18" charset="0"/>
              </a:rPr>
              <a:t>, 0.06&gt;</a:t>
            </a:r>
          </a:p>
          <a:p>
            <a:pPr>
              <a:lnSpc>
                <a:spcPct val="90000"/>
              </a:lnSpc>
              <a:buFont typeface="Wingdings" panose="05000000000000000000" pitchFamily="2" charset="2"/>
              <a:buNone/>
            </a:pPr>
            <a:r>
              <a:rPr lang="zh-CN" altLang="en-US" sz="2400" b="1" dirty="0" smtClean="0">
                <a:latin typeface="Times New Roman" panose="02020603050405020304" pitchFamily="18" charset="0"/>
              </a:rPr>
              <a:t>子问题划分：以 </a:t>
            </a:r>
            <a:r>
              <a:rPr lang="en-US" altLang="zh-CN" sz="2400" b="1" i="1" dirty="0" err="1" smtClean="0">
                <a:latin typeface="Times New Roman" panose="02020603050405020304" pitchFamily="18" charset="0"/>
              </a:rPr>
              <a:t>x</a:t>
            </a:r>
            <a:r>
              <a:rPr lang="en-US" altLang="zh-CN" sz="2400" b="1" i="1" baseline="-25000" dirty="0" err="1" smtClean="0">
                <a:latin typeface="Times New Roman" panose="02020603050405020304" pitchFamily="18" charset="0"/>
              </a:rPr>
              <a:t>k</a:t>
            </a:r>
            <a:r>
              <a:rPr lang="en-US" altLang="zh-CN" sz="2400" b="1" i="1" baseline="-25000" dirty="0" smtClean="0">
                <a:latin typeface="Times New Roman" panose="02020603050405020304" pitchFamily="18" charset="0"/>
              </a:rPr>
              <a:t> </a:t>
            </a:r>
            <a:r>
              <a:rPr lang="zh-CN" altLang="en-US" sz="2400" b="1" dirty="0" smtClean="0">
                <a:latin typeface="Times New Roman" panose="02020603050405020304" pitchFamily="18" charset="0"/>
              </a:rPr>
              <a:t>作为根，划分成两个子问题：</a:t>
            </a:r>
          </a:p>
          <a:p>
            <a:pPr>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1],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1]</a:t>
            </a:r>
          </a:p>
          <a:p>
            <a:pPr>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+1</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smtClean="0">
                <a:latin typeface="Times New Roman" panose="02020603050405020304" pitchFamily="18" charset="0"/>
              </a:rPr>
              <a:t>k</a:t>
            </a:r>
            <a:r>
              <a:rPr lang="en-US" altLang="zh-CN" sz="2400" b="1" dirty="0" smtClean="0">
                <a:latin typeface="Times New Roman" panose="02020603050405020304" pitchFamily="18" charset="0"/>
              </a:rPr>
              <a:t>+1</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a:t>
            </a:r>
          </a:p>
          <a:p>
            <a:pPr>
              <a:lnSpc>
                <a:spcPct val="90000"/>
              </a:lnSpc>
              <a:buFont typeface="Wingdings" panose="05000000000000000000" pitchFamily="2" charset="2"/>
              <a:buNone/>
            </a:pPr>
            <a:r>
              <a:rPr lang="zh-CN" altLang="en-US" sz="2400" b="1" dirty="0" smtClean="0">
                <a:latin typeface="Times New Roman" panose="02020603050405020304" pitchFamily="18" charset="0"/>
              </a:rPr>
              <a:t>例</a:t>
            </a:r>
            <a:r>
              <a:rPr lang="en-US" altLang="zh-CN" sz="2400" b="1" dirty="0" smtClean="0">
                <a:latin typeface="Times New Roman" panose="02020603050405020304" pitchFamily="18" charset="0"/>
              </a:rPr>
              <a:t>:</a:t>
            </a:r>
            <a:r>
              <a:rPr lang="zh-CN" altLang="en-US" sz="2400" b="1" dirty="0" smtClean="0">
                <a:latin typeface="Times New Roman" panose="02020603050405020304" pitchFamily="18" charset="0"/>
              </a:rPr>
              <a:t>  </a:t>
            </a:r>
            <a:r>
              <a:rPr lang="zh-CN" altLang="en-US" sz="2400" b="1" dirty="0" smtClean="0">
                <a:latin typeface="Times New Roman" panose="02020603050405020304" pitchFamily="18" charset="0"/>
              </a:rPr>
              <a:t>以 </a:t>
            </a:r>
            <a:r>
              <a:rPr lang="en-US" altLang="zh-CN" sz="2400" b="1" i="1" dirty="0" smtClean="0">
                <a:latin typeface="Times New Roman" panose="02020603050405020304" pitchFamily="18" charset="0"/>
              </a:rPr>
              <a:t>B</a:t>
            </a:r>
            <a:r>
              <a:rPr lang="zh-CN" altLang="en-US" sz="2400" b="1" dirty="0" smtClean="0">
                <a:latin typeface="Times New Roman" panose="02020603050405020304" pitchFamily="18" charset="0"/>
              </a:rPr>
              <a:t>为根，划分成以下子问题：</a:t>
            </a:r>
          </a:p>
          <a:p>
            <a:pPr>
              <a:lnSpc>
                <a:spcPct val="90000"/>
              </a:lnSpc>
              <a:buFont typeface="Wingdings" panose="05000000000000000000" pitchFamily="2" charset="2"/>
              <a:buNone/>
            </a:pPr>
            <a:r>
              <a:rPr lang="en-US" altLang="zh-CN" sz="2400" b="1" i="1" dirty="0" smtClean="0">
                <a:latin typeface="Times New Roman" panose="02020603050405020304" pitchFamily="18" charset="0"/>
              </a:rPr>
              <a:t>       S</a:t>
            </a:r>
            <a:r>
              <a:rPr lang="en-US" altLang="zh-CN" sz="2400" b="1" dirty="0" smtClean="0">
                <a:latin typeface="Times New Roman" panose="02020603050405020304" pitchFamily="18" charset="0"/>
              </a:rPr>
              <a:t>[1,1]=&lt;</a:t>
            </a:r>
            <a:r>
              <a:rPr lang="en-US" altLang="zh-CN" sz="2400" b="1" i="1" dirty="0" smtClean="0">
                <a:latin typeface="Times New Roman" panose="02020603050405020304" pitchFamily="18" charset="0"/>
              </a:rPr>
              <a:t>A</a:t>
            </a:r>
            <a:r>
              <a:rPr lang="en-US" altLang="zh-CN" sz="2400" b="1" dirty="0" smtClean="0">
                <a:latin typeface="Times New Roman" panose="02020603050405020304" pitchFamily="18" charset="0"/>
              </a:rPr>
              <a:t>&gt;</a:t>
            </a:r>
            <a:r>
              <a:rPr lang="zh-CN" altLang="en-US" sz="2400" b="1" dirty="0" smtClean="0">
                <a:latin typeface="Times New Roman" panose="02020603050405020304" pitchFamily="18" charset="0"/>
              </a:rPr>
              <a:t>，</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[1,1]=&lt;0.04, </a:t>
            </a:r>
            <a:r>
              <a:rPr lang="en-US" altLang="zh-CN" sz="2400" b="1" u="sng" dirty="0" smtClean="0">
                <a:solidFill>
                  <a:srgbClr val="FF0000"/>
                </a:solidFill>
                <a:latin typeface="Times New Roman" panose="02020603050405020304" pitchFamily="18" charset="0"/>
              </a:rPr>
              <a:t>0.1</a:t>
            </a:r>
            <a:r>
              <a:rPr lang="en-US" altLang="zh-CN" sz="2400" b="1" dirty="0" smtClean="0">
                <a:latin typeface="Times New Roman" panose="02020603050405020304" pitchFamily="18" charset="0"/>
              </a:rPr>
              <a:t>, 0.02&gt;</a:t>
            </a:r>
          </a:p>
          <a:p>
            <a:pPr>
              <a:lnSpc>
                <a:spcPct val="90000"/>
              </a:lnSpc>
              <a:buFont typeface="Wingdings" panose="05000000000000000000" pitchFamily="2" charset="2"/>
              <a:buNone/>
            </a:pPr>
            <a:r>
              <a:rPr lang="en-US" altLang="zh-CN" sz="2400" b="1" dirty="0" smtClean="0">
                <a:latin typeface="Times New Roman" panose="02020603050405020304" pitchFamily="18" charset="0"/>
              </a:rPr>
              <a:t>       S[3,5]=&lt;</a:t>
            </a:r>
            <a:r>
              <a:rPr lang="en-US" altLang="zh-CN" sz="2400" b="1" i="1" dirty="0" smtClean="0">
                <a:latin typeface="Times New Roman" panose="02020603050405020304" pitchFamily="18" charset="0"/>
              </a:rPr>
              <a:t>C,D,E</a:t>
            </a:r>
            <a:r>
              <a:rPr lang="en-US" altLang="zh-CN" sz="2400" b="1" dirty="0" smtClean="0">
                <a:latin typeface="Times New Roman" panose="02020603050405020304" pitchFamily="18" charset="0"/>
              </a:rPr>
              <a:t>&gt;,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[3,5]=&lt;0.02, </a:t>
            </a:r>
            <a:r>
              <a:rPr lang="en-US" altLang="zh-CN" sz="2400" b="1" u="sng" dirty="0" smtClean="0">
                <a:solidFill>
                  <a:srgbClr val="FF3300"/>
                </a:solidFill>
                <a:latin typeface="Times New Roman" panose="02020603050405020304" pitchFamily="18" charset="0"/>
              </a:rPr>
              <a:t>0.1</a:t>
            </a:r>
            <a:r>
              <a:rPr lang="en-US" altLang="zh-CN" sz="2400" b="1" dirty="0" smtClean="0">
                <a:latin typeface="Times New Roman" panose="02020603050405020304" pitchFamily="18" charset="0"/>
              </a:rPr>
              <a:t>, 0.05, </a:t>
            </a:r>
            <a:r>
              <a:rPr lang="en-US" altLang="zh-CN" sz="2400" b="1" u="sng" dirty="0" smtClean="0">
                <a:solidFill>
                  <a:srgbClr val="FF3300"/>
                </a:solidFill>
                <a:latin typeface="Times New Roman" panose="02020603050405020304" pitchFamily="18" charset="0"/>
              </a:rPr>
              <a:t>0.2</a:t>
            </a:r>
            <a:r>
              <a:rPr lang="en-US" altLang="zh-CN" sz="2400" b="1" dirty="0" smtClean="0">
                <a:latin typeface="Times New Roman" panose="02020603050405020304" pitchFamily="18" charset="0"/>
              </a:rPr>
              <a:t>, 0.06,</a:t>
            </a:r>
            <a:r>
              <a:rPr lang="en-US" altLang="zh-CN" sz="2400" b="1" u="sng" dirty="0" smtClean="0">
                <a:solidFill>
                  <a:srgbClr val="FF3300"/>
                </a:solidFill>
                <a:latin typeface="Times New Roman" panose="02020603050405020304" pitchFamily="18" charset="0"/>
              </a:rPr>
              <a:t>0.1</a:t>
            </a:r>
            <a:r>
              <a:rPr lang="en-US" altLang="zh-CN" sz="2400" b="1" dirty="0" smtClean="0">
                <a:latin typeface="Times New Roman" panose="02020603050405020304" pitchFamily="18" charset="0"/>
              </a:rPr>
              <a:t>,0.01&gt;</a:t>
            </a:r>
          </a:p>
          <a:p>
            <a:pPr>
              <a:lnSpc>
                <a:spcPct val="90000"/>
              </a:lnSpc>
              <a:buFont typeface="Wingdings" panose="05000000000000000000" pitchFamily="2" charset="2"/>
              <a:buNone/>
            </a:pPr>
            <a:endParaRPr lang="en-US" altLang="zh-CN" sz="2400" b="1" dirty="0" smtClean="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sldNum" sz="quarter" idx="12"/>
          </p:nvPr>
        </p:nvSpPr>
        <p:spPr bwMode="auto">
          <a:xfrm>
            <a:off x="6553200" y="616530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4080F72-3772-4585-9319-63731D71C218}" type="slidenum">
              <a:rPr lang="en-US" altLang="zh-CN" sz="1800" smtClean="0"/>
              <a:pPr>
                <a:spcBef>
                  <a:spcPct val="0"/>
                </a:spcBef>
                <a:buFontTx/>
                <a:buNone/>
              </a:pPr>
              <a:t>49</a:t>
            </a:fld>
            <a:endParaRPr lang="en-US" altLang="zh-CN" sz="1800" smtClean="0"/>
          </a:p>
        </p:txBody>
      </p:sp>
      <p:sp>
        <p:nvSpPr>
          <p:cNvPr id="108547" name="Rectangle 2"/>
          <p:cNvSpPr>
            <a:spLocks noGrp="1" noChangeArrowheads="1"/>
          </p:cNvSpPr>
          <p:nvPr>
            <p:ph type="title"/>
          </p:nvPr>
        </p:nvSpPr>
        <p:spPr>
          <a:xfrm>
            <a:off x="457200" y="582563"/>
            <a:ext cx="8229600" cy="633412"/>
          </a:xfrm>
        </p:spPr>
        <p:txBody>
          <a:bodyPr/>
          <a:lstStyle/>
          <a:p>
            <a:r>
              <a:rPr lang="zh-CN" altLang="en-US" sz="4000" b="1" smtClean="0">
                <a:solidFill>
                  <a:srgbClr val="C00000"/>
                </a:solidFill>
              </a:rPr>
              <a:t>递推方程</a:t>
            </a:r>
          </a:p>
        </p:txBody>
      </p:sp>
      <p:sp>
        <p:nvSpPr>
          <p:cNvPr id="108548" name="Rectangle 3"/>
          <p:cNvSpPr>
            <a:spLocks noGrp="1" noChangeArrowheads="1"/>
          </p:cNvSpPr>
          <p:nvPr>
            <p:ph type="body" idx="1"/>
          </p:nvPr>
        </p:nvSpPr>
        <p:spPr>
          <a:xfrm>
            <a:off x="457200" y="1450925"/>
            <a:ext cx="8229600" cy="3714750"/>
          </a:xfrm>
        </p:spPr>
        <p:txBody>
          <a:bodyPr/>
          <a:lstStyle/>
          <a:p>
            <a:pPr>
              <a:buFont typeface="Wingdings" panose="05000000000000000000" pitchFamily="2" charset="2"/>
              <a:buNone/>
            </a:pPr>
            <a:r>
              <a:rPr lang="zh-CN" altLang="en-US" sz="2400" b="1" dirty="0" smtClean="0">
                <a:latin typeface="Times New Roman" panose="02020603050405020304" pitchFamily="18" charset="0"/>
              </a:rPr>
              <a:t>设 </a:t>
            </a:r>
            <a:r>
              <a:rPr lang="en-US" altLang="zh-CN" sz="2400" b="1" i="1" dirty="0" smtClean="0">
                <a:latin typeface="Times New Roman" panose="02020603050405020304" pitchFamily="18" charset="0"/>
              </a:rPr>
              <a:t>m</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j</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是相对于输入 </a:t>
            </a:r>
            <a:r>
              <a:rPr lang="en-US" altLang="zh-CN" sz="2400" b="1" i="1" dirty="0" smtClean="0">
                <a:latin typeface="Times New Roman" panose="02020603050405020304" pitchFamily="18" charset="0"/>
              </a:rPr>
              <a:t>S</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和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的最优二叉搜索树</a:t>
            </a:r>
          </a:p>
          <a:p>
            <a:pPr>
              <a:buFont typeface="Wingdings" panose="05000000000000000000" pitchFamily="2" charset="2"/>
              <a:buNone/>
            </a:pPr>
            <a:r>
              <a:rPr lang="zh-CN" altLang="en-US" sz="2400" b="1" dirty="0" smtClean="0">
                <a:latin typeface="Times New Roman" panose="02020603050405020304" pitchFamily="18" charset="0"/>
              </a:rPr>
              <a:t>的平均比较次数，令</a:t>
            </a:r>
          </a:p>
          <a:p>
            <a:pPr>
              <a:buFont typeface="Wingdings" panose="05000000000000000000" pitchFamily="2" charset="2"/>
              <a:buNone/>
            </a:pPr>
            <a:endParaRPr lang="zh-CN" altLang="en-US" sz="2400" b="1" dirty="0" smtClean="0">
              <a:latin typeface="Times New Roman" panose="02020603050405020304" pitchFamily="18" charset="0"/>
            </a:endParaRPr>
          </a:p>
          <a:p>
            <a:pPr>
              <a:buFont typeface="Wingdings" panose="05000000000000000000" pitchFamily="2" charset="2"/>
              <a:buNone/>
            </a:pPr>
            <a:endParaRPr lang="zh-CN" altLang="en-US" sz="2400" b="1" dirty="0" smtClean="0">
              <a:latin typeface="Times New Roman" panose="02020603050405020304" pitchFamily="18" charset="0"/>
            </a:endParaRPr>
          </a:p>
          <a:p>
            <a:pPr>
              <a:spcBef>
                <a:spcPct val="45000"/>
              </a:spcBef>
              <a:buFont typeface="Wingdings" panose="05000000000000000000" pitchFamily="2" charset="2"/>
              <a:buNone/>
            </a:pPr>
            <a:r>
              <a:rPr lang="zh-CN" altLang="en-US" sz="2400" b="1" dirty="0" smtClean="0">
                <a:latin typeface="Times New Roman" panose="02020603050405020304" pitchFamily="18" charset="0"/>
              </a:rPr>
              <a:t>是 </a:t>
            </a:r>
            <a:r>
              <a:rPr lang="en-US" altLang="zh-CN" sz="2400" b="1" i="1" dirty="0" smtClean="0">
                <a:latin typeface="Times New Roman" panose="02020603050405020304" pitchFamily="18" charset="0"/>
              </a:rPr>
              <a:t>P</a:t>
            </a:r>
            <a:r>
              <a:rPr lang="en-US" altLang="zh-CN" sz="2400" b="1" dirty="0" smtClean="0">
                <a:latin typeface="Times New Roman" panose="02020603050405020304" pitchFamily="18" charset="0"/>
              </a:rPr>
              <a:t>[</a:t>
            </a:r>
            <a:r>
              <a:rPr lang="en-US" altLang="zh-CN" sz="2400" b="1" i="1" dirty="0" err="1" smtClean="0">
                <a:latin typeface="Times New Roman" panose="02020603050405020304" pitchFamily="18" charset="0"/>
              </a:rPr>
              <a:t>i</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j</a:t>
            </a:r>
            <a:r>
              <a:rPr lang="en-US" altLang="zh-CN" sz="2400" b="1" dirty="0" smtClean="0">
                <a:latin typeface="Times New Roman" panose="02020603050405020304" pitchFamily="18" charset="0"/>
              </a:rPr>
              <a:t>] </a:t>
            </a:r>
            <a:r>
              <a:rPr lang="zh-CN" altLang="en-US" sz="2400" b="1" dirty="0" smtClean="0">
                <a:latin typeface="Times New Roman" panose="02020603050405020304" pitchFamily="18" charset="0"/>
              </a:rPr>
              <a:t>中所有概率（包括数据元素与空隙）之和</a:t>
            </a:r>
            <a:endParaRPr lang="en-US" altLang="zh-CN" sz="2400" b="1" dirty="0" smtClean="0">
              <a:latin typeface="Times New Roman" panose="02020603050405020304" pitchFamily="18" charset="0"/>
            </a:endParaRPr>
          </a:p>
          <a:p>
            <a:pPr>
              <a:spcBef>
                <a:spcPts val="1800"/>
              </a:spcBef>
              <a:buFont typeface="Wingdings" panose="05000000000000000000" pitchFamily="2" charset="2"/>
              <a:buNone/>
            </a:pPr>
            <a:r>
              <a:rPr lang="zh-CN" altLang="en-US" sz="2400" b="1" dirty="0" smtClean="0">
                <a:latin typeface="Times New Roman" panose="02020603050405020304" pitchFamily="18" charset="0"/>
              </a:rPr>
              <a:t>递推方程：</a:t>
            </a:r>
            <a:endParaRPr lang="en-US" altLang="zh-CN" sz="2400" b="1" dirty="0" smtClean="0">
              <a:latin typeface="Times New Roman" panose="02020603050405020304" pitchFamily="18" charset="0"/>
            </a:endParaRPr>
          </a:p>
          <a:p>
            <a:pPr>
              <a:spcBef>
                <a:spcPct val="45000"/>
              </a:spcBef>
              <a:buFont typeface="Wingdings" panose="05000000000000000000" pitchFamily="2" charset="2"/>
              <a:buNone/>
            </a:pPr>
            <a:endParaRPr lang="zh-CN" altLang="en-US" sz="2400" b="1" dirty="0" smtClean="0">
              <a:latin typeface="Times New Roman" panose="02020603050405020304" pitchFamily="18" charset="0"/>
            </a:endParaRPr>
          </a:p>
        </p:txBody>
      </p:sp>
      <p:graphicFrame>
        <p:nvGraphicFramePr>
          <p:cNvPr id="108550" name="Object 4"/>
          <p:cNvGraphicFramePr>
            <a:graphicFrameLocks noChangeAspect="1"/>
          </p:cNvGraphicFramePr>
          <p:nvPr>
            <p:extLst>
              <p:ext uri="{D42A27DB-BD31-4B8C-83A1-F6EECF244321}">
                <p14:modId xmlns:p14="http://schemas.microsoft.com/office/powerpoint/2010/main" val="759758286"/>
              </p:ext>
            </p:extLst>
          </p:nvPr>
        </p:nvGraphicFramePr>
        <p:xfrm>
          <a:off x="2484438" y="2308175"/>
          <a:ext cx="2990850" cy="1000125"/>
        </p:xfrm>
        <a:graphic>
          <a:graphicData uri="http://schemas.openxmlformats.org/presentationml/2006/ole">
            <mc:AlternateContent xmlns:mc="http://schemas.openxmlformats.org/markup-compatibility/2006">
              <mc:Choice xmlns:v="urn:schemas-microsoft-com:vml" Requires="v">
                <p:oleObj spid="_x0000_s108556" name="公式" r:id="rId3" imgW="1397000" imgH="469900" progId="Equation.3">
                  <p:embed/>
                </p:oleObj>
              </mc:Choice>
              <mc:Fallback>
                <p:oleObj name="公式" r:id="rId3" imgW="13970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08175"/>
                        <a:ext cx="29908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1" name="Object 7"/>
          <p:cNvGraphicFramePr>
            <a:graphicFrameLocks noChangeAspect="1"/>
          </p:cNvGraphicFramePr>
          <p:nvPr>
            <p:extLst>
              <p:ext uri="{D42A27DB-BD31-4B8C-83A1-F6EECF244321}">
                <p14:modId xmlns:p14="http://schemas.microsoft.com/office/powerpoint/2010/main" val="471345990"/>
              </p:ext>
            </p:extLst>
          </p:nvPr>
        </p:nvGraphicFramePr>
        <p:xfrm>
          <a:off x="611560" y="4540011"/>
          <a:ext cx="7752407" cy="1177925"/>
        </p:xfrm>
        <a:graphic>
          <a:graphicData uri="http://schemas.openxmlformats.org/presentationml/2006/ole">
            <mc:AlternateContent xmlns:mc="http://schemas.openxmlformats.org/markup-compatibility/2006">
              <mc:Choice xmlns:v="urn:schemas-microsoft-com:vml" Requires="v">
                <p:oleObj spid="_x0000_s108557" name="公式" r:id="rId5" imgW="3822700" imgH="520700" progId="Equation.3">
                  <p:embed/>
                </p:oleObj>
              </mc:Choice>
              <mc:Fallback>
                <p:oleObj name="公式" r:id="rId5" imgW="3822700" imgH="520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540011"/>
                        <a:ext cx="7752407" cy="1177925"/>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99A4C23-143C-4B68-B363-1683ED5F2660}" type="slidenum">
              <a:rPr lang="en-US" altLang="zh-CN" sz="1800" smtClean="0"/>
              <a:pPr>
                <a:spcBef>
                  <a:spcPct val="0"/>
                </a:spcBef>
                <a:buFontTx/>
                <a:buNone/>
              </a:pPr>
              <a:t>5</a:t>
            </a:fld>
            <a:endParaRPr lang="en-US" altLang="zh-CN" sz="1800" smtClean="0"/>
          </a:p>
        </p:txBody>
      </p:sp>
      <p:sp>
        <p:nvSpPr>
          <p:cNvPr id="24579" name="Rectangle 2"/>
          <p:cNvSpPr>
            <a:spLocks noChangeArrowheads="1"/>
          </p:cNvSpPr>
          <p:nvPr/>
        </p:nvSpPr>
        <p:spPr bwMode="auto">
          <a:xfrm>
            <a:off x="333177" y="1283865"/>
            <a:ext cx="8353623" cy="46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76225">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dirty="0" smtClean="0">
                <a:solidFill>
                  <a:srgbClr val="A50021"/>
                </a:solidFill>
                <a:latin typeface="Times New Roman" panose="02020603050405020304" pitchFamily="18" charset="0"/>
                <a:cs typeface="Times New Roman" panose="02020603050405020304" pitchFamily="18" charset="0"/>
              </a:rPr>
              <a:t>例</a:t>
            </a:r>
            <a:r>
              <a:rPr lang="en-US" altLang="zh-CN" sz="2400" b="1" dirty="0" smtClean="0">
                <a:solidFill>
                  <a:srgbClr val="A50021"/>
                </a:solidFill>
                <a:latin typeface="Times New Roman" panose="02020603050405020304" pitchFamily="18" charset="0"/>
                <a:cs typeface="Times New Roman" panose="02020603050405020304" pitchFamily="18" charset="0"/>
              </a:rPr>
              <a:t>3.3</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矩阵乘法：</a:t>
            </a:r>
            <a:r>
              <a:rPr lang="zh-CN" altLang="en-US" sz="20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设</a:t>
            </a:r>
            <a:r>
              <a:rPr lang="en-US" altLang="zh-CN" sz="2400" b="1" i="1" dirty="0">
                <a:latin typeface="Times New Roman" panose="02020603050405020304" pitchFamily="18" charset="0"/>
                <a:cs typeface="Times New Roman" panose="02020603050405020304" pitchFamily="18" charset="0"/>
              </a:rPr>
              <a:t>A</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 ,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为矩阵序列，</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为 </a:t>
            </a:r>
            <a:r>
              <a:rPr lang="en-US" altLang="zh-CN" sz="2400" b="1" i="1" dirty="0" smtClean="0">
                <a:latin typeface="Times New Roman" panose="02020603050405020304" pitchFamily="18" charset="0"/>
                <a:cs typeface="Times New Roman" panose="02020603050405020304" pitchFamily="18" charset="0"/>
              </a:rPr>
              <a:t>P</a:t>
            </a:r>
            <a:r>
              <a:rPr lang="en-US" altLang="zh-CN" sz="2400" b="1" i="1" baseline="-30000" dirty="0" smtClean="0">
                <a:latin typeface="Times New Roman" panose="02020603050405020304" pitchFamily="18" charset="0"/>
                <a:cs typeface="Times New Roman" panose="02020603050405020304" pitchFamily="18" charset="0"/>
              </a:rPr>
              <a:t>i</a:t>
            </a:r>
            <a:r>
              <a:rPr lang="en-US" altLang="zh-CN" sz="2400" b="1" baseline="-30000" dirty="0" smtClean="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P</a:t>
            </a:r>
            <a:r>
              <a:rPr lang="en-US" altLang="zh-CN" sz="2400" b="1" i="1" baseline="-30000" dirty="0" smtClean="0">
                <a:latin typeface="Times New Roman" panose="02020603050405020304" pitchFamily="18" charset="0"/>
                <a:cs typeface="Times New Roman" panose="02020603050405020304" pitchFamily="18" charset="0"/>
                <a:sym typeface="Symbol" panose="05050102010706020507" pitchFamily="18" charset="2"/>
              </a:rPr>
              <a:t>i</a:t>
            </a:r>
          </a:p>
          <a:p>
            <a:pPr eaLnBrk="1" hangingPunct="1">
              <a:lnSpc>
                <a:spcPct val="120000"/>
              </a:lnSpc>
              <a:spcBef>
                <a:spcPct val="0"/>
              </a:spcBef>
              <a:buFontTx/>
              <a:buNone/>
            </a:pP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阶矩阵</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2, … ,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确定乘法顺序使得元素相乘的总  </a:t>
            </a:r>
          </a:p>
          <a:p>
            <a:pPr eaLnBrk="1" hangingPunct="1">
              <a:lnSpc>
                <a:spcPct val="120000"/>
              </a:lnSpc>
              <a:spcBef>
                <a:spcPct val="0"/>
              </a:spcBef>
              <a:buFontTx/>
              <a:buNone/>
            </a:pP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次数</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最少</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a:p>
            <a:pPr>
              <a:lnSpc>
                <a:spcPct val="120000"/>
              </a:lnSpc>
              <a:spcBef>
                <a:spcPts val="1200"/>
              </a:spcBef>
              <a:buFontTx/>
              <a:buNone/>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输入：向量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&lt;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 </a:t>
            </a:r>
            <a:r>
              <a:rPr lang="en-US" altLang="zh-CN" sz="2400" b="1"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i="1" baseline="-30000"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&gt;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个矩阵的行数、列数</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spcBef>
                <a:spcPts val="1800"/>
              </a:spcBef>
              <a:buFontTx/>
              <a:buNone/>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实例：</a:t>
            </a:r>
            <a:r>
              <a:rPr lang="zh-CN" altLang="en-US"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&lt;10, 100, 5, 50&gt; </a:t>
            </a:r>
          </a:p>
          <a:p>
            <a:pPr>
              <a:lnSpc>
                <a:spcPct val="120000"/>
              </a:lnSpc>
              <a:spcBef>
                <a:spcPct val="0"/>
              </a:spcBef>
              <a:buFontTx/>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10 </a:t>
            </a:r>
            <a:r>
              <a:rPr lang="en-US" altLang="zh-CN" sz="2400" b="1" dirty="0">
                <a:latin typeface="Times New Roman" panose="02020603050405020304" pitchFamily="18" charset="0"/>
                <a:cs typeface="Times New Roman" panose="02020603050405020304" pitchFamily="18" charset="0"/>
              </a:rPr>
              <a:t> 100,</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100 </a:t>
            </a:r>
            <a:r>
              <a:rPr lang="en-US" altLang="zh-CN" sz="2400" b="1" dirty="0">
                <a:latin typeface="Times New Roman" panose="02020603050405020304" pitchFamily="18" charset="0"/>
                <a:cs typeface="Times New Roman" panose="02020603050405020304" pitchFamily="18" charset="0"/>
              </a:rPr>
              <a:t> 5,</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5 </a:t>
            </a:r>
            <a:r>
              <a:rPr lang="en-US" altLang="zh-CN" sz="2400" b="1" dirty="0">
                <a:latin typeface="Times New Roman" panose="02020603050405020304" pitchFamily="18" charset="0"/>
                <a:cs typeface="Times New Roman" panose="02020603050405020304" pitchFamily="18" charset="0"/>
              </a:rPr>
              <a:t> 50,</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p>
          <a:p>
            <a:pPr>
              <a:lnSpc>
                <a:spcPct val="120000"/>
              </a:lnSpc>
              <a:spcBef>
                <a:spcPts val="1800"/>
              </a:spcBef>
              <a:buFontTx/>
              <a:buNone/>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乘法次序</a:t>
            </a:r>
          </a:p>
          <a:p>
            <a:pPr>
              <a:lnSpc>
                <a:spcPct val="120000"/>
              </a:lnSpc>
              <a:spcBef>
                <a:spcPct val="0"/>
              </a:spcBef>
              <a:buFontTx/>
              <a:buNone/>
            </a:pP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10 </a:t>
            </a:r>
            <a:r>
              <a:rPr lang="en-US" altLang="zh-CN" sz="2400" b="1" dirty="0">
                <a:latin typeface="Times New Roman" panose="02020603050405020304" pitchFamily="18" charset="0"/>
                <a:cs typeface="Times New Roman" panose="02020603050405020304" pitchFamily="18" charset="0"/>
              </a:rPr>
              <a:t> 100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5 + 10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5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50 = 7500 </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spcBef>
                <a:spcPct val="0"/>
              </a:spcBef>
              <a:buFontTx/>
              <a:buNone/>
            </a:pP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2400" b="1"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10 </a:t>
            </a:r>
            <a:r>
              <a:rPr lang="en-US" altLang="zh-CN" sz="2400" b="1" dirty="0">
                <a:latin typeface="Times New Roman" panose="02020603050405020304" pitchFamily="18" charset="0"/>
                <a:cs typeface="Times New Roman" panose="02020603050405020304" pitchFamily="18" charset="0"/>
              </a:rPr>
              <a:t> 100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50 + 100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5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50 = 75000 </a:t>
            </a:r>
            <a:endParaRPr lang="en-US" altLang="zh-CN" sz="24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580" name="Rectangle 4"/>
          <p:cNvSpPr>
            <a:spLocks noGrp="1" noChangeArrowheads="1"/>
          </p:cNvSpPr>
          <p:nvPr>
            <p:ph type="title"/>
          </p:nvPr>
        </p:nvSpPr>
        <p:spPr>
          <a:xfrm>
            <a:off x="457200" y="462546"/>
            <a:ext cx="8229600" cy="633412"/>
          </a:xfrm>
        </p:spPr>
        <p:txBody>
          <a:bodyPr/>
          <a:lstStyle/>
          <a:p>
            <a:r>
              <a:rPr lang="en-US" altLang="zh-CN" sz="4000" b="1" dirty="0" smtClean="0">
                <a:solidFill>
                  <a:srgbClr val="C00000"/>
                </a:solidFill>
                <a:latin typeface="Times New Roman" panose="02020603050405020304" pitchFamily="18" charset="0"/>
                <a:cs typeface="Times New Roman" panose="02020603050405020304" pitchFamily="18" charset="0"/>
              </a:rPr>
              <a:t>3.2</a:t>
            </a:r>
            <a:r>
              <a:rPr lang="zh-CN" altLang="en-US" sz="4000" b="1" dirty="0" smtClean="0">
                <a:solidFill>
                  <a:srgbClr val="C00000"/>
                </a:solidFill>
                <a:latin typeface="Times New Roman" panose="02020603050405020304" pitchFamily="18" charset="0"/>
                <a:cs typeface="Times New Roman" panose="02020603050405020304" pitchFamily="18" charset="0"/>
              </a:rPr>
              <a:t> </a:t>
            </a:r>
            <a:r>
              <a:rPr lang="zh-CN" altLang="en-US" sz="4000" b="1" dirty="0" smtClean="0">
                <a:solidFill>
                  <a:srgbClr val="C00000"/>
                </a:solidFill>
              </a:rPr>
              <a:t>算法设计步骤</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6"/>
          <p:cNvSpPr>
            <a:spLocks noGrp="1"/>
          </p:cNvSpPr>
          <p:nvPr>
            <p:ph type="title"/>
          </p:nvPr>
        </p:nvSpPr>
        <p:spPr>
          <a:xfrm>
            <a:off x="179512" y="511447"/>
            <a:ext cx="8229600" cy="633413"/>
          </a:xfrm>
        </p:spPr>
        <p:txBody>
          <a:bodyPr/>
          <a:lstStyle/>
          <a:p>
            <a:r>
              <a:rPr lang="zh-CN" altLang="en-US" sz="4000" b="1" dirty="0" smtClean="0">
                <a:solidFill>
                  <a:srgbClr val="C00000"/>
                </a:solidFill>
              </a:rPr>
              <a:t>证  明</a:t>
            </a:r>
          </a:p>
        </p:txBody>
      </p:sp>
      <p:sp>
        <p:nvSpPr>
          <p:cNvPr id="8" name="内容占位符 7"/>
          <p:cNvSpPr>
            <a:spLocks noGrp="1"/>
          </p:cNvSpPr>
          <p:nvPr>
            <p:ph idx="1"/>
          </p:nvPr>
        </p:nvSpPr>
        <p:spPr>
          <a:xfrm>
            <a:off x="470719" y="1268760"/>
            <a:ext cx="8229600" cy="5400675"/>
          </a:xfrm>
        </p:spPr>
        <p:txBody>
          <a:bodyPr/>
          <a:lstStyle/>
          <a:p>
            <a:pPr marL="0" indent="0">
              <a:spcBef>
                <a:spcPct val="0"/>
              </a:spcBef>
              <a:buFont typeface="Arial" charset="0"/>
              <a:buNone/>
              <a:defRPr/>
            </a:pP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j</a:t>
            </a:r>
            <a:r>
              <a:rPr lang="en-US" altLang="zh-CN" sz="2400" b="1" dirty="0" smtClean="0">
                <a:latin typeface="Times New Roman" pitchFamily="18" charset="0"/>
                <a:cs typeface="Times New Roman" pitchFamily="18" charset="0"/>
              </a:rPr>
              <a:t>]</a:t>
            </a:r>
            <a:r>
              <a:rPr lang="en-US" altLang="zh-CN" sz="2400" b="1" i="1" baseline="-30000" dirty="0" smtClean="0">
                <a:latin typeface="Times New Roman" pitchFamily="18" charset="0"/>
                <a:cs typeface="Times New Roman" pitchFamily="18" charset="0"/>
              </a:rPr>
              <a:t>k</a:t>
            </a:r>
            <a:r>
              <a:rPr lang="zh-CN" altLang="en-US" sz="2400" b="1" i="1" baseline="-300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：根为 </a:t>
            </a:r>
            <a:r>
              <a:rPr lang="en-US" altLang="zh-CN" sz="2400" b="1" i="1" dirty="0" err="1" smtClean="0">
                <a:latin typeface="Times New Roman" pitchFamily="18" charset="0"/>
                <a:cs typeface="Times New Roman" pitchFamily="18" charset="0"/>
              </a:rPr>
              <a:t>x</a:t>
            </a:r>
            <a:r>
              <a:rPr lang="en-US" altLang="zh-CN" sz="2400" b="1" i="1" baseline="-30000" dirty="0" err="1" smtClean="0">
                <a:latin typeface="Times New Roman" pitchFamily="18" charset="0"/>
                <a:cs typeface="Times New Roman" pitchFamily="18" charset="0"/>
              </a:rPr>
              <a:t>k</a:t>
            </a:r>
            <a:r>
              <a:rPr lang="zh-CN" altLang="en-US" sz="2400" b="1" i="1" baseline="-300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时的二分检索树平均比较次数的最小值</a:t>
            </a:r>
            <a:endParaRPr lang="zh-CN" altLang="en-US" sz="2400" b="1" dirty="0" smtClean="0">
              <a:latin typeface="Arial" pitchFamily="34"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ct val="0"/>
              </a:spcBef>
              <a:buFont typeface="Arial" charset="0"/>
              <a:buNone/>
              <a:defRPr/>
            </a:pPr>
            <a:endParaRPr lang="en-US" altLang="zh-CN" sz="2400" b="1" dirty="0" smtClean="0">
              <a:latin typeface="Times New Roman" pitchFamily="18" charset="0"/>
              <a:cs typeface="Times New Roman" pitchFamily="18" charset="0"/>
            </a:endParaRPr>
          </a:p>
          <a:p>
            <a:pPr marL="0" indent="0">
              <a:spcBef>
                <a:spcPts val="600"/>
              </a:spcBef>
              <a:buFont typeface="Arial" charset="0"/>
              <a:buNone/>
              <a:defRPr/>
            </a:pPr>
            <a:r>
              <a:rPr lang="zh-CN" altLang="en-US" sz="2400" b="1" dirty="0" smtClean="0">
                <a:latin typeface="Times New Roman" pitchFamily="18" charset="0"/>
                <a:cs typeface="Times New Roman" pitchFamily="18" charset="0"/>
              </a:rPr>
              <a:t>平均比较次数：在所有 </a:t>
            </a:r>
            <a:r>
              <a:rPr lang="en-US" altLang="zh-CN" sz="2400" b="1" i="1" dirty="0" smtClean="0">
                <a:latin typeface="Times New Roman" pitchFamily="18" charset="0"/>
                <a:cs typeface="Times New Roman" pitchFamily="18" charset="0"/>
              </a:rPr>
              <a:t>k</a:t>
            </a:r>
            <a:r>
              <a:rPr lang="zh-CN" altLang="en-US" sz="2400" b="1" i="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的情况下 </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j</a:t>
            </a:r>
            <a:r>
              <a:rPr lang="en-US" altLang="zh-CN" sz="2400" b="1" dirty="0" smtClean="0">
                <a:latin typeface="Times New Roman" pitchFamily="18" charset="0"/>
                <a:cs typeface="Times New Roman" pitchFamily="18" charset="0"/>
              </a:rPr>
              <a:t>]</a:t>
            </a:r>
            <a:r>
              <a:rPr lang="en-US" altLang="zh-CN" sz="2400" b="1" i="1" baseline="-30000" dirty="0" smtClean="0">
                <a:latin typeface="Times New Roman" pitchFamily="18" charset="0"/>
                <a:cs typeface="Times New Roman" pitchFamily="18" charset="0"/>
              </a:rPr>
              <a:t>k</a:t>
            </a:r>
            <a:r>
              <a:rPr lang="zh-CN" altLang="en-US" sz="2400" b="1" i="1" baseline="-30000"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的最小值，</a:t>
            </a:r>
            <a:endParaRPr lang="zh-CN" altLang="en-US" sz="2400" b="1" dirty="0" smtClean="0">
              <a:latin typeface="Arial" pitchFamily="34" charset="0"/>
            </a:endParaRPr>
          </a:p>
          <a:p>
            <a:pPr marL="0" indent="1712913">
              <a:spcBef>
                <a:spcPts val="1200"/>
              </a:spcBef>
              <a:buFont typeface="Arial" charset="0"/>
              <a:buNone/>
              <a:defRPr/>
            </a:pP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i</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 = min{ </a:t>
            </a:r>
            <a:r>
              <a:rPr lang="en-US" altLang="zh-CN" sz="2400" b="1" i="1" dirty="0" smtClean="0">
                <a:latin typeface="Times New Roman" pitchFamily="18" charset="0"/>
                <a:cs typeface="Times New Roman" pitchFamily="18" charset="0"/>
              </a:rPr>
              <a:t>m</a:t>
            </a:r>
            <a:r>
              <a:rPr lang="en-US" altLang="zh-CN" sz="2400" b="1" dirty="0" smtClean="0">
                <a:latin typeface="Times New Roman" pitchFamily="18" charset="0"/>
                <a:cs typeface="Times New Roman" pitchFamily="18" charset="0"/>
              </a:rPr>
              <a:t>[</a:t>
            </a:r>
            <a:r>
              <a:rPr lang="en-US" altLang="zh-CN" sz="2400" b="1" i="1" dirty="0" err="1" smtClean="0">
                <a:latin typeface="Times New Roman" pitchFamily="18" charset="0"/>
                <a:cs typeface="Times New Roman" pitchFamily="18" charset="0"/>
              </a:rPr>
              <a:t>i</a:t>
            </a:r>
            <a:r>
              <a:rPr lang="en-US" altLang="zh-CN" sz="2400" b="1" dirty="0" smtClean="0">
                <a:latin typeface="Times New Roman" pitchFamily="18" charset="0"/>
                <a:cs typeface="Times New Roman" pitchFamily="18" charset="0"/>
              </a:rPr>
              <a:t>, </a:t>
            </a:r>
            <a:r>
              <a:rPr lang="en-US" altLang="zh-CN" sz="2400" b="1" i="1" dirty="0" smtClean="0">
                <a:latin typeface="Times New Roman" pitchFamily="18" charset="0"/>
                <a:cs typeface="Times New Roman" pitchFamily="18" charset="0"/>
              </a:rPr>
              <a:t>j</a:t>
            </a:r>
            <a:r>
              <a:rPr lang="en-US" altLang="zh-CN" sz="2400" b="1" dirty="0" smtClean="0">
                <a:latin typeface="Times New Roman" pitchFamily="18" charset="0"/>
                <a:cs typeface="Times New Roman" pitchFamily="18" charset="0"/>
              </a:rPr>
              <a:t>]</a:t>
            </a:r>
            <a:r>
              <a:rPr lang="en-US" altLang="zh-CN" sz="2400" b="1" i="1" baseline="-30000" dirty="0" smtClean="0">
                <a:latin typeface="Times New Roman" pitchFamily="18" charset="0"/>
                <a:cs typeface="Times New Roman" pitchFamily="18" charset="0"/>
              </a:rPr>
              <a:t>k</a:t>
            </a:r>
            <a:r>
              <a:rPr lang="en-US" altLang="zh-CN" sz="2400" b="1" baseline="-30000"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i="1" dirty="0" err="1" smtClean="0">
                <a:latin typeface="Times New Roman" pitchFamily="18" charset="0"/>
                <a:cs typeface="Times New Roman" pitchFamily="18" charset="0"/>
              </a:rPr>
              <a:t>i</a:t>
            </a:r>
            <a:r>
              <a:rPr lang="en-US" altLang="zh-CN" sz="2400" b="1" i="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k </a:t>
            </a:r>
            <a:r>
              <a:rPr lang="en-US" altLang="zh-CN" sz="2400" b="1" dirty="0" smtClean="0">
                <a:latin typeface="Times New Roman" pitchFamily="18" charset="0"/>
                <a:cs typeface="Times New Roman" pitchFamily="18" charset="0"/>
                <a:sym typeface="Symbol" pitchFamily="18" charset="2"/>
              </a:rPr>
              <a:t> </a:t>
            </a:r>
            <a:r>
              <a:rPr lang="en-US" altLang="zh-CN" sz="2400" b="1" i="1" dirty="0" smtClean="0">
                <a:latin typeface="Times New Roman" pitchFamily="18" charset="0"/>
                <a:cs typeface="Times New Roman" pitchFamily="18" charset="0"/>
              </a:rPr>
              <a:t>j </a:t>
            </a:r>
            <a:r>
              <a:rPr lang="en-US" altLang="zh-CN" sz="2400" b="1" dirty="0" smtClean="0">
                <a:latin typeface="Times New Roman" pitchFamily="18" charset="0"/>
                <a:cs typeface="Times New Roman" pitchFamily="18" charset="0"/>
                <a:sym typeface="Symbol" pitchFamily="18" charset="2"/>
              </a:rPr>
              <a:t>}</a:t>
            </a:r>
            <a:endParaRPr lang="en-US" altLang="zh-CN" sz="2400" b="1" dirty="0" smtClean="0">
              <a:latin typeface="Times New Roman" pitchFamily="18" charset="0"/>
              <a:cs typeface="Times New Roman" pitchFamily="18" charset="0"/>
              <a:sym typeface="Symbol" pitchFamily="18" charset="2"/>
            </a:endParaRPr>
          </a:p>
          <a:p>
            <a:pPr>
              <a:buFont typeface="Arial" charset="0"/>
              <a:buChar char="•"/>
              <a:defRPr/>
            </a:pPr>
            <a:endParaRPr lang="zh-CN" altLang="en-US" dirty="0"/>
          </a:p>
        </p:txBody>
      </p:sp>
      <p:graphicFrame>
        <p:nvGraphicFramePr>
          <p:cNvPr id="109572" name="Object 1"/>
          <p:cNvGraphicFramePr>
            <a:graphicFrameLocks noChangeAspect="1"/>
          </p:cNvGraphicFramePr>
          <p:nvPr>
            <p:extLst>
              <p:ext uri="{D42A27DB-BD31-4B8C-83A1-F6EECF244321}">
                <p14:modId xmlns:p14="http://schemas.microsoft.com/office/powerpoint/2010/main" val="3930557188"/>
              </p:ext>
            </p:extLst>
          </p:nvPr>
        </p:nvGraphicFramePr>
        <p:xfrm>
          <a:off x="860425" y="1719808"/>
          <a:ext cx="7392988" cy="3581400"/>
        </p:xfrm>
        <a:graphic>
          <a:graphicData uri="http://schemas.openxmlformats.org/presentationml/2006/ole">
            <mc:AlternateContent xmlns:mc="http://schemas.openxmlformats.org/markup-compatibility/2006">
              <mc:Choice xmlns:v="urn:schemas-microsoft-com:vml" Requires="v">
                <p:oleObj spid="_x0000_s109575" name="公式" r:id="rId3" imgW="4127500" imgH="1866900" progId="Equation.3">
                  <p:embed/>
                </p:oleObj>
              </mc:Choice>
              <mc:Fallback>
                <p:oleObj name="公式" r:id="rId3" imgW="4127500" imgH="18669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1719808"/>
                        <a:ext cx="73929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699F50-4F7A-450B-853D-0186AC29C2C4}" type="slidenum">
              <a:rPr lang="en-US" altLang="zh-CN" sz="1800" smtClean="0"/>
              <a:pPr>
                <a:spcBef>
                  <a:spcPct val="0"/>
                </a:spcBef>
                <a:buFontTx/>
                <a:buNone/>
              </a:pPr>
              <a:t>51</a:t>
            </a:fld>
            <a:endParaRPr lang="en-US" altLang="zh-CN" sz="1800" smtClean="0"/>
          </a:p>
        </p:txBody>
      </p:sp>
      <p:sp>
        <p:nvSpPr>
          <p:cNvPr id="110595" name="Rectangle 49"/>
          <p:cNvSpPr>
            <a:spLocks noGrp="1" noChangeArrowheads="1"/>
          </p:cNvSpPr>
          <p:nvPr>
            <p:ph type="body" idx="4294967295"/>
          </p:nvPr>
        </p:nvSpPr>
        <p:spPr>
          <a:xfrm>
            <a:off x="250825" y="5108575"/>
            <a:ext cx="4681538" cy="1035050"/>
          </a:xfrm>
        </p:spPr>
        <p:txBody>
          <a:bodyPr/>
          <a:lstStyle/>
          <a:p>
            <a:pPr>
              <a:buFont typeface="Wingdings" panose="05000000000000000000" pitchFamily="2" charset="2"/>
              <a:buNone/>
            </a:pPr>
            <a:r>
              <a:rPr lang="zh-CN" altLang="en-US" b="1" smtClean="0">
                <a:latin typeface="Times New Roman" panose="02020603050405020304" pitchFamily="18" charset="0"/>
              </a:rPr>
              <a:t>    </a:t>
            </a:r>
            <a:r>
              <a:rPr lang="zh-CN" altLang="en-US" sz="2400" b="1" smtClean="0">
                <a:latin typeface="Times New Roman" panose="02020603050405020304" pitchFamily="18" charset="0"/>
              </a:rPr>
              <a:t>复杂性估计：</a:t>
            </a:r>
          </a:p>
          <a:p>
            <a:pPr>
              <a:buFont typeface="Wingdings" panose="05000000000000000000" pitchFamily="2" charset="2"/>
              <a:buNone/>
            </a:pPr>
            <a:r>
              <a:rPr lang="en-US" altLang="zh-CN" sz="2400" b="1" smtClean="0">
                <a:latin typeface="Times New Roman" panose="02020603050405020304" pitchFamily="18" charset="0"/>
              </a:rPr>
              <a:t>     </a:t>
            </a:r>
            <a:r>
              <a:rPr lang="en-US" altLang="zh-CN" sz="2400" b="1" i="1" smtClean="0">
                <a:latin typeface="Times New Roman" panose="02020603050405020304" pitchFamily="18" charset="0"/>
              </a:rPr>
              <a:t>T</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n</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O</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n</a:t>
            </a:r>
            <a:r>
              <a:rPr lang="en-US" altLang="zh-CN" sz="2400" b="1" baseline="30000" smtClean="0">
                <a:latin typeface="Times New Roman" panose="02020603050405020304" pitchFamily="18" charset="0"/>
              </a:rPr>
              <a:t>3</a:t>
            </a:r>
            <a:r>
              <a:rPr lang="en-US" altLang="zh-CN" sz="2400" b="1" smtClean="0">
                <a:latin typeface="Times New Roman" panose="02020603050405020304" pitchFamily="18" charset="0"/>
              </a:rPr>
              <a:t>)      </a:t>
            </a:r>
            <a:r>
              <a:rPr lang="en-US" altLang="zh-CN" sz="2400" b="1" i="1" smtClean="0">
                <a:latin typeface="Times New Roman" panose="02020603050405020304" pitchFamily="18" charset="0"/>
              </a:rPr>
              <a:t>S</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n</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O</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n</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    </a:t>
            </a:r>
          </a:p>
        </p:txBody>
      </p:sp>
      <p:graphicFrame>
        <p:nvGraphicFramePr>
          <p:cNvPr id="110596" name="Object 52"/>
          <p:cNvGraphicFramePr>
            <a:graphicFrameLocks noChangeAspect="1"/>
          </p:cNvGraphicFramePr>
          <p:nvPr/>
        </p:nvGraphicFramePr>
        <p:xfrm>
          <a:off x="642938" y="2798763"/>
          <a:ext cx="5153025" cy="1973262"/>
        </p:xfrm>
        <a:graphic>
          <a:graphicData uri="http://schemas.openxmlformats.org/presentationml/2006/ole">
            <mc:AlternateContent xmlns:mc="http://schemas.openxmlformats.org/markup-compatibility/2006">
              <mc:Choice xmlns:v="urn:schemas-microsoft-com:vml" Requires="v">
                <p:oleObj spid="_x0000_s110639" name="公式" r:id="rId4" imgW="2616200" imgH="952500" progId="Equation.3">
                  <p:embed/>
                </p:oleObj>
              </mc:Choice>
              <mc:Fallback>
                <p:oleObj name="公式" r:id="rId4" imgW="2616200" imgH="952500"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2798763"/>
                        <a:ext cx="5153025" cy="197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7" name="Rectangle 53"/>
          <p:cNvSpPr>
            <a:spLocks noChangeArrowheads="1"/>
          </p:cNvSpPr>
          <p:nvPr/>
        </p:nvSpPr>
        <p:spPr bwMode="auto">
          <a:xfrm>
            <a:off x="468313" y="476250"/>
            <a:ext cx="8135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A50021"/>
                </a:solidFill>
                <a:latin typeface="Arial" panose="020B0604020202020204" pitchFamily="34" charset="0"/>
              </a:rPr>
              <a:t>实例</a:t>
            </a:r>
          </a:p>
        </p:txBody>
      </p:sp>
      <p:grpSp>
        <p:nvGrpSpPr>
          <p:cNvPr id="110598" name="组合 91"/>
          <p:cNvGrpSpPr>
            <a:grpSpLocks/>
          </p:cNvGrpSpPr>
          <p:nvPr/>
        </p:nvGrpSpPr>
        <p:grpSpPr bwMode="auto">
          <a:xfrm>
            <a:off x="5857875" y="3143250"/>
            <a:ext cx="3000375" cy="2655888"/>
            <a:chOff x="6143636" y="3429000"/>
            <a:chExt cx="3000396" cy="2655348"/>
          </a:xfrm>
        </p:grpSpPr>
        <p:grpSp>
          <p:nvGrpSpPr>
            <p:cNvPr id="110602" name="Group 55"/>
            <p:cNvGrpSpPr>
              <a:grpSpLocks/>
            </p:cNvGrpSpPr>
            <p:nvPr/>
          </p:nvGrpSpPr>
          <p:grpSpPr bwMode="auto">
            <a:xfrm>
              <a:off x="6286512" y="3429000"/>
              <a:ext cx="2688506" cy="2343166"/>
              <a:chOff x="2880" y="1440"/>
              <a:chExt cx="2880" cy="2496"/>
            </a:xfrm>
          </p:grpSpPr>
          <p:sp>
            <p:nvSpPr>
              <p:cNvPr id="110615" name="Line 56"/>
              <p:cNvSpPr>
                <a:spLocks noChangeShapeType="1"/>
              </p:cNvSpPr>
              <p:nvPr/>
            </p:nvSpPr>
            <p:spPr bwMode="auto">
              <a:xfrm flipH="1">
                <a:off x="5040" y="3156"/>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6" name="Line 57"/>
              <p:cNvSpPr>
                <a:spLocks noChangeShapeType="1"/>
              </p:cNvSpPr>
              <p:nvPr/>
            </p:nvSpPr>
            <p:spPr bwMode="auto">
              <a:xfrm flipH="1">
                <a:off x="3960" y="3000"/>
                <a:ext cx="3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7" name="Line 58"/>
              <p:cNvSpPr>
                <a:spLocks noChangeShapeType="1"/>
              </p:cNvSpPr>
              <p:nvPr/>
            </p:nvSpPr>
            <p:spPr bwMode="auto">
              <a:xfrm flipH="1">
                <a:off x="3600" y="1752"/>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Line 59"/>
              <p:cNvSpPr>
                <a:spLocks noChangeShapeType="1"/>
              </p:cNvSpPr>
              <p:nvPr/>
            </p:nvSpPr>
            <p:spPr bwMode="auto">
              <a:xfrm>
                <a:off x="5040" y="3000"/>
                <a:ext cx="5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9" name="Line 60"/>
              <p:cNvSpPr>
                <a:spLocks noChangeShapeType="1"/>
              </p:cNvSpPr>
              <p:nvPr/>
            </p:nvSpPr>
            <p:spPr bwMode="auto">
              <a:xfrm>
                <a:off x="4320" y="2844"/>
                <a:ext cx="18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0" name="Line 61"/>
              <p:cNvSpPr>
                <a:spLocks noChangeShapeType="1"/>
              </p:cNvSpPr>
              <p:nvPr/>
            </p:nvSpPr>
            <p:spPr bwMode="auto">
              <a:xfrm flipH="1">
                <a:off x="3060" y="2220"/>
                <a:ext cx="54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62"/>
              <p:cNvSpPr>
                <a:spLocks noChangeShapeType="1"/>
              </p:cNvSpPr>
              <p:nvPr/>
            </p:nvSpPr>
            <p:spPr bwMode="auto">
              <a:xfrm>
                <a:off x="4680" y="2376"/>
                <a:ext cx="36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63"/>
              <p:cNvSpPr>
                <a:spLocks noChangeShapeType="1"/>
              </p:cNvSpPr>
              <p:nvPr/>
            </p:nvSpPr>
            <p:spPr bwMode="auto">
              <a:xfrm>
                <a:off x="3600" y="2220"/>
                <a:ext cx="18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Line 64"/>
              <p:cNvSpPr>
                <a:spLocks noChangeShapeType="1"/>
              </p:cNvSpPr>
              <p:nvPr/>
            </p:nvSpPr>
            <p:spPr bwMode="auto">
              <a:xfrm flipH="1" flipV="1">
                <a:off x="4140" y="1752"/>
                <a:ext cx="414" cy="5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Line 65"/>
              <p:cNvSpPr>
                <a:spLocks noChangeShapeType="1"/>
              </p:cNvSpPr>
              <p:nvPr/>
            </p:nvSpPr>
            <p:spPr bwMode="auto">
              <a:xfrm flipH="1">
                <a:off x="4320" y="2220"/>
                <a:ext cx="1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0625" name="Group 66"/>
              <p:cNvGrpSpPr>
                <a:grpSpLocks/>
              </p:cNvGrpSpPr>
              <p:nvPr/>
            </p:nvGrpSpPr>
            <p:grpSpPr bwMode="auto">
              <a:xfrm>
                <a:off x="2880" y="1440"/>
                <a:ext cx="2880" cy="2496"/>
                <a:chOff x="2880" y="1440"/>
                <a:chExt cx="2880" cy="2496"/>
              </a:xfrm>
            </p:grpSpPr>
            <p:sp>
              <p:nvSpPr>
                <p:cNvPr id="20547" name="Oval 67"/>
                <p:cNvSpPr>
                  <a:spLocks noChangeArrowheads="1"/>
                </p:cNvSpPr>
                <p:nvPr/>
              </p:nvSpPr>
              <p:spPr bwMode="auto">
                <a:xfrm>
                  <a:off x="3780" y="1440"/>
                  <a:ext cx="415" cy="414"/>
                </a:xfrm>
                <a:prstGeom prst="ellipse">
                  <a:avLst/>
                </a:prstGeom>
                <a:solidFill>
                  <a:schemeClr val="accent4">
                    <a:lumMod val="40000"/>
                    <a:lumOff val="60000"/>
                  </a:schemeClr>
                </a:solidFill>
                <a:ln w="9525">
                  <a:solidFill>
                    <a:srgbClr val="000000"/>
                  </a:solidFill>
                  <a:round/>
                  <a:headEnd/>
                  <a:tailEnd/>
                </a:ln>
              </p:spPr>
              <p:txBody>
                <a:bodyPr lIns="18000" tIns="10800" rIns="18000" bIns="10800"/>
                <a:lstStyle/>
                <a:p>
                  <a:pPr algn="just" eaLnBrk="1" hangingPunct="1">
                    <a:defRPr/>
                  </a:pPr>
                  <a:r>
                    <a:rPr lang="zh-CN" altLang="en-US" sz="2000" b="1" i="1"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B</a:t>
                  </a:r>
                  <a:endParaRPr lang="zh-CN" altLang="zh-CN" sz="2000" b="1" dirty="0">
                    <a:latin typeface="Times New Roman" pitchFamily="18" charset="0"/>
                    <a:cs typeface="Times New Roman" pitchFamily="18" charset="0"/>
                  </a:endParaRPr>
                </a:p>
              </p:txBody>
            </p:sp>
            <p:sp>
              <p:nvSpPr>
                <p:cNvPr id="20548" name="Oval 68"/>
                <p:cNvSpPr>
                  <a:spLocks noChangeArrowheads="1"/>
                </p:cNvSpPr>
                <p:nvPr/>
              </p:nvSpPr>
              <p:spPr bwMode="auto">
                <a:xfrm>
                  <a:off x="3366" y="2064"/>
                  <a:ext cx="413" cy="414"/>
                </a:xfrm>
                <a:prstGeom prst="ellipse">
                  <a:avLst/>
                </a:prstGeom>
                <a:solidFill>
                  <a:schemeClr val="accent4">
                    <a:lumMod val="40000"/>
                    <a:lumOff val="60000"/>
                  </a:schemeClr>
                </a:solidFill>
                <a:ln w="9525">
                  <a:solidFill>
                    <a:srgbClr val="000000"/>
                  </a:solidFill>
                  <a:round/>
                  <a:headEnd/>
                  <a:tailEnd/>
                </a:ln>
              </p:spPr>
              <p:txBody>
                <a:bodyPr lIns="0" tIns="0" rIns="0" bIns="0"/>
                <a:lstStyle/>
                <a:p>
                  <a:pPr algn="just" eaLnBrk="1" hangingPunct="1">
                    <a:defRPr/>
                  </a:pPr>
                  <a:r>
                    <a:rPr lang="zh-CN" altLang="en-US" sz="2000" b="1" i="1"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A</a:t>
                  </a:r>
                  <a:endParaRPr lang="zh-CN" altLang="zh-CN" sz="2000" b="1" dirty="0">
                    <a:latin typeface="Times New Roman" pitchFamily="18" charset="0"/>
                    <a:cs typeface="Times New Roman" pitchFamily="18" charset="0"/>
                  </a:endParaRPr>
                </a:p>
              </p:txBody>
            </p:sp>
            <p:sp>
              <p:nvSpPr>
                <p:cNvPr id="20549" name="Oval 69"/>
                <p:cNvSpPr>
                  <a:spLocks noChangeArrowheads="1"/>
                </p:cNvSpPr>
                <p:nvPr/>
              </p:nvSpPr>
              <p:spPr bwMode="auto">
                <a:xfrm>
                  <a:off x="4861" y="2742"/>
                  <a:ext cx="413" cy="414"/>
                </a:xfrm>
                <a:prstGeom prst="ellipse">
                  <a:avLst/>
                </a:prstGeom>
                <a:solidFill>
                  <a:schemeClr val="accent4">
                    <a:lumMod val="40000"/>
                    <a:lumOff val="60000"/>
                  </a:schemeClr>
                </a:solidFill>
                <a:ln w="9525">
                  <a:solidFill>
                    <a:srgbClr val="000000"/>
                  </a:solidFill>
                  <a:round/>
                  <a:headEnd/>
                  <a:tailEnd/>
                </a:ln>
              </p:spPr>
              <p:txBody>
                <a:bodyPr lIns="18000" tIns="10800" rIns="18000" bIns="10800"/>
                <a:lstStyle/>
                <a:p>
                  <a:pPr algn="just" eaLnBrk="1" hangingPunct="1">
                    <a:defRPr/>
                  </a:pPr>
                  <a:r>
                    <a:rPr lang="en-US" altLang="zh-CN" sz="2000" b="1" i="1" dirty="0">
                      <a:latin typeface="Times New Roman" pitchFamily="18" charset="0"/>
                      <a:cs typeface="Times New Roman" pitchFamily="18" charset="0"/>
                    </a:rPr>
                    <a:t>E</a:t>
                  </a:r>
                  <a:endParaRPr lang="zh-CN" altLang="zh-CN" sz="2000" b="1" dirty="0">
                    <a:latin typeface="Times New Roman" pitchFamily="18" charset="0"/>
                    <a:cs typeface="Times New Roman" pitchFamily="18" charset="0"/>
                  </a:endParaRPr>
                </a:p>
              </p:txBody>
            </p:sp>
            <p:sp>
              <p:nvSpPr>
                <p:cNvPr id="20550" name="Oval 70"/>
                <p:cNvSpPr>
                  <a:spLocks noChangeArrowheads="1"/>
                </p:cNvSpPr>
                <p:nvPr/>
              </p:nvSpPr>
              <p:spPr bwMode="auto">
                <a:xfrm>
                  <a:off x="4320" y="2064"/>
                  <a:ext cx="415" cy="414"/>
                </a:xfrm>
                <a:prstGeom prst="ellipse">
                  <a:avLst/>
                </a:prstGeom>
                <a:solidFill>
                  <a:schemeClr val="accent4">
                    <a:lumMod val="40000"/>
                    <a:lumOff val="60000"/>
                  </a:schemeClr>
                </a:solidFill>
                <a:ln w="9525">
                  <a:solidFill>
                    <a:srgbClr val="000000"/>
                  </a:solidFill>
                  <a:round/>
                  <a:headEnd/>
                  <a:tailEnd/>
                </a:ln>
              </p:spPr>
              <p:txBody>
                <a:bodyPr lIns="18000" tIns="10800" rIns="18000" bIns="10800"/>
                <a:lstStyle/>
                <a:p>
                  <a:pPr algn="just" eaLnBrk="1" hangingPunct="1">
                    <a:defRPr/>
                  </a:pPr>
                  <a:r>
                    <a:rPr lang="en-US" altLang="zh-CN" sz="2000" b="1" i="1" dirty="0">
                      <a:latin typeface="Times New Roman" pitchFamily="18" charset="0"/>
                      <a:cs typeface="Times New Roman" pitchFamily="18" charset="0"/>
                    </a:rPr>
                    <a:t>D</a:t>
                  </a:r>
                  <a:endParaRPr lang="zh-CN" altLang="zh-CN" sz="2000" b="1" dirty="0">
                    <a:latin typeface="Times New Roman" pitchFamily="18" charset="0"/>
                    <a:cs typeface="Times New Roman" pitchFamily="18" charset="0"/>
                  </a:endParaRPr>
                </a:p>
              </p:txBody>
            </p:sp>
            <p:sp>
              <p:nvSpPr>
                <p:cNvPr id="20551" name="Oval 71"/>
                <p:cNvSpPr>
                  <a:spLocks noChangeArrowheads="1"/>
                </p:cNvSpPr>
                <p:nvPr/>
              </p:nvSpPr>
              <p:spPr bwMode="auto">
                <a:xfrm>
                  <a:off x="4140" y="2742"/>
                  <a:ext cx="415" cy="414"/>
                </a:xfrm>
                <a:prstGeom prst="ellipse">
                  <a:avLst/>
                </a:prstGeom>
                <a:solidFill>
                  <a:schemeClr val="accent4">
                    <a:lumMod val="40000"/>
                    <a:lumOff val="60000"/>
                  </a:schemeClr>
                </a:solidFill>
                <a:ln w="9525">
                  <a:solidFill>
                    <a:srgbClr val="000000"/>
                  </a:solidFill>
                  <a:round/>
                  <a:headEnd/>
                  <a:tailEnd/>
                </a:ln>
              </p:spPr>
              <p:txBody>
                <a:bodyPr lIns="18000" tIns="10800" rIns="18000" bIns="10800"/>
                <a:lstStyle/>
                <a:p>
                  <a:pPr algn="just" eaLnBrk="1" hangingPunct="1">
                    <a:defRPr/>
                  </a:pPr>
                  <a:r>
                    <a:rPr lang="en-US" altLang="zh-CN" sz="2000" b="1" i="1" dirty="0">
                      <a:latin typeface="Times New Roman" pitchFamily="18" charset="0"/>
                      <a:cs typeface="Times New Roman" pitchFamily="18" charset="0"/>
                    </a:rPr>
                    <a:t>C</a:t>
                  </a:r>
                  <a:endParaRPr lang="zh-CN" altLang="zh-CN" sz="2000" b="1" dirty="0">
                    <a:latin typeface="Times New Roman" pitchFamily="18" charset="0"/>
                    <a:cs typeface="Times New Roman" pitchFamily="18" charset="0"/>
                  </a:endParaRPr>
                </a:p>
              </p:txBody>
            </p:sp>
            <p:sp>
              <p:nvSpPr>
                <p:cNvPr id="110631" name="Rectangle 72"/>
                <p:cNvSpPr>
                  <a:spLocks noChangeArrowheads="1"/>
                </p:cNvSpPr>
                <p:nvPr/>
              </p:nvSpPr>
              <p:spPr bwMode="auto">
                <a:xfrm>
                  <a:off x="2880" y="284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0</a:t>
                  </a:r>
                  <a:endParaRPr lang="zh-CN" altLang="zh-CN" sz="2000" b="1">
                    <a:latin typeface="Times New Roman" panose="02020603050405020304" pitchFamily="18" charset="0"/>
                    <a:cs typeface="Times New Roman" panose="02020603050405020304" pitchFamily="18" charset="0"/>
                  </a:endParaRPr>
                </a:p>
              </p:txBody>
            </p:sp>
            <p:sp>
              <p:nvSpPr>
                <p:cNvPr id="110632" name="Rectangle 73"/>
                <p:cNvSpPr>
                  <a:spLocks noChangeArrowheads="1"/>
                </p:cNvSpPr>
                <p:nvPr/>
              </p:nvSpPr>
              <p:spPr bwMode="auto">
                <a:xfrm>
                  <a:off x="3600" y="284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1</a:t>
                  </a:r>
                  <a:endParaRPr lang="zh-CN" altLang="zh-CN" sz="2000" b="1">
                    <a:latin typeface="Times New Roman" panose="02020603050405020304" pitchFamily="18" charset="0"/>
                    <a:cs typeface="Times New Roman" panose="02020603050405020304" pitchFamily="18" charset="0"/>
                  </a:endParaRPr>
                </a:p>
              </p:txBody>
            </p:sp>
            <p:sp>
              <p:nvSpPr>
                <p:cNvPr id="110633" name="Rectangle 74"/>
                <p:cNvSpPr>
                  <a:spLocks noChangeArrowheads="1"/>
                </p:cNvSpPr>
                <p:nvPr/>
              </p:nvSpPr>
              <p:spPr bwMode="auto">
                <a:xfrm>
                  <a:off x="3780" y="362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2</a:t>
                  </a:r>
                  <a:endParaRPr lang="zh-CN" altLang="zh-CN" sz="2000" b="1">
                    <a:latin typeface="Times New Roman" panose="02020603050405020304" pitchFamily="18" charset="0"/>
                    <a:cs typeface="Times New Roman" panose="02020603050405020304" pitchFamily="18" charset="0"/>
                  </a:endParaRPr>
                </a:p>
              </p:txBody>
            </p:sp>
            <p:sp>
              <p:nvSpPr>
                <p:cNvPr id="110634" name="Rectangle 75"/>
                <p:cNvSpPr>
                  <a:spLocks noChangeArrowheads="1"/>
                </p:cNvSpPr>
                <p:nvPr/>
              </p:nvSpPr>
              <p:spPr bwMode="auto">
                <a:xfrm>
                  <a:off x="4860" y="362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4</a:t>
                  </a:r>
                  <a:endParaRPr lang="zh-CN" altLang="zh-CN" sz="2000" b="1">
                    <a:latin typeface="Times New Roman" panose="02020603050405020304" pitchFamily="18" charset="0"/>
                    <a:cs typeface="Times New Roman" panose="02020603050405020304" pitchFamily="18" charset="0"/>
                  </a:endParaRPr>
                </a:p>
              </p:txBody>
            </p:sp>
            <p:sp>
              <p:nvSpPr>
                <p:cNvPr id="110635" name="Rectangle 76"/>
                <p:cNvSpPr>
                  <a:spLocks noChangeArrowheads="1"/>
                </p:cNvSpPr>
                <p:nvPr/>
              </p:nvSpPr>
              <p:spPr bwMode="auto">
                <a:xfrm>
                  <a:off x="5400" y="362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5</a:t>
                  </a:r>
                  <a:endParaRPr lang="zh-CN" altLang="zh-CN" sz="2000" b="1">
                    <a:latin typeface="Times New Roman" panose="02020603050405020304" pitchFamily="18" charset="0"/>
                    <a:cs typeface="Times New Roman" panose="02020603050405020304" pitchFamily="18" charset="0"/>
                  </a:endParaRPr>
                </a:p>
              </p:txBody>
            </p:sp>
            <p:sp>
              <p:nvSpPr>
                <p:cNvPr id="110636" name="Rectangle 77"/>
                <p:cNvSpPr>
                  <a:spLocks noChangeArrowheads="1"/>
                </p:cNvSpPr>
                <p:nvPr/>
              </p:nvSpPr>
              <p:spPr bwMode="auto">
                <a:xfrm>
                  <a:off x="4320" y="3624"/>
                  <a:ext cx="360" cy="312"/>
                </a:xfrm>
                <a:prstGeom prst="rect">
                  <a:avLst/>
                </a:prstGeom>
                <a:solidFill>
                  <a:srgbClr val="FFFF66"/>
                </a:solidFill>
                <a:ln w="9525">
                  <a:solidFill>
                    <a:srgbClr val="000000"/>
                  </a:solidFill>
                  <a:miter lim="800000"/>
                  <a:headEnd/>
                  <a:tailEn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b="1" i="1">
                      <a:latin typeface="Times New Roman" panose="02020603050405020304" pitchFamily="18" charset="0"/>
                      <a:cs typeface="Times New Roman" panose="02020603050405020304" pitchFamily="18" charset="0"/>
                    </a:rPr>
                    <a:t> </a:t>
                  </a:r>
                  <a:r>
                    <a:rPr lang="en-US" altLang="zh-CN" sz="2000" b="1" i="1">
                      <a:latin typeface="Times New Roman" panose="02020603050405020304" pitchFamily="18" charset="0"/>
                      <a:cs typeface="Times New Roman" panose="02020603050405020304" pitchFamily="18" charset="0"/>
                    </a:rPr>
                    <a:t>L</a:t>
                  </a:r>
                  <a:r>
                    <a:rPr lang="en-US" altLang="zh-CN" sz="2000" b="1" baseline="-25000">
                      <a:latin typeface="Times New Roman" panose="02020603050405020304" pitchFamily="18" charset="0"/>
                      <a:cs typeface="Times New Roman" panose="02020603050405020304" pitchFamily="18" charset="0"/>
                    </a:rPr>
                    <a:t>3</a:t>
                  </a:r>
                  <a:endParaRPr lang="zh-CN" altLang="zh-CN" sz="2000" b="1">
                    <a:latin typeface="Times New Roman" panose="02020603050405020304" pitchFamily="18" charset="0"/>
                    <a:cs typeface="Times New Roman" panose="02020603050405020304" pitchFamily="18" charset="0"/>
                  </a:endParaRPr>
                </a:p>
              </p:txBody>
            </p:sp>
          </p:grpSp>
        </p:grpSp>
        <p:grpSp>
          <p:nvGrpSpPr>
            <p:cNvPr id="110603" name="组合 90"/>
            <p:cNvGrpSpPr>
              <a:grpSpLocks/>
            </p:cNvGrpSpPr>
            <p:nvPr/>
          </p:nvGrpSpPr>
          <p:grpSpPr bwMode="auto">
            <a:xfrm>
              <a:off x="6143636" y="3429000"/>
              <a:ext cx="3000396" cy="2655348"/>
              <a:chOff x="6143636" y="3429000"/>
              <a:chExt cx="3000396" cy="2655348"/>
            </a:xfrm>
          </p:grpSpPr>
          <p:sp>
            <p:nvSpPr>
              <p:cNvPr id="110604" name="TextBox 78"/>
              <p:cNvSpPr txBox="1">
                <a:spLocks noChangeArrowheads="1"/>
              </p:cNvSpPr>
              <p:nvPr/>
            </p:nvSpPr>
            <p:spPr bwMode="auto">
              <a:xfrm>
                <a:off x="7495757" y="3429000"/>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0.3</a:t>
                </a:r>
                <a:endParaRPr lang="zh-CN" altLang="en-US" sz="1800" b="1">
                  <a:latin typeface="Times New Roman" panose="02020603050405020304" pitchFamily="18" charset="0"/>
                  <a:cs typeface="Times New Roman" panose="02020603050405020304" pitchFamily="18" charset="0"/>
                </a:endParaRPr>
              </a:p>
            </p:txBody>
          </p:sp>
          <p:sp>
            <p:nvSpPr>
              <p:cNvPr id="110605" name="TextBox 79"/>
              <p:cNvSpPr txBox="1">
                <a:spLocks noChangeArrowheads="1"/>
              </p:cNvSpPr>
              <p:nvPr/>
            </p:nvSpPr>
            <p:spPr bwMode="auto">
              <a:xfrm>
                <a:off x="8001024" y="3988362"/>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0.2</a:t>
                </a:r>
                <a:endParaRPr lang="zh-CN" altLang="en-US" sz="1800" b="1">
                  <a:latin typeface="Times New Roman" panose="02020603050405020304" pitchFamily="18" charset="0"/>
                  <a:cs typeface="Times New Roman" panose="02020603050405020304" pitchFamily="18" charset="0"/>
                </a:endParaRPr>
              </a:p>
            </p:txBody>
          </p:sp>
          <p:sp>
            <p:nvSpPr>
              <p:cNvPr id="110606" name="TextBox 80"/>
              <p:cNvSpPr txBox="1">
                <a:spLocks noChangeArrowheads="1"/>
              </p:cNvSpPr>
              <p:nvPr/>
            </p:nvSpPr>
            <p:spPr bwMode="auto">
              <a:xfrm>
                <a:off x="8456512" y="4643446"/>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0.1</a:t>
                </a:r>
                <a:endParaRPr lang="zh-CN" altLang="en-US" sz="1800" b="1">
                  <a:latin typeface="Times New Roman" panose="02020603050405020304" pitchFamily="18" charset="0"/>
                  <a:cs typeface="Times New Roman" panose="02020603050405020304" pitchFamily="18" charset="0"/>
                </a:endParaRPr>
              </a:p>
            </p:txBody>
          </p:sp>
          <p:sp>
            <p:nvSpPr>
              <p:cNvPr id="110607" name="TextBox 82"/>
              <p:cNvSpPr txBox="1">
                <a:spLocks noChangeArrowheads="1"/>
              </p:cNvSpPr>
              <p:nvPr/>
            </p:nvSpPr>
            <p:spPr bwMode="auto">
              <a:xfrm>
                <a:off x="6357950" y="4000504"/>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0.1</a:t>
                </a:r>
                <a:endParaRPr lang="zh-CN" altLang="en-US" sz="1800" b="1">
                  <a:latin typeface="Times New Roman" panose="02020603050405020304" pitchFamily="18" charset="0"/>
                  <a:cs typeface="Times New Roman" panose="02020603050405020304" pitchFamily="18" charset="0"/>
                </a:endParaRPr>
              </a:p>
            </p:txBody>
          </p:sp>
          <p:sp>
            <p:nvSpPr>
              <p:cNvPr id="110608" name="TextBox 83"/>
              <p:cNvSpPr txBox="1">
                <a:spLocks noChangeArrowheads="1"/>
              </p:cNvSpPr>
              <p:nvPr/>
            </p:nvSpPr>
            <p:spPr bwMode="auto">
              <a:xfrm>
                <a:off x="7215206" y="4357694"/>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0.1</a:t>
                </a:r>
                <a:endParaRPr lang="zh-CN" altLang="en-US" sz="1800" b="1">
                  <a:latin typeface="Times New Roman" panose="02020603050405020304" pitchFamily="18" charset="0"/>
                  <a:cs typeface="Times New Roman" panose="02020603050405020304" pitchFamily="18" charset="0"/>
                </a:endParaRPr>
              </a:p>
            </p:txBody>
          </p:sp>
          <p:sp>
            <p:nvSpPr>
              <p:cNvPr id="110609" name="TextBox 84"/>
              <p:cNvSpPr txBox="1">
                <a:spLocks noChangeArrowheads="1"/>
              </p:cNvSpPr>
              <p:nvPr/>
            </p:nvSpPr>
            <p:spPr bwMode="auto">
              <a:xfrm>
                <a:off x="6143636" y="4988494"/>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0.04</a:t>
                </a:r>
                <a:endParaRPr lang="zh-CN" altLang="en-US" sz="1800" b="1">
                  <a:latin typeface="Times New Roman" panose="02020603050405020304" pitchFamily="18" charset="0"/>
                  <a:cs typeface="Times New Roman" panose="02020603050405020304" pitchFamily="18" charset="0"/>
                </a:endParaRPr>
              </a:p>
            </p:txBody>
          </p:sp>
          <p:sp>
            <p:nvSpPr>
              <p:cNvPr id="110610" name="TextBox 85"/>
              <p:cNvSpPr txBox="1">
                <a:spLocks noChangeArrowheads="1"/>
              </p:cNvSpPr>
              <p:nvPr/>
            </p:nvSpPr>
            <p:spPr bwMode="auto">
              <a:xfrm>
                <a:off x="6769459" y="4988494"/>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0.02</a:t>
                </a:r>
                <a:endParaRPr lang="zh-CN" altLang="en-US" sz="1800" b="1">
                  <a:latin typeface="Times New Roman" panose="02020603050405020304" pitchFamily="18" charset="0"/>
                  <a:cs typeface="Times New Roman" panose="02020603050405020304" pitchFamily="18" charset="0"/>
                </a:endParaRPr>
              </a:p>
            </p:txBody>
          </p:sp>
          <p:sp>
            <p:nvSpPr>
              <p:cNvPr id="110611" name="TextBox 86"/>
              <p:cNvSpPr txBox="1">
                <a:spLocks noChangeArrowheads="1"/>
              </p:cNvSpPr>
              <p:nvPr/>
            </p:nvSpPr>
            <p:spPr bwMode="auto">
              <a:xfrm>
                <a:off x="7000892" y="5715016"/>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0.02</a:t>
                </a:r>
                <a:endParaRPr lang="zh-CN" altLang="en-US" sz="1800" b="1">
                  <a:latin typeface="Times New Roman" panose="02020603050405020304" pitchFamily="18" charset="0"/>
                  <a:cs typeface="Times New Roman" panose="02020603050405020304" pitchFamily="18" charset="0"/>
                </a:endParaRPr>
              </a:p>
            </p:txBody>
          </p:sp>
          <p:sp>
            <p:nvSpPr>
              <p:cNvPr id="110612" name="TextBox 87"/>
              <p:cNvSpPr txBox="1">
                <a:spLocks noChangeArrowheads="1"/>
              </p:cNvSpPr>
              <p:nvPr/>
            </p:nvSpPr>
            <p:spPr bwMode="auto">
              <a:xfrm>
                <a:off x="7483839" y="5702874"/>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0.05</a:t>
                </a:r>
                <a:endParaRPr lang="zh-CN" altLang="en-US" sz="1800" b="1">
                  <a:latin typeface="Times New Roman" panose="02020603050405020304" pitchFamily="18" charset="0"/>
                  <a:cs typeface="Times New Roman" panose="02020603050405020304" pitchFamily="18" charset="0"/>
                </a:endParaRPr>
              </a:p>
            </p:txBody>
          </p:sp>
          <p:sp>
            <p:nvSpPr>
              <p:cNvPr id="110613" name="TextBox 88"/>
              <p:cNvSpPr txBox="1">
                <a:spLocks noChangeArrowheads="1"/>
              </p:cNvSpPr>
              <p:nvPr/>
            </p:nvSpPr>
            <p:spPr bwMode="auto">
              <a:xfrm>
                <a:off x="8001024" y="5715016"/>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0.06</a:t>
                </a:r>
                <a:endParaRPr lang="zh-CN" altLang="en-US" sz="1800" b="1">
                  <a:latin typeface="Times New Roman" panose="02020603050405020304" pitchFamily="18" charset="0"/>
                  <a:cs typeface="Times New Roman" panose="02020603050405020304" pitchFamily="18" charset="0"/>
                </a:endParaRPr>
              </a:p>
            </p:txBody>
          </p:sp>
          <p:sp>
            <p:nvSpPr>
              <p:cNvPr id="110614" name="TextBox 89"/>
              <p:cNvSpPr txBox="1">
                <a:spLocks noChangeArrowheads="1"/>
              </p:cNvSpPr>
              <p:nvPr/>
            </p:nvSpPr>
            <p:spPr bwMode="auto">
              <a:xfrm>
                <a:off x="8555409" y="5702874"/>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cs typeface="Times New Roman" panose="02020603050405020304" pitchFamily="18" charset="0"/>
                  </a:rPr>
                  <a:t>0.01</a:t>
                </a:r>
                <a:endParaRPr lang="zh-CN" altLang="en-US" sz="1800" b="1">
                  <a:latin typeface="Times New Roman" panose="02020603050405020304" pitchFamily="18" charset="0"/>
                  <a:cs typeface="Times New Roman" panose="02020603050405020304" pitchFamily="18" charset="0"/>
                </a:endParaRPr>
              </a:p>
            </p:txBody>
          </p:sp>
        </p:grpSp>
      </p:grpSp>
      <p:grpSp>
        <p:nvGrpSpPr>
          <p:cNvPr id="110599" name="组合 2"/>
          <p:cNvGrpSpPr>
            <a:grpSpLocks/>
          </p:cNvGrpSpPr>
          <p:nvPr/>
        </p:nvGrpSpPr>
        <p:grpSpPr bwMode="auto">
          <a:xfrm>
            <a:off x="611188" y="1428750"/>
            <a:ext cx="7704137" cy="1084263"/>
            <a:chOff x="611188" y="1428750"/>
            <a:chExt cx="7704137" cy="1083763"/>
          </a:xfrm>
        </p:grpSpPr>
        <p:graphicFrame>
          <p:nvGraphicFramePr>
            <p:cNvPr id="110600" name="Object 58"/>
            <p:cNvGraphicFramePr>
              <a:graphicFrameLocks noChangeAspect="1"/>
            </p:cNvGraphicFramePr>
            <p:nvPr/>
          </p:nvGraphicFramePr>
          <p:xfrm>
            <a:off x="611188" y="1428750"/>
            <a:ext cx="7704137" cy="1079500"/>
          </p:xfrm>
          <a:graphic>
            <a:graphicData uri="http://schemas.openxmlformats.org/presentationml/2006/ole">
              <mc:AlternateContent xmlns:mc="http://schemas.openxmlformats.org/markup-compatibility/2006">
                <mc:Choice xmlns:v="urn:schemas-microsoft-com:vml" Requires="v">
                  <p:oleObj spid="_x0000_s110640" name="Microsoft 公式 3.0" r:id="rId6" imgW="3771900" imgH="508000" progId="Equation.3">
                    <p:embed/>
                  </p:oleObj>
                </mc:Choice>
                <mc:Fallback>
                  <p:oleObj name="Microsoft 公式 3.0" r:id="rId6" imgW="3771900" imgH="508000"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428750"/>
                          <a:ext cx="7704137" cy="10795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601" name="文本框 1"/>
            <p:cNvSpPr txBox="1">
              <a:spLocks noChangeArrowheads="1"/>
            </p:cNvSpPr>
            <p:nvPr/>
          </p:nvSpPr>
          <p:spPr bwMode="auto">
            <a:xfrm>
              <a:off x="3419872" y="2050848"/>
              <a:ext cx="17700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latin typeface="Times New Roman" panose="02020603050405020304" pitchFamily="18" charset="0"/>
                  <a:cs typeface="Times New Roman" panose="02020603050405020304" pitchFamily="18" charset="0"/>
                </a:rPr>
                <a:t>i </a:t>
              </a:r>
              <a:r>
                <a:rPr lang="en-US" altLang="zh-CN" sz="2400" b="1">
                  <a:latin typeface="Times New Roman" panose="02020603050405020304" pitchFamily="18" charset="0"/>
                  <a:cs typeface="Times New Roman" panose="02020603050405020304" pitchFamily="18" charset="0"/>
                </a:rPr>
                <a:t>= 1, 2, ..., </a:t>
              </a:r>
              <a:r>
                <a:rPr lang="en-US" altLang="zh-CN" sz="2400" b="1" i="1">
                  <a:latin typeface="Times New Roman" panose="02020603050405020304" pitchFamily="18" charset="0"/>
                  <a:cs typeface="Times New Roman" panose="02020603050405020304" pitchFamily="18" charset="0"/>
                </a:rPr>
                <a:t>n</a:t>
              </a:r>
              <a:endParaRPr lang="zh-CN" altLang="en-US" sz="2400" b="1" i="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457200" y="142875"/>
            <a:ext cx="8229600" cy="633413"/>
          </a:xfrm>
        </p:spPr>
        <p:txBody>
          <a:bodyPr/>
          <a:lstStyle/>
          <a:p>
            <a:r>
              <a:rPr lang="en-US" altLang="zh-CN" sz="4000" b="1" smtClean="0">
                <a:solidFill>
                  <a:srgbClr val="C00000"/>
                </a:solidFill>
                <a:latin typeface="Times New Roman" panose="02020603050405020304" pitchFamily="18" charset="0"/>
                <a:cs typeface="Times New Roman" panose="02020603050405020304" pitchFamily="18" charset="0"/>
              </a:rPr>
              <a:t>3.3.7</a:t>
            </a:r>
            <a:r>
              <a:rPr lang="zh-CN" altLang="en-US" sz="4000" b="1" smtClean="0">
                <a:solidFill>
                  <a:srgbClr val="C00000"/>
                </a:solidFill>
              </a:rPr>
              <a:t>生物信息学中的动态规划算法</a:t>
            </a:r>
            <a:r>
              <a:rPr lang="en-US" altLang="zh-CN" sz="4000" b="1" smtClean="0">
                <a:solidFill>
                  <a:srgbClr val="C00000"/>
                </a:solidFill>
              </a:rPr>
              <a:t>  </a:t>
            </a:r>
            <a:endParaRPr lang="zh-CN" altLang="en-US" sz="4000" b="1" smtClean="0">
              <a:solidFill>
                <a:srgbClr val="C00000"/>
              </a:solidFill>
            </a:endParaRPr>
          </a:p>
        </p:txBody>
      </p:sp>
      <p:sp>
        <p:nvSpPr>
          <p:cNvPr id="112643" name="内容占位符 2"/>
          <p:cNvSpPr>
            <a:spLocks noGrp="1"/>
          </p:cNvSpPr>
          <p:nvPr>
            <p:ph idx="1"/>
          </p:nvPr>
        </p:nvSpPr>
        <p:spPr>
          <a:xfrm>
            <a:off x="457200" y="928688"/>
            <a:ext cx="7900988" cy="4357687"/>
          </a:xfrm>
        </p:spPr>
        <p:txBody>
          <a:bodyPr/>
          <a:lstStyle/>
          <a:p>
            <a:pPr>
              <a:buFont typeface="Arial" panose="020B0604020202020204" pitchFamily="34" charset="0"/>
              <a:buNone/>
            </a:pPr>
            <a:r>
              <a:rPr lang="en-US" altLang="zh-CN" sz="2800" b="1" smtClean="0">
                <a:solidFill>
                  <a:srgbClr val="C00000"/>
                </a:solidFill>
                <a:latin typeface="Times New Roman" panose="02020603050405020304" pitchFamily="18" charset="0"/>
                <a:cs typeface="Times New Roman" panose="02020603050405020304" pitchFamily="18" charset="0"/>
              </a:rPr>
              <a:t>RNA</a:t>
            </a:r>
            <a:r>
              <a:rPr lang="zh-CN" altLang="en-US" sz="2800" b="1" smtClean="0">
                <a:solidFill>
                  <a:srgbClr val="C00000"/>
                </a:solidFill>
                <a:latin typeface="Times New Roman" panose="02020603050405020304" pitchFamily="18" charset="0"/>
                <a:cs typeface="Times New Roman" panose="02020603050405020304" pitchFamily="18" charset="0"/>
              </a:rPr>
              <a:t>二级结构预测</a:t>
            </a:r>
            <a:endParaRPr lang="en-US" altLang="zh-CN" sz="2800" b="1" smtClean="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一级结构：由</a:t>
            </a:r>
            <a:r>
              <a:rPr lang="zh-CN" altLang="en-US" sz="2400" b="1" smtClean="0"/>
              <a:t>字母 </a:t>
            </a:r>
            <a:r>
              <a:rPr lang="en-US" altLang="zh-CN" sz="2400" b="1" i="1" smtClean="0">
                <a:latin typeface="Times New Roman" panose="02020603050405020304" pitchFamily="18" charset="0"/>
                <a:cs typeface="Times New Roman" panose="02020603050405020304" pitchFamily="18" charset="0"/>
              </a:rPr>
              <a:t>A</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C</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G</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U</a:t>
            </a:r>
            <a:r>
              <a:rPr lang="zh-CN" altLang="en-US" sz="2400" b="1" i="1" smtClean="0"/>
              <a:t> </a:t>
            </a:r>
            <a:r>
              <a:rPr lang="zh-CN" altLang="en-US" sz="2400" b="1" smtClean="0"/>
              <a:t>标记的核苷酸构成的一条链</a:t>
            </a:r>
            <a:endParaRPr lang="en-US" altLang="zh-CN" sz="2400" b="1" smtClean="0"/>
          </a:p>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二级结构：核苷酸相互匹配构成二级结构（平面图）</a:t>
            </a:r>
            <a:endParaRPr lang="en-US" altLang="zh-CN" sz="2400" b="1" smtClean="0">
              <a:latin typeface="Times New Roman" panose="02020603050405020304" pitchFamily="18" charset="0"/>
              <a:cs typeface="Times New Roman" panose="02020603050405020304" pitchFamily="18" charset="0"/>
            </a:endParaRPr>
          </a:p>
          <a:p>
            <a:pPr>
              <a:spcBef>
                <a:spcPts val="1800"/>
              </a:spcBef>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匹配原则：</a:t>
            </a:r>
            <a:endParaRPr lang="en-US"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(1) </a:t>
            </a:r>
            <a:r>
              <a:rPr lang="zh-CN" altLang="en-US" sz="2400" b="1" smtClean="0">
                <a:latin typeface="Times New Roman" panose="02020603050405020304" pitchFamily="18" charset="0"/>
                <a:cs typeface="Times New Roman" panose="02020603050405020304" pitchFamily="18" charset="0"/>
              </a:rPr>
              <a:t>配对</a:t>
            </a:r>
            <a:r>
              <a:rPr lang="en-US" altLang="zh-CN" sz="2400" b="1" i="1" smtClean="0">
                <a:latin typeface="Times New Roman" panose="02020603050405020304" pitchFamily="18" charset="0"/>
                <a:cs typeface="Times New Roman" panose="02020603050405020304" pitchFamily="18" charset="0"/>
              </a:rPr>
              <a:t>U-A,C-G</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 </a:t>
            </a:r>
            <a:endParaRPr lang="zh-CN" altLang="en-US"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zh-CN" sz="2400" b="1" smtClean="0">
                <a:latin typeface="Times New Roman" panose="02020603050405020304" pitchFamily="18" charset="0"/>
                <a:cs typeface="Times New Roman" panose="02020603050405020304" pitchFamily="18" charset="0"/>
              </a:rPr>
              <a:t>  (2) </a:t>
            </a:r>
            <a:r>
              <a:rPr lang="zh-CN" altLang="en-US" sz="2400" b="1" smtClean="0">
                <a:latin typeface="Times New Roman" panose="02020603050405020304" pitchFamily="18" charset="0"/>
                <a:cs typeface="Times New Roman" panose="02020603050405020304" pitchFamily="18" charset="0"/>
              </a:rPr>
              <a:t>末端不出现“尖角”，位置</a:t>
            </a:r>
            <a:r>
              <a:rPr lang="en-US" altLang="zh-CN" sz="2400" b="1" i="1" smtClean="0">
                <a:latin typeface="Times New Roman" panose="02020603050405020304" pitchFamily="18" charset="0"/>
                <a:cs typeface="Times New Roman" panose="02020603050405020304" pitchFamily="18" charset="0"/>
              </a:rPr>
              <a:t>i</a:t>
            </a:r>
            <a:r>
              <a:rPr lang="zh-CN" altLang="en-US" sz="2400" b="1" i="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zh-CN" altLang="en-US" sz="2400" b="1" i="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配对，则 </a:t>
            </a:r>
            <a:r>
              <a:rPr lang="en-US" altLang="zh-CN" sz="2400" b="1" i="1" smtClean="0">
                <a:latin typeface="Times New Roman" panose="02020603050405020304" pitchFamily="18" charset="0"/>
                <a:cs typeface="Times New Roman" panose="02020603050405020304" pitchFamily="18" charset="0"/>
              </a:rPr>
              <a:t>i </a:t>
            </a:r>
            <a:r>
              <a:rPr lang="en-US" altLang="zh-CN" sz="2400" b="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4</a:t>
            </a:r>
            <a:r>
              <a:rPr lang="zh-CN" altLang="en-US" sz="2400" b="1"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(3) </a:t>
            </a:r>
            <a:r>
              <a:rPr lang="zh-CN" altLang="en-US" sz="2400" b="1" smtClean="0">
                <a:latin typeface="Times New Roman" panose="02020603050405020304" pitchFamily="18" charset="0"/>
                <a:cs typeface="Times New Roman" panose="02020603050405020304" pitchFamily="18" charset="0"/>
              </a:rPr>
              <a:t>每个核苷酸只能参加一个配对；</a:t>
            </a:r>
          </a:p>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  </a:t>
            </a:r>
            <a:r>
              <a:rPr lang="en-US" altLang="zh-CN" sz="2400" b="1" smtClean="0">
                <a:latin typeface="Times New Roman" panose="02020603050405020304" pitchFamily="18" charset="0"/>
                <a:cs typeface="Times New Roman" panose="02020603050405020304" pitchFamily="18" charset="0"/>
              </a:rPr>
              <a:t>(4) </a:t>
            </a:r>
            <a:r>
              <a:rPr lang="zh-CN" altLang="en-US" sz="2400" b="1" smtClean="0">
                <a:latin typeface="Times New Roman" panose="02020603050405020304" pitchFamily="18" charset="0"/>
                <a:cs typeface="Times New Roman" panose="02020603050405020304" pitchFamily="18" charset="0"/>
              </a:rPr>
              <a:t>不允许交叉，即如果位置 </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zh-CN" altLang="en-US"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2</a:t>
            </a:r>
            <a:r>
              <a:rPr lang="zh-CN" altLang="en-US" sz="2400" b="1" baseline="-25000"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满足</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&lt;</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&lt;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&lt;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2</a:t>
            </a:r>
            <a:r>
              <a:rPr lang="zh-CN" altLang="en-US" sz="2400" b="1" smtClean="0">
                <a:latin typeface="Times New Roman" panose="02020603050405020304" pitchFamily="18" charset="0"/>
                <a:cs typeface="Times New Roman" panose="02020603050405020304" pitchFamily="18" charset="0"/>
              </a:rPr>
              <a:t>，     </a:t>
            </a:r>
            <a:endParaRPr lang="en-US" altLang="zh-CN"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smtClean="0">
                <a:latin typeface="Times New Roman" panose="02020603050405020304" pitchFamily="18" charset="0"/>
                <a:cs typeface="Times New Roman" panose="02020603050405020304" pitchFamily="18" charset="0"/>
              </a:rPr>
              <a:t>        不允许 </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2</a:t>
            </a:r>
            <a:r>
              <a:rPr lang="zh-CN" altLang="en-US" sz="2400" b="1" smtClean="0">
                <a:latin typeface="Times New Roman" panose="02020603050405020304" pitchFamily="18" charset="0"/>
                <a:cs typeface="Times New Roman" panose="02020603050405020304" pitchFamily="18" charset="0"/>
              </a:rPr>
              <a:t>配对</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但可以允许</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1</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 </a:t>
            </a:r>
            <a:r>
              <a:rPr lang="en-US" altLang="zh-CN" sz="2400" b="1" i="1" smtClean="0">
                <a:latin typeface="Times New Roman" panose="02020603050405020304" pitchFamily="18" charset="0"/>
                <a:cs typeface="Times New Roman" panose="02020603050405020304" pitchFamily="18" charset="0"/>
              </a:rPr>
              <a:t>i</a:t>
            </a:r>
            <a:r>
              <a:rPr lang="en-US" altLang="zh-CN" sz="2400" b="1" baseline="-25000" smtClean="0">
                <a:latin typeface="Times New Roman" panose="02020603050405020304" pitchFamily="18" charset="0"/>
                <a:cs typeface="Times New Roman" panose="02020603050405020304" pitchFamily="18" charset="0"/>
              </a:rPr>
              <a:t>2</a:t>
            </a:r>
            <a:r>
              <a:rPr lang="en-US" altLang="zh-CN" sz="2400" b="1" smtClean="0">
                <a:latin typeface="Times New Roman" panose="02020603050405020304" pitchFamily="18" charset="0"/>
                <a:cs typeface="Times New Roman" panose="02020603050405020304" pitchFamily="18" charset="0"/>
              </a:rPr>
              <a:t>-</a:t>
            </a:r>
            <a:r>
              <a:rPr lang="en-US" altLang="zh-CN" sz="2400" b="1" i="1" smtClean="0">
                <a:latin typeface="Times New Roman" panose="02020603050405020304" pitchFamily="18" charset="0"/>
                <a:cs typeface="Times New Roman" panose="02020603050405020304" pitchFamily="18" charset="0"/>
              </a:rPr>
              <a:t>j</a:t>
            </a:r>
            <a:r>
              <a:rPr lang="en-US" altLang="zh-CN" sz="2400" b="1" baseline="-25000" smtClean="0">
                <a:latin typeface="Times New Roman" panose="02020603050405020304" pitchFamily="18" charset="0"/>
                <a:cs typeface="Times New Roman" panose="02020603050405020304" pitchFamily="18" charset="0"/>
              </a:rPr>
              <a:t>1</a:t>
            </a:r>
            <a:r>
              <a:rPr lang="zh-CN" altLang="en-US" sz="2400" b="1" smtClean="0">
                <a:latin typeface="Times New Roman" panose="02020603050405020304" pitchFamily="18" charset="0"/>
                <a:cs typeface="Times New Roman" panose="02020603050405020304" pitchFamily="18" charset="0"/>
              </a:rPr>
              <a:t>配对</a:t>
            </a:r>
            <a:r>
              <a:rPr lang="en-US" altLang="zh-CN" sz="2400" b="1" smtClean="0">
                <a:latin typeface="Times New Roman" panose="02020603050405020304" pitchFamily="18" charset="0"/>
                <a:cs typeface="Times New Roman" panose="02020603050405020304" pitchFamily="18" charset="0"/>
              </a:rPr>
              <a:t>. </a:t>
            </a:r>
            <a:endParaRPr lang="zh-CN" altLang="en-US" sz="2400" b="1"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zh-CN" altLang="en-US" sz="2800" b="1" smtClean="0">
              <a:latin typeface="Times New Roman" panose="02020603050405020304" pitchFamily="18" charset="0"/>
              <a:cs typeface="Times New Roman" panose="02020603050405020304" pitchFamily="18" charset="0"/>
            </a:endParaRPr>
          </a:p>
        </p:txBody>
      </p:sp>
      <p:grpSp>
        <p:nvGrpSpPr>
          <p:cNvPr id="112644" name="组合 19"/>
          <p:cNvGrpSpPr>
            <a:grpSpLocks/>
          </p:cNvGrpSpPr>
          <p:nvPr/>
        </p:nvGrpSpPr>
        <p:grpSpPr bwMode="auto">
          <a:xfrm>
            <a:off x="2286000" y="5324475"/>
            <a:ext cx="3571875" cy="1033463"/>
            <a:chOff x="642910" y="5214950"/>
            <a:chExt cx="3571900" cy="1033169"/>
          </a:xfrm>
        </p:grpSpPr>
        <p:grpSp>
          <p:nvGrpSpPr>
            <p:cNvPr id="112645" name="组合 18"/>
            <p:cNvGrpSpPr>
              <a:grpSpLocks/>
            </p:cNvGrpSpPr>
            <p:nvPr/>
          </p:nvGrpSpPr>
          <p:grpSpPr bwMode="auto">
            <a:xfrm>
              <a:off x="642910" y="5214950"/>
              <a:ext cx="3571900" cy="1033169"/>
              <a:chOff x="642910" y="5214950"/>
              <a:chExt cx="3571900" cy="1033169"/>
            </a:xfrm>
          </p:grpSpPr>
          <p:grpSp>
            <p:nvGrpSpPr>
              <p:cNvPr id="112647" name="组合 17"/>
              <p:cNvGrpSpPr>
                <a:grpSpLocks/>
              </p:cNvGrpSpPr>
              <p:nvPr/>
            </p:nvGrpSpPr>
            <p:grpSpPr bwMode="auto">
              <a:xfrm>
                <a:off x="642910" y="5214950"/>
                <a:ext cx="3571900" cy="1033169"/>
                <a:chOff x="642910" y="5214950"/>
                <a:chExt cx="3571900" cy="1033169"/>
              </a:xfrm>
            </p:grpSpPr>
            <p:sp>
              <p:nvSpPr>
                <p:cNvPr id="16" name="弧形 15"/>
                <p:cNvSpPr/>
                <p:nvPr/>
              </p:nvSpPr>
              <p:spPr>
                <a:xfrm>
                  <a:off x="1357290" y="5214950"/>
                  <a:ext cx="2571768" cy="785589"/>
                </a:xfrm>
                <a:prstGeom prst="arc">
                  <a:avLst>
                    <a:gd name="adj1" fmla="val 10686049"/>
                    <a:gd name="adj2" fmla="val 117734"/>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7" name="弧形 16"/>
                <p:cNvSpPr/>
                <p:nvPr/>
              </p:nvSpPr>
              <p:spPr>
                <a:xfrm>
                  <a:off x="2000233" y="5429202"/>
                  <a:ext cx="1285884" cy="428503"/>
                </a:xfrm>
                <a:prstGeom prst="arc">
                  <a:avLst>
                    <a:gd name="adj1" fmla="val 10468195"/>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cxnSp>
              <p:nvCxnSpPr>
                <p:cNvPr id="6" name="直接连接符 5"/>
                <p:cNvCxnSpPr/>
                <p:nvPr/>
              </p:nvCxnSpPr>
              <p:spPr>
                <a:xfrm>
                  <a:off x="642910" y="5643453"/>
                  <a:ext cx="3571900" cy="1588"/>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654" name="TextBox 11"/>
                <p:cNvSpPr txBox="1">
                  <a:spLocks noChangeArrowheads="1"/>
                </p:cNvSpPr>
                <p:nvPr/>
              </p:nvSpPr>
              <p:spPr bwMode="auto">
                <a:xfrm>
                  <a:off x="1142976" y="5786454"/>
                  <a:ext cx="38343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i</a:t>
                  </a:r>
                  <a:r>
                    <a:rPr lang="en-US" altLang="zh-CN" sz="2400" b="1" baseline="-25000">
                      <a:latin typeface="Times New Roman" panose="02020603050405020304" pitchFamily="18" charset="0"/>
                      <a:cs typeface="Times New Roman" panose="02020603050405020304" pitchFamily="18" charset="0"/>
                    </a:rPr>
                    <a:t>1</a:t>
                  </a:r>
                  <a:endParaRPr lang="zh-CN" altLang="en-US" sz="2400" b="1" baseline="-25000">
                    <a:latin typeface="Times New Roman" panose="02020603050405020304" pitchFamily="18" charset="0"/>
                    <a:cs typeface="Times New Roman" panose="02020603050405020304" pitchFamily="18" charset="0"/>
                  </a:endParaRPr>
                </a:p>
              </p:txBody>
            </p:sp>
            <p:sp>
              <p:nvSpPr>
                <p:cNvPr id="112655" name="TextBox 12"/>
                <p:cNvSpPr txBox="1">
                  <a:spLocks noChangeArrowheads="1"/>
                </p:cNvSpPr>
                <p:nvPr/>
              </p:nvSpPr>
              <p:spPr bwMode="auto">
                <a:xfrm>
                  <a:off x="1857356" y="5786454"/>
                  <a:ext cx="38343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i</a:t>
                  </a:r>
                  <a:r>
                    <a:rPr lang="en-US" altLang="zh-CN" sz="2400" b="1" baseline="-25000">
                      <a:latin typeface="Times New Roman" panose="02020603050405020304" pitchFamily="18" charset="0"/>
                      <a:cs typeface="Times New Roman" panose="02020603050405020304" pitchFamily="18" charset="0"/>
                    </a:rPr>
                    <a:t>2</a:t>
                  </a:r>
                  <a:endParaRPr lang="zh-CN" altLang="en-US" sz="2400" b="1" baseline="-25000">
                    <a:latin typeface="Times New Roman" panose="02020603050405020304" pitchFamily="18" charset="0"/>
                    <a:cs typeface="Times New Roman" panose="02020603050405020304" pitchFamily="18" charset="0"/>
                  </a:endParaRPr>
                </a:p>
              </p:txBody>
            </p:sp>
            <p:sp>
              <p:nvSpPr>
                <p:cNvPr id="112656" name="TextBox 13"/>
                <p:cNvSpPr txBox="1">
                  <a:spLocks noChangeArrowheads="1"/>
                </p:cNvSpPr>
                <p:nvPr/>
              </p:nvSpPr>
              <p:spPr bwMode="auto">
                <a:xfrm>
                  <a:off x="3116992" y="5786454"/>
                  <a:ext cx="37221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j</a:t>
                  </a:r>
                  <a:r>
                    <a:rPr lang="en-US" altLang="zh-CN" sz="2400" b="1" baseline="-25000">
                      <a:latin typeface="Times New Roman" panose="02020603050405020304" pitchFamily="18" charset="0"/>
                      <a:cs typeface="Times New Roman" panose="02020603050405020304" pitchFamily="18" charset="0"/>
                    </a:rPr>
                    <a:t>1</a:t>
                  </a:r>
                  <a:endParaRPr lang="zh-CN" altLang="en-US" sz="2400" b="1" baseline="-25000">
                    <a:latin typeface="Times New Roman" panose="02020603050405020304" pitchFamily="18" charset="0"/>
                    <a:cs typeface="Times New Roman" panose="02020603050405020304" pitchFamily="18" charset="0"/>
                  </a:endParaRPr>
                </a:p>
              </p:txBody>
            </p:sp>
            <p:sp>
              <p:nvSpPr>
                <p:cNvPr id="112657" name="TextBox 14"/>
                <p:cNvSpPr txBox="1">
                  <a:spLocks noChangeArrowheads="1"/>
                </p:cNvSpPr>
                <p:nvPr/>
              </p:nvSpPr>
              <p:spPr bwMode="auto">
                <a:xfrm>
                  <a:off x="3759934" y="5786454"/>
                  <a:ext cx="372218" cy="4616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j</a:t>
                  </a:r>
                  <a:r>
                    <a:rPr lang="en-US" altLang="zh-CN" sz="2400" b="1" baseline="-25000">
                      <a:latin typeface="Times New Roman" panose="02020603050405020304" pitchFamily="18" charset="0"/>
                      <a:cs typeface="Times New Roman" panose="02020603050405020304" pitchFamily="18" charset="0"/>
                    </a:rPr>
                    <a:t>2</a:t>
                  </a:r>
                  <a:endParaRPr lang="zh-CN" altLang="en-US" sz="2400" b="1" baseline="-25000">
                    <a:latin typeface="Times New Roman" panose="02020603050405020304" pitchFamily="18" charset="0"/>
                    <a:cs typeface="Times New Roman" panose="02020603050405020304" pitchFamily="18" charset="0"/>
                  </a:endParaRPr>
                </a:p>
              </p:txBody>
            </p:sp>
          </p:grpSp>
          <p:sp>
            <p:nvSpPr>
              <p:cNvPr id="9" name="椭圆 8"/>
              <p:cNvSpPr/>
              <p:nvPr/>
            </p:nvSpPr>
            <p:spPr>
              <a:xfrm>
                <a:off x="1928794" y="557203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3214678" y="557203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857621" y="557203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8" name="椭圆 7"/>
            <p:cNvSpPr/>
            <p:nvPr/>
          </p:nvSpPr>
          <p:spPr>
            <a:xfrm>
              <a:off x="1285853" y="557203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sz="4000" b="1" smtClean="0">
                <a:solidFill>
                  <a:srgbClr val="C00000"/>
                </a:solidFill>
              </a:rPr>
              <a:t>实例：</a:t>
            </a:r>
            <a:r>
              <a:rPr lang="en-US" altLang="zh-CN" sz="4000" b="1" smtClean="0">
                <a:solidFill>
                  <a:srgbClr val="C00000"/>
                </a:solidFill>
              </a:rPr>
              <a:t>4sRNA</a:t>
            </a:r>
            <a:r>
              <a:rPr lang="zh-CN" altLang="en-US" sz="4000" b="1" smtClean="0">
                <a:solidFill>
                  <a:srgbClr val="C00000"/>
                </a:solidFill>
              </a:rPr>
              <a:t>的二级结构</a:t>
            </a:r>
          </a:p>
        </p:txBody>
      </p:sp>
      <p:pic>
        <p:nvPicPr>
          <p:cNvPr id="113667" name="Picture 2" descr="图形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1196975"/>
            <a:ext cx="6067425"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5365D0A-AFD1-441C-A126-76F35A8A6B96}" type="slidenum">
              <a:rPr lang="en-US" altLang="zh-CN" sz="1800" smtClean="0"/>
              <a:pPr>
                <a:spcBef>
                  <a:spcPct val="0"/>
                </a:spcBef>
                <a:buFontTx/>
                <a:buNone/>
              </a:pPr>
              <a:t>54</a:t>
            </a:fld>
            <a:endParaRPr lang="en-US" altLang="zh-CN" sz="1800" smtClean="0"/>
          </a:p>
        </p:txBody>
      </p:sp>
      <p:sp>
        <p:nvSpPr>
          <p:cNvPr id="114691" name="Rectangle 2"/>
          <p:cNvSpPr>
            <a:spLocks noGrp="1" noChangeArrowheads="1"/>
          </p:cNvSpPr>
          <p:nvPr>
            <p:ph type="title"/>
          </p:nvPr>
        </p:nvSpPr>
        <p:spPr/>
        <p:txBody>
          <a:bodyPr/>
          <a:lstStyle/>
          <a:p>
            <a:r>
              <a:rPr lang="zh-CN" altLang="en-US" sz="4000" b="1" smtClean="0">
                <a:solidFill>
                  <a:srgbClr val="C00000"/>
                </a:solidFill>
                <a:latin typeface="宋体" panose="02010600030101010101" pitchFamily="2" charset="-122"/>
              </a:rPr>
              <a:t>问题与算法设计</a:t>
            </a:r>
          </a:p>
        </p:txBody>
      </p:sp>
      <p:sp>
        <p:nvSpPr>
          <p:cNvPr id="114692" name="Rectangle 4"/>
          <p:cNvSpPr>
            <a:spLocks noChangeArrowheads="1"/>
          </p:cNvSpPr>
          <p:nvPr/>
        </p:nvSpPr>
        <p:spPr bwMode="auto">
          <a:xfrm>
            <a:off x="500063" y="3643313"/>
            <a:ext cx="820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rPr>
              <a:t>令</a:t>
            </a:r>
            <a:r>
              <a:rPr lang="en-US" altLang="zh-CN" sz="2400" b="1" dirty="0">
                <a:latin typeface="Times New Roman" panose="02020603050405020304" pitchFamily="18" charset="0"/>
              </a:rPr>
              <a:t>C[</a:t>
            </a:r>
            <a:r>
              <a:rPr lang="en-US" altLang="zh-CN" sz="2400" b="1" i="1" dirty="0" err="1">
                <a:latin typeface="Times New Roman" panose="02020603050405020304" pitchFamily="18" charset="0"/>
              </a:rPr>
              <a:t>i</a:t>
            </a:r>
            <a:r>
              <a:rPr lang="en-US" altLang="zh-CN" sz="2400" b="1" i="1" dirty="0" smtClean="0">
                <a:latin typeface="Times New Roman" panose="02020603050405020304" pitchFamily="18" charset="0"/>
              </a:rPr>
              <a:t>, j</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是序列</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j</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的最大匹配对数</a:t>
            </a:r>
            <a:r>
              <a:rPr lang="en-US" altLang="zh-CN" sz="2400" b="1" dirty="0">
                <a:latin typeface="Times New Roman" panose="02020603050405020304" pitchFamily="18" charset="0"/>
              </a:rPr>
              <a:t>    </a:t>
            </a:r>
            <a:r>
              <a:rPr lang="en-US" altLang="zh-CN" sz="2800" b="1" dirty="0">
                <a:latin typeface="Times New Roman" panose="02020603050405020304" pitchFamily="18" charset="0"/>
              </a:rPr>
              <a:t>                        </a:t>
            </a:r>
          </a:p>
        </p:txBody>
      </p:sp>
      <p:sp>
        <p:nvSpPr>
          <p:cNvPr id="114693" name="Rectangle 3"/>
          <p:cNvSpPr>
            <a:spLocks noGrp="1" noChangeArrowheads="1"/>
          </p:cNvSpPr>
          <p:nvPr>
            <p:ph type="body" idx="1"/>
          </p:nvPr>
        </p:nvSpPr>
        <p:spPr>
          <a:xfrm>
            <a:off x="428625" y="1214438"/>
            <a:ext cx="8229600" cy="928687"/>
          </a:xfrm>
        </p:spPr>
        <p:txBody>
          <a:bodyPr/>
          <a:lstStyle/>
          <a:p>
            <a:pPr marL="0" indent="0">
              <a:spcBef>
                <a:spcPts val="1200"/>
              </a:spcBef>
              <a:buFont typeface="Wingdings" panose="05000000000000000000" pitchFamily="2" charset="2"/>
              <a:buNone/>
            </a:pPr>
            <a:r>
              <a:rPr lang="zh-CN" altLang="en-US" sz="2400" b="1" dirty="0" smtClean="0">
                <a:solidFill>
                  <a:srgbClr val="C00000"/>
                </a:solidFill>
                <a:latin typeface="Times New Roman" panose="02020603050405020304" pitchFamily="18" charset="0"/>
              </a:rPr>
              <a:t>例</a:t>
            </a:r>
            <a:r>
              <a:rPr lang="en-US" altLang="zh-CN" sz="2400" b="1" dirty="0" smtClean="0">
                <a:solidFill>
                  <a:srgbClr val="C00000"/>
                </a:solidFill>
                <a:latin typeface="Times New Roman" panose="02020603050405020304" pitchFamily="18" charset="0"/>
              </a:rPr>
              <a:t>3.10   </a:t>
            </a:r>
            <a:r>
              <a:rPr lang="zh-CN" altLang="en-US" sz="2400" b="1" dirty="0" smtClean="0">
                <a:latin typeface="Times New Roman" panose="02020603050405020304" pitchFamily="18" charset="0"/>
              </a:rPr>
              <a:t>给定</a:t>
            </a:r>
            <a:r>
              <a:rPr lang="en-US" altLang="zh-CN" sz="2400" b="1" dirty="0" smtClean="0">
                <a:latin typeface="Times New Roman" panose="02020603050405020304" pitchFamily="18" charset="0"/>
              </a:rPr>
              <a:t>RNA</a:t>
            </a:r>
            <a:r>
              <a:rPr lang="zh-CN" altLang="en-US" sz="2400" b="1" dirty="0" smtClean="0">
                <a:latin typeface="Times New Roman" panose="02020603050405020304" pitchFamily="18" charset="0"/>
              </a:rPr>
              <a:t>的一级结构：由</a:t>
            </a:r>
            <a:r>
              <a:rPr lang="en-US" altLang="zh-CN" sz="2400" b="1" i="1" dirty="0" smtClean="0">
                <a:latin typeface="Times New Roman" panose="02020603050405020304" pitchFamily="18" charset="0"/>
              </a:rPr>
              <a:t>A,U,C,G </a:t>
            </a:r>
            <a:r>
              <a:rPr lang="zh-CN" altLang="en-US" sz="2400" b="1" dirty="0" smtClean="0">
                <a:latin typeface="Times New Roman" panose="02020603050405020304" pitchFamily="18" charset="0"/>
              </a:rPr>
              <a:t>构成的长为 </a:t>
            </a:r>
            <a:r>
              <a:rPr lang="en-US" altLang="zh-CN" sz="2400" b="1" i="1" dirty="0" smtClean="0">
                <a:latin typeface="Times New Roman" panose="02020603050405020304" pitchFamily="18" charset="0"/>
              </a:rPr>
              <a:t>n </a:t>
            </a:r>
            <a:r>
              <a:rPr lang="zh-CN" altLang="en-US" sz="2400" b="1" dirty="0" smtClean="0">
                <a:latin typeface="Times New Roman" panose="02020603050405020304" pitchFamily="18" charset="0"/>
              </a:rPr>
              <a:t>的</a:t>
            </a:r>
            <a:r>
              <a:rPr lang="zh-CN" altLang="en-US" sz="2400" b="1" dirty="0" smtClean="0">
                <a:latin typeface="Times New Roman" panose="02020603050405020304" pitchFamily="18" charset="0"/>
              </a:rPr>
              <a:t>序列</a:t>
            </a:r>
            <a:r>
              <a:rPr lang="zh-CN" altLang="en-US" sz="2400" b="1" dirty="0" smtClean="0">
                <a:latin typeface="Times New Roman" panose="02020603050405020304" pitchFamily="18" charset="0"/>
              </a:rPr>
              <a:t>，寻找具有最大匹配对数的二级结构</a:t>
            </a:r>
            <a:r>
              <a:rPr lang="en-US" altLang="zh-CN" sz="2400" b="1" dirty="0" smtClean="0">
                <a:latin typeface="Times New Roman" panose="02020603050405020304" pitchFamily="18" charset="0"/>
              </a:rPr>
              <a:t>.</a:t>
            </a:r>
          </a:p>
        </p:txBody>
      </p:sp>
      <p:grpSp>
        <p:nvGrpSpPr>
          <p:cNvPr id="114694" name="组合 29"/>
          <p:cNvGrpSpPr>
            <a:grpSpLocks/>
          </p:cNvGrpSpPr>
          <p:nvPr/>
        </p:nvGrpSpPr>
        <p:grpSpPr bwMode="auto">
          <a:xfrm>
            <a:off x="1071563" y="2428875"/>
            <a:ext cx="6572250" cy="1033463"/>
            <a:chOff x="1071538" y="1857364"/>
            <a:chExt cx="6572296" cy="1033169"/>
          </a:xfrm>
        </p:grpSpPr>
        <p:grpSp>
          <p:nvGrpSpPr>
            <p:cNvPr id="114698" name="组合 17"/>
            <p:cNvGrpSpPr>
              <a:grpSpLocks/>
            </p:cNvGrpSpPr>
            <p:nvPr/>
          </p:nvGrpSpPr>
          <p:grpSpPr bwMode="auto">
            <a:xfrm>
              <a:off x="1142976" y="1857364"/>
              <a:ext cx="6357982" cy="1000132"/>
              <a:chOff x="785786" y="2000240"/>
              <a:chExt cx="6357982" cy="1000132"/>
            </a:xfrm>
          </p:grpSpPr>
          <p:grpSp>
            <p:nvGrpSpPr>
              <p:cNvPr id="114706" name="组合 15"/>
              <p:cNvGrpSpPr>
                <a:grpSpLocks/>
              </p:cNvGrpSpPr>
              <p:nvPr/>
            </p:nvGrpSpPr>
            <p:grpSpPr bwMode="auto">
              <a:xfrm>
                <a:off x="785786" y="2000240"/>
                <a:ext cx="6357982" cy="1000132"/>
                <a:chOff x="714348" y="2857496"/>
                <a:chExt cx="6357982" cy="1000132"/>
              </a:xfrm>
            </p:grpSpPr>
            <p:cxnSp>
              <p:nvCxnSpPr>
                <p:cNvPr id="7" name="直接连接符 6"/>
                <p:cNvCxnSpPr/>
                <p:nvPr/>
              </p:nvCxnSpPr>
              <p:spPr>
                <a:xfrm>
                  <a:off x="714347" y="3285999"/>
                  <a:ext cx="6357982"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弧形 14"/>
                <p:cNvSpPr/>
                <p:nvPr/>
              </p:nvSpPr>
              <p:spPr>
                <a:xfrm>
                  <a:off x="3714743" y="2857496"/>
                  <a:ext cx="3357586" cy="999840"/>
                </a:xfrm>
                <a:prstGeom prst="arc">
                  <a:avLst>
                    <a:gd name="adj1" fmla="val 10944918"/>
                    <a:gd name="adj2" fmla="val 21427134"/>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grpSp>
          <p:sp>
            <p:nvSpPr>
              <p:cNvPr id="8" name="椭圆 7"/>
              <p:cNvSpPr/>
              <p:nvPr/>
            </p:nvSpPr>
            <p:spPr>
              <a:xfrm>
                <a:off x="3071801"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椭圆 8"/>
              <p:cNvSpPr/>
              <p:nvPr/>
            </p:nvSpPr>
            <p:spPr>
              <a:xfrm>
                <a:off x="785785"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1428727"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714743"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4357685"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椭圆 12"/>
              <p:cNvSpPr/>
              <p:nvPr/>
            </p:nvSpPr>
            <p:spPr>
              <a:xfrm>
                <a:off x="6357949"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椭圆 13"/>
              <p:cNvSpPr/>
              <p:nvPr/>
            </p:nvSpPr>
            <p:spPr>
              <a:xfrm>
                <a:off x="7000891" y="2357326"/>
                <a:ext cx="142876" cy="142834"/>
              </a:xfrm>
              <a:prstGeom prst="ellipse">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114699" name="TextBox 20"/>
            <p:cNvSpPr txBox="1">
              <a:spLocks noChangeArrowheads="1"/>
            </p:cNvSpPr>
            <p:nvPr/>
          </p:nvSpPr>
          <p:spPr bwMode="auto">
            <a:xfrm>
              <a:off x="1071538" y="2428868"/>
              <a:ext cx="285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i</a:t>
              </a:r>
              <a:endParaRPr lang="zh-CN" altLang="en-US" sz="2400" b="1" i="1">
                <a:latin typeface="Times New Roman" panose="02020603050405020304" pitchFamily="18" charset="0"/>
                <a:cs typeface="Times New Roman" panose="02020603050405020304" pitchFamily="18" charset="0"/>
              </a:endParaRPr>
            </a:p>
          </p:txBody>
        </p:sp>
        <p:sp>
          <p:nvSpPr>
            <p:cNvPr id="114700" name="TextBox 21"/>
            <p:cNvSpPr txBox="1">
              <a:spLocks noChangeArrowheads="1"/>
            </p:cNvSpPr>
            <p:nvPr/>
          </p:nvSpPr>
          <p:spPr bwMode="auto">
            <a:xfrm>
              <a:off x="1571604" y="2428868"/>
              <a:ext cx="642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i+</a:t>
              </a:r>
              <a:r>
                <a:rPr lang="en-US" altLang="zh-CN" sz="2400" b="1">
                  <a:latin typeface="Times New Roman" panose="02020603050405020304" pitchFamily="18" charset="0"/>
                  <a:cs typeface="Times New Roman" panose="02020603050405020304" pitchFamily="18" charset="0"/>
                </a:rPr>
                <a:t>1</a:t>
              </a:r>
              <a:endParaRPr lang="zh-CN" altLang="en-US" sz="2400" b="1">
                <a:latin typeface="Times New Roman" panose="02020603050405020304" pitchFamily="18" charset="0"/>
                <a:cs typeface="Times New Roman" panose="02020603050405020304" pitchFamily="18" charset="0"/>
              </a:endParaRPr>
            </a:p>
          </p:txBody>
        </p:sp>
        <p:sp>
          <p:nvSpPr>
            <p:cNvPr id="114701" name="TextBox 22"/>
            <p:cNvSpPr txBox="1">
              <a:spLocks noChangeArrowheads="1"/>
            </p:cNvSpPr>
            <p:nvPr/>
          </p:nvSpPr>
          <p:spPr bwMode="auto">
            <a:xfrm>
              <a:off x="3143240" y="2428868"/>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k</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1</a:t>
              </a:r>
              <a:endParaRPr lang="zh-CN" altLang="en-US" sz="2400" b="1">
                <a:latin typeface="Times New Roman" panose="02020603050405020304" pitchFamily="18" charset="0"/>
                <a:cs typeface="Times New Roman" panose="02020603050405020304" pitchFamily="18" charset="0"/>
              </a:endParaRPr>
            </a:p>
          </p:txBody>
        </p:sp>
        <p:sp>
          <p:nvSpPr>
            <p:cNvPr id="114702" name="TextBox 25"/>
            <p:cNvSpPr txBox="1">
              <a:spLocks noChangeArrowheads="1"/>
            </p:cNvSpPr>
            <p:nvPr/>
          </p:nvSpPr>
          <p:spPr bwMode="auto">
            <a:xfrm>
              <a:off x="4500562" y="2428868"/>
              <a:ext cx="785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k+</a:t>
              </a:r>
              <a:r>
                <a:rPr lang="en-US" altLang="zh-CN" sz="2400" b="1">
                  <a:latin typeface="Times New Roman" panose="02020603050405020304" pitchFamily="18" charset="0"/>
                  <a:cs typeface="Times New Roman" panose="02020603050405020304" pitchFamily="18" charset="0"/>
                </a:rPr>
                <a:t>1</a:t>
              </a:r>
              <a:endParaRPr lang="zh-CN" altLang="en-US" sz="2400" b="1">
                <a:latin typeface="Times New Roman" panose="02020603050405020304" pitchFamily="18" charset="0"/>
                <a:cs typeface="Times New Roman" panose="02020603050405020304" pitchFamily="18" charset="0"/>
              </a:endParaRPr>
            </a:p>
          </p:txBody>
        </p:sp>
        <p:sp>
          <p:nvSpPr>
            <p:cNvPr id="114703" name="TextBox 26"/>
            <p:cNvSpPr txBox="1">
              <a:spLocks noChangeArrowheads="1"/>
            </p:cNvSpPr>
            <p:nvPr/>
          </p:nvSpPr>
          <p:spPr bwMode="auto">
            <a:xfrm>
              <a:off x="3929058" y="2428868"/>
              <a:ext cx="428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 k</a:t>
              </a:r>
              <a:endParaRPr lang="zh-CN" altLang="en-US" sz="2400" b="1">
                <a:latin typeface="Times New Roman" panose="02020603050405020304" pitchFamily="18" charset="0"/>
                <a:cs typeface="Times New Roman" panose="02020603050405020304" pitchFamily="18" charset="0"/>
              </a:endParaRPr>
            </a:p>
          </p:txBody>
        </p:sp>
        <p:sp>
          <p:nvSpPr>
            <p:cNvPr id="114704" name="TextBox 27"/>
            <p:cNvSpPr txBox="1">
              <a:spLocks noChangeArrowheads="1"/>
            </p:cNvSpPr>
            <p:nvPr/>
          </p:nvSpPr>
          <p:spPr bwMode="auto">
            <a:xfrm>
              <a:off x="6500826" y="2428868"/>
              <a:ext cx="6429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j</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1</a:t>
              </a:r>
              <a:endParaRPr lang="zh-CN" altLang="en-US" sz="2400" b="1">
                <a:latin typeface="Times New Roman" panose="02020603050405020304" pitchFamily="18" charset="0"/>
                <a:cs typeface="Times New Roman" panose="02020603050405020304" pitchFamily="18" charset="0"/>
              </a:endParaRPr>
            </a:p>
          </p:txBody>
        </p:sp>
        <p:sp>
          <p:nvSpPr>
            <p:cNvPr id="114705" name="TextBox 28"/>
            <p:cNvSpPr txBox="1">
              <a:spLocks noChangeArrowheads="1"/>
            </p:cNvSpPr>
            <p:nvPr/>
          </p:nvSpPr>
          <p:spPr bwMode="auto">
            <a:xfrm>
              <a:off x="7215206" y="2428868"/>
              <a:ext cx="428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cs typeface="Times New Roman" panose="02020603050405020304" pitchFamily="18" charset="0"/>
                </a:rPr>
                <a:t> j</a:t>
              </a:r>
              <a:endParaRPr lang="zh-CN" altLang="en-US" sz="2400" b="1">
                <a:latin typeface="Times New Roman" panose="02020603050405020304" pitchFamily="18" charset="0"/>
                <a:cs typeface="Times New Roman" panose="02020603050405020304" pitchFamily="18" charset="0"/>
              </a:endParaRPr>
            </a:p>
          </p:txBody>
        </p:sp>
      </p:grpSp>
      <p:sp>
        <p:nvSpPr>
          <p:cNvPr id="69639" name="Rectangle 7"/>
          <p:cNvSpPr>
            <a:spLocks noChangeArrowheads="1"/>
          </p:cNvSpPr>
          <p:nvPr/>
        </p:nvSpPr>
        <p:spPr bwMode="auto">
          <a:xfrm>
            <a:off x="0" y="0"/>
            <a:ext cx="9144000" cy="45720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graphicFrame>
        <p:nvGraphicFramePr>
          <p:cNvPr id="114696" name="Object 6"/>
          <p:cNvGraphicFramePr>
            <a:graphicFrameLocks noChangeAspect="1"/>
          </p:cNvGraphicFramePr>
          <p:nvPr/>
        </p:nvGraphicFramePr>
        <p:xfrm>
          <a:off x="928688" y="4357688"/>
          <a:ext cx="7358062" cy="1000125"/>
        </p:xfrm>
        <a:graphic>
          <a:graphicData uri="http://schemas.openxmlformats.org/presentationml/2006/ole">
            <mc:AlternateContent xmlns:mc="http://schemas.openxmlformats.org/markup-compatibility/2006">
              <mc:Choice xmlns:v="urn:schemas-microsoft-com:vml" Requires="v">
                <p:oleObj spid="_x0000_s114718" name="公式" r:id="rId4" imgW="3670300" imgH="520700" progId="Equation.3">
                  <p:embed/>
                </p:oleObj>
              </mc:Choice>
              <mc:Fallback>
                <p:oleObj name="公式" r:id="rId4" imgW="3670300" imgH="520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4357688"/>
                        <a:ext cx="73580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7" name="矩形 32"/>
          <p:cNvSpPr>
            <a:spLocks noChangeArrowheads="1"/>
          </p:cNvSpPr>
          <p:nvPr/>
        </p:nvSpPr>
        <p:spPr bwMode="auto">
          <a:xfrm>
            <a:off x="642938" y="5500688"/>
            <a:ext cx="7215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算法时间复杂度是</a:t>
            </a:r>
            <a:r>
              <a:rPr lang="en-US" altLang="zh-CN" sz="2400" b="1" i="1">
                <a:latin typeface="Times New Roman" panose="02020603050405020304" pitchFamily="18" charset="0"/>
                <a:cs typeface="Times New Roman" panose="02020603050405020304" pitchFamily="18" charset="0"/>
              </a:rPr>
              <a:t>O</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n</a:t>
            </a:r>
            <a:r>
              <a:rPr lang="en-US" altLang="zh-CN" sz="2400" b="1" baseline="30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457200" y="404664"/>
            <a:ext cx="8229600" cy="633412"/>
          </a:xfrm>
        </p:spPr>
        <p:txBody>
          <a:bodyPr/>
          <a:lstStyle/>
          <a:p>
            <a:r>
              <a:rPr lang="zh-CN" altLang="en-US" sz="4000" b="1" dirty="0" smtClean="0">
                <a:solidFill>
                  <a:srgbClr val="C00000"/>
                </a:solidFill>
              </a:rPr>
              <a:t>序列比对</a:t>
            </a:r>
          </a:p>
        </p:txBody>
      </p:sp>
      <p:sp>
        <p:nvSpPr>
          <p:cNvPr id="116739" name="内容占位符 2"/>
          <p:cNvSpPr>
            <a:spLocks noGrp="1"/>
          </p:cNvSpPr>
          <p:nvPr>
            <p:ph idx="1"/>
          </p:nvPr>
        </p:nvSpPr>
        <p:spPr>
          <a:xfrm>
            <a:off x="457200" y="1268760"/>
            <a:ext cx="8229600" cy="5400675"/>
          </a:xfrm>
        </p:spPr>
        <p:txBody>
          <a:bodyPr/>
          <a:lstStyle/>
          <a:p>
            <a:pPr>
              <a:lnSpc>
                <a:spcPts val="3000"/>
              </a:lnSpc>
              <a:buFont typeface="Arial" panose="020B0604020202020204" pitchFamily="34" charset="0"/>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en-US" altLang="zh-CN" sz="2400" b="1" dirty="0" smtClean="0">
                <a:solidFill>
                  <a:srgbClr val="C00000"/>
                </a:solidFill>
                <a:latin typeface="Times New Roman" panose="02020603050405020304" pitchFamily="18" charset="0"/>
                <a:cs typeface="Times New Roman" panose="02020603050405020304" pitchFamily="18" charset="0"/>
              </a:rPr>
              <a:t>3.11  </a:t>
            </a:r>
            <a:r>
              <a:rPr lang="zh-CN" altLang="en-US" sz="2400" b="1" dirty="0" smtClean="0"/>
              <a:t>编辑</a:t>
            </a:r>
            <a:r>
              <a:rPr lang="zh-CN" altLang="en-US" sz="2400" b="1" dirty="0" smtClean="0"/>
              <a:t>距离：</a:t>
            </a:r>
            <a:r>
              <a:rPr lang="zh-CN" altLang="en-US" sz="2400" b="1" dirty="0" smtClean="0">
                <a:latin typeface="Times New Roman" panose="02020603050405020304" pitchFamily="18" charset="0"/>
                <a:cs typeface="Times New Roman" panose="02020603050405020304" pitchFamily="18" charset="0"/>
              </a:rPr>
              <a:t>给定两个</a:t>
            </a:r>
            <a:r>
              <a:rPr lang="zh-CN" altLang="en-US" sz="2400" b="1" dirty="0" smtClean="0">
                <a:latin typeface="Times New Roman" panose="02020603050405020304" pitchFamily="18" charset="0"/>
                <a:cs typeface="Times New Roman" panose="02020603050405020304" pitchFamily="18" charset="0"/>
              </a:rPr>
              <a:t>序列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和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，通过一系列</a:t>
            </a:r>
            <a:r>
              <a:rPr lang="zh-CN" altLang="en-US" sz="2400" b="1" dirty="0" smtClean="0">
                <a:latin typeface="Times New Roman" panose="02020603050405020304" pitchFamily="18" charset="0"/>
                <a:cs typeface="Times New Roman" panose="02020603050405020304" pitchFamily="18" charset="0"/>
              </a:rPr>
              <a:t>字符</a:t>
            </a:r>
            <a:endParaRPr lang="en-US" altLang="zh-CN" sz="2400" b="1" dirty="0" smtClean="0">
              <a:latin typeface="Times New Roman" panose="02020603050405020304" pitchFamily="18" charset="0"/>
              <a:cs typeface="Times New Roman" panose="02020603050405020304" pitchFamily="18" charset="0"/>
            </a:endParaRPr>
          </a:p>
          <a:p>
            <a:pPr>
              <a:lnSpc>
                <a:spcPts val="3000"/>
              </a:lnSpc>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编辑</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插入</a:t>
            </a:r>
            <a:r>
              <a:rPr lang="zh-CN" altLang="en-US" sz="2400" b="1" dirty="0" smtClean="0">
                <a:latin typeface="Times New Roman" panose="02020603050405020304" pitchFamily="18" charset="0"/>
                <a:cs typeface="Times New Roman" panose="02020603050405020304" pitchFamily="18" charset="0"/>
              </a:rPr>
              <a:t>、删除、替换）等操作，</a:t>
            </a:r>
            <a:r>
              <a:rPr lang="zh-CN" altLang="en-US" sz="2400" b="1" dirty="0" smtClean="0">
                <a:latin typeface="Times New Roman" panose="02020603050405020304" pitchFamily="18" charset="0"/>
                <a:cs typeface="Times New Roman" panose="02020603050405020304" pitchFamily="18" charset="0"/>
              </a:rPr>
              <a:t>将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转变成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完成</a:t>
            </a:r>
            <a:r>
              <a:rPr lang="zh-CN" altLang="en-US" sz="2400" b="1" dirty="0" smtClean="0">
                <a:latin typeface="Times New Roman" panose="02020603050405020304" pitchFamily="18" charset="0"/>
                <a:cs typeface="Times New Roman" panose="02020603050405020304" pitchFamily="18" charset="0"/>
              </a:rPr>
              <a:t>这</a:t>
            </a:r>
            <a:endParaRPr lang="en-US" altLang="zh-CN" sz="2400" b="1" dirty="0" smtClean="0">
              <a:latin typeface="Times New Roman" panose="02020603050405020304" pitchFamily="18" charset="0"/>
              <a:cs typeface="Times New Roman" panose="02020603050405020304" pitchFamily="18" charset="0"/>
            </a:endParaRPr>
          </a:p>
          <a:p>
            <a:pPr>
              <a:lnSpc>
                <a:spcPts val="3000"/>
              </a:lnSpc>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种转换所需要</a:t>
            </a:r>
            <a:r>
              <a:rPr lang="zh-CN" altLang="en-US" sz="2400" b="1" dirty="0" smtClean="0">
                <a:latin typeface="Times New Roman" panose="02020603050405020304" pitchFamily="18" charset="0"/>
                <a:cs typeface="Times New Roman" panose="02020603050405020304" pitchFamily="18" charset="0"/>
              </a:rPr>
              <a:t>的最少的编辑操作个数称为</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的编辑距离</a:t>
            </a:r>
            <a:r>
              <a:rPr lang="en-US" altLang="zh-CN" sz="2400" b="1" dirty="0" smtClean="0">
                <a:latin typeface="Times New Roman" panose="02020603050405020304" pitchFamily="18" charset="0"/>
                <a:cs typeface="Times New Roman" panose="02020603050405020304" pitchFamily="18" charset="0"/>
              </a:rPr>
              <a:t>. </a:t>
            </a:r>
          </a:p>
          <a:p>
            <a:pPr>
              <a:spcBef>
                <a:spcPts val="1800"/>
              </a:spcBef>
              <a:buFont typeface="Arial" panose="020B0604020202020204" pitchFamily="34" charset="0"/>
              <a:buNone/>
            </a:pPr>
            <a:r>
              <a:rPr lang="zh-CN" altLang="en-US" sz="2400" b="1" dirty="0" smtClean="0"/>
              <a:t>实例</a:t>
            </a:r>
            <a:r>
              <a:rPr lang="zh-CN" altLang="en-US" sz="2400" dirty="0" smtClean="0"/>
              <a:t>：</a:t>
            </a:r>
            <a:r>
              <a:rPr lang="en-US" altLang="zh-CN" sz="2400" b="1" dirty="0" smtClean="0"/>
              <a:t>vintner</a:t>
            </a:r>
            <a:r>
              <a:rPr lang="zh-CN" altLang="en-US" sz="2400" b="1" dirty="0" smtClean="0"/>
              <a:t> </a:t>
            </a:r>
            <a:r>
              <a:rPr lang="zh-CN" altLang="en-US" sz="2400" dirty="0" smtClean="0"/>
              <a:t> </a:t>
            </a:r>
            <a:r>
              <a:rPr lang="zh-CN" altLang="en-US" sz="2400" b="1" dirty="0" smtClean="0"/>
              <a:t>转变成</a:t>
            </a:r>
            <a:r>
              <a:rPr lang="zh-CN" altLang="en-US" sz="2400" dirty="0" smtClean="0"/>
              <a:t>  </a:t>
            </a:r>
            <a:r>
              <a:rPr lang="en-US" altLang="zh-CN" sz="2400" b="1" dirty="0" smtClean="0"/>
              <a:t>writers</a:t>
            </a:r>
            <a:r>
              <a:rPr lang="zh-CN" altLang="en-US" sz="2400" dirty="0" smtClean="0"/>
              <a:t>，</a:t>
            </a:r>
            <a:r>
              <a:rPr lang="zh-CN" altLang="en-US" sz="2400" b="1" dirty="0" smtClean="0"/>
              <a:t>编辑</a:t>
            </a:r>
            <a:r>
              <a:rPr lang="zh-CN" altLang="en-US" sz="2400" b="1" dirty="0" smtClean="0"/>
              <a:t>距离 </a:t>
            </a:r>
            <a:r>
              <a:rPr lang="en-US" altLang="zh-CN" sz="2400" b="1" dirty="0" smtClean="0">
                <a:sym typeface="Symbol" panose="05050102010706020507" pitchFamily="18" charset="2"/>
              </a:rPr>
              <a:t> </a:t>
            </a:r>
            <a:r>
              <a:rPr lang="en-US" altLang="zh-CN" sz="2400" b="1" dirty="0" smtClean="0"/>
              <a:t>6</a:t>
            </a:r>
            <a:r>
              <a:rPr lang="zh-CN" altLang="en-US" sz="2400" b="1" dirty="0" smtClean="0"/>
              <a:t>：</a:t>
            </a:r>
          </a:p>
          <a:p>
            <a:pPr>
              <a:buFont typeface="Arial" panose="020B0604020202020204" pitchFamily="34" charset="0"/>
              <a:buNone/>
            </a:pPr>
            <a:r>
              <a:rPr lang="zh-CN" altLang="en-US" sz="2400" b="1" dirty="0" smtClean="0"/>
              <a:t>                     </a:t>
            </a:r>
            <a:r>
              <a:rPr lang="en-US" altLang="zh-CN" sz="2400" b="1" dirty="0" smtClean="0"/>
              <a:t>vintner</a:t>
            </a:r>
            <a:r>
              <a:rPr lang="zh-CN" altLang="en-US" sz="2400" b="1" dirty="0" smtClean="0"/>
              <a:t> </a:t>
            </a:r>
            <a:endParaRPr lang="en-US" altLang="zh-CN" sz="2400" b="1" dirty="0" smtClean="0"/>
          </a:p>
          <a:p>
            <a:pPr>
              <a:buFont typeface="Arial" panose="020B0604020202020204" pitchFamily="34" charset="0"/>
              <a:buNone/>
            </a:pPr>
            <a:r>
              <a:rPr lang="zh-CN" altLang="en-US" sz="2400" b="1" dirty="0" smtClean="0"/>
              <a:t>     删除</a:t>
            </a:r>
            <a:r>
              <a:rPr lang="en-US" altLang="zh-CN" sz="2400" b="1" dirty="0" smtClean="0"/>
              <a:t>v</a:t>
            </a:r>
            <a:r>
              <a:rPr lang="zh-CN" altLang="en-US" sz="2400" b="1" dirty="0" smtClean="0"/>
              <a:t>：</a:t>
            </a:r>
            <a:r>
              <a:rPr lang="en-US" altLang="zh-CN" sz="2400" b="1" dirty="0" smtClean="0">
                <a:solidFill>
                  <a:srgbClr val="FF0000"/>
                </a:solidFill>
              </a:rPr>
              <a:t>-</a:t>
            </a:r>
            <a:r>
              <a:rPr lang="en-US" altLang="zh-CN" sz="2400" b="1" dirty="0" err="1" smtClean="0"/>
              <a:t>intner</a:t>
            </a:r>
            <a:endParaRPr lang="zh-CN" altLang="en-US" sz="2400" b="1" dirty="0" smtClean="0"/>
          </a:p>
          <a:p>
            <a:pPr>
              <a:buFont typeface="Arial" panose="020B0604020202020204" pitchFamily="34" charset="0"/>
              <a:buNone/>
            </a:pPr>
            <a:r>
              <a:rPr lang="zh-CN" altLang="en-US" sz="2400" b="1" dirty="0" smtClean="0"/>
              <a:t>     插入</a:t>
            </a:r>
            <a:r>
              <a:rPr lang="en-US" altLang="zh-CN" sz="2400" b="1" dirty="0" smtClean="0"/>
              <a:t>w</a:t>
            </a:r>
            <a:r>
              <a:rPr lang="zh-CN" altLang="en-US" sz="2400" b="1" dirty="0" smtClean="0"/>
              <a:t>：</a:t>
            </a:r>
            <a:r>
              <a:rPr lang="en-US" altLang="zh-CN" sz="2400" b="1" dirty="0" err="1" smtClean="0">
                <a:solidFill>
                  <a:srgbClr val="FF0000"/>
                </a:solidFill>
              </a:rPr>
              <a:t>w</a:t>
            </a:r>
            <a:r>
              <a:rPr lang="en-US" altLang="zh-CN" sz="2400" b="1" dirty="0" err="1" smtClean="0"/>
              <a:t>intner</a:t>
            </a:r>
            <a:endParaRPr lang="zh-CN" altLang="en-US" sz="2400" b="1" dirty="0" smtClean="0"/>
          </a:p>
          <a:p>
            <a:pPr>
              <a:buFont typeface="Arial" panose="020B0604020202020204" pitchFamily="34" charset="0"/>
              <a:buNone/>
            </a:pPr>
            <a:r>
              <a:rPr lang="zh-CN" altLang="en-US" sz="2400" b="1" dirty="0" smtClean="0"/>
              <a:t>     插入</a:t>
            </a:r>
            <a:r>
              <a:rPr lang="en-US" altLang="zh-CN" sz="2400" b="1" dirty="0" smtClean="0"/>
              <a:t>r</a:t>
            </a:r>
            <a:r>
              <a:rPr lang="zh-CN" altLang="en-US" sz="2400" b="1" dirty="0" smtClean="0"/>
              <a:t>：</a:t>
            </a:r>
            <a:r>
              <a:rPr lang="en-US" altLang="zh-CN" sz="2400" b="1" dirty="0" smtClean="0"/>
              <a:t> </a:t>
            </a:r>
            <a:r>
              <a:rPr lang="en-US" altLang="zh-CN" sz="2400" b="1" dirty="0" err="1" smtClean="0"/>
              <a:t>w</a:t>
            </a:r>
            <a:r>
              <a:rPr lang="en-US" altLang="zh-CN" sz="2400" b="1" dirty="0" err="1" smtClean="0">
                <a:solidFill>
                  <a:srgbClr val="FF0000"/>
                </a:solidFill>
              </a:rPr>
              <a:t>r</a:t>
            </a:r>
            <a:r>
              <a:rPr lang="en-US" altLang="zh-CN" sz="2400" b="1" dirty="0" err="1" smtClean="0"/>
              <a:t>intner</a:t>
            </a:r>
            <a:endParaRPr lang="zh-CN" altLang="en-US" sz="2400" b="1" dirty="0" smtClean="0"/>
          </a:p>
          <a:p>
            <a:pPr>
              <a:buFont typeface="Arial" panose="020B0604020202020204" pitchFamily="34" charset="0"/>
              <a:buNone/>
            </a:pPr>
            <a:r>
              <a:rPr lang="zh-CN" altLang="en-US" sz="2400" b="1" dirty="0" smtClean="0"/>
              <a:t>     删除</a:t>
            </a:r>
            <a:r>
              <a:rPr lang="en-US" altLang="zh-CN" sz="2400" b="1" dirty="0" smtClean="0"/>
              <a:t>n</a:t>
            </a:r>
            <a:r>
              <a:rPr lang="zh-CN" altLang="en-US" sz="2400" b="1" dirty="0" smtClean="0"/>
              <a:t>：</a:t>
            </a:r>
            <a:r>
              <a:rPr lang="en-US" altLang="zh-CN" sz="2400" b="1" dirty="0" smtClean="0"/>
              <a:t> </a:t>
            </a:r>
            <a:r>
              <a:rPr lang="en-US" altLang="zh-CN" sz="2400" b="1" dirty="0" err="1" smtClean="0"/>
              <a:t>wri</a:t>
            </a:r>
            <a:r>
              <a:rPr lang="en-US" altLang="zh-CN" sz="2400" b="1" dirty="0" err="1" smtClean="0">
                <a:solidFill>
                  <a:srgbClr val="FF0000"/>
                </a:solidFill>
              </a:rPr>
              <a:t>-</a:t>
            </a:r>
            <a:r>
              <a:rPr lang="en-US" altLang="zh-CN" sz="2400" b="1" dirty="0" err="1" smtClean="0"/>
              <a:t>tner</a:t>
            </a:r>
            <a:endParaRPr lang="zh-CN" altLang="en-US" sz="2400" b="1" dirty="0" smtClean="0"/>
          </a:p>
          <a:p>
            <a:pPr>
              <a:buFont typeface="Arial" panose="020B0604020202020204" pitchFamily="34" charset="0"/>
              <a:buNone/>
            </a:pPr>
            <a:r>
              <a:rPr lang="zh-CN" altLang="en-US" sz="2400" b="1" dirty="0" smtClean="0"/>
              <a:t>     删除</a:t>
            </a:r>
            <a:r>
              <a:rPr lang="en-US" altLang="zh-CN" sz="2400" b="1" dirty="0" smtClean="0"/>
              <a:t>n</a:t>
            </a:r>
            <a:r>
              <a:rPr lang="zh-CN" altLang="en-US" sz="2400" b="1" dirty="0" smtClean="0"/>
              <a:t>：</a:t>
            </a:r>
            <a:r>
              <a:rPr lang="en-US" altLang="zh-CN" sz="2400" b="1" dirty="0" smtClean="0"/>
              <a:t> writ</a:t>
            </a:r>
            <a:r>
              <a:rPr lang="en-US" altLang="zh-CN" sz="2400" b="1" dirty="0" smtClean="0">
                <a:solidFill>
                  <a:srgbClr val="FF0000"/>
                </a:solidFill>
              </a:rPr>
              <a:t>-</a:t>
            </a:r>
            <a:r>
              <a:rPr lang="en-US" altLang="zh-CN" sz="2400" b="1" dirty="0" err="1" smtClean="0"/>
              <a:t>er</a:t>
            </a:r>
            <a:endParaRPr lang="zh-CN" altLang="en-US" sz="2400" b="1" dirty="0" smtClean="0"/>
          </a:p>
          <a:p>
            <a:pPr>
              <a:buFont typeface="Arial" panose="020B0604020202020204" pitchFamily="34" charset="0"/>
              <a:buNone/>
            </a:pPr>
            <a:r>
              <a:rPr lang="zh-CN" altLang="en-US" sz="2400" b="1" dirty="0" smtClean="0"/>
              <a:t>     插入</a:t>
            </a:r>
            <a:r>
              <a:rPr lang="en-US" altLang="zh-CN" sz="2400" b="1" dirty="0" smtClean="0"/>
              <a:t>s</a:t>
            </a:r>
            <a:r>
              <a:rPr lang="zh-CN" altLang="en-US" sz="2400" b="1" dirty="0" smtClean="0"/>
              <a:t>：</a:t>
            </a:r>
            <a:r>
              <a:rPr lang="en-US" altLang="zh-CN" sz="2400" b="1" dirty="0" smtClean="0"/>
              <a:t> writer</a:t>
            </a:r>
            <a:r>
              <a:rPr lang="en-US" altLang="zh-CN" sz="2400" b="1" dirty="0" smtClean="0">
                <a:solidFill>
                  <a:srgbClr val="FF0000"/>
                </a:solidFill>
              </a:rPr>
              <a:t>s</a:t>
            </a:r>
            <a:r>
              <a:rPr lang="en-US" altLang="zh-CN" sz="2400" b="1" dirty="0" smtClean="0"/>
              <a:t> </a:t>
            </a:r>
            <a:endParaRPr lang="zh-CN" altLang="en-US" sz="2400" b="1" dirty="0" smtClean="0"/>
          </a:p>
          <a:p>
            <a:pPr>
              <a:lnSpc>
                <a:spcPts val="3000"/>
              </a:lnSpc>
              <a:buFont typeface="Arial" panose="020B0604020202020204" pitchFamily="34" charset="0"/>
              <a:buNone/>
            </a:pP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zh-CN" altLang="en-US" sz="2400" b="1"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457200" y="477020"/>
            <a:ext cx="8229600" cy="633412"/>
          </a:xfrm>
        </p:spPr>
        <p:txBody>
          <a:bodyPr/>
          <a:lstStyle/>
          <a:p>
            <a:r>
              <a:rPr lang="zh-CN" altLang="en-US" sz="4000" b="1" dirty="0" smtClean="0">
                <a:solidFill>
                  <a:srgbClr val="C00000"/>
                </a:solidFill>
              </a:rPr>
              <a:t>算法设计</a:t>
            </a:r>
          </a:p>
        </p:txBody>
      </p:sp>
      <p:sp>
        <p:nvSpPr>
          <p:cNvPr id="117763" name="内容占位符 2"/>
          <p:cNvSpPr>
            <a:spLocks noGrp="1"/>
          </p:cNvSpPr>
          <p:nvPr>
            <p:ph idx="1"/>
          </p:nvPr>
        </p:nvSpPr>
        <p:spPr>
          <a:xfrm>
            <a:off x="457200" y="1347787"/>
            <a:ext cx="8229600" cy="4662487"/>
          </a:xfrm>
        </p:spPr>
        <p:txBody>
          <a:bodyPr/>
          <a:lstStyle/>
          <a:p>
            <a:pP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和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表示两个子序列</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子问题划分：</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和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en-US" altLang="zh-CN" sz="2400" b="1" i="1" dirty="0" smtClean="0">
                <a:latin typeface="Times New Roman" panose="02020603050405020304" pitchFamily="18" charset="0"/>
                <a:cs typeface="Times New Roman" panose="02020603050405020304" pitchFamily="18" charset="0"/>
              </a:rPr>
              <a:t>C</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和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j</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 的编辑距离</a:t>
            </a: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zh-CN"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zh-CN" altLang="en-US" sz="2400" b="1" dirty="0" smtClean="0">
                <a:latin typeface="Times New Roman" panose="02020603050405020304" pitchFamily="18" charset="0"/>
                <a:cs typeface="Times New Roman" panose="02020603050405020304" pitchFamily="18" charset="0"/>
              </a:rPr>
              <a:t>算法的时间复杂度是</a:t>
            </a:r>
            <a:r>
              <a:rPr lang="en-US" altLang="zh-CN" sz="2400" b="1" i="1"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nm</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zh-CN" altLang="en-US" sz="2400" b="1" dirty="0" smtClean="0">
              <a:latin typeface="Times New Roman" panose="02020603050405020304" pitchFamily="18" charset="0"/>
              <a:cs typeface="Times New Roman" panose="02020603050405020304" pitchFamily="18" charset="0"/>
            </a:endParaRPr>
          </a:p>
        </p:txBody>
      </p:sp>
      <p:sp>
        <p:nvSpPr>
          <p:cNvPr id="145410" name="Rectangle 2"/>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a:latin typeface="Arial" charset="0"/>
            </a:endParaRPr>
          </a:p>
        </p:txBody>
      </p:sp>
      <p:graphicFrame>
        <p:nvGraphicFramePr>
          <p:cNvPr id="117765" name="Object 2"/>
          <p:cNvGraphicFramePr>
            <a:graphicFrameLocks noChangeAspect="1"/>
          </p:cNvGraphicFramePr>
          <p:nvPr>
            <p:extLst>
              <p:ext uri="{D42A27DB-BD31-4B8C-83A1-F6EECF244321}">
                <p14:modId xmlns:p14="http://schemas.microsoft.com/office/powerpoint/2010/main" val="1299557624"/>
              </p:ext>
            </p:extLst>
          </p:nvPr>
        </p:nvGraphicFramePr>
        <p:xfrm>
          <a:off x="646906" y="2924944"/>
          <a:ext cx="7850187" cy="2214563"/>
        </p:xfrm>
        <a:graphic>
          <a:graphicData uri="http://schemas.openxmlformats.org/presentationml/2006/ole">
            <mc:AlternateContent xmlns:mc="http://schemas.openxmlformats.org/markup-compatibility/2006">
              <mc:Choice xmlns:v="urn:schemas-microsoft-com:vml" Requires="v">
                <p:oleObj spid="_x0000_s117767" name="公式" r:id="rId4" imgW="4051300" imgH="1143000" progId="Equation.3">
                  <p:embed/>
                </p:oleObj>
              </mc:Choice>
              <mc:Fallback>
                <p:oleObj name="公式" r:id="rId4" imgW="4051300" imgH="1143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906" y="2924944"/>
                        <a:ext cx="785018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3663ED-6B7A-4837-96FE-4E05AFF56C30}" type="slidenum">
              <a:rPr lang="en-US" altLang="zh-CN" sz="1800" smtClean="0"/>
              <a:pPr>
                <a:spcBef>
                  <a:spcPct val="0"/>
                </a:spcBef>
                <a:buFontTx/>
                <a:buNone/>
              </a:pPr>
              <a:t>57</a:t>
            </a:fld>
            <a:endParaRPr lang="en-US" altLang="zh-CN" sz="1800" smtClean="0"/>
          </a:p>
        </p:txBody>
      </p:sp>
      <p:sp>
        <p:nvSpPr>
          <p:cNvPr id="119811" name="Text Box 3"/>
          <p:cNvSpPr txBox="1">
            <a:spLocks noChangeArrowheads="1"/>
          </p:cNvSpPr>
          <p:nvPr/>
        </p:nvSpPr>
        <p:spPr bwMode="auto">
          <a:xfrm>
            <a:off x="714375" y="214313"/>
            <a:ext cx="7572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A50021"/>
                </a:solidFill>
                <a:latin typeface="Arial" panose="020B0604020202020204" pitchFamily="34" charset="0"/>
              </a:rPr>
              <a:t>小 结</a:t>
            </a:r>
            <a:endParaRPr lang="zh-CN" altLang="en-US" sz="4000">
              <a:solidFill>
                <a:srgbClr val="A50021"/>
              </a:solidFill>
              <a:latin typeface="Arial" panose="020B0604020202020204" pitchFamily="34" charset="0"/>
            </a:endParaRPr>
          </a:p>
        </p:txBody>
      </p:sp>
      <p:sp>
        <p:nvSpPr>
          <p:cNvPr id="70660" name="Rectangle 5"/>
          <p:cNvSpPr>
            <a:spLocks noGrp="1" noChangeArrowheads="1"/>
          </p:cNvSpPr>
          <p:nvPr>
            <p:ph type="body" idx="1"/>
          </p:nvPr>
        </p:nvSpPr>
        <p:spPr>
          <a:xfrm>
            <a:off x="457200" y="1171575"/>
            <a:ext cx="8329613" cy="5137150"/>
          </a:xfrm>
        </p:spPr>
        <p:txBody>
          <a:bodyPr/>
          <a:lstStyle/>
          <a:p>
            <a:pPr>
              <a:spcBef>
                <a:spcPts val="0"/>
              </a:spcBef>
              <a:buFont typeface="Arial" charset="0"/>
              <a:buNone/>
              <a:defRPr/>
            </a:pPr>
            <a:r>
              <a:rPr lang="en-US" sz="2400" b="1" dirty="0" smtClean="0">
                <a:latin typeface="Times New Roman" pitchFamily="18" charset="0"/>
                <a:cs typeface="Times New Roman" pitchFamily="18" charset="0"/>
              </a:rPr>
              <a:t>(1) </a:t>
            </a:r>
            <a:r>
              <a:rPr lang="zh-CN" altLang="en-US" sz="2400" b="1" dirty="0" smtClean="0">
                <a:latin typeface="Times New Roman" pitchFamily="18" charset="0"/>
                <a:cs typeface="Times New Roman" pitchFamily="18" charset="0"/>
              </a:rPr>
              <a:t> 引入参数来界定子问题的边界</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a:spcBef>
                <a:spcPts val="600"/>
              </a:spcBef>
              <a:buFont typeface="Arial" charset="0"/>
              <a:buNone/>
              <a:defRPr/>
            </a:pPr>
            <a:r>
              <a:rPr lang="en-US" sz="2400" b="1" dirty="0" smtClean="0">
                <a:latin typeface="Times New Roman" pitchFamily="18" charset="0"/>
                <a:cs typeface="Times New Roman" pitchFamily="18" charset="0"/>
              </a:rPr>
              <a:t>(2) </a:t>
            </a:r>
            <a:r>
              <a:rPr lang="zh-CN" altLang="en-US" sz="2400" b="1" dirty="0" smtClean="0">
                <a:latin typeface="Times New Roman" pitchFamily="18" charset="0"/>
                <a:cs typeface="Times New Roman" pitchFamily="18" charset="0"/>
              </a:rPr>
              <a:t> 判断该优化问题是否满足优化原则</a:t>
            </a:r>
            <a:r>
              <a:rPr lang="en-US" sz="2400" b="1" dirty="0" smtClean="0">
                <a:latin typeface="Times New Roman" pitchFamily="18" charset="0"/>
                <a:cs typeface="Times New Roman" pitchFamily="18" charset="0"/>
              </a:rPr>
              <a:t>. </a:t>
            </a:r>
            <a:endParaRPr lang="zh-CN" altLang="en-US" sz="2400" b="1" dirty="0" smtClean="0">
              <a:latin typeface="Times New Roman" pitchFamily="18" charset="0"/>
              <a:cs typeface="Times New Roman" pitchFamily="18" charset="0"/>
            </a:endParaRPr>
          </a:p>
          <a:p>
            <a:pPr marL="457200" indent="-457200">
              <a:spcBef>
                <a:spcPts val="600"/>
              </a:spcBef>
              <a:buFont typeface="Arial" charset="0"/>
              <a:buAutoNum type="arabicParenBoth" startAt="3"/>
              <a:defRPr/>
            </a:pPr>
            <a:r>
              <a:rPr lang="zh-CN" altLang="en-US" sz="2400" b="1" dirty="0" smtClean="0">
                <a:latin typeface="Times New Roman" pitchFamily="18" charset="0"/>
                <a:cs typeface="Times New Roman" pitchFamily="18" charset="0"/>
              </a:rPr>
              <a:t>注意子问题的重叠程度</a:t>
            </a:r>
            <a:r>
              <a:rPr lang="en-US" sz="2400" b="1" dirty="0" smtClean="0">
                <a:latin typeface="Times New Roman" pitchFamily="18" charset="0"/>
                <a:cs typeface="Times New Roman" pitchFamily="18" charset="0"/>
              </a:rPr>
              <a:t>. </a:t>
            </a:r>
          </a:p>
          <a:p>
            <a:pPr marL="457200" indent="-457200">
              <a:spcBef>
                <a:spcPts val="600"/>
              </a:spcBef>
              <a:buFont typeface="Arial" charset="0"/>
              <a:buAutoNum type="arabicParenBoth" startAt="3"/>
              <a:defRPr/>
            </a:pPr>
            <a:r>
              <a:rPr lang="zh-CN" altLang="en-US" sz="2400" b="1" dirty="0" smtClean="0">
                <a:latin typeface="Times New Roman" pitchFamily="18" charset="0"/>
                <a:cs typeface="Times New Roman" pitchFamily="18" charset="0"/>
              </a:rPr>
              <a:t> 给出带边界参数的优化函数定义与优化函数的递推关系 </a:t>
            </a:r>
            <a:endParaRPr lang="en-US" altLang="zh-CN" sz="2400" b="1" dirty="0" smtClean="0">
              <a:latin typeface="Times New Roman" pitchFamily="18" charset="0"/>
              <a:cs typeface="Times New Roman" pitchFamily="18" charset="0"/>
            </a:endParaRPr>
          </a:p>
          <a:p>
            <a:pPr marL="457200" indent="-457200">
              <a:spcBef>
                <a:spcPts val="0"/>
              </a:spcBef>
              <a:buFont typeface="Arial" charset="0"/>
              <a:buNone/>
              <a:defRPr/>
            </a:pPr>
            <a:r>
              <a:rPr lang="zh-CN" altLang="en-US" sz="2400" b="1" dirty="0" smtClean="0">
                <a:latin typeface="Times New Roman" pitchFamily="18" charset="0"/>
                <a:cs typeface="Times New Roman" pitchFamily="18" charset="0"/>
              </a:rPr>
              <a:t>       考虑标记函数</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找到递推关系的初值</a:t>
            </a:r>
            <a:r>
              <a:rPr lang="en-US" altLang="zh-CN" sz="2400" b="1" dirty="0" smtClean="0">
                <a:latin typeface="Times New Roman" pitchFamily="18" charset="0"/>
                <a:cs typeface="Times New Roman" pitchFamily="18" charset="0"/>
              </a:rPr>
              <a:t>. </a:t>
            </a:r>
          </a:p>
          <a:p>
            <a:pPr marL="457200" indent="-457200">
              <a:spcBef>
                <a:spcPts val="600"/>
              </a:spcBef>
              <a:buFont typeface="Arial" charset="0"/>
              <a:buNone/>
              <a:defRPr/>
            </a:pPr>
            <a:r>
              <a:rPr lang="en-US" altLang="zh-CN" sz="2400" b="1" dirty="0" smtClean="0">
                <a:latin typeface="Times New Roman" pitchFamily="18" charset="0"/>
                <a:cs typeface="Times New Roman" pitchFamily="18" charset="0"/>
              </a:rPr>
              <a:t>(5)  </a:t>
            </a:r>
            <a:r>
              <a:rPr lang="zh-CN" altLang="en-US" sz="2400" b="1" dirty="0" smtClean="0">
                <a:latin typeface="Times New Roman" pitchFamily="18" charset="0"/>
                <a:cs typeface="Times New Roman" pitchFamily="18" charset="0"/>
              </a:rPr>
              <a:t>采用自底向上的实现技术，从最小的子问题开始迭代计</a:t>
            </a:r>
            <a:endParaRPr lang="en-US" altLang="zh-CN" sz="2400" b="1" dirty="0" smtClean="0">
              <a:latin typeface="Times New Roman" pitchFamily="18" charset="0"/>
              <a:cs typeface="Times New Roman" pitchFamily="18" charset="0"/>
            </a:endParaRPr>
          </a:p>
          <a:p>
            <a:pPr marL="457200" indent="-457200">
              <a:spcBef>
                <a:spcPts val="0"/>
              </a:spcBef>
              <a:buFont typeface="Arial" charset="0"/>
              <a:buNone/>
              <a:defRPr/>
            </a:pPr>
            <a:r>
              <a:rPr lang="zh-CN" altLang="en-US" sz="2400" b="1" dirty="0" smtClean="0">
                <a:latin typeface="Times New Roman" pitchFamily="18" charset="0"/>
                <a:cs typeface="Times New Roman" pitchFamily="18" charset="0"/>
              </a:rPr>
              <a:t>       算，计算中用备忘录保留优化函数和标记函数的值</a:t>
            </a:r>
            <a:r>
              <a:rPr lang="en-US" sz="2400" b="1" dirty="0" smtClean="0">
                <a:latin typeface="Times New Roman" pitchFamily="18" charset="0"/>
                <a:cs typeface="Times New Roman" pitchFamily="18" charset="0"/>
              </a:rPr>
              <a:t>.</a:t>
            </a:r>
          </a:p>
          <a:p>
            <a:pPr marL="457200" indent="-457200">
              <a:spcBef>
                <a:spcPts val="600"/>
              </a:spcBef>
              <a:buFont typeface="Arial" charset="0"/>
              <a:buNone/>
              <a:defRPr/>
            </a:pPr>
            <a:r>
              <a:rPr lang="en-US" sz="2400" b="1" dirty="0" smtClean="0">
                <a:latin typeface="Times New Roman" pitchFamily="18" charset="0"/>
                <a:cs typeface="Times New Roman" pitchFamily="18" charset="0"/>
              </a:rPr>
              <a:t>(6)  </a:t>
            </a:r>
            <a:r>
              <a:rPr lang="zh-CN" altLang="en-US" sz="2400" b="1" dirty="0" smtClean="0">
                <a:latin typeface="Times New Roman" pitchFamily="18" charset="0"/>
                <a:cs typeface="Times New Roman" pitchFamily="18" charset="0"/>
              </a:rPr>
              <a:t>利用备忘录和标记函数通过回溯得到最优解</a:t>
            </a:r>
            <a:r>
              <a:rPr lang="en-US" altLang="zh-CN" sz="2400" b="1" dirty="0" smtClean="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pPr marL="457200" indent="-457200">
              <a:spcBef>
                <a:spcPts val="600"/>
              </a:spcBef>
              <a:buFont typeface="Arial" charset="0"/>
              <a:buNone/>
              <a:defRPr/>
            </a:pPr>
            <a:r>
              <a:rPr 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7</a:t>
            </a:r>
            <a:r>
              <a:rPr lang="en-US"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动态规划算法的时间复杂度是对所有子问题的计算工作</a:t>
            </a:r>
            <a:endParaRPr lang="en-US" altLang="zh-CN" sz="2400" b="1" dirty="0" smtClean="0">
              <a:latin typeface="Times New Roman" pitchFamily="18" charset="0"/>
              <a:cs typeface="Times New Roman" pitchFamily="18" charset="0"/>
            </a:endParaRPr>
          </a:p>
          <a:p>
            <a:pPr marL="457200" indent="-457200">
              <a:spcBef>
                <a:spcPts val="0"/>
              </a:spcBef>
              <a:buFont typeface="Arial" charset="0"/>
              <a:buNone/>
              <a:defRPr/>
            </a:pPr>
            <a:r>
              <a:rPr lang="zh-CN" altLang="en-US" sz="2400" b="1" dirty="0" smtClean="0">
                <a:latin typeface="Times New Roman" pitchFamily="18" charset="0"/>
                <a:cs typeface="Times New Roman" pitchFamily="18" charset="0"/>
              </a:rPr>
              <a:t>       量求和</a:t>
            </a:r>
            <a:r>
              <a:rPr lang="en-US" sz="2400" b="1" dirty="0" smtClean="0">
                <a:latin typeface="Times New Roman" pitchFamily="18" charset="0"/>
                <a:cs typeface="Times New Roman" pitchFamily="18" charset="0"/>
              </a:rPr>
              <a:t>. </a:t>
            </a:r>
          </a:p>
          <a:p>
            <a:pPr marL="457200" indent="-457200">
              <a:spcBef>
                <a:spcPts val="600"/>
              </a:spcBef>
              <a:buFont typeface="Arial" charset="0"/>
              <a:buNone/>
              <a:defRPr/>
            </a:pPr>
            <a:r>
              <a:rPr lang="en-US" altLang="zh-CN" sz="2400" b="1" dirty="0" smtClean="0">
                <a:latin typeface="Times New Roman" pitchFamily="18" charset="0"/>
                <a:cs typeface="Times New Roman" pitchFamily="18" charset="0"/>
              </a:rPr>
              <a:t>(8)  </a:t>
            </a:r>
            <a:r>
              <a:rPr lang="zh-CN" altLang="en-US" sz="2400" b="1" dirty="0" smtClean="0">
                <a:latin typeface="Times New Roman" pitchFamily="18" charset="0"/>
                <a:cs typeface="Times New Roman" pitchFamily="18" charset="0"/>
              </a:rPr>
              <a:t>动态规划算法一般使用较多的存储空间，这往往成为限</a:t>
            </a:r>
            <a:endParaRPr lang="en-US" altLang="zh-CN" sz="2400" b="1" dirty="0" smtClean="0">
              <a:latin typeface="Times New Roman" pitchFamily="18" charset="0"/>
              <a:cs typeface="Times New Roman" pitchFamily="18" charset="0"/>
            </a:endParaRPr>
          </a:p>
          <a:p>
            <a:pPr marL="457200" indent="-457200">
              <a:spcBef>
                <a:spcPts val="0"/>
              </a:spcBef>
              <a:buFont typeface="Arial" charset="0"/>
              <a:buNone/>
              <a:defRPr/>
            </a:pPr>
            <a:r>
              <a:rPr lang="zh-CN" altLang="en-US" sz="2400" b="1" dirty="0" smtClean="0">
                <a:latin typeface="Times New Roman" pitchFamily="18" charset="0"/>
                <a:cs typeface="Times New Roman" pitchFamily="18" charset="0"/>
              </a:rPr>
              <a:t>       制动态规划算法使用的瓶颈因素</a:t>
            </a:r>
            <a:r>
              <a:rPr lang="en-US" sz="2400" b="1" dirty="0" smtClean="0">
                <a:latin typeface="Times New Roman" pitchFamily="18" charset="0"/>
                <a:cs typeface="Times New Roman" pitchFamily="18" charset="0"/>
              </a:rPr>
              <a:t>.       </a:t>
            </a:r>
            <a:r>
              <a:rPr lang="en-US" sz="2000" b="1" dirty="0" smtClean="0"/>
              <a:t>  </a:t>
            </a:r>
            <a:endParaRPr lang="zh-CN" alt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5AA4D3D-DE7B-4C3C-A88E-73EF429A6BD8}" type="slidenum">
              <a:rPr lang="en-US" altLang="zh-CN" sz="1800" smtClean="0"/>
              <a:pPr>
                <a:spcBef>
                  <a:spcPct val="0"/>
                </a:spcBef>
                <a:buFontTx/>
                <a:buNone/>
              </a:pPr>
              <a:t>6</a:t>
            </a:fld>
            <a:endParaRPr lang="en-US" altLang="zh-CN" sz="1800" smtClean="0"/>
          </a:p>
        </p:txBody>
      </p:sp>
      <p:graphicFrame>
        <p:nvGraphicFramePr>
          <p:cNvPr id="26627" name="Object 2"/>
          <p:cNvGraphicFramePr>
            <a:graphicFrameLocks noChangeAspect="1"/>
          </p:cNvGraphicFramePr>
          <p:nvPr>
            <p:extLst>
              <p:ext uri="{D42A27DB-BD31-4B8C-83A1-F6EECF244321}">
                <p14:modId xmlns:p14="http://schemas.microsoft.com/office/powerpoint/2010/main" val="4031105563"/>
              </p:ext>
            </p:extLst>
          </p:nvPr>
        </p:nvGraphicFramePr>
        <p:xfrm>
          <a:off x="1043608" y="2665939"/>
          <a:ext cx="6912818" cy="2879209"/>
        </p:xfrm>
        <a:graphic>
          <a:graphicData uri="http://schemas.openxmlformats.org/presentationml/2006/ole">
            <mc:AlternateContent xmlns:mc="http://schemas.openxmlformats.org/markup-compatibility/2006">
              <mc:Choice xmlns:v="urn:schemas-microsoft-com:vml" Requires="v">
                <p:oleObj spid="_x0000_s26633" name="公式" r:id="rId4" imgW="3492500" imgH="1397000" progId="Equation.3">
                  <p:embed/>
                </p:oleObj>
              </mc:Choice>
              <mc:Fallback>
                <p:oleObj name="公式" r:id="rId4" imgW="3492500" imgH="1397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665939"/>
                        <a:ext cx="6912818" cy="2879209"/>
                      </a:xfrm>
                      <a:prstGeom prst="rect">
                        <a:avLst/>
                      </a:prstGeom>
                      <a:noFill/>
                      <a:ln>
                        <a:noFill/>
                      </a:ln>
                    </p:spPr>
                  </p:pic>
                </p:oleObj>
              </mc:Fallback>
            </mc:AlternateContent>
          </a:graphicData>
        </a:graphic>
      </p:graphicFrame>
      <p:sp>
        <p:nvSpPr>
          <p:cNvPr id="26628" name="Rectangle 3"/>
          <p:cNvSpPr>
            <a:spLocks noChangeArrowheads="1"/>
          </p:cNvSpPr>
          <p:nvPr/>
        </p:nvSpPr>
        <p:spPr bwMode="auto">
          <a:xfrm>
            <a:off x="611188" y="1500188"/>
            <a:ext cx="7961312"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FontTx/>
              <a:buNone/>
            </a:pPr>
            <a:r>
              <a:rPr lang="zh-CN" altLang="en-US" sz="2400" b="1" dirty="0">
                <a:latin typeface="Arial" panose="020B0604020202020204" pitchFamily="34" charset="0"/>
                <a:sym typeface="Symbol" panose="05050102010706020507" pitchFamily="18" charset="2"/>
              </a:rPr>
              <a:t>枚举算法：加</a:t>
            </a:r>
            <a:r>
              <a:rPr lang="en-US" altLang="zh-CN" sz="2400" b="1" i="1" dirty="0">
                <a:latin typeface="Times New Roman" panose="02020603050405020304" pitchFamily="18" charset="0"/>
                <a:cs typeface="Times New Roman" panose="02020603050405020304" pitchFamily="18" charset="0"/>
                <a:sym typeface="Symbol" panose="05050102010706020507" pitchFamily="18" charset="2"/>
              </a:rPr>
              <a:t>n</a:t>
            </a:r>
            <a:r>
              <a:rPr lang="zh-CN" altLang="en-US" sz="2400" b="1" dirty="0">
                <a:latin typeface="Arial" panose="020B0604020202020204" pitchFamily="34" charset="0"/>
                <a:sym typeface="Symbol" panose="05050102010706020507" pitchFamily="18" charset="2"/>
              </a:rPr>
              <a:t>对括号的方法有                  种，是一个</a:t>
            </a:r>
            <a:r>
              <a:rPr lang="en-US" altLang="zh-CN" sz="2400" b="1" dirty="0">
                <a:latin typeface="Times New Roman" panose="02020603050405020304" pitchFamily="18" charset="0"/>
                <a:sym typeface="Symbol" panose="05050102010706020507" pitchFamily="18" charset="2"/>
              </a:rPr>
              <a:t>Catalan</a:t>
            </a:r>
            <a:r>
              <a:rPr lang="zh-CN" altLang="en-US" sz="2400" b="1" dirty="0">
                <a:latin typeface="Times New Roman" panose="02020603050405020304" pitchFamily="18" charset="0"/>
                <a:sym typeface="Symbol" panose="05050102010706020507" pitchFamily="18" charset="2"/>
              </a:rPr>
              <a:t>数，是指数级别</a:t>
            </a:r>
          </a:p>
        </p:txBody>
      </p:sp>
      <p:graphicFrame>
        <p:nvGraphicFramePr>
          <p:cNvPr id="26629" name="Object 4"/>
          <p:cNvGraphicFramePr>
            <a:graphicFrameLocks noChangeAspect="1"/>
          </p:cNvGraphicFramePr>
          <p:nvPr>
            <p:extLst>
              <p:ext uri="{D42A27DB-BD31-4B8C-83A1-F6EECF244321}">
                <p14:modId xmlns:p14="http://schemas.microsoft.com/office/powerpoint/2010/main" val="388042179"/>
              </p:ext>
            </p:extLst>
          </p:nvPr>
        </p:nvGraphicFramePr>
        <p:xfrm>
          <a:off x="4932040" y="1270784"/>
          <a:ext cx="1285710" cy="856195"/>
        </p:xfrm>
        <a:graphic>
          <a:graphicData uri="http://schemas.openxmlformats.org/presentationml/2006/ole">
            <mc:AlternateContent xmlns:mc="http://schemas.openxmlformats.org/markup-compatibility/2006">
              <mc:Choice xmlns:v="urn:schemas-microsoft-com:vml" Requires="v">
                <p:oleObj spid="_x0000_s26634" name="公式" r:id="rId6" imgW="647700" imgH="431800" progId="Equation.3">
                  <p:embed/>
                </p:oleObj>
              </mc:Choice>
              <mc:Fallback>
                <p:oleObj name="公式" r:id="rId6" imgW="6477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040" y="1270784"/>
                        <a:ext cx="1285710" cy="856195"/>
                      </a:xfrm>
                      <a:prstGeom prst="rect">
                        <a:avLst/>
                      </a:prstGeom>
                      <a:noFill/>
                      <a:ln>
                        <a:noFill/>
                      </a:ln>
                    </p:spPr>
                  </p:pic>
                </p:oleObj>
              </mc:Fallback>
            </mc:AlternateContent>
          </a:graphicData>
        </a:graphic>
      </p:graphicFrame>
      <p:sp>
        <p:nvSpPr>
          <p:cNvPr id="26630" name="Rectangle 5"/>
          <p:cNvSpPr>
            <a:spLocks noGrp="1" noChangeArrowheads="1"/>
          </p:cNvSpPr>
          <p:nvPr>
            <p:ph type="title"/>
          </p:nvPr>
        </p:nvSpPr>
        <p:spPr>
          <a:xfrm>
            <a:off x="429610" y="495956"/>
            <a:ext cx="8229600" cy="633412"/>
          </a:xfrm>
        </p:spPr>
        <p:txBody>
          <a:bodyPr/>
          <a:lstStyle/>
          <a:p>
            <a:r>
              <a:rPr lang="zh-CN" altLang="en-US" sz="4000" b="1" dirty="0" smtClean="0">
                <a:solidFill>
                  <a:srgbClr val="C00000"/>
                </a:solidFill>
              </a:rPr>
              <a:t>搜索空间的规模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B278539-941E-4688-9134-FCF0C5347AED}" type="slidenum">
              <a:rPr lang="en-US" altLang="zh-CN" sz="1800" smtClean="0"/>
              <a:pPr>
                <a:spcBef>
                  <a:spcPct val="0"/>
                </a:spcBef>
                <a:buFontTx/>
                <a:buNone/>
              </a:pPr>
              <a:t>7</a:t>
            </a:fld>
            <a:endParaRPr lang="en-US" altLang="zh-CN" sz="1800" smtClean="0"/>
          </a:p>
        </p:txBody>
      </p:sp>
      <p:sp>
        <p:nvSpPr>
          <p:cNvPr id="28675" name="Rectangle 2"/>
          <p:cNvSpPr>
            <a:spLocks noChangeArrowheads="1"/>
          </p:cNvSpPr>
          <p:nvPr/>
        </p:nvSpPr>
        <p:spPr bwMode="auto">
          <a:xfrm>
            <a:off x="611188" y="1214438"/>
            <a:ext cx="813752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由 </a:t>
            </a:r>
            <a:r>
              <a:rPr lang="en-US" altLang="zh-CN" sz="2400" b="1" i="1" dirty="0" err="1">
                <a:solidFill>
                  <a:srgbClr val="C00000"/>
                </a:solidFill>
                <a:latin typeface="Times New Roman" panose="02020603050405020304" pitchFamily="18" charset="0"/>
                <a:cs typeface="Times New Roman" panose="02020603050405020304" pitchFamily="18" charset="0"/>
              </a:rPr>
              <a:t>i</a:t>
            </a:r>
            <a:r>
              <a:rPr lang="zh-CN" altLang="en-US" sz="2400" b="1" i="1" dirty="0">
                <a:solidFill>
                  <a:srgbClr val="C00000"/>
                </a:solidFill>
                <a:latin typeface="Times New Roman" panose="02020603050405020304" pitchFamily="18" charset="0"/>
                <a:cs typeface="Times New Roman" panose="02020603050405020304" pitchFamily="18" charset="0"/>
              </a:rPr>
              <a:t> </a:t>
            </a:r>
            <a:r>
              <a:rPr lang="zh-CN" altLang="en-US" sz="2400" b="1" dirty="0">
                <a:solidFill>
                  <a:srgbClr val="C00000"/>
                </a:solidFill>
                <a:latin typeface="Times New Roman" panose="02020603050405020304" pitchFamily="18" charset="0"/>
                <a:cs typeface="Times New Roman" panose="02020603050405020304" pitchFamily="18" charset="0"/>
              </a:rPr>
              <a:t>和 </a:t>
            </a:r>
            <a:r>
              <a:rPr lang="en-US" altLang="zh-CN" sz="2400" b="1" i="1" dirty="0">
                <a:solidFill>
                  <a:srgbClr val="C00000"/>
                </a:solidFill>
                <a:latin typeface="Times New Roman" panose="02020603050405020304" pitchFamily="18" charset="0"/>
                <a:cs typeface="Times New Roman" panose="02020603050405020304" pitchFamily="18" charset="0"/>
              </a:rPr>
              <a:t>j</a:t>
            </a:r>
            <a:r>
              <a:rPr lang="zh-CN" altLang="en-US" sz="2400" b="1" i="1" dirty="0">
                <a:solidFill>
                  <a:srgbClr val="C00000"/>
                </a:solidFill>
                <a:latin typeface="Times New Roman" panose="02020603050405020304" pitchFamily="18" charset="0"/>
                <a:cs typeface="Times New Roman" panose="02020603050405020304" pitchFamily="18" charset="0"/>
              </a:rPr>
              <a:t> </a:t>
            </a:r>
            <a:r>
              <a:rPr lang="zh-CN" altLang="en-US" sz="2400" b="1" dirty="0">
                <a:solidFill>
                  <a:srgbClr val="C00000"/>
                </a:solidFill>
                <a:latin typeface="Times New Roman" panose="02020603050405020304" pitchFamily="18" charset="0"/>
                <a:cs typeface="Times New Roman" panose="02020603050405020304" pitchFamily="18" charset="0"/>
              </a:rPr>
              <a:t>确定子问题的边界</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输入 </a:t>
            </a:r>
            <a:r>
              <a:rPr lang="en-US" altLang="zh-CN" sz="2400" b="1" i="1" dirty="0" smtClean="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=&lt; </a:t>
            </a:r>
            <a:r>
              <a:rPr lang="en-US" altLang="zh-CN" sz="2400" b="1" i="1" dirty="0">
                <a:latin typeface="Times New Roman" panose="02020603050405020304" pitchFamily="18" charset="0"/>
                <a:cs typeface="Times New Roman" panose="02020603050405020304" pitchFamily="18" charset="0"/>
              </a:rPr>
              <a:t>P</a:t>
            </a:r>
            <a:r>
              <a:rPr lang="en-US" altLang="zh-CN" sz="2400" b="1" baseline="-30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r>
              <a:rPr lang="en-US" altLang="zh-CN" sz="2400" b="1" baseline="-30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P</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&gt; ,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 j</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表示</a:t>
            </a:r>
            <a:r>
              <a:rPr lang="zh-CN" altLang="en-US" sz="2400" b="1" dirty="0" smtClean="0">
                <a:latin typeface="Times New Roman" panose="02020603050405020304" pitchFamily="18" charset="0"/>
                <a:cs typeface="Times New Roman" panose="02020603050405020304" pitchFamily="18" charset="0"/>
              </a:rPr>
              <a:t>乘积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a:t>
            </a:r>
            <a:r>
              <a:rPr lang="en-US" altLang="zh-CN" sz="2400" b="1" baseline="-30000" dirty="0" smtClean="0">
                <a:latin typeface="Times New Roman" panose="02020603050405020304" pitchFamily="18" charset="0"/>
                <a:cs typeface="Times New Roman" panose="02020603050405020304" pitchFamily="18" charset="0"/>
              </a:rPr>
              <a:t>1 </a:t>
            </a:r>
            <a:r>
              <a:rPr lang="en-US" altLang="zh-CN" sz="2400" b="1" i="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A</a:t>
            </a:r>
            <a:r>
              <a:rPr lang="en-US" altLang="zh-CN" sz="2400" b="1" i="1" baseline="-30000" dirty="0" err="1" smtClean="0">
                <a:latin typeface="Times New Roman" panose="02020603050405020304" pitchFamily="18" charset="0"/>
                <a:cs typeface="Times New Roman" panose="02020603050405020304" pitchFamily="18" charset="0"/>
              </a:rPr>
              <a:t>j</a:t>
            </a:r>
            <a:r>
              <a:rPr lang="en-US" altLang="zh-CN" sz="2400" b="1" i="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的结果，其最后一次相乘是</a:t>
            </a:r>
          </a:p>
          <a:p>
            <a:pPr eaLnBrk="1" hangingPunct="1">
              <a:lnSpc>
                <a:spcPct val="125000"/>
              </a:lnSpc>
              <a:spcBef>
                <a:spcPct val="0"/>
              </a:spcBef>
              <a:buFontTx/>
              <a:buNone/>
            </a:pPr>
            <a:r>
              <a:rPr lang="zh-CN" altLang="en-US" sz="2400" b="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 j</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 k</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k+</a:t>
            </a:r>
            <a:r>
              <a:rPr lang="en-US" altLang="zh-CN" sz="2400" b="1" baseline="-30000" dirty="0" smtClean="0">
                <a:latin typeface="Times New Roman" panose="02020603050405020304" pitchFamily="18" charset="0"/>
                <a:cs typeface="Times New Roman" panose="02020603050405020304" pitchFamily="18" charset="0"/>
              </a:rPr>
              <a:t>1 </a:t>
            </a:r>
            <a:r>
              <a:rPr lang="en-US" altLang="zh-CN" sz="2400" b="1" i="1" baseline="-30000" dirty="0" smtClean="0">
                <a:latin typeface="Times New Roman" panose="02020603050405020304" pitchFamily="18" charset="0"/>
                <a:cs typeface="Times New Roman" panose="02020603050405020304" pitchFamily="18" charset="0"/>
              </a:rPr>
              <a:t>.. j   </a:t>
            </a:r>
            <a:r>
              <a:rPr lang="zh-CN" altLang="en-US" sz="2400" b="1" i="1" baseline="-300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ts val="1800"/>
              </a:spcBef>
              <a:buFontTx/>
              <a:buNone/>
            </a:pPr>
            <a:r>
              <a:rPr lang="zh-CN" altLang="en-US" sz="2400" b="1" dirty="0">
                <a:solidFill>
                  <a:srgbClr val="C00000"/>
                </a:solidFill>
                <a:latin typeface="Times New Roman" panose="02020603050405020304" pitchFamily="18" charset="0"/>
                <a:cs typeface="Times New Roman" panose="02020603050405020304" pitchFamily="18" charset="0"/>
              </a:rPr>
              <a:t>确定优化函数和递推方程</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ct val="0"/>
              </a:spcBef>
              <a:buFontTx/>
              <a:buNone/>
            </a:pPr>
            <a:r>
              <a:rPr lang="en-US" altLang="zh-CN" sz="2400" b="1" i="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i</a:t>
            </a:r>
            <a:r>
              <a:rPr lang="en-US" altLang="zh-CN" sz="2400" b="1" i="1" dirty="0" smtClean="0">
                <a:latin typeface="Times New Roman" panose="02020603050405020304" pitchFamily="18" charset="0"/>
                <a:cs typeface="Times New Roman" panose="02020603050405020304" pitchFamily="18" charset="0"/>
              </a:rPr>
              <a:t>, j</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表示得到 </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30000" dirty="0" smtClean="0">
                <a:latin typeface="Times New Roman" panose="02020603050405020304" pitchFamily="18" charset="0"/>
                <a:cs typeface="Times New Roman" panose="02020603050405020304" pitchFamily="18" charset="0"/>
              </a:rPr>
              <a:t>i ..</a:t>
            </a:r>
            <a:r>
              <a:rPr lang="en-US" altLang="zh-CN" sz="2400" b="1" i="1" baseline="-30000" dirty="0">
                <a:latin typeface="Times New Roman" panose="02020603050405020304" pitchFamily="18" charset="0"/>
                <a:cs typeface="Times New Roman" panose="02020603050405020304" pitchFamily="18" charset="0"/>
              </a:rPr>
              <a:t>j </a:t>
            </a:r>
            <a:r>
              <a:rPr lang="zh-CN" altLang="en-US" sz="2400" b="1" dirty="0">
                <a:latin typeface="Times New Roman" panose="02020603050405020304" pitchFamily="18" charset="0"/>
                <a:cs typeface="Times New Roman" panose="02020603050405020304" pitchFamily="18" charset="0"/>
              </a:rPr>
              <a:t>的最少的相乘次数，则递推方程和初值</a:t>
            </a:r>
          </a:p>
        </p:txBody>
      </p:sp>
      <p:graphicFrame>
        <p:nvGraphicFramePr>
          <p:cNvPr id="28676" name="Object 3"/>
          <p:cNvGraphicFramePr>
            <a:graphicFrameLocks noChangeAspect="1"/>
          </p:cNvGraphicFramePr>
          <p:nvPr/>
        </p:nvGraphicFramePr>
        <p:xfrm>
          <a:off x="1214438" y="4000500"/>
          <a:ext cx="7124700" cy="1214438"/>
        </p:xfrm>
        <a:graphic>
          <a:graphicData uri="http://schemas.openxmlformats.org/presentationml/2006/ole">
            <mc:AlternateContent xmlns:mc="http://schemas.openxmlformats.org/markup-compatibility/2006">
              <mc:Choice xmlns:v="urn:schemas-microsoft-com:vml" Requires="v">
                <p:oleObj spid="_x0000_s28680" name="公式" r:id="rId4" imgW="2882900" imgH="495300" progId="Equation.3">
                  <p:embed/>
                </p:oleObj>
              </mc:Choice>
              <mc:Fallback>
                <p:oleObj name="公式" r:id="rId4" imgW="2882900" imgH="495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4000500"/>
                        <a:ext cx="71247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6"/>
          <p:cNvSpPr>
            <a:spLocks noGrp="1" noChangeArrowheads="1"/>
          </p:cNvSpPr>
          <p:nvPr>
            <p:ph type="title"/>
          </p:nvPr>
        </p:nvSpPr>
        <p:spPr/>
        <p:txBody>
          <a:bodyPr/>
          <a:lstStyle/>
          <a:p>
            <a:r>
              <a:rPr lang="zh-CN" altLang="en-US" sz="4000" b="1" smtClean="0">
                <a:solidFill>
                  <a:srgbClr val="C00000"/>
                </a:solidFill>
              </a:rPr>
              <a:t>动态规划算法</a:t>
            </a:r>
          </a:p>
        </p:txBody>
      </p:sp>
      <p:sp>
        <p:nvSpPr>
          <p:cNvPr id="28678" name="Rectangle 7"/>
          <p:cNvSpPr>
            <a:spLocks noChangeArrowheads="1"/>
          </p:cNvSpPr>
          <p:nvPr/>
        </p:nvSpPr>
        <p:spPr bwMode="auto">
          <a:xfrm>
            <a:off x="611188" y="5456238"/>
            <a:ext cx="7632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None/>
            </a:pPr>
            <a:r>
              <a:rPr lang="zh-CN" altLang="en-US" sz="2400" b="1">
                <a:solidFill>
                  <a:srgbClr val="C00000"/>
                </a:solidFill>
                <a:latin typeface="Times New Roman" panose="02020603050405020304" pitchFamily="18" charset="0"/>
              </a:rPr>
              <a:t>设立标记函数</a:t>
            </a:r>
            <a:r>
              <a:rPr lang="zh-CN" altLang="en-US" sz="2400" b="1">
                <a:latin typeface="Times New Roman" panose="02020603050405020304" pitchFamily="18" charset="0"/>
              </a:rPr>
              <a:t>：为了确定加括号的次序，设计表 </a:t>
            </a:r>
            <a:r>
              <a:rPr lang="en-US" altLang="zh-CN" sz="2400" b="1" i="1">
                <a:latin typeface="Times New Roman" panose="02020603050405020304" pitchFamily="18" charset="0"/>
              </a:rPr>
              <a:t>s</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a:t>
            </a:r>
            <a:r>
              <a:rPr lang="en-US" altLang="zh-CN" sz="2400" b="1" i="1">
                <a:latin typeface="Times New Roman" panose="02020603050405020304" pitchFamily="18" charset="0"/>
              </a:rPr>
              <a:t>j</a:t>
            </a:r>
            <a:r>
              <a:rPr lang="en-US" altLang="zh-CN" sz="2400" b="1">
                <a:latin typeface="Times New Roman" panose="02020603050405020304" pitchFamily="18" charset="0"/>
              </a:rPr>
              <a:t>],</a:t>
            </a:r>
            <a:r>
              <a:rPr lang="zh-CN" altLang="en-US" sz="2400" b="1">
                <a:latin typeface="Times New Roman" panose="02020603050405020304" pitchFamily="18" charset="0"/>
              </a:rPr>
              <a:t>记录求得最优时最后一次运算的划分位置</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FF2520A-9787-4A27-9D5D-C4B38C3B4DCC}" type="slidenum">
              <a:rPr lang="en-US" altLang="zh-CN" sz="1800" smtClean="0"/>
              <a:pPr>
                <a:spcBef>
                  <a:spcPct val="0"/>
                </a:spcBef>
                <a:buFontTx/>
                <a:buNone/>
              </a:pPr>
              <a:t>8</a:t>
            </a:fld>
            <a:endParaRPr lang="en-US" altLang="zh-CN" sz="1800" smtClean="0"/>
          </a:p>
        </p:txBody>
      </p:sp>
      <p:sp>
        <p:nvSpPr>
          <p:cNvPr id="30723" name="Rectangle 4"/>
          <p:cNvSpPr>
            <a:spLocks noGrp="1" noChangeArrowheads="1"/>
          </p:cNvSpPr>
          <p:nvPr>
            <p:ph type="title"/>
          </p:nvPr>
        </p:nvSpPr>
        <p:spPr/>
        <p:txBody>
          <a:bodyPr/>
          <a:lstStyle/>
          <a:p>
            <a:r>
              <a:rPr lang="zh-CN" altLang="en-US" sz="4000" b="1" dirty="0" smtClean="0">
                <a:solidFill>
                  <a:srgbClr val="C00000"/>
                </a:solidFill>
              </a:rPr>
              <a:t>算法</a:t>
            </a:r>
            <a:r>
              <a:rPr lang="zh-CN" altLang="en-US" sz="4000" b="1" dirty="0" smtClean="0">
                <a:solidFill>
                  <a:srgbClr val="C00000"/>
                </a:solidFill>
                <a:latin typeface="Times New Roman" panose="02020603050405020304" pitchFamily="18" charset="0"/>
                <a:cs typeface="Times New Roman" panose="02020603050405020304" pitchFamily="18" charset="0"/>
              </a:rPr>
              <a:t>：</a:t>
            </a:r>
            <a:r>
              <a:rPr lang="zh-CN" altLang="en-US" sz="4000" b="1" dirty="0" smtClean="0">
                <a:solidFill>
                  <a:srgbClr val="C00000"/>
                </a:solidFill>
              </a:rPr>
              <a:t>递归实现</a:t>
            </a:r>
          </a:p>
        </p:txBody>
      </p:sp>
      <p:sp>
        <p:nvSpPr>
          <p:cNvPr id="30724" name="Rectangle 5"/>
          <p:cNvSpPr>
            <a:spLocks noChangeArrowheads="1"/>
          </p:cNvSpPr>
          <p:nvPr/>
        </p:nvSpPr>
        <p:spPr bwMode="auto">
          <a:xfrm>
            <a:off x="647700" y="1412776"/>
            <a:ext cx="7848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FontTx/>
              <a:buNone/>
            </a:pPr>
            <a:r>
              <a:rPr lang="zh-CN" altLang="en-US" sz="2400" b="1" dirty="0">
                <a:solidFill>
                  <a:srgbClr val="C00000"/>
                </a:solidFill>
                <a:latin typeface="Times New Roman" panose="02020603050405020304" pitchFamily="18" charset="0"/>
              </a:rPr>
              <a:t>算法</a:t>
            </a:r>
            <a:r>
              <a:rPr lang="en-US" altLang="zh-CN" sz="2400" b="1" dirty="0">
                <a:solidFill>
                  <a:srgbClr val="C00000"/>
                </a:solidFill>
                <a:latin typeface="Times New Roman" panose="02020603050405020304" pitchFamily="18" charset="0"/>
              </a:rPr>
              <a:t>3.1  </a:t>
            </a:r>
            <a:r>
              <a:rPr lang="en-US" altLang="zh-CN" sz="2400" b="1" dirty="0" err="1" smtClean="0">
                <a:solidFill>
                  <a:srgbClr val="C00000"/>
                </a:solidFill>
                <a:latin typeface="Times New Roman" panose="02020603050405020304" pitchFamily="18" charset="0"/>
              </a:rPr>
              <a:t>RecurMatrixChain</a:t>
            </a:r>
            <a:r>
              <a:rPr lang="en-US" altLang="zh-CN" sz="2400" b="1" dirty="0" smtClean="0">
                <a:solidFill>
                  <a:srgbClr val="C00000"/>
                </a:solidFill>
                <a:latin typeface="Times New Roman" panose="02020603050405020304" pitchFamily="18" charset="0"/>
              </a:rPr>
              <a:t> (</a:t>
            </a:r>
            <a:r>
              <a:rPr lang="en-US" altLang="zh-CN" sz="2400" b="1" i="1" dirty="0">
                <a:solidFill>
                  <a:srgbClr val="C00000"/>
                </a:solidFill>
                <a:latin typeface="Times New Roman" panose="02020603050405020304" pitchFamily="18" charset="0"/>
              </a:rPr>
              <a:t>P</a:t>
            </a:r>
            <a:r>
              <a:rPr lang="en-US" altLang="zh-CN" sz="2400" b="1" i="1" dirty="0" smtClean="0">
                <a:solidFill>
                  <a:srgbClr val="C00000"/>
                </a:solidFill>
                <a:latin typeface="Times New Roman" panose="02020603050405020304" pitchFamily="18" charset="0"/>
              </a:rPr>
              <a:t>, </a:t>
            </a:r>
            <a:r>
              <a:rPr lang="en-US" altLang="zh-CN" sz="2400" b="1" i="1" dirty="0" err="1" smtClean="0">
                <a:solidFill>
                  <a:srgbClr val="C00000"/>
                </a:solidFill>
                <a:latin typeface="Times New Roman" panose="02020603050405020304" pitchFamily="18" charset="0"/>
              </a:rPr>
              <a:t>i</a:t>
            </a:r>
            <a:r>
              <a:rPr lang="en-US" altLang="zh-CN" sz="2400" b="1" i="1" dirty="0" smtClean="0">
                <a:solidFill>
                  <a:srgbClr val="C00000"/>
                </a:solidFill>
                <a:latin typeface="Times New Roman" panose="02020603050405020304" pitchFamily="18" charset="0"/>
              </a:rPr>
              <a:t>, j </a:t>
            </a:r>
            <a:r>
              <a:rPr lang="en-US" altLang="zh-CN" sz="2400" b="1" dirty="0" smtClean="0">
                <a:solidFill>
                  <a:srgbClr val="C00000"/>
                </a:solidFill>
                <a:latin typeface="Times New Roman" panose="02020603050405020304" pitchFamily="18" charset="0"/>
              </a:rPr>
              <a:t>)</a:t>
            </a:r>
            <a:endParaRPr lang="en-US" altLang="zh-CN" sz="2400" b="1" dirty="0">
              <a:solidFill>
                <a:srgbClr val="C00000"/>
              </a:solidFill>
              <a:latin typeface="Times New Roman" panose="02020603050405020304" pitchFamily="18" charset="0"/>
            </a:endParaRPr>
          </a:p>
          <a:p>
            <a:pPr eaLnBrk="1" hangingPunct="1">
              <a:lnSpc>
                <a:spcPct val="110000"/>
              </a:lnSpc>
              <a:spcBef>
                <a:spcPct val="0"/>
              </a:spcBef>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  </a:t>
            </a:r>
            <a:r>
              <a:rPr lang="en-US" altLang="zh-CN" sz="2400" b="1" i="1" dirty="0">
                <a:latin typeface="Times New Roman" panose="02020603050405020304" pitchFamily="18" charset="0"/>
              </a:rPr>
              <a:t>m</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i="1" dirty="0" smtClean="0">
                <a:latin typeface="Times New Roman" panose="02020603050405020304" pitchFamily="18" charset="0"/>
              </a:rPr>
              <a:t>, j</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2.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i="1" dirty="0" smtClean="0">
                <a:latin typeface="Times New Roman" panose="02020603050405020304" pitchFamily="18" charset="0"/>
                <a:sym typeface="Symbol" panose="05050102010706020507" pitchFamily="18" charset="2"/>
              </a:rPr>
              <a:t>, j</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i</a:t>
            </a:r>
            <a:endParaRPr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3.  for  </a:t>
            </a:r>
            <a:r>
              <a:rPr lang="en-US" altLang="zh-CN" sz="2400" b="1" i="1" dirty="0" err="1">
                <a:latin typeface="Times New Roman" panose="02020603050405020304" pitchFamily="18" charset="0"/>
                <a:sym typeface="Symbol" panose="05050102010706020507" pitchFamily="18" charset="2"/>
              </a:rPr>
              <a:t>k</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i</a:t>
            </a:r>
            <a:r>
              <a:rPr lang="en-US" altLang="zh-CN" sz="2400" b="1" i="1" dirty="0">
                <a:latin typeface="Times New Roman" panose="02020603050405020304" pitchFamily="18" charset="0"/>
              </a:rPr>
              <a:t> </a:t>
            </a:r>
            <a:r>
              <a:rPr lang="en-US" altLang="zh-CN" sz="2400" b="1" dirty="0">
                <a:latin typeface="Times New Roman" panose="02020603050405020304" pitchFamily="18" charset="0"/>
              </a:rPr>
              <a:t> to  </a:t>
            </a:r>
            <a:r>
              <a:rPr lang="en-US" altLang="zh-CN" sz="2400" b="1" i="1" dirty="0">
                <a:latin typeface="Times New Roman" panose="02020603050405020304" pitchFamily="18" charset="0"/>
              </a:rPr>
              <a:t>j</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do</a:t>
            </a:r>
            <a:endParaRPr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4.      </a:t>
            </a:r>
            <a:r>
              <a:rPr lang="en-US" altLang="zh-CN" sz="2400" b="1" i="1" dirty="0">
                <a:latin typeface="Times New Roman" panose="02020603050405020304" pitchFamily="18" charset="0"/>
                <a:sym typeface="Symbol" panose="05050102010706020507" pitchFamily="18" charset="2"/>
              </a:rPr>
              <a:t>q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RecurMatrixChain</a:t>
            </a:r>
            <a:r>
              <a:rPr lang="en-US" altLang="zh-CN" sz="2400" b="1" dirty="0" smtClean="0">
                <a:latin typeface="Times New Roman" panose="02020603050405020304" pitchFamily="18" charset="0"/>
              </a:rPr>
              <a:t>( </a:t>
            </a:r>
            <a:r>
              <a:rPr lang="en-US" altLang="zh-CN" sz="2400" b="1" i="1" dirty="0" smtClean="0">
                <a:latin typeface="Times New Roman" panose="02020603050405020304" pitchFamily="18" charset="0"/>
              </a:rPr>
              <a:t>P, </a:t>
            </a:r>
            <a:r>
              <a:rPr lang="en-US" altLang="zh-CN" sz="2400" b="1" i="1" dirty="0" err="1" smtClean="0">
                <a:latin typeface="Times New Roman" panose="02020603050405020304" pitchFamily="18" charset="0"/>
              </a:rPr>
              <a:t>i</a:t>
            </a:r>
            <a:r>
              <a:rPr lang="en-US" altLang="zh-CN" sz="2400" b="1" i="1" dirty="0" smtClean="0">
                <a:latin typeface="Times New Roman" panose="02020603050405020304" pitchFamily="18" charset="0"/>
              </a:rPr>
              <a:t>, k </a:t>
            </a:r>
            <a:r>
              <a:rPr lang="en-US" altLang="zh-CN" sz="2400" b="1" dirty="0" smtClean="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110000"/>
              </a:lnSpc>
              <a:spcBef>
                <a:spcPct val="0"/>
              </a:spcBef>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 </a:t>
            </a:r>
            <a:r>
              <a:rPr lang="en-US" altLang="zh-CN" sz="2400" b="1" dirty="0" err="1">
                <a:latin typeface="Times New Roman" panose="02020603050405020304" pitchFamily="18" charset="0"/>
              </a:rPr>
              <a:t>RecurMatrixChain</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1" i="1" dirty="0" smtClean="0">
                <a:latin typeface="Times New Roman" panose="02020603050405020304" pitchFamily="18" charset="0"/>
              </a:rPr>
              <a:t>, k</a:t>
            </a:r>
            <a:r>
              <a:rPr lang="en-US" altLang="zh-CN" sz="2400" b="1" dirty="0" smtClean="0">
                <a:latin typeface="Times New Roman" panose="02020603050405020304" pitchFamily="18" charset="0"/>
              </a:rPr>
              <a:t>+1, </a:t>
            </a:r>
            <a:r>
              <a:rPr lang="en-US" altLang="zh-CN" sz="2400" b="1" i="1" dirty="0" smtClean="0">
                <a:latin typeface="Times New Roman" panose="02020603050405020304" pitchFamily="18" charset="0"/>
              </a:rPr>
              <a:t>j </a:t>
            </a:r>
            <a:r>
              <a:rPr lang="en-US" altLang="zh-CN" sz="2400" b="1" dirty="0" smtClean="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i="1" baseline="-25000" dirty="0">
                <a:latin typeface="Times New Roman" panose="02020603050405020304" pitchFamily="18" charset="0"/>
                <a:sym typeface="Symbol" panose="05050102010706020507" pitchFamily="18" charset="2"/>
              </a:rPr>
              <a:t>i</a:t>
            </a:r>
            <a:r>
              <a:rPr lang="en-US" altLang="zh-CN" sz="2400" b="1" baseline="-25000" dirty="0">
                <a:latin typeface="Times New Roman" panose="02020603050405020304" pitchFamily="18" charset="0"/>
                <a:sym typeface="Symbol" panose="05050102010706020507" pitchFamily="18" charset="2"/>
              </a:rPr>
              <a:t>1 </a:t>
            </a:r>
            <a:r>
              <a:rPr lang="en-US" altLang="zh-CN" sz="2400" b="1" i="1" dirty="0" err="1">
                <a:latin typeface="Times New Roman" panose="02020603050405020304" pitchFamily="18" charset="0"/>
                <a:sym typeface="Symbol" panose="05050102010706020507" pitchFamily="18" charset="2"/>
              </a:rPr>
              <a:t>p</a:t>
            </a:r>
            <a:r>
              <a:rPr lang="en-US" altLang="zh-CN" sz="2400" b="1" i="1" baseline="-25000" dirty="0" err="1">
                <a:latin typeface="Times New Roman" panose="02020603050405020304" pitchFamily="18" charset="0"/>
                <a:sym typeface="Symbol" panose="05050102010706020507" pitchFamily="18" charset="2"/>
              </a:rPr>
              <a:t>k</a:t>
            </a:r>
            <a:r>
              <a:rPr lang="en-US" altLang="zh-CN" sz="2400" b="1" i="1" baseline="-25000"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p</a:t>
            </a:r>
            <a:r>
              <a:rPr lang="en-US" altLang="zh-CN" sz="2400" b="1" i="1" baseline="-25000" dirty="0" err="1">
                <a:latin typeface="Times New Roman" panose="02020603050405020304" pitchFamily="18" charset="0"/>
                <a:sym typeface="Symbol" panose="05050102010706020507" pitchFamily="18" charset="2"/>
              </a:rPr>
              <a:t>j</a:t>
            </a:r>
            <a:endParaRPr lang="en-US" altLang="zh-CN" sz="2400" b="1" i="1" baseline="-25000" dirty="0">
              <a:latin typeface="Times New Roman" panose="02020603050405020304" pitchFamily="18" charset="0"/>
              <a:sym typeface="Symbol" panose="05050102010706020507" pitchFamily="18" charset="2"/>
            </a:endParaRP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5.      if  </a:t>
            </a:r>
            <a:r>
              <a:rPr lang="en-US" altLang="zh-CN" sz="2400" b="1" i="1" dirty="0" smtClean="0">
                <a:latin typeface="Times New Roman" panose="02020603050405020304" pitchFamily="18" charset="0"/>
                <a:sym typeface="Symbol" panose="05050102010706020507" pitchFamily="18" charset="2"/>
              </a:rPr>
              <a:t>q </a:t>
            </a:r>
            <a:r>
              <a:rPr lang="en-US" altLang="zh-CN" sz="2400" b="1" dirty="0" smtClean="0">
                <a:latin typeface="Times New Roman" panose="02020603050405020304" pitchFamily="18" charset="0"/>
                <a:sym typeface="Symbol" panose="05050102010706020507" pitchFamily="18" charset="2"/>
              </a:rPr>
              <a:t>&lt; </a:t>
            </a:r>
            <a:r>
              <a:rPr lang="en-US" altLang="zh-CN" sz="2400" b="1" i="1" dirty="0" smtClean="0">
                <a:latin typeface="Times New Roman" panose="02020603050405020304" pitchFamily="18" charset="0"/>
                <a:sym typeface="Symbol" panose="05050102010706020507" pitchFamily="18" charset="2"/>
              </a:rPr>
              <a:t>m</a:t>
            </a:r>
            <a:r>
              <a:rPr lang="en-US" altLang="zh-CN" sz="2400" b="1" dirty="0" smtClean="0">
                <a:latin typeface="Times New Roman" panose="02020603050405020304" pitchFamily="18" charset="0"/>
                <a:sym typeface="Symbol" panose="05050102010706020507" pitchFamily="18" charset="2"/>
              </a:rPr>
              <a:t>[</a:t>
            </a:r>
            <a:r>
              <a:rPr lang="en-US" altLang="zh-CN" sz="2400" b="1" i="1" dirty="0" err="1" smtClean="0">
                <a:latin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6.          then  </a:t>
            </a:r>
            <a:r>
              <a:rPr lang="en-US" altLang="zh-CN" sz="2400" b="1" i="1" dirty="0">
                <a:latin typeface="Times New Roman" panose="02020603050405020304" pitchFamily="18" charset="0"/>
                <a:sym typeface="Symbol" panose="05050102010706020507" pitchFamily="18" charset="2"/>
              </a:rPr>
              <a:t>m</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q</a:t>
            </a:r>
            <a:endParaRPr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7.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k</a:t>
            </a:r>
          </a:p>
          <a:p>
            <a:pPr eaLnBrk="1" hangingPunct="1">
              <a:lnSpc>
                <a:spcPct val="110000"/>
              </a:lnSpc>
              <a:spcBef>
                <a:spcPct val="0"/>
              </a:spcBef>
              <a:buFontTx/>
              <a:buNone/>
            </a:pP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8.</a:t>
            </a:r>
            <a:r>
              <a:rPr lang="zh-CN" altLang="en-US"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return  </a:t>
            </a:r>
            <a:r>
              <a:rPr lang="en-US" altLang="zh-CN" sz="2400" b="1" i="1" dirty="0">
                <a:latin typeface="Times New Roman" panose="02020603050405020304" pitchFamily="18" charset="0"/>
                <a:sym typeface="Symbol" panose="05050102010706020507" pitchFamily="18" charset="2"/>
              </a:rPr>
              <a:t>m</a:t>
            </a:r>
            <a:r>
              <a:rPr lang="en-US" altLang="zh-CN" sz="2400" b="1" dirty="0">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i</a:t>
            </a:r>
            <a:r>
              <a:rPr lang="en-US" altLang="zh-CN" sz="2400" b="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j</a:t>
            </a:r>
            <a:r>
              <a:rPr lang="en-US" altLang="zh-CN" sz="2400" b="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p>
          <a:p>
            <a:pPr eaLnBrk="1" hangingPunct="1">
              <a:lnSpc>
                <a:spcPct val="110000"/>
              </a:lnSpc>
              <a:spcBef>
                <a:spcPct val="50000"/>
              </a:spcBef>
              <a:buFontTx/>
              <a:buNone/>
            </a:pPr>
            <a:r>
              <a:rPr lang="zh-CN" altLang="en-US" sz="2400" b="1" dirty="0">
                <a:latin typeface="Times New Roman" panose="02020603050405020304" pitchFamily="18" charset="0"/>
                <a:sym typeface="Symbol" panose="05050102010706020507" pitchFamily="18" charset="2"/>
              </a:rPr>
              <a:t>这里没有写出算法的全部描述（进入递归调用的初值等）</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bwMode="auto">
          <a:xfrm>
            <a:off x="7488820" y="6305612"/>
            <a:ext cx="1156429"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4595D49-4DDC-477A-969F-A04A8CF8E08C}" type="slidenum">
              <a:rPr lang="en-US" altLang="zh-CN" sz="1800" smtClean="0"/>
              <a:pPr>
                <a:spcBef>
                  <a:spcPct val="0"/>
                </a:spcBef>
                <a:buFontTx/>
                <a:buNone/>
              </a:pPr>
              <a:t>9</a:t>
            </a:fld>
            <a:endParaRPr lang="en-US" altLang="zh-CN" sz="1800" smtClean="0"/>
          </a:p>
        </p:txBody>
      </p:sp>
      <p:sp>
        <p:nvSpPr>
          <p:cNvPr id="32771" name="Rectangle 2"/>
          <p:cNvSpPr>
            <a:spLocks noChangeArrowheads="1"/>
          </p:cNvSpPr>
          <p:nvPr/>
        </p:nvSpPr>
        <p:spPr bwMode="auto">
          <a:xfrm>
            <a:off x="12393" y="940154"/>
            <a:ext cx="37433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096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cs typeface="Times New Roman" panose="02020603050405020304" pitchFamily="18" charset="0"/>
              </a:rPr>
              <a:t>复杂性满足递推关系</a:t>
            </a:r>
            <a:endParaRPr lang="zh-CN" altLang="en-US" sz="2400" dirty="0">
              <a:latin typeface="Arial" panose="020B0604020202020204" pitchFamily="34" charset="0"/>
              <a:cs typeface="Times New Roman" panose="02020603050405020304" pitchFamily="18" charset="0"/>
            </a:endParaRPr>
          </a:p>
        </p:txBody>
      </p:sp>
      <p:graphicFrame>
        <p:nvGraphicFramePr>
          <p:cNvPr id="32772" name="Object 3"/>
          <p:cNvGraphicFramePr>
            <a:graphicFrameLocks noChangeAspect="1"/>
          </p:cNvGraphicFramePr>
          <p:nvPr>
            <p:extLst>
              <p:ext uri="{D42A27DB-BD31-4B8C-83A1-F6EECF244321}">
                <p14:modId xmlns:p14="http://schemas.microsoft.com/office/powerpoint/2010/main" val="2467052646"/>
              </p:ext>
            </p:extLst>
          </p:nvPr>
        </p:nvGraphicFramePr>
        <p:xfrm>
          <a:off x="722727" y="1417198"/>
          <a:ext cx="7663953" cy="2188014"/>
        </p:xfrm>
        <a:graphic>
          <a:graphicData uri="http://schemas.openxmlformats.org/presentationml/2006/ole">
            <mc:AlternateContent xmlns:mc="http://schemas.openxmlformats.org/markup-compatibility/2006">
              <mc:Choice xmlns:v="urn:schemas-microsoft-com:vml" Requires="v">
                <p:oleObj spid="_x0000_s32778" name="公式" r:id="rId4" imgW="3911600" imgH="1117600" progId="Equation.3">
                  <p:embed/>
                </p:oleObj>
              </mc:Choice>
              <mc:Fallback>
                <p:oleObj name="公式" r:id="rId4" imgW="3911600" imgH="1117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27" y="1417198"/>
                        <a:ext cx="7663953" cy="2188014"/>
                      </a:xfrm>
                      <a:prstGeom prst="rect">
                        <a:avLst/>
                      </a:prstGeom>
                      <a:noFill/>
                      <a:ln>
                        <a:noFill/>
                      </a:ln>
                    </p:spPr>
                  </p:pic>
                </p:oleObj>
              </mc:Fallback>
            </mc:AlternateContent>
          </a:graphicData>
        </a:graphic>
      </p:graphicFrame>
      <p:sp>
        <p:nvSpPr>
          <p:cNvPr id="4102" name="Rectangle 4"/>
          <p:cNvSpPr>
            <a:spLocks noChangeArrowheads="1"/>
          </p:cNvSpPr>
          <p:nvPr/>
        </p:nvSpPr>
        <p:spPr bwMode="auto">
          <a:xfrm>
            <a:off x="34925" y="3644900"/>
            <a:ext cx="81375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defRPr/>
            </a:pPr>
            <a:r>
              <a:rPr lang="zh-CN" altLang="en-US" sz="2400" b="1" dirty="0" smtClean="0">
                <a:solidFill>
                  <a:srgbClr val="C00000"/>
                </a:solidFill>
                <a:latin typeface="Times New Roman" panose="02020603050405020304" pitchFamily="18" charset="0"/>
                <a:cs typeface="Times New Roman" panose="02020603050405020304" pitchFamily="18" charset="0"/>
              </a:rPr>
              <a:t>定理</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宋体" panose="02010600030101010101" pitchFamily="2" charset="-122"/>
                <a:cs typeface="Times New Roman" panose="02020603050405020304" pitchFamily="18" charset="0"/>
              </a:rPr>
              <a:t>对于</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&gt;1</a:t>
            </a:r>
            <a:r>
              <a:rPr lang="zh-CN" altLang="en-US" sz="2400" b="1" dirty="0" smtClean="0">
                <a:latin typeface="宋体" panose="02010600030101010101" pitchFamily="2" charset="-122"/>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n</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宋体" panose="02010600030101010101" pitchFamily="2" charset="-122"/>
                <a:cs typeface="Times New Roman" panose="02020603050405020304" pitchFamily="18" charset="0"/>
                <a:sym typeface="Symbol" panose="05050102010706020507" pitchFamily="18" charset="2"/>
              </a:rPr>
              <a:t></a:t>
            </a:r>
            <a:r>
              <a:rPr lang="en-US" altLang="zh-CN" sz="2400" b="1" dirty="0" smtClean="0">
                <a:latin typeface="宋体" panose="02010600030101010101" pitchFamily="2" charset="-122"/>
                <a:cs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i="1" baseline="30000" dirty="0" smtClean="0">
                <a:latin typeface="Times New Roman" panose="02020603050405020304" pitchFamily="18" charset="0"/>
                <a:cs typeface="Times New Roman" panose="02020603050405020304" pitchFamily="18" charset="0"/>
                <a:sym typeface="Symbol" panose="05050102010706020507" pitchFamily="18" charset="2"/>
              </a:rPr>
              <a:t>n</a:t>
            </a:r>
            <a:r>
              <a:rPr lang="en-US" altLang="zh-CN" sz="2400" b="1" baseline="30000" dirty="0" smtClean="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smtClean="0">
                <a:latin typeface="宋体" panose="02010600030101010101" pitchFamily="2" charset="-122"/>
                <a:cs typeface="Times New Roman" panose="02020603050405020304" pitchFamily="18" charset="0"/>
                <a:sym typeface="Symbol" panose="05050102010706020507" pitchFamily="18" charset="2"/>
              </a:rPr>
              <a:t>)</a:t>
            </a:r>
            <a:r>
              <a:rPr lang="zh-CN" altLang="en-US" sz="2400" b="1" dirty="0" smtClean="0">
                <a:latin typeface="宋体" panose="02010600030101010101" pitchFamily="2" charset="-122"/>
                <a:cs typeface="Times New Roman" panose="02020603050405020304" pitchFamily="18" charset="0"/>
              </a:rPr>
              <a:t> </a:t>
            </a:r>
            <a:endParaRPr lang="en-US" altLang="zh-CN" sz="2400" b="1" dirty="0" smtClean="0">
              <a:latin typeface="宋体" panose="02010600030101010101" pitchFamily="2" charset="-122"/>
              <a:cs typeface="Times New Roman" panose="02020603050405020304" pitchFamily="18" charset="0"/>
            </a:endParaRPr>
          </a:p>
          <a:p>
            <a:pPr eaLnBrk="1" hangingPunct="1">
              <a:lnSpc>
                <a:spcPct val="135000"/>
              </a:lnSpc>
              <a:defRPr/>
            </a:pPr>
            <a:r>
              <a:rPr lang="zh-CN" altLang="en-US" sz="2400" b="1" dirty="0" smtClean="0">
                <a:latin typeface="宋体" panose="02010600030101010101" pitchFamily="2" charset="-122"/>
                <a:cs typeface="Times New Roman" panose="02020603050405020304" pitchFamily="18" charset="0"/>
              </a:rPr>
              <a:t>归纳法证明</a:t>
            </a:r>
            <a:r>
              <a:rPr lang="en-US" altLang="zh-CN" sz="2400" b="1" dirty="0" smtClean="0">
                <a:latin typeface="宋体" panose="02010600030101010101" pitchFamily="2" charset="-122"/>
                <a:cs typeface="Times New Roman" panose="02020603050405020304" pitchFamily="18" charset="0"/>
              </a:rPr>
              <a:t>.</a:t>
            </a:r>
            <a:r>
              <a:rPr lang="en-US" altLang="zh-CN" sz="2400" b="1" i="1" dirty="0" smtClean="0">
                <a:latin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sym typeface="Symbol" panose="05050102010706020507" pitchFamily="18" charset="2"/>
              </a:rPr>
              <a:t>n</a:t>
            </a:r>
            <a:r>
              <a:rPr lang="en-US" altLang="zh-CN" sz="2400" b="1" dirty="0" smtClean="0">
                <a:latin typeface="宋体" panose="02010600030101010101" pitchFamily="2" charset="-122"/>
                <a:sym typeface="Symbol" panose="05050102010706020507" pitchFamily="18" charset="2"/>
              </a:rPr>
              <a:t>=</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dirty="0" smtClean="0">
                <a:latin typeface="宋体" panose="02010600030101010101" pitchFamily="2" charset="-122"/>
                <a:sym typeface="Symbol" panose="05050102010706020507" pitchFamily="18" charset="2"/>
              </a:rPr>
              <a:t>,</a:t>
            </a:r>
            <a:r>
              <a:rPr lang="en-US" altLang="zh-CN" sz="2400" b="1" i="1" dirty="0" smtClean="0">
                <a:latin typeface="Times New Roman" panose="02020603050405020304" pitchFamily="18" charset="0"/>
                <a:cs typeface="Times New Roman" panose="02020603050405020304" pitchFamily="18" charset="0"/>
              </a:rPr>
              <a:t> T</a:t>
            </a:r>
            <a:r>
              <a:rPr lang="en-US" altLang="zh-CN" sz="2400" b="1" dirty="0" smtClean="0">
                <a:latin typeface="Times New Roman" panose="02020603050405020304" pitchFamily="18" charset="0"/>
                <a:cs typeface="Times New Roman" panose="02020603050405020304" pitchFamily="18" charset="0"/>
              </a:rPr>
              <a:t>(2)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c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c</a:t>
            </a:r>
            <a:r>
              <a:rPr lang="en-US" altLang="zh-CN" sz="2400" b="1" baseline="-25000" dirty="0" smtClean="0">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2</a:t>
            </a:r>
            <a:r>
              <a:rPr lang="en-US" altLang="zh-CN" sz="2400" b="1" baseline="30000" dirty="0" smtClean="0">
                <a:latin typeface="Times New Roman" panose="02020603050405020304" pitchFamily="18" charset="0"/>
                <a:cs typeface="Times New Roman" panose="02020603050405020304" pitchFamily="18" charset="0"/>
                <a:sym typeface="Symbol" panose="05050102010706020507" pitchFamily="18" charset="2"/>
              </a:rPr>
              <a:t>21</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c</a:t>
            </a:r>
            <a:r>
              <a:rPr lang="en-US" altLang="zh-CN" sz="2400" b="1" baseline="-25000" dirty="0" smtClean="0">
                <a:latin typeface="Times New Roman" panose="02020603050405020304" pitchFamily="18" charset="0"/>
                <a:cs typeface="Times New Roman" panose="02020603050405020304" pitchFamily="18" charset="0"/>
                <a:sym typeface="Symbol" panose="05050102010706020507" pitchFamily="18" charset="2"/>
              </a:rPr>
              <a:t>1 </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smtClean="0">
                <a:latin typeface="Times New Roman" panose="02020603050405020304" pitchFamily="18" charset="0"/>
                <a:cs typeface="Times New Roman" panose="02020603050405020304" pitchFamily="18" charset="0"/>
                <a:sym typeface="Symbol" panose="05050102010706020507" pitchFamily="18" charset="2"/>
              </a:rPr>
              <a:t>c</a:t>
            </a:r>
            <a:r>
              <a:rPr lang="en-US" altLang="zh-CN" sz="2400" b="1" dirty="0" smtClean="0">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b="1" dirty="0" smtClean="0">
                <a:latin typeface="Times New Roman" panose="02020603050405020304" pitchFamily="18" charset="0"/>
                <a:cs typeface="Times New Roman" panose="02020603050405020304" pitchFamily="18" charset="0"/>
                <a:sym typeface="Symbol" panose="05050102010706020507" pitchFamily="18" charset="2"/>
              </a:rPr>
              <a:t>为某个正数</a:t>
            </a:r>
            <a:endParaRPr lang="zh-CN" altLang="en-US" sz="2400" b="1" dirty="0" smtClean="0">
              <a:latin typeface="宋体" panose="02010600030101010101" pitchFamily="2" charset="-122"/>
              <a:sym typeface="Symbol" panose="05050102010706020507" pitchFamily="18" charset="2"/>
            </a:endParaRPr>
          </a:p>
          <a:p>
            <a:pPr>
              <a:lnSpc>
                <a:spcPct val="135000"/>
              </a:lnSpc>
              <a:defRPr/>
            </a:pPr>
            <a:r>
              <a:rPr lang="zh-CN" altLang="en-US" sz="2400" b="1" dirty="0" smtClean="0">
                <a:latin typeface="宋体" panose="02010600030101010101" pitchFamily="2" charset="-122"/>
                <a:sym typeface="Symbol" panose="05050102010706020507" pitchFamily="18" charset="2"/>
              </a:rPr>
              <a:t>假设对于任何小于</a:t>
            </a:r>
            <a:r>
              <a:rPr lang="en-US" altLang="zh-CN" sz="2400" b="1" i="1" dirty="0" smtClean="0">
                <a:latin typeface="Times New Roman" panose="02020603050405020304" pitchFamily="18" charset="0"/>
                <a:sym typeface="Symbol" panose="05050102010706020507" pitchFamily="18" charset="2"/>
              </a:rPr>
              <a:t>n </a:t>
            </a:r>
            <a:r>
              <a:rPr lang="zh-CN" altLang="en-US" sz="2400" b="1" dirty="0" smtClean="0">
                <a:latin typeface="Times New Roman" panose="02020603050405020304" pitchFamily="18" charset="0"/>
                <a:sym typeface="Symbol" panose="05050102010706020507" pitchFamily="18" charset="2"/>
              </a:rPr>
              <a:t>的 </a:t>
            </a:r>
            <a:r>
              <a:rPr lang="en-US" altLang="zh-CN" sz="2400" b="1" i="1" dirty="0" smtClean="0">
                <a:latin typeface="Times New Roman" panose="02020603050405020304" pitchFamily="18" charset="0"/>
                <a:sym typeface="Symbol" panose="05050102010706020507" pitchFamily="18" charset="2"/>
              </a:rPr>
              <a:t>k </a:t>
            </a:r>
            <a:r>
              <a:rPr lang="zh-CN" altLang="en-US" sz="2400" b="1" dirty="0" smtClean="0">
                <a:latin typeface="Times New Roman" panose="02020603050405020304" pitchFamily="18" charset="0"/>
                <a:sym typeface="Symbol" panose="05050102010706020507" pitchFamily="18" charset="2"/>
              </a:rPr>
              <a:t>命题为真</a:t>
            </a:r>
            <a:r>
              <a:rPr lang="en-US" altLang="zh-CN" sz="2400" b="1" dirty="0" smtClean="0">
                <a:latin typeface="宋体" panose="02010600030101010101" pitchFamily="2" charset="-122"/>
                <a:sym typeface="Symbol" panose="05050102010706020507" pitchFamily="18" charset="2"/>
              </a:rPr>
              <a:t>,</a:t>
            </a:r>
            <a:r>
              <a:rPr lang="en-US" altLang="zh-CN" sz="2400" b="1" dirty="0" smtClean="0">
                <a:latin typeface="幼圆" panose="02010509060101010101" pitchFamily="49" charset="-122"/>
                <a:ea typeface="幼圆" panose="02010509060101010101" pitchFamily="49" charset="-122"/>
                <a:sym typeface="Symbol" panose="05050102010706020507" pitchFamily="18" charset="2"/>
              </a:rPr>
              <a:t> </a:t>
            </a:r>
            <a:r>
              <a:rPr lang="zh-CN" altLang="en-US" sz="2400" b="1" dirty="0" smtClean="0">
                <a:latin typeface="Times New Roman" panose="02020603050405020304" pitchFamily="18" charset="0"/>
                <a:ea typeface="+mn-ea"/>
                <a:cs typeface="Times New Roman" panose="02020603050405020304" pitchFamily="18" charset="0"/>
                <a:sym typeface="Symbol" panose="05050102010706020507" pitchFamily="18" charset="2"/>
              </a:rPr>
              <a:t>则存在</a:t>
            </a:r>
            <a:r>
              <a:rPr lang="en-US" altLang="zh-CN" sz="2400" b="1" i="1" dirty="0" smtClean="0">
                <a:latin typeface="Times New Roman" panose="02020603050405020304" pitchFamily="18" charset="0"/>
                <a:ea typeface="+mn-ea"/>
                <a:cs typeface="Times New Roman" panose="02020603050405020304" pitchFamily="18" charset="0"/>
                <a:sym typeface="Symbol" panose="05050102010706020507" pitchFamily="18" charset="2"/>
              </a:rPr>
              <a:t>c’</a:t>
            </a:r>
            <a:r>
              <a:rPr lang="zh-CN" altLang="en-US" sz="2400" b="1" dirty="0" smtClean="0">
                <a:latin typeface="Times New Roman" panose="02020603050405020304" pitchFamily="18" charset="0"/>
                <a:ea typeface="+mn-ea"/>
                <a:cs typeface="Times New Roman" panose="02020603050405020304" pitchFamily="18" charset="0"/>
                <a:sym typeface="Symbol" panose="05050102010706020507" pitchFamily="18" charset="2"/>
              </a:rPr>
              <a:t>使得</a:t>
            </a:r>
            <a:endParaRPr lang="zh-CN" altLang="en-US" sz="2000" b="1" dirty="0" smtClean="0">
              <a:latin typeface="Times New Roman" panose="02020603050405020304" pitchFamily="18" charset="0"/>
              <a:ea typeface="+mn-ea"/>
              <a:cs typeface="Times New Roman" panose="02020603050405020304" pitchFamily="18" charset="0"/>
              <a:sym typeface="Symbol" panose="05050102010706020507" pitchFamily="18" charset="2"/>
            </a:endParaRPr>
          </a:p>
        </p:txBody>
      </p:sp>
      <p:graphicFrame>
        <p:nvGraphicFramePr>
          <p:cNvPr id="32774" name="Object 5"/>
          <p:cNvGraphicFramePr>
            <a:graphicFrameLocks noChangeAspect="1"/>
          </p:cNvGraphicFramePr>
          <p:nvPr>
            <p:extLst>
              <p:ext uri="{D42A27DB-BD31-4B8C-83A1-F6EECF244321}">
                <p14:modId xmlns:p14="http://schemas.microsoft.com/office/powerpoint/2010/main" val="4022673980"/>
              </p:ext>
            </p:extLst>
          </p:nvPr>
        </p:nvGraphicFramePr>
        <p:xfrm>
          <a:off x="1259632" y="5100576"/>
          <a:ext cx="5846018" cy="1387599"/>
        </p:xfrm>
        <a:graphic>
          <a:graphicData uri="http://schemas.openxmlformats.org/presentationml/2006/ole">
            <mc:AlternateContent xmlns:mc="http://schemas.openxmlformats.org/markup-compatibility/2006">
              <mc:Choice xmlns:v="urn:schemas-microsoft-com:vml" Requires="v">
                <p:oleObj spid="_x0000_s32779" name="公式" r:id="rId6" imgW="2959100" imgH="711200" progId="Equation.3">
                  <p:embed/>
                </p:oleObj>
              </mc:Choice>
              <mc:Fallback>
                <p:oleObj name="公式" r:id="rId6" imgW="2959100" imgH="71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5100576"/>
                        <a:ext cx="5846018" cy="1387599"/>
                      </a:xfrm>
                      <a:prstGeom prst="rect">
                        <a:avLst/>
                      </a:prstGeom>
                      <a:noFill/>
                      <a:ln>
                        <a:noFill/>
                      </a:ln>
                    </p:spPr>
                  </p:pic>
                </p:oleObj>
              </mc:Fallback>
            </mc:AlternateContent>
          </a:graphicData>
        </a:graphic>
      </p:graphicFrame>
      <p:sp>
        <p:nvSpPr>
          <p:cNvPr id="32775" name="Rectangle 7"/>
          <p:cNvSpPr>
            <a:spLocks noGrp="1" noChangeArrowheads="1"/>
          </p:cNvSpPr>
          <p:nvPr>
            <p:ph type="title"/>
          </p:nvPr>
        </p:nvSpPr>
        <p:spPr>
          <a:xfrm>
            <a:off x="446088" y="0"/>
            <a:ext cx="8229600" cy="898525"/>
          </a:xfrm>
        </p:spPr>
        <p:txBody>
          <a:bodyPr/>
          <a:lstStyle/>
          <a:p>
            <a:r>
              <a:rPr lang="zh-CN" altLang="en-US" sz="4000" b="1" smtClean="0">
                <a:solidFill>
                  <a:srgbClr val="C00000"/>
                </a:solidFill>
              </a:rPr>
              <a:t>递归实现的复杂性</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算法">
  <a:themeElements>
    <a:clrScheme name="自定义 1">
      <a:dk1>
        <a:sysClr val="windowText" lastClr="000000"/>
      </a:dk1>
      <a:lt1>
        <a:sysClr val="window" lastClr="FFFFFF"/>
      </a:lt1>
      <a:dk2>
        <a:srgbClr val="775F55"/>
      </a:dk2>
      <a:lt2>
        <a:srgbClr val="EBDDC3"/>
      </a:lt2>
      <a:accent1>
        <a:srgbClr val="94B6D2"/>
      </a:accent1>
      <a:accent2>
        <a:srgbClr val="DD8047"/>
      </a:accent2>
      <a:accent3>
        <a:srgbClr val="D8D8D8"/>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2268</TotalTime>
  <Words>5846</Words>
  <Application>Microsoft Office PowerPoint</Application>
  <PresentationFormat>全屏显示(4:3)</PresentationFormat>
  <Paragraphs>1049</Paragraphs>
  <Slides>57</Slides>
  <Notes>46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8" baseType="lpstr">
      <vt:lpstr>Arial</vt:lpstr>
      <vt:lpstr>宋体</vt:lpstr>
      <vt:lpstr>Calibri</vt:lpstr>
      <vt:lpstr>幼圆</vt:lpstr>
      <vt:lpstr>Times New Roman</vt:lpstr>
      <vt:lpstr>Symbol</vt:lpstr>
      <vt:lpstr>黑体</vt:lpstr>
      <vt:lpstr>Wingdings</vt:lpstr>
      <vt:lpstr>算法</vt:lpstr>
      <vt:lpstr>公式</vt:lpstr>
      <vt:lpstr>Microsoft 公式 3.0</vt:lpstr>
      <vt:lpstr> 第3章 动态规划 （Dynamic Programming）</vt:lpstr>
      <vt:lpstr>3.1  动态规划的设计思想</vt:lpstr>
      <vt:lpstr>动态规划的基本思想</vt:lpstr>
      <vt:lpstr>使用动态规划技术的条件:优化原则</vt:lpstr>
      <vt:lpstr>3.2 算法设计步骤</vt:lpstr>
      <vt:lpstr>搜索空间的规模</vt:lpstr>
      <vt:lpstr>动态规划算法</vt:lpstr>
      <vt:lpstr>算法：递归实现</vt:lpstr>
      <vt:lpstr>递归实现的复杂性</vt:lpstr>
      <vt:lpstr>复杂性高的原因：子问题重复计算</vt:lpstr>
      <vt:lpstr>算法：迭代实现</vt:lpstr>
      <vt:lpstr>n=8 的迭代过程</vt:lpstr>
      <vt:lpstr>实例</vt:lpstr>
      <vt:lpstr>两种实现的比较</vt:lpstr>
      <vt:lpstr>动态规划算法设计步骤</vt:lpstr>
      <vt:lpstr>3.3.1 投资问题</vt:lpstr>
      <vt:lpstr>子问题划分和优化函数</vt:lpstr>
      <vt:lpstr>实例的计算</vt:lpstr>
      <vt:lpstr>算法的复杂度分析</vt:lpstr>
      <vt:lpstr>3.3.2 背包问题 (Knapsack Problem)</vt:lpstr>
      <vt:lpstr>子问题划分、优化函数、标记函数</vt:lpstr>
      <vt:lpstr>实例计算</vt:lpstr>
      <vt:lpstr>用标记函数追踪问题的解</vt:lpstr>
      <vt:lpstr>追踪解 xj 的算法</vt:lpstr>
      <vt:lpstr>3.3.3 最长公共子序列 LCS</vt:lpstr>
      <vt:lpstr>问题描述</vt:lpstr>
      <vt:lpstr>子问题划分及依赖关系</vt:lpstr>
      <vt:lpstr>递推方程、标记函数</vt:lpstr>
      <vt:lpstr>动态规划算法</vt:lpstr>
      <vt:lpstr>利用标记函数构造解</vt:lpstr>
      <vt:lpstr>实例</vt:lpstr>
      <vt:lpstr>3.3.4 图像压缩</vt:lpstr>
      <vt:lpstr>实例</vt:lpstr>
      <vt:lpstr>算法设计</vt:lpstr>
      <vt:lpstr>算法</vt:lpstr>
      <vt:lpstr>实 例</vt:lpstr>
      <vt:lpstr>追踪解</vt:lpstr>
      <vt:lpstr>3.3.5 最大子段和</vt:lpstr>
      <vt:lpstr>算法1  顺序求和+比较</vt:lpstr>
      <vt:lpstr>算法2  分治策略</vt:lpstr>
      <vt:lpstr>分治算法</vt:lpstr>
      <vt:lpstr>算法3：动态规划</vt:lpstr>
      <vt:lpstr>算法 MaxSum</vt:lpstr>
      <vt:lpstr>3.3.6 最优二叉检索树</vt:lpstr>
      <vt:lpstr>存取概率不等情况</vt:lpstr>
      <vt:lpstr>S={1,2,3,4,5,6} P=&lt;0.04,0.1,0.01,0.2,0.05,0.2,0.02,0.1,0.02,0.1,0.07, 0.05,0.04&gt;</vt:lpstr>
      <vt:lpstr>PowerPoint 演示文稿</vt:lpstr>
      <vt:lpstr>算法设计:子问题划分</vt:lpstr>
      <vt:lpstr>递推方程</vt:lpstr>
      <vt:lpstr>证  明</vt:lpstr>
      <vt:lpstr>PowerPoint 演示文稿</vt:lpstr>
      <vt:lpstr>3.3.7生物信息学中的动态规划算法  </vt:lpstr>
      <vt:lpstr>实例：4sRNA的二级结构</vt:lpstr>
      <vt:lpstr>问题与算法设计</vt:lpstr>
      <vt:lpstr>序列比对</vt:lpstr>
      <vt:lpstr>算法设计</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User</dc:creator>
  <cp:lastModifiedBy>qwl</cp:lastModifiedBy>
  <cp:revision>172</cp:revision>
  <dcterms:created xsi:type="dcterms:W3CDTF">2010-12-07T00:33:41Z</dcterms:created>
  <dcterms:modified xsi:type="dcterms:W3CDTF">2019-05-14T08:50:50Z</dcterms:modified>
</cp:coreProperties>
</file>