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1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EC234"/>
    <a:srgbClr val="CC6600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4661" autoAdjust="0"/>
  </p:normalViewPr>
  <p:slideViewPr>
    <p:cSldViewPr>
      <p:cViewPr varScale="1">
        <p:scale>
          <a:sx n="64" d="100"/>
          <a:sy n="64" d="100"/>
        </p:scale>
        <p:origin x="10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3.xml"/><Relationship Id="rId1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2655B8-1E23-4A6F-86E6-367A5B4279CF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2BF792-5CF8-47EF-A4A2-7FA5CF53DD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51AD9B-051D-404E-94B2-9FABC187FDC8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6E12E5-DD3A-4F4B-96D6-482575F16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E6B536F-CF48-4963-9C87-6C111DA081D5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BD1818-CC98-4217-8A0B-1D9C7667C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F2793A-3E23-4E96-9F92-409CC9F62016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321E93-B3D1-48A9-A449-D4816D6D25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60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1A94EC-5F53-4419-9BF0-4EB016DA36DF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1356A8-17F8-4ED9-9916-ACB465BEA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2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4E618FF-1ADF-47D5-BF25-A9ABA94F0071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3B8C37-B9D0-4CA1-AE9D-8B0AF3A5EF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7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5C3C2AF-92A3-4188-AAAE-B25F6BA13E54}" type="datetime1">
              <a:rPr lang="zh-CN" altLang="en-US"/>
              <a:pPr>
                <a:defRPr/>
              </a:pPr>
              <a:t>2019/5/14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FED6C32-BC31-499D-85F0-7442BFFF65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52DD72-1328-4C59-8B4A-EC03499D1D7C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392236-EC9D-4B51-8674-734D9AC80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7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BB13007-BF96-4DC3-AEC7-6A40CD4C3127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B9D73B4-447F-4E8C-8522-633A035D1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8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AFCD44-5A4C-4426-88E0-B95511B19E53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FAEFFF9-A09C-415E-86BB-F558C9AC8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2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41EC578-1C8D-4687-8FCE-0C7DE00CC219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25C4FE8-4297-4EB6-A4CC-0052F1FB37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D9DE068-AF31-475B-9664-D7CA72F9C850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1B1909-AB66-4D6C-82A8-E21B0F3EB3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9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CE9DEAD-C85F-4E1D-BBB0-4CA2E14F8388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0427C3-914D-43DE-9DA9-F5FC8D9DE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2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E8B4ADE-9513-44BC-A5C4-AC0E1D62B8C5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7C6B47E-54A8-4207-883B-D836A95C0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AD26BA-2C82-44FC-8951-24B223774743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E4995FA-3429-41C4-9CCE-EC04416EE5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0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2E5A0F-F913-4825-9998-AEE5E0F0343F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80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5488" y="2008187"/>
            <a:ext cx="7961312" cy="45307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贪心法的设计思想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贪心法的正确性证明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对贪心法得不到最优解情况的处理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贪心法的典型应用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4.4.1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最优前缀码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4.4.2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最小生成树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4.4.3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/>
              <a:t>单源最短路径</a:t>
            </a:r>
          </a:p>
          <a:p>
            <a:endParaRPr lang="zh-CN" altLang="en-US" dirty="0" smtClean="0"/>
          </a:p>
        </p:txBody>
      </p:sp>
      <p:sp>
        <p:nvSpPr>
          <p:cNvPr id="17412" name="标题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214437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章 贪心法</a:t>
            </a:r>
            <a:r>
              <a:rPr lang="en-US" altLang="zh-CN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</a:b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solidFill>
                  <a:srgbClr val="C00000"/>
                </a:solidFill>
              </a:rPr>
              <a:t>Greedy Approach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9C081A-AC9F-4753-AC1A-F31ACAB44D8D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 smtClean="0"/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03984"/>
              </p:ext>
            </p:extLst>
          </p:nvPr>
        </p:nvGraphicFramePr>
        <p:xfrm>
          <a:off x="2916238" y="3284984"/>
          <a:ext cx="3068637" cy="220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4" imgW="1346200" imgH="1117600" progId="Equation.3">
                  <p:embed/>
                </p:oleObj>
              </mc:Choice>
              <mc:Fallback>
                <p:oleObj name="公式" r:id="rId4" imgW="1346200" imgH="111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84984"/>
                        <a:ext cx="3068637" cy="2209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718585" y="5498409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贪心法：将集装箱按照从轻到重排序，轻者先装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66211" y="1432887"/>
            <a:ext cx="7920037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4.2 </a:t>
            </a:r>
            <a:r>
              <a:rPr lang="zh-CN" altLang="en-US" sz="2400" b="1" dirty="0">
                <a:latin typeface="Times New Roman" panose="02020603050405020304" pitchFamily="18" charset="0"/>
              </a:rPr>
              <a:t>最优装载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个集装箱</a:t>
            </a:r>
            <a:r>
              <a:rPr lang="en-US" altLang="zh-CN" sz="2400" b="1" dirty="0">
                <a:latin typeface="Times New Roman" panose="02020603050405020304" pitchFamily="18" charset="0"/>
              </a:rPr>
              <a:t>1, 2, …,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装上轮船，集装箱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的重量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轮船装载重量限制为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无体积限制</a:t>
            </a:r>
            <a:r>
              <a:rPr lang="en-US" altLang="zh-CN" sz="2400" b="1" dirty="0">
                <a:latin typeface="Times New Roman" panose="02020603050405020304" pitchFamily="18" charset="0"/>
              </a:rPr>
              <a:t>.  </a:t>
            </a:r>
            <a:r>
              <a:rPr lang="zh-CN" altLang="en-US" sz="2400" b="1" dirty="0">
                <a:latin typeface="Times New Roman" panose="02020603050405020304" pitchFamily="18" charset="0"/>
              </a:rPr>
              <a:t>问如何装使得上船的集装箱最多？不妨设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6648" y="479878"/>
            <a:ext cx="8229600" cy="63341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最优装载 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zh-CN" altLang="en-US" sz="4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C8F42-9C29-4E44-8228-0B7C66FAB5C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 smtClean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9750" y="1028700"/>
            <a:ext cx="831850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 </a:t>
            </a:r>
            <a:r>
              <a:rPr lang="zh-CN" altLang="en-US" sz="2400" b="1">
                <a:latin typeface="Times New Roman" panose="02020603050405020304" pitchFamily="18" charset="0"/>
              </a:rPr>
              <a:t>对装载问题任何规模为</a:t>
            </a:r>
            <a:r>
              <a:rPr lang="en-US" altLang="zh-CN" sz="2400" b="1" i="1">
                <a:latin typeface="Times New Roman" panose="02020603050405020304" pitchFamily="18" charset="0"/>
              </a:rPr>
              <a:t>k </a:t>
            </a:r>
            <a:r>
              <a:rPr lang="zh-CN" altLang="en-US" sz="2400" b="1">
                <a:latin typeface="Times New Roman" panose="02020603050405020304" pitchFamily="18" charset="0"/>
              </a:rPr>
              <a:t>的输入，算法得到最优解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证明法</a:t>
            </a:r>
            <a:r>
              <a:rPr lang="zh-CN" altLang="en-US" sz="2400" b="1">
                <a:latin typeface="Arial" panose="020B0604020202020204" pitchFamily="34" charset="0"/>
              </a:rPr>
              <a:t>  对问题规模归纳</a:t>
            </a:r>
            <a:r>
              <a:rPr lang="en-US" altLang="zh-CN" sz="2400" b="1">
                <a:latin typeface="Arial" panose="020B0604020202020204" pitchFamily="34" charset="0"/>
              </a:rPr>
              <a:t>. </a:t>
            </a:r>
            <a:r>
              <a:rPr lang="zh-CN" altLang="en-US" sz="2400" b="1">
                <a:latin typeface="Arial" panose="020B0604020202020204" pitchFamily="34" charset="0"/>
              </a:rPr>
              <a:t>设集装箱从轻到重记为</a:t>
            </a:r>
            <a:r>
              <a:rPr lang="en-US" altLang="zh-CN" sz="2400" b="1">
                <a:latin typeface="Times New Roman" panose="02020603050405020304" pitchFamily="18" charset="0"/>
              </a:rPr>
              <a:t>1, 2, … , </a:t>
            </a:r>
            <a:r>
              <a:rPr lang="en-US" altLang="zh-CN" sz="2400" b="1" i="1">
                <a:latin typeface="Times New Roman" panose="02020603050405020304" pitchFamily="18" charset="0"/>
              </a:rPr>
              <a:t>k.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证： 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=1</a:t>
            </a:r>
            <a:r>
              <a:rPr lang="en-US" altLang="zh-CN" sz="2400" b="1">
                <a:latin typeface="Arial" panose="020B0604020202020204" pitchFamily="34" charset="0"/>
              </a:rPr>
              <a:t>, </a:t>
            </a:r>
            <a:r>
              <a:rPr lang="zh-CN" altLang="en-US" sz="2400" b="1">
                <a:latin typeface="Arial" panose="020B0604020202020204" pitchFamily="34" charset="0"/>
              </a:rPr>
              <a:t>只有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Arial" panose="020B0604020202020204" pitchFamily="34" charset="0"/>
              </a:rPr>
              <a:t>个箱子，算法显然正确</a:t>
            </a:r>
            <a:r>
              <a:rPr lang="en-US" altLang="zh-CN" sz="2400" b="1">
                <a:latin typeface="Arial" panose="020B0604020202020204" pitchFamily="34" charset="0"/>
              </a:rPr>
              <a:t>. </a:t>
            </a:r>
            <a:r>
              <a:rPr lang="zh-CN" altLang="en-US" sz="2400" b="1">
                <a:latin typeface="Arial" panose="020B0604020202020204" pitchFamily="34" charset="0"/>
              </a:rPr>
              <a:t>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假设对于 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个集装箱的输入，贪心法都可以得到最优解，考虑 输入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en-US" altLang="zh-CN" sz="2400" b="1">
                <a:latin typeface="Times New Roman" panose="02020603050405020304" pitchFamily="18" charset="0"/>
              </a:rPr>
              <a:t>= {1, 2, … , 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+1}, </a:t>
            </a:r>
            <a:r>
              <a:rPr lang="zh-CN" altLang="en-US" sz="2400" b="1">
                <a:latin typeface="Times New Roman" panose="02020603050405020304" pitchFamily="18" charset="0"/>
              </a:rPr>
              <a:t>其中 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>
                <a:latin typeface="Times New Roman" panose="02020603050405020304" pitchFamily="18" charset="0"/>
              </a:rPr>
              <a:t>…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en-US" altLang="zh-CN" sz="24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k+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由归纳假设，对于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N’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 {2,3,…,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k+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1}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C’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贪心法 得到最优解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’.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令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 {1} 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’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算法解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是关于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的最优解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若不然，存在包含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的关于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的最优解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如果 </a:t>
            </a:r>
            <a:r>
              <a:rPr lang="en-US" altLang="zh-CN" sz="2400" b="1" i="1" u="sng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zh-CN" altLang="en-US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中没有</a:t>
            </a:r>
            <a:r>
              <a:rPr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用 </a:t>
            </a:r>
            <a:r>
              <a:rPr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替换 </a:t>
            </a:r>
            <a:r>
              <a:rPr lang="en-US" altLang="zh-CN" sz="2400" b="1" i="1" u="sng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zh-CN" altLang="en-US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中的第一个元素得到的解也是最优解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），且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*| &gt; |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； 那么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*  {1}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是关于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N’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C’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的解且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* {1}| &gt; |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 {1} | = |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’|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I’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的最优性矛盾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633412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正确性证明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C4AD3-2E92-4A13-ACB3-F8AA5485FF0A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1460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最小延迟调度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056" y="1484784"/>
            <a:ext cx="8064127" cy="2071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</a:rPr>
              <a:t>最小</a:t>
            </a:r>
            <a:r>
              <a:rPr lang="zh-CN" altLang="en-US" sz="2400" b="1" dirty="0" smtClean="0">
                <a:latin typeface="黑体" panose="02010609060101010101" pitchFamily="49" charset="-122"/>
              </a:rPr>
              <a:t>延迟调度</a:t>
            </a:r>
            <a:endParaRPr lang="zh-CN" altLang="en-US" sz="24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给定客户集合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为服务时间，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为完成时间，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24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正整数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一个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调度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是函数 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N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为客户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开</a:t>
            </a:r>
            <a:endParaRPr lang="en-US" altLang="zh-CN" sz="24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始时间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zh-CN" altLang="en-US" sz="2400" b="1" dirty="0" smtClean="0">
                <a:sym typeface="Symbol" panose="05050102010706020507" pitchFamily="18" charset="2"/>
              </a:rPr>
              <a:t>最大延迟达到最小的调度，即求 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endParaRPr lang="zh-CN" altLang="en-US" sz="2400" b="1" dirty="0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89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883862"/>
              </p:ext>
            </p:extLst>
          </p:nvPr>
        </p:nvGraphicFramePr>
        <p:xfrm>
          <a:off x="2051720" y="3376384"/>
          <a:ext cx="3882355" cy="70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公式" r:id="rId4" imgW="1600200" imgH="292100" progId="Equation.3">
                  <p:embed/>
                </p:oleObj>
              </mc:Choice>
              <mc:Fallback>
                <p:oleObj name="公式" r:id="rId4" imgW="16002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376384"/>
                        <a:ext cx="3882355" cy="70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89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3008"/>
              </p:ext>
            </p:extLst>
          </p:nvPr>
        </p:nvGraphicFramePr>
        <p:xfrm>
          <a:off x="684213" y="4167931"/>
          <a:ext cx="75295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公式" r:id="rId6" imgW="3213100" imgH="241300" progId="Equation.3">
                  <p:embed/>
                </p:oleObj>
              </mc:Choice>
              <mc:Fallback>
                <p:oleObj name="公式" r:id="rId6" imgW="3213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67931"/>
                        <a:ext cx="752951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70688" y="640968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F5BAC-6E65-42F2-80BA-B9352BECF4E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 dirty="0" smtClean="0"/>
          </a:p>
        </p:txBody>
      </p:sp>
      <p:sp>
        <p:nvSpPr>
          <p:cNvPr id="40963" name="Rectangle 38"/>
          <p:cNvSpPr>
            <a:spLocks noGrp="1" noChangeArrowheads="1"/>
          </p:cNvSpPr>
          <p:nvPr>
            <p:ph type="title"/>
          </p:nvPr>
        </p:nvSpPr>
        <p:spPr>
          <a:xfrm>
            <a:off x="200025" y="315056"/>
            <a:ext cx="8229600" cy="706437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实例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828" y="1829226"/>
            <a:ext cx="8435975" cy="1000125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调度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4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(1)=0,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(2)=5,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(3)=13,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(4)=17,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(5)=27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         各任务延迟：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0, 1, 2,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10;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最大延迟：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16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400" dirty="0" smtClean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965" name="Group 21"/>
          <p:cNvGrpSpPr>
            <a:grpSpLocks/>
          </p:cNvGrpSpPr>
          <p:nvPr/>
        </p:nvGrpSpPr>
        <p:grpSpPr bwMode="auto">
          <a:xfrm>
            <a:off x="971600" y="2812693"/>
            <a:ext cx="7201297" cy="1068253"/>
            <a:chOff x="431" y="1607"/>
            <a:chExt cx="4763" cy="937"/>
          </a:xfrm>
        </p:grpSpPr>
        <p:grpSp>
          <p:nvGrpSpPr>
            <p:cNvPr id="40986" name="Group 22"/>
            <p:cNvGrpSpPr>
              <a:grpSpLocks/>
            </p:cNvGrpSpPr>
            <p:nvPr/>
          </p:nvGrpSpPr>
          <p:grpSpPr bwMode="auto">
            <a:xfrm>
              <a:off x="431" y="1607"/>
              <a:ext cx="4763" cy="937"/>
              <a:chOff x="657" y="1863"/>
              <a:chExt cx="4763" cy="937"/>
            </a:xfrm>
          </p:grpSpPr>
          <p:grpSp>
            <p:nvGrpSpPr>
              <p:cNvPr id="40992" name="Group 23"/>
              <p:cNvGrpSpPr>
                <a:grpSpLocks/>
              </p:cNvGrpSpPr>
              <p:nvPr/>
            </p:nvGrpSpPr>
            <p:grpSpPr bwMode="auto">
              <a:xfrm>
                <a:off x="657" y="2205"/>
                <a:ext cx="4264" cy="182"/>
                <a:chOff x="657" y="2432"/>
                <a:chExt cx="4264" cy="182"/>
              </a:xfrm>
            </p:grpSpPr>
            <p:sp>
              <p:nvSpPr>
                <p:cNvPr id="40995" name="Line 24"/>
                <p:cNvSpPr>
                  <a:spLocks noChangeShapeType="1"/>
                </p:cNvSpPr>
                <p:nvPr/>
              </p:nvSpPr>
              <p:spPr bwMode="auto">
                <a:xfrm>
                  <a:off x="657" y="2614"/>
                  <a:ext cx="42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6" name="Line 25"/>
                <p:cNvSpPr>
                  <a:spLocks noChangeShapeType="1"/>
                </p:cNvSpPr>
                <p:nvPr/>
              </p:nvSpPr>
              <p:spPr bwMode="auto">
                <a:xfrm>
                  <a:off x="657" y="2432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7" name="Line 26"/>
                <p:cNvSpPr>
                  <a:spLocks noChangeShapeType="1"/>
                </p:cNvSpPr>
                <p:nvPr/>
              </p:nvSpPr>
              <p:spPr bwMode="auto">
                <a:xfrm>
                  <a:off x="1338" y="2432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8" name="Line 27"/>
                <p:cNvSpPr>
                  <a:spLocks noChangeShapeType="1"/>
                </p:cNvSpPr>
                <p:nvPr/>
              </p:nvSpPr>
              <p:spPr bwMode="auto">
                <a:xfrm>
                  <a:off x="2472" y="2432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9" name="Line 28"/>
                <p:cNvSpPr>
                  <a:spLocks noChangeShapeType="1"/>
                </p:cNvSpPr>
                <p:nvPr/>
              </p:nvSpPr>
              <p:spPr bwMode="auto">
                <a:xfrm>
                  <a:off x="3061" y="2432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0" name="Line 29"/>
                <p:cNvSpPr>
                  <a:spLocks noChangeShapeType="1"/>
                </p:cNvSpPr>
                <p:nvPr/>
              </p:nvSpPr>
              <p:spPr bwMode="auto">
                <a:xfrm>
                  <a:off x="4468" y="2432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1" name="Line 30"/>
                <p:cNvSpPr>
                  <a:spLocks noChangeShapeType="1"/>
                </p:cNvSpPr>
                <p:nvPr/>
              </p:nvSpPr>
              <p:spPr bwMode="auto">
                <a:xfrm>
                  <a:off x="4921" y="2432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93" name="Text Box 31"/>
              <p:cNvSpPr txBox="1">
                <a:spLocks noChangeArrowheads="1"/>
              </p:cNvSpPr>
              <p:nvPr/>
            </p:nvSpPr>
            <p:spPr bwMode="auto">
              <a:xfrm>
                <a:off x="703" y="2395"/>
                <a:ext cx="426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1           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     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2            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   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3           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       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    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        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0994" name="Text Box 32"/>
              <p:cNvSpPr txBox="1">
                <a:spLocks noChangeArrowheads="1"/>
              </p:cNvSpPr>
              <p:nvPr/>
            </p:nvSpPr>
            <p:spPr bwMode="auto">
              <a:xfrm>
                <a:off x="703" y="1863"/>
                <a:ext cx="4717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</a:rPr>
                  <a:t>         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5               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      13       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17                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          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27      30      </a:t>
                </a:r>
              </a:p>
            </p:txBody>
          </p:sp>
        </p:grpSp>
        <p:sp>
          <p:nvSpPr>
            <p:cNvPr id="40987" name="Rectangle 33"/>
            <p:cNvSpPr>
              <a:spLocks noChangeArrowheads="1"/>
            </p:cNvSpPr>
            <p:nvPr/>
          </p:nvSpPr>
          <p:spPr bwMode="auto">
            <a:xfrm>
              <a:off x="431" y="2024"/>
              <a:ext cx="680" cy="91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88" name="Rectangle 34"/>
            <p:cNvSpPr>
              <a:spLocks noChangeArrowheads="1"/>
            </p:cNvSpPr>
            <p:nvPr/>
          </p:nvSpPr>
          <p:spPr bwMode="auto">
            <a:xfrm>
              <a:off x="1111" y="2024"/>
              <a:ext cx="1134" cy="9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89" name="Rectangle 35"/>
            <p:cNvSpPr>
              <a:spLocks noChangeArrowheads="1"/>
            </p:cNvSpPr>
            <p:nvPr/>
          </p:nvSpPr>
          <p:spPr bwMode="auto">
            <a:xfrm>
              <a:off x="2245" y="2023"/>
              <a:ext cx="590" cy="91"/>
            </a:xfrm>
            <a:prstGeom prst="rect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90" name="Rectangle 36"/>
            <p:cNvSpPr>
              <a:spLocks noChangeArrowheads="1"/>
            </p:cNvSpPr>
            <p:nvPr/>
          </p:nvSpPr>
          <p:spPr bwMode="auto">
            <a:xfrm>
              <a:off x="2835" y="2024"/>
              <a:ext cx="1406" cy="9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91" name="Rectangle 37"/>
            <p:cNvSpPr>
              <a:spLocks noChangeArrowheads="1"/>
            </p:cNvSpPr>
            <p:nvPr/>
          </p:nvSpPr>
          <p:spPr bwMode="auto">
            <a:xfrm>
              <a:off x="4241" y="2024"/>
              <a:ext cx="453" cy="9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0966" name="Rectangle 39"/>
          <p:cNvSpPr>
            <a:spLocks noChangeArrowheads="1"/>
          </p:cNvSpPr>
          <p:nvPr/>
        </p:nvSpPr>
        <p:spPr bwMode="auto">
          <a:xfrm>
            <a:off x="547743" y="4166654"/>
            <a:ext cx="84359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调度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(1)=0,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(2)=15,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(3)=23,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 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(4)=5,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(5)=27  </a:t>
            </a: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各任务延迟：</a:t>
            </a:r>
            <a:r>
              <a:rPr lang="en-US" altLang="zh-CN" sz="2400" b="1" dirty="0">
                <a:latin typeface="Times New Roman" panose="02020603050405020304" pitchFamily="18" charset="0"/>
              </a:rPr>
              <a:t>0, 11,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400" b="1" dirty="0">
                <a:latin typeface="Times New Roman" panose="02020603050405020304" pitchFamily="18" charset="0"/>
              </a:rPr>
              <a:t>, 4, 10;  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最大延迟：</a:t>
            </a:r>
            <a:r>
              <a:rPr lang="en-US" altLang="zh-CN" sz="2400" b="1" dirty="0">
                <a:latin typeface="Times New Roman" panose="02020603050405020304" pitchFamily="18" charset="0"/>
              </a:rPr>
              <a:t>12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0967" name="矩形 36"/>
          <p:cNvSpPr>
            <a:spLocks noChangeArrowheads="1"/>
          </p:cNvSpPr>
          <p:nvPr/>
        </p:nvSpPr>
        <p:spPr bwMode="auto">
          <a:xfrm>
            <a:off x="571500" y="1245192"/>
            <a:ext cx="7858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={1, 2, 3, 4, 5},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</a:rPr>
              <a:t>5, 8, 4, 10, 3&gt;,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</a:rPr>
              <a:t>=&lt;10, 12, 15, 11,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20 &gt;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0968" name="组合 40"/>
          <p:cNvGrpSpPr>
            <a:grpSpLocks/>
          </p:cNvGrpSpPr>
          <p:nvPr/>
        </p:nvGrpSpPr>
        <p:grpSpPr bwMode="auto">
          <a:xfrm>
            <a:off x="571500" y="5115759"/>
            <a:ext cx="7745413" cy="1158070"/>
            <a:chOff x="395288" y="5286388"/>
            <a:chExt cx="7921625" cy="1245378"/>
          </a:xfrm>
        </p:grpSpPr>
        <p:grpSp>
          <p:nvGrpSpPr>
            <p:cNvPr id="40969" name="组合 39"/>
            <p:cNvGrpSpPr>
              <a:grpSpLocks/>
            </p:cNvGrpSpPr>
            <p:nvPr/>
          </p:nvGrpSpPr>
          <p:grpSpPr bwMode="auto">
            <a:xfrm>
              <a:off x="395288" y="5286388"/>
              <a:ext cx="7921625" cy="1245378"/>
              <a:chOff x="395288" y="5348288"/>
              <a:chExt cx="7921625" cy="1245378"/>
            </a:xfrm>
          </p:grpSpPr>
          <p:grpSp>
            <p:nvGrpSpPr>
              <p:cNvPr id="40971" name="组合 38"/>
              <p:cNvGrpSpPr>
                <a:grpSpLocks/>
              </p:cNvGrpSpPr>
              <p:nvPr/>
            </p:nvGrpSpPr>
            <p:grpSpPr bwMode="auto">
              <a:xfrm>
                <a:off x="395288" y="5348288"/>
                <a:ext cx="7921625" cy="1245378"/>
                <a:chOff x="395288" y="5348288"/>
                <a:chExt cx="7921625" cy="1245378"/>
              </a:xfrm>
            </p:grpSpPr>
            <p:sp>
              <p:nvSpPr>
                <p:cNvPr id="4097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5650" y="6097196"/>
                  <a:ext cx="6769100" cy="4964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4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  </a:t>
                  </a:r>
                  <a:r>
                    <a:rPr lang="zh-CN" altLang="en-US" sz="2400" dirty="0" smtClean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  </a:t>
                  </a:r>
                  <a:r>
                    <a:rPr lang="en-US" altLang="zh-CN" sz="20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1                  </a:t>
                  </a:r>
                  <a:r>
                    <a:rPr lang="en-US" altLang="zh-CN" sz="2000" dirty="0" smtClean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    </a:t>
                  </a:r>
                  <a:r>
                    <a:rPr lang="en-US" altLang="zh-CN" sz="20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4                 </a:t>
                  </a:r>
                  <a:r>
                    <a:rPr lang="en-US" altLang="zh-CN" sz="2000" dirty="0" smtClean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        </a:t>
                  </a:r>
                  <a:r>
                    <a:rPr lang="en-US" altLang="zh-CN" sz="20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2              </a:t>
                  </a:r>
                  <a:r>
                    <a:rPr lang="en-US" altLang="zh-CN" sz="2000" dirty="0" smtClean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    </a:t>
                  </a:r>
                  <a:r>
                    <a:rPr lang="en-US" altLang="zh-CN" sz="2000" dirty="0" smtClean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3 </a:t>
                  </a:r>
                  <a:r>
                    <a:rPr lang="en-US" altLang="zh-CN" sz="2000" dirty="0" smtClean="0">
                      <a:solidFill>
                        <a:srgbClr val="0070C0"/>
                      </a:solidFill>
                      <a:latin typeface="Arial" panose="020B0604020202020204" pitchFamily="34" charset="0"/>
                    </a:rPr>
                    <a:t>        </a:t>
                  </a:r>
                  <a:r>
                    <a:rPr lang="en-US" altLang="zh-CN" sz="20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grpSp>
              <p:nvGrpSpPr>
                <p:cNvPr id="40979" name="组合 37"/>
                <p:cNvGrpSpPr>
                  <a:grpSpLocks/>
                </p:cNvGrpSpPr>
                <p:nvPr/>
              </p:nvGrpSpPr>
              <p:grpSpPr bwMode="auto">
                <a:xfrm>
                  <a:off x="395288" y="5348288"/>
                  <a:ext cx="7921625" cy="674687"/>
                  <a:chOff x="395288" y="5348288"/>
                  <a:chExt cx="7921625" cy="674687"/>
                </a:xfrm>
              </p:grpSpPr>
              <p:sp>
                <p:nvSpPr>
                  <p:cNvPr id="4098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55650" y="5876925"/>
                    <a:ext cx="1079500" cy="144463"/>
                  </a:xfrm>
                  <a:prstGeom prst="rect">
                    <a:avLst/>
                  </a:prstGeom>
                  <a:solidFill>
                    <a:srgbClr val="99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98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067175" y="5876925"/>
                    <a:ext cx="1800225" cy="144463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98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835150" y="5878513"/>
                    <a:ext cx="2232025" cy="14446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98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868988" y="5878513"/>
                    <a:ext cx="936625" cy="144462"/>
                  </a:xfrm>
                  <a:prstGeom prst="rect">
                    <a:avLst/>
                  </a:prstGeom>
                  <a:solidFill>
                    <a:srgbClr val="66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98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805613" y="5878513"/>
                    <a:ext cx="719137" cy="144462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98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288" y="5348288"/>
                    <a:ext cx="7921625" cy="4964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2400" dirty="0">
                        <a:latin typeface="Arial" panose="020B0604020202020204" pitchFamily="34" charset="0"/>
                      </a:rPr>
                      <a:t>               </a:t>
                    </a:r>
                    <a:r>
                      <a:rPr lang="en-US" altLang="zh-CN" sz="2000" dirty="0">
                        <a:latin typeface="Arial" panose="020B0604020202020204" pitchFamily="34" charset="0"/>
                      </a:rPr>
                      <a:t>5                        15                23       27    30</a:t>
                    </a:r>
                  </a:p>
                </p:txBody>
              </p:sp>
            </p:grpSp>
          </p:grpSp>
          <p:sp>
            <p:nvSpPr>
              <p:cNvPr id="40972" name="Line 15"/>
              <p:cNvSpPr>
                <a:spLocks noChangeShapeType="1"/>
              </p:cNvSpPr>
              <p:nvPr/>
            </p:nvSpPr>
            <p:spPr bwMode="auto">
              <a:xfrm>
                <a:off x="755650" y="5734050"/>
                <a:ext cx="0" cy="287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3" name="Line 16"/>
              <p:cNvSpPr>
                <a:spLocks noChangeShapeType="1"/>
              </p:cNvSpPr>
              <p:nvPr/>
            </p:nvSpPr>
            <p:spPr bwMode="auto">
              <a:xfrm>
                <a:off x="4067175" y="5734050"/>
                <a:ext cx="0" cy="287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4" name="Line 17"/>
              <p:cNvSpPr>
                <a:spLocks noChangeShapeType="1"/>
              </p:cNvSpPr>
              <p:nvPr/>
            </p:nvSpPr>
            <p:spPr bwMode="auto">
              <a:xfrm>
                <a:off x="5868988" y="5734050"/>
                <a:ext cx="0" cy="287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5" name="Line 18"/>
              <p:cNvSpPr>
                <a:spLocks noChangeShapeType="1"/>
              </p:cNvSpPr>
              <p:nvPr/>
            </p:nvSpPr>
            <p:spPr bwMode="auto">
              <a:xfrm>
                <a:off x="1835150" y="5734050"/>
                <a:ext cx="0" cy="287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Line 19"/>
              <p:cNvSpPr>
                <a:spLocks noChangeShapeType="1"/>
              </p:cNvSpPr>
              <p:nvPr/>
            </p:nvSpPr>
            <p:spPr bwMode="auto">
              <a:xfrm>
                <a:off x="6805613" y="5734050"/>
                <a:ext cx="0" cy="287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7" name="Line 20"/>
              <p:cNvSpPr>
                <a:spLocks noChangeShapeType="1"/>
              </p:cNvSpPr>
              <p:nvPr/>
            </p:nvSpPr>
            <p:spPr bwMode="auto">
              <a:xfrm>
                <a:off x="7524750" y="5734050"/>
                <a:ext cx="0" cy="287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70" name="Line 14"/>
            <p:cNvSpPr>
              <a:spLocks noChangeShapeType="1"/>
            </p:cNvSpPr>
            <p:nvPr/>
          </p:nvSpPr>
          <p:spPr bwMode="auto">
            <a:xfrm>
              <a:off x="755650" y="5976000"/>
              <a:ext cx="67691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E7331-84E8-46EB-AFBE-B0B62F6DF470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贪心策略选择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5331" y="1628800"/>
            <a:ext cx="76533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贪心策略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：按照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从小到大安排任务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贪心策略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：按照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从小到大安排任务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贪心策略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 smtClean="0"/>
              <a:t>：按照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sz="2400" b="1" dirty="0" smtClean="0"/>
              <a:t>从小到大安排任务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策略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 </a:t>
            </a:r>
            <a:r>
              <a:rPr lang="zh-CN" altLang="en-US" sz="2400" b="1" dirty="0" smtClean="0"/>
              <a:t>对某些实例得不到最优解</a:t>
            </a:r>
            <a:r>
              <a:rPr lang="en-US" altLang="zh-CN" sz="2400" b="1" dirty="0" smtClean="0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反例：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=100,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=10,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=10   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策略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对某些实例得不到最优解</a:t>
            </a:r>
            <a:r>
              <a:rPr lang="en-US" altLang="zh-CN" sz="2400" b="1" dirty="0" smtClean="0"/>
              <a:t>.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反例：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=2,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=10,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=10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DA69B4-7164-43A2-8AE9-2E5063958959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462810" y="531018"/>
            <a:ext cx="8229600" cy="63341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算法设计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411160"/>
            <a:ext cx="8245475" cy="4826152"/>
          </a:xfrm>
          <a:solidFill>
            <a:srgbClr val="FFFFFF"/>
          </a:solidFill>
          <a:ln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 while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4.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结束时刻是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5.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思想：按完成时间从早到晚安排任务，没有空闲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88A12-6CB3-4312-9AC3-9DC01B9D837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885" y="404664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交换论证：正确性证明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193999"/>
            <a:ext cx="8115300" cy="51387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算法的解的性质：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没有空闲时间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没有逆序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(2)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逆序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</a:rPr>
              <a:t>引理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</a:rPr>
              <a:t>4.1</a:t>
            </a:r>
            <a:r>
              <a:rPr lang="en-US" altLang="zh-CN" b="1" dirty="0" smtClean="0">
                <a:solidFill>
                  <a:srgbClr val="A5002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所有没有逆序、没有空闲时间的调度具有相同的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最大延迟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.  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证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24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没有逆序，在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24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中具有相同完成时间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客户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必被连续安排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在这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个客户中最大延迟是最后一个客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户，被延迟的时间是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与</a:t>
            </a:r>
            <a:r>
              <a:rPr lang="zh-CN" altLang="en-US" sz="24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的排列次序无关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78492"/>
              </p:ext>
            </p:extLst>
          </p:nvPr>
        </p:nvGraphicFramePr>
        <p:xfrm>
          <a:off x="1835696" y="4983163"/>
          <a:ext cx="20002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公式" r:id="rId4" imgW="850531" imgH="444307" progId="Equation.3">
                  <p:embed/>
                </p:oleObj>
              </mc:Choice>
              <mc:Fallback>
                <p:oleObj name="公式" r:id="rId4" imgW="850531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83163"/>
                        <a:ext cx="20002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文本框 1"/>
          <p:cNvSpPr txBox="1">
            <a:spLocks noChangeArrowheads="1"/>
          </p:cNvSpPr>
          <p:nvPr/>
        </p:nvSpPr>
        <p:spPr bwMode="auto">
          <a:xfrm>
            <a:off x="4557685" y="5271294"/>
            <a:ext cx="398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/>
              <a:t>为开始安排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/>
              <a:t>个客户的时刻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D4E0B-141D-4E9F-A8EC-8939DBF1CADF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 smtClean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55600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交换论证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82687"/>
            <a:ext cx="8175625" cy="1571625"/>
          </a:xfrm>
          <a:solidFill>
            <a:srgbClr val="FFFFFF"/>
          </a:solidFill>
          <a:ln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</a:rPr>
              <a:t>证明思想：</a:t>
            </a:r>
            <a:r>
              <a:rPr lang="zh-CN" altLang="en-US" sz="2400" b="1" dirty="0" smtClean="0"/>
              <a:t>从一个没有空闲时间的最优解出发，在不改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变最优性的条件下，转变成没有逆序的解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 根据引理 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这个解和算法的解具有相同的最大延迟</a:t>
            </a:r>
            <a:r>
              <a:rPr lang="en-US" altLang="zh-CN" sz="2400" b="1" dirty="0" smtClean="0"/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 smtClean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611188" y="2473325"/>
            <a:ext cx="79216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证明要点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相邻逆序的存在性：如果一个最优调度存在逆序，那么存在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 i</a:t>
            </a:r>
            <a:r>
              <a:rPr lang="en-US" altLang="zh-CN" sz="2400" b="1" dirty="0">
                <a:latin typeface="Times New Roman" panose="02020603050405020304" pitchFamily="18" charset="0"/>
              </a:rPr>
              <a:t>+1) </a:t>
            </a:r>
            <a:r>
              <a:rPr lang="zh-CN" altLang="en-US" sz="2400" b="1" dirty="0">
                <a:latin typeface="Times New Roman" panose="02020603050405020304" pitchFamily="18" charset="0"/>
              </a:rPr>
              <a:t>构成一个逆序</a:t>
            </a:r>
            <a:r>
              <a:rPr lang="en-US" altLang="zh-CN" sz="2400" b="1" dirty="0">
                <a:latin typeface="Times New Roman" panose="02020603050405020304" pitchFamily="18" charset="0"/>
              </a:rPr>
              <a:t>.       </a:t>
            </a:r>
          </a:p>
          <a:p>
            <a:pPr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交换相邻的逆序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，得到的解的调度仍旧最优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</a:rPr>
              <a:t>每次交换后逆序数减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，至多经过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1)/2 </a:t>
            </a:r>
            <a:r>
              <a:rPr lang="zh-CN" altLang="en-US" sz="2400" b="1" dirty="0">
                <a:latin typeface="Times New Roman" panose="02020603050405020304" pitchFamily="18" charset="0"/>
              </a:rPr>
              <a:t>次交换得到一个没有逆序的最 优调度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4.3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在一个没有空闲时间的最优解中，最大延迟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如果仅对具有相邻逆序的客户进行交换，得到的解的最大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延迟不会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超过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16725" y="6483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64988-4A64-40D4-9162-9D338913B9B1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554038" y="5273675"/>
            <a:ext cx="70564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delay(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f’,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+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delya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744538" y="1717675"/>
            <a:ext cx="76327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交换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 j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对其他客户的延迟时间没影响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交换后不增加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的延迟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f’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的延迟</a:t>
            </a:r>
            <a:r>
              <a:rPr lang="en-US" altLang="zh-CN" sz="2400" b="1" dirty="0">
                <a:latin typeface="Times New Roman" panose="02020603050405020304" pitchFamily="18" charset="0"/>
              </a:rPr>
              <a:t>delay(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’,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小于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的延迟 </a:t>
            </a:r>
            <a:r>
              <a:rPr lang="en-US" altLang="zh-CN" sz="2400" b="1" dirty="0">
                <a:latin typeface="Times New Roman" panose="02020603050405020304" pitchFamily="18" charset="0"/>
              </a:rPr>
              <a:t>delay(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因此小于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的最大延迟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303713" y="5802264"/>
            <a:ext cx="4248150" cy="460375"/>
          </a:xfrm>
          <a:prstGeom prst="rect">
            <a:avLst/>
          </a:prstGeom>
          <a:noFill/>
          <a:ln w="254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 delay(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f’,i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&lt; delay(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f, j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51206" name="Group 5"/>
          <p:cNvGrpSpPr>
            <a:grpSpLocks/>
          </p:cNvGrpSpPr>
          <p:nvPr/>
        </p:nvGrpSpPr>
        <p:grpSpPr bwMode="auto">
          <a:xfrm>
            <a:off x="755650" y="3327375"/>
            <a:ext cx="7127875" cy="1901825"/>
            <a:chOff x="476" y="1963"/>
            <a:chExt cx="4490" cy="1198"/>
          </a:xfrm>
        </p:grpSpPr>
        <p:grpSp>
          <p:nvGrpSpPr>
            <p:cNvPr id="51209" name="Group 6"/>
            <p:cNvGrpSpPr>
              <a:grpSpLocks/>
            </p:cNvGrpSpPr>
            <p:nvPr/>
          </p:nvGrpSpPr>
          <p:grpSpPr bwMode="auto">
            <a:xfrm>
              <a:off x="476" y="1963"/>
              <a:ext cx="4490" cy="1198"/>
              <a:chOff x="476" y="1616"/>
              <a:chExt cx="4490" cy="1198"/>
            </a:xfrm>
          </p:grpSpPr>
          <p:grpSp>
            <p:nvGrpSpPr>
              <p:cNvPr id="51214" name="Group 7"/>
              <p:cNvGrpSpPr>
                <a:grpSpLocks/>
              </p:cNvGrpSpPr>
              <p:nvPr/>
            </p:nvGrpSpPr>
            <p:grpSpPr bwMode="auto">
              <a:xfrm>
                <a:off x="476" y="1616"/>
                <a:ext cx="4490" cy="1198"/>
                <a:chOff x="476" y="2024"/>
                <a:chExt cx="4490" cy="1198"/>
              </a:xfrm>
            </p:grpSpPr>
            <p:sp>
              <p:nvSpPr>
                <p:cNvPr id="512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1" y="2024"/>
                  <a:ext cx="444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400" b="1" i="1">
                      <a:latin typeface="Times New Roman" panose="02020603050405020304" pitchFamily="18" charset="0"/>
                    </a:rPr>
                    <a:t>      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)=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              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)=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i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  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             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 f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)+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j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=s+t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+t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5122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76" y="2931"/>
                  <a:ext cx="4445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400">
                      <a:latin typeface="Arial" panose="020B0604020202020204" pitchFamily="34" charset="0"/>
                    </a:rPr>
                    <a:t>       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f’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)=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s 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                       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f’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)=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j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  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     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f’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)+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=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sz="2400" b="1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</a:rPr>
                    <a:t>i  </a:t>
                  </a:r>
                </a:p>
              </p:txBody>
            </p:sp>
            <p:grpSp>
              <p:nvGrpSpPr>
                <p:cNvPr id="51221" name="Group 10"/>
                <p:cNvGrpSpPr>
                  <a:grpSpLocks/>
                </p:cNvGrpSpPr>
                <p:nvPr/>
              </p:nvGrpSpPr>
              <p:grpSpPr bwMode="auto">
                <a:xfrm>
                  <a:off x="1156" y="2387"/>
                  <a:ext cx="3221" cy="498"/>
                  <a:chOff x="1156" y="2387"/>
                  <a:chExt cx="3221" cy="498"/>
                </a:xfrm>
              </p:grpSpPr>
              <p:sp>
                <p:nvSpPr>
                  <p:cNvPr id="5122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156" y="2387"/>
                    <a:ext cx="1316" cy="181"/>
                  </a:xfrm>
                  <a:prstGeom prst="rect">
                    <a:avLst/>
                  </a:prstGeom>
                  <a:solidFill>
                    <a:srgbClr val="FF9900">
                      <a:alpha val="52940"/>
                    </a:srgb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122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387"/>
                    <a:ext cx="1905" cy="181"/>
                  </a:xfrm>
                  <a:prstGeom prst="rect">
                    <a:avLst/>
                  </a:prstGeom>
                  <a:solidFill>
                    <a:srgbClr val="99CC00">
                      <a:alpha val="41176"/>
                    </a:srgb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122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156" y="2704"/>
                    <a:ext cx="1905" cy="181"/>
                  </a:xfrm>
                  <a:prstGeom prst="rect">
                    <a:avLst/>
                  </a:prstGeom>
                  <a:solidFill>
                    <a:srgbClr val="99CC00">
                      <a:alpha val="41176"/>
                    </a:srgb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122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1316" cy="181"/>
                  </a:xfrm>
                  <a:prstGeom prst="rect">
                    <a:avLst/>
                  </a:prstGeom>
                  <a:solidFill>
                    <a:srgbClr val="FF9900">
                      <a:alpha val="52940"/>
                    </a:srgb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1215" name="Text Box 15"/>
              <p:cNvSpPr txBox="1">
                <a:spLocks noChangeArrowheads="1"/>
              </p:cNvSpPr>
              <p:nvPr/>
            </p:nvSpPr>
            <p:spPr bwMode="auto">
              <a:xfrm>
                <a:off x="3288" y="1917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1216" name="Text Box 16"/>
              <p:cNvSpPr txBox="1">
                <a:spLocks noChangeArrowheads="1"/>
              </p:cNvSpPr>
              <p:nvPr/>
            </p:nvSpPr>
            <p:spPr bwMode="auto">
              <a:xfrm>
                <a:off x="1565" y="1933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51217" name="Text Box 17"/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51218" name="Text Box 18"/>
              <p:cNvSpPr txBox="1">
                <a:spLocks noChangeArrowheads="1"/>
              </p:cNvSpPr>
              <p:nvPr/>
            </p:nvSpPr>
            <p:spPr bwMode="auto">
              <a:xfrm>
                <a:off x="1927" y="2205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51210" name="Line 19"/>
            <p:cNvSpPr>
              <a:spLocks noChangeShapeType="1"/>
            </p:cNvSpPr>
            <p:nvPr/>
          </p:nvSpPr>
          <p:spPr bwMode="auto">
            <a:xfrm>
              <a:off x="1156" y="2205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20"/>
            <p:cNvSpPr>
              <a:spLocks noChangeShapeType="1"/>
            </p:cNvSpPr>
            <p:nvPr/>
          </p:nvSpPr>
          <p:spPr bwMode="auto">
            <a:xfrm>
              <a:off x="2472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Line 21"/>
            <p:cNvSpPr>
              <a:spLocks noChangeShapeType="1"/>
            </p:cNvSpPr>
            <p:nvPr/>
          </p:nvSpPr>
          <p:spPr bwMode="auto">
            <a:xfrm>
              <a:off x="3061" y="27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22"/>
            <p:cNvSpPr>
              <a:spLocks noChangeShapeType="1"/>
            </p:cNvSpPr>
            <p:nvPr/>
          </p:nvSpPr>
          <p:spPr bwMode="auto">
            <a:xfrm>
              <a:off x="4377" y="2251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7" name="Rectangle 23"/>
          <p:cNvSpPr>
            <a:spLocks noGrp="1" noChangeArrowheads="1"/>
          </p:cNvSpPr>
          <p:nvPr>
            <p:ph type="title"/>
          </p:nvPr>
        </p:nvSpPr>
        <p:spPr>
          <a:xfrm>
            <a:off x="611560" y="419323"/>
            <a:ext cx="8291512" cy="633413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交换相邻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逆序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不影响最优性</a:t>
            </a:r>
          </a:p>
        </p:txBody>
      </p:sp>
      <p:sp>
        <p:nvSpPr>
          <p:cNvPr id="51208" name="文本框 1"/>
          <p:cNvSpPr txBox="1">
            <a:spLocks noChangeArrowheads="1"/>
          </p:cNvSpPr>
          <p:nvPr/>
        </p:nvSpPr>
        <p:spPr bwMode="auto">
          <a:xfrm>
            <a:off x="554038" y="1238846"/>
            <a:ext cx="587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交换相邻逆序任务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，得到调度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24650" y="634460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ABC0F-59BA-4277-84D8-4F042535620C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 dirty="0" smtClean="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42938" y="1402507"/>
            <a:ext cx="7818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讨论对于哪些输入贪心法能得到最优解：输入条件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讨论贪心法的解最坏情况下与最优解的误差（见第</a:t>
            </a:r>
            <a:r>
              <a:rPr lang="en-US" altLang="zh-CN" sz="2400" b="1" dirty="0">
                <a:latin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</a:rPr>
              <a:t>章） 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07194" y="455021"/>
            <a:ext cx="8686800" cy="633413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4.3 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得不到最优解的处理方法</a:t>
            </a:r>
            <a:endParaRPr lang="en-US" altLang="zh-CN" sz="4000" b="1" dirty="0" smtClean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2296269"/>
            <a:ext cx="82153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4.4 </a:t>
            </a:r>
            <a:r>
              <a:rPr lang="zh-CN" altLang="en-US" sz="2400" b="1" dirty="0">
                <a:latin typeface="+mn-lt"/>
                <a:ea typeface="+mn-ea"/>
              </a:rPr>
              <a:t>找零钱问题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lt"/>
                <a:ea typeface="+mn-ea"/>
              </a:rPr>
              <a:t>设有 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n </a:t>
            </a:r>
            <a:r>
              <a:rPr lang="zh-CN" altLang="en-US" sz="2400" b="1" dirty="0">
                <a:latin typeface="+mn-lt"/>
                <a:ea typeface="+mn-ea"/>
              </a:rPr>
              <a:t>种零钱，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en-US" sz="2400" b="1" dirty="0">
                <a:latin typeface="+mn-lt"/>
                <a:ea typeface="+mn-ea"/>
              </a:rPr>
              <a:t>重量分别</a:t>
            </a:r>
            <a:r>
              <a:rPr lang="zh-CN" altLang="en-US" sz="2400" b="1" dirty="0" smtClean="0">
                <a:latin typeface="+mn-lt"/>
                <a:ea typeface="+mn-ea"/>
              </a:rPr>
              <a:t>为 </a:t>
            </a:r>
            <a:r>
              <a:rPr lang="en-US" altLang="zh-CN" sz="2400" b="1" i="1" dirty="0" smtClean="0">
                <a:latin typeface="Times New Roman" pitchFamily="18" charset="0"/>
                <a:ea typeface="+mn-ea"/>
              </a:rPr>
              <a:t>w</a:t>
            </a:r>
            <a:r>
              <a:rPr lang="en-US" altLang="zh-CN" sz="2400" b="1" baseline="-25000" dirty="0" smtClean="0">
                <a:latin typeface="Times New Roman" pitchFamily="18" charset="0"/>
                <a:ea typeface="+mn-ea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w</a:t>
            </a:r>
            <a:r>
              <a:rPr lang="en-US" altLang="zh-CN" sz="2400" b="1" baseline="-25000" dirty="0">
                <a:latin typeface="Times New Roman" pitchFamily="18" charset="0"/>
                <a:ea typeface="+mn-ea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, ... 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, </a:t>
            </a:r>
            <a:r>
              <a:rPr lang="en-US" altLang="zh-CN" sz="2400" b="1" i="1" dirty="0" err="1">
                <a:latin typeface="Times New Roman" pitchFamily="18" charset="0"/>
                <a:ea typeface="+mn-ea"/>
              </a:rPr>
              <a:t>w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价值分别为</a:t>
            </a:r>
            <a:endParaRPr lang="en-US" altLang="zh-CN" sz="2400" b="1" dirty="0">
              <a:latin typeface="Times New Roman" pitchFamily="18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i="1" dirty="0">
                <a:latin typeface="Times New Roman" pitchFamily="18" charset="0"/>
                <a:ea typeface="+mn-ea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+mn-ea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=1, 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+mn-ea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, ... , </a:t>
            </a:r>
            <a:r>
              <a:rPr lang="en-US" altLang="zh-CN" sz="2400" b="1" i="1" dirty="0" err="1">
                <a:latin typeface="Times New Roman" pitchFamily="18" charset="0"/>
                <a:ea typeface="+mn-ea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+mn-ea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&lt;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+mn-ea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&lt;…&lt;</a:t>
            </a:r>
            <a:r>
              <a:rPr lang="en-US" altLang="zh-CN" sz="2400" b="1" i="1" dirty="0" err="1">
                <a:latin typeface="Times New Roman" pitchFamily="18" charset="0"/>
                <a:ea typeface="+mn-ea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</a:rPr>
              <a:t>n</a:t>
            </a:r>
            <a:r>
              <a:rPr lang="en-US" altLang="zh-CN" sz="2400" b="1" dirty="0" err="1">
                <a:latin typeface="Times New Roman" pitchFamily="18" charset="0"/>
                <a:ea typeface="+mn-ea"/>
              </a:rPr>
              <a:t>.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 需要付的总钱数是 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Y</a:t>
            </a:r>
            <a:r>
              <a:rPr lang="zh-CN" altLang="en-US" sz="2400" b="1" i="1" dirty="0">
                <a:latin typeface="Times New Roman" pitchFamily="18" charset="0"/>
                <a:ea typeface="+mn-ea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.</a:t>
            </a:r>
            <a:r>
              <a:rPr lang="zh-CN" altLang="en-US" sz="2400" b="1" dirty="0">
                <a:latin typeface="Arial" charset="0"/>
              </a:rPr>
              <a:t>不妨设币</a:t>
            </a:r>
            <a:endParaRPr lang="en-US" altLang="zh-CN" sz="24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>
                <a:latin typeface="Arial" charset="0"/>
              </a:rPr>
              <a:t>值和钱数都为正整数</a:t>
            </a:r>
            <a:r>
              <a:rPr lang="en-US" sz="2400" b="1" dirty="0">
                <a:latin typeface="Arial" charset="0"/>
              </a:rPr>
              <a:t>. </a:t>
            </a:r>
            <a:r>
              <a:rPr lang="zh-CN" altLang="en-US" sz="2400" b="1" i="1" dirty="0">
                <a:latin typeface="Times New Roman" pitchFamily="18" charset="0"/>
                <a:ea typeface="+mn-ea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问：如何付钱使所付钱的总重最轻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?</a:t>
            </a:r>
            <a:r>
              <a:rPr lang="en-US" altLang="zh-CN" sz="2400" b="1" dirty="0">
                <a:latin typeface="+mn-lt"/>
                <a:ea typeface="+mn-ea"/>
              </a:rPr>
              <a:t>    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令选用第 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种硬币的数目是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1,2,…,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532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52278"/>
              </p:ext>
            </p:extLst>
          </p:nvPr>
        </p:nvGraphicFramePr>
        <p:xfrm>
          <a:off x="1995872" y="4628202"/>
          <a:ext cx="5112568" cy="163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公式" r:id="rId4" imgW="2349500" imgH="889000" progId="Equation.3">
                  <p:embed/>
                </p:oleObj>
              </mc:Choice>
              <mc:Fallback>
                <p:oleObj name="公式" r:id="rId4" imgW="23495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872" y="4628202"/>
                        <a:ext cx="5112568" cy="1631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5D1-1556-49C3-B774-3A37353FB57B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44601" y="1266634"/>
            <a:ext cx="8135938" cy="521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048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048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048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04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04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04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04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04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04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活动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选择问题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输入：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 ={1, 2, … 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项活动的集合，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 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分别为活动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的开始和结束时间，活动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相容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 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 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求：最大的两两相容的活动集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实例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：排序使得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，从前向后挑选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：排序使得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，从前向后挑选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：排序使得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，从前向后挑选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以上策略中的挑选都要注意满足相容性条件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74857" y="438898"/>
            <a:ext cx="8229600" cy="633413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4.1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贪心法的设计思想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52757"/>
              </p:ext>
            </p:extLst>
          </p:nvPr>
        </p:nvGraphicFramePr>
        <p:xfrm>
          <a:off x="1553565" y="3300462"/>
          <a:ext cx="6072184" cy="1143000"/>
        </p:xfrm>
        <a:graphic>
          <a:graphicData uri="http://schemas.openxmlformats.org/drawingml/2006/table">
            <a:tbl>
              <a:tblPr/>
              <a:tblGrid>
                <a:gridCol w="55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b="1" i="1" kern="100" baseline="-250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b="1" i="1" kern="100" baseline="-250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27D9D-3A1C-48E6-97EA-FE4F875D31DC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800" smtClean="0"/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19786"/>
              </p:ext>
            </p:extLst>
          </p:nvPr>
        </p:nvGraphicFramePr>
        <p:xfrm>
          <a:off x="1115616" y="3140968"/>
          <a:ext cx="6722889" cy="25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公式" r:id="rId4" imgW="3035300" imgH="1155700" progId="Equation.3">
                  <p:embed/>
                </p:oleObj>
              </mc:Choice>
              <mc:Fallback>
                <p:oleObj name="公式" r:id="rId4" imgW="30353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40968"/>
                        <a:ext cx="6722889" cy="25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539750" y="1261814"/>
            <a:ext cx="7488238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属于整数规划问题，动态规划算法可以得到最优解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设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表示用前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</a:rPr>
              <a:t>种零钱，总钱数为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的最小重量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递推方程</a:t>
            </a: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509588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动态规划算法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6EDD7-F43F-45D3-B768-302B0969646D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800" smtClean="0"/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2339975" y="1285875"/>
          <a:ext cx="30988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Microsoft 公式 3.0" r:id="rId4" imgW="977476" imgH="342751" progId="Equation.3">
                  <p:embed/>
                </p:oleObj>
              </mc:Choice>
              <mc:Fallback>
                <p:oleObj name="Microsoft 公式 3.0" r:id="rId4" imgW="977476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85875"/>
                        <a:ext cx="30988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-180975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73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645759"/>
              </p:ext>
            </p:extLst>
          </p:nvPr>
        </p:nvGraphicFramePr>
        <p:xfrm>
          <a:off x="1331640" y="3624792"/>
          <a:ext cx="6563891" cy="220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公式" r:id="rId6" imgW="2908300" imgH="977900" progId="Equation.3">
                  <p:embed/>
                </p:oleObj>
              </mc:Choice>
              <mc:Fallback>
                <p:oleObj name="公式" r:id="rId6" imgW="29083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24792"/>
                        <a:ext cx="6563891" cy="2203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84213" y="1428750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假设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84213" y="2534667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使用前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</a:rPr>
              <a:t>种零钱，总钱数为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贪心法的总重为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，则有如下递推方程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>
          <a:xfrm>
            <a:off x="539552" y="419324"/>
            <a:ext cx="8229600" cy="63341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Greedy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811FDD-B431-4D33-B084-10EC3538560C}" type="slidenum">
              <a:rPr lang="en-US" altLang="zh-CN" sz="18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92799"/>
            <a:ext cx="8507413" cy="793750"/>
          </a:xfrm>
        </p:spPr>
        <p:txBody>
          <a:bodyPr/>
          <a:lstStyle/>
          <a:p>
            <a:r>
              <a:rPr lang="en-US" altLang="zh-CN" sz="4000" b="1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=1, 2 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贪心法得到最优解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3267600"/>
              </p:ext>
            </p:extLst>
          </p:nvPr>
        </p:nvGraphicFramePr>
        <p:xfrm>
          <a:off x="1711597" y="3350907"/>
          <a:ext cx="5204867" cy="2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公式" r:id="rId4" imgW="2451100" imgH="1155700" progId="Equation.3">
                  <p:embed/>
                </p:oleObj>
              </mc:Choice>
              <mc:Fallback>
                <p:oleObj name="公式" r:id="rId4" imgW="24511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597" y="3350907"/>
                        <a:ext cx="5204867" cy="2453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11188" y="1371997"/>
            <a:ext cx="71770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400" b="1" dirty="0">
                <a:latin typeface="Times New Roman" panose="02020603050405020304" pitchFamily="18" charset="0"/>
              </a:rPr>
              <a:t>= 1 </a:t>
            </a:r>
            <a:r>
              <a:rPr lang="zh-CN" altLang="en-US" sz="2400" b="1" dirty="0">
                <a:latin typeface="Times New Roman" panose="02020603050405020304" pitchFamily="18" charset="0"/>
              </a:rPr>
              <a:t>只有一种零钱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400" b="1" dirty="0">
                <a:latin typeface="Times New Roman" panose="02020603050405020304" pitchFamily="18" charset="0"/>
              </a:rPr>
              <a:t>= 2, 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使用价值大的钱越多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越大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，得到的解越好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593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09198"/>
              </p:ext>
            </p:extLst>
          </p:nvPr>
        </p:nvGraphicFramePr>
        <p:xfrm>
          <a:off x="1360486" y="2524125"/>
          <a:ext cx="5555978" cy="67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Microsoft 公式 3.0" r:id="rId6" imgW="2438400" imgH="292100" progId="Equation.3">
                  <p:embed/>
                </p:oleObj>
              </mc:Choice>
              <mc:Fallback>
                <p:oleObj name="Microsoft 公式 3.0" r:id="rId6" imgW="24384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6" y="2524125"/>
                        <a:ext cx="5555978" cy="67191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矩形 1"/>
          <p:cNvSpPr>
            <a:spLocks noChangeArrowheads="1"/>
          </p:cNvSpPr>
          <p:nvPr/>
        </p:nvSpPr>
        <p:spPr bwMode="auto">
          <a:xfrm>
            <a:off x="1187450" y="5811838"/>
            <a:ext cx="2833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所以 </a:t>
            </a:r>
            <a:r>
              <a:rPr lang="zh-CN" altLang="en-US" sz="2400" b="1" i="1"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) = </a:t>
            </a:r>
            <a:r>
              <a:rPr lang="en-US" altLang="zh-CN" sz="2400" b="1" i="1">
                <a:latin typeface="Times New Roman" panose="02020603050405020304" pitchFamily="18" charset="0"/>
              </a:rPr>
              <a:t>G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F0C53F-88EC-47A4-9625-7A9DE460F3D9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800" smtClean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593527" y="1236886"/>
            <a:ext cx="77426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fr-F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对每个正整数 </a:t>
            </a:r>
            <a:r>
              <a:rPr lang="fr-F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，假设对所有非负整数 </a:t>
            </a:r>
            <a:r>
              <a:rPr lang="fr-F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fr-F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fr-F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fr-F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altLang="zh-CN" sz="24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34275" y="5452432"/>
            <a:ext cx="80504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条件</a:t>
            </a:r>
            <a:r>
              <a:rPr lang="en-US" altLang="zh-CN" sz="2400" b="1" dirty="0">
                <a:latin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</a:rPr>
              <a:t>需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时间验证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),  </a:t>
            </a:r>
            <a:r>
              <a:rPr lang="zh-CN" altLang="en-US" sz="2400" b="1" dirty="0">
                <a:latin typeface="Times New Roman" panose="02020603050405020304" pitchFamily="18" charset="0"/>
              </a:rPr>
              <a:t>整个验证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时间为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46" name="Rectangle 7"/>
          <p:cNvSpPr>
            <a:spLocks noGrp="1" noChangeArrowheads="1"/>
          </p:cNvSpPr>
          <p:nvPr>
            <p:ph type="title"/>
          </p:nvPr>
        </p:nvSpPr>
        <p:spPr>
          <a:xfrm>
            <a:off x="663575" y="419324"/>
            <a:ext cx="8229600" cy="633412"/>
          </a:xfrm>
        </p:spPr>
        <p:txBody>
          <a:bodyPr/>
          <a:lstStyle/>
          <a:p>
            <a:r>
              <a:rPr lang="en-US" altLang="zh-CN" sz="4000" b="1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&gt;2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得到最优解的判定条件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6410" y="2238831"/>
            <a:ext cx="8336161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indent="266700">
              <a:defRPr/>
            </a:pPr>
            <a:r>
              <a:rPr lang="zh-CN" alt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fr-FR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4.6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</a:rPr>
              <a:t>对每个正整数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</a:rPr>
              <a:t>，假设对所有非负整数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fr-FR" altLang="zh-CN" sz="2400" b="1" i="1" baseline="-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</a:rPr>
              <a:t>) = </a:t>
            </a:r>
          </a:p>
          <a:p>
            <a:pPr indent="266700">
              <a:defRPr/>
            </a:pP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fr-FR" sz="24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</a:rPr>
              <a:t>满足</a:t>
            </a:r>
            <a:endParaRPr lang="zh-CN" altLang="fr-FR" sz="2400" b="1" dirty="0">
              <a:latin typeface="Arial" charset="0"/>
              <a:sym typeface="Symbol" pitchFamily="18" charset="2"/>
            </a:endParaRPr>
          </a:p>
          <a:p>
            <a:pPr indent="266700">
              <a:spcBef>
                <a:spcPts val="600"/>
              </a:spcBef>
              <a:defRPr/>
            </a:pP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v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 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pv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zh-CN" altLang="fr-FR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其中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  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 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为正整数， </a:t>
            </a:r>
            <a:endParaRPr lang="zh-CN" altLang="fr-FR" sz="2400" b="1" dirty="0">
              <a:latin typeface="Arial" charset="0"/>
              <a:sym typeface="Symbol" pitchFamily="18" charset="2"/>
            </a:endParaRPr>
          </a:p>
          <a:p>
            <a:pPr indent="266700">
              <a:spcBef>
                <a:spcPts val="600"/>
              </a:spcBef>
              <a:defRPr/>
            </a:pP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则下面的命题等价：</a:t>
            </a:r>
            <a:endParaRPr lang="zh-CN" altLang="fr-FR" sz="2400" b="1" dirty="0">
              <a:latin typeface="Arial" charset="0"/>
              <a:sym typeface="Symbol" pitchFamily="18" charset="2"/>
            </a:endParaRPr>
          </a:p>
          <a:p>
            <a:pPr indent="266700">
              <a:spcBef>
                <a:spcPts val="600"/>
              </a:spcBef>
              <a:defRPr/>
            </a:pP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(1) 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fr-FR" altLang="zh-CN" sz="2400" b="1" i="1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        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对一切</a:t>
            </a:r>
            <a:r>
              <a:rPr lang="zh-CN" altLang="fr-FR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正整数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； </a:t>
            </a:r>
            <a:endParaRPr lang="zh-CN" altLang="fr-FR" sz="2400" b="1" dirty="0">
              <a:latin typeface="Arial" charset="0"/>
              <a:sym typeface="Symbol" pitchFamily="18" charset="2"/>
            </a:endParaRPr>
          </a:p>
          <a:p>
            <a:pPr indent="266700">
              <a:spcBef>
                <a:spcPts val="600"/>
              </a:spcBef>
              <a:defRPr/>
            </a:pP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(2) 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fr-FR" altLang="zh-CN" sz="2400" b="1" i="1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fr-FR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pv</a:t>
            </a:r>
            <a:r>
              <a:rPr lang="fr-FR" altLang="zh-CN" sz="2400" b="1" i="1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pv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fr-FR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；    </a:t>
            </a:r>
            <a:endParaRPr lang="zh-CN" altLang="fr-FR" sz="2400" b="1" dirty="0">
              <a:latin typeface="Arial" charset="0"/>
              <a:sym typeface="Symbol" pitchFamily="18" charset="2"/>
            </a:endParaRPr>
          </a:p>
          <a:p>
            <a:pPr indent="266700">
              <a:spcBef>
                <a:spcPts val="600"/>
              </a:spcBef>
              <a:defRPr/>
            </a:pP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(3)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 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(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fr-FR" altLang="zh-CN" sz="2400" b="1" i="1" dirty="0" smtClean="0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fr-FR" altLang="zh-CN" sz="2400" b="1" i="1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fr-FR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92C95A-6415-4D39-9A3E-3C7BEF059473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800" smtClean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78730" y="1758404"/>
            <a:ext cx="756126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4.5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5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14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4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18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1, 2, 3, 4.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对一切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有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验证 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634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49619"/>
              </p:ext>
            </p:extLst>
          </p:nvPr>
        </p:nvGraphicFramePr>
        <p:xfrm>
          <a:off x="3419872" y="456084"/>
          <a:ext cx="4352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公式" r:id="rId4" imgW="2286000" imgH="482600" progId="Equation.3">
                  <p:embed/>
                </p:oleObj>
              </mc:Choice>
              <mc:Fallback>
                <p:oleObj name="公式" r:id="rId4" imgW="2286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56084"/>
                        <a:ext cx="4352925" cy="1028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>
          <a:xfrm>
            <a:off x="971600" y="653728"/>
            <a:ext cx="1655763" cy="633412"/>
          </a:xfrm>
        </p:spPr>
        <p:txBody>
          <a:bodyPr/>
          <a:lstStyle/>
          <a:p>
            <a:pPr algn="l"/>
            <a:r>
              <a:rPr lang="zh-CN" altLang="en-US" sz="4000" b="1" dirty="0" smtClean="0">
                <a:solidFill>
                  <a:srgbClr val="C00000"/>
                </a:solidFill>
              </a:rPr>
              <a:t>实例</a:t>
            </a:r>
          </a:p>
        </p:txBody>
      </p:sp>
      <p:sp>
        <p:nvSpPr>
          <p:cNvPr id="63494" name="矩形 5"/>
          <p:cNvSpPr>
            <a:spLocks noChangeArrowheads="1"/>
          </p:cNvSpPr>
          <p:nvPr/>
        </p:nvSpPr>
        <p:spPr bwMode="auto">
          <a:xfrm>
            <a:off x="4459362" y="3476079"/>
            <a:ext cx="3929062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 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=2, =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(</a:t>
            </a:r>
            <a:r>
              <a:rPr lang="en-US" altLang="zh-CN" sz="2400" b="1" dirty="0"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1+2=3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pw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=21=2 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(</a:t>
            </a:r>
            <a:r>
              <a:rPr lang="en-US" altLang="zh-CN" sz="2400" b="1" dirty="0">
                <a:latin typeface="Times New Roman" panose="02020603050405020304" pitchFamily="18" charset="0"/>
              </a:rPr>
              <a:t>) &gt;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63495" name="矩形 6"/>
          <p:cNvSpPr>
            <a:spLocks noChangeArrowheads="1"/>
          </p:cNvSpPr>
          <p:nvPr/>
        </p:nvSpPr>
        <p:spPr bwMode="auto">
          <a:xfrm>
            <a:off x="570929" y="3476079"/>
            <a:ext cx="39290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－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=3,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</a:rPr>
              <a:t>=1.  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(</a:t>
            </a:r>
            <a:r>
              <a:rPr lang="en-US" altLang="zh-CN" sz="2400" b="1" dirty="0"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1+1 = 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=31=3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(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2400" baseline="-25000" dirty="0">
              <a:latin typeface="Arial" panose="020B0604020202020204" pitchFamily="34" charset="0"/>
            </a:endParaRPr>
          </a:p>
        </p:txBody>
      </p:sp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571500" y="5708104"/>
            <a:ext cx="7798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B50B80-8C8D-42FF-801B-25425A8803D7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800" smtClean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27088" y="333375"/>
            <a:ext cx="76327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4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553438" y="460311"/>
            <a:ext cx="8229600" cy="63341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4.4 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贪心法的典型应用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754856" y="1522412"/>
            <a:ext cx="7777163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4.4.1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最优前缀码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二元前缀码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</a:rPr>
              <a:t>0-1</a:t>
            </a:r>
            <a:r>
              <a:rPr lang="zh-CN" altLang="en-US" sz="2400" b="1" dirty="0">
                <a:latin typeface="Times New Roman" panose="02020603050405020304" pitchFamily="18" charset="0"/>
              </a:rPr>
              <a:t>字符串作为代码表示字符，要求任何字符的代码都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不能作为其它字符代码的前缀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非前缀码的例子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001,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00,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010, 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01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解码的歧义，例如字符串 </a:t>
            </a:r>
            <a:r>
              <a:rPr lang="en-US" altLang="zh-CN" sz="2400" b="1" dirty="0">
                <a:latin typeface="Times New Roman" panose="02020603050405020304" pitchFamily="18" charset="0"/>
              </a:rPr>
              <a:t>0100001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解码</a:t>
            </a:r>
            <a:r>
              <a:rPr lang="en-US" altLang="zh-CN" sz="2400" b="1" dirty="0">
                <a:latin typeface="Times New Roman" panose="02020603050405020304" pitchFamily="18" charset="0"/>
              </a:rPr>
              <a:t>1:   01, 00, 001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d, b, a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解码</a:t>
            </a:r>
            <a:r>
              <a:rPr lang="en-US" altLang="zh-CN" sz="2400" b="1" dirty="0">
                <a:latin typeface="Times New Roman" panose="02020603050405020304" pitchFamily="18" charset="0"/>
              </a:rPr>
              <a:t>2:   010, 00, 01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c, b, d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317277"/>
            <a:ext cx="8229600" cy="63341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  前缀码的二叉树及权值</a:t>
            </a:r>
          </a:p>
        </p:txBody>
      </p:sp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7588" name="Picture 1" descr="16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428875"/>
            <a:ext cx="600075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58661" y="1196752"/>
            <a:ext cx="8143875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前缀码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00000,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00001,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0001,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001,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01, 100,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101, 11}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00000: 5%,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00001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5%,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0001: 10%,   001: 15%,  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01: 25%,  100: 10%,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01: 10%,  11: 20% 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平均的二进制位数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400" i="1" dirty="0">
                <a:latin typeface="Arial" charset="0"/>
              </a:rPr>
              <a:t> </a:t>
            </a:r>
            <a:endParaRPr lang="en-US" altLang="zh-CN" sz="2400" i="1" dirty="0">
              <a:latin typeface="Arial" charset="0"/>
            </a:endParaRPr>
          </a:p>
          <a:p>
            <a:pPr eaLnBrk="1" hangingPunct="1">
              <a:defRPr/>
            </a:pPr>
            <a:r>
              <a:rPr lang="zh-CN" altLang="en-US" sz="2400" i="1" dirty="0">
                <a:latin typeface="Arial" charset="0"/>
              </a:rPr>
              <a:t>       </a:t>
            </a:r>
            <a:r>
              <a:rPr lang="en-US" sz="2400" i="1" dirty="0">
                <a:latin typeface="Arial" charset="0"/>
              </a:rPr>
              <a:t> </a:t>
            </a:r>
            <a:r>
              <a:rPr lang="zh-CN" altLang="en-US" sz="2400" i="1" dirty="0">
                <a:latin typeface="Arial" charset="0"/>
              </a:rPr>
              <a:t>                  </a:t>
            </a:r>
            <a:endParaRPr lang="en-US" altLang="zh-CN" sz="2400" i="1" dirty="0">
              <a:latin typeface="Arial" charset="0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=[(5+5)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5+10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+(15+10+10)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+(25+20)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2]/100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=2.85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最优前缀码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权值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最小  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675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926629"/>
              </p:ext>
            </p:extLst>
          </p:nvPr>
        </p:nvGraphicFramePr>
        <p:xfrm>
          <a:off x="1187624" y="3009106"/>
          <a:ext cx="2419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公式" r:id="rId4" imgW="1206500" imgH="431800" progId="Equation.3">
                  <p:embed/>
                </p:oleObj>
              </mc:Choice>
              <mc:Fallback>
                <p:oleObj name="公式" r:id="rId4" imgW="1206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09106"/>
                        <a:ext cx="2419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文本框 1"/>
          <p:cNvSpPr txBox="1">
            <a:spLocks noChangeArrowheads="1"/>
          </p:cNvSpPr>
          <p:nvPr/>
        </p:nvSpPr>
        <p:spPr bwMode="auto">
          <a:xfrm>
            <a:off x="7740650" y="28400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40</a:t>
            </a:r>
            <a:endParaRPr lang="zh-CN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457200" y="275308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最优前缀码问题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590872" y="1052661"/>
            <a:ext cx="8229600" cy="5400675"/>
          </a:xfrm>
        </p:spPr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最优前缀码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给定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字符集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和每个字符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的频率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求关于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的一个最优前缀码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 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按频率递增构成队列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to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do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Allocate-Node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//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生成结点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中最小元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取出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最小元作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的左儿子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中最小元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取出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最小元作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的右儿子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  Insert(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//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return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071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350B8D-97D2-42E8-9656-D4E4E686310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800" smtClean="0"/>
          </a:p>
        </p:txBody>
      </p:sp>
      <p:sp>
        <p:nvSpPr>
          <p:cNvPr id="69635" name="Text Box 38"/>
          <p:cNvSpPr txBox="1">
            <a:spLocks noChangeArrowheads="1"/>
          </p:cNvSpPr>
          <p:nvPr/>
        </p:nvSpPr>
        <p:spPr bwMode="auto">
          <a:xfrm>
            <a:off x="6948488" y="1047750"/>
            <a:ext cx="172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42082" y="1403267"/>
            <a:ext cx="453707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例如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45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13</a:t>
            </a:r>
            <a:r>
              <a:rPr lang="en-US" altLang="zh-CN" sz="2400" b="1" dirty="0">
                <a:latin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12</a:t>
            </a:r>
            <a:r>
              <a:rPr lang="en-US" altLang="zh-CN" sz="2400" b="1" dirty="0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     d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16</a:t>
            </a:r>
            <a:r>
              <a:rPr lang="en-US" altLang="zh-CN" sz="2400" b="1" dirty="0">
                <a:latin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9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 5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9637" name="Rectangle 3"/>
          <p:cNvSpPr>
            <a:spLocks noChangeArrowheads="1"/>
          </p:cNvSpPr>
          <p:nvPr/>
        </p:nvSpPr>
        <p:spPr bwMode="auto">
          <a:xfrm>
            <a:off x="468313" y="4868863"/>
            <a:ext cx="6985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62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平均位数：</a:t>
            </a:r>
          </a:p>
          <a:p>
            <a:pPr algn="just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4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(0.05 + 0.09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+ 3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</a:rPr>
              <a:t>0.16+0.12+0.13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 + 1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0.45 = </a:t>
            </a:r>
            <a:r>
              <a:rPr lang="en-US" altLang="zh-CN" sz="2400" b="1" dirty="0">
                <a:latin typeface="Times New Roman" panose="02020603050405020304" pitchFamily="18" charset="0"/>
              </a:rPr>
              <a:t>2.24</a:t>
            </a:r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827088" y="2708275"/>
            <a:ext cx="3600450" cy="170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编码：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--0000,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--0001, 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</a:rPr>
              <a:t>--001,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--010, 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—011,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--1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4284663" y="4570413"/>
            <a:ext cx="503237" cy="504825"/>
          </a:xfrm>
          <a:prstGeom prst="rect">
            <a:avLst/>
          </a:prstGeom>
          <a:solidFill>
            <a:srgbClr val="99CC00">
              <a:alpha val="58823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5437188" y="4570413"/>
            <a:ext cx="503237" cy="504825"/>
          </a:xfrm>
          <a:prstGeom prst="rect">
            <a:avLst/>
          </a:prstGeom>
          <a:solidFill>
            <a:srgbClr val="99CC00">
              <a:alpha val="58038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43438" y="3562350"/>
            <a:ext cx="936625" cy="1008063"/>
            <a:chOff x="2925" y="2115"/>
            <a:chExt cx="590" cy="635"/>
          </a:xfrm>
        </p:grpSpPr>
        <p:sp>
          <p:nvSpPr>
            <p:cNvPr id="69669" name="Oval 8"/>
            <p:cNvSpPr>
              <a:spLocks noChangeArrowheads="1"/>
            </p:cNvSpPr>
            <p:nvPr/>
          </p:nvSpPr>
          <p:spPr bwMode="auto">
            <a:xfrm>
              <a:off x="3152" y="2115"/>
              <a:ext cx="363" cy="36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69670" name="Line 9"/>
            <p:cNvSpPr>
              <a:spLocks noChangeShapeType="1"/>
            </p:cNvSpPr>
            <p:nvPr/>
          </p:nvSpPr>
          <p:spPr bwMode="auto">
            <a:xfrm flipH="1">
              <a:off x="2925" y="2432"/>
              <a:ext cx="27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Line 10"/>
            <p:cNvSpPr>
              <a:spLocks noChangeShapeType="1"/>
            </p:cNvSpPr>
            <p:nvPr/>
          </p:nvSpPr>
          <p:spPr bwMode="auto">
            <a:xfrm>
              <a:off x="3379" y="2478"/>
              <a:ext cx="136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2" name="Rectangle 11"/>
          <p:cNvSpPr>
            <a:spLocks noChangeArrowheads="1"/>
          </p:cNvSpPr>
          <p:nvPr/>
        </p:nvSpPr>
        <p:spPr bwMode="auto">
          <a:xfrm>
            <a:off x="6084888" y="3633788"/>
            <a:ext cx="503237" cy="504825"/>
          </a:xfrm>
          <a:prstGeom prst="rect">
            <a:avLst/>
          </a:prstGeom>
          <a:solidFill>
            <a:srgbClr val="99CC00">
              <a:alpha val="5490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9643" name="Rectangle 12"/>
          <p:cNvSpPr>
            <a:spLocks noChangeArrowheads="1"/>
          </p:cNvSpPr>
          <p:nvPr/>
        </p:nvSpPr>
        <p:spPr bwMode="auto">
          <a:xfrm>
            <a:off x="6948488" y="3633788"/>
            <a:ext cx="503237" cy="504825"/>
          </a:xfrm>
          <a:prstGeom prst="rect">
            <a:avLst/>
          </a:prstGeom>
          <a:solidFill>
            <a:srgbClr val="99CC00">
              <a:alpha val="54117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9644" name="Rectangle 13"/>
          <p:cNvSpPr>
            <a:spLocks noChangeArrowheads="1"/>
          </p:cNvSpPr>
          <p:nvPr/>
        </p:nvSpPr>
        <p:spPr bwMode="auto">
          <a:xfrm>
            <a:off x="7885113" y="3633788"/>
            <a:ext cx="503237" cy="504825"/>
          </a:xfrm>
          <a:prstGeom prst="rect">
            <a:avLst/>
          </a:prstGeom>
          <a:solidFill>
            <a:srgbClr val="99CC00">
              <a:alpha val="58038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092950" y="2625725"/>
            <a:ext cx="935038" cy="1008063"/>
            <a:chOff x="4468" y="1525"/>
            <a:chExt cx="589" cy="635"/>
          </a:xfrm>
        </p:grpSpPr>
        <p:sp>
          <p:nvSpPr>
            <p:cNvPr id="69666" name="Oval 15"/>
            <p:cNvSpPr>
              <a:spLocks noChangeArrowheads="1"/>
            </p:cNvSpPr>
            <p:nvPr/>
          </p:nvSpPr>
          <p:spPr bwMode="auto">
            <a:xfrm>
              <a:off x="4513" y="1525"/>
              <a:ext cx="363" cy="36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69667" name="Line 16"/>
            <p:cNvSpPr>
              <a:spLocks noChangeShapeType="1"/>
            </p:cNvSpPr>
            <p:nvPr/>
          </p:nvSpPr>
          <p:spPr bwMode="auto">
            <a:xfrm flipH="1">
              <a:off x="4468" y="1888"/>
              <a:ext cx="181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17"/>
            <p:cNvSpPr>
              <a:spLocks noChangeShapeType="1"/>
            </p:cNvSpPr>
            <p:nvPr/>
          </p:nvSpPr>
          <p:spPr bwMode="auto">
            <a:xfrm>
              <a:off x="4830" y="1842"/>
              <a:ext cx="227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35600" y="2625725"/>
            <a:ext cx="936625" cy="1008063"/>
            <a:chOff x="3424" y="1525"/>
            <a:chExt cx="590" cy="635"/>
          </a:xfrm>
        </p:grpSpPr>
        <p:sp>
          <p:nvSpPr>
            <p:cNvPr id="69663" name="Oval 19"/>
            <p:cNvSpPr>
              <a:spLocks noChangeArrowheads="1"/>
            </p:cNvSpPr>
            <p:nvPr/>
          </p:nvSpPr>
          <p:spPr bwMode="auto">
            <a:xfrm>
              <a:off x="3606" y="1525"/>
              <a:ext cx="363" cy="36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69664" name="Line 20"/>
            <p:cNvSpPr>
              <a:spLocks noChangeShapeType="1"/>
            </p:cNvSpPr>
            <p:nvPr/>
          </p:nvSpPr>
          <p:spPr bwMode="auto">
            <a:xfrm flipH="1">
              <a:off x="3424" y="1842"/>
              <a:ext cx="227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5" name="Line 21"/>
            <p:cNvSpPr>
              <a:spLocks noChangeShapeType="1"/>
            </p:cNvSpPr>
            <p:nvPr/>
          </p:nvSpPr>
          <p:spPr bwMode="auto">
            <a:xfrm>
              <a:off x="3878" y="1888"/>
              <a:ext cx="136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156325" y="1762125"/>
            <a:ext cx="1152525" cy="863600"/>
            <a:chOff x="3878" y="981"/>
            <a:chExt cx="726" cy="544"/>
          </a:xfrm>
        </p:grpSpPr>
        <p:sp>
          <p:nvSpPr>
            <p:cNvPr id="69660" name="Oval 23"/>
            <p:cNvSpPr>
              <a:spLocks noChangeArrowheads="1"/>
            </p:cNvSpPr>
            <p:nvPr/>
          </p:nvSpPr>
          <p:spPr bwMode="auto">
            <a:xfrm>
              <a:off x="4059" y="981"/>
              <a:ext cx="363" cy="36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69661" name="Line 24"/>
            <p:cNvSpPr>
              <a:spLocks noChangeShapeType="1"/>
            </p:cNvSpPr>
            <p:nvPr/>
          </p:nvSpPr>
          <p:spPr bwMode="auto">
            <a:xfrm flipH="1">
              <a:off x="3878" y="1253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Line 25"/>
            <p:cNvSpPr>
              <a:spLocks noChangeShapeType="1"/>
            </p:cNvSpPr>
            <p:nvPr/>
          </p:nvSpPr>
          <p:spPr bwMode="auto">
            <a:xfrm>
              <a:off x="4422" y="1253"/>
              <a:ext cx="18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948488" y="896938"/>
            <a:ext cx="1079500" cy="936625"/>
            <a:chOff x="4377" y="436"/>
            <a:chExt cx="680" cy="590"/>
          </a:xfrm>
        </p:grpSpPr>
        <p:sp>
          <p:nvSpPr>
            <p:cNvPr id="69657" name="Oval 27"/>
            <p:cNvSpPr>
              <a:spLocks noChangeArrowheads="1"/>
            </p:cNvSpPr>
            <p:nvPr/>
          </p:nvSpPr>
          <p:spPr bwMode="auto">
            <a:xfrm>
              <a:off x="4558" y="436"/>
              <a:ext cx="363" cy="36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69658" name="Line 28"/>
            <p:cNvSpPr>
              <a:spLocks noChangeShapeType="1"/>
            </p:cNvSpPr>
            <p:nvPr/>
          </p:nvSpPr>
          <p:spPr bwMode="auto">
            <a:xfrm flipH="1">
              <a:off x="4377" y="75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9"/>
            <p:cNvSpPr>
              <a:spLocks noChangeShapeType="1"/>
            </p:cNvSpPr>
            <p:nvPr/>
          </p:nvSpPr>
          <p:spPr bwMode="auto">
            <a:xfrm>
              <a:off x="4876" y="754"/>
              <a:ext cx="18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Rectangle 30"/>
          <p:cNvSpPr>
            <a:spLocks noChangeArrowheads="1"/>
          </p:cNvSpPr>
          <p:nvPr/>
        </p:nvSpPr>
        <p:spPr bwMode="auto">
          <a:xfrm>
            <a:off x="7885113" y="1833563"/>
            <a:ext cx="503237" cy="504825"/>
          </a:xfrm>
          <a:prstGeom prst="rect">
            <a:avLst/>
          </a:prstGeom>
          <a:solidFill>
            <a:srgbClr val="99CC00">
              <a:alpha val="54117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9650" name="Text Box 31"/>
          <p:cNvSpPr txBox="1">
            <a:spLocks noChangeArrowheads="1"/>
          </p:cNvSpPr>
          <p:nvPr/>
        </p:nvSpPr>
        <p:spPr bwMode="auto">
          <a:xfrm>
            <a:off x="4362450" y="50212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9651" name="Text Box 32"/>
          <p:cNvSpPr txBox="1">
            <a:spLocks noChangeArrowheads="1"/>
          </p:cNvSpPr>
          <p:nvPr/>
        </p:nvSpPr>
        <p:spPr bwMode="auto">
          <a:xfrm>
            <a:off x="5487988" y="50212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9652" name="Text Box 33"/>
          <p:cNvSpPr txBox="1">
            <a:spLocks noChangeArrowheads="1"/>
          </p:cNvSpPr>
          <p:nvPr/>
        </p:nvSpPr>
        <p:spPr bwMode="auto">
          <a:xfrm>
            <a:off x="6084888" y="41386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9653" name="Text Box 34"/>
          <p:cNvSpPr txBox="1">
            <a:spLocks noChangeArrowheads="1"/>
          </p:cNvSpPr>
          <p:nvPr/>
        </p:nvSpPr>
        <p:spPr bwMode="auto">
          <a:xfrm>
            <a:off x="6948488" y="41386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9654" name="Text Box 35"/>
          <p:cNvSpPr txBox="1">
            <a:spLocks noChangeArrowheads="1"/>
          </p:cNvSpPr>
          <p:nvPr/>
        </p:nvSpPr>
        <p:spPr bwMode="auto">
          <a:xfrm>
            <a:off x="7885113" y="41386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9655" name="Text Box 36"/>
          <p:cNvSpPr txBox="1">
            <a:spLocks noChangeArrowheads="1"/>
          </p:cNvSpPr>
          <p:nvPr/>
        </p:nvSpPr>
        <p:spPr bwMode="auto">
          <a:xfrm>
            <a:off x="7956550" y="23383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69656" name="Rectangle 37"/>
          <p:cNvSpPr>
            <a:spLocks noGrp="1" noChangeArrowheads="1"/>
          </p:cNvSpPr>
          <p:nvPr>
            <p:ph type="title"/>
          </p:nvPr>
        </p:nvSpPr>
        <p:spPr>
          <a:xfrm>
            <a:off x="927206" y="476438"/>
            <a:ext cx="6453082" cy="50165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35B6FD-DB91-4ADA-AA55-3B83CDB4E3A0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800" smtClean="0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-180975" y="5029200"/>
            <a:ext cx="78486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则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T’ 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的权之差为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6000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其中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30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中的层数（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到根的距离）</a:t>
            </a:r>
          </a:p>
        </p:txBody>
      </p:sp>
      <p:graphicFrame>
        <p:nvGraphicFramePr>
          <p:cNvPr id="71684" name="Object 2"/>
          <p:cNvGraphicFramePr>
            <a:graphicFrameLocks noChangeAspect="1"/>
          </p:cNvGraphicFramePr>
          <p:nvPr/>
        </p:nvGraphicFramePr>
        <p:xfrm>
          <a:off x="1403350" y="5445125"/>
          <a:ext cx="60499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公式" r:id="rId4" imgW="2413000" imgH="241300" progId="Equation.3">
                  <p:embed/>
                </p:oleObj>
              </mc:Choice>
              <mc:Fallback>
                <p:oleObj name="公式" r:id="rId4" imgW="2413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60499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0980" y="1278182"/>
            <a:ext cx="7848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Arial" charset="0"/>
              </a:rPr>
              <a:t>引理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4.2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是字符集，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</a:t>
            </a:r>
            <a:r>
              <a:rPr lang="en-US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sz="24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</a:t>
            </a:r>
            <a:r>
              <a:rPr lang="en-US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为频率，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sz="24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</a:t>
            </a:r>
            <a:r>
              <a:rPr lang="en-US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), 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频率最小，那么存在最优二元前缀码使得 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的码字等长，且仅在最后一位不同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02297" y="2818119"/>
            <a:ext cx="18716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T’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交换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交换</a:t>
            </a: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5651500" y="364331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FFFFFF">
              <a:alpha val="87842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3563938" y="2643188"/>
            <a:ext cx="1871662" cy="2405062"/>
            <a:chOff x="1973" y="1616"/>
            <a:chExt cx="1179" cy="1624"/>
          </a:xfrm>
        </p:grpSpPr>
        <p:grpSp>
          <p:nvGrpSpPr>
            <p:cNvPr id="71706" name="Group 9"/>
            <p:cNvGrpSpPr>
              <a:grpSpLocks/>
            </p:cNvGrpSpPr>
            <p:nvPr/>
          </p:nvGrpSpPr>
          <p:grpSpPr bwMode="auto">
            <a:xfrm>
              <a:off x="1973" y="1616"/>
              <a:ext cx="1179" cy="1269"/>
              <a:chOff x="2381" y="1934"/>
              <a:chExt cx="1179" cy="1269"/>
            </a:xfrm>
          </p:grpSpPr>
          <p:sp>
            <p:nvSpPr>
              <p:cNvPr id="71708" name="Rectangle 10"/>
              <p:cNvSpPr>
                <a:spLocks noChangeArrowheads="1"/>
              </p:cNvSpPr>
              <p:nvPr/>
            </p:nvSpPr>
            <p:spPr bwMode="auto">
              <a:xfrm>
                <a:off x="2381" y="2750"/>
                <a:ext cx="227" cy="226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71709" name="Rectangle 11"/>
              <p:cNvSpPr>
                <a:spLocks noChangeArrowheads="1"/>
              </p:cNvSpPr>
              <p:nvPr/>
            </p:nvSpPr>
            <p:spPr bwMode="auto">
              <a:xfrm>
                <a:off x="2789" y="2976"/>
                <a:ext cx="226" cy="22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1710" name="Rectangle 12"/>
              <p:cNvSpPr>
                <a:spLocks noChangeArrowheads="1"/>
              </p:cNvSpPr>
              <p:nvPr/>
            </p:nvSpPr>
            <p:spPr bwMode="auto">
              <a:xfrm>
                <a:off x="3334" y="2976"/>
                <a:ext cx="226" cy="227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1711" name="Line 13"/>
              <p:cNvSpPr>
                <a:spLocks noChangeShapeType="1"/>
              </p:cNvSpPr>
              <p:nvPr/>
            </p:nvSpPr>
            <p:spPr bwMode="auto">
              <a:xfrm flipH="1">
                <a:off x="2925" y="2795"/>
                <a:ext cx="136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2" name="Line 14"/>
              <p:cNvSpPr>
                <a:spLocks noChangeShapeType="1"/>
              </p:cNvSpPr>
              <p:nvPr/>
            </p:nvSpPr>
            <p:spPr bwMode="auto">
              <a:xfrm>
                <a:off x="3198" y="2795"/>
                <a:ext cx="18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3" name="Oval 15"/>
              <p:cNvSpPr>
                <a:spLocks noChangeArrowheads="1"/>
              </p:cNvSpPr>
              <p:nvPr/>
            </p:nvSpPr>
            <p:spPr bwMode="auto">
              <a:xfrm>
                <a:off x="3016" y="2614"/>
                <a:ext cx="227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1714" name="Line 16"/>
              <p:cNvSpPr>
                <a:spLocks noChangeShapeType="1"/>
              </p:cNvSpPr>
              <p:nvPr/>
            </p:nvSpPr>
            <p:spPr bwMode="auto">
              <a:xfrm flipH="1">
                <a:off x="2517" y="2523"/>
                <a:ext cx="18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5" name="Line 17"/>
              <p:cNvSpPr>
                <a:spLocks noChangeShapeType="1"/>
              </p:cNvSpPr>
              <p:nvPr/>
            </p:nvSpPr>
            <p:spPr bwMode="auto">
              <a:xfrm>
                <a:off x="2835" y="2478"/>
                <a:ext cx="18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6" name="Oval 18"/>
              <p:cNvSpPr>
                <a:spLocks noChangeArrowheads="1"/>
              </p:cNvSpPr>
              <p:nvPr/>
            </p:nvSpPr>
            <p:spPr bwMode="auto">
              <a:xfrm>
                <a:off x="2653" y="2297"/>
                <a:ext cx="227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1717" name="Rectangle 19"/>
              <p:cNvSpPr>
                <a:spLocks noChangeArrowheads="1"/>
              </p:cNvSpPr>
              <p:nvPr/>
            </p:nvSpPr>
            <p:spPr bwMode="auto">
              <a:xfrm>
                <a:off x="3334" y="2341"/>
                <a:ext cx="226" cy="22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1718" name="Line 20"/>
              <p:cNvSpPr>
                <a:spLocks noChangeShapeType="1"/>
              </p:cNvSpPr>
              <p:nvPr/>
            </p:nvSpPr>
            <p:spPr bwMode="auto">
              <a:xfrm flipH="1">
                <a:off x="2835" y="2115"/>
                <a:ext cx="136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Line 21"/>
              <p:cNvSpPr>
                <a:spLocks noChangeShapeType="1"/>
              </p:cNvSpPr>
              <p:nvPr/>
            </p:nvSpPr>
            <p:spPr bwMode="auto">
              <a:xfrm>
                <a:off x="3152" y="2115"/>
                <a:ext cx="227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0" name="Oval 22"/>
              <p:cNvSpPr>
                <a:spLocks noChangeArrowheads="1"/>
              </p:cNvSpPr>
              <p:nvPr/>
            </p:nvSpPr>
            <p:spPr bwMode="auto">
              <a:xfrm>
                <a:off x="2971" y="1934"/>
                <a:ext cx="227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707" name="Text Box 23"/>
            <p:cNvSpPr txBox="1">
              <a:spLocks noChangeArrowheads="1"/>
            </p:cNvSpPr>
            <p:nvPr/>
          </p:nvSpPr>
          <p:spPr bwMode="auto">
            <a:xfrm>
              <a:off x="2595" y="2932"/>
              <a:ext cx="23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71689" name="Group 24"/>
          <p:cNvGrpSpPr>
            <a:grpSpLocks/>
          </p:cNvGrpSpPr>
          <p:nvPr/>
        </p:nvGrpSpPr>
        <p:grpSpPr bwMode="auto">
          <a:xfrm>
            <a:off x="6516688" y="2643188"/>
            <a:ext cx="1871662" cy="2349500"/>
            <a:chOff x="4196" y="1616"/>
            <a:chExt cx="1179" cy="1634"/>
          </a:xfrm>
        </p:grpSpPr>
        <p:grpSp>
          <p:nvGrpSpPr>
            <p:cNvPr id="71691" name="Group 25"/>
            <p:cNvGrpSpPr>
              <a:grpSpLocks/>
            </p:cNvGrpSpPr>
            <p:nvPr/>
          </p:nvGrpSpPr>
          <p:grpSpPr bwMode="auto">
            <a:xfrm>
              <a:off x="4196" y="1616"/>
              <a:ext cx="1179" cy="1269"/>
              <a:chOff x="2381" y="1934"/>
              <a:chExt cx="1179" cy="1269"/>
            </a:xfrm>
          </p:grpSpPr>
          <p:sp>
            <p:nvSpPr>
              <p:cNvPr id="71693" name="Rectangle 26"/>
              <p:cNvSpPr>
                <a:spLocks noChangeArrowheads="1"/>
              </p:cNvSpPr>
              <p:nvPr/>
            </p:nvSpPr>
            <p:spPr bwMode="auto">
              <a:xfrm>
                <a:off x="2381" y="2750"/>
                <a:ext cx="227" cy="226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1694" name="Rectangle 27"/>
              <p:cNvSpPr>
                <a:spLocks noChangeArrowheads="1"/>
              </p:cNvSpPr>
              <p:nvPr/>
            </p:nvSpPr>
            <p:spPr bwMode="auto">
              <a:xfrm>
                <a:off x="2789" y="2976"/>
                <a:ext cx="226" cy="22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1695" name="Rectangle 28"/>
              <p:cNvSpPr>
                <a:spLocks noChangeArrowheads="1"/>
              </p:cNvSpPr>
              <p:nvPr/>
            </p:nvSpPr>
            <p:spPr bwMode="auto">
              <a:xfrm>
                <a:off x="3334" y="2976"/>
                <a:ext cx="226" cy="227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71696" name="Line 29"/>
              <p:cNvSpPr>
                <a:spLocks noChangeShapeType="1"/>
              </p:cNvSpPr>
              <p:nvPr/>
            </p:nvSpPr>
            <p:spPr bwMode="auto">
              <a:xfrm flipH="1">
                <a:off x="2925" y="2795"/>
                <a:ext cx="136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7" name="Line 30"/>
              <p:cNvSpPr>
                <a:spLocks noChangeShapeType="1"/>
              </p:cNvSpPr>
              <p:nvPr/>
            </p:nvSpPr>
            <p:spPr bwMode="auto">
              <a:xfrm>
                <a:off x="3198" y="2795"/>
                <a:ext cx="18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8" name="Oval 31"/>
              <p:cNvSpPr>
                <a:spLocks noChangeArrowheads="1"/>
              </p:cNvSpPr>
              <p:nvPr/>
            </p:nvSpPr>
            <p:spPr bwMode="auto">
              <a:xfrm>
                <a:off x="3016" y="2614"/>
                <a:ext cx="227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1699" name="Line 32"/>
              <p:cNvSpPr>
                <a:spLocks noChangeShapeType="1"/>
              </p:cNvSpPr>
              <p:nvPr/>
            </p:nvSpPr>
            <p:spPr bwMode="auto">
              <a:xfrm flipH="1">
                <a:off x="2517" y="2523"/>
                <a:ext cx="18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0" name="Line 33"/>
              <p:cNvSpPr>
                <a:spLocks noChangeShapeType="1"/>
              </p:cNvSpPr>
              <p:nvPr/>
            </p:nvSpPr>
            <p:spPr bwMode="auto">
              <a:xfrm>
                <a:off x="2835" y="2478"/>
                <a:ext cx="18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1" name="Oval 34"/>
              <p:cNvSpPr>
                <a:spLocks noChangeArrowheads="1"/>
              </p:cNvSpPr>
              <p:nvPr/>
            </p:nvSpPr>
            <p:spPr bwMode="auto">
              <a:xfrm>
                <a:off x="2653" y="2297"/>
                <a:ext cx="227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1702" name="Rectangle 35"/>
              <p:cNvSpPr>
                <a:spLocks noChangeArrowheads="1"/>
              </p:cNvSpPr>
              <p:nvPr/>
            </p:nvSpPr>
            <p:spPr bwMode="auto">
              <a:xfrm>
                <a:off x="3334" y="2341"/>
                <a:ext cx="226" cy="22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1703" name="Line 36"/>
              <p:cNvSpPr>
                <a:spLocks noChangeShapeType="1"/>
              </p:cNvSpPr>
              <p:nvPr/>
            </p:nvSpPr>
            <p:spPr bwMode="auto">
              <a:xfrm flipH="1">
                <a:off x="2835" y="2115"/>
                <a:ext cx="136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4" name="Line 37"/>
              <p:cNvSpPr>
                <a:spLocks noChangeShapeType="1"/>
              </p:cNvSpPr>
              <p:nvPr/>
            </p:nvSpPr>
            <p:spPr bwMode="auto">
              <a:xfrm>
                <a:off x="3152" y="2115"/>
                <a:ext cx="227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5" name="Oval 38"/>
              <p:cNvSpPr>
                <a:spLocks noChangeArrowheads="1"/>
              </p:cNvSpPr>
              <p:nvPr/>
            </p:nvSpPr>
            <p:spPr bwMode="auto">
              <a:xfrm>
                <a:off x="2971" y="1934"/>
                <a:ext cx="227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692" name="Text Box 39"/>
            <p:cNvSpPr txBox="1">
              <a:spLocks noChangeArrowheads="1"/>
            </p:cNvSpPr>
            <p:nvPr/>
          </p:nvSpPr>
          <p:spPr bwMode="auto">
            <a:xfrm>
              <a:off x="4830" y="2932"/>
              <a:ext cx="2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T’</a:t>
              </a:r>
            </a:p>
          </p:txBody>
        </p:sp>
      </p:grpSp>
      <p:sp>
        <p:nvSpPr>
          <p:cNvPr id="71690" name="Rectangle 40"/>
          <p:cNvSpPr>
            <a:spLocks noGrp="1" noChangeArrowheads="1"/>
          </p:cNvSpPr>
          <p:nvPr>
            <p:ph type="title"/>
          </p:nvPr>
        </p:nvSpPr>
        <p:spPr>
          <a:xfrm>
            <a:off x="425450" y="439983"/>
            <a:ext cx="8435975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算法正确性证明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: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引理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zh-CN" altLang="en-US" sz="4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05833" y="546804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两个反例</a:t>
            </a:r>
          </a:p>
        </p:txBody>
      </p:sp>
      <p:grpSp>
        <p:nvGrpSpPr>
          <p:cNvPr id="21507" name="组合 44"/>
          <p:cNvGrpSpPr>
            <a:grpSpLocks/>
          </p:cNvGrpSpPr>
          <p:nvPr/>
        </p:nvGrpSpPr>
        <p:grpSpPr bwMode="auto">
          <a:xfrm>
            <a:off x="1143000" y="2857501"/>
            <a:ext cx="7143750" cy="3739852"/>
            <a:chOff x="1414470" y="2725967"/>
            <a:chExt cx="6872306" cy="3703429"/>
          </a:xfrm>
        </p:grpSpPr>
        <p:grpSp>
          <p:nvGrpSpPr>
            <p:cNvPr id="21510" name="Group 1"/>
            <p:cNvGrpSpPr>
              <a:grpSpLocks noChangeAspect="1"/>
            </p:cNvGrpSpPr>
            <p:nvPr/>
          </p:nvGrpSpPr>
          <p:grpSpPr bwMode="auto">
            <a:xfrm>
              <a:off x="1414470" y="2725967"/>
              <a:ext cx="6872306" cy="3703429"/>
              <a:chOff x="3420" y="10182"/>
              <a:chExt cx="6660" cy="4901"/>
            </a:xfrm>
          </p:grpSpPr>
          <p:sp>
            <p:nvSpPr>
              <p:cNvPr id="21513" name="AutoShape 39"/>
              <p:cNvSpPr>
                <a:spLocks noChangeAspect="1" noChangeArrowheads="1" noTextEdit="1"/>
              </p:cNvSpPr>
              <p:nvPr/>
            </p:nvSpPr>
            <p:spPr bwMode="auto">
              <a:xfrm>
                <a:off x="3420" y="10247"/>
                <a:ext cx="6660" cy="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14" name="Group 20"/>
              <p:cNvGrpSpPr>
                <a:grpSpLocks/>
              </p:cNvGrpSpPr>
              <p:nvPr/>
            </p:nvGrpSpPr>
            <p:grpSpPr bwMode="auto">
              <a:xfrm>
                <a:off x="3960" y="10182"/>
                <a:ext cx="5760" cy="1560"/>
                <a:chOff x="3960" y="9474"/>
                <a:chExt cx="5760" cy="1560"/>
              </a:xfrm>
            </p:grpSpPr>
            <p:sp>
              <p:nvSpPr>
                <p:cNvPr id="2153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66" y="9516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3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660" y="9554"/>
                  <a:ext cx="360" cy="37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3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8460" y="9837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536" name="Group 21"/>
                <p:cNvGrpSpPr>
                  <a:grpSpLocks/>
                </p:cNvGrpSpPr>
                <p:nvPr/>
              </p:nvGrpSpPr>
              <p:grpSpPr bwMode="auto">
                <a:xfrm>
                  <a:off x="3960" y="9474"/>
                  <a:ext cx="5760" cy="1560"/>
                  <a:chOff x="3960" y="9474"/>
                  <a:chExt cx="5760" cy="1560"/>
                </a:xfrm>
              </p:grpSpPr>
              <p:sp>
                <p:nvSpPr>
                  <p:cNvPr id="2153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0254"/>
                    <a:ext cx="5040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3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960" y="9474"/>
                    <a:ext cx="5760" cy="1560"/>
                    <a:chOff x="3960" y="9474"/>
                    <a:chExt cx="5760" cy="1560"/>
                  </a:xfrm>
                </p:grpSpPr>
                <p:sp>
                  <p:nvSpPr>
                    <p:cNvPr id="2153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0" y="10566"/>
                      <a:ext cx="57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0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0" y="9474"/>
                      <a:ext cx="1" cy="10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1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0" y="10410"/>
                      <a:ext cx="1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20" y="10410"/>
                      <a:ext cx="1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3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0" y="10410"/>
                      <a:ext cx="1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4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9" y="10410"/>
                      <a:ext cx="1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0410"/>
                      <a:ext cx="1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40" y="10410"/>
                      <a:ext cx="1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47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60" y="10722"/>
                      <a:ext cx="5400" cy="3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0      2          5          8      10            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        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 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1515" name="Group 2"/>
              <p:cNvGrpSpPr>
                <a:grpSpLocks/>
              </p:cNvGrpSpPr>
              <p:nvPr/>
            </p:nvGrpSpPr>
            <p:grpSpPr bwMode="auto">
              <a:xfrm>
                <a:off x="3960" y="12282"/>
                <a:ext cx="5760" cy="1560"/>
                <a:chOff x="3960" y="12282"/>
                <a:chExt cx="5760" cy="1560"/>
              </a:xfrm>
            </p:grpSpPr>
            <p:sp>
              <p:nvSpPr>
                <p:cNvPr id="215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760" y="12341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660" y="12625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26" y="12625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19" name="Line 16"/>
                <p:cNvSpPr>
                  <a:spLocks noChangeShapeType="1"/>
                </p:cNvSpPr>
                <p:nvPr/>
              </p:nvSpPr>
              <p:spPr bwMode="auto">
                <a:xfrm>
                  <a:off x="3960" y="13062"/>
                  <a:ext cx="1980" cy="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5760" y="12750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1" name="Line 14"/>
                <p:cNvSpPr>
                  <a:spLocks noChangeShapeType="1"/>
                </p:cNvSpPr>
                <p:nvPr/>
              </p:nvSpPr>
              <p:spPr bwMode="auto">
                <a:xfrm>
                  <a:off x="5940" y="13062"/>
                  <a:ext cx="1801" cy="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522" name="Group 4"/>
                <p:cNvGrpSpPr>
                  <a:grpSpLocks/>
                </p:cNvGrpSpPr>
                <p:nvPr/>
              </p:nvGrpSpPr>
              <p:grpSpPr bwMode="auto">
                <a:xfrm>
                  <a:off x="3960" y="12282"/>
                  <a:ext cx="5760" cy="1560"/>
                  <a:chOff x="3960" y="9474"/>
                  <a:chExt cx="5760" cy="1560"/>
                </a:xfrm>
              </p:grpSpPr>
              <p:sp>
                <p:nvSpPr>
                  <p:cNvPr id="2152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0566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9474"/>
                    <a:ext cx="1" cy="10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000" y="10410"/>
                    <a:ext cx="1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10410"/>
                    <a:ext cx="1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8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10410"/>
                    <a:ext cx="1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939" y="10410"/>
                    <a:ext cx="1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6480" y="10410"/>
                    <a:ext cx="1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740" y="10410"/>
                    <a:ext cx="1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2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0" y="10722"/>
                    <a:ext cx="540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0      2          5          8     </a:t>
                    </a:r>
                    <a:r>
                      <a:rPr lang="en-US" altLang="zh-CN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              </a:t>
                    </a:r>
                    <a:r>
                      <a:rPr lang="en-US" altLang="zh-CN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               </a:t>
                    </a:r>
                    <a:r>
                      <a:rPr lang="en-US" altLang="zh-CN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  </a:t>
                    </a:r>
                    <a:endParaRPr lang="en-US" altLang="zh-CN" sz="2000" b="1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523" name="Line 3"/>
                <p:cNvSpPr>
                  <a:spLocks noChangeShapeType="1"/>
                </p:cNvSpPr>
                <p:nvPr/>
              </p:nvSpPr>
              <p:spPr bwMode="auto">
                <a:xfrm>
                  <a:off x="5940" y="1290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11" name="Line 15"/>
            <p:cNvSpPr>
              <a:spLocks noChangeShapeType="1"/>
            </p:cNvSpPr>
            <p:nvPr/>
          </p:nvSpPr>
          <p:spPr bwMode="auto">
            <a:xfrm flipV="1">
              <a:off x="2521686" y="3071810"/>
              <a:ext cx="756000" cy="103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15"/>
            <p:cNvSpPr>
              <a:spLocks noChangeShapeType="1"/>
            </p:cNvSpPr>
            <p:nvPr/>
          </p:nvSpPr>
          <p:spPr bwMode="auto">
            <a:xfrm flipV="1">
              <a:off x="4021884" y="3071810"/>
              <a:ext cx="1836000" cy="1032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8" name="矩形 45"/>
          <p:cNvSpPr>
            <a:spLocks noChangeArrowheads="1"/>
          </p:cNvSpPr>
          <p:nvPr/>
        </p:nvSpPr>
        <p:spPr bwMode="auto">
          <a:xfrm>
            <a:off x="598727" y="1493799"/>
            <a:ext cx="7643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矩形 46"/>
          <p:cNvSpPr>
            <a:spLocks noChangeArrowheads="1"/>
          </p:cNvSpPr>
          <p:nvPr/>
        </p:nvSpPr>
        <p:spPr bwMode="auto">
          <a:xfrm>
            <a:off x="598727" y="2132856"/>
            <a:ext cx="757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D3FB6-609D-423B-8BA1-82068DA213E5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8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7"/>
            <a:ext cx="8229600" cy="63341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引理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2273"/>
            <a:ext cx="8229600" cy="22685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引理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4.3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是二元前缀码所对应的二叉树，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树叶兄弟，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z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的父亲，令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T’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{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},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且令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z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的频率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)+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T’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是对应于二元前缀码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C’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})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的二叉树，那么</a:t>
            </a:r>
            <a:endParaRPr lang="zh-CN" altLang="en-US" sz="2400" b="1" i="1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</a:rPr>
              <a:t>                                  B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T’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)+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)+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0" y="2770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3734" name="Object 2"/>
          <p:cNvGraphicFramePr>
            <a:graphicFrameLocks noChangeAspect="1"/>
          </p:cNvGraphicFramePr>
          <p:nvPr/>
        </p:nvGraphicFramePr>
        <p:xfrm>
          <a:off x="962025" y="4413250"/>
          <a:ext cx="74866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公式" r:id="rId3" imgW="4330700" imgH="965200" progId="Equation.3">
                  <p:embed/>
                </p:oleObj>
              </mc:Choice>
              <mc:Fallback>
                <p:oleObj name="公式" r:id="rId3" imgW="4330700" imgH="96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413250"/>
                        <a:ext cx="748665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矩形 6"/>
          <p:cNvSpPr>
            <a:spLocks noChangeArrowheads="1"/>
          </p:cNvSpPr>
          <p:nvPr/>
        </p:nvSpPr>
        <p:spPr bwMode="auto">
          <a:xfrm>
            <a:off x="500063" y="3357563"/>
            <a:ext cx="75723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},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有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 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2400" b="1" i="1" dirty="0">
                <a:latin typeface="Times New Roman" panose="02020603050405020304" pitchFamily="18" charset="0"/>
              </a:rPr>
              <a:t>                               d</a:t>
            </a:r>
            <a:r>
              <a:rPr lang="fr-FR" altLang="zh-CN" sz="2400" b="1" i="1" baseline="-25000" dirty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>
                <a:latin typeface="Times New Roman" panose="02020603050405020304" pitchFamily="18" charset="0"/>
              </a:rPr>
              <a:t>x</a:t>
            </a:r>
            <a:r>
              <a:rPr lang="fr-FR" altLang="zh-CN" sz="2400" b="1" dirty="0">
                <a:latin typeface="Times New Roman" panose="02020603050405020304" pitchFamily="18" charset="0"/>
              </a:rPr>
              <a:t>) =</a:t>
            </a:r>
            <a:r>
              <a:rPr lang="fr-FR" altLang="zh-CN" sz="2400" b="1" i="1" dirty="0">
                <a:latin typeface="Times New Roman" panose="02020603050405020304" pitchFamily="18" charset="0"/>
              </a:rPr>
              <a:t> d</a:t>
            </a:r>
            <a:r>
              <a:rPr lang="fr-FR" altLang="zh-CN" sz="2400" b="1" i="1" baseline="-25000" dirty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>
                <a:latin typeface="Times New Roman" panose="02020603050405020304" pitchFamily="18" charset="0"/>
              </a:rPr>
              <a:t>y</a:t>
            </a:r>
            <a:r>
              <a:rPr lang="fr-FR" altLang="zh-CN" sz="2400" b="1" dirty="0">
                <a:latin typeface="Times New Roman" panose="02020603050405020304" pitchFamily="18" charset="0"/>
              </a:rPr>
              <a:t>) = </a:t>
            </a:r>
            <a:r>
              <a:rPr lang="fr-FR" altLang="zh-CN" sz="2400" b="1" i="1" dirty="0">
                <a:latin typeface="Times New Roman" panose="02020603050405020304" pitchFamily="18" charset="0"/>
              </a:rPr>
              <a:t>d</a:t>
            </a:r>
            <a:r>
              <a:rPr lang="fr-FR" altLang="zh-CN" sz="2400" b="1" i="1" baseline="-25000" dirty="0">
                <a:latin typeface="Times New Roman" panose="02020603050405020304" pitchFamily="18" charset="0"/>
              </a:rPr>
              <a:t>T</a:t>
            </a:r>
            <a:r>
              <a:rPr lang="fr-FR" altLang="zh-CN" sz="2400" b="1" i="1" dirty="0">
                <a:latin typeface="Times New Roman" panose="02020603050405020304" pitchFamily="18" charset="0"/>
              </a:rPr>
              <a:t> </a:t>
            </a:r>
            <a:r>
              <a:rPr lang="fr-FR" altLang="zh-CN" sz="2400" b="1" baseline="-25000" dirty="0">
                <a:latin typeface="Times New Roman" panose="02020603050405020304" pitchFamily="18" charset="0"/>
              </a:rPr>
              <a:t>’</a:t>
            </a:r>
            <a:r>
              <a:rPr lang="fr-FR" altLang="zh-CN" sz="2400" b="1" dirty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>
                <a:latin typeface="Times New Roman" panose="02020603050405020304" pitchFamily="18" charset="0"/>
              </a:rPr>
              <a:t>z</a:t>
            </a:r>
            <a:r>
              <a:rPr lang="fr-FR" altLang="zh-CN" sz="2400" b="1" dirty="0">
                <a:latin typeface="Times New Roman" panose="02020603050405020304" pitchFamily="18" charset="0"/>
              </a:rPr>
              <a:t>) +1.</a:t>
            </a:r>
            <a:r>
              <a:rPr lang="fr-FR" altLang="zh-CN" sz="2400" b="1" dirty="0">
                <a:latin typeface="Arial" panose="020B0604020202020204" pitchFamily="34" charset="0"/>
              </a:rPr>
              <a:t>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D5F7F3-512D-469F-91A4-FCD7A179D45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80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12" y="1284288"/>
            <a:ext cx="8229600" cy="100012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4.7</a:t>
            </a:r>
            <a:r>
              <a:rPr lang="fr-FR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Haffman </a:t>
            </a:r>
            <a:r>
              <a:rPr lang="zh-CN" altLang="fr-FR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算法对任意规模</a:t>
            </a:r>
            <a:r>
              <a:rPr lang="zh-CN" altLang="fr-FR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 2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）的字符集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endParaRPr lang="en-US" altLang="zh-CN" sz="2400" b="1" i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都得到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的最优前缀码的二叉树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FontTx/>
              <a:buNone/>
            </a:pPr>
            <a:endParaRPr lang="zh-CN" altLang="en-US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title"/>
          </p:nvPr>
        </p:nvSpPr>
        <p:spPr>
          <a:xfrm>
            <a:off x="415612" y="438151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证明：归纳法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5612" y="2320301"/>
            <a:ext cx="8229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5000"/>
              </a:lnSpc>
              <a:spcBef>
                <a:spcPct val="40000"/>
              </a:spcBef>
              <a:defRPr/>
            </a:pPr>
            <a:r>
              <a:rPr lang="zh-CN" altLang="fr-FR" sz="2400" b="1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归纳基础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 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n 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=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2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，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字符集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C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={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>
                <a:latin typeface="Times New Roman" pitchFamily="18" charset="0"/>
                <a:ea typeface="+mn-ea"/>
              </a:rPr>
              <a:t>1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,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>
                <a:latin typeface="Times New Roman" pitchFamily="18" charset="0"/>
                <a:ea typeface="+mn-ea"/>
              </a:rPr>
              <a:t>2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}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，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Huffman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算法得到的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代</a:t>
            </a:r>
            <a:endParaRPr lang="en-US" altLang="zh-CN" sz="2400" b="1" dirty="0" smtClean="0">
              <a:latin typeface="Times New Roman" pitchFamily="18" charset="0"/>
              <a:ea typeface="+mn-ea"/>
            </a:endParaRPr>
          </a:p>
          <a:p>
            <a:pPr marL="342900" indent="-342900" eaLnBrk="1" hangingPunct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fr-FR" sz="2400" b="1" dirty="0" smtClean="0">
                <a:latin typeface="Times New Roman" pitchFamily="18" charset="0"/>
                <a:ea typeface="+mn-ea"/>
              </a:rPr>
              <a:t>码是 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0 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和 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1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，是最优前缀码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420477"/>
            <a:ext cx="82296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fr-FR" sz="2400" b="1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归纳步骤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  假设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Huffman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算法对于规模为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k 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的字符集都得到最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fr-FR" sz="2400" b="1" dirty="0">
                <a:latin typeface="Times New Roman" pitchFamily="18" charset="0"/>
                <a:ea typeface="+mn-ea"/>
              </a:rPr>
              <a:t>优前缀码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. 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考虑规模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为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k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+1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的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字符集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C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={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>
                <a:latin typeface="Times New Roman" pitchFamily="18" charset="0"/>
                <a:ea typeface="+mn-ea"/>
              </a:rPr>
              <a:t>1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, 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>
                <a:latin typeface="Times New Roman" pitchFamily="18" charset="0"/>
                <a:ea typeface="+mn-ea"/>
              </a:rPr>
              <a:t>2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, ..., 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i="1" baseline="-25000" dirty="0">
                <a:latin typeface="Times New Roman" pitchFamily="18" charset="0"/>
                <a:ea typeface="+mn-ea"/>
              </a:rPr>
              <a:t>k</a:t>
            </a:r>
            <a:r>
              <a:rPr lang="fr-FR" altLang="zh-CN" sz="2400" b="1" baseline="-25000" dirty="0">
                <a:latin typeface="Times New Roman" pitchFamily="18" charset="0"/>
                <a:ea typeface="+mn-ea"/>
              </a:rPr>
              <a:t>+1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}, 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其中</a:t>
            </a:r>
            <a:endParaRPr lang="en-US" altLang="zh-CN" sz="2400" b="1" dirty="0" smtClean="0">
              <a:latin typeface="Times New Roman" pitchFamily="18" charset="0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 smtClean="0">
                <a:latin typeface="Times New Roman" pitchFamily="18" charset="0"/>
                <a:ea typeface="+mn-ea"/>
              </a:rPr>
              <a:t>1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,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 smtClean="0">
                <a:latin typeface="Times New Roman" pitchFamily="18" charset="0"/>
                <a:ea typeface="+mn-ea"/>
              </a:rPr>
              <a:t>2</a:t>
            </a:r>
            <a:r>
              <a:rPr lang="fr-FR" altLang="zh-CN" sz="2400" b="1" dirty="0">
                <a:latin typeface="Times New Roman" pitchFamily="18" charset="0"/>
                <a:ea typeface="+mn-ea"/>
                <a:sym typeface="Symbol" pitchFamily="18" charset="2"/>
              </a:rPr>
              <a:t>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C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是频率最小的两个字符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. 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令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fr-FR" sz="2400" b="1" dirty="0">
                <a:latin typeface="Times New Roman" pitchFamily="18" charset="0"/>
                <a:ea typeface="+mn-ea"/>
              </a:rPr>
              <a:t>              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  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C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’ 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= (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C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－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{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>
                <a:latin typeface="Times New Roman" pitchFamily="18" charset="0"/>
                <a:ea typeface="+mn-ea"/>
              </a:rPr>
              <a:t>1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,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baseline="-25000" dirty="0" smtClean="0">
                <a:latin typeface="Times New Roman" pitchFamily="18" charset="0"/>
                <a:ea typeface="+mn-ea"/>
              </a:rPr>
              <a:t>2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})</a:t>
            </a:r>
            <a:r>
              <a:rPr lang="fr-FR" altLang="zh-CN" sz="2400" b="1" dirty="0">
                <a:latin typeface="Times New Roman" pitchFamily="18" charset="0"/>
                <a:ea typeface="+mn-ea"/>
                <a:sym typeface="Symbol" pitchFamily="18" charset="2"/>
              </a:rPr>
              <a:t>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{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z 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}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，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 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f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(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z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) =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f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(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</a:rPr>
              <a:t>1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)+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f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</a:rPr>
              <a:t>2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fr-FR" sz="2400" b="1" dirty="0">
                <a:latin typeface="Times New Roman" pitchFamily="18" charset="0"/>
                <a:ea typeface="+mn-ea"/>
              </a:rPr>
              <a:t>根据归纳假设，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Huffman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算法得到一棵关于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字符集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C 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’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、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频</a:t>
            </a:r>
            <a:endParaRPr lang="en-US" altLang="zh-CN" sz="2400" b="1" dirty="0" smtClean="0">
              <a:latin typeface="Times New Roman" pitchFamily="18" charset="0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fr-FR" sz="2400" b="1" dirty="0" smtClean="0">
                <a:latin typeface="Times New Roman" pitchFamily="18" charset="0"/>
                <a:ea typeface="+mn-ea"/>
              </a:rPr>
              <a:t>率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f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(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z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) </a:t>
            </a:r>
            <a:r>
              <a:rPr lang="zh-CN" altLang="fr-FR" sz="2400" b="1" dirty="0" smtClean="0">
                <a:latin typeface="Times New Roman" pitchFamily="18" charset="0"/>
                <a:ea typeface="+mn-ea"/>
              </a:rPr>
              <a:t>和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f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(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x</a:t>
            </a:r>
            <a:r>
              <a:rPr lang="fr-FR" altLang="zh-CN" sz="2400" b="1" i="1" baseline="-25000" dirty="0" smtClean="0">
                <a:latin typeface="Times New Roman" pitchFamily="18" charset="0"/>
                <a:ea typeface="+mn-ea"/>
              </a:rPr>
              <a:t>i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)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（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i 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= 3, 4, ... , </a:t>
            </a:r>
            <a:r>
              <a:rPr lang="fr-FR" altLang="zh-CN" sz="2400" b="1" i="1" dirty="0" smtClean="0">
                <a:latin typeface="Times New Roman" pitchFamily="18" charset="0"/>
                <a:ea typeface="+mn-ea"/>
              </a:rPr>
              <a:t>k</a:t>
            </a:r>
            <a:r>
              <a:rPr lang="fr-FR" altLang="zh-CN" sz="2400" b="1" dirty="0" smtClean="0">
                <a:latin typeface="Times New Roman" pitchFamily="18" charset="0"/>
                <a:ea typeface="+mn-ea"/>
              </a:rPr>
              <a:t>+1</a:t>
            </a:r>
            <a:r>
              <a:rPr lang="zh-CN" altLang="fr-FR" sz="2400" b="1" dirty="0">
                <a:latin typeface="Times New Roman" pitchFamily="18" charset="0"/>
                <a:ea typeface="+mn-ea"/>
              </a:rPr>
              <a:t>）的最优前缀码的二叉树</a:t>
            </a:r>
            <a:r>
              <a:rPr lang="fr-FR" altLang="zh-CN" sz="2400" b="1" i="1" dirty="0">
                <a:latin typeface="Times New Roman" pitchFamily="18" charset="0"/>
                <a:ea typeface="+mn-ea"/>
              </a:rPr>
              <a:t>T’</a:t>
            </a:r>
            <a:r>
              <a:rPr lang="fr-FR" altLang="zh-CN" sz="2400" b="1" dirty="0">
                <a:latin typeface="Times New Roman" pitchFamily="18" charset="0"/>
                <a:ea typeface="+mn-ea"/>
              </a:rPr>
              <a:t>.</a:t>
            </a:r>
            <a:endParaRPr lang="zh-CN" altLang="en-US" sz="2400" b="1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653338" y="6356350"/>
            <a:ext cx="14192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5BDF6-2BAC-479A-8689-9FF8E3DFA023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80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4806"/>
            <a:ext cx="8229600" cy="3071813"/>
          </a:xfrm>
        </p:spPr>
        <p:txBody>
          <a:bodyPr/>
          <a:lstStyle/>
          <a:p>
            <a:pPr marL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fr-FR" sz="2400" b="1" dirty="0" smtClean="0">
                <a:latin typeface="Times New Roman" panose="02020603050405020304" pitchFamily="18" charset="0"/>
              </a:rPr>
              <a:t>把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和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作为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z 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的儿子附加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到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’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上，得到树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，那么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是关于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字符集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C 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= 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C’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－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{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z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})</a:t>
            </a:r>
            <a:r>
              <a:rPr lang="fr-FR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{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} 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的最优前缀码的二叉树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. 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  <a:p>
            <a:pPr mar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fr-FR" sz="2400" b="1" dirty="0" smtClean="0">
                <a:latin typeface="Times New Roman" panose="02020603050405020304" pitchFamily="18" charset="0"/>
              </a:rPr>
              <a:t>如若不然，存在更优的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树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*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.  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根据引理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1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，其最深层树叶是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，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且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*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)&lt;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).  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去掉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*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中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的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和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，根据引理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，所得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二叉树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*’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满足</a:t>
            </a:r>
          </a:p>
          <a:p>
            <a:pPr mar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fr-FR" sz="2400" b="1" dirty="0" smtClean="0">
                <a:latin typeface="Times New Roman" panose="02020603050405020304" pitchFamily="18" charset="0"/>
              </a:rPr>
              <a:t>   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   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*’)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＝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*)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－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)+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))&lt;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－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)+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fr-FR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)) =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T’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)</a:t>
            </a:r>
          </a:p>
          <a:p>
            <a:pPr mar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fr-FR" sz="2400" b="1" dirty="0" smtClean="0">
                <a:latin typeface="Times New Roman" panose="02020603050405020304" pitchFamily="18" charset="0"/>
              </a:rPr>
              <a:t>与 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’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是一棵关于</a:t>
            </a:r>
            <a:r>
              <a:rPr lang="fr-FR" altLang="zh-CN" sz="2400" b="1" i="1" dirty="0" smtClean="0">
                <a:latin typeface="Times New Roman" panose="02020603050405020304" pitchFamily="18" charset="0"/>
              </a:rPr>
              <a:t>C’</a:t>
            </a:r>
            <a:r>
              <a:rPr lang="zh-CN" altLang="fr-FR" sz="2400" b="1" dirty="0" smtClean="0">
                <a:latin typeface="Times New Roman" panose="02020603050405020304" pitchFamily="18" charset="0"/>
              </a:rPr>
              <a:t>的最优前缀码的二叉树矛盾</a:t>
            </a:r>
            <a:r>
              <a:rPr lang="fr-FR" altLang="zh-CN" sz="2400" b="1" dirty="0" smtClean="0">
                <a:latin typeface="Times New Roman" panose="02020603050405020304" pitchFamily="18" charset="0"/>
              </a:rPr>
              <a:t>.                       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62691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证明：归纳法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2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75782" name="组合 53"/>
          <p:cNvGrpSpPr>
            <a:grpSpLocks/>
          </p:cNvGrpSpPr>
          <p:nvPr/>
        </p:nvGrpSpPr>
        <p:grpSpPr bwMode="auto">
          <a:xfrm>
            <a:off x="1574800" y="4236619"/>
            <a:ext cx="5568950" cy="2335631"/>
            <a:chOff x="1574450" y="3643313"/>
            <a:chExt cx="5569318" cy="2428893"/>
          </a:xfrm>
        </p:grpSpPr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4071753" y="4643445"/>
              <a:ext cx="428653" cy="160339"/>
            </a:xfrm>
            <a:prstGeom prst="rightArrow">
              <a:avLst>
                <a:gd name="adj1" fmla="val 50000"/>
                <a:gd name="adj2" fmla="val 14361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75784" name="组合 52"/>
            <p:cNvGrpSpPr>
              <a:grpSpLocks/>
            </p:cNvGrpSpPr>
            <p:nvPr/>
          </p:nvGrpSpPr>
          <p:grpSpPr bwMode="auto">
            <a:xfrm>
              <a:off x="1574450" y="3643313"/>
              <a:ext cx="2140294" cy="2428893"/>
              <a:chOff x="1428728" y="3500437"/>
              <a:chExt cx="2140294" cy="2428893"/>
            </a:xfrm>
          </p:grpSpPr>
          <p:sp>
            <p:nvSpPr>
              <p:cNvPr id="75809" name="Text Box 11"/>
              <p:cNvSpPr txBox="1">
                <a:spLocks noChangeArrowheads="1"/>
              </p:cNvSpPr>
              <p:nvPr/>
            </p:nvSpPr>
            <p:spPr bwMode="auto">
              <a:xfrm>
                <a:off x="3286116" y="4339150"/>
                <a:ext cx="282906" cy="3757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zh-CN" sz="2400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75810" name="Text Box 8"/>
              <p:cNvSpPr txBox="1">
                <a:spLocks noChangeArrowheads="1"/>
              </p:cNvSpPr>
              <p:nvPr/>
            </p:nvSpPr>
            <p:spPr bwMode="auto">
              <a:xfrm>
                <a:off x="2214546" y="5447598"/>
                <a:ext cx="500066" cy="4817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81734" tIns="40867" rIns="81734" bIns="40867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1" i="1">
                    <a:latin typeface="Arial" panose="020B0604020202020204" pitchFamily="34" charset="0"/>
                    <a:cs typeface="Times New Roman" panose="02020603050405020304" pitchFamily="18" charset="0"/>
                  </a:rPr>
                  <a:t>’</a:t>
                </a:r>
                <a:endParaRPr lang="en-US" altLang="zh-CN" sz="2400" b="1">
                  <a:latin typeface="Arial" panose="020B0604020202020204" pitchFamily="34" charset="0"/>
                </a:endParaRPr>
              </a:p>
            </p:txBody>
          </p:sp>
          <p:grpSp>
            <p:nvGrpSpPr>
              <p:cNvPr id="75811" name="组合 47"/>
              <p:cNvGrpSpPr>
                <a:grpSpLocks/>
              </p:cNvGrpSpPr>
              <p:nvPr/>
            </p:nvGrpSpPr>
            <p:grpSpPr bwMode="auto">
              <a:xfrm>
                <a:off x="1428728" y="3500437"/>
                <a:ext cx="1785950" cy="1806234"/>
                <a:chOff x="1571604" y="3500437"/>
                <a:chExt cx="1785950" cy="1806234"/>
              </a:xfrm>
            </p:grpSpPr>
            <p:sp>
              <p:nvSpPr>
                <p:cNvPr id="75812" name="Line 38"/>
                <p:cNvSpPr>
                  <a:spLocks noChangeShapeType="1"/>
                </p:cNvSpPr>
                <p:nvPr/>
              </p:nvSpPr>
              <p:spPr bwMode="auto">
                <a:xfrm>
                  <a:off x="2928926" y="4071942"/>
                  <a:ext cx="357190" cy="5715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5813" name="组合 46"/>
                <p:cNvGrpSpPr>
                  <a:grpSpLocks/>
                </p:cNvGrpSpPr>
                <p:nvPr/>
              </p:nvGrpSpPr>
              <p:grpSpPr bwMode="auto">
                <a:xfrm>
                  <a:off x="1571604" y="3500437"/>
                  <a:ext cx="1785950" cy="1806234"/>
                  <a:chOff x="1857356" y="3500437"/>
                  <a:chExt cx="1785950" cy="1806234"/>
                </a:xfrm>
              </p:grpSpPr>
              <p:grpSp>
                <p:nvGrpSpPr>
                  <p:cNvPr id="75814" name="组合 45"/>
                  <p:cNvGrpSpPr>
                    <a:grpSpLocks/>
                  </p:cNvGrpSpPr>
                  <p:nvPr/>
                </p:nvGrpSpPr>
                <p:grpSpPr bwMode="auto">
                  <a:xfrm>
                    <a:off x="2000232" y="3500437"/>
                    <a:ext cx="1643074" cy="1806234"/>
                    <a:chOff x="2000232" y="3500437"/>
                    <a:chExt cx="1643074" cy="1806234"/>
                  </a:xfrm>
                </p:grpSpPr>
                <p:sp>
                  <p:nvSpPr>
                    <p:cNvPr id="75816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1706" y="4715729"/>
                      <a:ext cx="205740" cy="356345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817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8938" y="3714961"/>
                      <a:ext cx="205740" cy="356981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818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28926" y="4143380"/>
                      <a:ext cx="285752" cy="42862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819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00232" y="3679562"/>
                      <a:ext cx="885824" cy="1463949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820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6050" y="3500437"/>
                      <a:ext cx="308610" cy="31632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821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8860" y="3985469"/>
                      <a:ext cx="307658" cy="31632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822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1796" y="3985469"/>
                      <a:ext cx="308610" cy="31632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823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3108" y="4450917"/>
                      <a:ext cx="308610" cy="3172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824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6050" y="4450917"/>
                      <a:ext cx="308610" cy="3172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825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696" y="4451552"/>
                      <a:ext cx="308610" cy="3172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826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4576" y="4989391"/>
                      <a:ext cx="308610" cy="3172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5815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857356" y="4989391"/>
                    <a:ext cx="308610" cy="3172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75785" name="组合 51"/>
            <p:cNvGrpSpPr>
              <a:grpSpLocks/>
            </p:cNvGrpSpPr>
            <p:nvPr/>
          </p:nvGrpSpPr>
          <p:grpSpPr bwMode="auto">
            <a:xfrm>
              <a:off x="4857752" y="3699210"/>
              <a:ext cx="2286016" cy="2313078"/>
              <a:chOff x="4286248" y="3556334"/>
              <a:chExt cx="2286016" cy="2313078"/>
            </a:xfrm>
          </p:grpSpPr>
          <p:sp>
            <p:nvSpPr>
              <p:cNvPr id="75786" name="Text Box 43"/>
              <p:cNvSpPr txBox="1">
                <a:spLocks noChangeArrowheads="1"/>
              </p:cNvSpPr>
              <p:nvPr/>
            </p:nvSpPr>
            <p:spPr bwMode="auto">
              <a:xfrm>
                <a:off x="6215074" y="5357826"/>
                <a:ext cx="357190" cy="3207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baseline="-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5787" name="Text Box 42"/>
              <p:cNvSpPr txBox="1">
                <a:spLocks noChangeArrowheads="1"/>
              </p:cNvSpPr>
              <p:nvPr/>
            </p:nvSpPr>
            <p:spPr bwMode="auto">
              <a:xfrm>
                <a:off x="5640688" y="5356353"/>
                <a:ext cx="360072" cy="43010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baseline="-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Arial" panose="020B0604020202020204" pitchFamily="34" charset="0"/>
                </a:endParaRPr>
              </a:p>
            </p:txBody>
          </p:sp>
          <p:grpSp>
            <p:nvGrpSpPr>
              <p:cNvPr id="75788" name="组合 49"/>
              <p:cNvGrpSpPr>
                <a:grpSpLocks/>
              </p:cNvGrpSpPr>
              <p:nvPr/>
            </p:nvGrpSpPr>
            <p:grpSpPr bwMode="auto">
              <a:xfrm>
                <a:off x="4286248" y="3556334"/>
                <a:ext cx="2143140" cy="1833020"/>
                <a:chOff x="4000496" y="3556334"/>
                <a:chExt cx="2143140" cy="1833020"/>
              </a:xfrm>
            </p:grpSpPr>
            <p:sp>
              <p:nvSpPr>
                <p:cNvPr id="75791" name="Line 28"/>
                <p:cNvSpPr>
                  <a:spLocks noChangeShapeType="1"/>
                </p:cNvSpPr>
                <p:nvPr/>
              </p:nvSpPr>
              <p:spPr bwMode="auto">
                <a:xfrm>
                  <a:off x="5509268" y="4287101"/>
                  <a:ext cx="205740" cy="3563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143372" y="3590000"/>
                  <a:ext cx="1005824" cy="155351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3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437830" y="4786322"/>
                  <a:ext cx="205740" cy="3563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4" name="Line 25"/>
                <p:cNvSpPr>
                  <a:spLocks noChangeShapeType="1"/>
                </p:cNvSpPr>
                <p:nvPr/>
              </p:nvSpPr>
              <p:spPr bwMode="auto">
                <a:xfrm>
                  <a:off x="5795020" y="4786531"/>
                  <a:ext cx="205740" cy="35698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5" name="Line 24"/>
                <p:cNvSpPr>
                  <a:spLocks noChangeShapeType="1"/>
                </p:cNvSpPr>
                <p:nvPr/>
              </p:nvSpPr>
              <p:spPr bwMode="auto">
                <a:xfrm>
                  <a:off x="4531976" y="4786531"/>
                  <a:ext cx="205740" cy="35698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6" name="Line 23"/>
                <p:cNvSpPr>
                  <a:spLocks noChangeShapeType="1"/>
                </p:cNvSpPr>
                <p:nvPr/>
              </p:nvSpPr>
              <p:spPr bwMode="auto">
                <a:xfrm>
                  <a:off x="5149196" y="3678928"/>
                  <a:ext cx="205740" cy="35698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149196" y="4247083"/>
                  <a:ext cx="251460" cy="3963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5798" name="组合 48"/>
                <p:cNvGrpSpPr>
                  <a:grpSpLocks/>
                </p:cNvGrpSpPr>
                <p:nvPr/>
              </p:nvGrpSpPr>
              <p:grpSpPr bwMode="auto">
                <a:xfrm>
                  <a:off x="4000496" y="3556334"/>
                  <a:ext cx="2143140" cy="1833020"/>
                  <a:chOff x="4000496" y="3556334"/>
                  <a:chExt cx="2143140" cy="1833020"/>
                </a:xfrm>
              </p:grpSpPr>
              <p:sp>
                <p:nvSpPr>
                  <p:cNvPr id="7579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929190" y="3556334"/>
                    <a:ext cx="308610" cy="31632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572000" y="4041366"/>
                    <a:ext cx="307658" cy="31632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252066" y="4041366"/>
                    <a:ext cx="308610" cy="31632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6248" y="4540480"/>
                    <a:ext cx="308610" cy="3172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5000628" y="4506814"/>
                    <a:ext cx="308610" cy="3172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5549274" y="4507449"/>
                    <a:ext cx="308610" cy="3172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000496" y="5045288"/>
                    <a:ext cx="308610" cy="3172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634846" y="5045288"/>
                    <a:ext cx="308610" cy="3172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5835026" y="5072074"/>
                    <a:ext cx="308610" cy="31728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8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252066" y="5072074"/>
                    <a:ext cx="308610" cy="31728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5789" name="Text Box 7"/>
              <p:cNvSpPr txBox="1">
                <a:spLocks noChangeArrowheads="1"/>
              </p:cNvSpPr>
              <p:nvPr/>
            </p:nvSpPr>
            <p:spPr bwMode="auto">
              <a:xfrm>
                <a:off x="4929190" y="5572140"/>
                <a:ext cx="411480" cy="2972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81734" tIns="40867" rIns="81734" bIns="40867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5790" name="Text Box 11"/>
              <p:cNvSpPr txBox="1">
                <a:spLocks noChangeArrowheads="1"/>
              </p:cNvSpPr>
              <p:nvPr/>
            </p:nvSpPr>
            <p:spPr bwMode="auto">
              <a:xfrm>
                <a:off x="6215074" y="4410588"/>
                <a:ext cx="282906" cy="3757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zh-CN" sz="2400" b="1" i="1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4"/>
          <p:cNvSpPr>
            <a:spLocks noGrp="1" noChangeArrowheads="1"/>
          </p:cNvSpPr>
          <p:nvPr>
            <p:ph type="title"/>
          </p:nvPr>
        </p:nvSpPr>
        <p:spPr>
          <a:xfrm>
            <a:off x="457200" y="366712"/>
            <a:ext cx="8686800" cy="633413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树应用</a:t>
            </a:r>
            <a:r>
              <a:rPr lang="en-US" altLang="zh-CN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文件归并</a:t>
            </a:r>
          </a:p>
        </p:txBody>
      </p:sp>
      <p:sp>
        <p:nvSpPr>
          <p:cNvPr id="76803" name="内容占位符 54"/>
          <p:cNvSpPr>
            <a:spLocks noGrp="1"/>
          </p:cNvSpPr>
          <p:nvPr>
            <p:ph idx="1"/>
          </p:nvPr>
        </p:nvSpPr>
        <p:spPr>
          <a:xfrm>
            <a:off x="486628" y="1314450"/>
            <a:ext cx="8229600" cy="5400675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lang="zh-CN" altLang="en-US" sz="2400" b="1" dirty="0" smtClean="0"/>
              <a:t>问题：给定一组不同长度的排好序文件构成的集合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                 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 smtClean="0"/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其中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表示第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400" b="1" dirty="0" smtClean="0"/>
              <a:t>文件含有的项数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 使用二分归并将这些文件</a:t>
            </a:r>
            <a:endParaRPr lang="en-US" altLang="zh-CN" sz="2400" b="1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归并成一个有序的文件</a:t>
            </a:r>
            <a:r>
              <a:rPr lang="en-US" altLang="zh-CN" sz="2400" b="1" dirty="0" smtClean="0"/>
              <a:t>. 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归并过程对应于二叉树：文件为树叶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归并的文件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它们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的父结点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归并代价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最多的比较次数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：结点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归并代价为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+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总的代价：每个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文件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树叶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的深度乘以文件大小之和再减掉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归并次数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sz="2400" b="1" dirty="0" smtClean="0">
              <a:latin typeface="Times New Roman" panose="02020603050405020304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00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09938-B379-479D-8E82-40289F18EB5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800" smtClean="0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7680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580554"/>
              </p:ext>
            </p:extLst>
          </p:nvPr>
        </p:nvGraphicFramePr>
        <p:xfrm>
          <a:off x="3059832" y="5445224"/>
          <a:ext cx="2663106" cy="79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公式" r:id="rId4" imgW="1143000" imgH="342900" progId="Equation.3">
                  <p:embed/>
                </p:oleObj>
              </mc:Choice>
              <mc:Fallback>
                <p:oleObj name="公式" r:id="rId4" imgW="1143000" imgH="342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445224"/>
                        <a:ext cx="2663106" cy="796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90816-1B0F-4343-B37A-6316D9715C96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800" smtClean="0"/>
          </a:p>
        </p:txBody>
      </p:sp>
      <p:sp>
        <p:nvSpPr>
          <p:cNvPr id="7885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实例</a:t>
            </a:r>
            <a:endParaRPr lang="zh-CN" altLang="en-US" sz="4000" b="1" smtClean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-252413" y="4652963"/>
            <a:ext cx="5472113" cy="1081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78853" name="Group 30"/>
          <p:cNvGrpSpPr>
            <a:grpSpLocks noChangeAspect="1"/>
          </p:cNvGrpSpPr>
          <p:nvPr/>
        </p:nvGrpSpPr>
        <p:grpSpPr bwMode="auto">
          <a:xfrm>
            <a:off x="571500" y="1071563"/>
            <a:ext cx="4038600" cy="3787775"/>
            <a:chOff x="1800" y="1376"/>
            <a:chExt cx="3780" cy="3544"/>
          </a:xfrm>
        </p:grpSpPr>
        <p:sp>
          <p:nvSpPr>
            <p:cNvPr id="78876" name="AutoShape 31"/>
            <p:cNvSpPr>
              <a:spLocks noChangeAspect="1" noChangeArrowheads="1"/>
            </p:cNvSpPr>
            <p:nvPr/>
          </p:nvSpPr>
          <p:spPr bwMode="auto">
            <a:xfrm>
              <a:off x="1800" y="1376"/>
              <a:ext cx="3780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8877" name="Line 32"/>
            <p:cNvSpPr>
              <a:spLocks noChangeShapeType="1"/>
            </p:cNvSpPr>
            <p:nvPr/>
          </p:nvSpPr>
          <p:spPr bwMode="auto">
            <a:xfrm flipH="1">
              <a:off x="4320" y="2859"/>
              <a:ext cx="18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878" name="Group 33"/>
            <p:cNvGrpSpPr>
              <a:grpSpLocks/>
            </p:cNvGrpSpPr>
            <p:nvPr/>
          </p:nvGrpSpPr>
          <p:grpSpPr bwMode="auto">
            <a:xfrm>
              <a:off x="2340" y="2178"/>
              <a:ext cx="2700" cy="1872"/>
              <a:chOff x="2340" y="2334"/>
              <a:chExt cx="2700" cy="1872"/>
            </a:xfrm>
          </p:grpSpPr>
          <p:sp>
            <p:nvSpPr>
              <p:cNvPr id="78891" name="Line 34"/>
              <p:cNvSpPr>
                <a:spLocks noChangeShapeType="1"/>
              </p:cNvSpPr>
              <p:nvPr/>
            </p:nvSpPr>
            <p:spPr bwMode="auto">
              <a:xfrm flipH="1">
                <a:off x="2340" y="2334"/>
                <a:ext cx="1620" cy="18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2" name="Line 35"/>
              <p:cNvSpPr>
                <a:spLocks noChangeShapeType="1"/>
              </p:cNvSpPr>
              <p:nvPr/>
            </p:nvSpPr>
            <p:spPr bwMode="auto">
              <a:xfrm>
                <a:off x="2880" y="3738"/>
                <a:ext cx="0" cy="4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3" name="Line 36"/>
              <p:cNvSpPr>
                <a:spLocks noChangeShapeType="1"/>
              </p:cNvSpPr>
              <p:nvPr/>
            </p:nvSpPr>
            <p:spPr bwMode="auto">
              <a:xfrm>
                <a:off x="3420" y="3114"/>
                <a:ext cx="540" cy="10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4" name="Line 37"/>
              <p:cNvSpPr>
                <a:spLocks noChangeShapeType="1"/>
              </p:cNvSpPr>
              <p:nvPr/>
            </p:nvSpPr>
            <p:spPr bwMode="auto">
              <a:xfrm flipH="1">
                <a:off x="3420" y="3582"/>
                <a:ext cx="180" cy="6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5" name="Line 38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1080" cy="12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79" name="Text Box 50"/>
            <p:cNvSpPr txBox="1">
              <a:spLocks noChangeArrowheads="1"/>
            </p:cNvSpPr>
            <p:nvPr/>
          </p:nvSpPr>
          <p:spPr bwMode="auto">
            <a:xfrm>
              <a:off x="2879" y="4451"/>
              <a:ext cx="2236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868" tIns="43434" rIns="86868" bIns="43434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Arial" panose="020B0604020202020204" pitchFamily="34" charset="0"/>
                </a:rPr>
                <a:t>顺序归并</a:t>
              </a:r>
            </a:p>
          </p:txBody>
        </p:sp>
        <p:sp>
          <p:nvSpPr>
            <p:cNvPr id="78880" name="Oval 39"/>
            <p:cNvSpPr>
              <a:spLocks noChangeArrowheads="1"/>
            </p:cNvSpPr>
            <p:nvPr/>
          </p:nvSpPr>
          <p:spPr bwMode="auto">
            <a:xfrm>
              <a:off x="3240" y="3894"/>
              <a:ext cx="476" cy="369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1" name="Oval 40"/>
            <p:cNvSpPr>
              <a:spLocks noChangeArrowheads="1"/>
            </p:cNvSpPr>
            <p:nvPr/>
          </p:nvSpPr>
          <p:spPr bwMode="auto">
            <a:xfrm>
              <a:off x="2700" y="3270"/>
              <a:ext cx="476" cy="3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2" name="Oval 41"/>
            <p:cNvSpPr>
              <a:spLocks noChangeArrowheads="1"/>
            </p:cNvSpPr>
            <p:nvPr/>
          </p:nvSpPr>
          <p:spPr bwMode="auto">
            <a:xfrm>
              <a:off x="2700" y="3894"/>
              <a:ext cx="476" cy="369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3" name="Oval 42"/>
            <p:cNvSpPr>
              <a:spLocks noChangeArrowheads="1"/>
            </p:cNvSpPr>
            <p:nvPr/>
          </p:nvSpPr>
          <p:spPr bwMode="auto">
            <a:xfrm>
              <a:off x="4860" y="3270"/>
              <a:ext cx="476" cy="369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4" name="Oval 43"/>
            <p:cNvSpPr>
              <a:spLocks noChangeArrowheads="1"/>
            </p:cNvSpPr>
            <p:nvPr/>
          </p:nvSpPr>
          <p:spPr bwMode="auto">
            <a:xfrm>
              <a:off x="2160" y="3894"/>
              <a:ext cx="476" cy="369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5" name="Oval 44"/>
            <p:cNvSpPr>
              <a:spLocks noChangeArrowheads="1"/>
            </p:cNvSpPr>
            <p:nvPr/>
          </p:nvSpPr>
          <p:spPr bwMode="auto">
            <a:xfrm>
              <a:off x="3780" y="3894"/>
              <a:ext cx="476" cy="369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6" name="Oval 45"/>
            <p:cNvSpPr>
              <a:spLocks noChangeArrowheads="1"/>
            </p:cNvSpPr>
            <p:nvPr/>
          </p:nvSpPr>
          <p:spPr bwMode="auto">
            <a:xfrm>
              <a:off x="4140" y="3270"/>
              <a:ext cx="476" cy="369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7" name="Oval 46"/>
            <p:cNvSpPr>
              <a:spLocks noChangeArrowheads="1"/>
            </p:cNvSpPr>
            <p:nvPr/>
          </p:nvSpPr>
          <p:spPr bwMode="auto">
            <a:xfrm>
              <a:off x="3478" y="3268"/>
              <a:ext cx="476" cy="3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73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8" name="Oval 47"/>
            <p:cNvSpPr>
              <a:spLocks noChangeArrowheads="1"/>
            </p:cNvSpPr>
            <p:nvPr/>
          </p:nvSpPr>
          <p:spPr bwMode="auto">
            <a:xfrm>
              <a:off x="4320" y="2646"/>
              <a:ext cx="476" cy="3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89" name="Oval 48"/>
            <p:cNvSpPr>
              <a:spLocks noChangeArrowheads="1"/>
            </p:cNvSpPr>
            <p:nvPr/>
          </p:nvSpPr>
          <p:spPr bwMode="auto">
            <a:xfrm>
              <a:off x="3123" y="2693"/>
              <a:ext cx="477" cy="3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104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90" name="Oval 49"/>
            <p:cNvSpPr>
              <a:spLocks noChangeArrowheads="1"/>
            </p:cNvSpPr>
            <p:nvPr/>
          </p:nvSpPr>
          <p:spPr bwMode="auto">
            <a:xfrm>
              <a:off x="3780" y="2022"/>
              <a:ext cx="476" cy="3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192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854" name="Group 51"/>
          <p:cNvGrpSpPr>
            <a:grpSpLocks noChangeAspect="1"/>
          </p:cNvGrpSpPr>
          <p:nvPr/>
        </p:nvGrpSpPr>
        <p:grpSpPr bwMode="auto">
          <a:xfrm>
            <a:off x="4565650" y="1428750"/>
            <a:ext cx="4006850" cy="3251200"/>
            <a:chOff x="6474" y="8792"/>
            <a:chExt cx="3720" cy="3126"/>
          </a:xfrm>
        </p:grpSpPr>
        <p:sp>
          <p:nvSpPr>
            <p:cNvPr id="78857" name="AutoShape 52"/>
            <p:cNvSpPr>
              <a:spLocks noChangeAspect="1" noChangeArrowheads="1"/>
            </p:cNvSpPr>
            <p:nvPr/>
          </p:nvSpPr>
          <p:spPr bwMode="auto">
            <a:xfrm>
              <a:off x="6474" y="8792"/>
              <a:ext cx="3587" cy="3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8858" name="Line 53"/>
            <p:cNvSpPr>
              <a:spLocks noChangeShapeType="1"/>
            </p:cNvSpPr>
            <p:nvPr/>
          </p:nvSpPr>
          <p:spPr bwMode="auto">
            <a:xfrm flipH="1">
              <a:off x="9057" y="9713"/>
              <a:ext cx="172" cy="5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Line 54"/>
            <p:cNvSpPr>
              <a:spLocks noChangeShapeType="1"/>
            </p:cNvSpPr>
            <p:nvPr/>
          </p:nvSpPr>
          <p:spPr bwMode="auto">
            <a:xfrm flipH="1">
              <a:off x="6824" y="9063"/>
              <a:ext cx="1890" cy="22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55"/>
            <p:cNvSpPr>
              <a:spLocks noChangeShapeType="1"/>
            </p:cNvSpPr>
            <p:nvPr/>
          </p:nvSpPr>
          <p:spPr bwMode="auto">
            <a:xfrm>
              <a:off x="7339" y="10850"/>
              <a:ext cx="172" cy="5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56"/>
            <p:cNvSpPr>
              <a:spLocks noChangeShapeType="1"/>
            </p:cNvSpPr>
            <p:nvPr/>
          </p:nvSpPr>
          <p:spPr bwMode="auto">
            <a:xfrm>
              <a:off x="8198" y="9509"/>
              <a:ext cx="344" cy="7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Line 57"/>
            <p:cNvSpPr>
              <a:spLocks noChangeShapeType="1"/>
            </p:cNvSpPr>
            <p:nvPr/>
          </p:nvSpPr>
          <p:spPr bwMode="auto">
            <a:xfrm>
              <a:off x="7683" y="10254"/>
              <a:ext cx="343" cy="5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Line 58"/>
            <p:cNvSpPr>
              <a:spLocks noChangeShapeType="1"/>
            </p:cNvSpPr>
            <p:nvPr/>
          </p:nvSpPr>
          <p:spPr bwMode="auto">
            <a:xfrm>
              <a:off x="8714" y="9063"/>
              <a:ext cx="1031" cy="11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4" name="Oval 59"/>
            <p:cNvSpPr>
              <a:spLocks noChangeArrowheads="1"/>
            </p:cNvSpPr>
            <p:nvPr/>
          </p:nvSpPr>
          <p:spPr bwMode="auto">
            <a:xfrm>
              <a:off x="7683" y="10552"/>
              <a:ext cx="454" cy="35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65" name="Oval 60"/>
            <p:cNvSpPr>
              <a:spLocks noChangeArrowheads="1"/>
            </p:cNvSpPr>
            <p:nvPr/>
          </p:nvSpPr>
          <p:spPr bwMode="auto">
            <a:xfrm>
              <a:off x="6995" y="10552"/>
              <a:ext cx="455" cy="35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66" name="Oval 61"/>
            <p:cNvSpPr>
              <a:spLocks noChangeArrowheads="1"/>
            </p:cNvSpPr>
            <p:nvPr/>
          </p:nvSpPr>
          <p:spPr bwMode="auto">
            <a:xfrm>
              <a:off x="7228" y="11147"/>
              <a:ext cx="455" cy="35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67" name="Oval 62"/>
            <p:cNvSpPr>
              <a:spLocks noChangeArrowheads="1"/>
            </p:cNvSpPr>
            <p:nvPr/>
          </p:nvSpPr>
          <p:spPr bwMode="auto">
            <a:xfrm>
              <a:off x="8198" y="10051"/>
              <a:ext cx="455" cy="35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68" name="Oval 63"/>
            <p:cNvSpPr>
              <a:spLocks noChangeArrowheads="1"/>
            </p:cNvSpPr>
            <p:nvPr/>
          </p:nvSpPr>
          <p:spPr bwMode="auto">
            <a:xfrm>
              <a:off x="6652" y="11147"/>
              <a:ext cx="454" cy="35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69" name="Oval 64"/>
            <p:cNvSpPr>
              <a:spLocks noChangeArrowheads="1"/>
            </p:cNvSpPr>
            <p:nvPr/>
          </p:nvSpPr>
          <p:spPr bwMode="auto">
            <a:xfrm>
              <a:off x="9401" y="10105"/>
              <a:ext cx="454" cy="35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70" name="Oval 65"/>
            <p:cNvSpPr>
              <a:spLocks noChangeArrowheads="1"/>
            </p:cNvSpPr>
            <p:nvPr/>
          </p:nvSpPr>
          <p:spPr bwMode="auto">
            <a:xfrm>
              <a:off x="8885" y="10105"/>
              <a:ext cx="455" cy="35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71" name="Oval 66"/>
            <p:cNvSpPr>
              <a:spLocks noChangeArrowheads="1"/>
            </p:cNvSpPr>
            <p:nvPr/>
          </p:nvSpPr>
          <p:spPr bwMode="auto">
            <a:xfrm>
              <a:off x="7511" y="10051"/>
              <a:ext cx="454" cy="35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72" name="Oval 67"/>
            <p:cNvSpPr>
              <a:spLocks noChangeArrowheads="1"/>
            </p:cNvSpPr>
            <p:nvPr/>
          </p:nvSpPr>
          <p:spPr bwMode="auto">
            <a:xfrm>
              <a:off x="9057" y="9509"/>
              <a:ext cx="455" cy="35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73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73" name="Oval 68"/>
            <p:cNvSpPr>
              <a:spLocks noChangeArrowheads="1"/>
            </p:cNvSpPr>
            <p:nvPr/>
          </p:nvSpPr>
          <p:spPr bwMode="auto">
            <a:xfrm>
              <a:off x="8026" y="9509"/>
              <a:ext cx="455" cy="35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119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74" name="Oval 69"/>
            <p:cNvSpPr>
              <a:spLocks noChangeArrowheads="1"/>
            </p:cNvSpPr>
            <p:nvPr/>
          </p:nvSpPr>
          <p:spPr bwMode="auto">
            <a:xfrm>
              <a:off x="8536" y="8854"/>
              <a:ext cx="454" cy="42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192</a:t>
              </a:r>
              <a:endParaRPr lang="zh-CN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75" name="Text Box 70"/>
            <p:cNvSpPr txBox="1">
              <a:spLocks noChangeArrowheads="1"/>
            </p:cNvSpPr>
            <p:nvPr/>
          </p:nvSpPr>
          <p:spPr bwMode="auto">
            <a:xfrm>
              <a:off x="7880" y="11471"/>
              <a:ext cx="2314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868" tIns="43434" rIns="86868" bIns="43434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Huffman</a:t>
              </a:r>
              <a:r>
                <a:rPr lang="zh-CN" altLang="en-US" sz="2000" b="1">
                  <a:latin typeface="Arial" panose="020B0604020202020204" pitchFamily="34" charset="0"/>
                </a:rPr>
                <a:t>树归并</a:t>
              </a:r>
            </a:p>
          </p:txBody>
        </p:sp>
      </p:grpSp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428625" y="4857750"/>
            <a:ext cx="871537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274638"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代价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4638"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顺序归并：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(21+10+32+41)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3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+(18+70)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25=483</a:t>
            </a:r>
          </a:p>
          <a:p>
            <a:pPr indent="274638">
              <a:spcBef>
                <a:spcPts val="600"/>
              </a:spcBef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Huffman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树归并：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(10+18)4+213+(70+41+32)25=456</a:t>
            </a:r>
          </a:p>
        </p:txBody>
      </p:sp>
      <p:sp>
        <p:nvSpPr>
          <p:cNvPr id="78856" name="矩形 29"/>
          <p:cNvSpPr>
            <a:spLocks noChangeArrowheads="1"/>
          </p:cNvSpPr>
          <p:nvPr/>
        </p:nvSpPr>
        <p:spPr bwMode="auto">
          <a:xfrm>
            <a:off x="655285" y="1089608"/>
            <a:ext cx="735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21,10,32,41,18,70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A7B37-D738-4B62-B426-5BD8779A03F1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800" smtClean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55625" y="1458513"/>
            <a:ext cx="803275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</a:rPr>
              <a:t>无向连通带权</a:t>
            </a:r>
            <a:r>
              <a:rPr lang="zh-CN" altLang="en-US" sz="2400" b="1" dirty="0" smtClean="0">
                <a:latin typeface="Times New Roman" pitchFamily="18" charset="0"/>
              </a:rPr>
              <a:t>图 </a:t>
            </a:r>
            <a:r>
              <a:rPr lang="en-US" altLang="zh-CN" sz="2400" b="1" i="1" dirty="0" smtClean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=(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是边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的权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的一棵生成树是包含了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的所有顶点的树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树中各边的权之和称为树的权，具有最小权的生成树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称为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最小生成树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4.1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连通图，那么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的生成树当且仅当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条边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 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ts val="600"/>
              </a:spcBef>
              <a:buFontTx/>
              <a:buAutoNum type="arabicParenBoth" startAt="2"/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的生成树，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含有一个圈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回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ts val="600"/>
              </a:spcBef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路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457200" indent="-457200" eaLnBrk="1" hangingPunct="1">
              <a:spcBef>
                <a:spcPts val="2400"/>
              </a:spcBef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问题：给定连通带权图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，求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的一棵最小生成树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ts val="1800"/>
              </a:spcBef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算法：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算法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ts val="600"/>
              </a:spcBef>
              <a:defRPr/>
            </a:pPr>
            <a:endParaRPr lang="zh-CN" altLang="en-US" sz="2400" dirty="0">
              <a:latin typeface="Arial" charset="0"/>
            </a:endParaRPr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90315"/>
            <a:ext cx="8229600" cy="706437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4.4.2 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 最小生成树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3"/>
          <p:cNvGrpSpPr>
            <a:grpSpLocks/>
          </p:cNvGrpSpPr>
          <p:nvPr/>
        </p:nvGrpSpPr>
        <p:grpSpPr bwMode="auto">
          <a:xfrm>
            <a:off x="4933950" y="3568700"/>
            <a:ext cx="2995613" cy="2955925"/>
            <a:chOff x="385" y="1117"/>
            <a:chExt cx="2177" cy="2132"/>
          </a:xfrm>
        </p:grpSpPr>
        <p:grpSp>
          <p:nvGrpSpPr>
            <p:cNvPr id="82994" name="Group 4"/>
            <p:cNvGrpSpPr>
              <a:grpSpLocks/>
            </p:cNvGrpSpPr>
            <p:nvPr/>
          </p:nvGrpSpPr>
          <p:grpSpPr bwMode="auto">
            <a:xfrm>
              <a:off x="386" y="1117"/>
              <a:ext cx="2176" cy="2008"/>
              <a:chOff x="476" y="1026"/>
              <a:chExt cx="1270" cy="1179"/>
            </a:xfrm>
          </p:grpSpPr>
          <p:sp>
            <p:nvSpPr>
              <p:cNvPr id="83005" name="Line 5"/>
              <p:cNvSpPr>
                <a:spLocks noChangeShapeType="1"/>
              </p:cNvSpPr>
              <p:nvPr/>
            </p:nvSpPr>
            <p:spPr bwMode="auto">
              <a:xfrm flipH="1">
                <a:off x="703" y="1207"/>
                <a:ext cx="272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6" name="Line 6"/>
              <p:cNvSpPr>
                <a:spLocks noChangeShapeType="1"/>
              </p:cNvSpPr>
              <p:nvPr/>
            </p:nvSpPr>
            <p:spPr bwMode="auto">
              <a:xfrm>
                <a:off x="657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7" name="Line 7"/>
              <p:cNvSpPr>
                <a:spLocks noChangeShapeType="1"/>
              </p:cNvSpPr>
              <p:nvPr/>
            </p:nvSpPr>
            <p:spPr bwMode="auto">
              <a:xfrm>
                <a:off x="748" y="161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8" name="Line 8"/>
              <p:cNvSpPr>
                <a:spLocks noChangeShapeType="1"/>
              </p:cNvSpPr>
              <p:nvPr/>
            </p:nvSpPr>
            <p:spPr bwMode="auto">
              <a:xfrm>
                <a:off x="1111" y="129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9" name="Line 9"/>
              <p:cNvSpPr>
                <a:spLocks noChangeShapeType="1"/>
              </p:cNvSpPr>
              <p:nvPr/>
            </p:nvSpPr>
            <p:spPr bwMode="auto">
              <a:xfrm flipH="1">
                <a:off x="884" y="1706"/>
                <a:ext cx="136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0" name="Line 10"/>
              <p:cNvSpPr>
                <a:spLocks noChangeShapeType="1"/>
              </p:cNvSpPr>
              <p:nvPr/>
            </p:nvSpPr>
            <p:spPr bwMode="auto">
              <a:xfrm>
                <a:off x="1247" y="161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1" name="Line 11"/>
              <p:cNvSpPr>
                <a:spLocks noChangeShapeType="1"/>
              </p:cNvSpPr>
              <p:nvPr/>
            </p:nvSpPr>
            <p:spPr bwMode="auto">
              <a:xfrm>
                <a:off x="1156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2" name="Line 12"/>
              <p:cNvSpPr>
                <a:spLocks noChangeShapeType="1"/>
              </p:cNvSpPr>
              <p:nvPr/>
            </p:nvSpPr>
            <p:spPr bwMode="auto">
              <a:xfrm>
                <a:off x="975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3" name="Line 13"/>
              <p:cNvSpPr>
                <a:spLocks noChangeShapeType="1"/>
              </p:cNvSpPr>
              <p:nvPr/>
            </p:nvSpPr>
            <p:spPr bwMode="auto">
              <a:xfrm flipH="1">
                <a:off x="1474" y="1752"/>
                <a:ext cx="9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4" name="Line 14"/>
              <p:cNvSpPr>
                <a:spLocks noChangeShapeType="1"/>
              </p:cNvSpPr>
              <p:nvPr/>
            </p:nvSpPr>
            <p:spPr bwMode="auto">
              <a:xfrm>
                <a:off x="1202" y="1207"/>
                <a:ext cx="317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5" name="Oval 15"/>
              <p:cNvSpPr>
                <a:spLocks noChangeArrowheads="1"/>
              </p:cNvSpPr>
              <p:nvPr/>
            </p:nvSpPr>
            <p:spPr bwMode="auto">
              <a:xfrm>
                <a:off x="975" y="1026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3016" name="Oval 16"/>
              <p:cNvSpPr>
                <a:spLocks noChangeArrowheads="1"/>
              </p:cNvSpPr>
              <p:nvPr/>
            </p:nvSpPr>
            <p:spPr bwMode="auto">
              <a:xfrm>
                <a:off x="476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3017" name="Oval 17"/>
              <p:cNvSpPr>
                <a:spLocks noChangeArrowheads="1"/>
              </p:cNvSpPr>
              <p:nvPr/>
            </p:nvSpPr>
            <p:spPr bwMode="auto">
              <a:xfrm>
                <a:off x="1474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3018" name="Oval 18"/>
              <p:cNvSpPr>
                <a:spLocks noChangeArrowheads="1"/>
              </p:cNvSpPr>
              <p:nvPr/>
            </p:nvSpPr>
            <p:spPr bwMode="auto">
              <a:xfrm>
                <a:off x="975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3019" name="Oval 19"/>
              <p:cNvSpPr>
                <a:spLocks noChangeArrowheads="1"/>
              </p:cNvSpPr>
              <p:nvPr/>
            </p:nvSpPr>
            <p:spPr bwMode="auto">
              <a:xfrm>
                <a:off x="703" y="1933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83020" name="Oval 2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82995" name="Text Box 21"/>
            <p:cNvSpPr txBox="1">
              <a:spLocks noChangeArrowheads="1"/>
            </p:cNvSpPr>
            <p:nvPr/>
          </p:nvSpPr>
          <p:spPr bwMode="auto">
            <a:xfrm>
              <a:off x="752" y="150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2996" name="Text Box 22"/>
            <p:cNvSpPr txBox="1">
              <a:spLocks noChangeArrowheads="1"/>
            </p:cNvSpPr>
            <p:nvPr/>
          </p:nvSpPr>
          <p:spPr bwMode="auto">
            <a:xfrm>
              <a:off x="1432" y="16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2997" name="Text Box 23"/>
            <p:cNvSpPr txBox="1">
              <a:spLocks noChangeArrowheads="1"/>
            </p:cNvSpPr>
            <p:nvPr/>
          </p:nvSpPr>
          <p:spPr bwMode="auto">
            <a:xfrm>
              <a:off x="1863" y="141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2998" name="Text Box 24"/>
            <p:cNvSpPr txBox="1">
              <a:spLocks noChangeArrowheads="1"/>
            </p:cNvSpPr>
            <p:nvPr/>
          </p:nvSpPr>
          <p:spPr bwMode="auto">
            <a:xfrm>
              <a:off x="851" y="187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2999" name="Text Box 25"/>
            <p:cNvSpPr txBox="1">
              <a:spLocks noChangeArrowheads="1"/>
            </p:cNvSpPr>
            <p:nvPr/>
          </p:nvSpPr>
          <p:spPr bwMode="auto">
            <a:xfrm>
              <a:off x="975" y="2327"/>
              <a:ext cx="22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3000" name="Text Box 26"/>
            <p:cNvSpPr txBox="1">
              <a:spLocks noChangeArrowheads="1"/>
            </p:cNvSpPr>
            <p:nvPr/>
          </p:nvSpPr>
          <p:spPr bwMode="auto">
            <a:xfrm>
              <a:off x="616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3001" name="Text Box 27"/>
            <p:cNvSpPr txBox="1">
              <a:spLocks noChangeArrowheads="1"/>
            </p:cNvSpPr>
            <p:nvPr/>
          </p:nvSpPr>
          <p:spPr bwMode="auto">
            <a:xfrm>
              <a:off x="1296" y="2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3002" name="Text Box 28"/>
            <p:cNvSpPr txBox="1">
              <a:spLocks noChangeArrowheads="1"/>
            </p:cNvSpPr>
            <p:nvPr/>
          </p:nvSpPr>
          <p:spPr bwMode="auto">
            <a:xfrm>
              <a:off x="1751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3003" name="Text Box 29"/>
            <p:cNvSpPr txBox="1">
              <a:spLocks noChangeArrowheads="1"/>
            </p:cNvSpPr>
            <p:nvPr/>
          </p:nvSpPr>
          <p:spPr bwMode="auto">
            <a:xfrm>
              <a:off x="1629" y="232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3004" name="Text Box 30"/>
            <p:cNvSpPr txBox="1">
              <a:spLocks noChangeArrowheads="1"/>
            </p:cNvSpPr>
            <p:nvPr/>
          </p:nvSpPr>
          <p:spPr bwMode="auto">
            <a:xfrm>
              <a:off x="2113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294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99293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F890C-4065-4280-97D7-F8F8B5B83078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800" smtClean="0"/>
          </a:p>
        </p:txBody>
      </p:sp>
      <p:grpSp>
        <p:nvGrpSpPr>
          <p:cNvPr id="82948" name="Group 3"/>
          <p:cNvGrpSpPr>
            <a:grpSpLocks/>
          </p:cNvGrpSpPr>
          <p:nvPr/>
        </p:nvGrpSpPr>
        <p:grpSpPr bwMode="auto">
          <a:xfrm>
            <a:off x="1071563" y="3713163"/>
            <a:ext cx="2995612" cy="2955925"/>
            <a:chOff x="385" y="1117"/>
            <a:chExt cx="2177" cy="2132"/>
          </a:xfrm>
        </p:grpSpPr>
        <p:grpSp>
          <p:nvGrpSpPr>
            <p:cNvPr id="82967" name="Group 4"/>
            <p:cNvGrpSpPr>
              <a:grpSpLocks/>
            </p:cNvGrpSpPr>
            <p:nvPr/>
          </p:nvGrpSpPr>
          <p:grpSpPr bwMode="auto">
            <a:xfrm>
              <a:off x="385" y="1117"/>
              <a:ext cx="2177" cy="2009"/>
              <a:chOff x="476" y="1026"/>
              <a:chExt cx="1270" cy="1179"/>
            </a:xfrm>
          </p:grpSpPr>
          <p:sp>
            <p:nvSpPr>
              <p:cNvPr id="82978" name="Line 5"/>
              <p:cNvSpPr>
                <a:spLocks noChangeShapeType="1"/>
              </p:cNvSpPr>
              <p:nvPr/>
            </p:nvSpPr>
            <p:spPr bwMode="auto">
              <a:xfrm flipH="1">
                <a:off x="703" y="1207"/>
                <a:ext cx="272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9" name="Line 6"/>
              <p:cNvSpPr>
                <a:spLocks noChangeShapeType="1"/>
              </p:cNvSpPr>
              <p:nvPr/>
            </p:nvSpPr>
            <p:spPr bwMode="auto">
              <a:xfrm>
                <a:off x="657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0" name="Line 7"/>
              <p:cNvSpPr>
                <a:spLocks noChangeShapeType="1"/>
              </p:cNvSpPr>
              <p:nvPr/>
            </p:nvSpPr>
            <p:spPr bwMode="auto">
              <a:xfrm>
                <a:off x="748" y="161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1" name="Line 8"/>
              <p:cNvSpPr>
                <a:spLocks noChangeShapeType="1"/>
              </p:cNvSpPr>
              <p:nvPr/>
            </p:nvSpPr>
            <p:spPr bwMode="auto">
              <a:xfrm>
                <a:off x="1111" y="129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2" name="Line 9"/>
              <p:cNvSpPr>
                <a:spLocks noChangeShapeType="1"/>
              </p:cNvSpPr>
              <p:nvPr/>
            </p:nvSpPr>
            <p:spPr bwMode="auto">
              <a:xfrm flipH="1">
                <a:off x="884" y="1706"/>
                <a:ext cx="136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3" name="Line 10"/>
              <p:cNvSpPr>
                <a:spLocks noChangeShapeType="1"/>
              </p:cNvSpPr>
              <p:nvPr/>
            </p:nvSpPr>
            <p:spPr bwMode="auto">
              <a:xfrm>
                <a:off x="1247" y="161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4" name="Line 11"/>
              <p:cNvSpPr>
                <a:spLocks noChangeShapeType="1"/>
              </p:cNvSpPr>
              <p:nvPr/>
            </p:nvSpPr>
            <p:spPr bwMode="auto">
              <a:xfrm>
                <a:off x="1156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5" name="Line 12"/>
              <p:cNvSpPr>
                <a:spLocks noChangeShapeType="1"/>
              </p:cNvSpPr>
              <p:nvPr/>
            </p:nvSpPr>
            <p:spPr bwMode="auto">
              <a:xfrm>
                <a:off x="975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6" name="Line 13"/>
              <p:cNvSpPr>
                <a:spLocks noChangeShapeType="1"/>
              </p:cNvSpPr>
              <p:nvPr/>
            </p:nvSpPr>
            <p:spPr bwMode="auto">
              <a:xfrm flipH="1">
                <a:off x="1474" y="1752"/>
                <a:ext cx="9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7" name="Line 14"/>
              <p:cNvSpPr>
                <a:spLocks noChangeShapeType="1"/>
              </p:cNvSpPr>
              <p:nvPr/>
            </p:nvSpPr>
            <p:spPr bwMode="auto">
              <a:xfrm>
                <a:off x="1202" y="1207"/>
                <a:ext cx="317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8" name="Oval 15"/>
              <p:cNvSpPr>
                <a:spLocks noChangeArrowheads="1"/>
              </p:cNvSpPr>
              <p:nvPr/>
            </p:nvSpPr>
            <p:spPr bwMode="auto">
              <a:xfrm>
                <a:off x="975" y="1026"/>
                <a:ext cx="272" cy="27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989" name="Oval 16"/>
              <p:cNvSpPr>
                <a:spLocks noChangeArrowheads="1"/>
              </p:cNvSpPr>
              <p:nvPr/>
            </p:nvSpPr>
            <p:spPr bwMode="auto">
              <a:xfrm>
                <a:off x="476" y="1480"/>
                <a:ext cx="272" cy="27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2990" name="Oval 17"/>
              <p:cNvSpPr>
                <a:spLocks noChangeArrowheads="1"/>
              </p:cNvSpPr>
              <p:nvPr/>
            </p:nvSpPr>
            <p:spPr bwMode="auto">
              <a:xfrm>
                <a:off x="1474" y="1480"/>
                <a:ext cx="272" cy="27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2991" name="Oval 18"/>
              <p:cNvSpPr>
                <a:spLocks noChangeArrowheads="1"/>
              </p:cNvSpPr>
              <p:nvPr/>
            </p:nvSpPr>
            <p:spPr bwMode="auto">
              <a:xfrm>
                <a:off x="975" y="1480"/>
                <a:ext cx="272" cy="27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2992" name="Oval 19"/>
              <p:cNvSpPr>
                <a:spLocks noChangeArrowheads="1"/>
              </p:cNvSpPr>
              <p:nvPr/>
            </p:nvSpPr>
            <p:spPr bwMode="auto">
              <a:xfrm>
                <a:off x="703" y="1933"/>
                <a:ext cx="272" cy="27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82993" name="Oval 20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272" cy="27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82968" name="Text Box 21"/>
            <p:cNvSpPr txBox="1">
              <a:spLocks noChangeArrowheads="1"/>
            </p:cNvSpPr>
            <p:nvPr/>
          </p:nvSpPr>
          <p:spPr bwMode="auto">
            <a:xfrm>
              <a:off x="752" y="150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2969" name="Text Box 22"/>
            <p:cNvSpPr txBox="1">
              <a:spLocks noChangeArrowheads="1"/>
            </p:cNvSpPr>
            <p:nvPr/>
          </p:nvSpPr>
          <p:spPr bwMode="auto">
            <a:xfrm>
              <a:off x="1432" y="16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2970" name="Text Box 23"/>
            <p:cNvSpPr txBox="1">
              <a:spLocks noChangeArrowheads="1"/>
            </p:cNvSpPr>
            <p:nvPr/>
          </p:nvSpPr>
          <p:spPr bwMode="auto">
            <a:xfrm>
              <a:off x="1863" y="141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2971" name="Text Box 24"/>
            <p:cNvSpPr txBox="1">
              <a:spLocks noChangeArrowheads="1"/>
            </p:cNvSpPr>
            <p:nvPr/>
          </p:nvSpPr>
          <p:spPr bwMode="auto">
            <a:xfrm>
              <a:off x="851" y="187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2972" name="Text Box 25"/>
            <p:cNvSpPr txBox="1">
              <a:spLocks noChangeArrowheads="1"/>
            </p:cNvSpPr>
            <p:nvPr/>
          </p:nvSpPr>
          <p:spPr bwMode="auto">
            <a:xfrm>
              <a:off x="975" y="2327"/>
              <a:ext cx="22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2973" name="Text Box 26"/>
            <p:cNvSpPr txBox="1">
              <a:spLocks noChangeArrowheads="1"/>
            </p:cNvSpPr>
            <p:nvPr/>
          </p:nvSpPr>
          <p:spPr bwMode="auto">
            <a:xfrm>
              <a:off x="616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974" name="Text Box 27"/>
            <p:cNvSpPr txBox="1">
              <a:spLocks noChangeArrowheads="1"/>
            </p:cNvSpPr>
            <p:nvPr/>
          </p:nvSpPr>
          <p:spPr bwMode="auto">
            <a:xfrm>
              <a:off x="1296" y="2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2975" name="Text Box 28"/>
            <p:cNvSpPr txBox="1">
              <a:spLocks noChangeArrowheads="1"/>
            </p:cNvSpPr>
            <p:nvPr/>
          </p:nvSpPr>
          <p:spPr bwMode="auto">
            <a:xfrm>
              <a:off x="1751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2976" name="Text Box 29"/>
            <p:cNvSpPr txBox="1">
              <a:spLocks noChangeArrowheads="1"/>
            </p:cNvSpPr>
            <p:nvPr/>
          </p:nvSpPr>
          <p:spPr bwMode="auto">
            <a:xfrm>
              <a:off x="1629" y="232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2977" name="Text Box 30"/>
            <p:cNvSpPr txBox="1">
              <a:spLocks noChangeArrowheads="1"/>
            </p:cNvSpPr>
            <p:nvPr/>
          </p:nvSpPr>
          <p:spPr bwMode="auto">
            <a:xfrm>
              <a:off x="2113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069013" y="4192588"/>
            <a:ext cx="714375" cy="1108075"/>
            <a:chOff x="2494" y="2750"/>
            <a:chExt cx="544" cy="839"/>
          </a:xfrm>
        </p:grpSpPr>
        <p:sp>
          <p:nvSpPr>
            <p:cNvPr id="82965" name="Oval 49"/>
            <p:cNvSpPr>
              <a:spLocks noChangeArrowheads="1"/>
            </p:cNvSpPr>
            <p:nvPr/>
          </p:nvSpPr>
          <p:spPr bwMode="auto">
            <a:xfrm>
              <a:off x="2494" y="3075"/>
              <a:ext cx="544" cy="51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966" name="Line 50"/>
            <p:cNvSpPr>
              <a:spLocks noChangeShapeType="1"/>
            </p:cNvSpPr>
            <p:nvPr/>
          </p:nvSpPr>
          <p:spPr bwMode="auto">
            <a:xfrm>
              <a:off x="2789" y="2750"/>
              <a:ext cx="0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6569075" y="5310188"/>
            <a:ext cx="839788" cy="1071562"/>
            <a:chOff x="4645" y="2927"/>
            <a:chExt cx="529" cy="675"/>
          </a:xfrm>
        </p:grpSpPr>
        <p:sp>
          <p:nvSpPr>
            <p:cNvPr id="82963" name="Line 53"/>
            <p:cNvSpPr>
              <a:spLocks noChangeShapeType="1"/>
            </p:cNvSpPr>
            <p:nvPr/>
          </p:nvSpPr>
          <p:spPr bwMode="auto">
            <a:xfrm>
              <a:off x="4645" y="2927"/>
              <a:ext cx="225" cy="3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Oval 52"/>
            <p:cNvSpPr>
              <a:spLocks noChangeArrowheads="1"/>
            </p:cNvSpPr>
            <p:nvPr/>
          </p:nvSpPr>
          <p:spPr bwMode="auto">
            <a:xfrm>
              <a:off x="4735" y="3197"/>
              <a:ext cx="439" cy="40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7283450" y="4645025"/>
            <a:ext cx="673100" cy="1087438"/>
            <a:chOff x="4994" y="2701"/>
            <a:chExt cx="424" cy="685"/>
          </a:xfrm>
        </p:grpSpPr>
        <p:sp>
          <p:nvSpPr>
            <p:cNvPr id="82961" name="Line 55"/>
            <p:cNvSpPr>
              <a:spLocks noChangeShapeType="1"/>
            </p:cNvSpPr>
            <p:nvPr/>
          </p:nvSpPr>
          <p:spPr bwMode="auto">
            <a:xfrm flipH="1">
              <a:off x="5010" y="3015"/>
              <a:ext cx="164" cy="3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2" name="Oval 56"/>
            <p:cNvSpPr>
              <a:spLocks noChangeArrowheads="1"/>
            </p:cNvSpPr>
            <p:nvPr/>
          </p:nvSpPr>
          <p:spPr bwMode="auto">
            <a:xfrm>
              <a:off x="4994" y="2701"/>
              <a:ext cx="424" cy="40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4926013" y="4652963"/>
            <a:ext cx="1143000" cy="608012"/>
            <a:chOff x="2880" y="1979"/>
            <a:chExt cx="909" cy="476"/>
          </a:xfrm>
        </p:grpSpPr>
        <p:sp>
          <p:nvSpPr>
            <p:cNvPr id="82959" name="Line 58"/>
            <p:cNvSpPr>
              <a:spLocks noChangeShapeType="1"/>
            </p:cNvSpPr>
            <p:nvPr/>
          </p:nvSpPr>
          <p:spPr bwMode="auto">
            <a:xfrm flipV="1">
              <a:off x="3425" y="2205"/>
              <a:ext cx="364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0" name="Oval 59"/>
            <p:cNvSpPr>
              <a:spLocks noChangeArrowheads="1"/>
            </p:cNvSpPr>
            <p:nvPr/>
          </p:nvSpPr>
          <p:spPr bwMode="auto">
            <a:xfrm>
              <a:off x="2880" y="1979"/>
              <a:ext cx="511" cy="4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5354638" y="5226050"/>
            <a:ext cx="762000" cy="1082675"/>
            <a:chOff x="3198" y="2455"/>
            <a:chExt cx="566" cy="794"/>
          </a:xfrm>
        </p:grpSpPr>
        <p:sp>
          <p:nvSpPr>
            <p:cNvPr id="82957" name="Line 61"/>
            <p:cNvSpPr>
              <a:spLocks noChangeShapeType="1"/>
            </p:cNvSpPr>
            <p:nvPr/>
          </p:nvSpPr>
          <p:spPr bwMode="auto">
            <a:xfrm>
              <a:off x="3198" y="2455"/>
              <a:ext cx="272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8" name="Oval 62"/>
            <p:cNvSpPr>
              <a:spLocks noChangeArrowheads="1"/>
            </p:cNvSpPr>
            <p:nvPr/>
          </p:nvSpPr>
          <p:spPr bwMode="auto">
            <a:xfrm>
              <a:off x="3288" y="2773"/>
              <a:ext cx="476" cy="4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123967" name="Oval 63"/>
          <p:cNvSpPr>
            <a:spLocks noChangeArrowheads="1"/>
          </p:cNvSpPr>
          <p:nvPr/>
        </p:nvSpPr>
        <p:spPr bwMode="auto">
          <a:xfrm>
            <a:off x="6084888" y="3587750"/>
            <a:ext cx="642937" cy="6334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2955" name="Rectangle 64"/>
          <p:cNvSpPr>
            <a:spLocks noGrp="1" noChangeArrowheads="1"/>
          </p:cNvSpPr>
          <p:nvPr>
            <p:ph type="title"/>
          </p:nvPr>
        </p:nvSpPr>
        <p:spPr>
          <a:xfrm>
            <a:off x="4515785" y="596259"/>
            <a:ext cx="3781141" cy="633413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Prim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算法</a:t>
            </a:r>
          </a:p>
        </p:txBody>
      </p:sp>
      <p:sp>
        <p:nvSpPr>
          <p:cNvPr id="82956" name="矩形 64"/>
          <p:cNvSpPr>
            <a:spLocks noChangeArrowheads="1"/>
          </p:cNvSpPr>
          <p:nvPr/>
        </p:nvSpPr>
        <p:spPr bwMode="auto">
          <a:xfrm>
            <a:off x="428625" y="522982"/>
            <a:ext cx="842962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4.5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Prim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输入：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连通图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G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W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&gt;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输出：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最小生成树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1</a:t>
            </a:r>
            <a:r>
              <a:rPr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{1}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 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2</a:t>
            </a:r>
            <a:r>
              <a:rPr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</a:rPr>
              <a:t>while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en-US" altLang="zh-CN" sz="2400" b="1" dirty="0">
                <a:latin typeface="Times New Roman" panose="02020603050405020304" pitchFamily="18" charset="0"/>
              </a:rPr>
              <a:t> do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3</a:t>
            </a:r>
            <a:r>
              <a:rPr lang="zh-CN" altLang="en-US" sz="2400" b="1" dirty="0">
                <a:latin typeface="Times New Roman" panose="02020603050405020304" pitchFamily="18" charset="0"/>
              </a:rPr>
              <a:t>．  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中选择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中顶点的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边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</a:rPr>
              <a:t>权最小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．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},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482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615BC7-60E0-438F-A765-923471FEE398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800" smtClean="0"/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68313" y="1239838"/>
            <a:ext cx="8153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对步数归纳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4.8 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对于任意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存在一棵最小生成树包含算法前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</a:rPr>
              <a:t>步选择的边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归纳基础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=1,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存在一棵最小生成树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包含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边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(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dirty="0">
                <a:latin typeface="Times New Roman" panose="02020603050405020304" pitchFamily="18" charset="0"/>
              </a:rPr>
              <a:t>(1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是所有关联 </a:t>
            </a:r>
            <a:r>
              <a:rPr lang="en-US" altLang="zh-CN" sz="2400" b="1" dirty="0">
                <a:latin typeface="Times New Roman" panose="02020603050405020304" pitchFamily="18" charset="0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的边中权最小的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为一棵最小生成树，假设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不包含</a:t>
            </a:r>
            <a:r>
              <a:rPr lang="en-US" altLang="zh-CN" sz="2400" b="1" dirty="0">
                <a:latin typeface="Times New Roman" panose="02020603050405020304" pitchFamily="18" charset="0"/>
              </a:rPr>
              <a:t>(1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latin typeface="Times New Roman" panose="02020603050405020304" pitchFamily="18" charset="0"/>
              </a:rPr>
              <a:t>{(1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)}</a:t>
            </a:r>
            <a:r>
              <a:rPr lang="zh-CN" altLang="en-US" sz="2400" b="1" dirty="0">
                <a:latin typeface="Times New Roman" panose="02020603050405020304" pitchFamily="18" charset="0"/>
              </a:rPr>
              <a:t>含有一条回路，回路中关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联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的另一条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边为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</a:rPr>
              <a:t>1,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令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’=(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{(1,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)})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latin typeface="Times New Roman" panose="02020603050405020304" pitchFamily="18" charset="0"/>
              </a:rPr>
              <a:t>{(1,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)}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T’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也是生成树，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且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’)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). </a:t>
            </a: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4067175" y="3881264"/>
            <a:ext cx="2089150" cy="2689225"/>
            <a:chOff x="2562" y="2523"/>
            <a:chExt cx="1316" cy="1694"/>
          </a:xfrm>
        </p:grpSpPr>
        <p:grpSp>
          <p:nvGrpSpPr>
            <p:cNvPr id="85019" name="Group 5"/>
            <p:cNvGrpSpPr>
              <a:grpSpLocks/>
            </p:cNvGrpSpPr>
            <p:nvPr/>
          </p:nvGrpSpPr>
          <p:grpSpPr bwMode="auto">
            <a:xfrm>
              <a:off x="2562" y="2523"/>
              <a:ext cx="1316" cy="1333"/>
              <a:chOff x="2426" y="2642"/>
              <a:chExt cx="1316" cy="1333"/>
            </a:xfrm>
          </p:grpSpPr>
          <p:sp>
            <p:nvSpPr>
              <p:cNvPr id="85021" name="Line 6"/>
              <p:cNvSpPr>
                <a:spLocks noChangeShapeType="1"/>
              </p:cNvSpPr>
              <p:nvPr/>
            </p:nvSpPr>
            <p:spPr bwMode="auto">
              <a:xfrm flipH="1" flipV="1">
                <a:off x="2971" y="2885"/>
                <a:ext cx="544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5022" name="Group 7"/>
              <p:cNvGrpSpPr>
                <a:grpSpLocks/>
              </p:cNvGrpSpPr>
              <p:nvPr/>
            </p:nvGrpSpPr>
            <p:grpSpPr bwMode="auto">
              <a:xfrm>
                <a:off x="2426" y="2642"/>
                <a:ext cx="1316" cy="1333"/>
                <a:chOff x="2426" y="2642"/>
                <a:chExt cx="1316" cy="1333"/>
              </a:xfrm>
            </p:grpSpPr>
            <p:sp>
              <p:nvSpPr>
                <p:cNvPr id="8502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79" y="3702"/>
                  <a:ext cx="227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4" name="Line 9"/>
                <p:cNvSpPr>
                  <a:spLocks noChangeShapeType="1"/>
                </p:cNvSpPr>
                <p:nvPr/>
              </p:nvSpPr>
              <p:spPr bwMode="auto">
                <a:xfrm>
                  <a:off x="2744" y="3974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5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3515" y="3203"/>
                  <a:ext cx="91" cy="4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6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2472" y="3520"/>
                  <a:ext cx="227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472" y="3112"/>
                  <a:ext cx="181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71" y="2642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50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70" y="2885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latin typeface="Times New Roman" panose="02020603050405020304" pitchFamily="18" charset="0"/>
                    </a:rPr>
                    <a:t>j</a:t>
                  </a:r>
                </a:p>
              </p:txBody>
            </p:sp>
            <p:sp>
              <p:nvSpPr>
                <p:cNvPr id="8503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72" y="2885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85031" name="Oval 16"/>
                <p:cNvSpPr>
                  <a:spLocks noChangeArrowheads="1"/>
                </p:cNvSpPr>
                <p:nvPr/>
              </p:nvSpPr>
              <p:spPr bwMode="auto">
                <a:xfrm>
                  <a:off x="2971" y="2840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32" name="Oval 17"/>
                <p:cNvSpPr>
                  <a:spLocks noChangeArrowheads="1"/>
                </p:cNvSpPr>
                <p:nvPr/>
              </p:nvSpPr>
              <p:spPr bwMode="auto">
                <a:xfrm>
                  <a:off x="3469" y="3157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33" name="Oval 18"/>
                <p:cNvSpPr>
                  <a:spLocks noChangeArrowheads="1"/>
                </p:cNvSpPr>
                <p:nvPr/>
              </p:nvSpPr>
              <p:spPr bwMode="auto">
                <a:xfrm>
                  <a:off x="3560" y="3611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34" name="Oval 19"/>
                <p:cNvSpPr>
                  <a:spLocks noChangeArrowheads="1"/>
                </p:cNvSpPr>
                <p:nvPr/>
              </p:nvSpPr>
              <p:spPr bwMode="auto">
                <a:xfrm>
                  <a:off x="2426" y="3475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35" name="Oval 20"/>
                <p:cNvSpPr>
                  <a:spLocks noChangeArrowheads="1"/>
                </p:cNvSpPr>
                <p:nvPr/>
              </p:nvSpPr>
              <p:spPr bwMode="auto">
                <a:xfrm>
                  <a:off x="2608" y="3067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36" name="Oval 21"/>
                <p:cNvSpPr>
                  <a:spLocks noChangeArrowheads="1"/>
                </p:cNvSpPr>
                <p:nvPr/>
              </p:nvSpPr>
              <p:spPr bwMode="auto">
                <a:xfrm>
                  <a:off x="2653" y="3883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37" name="Oval 22"/>
                <p:cNvSpPr>
                  <a:spLocks noChangeArrowheads="1"/>
                </p:cNvSpPr>
                <p:nvPr/>
              </p:nvSpPr>
              <p:spPr bwMode="auto">
                <a:xfrm>
                  <a:off x="3333" y="3884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5020" name="Text Box 23"/>
            <p:cNvSpPr txBox="1">
              <a:spLocks noChangeArrowheads="1"/>
            </p:cNvSpPr>
            <p:nvPr/>
          </p:nvSpPr>
          <p:spPr bwMode="auto">
            <a:xfrm>
              <a:off x="3071" y="3929"/>
              <a:ext cx="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84997" name="Group 24"/>
          <p:cNvGrpSpPr>
            <a:grpSpLocks/>
          </p:cNvGrpSpPr>
          <p:nvPr/>
        </p:nvGrpSpPr>
        <p:grpSpPr bwMode="auto">
          <a:xfrm>
            <a:off x="6588125" y="3952701"/>
            <a:ext cx="2232025" cy="2546350"/>
            <a:chOff x="4059" y="2568"/>
            <a:chExt cx="1406" cy="1604"/>
          </a:xfrm>
        </p:grpSpPr>
        <p:grpSp>
          <p:nvGrpSpPr>
            <p:cNvPr id="85000" name="Group 25"/>
            <p:cNvGrpSpPr>
              <a:grpSpLocks/>
            </p:cNvGrpSpPr>
            <p:nvPr/>
          </p:nvGrpSpPr>
          <p:grpSpPr bwMode="auto">
            <a:xfrm>
              <a:off x="4059" y="2568"/>
              <a:ext cx="1406" cy="1315"/>
              <a:chOff x="3923" y="2750"/>
              <a:chExt cx="1406" cy="1315"/>
            </a:xfrm>
          </p:grpSpPr>
          <p:sp>
            <p:nvSpPr>
              <p:cNvPr id="85002" name="Text Box 26"/>
              <p:cNvSpPr txBox="1">
                <a:spLocks noChangeArrowheads="1"/>
              </p:cNvSpPr>
              <p:nvPr/>
            </p:nvSpPr>
            <p:spPr bwMode="auto">
              <a:xfrm>
                <a:off x="5057" y="3067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j</a:t>
                </a:r>
              </a:p>
            </p:txBody>
          </p:sp>
          <p:grpSp>
            <p:nvGrpSpPr>
              <p:cNvPr id="85003" name="Group 27"/>
              <p:cNvGrpSpPr>
                <a:grpSpLocks/>
              </p:cNvGrpSpPr>
              <p:nvPr/>
            </p:nvGrpSpPr>
            <p:grpSpPr bwMode="auto">
              <a:xfrm>
                <a:off x="3923" y="2750"/>
                <a:ext cx="1225" cy="1315"/>
                <a:chOff x="3923" y="2750"/>
                <a:chExt cx="1225" cy="1315"/>
              </a:xfrm>
            </p:grpSpPr>
            <p:sp>
              <p:nvSpPr>
                <p:cNvPr id="85004" name="Line 28"/>
                <p:cNvSpPr>
                  <a:spLocks noChangeShapeType="1"/>
                </p:cNvSpPr>
                <p:nvPr/>
              </p:nvSpPr>
              <p:spPr bwMode="auto">
                <a:xfrm>
                  <a:off x="4241" y="4019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5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5012" y="3294"/>
                  <a:ext cx="91" cy="4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6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3969" y="3611"/>
                  <a:ext cx="227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69" y="3203"/>
                  <a:ext cx="181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876" y="3748"/>
                  <a:ext cx="227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50" y="2976"/>
                  <a:ext cx="31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1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69" y="2961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850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422" y="2750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5012" name="Oval 36"/>
                <p:cNvSpPr>
                  <a:spLocks noChangeArrowheads="1"/>
                </p:cNvSpPr>
                <p:nvPr/>
              </p:nvSpPr>
              <p:spPr bwMode="auto">
                <a:xfrm>
                  <a:off x="3923" y="3566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13" name="Oval 37"/>
                <p:cNvSpPr>
                  <a:spLocks noChangeArrowheads="1"/>
                </p:cNvSpPr>
                <p:nvPr/>
              </p:nvSpPr>
              <p:spPr bwMode="auto">
                <a:xfrm>
                  <a:off x="4105" y="3158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14" name="Oval 38"/>
                <p:cNvSpPr>
                  <a:spLocks noChangeArrowheads="1"/>
                </p:cNvSpPr>
                <p:nvPr/>
              </p:nvSpPr>
              <p:spPr bwMode="auto">
                <a:xfrm>
                  <a:off x="4422" y="2931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15" name="Oval 39"/>
                <p:cNvSpPr>
                  <a:spLocks noChangeArrowheads="1"/>
                </p:cNvSpPr>
                <p:nvPr/>
              </p:nvSpPr>
              <p:spPr bwMode="auto">
                <a:xfrm>
                  <a:off x="4967" y="3294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16" name="Oval 40"/>
                <p:cNvSpPr>
                  <a:spLocks noChangeArrowheads="1"/>
                </p:cNvSpPr>
                <p:nvPr/>
              </p:nvSpPr>
              <p:spPr bwMode="auto">
                <a:xfrm>
                  <a:off x="5057" y="3657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17" name="Oval 41"/>
                <p:cNvSpPr>
                  <a:spLocks noChangeArrowheads="1"/>
                </p:cNvSpPr>
                <p:nvPr/>
              </p:nvSpPr>
              <p:spPr bwMode="auto">
                <a:xfrm>
                  <a:off x="4830" y="3974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018" name="Oval 42"/>
                <p:cNvSpPr>
                  <a:spLocks noChangeArrowheads="1"/>
                </p:cNvSpPr>
                <p:nvPr/>
              </p:nvSpPr>
              <p:spPr bwMode="auto">
                <a:xfrm>
                  <a:off x="4150" y="3974"/>
                  <a:ext cx="91" cy="91"/>
                </a:xfrm>
                <a:prstGeom prst="ellipse">
                  <a:avLst/>
                </a:prstGeom>
                <a:solidFill>
                  <a:srgbClr val="6699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5001" name="Text Box 43"/>
            <p:cNvSpPr txBox="1">
              <a:spLocks noChangeArrowheads="1"/>
            </p:cNvSpPr>
            <p:nvPr/>
          </p:nvSpPr>
          <p:spPr bwMode="auto">
            <a:xfrm>
              <a:off x="4523" y="3884"/>
              <a:ext cx="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T’</a:t>
              </a:r>
            </a:p>
          </p:txBody>
        </p:sp>
      </p:grpSp>
      <p:sp>
        <p:nvSpPr>
          <p:cNvPr id="84998" name="AutoShape 44"/>
          <p:cNvSpPr>
            <a:spLocks noChangeArrowheads="1"/>
          </p:cNvSpPr>
          <p:nvPr/>
        </p:nvSpPr>
        <p:spPr bwMode="auto">
          <a:xfrm>
            <a:off x="6084168" y="5086325"/>
            <a:ext cx="358775" cy="142875"/>
          </a:xfrm>
          <a:prstGeom prst="rightArrow">
            <a:avLst>
              <a:gd name="adj1" fmla="val 50000"/>
              <a:gd name="adj2" fmla="val 62778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4999" name="Rectangle 45"/>
          <p:cNvSpPr>
            <a:spLocks noGrp="1" noChangeArrowheads="1"/>
          </p:cNvSpPr>
          <p:nvPr>
            <p:ph type="title"/>
          </p:nvPr>
        </p:nvSpPr>
        <p:spPr>
          <a:xfrm>
            <a:off x="468313" y="444501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正确性证明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BE824-4CAF-4DC8-B648-1F15B7561E37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800" smtClean="0"/>
          </a:p>
        </p:txBody>
      </p:sp>
      <p:sp>
        <p:nvSpPr>
          <p:cNvPr id="87043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419323"/>
            <a:ext cx="8229600" cy="63341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正确性证明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续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4000" b="1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80095"/>
            <a:ext cx="8496300" cy="52292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归纳步骤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假设算法进行了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步，生成树的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边为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这些边的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个端点构成集合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S.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由归纳假设存在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的一棵最小生成树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包含这些边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    </a:t>
            </a:r>
          </a:p>
          <a:p>
            <a:pPr>
              <a:lnSpc>
                <a:spcPts val="32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算法第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步选择了顶点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则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+1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中顶点的边权最小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设这条边为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).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不含有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，则将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加到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中形成一条回路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这条回路有另外一条连接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中顶点的边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令    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i="1" dirty="0" smtClean="0">
                <a:latin typeface="Times New Roman" panose="02020603050405020304" pitchFamily="18" charset="0"/>
              </a:rPr>
              <a:t>                      </a:t>
            </a:r>
            <a:r>
              <a:rPr lang="zh-CN" altLang="en-US" sz="2400" b="1" i="1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*=(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})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则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*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的一棵生成树，包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含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*)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). 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 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算法时间：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 </a:t>
            </a:r>
          </a:p>
        </p:txBody>
      </p:sp>
      <p:grpSp>
        <p:nvGrpSpPr>
          <p:cNvPr id="87045" name="Group 4"/>
          <p:cNvGrpSpPr>
            <a:grpSpLocks/>
          </p:cNvGrpSpPr>
          <p:nvPr/>
        </p:nvGrpSpPr>
        <p:grpSpPr bwMode="auto">
          <a:xfrm>
            <a:off x="5643563" y="4292054"/>
            <a:ext cx="2520950" cy="1873250"/>
            <a:chOff x="3379" y="2795"/>
            <a:chExt cx="1588" cy="1180"/>
          </a:xfrm>
        </p:grpSpPr>
        <p:grpSp>
          <p:nvGrpSpPr>
            <p:cNvPr id="87046" name="Group 5"/>
            <p:cNvGrpSpPr>
              <a:grpSpLocks/>
            </p:cNvGrpSpPr>
            <p:nvPr/>
          </p:nvGrpSpPr>
          <p:grpSpPr bwMode="auto">
            <a:xfrm>
              <a:off x="3379" y="2795"/>
              <a:ext cx="1588" cy="1180"/>
              <a:chOff x="3379" y="2976"/>
              <a:chExt cx="1588" cy="1180"/>
            </a:xfrm>
          </p:grpSpPr>
          <p:sp>
            <p:nvSpPr>
              <p:cNvPr id="87048" name="Oval 6"/>
              <p:cNvSpPr>
                <a:spLocks noChangeArrowheads="1"/>
              </p:cNvSpPr>
              <p:nvPr/>
            </p:nvSpPr>
            <p:spPr bwMode="auto">
              <a:xfrm>
                <a:off x="3515" y="2976"/>
                <a:ext cx="1224" cy="453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87049" name="Oval 7"/>
              <p:cNvSpPr>
                <a:spLocks noChangeArrowheads="1"/>
              </p:cNvSpPr>
              <p:nvPr/>
            </p:nvSpPr>
            <p:spPr bwMode="auto">
              <a:xfrm>
                <a:off x="3379" y="3567"/>
                <a:ext cx="1588" cy="589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V-S</a:t>
                </a:r>
              </a:p>
            </p:txBody>
          </p:sp>
          <p:sp>
            <p:nvSpPr>
              <p:cNvPr id="87050" name="Oval 8"/>
              <p:cNvSpPr>
                <a:spLocks noChangeArrowheads="1"/>
              </p:cNvSpPr>
              <p:nvPr/>
            </p:nvSpPr>
            <p:spPr bwMode="auto">
              <a:xfrm>
                <a:off x="4377" y="3203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7051" name="Oval 9"/>
              <p:cNvSpPr>
                <a:spLocks noChangeArrowheads="1"/>
              </p:cNvSpPr>
              <p:nvPr/>
            </p:nvSpPr>
            <p:spPr bwMode="auto">
              <a:xfrm>
                <a:off x="4468" y="3793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7052" name="Text Box 10"/>
              <p:cNvSpPr txBox="1">
                <a:spLocks noChangeArrowheads="1"/>
              </p:cNvSpPr>
              <p:nvPr/>
            </p:nvSpPr>
            <p:spPr bwMode="auto">
              <a:xfrm>
                <a:off x="4468" y="3051"/>
                <a:ext cx="2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87053" name="Text Box 11"/>
              <p:cNvSpPr txBox="1">
                <a:spLocks noChangeArrowheads="1"/>
              </p:cNvSpPr>
              <p:nvPr/>
            </p:nvSpPr>
            <p:spPr bwMode="auto">
              <a:xfrm>
                <a:off x="4558" y="3657"/>
                <a:ext cx="3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</a:rPr>
                  <a:t>k+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7054" name="Freeform 12"/>
              <p:cNvSpPr>
                <a:spLocks/>
              </p:cNvSpPr>
              <p:nvPr/>
            </p:nvSpPr>
            <p:spPr bwMode="auto">
              <a:xfrm>
                <a:off x="3787" y="3044"/>
                <a:ext cx="635" cy="159"/>
              </a:xfrm>
              <a:custGeom>
                <a:avLst/>
                <a:gdLst>
                  <a:gd name="T0" fmla="*/ 635 w 635"/>
                  <a:gd name="T1" fmla="*/ 159 h 159"/>
                  <a:gd name="T2" fmla="*/ 454 w 635"/>
                  <a:gd name="T3" fmla="*/ 23 h 159"/>
                  <a:gd name="T4" fmla="*/ 227 w 635"/>
                  <a:gd name="T5" fmla="*/ 23 h 159"/>
                  <a:gd name="T6" fmla="*/ 0 w 63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159"/>
                  <a:gd name="T14" fmla="*/ 635 w 63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159">
                    <a:moveTo>
                      <a:pt x="635" y="159"/>
                    </a:moveTo>
                    <a:cubicBezTo>
                      <a:pt x="578" y="102"/>
                      <a:pt x="522" y="46"/>
                      <a:pt x="454" y="23"/>
                    </a:cubicBezTo>
                    <a:cubicBezTo>
                      <a:pt x="386" y="0"/>
                      <a:pt x="303" y="0"/>
                      <a:pt x="227" y="23"/>
                    </a:cubicBezTo>
                    <a:cubicBezTo>
                      <a:pt x="151" y="46"/>
                      <a:pt x="75" y="102"/>
                      <a:pt x="0" y="159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13"/>
              <p:cNvSpPr>
                <a:spLocks noChangeShapeType="1"/>
              </p:cNvSpPr>
              <p:nvPr/>
            </p:nvSpPr>
            <p:spPr bwMode="auto">
              <a:xfrm flipH="1">
                <a:off x="3651" y="3203"/>
                <a:ext cx="136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Freeform 14"/>
              <p:cNvSpPr>
                <a:spLocks/>
              </p:cNvSpPr>
              <p:nvPr/>
            </p:nvSpPr>
            <p:spPr bwMode="auto">
              <a:xfrm>
                <a:off x="3651" y="3884"/>
                <a:ext cx="862" cy="204"/>
              </a:xfrm>
              <a:custGeom>
                <a:avLst/>
                <a:gdLst>
                  <a:gd name="T0" fmla="*/ 0 w 862"/>
                  <a:gd name="T1" fmla="*/ 45 h 204"/>
                  <a:gd name="T2" fmla="*/ 272 w 862"/>
                  <a:gd name="T3" fmla="*/ 136 h 204"/>
                  <a:gd name="T4" fmla="*/ 681 w 862"/>
                  <a:gd name="T5" fmla="*/ 181 h 204"/>
                  <a:gd name="T6" fmla="*/ 862 w 862"/>
                  <a:gd name="T7" fmla="*/ 0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2"/>
                  <a:gd name="T13" fmla="*/ 0 h 204"/>
                  <a:gd name="T14" fmla="*/ 862 w 862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2" h="204">
                    <a:moveTo>
                      <a:pt x="0" y="45"/>
                    </a:moveTo>
                    <a:cubicBezTo>
                      <a:pt x="79" y="79"/>
                      <a:pt x="159" y="113"/>
                      <a:pt x="272" y="136"/>
                    </a:cubicBezTo>
                    <a:cubicBezTo>
                      <a:pt x="385" y="159"/>
                      <a:pt x="583" y="204"/>
                      <a:pt x="681" y="181"/>
                    </a:cubicBezTo>
                    <a:cubicBezTo>
                      <a:pt x="779" y="158"/>
                      <a:pt x="820" y="79"/>
                      <a:pt x="86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Oval 15"/>
              <p:cNvSpPr>
                <a:spLocks noChangeArrowheads="1"/>
              </p:cNvSpPr>
              <p:nvPr/>
            </p:nvSpPr>
            <p:spPr bwMode="auto">
              <a:xfrm>
                <a:off x="3742" y="3158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7058" name="Oval 16"/>
              <p:cNvSpPr>
                <a:spLocks noChangeArrowheads="1"/>
              </p:cNvSpPr>
              <p:nvPr/>
            </p:nvSpPr>
            <p:spPr bwMode="auto">
              <a:xfrm>
                <a:off x="3606" y="3884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7059" name="Text Box 17"/>
              <p:cNvSpPr txBox="1">
                <a:spLocks noChangeArrowheads="1"/>
              </p:cNvSpPr>
              <p:nvPr/>
            </p:nvSpPr>
            <p:spPr bwMode="auto">
              <a:xfrm>
                <a:off x="4475" y="332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7060" name="Text Box 18"/>
              <p:cNvSpPr txBox="1">
                <a:spLocks noChangeArrowheads="1"/>
              </p:cNvSpPr>
              <p:nvPr/>
            </p:nvSpPr>
            <p:spPr bwMode="auto">
              <a:xfrm>
                <a:off x="3515" y="3339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e</a:t>
                </a:r>
                <a:endParaRPr lang="en-US" altLang="zh-CN" sz="2400" b="1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7047" name="Line 19"/>
            <p:cNvSpPr>
              <a:spLocks noChangeShapeType="1"/>
            </p:cNvSpPr>
            <p:nvPr/>
          </p:nvSpPr>
          <p:spPr bwMode="auto">
            <a:xfrm>
              <a:off x="4422" y="3113"/>
              <a:ext cx="9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464FD5-F80E-4C7C-848C-F7D7B575DD8D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800" smtClean="0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82481" y="1199356"/>
            <a:ext cx="81756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输入：连通图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G=&lt;V,E,W&gt;         //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，边数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按权从小到大排序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中的边，使得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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中的最短边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的两端点不在同一个连通分支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     then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until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包含了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title"/>
          </p:nvPr>
        </p:nvSpPr>
        <p:spPr>
          <a:xfrm>
            <a:off x="1103987" y="376634"/>
            <a:ext cx="6932612" cy="706438"/>
          </a:xfrm>
        </p:spPr>
        <p:txBody>
          <a:bodyPr/>
          <a:lstStyle/>
          <a:p>
            <a:r>
              <a:rPr lang="en-US" altLang="zh-CN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276F3E-02AA-42C8-A0C6-61B90C55610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561"/>
            <a:ext cx="8229600" cy="76517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贪心算法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30790" y="1172732"/>
            <a:ext cx="7858125" cy="478631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 Greedy Select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输入：活动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…,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，选中的活动子集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 //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活动个数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2.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{1}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3.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//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已选入的最后一个活动的标号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4.  for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to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5.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判断相容性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6.       then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7.  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8.  return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14375" y="6000750"/>
            <a:ext cx="465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最后完成时间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 max {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</a:rPr>
              <a:t>A 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en-US" altLang="zh-CN" sz="2400" b="1">
                <a:latin typeface="Arial" panose="020B0604020202020204" pitchFamily="34" charset="0"/>
              </a:rPr>
              <a:t> 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3251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462F89-0B81-4A93-A190-F4569BE302B8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800" smtClean="0"/>
          </a:p>
        </p:txBody>
      </p:sp>
      <p:grpSp>
        <p:nvGrpSpPr>
          <p:cNvPr id="91139" name="Group 2"/>
          <p:cNvGrpSpPr>
            <a:grpSpLocks/>
          </p:cNvGrpSpPr>
          <p:nvPr/>
        </p:nvGrpSpPr>
        <p:grpSpPr bwMode="auto">
          <a:xfrm>
            <a:off x="4932363" y="1981200"/>
            <a:ext cx="3455987" cy="3384550"/>
            <a:chOff x="385" y="1117"/>
            <a:chExt cx="2177" cy="2132"/>
          </a:xfrm>
        </p:grpSpPr>
        <p:grpSp>
          <p:nvGrpSpPr>
            <p:cNvPr id="91184" name="Group 3"/>
            <p:cNvGrpSpPr>
              <a:grpSpLocks/>
            </p:cNvGrpSpPr>
            <p:nvPr/>
          </p:nvGrpSpPr>
          <p:grpSpPr bwMode="auto">
            <a:xfrm>
              <a:off x="385" y="1117"/>
              <a:ext cx="2177" cy="2009"/>
              <a:chOff x="476" y="1026"/>
              <a:chExt cx="1270" cy="1179"/>
            </a:xfrm>
          </p:grpSpPr>
          <p:sp>
            <p:nvSpPr>
              <p:cNvPr id="91195" name="Line 4"/>
              <p:cNvSpPr>
                <a:spLocks noChangeShapeType="1"/>
              </p:cNvSpPr>
              <p:nvPr/>
            </p:nvSpPr>
            <p:spPr bwMode="auto">
              <a:xfrm flipH="1">
                <a:off x="703" y="1207"/>
                <a:ext cx="272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6" name="Line 5"/>
              <p:cNvSpPr>
                <a:spLocks noChangeShapeType="1"/>
              </p:cNvSpPr>
              <p:nvPr/>
            </p:nvSpPr>
            <p:spPr bwMode="auto">
              <a:xfrm>
                <a:off x="657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7" name="Line 6"/>
              <p:cNvSpPr>
                <a:spLocks noChangeShapeType="1"/>
              </p:cNvSpPr>
              <p:nvPr/>
            </p:nvSpPr>
            <p:spPr bwMode="auto">
              <a:xfrm>
                <a:off x="748" y="161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8" name="Line 7"/>
              <p:cNvSpPr>
                <a:spLocks noChangeShapeType="1"/>
              </p:cNvSpPr>
              <p:nvPr/>
            </p:nvSpPr>
            <p:spPr bwMode="auto">
              <a:xfrm>
                <a:off x="1111" y="129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9" name="Line 8"/>
              <p:cNvSpPr>
                <a:spLocks noChangeShapeType="1"/>
              </p:cNvSpPr>
              <p:nvPr/>
            </p:nvSpPr>
            <p:spPr bwMode="auto">
              <a:xfrm flipH="1">
                <a:off x="884" y="1706"/>
                <a:ext cx="136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0" name="Line 9"/>
              <p:cNvSpPr>
                <a:spLocks noChangeShapeType="1"/>
              </p:cNvSpPr>
              <p:nvPr/>
            </p:nvSpPr>
            <p:spPr bwMode="auto">
              <a:xfrm>
                <a:off x="1247" y="161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1" name="Line 10"/>
              <p:cNvSpPr>
                <a:spLocks noChangeShapeType="1"/>
              </p:cNvSpPr>
              <p:nvPr/>
            </p:nvSpPr>
            <p:spPr bwMode="auto">
              <a:xfrm>
                <a:off x="1156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2" name="Line 11"/>
              <p:cNvSpPr>
                <a:spLocks noChangeShapeType="1"/>
              </p:cNvSpPr>
              <p:nvPr/>
            </p:nvSpPr>
            <p:spPr bwMode="auto">
              <a:xfrm>
                <a:off x="975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3" name="Line 12"/>
              <p:cNvSpPr>
                <a:spLocks noChangeShapeType="1"/>
              </p:cNvSpPr>
              <p:nvPr/>
            </p:nvSpPr>
            <p:spPr bwMode="auto">
              <a:xfrm flipH="1">
                <a:off x="1474" y="1752"/>
                <a:ext cx="9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4" name="Line 13"/>
              <p:cNvSpPr>
                <a:spLocks noChangeShapeType="1"/>
              </p:cNvSpPr>
              <p:nvPr/>
            </p:nvSpPr>
            <p:spPr bwMode="auto">
              <a:xfrm>
                <a:off x="1202" y="1207"/>
                <a:ext cx="317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5" name="Oval 14"/>
              <p:cNvSpPr>
                <a:spLocks noChangeArrowheads="1"/>
              </p:cNvSpPr>
              <p:nvPr/>
            </p:nvSpPr>
            <p:spPr bwMode="auto">
              <a:xfrm>
                <a:off x="975" y="1026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1206" name="Oval 15"/>
              <p:cNvSpPr>
                <a:spLocks noChangeArrowheads="1"/>
              </p:cNvSpPr>
              <p:nvPr/>
            </p:nvSpPr>
            <p:spPr bwMode="auto">
              <a:xfrm>
                <a:off x="476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1207" name="Oval 16"/>
              <p:cNvSpPr>
                <a:spLocks noChangeArrowheads="1"/>
              </p:cNvSpPr>
              <p:nvPr/>
            </p:nvSpPr>
            <p:spPr bwMode="auto">
              <a:xfrm>
                <a:off x="1474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1208" name="Oval 17"/>
              <p:cNvSpPr>
                <a:spLocks noChangeArrowheads="1"/>
              </p:cNvSpPr>
              <p:nvPr/>
            </p:nvSpPr>
            <p:spPr bwMode="auto">
              <a:xfrm>
                <a:off x="975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1209" name="Oval 18"/>
              <p:cNvSpPr>
                <a:spLocks noChangeArrowheads="1"/>
              </p:cNvSpPr>
              <p:nvPr/>
            </p:nvSpPr>
            <p:spPr bwMode="auto">
              <a:xfrm>
                <a:off x="703" y="1933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1210" name="Oval 19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91185" name="Text Box 20"/>
            <p:cNvSpPr txBox="1">
              <a:spLocks noChangeArrowheads="1"/>
            </p:cNvSpPr>
            <p:nvPr/>
          </p:nvSpPr>
          <p:spPr bwMode="auto">
            <a:xfrm>
              <a:off x="752" y="150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1186" name="Text Box 21"/>
            <p:cNvSpPr txBox="1">
              <a:spLocks noChangeArrowheads="1"/>
            </p:cNvSpPr>
            <p:nvPr/>
          </p:nvSpPr>
          <p:spPr bwMode="auto">
            <a:xfrm>
              <a:off x="1432" y="16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1187" name="Text Box 22"/>
            <p:cNvSpPr txBox="1">
              <a:spLocks noChangeArrowheads="1"/>
            </p:cNvSpPr>
            <p:nvPr/>
          </p:nvSpPr>
          <p:spPr bwMode="auto">
            <a:xfrm>
              <a:off x="1863" y="141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1188" name="Text Box 23"/>
            <p:cNvSpPr txBox="1">
              <a:spLocks noChangeArrowheads="1"/>
            </p:cNvSpPr>
            <p:nvPr/>
          </p:nvSpPr>
          <p:spPr bwMode="auto">
            <a:xfrm>
              <a:off x="851" y="187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1189" name="Text Box 24"/>
            <p:cNvSpPr txBox="1">
              <a:spLocks noChangeArrowheads="1"/>
            </p:cNvSpPr>
            <p:nvPr/>
          </p:nvSpPr>
          <p:spPr bwMode="auto">
            <a:xfrm>
              <a:off x="975" y="2327"/>
              <a:ext cx="22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1190" name="Text Box 25"/>
            <p:cNvSpPr txBox="1">
              <a:spLocks noChangeArrowheads="1"/>
            </p:cNvSpPr>
            <p:nvPr/>
          </p:nvSpPr>
          <p:spPr bwMode="auto">
            <a:xfrm>
              <a:off x="616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1191" name="Text Box 26"/>
            <p:cNvSpPr txBox="1">
              <a:spLocks noChangeArrowheads="1"/>
            </p:cNvSpPr>
            <p:nvPr/>
          </p:nvSpPr>
          <p:spPr bwMode="auto">
            <a:xfrm>
              <a:off x="1296" y="2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1192" name="Text Box 27"/>
            <p:cNvSpPr txBox="1">
              <a:spLocks noChangeArrowheads="1"/>
            </p:cNvSpPr>
            <p:nvPr/>
          </p:nvSpPr>
          <p:spPr bwMode="auto">
            <a:xfrm>
              <a:off x="1751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1193" name="Text Box 28"/>
            <p:cNvSpPr txBox="1">
              <a:spLocks noChangeArrowheads="1"/>
            </p:cNvSpPr>
            <p:nvPr/>
          </p:nvSpPr>
          <p:spPr bwMode="auto">
            <a:xfrm>
              <a:off x="1629" y="232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91194" name="Text Box 29"/>
            <p:cNvSpPr txBox="1">
              <a:spLocks noChangeArrowheads="1"/>
            </p:cNvSpPr>
            <p:nvPr/>
          </p:nvSpPr>
          <p:spPr bwMode="auto">
            <a:xfrm>
              <a:off x="2113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91140" name="Group 31"/>
          <p:cNvGrpSpPr>
            <a:grpSpLocks/>
          </p:cNvGrpSpPr>
          <p:nvPr/>
        </p:nvGrpSpPr>
        <p:grpSpPr bwMode="auto">
          <a:xfrm>
            <a:off x="755650" y="1981200"/>
            <a:ext cx="3455988" cy="3384550"/>
            <a:chOff x="385" y="1117"/>
            <a:chExt cx="2177" cy="2132"/>
          </a:xfrm>
        </p:grpSpPr>
        <p:grpSp>
          <p:nvGrpSpPr>
            <p:cNvPr id="91157" name="Group 32"/>
            <p:cNvGrpSpPr>
              <a:grpSpLocks/>
            </p:cNvGrpSpPr>
            <p:nvPr/>
          </p:nvGrpSpPr>
          <p:grpSpPr bwMode="auto">
            <a:xfrm>
              <a:off x="385" y="1117"/>
              <a:ext cx="2177" cy="2009"/>
              <a:chOff x="476" y="1026"/>
              <a:chExt cx="1270" cy="1179"/>
            </a:xfrm>
          </p:grpSpPr>
          <p:sp>
            <p:nvSpPr>
              <p:cNvPr id="91168" name="Line 33"/>
              <p:cNvSpPr>
                <a:spLocks noChangeShapeType="1"/>
              </p:cNvSpPr>
              <p:nvPr/>
            </p:nvSpPr>
            <p:spPr bwMode="auto">
              <a:xfrm flipH="1">
                <a:off x="703" y="1207"/>
                <a:ext cx="272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9" name="Line 34"/>
              <p:cNvSpPr>
                <a:spLocks noChangeShapeType="1"/>
              </p:cNvSpPr>
              <p:nvPr/>
            </p:nvSpPr>
            <p:spPr bwMode="auto">
              <a:xfrm>
                <a:off x="657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0" name="Line 35"/>
              <p:cNvSpPr>
                <a:spLocks noChangeShapeType="1"/>
              </p:cNvSpPr>
              <p:nvPr/>
            </p:nvSpPr>
            <p:spPr bwMode="auto">
              <a:xfrm>
                <a:off x="748" y="161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1" name="Line 36"/>
              <p:cNvSpPr>
                <a:spLocks noChangeShapeType="1"/>
              </p:cNvSpPr>
              <p:nvPr/>
            </p:nvSpPr>
            <p:spPr bwMode="auto">
              <a:xfrm>
                <a:off x="1111" y="129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2" name="Line 37"/>
              <p:cNvSpPr>
                <a:spLocks noChangeShapeType="1"/>
              </p:cNvSpPr>
              <p:nvPr/>
            </p:nvSpPr>
            <p:spPr bwMode="auto">
              <a:xfrm flipH="1">
                <a:off x="884" y="1706"/>
                <a:ext cx="136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3" name="Line 38"/>
              <p:cNvSpPr>
                <a:spLocks noChangeShapeType="1"/>
              </p:cNvSpPr>
              <p:nvPr/>
            </p:nvSpPr>
            <p:spPr bwMode="auto">
              <a:xfrm>
                <a:off x="1247" y="161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4" name="Line 39"/>
              <p:cNvSpPr>
                <a:spLocks noChangeShapeType="1"/>
              </p:cNvSpPr>
              <p:nvPr/>
            </p:nvSpPr>
            <p:spPr bwMode="auto">
              <a:xfrm>
                <a:off x="1156" y="1752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5" name="Line 40"/>
              <p:cNvSpPr>
                <a:spLocks noChangeShapeType="1"/>
              </p:cNvSpPr>
              <p:nvPr/>
            </p:nvSpPr>
            <p:spPr bwMode="auto">
              <a:xfrm>
                <a:off x="975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6" name="Line 41"/>
              <p:cNvSpPr>
                <a:spLocks noChangeShapeType="1"/>
              </p:cNvSpPr>
              <p:nvPr/>
            </p:nvSpPr>
            <p:spPr bwMode="auto">
              <a:xfrm flipH="1">
                <a:off x="1474" y="1752"/>
                <a:ext cx="9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7" name="Line 42"/>
              <p:cNvSpPr>
                <a:spLocks noChangeShapeType="1"/>
              </p:cNvSpPr>
              <p:nvPr/>
            </p:nvSpPr>
            <p:spPr bwMode="auto">
              <a:xfrm>
                <a:off x="1202" y="1207"/>
                <a:ext cx="317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8" name="Oval 43"/>
              <p:cNvSpPr>
                <a:spLocks noChangeArrowheads="1"/>
              </p:cNvSpPr>
              <p:nvPr/>
            </p:nvSpPr>
            <p:spPr bwMode="auto">
              <a:xfrm>
                <a:off x="975" y="1026"/>
                <a:ext cx="272" cy="272"/>
              </a:xfrm>
              <a:prstGeom prst="ellipse">
                <a:avLst/>
              </a:prstGeom>
              <a:solidFill>
                <a:srgbClr val="99CC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1179" name="Oval 44"/>
              <p:cNvSpPr>
                <a:spLocks noChangeArrowheads="1"/>
              </p:cNvSpPr>
              <p:nvPr/>
            </p:nvSpPr>
            <p:spPr bwMode="auto">
              <a:xfrm>
                <a:off x="476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1180" name="Oval 45"/>
              <p:cNvSpPr>
                <a:spLocks noChangeArrowheads="1"/>
              </p:cNvSpPr>
              <p:nvPr/>
            </p:nvSpPr>
            <p:spPr bwMode="auto">
              <a:xfrm>
                <a:off x="1474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1181" name="Oval 46"/>
              <p:cNvSpPr>
                <a:spLocks noChangeArrowheads="1"/>
              </p:cNvSpPr>
              <p:nvPr/>
            </p:nvSpPr>
            <p:spPr bwMode="auto">
              <a:xfrm>
                <a:off x="975" y="1480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1182" name="Oval 47"/>
              <p:cNvSpPr>
                <a:spLocks noChangeArrowheads="1"/>
              </p:cNvSpPr>
              <p:nvPr/>
            </p:nvSpPr>
            <p:spPr bwMode="auto">
              <a:xfrm>
                <a:off x="703" y="1933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1183" name="Oval 48"/>
              <p:cNvSpPr>
                <a:spLocks noChangeArrowheads="1"/>
              </p:cNvSpPr>
              <p:nvPr/>
            </p:nvSpPr>
            <p:spPr bwMode="auto">
              <a:xfrm>
                <a:off x="1247" y="1933"/>
                <a:ext cx="272" cy="272"/>
              </a:xfrm>
              <a:prstGeom prst="ellipse">
                <a:avLst/>
              </a:prstGeom>
              <a:solidFill>
                <a:srgbClr val="66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91158" name="Text Box 49"/>
            <p:cNvSpPr txBox="1">
              <a:spLocks noChangeArrowheads="1"/>
            </p:cNvSpPr>
            <p:nvPr/>
          </p:nvSpPr>
          <p:spPr bwMode="auto">
            <a:xfrm>
              <a:off x="752" y="150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1159" name="Text Box 50"/>
            <p:cNvSpPr txBox="1">
              <a:spLocks noChangeArrowheads="1"/>
            </p:cNvSpPr>
            <p:nvPr/>
          </p:nvSpPr>
          <p:spPr bwMode="auto">
            <a:xfrm>
              <a:off x="1432" y="16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1160" name="Text Box 51"/>
            <p:cNvSpPr txBox="1">
              <a:spLocks noChangeArrowheads="1"/>
            </p:cNvSpPr>
            <p:nvPr/>
          </p:nvSpPr>
          <p:spPr bwMode="auto">
            <a:xfrm>
              <a:off x="1863" y="141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1161" name="Text Box 52"/>
            <p:cNvSpPr txBox="1">
              <a:spLocks noChangeArrowheads="1"/>
            </p:cNvSpPr>
            <p:nvPr/>
          </p:nvSpPr>
          <p:spPr bwMode="auto">
            <a:xfrm>
              <a:off x="851" y="187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1162" name="Text Box 53"/>
            <p:cNvSpPr txBox="1">
              <a:spLocks noChangeArrowheads="1"/>
            </p:cNvSpPr>
            <p:nvPr/>
          </p:nvSpPr>
          <p:spPr bwMode="auto">
            <a:xfrm>
              <a:off x="975" y="2327"/>
              <a:ext cx="22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1163" name="Text Box 54"/>
            <p:cNvSpPr txBox="1">
              <a:spLocks noChangeArrowheads="1"/>
            </p:cNvSpPr>
            <p:nvPr/>
          </p:nvSpPr>
          <p:spPr bwMode="auto">
            <a:xfrm>
              <a:off x="616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1164" name="Text Box 55"/>
            <p:cNvSpPr txBox="1">
              <a:spLocks noChangeArrowheads="1"/>
            </p:cNvSpPr>
            <p:nvPr/>
          </p:nvSpPr>
          <p:spPr bwMode="auto">
            <a:xfrm>
              <a:off x="1296" y="2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1165" name="Text Box 56"/>
            <p:cNvSpPr txBox="1">
              <a:spLocks noChangeArrowheads="1"/>
            </p:cNvSpPr>
            <p:nvPr/>
          </p:nvSpPr>
          <p:spPr bwMode="auto">
            <a:xfrm>
              <a:off x="1751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1166" name="Text Box 57"/>
            <p:cNvSpPr txBox="1">
              <a:spLocks noChangeArrowheads="1"/>
            </p:cNvSpPr>
            <p:nvPr/>
          </p:nvSpPr>
          <p:spPr bwMode="auto">
            <a:xfrm>
              <a:off x="1629" y="232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91167" name="Text Box 58"/>
            <p:cNvSpPr txBox="1">
              <a:spLocks noChangeArrowheads="1"/>
            </p:cNvSpPr>
            <p:nvPr/>
          </p:nvSpPr>
          <p:spPr bwMode="auto">
            <a:xfrm>
              <a:off x="2113" y="2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305550" y="1990725"/>
            <a:ext cx="714375" cy="1933575"/>
            <a:chOff x="3969" y="1389"/>
            <a:chExt cx="453" cy="1224"/>
          </a:xfrm>
        </p:grpSpPr>
        <p:sp>
          <p:nvSpPr>
            <p:cNvPr id="91153" name="Oval 60"/>
            <p:cNvSpPr>
              <a:spLocks noChangeArrowheads="1"/>
            </p:cNvSpPr>
            <p:nvPr/>
          </p:nvSpPr>
          <p:spPr bwMode="auto">
            <a:xfrm>
              <a:off x="3969" y="1389"/>
              <a:ext cx="453" cy="4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91154" name="Group 61"/>
            <p:cNvGrpSpPr>
              <a:grpSpLocks/>
            </p:cNvGrpSpPr>
            <p:nvPr/>
          </p:nvGrpSpPr>
          <p:grpSpPr bwMode="auto">
            <a:xfrm>
              <a:off x="3969" y="1842"/>
              <a:ext cx="453" cy="771"/>
              <a:chOff x="3969" y="1842"/>
              <a:chExt cx="453" cy="771"/>
            </a:xfrm>
          </p:grpSpPr>
          <p:sp>
            <p:nvSpPr>
              <p:cNvPr id="91155" name="Oval 62"/>
              <p:cNvSpPr>
                <a:spLocks noChangeArrowheads="1"/>
              </p:cNvSpPr>
              <p:nvPr/>
            </p:nvSpPr>
            <p:spPr bwMode="auto">
              <a:xfrm>
                <a:off x="3969" y="2160"/>
                <a:ext cx="453" cy="45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1156" name="Line 63"/>
              <p:cNvSpPr>
                <a:spLocks noChangeShapeType="1"/>
              </p:cNvSpPr>
              <p:nvPr/>
            </p:nvSpPr>
            <p:spPr bwMode="auto">
              <a:xfrm>
                <a:off x="4195" y="1842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7021513" y="3206750"/>
            <a:ext cx="1366837" cy="1943100"/>
            <a:chOff x="4422" y="2160"/>
            <a:chExt cx="861" cy="1224"/>
          </a:xfrm>
        </p:grpSpPr>
        <p:sp>
          <p:nvSpPr>
            <p:cNvPr id="91150" name="Oval 65"/>
            <p:cNvSpPr>
              <a:spLocks noChangeArrowheads="1"/>
            </p:cNvSpPr>
            <p:nvPr/>
          </p:nvSpPr>
          <p:spPr bwMode="auto">
            <a:xfrm>
              <a:off x="4830" y="2160"/>
              <a:ext cx="453" cy="4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91151" name="Oval 66"/>
            <p:cNvSpPr>
              <a:spLocks noChangeArrowheads="1"/>
            </p:cNvSpPr>
            <p:nvPr/>
          </p:nvSpPr>
          <p:spPr bwMode="auto">
            <a:xfrm>
              <a:off x="4422" y="2931"/>
              <a:ext cx="453" cy="4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1152" name="Line 67"/>
            <p:cNvSpPr>
              <a:spLocks noChangeShapeType="1"/>
            </p:cNvSpPr>
            <p:nvPr/>
          </p:nvSpPr>
          <p:spPr bwMode="auto">
            <a:xfrm flipH="1">
              <a:off x="4785" y="2614"/>
              <a:ext cx="182" cy="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4930775" y="3205163"/>
            <a:ext cx="1368425" cy="1951037"/>
            <a:chOff x="3107" y="2160"/>
            <a:chExt cx="862" cy="1229"/>
          </a:xfrm>
        </p:grpSpPr>
        <p:sp>
          <p:nvSpPr>
            <p:cNvPr id="91147" name="Oval 69"/>
            <p:cNvSpPr>
              <a:spLocks noChangeArrowheads="1"/>
            </p:cNvSpPr>
            <p:nvPr/>
          </p:nvSpPr>
          <p:spPr bwMode="auto">
            <a:xfrm>
              <a:off x="3516" y="2936"/>
              <a:ext cx="453" cy="4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1148" name="Oval 70"/>
            <p:cNvSpPr>
              <a:spLocks noChangeArrowheads="1"/>
            </p:cNvSpPr>
            <p:nvPr/>
          </p:nvSpPr>
          <p:spPr bwMode="auto">
            <a:xfrm>
              <a:off x="3107" y="2160"/>
              <a:ext cx="453" cy="4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1149" name="Line 71"/>
            <p:cNvSpPr>
              <a:spLocks noChangeShapeType="1"/>
            </p:cNvSpPr>
            <p:nvPr/>
          </p:nvSpPr>
          <p:spPr bwMode="auto">
            <a:xfrm>
              <a:off x="3424" y="2614"/>
              <a:ext cx="227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68" name="Line 72"/>
          <p:cNvSpPr>
            <a:spLocks noChangeShapeType="1"/>
          </p:cNvSpPr>
          <p:nvPr/>
        </p:nvSpPr>
        <p:spPr bwMode="auto">
          <a:xfrm>
            <a:off x="6804025" y="3925888"/>
            <a:ext cx="360363" cy="503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5651500" y="3565525"/>
            <a:ext cx="649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6" name="Rectangle 74"/>
          <p:cNvSpPr>
            <a:spLocks noGrp="1" noChangeArrowheads="1"/>
          </p:cNvSpPr>
          <p:nvPr>
            <p:ph type="title"/>
          </p:nvPr>
        </p:nvSpPr>
        <p:spPr>
          <a:xfrm>
            <a:off x="1248196" y="484598"/>
            <a:ext cx="6275387" cy="6334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89ED71-480D-49C6-83CD-4BBBF911C1E3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800" smtClean="0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39750" y="1229890"/>
            <a:ext cx="78486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4.9 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对任意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n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</a:rPr>
              <a:t>1, 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阶图得到一棵最小生成树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证明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n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2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只有一条边，命题显然为真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假设对于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个顶点的图算法正确，考虑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+1</a:t>
            </a:r>
            <a:r>
              <a:rPr lang="zh-CN" altLang="en-US" sz="2400" b="1" dirty="0">
                <a:latin typeface="Times New Roman" panose="02020603050405020304" pitchFamily="18" charset="0"/>
              </a:rPr>
              <a:t>个顶点的图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中最小权边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= 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</a:rPr>
              <a:t>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宋体" panose="02010600030101010101" pitchFamily="2" charset="-122"/>
              </a:rPr>
              <a:t>中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短接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得到图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G’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根据归纳假设，由算法存在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G’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的最小生成树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T’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</a:rPr>
              <a:t>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},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是关于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的最小生成树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否则存在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的含边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的最小生成树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*)&lt;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). (</a:t>
            </a:r>
            <a:r>
              <a:rPr lang="zh-CN" altLang="en-US" sz="24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*,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中加边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，形成回路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去掉回路中任意别的边所得生成树的权仍旧最小</a:t>
            </a:r>
            <a:r>
              <a:rPr lang="en-US" altLang="zh-CN" sz="2400" b="1" dirty="0">
                <a:latin typeface="Times New Roman" panose="02020603050405020304" pitchFamily="18" charset="0"/>
              </a:rPr>
              <a:t>).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中短接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400" b="1" dirty="0">
                <a:latin typeface="Times New Roman" panose="02020603050405020304" pitchFamily="18" charset="0"/>
              </a:rPr>
              <a:t>得到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G’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的生成树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}, </a:t>
            </a:r>
            <a:r>
              <a:rPr lang="zh-CN" altLang="en-US" sz="2400" b="1" dirty="0">
                <a:latin typeface="Times New Roman" panose="02020603050405020304" pitchFamily="18" charset="0"/>
              </a:rPr>
              <a:t>且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}) =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*)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 &lt;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T’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的最优性矛盾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2016"/>
            <a:ext cx="8229600" cy="633412"/>
          </a:xfrm>
        </p:spPr>
        <p:txBody>
          <a:bodyPr/>
          <a:lstStyle/>
          <a:p>
            <a:r>
              <a:rPr lang="en-US" altLang="zh-CN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Kruskal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算法正确性证明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706437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算法的实现与时间复杂度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40067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数据结构：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建立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数组，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FIND[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是结点 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的连通分支标记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初始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FIND[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两个连通分支合并，则将较小分支结点的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值更新为 较大分支的标记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时间复杂度：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AutoNum type="arabicParenBoth"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每个结点至多更新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次，建立和更新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数组的总时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间为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算法时间为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400" b="1" dirty="0" smtClean="0"/>
              <a:t>          边排序  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400" b="1" dirty="0" smtClean="0"/>
              <a:t>数组    其他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402C3-F0FC-445D-9B23-9E612E5F126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800" smtClean="0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611188" y="1285875"/>
            <a:ext cx="7993062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给定带权有向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网络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=(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E,W</a:t>
            </a:r>
            <a:r>
              <a:rPr lang="en-US" altLang="zh-CN" sz="2400" b="1" dirty="0">
                <a:latin typeface="Times New Roman" panose="02020603050405020304" pitchFamily="18" charset="0"/>
              </a:rPr>
              <a:t>),</a:t>
            </a:r>
            <a:r>
              <a:rPr lang="zh-CN" altLang="en-US" sz="2400" b="1" dirty="0">
                <a:latin typeface="Times New Roman" panose="02020603050405020304" pitchFamily="18" charset="0"/>
              </a:rPr>
              <a:t>每条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边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, j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权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为非负实数，表示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从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到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400" b="1" i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的距离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源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点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，求从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出发到达其它结点的最短路径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Dijkstra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且从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的最短路径长度已知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初始：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 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}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</a:rPr>
              <a:t>时算法结束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相对于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的最短路径：从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</a:rPr>
              <a:t>且仅经过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中顶点的最短路径</a:t>
            </a:r>
          </a:p>
          <a:p>
            <a:pPr algn="just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</a:rPr>
              <a:t>dist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：从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的相对于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的最短路径的长度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short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：从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latin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的最短路径的长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</a:rPr>
              <a:t>dist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short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910013" y="2757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title"/>
          </p:nvPr>
        </p:nvSpPr>
        <p:spPr>
          <a:xfrm>
            <a:off x="492790" y="404664"/>
            <a:ext cx="8229600" cy="706437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4.4.3 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单源最短路径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98281-1DF3-4739-8C1D-CFF54E490BB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800" smtClean="0"/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6572250" cy="56197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Dijkstra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072967"/>
            <a:ext cx="8229600" cy="5545138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 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输入：带权有向图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，源点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输出：从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到每个结点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的最短路径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1.  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   for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do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4.      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//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5.  while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6.  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取出具有相对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的最短路径的顶点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7.   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8.        for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9.            if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10.         then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//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32227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BEE01-7591-4254-8B1E-E9EF034A1D94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800" smtClean="0"/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682625" y="2353964"/>
            <a:ext cx="41036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={1},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[1]=0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dist</a:t>
            </a:r>
            <a:r>
              <a:rPr lang="en-US" altLang="zh-CN" sz="2400" b="1">
                <a:latin typeface="Times New Roman" panose="02020603050405020304" pitchFamily="18" charset="0"/>
              </a:rPr>
              <a:t>[2]=10, 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[6]=3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[3]=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[4]=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[5]=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0356" name="Rectangle 48"/>
          <p:cNvSpPr>
            <a:spLocks noGrp="1" noChangeArrowheads="1"/>
          </p:cNvSpPr>
          <p:nvPr>
            <p:ph type="title"/>
          </p:nvPr>
        </p:nvSpPr>
        <p:spPr>
          <a:xfrm>
            <a:off x="251520" y="294982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实例</a:t>
            </a:r>
          </a:p>
        </p:txBody>
      </p:sp>
      <p:sp>
        <p:nvSpPr>
          <p:cNvPr id="100357" name="Line 21"/>
          <p:cNvSpPr>
            <a:spLocks noChangeShapeType="1"/>
          </p:cNvSpPr>
          <p:nvPr/>
        </p:nvSpPr>
        <p:spPr bwMode="auto">
          <a:xfrm flipH="1">
            <a:off x="6142038" y="4305002"/>
            <a:ext cx="21590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0358" name="组合 168"/>
          <p:cNvGrpSpPr>
            <a:grpSpLocks/>
          </p:cNvGrpSpPr>
          <p:nvPr/>
        </p:nvGrpSpPr>
        <p:grpSpPr bwMode="auto">
          <a:xfrm>
            <a:off x="5786438" y="947439"/>
            <a:ext cx="2286000" cy="2446338"/>
            <a:chOff x="5786446" y="1071546"/>
            <a:chExt cx="2286000" cy="2446339"/>
          </a:xfrm>
        </p:grpSpPr>
        <p:cxnSp>
          <p:nvCxnSpPr>
            <p:cNvPr id="59" name="直接箭头连接符 58"/>
            <p:cNvCxnSpPr>
              <a:stCxn id="100416" idx="5"/>
            </p:cNvCxnSpPr>
            <p:nvPr/>
          </p:nvCxnSpPr>
          <p:spPr>
            <a:xfrm rot="16200000" flipH="1">
              <a:off x="6374615" y="2231216"/>
              <a:ext cx="620712" cy="1060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394" name="组合 131"/>
            <p:cNvGrpSpPr>
              <a:grpSpLocks/>
            </p:cNvGrpSpPr>
            <p:nvPr/>
          </p:nvGrpSpPr>
          <p:grpSpPr bwMode="auto">
            <a:xfrm>
              <a:off x="5786446" y="1071546"/>
              <a:ext cx="2286000" cy="2446339"/>
              <a:chOff x="5786446" y="1428736"/>
              <a:chExt cx="2286000" cy="2446339"/>
            </a:xfrm>
          </p:grpSpPr>
          <p:sp>
            <p:nvSpPr>
              <p:cNvPr id="100395" name="Line 21"/>
              <p:cNvSpPr>
                <a:spLocks noChangeShapeType="1"/>
              </p:cNvSpPr>
              <p:nvPr/>
            </p:nvSpPr>
            <p:spPr bwMode="auto">
              <a:xfrm flipH="1">
                <a:off x="6070512" y="2071678"/>
                <a:ext cx="216000" cy="3714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0396" name="组合 130"/>
              <p:cNvGrpSpPr>
                <a:grpSpLocks/>
              </p:cNvGrpSpPr>
              <p:nvPr/>
            </p:nvGrpSpPr>
            <p:grpSpPr bwMode="auto">
              <a:xfrm>
                <a:off x="5786446" y="1428736"/>
                <a:ext cx="2286000" cy="2446339"/>
                <a:chOff x="5786446" y="1428736"/>
                <a:chExt cx="2286000" cy="2446339"/>
              </a:xfrm>
            </p:grpSpPr>
            <p:sp>
              <p:nvSpPr>
                <p:cNvPr id="1003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638943" y="1428736"/>
                  <a:ext cx="504825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Arial" panose="020B0604020202020204" pitchFamily="34" charset="0"/>
                    </a:rPr>
                    <a:t>10</a:t>
                  </a:r>
                </a:p>
              </p:txBody>
            </p:sp>
            <p:grpSp>
              <p:nvGrpSpPr>
                <p:cNvPr id="100398" name="组合 129"/>
                <p:cNvGrpSpPr>
                  <a:grpSpLocks/>
                </p:cNvGrpSpPr>
                <p:nvPr/>
              </p:nvGrpSpPr>
              <p:grpSpPr bwMode="auto">
                <a:xfrm>
                  <a:off x="5786446" y="1643050"/>
                  <a:ext cx="2286000" cy="2232025"/>
                  <a:chOff x="5786446" y="1643050"/>
                  <a:chExt cx="2286000" cy="2232025"/>
                </a:xfrm>
              </p:grpSpPr>
              <p:sp>
                <p:nvSpPr>
                  <p:cNvPr id="10039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500958" y="2071678"/>
                    <a:ext cx="261538" cy="3571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0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39768" y="1857364"/>
                    <a:ext cx="5040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0401" name="组合 103"/>
                  <p:cNvGrpSpPr>
                    <a:grpSpLocks/>
                  </p:cNvGrpSpPr>
                  <p:nvPr/>
                </p:nvGrpSpPr>
                <p:grpSpPr bwMode="auto">
                  <a:xfrm>
                    <a:off x="5786446" y="1643050"/>
                    <a:ext cx="2286000" cy="2232025"/>
                    <a:chOff x="5786446" y="1643050"/>
                    <a:chExt cx="2286000" cy="2232025"/>
                  </a:xfrm>
                </p:grpSpPr>
                <p:grpSp>
                  <p:nvGrpSpPr>
                    <p:cNvPr id="100402" name="Group 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86446" y="1643050"/>
                      <a:ext cx="2286000" cy="2232025"/>
                      <a:chOff x="3651" y="482"/>
                      <a:chExt cx="1440" cy="1406"/>
                    </a:xfrm>
                  </p:grpSpPr>
                  <p:sp>
                    <p:nvSpPr>
                      <p:cNvPr id="100413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15" y="1340"/>
                        <a:ext cx="25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  <p:grpSp>
                    <p:nvGrpSpPr>
                      <p:cNvPr id="100414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1" y="482"/>
                        <a:ext cx="1440" cy="1406"/>
                        <a:chOff x="3651" y="482"/>
                        <a:chExt cx="1440" cy="1406"/>
                      </a:xfrm>
                    </p:grpSpPr>
                    <p:sp>
                      <p:nvSpPr>
                        <p:cNvPr id="100415" name="Oval 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13" y="482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00416" name="Oval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51" y="984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66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00417" name="Oval 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78" y="1525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66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100418" name="Oval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58" y="1525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66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100419" name="Oval 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984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66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0420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708"/>
                          <a:ext cx="3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0421" name="Text Box 1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7" y="716"/>
                          <a:ext cx="27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p:txBody>
                    </p:sp>
                    <p:sp>
                      <p:nvSpPr>
                        <p:cNvPr id="100422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30" y="935"/>
                          <a:ext cx="26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0423" name="Text Box 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5" y="1657"/>
                          <a:ext cx="3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p:txBody>
                    </p:sp>
                    <p:sp>
                      <p:nvSpPr>
                        <p:cNvPr id="100424" name="Text Box 1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59" y="1207"/>
                          <a:ext cx="3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00425" name="Text Box 1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87" y="1295"/>
                          <a:ext cx="3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00403" name="组合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000760" y="1711316"/>
                      <a:ext cx="1857388" cy="1803397"/>
                      <a:chOff x="6000760" y="1711316"/>
                      <a:chExt cx="1857388" cy="1803397"/>
                    </a:xfrm>
                  </p:grpSpPr>
                  <p:sp>
                    <p:nvSpPr>
                      <p:cNvPr id="100404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000760" y="2857496"/>
                        <a:ext cx="285752" cy="50006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0405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578609" y="3514713"/>
                        <a:ext cx="64770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0406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215075" y="2000239"/>
                        <a:ext cx="936000" cy="57784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0407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515234" y="2871775"/>
                        <a:ext cx="261938" cy="42703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0408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40596" y="1711316"/>
                        <a:ext cx="431800" cy="431800"/>
                      </a:xfrm>
                      <a:prstGeom prst="ellipse">
                        <a:avLst/>
                      </a:prstGeom>
                      <a:solidFill>
                        <a:srgbClr val="6699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57" name="直接箭头连接符 56"/>
                      <p:cNvCxnSpPr>
                        <a:stCxn id="100418" idx="1"/>
                      </p:cNvCxnSpPr>
                      <p:nvPr/>
                    </p:nvCxnSpPr>
                    <p:spPr>
                      <a:xfrm rot="16200000" flipV="1">
                        <a:off x="6246820" y="2319325"/>
                        <a:ext cx="1368426" cy="71755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410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15074" y="2133593"/>
                        <a:ext cx="504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00411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53323" y="2490783"/>
                        <a:ext cx="504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5</a:t>
                        </a:r>
                      </a:p>
                    </p:txBody>
                  </p:sp>
                  <p:cxnSp>
                    <p:nvCxnSpPr>
                      <p:cNvPr id="63" name="直接箭头连接符 62"/>
                      <p:cNvCxnSpPr>
                        <a:stCxn id="100408" idx="4"/>
                        <a:endCxn id="100418" idx="0"/>
                      </p:cNvCxnSpPr>
                      <p:nvPr/>
                    </p:nvCxnSpPr>
                    <p:spPr>
                      <a:xfrm rot="16200000" flipH="1">
                        <a:off x="6821496" y="2678099"/>
                        <a:ext cx="1155701" cy="8572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grpSp>
        <p:nvGrpSpPr>
          <p:cNvPr id="100359" name="组合 169"/>
          <p:cNvGrpSpPr>
            <a:grpSpLocks/>
          </p:cNvGrpSpPr>
          <p:nvPr/>
        </p:nvGrpSpPr>
        <p:grpSpPr bwMode="auto">
          <a:xfrm>
            <a:off x="5857875" y="3662064"/>
            <a:ext cx="2286000" cy="2446338"/>
            <a:chOff x="5857894" y="3786190"/>
            <a:chExt cx="2286004" cy="2446344"/>
          </a:xfrm>
        </p:grpSpPr>
        <p:grpSp>
          <p:nvGrpSpPr>
            <p:cNvPr id="100362" name="组合 130"/>
            <p:cNvGrpSpPr>
              <a:grpSpLocks/>
            </p:cNvGrpSpPr>
            <p:nvPr/>
          </p:nvGrpSpPr>
          <p:grpSpPr bwMode="auto">
            <a:xfrm>
              <a:off x="5857894" y="3786190"/>
              <a:ext cx="2286004" cy="2446344"/>
              <a:chOff x="5786456" y="1428736"/>
              <a:chExt cx="2286004" cy="2446344"/>
            </a:xfrm>
          </p:grpSpPr>
          <p:sp>
            <p:nvSpPr>
              <p:cNvPr id="100364" name="Text Box 13"/>
              <p:cNvSpPr txBox="1">
                <a:spLocks noChangeArrowheads="1"/>
              </p:cNvSpPr>
              <p:nvPr/>
            </p:nvSpPr>
            <p:spPr bwMode="auto">
              <a:xfrm>
                <a:off x="6638943" y="1428736"/>
                <a:ext cx="5048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10</a:t>
                </a:r>
              </a:p>
            </p:txBody>
          </p:sp>
          <p:grpSp>
            <p:nvGrpSpPr>
              <p:cNvPr id="100365" name="组合 129"/>
              <p:cNvGrpSpPr>
                <a:grpSpLocks/>
              </p:cNvGrpSpPr>
              <p:nvPr/>
            </p:nvGrpSpPr>
            <p:grpSpPr bwMode="auto">
              <a:xfrm>
                <a:off x="5786456" y="1643051"/>
                <a:ext cx="2286004" cy="2232029"/>
                <a:chOff x="5786456" y="1643051"/>
                <a:chExt cx="2286004" cy="2232029"/>
              </a:xfrm>
            </p:grpSpPr>
            <p:sp>
              <p:nvSpPr>
                <p:cNvPr id="100366" name="Line 19"/>
                <p:cNvSpPr>
                  <a:spLocks noChangeShapeType="1"/>
                </p:cNvSpPr>
                <p:nvPr/>
              </p:nvSpPr>
              <p:spPr bwMode="auto">
                <a:xfrm>
                  <a:off x="7500958" y="2071678"/>
                  <a:ext cx="261538" cy="3571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6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639768" y="1857364"/>
                  <a:ext cx="504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0368" name="组合 103"/>
                <p:cNvGrpSpPr>
                  <a:grpSpLocks/>
                </p:cNvGrpSpPr>
                <p:nvPr/>
              </p:nvGrpSpPr>
              <p:grpSpPr bwMode="auto">
                <a:xfrm>
                  <a:off x="5786456" y="1643051"/>
                  <a:ext cx="2286004" cy="2232029"/>
                  <a:chOff x="5786456" y="1643051"/>
                  <a:chExt cx="2286004" cy="2232029"/>
                </a:xfrm>
              </p:grpSpPr>
              <p:grpSp>
                <p:nvGrpSpPr>
                  <p:cNvPr id="100369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786456" y="1643051"/>
                    <a:ext cx="2286004" cy="2232029"/>
                    <a:chOff x="3651" y="482"/>
                    <a:chExt cx="1440" cy="1406"/>
                  </a:xfrm>
                </p:grpSpPr>
                <p:sp>
                  <p:nvSpPr>
                    <p:cNvPr id="100380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5" y="1340"/>
                      <a:ext cx="25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</a:p>
                  </p:txBody>
                </p:sp>
                <p:grpSp>
                  <p:nvGrpSpPr>
                    <p:cNvPr id="100381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1" y="482"/>
                      <a:ext cx="1440" cy="1406"/>
                      <a:chOff x="3651" y="482"/>
                      <a:chExt cx="1440" cy="1406"/>
                    </a:xfrm>
                  </p:grpSpPr>
                  <p:sp>
                    <p:nvSpPr>
                      <p:cNvPr id="100382" name="Oval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13" y="482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00383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984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00384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78" y="1525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6699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00385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8" y="1525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6699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00386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3" y="984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6699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0387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708"/>
                        <a:ext cx="318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0388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17" y="716"/>
                        <a:ext cx="274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00389" name="Text Box 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30" y="935"/>
                        <a:ext cx="26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0390" name="Text Box 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5" y="1657"/>
                        <a:ext cx="31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00391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59" y="1157"/>
                        <a:ext cx="318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00392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87" y="1295"/>
                        <a:ext cx="31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</p:grpSp>
              </p:grpSp>
              <p:grpSp>
                <p:nvGrpSpPr>
                  <p:cNvPr id="100370" name="组合 91"/>
                  <p:cNvGrpSpPr>
                    <a:grpSpLocks/>
                  </p:cNvGrpSpPr>
                  <p:nvPr/>
                </p:nvGrpSpPr>
                <p:grpSpPr bwMode="auto">
                  <a:xfrm>
                    <a:off x="6000760" y="1711316"/>
                    <a:ext cx="1857388" cy="1803397"/>
                    <a:chOff x="6000760" y="1711316"/>
                    <a:chExt cx="1857388" cy="1803397"/>
                  </a:xfrm>
                </p:grpSpPr>
                <p:sp>
                  <p:nvSpPr>
                    <p:cNvPr id="100371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0760" y="2857496"/>
                      <a:ext cx="285752" cy="50006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372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578609" y="3514713"/>
                      <a:ext cx="6477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373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15075" y="2000239"/>
                      <a:ext cx="936000" cy="57784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374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15234" y="2871775"/>
                      <a:ext cx="261938" cy="4270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375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0596" y="1711316"/>
                      <a:ext cx="431800" cy="431800"/>
                    </a:xfrm>
                    <a:prstGeom prst="ellipse">
                      <a:avLst/>
                    </a:prstGeom>
                    <a:solidFill>
                      <a:srgbClr val="6699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cxnSp>
                  <p:nvCxnSpPr>
                    <p:cNvPr id="148" name="直接箭头连接符 147"/>
                    <p:cNvCxnSpPr>
                      <a:stCxn id="100385" idx="1"/>
                    </p:cNvCxnSpPr>
                    <p:nvPr/>
                  </p:nvCxnSpPr>
                  <p:spPr>
                    <a:xfrm rot="16200000" flipV="1">
                      <a:off x="6246831" y="2319327"/>
                      <a:ext cx="1368428" cy="71755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377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15074" y="2133593"/>
                      <a:ext cx="504825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00378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53323" y="2490783"/>
                      <a:ext cx="504825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</a:p>
                  </p:txBody>
                </p:sp>
                <p:cxnSp>
                  <p:nvCxnSpPr>
                    <p:cNvPr id="151" name="直接箭头连接符 150"/>
                    <p:cNvCxnSpPr>
                      <a:stCxn id="100375" idx="4"/>
                      <a:endCxn id="100385" idx="0"/>
                    </p:cNvCxnSpPr>
                    <p:nvPr/>
                  </p:nvCxnSpPr>
                  <p:spPr>
                    <a:xfrm rot="16200000" flipH="1">
                      <a:off x="6821508" y="2678101"/>
                      <a:ext cx="1155703" cy="85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165" name="直接箭头连接符 164"/>
            <p:cNvCxnSpPr/>
            <p:nvPr/>
          </p:nvCxnSpPr>
          <p:spPr>
            <a:xfrm rot="16200000" flipH="1">
              <a:off x="6506389" y="4923637"/>
              <a:ext cx="620714" cy="106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360" name="矩形 167"/>
          <p:cNvSpPr>
            <a:spLocks noChangeArrowheads="1"/>
          </p:cNvSpPr>
          <p:nvPr/>
        </p:nvSpPr>
        <p:spPr bwMode="auto">
          <a:xfrm>
            <a:off x="714375" y="4354214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={1,6},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[1]=0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[6]=3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[2]=5</a:t>
            </a:r>
            <a:r>
              <a:rPr lang="en-US" altLang="zh-CN" sz="2400" b="1">
                <a:latin typeface="Times New Roman" panose="02020603050405020304" pitchFamily="18" charset="0"/>
              </a:rPr>
              <a:t>, 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[4]=9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[5]=4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[3]=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0361" name="Text Box 2"/>
          <p:cNvSpPr txBox="1">
            <a:spLocks noChangeArrowheads="1"/>
          </p:cNvSpPr>
          <p:nvPr/>
        </p:nvSpPr>
        <p:spPr bwMode="auto">
          <a:xfrm>
            <a:off x="642938" y="1237952"/>
            <a:ext cx="4786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输入：</a:t>
            </a:r>
            <a:r>
              <a:rPr lang="en-US" altLang="zh-CN" sz="2400" b="1" i="1">
                <a:latin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</a:rPr>
              <a:t>=&lt;</a:t>
            </a:r>
            <a:r>
              <a:rPr lang="en-US" altLang="zh-CN" sz="2400" b="1" i="1">
                <a:latin typeface="Times New Roman" panose="02020603050405020304" pitchFamily="18" charset="0"/>
              </a:rPr>
              <a:t>V,E,W</a:t>
            </a:r>
            <a:r>
              <a:rPr lang="en-US" altLang="zh-CN" sz="2400" b="1">
                <a:latin typeface="Times New Roman" panose="02020603050405020304" pitchFamily="18" charset="0"/>
              </a:rPr>
              <a:t>&gt;</a:t>
            </a:r>
            <a:r>
              <a:rPr lang="zh-CN" altLang="en-US" sz="2400" b="1">
                <a:latin typeface="Times New Roman" panose="02020603050405020304" pitchFamily="18" charset="0"/>
              </a:rPr>
              <a:t>，源点 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={1, 2, 3, 4, 5, 6}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127CD9-BD82-43C0-9BB5-DA2A67292059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800" smtClean="0"/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896938" y="1573213"/>
            <a:ext cx="4460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={1,6,5},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[1]=0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[6]=3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[5]=4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[2]=5, 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[4]=9,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endParaRPr lang="en-US" altLang="zh-CN" sz="2400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[3]=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2404" name="Rectangle 48"/>
          <p:cNvSpPr>
            <a:spLocks noGrp="1" noChangeArrowheads="1"/>
          </p:cNvSpPr>
          <p:nvPr>
            <p:ph type="title"/>
          </p:nvPr>
        </p:nvSpPr>
        <p:spPr>
          <a:xfrm>
            <a:off x="107504" y="338138"/>
            <a:ext cx="8229600" cy="63341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         实例（续）</a:t>
            </a:r>
          </a:p>
        </p:txBody>
      </p:sp>
      <p:sp>
        <p:nvSpPr>
          <p:cNvPr id="102405" name="Line 21"/>
          <p:cNvSpPr>
            <a:spLocks noChangeShapeType="1"/>
          </p:cNvSpPr>
          <p:nvPr/>
        </p:nvSpPr>
        <p:spPr bwMode="auto">
          <a:xfrm flipH="1">
            <a:off x="6142038" y="4429125"/>
            <a:ext cx="21590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06" name="组合 168"/>
          <p:cNvGrpSpPr>
            <a:grpSpLocks/>
          </p:cNvGrpSpPr>
          <p:nvPr/>
        </p:nvGrpSpPr>
        <p:grpSpPr bwMode="auto">
          <a:xfrm>
            <a:off x="5786438" y="1071563"/>
            <a:ext cx="2286000" cy="2446337"/>
            <a:chOff x="5786446" y="1071546"/>
            <a:chExt cx="2286000" cy="2446339"/>
          </a:xfrm>
        </p:grpSpPr>
        <p:cxnSp>
          <p:nvCxnSpPr>
            <p:cNvPr id="59" name="直接箭头连接符 58"/>
            <p:cNvCxnSpPr>
              <a:stCxn id="102463" idx="5"/>
            </p:cNvCxnSpPr>
            <p:nvPr/>
          </p:nvCxnSpPr>
          <p:spPr>
            <a:xfrm rot="16200000" flipH="1">
              <a:off x="6374614" y="2231216"/>
              <a:ext cx="620714" cy="1060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441" name="组合 131"/>
            <p:cNvGrpSpPr>
              <a:grpSpLocks/>
            </p:cNvGrpSpPr>
            <p:nvPr/>
          </p:nvGrpSpPr>
          <p:grpSpPr bwMode="auto">
            <a:xfrm>
              <a:off x="5786446" y="1071546"/>
              <a:ext cx="2286000" cy="2446339"/>
              <a:chOff x="5786446" y="1428736"/>
              <a:chExt cx="2286000" cy="2446339"/>
            </a:xfrm>
          </p:grpSpPr>
          <p:sp>
            <p:nvSpPr>
              <p:cNvPr id="102442" name="Line 21"/>
              <p:cNvSpPr>
                <a:spLocks noChangeShapeType="1"/>
              </p:cNvSpPr>
              <p:nvPr/>
            </p:nvSpPr>
            <p:spPr bwMode="auto">
              <a:xfrm flipH="1">
                <a:off x="6070512" y="2071678"/>
                <a:ext cx="216000" cy="3714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443" name="组合 130"/>
              <p:cNvGrpSpPr>
                <a:grpSpLocks/>
              </p:cNvGrpSpPr>
              <p:nvPr/>
            </p:nvGrpSpPr>
            <p:grpSpPr bwMode="auto">
              <a:xfrm>
                <a:off x="5786446" y="1428736"/>
                <a:ext cx="2286000" cy="2446339"/>
                <a:chOff x="5786446" y="1428736"/>
                <a:chExt cx="2286000" cy="2446339"/>
              </a:xfrm>
            </p:grpSpPr>
            <p:sp>
              <p:nvSpPr>
                <p:cNvPr id="10244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638943" y="1428736"/>
                  <a:ext cx="504825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Arial" panose="020B0604020202020204" pitchFamily="34" charset="0"/>
                    </a:rPr>
                    <a:t>10</a:t>
                  </a:r>
                </a:p>
              </p:txBody>
            </p:sp>
            <p:grpSp>
              <p:nvGrpSpPr>
                <p:cNvPr id="102445" name="组合 129"/>
                <p:cNvGrpSpPr>
                  <a:grpSpLocks/>
                </p:cNvGrpSpPr>
                <p:nvPr/>
              </p:nvGrpSpPr>
              <p:grpSpPr bwMode="auto">
                <a:xfrm>
                  <a:off x="5786446" y="1643050"/>
                  <a:ext cx="2286000" cy="2232025"/>
                  <a:chOff x="5786446" y="1643050"/>
                  <a:chExt cx="2286000" cy="2232025"/>
                </a:xfrm>
              </p:grpSpPr>
              <p:sp>
                <p:nvSpPr>
                  <p:cNvPr id="10244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500958" y="2071678"/>
                    <a:ext cx="261538" cy="3571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47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39768" y="1857364"/>
                    <a:ext cx="5040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448" name="组合 103"/>
                  <p:cNvGrpSpPr>
                    <a:grpSpLocks/>
                  </p:cNvGrpSpPr>
                  <p:nvPr/>
                </p:nvGrpSpPr>
                <p:grpSpPr bwMode="auto">
                  <a:xfrm>
                    <a:off x="5786446" y="1643050"/>
                    <a:ext cx="2286000" cy="2232025"/>
                    <a:chOff x="5786446" y="1643050"/>
                    <a:chExt cx="2286000" cy="2232025"/>
                  </a:xfrm>
                </p:grpSpPr>
                <p:grpSp>
                  <p:nvGrpSpPr>
                    <p:cNvPr id="102449" name="Group 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86446" y="1643050"/>
                      <a:ext cx="2286000" cy="2232025"/>
                      <a:chOff x="3651" y="482"/>
                      <a:chExt cx="1440" cy="1406"/>
                    </a:xfrm>
                  </p:grpSpPr>
                  <p:sp>
                    <p:nvSpPr>
                      <p:cNvPr id="102460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15" y="1340"/>
                        <a:ext cx="25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  <p:grpSp>
                    <p:nvGrpSpPr>
                      <p:cNvPr id="102461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1" y="482"/>
                        <a:ext cx="1440" cy="1406"/>
                        <a:chOff x="3651" y="482"/>
                        <a:chExt cx="1440" cy="1406"/>
                      </a:xfrm>
                    </p:grpSpPr>
                    <p:sp>
                      <p:nvSpPr>
                        <p:cNvPr id="102462" name="Oval 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13" y="482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02463" name="Oval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51" y="984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02464" name="Oval 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78" y="1525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102465" name="Oval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58" y="1525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66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102466" name="Oval 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984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66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2467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708"/>
                          <a:ext cx="3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2468" name="Text Box 1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7" y="716"/>
                          <a:ext cx="27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p:txBody>
                    </p:sp>
                    <p:sp>
                      <p:nvSpPr>
                        <p:cNvPr id="102469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30" y="935"/>
                          <a:ext cx="26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2470" name="Text Box 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5" y="1657"/>
                          <a:ext cx="3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p:txBody>
                    </p:sp>
                    <p:sp>
                      <p:nvSpPr>
                        <p:cNvPr id="102471" name="Text Box 1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59" y="1207"/>
                          <a:ext cx="3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02472" name="Text Box 1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87" y="1295"/>
                          <a:ext cx="3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02450" name="组合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000760" y="1711316"/>
                      <a:ext cx="1857388" cy="1803397"/>
                      <a:chOff x="6000760" y="1711316"/>
                      <a:chExt cx="1857388" cy="1803397"/>
                    </a:xfrm>
                  </p:grpSpPr>
                  <p:sp>
                    <p:nvSpPr>
                      <p:cNvPr id="102451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000760" y="2857496"/>
                        <a:ext cx="285752" cy="50006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452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578609" y="3514713"/>
                        <a:ext cx="64770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453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215075" y="2000239"/>
                        <a:ext cx="936000" cy="57784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454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515234" y="2871775"/>
                        <a:ext cx="261938" cy="42703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455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40596" y="1711316"/>
                        <a:ext cx="431800" cy="431800"/>
                      </a:xfrm>
                      <a:prstGeom prst="ellipse">
                        <a:avLst/>
                      </a:prstGeom>
                      <a:solidFill>
                        <a:srgbClr val="6699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57" name="直接箭头连接符 56"/>
                      <p:cNvCxnSpPr>
                        <a:stCxn id="102465" idx="1"/>
                      </p:cNvCxnSpPr>
                      <p:nvPr/>
                    </p:nvCxnSpPr>
                    <p:spPr>
                      <a:xfrm rot="16200000" flipV="1">
                        <a:off x="6246819" y="2319325"/>
                        <a:ext cx="1368427" cy="71755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457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15074" y="2133593"/>
                        <a:ext cx="504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02458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53323" y="2490783"/>
                        <a:ext cx="504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5</a:t>
                        </a:r>
                      </a:p>
                    </p:txBody>
                  </p:sp>
                  <p:cxnSp>
                    <p:nvCxnSpPr>
                      <p:cNvPr id="63" name="直接箭头连接符 62"/>
                      <p:cNvCxnSpPr>
                        <a:stCxn id="102455" idx="4"/>
                        <a:endCxn id="102465" idx="0"/>
                      </p:cNvCxnSpPr>
                      <p:nvPr/>
                    </p:nvCxnSpPr>
                    <p:spPr>
                      <a:xfrm rot="16200000" flipH="1">
                        <a:off x="6821495" y="2678099"/>
                        <a:ext cx="1155701" cy="8572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grpSp>
        <p:nvGrpSpPr>
          <p:cNvPr id="102407" name="组合 169"/>
          <p:cNvGrpSpPr>
            <a:grpSpLocks/>
          </p:cNvGrpSpPr>
          <p:nvPr/>
        </p:nvGrpSpPr>
        <p:grpSpPr bwMode="auto">
          <a:xfrm>
            <a:off x="5857875" y="3786188"/>
            <a:ext cx="2286000" cy="2446337"/>
            <a:chOff x="5857894" y="3786190"/>
            <a:chExt cx="2286004" cy="2446344"/>
          </a:xfrm>
        </p:grpSpPr>
        <p:grpSp>
          <p:nvGrpSpPr>
            <p:cNvPr id="102409" name="组合 130"/>
            <p:cNvGrpSpPr>
              <a:grpSpLocks/>
            </p:cNvGrpSpPr>
            <p:nvPr/>
          </p:nvGrpSpPr>
          <p:grpSpPr bwMode="auto">
            <a:xfrm>
              <a:off x="5857894" y="3786190"/>
              <a:ext cx="2286004" cy="2446344"/>
              <a:chOff x="5786456" y="1428736"/>
              <a:chExt cx="2286004" cy="2446344"/>
            </a:xfrm>
          </p:grpSpPr>
          <p:sp>
            <p:nvSpPr>
              <p:cNvPr id="102411" name="Text Box 13"/>
              <p:cNvSpPr txBox="1">
                <a:spLocks noChangeArrowheads="1"/>
              </p:cNvSpPr>
              <p:nvPr/>
            </p:nvSpPr>
            <p:spPr bwMode="auto">
              <a:xfrm>
                <a:off x="6638943" y="1428736"/>
                <a:ext cx="5048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10</a:t>
                </a:r>
              </a:p>
            </p:txBody>
          </p:sp>
          <p:grpSp>
            <p:nvGrpSpPr>
              <p:cNvPr id="102412" name="组合 129"/>
              <p:cNvGrpSpPr>
                <a:grpSpLocks/>
              </p:cNvGrpSpPr>
              <p:nvPr/>
            </p:nvGrpSpPr>
            <p:grpSpPr bwMode="auto">
              <a:xfrm>
                <a:off x="5786456" y="1643051"/>
                <a:ext cx="2286004" cy="2232029"/>
                <a:chOff x="5786456" y="1643051"/>
                <a:chExt cx="2286004" cy="2232029"/>
              </a:xfrm>
            </p:grpSpPr>
            <p:sp>
              <p:nvSpPr>
                <p:cNvPr id="102413" name="Line 19"/>
                <p:cNvSpPr>
                  <a:spLocks noChangeShapeType="1"/>
                </p:cNvSpPr>
                <p:nvPr/>
              </p:nvSpPr>
              <p:spPr bwMode="auto">
                <a:xfrm>
                  <a:off x="7500958" y="2071678"/>
                  <a:ext cx="261538" cy="3571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1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639768" y="1857364"/>
                  <a:ext cx="504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2415" name="组合 103"/>
                <p:cNvGrpSpPr>
                  <a:grpSpLocks/>
                </p:cNvGrpSpPr>
                <p:nvPr/>
              </p:nvGrpSpPr>
              <p:grpSpPr bwMode="auto">
                <a:xfrm>
                  <a:off x="5786456" y="1643051"/>
                  <a:ext cx="2286004" cy="2232029"/>
                  <a:chOff x="5786456" y="1643051"/>
                  <a:chExt cx="2286004" cy="2232029"/>
                </a:xfrm>
              </p:grpSpPr>
              <p:grpSp>
                <p:nvGrpSpPr>
                  <p:cNvPr id="102416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786456" y="1643051"/>
                    <a:ext cx="2286004" cy="2232029"/>
                    <a:chOff x="3651" y="482"/>
                    <a:chExt cx="1440" cy="1406"/>
                  </a:xfrm>
                </p:grpSpPr>
                <p:sp>
                  <p:nvSpPr>
                    <p:cNvPr id="102427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5" y="1340"/>
                      <a:ext cx="25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</a:p>
                  </p:txBody>
                </p:sp>
                <p:grpSp>
                  <p:nvGrpSpPr>
                    <p:cNvPr id="102428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1" y="482"/>
                      <a:ext cx="1440" cy="1406"/>
                      <a:chOff x="3651" y="482"/>
                      <a:chExt cx="1440" cy="1406"/>
                    </a:xfrm>
                  </p:grpSpPr>
                  <p:sp>
                    <p:nvSpPr>
                      <p:cNvPr id="102429" name="Oval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13" y="482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02430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984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02431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78" y="1525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02432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8" y="1525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6699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02433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3" y="984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6699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2434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708"/>
                        <a:ext cx="318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2435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17" y="716"/>
                        <a:ext cx="274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02436" name="Text Box 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30" y="935"/>
                        <a:ext cx="26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2437" name="Text Box 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5" y="1657"/>
                        <a:ext cx="31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02438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59" y="1157"/>
                        <a:ext cx="318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02439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87" y="1295"/>
                        <a:ext cx="31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</p:grpSp>
              </p:grpSp>
              <p:grpSp>
                <p:nvGrpSpPr>
                  <p:cNvPr id="102417" name="组合 91"/>
                  <p:cNvGrpSpPr>
                    <a:grpSpLocks/>
                  </p:cNvGrpSpPr>
                  <p:nvPr/>
                </p:nvGrpSpPr>
                <p:grpSpPr bwMode="auto">
                  <a:xfrm>
                    <a:off x="6000760" y="1711316"/>
                    <a:ext cx="1857388" cy="1803397"/>
                    <a:chOff x="6000760" y="1711316"/>
                    <a:chExt cx="1857388" cy="1803397"/>
                  </a:xfrm>
                </p:grpSpPr>
                <p:sp>
                  <p:nvSpPr>
                    <p:cNvPr id="10241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0760" y="2857496"/>
                      <a:ext cx="285752" cy="50006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419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578609" y="3514713"/>
                      <a:ext cx="6477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420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15075" y="2000239"/>
                      <a:ext cx="936000" cy="57784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421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15234" y="2871775"/>
                      <a:ext cx="261938" cy="4270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422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0596" y="1711316"/>
                      <a:ext cx="431800" cy="4318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cxnSp>
                  <p:nvCxnSpPr>
                    <p:cNvPr id="148" name="直接箭头连接符 147"/>
                    <p:cNvCxnSpPr>
                      <a:stCxn id="102432" idx="1"/>
                    </p:cNvCxnSpPr>
                    <p:nvPr/>
                  </p:nvCxnSpPr>
                  <p:spPr>
                    <a:xfrm rot="16200000" flipV="1">
                      <a:off x="6246831" y="2319327"/>
                      <a:ext cx="1368429" cy="71755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24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15074" y="2133593"/>
                      <a:ext cx="504825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02425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53323" y="2490783"/>
                      <a:ext cx="504825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</a:p>
                  </p:txBody>
                </p:sp>
                <p:cxnSp>
                  <p:nvCxnSpPr>
                    <p:cNvPr id="151" name="直接箭头连接符 150"/>
                    <p:cNvCxnSpPr>
                      <a:stCxn id="102422" idx="4"/>
                      <a:endCxn id="102432" idx="0"/>
                    </p:cNvCxnSpPr>
                    <p:nvPr/>
                  </p:nvCxnSpPr>
                  <p:spPr>
                    <a:xfrm rot="16200000" flipH="1">
                      <a:off x="6821508" y="2678102"/>
                      <a:ext cx="1155703" cy="85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165" name="直接箭头连接符 164"/>
            <p:cNvCxnSpPr/>
            <p:nvPr/>
          </p:nvCxnSpPr>
          <p:spPr>
            <a:xfrm rot="16200000" flipH="1">
              <a:off x="6506388" y="4923638"/>
              <a:ext cx="620715" cy="106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08" name="矩形 167"/>
          <p:cNvSpPr>
            <a:spLocks noChangeArrowheads="1"/>
          </p:cNvSpPr>
          <p:nvPr/>
        </p:nvSpPr>
        <p:spPr bwMode="auto">
          <a:xfrm>
            <a:off x="928688" y="3571875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={1,6,5,2},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zh-CN" altLang="en-US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[1]=0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[6]=3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[5]=4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  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[2]=5</a:t>
            </a: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[3]=12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dist</a:t>
            </a:r>
            <a:r>
              <a:rPr lang="en-US" altLang="zh-CN" sz="2400" b="1">
                <a:latin typeface="Times New Roman" panose="02020603050405020304" pitchFamily="18" charset="0"/>
              </a:rPr>
              <a:t>[4]=9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482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B339C4-F10A-4FB3-9E84-3A6ECF110B0D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800" smtClean="0"/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896938" y="1163464"/>
            <a:ext cx="4460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={1,6,5,2,4},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[1]=0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[6]=3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[5]=4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  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[2]=5</a:t>
            </a:r>
            <a:r>
              <a:rPr lang="en-US" altLang="zh-CN" sz="2400" b="1">
                <a:latin typeface="Times New Roman" panose="02020603050405020304" pitchFamily="18" charset="0"/>
              </a:rPr>
              <a:t>,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[4]=9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endParaRPr lang="en-US" altLang="zh-CN" sz="2400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[3]=12</a:t>
            </a:r>
          </a:p>
        </p:txBody>
      </p:sp>
      <p:sp>
        <p:nvSpPr>
          <p:cNvPr id="104452" name="Rectangle 48"/>
          <p:cNvSpPr>
            <a:spLocks noGrp="1" noChangeArrowheads="1"/>
          </p:cNvSpPr>
          <p:nvPr>
            <p:ph type="title"/>
          </p:nvPr>
        </p:nvSpPr>
        <p:spPr>
          <a:xfrm>
            <a:off x="429610" y="415729"/>
            <a:ext cx="8229600" cy="63341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       实  例（续）</a:t>
            </a:r>
          </a:p>
        </p:txBody>
      </p:sp>
      <p:sp>
        <p:nvSpPr>
          <p:cNvPr id="104453" name="Line 21"/>
          <p:cNvSpPr>
            <a:spLocks noChangeShapeType="1"/>
          </p:cNvSpPr>
          <p:nvPr/>
        </p:nvSpPr>
        <p:spPr bwMode="auto">
          <a:xfrm flipH="1">
            <a:off x="6284913" y="4506739"/>
            <a:ext cx="21590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4" name="组合 168"/>
          <p:cNvGrpSpPr>
            <a:grpSpLocks/>
          </p:cNvGrpSpPr>
          <p:nvPr/>
        </p:nvGrpSpPr>
        <p:grpSpPr bwMode="auto">
          <a:xfrm>
            <a:off x="5929313" y="1124744"/>
            <a:ext cx="2286000" cy="2446338"/>
            <a:chOff x="5786446" y="1071546"/>
            <a:chExt cx="2286000" cy="2446339"/>
          </a:xfrm>
        </p:grpSpPr>
        <p:cxnSp>
          <p:nvCxnSpPr>
            <p:cNvPr id="59" name="直接箭头连接符 58"/>
            <p:cNvCxnSpPr>
              <a:stCxn id="104512" idx="5"/>
            </p:cNvCxnSpPr>
            <p:nvPr/>
          </p:nvCxnSpPr>
          <p:spPr>
            <a:xfrm rot="16200000" flipH="1">
              <a:off x="6374615" y="2231216"/>
              <a:ext cx="620712" cy="10604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90" name="组合 131"/>
            <p:cNvGrpSpPr>
              <a:grpSpLocks/>
            </p:cNvGrpSpPr>
            <p:nvPr/>
          </p:nvGrpSpPr>
          <p:grpSpPr bwMode="auto">
            <a:xfrm>
              <a:off x="5786446" y="1071546"/>
              <a:ext cx="2286000" cy="2446339"/>
              <a:chOff x="5786446" y="1428736"/>
              <a:chExt cx="2286000" cy="2446339"/>
            </a:xfrm>
          </p:grpSpPr>
          <p:sp>
            <p:nvSpPr>
              <p:cNvPr id="104491" name="Line 21"/>
              <p:cNvSpPr>
                <a:spLocks noChangeShapeType="1"/>
              </p:cNvSpPr>
              <p:nvPr/>
            </p:nvSpPr>
            <p:spPr bwMode="auto">
              <a:xfrm flipH="1">
                <a:off x="6070512" y="2071678"/>
                <a:ext cx="216000" cy="3714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492" name="组合 130"/>
              <p:cNvGrpSpPr>
                <a:grpSpLocks/>
              </p:cNvGrpSpPr>
              <p:nvPr/>
            </p:nvGrpSpPr>
            <p:grpSpPr bwMode="auto">
              <a:xfrm>
                <a:off x="5786446" y="1428736"/>
                <a:ext cx="2286000" cy="2446339"/>
                <a:chOff x="5786446" y="1428736"/>
                <a:chExt cx="2286000" cy="2446339"/>
              </a:xfrm>
            </p:grpSpPr>
            <p:sp>
              <p:nvSpPr>
                <p:cNvPr id="1044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638943" y="1428736"/>
                  <a:ext cx="504825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Arial" panose="020B0604020202020204" pitchFamily="34" charset="0"/>
                    </a:rPr>
                    <a:t>10</a:t>
                  </a:r>
                </a:p>
              </p:txBody>
            </p:sp>
            <p:grpSp>
              <p:nvGrpSpPr>
                <p:cNvPr id="104494" name="组合 129"/>
                <p:cNvGrpSpPr>
                  <a:grpSpLocks/>
                </p:cNvGrpSpPr>
                <p:nvPr/>
              </p:nvGrpSpPr>
              <p:grpSpPr bwMode="auto">
                <a:xfrm>
                  <a:off x="5786446" y="1643050"/>
                  <a:ext cx="2286000" cy="2232025"/>
                  <a:chOff x="5786446" y="1643050"/>
                  <a:chExt cx="2286000" cy="2232025"/>
                </a:xfrm>
              </p:grpSpPr>
              <p:sp>
                <p:nvSpPr>
                  <p:cNvPr id="10449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500958" y="2071678"/>
                    <a:ext cx="261538" cy="3571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6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39768" y="1857364"/>
                    <a:ext cx="5040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4497" name="组合 103"/>
                  <p:cNvGrpSpPr>
                    <a:grpSpLocks/>
                  </p:cNvGrpSpPr>
                  <p:nvPr/>
                </p:nvGrpSpPr>
                <p:grpSpPr bwMode="auto">
                  <a:xfrm>
                    <a:off x="5786446" y="1643050"/>
                    <a:ext cx="2286000" cy="2232025"/>
                    <a:chOff x="5786446" y="1643050"/>
                    <a:chExt cx="2286000" cy="2232025"/>
                  </a:xfrm>
                </p:grpSpPr>
                <p:grpSp>
                  <p:nvGrpSpPr>
                    <p:cNvPr id="104498" name="Group 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86446" y="1643050"/>
                      <a:ext cx="2286000" cy="2232025"/>
                      <a:chOff x="3651" y="482"/>
                      <a:chExt cx="1440" cy="1406"/>
                    </a:xfrm>
                  </p:grpSpPr>
                  <p:sp>
                    <p:nvSpPr>
                      <p:cNvPr id="104509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15" y="1340"/>
                        <a:ext cx="25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  <p:grpSp>
                    <p:nvGrpSpPr>
                      <p:cNvPr id="104510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1" y="482"/>
                        <a:ext cx="1440" cy="1406"/>
                        <a:chOff x="3651" y="482"/>
                        <a:chExt cx="1440" cy="1406"/>
                      </a:xfrm>
                    </p:grpSpPr>
                    <p:sp>
                      <p:nvSpPr>
                        <p:cNvPr id="104511" name="Oval 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13" y="482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04512" name="Oval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51" y="984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04513" name="Oval 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78" y="1525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104514" name="Oval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58" y="1525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104515" name="Oval 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984"/>
                          <a:ext cx="272" cy="272"/>
                        </a:xfrm>
                        <a:prstGeom prst="ellipse">
                          <a:avLst/>
                        </a:prstGeom>
                        <a:solidFill>
                          <a:srgbClr val="66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2000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4516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708"/>
                          <a:ext cx="3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4517" name="Text Box 1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7" y="716"/>
                          <a:ext cx="27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p:txBody>
                    </p:sp>
                    <p:sp>
                      <p:nvSpPr>
                        <p:cNvPr id="104518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30" y="935"/>
                          <a:ext cx="26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104519" name="Text Box 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5" y="1657"/>
                          <a:ext cx="3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p:txBody>
                    </p:sp>
                    <p:sp>
                      <p:nvSpPr>
                        <p:cNvPr id="104520" name="Text Box 1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59" y="1207"/>
                          <a:ext cx="3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04521" name="Text Box 1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87" y="1295"/>
                          <a:ext cx="3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18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04499" name="组合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000760" y="1711316"/>
                      <a:ext cx="1857388" cy="1803397"/>
                      <a:chOff x="6000760" y="1711316"/>
                      <a:chExt cx="1857388" cy="1803397"/>
                    </a:xfrm>
                  </p:grpSpPr>
                  <p:sp>
                    <p:nvSpPr>
                      <p:cNvPr id="104500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000760" y="2857496"/>
                        <a:ext cx="285752" cy="50006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501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578609" y="3514713"/>
                        <a:ext cx="64770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502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215075" y="2000239"/>
                        <a:ext cx="936000" cy="57784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503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515234" y="2871775"/>
                        <a:ext cx="261938" cy="42703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504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40596" y="1711316"/>
                        <a:ext cx="431800" cy="4318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57" name="直接箭头连接符 56"/>
                      <p:cNvCxnSpPr>
                        <a:stCxn id="104514" idx="1"/>
                      </p:cNvCxnSpPr>
                      <p:nvPr/>
                    </p:nvCxnSpPr>
                    <p:spPr>
                      <a:xfrm rot="16200000" flipV="1">
                        <a:off x="6246820" y="2319325"/>
                        <a:ext cx="1368426" cy="71755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4506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15074" y="2133593"/>
                        <a:ext cx="504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04507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53323" y="2490783"/>
                        <a:ext cx="504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5</a:t>
                        </a:r>
                      </a:p>
                    </p:txBody>
                  </p:sp>
                  <p:cxnSp>
                    <p:nvCxnSpPr>
                      <p:cNvPr id="63" name="直接箭头连接符 62"/>
                      <p:cNvCxnSpPr>
                        <a:stCxn id="104504" idx="4"/>
                        <a:endCxn id="104514" idx="0"/>
                      </p:cNvCxnSpPr>
                      <p:nvPr/>
                    </p:nvCxnSpPr>
                    <p:spPr>
                      <a:xfrm rot="16200000" flipH="1">
                        <a:off x="6821496" y="2678099"/>
                        <a:ext cx="1155701" cy="8572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grpSp>
        <p:nvGrpSpPr>
          <p:cNvPr id="104455" name="组合 169"/>
          <p:cNvGrpSpPr>
            <a:grpSpLocks/>
          </p:cNvGrpSpPr>
          <p:nvPr/>
        </p:nvGrpSpPr>
        <p:grpSpPr bwMode="auto">
          <a:xfrm>
            <a:off x="6000750" y="3860626"/>
            <a:ext cx="2286000" cy="2446338"/>
            <a:chOff x="5857894" y="3786190"/>
            <a:chExt cx="2286004" cy="2446344"/>
          </a:xfrm>
        </p:grpSpPr>
        <p:grpSp>
          <p:nvGrpSpPr>
            <p:cNvPr id="104458" name="组合 130"/>
            <p:cNvGrpSpPr>
              <a:grpSpLocks/>
            </p:cNvGrpSpPr>
            <p:nvPr/>
          </p:nvGrpSpPr>
          <p:grpSpPr bwMode="auto">
            <a:xfrm>
              <a:off x="5857894" y="3786190"/>
              <a:ext cx="2286004" cy="2446344"/>
              <a:chOff x="5786456" y="1428736"/>
              <a:chExt cx="2286004" cy="2446344"/>
            </a:xfrm>
          </p:grpSpPr>
          <p:sp>
            <p:nvSpPr>
              <p:cNvPr id="104460" name="Text Box 13"/>
              <p:cNvSpPr txBox="1">
                <a:spLocks noChangeArrowheads="1"/>
              </p:cNvSpPr>
              <p:nvPr/>
            </p:nvSpPr>
            <p:spPr bwMode="auto">
              <a:xfrm>
                <a:off x="6638943" y="1428736"/>
                <a:ext cx="5048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10</a:t>
                </a:r>
              </a:p>
            </p:txBody>
          </p:sp>
          <p:grpSp>
            <p:nvGrpSpPr>
              <p:cNvPr id="104461" name="组合 129"/>
              <p:cNvGrpSpPr>
                <a:grpSpLocks/>
              </p:cNvGrpSpPr>
              <p:nvPr/>
            </p:nvGrpSpPr>
            <p:grpSpPr bwMode="auto">
              <a:xfrm>
                <a:off x="5786456" y="1643051"/>
                <a:ext cx="2286004" cy="2232029"/>
                <a:chOff x="5786456" y="1643051"/>
                <a:chExt cx="2286004" cy="2232029"/>
              </a:xfrm>
            </p:grpSpPr>
            <p:sp>
              <p:nvSpPr>
                <p:cNvPr id="104462" name="Line 19"/>
                <p:cNvSpPr>
                  <a:spLocks noChangeShapeType="1"/>
                </p:cNvSpPr>
                <p:nvPr/>
              </p:nvSpPr>
              <p:spPr bwMode="auto">
                <a:xfrm>
                  <a:off x="7500958" y="2071678"/>
                  <a:ext cx="261538" cy="35719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6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639768" y="1857364"/>
                  <a:ext cx="504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4464" name="组合 103"/>
                <p:cNvGrpSpPr>
                  <a:grpSpLocks/>
                </p:cNvGrpSpPr>
                <p:nvPr/>
              </p:nvGrpSpPr>
              <p:grpSpPr bwMode="auto">
                <a:xfrm>
                  <a:off x="5786456" y="1643051"/>
                  <a:ext cx="2286004" cy="2232029"/>
                  <a:chOff x="5786456" y="1643051"/>
                  <a:chExt cx="2286004" cy="2232029"/>
                </a:xfrm>
              </p:grpSpPr>
              <p:grpSp>
                <p:nvGrpSpPr>
                  <p:cNvPr id="104465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5786456" y="1643051"/>
                    <a:ext cx="2286004" cy="2232029"/>
                    <a:chOff x="3651" y="482"/>
                    <a:chExt cx="1440" cy="1406"/>
                  </a:xfrm>
                </p:grpSpPr>
                <p:sp>
                  <p:nvSpPr>
                    <p:cNvPr id="104476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5" y="1340"/>
                      <a:ext cx="25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</a:p>
                  </p:txBody>
                </p:sp>
                <p:grpSp>
                  <p:nvGrpSpPr>
                    <p:cNvPr id="104477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1" y="482"/>
                      <a:ext cx="1440" cy="1406"/>
                      <a:chOff x="3651" y="482"/>
                      <a:chExt cx="1440" cy="1406"/>
                    </a:xfrm>
                  </p:grpSpPr>
                  <p:sp>
                    <p:nvSpPr>
                      <p:cNvPr id="104478" name="Oval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13" y="482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04479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984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04480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78" y="1525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04481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8" y="1525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04482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3" y="984"/>
                        <a:ext cx="272" cy="272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4483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708"/>
                        <a:ext cx="318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4484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17" y="716"/>
                        <a:ext cx="274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04485" name="Text Box 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30" y="935"/>
                        <a:ext cx="26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4486" name="Text Box 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5" y="1657"/>
                        <a:ext cx="31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04487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59" y="1157"/>
                        <a:ext cx="318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04488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87" y="1295"/>
                        <a:ext cx="318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zh-CN" sz="18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</p:grpSp>
              </p:grpSp>
              <p:grpSp>
                <p:nvGrpSpPr>
                  <p:cNvPr id="104466" name="组合 91"/>
                  <p:cNvGrpSpPr>
                    <a:grpSpLocks/>
                  </p:cNvGrpSpPr>
                  <p:nvPr/>
                </p:nvGrpSpPr>
                <p:grpSpPr bwMode="auto">
                  <a:xfrm>
                    <a:off x="6000760" y="1711316"/>
                    <a:ext cx="1857388" cy="1803397"/>
                    <a:chOff x="6000760" y="1711316"/>
                    <a:chExt cx="1857388" cy="1803397"/>
                  </a:xfrm>
                </p:grpSpPr>
                <p:sp>
                  <p:nvSpPr>
                    <p:cNvPr id="104467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0760" y="2857496"/>
                      <a:ext cx="285752" cy="50006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468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578609" y="3514713"/>
                      <a:ext cx="6477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469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15075" y="2000239"/>
                      <a:ext cx="936000" cy="57784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470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15234" y="2871775"/>
                      <a:ext cx="261938" cy="4270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471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0596" y="1711316"/>
                      <a:ext cx="431800" cy="4318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cxnSp>
                  <p:nvCxnSpPr>
                    <p:cNvPr id="148" name="直接箭头连接符 147"/>
                    <p:cNvCxnSpPr>
                      <a:stCxn id="104481" idx="1"/>
                    </p:cNvCxnSpPr>
                    <p:nvPr/>
                  </p:nvCxnSpPr>
                  <p:spPr>
                    <a:xfrm rot="16200000" flipV="1">
                      <a:off x="6246831" y="2319327"/>
                      <a:ext cx="1368428" cy="71755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473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15074" y="2133593"/>
                      <a:ext cx="504825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04474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53323" y="2490783"/>
                      <a:ext cx="504825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</a:p>
                  </p:txBody>
                </p:sp>
                <p:cxnSp>
                  <p:nvCxnSpPr>
                    <p:cNvPr id="151" name="直接箭头连接符 150"/>
                    <p:cNvCxnSpPr>
                      <a:stCxn id="104471" idx="4"/>
                      <a:endCxn id="104481" idx="0"/>
                    </p:cNvCxnSpPr>
                    <p:nvPr/>
                  </p:nvCxnSpPr>
                  <p:spPr>
                    <a:xfrm rot="16200000" flipH="1">
                      <a:off x="6821508" y="2678101"/>
                      <a:ext cx="1155703" cy="85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165" name="直接箭头连接符 164"/>
            <p:cNvCxnSpPr/>
            <p:nvPr/>
          </p:nvCxnSpPr>
          <p:spPr>
            <a:xfrm rot="16200000" flipH="1">
              <a:off x="6506389" y="4923637"/>
              <a:ext cx="620714" cy="10604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56" name="矩形 167"/>
          <p:cNvSpPr>
            <a:spLocks noChangeArrowheads="1"/>
          </p:cNvSpPr>
          <p:nvPr/>
        </p:nvSpPr>
        <p:spPr bwMode="auto">
          <a:xfrm>
            <a:off x="928688" y="3020839"/>
            <a:ext cx="457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={1,6,5,2,4,3},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zh-CN" altLang="en-US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[1]=0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[6]=3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[5]=4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  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[2]=5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 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[4]=9</a:t>
            </a:r>
            <a:endParaRPr lang="en-US" altLang="zh-CN" sz="2400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[3]=12     </a:t>
            </a:r>
          </a:p>
        </p:txBody>
      </p:sp>
      <p:sp>
        <p:nvSpPr>
          <p:cNvPr id="104457" name="矩形 72"/>
          <p:cNvSpPr>
            <a:spLocks noChangeArrowheads="1"/>
          </p:cNvSpPr>
          <p:nvPr/>
        </p:nvSpPr>
        <p:spPr bwMode="auto">
          <a:xfrm>
            <a:off x="928688" y="4878214"/>
            <a:ext cx="457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解：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short[1]=0,    short[2]=5,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short[3]=12,  short[4]=9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short[5]=4,    short[6]=3.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2CB79B-D36C-412A-B8B2-8507294D0B8C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800" smtClean="0"/>
          </a:p>
        </p:txBody>
      </p:sp>
      <p:sp>
        <p:nvSpPr>
          <p:cNvPr id="106499" name="Text Box 3"/>
          <p:cNvSpPr>
            <a:spLocks noGrp="1" noChangeArrowheads="1"/>
          </p:cNvSpPr>
          <p:nvPr>
            <p:ph type="title"/>
          </p:nvPr>
        </p:nvSpPr>
        <p:spPr>
          <a:xfrm>
            <a:off x="241300" y="173657"/>
            <a:ext cx="8229600" cy="7937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算法正确性证明</a:t>
            </a: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7799" y="1119509"/>
            <a:ext cx="8064500" cy="309562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4.10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当算法进行到第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步时，对于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中每个结点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] =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short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]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归纳基础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=1,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={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}, 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]=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short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]=0,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命题为真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归纳步骤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假设命题对于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为真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考虑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+1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步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选择顶点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边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</a:rPr>
              <a:t>u,v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)).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假若存在另一条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路径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L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绿色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，最后一次出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顶点为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在这次从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中出来后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经过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S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的第一个顶点为 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4356100" y="501332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84213" y="5805488"/>
            <a:ext cx="3249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时间复杂度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4859338" y="5157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84213" y="5229912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</a:rPr>
              <a:t>dist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</a:rPr>
              <a:t>]=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short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6505" name="Group 9"/>
          <p:cNvGrpSpPr>
            <a:grpSpLocks/>
          </p:cNvGrpSpPr>
          <p:nvPr/>
        </p:nvGrpSpPr>
        <p:grpSpPr bwMode="auto">
          <a:xfrm>
            <a:off x="4859338" y="3933056"/>
            <a:ext cx="4464050" cy="2376487"/>
            <a:chOff x="295" y="2251"/>
            <a:chExt cx="2812" cy="1497"/>
          </a:xfrm>
        </p:grpSpPr>
        <p:grpSp>
          <p:nvGrpSpPr>
            <p:cNvPr id="106507" name="Group 10"/>
            <p:cNvGrpSpPr>
              <a:grpSpLocks/>
            </p:cNvGrpSpPr>
            <p:nvPr/>
          </p:nvGrpSpPr>
          <p:grpSpPr bwMode="auto">
            <a:xfrm>
              <a:off x="340" y="2274"/>
              <a:ext cx="2767" cy="1474"/>
              <a:chOff x="1474" y="2387"/>
              <a:chExt cx="2767" cy="1474"/>
            </a:xfrm>
          </p:grpSpPr>
          <p:grpSp>
            <p:nvGrpSpPr>
              <p:cNvPr id="106509" name="Group 11"/>
              <p:cNvGrpSpPr>
                <a:grpSpLocks/>
              </p:cNvGrpSpPr>
              <p:nvPr/>
            </p:nvGrpSpPr>
            <p:grpSpPr bwMode="auto">
              <a:xfrm>
                <a:off x="1474" y="2387"/>
                <a:ext cx="2767" cy="1474"/>
                <a:chOff x="2472" y="2523"/>
                <a:chExt cx="2449" cy="1224"/>
              </a:xfrm>
            </p:grpSpPr>
            <p:sp>
              <p:nvSpPr>
                <p:cNvPr id="106511" name="Oval 12"/>
                <p:cNvSpPr>
                  <a:spLocks noChangeArrowheads="1"/>
                </p:cNvSpPr>
                <p:nvPr/>
              </p:nvSpPr>
              <p:spPr bwMode="auto">
                <a:xfrm>
                  <a:off x="2472" y="2568"/>
                  <a:ext cx="1452" cy="1179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06512" name="Group 13"/>
                <p:cNvGrpSpPr>
                  <a:grpSpLocks/>
                </p:cNvGrpSpPr>
                <p:nvPr/>
              </p:nvGrpSpPr>
              <p:grpSpPr bwMode="auto">
                <a:xfrm>
                  <a:off x="2653" y="2523"/>
                  <a:ext cx="2268" cy="1187"/>
                  <a:chOff x="2744" y="2568"/>
                  <a:chExt cx="2268" cy="1187"/>
                </a:xfrm>
              </p:grpSpPr>
              <p:sp>
                <p:nvSpPr>
                  <p:cNvPr id="106513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470" y="2840"/>
                    <a:ext cx="91" cy="9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10651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744" y="2568"/>
                    <a:ext cx="2268" cy="1187"/>
                    <a:chOff x="2744" y="2559"/>
                    <a:chExt cx="2268" cy="1187"/>
                  </a:xfrm>
                </p:grpSpPr>
                <p:sp>
                  <p:nvSpPr>
                    <p:cNvPr id="106515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0" y="3158"/>
                      <a:ext cx="318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2800" b="1" i="1">
                          <a:latin typeface="Times New Roman" panose="02020603050405020304" pitchFamily="18" charset="0"/>
                        </a:rPr>
                        <a:t>s</a:t>
                      </a:r>
                    </a:p>
                  </p:txBody>
                </p:sp>
                <p:sp>
                  <p:nvSpPr>
                    <p:cNvPr id="106516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3113"/>
                      <a:ext cx="91" cy="9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6517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803" y="2899"/>
                      <a:ext cx="701" cy="259"/>
                    </a:xfrm>
                    <a:custGeom>
                      <a:avLst/>
                      <a:gdLst>
                        <a:gd name="T0" fmla="*/ 0 w 701"/>
                        <a:gd name="T1" fmla="*/ 259 h 259"/>
                        <a:gd name="T2" fmla="*/ 48 w 701"/>
                        <a:gd name="T3" fmla="*/ 106 h 259"/>
                        <a:gd name="T4" fmla="*/ 77 w 701"/>
                        <a:gd name="T5" fmla="*/ 87 h 259"/>
                        <a:gd name="T6" fmla="*/ 211 w 701"/>
                        <a:gd name="T7" fmla="*/ 0 h 259"/>
                        <a:gd name="T8" fmla="*/ 567 w 701"/>
                        <a:gd name="T9" fmla="*/ 10 h 259"/>
                        <a:gd name="T10" fmla="*/ 701 w 701"/>
                        <a:gd name="T11" fmla="*/ 0 h 25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01"/>
                        <a:gd name="T19" fmla="*/ 0 h 259"/>
                        <a:gd name="T20" fmla="*/ 701 w 701"/>
                        <a:gd name="T21" fmla="*/ 259 h 259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01" h="259">
                          <a:moveTo>
                            <a:pt x="0" y="259"/>
                          </a:moveTo>
                          <a:cubicBezTo>
                            <a:pt x="7" y="234"/>
                            <a:pt x="30" y="128"/>
                            <a:pt x="48" y="106"/>
                          </a:cubicBezTo>
                          <a:cubicBezTo>
                            <a:pt x="55" y="97"/>
                            <a:pt x="67" y="93"/>
                            <a:pt x="77" y="87"/>
                          </a:cubicBezTo>
                          <a:cubicBezTo>
                            <a:pt x="98" y="27"/>
                            <a:pt x="153" y="12"/>
                            <a:pt x="211" y="0"/>
                          </a:cubicBezTo>
                          <a:cubicBezTo>
                            <a:pt x="330" y="3"/>
                            <a:pt x="448" y="5"/>
                            <a:pt x="567" y="10"/>
                          </a:cubicBezTo>
                          <a:cubicBezTo>
                            <a:pt x="637" y="13"/>
                            <a:pt x="648" y="28"/>
                            <a:pt x="701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8000"/>
                      </a:solidFill>
                      <a:prstDash val="dash"/>
                      <a:round/>
                      <a:headEnd type="oval" w="med" len="med"/>
                      <a:tailEnd type="triangl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51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784" y="3203"/>
                      <a:ext cx="730" cy="327"/>
                    </a:xfrm>
                    <a:custGeom>
                      <a:avLst/>
                      <a:gdLst>
                        <a:gd name="T0" fmla="*/ 0 w 730"/>
                        <a:gd name="T1" fmla="*/ 0 h 327"/>
                        <a:gd name="T2" fmla="*/ 48 w 730"/>
                        <a:gd name="T3" fmla="*/ 173 h 327"/>
                        <a:gd name="T4" fmla="*/ 58 w 730"/>
                        <a:gd name="T5" fmla="*/ 202 h 327"/>
                        <a:gd name="T6" fmla="*/ 115 w 730"/>
                        <a:gd name="T7" fmla="*/ 221 h 327"/>
                        <a:gd name="T8" fmla="*/ 317 w 730"/>
                        <a:gd name="T9" fmla="*/ 288 h 327"/>
                        <a:gd name="T10" fmla="*/ 730 w 730"/>
                        <a:gd name="T11" fmla="*/ 307 h 32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30"/>
                        <a:gd name="T19" fmla="*/ 0 h 327"/>
                        <a:gd name="T20" fmla="*/ 730 w 730"/>
                        <a:gd name="T21" fmla="*/ 327 h 32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30" h="327">
                          <a:moveTo>
                            <a:pt x="0" y="0"/>
                          </a:moveTo>
                          <a:cubicBezTo>
                            <a:pt x="8" y="72"/>
                            <a:pt x="18" y="113"/>
                            <a:pt x="48" y="173"/>
                          </a:cubicBezTo>
                          <a:cubicBezTo>
                            <a:pt x="53" y="182"/>
                            <a:pt x="50" y="196"/>
                            <a:pt x="58" y="202"/>
                          </a:cubicBezTo>
                          <a:cubicBezTo>
                            <a:pt x="74" y="214"/>
                            <a:pt x="115" y="221"/>
                            <a:pt x="115" y="221"/>
                          </a:cubicBezTo>
                          <a:cubicBezTo>
                            <a:pt x="155" y="282"/>
                            <a:pt x="250" y="279"/>
                            <a:pt x="317" y="288"/>
                          </a:cubicBezTo>
                          <a:cubicBezTo>
                            <a:pt x="429" y="327"/>
                            <a:pt x="631" y="307"/>
                            <a:pt x="730" y="307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 type="oval" w="med" len="med"/>
                      <a:tailEnd type="triangl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519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70" y="3475"/>
                      <a:ext cx="91" cy="9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6520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3521"/>
                      <a:ext cx="91" cy="9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6521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7" y="2795"/>
                      <a:ext cx="91" cy="9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6522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15" y="3203"/>
                      <a:ext cx="227" cy="2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2800" b="1" i="1">
                          <a:latin typeface="Times New Roman" panose="02020603050405020304" pitchFamily="18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106523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34" y="2559"/>
                      <a:ext cx="227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2800" b="1" i="1">
                          <a:latin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106524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13" y="2704"/>
                      <a:ext cx="363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2800" b="1" i="1">
                          <a:latin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106525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9" y="3475"/>
                      <a:ext cx="363" cy="2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2800" b="1" i="1">
                          <a:latin typeface="Times New Roman" panose="02020603050405020304" pitchFamily="18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106526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60" y="2840"/>
                      <a:ext cx="817" cy="4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8000"/>
                      </a:solidFill>
                      <a:round/>
                      <a:headEnd/>
                      <a:tailEnd type="triangl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52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0" y="3521"/>
                      <a:ext cx="862" cy="45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52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2" y="2840"/>
                      <a:ext cx="46" cy="681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8000"/>
                      </a:solidFill>
                      <a:round/>
                      <a:headEnd/>
                      <a:tailEnd type="triangle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06510" name="Text Box 30"/>
              <p:cNvSpPr txBox="1">
                <a:spLocks noChangeArrowheads="1"/>
              </p:cNvSpPr>
              <p:nvPr/>
            </p:nvSpPr>
            <p:spPr bwMode="auto">
              <a:xfrm>
                <a:off x="3198" y="243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sp>
          <p:nvSpPr>
            <p:cNvPr id="106508" name="Text Box 31"/>
            <p:cNvSpPr txBox="1">
              <a:spLocks noChangeArrowheads="1"/>
            </p:cNvSpPr>
            <p:nvPr/>
          </p:nvSpPr>
          <p:spPr bwMode="auto">
            <a:xfrm>
              <a:off x="295" y="2251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06506" name="Rectangle 33"/>
          <p:cNvSpPr>
            <a:spLocks noChangeArrowheads="1"/>
          </p:cNvSpPr>
          <p:nvPr/>
        </p:nvSpPr>
        <p:spPr bwMode="auto">
          <a:xfrm>
            <a:off x="717492" y="4346306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]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//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先被选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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dist</a:t>
            </a:r>
            <a:r>
              <a:rPr lang="en-US" altLang="zh-CN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]+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y,v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BB649-C269-4C09-BFB3-627425148628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800" smtClean="0"/>
          </a:p>
        </p:txBody>
      </p:sp>
      <p:sp>
        <p:nvSpPr>
          <p:cNvPr id="1085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 贪心法小结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97694"/>
            <a:ext cx="8229600" cy="5327650"/>
          </a:xfrm>
        </p:spPr>
        <p:txBody>
          <a:bodyPr/>
          <a:lstStyle/>
          <a:p>
            <a:pPr marL="440100" indent="-457200">
              <a:spcBef>
                <a:spcPts val="0"/>
              </a:spcBef>
              <a:buFont typeface="Arial" charset="0"/>
              <a:buAutoNum type="arabicParenBoth"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适用于优化问题，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求解过程是多步判断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判断的依据是局部最优策略，使目标值达到最大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或最小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，与前面的子问题计算结果无关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60000">
              <a:spcBef>
                <a:spcPts val="1200"/>
              </a:spcBef>
              <a:buFont typeface="Arial" charset="0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局部最优策略的选择是算法正确性的关键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-360000">
              <a:spcBef>
                <a:spcPts val="1200"/>
              </a:spcBef>
              <a:buFont typeface="Arial" charset="0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正确性证明方法：数学归纳法、交换论证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使用数学归纳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60000"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法主要通过对算法步数或者问题规模进行归纳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如果要证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60000"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明贪心策略是错误的，只需举出反例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-360000">
              <a:spcBef>
                <a:spcPts val="1200"/>
              </a:spcBef>
              <a:buFont typeface="Arial" charset="0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自顶向下求解，通过选择将问题归约为小的子问题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60000">
              <a:spcBef>
                <a:spcPts val="1200"/>
              </a:spcBef>
              <a:buFont typeface="Arial" charset="0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如果贪心法得不到最优解，可以对问题的输入进行分析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60000"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或者估计算法的近似比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60000">
              <a:spcBef>
                <a:spcPts val="1200"/>
              </a:spcBef>
              <a:buFont typeface="Arial" charset="0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如果对原始数据排序之后，贪心法往往是一轮处理，时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60000"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间复杂度和空间复杂度低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0932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E2E7B-81EB-479D-A6C3-899B5DAA89EE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57188" y="1273572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10}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7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61517"/>
              </p:ext>
            </p:extLst>
          </p:nvPr>
        </p:nvGraphicFramePr>
        <p:xfrm>
          <a:off x="857250" y="2021284"/>
          <a:ext cx="7500935" cy="150018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8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30" name="Rectangle 57"/>
          <p:cNvSpPr>
            <a:spLocks noChangeArrowheads="1"/>
          </p:cNvSpPr>
          <p:nvPr/>
        </p:nvSpPr>
        <p:spPr bwMode="auto">
          <a:xfrm>
            <a:off x="714375" y="5202634"/>
            <a:ext cx="771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问题：如何证明该算法对所有的实例都能得到正确的解？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31" name="Rectangle 59"/>
          <p:cNvSpPr>
            <a:spLocks noGrp="1" noChangeArrowheads="1"/>
          </p:cNvSpPr>
          <p:nvPr>
            <p:ph type="title"/>
          </p:nvPr>
        </p:nvSpPr>
        <p:spPr>
          <a:xfrm>
            <a:off x="457200" y="491332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算法运行实例</a:t>
            </a:r>
          </a:p>
        </p:txBody>
      </p:sp>
      <p:sp>
        <p:nvSpPr>
          <p:cNvPr id="24632" name="矩形 6"/>
          <p:cNvSpPr>
            <a:spLocks noChangeArrowheads="1"/>
          </p:cNvSpPr>
          <p:nvPr/>
        </p:nvSpPr>
        <p:spPr bwMode="auto">
          <a:xfrm>
            <a:off x="785813" y="3735784"/>
            <a:ext cx="764381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{1, 4, 8},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=11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时间复杂度：排序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活动选择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30021-733A-476E-A1AB-0DCEDD226D01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761"/>
            <a:ext cx="8229600" cy="56197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算法的正确性证明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857500"/>
            <a:ext cx="8075613" cy="3000375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证：</a:t>
            </a:r>
            <a:r>
              <a:rPr lang="en-US" altLang="zh-CN" sz="2400" b="1" i="1" dirty="0" smtClean="0">
                <a:latin typeface="Times New Roman" pitchFamily="18" charset="0"/>
              </a:rPr>
              <a:t>S</a:t>
            </a:r>
            <a:r>
              <a:rPr lang="en-US" altLang="zh-CN" sz="2400" b="1" dirty="0" smtClean="0">
                <a:latin typeface="Times New Roman" pitchFamily="18" charset="0"/>
              </a:rPr>
              <a:t>={1, 2, … , 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latin typeface="Times New Roman" pitchFamily="18" charset="0"/>
              </a:rPr>
              <a:t>是活动集，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且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altLang="zh-CN" sz="2400" b="1" dirty="0" smtClean="0">
                <a:latin typeface="Times New Roman" pitchFamily="18" charset="0"/>
              </a:rPr>
              <a:t>  </a:t>
            </a:r>
          </a:p>
          <a:p>
            <a:pPr>
              <a:lnSpc>
                <a:spcPts val="32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归纳基础：</a:t>
            </a:r>
            <a:r>
              <a:rPr lang="en-US" altLang="zh-CN" sz="2400" b="1" i="1" dirty="0" smtClean="0">
                <a:latin typeface="Times New Roman" pitchFamily="18" charset="0"/>
              </a:rPr>
              <a:t>k</a:t>
            </a:r>
            <a:r>
              <a:rPr lang="en-US" altLang="zh-CN" sz="2400" b="1" dirty="0" smtClean="0">
                <a:latin typeface="Times New Roman" pitchFamily="18" charset="0"/>
              </a:rPr>
              <a:t>=1, </a:t>
            </a:r>
            <a:r>
              <a:rPr lang="zh-CN" altLang="en-US" sz="2400" b="1" dirty="0" smtClean="0">
                <a:latin typeface="Times New Roman" pitchFamily="18" charset="0"/>
              </a:rPr>
              <a:t>证明存在最优解包含</a:t>
            </a:r>
            <a:r>
              <a:rPr lang="zh-CN" altLang="en-US" sz="2400" b="1" dirty="0" smtClean="0">
                <a:latin typeface="Times New Roman" pitchFamily="18" charset="0"/>
              </a:rPr>
              <a:t>活动 </a:t>
            </a:r>
            <a:r>
              <a:rPr lang="en-US" altLang="zh-CN" sz="2400" b="1" dirty="0" smtClean="0">
                <a:latin typeface="Times New Roman" pitchFamily="18" charset="0"/>
              </a:rPr>
              <a:t>1.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任取最优解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中的活动按截止时间递增排列</a:t>
            </a:r>
            <a:r>
              <a:rPr lang="en-US" altLang="zh-CN" sz="2400" b="1" dirty="0" smtClean="0">
                <a:latin typeface="Times New Roman" pitchFamily="18" charset="0"/>
              </a:rPr>
              <a:t>.  </a:t>
            </a:r>
            <a:r>
              <a:rPr lang="zh-CN" altLang="en-US" sz="2400" b="1" dirty="0" smtClean="0">
                <a:latin typeface="Times New Roman" pitchFamily="18" charset="0"/>
              </a:rPr>
              <a:t>如果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的第一个活动为 </a:t>
            </a:r>
            <a:r>
              <a:rPr lang="en-US" altLang="zh-CN" sz="2400" b="1" i="1" dirty="0" smtClean="0">
                <a:latin typeface="Times New Roman" pitchFamily="18" charset="0"/>
              </a:rPr>
              <a:t>j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</a:rPr>
              <a:t>j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zh-CN" altLang="en-US" sz="2400" b="1" dirty="0" smtClean="0">
                <a:latin typeface="Times New Roman" pitchFamily="18" charset="0"/>
                <a:sym typeface="Symbol" pitchFamily="18" charset="2"/>
              </a:rPr>
              <a:t>令  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b="1" i="1" dirty="0" smtClean="0">
                <a:latin typeface="Times New Roman" pitchFamily="18" charset="0"/>
                <a:sym typeface="Symbol" pitchFamily="18" charset="2"/>
              </a:rPr>
              <a:t>                                  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’= (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</a:rPr>
              <a:t>{ </a:t>
            </a:r>
            <a:r>
              <a:rPr lang="en-US" altLang="zh-CN" sz="2400" b="1" i="1" dirty="0" smtClean="0">
                <a:latin typeface="Times New Roman" pitchFamily="18" charset="0"/>
              </a:rPr>
              <a:t>j </a:t>
            </a:r>
            <a:r>
              <a:rPr lang="en-US" altLang="zh-CN" sz="2400" b="1" dirty="0" smtClean="0">
                <a:latin typeface="Times New Roman" pitchFamily="18" charset="0"/>
              </a:rPr>
              <a:t>})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dirty="0" smtClean="0">
                <a:latin typeface="Times New Roman" pitchFamily="18" charset="0"/>
              </a:rPr>
              <a:t>{1}, 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sym typeface="Symbol" pitchFamily="18" charset="2"/>
              </a:rPr>
              <a:t>由于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400" b="1" i="1" dirty="0" err="1" smtClean="0">
                <a:latin typeface="Times New Roman" pitchFamily="18" charset="0"/>
              </a:rPr>
              <a:t>f</a:t>
            </a:r>
            <a:r>
              <a:rPr lang="en-US" altLang="zh-CN" sz="2400" b="1" i="1" baseline="-25000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400" b="1" i="1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’</a:t>
            </a:r>
            <a:r>
              <a:rPr lang="zh-CN" altLang="en-US" sz="2400" b="1" dirty="0" smtClean="0">
                <a:latin typeface="Times New Roman" pitchFamily="18" charset="0"/>
                <a:sym typeface="Symbol" pitchFamily="18" charset="2"/>
              </a:rPr>
              <a:t>也是最优解，且含有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1.  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428625" y="1279599"/>
            <a:ext cx="82867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4.1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latin typeface="Times New Roman" panose="02020603050405020304" pitchFamily="18" charset="0"/>
              </a:rPr>
              <a:t>Select </a:t>
            </a:r>
            <a:r>
              <a:rPr lang="zh-CN" altLang="en-US" sz="2400" b="1" dirty="0">
                <a:latin typeface="Times New Roman" panose="02020603050405020304" pitchFamily="18" charset="0"/>
              </a:rPr>
              <a:t>执行到第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</a:rPr>
              <a:t>步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选择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</a:rPr>
              <a:t>项活动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= 1,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 …,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那么存在最优解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包含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=1,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i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.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28625" y="2179712"/>
            <a:ext cx="777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根据定理：算法至多到第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Arial" panose="020B0604020202020204" pitchFamily="34" charset="0"/>
              </a:rPr>
              <a:t>步得到最优解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B4FDA-0010-4970-8C31-478743B34C4A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55902"/>
              </p:ext>
            </p:extLst>
          </p:nvPr>
        </p:nvGraphicFramePr>
        <p:xfrm>
          <a:off x="1331913" y="5229200"/>
          <a:ext cx="6759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公式" r:id="rId4" imgW="3225800" imgH="241300" progId="Equation.3">
                  <p:embed/>
                </p:oleObj>
              </mc:Choice>
              <mc:Fallback>
                <p:oleObj name="公式" r:id="rId4" imgW="3225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00"/>
                        <a:ext cx="6759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00063" y="5780112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也是原问题的最优解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00063" y="1333475"/>
            <a:ext cx="810418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归纳步骤：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假设命题对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为真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证明对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+1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也为真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算法执行到第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步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选择了活动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根据归纳假设存在最优解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包含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1,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… ,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中剩下的活动选自集合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’={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{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… ,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}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的最优解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若不然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的最优解为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B*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B*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的活动比 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多，那么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B*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u="sng" dirty="0">
                <a:latin typeface="Times New Roman" panose="02020603050405020304" pitchFamily="18" charset="0"/>
              </a:rPr>
              <a:t>{1, </a:t>
            </a:r>
            <a:r>
              <a:rPr lang="en-US" altLang="zh-CN" sz="2400" b="1" i="1" u="sng" dirty="0">
                <a:latin typeface="Times New Roman" panose="02020603050405020304" pitchFamily="18" charset="0"/>
              </a:rPr>
              <a:t>i</a:t>
            </a:r>
            <a:r>
              <a:rPr lang="en-US" altLang="zh-CN" sz="2400" b="1" u="sng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, … , </a:t>
            </a:r>
            <a:r>
              <a:rPr lang="en-US" altLang="zh-CN" sz="2400" b="1" i="1" u="sng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u="sng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的最优解，且比 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的活动多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的最优性矛盾</a:t>
            </a:r>
            <a:r>
              <a:rPr lang="en-US" altLang="zh-CN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根据归纳基础，存在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的最优解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B’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含有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中的第一个活动，即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’|=|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|,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于是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90761"/>
            <a:ext cx="8229600" cy="56197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  算法正确性证明（续）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391D9-858B-4D27-B6DF-6309372ACC3F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 smtClean="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3961" y="619745"/>
            <a:ext cx="8229600" cy="6334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贪心算法的特点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533374"/>
            <a:ext cx="8229600" cy="453072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设计要素：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贪心法适用于组合优化问题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AutoNum type="arabicParenBoth" startAt="2"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求解过程是多步判断过程，最终的判断序列对应于问题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的最优解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AutoNum type="arabicParenBoth" startAt="3"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判断依据某种“短视的”贪心选择性质，性质的好坏决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定了算法的成败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 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AutoNum type="arabicParenBoth" startAt="4"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贪心法必须进行正确性证明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ts val="180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贪心法的优势：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算法简单，时间和空间复杂性低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50A0AC-D719-460C-83B4-1EC2039584F2}" type="slidenum">
              <a:rPr lang="en-US" altLang="zh-CN" sz="18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 smtClean="0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97680"/>
            <a:ext cx="8229600" cy="706438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4.2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贪心法的正确性证明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11188" y="18446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611188" y="1265813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数学归纳法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叙述一个描述算法正确性的命题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为算法步数或者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问题规模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归纳基础：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为某个自然数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归纳步骤：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+1)    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第一数学归纳法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第二数学归纳法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交换论证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分析算法的解的结构特征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从一个最优解逐步进行结构变换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替换成分、交换次序等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得到一个新的解（结构上与贪心算法的解更接近）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证明：上述变换最终得到算法的解，且变换在有限步结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束，每步变换都保持解的最优性不降低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5797</Words>
  <Application>Microsoft Office PowerPoint</Application>
  <PresentationFormat>全屏显示(4:3)</PresentationFormat>
  <Paragraphs>824</Paragraphs>
  <Slides>49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</vt:lpstr>
      <vt:lpstr>宋体</vt:lpstr>
      <vt:lpstr>Calibri</vt:lpstr>
      <vt:lpstr>Times New Roman</vt:lpstr>
      <vt:lpstr>Symbol</vt:lpstr>
      <vt:lpstr>幼圆</vt:lpstr>
      <vt:lpstr>Wingdings</vt:lpstr>
      <vt:lpstr>黑体</vt:lpstr>
      <vt:lpstr>算法</vt:lpstr>
      <vt:lpstr>Microsoft 公式 3.0</vt:lpstr>
      <vt:lpstr>公式</vt:lpstr>
      <vt:lpstr>第4章 贪心法 （Greedy Approach）</vt:lpstr>
      <vt:lpstr>4.1贪心法的设计思想</vt:lpstr>
      <vt:lpstr>两个反例</vt:lpstr>
      <vt:lpstr>贪心算法</vt:lpstr>
      <vt:lpstr>算法运行实例</vt:lpstr>
      <vt:lpstr>算法的正确性证明</vt:lpstr>
      <vt:lpstr>  算法正确性证明（续）</vt:lpstr>
      <vt:lpstr>贪心算法的特点</vt:lpstr>
      <vt:lpstr>    4.2 贪心法的正确性证明</vt:lpstr>
      <vt:lpstr>最优装载 Loading</vt:lpstr>
      <vt:lpstr>正确性证明</vt:lpstr>
      <vt:lpstr>最小延迟调度</vt:lpstr>
      <vt:lpstr>实例</vt:lpstr>
      <vt:lpstr>贪心策略选择</vt:lpstr>
      <vt:lpstr>算法设计</vt:lpstr>
      <vt:lpstr>交换论证：正确性证明</vt:lpstr>
      <vt:lpstr>交换论证</vt:lpstr>
      <vt:lpstr>交换相邻逆序 (i, j)不影响最优性</vt:lpstr>
      <vt:lpstr> 4.3 得不到最优解的处理方法</vt:lpstr>
      <vt:lpstr>动态规划算法</vt:lpstr>
      <vt:lpstr> Greedy算法</vt:lpstr>
      <vt:lpstr>n=1, 2 贪心法得到最优解</vt:lpstr>
      <vt:lpstr>n&gt;2得到最优解的判定条件</vt:lpstr>
      <vt:lpstr>实例</vt:lpstr>
      <vt:lpstr>4.4 贪心法的典型应用</vt:lpstr>
      <vt:lpstr>  前缀码的二叉树及权值</vt:lpstr>
      <vt:lpstr>最优前缀码问题</vt:lpstr>
      <vt:lpstr>实例</vt:lpstr>
      <vt:lpstr>算法正确性证明:引理4.2</vt:lpstr>
      <vt:lpstr>引理4.3</vt:lpstr>
      <vt:lpstr>证明：归纳法</vt:lpstr>
      <vt:lpstr>证明：归纳法(续)</vt:lpstr>
      <vt:lpstr> Huffman树应用:文件归并</vt:lpstr>
      <vt:lpstr>实例</vt:lpstr>
      <vt:lpstr> 4.4.2  最小生成树</vt:lpstr>
      <vt:lpstr>Prim算法</vt:lpstr>
      <vt:lpstr>正确性证明</vt:lpstr>
      <vt:lpstr>正确性证明(续)</vt:lpstr>
      <vt:lpstr>Kruskal算法</vt:lpstr>
      <vt:lpstr>实例</vt:lpstr>
      <vt:lpstr>Kruskal算法正确性证明</vt:lpstr>
      <vt:lpstr>算法的实现与时间复杂度</vt:lpstr>
      <vt:lpstr>   4.4.3 单源最短路径</vt:lpstr>
      <vt:lpstr>            Dijkstra算法</vt:lpstr>
      <vt:lpstr>实例</vt:lpstr>
      <vt:lpstr>         实例（续）</vt:lpstr>
      <vt:lpstr>       实  例（续）</vt:lpstr>
      <vt:lpstr>   算法正确性证明</vt:lpstr>
      <vt:lpstr> 贪心法小结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User</dc:creator>
  <cp:lastModifiedBy>qwl</cp:lastModifiedBy>
  <cp:revision>62</cp:revision>
  <dcterms:created xsi:type="dcterms:W3CDTF">2010-12-07T00:33:41Z</dcterms:created>
  <dcterms:modified xsi:type="dcterms:W3CDTF">2019-05-14T11:39:21Z</dcterms:modified>
</cp:coreProperties>
</file>