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75" r:id="rId3"/>
  </p:sldMasterIdLst>
  <p:notesMasterIdLst>
    <p:notesMasterId r:id="rId50"/>
  </p:notesMasterIdLst>
  <p:handoutMasterIdLst>
    <p:handoutMasterId r:id="rId51"/>
  </p:handoutMasterIdLst>
  <p:sldIdLst>
    <p:sldId id="1235" r:id="rId4"/>
    <p:sldId id="1234" r:id="rId5"/>
    <p:sldId id="453" r:id="rId6"/>
    <p:sldId id="454" r:id="rId7"/>
    <p:sldId id="1244" r:id="rId8"/>
    <p:sldId id="1236" r:id="rId9"/>
    <p:sldId id="1237" r:id="rId10"/>
    <p:sldId id="1238" r:id="rId11"/>
    <p:sldId id="1239" r:id="rId12"/>
    <p:sldId id="1240" r:id="rId13"/>
    <p:sldId id="435" r:id="rId14"/>
    <p:sldId id="1241" r:id="rId15"/>
    <p:sldId id="436" r:id="rId16"/>
    <p:sldId id="437" r:id="rId17"/>
    <p:sldId id="438" r:id="rId18"/>
    <p:sldId id="439" r:id="rId19"/>
    <p:sldId id="443" r:id="rId20"/>
    <p:sldId id="1477" r:id="rId21"/>
    <p:sldId id="1478" r:id="rId22"/>
    <p:sldId id="1479" r:id="rId23"/>
    <p:sldId id="444" r:id="rId24"/>
    <p:sldId id="449" r:id="rId25"/>
    <p:sldId id="1242" r:id="rId26"/>
    <p:sldId id="1243" r:id="rId27"/>
    <p:sldId id="440" r:id="rId28"/>
    <p:sldId id="445" r:id="rId29"/>
    <p:sldId id="1245" r:id="rId30"/>
    <p:sldId id="1246" r:id="rId31"/>
    <p:sldId id="425" r:id="rId32"/>
    <p:sldId id="426" r:id="rId33"/>
    <p:sldId id="1247" r:id="rId34"/>
    <p:sldId id="433" r:id="rId35"/>
    <p:sldId id="427" r:id="rId36"/>
    <p:sldId id="429" r:id="rId37"/>
    <p:sldId id="446" r:id="rId38"/>
    <p:sldId id="448" r:id="rId39"/>
    <p:sldId id="450" r:id="rId40"/>
    <p:sldId id="451" r:id="rId41"/>
    <p:sldId id="452" r:id="rId42"/>
    <p:sldId id="1248" r:id="rId43"/>
    <p:sldId id="434" r:id="rId44"/>
    <p:sldId id="447" r:id="rId45"/>
    <p:sldId id="1119" r:id="rId46"/>
    <p:sldId id="1120" r:id="rId47"/>
    <p:sldId id="1121" r:id="rId48"/>
    <p:sldId id="487" r:id="rId49"/>
  </p:sldIdLst>
  <p:sldSz cx="9144000" cy="6858000" type="screen4x3"/>
  <p:notesSz cx="6797675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33CC"/>
    <a:srgbClr val="000099"/>
    <a:srgbClr val="FF3399"/>
    <a:srgbClr val="2805BB"/>
    <a:srgbClr val="800080"/>
    <a:srgbClr val="0000FF"/>
    <a:srgbClr val="FF0000"/>
    <a:srgbClr val="9933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2" autoAdjust="0"/>
    <p:restoredTop sz="94669" autoAdjust="0"/>
  </p:normalViewPr>
  <p:slideViewPr>
    <p:cSldViewPr>
      <p:cViewPr varScale="1">
        <p:scale>
          <a:sx n="104" d="100"/>
          <a:sy n="104" d="100"/>
        </p:scale>
        <p:origin x="558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1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algn="r"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537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537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algn="r"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992E26-9405-446A-AB0F-211C1BA07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2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algn="r"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914"/>
            <a:ext cx="4985772" cy="446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37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5370"/>
            <a:ext cx="2945862" cy="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algn="r" defTabSz="956028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736D24-7551-45F3-9808-A248918FF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223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93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0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7021" indent="-275777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3109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353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597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840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8084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9328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50572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8B1C54-4A41-463D-895A-0767D361078A}" type="slidenum">
              <a:rPr kumimoji="0"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kumimoji="0"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0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7021" indent="-275777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3109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353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597" indent="-220622" defTabSz="9560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840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8084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9328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50572" indent="-220622" defTabSz="9560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8B1C54-4A41-463D-895A-0767D361078A}" type="slidenum">
              <a:rPr kumimoji="0"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kumimoji="0"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2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2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77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55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81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16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02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0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90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3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2525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36D24-7551-45F3-9808-A248918FFE5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78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53A5-C2B6-45C9-B034-3C27352BE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9780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499D-7257-4CA1-8401-4CC277729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57218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2F34-9E53-40DC-B65C-59D7E3376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7783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D9F8-4DEA-41E0-91EB-8350052E8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058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6704013" cy="404813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</a:t>
            </a:r>
            <a:endParaRPr lang="en-US" altLang="zh-CN" sz="2000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09810DBE-B9AB-49C4-A1D0-DDD3E5B4C6E4}" type="slidenum">
              <a:rPr lang="zh-CN" altLang="en-US" sz="1400" smtClean="0">
                <a:solidFill>
                  <a:srgbClr val="000099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2" name="Picture 14" descr="no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0"/>
            <a:ext cx="2451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2"/>
          <p:cNvSpPr>
            <a:spLocks noChangeShapeType="1"/>
          </p:cNvSpPr>
          <p:nvPr userDrawn="1"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"/>
          <p:cNvSpPr>
            <a:spLocks noChangeShapeType="1"/>
          </p:cNvSpPr>
          <p:nvPr userDrawn="1"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0" y="0"/>
            <a:ext cx="3733800" cy="420688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西南财经大学经济信息工程学院</a:t>
            </a: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auto">
          <a:xfrm flipV="1">
            <a:off x="533400" y="2971800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 userDrawn="1"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grpSp>
        <p:nvGrpSpPr>
          <p:cNvPr id="22" name="Group 12"/>
          <p:cNvGrpSpPr>
            <a:grpSpLocks/>
          </p:cNvGrpSpPr>
          <p:nvPr userDrawn="1"/>
        </p:nvGrpSpPr>
        <p:grpSpPr bwMode="auto">
          <a:xfrm>
            <a:off x="7620000" y="609600"/>
            <a:ext cx="1338263" cy="2189163"/>
            <a:chOff x="4704" y="1885"/>
            <a:chExt cx="843" cy="1379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3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8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9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0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1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54" name="Line 44"/>
          <p:cNvSpPr>
            <a:spLocks noChangeShapeType="1"/>
          </p:cNvSpPr>
          <p:nvPr userDrawn="1"/>
        </p:nvSpPr>
        <p:spPr bwMode="auto">
          <a:xfrm>
            <a:off x="7467600" y="91440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5" name="图片 17" descr="image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0"/>
            <a:ext cx="3030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54367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7333891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99343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843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0351808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9784130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627674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3538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CA66C-1D1E-4289-9998-8EC05F158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5806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393545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268574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44430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417513"/>
            <a:ext cx="2016125" cy="5964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17513"/>
            <a:ext cx="5895975" cy="5964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632667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E58C4-4430-4655-B453-5A04587BD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72165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6704013" cy="404813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</a:t>
            </a:r>
            <a:endParaRPr lang="en-US" altLang="zh-CN" sz="2000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09810DBE-B9AB-49C4-A1D0-DDD3E5B4C6E4}" type="slidenum">
              <a:rPr lang="zh-CN" altLang="en-US" sz="1400" smtClean="0">
                <a:solidFill>
                  <a:srgbClr val="000099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2" name="Picture 14" descr="no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0"/>
            <a:ext cx="2451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3779912" cy="420688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西南财经大学经济信息工程学院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533400" y="2971800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7620000" y="609600"/>
            <a:ext cx="1338263" cy="2189163"/>
            <a:chOff x="4704" y="1885"/>
            <a:chExt cx="843" cy="1379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3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8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9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0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1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7467600" y="91440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5" name="图片 1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0"/>
            <a:ext cx="3030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736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4565637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437035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843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7720219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476565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06B7-149F-4072-9246-0454743DD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108233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3265113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31795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798785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3381261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753527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417513"/>
            <a:ext cx="2016125" cy="5964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17513"/>
            <a:ext cx="5895975" cy="59642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331034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3779912" cy="420688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西南财经大学经济信息工程学院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596188" y="609600"/>
            <a:ext cx="1338262" cy="2189163"/>
            <a:chOff x="4704" y="1885"/>
            <a:chExt cx="843" cy="137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451725" y="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5" name="图片 1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30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7696200" cy="1524000"/>
          </a:xfrm>
        </p:spPr>
        <p:txBody>
          <a:bodyPr lIns="91440" tIns="0" bIns="0" anchor="b"/>
          <a:lstStyle>
            <a:lvl1pPr>
              <a:lnSpc>
                <a:spcPct val="850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53516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8B28-8F56-4575-8A75-E20D19DE678D}" type="datetime1">
              <a:rPr lang="zh-CN" altLang="en-US" smtClean="0"/>
              <a:t>2021/10/9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E58C4-4430-4655-B453-5A04587BD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53184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17513"/>
            <a:ext cx="8064500" cy="923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4843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484313"/>
            <a:ext cx="39560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4008438"/>
            <a:ext cx="3956050" cy="2373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405563"/>
            <a:ext cx="1512888" cy="3365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AF36F-63BC-4F16-B19B-DF15983916E9}" type="datetime1">
              <a:rPr lang="zh-CN" altLang="en-US"/>
              <a:pPr>
                <a:defRPr/>
              </a:pPr>
              <a:t>2021/10/9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47671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F9F2D-25F4-4AA9-BCA3-18FCC1F40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17279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C531B-F727-4A77-9854-D94450100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30169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9213E-6F1F-4CC9-B9C0-23EBB7EFE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05742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963DC-D656-446B-A4C5-21670ED7C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8569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E383A-C14D-4D81-B51C-58A9F8EC3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55880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64374-1434-404C-8D68-F3895FA19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8401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8748247-D0B0-4131-9B04-925B6E490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17513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主标题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80645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主文本标题</a:t>
            </a:r>
          </a:p>
          <a:p>
            <a:pPr lvl="1"/>
            <a:r>
              <a:rPr lang="zh-CN" altLang="en-US" dirty="0"/>
              <a:t>二级标题</a:t>
            </a:r>
            <a:endParaRPr lang="en-US" altLang="en-US" dirty="0"/>
          </a:p>
          <a:p>
            <a:pPr lvl="2"/>
            <a:r>
              <a:rPr lang="zh-CN" altLang="en-US" dirty="0"/>
              <a:t>三级标题</a:t>
            </a:r>
            <a:endParaRPr lang="en-US" altLang="en-US" dirty="0"/>
          </a:p>
          <a:p>
            <a:pPr lvl="3"/>
            <a:r>
              <a:rPr lang="zh-CN" altLang="en-US" dirty="0"/>
              <a:t>四级标题</a:t>
            </a:r>
            <a:endParaRPr lang="en-US" altLang="en-US" dirty="0"/>
          </a:p>
          <a:p>
            <a:pPr lvl="4"/>
            <a:r>
              <a:rPr lang="zh-CN" altLang="en-US" dirty="0"/>
              <a:t>五级标题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" y="0"/>
            <a:ext cx="3810000" cy="404813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西南财经大学经济信息工程学院</a:t>
            </a:r>
            <a:endParaRPr lang="en-US" altLang="zh-CN" sz="20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15A1AC7-B5E9-438E-A83E-11410383F538}" type="slidenum">
              <a:rPr lang="zh-CN" altLang="en-US" sz="1400" smtClean="0">
                <a:solidFill>
                  <a:srgbClr val="000099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035" name="图片 17" descr="images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0"/>
            <a:ext cx="3030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47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spd="med">
    <p:wipe dir="r"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ü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p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u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F0080"/>
        </a:buClr>
        <a:buFont typeface="黑体" panose="02010609060101010101" pitchFamily="49" charset="-122"/>
        <a:buChar char="-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17513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主标题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80645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主文本标题</a:t>
            </a:r>
          </a:p>
          <a:p>
            <a:pPr lvl="1"/>
            <a:r>
              <a:rPr lang="zh-CN" altLang="en-US"/>
              <a:t>二级标题</a:t>
            </a:r>
            <a:endParaRPr lang="en-US" altLang="en-US"/>
          </a:p>
          <a:p>
            <a:pPr lvl="2"/>
            <a:r>
              <a:rPr lang="zh-CN" altLang="en-US"/>
              <a:t>三级标题</a:t>
            </a:r>
            <a:endParaRPr lang="en-US" altLang="en-US"/>
          </a:p>
          <a:p>
            <a:pPr lvl="3"/>
            <a:r>
              <a:rPr lang="zh-CN" altLang="en-US"/>
              <a:t>四级标题</a:t>
            </a:r>
            <a:endParaRPr lang="en-US" altLang="en-US"/>
          </a:p>
          <a:p>
            <a:pPr lvl="4"/>
            <a:r>
              <a:rPr lang="zh-CN" altLang="en-US"/>
              <a:t>五级标题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" y="0"/>
            <a:ext cx="3779912" cy="404813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西南财经大学经济信息工程学院</a:t>
            </a:r>
            <a:endParaRPr lang="en-US" altLang="zh-CN" sz="20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15A1AC7-B5E9-438E-A83E-11410383F538}" type="slidenum">
              <a:rPr lang="zh-CN" altLang="en-US" sz="1400" smtClean="0">
                <a:solidFill>
                  <a:srgbClr val="000099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035" name="图片 17" descr="image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0"/>
            <a:ext cx="3030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ü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p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u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F0080"/>
        </a:buClr>
        <a:buFont typeface="黑体" panose="02010609060101010101" pitchFamily="49" charset="-122"/>
        <a:buChar char="-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676" y="2060848"/>
            <a:ext cx="5832648" cy="740229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命题逻辑复习与习题课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2133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28092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使用数学的方法，来研究形式逻辑中的演绎推理。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本节课知识点：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命题</a:t>
            </a:r>
            <a:r>
              <a:rPr lang="zh-CN" altLang="en-US" kern="0" noProof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、真值表、重言式、重言蕴涵式、等价公式。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本次练习的目的，测试自己是否掌握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以下技能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：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、学会画真值表。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、学会命题公式的判定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、学会重言式的证明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、性质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代入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、学会重言蕴涵式的证明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、学会等价公式的证明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、性质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对偶、替换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、有效推理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一种特殊的重言蕴涵。</a:t>
            </a: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0" noProof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kern="0" noProof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kern="0" noProof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kern="0" noProof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次课</a:t>
            </a:r>
            <a:r>
              <a:rPr lang="en-US" altLang="zh-CN" kern="0" noProof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139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2832"/>
            <a:ext cx="7990656" cy="593251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(G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蕴涵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通常对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进行运算时，不如用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方便。而且以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帮助我们理解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的逻辑含义。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如何帮助我们理解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的逻辑含义？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的逻辑含义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指的是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的意义，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的真值表。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为一个析取式，只要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，析取式都是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中，只要前件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，后件是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，蕴涵式的真值都是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拓展：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H)</a:t>
            </a:r>
            <a:r>
              <a:rPr lang="zh-CN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H)</a:t>
            </a:r>
            <a:r>
              <a:rPr lang="zh-CN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这个公式在逻辑中有什么作用呢？</a:t>
            </a:r>
            <a:endParaRPr lang="zh-CN" altLang="zh-CN" sz="24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110713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664"/>
            <a:ext cx="7990656" cy="590465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、已知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T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这一等价公式是成立的。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我们知道形如这样的公式：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((P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R))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((P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R)) = T 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Q) = T                     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也都是成立的。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为何公式（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）成立，公式（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）与（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）就一定成立呢？请说明由公式（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）成立推导出公式（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）与（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）成立的依据。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证明工具：定理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和代入定理。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5945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8680"/>
            <a:ext cx="8147050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的方法有哪些？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尝试用多种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方法证明：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直接证法。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间接证法。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公式等价变换。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真值表法。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用公式的主析取范式。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(3)(4)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主范式多余？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真值表技术。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演绎法。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种，简洁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122595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12175" cy="59436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假设前件为真，推出后件也为真。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证：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设前件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  <a:defRPr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Tx/>
              <a:buNone/>
              <a:defRPr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Tx/>
              <a:buNone/>
              <a:defRPr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2971800" y="3124200"/>
            <a:ext cx="1220788" cy="611188"/>
            <a:chOff x="1968" y="2256"/>
            <a:chExt cx="769" cy="385"/>
          </a:xfrm>
        </p:grpSpPr>
        <p:sp>
          <p:nvSpPr>
            <p:cNvPr id="31752" name="Line 4"/>
            <p:cNvSpPr>
              <a:spLocks noChangeShapeType="1"/>
            </p:cNvSpPr>
            <p:nvPr/>
          </p:nvSpPr>
          <p:spPr bwMode="auto">
            <a:xfrm>
              <a:off x="25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3" name="Line 5"/>
            <p:cNvSpPr>
              <a:spLocks noChangeShapeType="1"/>
            </p:cNvSpPr>
            <p:nvPr/>
          </p:nvSpPr>
          <p:spPr bwMode="auto">
            <a:xfrm>
              <a:off x="2736" y="2256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4" name="Line 6"/>
            <p:cNvSpPr>
              <a:spLocks noChangeShapeType="1"/>
            </p:cNvSpPr>
            <p:nvPr/>
          </p:nvSpPr>
          <p:spPr bwMode="auto">
            <a:xfrm>
              <a:off x="1968" y="2640"/>
              <a:ext cx="7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3810000" y="3657600"/>
            <a:ext cx="2470150" cy="838200"/>
            <a:chOff x="2544" y="2400"/>
            <a:chExt cx="1556" cy="528"/>
          </a:xfrm>
        </p:grpSpPr>
        <p:sp>
          <p:nvSpPr>
            <p:cNvPr id="31749" name="Line 9"/>
            <p:cNvSpPr>
              <a:spLocks noChangeShapeType="1"/>
            </p:cNvSpPr>
            <p:nvPr/>
          </p:nvSpPr>
          <p:spPr bwMode="auto">
            <a:xfrm>
              <a:off x="3648" y="2400"/>
              <a:ext cx="43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0" name="Line 10"/>
            <p:cNvSpPr>
              <a:spLocks noChangeShapeType="1"/>
            </p:cNvSpPr>
            <p:nvPr/>
          </p:nvSpPr>
          <p:spPr bwMode="auto">
            <a:xfrm>
              <a:off x="2544" y="2928"/>
              <a:ext cx="1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1" name="Line 11"/>
            <p:cNvSpPr>
              <a:spLocks noChangeShapeType="1"/>
            </p:cNvSpPr>
            <p:nvPr/>
          </p:nvSpPr>
          <p:spPr bwMode="auto">
            <a:xfrm>
              <a:off x="4080" y="2400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269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04800"/>
            <a:ext cx="8135938" cy="6248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假设后件为假，推出前件也为假。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证：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假设后件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前件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b="1" dirty="0">
              <a:solidFill>
                <a:srgbClr val="33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前件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前件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∧(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55302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726" y="404664"/>
            <a:ext cx="8712770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即证明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为重言式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T</a:t>
            </a:r>
          </a:p>
          <a:p>
            <a:pPr marL="0" indent="0">
              <a:buNone/>
            </a:pPr>
            <a:endParaRPr lang="en-US" altLang="zh-CN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zh-CN" altLang="en-US" sz="2800" b="1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1534836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85428"/>
            <a:ext cx="8582025" cy="529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47667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必须要学会画真值表！</a:t>
            </a:r>
          </a:p>
        </p:txBody>
      </p:sp>
    </p:spTree>
    <p:extLst>
      <p:ext uri="{BB962C8B-B14F-4D97-AF65-F5344CB8AC3E}">
        <p14:creationId xmlns:p14="http://schemas.microsoft.com/office/powerpoint/2010/main" val="369755583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143000"/>
            <a:ext cx="8380412" cy="5334000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利用证明重言蕴涵的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种方法，以及真值表技术，</a:t>
            </a:r>
            <a:endParaRPr lang="en-US" altLang="zh-CN" dirty="0">
              <a:solidFill>
                <a:srgbClr val="33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可以得到一些充要的重言蕴涵关系。</a:t>
            </a:r>
            <a:endParaRPr lang="en-US" altLang="zh-CN" dirty="0">
              <a:solidFill>
                <a:srgbClr val="33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               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简化规则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        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添加规则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     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         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P,Q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⊽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选言三段论</a:t>
            </a:r>
            <a:r>
              <a:rPr lang="en-US" altLang="zh-CN" sz="2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   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肯定前件式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假言推理、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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否定后件式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拒取式、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MT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规则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57198"/>
            <a:ext cx="8064500" cy="685802"/>
          </a:xfrm>
        </p:spPr>
        <p:txBody>
          <a:bodyPr/>
          <a:lstStyle/>
          <a:p>
            <a:r>
              <a:rPr lang="zh-CN" altLang="en-US" dirty="0"/>
              <a:t>推理定律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19400" y="4597400"/>
            <a:ext cx="685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停电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46712" y="4572000"/>
            <a:ext cx="877888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抛硬币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5400" y="5257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是好汉学离散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19200" y="5791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不学离散非好汉</a:t>
            </a:r>
          </a:p>
        </p:txBody>
      </p:sp>
    </p:spTree>
    <p:extLst>
      <p:ext uri="{BB962C8B-B14F-4D97-AF65-F5344CB8AC3E}">
        <p14:creationId xmlns:p14="http://schemas.microsoft.com/office/powerpoint/2010/main" val="35400576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1"/>
            <a:ext cx="8077200" cy="2514599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         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假言三段论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15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(Q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    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二难推论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A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17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A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dirty="0">
                <a:solidFill>
                  <a:srgbClr val="33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57198"/>
            <a:ext cx="8064500" cy="685802"/>
          </a:xfrm>
        </p:spPr>
        <p:txBody>
          <a:bodyPr/>
          <a:lstStyle/>
          <a:p>
            <a:r>
              <a:rPr lang="zh-CN" altLang="en-US" dirty="0"/>
              <a:t>推理定律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00600" y="1121229"/>
            <a:ext cx="179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离散，妈妈开心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25" y="1600200"/>
            <a:ext cx="22860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天晴，下雨，上离散</a:t>
            </a:r>
          </a:p>
        </p:txBody>
      </p:sp>
    </p:spTree>
    <p:extLst>
      <p:ext uri="{BB962C8B-B14F-4D97-AF65-F5344CB8AC3E}">
        <p14:creationId xmlns:p14="http://schemas.microsoft.com/office/powerpoint/2010/main" val="11792550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0045"/>
            <a:ext cx="7924800" cy="740229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命题逻辑知识网络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3771" y="1209675"/>
            <a:ext cx="7522029" cy="5419725"/>
            <a:chOff x="555171" y="1209675"/>
            <a:chExt cx="7522029" cy="5419725"/>
          </a:xfrm>
        </p:grpSpPr>
        <p:grpSp>
          <p:nvGrpSpPr>
            <p:cNvPr id="3" name="组合 2"/>
            <p:cNvGrpSpPr/>
            <p:nvPr/>
          </p:nvGrpSpPr>
          <p:grpSpPr>
            <a:xfrm>
              <a:off x="1600200" y="1209675"/>
              <a:ext cx="6477000" cy="5419725"/>
              <a:chOff x="1752600" y="1264920"/>
              <a:chExt cx="6477000" cy="5419725"/>
            </a:xfrm>
          </p:grpSpPr>
          <p:sp>
            <p:nvSpPr>
              <p:cNvPr id="196612" name="Text Box 4"/>
              <p:cNvSpPr txBox="1">
                <a:spLocks noChangeArrowheads="1"/>
              </p:cNvSpPr>
              <p:nvPr/>
            </p:nvSpPr>
            <p:spPr bwMode="auto">
              <a:xfrm>
                <a:off x="2971800" y="1264920"/>
                <a:ext cx="10668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命   题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13" name="Text Box 5"/>
              <p:cNvSpPr txBox="1">
                <a:spLocks noChangeArrowheads="1"/>
              </p:cNvSpPr>
              <p:nvPr/>
            </p:nvSpPr>
            <p:spPr bwMode="auto">
              <a:xfrm>
                <a:off x="1752600" y="1950720"/>
                <a:ext cx="15240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原子命题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14" name="Text Box 6"/>
              <p:cNvSpPr txBox="1">
                <a:spLocks noChangeArrowheads="1"/>
              </p:cNvSpPr>
              <p:nvPr/>
            </p:nvSpPr>
            <p:spPr bwMode="auto">
              <a:xfrm>
                <a:off x="3733800" y="1950720"/>
                <a:ext cx="16002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复合命题</a:t>
                </a:r>
              </a:p>
            </p:txBody>
          </p:sp>
          <p:sp>
            <p:nvSpPr>
              <p:cNvPr id="196616" name="Text Box 8"/>
              <p:cNvSpPr txBox="1">
                <a:spLocks noChangeArrowheads="1"/>
              </p:cNvSpPr>
              <p:nvPr/>
            </p:nvSpPr>
            <p:spPr bwMode="auto">
              <a:xfrm>
                <a:off x="3810000" y="2560320"/>
                <a:ext cx="12192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联结词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17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3246120"/>
                <a:ext cx="15240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命题公式</a:t>
                </a:r>
              </a:p>
            </p:txBody>
          </p:sp>
          <p:sp>
            <p:nvSpPr>
              <p:cNvPr id="196620" name="Text Box 12"/>
              <p:cNvSpPr txBox="1">
                <a:spLocks noChangeArrowheads="1"/>
              </p:cNvSpPr>
              <p:nvPr/>
            </p:nvSpPr>
            <p:spPr bwMode="auto">
              <a:xfrm>
                <a:off x="2895600" y="3855720"/>
                <a:ext cx="1143000" cy="4638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重言式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2" name="Text Box 14"/>
              <p:cNvSpPr txBox="1">
                <a:spLocks noChangeArrowheads="1"/>
              </p:cNvSpPr>
              <p:nvPr/>
            </p:nvSpPr>
            <p:spPr bwMode="auto">
              <a:xfrm>
                <a:off x="1905000" y="4617720"/>
                <a:ext cx="1752600" cy="4638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重言蕴涵式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3" name="Text Box 15"/>
              <p:cNvSpPr txBox="1">
                <a:spLocks noChangeArrowheads="1"/>
              </p:cNvSpPr>
              <p:nvPr/>
            </p:nvSpPr>
            <p:spPr bwMode="auto">
              <a:xfrm>
                <a:off x="3962400" y="4617720"/>
                <a:ext cx="15240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等价公式</a:t>
                </a:r>
              </a:p>
            </p:txBody>
          </p:sp>
          <p:sp>
            <p:nvSpPr>
              <p:cNvPr id="196625" name="Text Box 17"/>
              <p:cNvSpPr txBox="1">
                <a:spLocks noChangeArrowheads="1"/>
              </p:cNvSpPr>
              <p:nvPr/>
            </p:nvSpPr>
            <p:spPr bwMode="auto">
              <a:xfrm>
                <a:off x="5943600" y="4617720"/>
                <a:ext cx="9144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范式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6" name="Text Box 18"/>
              <p:cNvSpPr txBox="1">
                <a:spLocks noChangeArrowheads="1"/>
              </p:cNvSpPr>
              <p:nvPr/>
            </p:nvSpPr>
            <p:spPr bwMode="auto">
              <a:xfrm>
                <a:off x="2743200" y="5303520"/>
                <a:ext cx="20574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命题逻辑推理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7" name="Text Box 19"/>
              <p:cNvSpPr txBox="1">
                <a:spLocks noChangeArrowheads="1"/>
              </p:cNvSpPr>
              <p:nvPr/>
            </p:nvSpPr>
            <p:spPr bwMode="auto">
              <a:xfrm>
                <a:off x="2133600" y="5989320"/>
                <a:ext cx="14478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直接推理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8" name="Text Box 20"/>
              <p:cNvSpPr txBox="1">
                <a:spLocks noChangeArrowheads="1"/>
              </p:cNvSpPr>
              <p:nvPr/>
            </p:nvSpPr>
            <p:spPr bwMode="auto">
              <a:xfrm>
                <a:off x="4038600" y="5989320"/>
                <a:ext cx="15240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间接推理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9" name="Text Box 21"/>
              <p:cNvSpPr txBox="1">
                <a:spLocks noChangeArrowheads="1"/>
              </p:cNvSpPr>
              <p:nvPr/>
            </p:nvSpPr>
            <p:spPr bwMode="auto">
              <a:xfrm>
                <a:off x="5791200" y="5532120"/>
                <a:ext cx="14478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条件论证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0" name="Text Box 22"/>
              <p:cNvSpPr txBox="1">
                <a:spLocks noChangeArrowheads="1"/>
              </p:cNvSpPr>
              <p:nvPr/>
            </p:nvSpPr>
            <p:spPr bwMode="auto">
              <a:xfrm>
                <a:off x="5791200" y="6217920"/>
                <a:ext cx="14478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反证法</a:t>
                </a:r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1" name="Line 23"/>
              <p:cNvSpPr>
                <a:spLocks noChangeShapeType="1"/>
              </p:cNvSpPr>
              <p:nvPr/>
            </p:nvSpPr>
            <p:spPr bwMode="auto">
              <a:xfrm flipH="1">
                <a:off x="2514600" y="1722120"/>
                <a:ext cx="6858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2" name="Line 24"/>
              <p:cNvSpPr>
                <a:spLocks noChangeShapeType="1"/>
              </p:cNvSpPr>
              <p:nvPr/>
            </p:nvSpPr>
            <p:spPr bwMode="auto">
              <a:xfrm>
                <a:off x="3810000" y="1722120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3" name="Line 25"/>
              <p:cNvSpPr>
                <a:spLocks noChangeShapeType="1"/>
              </p:cNvSpPr>
              <p:nvPr/>
            </p:nvSpPr>
            <p:spPr bwMode="auto">
              <a:xfrm>
                <a:off x="4419600" y="240792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4" name="Line 26"/>
              <p:cNvSpPr>
                <a:spLocks noChangeShapeType="1"/>
              </p:cNvSpPr>
              <p:nvPr/>
            </p:nvSpPr>
            <p:spPr bwMode="auto">
              <a:xfrm>
                <a:off x="2514600" y="2407920"/>
                <a:ext cx="8382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5" name="Line 27"/>
              <p:cNvSpPr>
                <a:spLocks noChangeShapeType="1"/>
              </p:cNvSpPr>
              <p:nvPr/>
            </p:nvSpPr>
            <p:spPr bwMode="auto">
              <a:xfrm flipH="1">
                <a:off x="3733800" y="3017520"/>
                <a:ext cx="6858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6" name="Line 28"/>
              <p:cNvSpPr>
                <a:spLocks noChangeShapeType="1"/>
              </p:cNvSpPr>
              <p:nvPr/>
            </p:nvSpPr>
            <p:spPr bwMode="auto">
              <a:xfrm>
                <a:off x="3429000" y="370332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7" name="Line 29"/>
              <p:cNvSpPr>
                <a:spLocks noChangeShapeType="1"/>
              </p:cNvSpPr>
              <p:nvPr/>
            </p:nvSpPr>
            <p:spPr bwMode="auto">
              <a:xfrm flipH="1">
                <a:off x="2819400" y="4312920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8" name="Line 30"/>
              <p:cNvSpPr>
                <a:spLocks noChangeShapeType="1"/>
              </p:cNvSpPr>
              <p:nvPr/>
            </p:nvSpPr>
            <p:spPr bwMode="auto">
              <a:xfrm>
                <a:off x="3657600" y="4312920"/>
                <a:ext cx="990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39" name="Line 31"/>
              <p:cNvSpPr>
                <a:spLocks noChangeShapeType="1"/>
              </p:cNvSpPr>
              <p:nvPr/>
            </p:nvSpPr>
            <p:spPr bwMode="auto">
              <a:xfrm>
                <a:off x="3048000" y="5074920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0" name="Line 32"/>
              <p:cNvSpPr>
                <a:spLocks noChangeShapeType="1"/>
              </p:cNvSpPr>
              <p:nvPr/>
            </p:nvSpPr>
            <p:spPr bwMode="auto">
              <a:xfrm flipH="1">
                <a:off x="4114800" y="5074920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1" name="Line 33"/>
              <p:cNvSpPr>
                <a:spLocks noChangeShapeType="1"/>
              </p:cNvSpPr>
              <p:nvPr/>
            </p:nvSpPr>
            <p:spPr bwMode="auto">
              <a:xfrm flipH="1">
                <a:off x="2895600" y="5760720"/>
                <a:ext cx="762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2" name="Line 34"/>
              <p:cNvSpPr>
                <a:spLocks noChangeShapeType="1"/>
              </p:cNvSpPr>
              <p:nvPr/>
            </p:nvSpPr>
            <p:spPr bwMode="auto">
              <a:xfrm>
                <a:off x="4191000" y="5760720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3" name="Line 35"/>
              <p:cNvSpPr>
                <a:spLocks noChangeShapeType="1"/>
              </p:cNvSpPr>
              <p:nvPr/>
            </p:nvSpPr>
            <p:spPr bwMode="auto">
              <a:xfrm flipV="1">
                <a:off x="5562600" y="5760720"/>
                <a:ext cx="228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4" name="Line 36"/>
              <p:cNvSpPr>
                <a:spLocks noChangeShapeType="1"/>
              </p:cNvSpPr>
              <p:nvPr/>
            </p:nvSpPr>
            <p:spPr bwMode="auto">
              <a:xfrm>
                <a:off x="5562600" y="614172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5" name="Line 37"/>
              <p:cNvSpPr>
                <a:spLocks noChangeShapeType="1"/>
              </p:cNvSpPr>
              <p:nvPr/>
            </p:nvSpPr>
            <p:spPr bwMode="auto">
              <a:xfrm>
                <a:off x="5486400" y="484632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47" name="Text Box 39"/>
              <p:cNvSpPr txBox="1">
                <a:spLocks noChangeArrowheads="1"/>
              </p:cNvSpPr>
              <p:nvPr/>
            </p:nvSpPr>
            <p:spPr bwMode="auto">
              <a:xfrm>
                <a:off x="7239000" y="3703320"/>
                <a:ext cx="914400" cy="40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析取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48" name="Text Box 40"/>
              <p:cNvSpPr txBox="1">
                <a:spLocks noChangeArrowheads="1"/>
              </p:cNvSpPr>
              <p:nvPr/>
            </p:nvSpPr>
            <p:spPr bwMode="auto">
              <a:xfrm>
                <a:off x="7239000" y="4160520"/>
                <a:ext cx="914400" cy="40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合取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49" name="Text Box 41"/>
              <p:cNvSpPr txBox="1">
                <a:spLocks noChangeArrowheads="1"/>
              </p:cNvSpPr>
              <p:nvPr/>
            </p:nvSpPr>
            <p:spPr bwMode="auto">
              <a:xfrm>
                <a:off x="7162800" y="4617720"/>
                <a:ext cx="1066800" cy="40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主析取</a:t>
                </a:r>
                <a:endPara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50" name="Text Box 42"/>
              <p:cNvSpPr txBox="1">
                <a:spLocks noChangeArrowheads="1"/>
              </p:cNvSpPr>
              <p:nvPr/>
            </p:nvSpPr>
            <p:spPr bwMode="auto">
              <a:xfrm>
                <a:off x="7162800" y="5074920"/>
                <a:ext cx="1066800" cy="40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主合取</a:t>
                </a:r>
              </a:p>
            </p:txBody>
          </p:sp>
          <p:sp>
            <p:nvSpPr>
              <p:cNvPr id="196651" name="Line 43"/>
              <p:cNvSpPr>
                <a:spLocks noChangeShapeType="1"/>
              </p:cNvSpPr>
              <p:nvPr/>
            </p:nvSpPr>
            <p:spPr bwMode="auto">
              <a:xfrm>
                <a:off x="6858000" y="4846320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52" name="Line 44"/>
              <p:cNvSpPr>
                <a:spLocks noChangeShapeType="1"/>
              </p:cNvSpPr>
              <p:nvPr/>
            </p:nvSpPr>
            <p:spPr bwMode="auto">
              <a:xfrm flipV="1">
                <a:off x="6858000" y="3931920"/>
                <a:ext cx="3810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53" name="Line 45"/>
              <p:cNvSpPr>
                <a:spLocks noChangeShapeType="1"/>
              </p:cNvSpPr>
              <p:nvPr/>
            </p:nvSpPr>
            <p:spPr bwMode="auto">
              <a:xfrm flipV="1">
                <a:off x="6858000" y="438912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54" name="Line 46"/>
              <p:cNvSpPr>
                <a:spLocks noChangeShapeType="1"/>
              </p:cNvSpPr>
              <p:nvPr/>
            </p:nvSpPr>
            <p:spPr bwMode="auto">
              <a:xfrm>
                <a:off x="6858000" y="499872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 bwMode="auto">
            <a:xfrm>
              <a:off x="555171" y="5257800"/>
              <a:ext cx="1752600" cy="45387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solidFill>
                    <a:schemeClr val="bg1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真值表技术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>
              <a:stCxn id="196626" idx="1"/>
            </p:cNvCxnSpPr>
            <p:nvPr/>
          </p:nvCxnSpPr>
          <p:spPr bwMode="auto">
            <a:xfrm flipH="1">
              <a:off x="2307771" y="5481638"/>
              <a:ext cx="283029" cy="4762"/>
            </a:xfrm>
            <a:prstGeom prst="straightConnector1">
              <a:avLst/>
            </a:prstGeom>
            <a:solidFill>
              <a:schemeClr val="accent1">
                <a:alpha val="89999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矩形 83"/>
            <p:cNvSpPr/>
            <p:nvPr/>
          </p:nvSpPr>
          <p:spPr bwMode="auto">
            <a:xfrm>
              <a:off x="4419600" y="3190875"/>
              <a:ext cx="1219200" cy="45387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solidFill>
                    <a:schemeClr val="bg1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真值表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stCxn id="196617" idx="3"/>
              <a:endCxn id="84" idx="1"/>
            </p:cNvCxnSpPr>
            <p:nvPr/>
          </p:nvCxnSpPr>
          <p:spPr bwMode="auto">
            <a:xfrm flipV="1">
              <a:off x="4038600" y="3417814"/>
              <a:ext cx="381000" cy="6424"/>
            </a:xfrm>
            <a:prstGeom prst="straightConnector1">
              <a:avLst/>
            </a:prstGeom>
            <a:solidFill>
              <a:schemeClr val="accent1">
                <a:alpha val="89999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983849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00" y="1143001"/>
            <a:ext cx="8094800" cy="3581400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前提引入规则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在推理过程中，可以随时引入前提。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结论引入规则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在推理过程中，所得到的结论，都可以作为后续证明的前提。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置换规则：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在推理的任何步骤上，任何公式都可以与之等价的公式置换。（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亦可视为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7892" name="Rectangle 2"/>
          <p:cNvSpPr txBox="1">
            <a:spLocks noChangeArrowheads="1"/>
          </p:cNvSpPr>
          <p:nvPr/>
        </p:nvSpPr>
        <p:spPr bwMode="auto">
          <a:xfrm>
            <a:off x="592001" y="533400"/>
            <a:ext cx="5732599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ea typeface="黑体" panose="02010609060101010101" pitchFamily="49" charset="-122"/>
              </a:rPr>
              <a:t>推理规则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20516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8680"/>
            <a:ext cx="8147050" cy="54006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C))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注意等价符号和重言蕴涵符号的正确使用，若前面出现了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，后面就不能用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，会有歧义。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P = P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    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避免歧义，用演绎序列表示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093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92696"/>
            <a:ext cx="8147050" cy="4968552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      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             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                     T, (1)(2)  I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B)            T, (3)(4)  I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            T, (5)      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前面用了推理定律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，后面还可以用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4380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688"/>
            <a:ext cx="8147050" cy="5832648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= 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，故原推理问题可转化为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P(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附加前提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             P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                    P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             T, (2)(3)  I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P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            T, (4)(5)  I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          T, (6)      E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                   T, (1)(7)  I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CP, (1)(8)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F07AEB6-C93D-4A90-A086-129E42F474BD}"/>
              </a:ext>
            </a:extLst>
          </p:cNvPr>
          <p:cNvSpPr/>
          <p:nvPr/>
        </p:nvSpPr>
        <p:spPr bwMode="auto">
          <a:xfrm>
            <a:off x="5508104" y="2780928"/>
            <a:ext cx="504056" cy="2592288"/>
          </a:xfrm>
          <a:prstGeom prst="righ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6548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672"/>
            <a:ext cx="8147050" cy="5904656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(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P(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假设前提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                T, (1), E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                T, (2)(3), I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     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                    P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             T, (5)(6)  I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            T, (4)(7)  I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直接推理更简洁</a:t>
            </a:r>
            <a:r>
              <a:rPr lang="zh-CN" altLang="en-US" sz="28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。注意推理方法的不确定性</a:t>
            </a:r>
            <a:r>
              <a:rPr lang="zh-CN" altLang="en-US" sz="28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8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488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332656"/>
            <a:ext cx="8280920" cy="612068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、有一逻辑学家误入某部落，被拘于劳狱，酋长意欲放行，他对逻辑学家说：</a:t>
            </a:r>
          </a:p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“今有两门，一为自由，一为死亡，你可任意开启一门。为协助你脱逃，今加派两名战士负责解答你所提的任何问题。惟可虑者，此两战士中一名天性诚实，一名说谎成性，今后生死由你自己选择。”   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逻辑学家沉思片刻，即向一战士发问，然后开门从容离去。该逻辑学家应如何发问？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P: 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战士是诚实人。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Q: 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战士的回答是“是”。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R: 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战士回答的是“是”。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S: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这扇门是死亡门。 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问一个与两个人有关的问题。</a:t>
            </a:r>
          </a:p>
        </p:txBody>
      </p:sp>
    </p:spTree>
    <p:extLst>
      <p:ext uri="{BB962C8B-B14F-4D97-AF65-F5344CB8AC3E}">
        <p14:creationId xmlns:p14="http://schemas.microsoft.com/office/powerpoint/2010/main" val="38262100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3837"/>
            <a:ext cx="58293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686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4664"/>
            <a:ext cx="828092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使用数学的方法，来研究形式逻辑中的演绎推理。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本节课知识点：</a:t>
            </a:r>
            <a:r>
              <a:rPr lang="zh-CN" altLang="en-US" kern="0" noProof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析取范式、合取范式、主析取范式、主合取范式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本次练习的目的，测试自己是否掌握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以下技能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：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、学会求解析取范式、合取范式。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、学会求解主析取范式、主合取范式。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、范式的相互转化。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、学会利用范式的思想解决实际问题。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20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764704"/>
            <a:ext cx="828092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两个疑问：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、有了主范式，范式多余？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lang="en-US" altLang="zh-CN" kern="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、在公式的判定、重言蕴涵的证明时，都有主析取范式法。求公式的主析取范式又依赖于公式的等价变换与真值表，意味着主析取范式是多余的？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43656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的真值表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如图。请根据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真值表写出公式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的主析取范式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000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100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110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111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(P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endParaRPr lang="en-US" altLang="zh-CN" sz="28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主合取范式：</a:t>
            </a:r>
            <a:r>
              <a:rPr lang="zh-CN" altLang="en-US" sz="2000" b="1" dirty="0">
                <a:solidFill>
                  <a:srgbClr val="2805B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（写出范式后不需要等价转化） </a:t>
            </a:r>
            <a:endParaRPr lang="en-US" altLang="zh-CN" sz="2000" b="1" dirty="0">
              <a:solidFill>
                <a:srgbClr val="2805BB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001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101 </a:t>
            </a:r>
          </a:p>
          <a:p>
            <a:pPr eaLnBrk="1" hangingPunct="1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R) 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aphicFrame>
        <p:nvGraphicFramePr>
          <p:cNvPr id="1977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8610"/>
              </p:ext>
            </p:extLst>
          </p:nvPr>
        </p:nvGraphicFramePr>
        <p:xfrm>
          <a:off x="5107632" y="295500"/>
          <a:ext cx="3352800" cy="356554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A(P,Q,R)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05BB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05BB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05BB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56895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使用数学的方法，来研究形式逻辑中的演绎推理。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本节课知识点：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命题、联结词、命题符号化。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本次练习的目的，测试自己是否掌握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以下技能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：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、学会命题的判断。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、正确使用联结词。</a:t>
            </a:r>
            <a:endParaRPr lang="en-US" altLang="zh-CN" kern="0" noProof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r>
              <a:rPr lang="en-US" altLang="zh-CN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0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、学会复合命题的符号化方法。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16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0824"/>
            <a:ext cx="7918648" cy="434833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、已知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的主析取范式中含有下面小项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求它的主合取范式？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(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A(P,Q,R)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(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800" b="1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000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100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110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648"/>
            <a:ext cx="7918648" cy="633717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lvl="0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G(P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,…,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的主合取范式中含有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个大项，问它的主析取范式中有多少个小项？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对任意的公式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G,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G∧G=F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的主合取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范式为，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8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的主合取范式。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的主析取范式为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个小项。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A8D82F-7837-4EE8-B9E7-D8EB6E081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15655"/>
              </p:ext>
            </p:extLst>
          </p:nvPr>
        </p:nvGraphicFramePr>
        <p:xfrm>
          <a:off x="3995936" y="1988840"/>
          <a:ext cx="16954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988840"/>
                        <a:ext cx="1695450" cy="963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EF903D-0199-4F4E-A5D4-D3DE7A37C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23278"/>
              </p:ext>
            </p:extLst>
          </p:nvPr>
        </p:nvGraphicFramePr>
        <p:xfrm>
          <a:off x="3995936" y="3068960"/>
          <a:ext cx="22272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5" imgW="850680" imgH="380880" progId="Equation.DSMT4">
                  <p:embed/>
                </p:oleObj>
              </mc:Choice>
              <mc:Fallback>
                <p:oleObj name="Equation" r:id="rId5" imgW="850680" imgH="38088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3068960"/>
                        <a:ext cx="2227262" cy="996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E667A8-B0B0-4588-9776-BFD7368FD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24461"/>
              </p:ext>
            </p:extLst>
          </p:nvPr>
        </p:nvGraphicFramePr>
        <p:xfrm>
          <a:off x="1497202" y="5157192"/>
          <a:ext cx="70802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7" imgW="2705040" imgH="380880" progId="Equation.DSMT4">
                  <p:embed/>
                </p:oleObj>
              </mc:Choice>
              <mc:Fallback>
                <p:oleObj name="Equation" r:id="rId7" imgW="2705040" imgH="3808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7202" y="5157192"/>
                        <a:ext cx="7080250" cy="996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878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84313"/>
            <a:ext cx="8134350" cy="3024807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ts val="4200"/>
              </a:lnSpc>
              <a:buFontTx/>
              <a:buNone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虽然求主析取和主合取范式有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种方法，而很多同学用等价变换也做得很好，但是推荐用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真值表法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，因为这种方法画一个表可以直接得到主析取和主合取范式。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Kingsoft Phonetic Plain"/>
            </a:endParaRPr>
          </a:p>
          <a:p>
            <a:pPr marL="0" indent="0" algn="just" eaLnBrk="1" hangingPunct="1">
              <a:lnSpc>
                <a:spcPts val="42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Kingsoft Phonetic Plain"/>
              </a:rPr>
              <a:t>应当有解题过程！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Kingsoft Phonetic Plain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92150"/>
            <a:ext cx="7772400" cy="6492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习题点评：主析取和主合取的化法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04664"/>
            <a:ext cx="8134350" cy="54006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4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安排课表。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语言教师希望将课程安排在第一或第三节；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数学教师希望将课程安排在第二或第三节；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原理教师希望将课程安排在第一或第二节。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如何安排课表，使得三位教师都满意？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分别表示语言课排在第一、第二、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第三节。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分别表示数学课排在第一、第二、第三节。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,P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分别表示原理课排在第一、第二、第三节。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70999"/>
            <a:ext cx="8676456" cy="496855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三位教师都满意的条件是：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)∧(M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)∧(P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将上式写成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析取范式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得：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(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用分配律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)</a:t>
            </a:r>
            <a:endParaRPr lang="en-US" altLang="en-US" sz="2800" b="1" baseline="-250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∧(P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(L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(L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)∨(L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 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可以取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(L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(L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∧M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∧P</a:t>
            </a:r>
            <a:r>
              <a:rPr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得到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种排法。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3448"/>
            <a:ext cx="1368152" cy="6492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544616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设命题如下：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语言课在第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语言课在第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数学课在第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数学课在第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原理课在第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原理课在第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列出极小项：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∧Q∧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=F,  P∧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=F,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=F,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R=T,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P∧Q∧R=T, 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=F,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∧R=F,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R=F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因此安排课表的方法应为解释为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的极小项的析取式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A=(P∧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Q∧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R)∨(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P∧Q∧R)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1512168" cy="6492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5648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1584176" cy="6492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837928"/>
            <a:ext cx="3960440" cy="1726976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800" dirty="0"/>
          </a:p>
          <a:p>
            <a:endParaRPr lang="en-US" altLang="zh-CN" sz="2800" dirty="0"/>
          </a:p>
          <a:p>
            <a:pPr algn="l">
              <a:lnSpc>
                <a:spcPct val="125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P: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语言教师满意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Q: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数学教师满意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R: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原理教师满意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/>
          </a:p>
          <a:p>
            <a:endParaRPr lang="zh-CN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560" y="4637763"/>
            <a:ext cx="7920880" cy="111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由上图知：当语言、数学、原理教师分别上第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节课或第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节课时，三人均满意。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96216"/>
              </p:ext>
            </p:extLst>
          </p:nvPr>
        </p:nvGraphicFramePr>
        <p:xfrm>
          <a:off x="1979712" y="2780927"/>
          <a:ext cx="4032447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889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889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88900"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8347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136904" cy="609329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这里不考虑用遍历枚举的方法推理得到满意的课程安排，考虑用命题逻辑的方式。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对课程安排做如下的命题化：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：语言课安排在第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：语言课安排在第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：数学课安排在第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：数学课安排在第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：原理课安排在第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：原理课安排在第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：课程安排满足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位老师的要求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可以将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P,Q,S,T,M,N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表示，得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 = (P⊕Q)∧(S⊕T)∧(M⊕N)∧(P⊕M)∧(S⊕N)∧(Q⊕T)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求得命题公式的所有成真赋值，即为课程安排。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这种方法的优点是逻辑清晰，比较简单直接，但是缺点是人工计算的话计算量不小，可以看到一共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个命题变元，真值表的规模比较大。下面进行简化。</a:t>
            </a:r>
          </a:p>
          <a:p>
            <a:pPr marL="0" indent="0">
              <a:buNone/>
            </a:pPr>
            <a:endParaRPr lang="zh-CN" altLang="zh-CN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1512168" cy="50405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000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448" y="692696"/>
            <a:ext cx="8274024" cy="583264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通过观察可以发现，语言课程满足要求的前提下，方法一中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是互斥且能构成对于语言课程安排的全集，同样的思路也适用于数学和原理课程的安排。不妨用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：语言课安排在第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：语言课安排在第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：数学课安排在第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：数学课安排在第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：原理课安排在第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：原理课安排在第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：课程安排满足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位老师的要求。此时，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L= (P⊕Q)∧(S⊕T)∧(M⊕N)∧(P⊕M)∧(S⊕N)∧(Q⊕T)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=(P⊕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P)∧(S⊕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S)∧(M⊕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∧(P⊕M)∧(S⊕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M)∧(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S)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L=(P⊕M)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(S⊕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成真赋值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即可求得课程安排。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1512168" cy="50405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890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807" name="Group 7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7389939"/>
              </p:ext>
            </p:extLst>
          </p:nvPr>
        </p:nvGraphicFramePr>
        <p:xfrm>
          <a:off x="503548" y="939904"/>
          <a:ext cx="8136903" cy="4721344"/>
        </p:xfrm>
        <a:graphic>
          <a:graphicData uri="http://schemas.openxmlformats.org/drawingml/2006/table">
            <a:tbl>
              <a:tblPr/>
              <a:tblGrid>
                <a:gridCol w="105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(P⊕M)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(S⊕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M)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P⊕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S)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0              1                     0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1              0                     0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0              0                     1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1              1                     1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1              1                     1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0              0                     1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1              0                     0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0              1                     0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5964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28092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如何用前三者表示？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⊕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什么关系？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 ,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               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拓展阅读 联结词的完备集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 =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G∨H =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?</a:t>
            </a: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 = </a:t>
            </a:r>
            <a:r>
              <a:rPr kumimoji="1" lang="en-US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H)∧(H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1" lang="en-US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G∨H)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(G∨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 </a:t>
            </a:r>
            <a:r>
              <a:rPr kumimoji="1"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取假</a:t>
            </a:r>
            <a:r>
              <a:rPr kumimoji="1"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(G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H)∨(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 </a:t>
            </a:r>
            <a:r>
              <a:rPr kumimoji="1"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取真</a:t>
            </a:r>
            <a:r>
              <a:rPr kumimoji="1"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的否定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等价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真值表相反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lang="zh-CN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任意的两个命题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</a:t>
            </a:r>
            <a:r>
              <a:rPr lang="zh-CN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 =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en-US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⊕</a:t>
            </a:r>
            <a:r>
              <a:rPr kumimoji="1" lang="en-US" altLang="en-US" noProof="1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H)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42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807" name="Group 7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2744877"/>
              </p:ext>
            </p:extLst>
          </p:nvPr>
        </p:nvGraphicFramePr>
        <p:xfrm>
          <a:off x="467544" y="908720"/>
          <a:ext cx="8208912" cy="4721344"/>
        </p:xfrm>
        <a:graphic>
          <a:graphicData uri="http://schemas.openxmlformats.org/drawingml/2006/table">
            <a:tbl>
              <a:tblPr/>
              <a:tblGrid>
                <a:gridCol w="106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(P⊕M)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(S⊕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M)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P⊕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S)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1                  0(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0                  0(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0              0                  1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1              1                  1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1              1                  1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)         0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1              0(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)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   0(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)         1    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6360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620688"/>
            <a:ext cx="7920880" cy="2304256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5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、假设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A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是含有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n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个命题变元的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可满足公式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，求证：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A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的主析取范式一定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存在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唯一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证：存在性：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由主析取范式存在定理可知，任何一个公式都有与之等价的主析取范式。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620688"/>
            <a:ext cx="7920880" cy="468052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唯一性：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可满足公式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有两个不同的主析取范式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是两个不同的主析取范式，故至少存在一小项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，它只存在于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两者之一中。不妨设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中，而不在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对应一组成真指派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哪组？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指派下，主析取范式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指派情况下，主析取范式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矛盾。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</p:txBody>
      </p:sp>
    </p:spTree>
    <p:extLst>
      <p:ext uri="{BB962C8B-B14F-4D97-AF65-F5344CB8AC3E}">
        <p14:creationId xmlns:p14="http://schemas.microsoft.com/office/powerpoint/2010/main" val="2811571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43000"/>
            <a:ext cx="8064500" cy="443706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一家航空公司，为了保证安全，用计算机复核飞行计划。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每台计算机能给出飞行计划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有误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的回答。由于计算机也有可能发生故障，因此采用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台计算机同时复核。由所给答案，再根据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“少数服从多数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（至少需要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台发出正确提示）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的原则作出判断。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试将结果用命题公式表示，并加以简化，画出电路图。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457200"/>
            <a:ext cx="806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/>
                <a:ea typeface="黑体"/>
                <a:cs typeface="+mj-cs"/>
              </a:rPr>
              <a:t>命题公式化简的应用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143001"/>
            <a:ext cx="4186238" cy="16002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分别表示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台计算机的答案。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表示判断结果。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aphicFrame>
        <p:nvGraphicFramePr>
          <p:cNvPr id="80936" name="Group 40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343525" y="1219200"/>
          <a:ext cx="2962275" cy="466407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0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1   1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9030" name="Rectangle 38"/>
          <p:cNvSpPr>
            <a:spLocks noChangeArrowheads="1"/>
          </p:cNvSpPr>
          <p:nvPr/>
        </p:nvSpPr>
        <p:spPr bwMode="auto">
          <a:xfrm>
            <a:off x="6288087" y="58674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真值表</a:t>
            </a:r>
          </a:p>
        </p:txBody>
      </p:sp>
      <p:sp>
        <p:nvSpPr>
          <p:cNvPr id="1109031" name="Rectangle 39"/>
          <p:cNvSpPr>
            <a:spLocks noChangeArrowheads="1"/>
          </p:cNvSpPr>
          <p:nvPr/>
        </p:nvSpPr>
        <p:spPr bwMode="auto">
          <a:xfrm>
            <a:off x="609600" y="2895600"/>
            <a:ext cx="4391025" cy="2711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则根据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真值表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，利用联结词的定义，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可用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所对应的命题公式表示出来，同时可画出该命题公式所对应的电路图。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188" y="457200"/>
            <a:ext cx="806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/>
                <a:ea typeface="黑体"/>
                <a:cs typeface="+mj-cs"/>
              </a:rPr>
              <a:t>命题公式化简的应用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  <p:bldP spid="1109030" grpId="0"/>
      <p:bldP spid="11090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456612" cy="2794736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补了两项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6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= 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= 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)∨(C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∧C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3963502"/>
            <a:ext cx="5400675" cy="2436472"/>
            <a:chOff x="2850" y="4071"/>
            <a:chExt cx="4183" cy="1702"/>
          </a:xfrm>
        </p:grpSpPr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860" y="4071"/>
              <a:ext cx="521" cy="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2850" y="4656"/>
              <a:ext cx="521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2850" y="5348"/>
              <a:ext cx="521" cy="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686" y="4549"/>
              <a:ext cx="347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3221" y="4234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652" y="4375"/>
              <a:ext cx="5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3221" y="4801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637" y="4943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3395" y="5368"/>
              <a:ext cx="6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221" y="5510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3889" y="4095"/>
              <a:ext cx="347" cy="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3889" y="4659"/>
              <a:ext cx="347" cy="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889" y="5227"/>
              <a:ext cx="347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4667" y="4376"/>
              <a:ext cx="695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5779" y="4594"/>
              <a:ext cx="695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u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F0080"/>
                </a:buClr>
                <a:buFont typeface="黑体" panose="02010609060101010101" pitchFamily="49" charset="-122"/>
                <a:buChar char="-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4251" y="5368"/>
              <a:ext cx="8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5129" y="4943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5111" y="4943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251" y="4439"/>
              <a:ext cx="4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251" y="4710"/>
              <a:ext cx="4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5362" y="4659"/>
              <a:ext cx="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6474" y="4801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3637" y="4376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3637" y="4943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3395" y="4234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11188" y="457200"/>
            <a:ext cx="806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/>
                <a:ea typeface="黑体"/>
                <a:cs typeface="+mj-cs"/>
              </a:rPr>
              <a:t>命题公式化简的应用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664"/>
            <a:ext cx="8064500" cy="708174"/>
          </a:xfrm>
        </p:spPr>
        <p:txBody>
          <a:bodyPr/>
          <a:lstStyle/>
          <a:p>
            <a:pPr eaLnBrk="1" hangingPunct="1"/>
            <a:r>
              <a:rPr lang="zh-CN" altLang="en-US" dirty="0"/>
              <a:t>命题逻辑的局限性</a:t>
            </a:r>
            <a:endParaRPr lang="zh-CN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114658"/>
            <a:ext cx="8064499" cy="48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苏格拉底论断</a:t>
            </a:r>
          </a:p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前提</a:t>
            </a:r>
          </a:p>
          <a:p>
            <a:pPr marL="914400" marR="0" lvl="2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人都是要吃饭的。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苏格拉底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是人。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</a:p>
          <a:p>
            <a:pPr marL="914400" marR="0" lvl="2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D8DADA">
                  <a:lumMod val="50000"/>
                </a:srgbClr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苏格拉底是要吃饭的。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rgbClr val="D8DADA">
                  <a:lumMod val="50000"/>
                </a:srgb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个命题有着密切的关系，当两个前提为真时，结论必定是真的。而用命题逻辑描述上述推理过程时又出现了问题。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为何？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68144" y="1556792"/>
            <a:ext cx="2376016" cy="2376264"/>
            <a:chOff x="6444456" y="1268760"/>
            <a:chExt cx="2376016" cy="2376264"/>
          </a:xfrm>
        </p:grpSpPr>
        <p:sp>
          <p:nvSpPr>
            <p:cNvPr id="7172" name="右大括号 8"/>
            <p:cNvSpPr>
              <a:spLocks/>
            </p:cNvSpPr>
            <p:nvPr/>
          </p:nvSpPr>
          <p:spPr bwMode="auto">
            <a:xfrm>
              <a:off x="6444456" y="2133724"/>
              <a:ext cx="431800" cy="1511300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948512" y="2559919"/>
              <a:ext cx="1789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P∧Q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889304" y="2497679"/>
              <a:ext cx="1789113" cy="647700"/>
            </a:xfrm>
            <a:prstGeom prst="wedgeEllipseCallout">
              <a:avLst>
                <a:gd name="adj1" fmla="val 2194"/>
                <a:gd name="adj2" fmla="val -111991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659885" y="1268760"/>
              <a:ext cx="216058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非命题逻辑中的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有效推理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723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6672"/>
            <a:ext cx="820891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kern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命题的符号化方法注意两点：</a:t>
            </a:r>
            <a:endParaRPr lang="en-US" altLang="zh-CN" kern="0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符号化之前先弄清语句与语句间的逻辑关系。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选用正确的联结词。</a:t>
            </a: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联结词是不是就是自然语言中的关联词语呢？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王菲能文能武。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友谊很重要，但是很难得。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我通过了考试，并且今天是晴天。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没有共产党，就没有新中国。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好音乐不分类别，它们能传输情感，让听者达成共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algn="just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识、产生共鸣。</a:t>
            </a:r>
            <a:endParaRPr lang="en-US" altLang="zh-CN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endParaRPr lang="en-US" altLang="zh-CN" dirty="0"/>
          </a:p>
          <a:p>
            <a:pPr marL="533400" lvl="0" indent="-533400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endParaRPr lang="en-US" altLang="zh-CN" sz="2400" kern="0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None/>
            </a:pP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None/>
              <a:tabLst/>
              <a:defRPr/>
            </a:pP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5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D40641E-4A70-41D5-829A-B59110A1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8680"/>
            <a:ext cx="856895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、设命题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	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明天下雨。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明天下雪。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我将去学校。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符号化下述语句：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）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除非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明天不下雨并且不下雪，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否则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我将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不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去学校。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533400" lvl="0" indent="-53340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(P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</a:t>
            </a:r>
          </a:p>
          <a:p>
            <a:pPr marL="533400" indent="-53340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lang="en-US" altLang="zh-CN" kern="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(R</a:t>
            </a:r>
            <a:r>
              <a:rPr lang="en-US" altLang="zh-CN" kern="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(P</a:t>
            </a:r>
            <a:r>
              <a:rPr lang="en-US" altLang="zh-CN" kern="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kern="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kern="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Q))</a:t>
            </a:r>
            <a:endParaRPr lang="en-US" altLang="zh-CN" kern="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Kingsoft Phonetic Plain"/>
            </a:endParaRPr>
          </a:p>
          <a:p>
            <a:pPr marL="533400" indent="-53340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P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</a:t>
            </a:r>
          </a:p>
          <a:p>
            <a:pPr marL="533400" indent="-53340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(p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）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只要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明天不下雨或不下雪，我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就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去学校。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∨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）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只有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明天不是雨夹雪，我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才</a:t>
            </a:r>
            <a:r>
              <a:rPr kumimoji="0" lang="zh-CN" altLang="en-US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去学校。</a:t>
            </a:r>
            <a:endParaRPr kumimoji="0" lang="en-US" altLang="zh-CN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(P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∧Q)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04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4AB214-9D08-4914-ABBC-E6D1C09C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815975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）明天上午我将雨雪无阻，一定去学校。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：所谓雨雪无阻，即是：既下雨又下雪；下雨但不下雪；下雪但不下雨；既不下雨又不下雪这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种情况之一。它们之间的关系可以表示为：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∧Q)∨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∧Q)∨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Kingsoft Phonetic Plain"/>
              </a:rPr>
              <a:t>另外，由于天气情况与是否去上学是同时发生的，所以用“合取”表示。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Kingsoft Phonetic Plain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∧Q∧R)∨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∧Q∧R)∨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Q∧R)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Q∧R)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0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00DF9D-7011-4B04-9D25-0247863AA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712"/>
            <a:ext cx="815975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：或理解为：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有雨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没雨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有雪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没雪，我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去学校。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“无论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都”转折，表示前件的发生与后件没有任何关系。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因此，我去不去学校与天气情况没有任何关系。“我去学校”与“天气情况”将会同时发生，所以它们之间应该是“合取”关系。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((P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)∧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Q))∧R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Kingsoft Phonetic Plain"/>
              </a:rPr>
              <a:t>以上的式子化简之后的结果都是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Kingsoft Phonetic Plain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3300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Kingsoft Phonetic Plain"/>
              </a:rPr>
              <a:t>原句子仅仅要表达：我去学校这个事实。与条件无关。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Kingsoft Phonetic Plain"/>
            </a:endParaRPr>
          </a:p>
        </p:txBody>
      </p:sp>
    </p:spTree>
    <p:extLst>
      <p:ext uri="{BB962C8B-B14F-4D97-AF65-F5344CB8AC3E}">
        <p14:creationId xmlns:p14="http://schemas.microsoft.com/office/powerpoint/2010/main" val="1770101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1D375DE-694A-4F17-8431-6685F22F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836712"/>
            <a:ext cx="8077200" cy="4782467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ü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p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0080"/>
              </a:buClr>
              <a:buFont typeface="黑体" panose="02010609060101010101" pitchFamily="49" charset="-122"/>
              <a:buChar char="-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若天不下雨，我就上街，否则在家。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天下雨。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我上街。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我在家。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该命题可写成：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P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Q)∧(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P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R)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注：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中间的联结词一定是“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”，而不是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”，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也不是“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⊽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”。因为原命题表示：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“天不下雨时我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做什么，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下雨我又做什么”的两种作法，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其中只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要有一种作法是假的，则我说的就是假话，所以中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间的联结词一定是“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Kingsoft Phonetic Plain"/>
              </a:rPr>
              <a:t>∧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Kingsoft Phonetic Plain"/>
              </a:rPr>
              <a:t>”。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85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89999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89999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离散数学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89999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89999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离散数学" id="{F7EC9B19-B1B7-40F7-AD43-E3EF14BC9CE0}" vid="{68C35613-1960-4680-911B-8C529A6183F6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19792</TotalTime>
  <Words>5210</Words>
  <Application>Microsoft Office PowerPoint</Application>
  <PresentationFormat>全屏显示(4:3)</PresentationFormat>
  <Paragraphs>522</Paragraphs>
  <Slides>46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 Unicode MS</vt:lpstr>
      <vt:lpstr>Kingsoft Phonetic Plain</vt:lpstr>
      <vt:lpstr>MS Gothic</vt:lpstr>
      <vt:lpstr>黑体</vt:lpstr>
      <vt:lpstr>华文楷体</vt:lpstr>
      <vt:lpstr>楷体</vt:lpstr>
      <vt:lpstr>宋体</vt:lpstr>
      <vt:lpstr>Arial</vt:lpstr>
      <vt:lpstr>Symbol</vt:lpstr>
      <vt:lpstr>Times New Roman</vt:lpstr>
      <vt:lpstr>Wingdings</vt:lpstr>
      <vt:lpstr>默认设计模板</vt:lpstr>
      <vt:lpstr>电子科技大学离散数学课程组</vt:lpstr>
      <vt:lpstr>离散数学</vt:lpstr>
      <vt:lpstr>Equation</vt:lpstr>
      <vt:lpstr>命题逻辑复习与习题课</vt:lpstr>
      <vt:lpstr>命题逻辑知识网络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推理定律</vt:lpstr>
      <vt:lpstr>推理定律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习题点评：主析取和主合取的化法</vt:lpstr>
      <vt:lpstr>PowerPoint 演示文稿</vt:lpstr>
      <vt:lpstr>方法1：</vt:lpstr>
      <vt:lpstr>方法2：</vt:lpstr>
      <vt:lpstr>方法3：</vt:lpstr>
      <vt:lpstr>方法4：</vt:lpstr>
      <vt:lpstr>方法5：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命题逻辑的局限性</vt:lpstr>
    </vt:vector>
  </TitlesOfParts>
  <Manager/>
  <Company>homg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xuxf</dc:creator>
  <cp:lastModifiedBy>Xingxing He</cp:lastModifiedBy>
  <cp:revision>971</cp:revision>
  <cp:lastPrinted>2021-10-08T11:43:58Z</cp:lastPrinted>
  <dcterms:created xsi:type="dcterms:W3CDTF">2001-03-04T02:11:49Z</dcterms:created>
  <dcterms:modified xsi:type="dcterms:W3CDTF">2021-10-09T03:52:08Z</dcterms:modified>
</cp:coreProperties>
</file>