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546"/>
    <a:srgbClr val="DC8C00"/>
    <a:srgbClr val="D74114"/>
    <a:srgbClr val="FABE78"/>
    <a:srgbClr val="DCB464"/>
    <a:srgbClr val="FFC000"/>
    <a:srgbClr val="FA6400"/>
    <a:srgbClr val="E10000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>
        <p:scale>
          <a:sx n="75" d="100"/>
          <a:sy n="75" d="100"/>
        </p:scale>
        <p:origin x="300" y="-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2B90C-5BA3-4105-813C-7643BBDD880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53829-6C4D-455E-A312-12015E13C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53829-6C4D-455E-A312-12015E13C7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4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5AE7-87BF-41FC-AC59-7B95F760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A77E6-196E-432E-A6A7-012DF796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7A05A-D381-4FB8-AD3E-D2ED6F6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17EB9-3A77-485E-8C1E-9F305B7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BE710-D42A-4E34-80C2-1A220288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7466-A64A-42DE-9651-048CE1DC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D80AF-DF33-42D9-AA6A-69C2A076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7AE00-4BA7-4EFC-80D8-B1EBFC0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EC89E-0774-420B-84A5-98364293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9288-58F0-421B-BCC6-8DB07C71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119E0-3207-414F-A0C8-320F011A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A2DEC-7EE3-4389-9957-96BC79C1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93665-3FF2-4433-8DFB-24564808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6C101-5E9F-402E-AE99-3633E906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8AC62-55E8-4862-B7EA-996B67BD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5B12C-CEDF-4E56-BE62-B91A8719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1FC45-FB97-40ED-9D22-CB40C0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6600B-266B-4547-876C-C93D89CD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A67FC-DB8E-4B6F-9009-6BB123A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287A8-D596-4441-BC3F-1B823A8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9776-D98A-45DA-B42C-D3EB7388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14AB-5E69-4F5B-8F66-863F147B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75F-BD71-4FB4-AC16-CE8CED0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1A6E5-E009-498F-84CF-397B709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5E9D-1A6D-42B5-A62D-BFF611BC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6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DE2D-97C7-4538-9C3D-3BA14C67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D38BB-A27B-433F-8207-EF69B912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440C3-7124-4B88-A678-A56897D8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544ED-D2C0-46C9-86F1-270266A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2A264-6BB3-4F2E-80B6-00432FF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22336-90AE-4D07-8890-9EF0A94B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3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C226-78D5-4BE6-BA90-6A0C1FC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9CEC4-F5C8-48FA-9ABD-C5DA3279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4916F-B18F-4068-AAE4-4D157970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40787-0C1C-42EC-B336-33D38ECE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EA716-C86D-4751-9AE5-8E761FA1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ECD6A-EAD6-464A-9A14-761DA991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D13DC-D1AC-4D80-AD6E-7DCDF241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03F05-6E6A-4C79-84A4-5CEAF9A6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8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06AB-69E6-4776-8345-D6C3D052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5F7F5-0E94-42DD-A7A7-7DDAC39C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D1E71-E9A1-42F2-AA0C-70271951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F44E88-4339-4098-8D14-085AEDD9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152CC0-418D-4DCA-A297-2749C2A4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71776B-78CE-4663-8FAC-74EB82B7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45ABB-3F42-4692-A1CD-61E9D78C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41F8-56FC-493B-B639-98E718FE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63ED9-AB50-4DE5-A161-EF264039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C1906-B6F6-4377-BA85-819008AB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BEEEC-665E-4B84-B198-1D01C5D5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B2A88-AB74-467B-8850-36F37BC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C2182-8AE4-4677-894E-40CFB77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BD23F-DA19-4030-9E5D-08E59C1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9FAD0-FC56-4A0B-B0CF-1E3F259F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E1AE9-3D96-4F6D-9325-E8EC2B6E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AFF33-540D-4427-890E-4459243C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CAFF7-491C-444F-8667-F4170F25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62CB1-69CB-4117-A0D8-5B4398EE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E5C8E-F938-41FE-810B-F6F8129C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5A8B4-E926-4ED5-9CB6-0FCC4CE0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B120A-7F70-48DC-9539-8AAD3E044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51EB-5136-445C-98C1-CF485E94C27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FD82E-060E-4F63-8DF3-1685F2D59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94A3E-367C-4788-A487-4814791AD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413A-C212-49A3-9B4E-A6C4BE795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860ED99-ABAC-4817-8C7B-98653A21EA7B}"/>
              </a:ext>
            </a:extLst>
          </p:cNvPr>
          <p:cNvSpPr/>
          <p:nvPr/>
        </p:nvSpPr>
        <p:spPr>
          <a:xfrm>
            <a:off x="244483" y="1023402"/>
            <a:ext cx="2314094" cy="485404"/>
          </a:xfrm>
          <a:prstGeom prst="roundRect">
            <a:avLst/>
          </a:prstGeom>
          <a:solidFill>
            <a:srgbClr val="B40014">
              <a:alpha val="98824"/>
            </a:srgbClr>
          </a:solidFill>
          <a:ln w="31750">
            <a:solidFill>
              <a:srgbClr val="B40014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51C9043-F0AD-4AD1-8BD6-EBF6E11790B0}"/>
              </a:ext>
            </a:extLst>
          </p:cNvPr>
          <p:cNvSpPr/>
          <p:nvPr/>
        </p:nvSpPr>
        <p:spPr>
          <a:xfrm>
            <a:off x="3060571" y="1023402"/>
            <a:ext cx="2314094" cy="485404"/>
          </a:xfrm>
          <a:prstGeom prst="roundRect">
            <a:avLst/>
          </a:prstGeom>
          <a:solidFill>
            <a:srgbClr val="E10000">
              <a:alpha val="98824"/>
            </a:srgbClr>
          </a:solidFill>
          <a:ln w="31750">
            <a:solidFill>
              <a:srgbClr val="E1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E60574-01D9-4426-8128-D86ADC8B4B07}"/>
              </a:ext>
            </a:extLst>
          </p:cNvPr>
          <p:cNvSpPr/>
          <p:nvPr/>
        </p:nvSpPr>
        <p:spPr>
          <a:xfrm>
            <a:off x="6096000" y="1023402"/>
            <a:ext cx="2314094" cy="485404"/>
          </a:xfrm>
          <a:prstGeom prst="roundRect">
            <a:avLst/>
          </a:prstGeom>
          <a:solidFill>
            <a:srgbClr val="C8C8C8">
              <a:alpha val="98824"/>
            </a:srgbClr>
          </a:solidFill>
          <a:ln w="31750">
            <a:solidFill>
              <a:srgbClr val="C8C8C8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453D6F8-7A48-4688-94F1-C32EBB186CA3}"/>
              </a:ext>
            </a:extLst>
          </p:cNvPr>
          <p:cNvSpPr/>
          <p:nvPr/>
        </p:nvSpPr>
        <p:spPr>
          <a:xfrm>
            <a:off x="8726556" y="1023402"/>
            <a:ext cx="2314094" cy="485404"/>
          </a:xfrm>
          <a:prstGeom prst="roundRect">
            <a:avLst/>
          </a:prstGeom>
          <a:solidFill>
            <a:srgbClr val="FA6400">
              <a:alpha val="98824"/>
            </a:srgbClr>
          </a:solidFill>
          <a:ln w="31750">
            <a:solidFill>
              <a:srgbClr val="FA64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B456118-7A14-4390-A37A-28B14EAF1D38}"/>
              </a:ext>
            </a:extLst>
          </p:cNvPr>
          <p:cNvSpPr/>
          <p:nvPr/>
        </p:nvSpPr>
        <p:spPr>
          <a:xfrm>
            <a:off x="244483" y="2090202"/>
            <a:ext cx="2314094" cy="485404"/>
          </a:xfrm>
          <a:prstGeom prst="roundRect">
            <a:avLst/>
          </a:prstGeom>
          <a:solidFill>
            <a:srgbClr val="FFC000">
              <a:alpha val="98824"/>
            </a:srgbClr>
          </a:solidFill>
          <a:ln w="3175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9810E6-1048-4944-B6E7-1BADE1D4E88D}"/>
              </a:ext>
            </a:extLst>
          </p:cNvPr>
          <p:cNvSpPr/>
          <p:nvPr/>
        </p:nvSpPr>
        <p:spPr>
          <a:xfrm>
            <a:off x="3060571" y="2090202"/>
            <a:ext cx="2314094" cy="485404"/>
          </a:xfrm>
          <a:prstGeom prst="roundRect">
            <a:avLst/>
          </a:prstGeom>
          <a:solidFill>
            <a:srgbClr val="DCB464">
              <a:alpha val="98824"/>
            </a:srgbClr>
          </a:solidFill>
          <a:ln w="31750">
            <a:solidFill>
              <a:srgbClr val="DCB464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0261E70-E6CF-440D-8733-329D229458E1}"/>
              </a:ext>
            </a:extLst>
          </p:cNvPr>
          <p:cNvSpPr/>
          <p:nvPr/>
        </p:nvSpPr>
        <p:spPr>
          <a:xfrm>
            <a:off x="6096000" y="2090202"/>
            <a:ext cx="2314094" cy="485404"/>
          </a:xfrm>
          <a:prstGeom prst="roundRect">
            <a:avLst/>
          </a:prstGeom>
          <a:solidFill>
            <a:srgbClr val="FABE78">
              <a:alpha val="98824"/>
            </a:srgbClr>
          </a:solidFill>
          <a:ln w="31750">
            <a:solidFill>
              <a:srgbClr val="FABE78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FABE930-4CBD-4FAB-9AD7-F5AFA55B94B8}"/>
              </a:ext>
            </a:extLst>
          </p:cNvPr>
          <p:cNvSpPr/>
          <p:nvPr/>
        </p:nvSpPr>
        <p:spPr>
          <a:xfrm>
            <a:off x="8819322" y="2090202"/>
            <a:ext cx="2314094" cy="485404"/>
          </a:xfrm>
          <a:prstGeom prst="roundRect">
            <a:avLst/>
          </a:prstGeom>
          <a:solidFill>
            <a:srgbClr val="D74114">
              <a:alpha val="98824"/>
            </a:srgbClr>
          </a:solidFill>
          <a:ln w="31750">
            <a:solidFill>
              <a:srgbClr val="D74114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E18801D-CBBA-4A59-8D28-9D3CAE794E53}"/>
              </a:ext>
            </a:extLst>
          </p:cNvPr>
          <p:cNvSpPr/>
          <p:nvPr/>
        </p:nvSpPr>
        <p:spPr>
          <a:xfrm>
            <a:off x="244483" y="3227947"/>
            <a:ext cx="2314094" cy="485404"/>
          </a:xfrm>
          <a:prstGeom prst="roundRect">
            <a:avLst/>
          </a:prstGeom>
          <a:solidFill>
            <a:srgbClr val="DC8C00">
              <a:alpha val="98824"/>
            </a:srgbClr>
          </a:solidFill>
          <a:ln w="31750">
            <a:solidFill>
              <a:srgbClr val="DC8C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AEAAF5-051F-4E90-B5D5-8FAE976D5B3A}"/>
              </a:ext>
            </a:extLst>
          </p:cNvPr>
          <p:cNvSpPr/>
          <p:nvPr/>
        </p:nvSpPr>
        <p:spPr>
          <a:xfrm>
            <a:off x="3060571" y="3186298"/>
            <a:ext cx="2314094" cy="485404"/>
          </a:xfrm>
          <a:prstGeom prst="roundRect">
            <a:avLst/>
          </a:prstGeom>
          <a:solidFill>
            <a:srgbClr val="785546">
              <a:alpha val="98824"/>
            </a:srgbClr>
          </a:solidFill>
          <a:ln w="31750">
            <a:solidFill>
              <a:srgbClr val="78554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</p:spTree>
    <p:extLst>
      <p:ext uri="{BB962C8B-B14F-4D97-AF65-F5344CB8AC3E}">
        <p14:creationId xmlns:p14="http://schemas.microsoft.com/office/powerpoint/2010/main" val="266543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E60574-01D9-4426-8128-D86ADC8B4B07}"/>
              </a:ext>
            </a:extLst>
          </p:cNvPr>
          <p:cNvSpPr/>
          <p:nvPr/>
        </p:nvSpPr>
        <p:spPr>
          <a:xfrm>
            <a:off x="6096000" y="1023402"/>
            <a:ext cx="2314094" cy="485404"/>
          </a:xfrm>
          <a:prstGeom prst="roundRect">
            <a:avLst/>
          </a:prstGeom>
          <a:solidFill>
            <a:srgbClr val="C8C8C8">
              <a:alpha val="98824"/>
            </a:srgbClr>
          </a:solidFill>
          <a:ln w="31750">
            <a:solidFill>
              <a:srgbClr val="C8C8C8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453D6F8-7A48-4688-94F1-C32EBB186CA3}"/>
              </a:ext>
            </a:extLst>
          </p:cNvPr>
          <p:cNvSpPr/>
          <p:nvPr/>
        </p:nvSpPr>
        <p:spPr>
          <a:xfrm>
            <a:off x="8726556" y="1023402"/>
            <a:ext cx="2314094" cy="485404"/>
          </a:xfrm>
          <a:prstGeom prst="roundRect">
            <a:avLst/>
          </a:prstGeom>
          <a:solidFill>
            <a:srgbClr val="FA6400">
              <a:alpha val="98824"/>
            </a:srgbClr>
          </a:solidFill>
          <a:ln w="31750">
            <a:solidFill>
              <a:srgbClr val="FA64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B456118-7A14-4390-A37A-28B14EAF1D38}"/>
              </a:ext>
            </a:extLst>
          </p:cNvPr>
          <p:cNvSpPr/>
          <p:nvPr/>
        </p:nvSpPr>
        <p:spPr>
          <a:xfrm>
            <a:off x="237894" y="780700"/>
            <a:ext cx="2314094" cy="485404"/>
          </a:xfrm>
          <a:prstGeom prst="roundRect">
            <a:avLst/>
          </a:prstGeom>
          <a:solidFill>
            <a:srgbClr val="FFC000">
              <a:alpha val="98824"/>
            </a:srgbClr>
          </a:solidFill>
          <a:ln w="3175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美债收益率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76333D-EE9A-40DD-B15B-E685F5285418}"/>
              </a:ext>
            </a:extLst>
          </p:cNvPr>
          <p:cNvGrpSpPr/>
          <p:nvPr/>
        </p:nvGrpSpPr>
        <p:grpSpPr>
          <a:xfrm>
            <a:off x="518602" y="1994182"/>
            <a:ext cx="11075471" cy="4408129"/>
            <a:chOff x="518602" y="1994182"/>
            <a:chExt cx="11075471" cy="440812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F10404E-A4E3-4CBD-9E0B-2ED6E92D4FC9}"/>
                </a:ext>
              </a:extLst>
            </p:cNvPr>
            <p:cNvGrpSpPr/>
            <p:nvPr/>
          </p:nvGrpSpPr>
          <p:grpSpPr>
            <a:xfrm>
              <a:off x="518602" y="2273865"/>
              <a:ext cx="11075471" cy="4128446"/>
              <a:chOff x="518602" y="2273865"/>
              <a:chExt cx="11075471" cy="4128446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1DAF8F0-BFB9-457A-8B85-1E4588E5E373}"/>
                  </a:ext>
                </a:extLst>
              </p:cNvPr>
              <p:cNvSpPr/>
              <p:nvPr/>
            </p:nvSpPr>
            <p:spPr>
              <a:xfrm>
                <a:off x="518602" y="3429000"/>
                <a:ext cx="1759649" cy="1437640"/>
              </a:xfrm>
              <a:prstGeom prst="roundRect">
                <a:avLst/>
              </a:prstGeom>
              <a:solidFill>
                <a:srgbClr val="E10000">
                  <a:alpha val="98824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72ABDF5-DA36-417C-9DBD-A92D623F7727}"/>
                  </a:ext>
                </a:extLst>
              </p:cNvPr>
              <p:cNvSpPr/>
              <p:nvPr/>
            </p:nvSpPr>
            <p:spPr>
              <a:xfrm>
                <a:off x="3918336" y="3429000"/>
                <a:ext cx="1759649" cy="1437640"/>
              </a:xfrm>
              <a:prstGeom prst="roundRect">
                <a:avLst/>
              </a:prstGeom>
              <a:solidFill>
                <a:srgbClr val="E10000">
                  <a:alpha val="98824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2ABB40A-78D0-421A-9437-A681BFE0BF35}"/>
                  </a:ext>
                </a:extLst>
              </p:cNvPr>
              <p:cNvSpPr/>
              <p:nvPr/>
            </p:nvSpPr>
            <p:spPr>
              <a:xfrm>
                <a:off x="6966907" y="3423875"/>
                <a:ext cx="1759649" cy="1437640"/>
              </a:xfrm>
              <a:prstGeom prst="roundRect">
                <a:avLst/>
              </a:prstGeom>
              <a:solidFill>
                <a:srgbClr val="E10000">
                  <a:alpha val="98824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AFC0459-3812-469D-B2DC-5D6E08255C1A}"/>
                  </a:ext>
                </a:extLst>
              </p:cNvPr>
              <p:cNvSpPr/>
              <p:nvPr/>
            </p:nvSpPr>
            <p:spPr>
              <a:xfrm>
                <a:off x="9834424" y="4590286"/>
                <a:ext cx="1759649" cy="1437640"/>
              </a:xfrm>
              <a:prstGeom prst="roundRect">
                <a:avLst/>
              </a:prstGeom>
              <a:solidFill>
                <a:srgbClr val="E10000">
                  <a:alpha val="98824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62E0158-445A-4FE1-B73C-4875614843B7}"/>
                  </a:ext>
                </a:extLst>
              </p:cNvPr>
              <p:cNvSpPr/>
              <p:nvPr/>
            </p:nvSpPr>
            <p:spPr>
              <a:xfrm>
                <a:off x="9834424" y="2273865"/>
                <a:ext cx="1759649" cy="1437640"/>
              </a:xfrm>
              <a:prstGeom prst="roundRect">
                <a:avLst/>
              </a:prstGeom>
              <a:solidFill>
                <a:srgbClr val="E10000">
                  <a:alpha val="98824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41A769A-0D19-49C0-A31E-60578DEAAA85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2278251" y="4147820"/>
                <a:ext cx="1640085" cy="0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" name="对象 3">
                <a:extLst>
                  <a:ext uri="{FF2B5EF4-FFF2-40B4-BE49-F238E27FC236}">
                    <a16:creationId xmlns:a16="http://schemas.microsoft.com/office/drawing/2014/main" id="{5B94BE33-560C-47F0-854C-A1A289D04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7961527"/>
                  </p:ext>
                </p:extLst>
              </p:nvPr>
            </p:nvGraphicFramePr>
            <p:xfrm>
              <a:off x="2551988" y="3977287"/>
              <a:ext cx="1025922" cy="369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Equation" r:id="rId3" imgW="634680" imgH="228600" progId="Equation.DSMT4">
                      <p:embed/>
                    </p:oleObj>
                  </mc:Choice>
                  <mc:Fallback>
                    <p:oleObj name="Equation" r:id="rId3" imgW="634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51988" y="3977287"/>
                            <a:ext cx="1025922" cy="36933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551C666-B7C7-4374-8105-257ED8AC920C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5677985" y="4142695"/>
                <a:ext cx="1288922" cy="5125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7E40112D-BE99-4658-B9DF-EDECA3263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4328742"/>
                  </p:ext>
                </p:extLst>
              </p:nvPr>
            </p:nvGraphicFramePr>
            <p:xfrm>
              <a:off x="6096000" y="3996545"/>
              <a:ext cx="369503" cy="3308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70090DAD-9065-46DF-B9C9-1141A7FB7D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096000" y="3996545"/>
                            <a:ext cx="369503" cy="3308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连接符: 肘形 34">
                <a:extLst>
                  <a:ext uri="{FF2B5EF4-FFF2-40B4-BE49-F238E27FC236}">
                    <a16:creationId xmlns:a16="http://schemas.microsoft.com/office/drawing/2014/main" id="{EFDD0916-BA25-4274-AF08-694D65E72D38}"/>
                  </a:ext>
                </a:extLst>
              </p:cNvPr>
              <p:cNvCxnSpPr>
                <a:cxnSpLocks/>
                <a:stCxn id="14" idx="3"/>
                <a:endCxn id="16" idx="1"/>
              </p:cNvCxnSpPr>
              <p:nvPr/>
            </p:nvCxnSpPr>
            <p:spPr>
              <a:xfrm flipV="1">
                <a:off x="8726556" y="2992685"/>
                <a:ext cx="1107868" cy="11500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910B5D16-E079-4DBB-8AA4-F4CB41F0267E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8726556" y="4142695"/>
                <a:ext cx="1107868" cy="11664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D4BE4263-6BE2-481A-B93C-84D5059998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2904265"/>
                  </p:ext>
                </p:extLst>
              </p:nvPr>
            </p:nvGraphicFramePr>
            <p:xfrm>
              <a:off x="9135463" y="3382746"/>
              <a:ext cx="349250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Equation" r:id="rId7" imgW="215640" imgH="228600" progId="Equation.DSMT4">
                      <p:embed/>
                    </p:oleObj>
                  </mc:Choice>
                  <mc:Fallback>
                    <p:oleObj name="Equation" r:id="rId7" imgW="215640" imgH="22860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70090DAD-9065-46DF-B9C9-1141A7FB7D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135463" y="3382746"/>
                            <a:ext cx="349250" cy="3698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70090DAD-9065-46DF-B9C9-1141A7FB7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4014452"/>
                  </p:ext>
                </p:extLst>
              </p:nvPr>
            </p:nvGraphicFramePr>
            <p:xfrm>
              <a:off x="9153420" y="4471454"/>
              <a:ext cx="328613" cy="369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Equation" r:id="rId9" imgW="203040" imgH="228600" progId="Equation.DSMT4">
                      <p:embed/>
                    </p:oleObj>
                  </mc:Choice>
                  <mc:Fallback>
                    <p:oleObj name="Equation" r:id="rId9" imgW="203040" imgH="228600" progId="Equation.DSMT4">
                      <p:embed/>
                      <p:pic>
                        <p:nvPicPr>
                          <p:cNvPr id="4" name="对象 3">
                            <a:extLst>
                              <a:ext uri="{FF2B5EF4-FFF2-40B4-BE49-F238E27FC236}">
                                <a16:creationId xmlns:a16="http://schemas.microsoft.com/office/drawing/2014/main" id="{5B94BE33-560C-47F0-854C-A1A289D045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153420" y="4471454"/>
                            <a:ext cx="328613" cy="3698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连接符: 肘形 38">
                <a:extLst>
                  <a:ext uri="{FF2B5EF4-FFF2-40B4-BE49-F238E27FC236}">
                    <a16:creationId xmlns:a16="http://schemas.microsoft.com/office/drawing/2014/main" id="{87E8B1B5-7FFE-424A-A5D8-88F6F835F3A8}"/>
                  </a:ext>
                </a:extLst>
              </p:cNvPr>
              <p:cNvCxnSpPr>
                <a:cxnSpLocks/>
                <a:stCxn id="15" idx="2"/>
                <a:endCxn id="12" idx="2"/>
              </p:cNvCxnSpPr>
              <p:nvPr/>
            </p:nvCxnSpPr>
            <p:spPr>
              <a:xfrm rot="5400000" flipH="1">
                <a:off x="5475695" y="789372"/>
                <a:ext cx="1161286" cy="9315822"/>
              </a:xfrm>
              <a:prstGeom prst="bentConnector3">
                <a:avLst>
                  <a:gd name="adj1" fmla="val -19685"/>
                </a:avLst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062A2ABB-4177-4CC2-8D80-0B6014B4CD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349690"/>
                  </p:ext>
                </p:extLst>
              </p:nvPr>
            </p:nvGraphicFramePr>
            <p:xfrm>
              <a:off x="5962722" y="5894450"/>
              <a:ext cx="318029" cy="507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Equation" r:id="rId11" imgW="126720" imgH="203040" progId="Equation.DSMT4">
                      <p:embed/>
                    </p:oleObj>
                  </mc:Choice>
                  <mc:Fallback>
                    <p:oleObj name="Equation" r:id="rId11" imgW="126720" imgH="203040" progId="Equation.DSMT4">
                      <p:embed/>
                      <p:pic>
                        <p:nvPicPr>
                          <p:cNvPr id="21" name="对象 20">
                            <a:extLst>
                              <a:ext uri="{FF2B5EF4-FFF2-40B4-BE49-F238E27FC236}">
                                <a16:creationId xmlns:a16="http://schemas.microsoft.com/office/drawing/2014/main" id="{7E40112D-BE99-4658-B9DF-EDECA32637B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962722" y="5894450"/>
                            <a:ext cx="318029" cy="50786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D729275F-6AB9-4680-92FC-31593A487E0E}"/>
                </a:ext>
              </a:extLst>
            </p:cNvPr>
            <p:cNvCxnSpPr>
              <a:cxnSpLocks/>
              <a:stCxn id="12" idx="0"/>
              <a:endCxn id="15" idx="0"/>
            </p:cNvCxnSpPr>
            <p:nvPr/>
          </p:nvCxnSpPr>
          <p:spPr>
            <a:xfrm rot="16200000" flipH="1">
              <a:off x="5475695" y="-648268"/>
              <a:ext cx="1161286" cy="9315822"/>
            </a:xfrm>
            <a:prstGeom prst="curvedConnector3">
              <a:avLst>
                <a:gd name="adj1" fmla="val -104987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DCC9D1C7-8DE7-4EFB-BD46-67B36C8075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965583"/>
                </p:ext>
              </p:extLst>
            </p:nvPr>
          </p:nvGraphicFramePr>
          <p:xfrm>
            <a:off x="5815949" y="1994182"/>
            <a:ext cx="41433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062A2ABB-4177-4CC2-8D80-0B6014B4CD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815949" y="1994182"/>
                          <a:ext cx="414338" cy="571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771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E35068A-8FF3-40B2-9B81-2F49AE3099D0}"/>
              </a:ext>
            </a:extLst>
          </p:cNvPr>
          <p:cNvGrpSpPr/>
          <p:nvPr/>
        </p:nvGrpSpPr>
        <p:grpSpPr>
          <a:xfrm>
            <a:off x="-153082" y="1089548"/>
            <a:ext cx="12498164" cy="4891822"/>
            <a:chOff x="0" y="1536588"/>
            <a:chExt cx="12498164" cy="489182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8855A60-76F9-4845-BDA3-C063AD693395}"/>
                </a:ext>
              </a:extLst>
            </p:cNvPr>
            <p:cNvGrpSpPr/>
            <p:nvPr/>
          </p:nvGrpSpPr>
          <p:grpSpPr>
            <a:xfrm>
              <a:off x="0" y="1536588"/>
              <a:ext cx="12498164" cy="4891822"/>
              <a:chOff x="0" y="1536588"/>
              <a:chExt cx="12498164" cy="4891822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4A320E5-CF99-4A48-8A19-B6AA28865728}"/>
                  </a:ext>
                </a:extLst>
              </p:cNvPr>
              <p:cNvSpPr/>
              <p:nvPr/>
            </p:nvSpPr>
            <p:spPr>
              <a:xfrm>
                <a:off x="0" y="3060703"/>
                <a:ext cx="2314094" cy="485404"/>
              </a:xfrm>
              <a:prstGeom prst="roundRect">
                <a:avLst/>
              </a:prstGeom>
              <a:solidFill>
                <a:srgbClr val="B40014">
                  <a:alpha val="98824"/>
                </a:srgbClr>
              </a:solidFill>
              <a:ln w="31750">
                <a:solidFill>
                  <a:srgbClr val="B40014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美债收益率</a:t>
                </a: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6B8185B-A7C3-4BAB-8C44-9C88899A0E24}"/>
                  </a:ext>
                </a:extLst>
              </p:cNvPr>
              <p:cNvSpPr/>
              <p:nvPr/>
            </p:nvSpPr>
            <p:spPr>
              <a:xfrm>
                <a:off x="3495620" y="1536589"/>
                <a:ext cx="2065207" cy="801671"/>
              </a:xfrm>
              <a:prstGeom prst="roundRect">
                <a:avLst/>
              </a:prstGeom>
              <a:solidFill>
                <a:srgbClr val="FA64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美国经济增长驱动主导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67CCCED-EFAB-4AC7-B9D0-9CAE0BB3BF0C}"/>
                  </a:ext>
                </a:extLst>
              </p:cNvPr>
              <p:cNvSpPr/>
              <p:nvPr/>
            </p:nvSpPr>
            <p:spPr>
              <a:xfrm>
                <a:off x="3495620" y="4432025"/>
                <a:ext cx="2065207" cy="801671"/>
              </a:xfrm>
              <a:prstGeom prst="roundRect">
                <a:avLst/>
              </a:prstGeom>
              <a:solidFill>
                <a:srgbClr val="FA64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流动性环境驱动主导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1A36B89-1A71-4563-8C35-566D9DE80732}"/>
                  </a:ext>
                </a:extLst>
              </p:cNvPr>
              <p:cNvSpPr/>
              <p:nvPr/>
            </p:nvSpPr>
            <p:spPr>
              <a:xfrm>
                <a:off x="7002649" y="1536588"/>
                <a:ext cx="2979967" cy="801671"/>
              </a:xfrm>
              <a:prstGeom prst="roundRect">
                <a:avLst/>
              </a:prstGeom>
              <a:solidFill>
                <a:srgbClr val="FABE78">
                  <a:alpha val="98824"/>
                </a:srgbClr>
              </a:solidFill>
              <a:ln w="31750">
                <a:solidFill>
                  <a:srgbClr val="FABE78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结合国内经济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66A6DC2-FB08-4D46-B67B-DB3D5A6EC783}"/>
                  </a:ext>
                </a:extLst>
              </p:cNvPr>
              <p:cNvSpPr/>
              <p:nvPr/>
            </p:nvSpPr>
            <p:spPr>
              <a:xfrm>
                <a:off x="6943016" y="3229518"/>
                <a:ext cx="2979967" cy="801671"/>
              </a:xfrm>
              <a:prstGeom prst="roundRect">
                <a:avLst/>
              </a:prstGeom>
              <a:solidFill>
                <a:srgbClr val="FABE78">
                  <a:alpha val="98824"/>
                </a:srgbClr>
              </a:solidFill>
              <a:ln w="31750">
                <a:solidFill>
                  <a:srgbClr val="FABE78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估值定价（***）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00D0512-5615-4F56-8046-F7BB97C9861D}"/>
                  </a:ext>
                </a:extLst>
              </p:cNvPr>
              <p:cNvSpPr/>
              <p:nvPr/>
            </p:nvSpPr>
            <p:spPr>
              <a:xfrm>
                <a:off x="6943016" y="4432025"/>
                <a:ext cx="2979967" cy="801671"/>
              </a:xfrm>
              <a:prstGeom prst="roundRect">
                <a:avLst/>
              </a:prstGeom>
              <a:solidFill>
                <a:srgbClr val="FABE78">
                  <a:alpha val="98824"/>
                </a:srgbClr>
              </a:solidFill>
              <a:ln w="31750">
                <a:solidFill>
                  <a:srgbClr val="FABE78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流动性冲击下的外资流动（影响时间短**）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FED587B-58E5-493E-BE3A-CE5F32586EFD}"/>
                  </a:ext>
                </a:extLst>
              </p:cNvPr>
              <p:cNvSpPr/>
              <p:nvPr/>
            </p:nvSpPr>
            <p:spPr>
              <a:xfrm>
                <a:off x="6943017" y="5626739"/>
                <a:ext cx="2979967" cy="801671"/>
              </a:xfrm>
              <a:prstGeom prst="roundRect">
                <a:avLst/>
              </a:prstGeom>
              <a:solidFill>
                <a:srgbClr val="FABE78">
                  <a:alpha val="98824"/>
                </a:srgbClr>
              </a:solidFill>
              <a:ln w="31750">
                <a:solidFill>
                  <a:srgbClr val="FABE78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中美利差变化影响国内政策预期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4D7AD06-FA02-4FD2-80C9-13EDD0EA3867}"/>
                  </a:ext>
                </a:extLst>
              </p:cNvPr>
              <p:cNvSpPr/>
              <p:nvPr/>
            </p:nvSpPr>
            <p:spPr>
              <a:xfrm>
                <a:off x="11411497" y="1771828"/>
                <a:ext cx="1066667" cy="362313"/>
              </a:xfrm>
              <a:prstGeom prst="roundRect">
                <a:avLst/>
              </a:prstGeom>
              <a:solidFill>
                <a:srgbClr val="E10000">
                  <a:alpha val="99000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2B4D4BEC-205A-437B-94B5-5E71211A602D}"/>
                  </a:ext>
                </a:extLst>
              </p:cNvPr>
              <p:cNvSpPr/>
              <p:nvPr/>
            </p:nvSpPr>
            <p:spPr>
              <a:xfrm>
                <a:off x="11256400" y="3315535"/>
                <a:ext cx="1241764" cy="618578"/>
              </a:xfrm>
              <a:prstGeom prst="roundRect">
                <a:avLst/>
              </a:prstGeom>
              <a:solidFill>
                <a:srgbClr val="FFC000">
                  <a:alpha val="98824"/>
                </a:srgbClr>
              </a:solidFill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成长价值风格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80E21F6-B644-4B58-ADB6-AA5CB3EC51CE}"/>
                  </a:ext>
                </a:extLst>
              </p:cNvPr>
              <p:cNvSpPr/>
              <p:nvPr/>
            </p:nvSpPr>
            <p:spPr>
              <a:xfrm>
                <a:off x="11431497" y="4651703"/>
                <a:ext cx="1066667" cy="362313"/>
              </a:xfrm>
              <a:prstGeom prst="roundRect">
                <a:avLst/>
              </a:prstGeom>
              <a:solidFill>
                <a:srgbClr val="E10000">
                  <a:alpha val="99000"/>
                </a:srgbClr>
              </a:solidFill>
              <a:ln w="31750">
                <a:solidFill>
                  <a:srgbClr val="E1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</a:t>
                </a:r>
              </a:p>
            </p:txBody>
          </p:sp>
          <p:cxnSp>
            <p:nvCxnSpPr>
              <p:cNvPr id="19" name="连接符: 肘形 18">
                <a:extLst>
                  <a:ext uri="{FF2B5EF4-FFF2-40B4-BE49-F238E27FC236}">
                    <a16:creationId xmlns:a16="http://schemas.microsoft.com/office/drawing/2014/main" id="{7E48EBDD-03DD-4B69-8926-9B51DB29035A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2314094" y="1937425"/>
                <a:ext cx="1181526" cy="136598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117DEC56-D762-471C-ABFC-F07CE7EC47FA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>
                <a:off x="2314094" y="3303405"/>
                <a:ext cx="1181526" cy="15294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67A13768-913E-44FB-837C-A631F4FB9869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 flipV="1">
                <a:off x="5560827" y="1937424"/>
                <a:ext cx="1441822" cy="1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877AD4D-EDD7-4D07-9795-745BDA1408EF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>
                <a:off x="5560827" y="4832861"/>
                <a:ext cx="1382189" cy="0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95C60694-C5B3-4B78-BE6A-00719B66BEBF}"/>
                  </a:ext>
                </a:extLst>
              </p:cNvPr>
              <p:cNvCxnSpPr>
                <a:cxnSpLocks/>
                <a:stCxn id="11" idx="0"/>
                <a:endCxn id="13" idx="1"/>
              </p:cNvCxnSpPr>
              <p:nvPr/>
            </p:nvCxnSpPr>
            <p:spPr>
              <a:xfrm rot="5400000" flipH="1" flipV="1">
                <a:off x="5334785" y="2823794"/>
                <a:ext cx="801671" cy="2414792"/>
              </a:xfrm>
              <a:prstGeom prst="bentConnector2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2E1D0D60-41C0-4865-AB87-60DCCB8E447F}"/>
                  </a:ext>
                </a:extLst>
              </p:cNvPr>
              <p:cNvCxnSpPr>
                <a:cxnSpLocks/>
                <a:stCxn id="11" idx="2"/>
                <a:endCxn id="15" idx="1"/>
              </p:cNvCxnSpPr>
              <p:nvPr/>
            </p:nvCxnSpPr>
            <p:spPr>
              <a:xfrm rot="16200000" flipH="1">
                <a:off x="5338681" y="4423238"/>
                <a:ext cx="793879" cy="2414793"/>
              </a:xfrm>
              <a:prstGeom prst="bentConnector2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E4CA492-8091-40D2-919C-7E51BBB4C961}"/>
                  </a:ext>
                </a:extLst>
              </p:cNvPr>
              <p:cNvCxnSpPr>
                <a:cxnSpLocks/>
                <a:stCxn id="12" idx="3"/>
                <a:endCxn id="16" idx="1"/>
              </p:cNvCxnSpPr>
              <p:nvPr/>
            </p:nvCxnSpPr>
            <p:spPr>
              <a:xfrm>
                <a:off x="9982616" y="1937424"/>
                <a:ext cx="1428881" cy="15561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740BC6F-6B35-4BAE-AD45-0D9EC39448D1}"/>
                  </a:ext>
                </a:extLst>
              </p:cNvPr>
              <p:cNvCxnSpPr>
                <a:cxnSpLocks/>
                <a:stCxn id="13" idx="3"/>
                <a:endCxn id="18" idx="1"/>
              </p:cNvCxnSpPr>
              <p:nvPr/>
            </p:nvCxnSpPr>
            <p:spPr>
              <a:xfrm>
                <a:off x="9922983" y="3630354"/>
                <a:ext cx="1508514" cy="1202506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35101EF-9282-479D-B13C-B62DEE9C7167}"/>
                  </a:ext>
                </a:extLst>
              </p:cNvPr>
              <p:cNvCxnSpPr>
                <a:cxnSpLocks/>
                <a:stCxn id="14" idx="3"/>
                <a:endCxn id="18" idx="1"/>
              </p:cNvCxnSpPr>
              <p:nvPr/>
            </p:nvCxnSpPr>
            <p:spPr>
              <a:xfrm flipV="1">
                <a:off x="9922983" y="4832860"/>
                <a:ext cx="1508514" cy="1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2CB726CE-BAC9-4DAA-8E43-7F3868482A15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 flipV="1">
                <a:off x="9922984" y="4832860"/>
                <a:ext cx="1508513" cy="1194715"/>
              </a:xfrm>
              <a:prstGeom prst="straightConnector1">
                <a:avLst/>
              </a:prstGeom>
              <a:ln>
                <a:solidFill>
                  <a:srgbClr val="B4001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19996ED-BBBC-4C83-BF60-A87B45FC4567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 flipV="1">
                <a:off x="9922983" y="3624824"/>
                <a:ext cx="1333417" cy="5530"/>
              </a:xfrm>
              <a:prstGeom prst="straightConnector1">
                <a:avLst/>
              </a:prstGeom>
              <a:ln w="28575">
                <a:solidFill>
                  <a:srgbClr val="C8C8C8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AC6AC24-899E-4327-BA08-8964B2D11DFD}"/>
                </a:ext>
              </a:extLst>
            </p:cNvPr>
            <p:cNvSpPr txBox="1"/>
            <p:nvPr/>
          </p:nvSpPr>
          <p:spPr>
            <a:xfrm>
              <a:off x="10260419" y="1743697"/>
              <a:ext cx="995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B40014"/>
                  </a:solidFill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多同向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F46D95-0DC0-4BF5-88C2-5ADC26496357}"/>
                </a:ext>
              </a:extLst>
            </p:cNvPr>
            <p:cNvSpPr txBox="1"/>
            <p:nvPr/>
          </p:nvSpPr>
          <p:spPr>
            <a:xfrm>
              <a:off x="10260419" y="3977472"/>
              <a:ext cx="995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B40014"/>
                  </a:solidFill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负向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53AC9B0-5CD8-44FC-AE4B-A47288E7C1D6}"/>
                </a:ext>
              </a:extLst>
            </p:cNvPr>
            <p:cNvSpPr txBox="1"/>
            <p:nvPr/>
          </p:nvSpPr>
          <p:spPr>
            <a:xfrm>
              <a:off x="10309191" y="4644684"/>
              <a:ext cx="995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B40014"/>
                  </a:solidFill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负向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37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01A2864-13B1-48E9-97E1-A75190D88C47}"/>
              </a:ext>
            </a:extLst>
          </p:cNvPr>
          <p:cNvGrpSpPr/>
          <p:nvPr/>
        </p:nvGrpSpPr>
        <p:grpSpPr>
          <a:xfrm>
            <a:off x="-153082" y="-1838856"/>
            <a:ext cx="20028356" cy="8254895"/>
            <a:chOff x="-153082" y="-1838856"/>
            <a:chExt cx="20028356" cy="8254895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4A320E5-CF99-4A48-8A19-B6AA28865728}"/>
                </a:ext>
              </a:extLst>
            </p:cNvPr>
            <p:cNvSpPr/>
            <p:nvPr/>
          </p:nvSpPr>
          <p:spPr>
            <a:xfrm>
              <a:off x="-153082" y="2613663"/>
              <a:ext cx="2314094" cy="485404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美债收益率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B8185B-A7C3-4BAB-8C44-9C88899A0E24}"/>
                </a:ext>
              </a:extLst>
            </p:cNvPr>
            <p:cNvSpPr/>
            <p:nvPr/>
          </p:nvSpPr>
          <p:spPr>
            <a:xfrm>
              <a:off x="3342538" y="1089549"/>
              <a:ext cx="2065207" cy="801671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高分红比例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67CCCED-EFAB-4AC7-B9D0-9CAE0BB3BF0C}"/>
                </a:ext>
              </a:extLst>
            </p:cNvPr>
            <p:cNvSpPr/>
            <p:nvPr/>
          </p:nvSpPr>
          <p:spPr>
            <a:xfrm>
              <a:off x="3342538" y="3984985"/>
              <a:ext cx="2065207" cy="801671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66A6DC2-FB08-4D46-B67B-DB3D5A6EC783}"/>
                </a:ext>
              </a:extLst>
            </p:cNvPr>
            <p:cNvSpPr/>
            <p:nvPr/>
          </p:nvSpPr>
          <p:spPr>
            <a:xfrm>
              <a:off x="6789934" y="3169997"/>
              <a:ext cx="2853642" cy="582213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估值高波动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00D0512-5615-4F56-8046-F7BB97C9861D}"/>
                </a:ext>
              </a:extLst>
            </p:cNvPr>
            <p:cNvSpPr/>
            <p:nvPr/>
          </p:nvSpPr>
          <p:spPr>
            <a:xfrm>
              <a:off x="6789934" y="4100728"/>
              <a:ext cx="2853642" cy="552562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估值低波动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FED587B-58E5-493E-BE3A-CE5F32586EFD}"/>
                </a:ext>
              </a:extLst>
            </p:cNvPr>
            <p:cNvSpPr/>
            <p:nvPr/>
          </p:nvSpPr>
          <p:spPr>
            <a:xfrm>
              <a:off x="6789935" y="5044271"/>
              <a:ext cx="2853641" cy="570184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持续绝对低估值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4D7AD06-FA02-4FD2-80C9-13EDD0EA3867}"/>
                </a:ext>
              </a:extLst>
            </p:cNvPr>
            <p:cNvSpPr/>
            <p:nvPr/>
          </p:nvSpPr>
          <p:spPr>
            <a:xfrm>
              <a:off x="10719881" y="2626762"/>
              <a:ext cx="1605201" cy="396362"/>
            </a:xfrm>
            <a:prstGeom prst="roundRect">
              <a:avLst/>
            </a:prstGeom>
            <a:solidFill>
              <a:srgbClr val="785546">
                <a:alpha val="98824"/>
              </a:srgbClr>
            </a:solidFill>
            <a:ln w="31750">
              <a:solidFill>
                <a:srgbClr val="785546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分红意愿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80E21F6-B644-4B58-ADB6-AA5CB3EC51CE}"/>
                </a:ext>
              </a:extLst>
            </p:cNvPr>
            <p:cNvSpPr/>
            <p:nvPr/>
          </p:nvSpPr>
          <p:spPr>
            <a:xfrm>
              <a:off x="13242043" y="2626762"/>
              <a:ext cx="1978960" cy="1128620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红利资产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7E48EBDD-03DD-4B69-8926-9B51DB29035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2161012" y="1490385"/>
              <a:ext cx="1181526" cy="136598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117DEC56-D762-471C-ABFC-F07CE7EC47F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2161012" y="2856365"/>
              <a:ext cx="1181526" cy="152945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77AD4D-EDD7-4D07-9795-745BDA1408EF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5407745" y="4377009"/>
              <a:ext cx="1382189" cy="8812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5C60694-C5B3-4B78-BE6A-00719B66BEBF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5407745" y="3461104"/>
              <a:ext cx="1382189" cy="92471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2E1D0D60-41C0-4865-AB87-60DCCB8E447F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407745" y="4385821"/>
              <a:ext cx="1382190" cy="9435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AE6B537E-1509-44F3-8FF7-C139E26AE999}"/>
                </a:ext>
              </a:extLst>
            </p:cNvPr>
            <p:cNvSpPr/>
            <p:nvPr/>
          </p:nvSpPr>
          <p:spPr>
            <a:xfrm>
              <a:off x="6783522" y="802916"/>
              <a:ext cx="2853642" cy="582213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分红比例高波动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E3AA425E-21CD-42BF-A809-0751CAC2EF5E}"/>
                </a:ext>
              </a:extLst>
            </p:cNvPr>
            <p:cNvSpPr/>
            <p:nvPr/>
          </p:nvSpPr>
          <p:spPr>
            <a:xfrm>
              <a:off x="6789934" y="1706379"/>
              <a:ext cx="2853642" cy="582213"/>
            </a:xfrm>
            <a:prstGeom prst="roundRect">
              <a:avLst/>
            </a:prstGeom>
            <a:solidFill>
              <a:srgbClr val="E10000">
                <a:alpha val="99000"/>
              </a:srgbClr>
            </a:solidFill>
            <a:ln w="31750">
              <a:solidFill>
                <a:srgbClr val="E1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稳定高分红</a:t>
              </a:r>
            </a:p>
          </p:txBody>
        </p: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CEFC5E3D-8232-405C-9FCE-3968B2C1BC32}"/>
                </a:ext>
              </a:extLst>
            </p:cNvPr>
            <p:cNvCxnSpPr>
              <a:stCxn id="10" idx="3"/>
              <a:endCxn id="62" idx="1"/>
            </p:cNvCxnSpPr>
            <p:nvPr/>
          </p:nvCxnSpPr>
          <p:spPr>
            <a:xfrm flipV="1">
              <a:off x="5407745" y="1094023"/>
              <a:ext cx="1375777" cy="396362"/>
            </a:xfrm>
            <a:prstGeom prst="bentConnector3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41117FFB-F0E5-42E8-B802-382BA4FF159E}"/>
                </a:ext>
              </a:extLst>
            </p:cNvPr>
            <p:cNvCxnSpPr>
              <a:cxnSpLocks/>
              <a:stCxn id="10" idx="3"/>
              <a:endCxn id="63" idx="1"/>
            </p:cNvCxnSpPr>
            <p:nvPr/>
          </p:nvCxnSpPr>
          <p:spPr>
            <a:xfrm>
              <a:off x="5407745" y="1490385"/>
              <a:ext cx="1382189" cy="507101"/>
            </a:xfrm>
            <a:prstGeom prst="bentConnector3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383AA50-25A1-4C18-8749-B4C275DD59DF}"/>
                </a:ext>
              </a:extLst>
            </p:cNvPr>
            <p:cNvSpPr/>
            <p:nvPr/>
          </p:nvSpPr>
          <p:spPr>
            <a:xfrm>
              <a:off x="10719881" y="3390206"/>
              <a:ext cx="1605201" cy="396362"/>
            </a:xfrm>
            <a:prstGeom prst="roundRect">
              <a:avLst/>
            </a:prstGeom>
            <a:solidFill>
              <a:srgbClr val="785546">
                <a:alpha val="98824"/>
              </a:srgbClr>
            </a:solidFill>
            <a:ln w="31750">
              <a:solidFill>
                <a:srgbClr val="785546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分红能力</a:t>
              </a:r>
            </a:p>
          </p:txBody>
        </p: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F30876B6-248B-4C3B-9363-8123CAA4E8C8}"/>
                </a:ext>
              </a:extLst>
            </p:cNvPr>
            <p:cNvCxnSpPr>
              <a:cxnSpLocks/>
              <a:stCxn id="63" idx="3"/>
              <a:endCxn id="90" idx="1"/>
            </p:cNvCxnSpPr>
            <p:nvPr/>
          </p:nvCxnSpPr>
          <p:spPr>
            <a:xfrm>
              <a:off x="9643576" y="1997486"/>
              <a:ext cx="822304" cy="120917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CE4ED406-C2FA-4902-B5A7-51C1831E89E7}"/>
                </a:ext>
              </a:extLst>
            </p:cNvPr>
            <p:cNvCxnSpPr>
              <a:cxnSpLocks/>
              <a:stCxn id="14" idx="3"/>
              <a:endCxn id="90" idx="1"/>
            </p:cNvCxnSpPr>
            <p:nvPr/>
          </p:nvCxnSpPr>
          <p:spPr>
            <a:xfrm flipV="1">
              <a:off x="9643576" y="3206665"/>
              <a:ext cx="822304" cy="117034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3C9B4DE8-F036-49D2-B6F8-CC13A6F9D467}"/>
                </a:ext>
              </a:extLst>
            </p:cNvPr>
            <p:cNvSpPr/>
            <p:nvPr/>
          </p:nvSpPr>
          <p:spPr>
            <a:xfrm>
              <a:off x="10465880" y="2996324"/>
              <a:ext cx="2554411" cy="420682"/>
            </a:xfrm>
            <a:prstGeom prst="rightArrow">
              <a:avLst/>
            </a:prstGeom>
            <a:solidFill>
              <a:srgbClr val="B50317"/>
            </a:solidFill>
            <a:ln>
              <a:solidFill>
                <a:srgbClr val="B503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9FD5C3F-73E2-4324-8F42-1B2B88BA7BCD}"/>
                </a:ext>
              </a:extLst>
            </p:cNvPr>
            <p:cNvSpPr/>
            <p:nvPr/>
          </p:nvSpPr>
          <p:spPr>
            <a:xfrm>
              <a:off x="0" y="-545964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股息率</a:t>
              </a: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E02685A4-EA9A-4DA5-919B-0FE794F5587E}"/>
                </a:ext>
              </a:extLst>
            </p:cNvPr>
            <p:cNvSpPr/>
            <p:nvPr/>
          </p:nvSpPr>
          <p:spPr>
            <a:xfrm>
              <a:off x="2711624" y="-909367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股息率</a:t>
              </a: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D7506A75-8EB9-4859-B456-C293B4CA8243}"/>
                </a:ext>
              </a:extLst>
            </p:cNvPr>
            <p:cNvSpPr/>
            <p:nvPr/>
          </p:nvSpPr>
          <p:spPr>
            <a:xfrm>
              <a:off x="2711624" y="-143035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股息率</a:t>
              </a:r>
            </a:p>
          </p:txBody>
        </p:sp>
        <p:sp>
          <p:nvSpPr>
            <p:cNvPr id="98" name="等号 97">
              <a:extLst>
                <a:ext uri="{FF2B5EF4-FFF2-40B4-BE49-F238E27FC236}">
                  <a16:creationId xmlns:a16="http://schemas.microsoft.com/office/drawing/2014/main" id="{68335B36-7FEB-48EA-94EC-D83E34F5D3CC}"/>
                </a:ext>
              </a:extLst>
            </p:cNvPr>
            <p:cNvSpPr/>
            <p:nvPr/>
          </p:nvSpPr>
          <p:spPr>
            <a:xfrm>
              <a:off x="2045832" y="-591754"/>
              <a:ext cx="622570" cy="667432"/>
            </a:xfrm>
            <a:prstGeom prst="mathEqual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减号 98">
              <a:extLst>
                <a:ext uri="{FF2B5EF4-FFF2-40B4-BE49-F238E27FC236}">
                  <a16:creationId xmlns:a16="http://schemas.microsoft.com/office/drawing/2014/main" id="{5C811DDC-A4F5-491D-833C-7EF5D82C434D}"/>
                </a:ext>
              </a:extLst>
            </p:cNvPr>
            <p:cNvSpPr/>
            <p:nvPr/>
          </p:nvSpPr>
          <p:spPr>
            <a:xfrm>
              <a:off x="2313943" y="-302287"/>
              <a:ext cx="2753123" cy="45719"/>
            </a:xfrm>
            <a:prstGeom prst="mathMinus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等号 101">
              <a:extLst>
                <a:ext uri="{FF2B5EF4-FFF2-40B4-BE49-F238E27FC236}">
                  <a16:creationId xmlns:a16="http://schemas.microsoft.com/office/drawing/2014/main" id="{2E481B70-A373-4095-818A-74FCB4999943}"/>
                </a:ext>
              </a:extLst>
            </p:cNvPr>
            <p:cNvSpPr/>
            <p:nvPr/>
          </p:nvSpPr>
          <p:spPr>
            <a:xfrm>
              <a:off x="4889155" y="-674033"/>
              <a:ext cx="622570" cy="667432"/>
            </a:xfrm>
            <a:prstGeom prst="mathEqual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2DE61EFE-53F4-479C-83A9-4C66E9E12CE6}"/>
                </a:ext>
              </a:extLst>
            </p:cNvPr>
            <p:cNvSpPr/>
            <p:nvPr/>
          </p:nvSpPr>
          <p:spPr>
            <a:xfrm>
              <a:off x="5761629" y="-909367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年度分红</a:t>
              </a: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1D66928B-57BA-420E-8045-5663B435B4F6}"/>
                </a:ext>
              </a:extLst>
            </p:cNvPr>
            <p:cNvSpPr/>
            <p:nvPr/>
          </p:nvSpPr>
          <p:spPr>
            <a:xfrm>
              <a:off x="5761629" y="-143035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归母净利润</a:t>
              </a:r>
            </a:p>
          </p:txBody>
        </p:sp>
        <p:sp>
          <p:nvSpPr>
            <p:cNvPr id="105" name="减号 104">
              <a:extLst>
                <a:ext uri="{FF2B5EF4-FFF2-40B4-BE49-F238E27FC236}">
                  <a16:creationId xmlns:a16="http://schemas.microsoft.com/office/drawing/2014/main" id="{55412D74-39A4-4FDD-85F6-6A0F75361250}"/>
                </a:ext>
              </a:extLst>
            </p:cNvPr>
            <p:cNvSpPr/>
            <p:nvPr/>
          </p:nvSpPr>
          <p:spPr>
            <a:xfrm>
              <a:off x="5363948" y="-302287"/>
              <a:ext cx="2753123" cy="45719"/>
            </a:xfrm>
            <a:prstGeom prst="mathMinus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乘号 105">
              <a:extLst>
                <a:ext uri="{FF2B5EF4-FFF2-40B4-BE49-F238E27FC236}">
                  <a16:creationId xmlns:a16="http://schemas.microsoft.com/office/drawing/2014/main" id="{E89CE664-6056-490C-844C-052E8BC994D3}"/>
                </a:ext>
              </a:extLst>
            </p:cNvPr>
            <p:cNvSpPr/>
            <p:nvPr/>
          </p:nvSpPr>
          <p:spPr>
            <a:xfrm>
              <a:off x="7897234" y="-672083"/>
              <a:ext cx="622570" cy="747761"/>
            </a:xfrm>
            <a:prstGeom prst="mathMultiply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3E872DA6-3EB4-44C6-8E63-24877431189D}"/>
                </a:ext>
              </a:extLst>
            </p:cNvPr>
            <p:cNvSpPr/>
            <p:nvPr/>
          </p:nvSpPr>
          <p:spPr>
            <a:xfrm>
              <a:off x="8788198" y="-912945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归母净利润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9FC635BE-F02E-4045-9C2B-FEDC8BF3FA0F}"/>
                </a:ext>
              </a:extLst>
            </p:cNvPr>
            <p:cNvSpPr/>
            <p:nvPr/>
          </p:nvSpPr>
          <p:spPr>
            <a:xfrm>
              <a:off x="8788198" y="-146613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总市值</a:t>
              </a:r>
            </a:p>
          </p:txBody>
        </p:sp>
        <p:sp>
          <p:nvSpPr>
            <p:cNvPr id="113" name="减号 112">
              <a:extLst>
                <a:ext uri="{FF2B5EF4-FFF2-40B4-BE49-F238E27FC236}">
                  <a16:creationId xmlns:a16="http://schemas.microsoft.com/office/drawing/2014/main" id="{2E6C6397-5538-48E1-85E8-94183D379FEC}"/>
                </a:ext>
              </a:extLst>
            </p:cNvPr>
            <p:cNvSpPr/>
            <p:nvPr/>
          </p:nvSpPr>
          <p:spPr>
            <a:xfrm>
              <a:off x="8390517" y="-305865"/>
              <a:ext cx="2753123" cy="45719"/>
            </a:xfrm>
            <a:prstGeom prst="mathMinus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等号 113">
              <a:extLst>
                <a:ext uri="{FF2B5EF4-FFF2-40B4-BE49-F238E27FC236}">
                  <a16:creationId xmlns:a16="http://schemas.microsoft.com/office/drawing/2014/main" id="{135F6836-AF73-43FF-85F9-EDCA43E17D6A}"/>
                </a:ext>
              </a:extLst>
            </p:cNvPr>
            <p:cNvSpPr/>
            <p:nvPr/>
          </p:nvSpPr>
          <p:spPr>
            <a:xfrm>
              <a:off x="11014353" y="-616722"/>
              <a:ext cx="622570" cy="667432"/>
            </a:xfrm>
            <a:prstGeom prst="mathEqual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94ABAB2A-A5BE-45AB-89ED-F5A22F3A98D3}"/>
                </a:ext>
              </a:extLst>
            </p:cNvPr>
            <p:cNvSpPr/>
            <p:nvPr/>
          </p:nvSpPr>
          <p:spPr>
            <a:xfrm>
              <a:off x="11814767" y="-548567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分红比例</a:t>
              </a:r>
            </a:p>
          </p:txBody>
        </p:sp>
        <p:sp>
          <p:nvSpPr>
            <p:cNvPr id="116" name="乘号 115">
              <a:extLst>
                <a:ext uri="{FF2B5EF4-FFF2-40B4-BE49-F238E27FC236}">
                  <a16:creationId xmlns:a16="http://schemas.microsoft.com/office/drawing/2014/main" id="{69325622-F3DC-4684-9C20-E0EC1C5601DD}"/>
                </a:ext>
              </a:extLst>
            </p:cNvPr>
            <p:cNvSpPr/>
            <p:nvPr/>
          </p:nvSpPr>
          <p:spPr>
            <a:xfrm>
              <a:off x="13920238" y="-674033"/>
              <a:ext cx="622570" cy="747761"/>
            </a:xfrm>
            <a:prstGeom prst="mathMultiply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39F180B-687F-4E54-9103-9E458652904D}"/>
                </a:ext>
              </a:extLst>
            </p:cNvPr>
            <p:cNvSpPr/>
            <p:nvPr/>
          </p:nvSpPr>
          <p:spPr>
            <a:xfrm>
              <a:off x="14734342" y="-137880"/>
              <a:ext cx="1927627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</a:t>
              </a:r>
            </a:p>
          </p:txBody>
        </p:sp>
        <p:sp>
          <p:nvSpPr>
            <p:cNvPr id="119" name="减号 118">
              <a:extLst>
                <a:ext uri="{FF2B5EF4-FFF2-40B4-BE49-F238E27FC236}">
                  <a16:creationId xmlns:a16="http://schemas.microsoft.com/office/drawing/2014/main" id="{48604702-BC22-4E76-B21B-DF48610A01B0}"/>
                </a:ext>
              </a:extLst>
            </p:cNvPr>
            <p:cNvSpPr/>
            <p:nvPr/>
          </p:nvSpPr>
          <p:spPr>
            <a:xfrm>
              <a:off x="14336661" y="-297132"/>
              <a:ext cx="2753123" cy="45719"/>
            </a:xfrm>
            <a:prstGeom prst="mathMinus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821540C-8ADB-4CB4-B9D7-6AB34AA7727A}"/>
                </a:ext>
              </a:extLst>
            </p:cNvPr>
            <p:cNvSpPr txBox="1"/>
            <p:nvPr/>
          </p:nvSpPr>
          <p:spPr>
            <a:xfrm>
              <a:off x="14841336" y="-675197"/>
              <a:ext cx="1688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F32B48BA-5F5A-4008-8A05-30C5E0DDFE5D}"/>
                </a:ext>
              </a:extLst>
            </p:cNvPr>
            <p:cNvCxnSpPr>
              <a:cxnSpLocks/>
              <a:stCxn id="62" idx="0"/>
              <a:endCxn id="115" idx="2"/>
            </p:cNvCxnSpPr>
            <p:nvPr/>
          </p:nvCxnSpPr>
          <p:spPr>
            <a:xfrm rot="5400000" flipH="1" flipV="1">
              <a:off x="10061423" y="-1914242"/>
              <a:ext cx="866079" cy="4568238"/>
            </a:xfrm>
            <a:prstGeom prst="bentConnector3">
              <a:avLst>
                <a:gd name="adj1" fmla="val 33870"/>
              </a:avLst>
            </a:prstGeom>
            <a:ln w="19050">
              <a:solidFill>
                <a:srgbClr val="B4001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24C2CFC8-74E1-45BD-8B70-273CFC4B6521}"/>
                </a:ext>
              </a:extLst>
            </p:cNvPr>
            <p:cNvCxnSpPr>
              <a:cxnSpLocks/>
              <a:stCxn id="62" idx="3"/>
              <a:endCxn id="126" idx="1"/>
            </p:cNvCxnSpPr>
            <p:nvPr/>
          </p:nvCxnSpPr>
          <p:spPr>
            <a:xfrm flipV="1">
              <a:off x="9637164" y="1088572"/>
              <a:ext cx="1673970" cy="5451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5160F840-1A27-4321-8CFA-917D4CB18DEC}"/>
                </a:ext>
              </a:extLst>
            </p:cNvPr>
            <p:cNvSpPr/>
            <p:nvPr/>
          </p:nvSpPr>
          <p:spPr>
            <a:xfrm>
              <a:off x="11311134" y="797465"/>
              <a:ext cx="2853642" cy="582213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周期性“陷阱”</a:t>
              </a: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2A9D467A-4115-4411-AFD9-959F3CF92A0C}"/>
                </a:ext>
              </a:extLst>
            </p:cNvPr>
            <p:cNvSpPr/>
            <p:nvPr/>
          </p:nvSpPr>
          <p:spPr>
            <a:xfrm>
              <a:off x="11311134" y="5028200"/>
              <a:ext cx="2853642" cy="582213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低估值“陷阱”</a:t>
              </a: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7E13F8E6-B8E1-46B7-939F-FE76FC830711}"/>
                </a:ext>
              </a:extLst>
            </p:cNvPr>
            <p:cNvCxnSpPr>
              <a:cxnSpLocks/>
              <a:stCxn id="15" idx="3"/>
              <a:endCxn id="127" idx="1"/>
            </p:cNvCxnSpPr>
            <p:nvPr/>
          </p:nvCxnSpPr>
          <p:spPr>
            <a:xfrm flipV="1">
              <a:off x="9643576" y="5319307"/>
              <a:ext cx="1667558" cy="10056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9CDD0469-6DA8-4DE1-97F6-8FAD33CDCC0E}"/>
                </a:ext>
              </a:extLst>
            </p:cNvPr>
            <p:cNvCxnSpPr>
              <a:cxnSpLocks/>
              <a:stCxn id="11" idx="2"/>
              <a:endCxn id="118" idx="2"/>
            </p:cNvCxnSpPr>
            <p:nvPr/>
          </p:nvCxnSpPr>
          <p:spPr>
            <a:xfrm rot="5400000" flipH="1" flipV="1">
              <a:off x="7817083" y="-3094417"/>
              <a:ext cx="4439132" cy="11323014"/>
            </a:xfrm>
            <a:prstGeom prst="bentConnector3">
              <a:avLst>
                <a:gd name="adj1" fmla="val -34617"/>
              </a:avLst>
            </a:prstGeom>
            <a:solidFill>
              <a:srgbClr val="FA6400"/>
            </a:solidFill>
            <a:ln>
              <a:solidFill>
                <a:srgbClr val="DC8C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E0BBB68-8244-4B95-9AA1-2F245446EBD1}"/>
                </a:ext>
              </a:extLst>
            </p:cNvPr>
            <p:cNvSpPr/>
            <p:nvPr/>
          </p:nvSpPr>
          <p:spPr>
            <a:xfrm>
              <a:off x="16975558" y="-1838856"/>
              <a:ext cx="2899716" cy="8254895"/>
            </a:xfrm>
            <a:prstGeom prst="rect">
              <a:avLst/>
            </a:prstGeom>
            <a:noFill/>
            <a:ln w="57150">
              <a:solidFill>
                <a:srgbClr val="B50317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F4D907E-9D20-4BA6-A7A4-0A4219AC2971}"/>
                </a:ext>
              </a:extLst>
            </p:cNvPr>
            <p:cNvSpPr txBox="1"/>
            <p:nvPr/>
          </p:nvSpPr>
          <p:spPr>
            <a:xfrm>
              <a:off x="17327757" y="-1359528"/>
              <a:ext cx="23568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沪深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</a:p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红利低波指数</a:t>
              </a:r>
            </a:p>
          </p:txBody>
        </p: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B2583EA6-D64D-4105-91F8-701F294ACF85}"/>
                </a:ext>
              </a:extLst>
            </p:cNvPr>
            <p:cNvSpPr/>
            <p:nvPr/>
          </p:nvSpPr>
          <p:spPr>
            <a:xfrm>
              <a:off x="17327757" y="362551"/>
              <a:ext cx="2278613" cy="1383884"/>
            </a:xfrm>
            <a:prstGeom prst="roundRect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三年连续现金分红，且每年现金股息率均大于</a:t>
              </a:r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加号 143">
              <a:extLst>
                <a:ext uri="{FF2B5EF4-FFF2-40B4-BE49-F238E27FC236}">
                  <a16:creationId xmlns:a16="http://schemas.microsoft.com/office/drawing/2014/main" id="{82EE11A7-2738-4C4F-813A-44C54969D149}"/>
                </a:ext>
              </a:extLst>
            </p:cNvPr>
            <p:cNvSpPr/>
            <p:nvPr/>
          </p:nvSpPr>
          <p:spPr>
            <a:xfrm>
              <a:off x="18123677" y="1873495"/>
              <a:ext cx="764991" cy="683415"/>
            </a:xfrm>
            <a:prstGeom prst="mathPlus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94420002-2D66-4202-B270-4A392C643632}"/>
                </a:ext>
              </a:extLst>
            </p:cNvPr>
            <p:cNvSpPr/>
            <p:nvPr/>
          </p:nvSpPr>
          <p:spPr>
            <a:xfrm>
              <a:off x="17378451" y="2669488"/>
              <a:ext cx="2278613" cy="1383884"/>
            </a:xfrm>
            <a:prstGeom prst="roundRect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沪深</a:t>
              </a:r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为样本空间，且连续</a:t>
              </a:r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年股息率高</a:t>
              </a:r>
            </a:p>
          </p:txBody>
        </p:sp>
        <p:sp>
          <p:nvSpPr>
            <p:cNvPr id="147" name="加号 146">
              <a:extLst>
                <a:ext uri="{FF2B5EF4-FFF2-40B4-BE49-F238E27FC236}">
                  <a16:creationId xmlns:a16="http://schemas.microsoft.com/office/drawing/2014/main" id="{A50BFBC4-5817-4131-8E79-8B6289C7A8D5}"/>
                </a:ext>
              </a:extLst>
            </p:cNvPr>
            <p:cNvSpPr/>
            <p:nvPr/>
          </p:nvSpPr>
          <p:spPr>
            <a:xfrm>
              <a:off x="18164887" y="4048076"/>
              <a:ext cx="764991" cy="683415"/>
            </a:xfrm>
            <a:prstGeom prst="mathPlus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9E04C17-E233-4BD4-8293-351FF6A674BC}"/>
                </a:ext>
              </a:extLst>
            </p:cNvPr>
            <p:cNvSpPr/>
            <p:nvPr/>
          </p:nvSpPr>
          <p:spPr>
            <a:xfrm>
              <a:off x="17419661" y="4844069"/>
              <a:ext cx="2278613" cy="1383884"/>
            </a:xfrm>
            <a:prstGeom prst="roundRect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最后选波动最低的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只作为成分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箭头: 右 148">
              <a:extLst>
                <a:ext uri="{FF2B5EF4-FFF2-40B4-BE49-F238E27FC236}">
                  <a16:creationId xmlns:a16="http://schemas.microsoft.com/office/drawing/2014/main" id="{64706351-3FEA-4B0A-8143-7980718AAA80}"/>
                </a:ext>
              </a:extLst>
            </p:cNvPr>
            <p:cNvSpPr/>
            <p:nvPr/>
          </p:nvSpPr>
          <p:spPr>
            <a:xfrm rot="10800000">
              <a:off x="15442755" y="2856365"/>
              <a:ext cx="1427262" cy="590338"/>
            </a:xfrm>
            <a:prstGeom prst="rightArrow">
              <a:avLst/>
            </a:prstGeom>
            <a:solidFill>
              <a:srgbClr val="FA6400"/>
            </a:solidFill>
            <a:ln>
              <a:solidFill>
                <a:srgbClr val="FA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26BAB7D-4733-417C-9529-82CE43B44FB7}"/>
                </a:ext>
              </a:extLst>
            </p:cNvPr>
            <p:cNvCxnSpPr>
              <a:cxnSpLocks/>
              <a:stCxn id="95" idx="2"/>
              <a:endCxn id="9" idx="0"/>
            </p:cNvCxnSpPr>
            <p:nvPr/>
          </p:nvCxnSpPr>
          <p:spPr>
            <a:xfrm>
              <a:off x="963814" y="-60560"/>
              <a:ext cx="40151" cy="2674223"/>
            </a:xfrm>
            <a:prstGeom prst="straightConnector1">
              <a:avLst/>
            </a:prstGeom>
            <a:ln w="38100">
              <a:solidFill>
                <a:srgbClr val="B4001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5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A46F88C-A21B-4CC1-88D7-7797DAD6EC43}"/>
              </a:ext>
            </a:extLst>
          </p:cNvPr>
          <p:cNvGrpSpPr/>
          <p:nvPr/>
        </p:nvGrpSpPr>
        <p:grpSpPr>
          <a:xfrm>
            <a:off x="649738" y="237401"/>
            <a:ext cx="12212822" cy="5296680"/>
            <a:chOff x="649738" y="237401"/>
            <a:chExt cx="12212822" cy="529668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4A320E5-CF99-4A48-8A19-B6AA28865728}"/>
                </a:ext>
              </a:extLst>
            </p:cNvPr>
            <p:cNvSpPr/>
            <p:nvPr/>
          </p:nvSpPr>
          <p:spPr>
            <a:xfrm>
              <a:off x="649738" y="2298328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FVOCI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B8185B-A7C3-4BAB-8C44-9C88899A0E24}"/>
                </a:ext>
              </a:extLst>
            </p:cNvPr>
            <p:cNvSpPr/>
            <p:nvPr/>
          </p:nvSpPr>
          <p:spPr>
            <a:xfrm>
              <a:off x="3277227" y="616993"/>
              <a:ext cx="2065207" cy="1728660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FVOCI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权益工具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（一经确认不可撤销，且需要额外披露）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1A36B89-1A71-4563-8C35-566D9DE80732}"/>
                </a:ext>
              </a:extLst>
            </p:cNvPr>
            <p:cNvSpPr/>
            <p:nvPr/>
          </p:nvSpPr>
          <p:spPr>
            <a:xfrm>
              <a:off x="6930069" y="596672"/>
              <a:ext cx="2421893" cy="622577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公允价值变动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B4D4BEC-205A-437B-94B5-5E71211A602D}"/>
                </a:ext>
              </a:extLst>
            </p:cNvPr>
            <p:cNvSpPr/>
            <p:nvPr/>
          </p:nvSpPr>
          <p:spPr>
            <a:xfrm>
              <a:off x="9769900" y="237401"/>
              <a:ext cx="2991059" cy="1341119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7E48EBDD-03DD-4B69-8926-9B51DB29035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1964316" y="1481323"/>
              <a:ext cx="1312911" cy="139725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117DEC56-D762-471C-ABFC-F07CE7EC47FA}"/>
                </a:ext>
              </a:extLst>
            </p:cNvPr>
            <p:cNvCxnSpPr>
              <a:cxnSpLocks/>
              <a:stCxn id="9" idx="3"/>
              <a:endCxn id="40" idx="1"/>
            </p:cNvCxnSpPr>
            <p:nvPr/>
          </p:nvCxnSpPr>
          <p:spPr>
            <a:xfrm>
              <a:off x="1964316" y="2878579"/>
              <a:ext cx="1312911" cy="144458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5C60694-C5B3-4B78-BE6A-00719B66BEBF}"/>
                </a:ext>
              </a:extLst>
            </p:cNvPr>
            <p:cNvCxnSpPr>
              <a:cxnSpLocks/>
              <a:stCxn id="40" idx="3"/>
              <a:endCxn id="48" idx="1"/>
            </p:cNvCxnSpPr>
            <p:nvPr/>
          </p:nvCxnSpPr>
          <p:spPr>
            <a:xfrm flipV="1">
              <a:off x="5342434" y="3664658"/>
              <a:ext cx="1587631" cy="65850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2E1D0D60-41C0-4865-AB87-60DCCB8E447F}"/>
                </a:ext>
              </a:extLst>
            </p:cNvPr>
            <p:cNvCxnSpPr>
              <a:cxnSpLocks/>
              <a:stCxn id="40" idx="3"/>
              <a:endCxn id="49" idx="1"/>
            </p:cNvCxnSpPr>
            <p:nvPr/>
          </p:nvCxnSpPr>
          <p:spPr>
            <a:xfrm>
              <a:off x="5342434" y="4323159"/>
              <a:ext cx="1587632" cy="72642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5101EF-9282-479D-B13C-B62DEE9C7167}"/>
                </a:ext>
              </a:extLst>
            </p:cNvPr>
            <p:cNvCxnSpPr>
              <a:cxnSpLocks/>
              <a:stCxn id="48" idx="3"/>
              <a:endCxn id="81" idx="1"/>
            </p:cNvCxnSpPr>
            <p:nvPr/>
          </p:nvCxnSpPr>
          <p:spPr>
            <a:xfrm flipV="1">
              <a:off x="9351958" y="3664657"/>
              <a:ext cx="417941" cy="1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A199E7-31E9-4DEB-9E14-A5571EC543B6}"/>
                </a:ext>
              </a:extLst>
            </p:cNvPr>
            <p:cNvSpPr/>
            <p:nvPr/>
          </p:nvSpPr>
          <p:spPr>
            <a:xfrm>
              <a:off x="3277227" y="3458829"/>
              <a:ext cx="2065207" cy="1728660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FVOCI</a:t>
              </a:r>
            </a:p>
            <a:p>
              <a:pPr lvl="0"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债权工具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（满足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SPPI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测试且以收取合同现金流及出售为目的而持有）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97A5B56-D611-4781-B895-C094E159C0CF}"/>
                </a:ext>
              </a:extLst>
            </p:cNvPr>
            <p:cNvSpPr/>
            <p:nvPr/>
          </p:nvSpPr>
          <p:spPr>
            <a:xfrm>
              <a:off x="6930068" y="1759174"/>
              <a:ext cx="2421893" cy="622577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股利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568C88E-5B27-48B0-B82C-B080F9FDF0BB}"/>
                </a:ext>
              </a:extLst>
            </p:cNvPr>
            <p:cNvSpPr/>
            <p:nvPr/>
          </p:nvSpPr>
          <p:spPr>
            <a:xfrm>
              <a:off x="6930065" y="3353369"/>
              <a:ext cx="2421893" cy="622577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公允价值变动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5B66D3C-330F-4B0F-AA69-D0E7ADFD7C44}"/>
                </a:ext>
              </a:extLst>
            </p:cNvPr>
            <p:cNvSpPr/>
            <p:nvPr/>
          </p:nvSpPr>
          <p:spPr>
            <a:xfrm>
              <a:off x="6930066" y="4565086"/>
              <a:ext cx="2421893" cy="96899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利息收入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减值损失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汇兑损益</a:t>
              </a: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08A0E898-D006-4861-A1F2-1E37D08D0A5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5342434" y="907961"/>
              <a:ext cx="1587635" cy="5733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9BF607E2-D1CA-476C-9413-EFA7B02B39AF}"/>
                </a:ext>
              </a:extLst>
            </p:cNvPr>
            <p:cNvCxnSpPr>
              <a:cxnSpLocks/>
              <a:stCxn id="10" idx="3"/>
              <a:endCxn id="47" idx="1"/>
            </p:cNvCxnSpPr>
            <p:nvPr/>
          </p:nvCxnSpPr>
          <p:spPr>
            <a:xfrm>
              <a:off x="5342434" y="1481323"/>
              <a:ext cx="1587634" cy="58914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ADE9660-C41D-4448-B5F5-C12A96B0FC7E}"/>
                </a:ext>
              </a:extLst>
            </p:cNvPr>
            <p:cNvSpPr txBox="1"/>
            <p:nvPr/>
          </p:nvSpPr>
          <p:spPr>
            <a:xfrm>
              <a:off x="9977119" y="415637"/>
              <a:ext cx="2421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计入</a:t>
              </a: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其他综合收益</a:t>
              </a:r>
              <a:endPara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不再结转至损益</a:t>
              </a:r>
              <a:endPara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无须进行减值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4CDA56DD-6A8F-4472-89E0-3A84F77486E4}"/>
                </a:ext>
              </a:extLst>
            </p:cNvPr>
            <p:cNvSpPr/>
            <p:nvPr/>
          </p:nvSpPr>
          <p:spPr>
            <a:xfrm>
              <a:off x="9769900" y="1714175"/>
              <a:ext cx="2991059" cy="71257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4C4645F-A75A-4924-AC73-EC6D27E5DD5F}"/>
                </a:ext>
              </a:extLst>
            </p:cNvPr>
            <p:cNvCxnSpPr>
              <a:cxnSpLocks/>
              <a:stCxn id="47" idx="3"/>
              <a:endCxn id="70" idx="1"/>
            </p:cNvCxnSpPr>
            <p:nvPr/>
          </p:nvCxnSpPr>
          <p:spPr>
            <a:xfrm flipV="1">
              <a:off x="9351961" y="2070462"/>
              <a:ext cx="417939" cy="1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CA8E8BE-4C15-4E22-A958-24855E253CE5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9351962" y="907961"/>
              <a:ext cx="417938" cy="0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8F062FC-7CB8-4862-92C8-3688849744EE}"/>
                </a:ext>
              </a:extLst>
            </p:cNvPr>
            <p:cNvSpPr txBox="1"/>
            <p:nvPr/>
          </p:nvSpPr>
          <p:spPr>
            <a:xfrm>
              <a:off x="9977118" y="1859241"/>
              <a:ext cx="242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计入</a:t>
              </a: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利润表</a:t>
              </a:r>
              <a:endPara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25AF23-8EFD-444A-AA6B-DC7F765438AD}"/>
                </a:ext>
              </a:extLst>
            </p:cNvPr>
            <p:cNvSpPr/>
            <p:nvPr/>
          </p:nvSpPr>
          <p:spPr>
            <a:xfrm>
              <a:off x="9769899" y="3215722"/>
              <a:ext cx="2991059" cy="897870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FDF8D16-C49A-4C36-8E35-33AF9A09CEC3}"/>
                </a:ext>
              </a:extLst>
            </p:cNvPr>
            <p:cNvSpPr txBox="1"/>
            <p:nvPr/>
          </p:nvSpPr>
          <p:spPr>
            <a:xfrm>
              <a:off x="9977118" y="3353369"/>
              <a:ext cx="2885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计入其他综合收益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终止确认时结账至损益</a:t>
              </a:r>
              <a:endPara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E31A987-D2F9-4659-A152-DC164EC63CA9}"/>
                </a:ext>
              </a:extLst>
            </p:cNvPr>
            <p:cNvCxnSpPr>
              <a:cxnSpLocks/>
              <a:stCxn id="49" idx="3"/>
              <a:endCxn id="96" idx="1"/>
            </p:cNvCxnSpPr>
            <p:nvPr/>
          </p:nvCxnSpPr>
          <p:spPr>
            <a:xfrm>
              <a:off x="9351959" y="5049584"/>
              <a:ext cx="417940" cy="0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3FBF8EBE-F4D5-4580-9232-04C3E97B38D5}"/>
                </a:ext>
              </a:extLst>
            </p:cNvPr>
            <p:cNvSpPr/>
            <p:nvPr/>
          </p:nvSpPr>
          <p:spPr>
            <a:xfrm>
              <a:off x="9769899" y="4693297"/>
              <a:ext cx="2991059" cy="71257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9EFBB3C-E8C9-442D-BA83-90F4C82AD0E4}"/>
                </a:ext>
              </a:extLst>
            </p:cNvPr>
            <p:cNvSpPr txBox="1"/>
            <p:nvPr/>
          </p:nvSpPr>
          <p:spPr>
            <a:xfrm>
              <a:off x="9977117" y="4838363"/>
              <a:ext cx="242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计入</a:t>
              </a:r>
              <a:r>
                <a:rPr lang="zh-CN" altLang="en-US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利润表</a:t>
              </a:r>
              <a:endPara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4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766D27D-B7B6-4C40-A720-A8C883401600}"/>
              </a:ext>
            </a:extLst>
          </p:cNvPr>
          <p:cNvGrpSpPr/>
          <p:nvPr/>
        </p:nvGrpSpPr>
        <p:grpSpPr>
          <a:xfrm>
            <a:off x="-1801055" y="287726"/>
            <a:ext cx="13869930" cy="6474182"/>
            <a:chOff x="-1801055" y="287726"/>
            <a:chExt cx="13869930" cy="647418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1B1C28E-1F51-45A6-9D88-23DFC869F3CA}"/>
                </a:ext>
              </a:extLst>
            </p:cNvPr>
            <p:cNvSpPr/>
            <p:nvPr/>
          </p:nvSpPr>
          <p:spPr>
            <a:xfrm>
              <a:off x="-1247397" y="2404355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生命科技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D62577F-CAB9-41AF-825B-9BCE3148F666}"/>
                </a:ext>
              </a:extLst>
            </p:cNvPr>
            <p:cNvSpPr/>
            <p:nvPr/>
          </p:nvSpPr>
          <p:spPr>
            <a:xfrm>
              <a:off x="676782" y="2404355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消费科技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062B288-4173-44D7-BF98-9918F56F0932}"/>
                </a:ext>
              </a:extLst>
            </p:cNvPr>
            <p:cNvSpPr/>
            <p:nvPr/>
          </p:nvSpPr>
          <p:spPr>
            <a:xfrm>
              <a:off x="2600961" y="2404355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能源科技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46BFA86-0C65-4610-B54F-FF7A83571321}"/>
                </a:ext>
              </a:extLst>
            </p:cNvPr>
            <p:cNvSpPr/>
            <p:nvPr/>
          </p:nvSpPr>
          <p:spPr>
            <a:xfrm>
              <a:off x="4525139" y="2404356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硬件科技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97824D4-9683-4B0D-A94F-71FF48927B11}"/>
                </a:ext>
              </a:extLst>
            </p:cNvPr>
            <p:cNvSpPr/>
            <p:nvPr/>
          </p:nvSpPr>
          <p:spPr>
            <a:xfrm>
              <a:off x="6352284" y="2404357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信息科技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3FE4B7C-2E6D-424A-87CA-77ECF22BBDB5}"/>
                </a:ext>
              </a:extLst>
            </p:cNvPr>
            <p:cNvSpPr/>
            <p:nvPr/>
          </p:nvSpPr>
          <p:spPr>
            <a:xfrm>
              <a:off x="8276462" y="2404357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基建科技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8171774-FBD0-4682-8918-B500D485A0CE}"/>
                </a:ext>
              </a:extLst>
            </p:cNvPr>
            <p:cNvSpPr/>
            <p:nvPr/>
          </p:nvSpPr>
          <p:spPr>
            <a:xfrm>
              <a:off x="10200640" y="2404357"/>
              <a:ext cx="1314578" cy="1160501"/>
            </a:xfrm>
            <a:prstGeom prst="roundRect">
              <a:avLst/>
            </a:prstGeom>
            <a:solidFill>
              <a:srgbClr val="B40014">
                <a:alpha val="98824"/>
              </a:srgbClr>
            </a:solidFill>
            <a:ln w="31750">
              <a:solidFill>
                <a:srgbClr val="B400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材料科技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2FA169D-DC2B-4768-858D-44F8CF61E5C4}"/>
                </a:ext>
              </a:extLst>
            </p:cNvPr>
            <p:cNvSpPr/>
            <p:nvPr/>
          </p:nvSpPr>
          <p:spPr>
            <a:xfrm>
              <a:off x="4885054" y="287726"/>
              <a:ext cx="2421893" cy="96899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人形机器人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电子信息技术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AIGC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14A6D3A-2470-44E5-B0F7-1728C31FC1F1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5400000" flipH="1" flipV="1">
              <a:off x="5065397" y="1373753"/>
              <a:ext cx="1147635" cy="91357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C6B7C6A4-C9C4-4311-BEDE-2807E62C8D0C}"/>
                </a:ext>
              </a:extLst>
            </p:cNvPr>
            <p:cNvCxnSpPr>
              <a:cxnSpLocks/>
              <a:stCxn id="32" idx="0"/>
              <a:endCxn id="35" idx="2"/>
            </p:cNvCxnSpPr>
            <p:nvPr/>
          </p:nvCxnSpPr>
          <p:spPr>
            <a:xfrm rot="16200000" flipV="1">
              <a:off x="5978969" y="1373753"/>
              <a:ext cx="1147636" cy="913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B8DD6C96-725D-428B-853E-D5DCBCAA5F27}"/>
                </a:ext>
              </a:extLst>
            </p:cNvPr>
            <p:cNvCxnSpPr>
              <a:cxnSpLocks/>
              <a:stCxn id="30" idx="2"/>
              <a:endCxn id="45" idx="0"/>
            </p:cNvCxnSpPr>
            <p:nvPr/>
          </p:nvCxnSpPr>
          <p:spPr>
            <a:xfrm rot="16200000" flipH="1">
              <a:off x="3152809" y="3670296"/>
              <a:ext cx="1147635" cy="9367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5125E85-CE9F-4AF4-B3ED-750DA885D075}"/>
                </a:ext>
              </a:extLst>
            </p:cNvPr>
            <p:cNvSpPr/>
            <p:nvPr/>
          </p:nvSpPr>
          <p:spPr>
            <a:xfrm>
              <a:off x="2984056" y="4712491"/>
              <a:ext cx="2421893" cy="601189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新能源车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047A4952-4199-46CF-AC7F-2E6D6C57D629}"/>
                </a:ext>
              </a:extLst>
            </p:cNvPr>
            <p:cNvCxnSpPr>
              <a:cxnSpLocks/>
              <a:stCxn id="31" idx="2"/>
              <a:endCxn id="45" idx="0"/>
            </p:cNvCxnSpPr>
            <p:nvPr/>
          </p:nvCxnSpPr>
          <p:spPr>
            <a:xfrm rot="5400000">
              <a:off x="4114899" y="3644962"/>
              <a:ext cx="1147634" cy="98742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F304FBB2-A5DC-4948-ABB0-7355112F8F0C}"/>
                </a:ext>
              </a:extLst>
            </p:cNvPr>
            <p:cNvCxnSpPr>
              <a:cxnSpLocks/>
              <a:stCxn id="28" idx="2"/>
              <a:endCxn id="58" idx="0"/>
            </p:cNvCxnSpPr>
            <p:nvPr/>
          </p:nvCxnSpPr>
          <p:spPr>
            <a:xfrm rot="16200000" flipH="1">
              <a:off x="1455015" y="1519733"/>
              <a:ext cx="2595863" cy="6686108"/>
            </a:xfrm>
            <a:prstGeom prst="bentConnector3">
              <a:avLst>
                <a:gd name="adj1" fmla="val 75049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95CBF41-DD55-4C28-86BC-43A51820C7A0}"/>
                </a:ext>
              </a:extLst>
            </p:cNvPr>
            <p:cNvSpPr/>
            <p:nvPr/>
          </p:nvSpPr>
          <p:spPr>
            <a:xfrm>
              <a:off x="4885053" y="6160719"/>
              <a:ext cx="2421893" cy="601189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合成生物学</a:t>
              </a: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7D668716-D3AF-4675-ACBE-C566D09A7B40}"/>
                </a:ext>
              </a:extLst>
            </p:cNvPr>
            <p:cNvCxnSpPr>
              <a:cxnSpLocks/>
              <a:stCxn id="34" idx="2"/>
              <a:endCxn id="58" idx="0"/>
            </p:cNvCxnSpPr>
            <p:nvPr/>
          </p:nvCxnSpPr>
          <p:spPr>
            <a:xfrm rot="5400000">
              <a:off x="7179035" y="2481824"/>
              <a:ext cx="2595861" cy="4761929"/>
            </a:xfrm>
            <a:prstGeom prst="bentConnector3">
              <a:avLst>
                <a:gd name="adj1" fmla="val 75049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CA61052C-EC1D-4BB8-9AC9-C296FF674302}"/>
                </a:ext>
              </a:extLst>
            </p:cNvPr>
            <p:cNvCxnSpPr>
              <a:cxnSpLocks/>
              <a:stCxn id="31" idx="2"/>
              <a:endCxn id="85" idx="0"/>
            </p:cNvCxnSpPr>
            <p:nvPr/>
          </p:nvCxnSpPr>
          <p:spPr>
            <a:xfrm rot="16200000" flipH="1">
              <a:off x="5672480" y="3074804"/>
              <a:ext cx="847040" cy="18271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D10E412E-70C6-4CD3-8134-F688D3D3C6AA}"/>
                </a:ext>
              </a:extLst>
            </p:cNvPr>
            <p:cNvCxnSpPr>
              <a:cxnSpLocks/>
              <a:stCxn id="33" idx="2"/>
              <a:endCxn id="85" idx="0"/>
            </p:cNvCxnSpPr>
            <p:nvPr/>
          </p:nvCxnSpPr>
          <p:spPr>
            <a:xfrm rot="5400000">
              <a:off x="7548143" y="3026288"/>
              <a:ext cx="847039" cy="192417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C6F6950-6C97-4DDD-9CC0-1F0F02FF2697}"/>
                </a:ext>
              </a:extLst>
            </p:cNvPr>
            <p:cNvCxnSpPr>
              <a:cxnSpLocks/>
              <a:stCxn id="32" idx="2"/>
              <a:endCxn id="85" idx="0"/>
            </p:cNvCxnSpPr>
            <p:nvPr/>
          </p:nvCxnSpPr>
          <p:spPr>
            <a:xfrm>
              <a:off x="7009573" y="3564858"/>
              <a:ext cx="0" cy="847039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EF860BA8-8377-4988-8837-2F26A020E64D}"/>
                </a:ext>
              </a:extLst>
            </p:cNvPr>
            <p:cNvSpPr/>
            <p:nvPr/>
          </p:nvSpPr>
          <p:spPr>
            <a:xfrm>
              <a:off x="5798626" y="4411897"/>
              <a:ext cx="2421893" cy="90178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卫星互联网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5G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光通信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A61CD8C-4353-44D3-B7D4-D927724C7460}"/>
                </a:ext>
              </a:extLst>
            </p:cNvPr>
            <p:cNvCxnSpPr>
              <a:cxnSpLocks/>
              <a:stCxn id="34" idx="0"/>
              <a:endCxn id="93" idx="2"/>
            </p:cNvCxnSpPr>
            <p:nvPr/>
          </p:nvCxnSpPr>
          <p:spPr>
            <a:xfrm flipV="1">
              <a:off x="10857929" y="1256720"/>
              <a:ext cx="0" cy="1147637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552778A-5E04-40A7-BA64-B6A58966B2F2}"/>
                </a:ext>
              </a:extLst>
            </p:cNvPr>
            <p:cNvSpPr/>
            <p:nvPr/>
          </p:nvSpPr>
          <p:spPr>
            <a:xfrm>
              <a:off x="9646982" y="287726"/>
              <a:ext cx="2421893" cy="96899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新材料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3D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特种玻璃</a:t>
              </a: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288AE81B-6BC9-465A-9FA3-653EF7BBBEED}"/>
                </a:ext>
              </a:extLst>
            </p:cNvPr>
            <p:cNvSpPr/>
            <p:nvPr/>
          </p:nvSpPr>
          <p:spPr>
            <a:xfrm>
              <a:off x="-1801055" y="287726"/>
              <a:ext cx="2421893" cy="96899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医药生物技术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化学药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医疗器械和设备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69CACFC2-7672-4F92-83D2-308659A7E007}"/>
                </a:ext>
              </a:extLst>
            </p:cNvPr>
            <p:cNvCxnSpPr>
              <a:cxnSpLocks/>
              <a:stCxn id="28" idx="0"/>
              <a:endCxn id="99" idx="2"/>
            </p:cNvCxnSpPr>
            <p:nvPr/>
          </p:nvCxnSpPr>
          <p:spPr>
            <a:xfrm flipV="1">
              <a:off x="-590108" y="1256720"/>
              <a:ext cx="0" cy="1147635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BC2C975E-2FD1-47C3-8458-C46956D939E2}"/>
                </a:ext>
              </a:extLst>
            </p:cNvPr>
            <p:cNvCxnSpPr>
              <a:cxnSpLocks/>
              <a:stCxn id="29" idx="0"/>
              <a:endCxn id="109" idx="2"/>
            </p:cNvCxnSpPr>
            <p:nvPr/>
          </p:nvCxnSpPr>
          <p:spPr>
            <a:xfrm rot="5400000" flipH="1" flipV="1">
              <a:off x="1301747" y="1105141"/>
              <a:ext cx="1331538" cy="1266890"/>
            </a:xfrm>
            <a:prstGeom prst="bentConnector3">
              <a:avLst>
                <a:gd name="adj1" fmla="val 25583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9D1B584F-702F-4C3F-9A62-057A8DC46673}"/>
                </a:ext>
              </a:extLst>
            </p:cNvPr>
            <p:cNvCxnSpPr>
              <a:cxnSpLocks/>
              <a:stCxn id="32" idx="0"/>
              <a:endCxn id="109" idx="2"/>
            </p:cNvCxnSpPr>
            <p:nvPr/>
          </p:nvCxnSpPr>
          <p:spPr>
            <a:xfrm rot="16200000" flipV="1">
              <a:off x="4139497" y="-465719"/>
              <a:ext cx="1331540" cy="4408612"/>
            </a:xfrm>
            <a:prstGeom prst="bentConnector3">
              <a:avLst>
                <a:gd name="adj1" fmla="val 25583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D3602FFA-8C36-4C0C-86EC-83F8BA985CA6}"/>
                </a:ext>
              </a:extLst>
            </p:cNvPr>
            <p:cNvSpPr/>
            <p:nvPr/>
          </p:nvSpPr>
          <p:spPr>
            <a:xfrm>
              <a:off x="1390014" y="471628"/>
              <a:ext cx="2421893" cy="601189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传媒娱乐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7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2ED5820D-E20A-4505-93EA-33326CC5E096}"/>
              </a:ext>
            </a:extLst>
          </p:cNvPr>
          <p:cNvGrpSpPr/>
          <p:nvPr/>
        </p:nvGrpSpPr>
        <p:grpSpPr>
          <a:xfrm>
            <a:off x="-1421505" y="-30593"/>
            <a:ext cx="18058506" cy="7148169"/>
            <a:chOff x="-1421505" y="-30593"/>
            <a:chExt cx="18058506" cy="7148169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906FE901-0A91-4B93-96F5-A0B25E3BAAFC}"/>
                </a:ext>
              </a:extLst>
            </p:cNvPr>
            <p:cNvSpPr/>
            <p:nvPr/>
          </p:nvSpPr>
          <p:spPr>
            <a:xfrm>
              <a:off x="50795" y="0"/>
              <a:ext cx="16586206" cy="2014329"/>
            </a:xfrm>
            <a:prstGeom prst="rightArrow">
              <a:avLst/>
            </a:prstGeom>
            <a:solidFill>
              <a:srgbClr val="C8C8C8">
                <a:alpha val="98824"/>
              </a:srgbClr>
            </a:solidFill>
            <a:ln w="31750">
              <a:solidFill>
                <a:srgbClr val="C8C8C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9227B55E-4F6C-4EA3-AE55-4BFA7255B45F}"/>
                </a:ext>
              </a:extLst>
            </p:cNvPr>
            <p:cNvSpPr/>
            <p:nvPr/>
          </p:nvSpPr>
          <p:spPr>
            <a:xfrm>
              <a:off x="121476" y="3609394"/>
              <a:ext cx="2544418" cy="99755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财政资金主导，社会资金补充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0AE0152-E759-4C30-8BA5-2C62063134E6}"/>
                </a:ext>
              </a:extLst>
            </p:cNvPr>
            <p:cNvSpPr/>
            <p:nvPr/>
          </p:nvSpPr>
          <p:spPr>
            <a:xfrm>
              <a:off x="3279913" y="3609394"/>
              <a:ext cx="2544418" cy="99755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财政资金与社会资金协同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0F18B77-3D24-4CE6-9D2C-A2BE09FE78B4}"/>
                </a:ext>
              </a:extLst>
            </p:cNvPr>
            <p:cNvSpPr/>
            <p:nvPr/>
          </p:nvSpPr>
          <p:spPr>
            <a:xfrm>
              <a:off x="6438350" y="3609394"/>
              <a:ext cx="2544418" cy="99755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财政资金发挥引导作用，加大社会资金投入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9C6A1F9-85A7-499E-A783-3FBCD9AA190C}"/>
                </a:ext>
              </a:extLst>
            </p:cNvPr>
            <p:cNvSpPr/>
            <p:nvPr/>
          </p:nvSpPr>
          <p:spPr>
            <a:xfrm>
              <a:off x="9596787" y="3569637"/>
              <a:ext cx="2544418" cy="99755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社会资金为主，政府优化投资环境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7DFC946-14F7-4865-AC4A-3C0D1D56FCE5}"/>
                </a:ext>
              </a:extLst>
            </p:cNvPr>
            <p:cNvSpPr/>
            <p:nvPr/>
          </p:nvSpPr>
          <p:spPr>
            <a:xfrm>
              <a:off x="12755224" y="3569636"/>
              <a:ext cx="2544418" cy="997555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社会资金主导，政府政策支持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64713B-E771-4140-89C9-0D9F318649E0}"/>
                </a:ext>
              </a:extLst>
            </p:cNvPr>
            <p:cNvSpPr txBox="1"/>
            <p:nvPr/>
          </p:nvSpPr>
          <p:spPr>
            <a:xfrm>
              <a:off x="121476" y="1762539"/>
              <a:ext cx="25444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提出新问题、发现新现象、认识新规律、建立新理论，拓展新的认知疆域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452E67D-ABD3-43FE-914F-8C1B09300E86}"/>
                </a:ext>
              </a:extLst>
            </p:cNvPr>
            <p:cNvSpPr txBox="1"/>
            <p:nvPr/>
          </p:nvSpPr>
          <p:spPr>
            <a:xfrm>
              <a:off x="3279913" y="1762539"/>
              <a:ext cx="2544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聚焦未来新兴产业发展中前瞻性技术、行业共性技术和关键核心技术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9F7B6DD-BB29-44F5-9CB4-662378D3F6D6}"/>
                </a:ext>
              </a:extLst>
            </p:cNvPr>
            <p:cNvSpPr txBox="1"/>
            <p:nvPr/>
          </p:nvSpPr>
          <p:spPr>
            <a:xfrm>
              <a:off x="6438350" y="1762539"/>
              <a:ext cx="2544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在模拟环境中完成了模型演示，需要进一步培育成熟再进行转化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08BBF14-71D8-488A-8E69-B109C8A9928F}"/>
                </a:ext>
              </a:extLst>
            </p:cNvPr>
            <p:cNvSpPr txBox="1"/>
            <p:nvPr/>
          </p:nvSpPr>
          <p:spPr>
            <a:xfrm>
              <a:off x="9596787" y="1762539"/>
              <a:ext cx="2544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基于成熟技术，实现产品创新和商品化过程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F18C58-B528-403B-8D40-659E1F407FCA}"/>
                </a:ext>
              </a:extLst>
            </p:cNvPr>
            <p:cNvSpPr txBox="1"/>
            <p:nvPr/>
          </p:nvSpPr>
          <p:spPr>
            <a:xfrm>
              <a:off x="12755224" y="1767652"/>
              <a:ext cx="2544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实现市场化，手机技术、产品的应用效果并反馈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9FB3E18-15E3-47EA-8BD1-EE3A1767C8AB}"/>
                </a:ext>
              </a:extLst>
            </p:cNvPr>
            <p:cNvSpPr/>
            <p:nvPr/>
          </p:nvSpPr>
          <p:spPr>
            <a:xfrm>
              <a:off x="121476" y="5429750"/>
              <a:ext cx="2544418" cy="86503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以慈善基金等方式投入，不追求资本收益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A771752-0B2A-4B15-B2BB-DCC150580F69}"/>
                </a:ext>
              </a:extLst>
            </p:cNvPr>
            <p:cNvSpPr/>
            <p:nvPr/>
          </p:nvSpPr>
          <p:spPr>
            <a:xfrm>
              <a:off x="3279913" y="5429750"/>
              <a:ext cx="2544418" cy="86503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具有较高的不确定性，不容易看到应用前景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D49DFC1-50C3-4E72-ACEC-8BAB0DBAA37E}"/>
                </a:ext>
              </a:extLst>
            </p:cNvPr>
            <p:cNvSpPr/>
            <p:nvPr/>
          </p:nvSpPr>
          <p:spPr>
            <a:xfrm>
              <a:off x="6438350" y="5429750"/>
              <a:ext cx="2544418" cy="86503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风险较大，不确定性高，盈利性低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B0A0607-F481-47EA-8F15-161705ACED37}"/>
                </a:ext>
              </a:extLst>
            </p:cNvPr>
            <p:cNvSpPr/>
            <p:nvPr/>
          </p:nvSpPr>
          <p:spPr>
            <a:xfrm>
              <a:off x="9596787" y="5429750"/>
              <a:ext cx="2544418" cy="86503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应用前景明确，风险低，高收益回报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00869AF-7C03-48C6-A83F-FC9D5E611483}"/>
                </a:ext>
              </a:extLst>
            </p:cNvPr>
            <p:cNvSpPr/>
            <p:nvPr/>
          </p:nvSpPr>
          <p:spPr>
            <a:xfrm>
              <a:off x="12755224" y="5432770"/>
              <a:ext cx="2544418" cy="86503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风险小，高收益回报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F353304-38E4-48FE-B2D5-B42853C953E4}"/>
                </a:ext>
              </a:extLst>
            </p:cNvPr>
            <p:cNvSpPr/>
            <p:nvPr/>
          </p:nvSpPr>
          <p:spPr>
            <a:xfrm>
              <a:off x="236638" y="764462"/>
              <a:ext cx="2314094" cy="48540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基础研究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5E70B51-D636-4181-ABB2-90CB14B0E36C}"/>
                </a:ext>
              </a:extLst>
            </p:cNvPr>
            <p:cNvSpPr/>
            <p:nvPr/>
          </p:nvSpPr>
          <p:spPr>
            <a:xfrm>
              <a:off x="3272975" y="764462"/>
              <a:ext cx="2314094" cy="48540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应用基础研究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9F6F757-E800-410F-8758-A0CF34961290}"/>
                </a:ext>
              </a:extLst>
            </p:cNvPr>
            <p:cNvSpPr/>
            <p:nvPr/>
          </p:nvSpPr>
          <p:spPr>
            <a:xfrm>
              <a:off x="6438350" y="764462"/>
              <a:ext cx="2314094" cy="48540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技术研发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0B21FDE-5D08-42F8-8841-2F3F4B8F2F6E}"/>
                </a:ext>
              </a:extLst>
            </p:cNvPr>
            <p:cNvSpPr/>
            <p:nvPr/>
          </p:nvSpPr>
          <p:spPr>
            <a:xfrm>
              <a:off x="9596787" y="764462"/>
              <a:ext cx="2314094" cy="48540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C4A7DED-8591-4472-A477-7ECC4D0F0FDD}"/>
                </a:ext>
              </a:extLst>
            </p:cNvPr>
            <p:cNvSpPr/>
            <p:nvPr/>
          </p:nvSpPr>
          <p:spPr>
            <a:xfrm>
              <a:off x="12755224" y="764462"/>
              <a:ext cx="2314094" cy="485404"/>
            </a:xfrm>
            <a:prstGeom prst="roundRect">
              <a:avLst/>
            </a:prstGeom>
            <a:solidFill>
              <a:srgbClr val="FFC000">
                <a:alpha val="98824"/>
              </a:srgbClr>
            </a:solidFill>
            <a:ln w="31750">
              <a:solidFill>
                <a:srgbClr val="FFC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市场应用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4BF8390C-558B-46D8-9627-7E1E859ADA09}"/>
                </a:ext>
              </a:extLst>
            </p:cNvPr>
            <p:cNvSpPr/>
            <p:nvPr/>
          </p:nvSpPr>
          <p:spPr>
            <a:xfrm>
              <a:off x="-1421505" y="764462"/>
              <a:ext cx="1297021" cy="485404"/>
            </a:xfrm>
            <a:prstGeom prst="roundRect">
              <a:avLst/>
            </a:prstGeom>
            <a:solidFill>
              <a:srgbClr val="C8C8C8">
                <a:alpha val="98824"/>
              </a:srgbClr>
            </a:solidFill>
            <a:ln w="31750">
              <a:solidFill>
                <a:srgbClr val="C8C8C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创新链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552AD7A-2F26-4D6B-B54C-3762FE3FFDD4}"/>
                </a:ext>
              </a:extLst>
            </p:cNvPr>
            <p:cNvSpPr txBox="1"/>
            <p:nvPr/>
          </p:nvSpPr>
          <p:spPr>
            <a:xfrm>
              <a:off x="-1340924" y="2217014"/>
              <a:ext cx="31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创新特点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9E8E668-7C43-4857-9114-19AF4000D3B8}"/>
                </a:ext>
              </a:extLst>
            </p:cNvPr>
            <p:cNvSpPr/>
            <p:nvPr/>
          </p:nvSpPr>
          <p:spPr>
            <a:xfrm>
              <a:off x="-1421505" y="3865469"/>
              <a:ext cx="1297021" cy="485404"/>
            </a:xfrm>
            <a:prstGeom prst="roundRect">
              <a:avLst/>
            </a:prstGeom>
            <a:solidFill>
              <a:srgbClr val="FABE78">
                <a:alpha val="98824"/>
              </a:srgbClr>
            </a:solidFill>
            <a:ln w="31750">
              <a:solidFill>
                <a:srgbClr val="FABE78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资金链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EA0CF6E4-7BD0-4CF8-ADDA-FF10B09833B6}"/>
                </a:ext>
              </a:extLst>
            </p:cNvPr>
            <p:cNvSpPr/>
            <p:nvPr/>
          </p:nvSpPr>
          <p:spPr>
            <a:xfrm>
              <a:off x="-1421505" y="5608134"/>
              <a:ext cx="1297021" cy="485404"/>
            </a:xfrm>
            <a:prstGeom prst="roundRect">
              <a:avLst/>
            </a:prstGeom>
            <a:solidFill>
              <a:srgbClr val="D74114">
                <a:alpha val="98824"/>
              </a:srgbClr>
            </a:solidFill>
            <a:ln w="31750">
              <a:solidFill>
                <a:srgbClr val="D74114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资金特点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B6D0BCE-20FC-40A4-A556-F93C5638D1A4}"/>
                </a:ext>
              </a:extLst>
            </p:cNvPr>
            <p:cNvCxnSpPr/>
            <p:nvPr/>
          </p:nvCxnSpPr>
          <p:spPr>
            <a:xfrm>
              <a:off x="2898843" y="0"/>
              <a:ext cx="0" cy="685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3EB8B04-F9F6-414B-8601-1A85B119DE55}"/>
                </a:ext>
              </a:extLst>
            </p:cNvPr>
            <p:cNvCxnSpPr/>
            <p:nvPr/>
          </p:nvCxnSpPr>
          <p:spPr>
            <a:xfrm>
              <a:off x="6034392" y="-30593"/>
              <a:ext cx="0" cy="685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53F945-8180-4BED-91BF-428C14453A6E}"/>
                </a:ext>
              </a:extLst>
            </p:cNvPr>
            <p:cNvCxnSpPr/>
            <p:nvPr/>
          </p:nvCxnSpPr>
          <p:spPr>
            <a:xfrm>
              <a:off x="9293157" y="0"/>
              <a:ext cx="0" cy="685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7FEAE42-F4E9-40F6-997A-79D9477F2BAC}"/>
                </a:ext>
              </a:extLst>
            </p:cNvPr>
            <p:cNvCxnSpPr/>
            <p:nvPr/>
          </p:nvCxnSpPr>
          <p:spPr>
            <a:xfrm>
              <a:off x="12441676" y="0"/>
              <a:ext cx="0" cy="685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BE32327-7C2C-4FAF-B4DE-60012C52F42D}"/>
                </a:ext>
              </a:extLst>
            </p:cNvPr>
            <p:cNvCxnSpPr/>
            <p:nvPr/>
          </p:nvCxnSpPr>
          <p:spPr>
            <a:xfrm>
              <a:off x="-42153" y="0"/>
              <a:ext cx="0" cy="685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30BD75DD-6EEF-4C29-8CCB-38F84480A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39" y="6634265"/>
              <a:ext cx="15385982" cy="0"/>
            </a:xfrm>
            <a:prstGeom prst="straightConnector1">
              <a:avLst/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4278E6-A16F-43CE-BCD4-6CBAF08793B9}"/>
                </a:ext>
              </a:extLst>
            </p:cNvPr>
            <p:cNvSpPr txBox="1"/>
            <p:nvPr/>
          </p:nvSpPr>
          <p:spPr>
            <a:xfrm>
              <a:off x="-124484" y="6464300"/>
              <a:ext cx="594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072AB8A-6AA7-480C-9C36-14C51F18A135}"/>
                </a:ext>
              </a:extLst>
            </p:cNvPr>
            <p:cNvSpPr txBox="1"/>
            <p:nvPr/>
          </p:nvSpPr>
          <p:spPr>
            <a:xfrm>
              <a:off x="6827327" y="6748253"/>
              <a:ext cx="1925112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研发周期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1413FB95-A7C3-481E-8CB3-0FB20BF77CFC}"/>
                </a:ext>
              </a:extLst>
            </p:cNvPr>
            <p:cNvCxnSpPr>
              <a:cxnSpLocks/>
              <a:stCxn id="57" idx="0"/>
              <a:endCxn id="60" idx="0"/>
            </p:cNvCxnSpPr>
            <p:nvPr/>
          </p:nvCxnSpPr>
          <p:spPr>
            <a:xfrm rot="5400000" flipH="1" flipV="1">
              <a:off x="2911853" y="-753706"/>
              <a:ext cx="12700" cy="3036337"/>
            </a:xfrm>
            <a:prstGeom prst="bentConnector3">
              <a:avLst>
                <a:gd name="adj1" fmla="val 8540425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A7BFE34F-47E7-4870-BBFF-B5D85E14212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5400000" flipH="1" flipV="1">
              <a:off x="4494541" y="-2336394"/>
              <a:ext cx="12700" cy="6201712"/>
            </a:xfrm>
            <a:prstGeom prst="bentConnector3">
              <a:avLst>
                <a:gd name="adj1" fmla="val 12154858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169B124-E9A8-4E95-A66A-F6B831B6B6A3}"/>
                </a:ext>
              </a:extLst>
            </p:cNvPr>
            <p:cNvCxnSpPr>
              <a:cxnSpLocks/>
              <a:stCxn id="57" idx="0"/>
              <a:endCxn id="62" idx="0"/>
            </p:cNvCxnSpPr>
            <p:nvPr/>
          </p:nvCxnSpPr>
          <p:spPr>
            <a:xfrm rot="5400000" flipH="1" flipV="1">
              <a:off x="6073759" y="-3915612"/>
              <a:ext cx="12700" cy="9360149"/>
            </a:xfrm>
            <a:prstGeom prst="bentConnector3">
              <a:avLst>
                <a:gd name="adj1" fmla="val 16506386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A9AE9788-E232-4C97-BB1B-9A3F0B684F23}"/>
                </a:ext>
              </a:extLst>
            </p:cNvPr>
            <p:cNvCxnSpPr>
              <a:cxnSpLocks/>
              <a:stCxn id="57" idx="0"/>
              <a:endCxn id="63" idx="0"/>
            </p:cNvCxnSpPr>
            <p:nvPr/>
          </p:nvCxnSpPr>
          <p:spPr>
            <a:xfrm rot="5400000" flipH="1" flipV="1">
              <a:off x="7652978" y="-5494831"/>
              <a:ext cx="12700" cy="12518586"/>
            </a:xfrm>
            <a:prstGeom prst="bentConnector3">
              <a:avLst>
                <a:gd name="adj1" fmla="val 20029787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7B32B400-93F9-4C5E-AE98-450996FA5ECD}"/>
                </a:ext>
              </a:extLst>
            </p:cNvPr>
            <p:cNvCxnSpPr>
              <a:cxnSpLocks/>
              <a:stCxn id="61" idx="2"/>
              <a:endCxn id="60" idx="2"/>
            </p:cNvCxnSpPr>
            <p:nvPr/>
          </p:nvCxnSpPr>
          <p:spPr>
            <a:xfrm rot="5400000">
              <a:off x="6012710" y="-332821"/>
              <a:ext cx="12700" cy="3165375"/>
            </a:xfrm>
            <a:prstGeom prst="bentConnector3">
              <a:avLst>
                <a:gd name="adj1" fmla="val 866646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1737B2F4-024B-4776-AA96-88833A28424F}"/>
                </a:ext>
              </a:extLst>
            </p:cNvPr>
            <p:cNvCxnSpPr>
              <a:cxnSpLocks/>
              <a:stCxn id="62" idx="2"/>
              <a:endCxn id="60" idx="2"/>
            </p:cNvCxnSpPr>
            <p:nvPr/>
          </p:nvCxnSpPr>
          <p:spPr>
            <a:xfrm rot="5400000">
              <a:off x="7591928" y="-1912040"/>
              <a:ext cx="12700" cy="6323812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E14A9812-0A92-4BEB-B01C-2F36017758F3}"/>
                </a:ext>
              </a:extLst>
            </p:cNvPr>
            <p:cNvCxnSpPr>
              <a:cxnSpLocks/>
              <a:stCxn id="63" idx="2"/>
              <a:endCxn id="60" idx="2"/>
            </p:cNvCxnSpPr>
            <p:nvPr/>
          </p:nvCxnSpPr>
          <p:spPr>
            <a:xfrm rot="5400000">
              <a:off x="9171147" y="-3491258"/>
              <a:ext cx="12700" cy="9482249"/>
            </a:xfrm>
            <a:prstGeom prst="bentConnector3">
              <a:avLst>
                <a:gd name="adj1" fmla="val 25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2723826-B553-4B1D-AACB-9FF0C4B007EB}"/>
                </a:ext>
              </a:extLst>
            </p:cNvPr>
            <p:cNvCxnSpPr>
              <a:cxnSpLocks/>
              <a:stCxn id="62" idx="2"/>
              <a:endCxn id="61" idx="2"/>
            </p:cNvCxnSpPr>
            <p:nvPr/>
          </p:nvCxnSpPr>
          <p:spPr>
            <a:xfrm rot="5400000">
              <a:off x="9174616" y="-329352"/>
              <a:ext cx="12700" cy="3158437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曲线 109">
              <a:extLst>
                <a:ext uri="{FF2B5EF4-FFF2-40B4-BE49-F238E27FC236}">
                  <a16:creationId xmlns:a16="http://schemas.microsoft.com/office/drawing/2014/main" id="{DD1D042C-4D3B-4B9E-930A-5D70CDB9F46B}"/>
                </a:ext>
              </a:extLst>
            </p:cNvPr>
            <p:cNvCxnSpPr>
              <a:cxnSpLocks/>
              <a:stCxn id="62" idx="0"/>
              <a:endCxn id="61" idx="0"/>
            </p:cNvCxnSpPr>
            <p:nvPr/>
          </p:nvCxnSpPr>
          <p:spPr>
            <a:xfrm rot="16200000" flipV="1">
              <a:off x="9174616" y="-814757"/>
              <a:ext cx="12700" cy="3158437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BEBF76E0-A250-4986-854D-74426BA52DAF}"/>
                </a:ext>
              </a:extLst>
            </p:cNvPr>
            <p:cNvCxnSpPr>
              <a:cxnSpLocks/>
              <a:stCxn id="63" idx="0"/>
              <a:endCxn id="61" idx="0"/>
            </p:cNvCxnSpPr>
            <p:nvPr/>
          </p:nvCxnSpPr>
          <p:spPr>
            <a:xfrm rot="16200000" flipV="1">
              <a:off x="10753834" y="-2393975"/>
              <a:ext cx="12700" cy="6316874"/>
            </a:xfrm>
            <a:prstGeom prst="curvedConnector3">
              <a:avLst>
                <a:gd name="adj1" fmla="val 63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连接符: 曲线 117">
              <a:extLst>
                <a:ext uri="{FF2B5EF4-FFF2-40B4-BE49-F238E27FC236}">
                  <a16:creationId xmlns:a16="http://schemas.microsoft.com/office/drawing/2014/main" id="{7CF399E3-C52B-4E67-8D49-1A2673606DB1}"/>
                </a:ext>
              </a:extLst>
            </p:cNvPr>
            <p:cNvCxnSpPr>
              <a:cxnSpLocks/>
              <a:stCxn id="63" idx="2"/>
              <a:endCxn id="62" idx="2"/>
            </p:cNvCxnSpPr>
            <p:nvPr/>
          </p:nvCxnSpPr>
          <p:spPr>
            <a:xfrm rot="5400000">
              <a:off x="12333053" y="-329352"/>
              <a:ext cx="12700" cy="3158437"/>
            </a:xfrm>
            <a:prstGeom prst="curvedConnector3">
              <a:avLst>
                <a:gd name="adj1" fmla="val 4300000"/>
              </a:avLst>
            </a:prstGeom>
            <a:ln>
              <a:solidFill>
                <a:srgbClr val="B400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2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0000">
            <a:alpha val="98824"/>
          </a:srgbClr>
        </a:solidFill>
        <a:ln w="31750">
          <a:solidFill>
            <a:srgbClr val="E10000"/>
          </a:solidFill>
          <a:prstDash val="solid"/>
        </a:ln>
      </a:spPr>
      <a:bodyPr rtlCol="0" anchor="ctr"/>
      <a:lstStyle>
        <a:defPPr algn="ctr">
          <a:defRPr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500</Words>
  <Application>Microsoft Office PowerPoint</Application>
  <PresentationFormat>宽屏</PresentationFormat>
  <Paragraphs>128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</cp:revision>
  <dcterms:created xsi:type="dcterms:W3CDTF">2024-02-01T02:46:47Z</dcterms:created>
  <dcterms:modified xsi:type="dcterms:W3CDTF">2024-03-05T05:39:08Z</dcterms:modified>
</cp:coreProperties>
</file>