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94" r:id="rId2"/>
    <p:sldId id="258" r:id="rId3"/>
    <p:sldId id="264" r:id="rId4"/>
    <p:sldId id="295" r:id="rId5"/>
    <p:sldId id="302" r:id="rId6"/>
    <p:sldId id="303" r:id="rId7"/>
    <p:sldId id="262" r:id="rId8"/>
    <p:sldId id="261" r:id="rId9"/>
    <p:sldId id="311" r:id="rId10"/>
    <p:sldId id="296" r:id="rId11"/>
    <p:sldId id="267" r:id="rId12"/>
    <p:sldId id="312" r:id="rId13"/>
    <p:sldId id="304" r:id="rId14"/>
    <p:sldId id="305" r:id="rId15"/>
    <p:sldId id="313" r:id="rId16"/>
    <p:sldId id="314" r:id="rId17"/>
    <p:sldId id="315" r:id="rId18"/>
    <p:sldId id="316" r:id="rId19"/>
    <p:sldId id="297" r:id="rId20"/>
    <p:sldId id="276" r:id="rId21"/>
    <p:sldId id="273" r:id="rId22"/>
    <p:sldId id="274" r:id="rId23"/>
    <p:sldId id="306" r:id="rId24"/>
    <p:sldId id="307" r:id="rId25"/>
    <p:sldId id="308" r:id="rId26"/>
    <p:sldId id="309" r:id="rId27"/>
    <p:sldId id="310" r:id="rId28"/>
    <p:sldId id="298" r:id="rId29"/>
    <p:sldId id="278" r:id="rId30"/>
    <p:sldId id="299" r:id="rId31"/>
    <p:sldId id="283" r:id="rId32"/>
    <p:sldId id="289" r:id="rId33"/>
    <p:sldId id="300"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2D8498"/>
    <a:srgbClr val="BC7742"/>
    <a:srgbClr val="404040"/>
    <a:srgbClr val="283848"/>
    <a:srgbClr val="0070C0"/>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63" autoAdjust="0"/>
  </p:normalViewPr>
  <p:slideViewPr>
    <p:cSldViewPr snapToGrid="0">
      <p:cViewPr varScale="1">
        <p:scale>
          <a:sx n="64" d="100"/>
          <a:sy n="64" d="100"/>
        </p:scale>
        <p:origin x="72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extLst>
      <p:ext uri="{BB962C8B-B14F-4D97-AF65-F5344CB8AC3E}">
        <p14:creationId xmlns:p14="http://schemas.microsoft.com/office/powerpoint/2010/main" val="371922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400927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2377950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3050223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879911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3815275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2704232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285137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102572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312401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1892946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395349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1898360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1215044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extLst>
      <p:ext uri="{BB962C8B-B14F-4D97-AF65-F5344CB8AC3E}">
        <p14:creationId xmlns:p14="http://schemas.microsoft.com/office/powerpoint/2010/main" val="2409883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extLst>
      <p:ext uri="{BB962C8B-B14F-4D97-AF65-F5344CB8AC3E}">
        <p14:creationId xmlns:p14="http://schemas.microsoft.com/office/powerpoint/2010/main" val="477688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30</a:t>
            </a:fld>
            <a:endParaRPr lang="zh-CN" altLang="en-US"/>
          </a:p>
        </p:txBody>
      </p:sp>
    </p:spTree>
    <p:extLst>
      <p:ext uri="{BB962C8B-B14F-4D97-AF65-F5344CB8AC3E}">
        <p14:creationId xmlns:p14="http://schemas.microsoft.com/office/powerpoint/2010/main" val="2386757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D497C5-DF48-4905-961A-121FADD3E9FF}"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extLst>
      <p:ext uri="{BB962C8B-B14F-4D97-AF65-F5344CB8AC3E}">
        <p14:creationId xmlns:p14="http://schemas.microsoft.com/office/powerpoint/2010/main" val="305339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183638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79557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160078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66803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9A6776D6-055B-45E1-A07F-40AF9915DBEF}" type="datetime1">
              <a:rPr lang="zh-CN" altLang="en-US" smtClean="0"/>
              <a:t>2024/4/22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BB65F64-BFC4-4590-A3B4-6A8E5499F5A4}" type="datetime1">
              <a:rPr lang="zh-CN" altLang="en-US" smtClean="0"/>
              <a:t>2024/4/22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2D568D8-79F4-46BC-90CE-49E11C42A0D9}" type="datetime1">
              <a:rPr lang="zh-CN" altLang="en-US" smtClean="0"/>
              <a:t>2024/4/22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614913161"/>
      </p:ext>
    </p:extLst>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6025B4-6830-40BE-A5C5-D0009D62CE3B}" type="datetime1">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B7ECB5-DF12-4F03-B25B-CC38BA2A35A7}" type="datetime1">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572762722"/>
      </p:ext>
    </p:extLst>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9CA149-A363-431E-B2E9-9DD43A6A5442}" type="datetime1">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940713218"/>
      </p:ext>
    </p:extLst>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B05C69-CD13-4645-994F-4DA991B20B4C}" type="datetime1">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270447787"/>
      </p:ext>
    </p:extLst>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F40B33-C4D1-4774-A4A7-56335ECBF981}" type="datetime1">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905575129"/>
      </p:ext>
    </p:extLst>
  </p:cSld>
  <p:clrMapOvr>
    <a:masterClrMapping/>
  </p:clrMapOvr>
  <p:transition spd="slow" advTm="3000">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C6AD8D1-C647-4D2D-889F-D9046B63B25C}" type="datetime1">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transition spd="slow"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29830-9399-4348-B48B-DE7CC3D5F97F}" type="datetime1">
              <a:rPr lang="zh-CN" altLang="en-US" smtClean="0"/>
              <a:t>2024/4/22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77" r:id="rId3"/>
    <p:sldLayoutId id="2147483655" r:id="rId4"/>
    <p:sldLayoutId id="2147483673" r:id="rId5"/>
    <p:sldLayoutId id="2147483674" r:id="rId6"/>
    <p:sldLayoutId id="2147483675" r:id="rId7"/>
    <p:sldLayoutId id="2147483676" r:id="rId8"/>
    <p:sldLayoutId id="2147483656" r:id="rId9"/>
  </p:sldLayoutIdLst>
  <p:transition spd="slow" advTm="3000">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5.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4.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5.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4.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png"/><Relationship Id="rId7"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png"/><Relationship Id="rId9"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png"/><Relationship Id="rId7"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4.png"/><Relationship Id="rId9"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png"/><Relationship Id="rId7"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png"/><Relationship Id="rId9"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6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5.png"/><Relationship Id="rId7"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owerpoint template design by DAJU_PPT正版来源小红书大橘PPT微信DAJU_PPT请勿抄袭搬运！盗版必究！"/>
          <p:cNvSpPr txBox="1"/>
          <p:nvPr/>
        </p:nvSpPr>
        <p:spPr>
          <a:xfrm>
            <a:off x="528320" y="2662410"/>
            <a:ext cx="11135360" cy="1015663"/>
          </a:xfrm>
          <a:prstGeom prst="rect">
            <a:avLst/>
          </a:prstGeom>
          <a:noFill/>
        </p:spPr>
        <p:txBody>
          <a:bodyPr wrap="square" rtlCol="0">
            <a:spAutoFit/>
          </a:bodyPr>
          <a:lstStyle/>
          <a:p>
            <a:pPr algn="ctr"/>
            <a:r>
              <a:rPr lang="zh-CN" altLang="en-US" sz="6000" b="1" spc="300" dirty="0" smtClean="0">
                <a:solidFill>
                  <a:schemeClr val="bg1"/>
                </a:solidFill>
                <a:cs typeface="+mn-ea"/>
                <a:sym typeface="+mn-lt"/>
              </a:rPr>
              <a:t>毕业论文答辩</a:t>
            </a:r>
            <a:r>
              <a:rPr lang="en-US" altLang="zh-CN" sz="6000" b="1" spc="300" dirty="0">
                <a:solidFill>
                  <a:schemeClr val="bg1"/>
                </a:solidFill>
                <a:cs typeface="+mn-ea"/>
                <a:sym typeface="+mn-lt"/>
              </a:rPr>
              <a:t>PPT</a:t>
            </a:r>
            <a:endParaRPr lang="zh-CN" altLang="en-US" sz="6000" b="1" spc="300" dirty="0">
              <a:solidFill>
                <a:schemeClr val="bg1"/>
              </a:solidFill>
              <a:cs typeface="+mn-ea"/>
              <a:sym typeface="+mn-lt"/>
            </a:endParaRPr>
          </a:p>
        </p:txBody>
      </p:sp>
      <p:sp>
        <p:nvSpPr>
          <p:cNvPr id="16" name="powerpoint template design by DAJU_PPT正版来源小红书大橘PPT微信DAJU_PPT请勿抄袭搬运！盗版必究！"/>
          <p:cNvSpPr txBox="1"/>
          <p:nvPr/>
        </p:nvSpPr>
        <p:spPr>
          <a:xfrm>
            <a:off x="2565806" y="3733058"/>
            <a:ext cx="7060388" cy="46164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charset="-122"/>
                <a:ea typeface="微软雅黑" panose="020B0503020204020204" charset="-122"/>
              </a:defRPr>
            </a:lvl1pPr>
          </a:lstStyle>
          <a:p>
            <a:pPr algn="ctr"/>
            <a:r>
              <a:rPr lang="zh-CN" altLang="en-US" sz="2400" b="1" spc="300" dirty="0" smtClean="0">
                <a:latin typeface="+mn-lt"/>
                <a:ea typeface="+mn-ea"/>
                <a:cs typeface="+mn-ea"/>
                <a:sym typeface="+mn-lt"/>
              </a:rPr>
              <a:t>数学学院</a:t>
            </a:r>
            <a:r>
              <a:rPr lang="en-US" altLang="zh-CN" sz="2400" b="1" spc="300" dirty="0" smtClean="0">
                <a:latin typeface="+mn-lt"/>
                <a:ea typeface="+mn-ea"/>
                <a:cs typeface="+mn-ea"/>
                <a:sym typeface="+mn-lt"/>
              </a:rPr>
              <a:t>-</a:t>
            </a:r>
            <a:r>
              <a:rPr lang="zh-CN" altLang="en-US" sz="2400" b="1" spc="300" dirty="0" smtClean="0">
                <a:latin typeface="+mn-lt"/>
                <a:ea typeface="+mn-ea"/>
                <a:cs typeface="+mn-ea"/>
                <a:sym typeface="+mn-lt"/>
              </a:rPr>
              <a:t>金融数学创新实验班</a:t>
            </a:r>
            <a:endParaRPr lang="en-US" altLang="zh-CN" sz="2400" b="1" spc="300" dirty="0">
              <a:latin typeface="+mn-lt"/>
              <a:ea typeface="+mn-ea"/>
              <a:cs typeface="+mn-ea"/>
              <a:sym typeface="+mn-lt"/>
            </a:endParaRPr>
          </a:p>
        </p:txBody>
      </p:sp>
      <p:grpSp>
        <p:nvGrpSpPr>
          <p:cNvPr id="7" name="powerpoint template design by DAJU_PPT正版来源小红书大橘PPT微信DAJU_PPT请勿抄袭搬运！盗版必究！">
            <a:extLst>
              <a:ext uri="{FF2B5EF4-FFF2-40B4-BE49-F238E27FC236}">
                <a16:creationId xmlns:a16="http://schemas.microsoft.com/office/drawing/2014/main" id="{65EBAEE0-4043-7D39-2D93-03AFCA0BE6E6}"/>
              </a:ext>
            </a:extLst>
          </p:cNvPr>
          <p:cNvGrpSpPr/>
          <p:nvPr/>
        </p:nvGrpSpPr>
        <p:grpSpPr>
          <a:xfrm>
            <a:off x="3086817" y="5153025"/>
            <a:ext cx="6263626" cy="463258"/>
            <a:chOff x="3532426" y="5613341"/>
            <a:chExt cx="6263626" cy="463258"/>
          </a:xfrm>
        </p:grpSpPr>
        <p:grpSp>
          <p:nvGrpSpPr>
            <p:cNvPr id="5" name="组合 4">
              <a:extLst>
                <a:ext uri="{FF2B5EF4-FFF2-40B4-BE49-F238E27FC236}">
                  <a16:creationId xmlns:a16="http://schemas.microsoft.com/office/drawing/2014/main" id="{65B3173B-F73D-69A0-AE36-3550641E01F3}"/>
                </a:ext>
              </a:extLst>
            </p:cNvPr>
            <p:cNvGrpSpPr/>
            <p:nvPr/>
          </p:nvGrpSpPr>
          <p:grpSpPr>
            <a:xfrm>
              <a:off x="3532426" y="5614035"/>
              <a:ext cx="2262674" cy="461872"/>
              <a:chOff x="3532426" y="5614035"/>
              <a:chExt cx="2262674" cy="461872"/>
            </a:xfrm>
          </p:grpSpPr>
          <p:sp>
            <p:nvSpPr>
              <p:cNvPr id="13" name="powerpoint template design by DAJU_PPT正版来源小红书大橘PPT微信DAJU_PPT请勿抄袭搬运！盗版必究！-1"/>
              <p:cNvSpPr txBox="1"/>
              <p:nvPr/>
            </p:nvSpPr>
            <p:spPr>
              <a:xfrm>
                <a:off x="4071600" y="5644929"/>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b="1" dirty="0">
                    <a:solidFill>
                      <a:srgbClr val="404040"/>
                    </a:solidFill>
                    <a:latin typeface="+mn-lt"/>
                    <a:cs typeface="+mn-ea"/>
                    <a:sym typeface="+mn-lt"/>
                  </a:rPr>
                  <a:t>答辩人</a:t>
                </a:r>
                <a:r>
                  <a:rPr lang="zh-CN" altLang="en-US" dirty="0" smtClean="0">
                    <a:solidFill>
                      <a:srgbClr val="404040"/>
                    </a:solidFill>
                    <a:latin typeface="+mn-lt"/>
                    <a:cs typeface="+mn-ea"/>
                    <a:sym typeface="+mn-lt"/>
                  </a:rPr>
                  <a:t>：常远</a:t>
                </a:r>
                <a:endParaRPr lang="zh-CN" altLang="en-US" dirty="0">
                  <a:solidFill>
                    <a:srgbClr val="404040"/>
                  </a:solidFill>
                  <a:latin typeface="+mn-lt"/>
                  <a:cs typeface="+mn-ea"/>
                  <a:sym typeface="+mn-lt"/>
                </a:endParaRPr>
              </a:p>
            </p:txBody>
          </p:sp>
          <p:sp>
            <p:nvSpPr>
              <p:cNvPr id="12" name="powerpoint template design by DAJU_PPT正版来源小红书大橘PPT微信DAJU_PPT请勿抄袭搬运！盗版必究！-2">
                <a:extLst>
                  <a:ext uri="{FF2B5EF4-FFF2-40B4-BE49-F238E27FC236}">
                    <a16:creationId xmlns:a16="http://schemas.microsoft.com/office/drawing/2014/main" id="{90E24B25-05B1-CDC7-A009-0F289FAC9A6C}"/>
                  </a:ext>
                </a:extLst>
              </p:cNvPr>
              <p:cNvSpPr>
                <a:spLocks/>
              </p:cNvSpPr>
              <p:nvPr/>
            </p:nvSpPr>
            <p:spPr bwMode="auto">
              <a:xfrm>
                <a:off x="3532426" y="5614035"/>
                <a:ext cx="461872" cy="461872"/>
              </a:xfrm>
              <a:custGeom>
                <a:avLst/>
                <a:gdLst>
                  <a:gd name="connsiteX0" fmla="*/ 191956 w 568764"/>
                  <a:gd name="connsiteY0" fmla="*/ 212385 h 568764"/>
                  <a:gd name="connsiteX1" fmla="*/ 177874 w 568764"/>
                  <a:gd name="connsiteY1" fmla="*/ 225909 h 568764"/>
                  <a:gd name="connsiteX2" fmla="*/ 177874 w 568764"/>
                  <a:gd name="connsiteY2" fmla="*/ 288761 h 568764"/>
                  <a:gd name="connsiteX3" fmla="*/ 267484 w 568764"/>
                  <a:gd name="connsiteY3" fmla="*/ 393344 h 568764"/>
                  <a:gd name="connsiteX4" fmla="*/ 267484 w 568764"/>
                  <a:gd name="connsiteY4" fmla="*/ 438681 h 568764"/>
                  <a:gd name="connsiteX5" fmla="*/ 203989 w 568764"/>
                  <a:gd name="connsiteY5" fmla="*/ 456712 h 568764"/>
                  <a:gd name="connsiteX6" fmla="*/ 365287 w 568764"/>
                  <a:gd name="connsiteY6" fmla="*/ 456712 h 568764"/>
                  <a:gd name="connsiteX7" fmla="*/ 300768 w 568764"/>
                  <a:gd name="connsiteY7" fmla="*/ 438165 h 568764"/>
                  <a:gd name="connsiteX8" fmla="*/ 300768 w 568764"/>
                  <a:gd name="connsiteY8" fmla="*/ 393344 h 568764"/>
                  <a:gd name="connsiteX9" fmla="*/ 391402 w 568764"/>
                  <a:gd name="connsiteY9" fmla="*/ 288761 h 568764"/>
                  <a:gd name="connsiteX10" fmla="*/ 391402 w 568764"/>
                  <a:gd name="connsiteY10" fmla="*/ 225909 h 568764"/>
                  <a:gd name="connsiteX11" fmla="*/ 362727 w 568764"/>
                  <a:gd name="connsiteY11" fmla="*/ 225909 h 568764"/>
                  <a:gd name="connsiteX12" fmla="*/ 362727 w 568764"/>
                  <a:gd name="connsiteY12" fmla="*/ 288761 h 568764"/>
                  <a:gd name="connsiteX13" fmla="*/ 286430 w 568764"/>
                  <a:gd name="connsiteY13" fmla="*/ 365524 h 568764"/>
                  <a:gd name="connsiteX14" fmla="*/ 284894 w 568764"/>
                  <a:gd name="connsiteY14" fmla="*/ 365524 h 568764"/>
                  <a:gd name="connsiteX15" fmla="*/ 284382 w 568764"/>
                  <a:gd name="connsiteY15" fmla="*/ 365524 h 568764"/>
                  <a:gd name="connsiteX16" fmla="*/ 283870 w 568764"/>
                  <a:gd name="connsiteY16" fmla="*/ 365524 h 568764"/>
                  <a:gd name="connsiteX17" fmla="*/ 282334 w 568764"/>
                  <a:gd name="connsiteY17" fmla="*/ 365524 h 568764"/>
                  <a:gd name="connsiteX18" fmla="*/ 206037 w 568764"/>
                  <a:gd name="connsiteY18" fmla="*/ 288761 h 568764"/>
                  <a:gd name="connsiteX19" fmla="*/ 206037 w 568764"/>
                  <a:gd name="connsiteY19" fmla="*/ 225909 h 568764"/>
                  <a:gd name="connsiteX20" fmla="*/ 191956 w 568764"/>
                  <a:gd name="connsiteY20" fmla="*/ 212385 h 568764"/>
                  <a:gd name="connsiteX21" fmla="*/ 283358 w 568764"/>
                  <a:gd name="connsiteY21" fmla="*/ 112052 h 568764"/>
                  <a:gd name="connsiteX22" fmla="*/ 232664 w 568764"/>
                  <a:gd name="connsiteY22" fmla="*/ 163571 h 568764"/>
                  <a:gd name="connsiteX23" fmla="*/ 232664 w 568764"/>
                  <a:gd name="connsiteY23" fmla="*/ 287731 h 568764"/>
                  <a:gd name="connsiteX24" fmla="*/ 283358 w 568764"/>
                  <a:gd name="connsiteY24" fmla="*/ 338734 h 568764"/>
                  <a:gd name="connsiteX25" fmla="*/ 284382 w 568764"/>
                  <a:gd name="connsiteY25" fmla="*/ 338734 h 568764"/>
                  <a:gd name="connsiteX26" fmla="*/ 285406 w 568764"/>
                  <a:gd name="connsiteY26" fmla="*/ 338734 h 568764"/>
                  <a:gd name="connsiteX27" fmla="*/ 336612 w 568764"/>
                  <a:gd name="connsiteY27" fmla="*/ 287731 h 568764"/>
                  <a:gd name="connsiteX28" fmla="*/ 336612 w 568764"/>
                  <a:gd name="connsiteY28" fmla="*/ 163571 h 568764"/>
                  <a:gd name="connsiteX29" fmla="*/ 285406 w 568764"/>
                  <a:gd name="connsiteY29" fmla="*/ 112052 h 568764"/>
                  <a:gd name="connsiteX30" fmla="*/ 284382 w 568764"/>
                  <a:gd name="connsiteY30" fmla="*/ 112052 h 568764"/>
                  <a:gd name="connsiteX31" fmla="*/ 283358 w 568764"/>
                  <a:gd name="connsiteY31" fmla="*/ 112052 h 568764"/>
                  <a:gd name="connsiteX32" fmla="*/ 284382 w 568764"/>
                  <a:gd name="connsiteY32" fmla="*/ 0 h 568764"/>
                  <a:gd name="connsiteX33" fmla="*/ 568764 w 568764"/>
                  <a:gd name="connsiteY33" fmla="*/ 284382 h 568764"/>
                  <a:gd name="connsiteX34" fmla="*/ 284382 w 568764"/>
                  <a:gd name="connsiteY34" fmla="*/ 568764 h 568764"/>
                  <a:gd name="connsiteX35" fmla="*/ 0 w 568764"/>
                  <a:gd name="connsiteY35" fmla="*/ 284382 h 568764"/>
                  <a:gd name="connsiteX36" fmla="*/ 284382 w 568764"/>
                  <a:gd name="connsiteY36" fmla="*/ 0 h 56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68764" h="568764">
                    <a:moveTo>
                      <a:pt x="191956" y="212385"/>
                    </a:moveTo>
                    <a:cubicBezTo>
                      <a:pt x="184915" y="212385"/>
                      <a:pt x="177874" y="216893"/>
                      <a:pt x="177874" y="225909"/>
                    </a:cubicBezTo>
                    <a:cubicBezTo>
                      <a:pt x="177874" y="234152"/>
                      <a:pt x="177874" y="288761"/>
                      <a:pt x="177874" y="288761"/>
                    </a:cubicBezTo>
                    <a:cubicBezTo>
                      <a:pt x="177874" y="341826"/>
                      <a:pt x="216791" y="386132"/>
                      <a:pt x="267484" y="393344"/>
                    </a:cubicBezTo>
                    <a:lnTo>
                      <a:pt x="267484" y="438681"/>
                    </a:lnTo>
                    <a:lnTo>
                      <a:pt x="203989" y="456712"/>
                    </a:lnTo>
                    <a:lnTo>
                      <a:pt x="365287" y="456712"/>
                    </a:lnTo>
                    <a:lnTo>
                      <a:pt x="300768" y="438165"/>
                    </a:lnTo>
                    <a:lnTo>
                      <a:pt x="300768" y="393344"/>
                    </a:lnTo>
                    <a:cubicBezTo>
                      <a:pt x="351974" y="386132"/>
                      <a:pt x="391402" y="341826"/>
                      <a:pt x="391402" y="288761"/>
                    </a:cubicBezTo>
                    <a:lnTo>
                      <a:pt x="391402" y="225909"/>
                    </a:lnTo>
                    <a:cubicBezTo>
                      <a:pt x="391402" y="207877"/>
                      <a:pt x="362727" y="207877"/>
                      <a:pt x="362727" y="225909"/>
                    </a:cubicBezTo>
                    <a:lnTo>
                      <a:pt x="362727" y="288761"/>
                    </a:lnTo>
                    <a:cubicBezTo>
                      <a:pt x="362727" y="331007"/>
                      <a:pt x="328419" y="365524"/>
                      <a:pt x="286430" y="365524"/>
                    </a:cubicBezTo>
                    <a:cubicBezTo>
                      <a:pt x="285918" y="365524"/>
                      <a:pt x="285406" y="365524"/>
                      <a:pt x="284894" y="365524"/>
                    </a:cubicBezTo>
                    <a:lnTo>
                      <a:pt x="284382" y="365524"/>
                    </a:lnTo>
                    <a:lnTo>
                      <a:pt x="283870" y="365524"/>
                    </a:lnTo>
                    <a:cubicBezTo>
                      <a:pt x="283358" y="365524"/>
                      <a:pt x="282846" y="365524"/>
                      <a:pt x="282334" y="365524"/>
                    </a:cubicBezTo>
                    <a:cubicBezTo>
                      <a:pt x="240345" y="365524"/>
                      <a:pt x="206037" y="331007"/>
                      <a:pt x="206037" y="288761"/>
                    </a:cubicBezTo>
                    <a:lnTo>
                      <a:pt x="206037" y="225909"/>
                    </a:lnTo>
                    <a:cubicBezTo>
                      <a:pt x="206037" y="216893"/>
                      <a:pt x="198997" y="212385"/>
                      <a:pt x="191956" y="212385"/>
                    </a:cubicBezTo>
                    <a:close/>
                    <a:moveTo>
                      <a:pt x="283358" y="112052"/>
                    </a:moveTo>
                    <a:cubicBezTo>
                      <a:pt x="255195" y="112052"/>
                      <a:pt x="232664" y="135236"/>
                      <a:pt x="232664" y="163571"/>
                    </a:cubicBezTo>
                    <a:lnTo>
                      <a:pt x="232664" y="287731"/>
                    </a:lnTo>
                    <a:cubicBezTo>
                      <a:pt x="232664" y="316066"/>
                      <a:pt x="255195" y="338734"/>
                      <a:pt x="283358" y="338734"/>
                    </a:cubicBezTo>
                    <a:cubicBezTo>
                      <a:pt x="283870" y="338734"/>
                      <a:pt x="283870" y="338734"/>
                      <a:pt x="284382" y="338734"/>
                    </a:cubicBezTo>
                    <a:cubicBezTo>
                      <a:pt x="284894" y="338734"/>
                      <a:pt x="284894" y="338734"/>
                      <a:pt x="285406" y="338734"/>
                    </a:cubicBezTo>
                    <a:cubicBezTo>
                      <a:pt x="313569" y="338734"/>
                      <a:pt x="336612" y="316066"/>
                      <a:pt x="336612" y="287731"/>
                    </a:cubicBezTo>
                    <a:lnTo>
                      <a:pt x="336612" y="163571"/>
                    </a:lnTo>
                    <a:cubicBezTo>
                      <a:pt x="336612" y="135236"/>
                      <a:pt x="313569" y="112052"/>
                      <a:pt x="285406" y="112052"/>
                    </a:cubicBezTo>
                    <a:cubicBezTo>
                      <a:pt x="284894" y="112052"/>
                      <a:pt x="284894" y="112052"/>
                      <a:pt x="284382" y="112052"/>
                    </a:cubicBezTo>
                    <a:cubicBezTo>
                      <a:pt x="284382" y="112052"/>
                      <a:pt x="283870" y="112052"/>
                      <a:pt x="283358" y="112052"/>
                    </a:cubicBezTo>
                    <a:close/>
                    <a:moveTo>
                      <a:pt x="284382" y="0"/>
                    </a:moveTo>
                    <a:cubicBezTo>
                      <a:pt x="441442" y="0"/>
                      <a:pt x="568764" y="127322"/>
                      <a:pt x="568764" y="284382"/>
                    </a:cubicBezTo>
                    <a:cubicBezTo>
                      <a:pt x="568764" y="441442"/>
                      <a:pt x="441442" y="568764"/>
                      <a:pt x="284382" y="568764"/>
                    </a:cubicBezTo>
                    <a:cubicBezTo>
                      <a:pt x="127322" y="568764"/>
                      <a:pt x="0" y="441442"/>
                      <a:pt x="0" y="284382"/>
                    </a:cubicBezTo>
                    <a:cubicBezTo>
                      <a:pt x="0" y="127322"/>
                      <a:pt x="127322" y="0"/>
                      <a:pt x="284382" y="0"/>
                    </a:cubicBezTo>
                    <a:close/>
                  </a:path>
                </a:pathLst>
              </a:custGeom>
              <a:solidFill>
                <a:schemeClr val="accent2"/>
              </a:solidFill>
              <a:ln>
                <a:noFill/>
              </a:ln>
            </p:spPr>
            <p:txBody>
              <a:bodyPr vert="horz" wrap="square" lIns="91416" tIns="45708" rIns="91416" bIns="45708" numCol="1" anchor="t" anchorCtr="0" compatLnSpc="1">
                <a:noAutofit/>
              </a:bodyPr>
              <a:lstStyle/>
              <a:p>
                <a:endParaRPr lang="zh-CN" altLang="en-US">
                  <a:solidFill>
                    <a:schemeClr val="bg1"/>
                  </a:solidFill>
                  <a:cs typeface="+mn-ea"/>
                  <a:sym typeface="+mn-lt"/>
                </a:endParaRPr>
              </a:p>
            </p:txBody>
          </p:sp>
        </p:grpSp>
        <p:grpSp>
          <p:nvGrpSpPr>
            <p:cNvPr id="6" name="组合 5">
              <a:extLst>
                <a:ext uri="{FF2B5EF4-FFF2-40B4-BE49-F238E27FC236}">
                  <a16:creationId xmlns:a16="http://schemas.microsoft.com/office/drawing/2014/main" id="{21D50301-74AB-4EDB-6D02-EE5EC36F0200}"/>
                </a:ext>
              </a:extLst>
            </p:cNvPr>
            <p:cNvGrpSpPr/>
            <p:nvPr/>
          </p:nvGrpSpPr>
          <p:grpSpPr>
            <a:xfrm>
              <a:off x="6968005" y="5613341"/>
              <a:ext cx="2828047" cy="463258"/>
              <a:chOff x="6968005" y="5613341"/>
              <a:chExt cx="2828047" cy="463258"/>
            </a:xfrm>
          </p:grpSpPr>
          <p:sp>
            <p:nvSpPr>
              <p:cNvPr id="14" name="powerpoint template design by DAJU_PPT正版来源小红书大橘PPT微信DAJU_PPT请勿抄袭搬运！盗版必究！-3"/>
              <p:cNvSpPr txBox="1"/>
              <p:nvPr/>
            </p:nvSpPr>
            <p:spPr>
              <a:xfrm>
                <a:off x="7559591" y="5644929"/>
                <a:ext cx="2236461" cy="400085"/>
              </a:xfrm>
              <a:prstGeom prst="rect">
                <a:avLst/>
              </a:prstGeom>
              <a:noFill/>
            </p:spPr>
            <p:txBody>
              <a:bodyPr wrap="none" lIns="91416" tIns="45708" rIns="91416" bIns="45708" rtlCol="0">
                <a:spAutoFit/>
              </a:bodyPr>
              <a:lstStyle/>
              <a:p>
                <a:r>
                  <a:rPr lang="zh-CN" altLang="en-US" sz="2000" b="1" dirty="0">
                    <a:solidFill>
                      <a:srgbClr val="404040"/>
                    </a:solidFill>
                    <a:cs typeface="+mn-ea"/>
                    <a:sym typeface="+mn-lt"/>
                  </a:rPr>
                  <a:t>指导老师</a:t>
                </a:r>
                <a:r>
                  <a:rPr lang="zh-CN" altLang="en-US" sz="2000" dirty="0" smtClean="0">
                    <a:solidFill>
                      <a:srgbClr val="404040"/>
                    </a:solidFill>
                    <a:cs typeface="+mn-ea"/>
                    <a:sym typeface="+mn-lt"/>
                  </a:rPr>
                  <a:t>：王鸣晖</a:t>
                </a:r>
                <a:endParaRPr lang="zh-CN" altLang="en-US" sz="2000" dirty="0">
                  <a:solidFill>
                    <a:srgbClr val="404040"/>
                  </a:solidFill>
                  <a:cs typeface="+mn-ea"/>
                  <a:sym typeface="+mn-lt"/>
                </a:endParaRPr>
              </a:p>
            </p:txBody>
          </p:sp>
          <p:sp>
            <p:nvSpPr>
              <p:cNvPr id="17" name="powerpoint template design by DAJU_PPT正版来源小红书大橘PPT微信DAJU_PPT请勿抄袭搬运！盗版必究！-4">
                <a:extLst>
                  <a:ext uri="{FF2B5EF4-FFF2-40B4-BE49-F238E27FC236}">
                    <a16:creationId xmlns:a16="http://schemas.microsoft.com/office/drawing/2014/main" id="{FA7526E4-5241-0C69-96FE-1E1FE4F08E78}"/>
                  </a:ext>
                </a:extLst>
              </p:cNvPr>
              <p:cNvSpPr>
                <a:spLocks/>
              </p:cNvSpPr>
              <p:nvPr/>
            </p:nvSpPr>
            <p:spPr bwMode="auto">
              <a:xfrm>
                <a:off x="6968005" y="5613341"/>
                <a:ext cx="463258" cy="463258"/>
              </a:xfrm>
              <a:custGeom>
                <a:avLst/>
                <a:gdLst>
                  <a:gd name="connsiteX0" fmla="*/ 296237 w 570470"/>
                  <a:gd name="connsiteY0" fmla="*/ 332744 h 570470"/>
                  <a:gd name="connsiteX1" fmla="*/ 296237 w 570470"/>
                  <a:gd name="connsiteY1" fmla="*/ 358155 h 570470"/>
                  <a:gd name="connsiteX2" fmla="*/ 321542 w 570470"/>
                  <a:gd name="connsiteY2" fmla="*/ 358155 h 570470"/>
                  <a:gd name="connsiteX3" fmla="*/ 298438 w 570470"/>
                  <a:gd name="connsiteY3" fmla="*/ 439914 h 570470"/>
                  <a:gd name="connsiteX4" fmla="*/ 328143 w 570470"/>
                  <a:gd name="connsiteY4" fmla="*/ 439914 h 570470"/>
                  <a:gd name="connsiteX5" fmla="*/ 351248 w 570470"/>
                  <a:gd name="connsiteY5" fmla="*/ 358155 h 570470"/>
                  <a:gd name="connsiteX6" fmla="*/ 380953 w 570470"/>
                  <a:gd name="connsiteY6" fmla="*/ 358155 h 570470"/>
                  <a:gd name="connsiteX7" fmla="*/ 404058 w 570470"/>
                  <a:gd name="connsiteY7" fmla="*/ 439914 h 570470"/>
                  <a:gd name="connsiteX8" fmla="*/ 430234 w 570470"/>
                  <a:gd name="connsiteY8" fmla="*/ 439914 h 570470"/>
                  <a:gd name="connsiteX9" fmla="*/ 433198 w 570470"/>
                  <a:gd name="connsiteY9" fmla="*/ 437915 h 570470"/>
                  <a:gd name="connsiteX10" fmla="*/ 410659 w 570470"/>
                  <a:gd name="connsiteY10" fmla="*/ 358155 h 570470"/>
                  <a:gd name="connsiteX11" fmla="*/ 431563 w 570470"/>
                  <a:gd name="connsiteY11" fmla="*/ 358155 h 570470"/>
                  <a:gd name="connsiteX12" fmla="*/ 431563 w 570470"/>
                  <a:gd name="connsiteY12" fmla="*/ 332744 h 570470"/>
                  <a:gd name="connsiteX13" fmla="*/ 295137 w 570470"/>
                  <a:gd name="connsiteY13" fmla="*/ 181380 h 570470"/>
                  <a:gd name="connsiteX14" fmla="*/ 427162 w 570470"/>
                  <a:gd name="connsiteY14" fmla="*/ 181380 h 570470"/>
                  <a:gd name="connsiteX15" fmla="*/ 431563 w 570470"/>
                  <a:gd name="connsiteY15" fmla="*/ 183589 h 570470"/>
                  <a:gd name="connsiteX16" fmla="*/ 432663 w 570470"/>
                  <a:gd name="connsiteY16" fmla="*/ 188009 h 570470"/>
                  <a:gd name="connsiteX17" fmla="*/ 432663 w 570470"/>
                  <a:gd name="connsiteY17" fmla="*/ 297389 h 570470"/>
                  <a:gd name="connsiteX18" fmla="*/ 431563 w 570470"/>
                  <a:gd name="connsiteY18" fmla="*/ 301808 h 570470"/>
                  <a:gd name="connsiteX19" fmla="*/ 427162 w 570470"/>
                  <a:gd name="connsiteY19" fmla="*/ 302913 h 570470"/>
                  <a:gd name="connsiteX20" fmla="*/ 295137 w 570470"/>
                  <a:gd name="connsiteY20" fmla="*/ 302913 h 570470"/>
                  <a:gd name="connsiteX21" fmla="*/ 291836 w 570470"/>
                  <a:gd name="connsiteY21" fmla="*/ 301808 h 570470"/>
                  <a:gd name="connsiteX22" fmla="*/ 289636 w 570470"/>
                  <a:gd name="connsiteY22" fmla="*/ 297389 h 570470"/>
                  <a:gd name="connsiteX23" fmla="*/ 289636 w 570470"/>
                  <a:gd name="connsiteY23" fmla="*/ 249880 h 570470"/>
                  <a:gd name="connsiteX24" fmla="*/ 367751 w 570470"/>
                  <a:gd name="connsiteY24" fmla="*/ 233307 h 570470"/>
                  <a:gd name="connsiteX25" fmla="*/ 367751 w 570470"/>
                  <a:gd name="connsiteY25" fmla="*/ 231098 h 570470"/>
                  <a:gd name="connsiteX26" fmla="*/ 289636 w 570470"/>
                  <a:gd name="connsiteY26" fmla="*/ 241041 h 570470"/>
                  <a:gd name="connsiteX27" fmla="*/ 289636 w 570470"/>
                  <a:gd name="connsiteY27" fmla="*/ 188009 h 570470"/>
                  <a:gd name="connsiteX28" fmla="*/ 291836 w 570470"/>
                  <a:gd name="connsiteY28" fmla="*/ 183589 h 570470"/>
                  <a:gd name="connsiteX29" fmla="*/ 295137 w 570470"/>
                  <a:gd name="connsiteY29" fmla="*/ 181380 h 570470"/>
                  <a:gd name="connsiteX30" fmla="*/ 295137 w 570470"/>
                  <a:gd name="connsiteY30" fmla="*/ 158178 h 570470"/>
                  <a:gd name="connsiteX31" fmla="*/ 275333 w 570470"/>
                  <a:gd name="connsiteY31" fmla="*/ 167016 h 570470"/>
                  <a:gd name="connsiteX32" fmla="*/ 266532 w 570470"/>
                  <a:gd name="connsiteY32" fmla="*/ 188009 h 570470"/>
                  <a:gd name="connsiteX33" fmla="*/ 266532 w 570470"/>
                  <a:gd name="connsiteY33" fmla="*/ 244356 h 570470"/>
                  <a:gd name="connsiteX34" fmla="*/ 257730 w 570470"/>
                  <a:gd name="connsiteY34" fmla="*/ 245461 h 570470"/>
                  <a:gd name="connsiteX35" fmla="*/ 257730 w 570470"/>
                  <a:gd name="connsiteY35" fmla="*/ 235517 h 570470"/>
                  <a:gd name="connsiteX36" fmla="*/ 231325 w 570470"/>
                  <a:gd name="connsiteY36" fmla="*/ 235517 h 570470"/>
                  <a:gd name="connsiteX37" fmla="*/ 203820 w 570470"/>
                  <a:gd name="connsiteY37" fmla="*/ 218944 h 570470"/>
                  <a:gd name="connsiteX38" fmla="*/ 137807 w 570470"/>
                  <a:gd name="connsiteY38" fmla="*/ 218944 h 570470"/>
                  <a:gd name="connsiteX39" fmla="*/ 112503 w 570470"/>
                  <a:gd name="connsiteY39" fmla="*/ 243251 h 570470"/>
                  <a:gd name="connsiteX40" fmla="*/ 112503 w 570470"/>
                  <a:gd name="connsiteY40" fmla="*/ 320590 h 570470"/>
                  <a:gd name="connsiteX41" fmla="*/ 137807 w 570470"/>
                  <a:gd name="connsiteY41" fmla="*/ 320590 h 570470"/>
                  <a:gd name="connsiteX42" fmla="*/ 137807 w 570470"/>
                  <a:gd name="connsiteY42" fmla="*/ 264243 h 570470"/>
                  <a:gd name="connsiteX43" fmla="*/ 142208 w 570470"/>
                  <a:gd name="connsiteY43" fmla="*/ 264243 h 570470"/>
                  <a:gd name="connsiteX44" fmla="*/ 142208 w 570470"/>
                  <a:gd name="connsiteY44" fmla="*/ 320590 h 570470"/>
                  <a:gd name="connsiteX45" fmla="*/ 142208 w 570470"/>
                  <a:gd name="connsiteY45" fmla="*/ 334953 h 570470"/>
                  <a:gd name="connsiteX46" fmla="*/ 142208 w 570470"/>
                  <a:gd name="connsiteY46" fmla="*/ 438809 h 570470"/>
                  <a:gd name="connsiteX47" fmla="*/ 169713 w 570470"/>
                  <a:gd name="connsiteY47" fmla="*/ 438809 h 570470"/>
                  <a:gd name="connsiteX48" fmla="*/ 169713 w 570470"/>
                  <a:gd name="connsiteY48" fmla="*/ 352631 h 570470"/>
                  <a:gd name="connsiteX49" fmla="*/ 176315 w 570470"/>
                  <a:gd name="connsiteY49" fmla="*/ 352631 h 570470"/>
                  <a:gd name="connsiteX50" fmla="*/ 176315 w 570470"/>
                  <a:gd name="connsiteY50" fmla="*/ 438809 h 570470"/>
                  <a:gd name="connsiteX51" fmla="*/ 203820 w 570470"/>
                  <a:gd name="connsiteY51" fmla="*/ 438809 h 570470"/>
                  <a:gd name="connsiteX52" fmla="*/ 203820 w 570470"/>
                  <a:gd name="connsiteY52" fmla="*/ 423341 h 570470"/>
                  <a:gd name="connsiteX53" fmla="*/ 203820 w 570470"/>
                  <a:gd name="connsiteY53" fmla="*/ 334953 h 570470"/>
                  <a:gd name="connsiteX54" fmla="*/ 203820 w 570470"/>
                  <a:gd name="connsiteY54" fmla="*/ 320590 h 570470"/>
                  <a:gd name="connsiteX55" fmla="*/ 203820 w 570470"/>
                  <a:gd name="connsiteY55" fmla="*/ 264243 h 570470"/>
                  <a:gd name="connsiteX56" fmla="*/ 203820 w 570470"/>
                  <a:gd name="connsiteY56" fmla="*/ 247670 h 570470"/>
                  <a:gd name="connsiteX57" fmla="*/ 231325 w 570470"/>
                  <a:gd name="connsiteY57" fmla="*/ 264243 h 570470"/>
                  <a:gd name="connsiteX58" fmla="*/ 257730 w 570470"/>
                  <a:gd name="connsiteY58" fmla="*/ 264243 h 570470"/>
                  <a:gd name="connsiteX59" fmla="*/ 257730 w 570470"/>
                  <a:gd name="connsiteY59" fmla="*/ 256509 h 570470"/>
                  <a:gd name="connsiteX60" fmla="*/ 266532 w 570470"/>
                  <a:gd name="connsiteY60" fmla="*/ 255404 h 570470"/>
                  <a:gd name="connsiteX61" fmla="*/ 266532 w 570470"/>
                  <a:gd name="connsiteY61" fmla="*/ 297389 h 570470"/>
                  <a:gd name="connsiteX62" fmla="*/ 275333 w 570470"/>
                  <a:gd name="connsiteY62" fmla="*/ 317276 h 570470"/>
                  <a:gd name="connsiteX63" fmla="*/ 275333 w 570470"/>
                  <a:gd name="connsiteY63" fmla="*/ 318381 h 570470"/>
                  <a:gd name="connsiteX64" fmla="*/ 295137 w 570470"/>
                  <a:gd name="connsiteY64" fmla="*/ 326115 h 570470"/>
                  <a:gd name="connsiteX65" fmla="*/ 427162 w 570470"/>
                  <a:gd name="connsiteY65" fmla="*/ 326115 h 570470"/>
                  <a:gd name="connsiteX66" fmla="*/ 448066 w 570470"/>
                  <a:gd name="connsiteY66" fmla="*/ 317276 h 570470"/>
                  <a:gd name="connsiteX67" fmla="*/ 448066 w 570470"/>
                  <a:gd name="connsiteY67" fmla="*/ 318381 h 570470"/>
                  <a:gd name="connsiteX68" fmla="*/ 455768 w 570470"/>
                  <a:gd name="connsiteY68" fmla="*/ 297389 h 570470"/>
                  <a:gd name="connsiteX69" fmla="*/ 455768 w 570470"/>
                  <a:gd name="connsiteY69" fmla="*/ 188009 h 570470"/>
                  <a:gd name="connsiteX70" fmla="*/ 448066 w 570470"/>
                  <a:gd name="connsiteY70" fmla="*/ 167016 h 570470"/>
                  <a:gd name="connsiteX71" fmla="*/ 427162 w 570470"/>
                  <a:gd name="connsiteY71" fmla="*/ 158178 h 570470"/>
                  <a:gd name="connsiteX72" fmla="*/ 173014 w 570470"/>
                  <a:gd name="connsiteY72" fmla="*/ 134976 h 570470"/>
                  <a:gd name="connsiteX73" fmla="*/ 134507 w 570470"/>
                  <a:gd name="connsiteY73" fmla="*/ 174750 h 570470"/>
                  <a:gd name="connsiteX74" fmla="*/ 173014 w 570470"/>
                  <a:gd name="connsiteY74" fmla="*/ 213420 h 570470"/>
                  <a:gd name="connsiteX75" fmla="*/ 212621 w 570470"/>
                  <a:gd name="connsiteY75" fmla="*/ 174750 h 570470"/>
                  <a:gd name="connsiteX76" fmla="*/ 173014 w 570470"/>
                  <a:gd name="connsiteY76" fmla="*/ 134976 h 570470"/>
                  <a:gd name="connsiteX77" fmla="*/ 285235 w 570470"/>
                  <a:gd name="connsiteY77" fmla="*/ 0 h 570470"/>
                  <a:gd name="connsiteX78" fmla="*/ 570470 w 570470"/>
                  <a:gd name="connsiteY78" fmla="*/ 285235 h 570470"/>
                  <a:gd name="connsiteX79" fmla="*/ 285235 w 570470"/>
                  <a:gd name="connsiteY79" fmla="*/ 570470 h 570470"/>
                  <a:gd name="connsiteX80" fmla="*/ 0 w 570470"/>
                  <a:gd name="connsiteY80" fmla="*/ 285235 h 570470"/>
                  <a:gd name="connsiteX81" fmla="*/ 285235 w 570470"/>
                  <a:gd name="connsiteY81" fmla="*/ 0 h 57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70470" h="570470">
                    <a:moveTo>
                      <a:pt x="296237" y="332744"/>
                    </a:moveTo>
                    <a:lnTo>
                      <a:pt x="296237" y="358155"/>
                    </a:lnTo>
                    <a:lnTo>
                      <a:pt x="321542" y="358155"/>
                    </a:lnTo>
                    <a:lnTo>
                      <a:pt x="298438" y="439914"/>
                    </a:lnTo>
                    <a:lnTo>
                      <a:pt x="328143" y="439914"/>
                    </a:lnTo>
                    <a:lnTo>
                      <a:pt x="351248" y="358155"/>
                    </a:lnTo>
                    <a:lnTo>
                      <a:pt x="380953" y="358155"/>
                    </a:lnTo>
                    <a:lnTo>
                      <a:pt x="404058" y="439914"/>
                    </a:lnTo>
                    <a:lnTo>
                      <a:pt x="430234" y="439914"/>
                    </a:lnTo>
                    <a:lnTo>
                      <a:pt x="433198" y="437915"/>
                    </a:lnTo>
                    <a:lnTo>
                      <a:pt x="410659" y="358155"/>
                    </a:lnTo>
                    <a:lnTo>
                      <a:pt x="431563" y="358155"/>
                    </a:lnTo>
                    <a:lnTo>
                      <a:pt x="431563" y="332744"/>
                    </a:lnTo>
                    <a:close/>
                    <a:moveTo>
                      <a:pt x="295137" y="181380"/>
                    </a:moveTo>
                    <a:lnTo>
                      <a:pt x="427162" y="181380"/>
                    </a:lnTo>
                    <a:cubicBezTo>
                      <a:pt x="428262" y="181380"/>
                      <a:pt x="430463" y="182484"/>
                      <a:pt x="431563" y="183589"/>
                    </a:cubicBezTo>
                    <a:cubicBezTo>
                      <a:pt x="432663" y="184694"/>
                      <a:pt x="432663" y="185799"/>
                      <a:pt x="432663" y="188009"/>
                    </a:cubicBezTo>
                    <a:lnTo>
                      <a:pt x="432663" y="297389"/>
                    </a:lnTo>
                    <a:cubicBezTo>
                      <a:pt x="432663" y="298493"/>
                      <a:pt x="432663" y="300703"/>
                      <a:pt x="431563" y="301808"/>
                    </a:cubicBezTo>
                    <a:cubicBezTo>
                      <a:pt x="430463" y="302913"/>
                      <a:pt x="428262" y="302913"/>
                      <a:pt x="427162" y="302913"/>
                    </a:cubicBezTo>
                    <a:lnTo>
                      <a:pt x="295137" y="302913"/>
                    </a:lnTo>
                    <a:cubicBezTo>
                      <a:pt x="294037" y="302913"/>
                      <a:pt x="292937" y="302913"/>
                      <a:pt x="291836" y="301808"/>
                    </a:cubicBezTo>
                    <a:cubicBezTo>
                      <a:pt x="290736" y="300703"/>
                      <a:pt x="289636" y="298493"/>
                      <a:pt x="289636" y="297389"/>
                    </a:cubicBezTo>
                    <a:lnTo>
                      <a:pt x="289636" y="249880"/>
                    </a:lnTo>
                    <a:lnTo>
                      <a:pt x="367751" y="233307"/>
                    </a:lnTo>
                    <a:lnTo>
                      <a:pt x="367751" y="231098"/>
                    </a:lnTo>
                    <a:lnTo>
                      <a:pt x="289636" y="241041"/>
                    </a:lnTo>
                    <a:lnTo>
                      <a:pt x="289636" y="188009"/>
                    </a:lnTo>
                    <a:cubicBezTo>
                      <a:pt x="289636" y="185799"/>
                      <a:pt x="290736" y="184694"/>
                      <a:pt x="291836" y="183589"/>
                    </a:cubicBezTo>
                    <a:cubicBezTo>
                      <a:pt x="292937" y="182484"/>
                      <a:pt x="294037" y="181380"/>
                      <a:pt x="295137" y="181380"/>
                    </a:cubicBezTo>
                    <a:close/>
                    <a:moveTo>
                      <a:pt x="295137" y="158178"/>
                    </a:moveTo>
                    <a:cubicBezTo>
                      <a:pt x="287436" y="158178"/>
                      <a:pt x="279734" y="161492"/>
                      <a:pt x="275333" y="167016"/>
                    </a:cubicBezTo>
                    <a:cubicBezTo>
                      <a:pt x="269832" y="172541"/>
                      <a:pt x="266532" y="179170"/>
                      <a:pt x="266532" y="188009"/>
                    </a:cubicBezTo>
                    <a:lnTo>
                      <a:pt x="266532" y="244356"/>
                    </a:lnTo>
                    <a:lnTo>
                      <a:pt x="257730" y="245461"/>
                    </a:lnTo>
                    <a:lnTo>
                      <a:pt x="257730" y="235517"/>
                    </a:lnTo>
                    <a:lnTo>
                      <a:pt x="231325" y="235517"/>
                    </a:lnTo>
                    <a:lnTo>
                      <a:pt x="203820" y="218944"/>
                    </a:lnTo>
                    <a:lnTo>
                      <a:pt x="137807" y="218944"/>
                    </a:lnTo>
                    <a:cubicBezTo>
                      <a:pt x="123505" y="218944"/>
                      <a:pt x="112503" y="229993"/>
                      <a:pt x="112503" y="243251"/>
                    </a:cubicBezTo>
                    <a:lnTo>
                      <a:pt x="112503" y="320590"/>
                    </a:lnTo>
                    <a:lnTo>
                      <a:pt x="137807" y="320590"/>
                    </a:lnTo>
                    <a:lnTo>
                      <a:pt x="137807" y="264243"/>
                    </a:lnTo>
                    <a:lnTo>
                      <a:pt x="142208" y="264243"/>
                    </a:lnTo>
                    <a:lnTo>
                      <a:pt x="142208" y="320590"/>
                    </a:lnTo>
                    <a:lnTo>
                      <a:pt x="142208" y="334953"/>
                    </a:lnTo>
                    <a:lnTo>
                      <a:pt x="142208" y="438809"/>
                    </a:lnTo>
                    <a:lnTo>
                      <a:pt x="169713" y="438809"/>
                    </a:lnTo>
                    <a:lnTo>
                      <a:pt x="169713" y="352631"/>
                    </a:lnTo>
                    <a:lnTo>
                      <a:pt x="176315" y="352631"/>
                    </a:lnTo>
                    <a:lnTo>
                      <a:pt x="176315" y="438809"/>
                    </a:lnTo>
                    <a:lnTo>
                      <a:pt x="203820" y="438809"/>
                    </a:lnTo>
                    <a:lnTo>
                      <a:pt x="203820" y="423341"/>
                    </a:lnTo>
                    <a:lnTo>
                      <a:pt x="203820" y="334953"/>
                    </a:lnTo>
                    <a:lnTo>
                      <a:pt x="203820" y="320590"/>
                    </a:lnTo>
                    <a:lnTo>
                      <a:pt x="203820" y="264243"/>
                    </a:lnTo>
                    <a:lnTo>
                      <a:pt x="203820" y="247670"/>
                    </a:lnTo>
                    <a:lnTo>
                      <a:pt x="231325" y="264243"/>
                    </a:lnTo>
                    <a:lnTo>
                      <a:pt x="257730" y="264243"/>
                    </a:lnTo>
                    <a:lnTo>
                      <a:pt x="257730" y="256509"/>
                    </a:lnTo>
                    <a:lnTo>
                      <a:pt x="266532" y="255404"/>
                    </a:lnTo>
                    <a:lnTo>
                      <a:pt x="266532" y="297389"/>
                    </a:lnTo>
                    <a:cubicBezTo>
                      <a:pt x="266532" y="305123"/>
                      <a:pt x="269832" y="312856"/>
                      <a:pt x="275333" y="317276"/>
                    </a:cubicBezTo>
                    <a:lnTo>
                      <a:pt x="275333" y="318381"/>
                    </a:lnTo>
                    <a:cubicBezTo>
                      <a:pt x="280834" y="322800"/>
                      <a:pt x="287436" y="326115"/>
                      <a:pt x="295137" y="326115"/>
                    </a:cubicBezTo>
                    <a:lnTo>
                      <a:pt x="427162" y="326115"/>
                    </a:lnTo>
                    <a:cubicBezTo>
                      <a:pt x="434864" y="326115"/>
                      <a:pt x="442565" y="322800"/>
                      <a:pt x="448066" y="317276"/>
                    </a:cubicBezTo>
                    <a:lnTo>
                      <a:pt x="448066" y="318381"/>
                    </a:lnTo>
                    <a:cubicBezTo>
                      <a:pt x="452467" y="312856"/>
                      <a:pt x="455768" y="305123"/>
                      <a:pt x="455768" y="297389"/>
                    </a:cubicBezTo>
                    <a:lnTo>
                      <a:pt x="455768" y="188009"/>
                    </a:lnTo>
                    <a:cubicBezTo>
                      <a:pt x="455768" y="179170"/>
                      <a:pt x="452467" y="172541"/>
                      <a:pt x="448066" y="167016"/>
                    </a:cubicBezTo>
                    <a:cubicBezTo>
                      <a:pt x="442565" y="161492"/>
                      <a:pt x="434864" y="158178"/>
                      <a:pt x="427162" y="158178"/>
                    </a:cubicBezTo>
                    <a:close/>
                    <a:moveTo>
                      <a:pt x="173014" y="134976"/>
                    </a:moveTo>
                    <a:cubicBezTo>
                      <a:pt x="152110" y="134976"/>
                      <a:pt x="134507" y="152653"/>
                      <a:pt x="134507" y="174750"/>
                    </a:cubicBezTo>
                    <a:cubicBezTo>
                      <a:pt x="134507" y="195743"/>
                      <a:pt x="152110" y="213420"/>
                      <a:pt x="173014" y="213420"/>
                    </a:cubicBezTo>
                    <a:cubicBezTo>
                      <a:pt x="195018" y="213420"/>
                      <a:pt x="212621" y="195743"/>
                      <a:pt x="212621" y="174750"/>
                    </a:cubicBezTo>
                    <a:cubicBezTo>
                      <a:pt x="212621" y="152653"/>
                      <a:pt x="195018" y="134976"/>
                      <a:pt x="173014" y="134976"/>
                    </a:cubicBezTo>
                    <a:close/>
                    <a:moveTo>
                      <a:pt x="285235" y="0"/>
                    </a:moveTo>
                    <a:cubicBezTo>
                      <a:pt x="442766" y="0"/>
                      <a:pt x="570470" y="127704"/>
                      <a:pt x="570470" y="285235"/>
                    </a:cubicBezTo>
                    <a:cubicBezTo>
                      <a:pt x="570470" y="442766"/>
                      <a:pt x="442766" y="570470"/>
                      <a:pt x="285235" y="570470"/>
                    </a:cubicBezTo>
                    <a:cubicBezTo>
                      <a:pt x="127704" y="570470"/>
                      <a:pt x="0" y="442766"/>
                      <a:pt x="0" y="285235"/>
                    </a:cubicBezTo>
                    <a:cubicBezTo>
                      <a:pt x="0" y="127704"/>
                      <a:pt x="127704" y="0"/>
                      <a:pt x="285235" y="0"/>
                    </a:cubicBezTo>
                    <a:close/>
                  </a:path>
                </a:pathLst>
              </a:custGeom>
              <a:solidFill>
                <a:schemeClr val="accent2"/>
              </a:solidFill>
              <a:ln>
                <a:noFill/>
              </a:ln>
            </p:spPr>
            <p:txBody>
              <a:bodyPr vert="horz" wrap="square" lIns="91416" tIns="45708" rIns="91416" bIns="45708" numCol="1" anchor="t" anchorCtr="0" compatLnSpc="1">
                <a:noAutofit/>
              </a:bodyPr>
              <a:lstStyle/>
              <a:p>
                <a:endParaRPr lang="zh-CN" altLang="en-US" sz="2800">
                  <a:solidFill>
                    <a:schemeClr val="bg1"/>
                  </a:solidFill>
                  <a:cs typeface="+mn-ea"/>
                  <a:sym typeface="+mn-lt"/>
                </a:endParaRPr>
              </a:p>
            </p:txBody>
          </p:sp>
        </p:grpSp>
      </p:grpSp>
      <p:sp>
        <p:nvSpPr>
          <p:cNvPr id="2" name="powerpoint template design by DAJU_PPT正版来源小红书大橘PPT微信DAJU_PPT请勿抄袭搬运！盗版必究！"/>
          <p:cNvSpPr txBox="1"/>
          <p:nvPr/>
        </p:nvSpPr>
        <p:spPr>
          <a:xfrm>
            <a:off x="3472543" y="6121126"/>
            <a:ext cx="5246914" cy="369332"/>
          </a:xfrm>
          <a:prstGeom prst="rect">
            <a:avLst/>
          </a:prstGeom>
          <a:noFill/>
        </p:spPr>
        <p:txBody>
          <a:bodyPr wrap="square" rtlCol="0">
            <a:spAutoFit/>
          </a:bodyPr>
          <a:lstStyle/>
          <a:p>
            <a:pPr algn="ctr"/>
            <a:r>
              <a:rPr lang="zh-CN" altLang="en-US" dirty="0">
                <a:cs typeface="+mn-ea"/>
                <a:sym typeface="+mn-lt"/>
              </a:rPr>
              <a:t>答辩时间</a:t>
            </a:r>
            <a:r>
              <a:rPr lang="zh-CN" altLang="en-US" dirty="0" smtClean="0">
                <a:cs typeface="+mn-ea"/>
                <a:sym typeface="+mn-lt"/>
              </a:rPr>
              <a:t>：</a:t>
            </a:r>
            <a:r>
              <a:rPr lang="en-US" altLang="zh-CN" dirty="0" smtClean="0">
                <a:cs typeface="+mn-ea"/>
                <a:sym typeface="+mn-lt"/>
              </a:rPr>
              <a:t>2024</a:t>
            </a:r>
            <a:r>
              <a:rPr lang="zh-CN" altLang="en-US" dirty="0" smtClean="0">
                <a:cs typeface="+mn-ea"/>
                <a:sym typeface="+mn-lt"/>
              </a:rPr>
              <a:t>年</a:t>
            </a:r>
            <a:r>
              <a:rPr lang="en-US" altLang="zh-CN" dirty="0">
                <a:cs typeface="+mn-ea"/>
                <a:sym typeface="+mn-lt"/>
              </a:rPr>
              <a:t>4</a:t>
            </a:r>
            <a:r>
              <a:rPr lang="zh-CN" altLang="en-US" dirty="0" smtClean="0">
                <a:cs typeface="+mn-ea"/>
                <a:sym typeface="+mn-lt"/>
              </a:rPr>
              <a:t>月</a:t>
            </a:r>
            <a:endParaRPr lang="zh-CN" altLang="en-US" dirty="0">
              <a:cs typeface="+mn-ea"/>
              <a:sym typeface="+mn-lt"/>
            </a:endParaRPr>
          </a:p>
        </p:txBody>
      </p:sp>
      <p:sp>
        <p:nvSpPr>
          <p:cNvPr id="3" name="灯片编号占位符 2">
            <a:extLst>
              <a:ext uri="{FF2B5EF4-FFF2-40B4-BE49-F238E27FC236}">
                <a16:creationId xmlns:a16="http://schemas.microsoft.com/office/drawing/2014/main" id="{69946559-A4D4-6967-2E39-7B95A3537B09}"/>
              </a:ext>
            </a:extLst>
          </p:cNvPr>
          <p:cNvSpPr>
            <a:spLocks noGrp="1"/>
          </p:cNvSpPr>
          <p:nvPr>
            <p:ph type="sldNum" sz="quarter" idx="12"/>
          </p:nvPr>
        </p:nvSpPr>
        <p:spPr/>
        <p:txBody>
          <a:bodyPr/>
          <a:lstStyle/>
          <a:p>
            <a:fld id="{A8537B7A-7510-410A-AA53-45D600DA0276}" type="slidenum">
              <a:rPr lang="zh-CN" altLang="en-US" smtClean="0"/>
              <a:t>1</a:t>
            </a:fld>
            <a:endParaRPr lang="zh-CN" altLang="en-US"/>
          </a:p>
        </p:txBody>
      </p:sp>
      <p:pic>
        <p:nvPicPr>
          <p:cNvPr id="4" name="图片 3">
            <a:extLst>
              <a:ext uri="{FF2B5EF4-FFF2-40B4-BE49-F238E27FC236}">
                <a16:creationId xmlns:a16="http://schemas.microsoft.com/office/drawing/2014/main" id="{7632B6E4-236D-2410-0579-F46F43C931D4}"/>
              </a:ext>
            </a:extLst>
          </p:cNvPr>
          <p:cNvPicPr>
            <a:picLocks noChangeAspect="1"/>
          </p:cNvPicPr>
          <p:nvPr/>
        </p:nvPicPr>
        <p:blipFill>
          <a:blip r:embed="rId3"/>
          <a:stretch>
            <a:fillRect/>
          </a:stretch>
        </p:blipFill>
        <p:spPr>
          <a:xfrm>
            <a:off x="3997358" y="-1567353"/>
            <a:ext cx="4197283" cy="1004701"/>
          </a:xfrm>
          <a:prstGeom prst="rect">
            <a:avLst/>
          </a:prstGeom>
        </p:spPr>
      </p:pic>
      <p:pic>
        <p:nvPicPr>
          <p:cNvPr id="10" name="图片 9">
            <a:extLst>
              <a:ext uri="{FF2B5EF4-FFF2-40B4-BE49-F238E27FC236}">
                <a16:creationId xmlns:a16="http://schemas.microsoft.com/office/drawing/2014/main" id="{3FB8140E-96B7-51F7-D01A-21395F7FCC91}"/>
              </a:ext>
            </a:extLst>
          </p:cNvPr>
          <p:cNvPicPr>
            <a:picLocks noChangeAspect="1"/>
          </p:cNvPicPr>
          <p:nvPr/>
        </p:nvPicPr>
        <p:blipFill>
          <a:blip r:embed="rId4"/>
          <a:stretch>
            <a:fillRect/>
          </a:stretch>
        </p:blipFill>
        <p:spPr>
          <a:xfrm>
            <a:off x="2383330" y="-1727784"/>
            <a:ext cx="1325563" cy="1325563"/>
          </a:xfrm>
          <a:prstGeom prst="rect">
            <a:avLst/>
          </a:prstGeom>
        </p:spPr>
      </p:pic>
      <p:pic>
        <p:nvPicPr>
          <p:cNvPr id="11" name="图片 10">
            <a:extLst>
              <a:ext uri="{FF2B5EF4-FFF2-40B4-BE49-F238E27FC236}">
                <a16:creationId xmlns:a16="http://schemas.microsoft.com/office/drawing/2014/main" id="{54764343-F1B1-DEB9-7EA9-F03D07E6003B}"/>
              </a:ext>
            </a:extLst>
          </p:cNvPr>
          <p:cNvPicPr>
            <a:picLocks noChangeAspect="1"/>
          </p:cNvPicPr>
          <p:nvPr/>
        </p:nvPicPr>
        <p:blipFill>
          <a:blip r:embed="rId5"/>
          <a:stretch>
            <a:fillRect/>
          </a:stretch>
        </p:blipFill>
        <p:spPr>
          <a:xfrm>
            <a:off x="769302" y="-1727784"/>
            <a:ext cx="1325563" cy="1325563"/>
          </a:xfrm>
          <a:prstGeom prst="rect">
            <a:avLst/>
          </a:prstGeom>
        </p:spPr>
      </p:pic>
      <p:pic>
        <p:nvPicPr>
          <p:cNvPr id="18" name="图片 17">
            <a:extLst>
              <a:ext uri="{FF2B5EF4-FFF2-40B4-BE49-F238E27FC236}">
                <a16:creationId xmlns:a16="http://schemas.microsoft.com/office/drawing/2014/main" id="{E79E0E05-1307-0DC0-E226-B2E1957A60FF}"/>
              </a:ext>
            </a:extLst>
          </p:cNvPr>
          <p:cNvPicPr>
            <a:picLocks noChangeAspect="1"/>
          </p:cNvPicPr>
          <p:nvPr/>
        </p:nvPicPr>
        <p:blipFill>
          <a:blip r:embed="rId6"/>
          <a:stretch>
            <a:fillRect/>
          </a:stretch>
        </p:blipFill>
        <p:spPr>
          <a:xfrm>
            <a:off x="4580626" y="1099595"/>
            <a:ext cx="3030750" cy="7254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a:extLst>
              <a:ext uri="{FF2B5EF4-FFF2-40B4-BE49-F238E27FC236}">
                <a16:creationId xmlns:a16="http://schemas.microsoft.com/office/drawing/2014/main" id="{7B6F0F9B-B4B1-5E50-0B2F-DAA9674D4308}"/>
              </a:ext>
            </a:extLst>
          </p:cNvPr>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dirty="0">
                <a:solidFill>
                  <a:schemeClr val="accent1"/>
                </a:solidFill>
                <a:cs typeface="+mn-ea"/>
                <a:sym typeface="+mn-lt"/>
              </a:rPr>
              <a:t>Part.02</a:t>
            </a:r>
          </a:p>
        </p:txBody>
      </p:sp>
      <p:grpSp>
        <p:nvGrpSpPr>
          <p:cNvPr id="23" name="powerpoint template design by DAJU_PPT正版来源小红书大橘PPT微信DAJU_PPT请勿抄袭搬运！盗版必究！">
            <a:extLst>
              <a:ext uri="{FF2B5EF4-FFF2-40B4-BE49-F238E27FC236}">
                <a16:creationId xmlns:a16="http://schemas.microsoft.com/office/drawing/2014/main" id="{B2BF9553-4F2D-1EC7-2DAF-9F9B49F67B82}"/>
              </a:ext>
            </a:extLst>
          </p:cNvPr>
          <p:cNvGrpSpPr/>
          <p:nvPr/>
        </p:nvGrpSpPr>
        <p:grpSpPr>
          <a:xfrm>
            <a:off x="2228850" y="2737844"/>
            <a:ext cx="7734300" cy="1661993"/>
            <a:chOff x="3327401" y="2861512"/>
            <a:chExt cx="5537198" cy="1661993"/>
          </a:xfrm>
        </p:grpSpPr>
        <p:sp>
          <p:nvSpPr>
            <p:cNvPr id="9" name="powerpoint template design by DAJU_PPT正版来源小红书大橘PPT微信DAJU_PPT请勿抄袭搬运！盗版必究！-1"/>
            <p:cNvSpPr txBox="1"/>
            <p:nvPr/>
          </p:nvSpPr>
          <p:spPr>
            <a:xfrm>
              <a:off x="3327401" y="2861512"/>
              <a:ext cx="5537198" cy="1661993"/>
            </a:xfrm>
            <a:prstGeom prst="rect">
              <a:avLst/>
            </a:prstGeom>
            <a:noFill/>
            <a:ln>
              <a:noFill/>
            </a:ln>
          </p:spPr>
          <p:txBody>
            <a:bodyPr wrap="square" lIns="0" tIns="0" rIns="0" bIns="0" rtlCol="0">
              <a:spAutoFit/>
            </a:bodyPr>
            <a:lstStyle/>
            <a:p>
              <a:pPr algn="ctr"/>
              <a:r>
                <a:rPr lang="zh-CN" altLang="en-US" sz="5400" b="1" spc="600" dirty="0" smtClean="0">
                  <a:solidFill>
                    <a:schemeClr val="bg1"/>
                  </a:solidFill>
                  <a:cs typeface="+mn-ea"/>
                  <a:sym typeface="+mn-lt"/>
                </a:rPr>
                <a:t>扩展</a:t>
              </a:r>
              <a:r>
                <a:rPr lang="en-US" altLang="zh-CN" sz="5400" b="1" spc="600" dirty="0" smtClean="0">
                  <a:solidFill>
                    <a:schemeClr val="bg1"/>
                  </a:solidFill>
                  <a:cs typeface="+mn-ea"/>
                  <a:sym typeface="+mn-lt"/>
                </a:rPr>
                <a:t>SEIR</a:t>
              </a:r>
              <a:r>
                <a:rPr lang="zh-CN" altLang="en-US" sz="5400" b="1" spc="600" dirty="0" smtClean="0">
                  <a:solidFill>
                    <a:schemeClr val="bg1"/>
                  </a:solidFill>
                  <a:cs typeface="+mn-ea"/>
                  <a:sym typeface="+mn-lt"/>
                </a:rPr>
                <a:t>宏观模型</a:t>
              </a:r>
              <a:endParaRPr lang="zh-CN" altLang="en-US" sz="5400" b="1" spc="600" dirty="0">
                <a:solidFill>
                  <a:schemeClr val="bg1"/>
                </a:solidFill>
                <a:cs typeface="+mn-ea"/>
                <a:sym typeface="+mn-lt"/>
              </a:endParaRPr>
            </a:p>
          </p:txBody>
        </p:sp>
        <p:sp>
          <p:nvSpPr>
            <p:cNvPr id="22" name="powerpoint template design by DAJU_PPT正版来源小红书大橘PPT微信DAJU_PPT请勿抄袭搬运！盗版必究！-2">
              <a:extLst>
                <a:ext uri="{FF2B5EF4-FFF2-40B4-BE49-F238E27FC236}">
                  <a16:creationId xmlns:a16="http://schemas.microsoft.com/office/drawing/2014/main" id="{E7203222-6A3D-04D3-FF05-4A14C7680D30}"/>
                </a:ext>
              </a:extLst>
            </p:cNvPr>
            <p:cNvSpPr txBox="1"/>
            <p:nvPr/>
          </p:nvSpPr>
          <p:spPr>
            <a:xfrm>
              <a:off x="3327401" y="3977580"/>
              <a:ext cx="5537198" cy="215444"/>
            </a:xfrm>
            <a:prstGeom prst="rect">
              <a:avLst/>
            </a:prstGeom>
            <a:noFill/>
            <a:ln>
              <a:noFill/>
            </a:ln>
          </p:spPr>
          <p:txBody>
            <a:bodyPr wrap="square" lIns="0" tIns="0" rIns="0" bIns="0" rtlCol="0">
              <a:spAutoFit/>
            </a:bodyPr>
            <a:lstStyle/>
            <a:p>
              <a:pPr algn="ctr"/>
              <a:endParaRPr lang="zh-CN" altLang="en-US" sz="1400" spc="300" dirty="0">
                <a:solidFill>
                  <a:schemeClr val="bg1"/>
                </a:solidFill>
                <a:cs typeface="+mn-ea"/>
                <a:sym typeface="+mn-lt"/>
              </a:endParaRPr>
            </a:p>
          </p:txBody>
        </p:sp>
        <p:cxnSp>
          <p:nvCxnSpPr>
            <p:cNvPr id="4" name="powerpoint template design by DAJU_PPT正版来源小红书大橘PPT微信DAJU_PPT请勿抄袭搬运！盗版必究！-3">
              <a:extLst>
                <a:ext uri="{FF2B5EF4-FFF2-40B4-BE49-F238E27FC236}">
                  <a16:creationId xmlns:a16="http://schemas.microsoft.com/office/drawing/2014/main" id="{82459983-A2E7-1251-45D5-91950BC8D72B}"/>
                </a:ext>
              </a:extLst>
            </p:cNvPr>
            <p:cNvCxnSpPr>
              <a:cxnSpLocks/>
            </p:cNvCxnSpPr>
            <p:nvPr/>
          </p:nvCxnSpPr>
          <p:spPr>
            <a:xfrm flipV="1">
              <a:off x="3695638" y="3806668"/>
              <a:ext cx="4755262" cy="25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E6CD5466-FBF4-64E2-3219-B27E1D661AD6}"/>
              </a:ext>
            </a:extLst>
          </p:cNvPr>
          <p:cNvSpPr>
            <a:spLocks noGrp="1"/>
          </p:cNvSpPr>
          <p:nvPr>
            <p:ph type="sldNum" sz="quarter" idx="12"/>
          </p:nvPr>
        </p:nvSpPr>
        <p:spPr/>
        <p:txBody>
          <a:bodyPr/>
          <a:lstStyle/>
          <a:p>
            <a:fld id="{A8537B7A-7510-410A-AA53-45D600DA0276}" type="slidenum">
              <a:rPr lang="zh-CN" altLang="en-US" smtClean="0"/>
              <a:t>10</a:t>
            </a:fld>
            <a:endParaRPr lang="zh-CN" altLang="en-US"/>
          </a:p>
        </p:txBody>
      </p:sp>
      <p:pic>
        <p:nvPicPr>
          <p:cNvPr id="2" name="图片 1">
            <a:extLst>
              <a:ext uri="{FF2B5EF4-FFF2-40B4-BE49-F238E27FC236}">
                <a16:creationId xmlns:a16="http://schemas.microsoft.com/office/drawing/2014/main" id="{2588D461-F6C0-3BC9-042B-49FE898AA1B2}"/>
              </a:ext>
            </a:extLst>
          </p:cNvPr>
          <p:cNvPicPr>
            <a:picLocks noChangeAspect="1"/>
          </p:cNvPicPr>
          <p:nvPr/>
        </p:nvPicPr>
        <p:blipFill>
          <a:blip r:embed="rId3"/>
          <a:stretch>
            <a:fillRect/>
          </a:stretch>
        </p:blipFill>
        <p:spPr>
          <a:xfrm>
            <a:off x="4580626" y="4978611"/>
            <a:ext cx="3030750" cy="725468"/>
          </a:xfrm>
          <a:prstGeom prst="rect">
            <a:avLst/>
          </a:prstGeom>
        </p:spPr>
      </p:pic>
    </p:spTree>
    <p:extLst>
      <p:ext uri="{BB962C8B-B14F-4D97-AF65-F5344CB8AC3E}">
        <p14:creationId xmlns:p14="http://schemas.microsoft.com/office/powerpoint/2010/main" val="82739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2.1 SEIR</a:t>
            </a:r>
            <a:r>
              <a:rPr lang="zh-CN" altLang="en-US" dirty="0" smtClean="0">
                <a:sym typeface="+mn-lt"/>
              </a:rPr>
              <a:t>模型</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36" name="powerpoint template design by DAJU_PPT正版来源小红书大橘PPT微信DAJU_PPT请勿抄袭搬运！盗版必究！"/>
          <p:cNvSpPr/>
          <p:nvPr/>
        </p:nvSpPr>
        <p:spPr>
          <a:xfrm>
            <a:off x="1391920" y="2673416"/>
            <a:ext cx="615268" cy="2852058"/>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b="1" spc="300" dirty="0" smtClean="0">
                <a:solidFill>
                  <a:schemeClr val="bg1"/>
                </a:solidFill>
                <a:cs typeface="+mn-ea"/>
                <a:sym typeface="+mn-lt"/>
              </a:rPr>
              <a:t>SE</a:t>
            </a:r>
          </a:p>
          <a:p>
            <a:pPr algn="ctr"/>
            <a:r>
              <a:rPr lang="en-US" altLang="zh-CN" sz="2000" b="1" spc="300" dirty="0" smtClean="0">
                <a:solidFill>
                  <a:schemeClr val="bg1"/>
                </a:solidFill>
                <a:cs typeface="+mn-ea"/>
                <a:sym typeface="+mn-lt"/>
              </a:rPr>
              <a:t>I</a:t>
            </a:r>
          </a:p>
          <a:p>
            <a:pPr algn="ctr"/>
            <a:r>
              <a:rPr lang="en-US" altLang="zh-CN" sz="2000" b="1" spc="300" dirty="0" smtClean="0">
                <a:solidFill>
                  <a:schemeClr val="bg1"/>
                </a:solidFill>
                <a:cs typeface="+mn-ea"/>
                <a:sym typeface="+mn-lt"/>
              </a:rPr>
              <a:t>R</a:t>
            </a:r>
            <a:r>
              <a:rPr lang="zh-CN" altLang="en-US" sz="2000" b="1" spc="300" dirty="0" smtClean="0">
                <a:solidFill>
                  <a:schemeClr val="bg1"/>
                </a:solidFill>
                <a:cs typeface="+mn-ea"/>
                <a:sym typeface="+mn-lt"/>
              </a:rPr>
              <a:t>模型</a:t>
            </a:r>
            <a:endParaRPr lang="zh-CN" altLang="en-US" sz="2000" b="1" spc="300" dirty="0">
              <a:solidFill>
                <a:schemeClr val="bg1"/>
              </a:solidFill>
              <a:cs typeface="+mn-ea"/>
              <a:sym typeface="+mn-lt"/>
            </a:endParaRPr>
          </a:p>
        </p:txBody>
      </p:sp>
      <p:sp>
        <p:nvSpPr>
          <p:cNvPr id="37" name="powerpoint template design by DAJU_PPT正版来源小红书大橘PPT微信DAJU_PPT请勿抄袭搬运！盗版必究！"/>
          <p:cNvSpPr/>
          <p:nvPr/>
        </p:nvSpPr>
        <p:spPr>
          <a:xfrm>
            <a:off x="2245636" y="2813369"/>
            <a:ext cx="265248" cy="2882799"/>
          </a:xfrm>
          <a:prstGeom prst="leftBrace">
            <a:avLst>
              <a:gd name="adj1" fmla="val 544791"/>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38" name="powerpoint template design by DAJU_PPT正版来源小红书大橘PPT微信DAJU_PPT请勿抄袭搬运！盗版必究！">
            <a:extLst>
              <a:ext uri="{FF2B5EF4-FFF2-40B4-BE49-F238E27FC236}">
                <a16:creationId xmlns:a16="http://schemas.microsoft.com/office/drawing/2014/main" id="{F4B315F2-9DCE-9534-2FE6-5FE54308CAC3}"/>
              </a:ext>
            </a:extLst>
          </p:cNvPr>
          <p:cNvGrpSpPr/>
          <p:nvPr/>
        </p:nvGrpSpPr>
        <p:grpSpPr>
          <a:xfrm>
            <a:off x="2750301" y="1881241"/>
            <a:ext cx="8440300" cy="4746705"/>
            <a:chOff x="2750301" y="1881241"/>
            <a:chExt cx="8440300" cy="4746705"/>
          </a:xfrm>
        </p:grpSpPr>
        <p:grpSp>
          <p:nvGrpSpPr>
            <p:cNvPr id="39" name="组合 38">
              <a:extLst>
                <a:ext uri="{FF2B5EF4-FFF2-40B4-BE49-F238E27FC236}">
                  <a16:creationId xmlns:a16="http://schemas.microsoft.com/office/drawing/2014/main" id="{FA056E2D-3623-F28F-F069-5CD6CD0CB231}"/>
                </a:ext>
              </a:extLst>
            </p:cNvPr>
            <p:cNvGrpSpPr/>
            <p:nvPr/>
          </p:nvGrpSpPr>
          <p:grpSpPr>
            <a:xfrm>
              <a:off x="2750301" y="1881241"/>
              <a:ext cx="8325074" cy="2332946"/>
              <a:chOff x="2750301" y="1881241"/>
              <a:chExt cx="8325074" cy="2332946"/>
            </a:xfrm>
          </p:grpSpPr>
          <p:sp>
            <p:nvSpPr>
              <p:cNvPr id="44" name="powerpoint template design by DAJU_PPT正版来源小红书大橘PPT微信DAJU_PPT请勿抄袭搬运！盗版必究！-4"/>
              <p:cNvSpPr/>
              <p:nvPr/>
            </p:nvSpPr>
            <p:spPr>
              <a:xfrm>
                <a:off x="2750301" y="2616165"/>
                <a:ext cx="2016000" cy="50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b="1" spc="300" dirty="0" smtClean="0">
                    <a:solidFill>
                      <a:schemeClr val="bg1"/>
                    </a:solidFill>
                    <a:cs typeface="+mn-ea"/>
                    <a:sym typeface="+mn-lt"/>
                  </a:rPr>
                  <a:t>模型数据参数</a:t>
                </a:r>
                <a:endParaRPr lang="zh-CN" altLang="en-US" b="1" spc="300" dirty="0">
                  <a:solidFill>
                    <a:schemeClr val="bg1"/>
                  </a:solidFill>
                  <a:cs typeface="+mn-ea"/>
                  <a:sym typeface="+mn-lt"/>
                </a:endParaRPr>
              </a:p>
            </p:txBody>
          </p:sp>
          <p:sp>
            <p:nvSpPr>
              <p:cNvPr id="45" name="powerpoint template design by DAJU_PPT正版来源小红书大橘PPT微信DAJU_PPT请勿抄袭搬运！盗版必究！-5"/>
              <p:cNvSpPr/>
              <p:nvPr/>
            </p:nvSpPr>
            <p:spPr>
              <a:xfrm>
                <a:off x="4911630" y="1981199"/>
                <a:ext cx="270552" cy="1899187"/>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6" name="powerpoint template design by DAJU_PPT正版来源小红书大橘PPT微信DAJU_PPT请勿抄袭搬运！盗版必究！-6"/>
              <p:cNvSpPr/>
              <p:nvPr/>
            </p:nvSpPr>
            <p:spPr>
              <a:xfrm>
                <a:off x="5278799" y="1881241"/>
                <a:ext cx="5796576" cy="2332946"/>
              </a:xfrm>
              <a:prstGeom prst="rect">
                <a:avLst/>
              </a:prstGeom>
            </p:spPr>
            <p:txBody>
              <a:bodyPr wrap="square">
                <a:spAutoFit/>
              </a:bodyPr>
              <a:lstStyle/>
              <a:p>
                <a:pPr marL="342900" indent="-342900">
                  <a:lnSpc>
                    <a:spcPct val="130000"/>
                  </a:lnSpc>
                  <a:buFont typeface="+mj-lt"/>
                  <a:buAutoNum type="arabicPeriod"/>
                </a:pPr>
                <a:r>
                  <a:rPr lang="zh-CN" altLang="en-US" sz="1400" dirty="0" smtClean="0">
                    <a:cs typeface="+mn-ea"/>
                    <a:sym typeface="+mn-lt"/>
                  </a:rPr>
                  <a:t>设                                                 为</a:t>
                </a:r>
                <a:r>
                  <a:rPr lang="en-US" altLang="zh-CN" sz="1400" dirty="0" smtClean="0">
                    <a:cs typeface="+mn-ea"/>
                    <a:sym typeface="+mn-lt"/>
                  </a:rPr>
                  <a:t>t</a:t>
                </a:r>
                <a:r>
                  <a:rPr lang="zh-CN" altLang="en-US" sz="1400" dirty="0" smtClean="0">
                    <a:cs typeface="+mn-ea"/>
                    <a:sym typeface="+mn-lt"/>
                  </a:rPr>
                  <a:t>时刻的易感者，潜伏者，感染者，康复者，死亡者以及新增感染者；</a:t>
                </a:r>
                <a:endParaRPr lang="en-US" altLang="zh-CN" sz="1400" dirty="0" smtClean="0">
                  <a:cs typeface="+mn-ea"/>
                  <a:sym typeface="+mn-lt"/>
                </a:endParaRPr>
              </a:p>
              <a:p>
                <a:pPr marL="342900" indent="-342900">
                  <a:lnSpc>
                    <a:spcPct val="130000"/>
                  </a:lnSpc>
                  <a:buFont typeface="+mj-lt"/>
                  <a:buAutoNum type="arabicPeriod"/>
                </a:pPr>
                <a:r>
                  <a:rPr lang="zh-CN" altLang="en-US" sz="1400" dirty="0" smtClean="0">
                    <a:cs typeface="+mn-ea"/>
                    <a:sym typeface="+mn-lt"/>
                  </a:rPr>
                  <a:t>                        为易感人群与携带病毒者在购物消费、工作或其他场合这三种接触方式下被感染的概率，    和      为感染者康复和死亡的概率</a:t>
                </a:r>
                <a:r>
                  <a:rPr lang="zh-CN" altLang="en-US" sz="1400" dirty="0">
                    <a:cs typeface="+mn-ea"/>
                    <a:sym typeface="+mn-lt"/>
                  </a:rPr>
                  <a:t>；</a:t>
                </a:r>
                <a:endParaRPr lang="en-US" altLang="zh-CN" sz="1400" dirty="0" smtClean="0">
                  <a:cs typeface="+mn-ea"/>
                  <a:sym typeface="+mn-lt"/>
                </a:endParaRPr>
              </a:p>
              <a:p>
                <a:pPr marL="342900" indent="-342900">
                  <a:lnSpc>
                    <a:spcPct val="130000"/>
                  </a:lnSpc>
                  <a:buFont typeface="+mj-lt"/>
                  <a:buAutoNum type="arabicPeriod"/>
                </a:pPr>
                <a:r>
                  <a:rPr lang="en-US" altLang="zh-CN" sz="1400" dirty="0" smtClean="0">
                    <a:cs typeface="+mn-ea"/>
                    <a:sym typeface="+mn-lt"/>
                  </a:rPr>
                  <a:t>   </a:t>
                </a:r>
                <a:r>
                  <a:rPr lang="zh-CN" altLang="en-US" sz="1400" dirty="0" smtClean="0">
                    <a:cs typeface="+mn-ea"/>
                    <a:sym typeface="+mn-lt"/>
                  </a:rPr>
                  <a:t>为复阳概率，   为潜伏者转为感染人群的概率。</a:t>
                </a:r>
                <a:endParaRPr lang="en-US" altLang="zh-CN" sz="1400" dirty="0" smtClean="0">
                  <a:cs typeface="+mn-ea"/>
                  <a:sym typeface="+mn-lt"/>
                </a:endParaRPr>
              </a:p>
              <a:p>
                <a:pPr marL="342900" indent="-342900">
                  <a:lnSpc>
                    <a:spcPct val="130000"/>
                  </a:lnSpc>
                  <a:buFont typeface="+mj-lt"/>
                  <a:buAutoNum type="arabicPeriod"/>
                </a:pPr>
                <a:r>
                  <a:rPr lang="en-US" altLang="zh-CN" sz="1400" dirty="0" smtClean="0">
                    <a:cs typeface="+mn-ea"/>
                    <a:sym typeface="+mn-lt"/>
                  </a:rPr>
                  <a:t>                                      </a:t>
                </a:r>
                <a:r>
                  <a:rPr lang="zh-CN" altLang="en-US" sz="1400" dirty="0" smtClean="0">
                    <a:cs typeface="+mn-ea"/>
                    <a:sym typeface="+mn-lt"/>
                  </a:rPr>
                  <a:t>为各类人群的消费时间，                                 为各类人群的工作时间。</a:t>
                </a:r>
                <a:endParaRPr lang="en-US" altLang="zh-CN" sz="1400" dirty="0" smtClean="0">
                  <a:cs typeface="+mn-ea"/>
                  <a:sym typeface="+mn-lt"/>
                </a:endParaRPr>
              </a:p>
            </p:txBody>
          </p:sp>
        </p:grpSp>
        <p:grpSp>
          <p:nvGrpSpPr>
            <p:cNvPr id="40" name="组合 39">
              <a:extLst>
                <a:ext uri="{FF2B5EF4-FFF2-40B4-BE49-F238E27FC236}">
                  <a16:creationId xmlns:a16="http://schemas.microsoft.com/office/drawing/2014/main" id="{C65C0EED-ED60-2C5D-A53F-05E0E708BC41}"/>
                </a:ext>
              </a:extLst>
            </p:cNvPr>
            <p:cNvGrpSpPr/>
            <p:nvPr/>
          </p:nvGrpSpPr>
          <p:grpSpPr>
            <a:xfrm>
              <a:off x="2755822" y="5135230"/>
              <a:ext cx="8434779" cy="1492716"/>
              <a:chOff x="2755822" y="5135230"/>
              <a:chExt cx="8434779" cy="1492716"/>
            </a:xfrm>
          </p:grpSpPr>
          <p:sp>
            <p:nvSpPr>
              <p:cNvPr id="41" name="powerpoint template design by DAJU_PPT正版来源小红书大橘PPT微信DAJU_PPT请勿抄袭搬运！盗版必究！-7"/>
              <p:cNvSpPr/>
              <p:nvPr/>
            </p:nvSpPr>
            <p:spPr>
              <a:xfrm>
                <a:off x="2755822" y="5261286"/>
                <a:ext cx="2016000" cy="671027"/>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b="1" spc="300" dirty="0" smtClean="0">
                    <a:solidFill>
                      <a:schemeClr val="bg1"/>
                    </a:solidFill>
                    <a:cs typeface="+mn-ea"/>
                    <a:sym typeface="+mn-lt"/>
                  </a:rPr>
                  <a:t>扩展</a:t>
                </a:r>
                <a:r>
                  <a:rPr lang="en-US" altLang="zh-CN" b="1" spc="300" dirty="0" smtClean="0">
                    <a:solidFill>
                      <a:schemeClr val="bg1"/>
                    </a:solidFill>
                    <a:cs typeface="+mn-ea"/>
                    <a:sym typeface="+mn-lt"/>
                  </a:rPr>
                  <a:t>STEIRD</a:t>
                </a:r>
                <a:r>
                  <a:rPr lang="zh-CN" altLang="en-US" b="1" spc="300" dirty="0" smtClean="0">
                    <a:solidFill>
                      <a:schemeClr val="bg1"/>
                    </a:solidFill>
                    <a:cs typeface="+mn-ea"/>
                    <a:sym typeface="+mn-lt"/>
                  </a:rPr>
                  <a:t>模型</a:t>
                </a:r>
                <a:endParaRPr lang="zh-CN" altLang="en-US" b="1" spc="300" dirty="0">
                  <a:solidFill>
                    <a:schemeClr val="bg1"/>
                  </a:solidFill>
                  <a:cs typeface="+mn-ea"/>
                  <a:sym typeface="+mn-lt"/>
                </a:endParaRPr>
              </a:p>
            </p:txBody>
          </p:sp>
          <p:sp>
            <p:nvSpPr>
              <p:cNvPr id="42" name="powerpoint template design by DAJU_PPT正版来源小红书大橘PPT微信DAJU_PPT请勿抄袭搬运！盗版必究！-8"/>
              <p:cNvSpPr/>
              <p:nvPr/>
            </p:nvSpPr>
            <p:spPr>
              <a:xfrm>
                <a:off x="5016760" y="5233348"/>
                <a:ext cx="212492" cy="709666"/>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powerpoint template design by DAJU_PPT正版来源小红书大橘PPT微信DAJU_PPT请勿抄袭搬运！盗版必究！-9"/>
              <p:cNvSpPr/>
              <p:nvPr/>
            </p:nvSpPr>
            <p:spPr>
              <a:xfrm>
                <a:off x="5394025" y="5135230"/>
                <a:ext cx="5796576" cy="1492716"/>
              </a:xfrm>
              <a:prstGeom prst="rect">
                <a:avLst/>
              </a:prstGeom>
            </p:spPr>
            <p:txBody>
              <a:bodyPr wrap="square">
                <a:spAutoFit/>
              </a:bodyPr>
              <a:lstStyle/>
              <a:p>
                <a:pPr marL="342900" indent="-342900">
                  <a:lnSpc>
                    <a:spcPct val="130000"/>
                  </a:lnSpc>
                  <a:buFont typeface="+mj-lt"/>
                  <a:buAutoNum type="arabicPeriod"/>
                </a:pPr>
                <a:r>
                  <a:rPr lang="en-US" altLang="zh-CN" sz="1400" dirty="0">
                    <a:cs typeface="+mn-ea"/>
                    <a:sym typeface="+mn-lt"/>
                  </a:rPr>
                  <a:t> </a:t>
                </a:r>
                <a:r>
                  <a:rPr lang="en-US" altLang="zh-CN" sz="1400" dirty="0" smtClean="0">
                    <a:cs typeface="+mn-ea"/>
                    <a:sym typeface="+mn-lt"/>
                  </a:rPr>
                  <a:t>    </a:t>
                </a:r>
                <a:r>
                  <a:rPr lang="zh-CN" altLang="en-US" sz="1400" dirty="0" smtClean="0">
                    <a:cs typeface="+mn-ea"/>
                    <a:sym typeface="+mn-lt"/>
                  </a:rPr>
                  <a:t>为</a:t>
                </a:r>
                <a:r>
                  <a:rPr lang="en-US" altLang="zh-CN" sz="1400" dirty="0" smtClean="0">
                    <a:cs typeface="+mn-ea"/>
                    <a:sym typeface="+mn-lt"/>
                  </a:rPr>
                  <a:t>t</a:t>
                </a:r>
                <a:r>
                  <a:rPr lang="zh-CN" altLang="en-US" sz="1400" dirty="0" smtClean="0">
                    <a:cs typeface="+mn-ea"/>
                    <a:sym typeface="+mn-lt"/>
                  </a:rPr>
                  <a:t>时刻易感者与潜伏者和感染者接触并感染的概率，其中</a:t>
                </a:r>
                <a:endParaRPr lang="en-US" altLang="zh-CN" sz="1400" dirty="0" smtClean="0">
                  <a:cs typeface="+mn-ea"/>
                  <a:sym typeface="+mn-lt"/>
                </a:endParaRPr>
              </a:p>
              <a:p>
                <a:pPr marL="342900" indent="-342900">
                  <a:lnSpc>
                    <a:spcPct val="130000"/>
                  </a:lnSpc>
                  <a:buFont typeface="+mj-lt"/>
                  <a:buAutoNum type="arabicPeriod"/>
                </a:pPr>
                <a:endParaRPr lang="en-US" altLang="zh-CN" sz="1400" dirty="0">
                  <a:cs typeface="+mn-ea"/>
                  <a:sym typeface="+mn-lt"/>
                </a:endParaRPr>
              </a:p>
              <a:p>
                <a:pPr marL="342900" indent="-342900">
                  <a:lnSpc>
                    <a:spcPct val="130000"/>
                  </a:lnSpc>
                  <a:buFont typeface="+mj-lt"/>
                  <a:buAutoNum type="arabicPeriod"/>
                </a:pPr>
                <a:r>
                  <a:rPr lang="zh-CN" altLang="en-US" sz="1400" dirty="0" smtClean="0">
                    <a:cs typeface="+mn-ea"/>
                    <a:sym typeface="+mn-lt"/>
                  </a:rPr>
                  <a:t>                              为各类人群的状态</a:t>
                </a:r>
                <a:endParaRPr lang="en-US" altLang="zh-CN" sz="1400" dirty="0">
                  <a:cs typeface="+mn-ea"/>
                  <a:sym typeface="+mn-lt"/>
                </a:endParaRPr>
              </a:p>
              <a:p>
                <a:pPr marL="342900" indent="-342900">
                  <a:lnSpc>
                    <a:spcPct val="130000"/>
                  </a:lnSpc>
                  <a:buFont typeface="+mj-lt"/>
                  <a:buAutoNum type="arabicPeriod"/>
                </a:pPr>
                <a:endParaRPr lang="en-US" altLang="zh-CN" sz="1400" dirty="0" smtClean="0">
                  <a:cs typeface="+mn-ea"/>
                  <a:sym typeface="+mn-lt"/>
                </a:endParaRPr>
              </a:p>
              <a:p>
                <a:pPr>
                  <a:lnSpc>
                    <a:spcPct val="130000"/>
                  </a:lnSpc>
                </a:pPr>
                <a:endParaRPr lang="zh-CN" altLang="en-US" sz="1400" dirty="0">
                  <a:cs typeface="+mn-ea"/>
                  <a:sym typeface="+mn-lt"/>
                </a:endParaRPr>
              </a:p>
            </p:txBody>
          </p:sp>
        </p:grpSp>
      </p:grpSp>
      <p:sp>
        <p:nvSpPr>
          <p:cNvPr id="47" name="灯片编号占位符 17">
            <a:extLst>
              <a:ext uri="{FF2B5EF4-FFF2-40B4-BE49-F238E27FC236}">
                <a16:creationId xmlns:a16="http://schemas.microsoft.com/office/drawing/2014/main" id="{02C814CF-34A2-3458-73CC-A8D852F0D82B}"/>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11</a:t>
            </a:fld>
            <a:endParaRPr lang="zh-CN" altLang="en-US"/>
          </a:p>
        </p:txBody>
      </p:sp>
      <p:pic>
        <p:nvPicPr>
          <p:cNvPr id="13" name="图片 12"/>
          <p:cNvPicPr>
            <a:picLocks noChangeAspect="1"/>
          </p:cNvPicPr>
          <p:nvPr/>
        </p:nvPicPr>
        <p:blipFill>
          <a:blip r:embed="rId5"/>
          <a:stretch>
            <a:fillRect/>
          </a:stretch>
        </p:blipFill>
        <p:spPr>
          <a:xfrm>
            <a:off x="5939638" y="1850236"/>
            <a:ext cx="2352675" cy="371475"/>
          </a:xfrm>
          <a:prstGeom prst="rect">
            <a:avLst/>
          </a:prstGeom>
        </p:spPr>
      </p:pic>
      <p:pic>
        <p:nvPicPr>
          <p:cNvPr id="15" name="图片 14"/>
          <p:cNvPicPr>
            <a:picLocks noChangeAspect="1"/>
          </p:cNvPicPr>
          <p:nvPr/>
        </p:nvPicPr>
        <p:blipFill>
          <a:blip r:embed="rId6"/>
          <a:stretch>
            <a:fillRect/>
          </a:stretch>
        </p:blipFill>
        <p:spPr>
          <a:xfrm>
            <a:off x="5694680" y="2510851"/>
            <a:ext cx="1166910" cy="214860"/>
          </a:xfrm>
          <a:prstGeom prst="rect">
            <a:avLst/>
          </a:prstGeom>
        </p:spPr>
      </p:pic>
      <p:pic>
        <p:nvPicPr>
          <p:cNvPr id="16" name="图片 15"/>
          <p:cNvPicPr>
            <a:picLocks noChangeAspect="1"/>
          </p:cNvPicPr>
          <p:nvPr/>
        </p:nvPicPr>
        <p:blipFill>
          <a:blip r:embed="rId7"/>
          <a:stretch>
            <a:fillRect/>
          </a:stretch>
        </p:blipFill>
        <p:spPr>
          <a:xfrm>
            <a:off x="8485501" y="2813370"/>
            <a:ext cx="250198" cy="208499"/>
          </a:xfrm>
          <a:prstGeom prst="rect">
            <a:avLst/>
          </a:prstGeom>
        </p:spPr>
      </p:pic>
      <p:pic>
        <p:nvPicPr>
          <p:cNvPr id="17" name="图片 16"/>
          <p:cNvPicPr>
            <a:picLocks noChangeAspect="1"/>
          </p:cNvPicPr>
          <p:nvPr/>
        </p:nvPicPr>
        <p:blipFill>
          <a:blip r:embed="rId8"/>
          <a:stretch>
            <a:fillRect/>
          </a:stretch>
        </p:blipFill>
        <p:spPr>
          <a:xfrm>
            <a:off x="8975117" y="2813370"/>
            <a:ext cx="248524" cy="200200"/>
          </a:xfrm>
          <a:prstGeom prst="rect">
            <a:avLst/>
          </a:prstGeom>
        </p:spPr>
      </p:pic>
      <p:pic>
        <p:nvPicPr>
          <p:cNvPr id="18" name="图片 17"/>
          <p:cNvPicPr>
            <a:picLocks noChangeAspect="1"/>
          </p:cNvPicPr>
          <p:nvPr/>
        </p:nvPicPr>
        <p:blipFill>
          <a:blip r:embed="rId9"/>
          <a:stretch>
            <a:fillRect/>
          </a:stretch>
        </p:blipFill>
        <p:spPr>
          <a:xfrm>
            <a:off x="5694680" y="3300287"/>
            <a:ext cx="150812" cy="271462"/>
          </a:xfrm>
          <a:prstGeom prst="rect">
            <a:avLst/>
          </a:prstGeom>
        </p:spPr>
      </p:pic>
      <p:pic>
        <p:nvPicPr>
          <p:cNvPr id="19" name="图片 18"/>
          <p:cNvPicPr>
            <a:picLocks noChangeAspect="1"/>
          </p:cNvPicPr>
          <p:nvPr/>
        </p:nvPicPr>
        <p:blipFill>
          <a:blip r:embed="rId10"/>
          <a:stretch>
            <a:fillRect/>
          </a:stretch>
        </p:blipFill>
        <p:spPr>
          <a:xfrm>
            <a:off x="6861590" y="3355321"/>
            <a:ext cx="195663" cy="184991"/>
          </a:xfrm>
          <a:prstGeom prst="rect">
            <a:avLst/>
          </a:prstGeom>
        </p:spPr>
      </p:pic>
      <p:pic>
        <p:nvPicPr>
          <p:cNvPr id="20" name="图片 19"/>
          <p:cNvPicPr>
            <a:picLocks noChangeAspect="1"/>
          </p:cNvPicPr>
          <p:nvPr/>
        </p:nvPicPr>
        <p:blipFill>
          <a:blip r:embed="rId11"/>
          <a:stretch>
            <a:fillRect/>
          </a:stretch>
        </p:blipFill>
        <p:spPr>
          <a:xfrm>
            <a:off x="5694680" y="3625472"/>
            <a:ext cx="1863513" cy="254915"/>
          </a:xfrm>
          <a:prstGeom prst="rect">
            <a:avLst/>
          </a:prstGeom>
        </p:spPr>
      </p:pic>
      <p:pic>
        <p:nvPicPr>
          <p:cNvPr id="21" name="图片 20"/>
          <p:cNvPicPr>
            <a:picLocks noChangeAspect="1"/>
          </p:cNvPicPr>
          <p:nvPr/>
        </p:nvPicPr>
        <p:blipFill>
          <a:blip r:embed="rId12"/>
          <a:stretch>
            <a:fillRect/>
          </a:stretch>
        </p:blipFill>
        <p:spPr>
          <a:xfrm>
            <a:off x="9510207" y="3601464"/>
            <a:ext cx="1680394" cy="264185"/>
          </a:xfrm>
          <a:prstGeom prst="rect">
            <a:avLst/>
          </a:prstGeom>
        </p:spPr>
      </p:pic>
      <p:pic>
        <p:nvPicPr>
          <p:cNvPr id="22" name="图片 21"/>
          <p:cNvPicPr>
            <a:picLocks noChangeAspect="1"/>
          </p:cNvPicPr>
          <p:nvPr/>
        </p:nvPicPr>
        <p:blipFill>
          <a:blip r:embed="rId13"/>
          <a:stretch>
            <a:fillRect/>
          </a:stretch>
        </p:blipFill>
        <p:spPr>
          <a:xfrm>
            <a:off x="5806423" y="5233348"/>
            <a:ext cx="193232" cy="193232"/>
          </a:xfrm>
          <a:prstGeom prst="rect">
            <a:avLst/>
          </a:prstGeom>
        </p:spPr>
      </p:pic>
      <p:pic>
        <p:nvPicPr>
          <p:cNvPr id="23" name="图片 22"/>
          <p:cNvPicPr>
            <a:picLocks noChangeAspect="1"/>
          </p:cNvPicPr>
          <p:nvPr/>
        </p:nvPicPr>
        <p:blipFill>
          <a:blip r:embed="rId14"/>
          <a:stretch>
            <a:fillRect/>
          </a:stretch>
        </p:blipFill>
        <p:spPr>
          <a:xfrm>
            <a:off x="5806423" y="5475699"/>
            <a:ext cx="5640336" cy="220469"/>
          </a:xfrm>
          <a:prstGeom prst="rect">
            <a:avLst/>
          </a:prstGeom>
        </p:spPr>
      </p:pic>
      <p:pic>
        <p:nvPicPr>
          <p:cNvPr id="24" name="图片 23"/>
          <p:cNvPicPr>
            <a:picLocks noChangeAspect="1"/>
          </p:cNvPicPr>
          <p:nvPr/>
        </p:nvPicPr>
        <p:blipFill>
          <a:blip r:embed="rId15"/>
          <a:stretch>
            <a:fillRect/>
          </a:stretch>
        </p:blipFill>
        <p:spPr>
          <a:xfrm>
            <a:off x="5845492" y="5768562"/>
            <a:ext cx="1458860" cy="21309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2.1 SEIR</a:t>
            </a:r>
            <a:r>
              <a:rPr lang="zh-CN" altLang="en-US" dirty="0" smtClean="0">
                <a:sym typeface="+mn-lt"/>
              </a:rPr>
              <a:t>模型</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47" name="灯片编号占位符 17">
            <a:extLst>
              <a:ext uri="{FF2B5EF4-FFF2-40B4-BE49-F238E27FC236}">
                <a16:creationId xmlns:a16="http://schemas.microsoft.com/office/drawing/2014/main" id="{02C814CF-34A2-3458-73CC-A8D852F0D82B}"/>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12</a:t>
            </a:fld>
            <a:endParaRPr lang="zh-CN" altLang="en-US"/>
          </a:p>
        </p:txBody>
      </p:sp>
      <p:pic>
        <p:nvPicPr>
          <p:cNvPr id="14" name="图片 13"/>
          <p:cNvPicPr>
            <a:picLocks noChangeAspect="1"/>
          </p:cNvPicPr>
          <p:nvPr/>
        </p:nvPicPr>
        <p:blipFill>
          <a:blip r:embed="rId5"/>
          <a:stretch>
            <a:fillRect/>
          </a:stretch>
        </p:blipFill>
        <p:spPr>
          <a:xfrm>
            <a:off x="473580" y="1916167"/>
            <a:ext cx="4921252" cy="2488780"/>
          </a:xfrm>
          <a:prstGeom prst="rect">
            <a:avLst/>
          </a:prstGeom>
        </p:spPr>
      </p:pic>
      <p:pic>
        <p:nvPicPr>
          <p:cNvPr id="25" name="图片 24"/>
          <p:cNvPicPr>
            <a:picLocks noChangeAspect="1"/>
          </p:cNvPicPr>
          <p:nvPr/>
        </p:nvPicPr>
        <p:blipFill>
          <a:blip r:embed="rId6"/>
          <a:stretch>
            <a:fillRect/>
          </a:stretch>
        </p:blipFill>
        <p:spPr>
          <a:xfrm>
            <a:off x="5962528" y="2190449"/>
            <a:ext cx="5702424" cy="1940215"/>
          </a:xfrm>
          <a:prstGeom prst="rect">
            <a:avLst/>
          </a:prstGeom>
        </p:spPr>
      </p:pic>
      <p:sp>
        <p:nvSpPr>
          <p:cNvPr id="48" name="powerpoint template design by DAJU_PPT正版来源小红书大橘PPT微信DAJU_PPT请勿抄袭搬运！盗版必究！-6"/>
          <p:cNvSpPr/>
          <p:nvPr/>
        </p:nvSpPr>
        <p:spPr>
          <a:xfrm>
            <a:off x="5962528" y="1892188"/>
            <a:ext cx="5796576" cy="343235"/>
          </a:xfrm>
          <a:prstGeom prst="rect">
            <a:avLst/>
          </a:prstGeom>
        </p:spPr>
        <p:txBody>
          <a:bodyPr wrap="square">
            <a:spAutoFit/>
          </a:bodyPr>
          <a:lstStyle/>
          <a:p>
            <a:pPr>
              <a:lnSpc>
                <a:spcPct val="130000"/>
              </a:lnSpc>
            </a:pPr>
            <a:r>
              <a:rPr lang="en-US" altLang="zh-CN" sz="1400" b="1" dirty="0" smtClean="0">
                <a:solidFill>
                  <a:srgbClr val="FF0000"/>
                </a:solidFill>
                <a:cs typeface="+mn-ea"/>
                <a:sym typeface="+mn-lt"/>
              </a:rPr>
              <a:t>STEIR</a:t>
            </a:r>
            <a:r>
              <a:rPr lang="zh-CN" altLang="en-US" sz="1400" b="1" dirty="0" smtClean="0">
                <a:solidFill>
                  <a:srgbClr val="FF0000"/>
                </a:solidFill>
                <a:cs typeface="+mn-ea"/>
                <a:sym typeface="+mn-lt"/>
              </a:rPr>
              <a:t>模型方程组</a:t>
            </a:r>
            <a:endParaRPr lang="zh-CN" altLang="en-US" sz="1400" b="1" dirty="0">
              <a:solidFill>
                <a:srgbClr val="FF0000"/>
              </a:solidFill>
              <a:cs typeface="+mn-ea"/>
              <a:sym typeface="+mn-lt"/>
            </a:endParaRPr>
          </a:p>
        </p:txBody>
      </p:sp>
    </p:spTree>
    <p:extLst>
      <p:ext uri="{BB962C8B-B14F-4D97-AF65-F5344CB8AC3E}">
        <p14:creationId xmlns:p14="http://schemas.microsoft.com/office/powerpoint/2010/main" val="2543589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2.2 </a:t>
            </a:r>
            <a:r>
              <a:rPr lang="zh-CN" altLang="en-US" dirty="0" smtClean="0">
                <a:sym typeface="+mn-lt"/>
              </a:rPr>
              <a:t>效用模型</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36" name="powerpoint template design by DAJU_PPT正版来源小红书大橘PPT微信DAJU_PPT请勿抄袭搬运！盗版必究！"/>
          <p:cNvSpPr/>
          <p:nvPr/>
        </p:nvSpPr>
        <p:spPr>
          <a:xfrm>
            <a:off x="1391920" y="2673416"/>
            <a:ext cx="615268" cy="2852058"/>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b="1" spc="300" dirty="0" smtClean="0">
                <a:solidFill>
                  <a:schemeClr val="bg1"/>
                </a:solidFill>
                <a:cs typeface="+mn-ea"/>
                <a:sym typeface="+mn-lt"/>
              </a:rPr>
              <a:t>效用</a:t>
            </a:r>
            <a:endParaRPr lang="en-US" altLang="zh-CN" sz="2000" b="1" spc="300" dirty="0">
              <a:solidFill>
                <a:schemeClr val="bg1"/>
              </a:solidFill>
              <a:cs typeface="+mn-ea"/>
              <a:sym typeface="+mn-lt"/>
            </a:endParaRPr>
          </a:p>
          <a:p>
            <a:pPr algn="ctr"/>
            <a:r>
              <a:rPr lang="zh-CN" altLang="en-US" sz="2000" b="1" spc="300" dirty="0" smtClean="0">
                <a:solidFill>
                  <a:schemeClr val="bg1"/>
                </a:solidFill>
                <a:cs typeface="+mn-ea"/>
                <a:sym typeface="+mn-lt"/>
              </a:rPr>
              <a:t>模型</a:t>
            </a:r>
            <a:endParaRPr lang="zh-CN" altLang="en-US" sz="2000" b="1" spc="300" dirty="0">
              <a:solidFill>
                <a:schemeClr val="bg1"/>
              </a:solidFill>
              <a:cs typeface="+mn-ea"/>
              <a:sym typeface="+mn-lt"/>
            </a:endParaRPr>
          </a:p>
        </p:txBody>
      </p:sp>
      <p:sp>
        <p:nvSpPr>
          <p:cNvPr id="37" name="powerpoint template design by DAJU_PPT正版来源小红书大橘PPT微信DAJU_PPT请勿抄袭搬运！盗版必究！"/>
          <p:cNvSpPr/>
          <p:nvPr/>
        </p:nvSpPr>
        <p:spPr>
          <a:xfrm>
            <a:off x="2245635" y="2138197"/>
            <a:ext cx="475766" cy="3922496"/>
          </a:xfrm>
          <a:prstGeom prst="leftBrace">
            <a:avLst>
              <a:gd name="adj1" fmla="val 544791"/>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38" name="powerpoint template design by DAJU_PPT正版来源小红书大橘PPT微信DAJU_PPT请勿抄袭搬运！盗版必究！">
            <a:extLst>
              <a:ext uri="{FF2B5EF4-FFF2-40B4-BE49-F238E27FC236}">
                <a16:creationId xmlns:a16="http://schemas.microsoft.com/office/drawing/2014/main" id="{F4B315F2-9DCE-9534-2FE6-5FE54308CAC3}"/>
              </a:ext>
            </a:extLst>
          </p:cNvPr>
          <p:cNvGrpSpPr/>
          <p:nvPr/>
        </p:nvGrpSpPr>
        <p:grpSpPr>
          <a:xfrm>
            <a:off x="2721401" y="1845061"/>
            <a:ext cx="8469200" cy="4511289"/>
            <a:chOff x="2721401" y="1845061"/>
            <a:chExt cx="8469200" cy="4511289"/>
          </a:xfrm>
        </p:grpSpPr>
        <p:grpSp>
          <p:nvGrpSpPr>
            <p:cNvPr id="39" name="组合 38">
              <a:extLst>
                <a:ext uri="{FF2B5EF4-FFF2-40B4-BE49-F238E27FC236}">
                  <a16:creationId xmlns:a16="http://schemas.microsoft.com/office/drawing/2014/main" id="{FA056E2D-3623-F28F-F069-5CD6CD0CB231}"/>
                </a:ext>
              </a:extLst>
            </p:cNvPr>
            <p:cNvGrpSpPr/>
            <p:nvPr/>
          </p:nvGrpSpPr>
          <p:grpSpPr>
            <a:xfrm>
              <a:off x="2721401" y="1845061"/>
              <a:ext cx="8353974" cy="1257300"/>
              <a:chOff x="2721401" y="1845061"/>
              <a:chExt cx="8353974" cy="1257300"/>
            </a:xfrm>
          </p:grpSpPr>
          <p:sp>
            <p:nvSpPr>
              <p:cNvPr id="44" name="powerpoint template design by DAJU_PPT正版来源小红书大橘PPT微信DAJU_PPT请勿抄袭搬运！盗版必究！-4"/>
              <p:cNvSpPr/>
              <p:nvPr/>
            </p:nvSpPr>
            <p:spPr>
              <a:xfrm>
                <a:off x="2721401" y="2221711"/>
                <a:ext cx="2016000" cy="50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b="1" spc="300" dirty="0" smtClean="0">
                    <a:solidFill>
                      <a:schemeClr val="bg1"/>
                    </a:solidFill>
                    <a:cs typeface="+mn-ea"/>
                    <a:sym typeface="+mn-lt"/>
                  </a:rPr>
                  <a:t>效用函数</a:t>
                </a:r>
                <a:endParaRPr lang="zh-CN" altLang="en-US" b="1" spc="300" dirty="0">
                  <a:solidFill>
                    <a:schemeClr val="bg1"/>
                  </a:solidFill>
                  <a:cs typeface="+mn-ea"/>
                  <a:sym typeface="+mn-lt"/>
                </a:endParaRPr>
              </a:p>
            </p:txBody>
          </p:sp>
          <p:sp>
            <p:nvSpPr>
              <p:cNvPr id="45" name="powerpoint template design by DAJU_PPT正版来源小红书大橘PPT微信DAJU_PPT请勿抄袭搬运！盗版必究！-5"/>
              <p:cNvSpPr/>
              <p:nvPr/>
            </p:nvSpPr>
            <p:spPr>
              <a:xfrm>
                <a:off x="4911630" y="1845061"/>
                <a:ext cx="180000" cy="1257300"/>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6" name="powerpoint template design by DAJU_PPT正版来源小红书大橘PPT微信DAJU_PPT请勿抄袭搬运！盗版必究！-6"/>
              <p:cNvSpPr/>
              <p:nvPr/>
            </p:nvSpPr>
            <p:spPr>
              <a:xfrm>
                <a:off x="5278799" y="1881241"/>
                <a:ext cx="5796576" cy="1126462"/>
              </a:xfrm>
              <a:prstGeom prst="rect">
                <a:avLst/>
              </a:prstGeom>
            </p:spPr>
            <p:txBody>
              <a:bodyPr wrap="square">
                <a:spAutoFit/>
              </a:bodyPr>
              <a:lstStyle/>
              <a:p>
                <a:pPr marL="342900" indent="-342900">
                  <a:lnSpc>
                    <a:spcPct val="130000"/>
                  </a:lnSpc>
                  <a:buFont typeface="+mj-lt"/>
                  <a:buAutoNum type="arabicPeriod"/>
                </a:pPr>
                <a:r>
                  <a:rPr lang="zh-CN" altLang="en-US" sz="1400" dirty="0" smtClean="0">
                    <a:cs typeface="+mn-ea"/>
                    <a:sym typeface="+mn-lt"/>
                  </a:rPr>
                  <a:t>设最大化目标函数为：                          ，其中，</a:t>
                </a:r>
                <a:endParaRPr lang="en-US" altLang="zh-CN" sz="1400" dirty="0" smtClean="0">
                  <a:cs typeface="+mn-ea"/>
                  <a:sym typeface="+mn-lt"/>
                </a:endParaRPr>
              </a:p>
              <a:p>
                <a:pPr marL="342900" indent="-342900">
                  <a:lnSpc>
                    <a:spcPct val="350000"/>
                  </a:lnSpc>
                  <a:buFont typeface="+mj-lt"/>
                  <a:buAutoNum type="arabicPeriod"/>
                </a:pPr>
                <a:r>
                  <a:rPr lang="zh-CN" altLang="en-US" sz="1400" dirty="0" smtClean="0">
                    <a:cs typeface="+mn-ea"/>
                    <a:sym typeface="+mn-lt"/>
                  </a:rPr>
                  <a:t>设瞬时效用函数为：                                  ，其中，</a:t>
                </a:r>
                <a:endParaRPr lang="zh-CN" altLang="en-US" sz="1400" dirty="0">
                  <a:cs typeface="+mn-ea"/>
                  <a:sym typeface="+mn-lt"/>
                </a:endParaRPr>
              </a:p>
            </p:txBody>
          </p:sp>
        </p:grpSp>
        <p:grpSp>
          <p:nvGrpSpPr>
            <p:cNvPr id="40" name="组合 39">
              <a:extLst>
                <a:ext uri="{FF2B5EF4-FFF2-40B4-BE49-F238E27FC236}">
                  <a16:creationId xmlns:a16="http://schemas.microsoft.com/office/drawing/2014/main" id="{C65C0EED-ED60-2C5D-A53F-05E0E708BC41}"/>
                </a:ext>
              </a:extLst>
            </p:cNvPr>
            <p:cNvGrpSpPr/>
            <p:nvPr/>
          </p:nvGrpSpPr>
          <p:grpSpPr>
            <a:xfrm>
              <a:off x="2836627" y="5099050"/>
              <a:ext cx="8353974" cy="1257300"/>
              <a:chOff x="2836627" y="5099050"/>
              <a:chExt cx="8353974" cy="1257300"/>
            </a:xfrm>
          </p:grpSpPr>
          <p:sp>
            <p:nvSpPr>
              <p:cNvPr id="41" name="powerpoint template design by DAJU_PPT正版来源小红书大橘PPT微信DAJU_PPT请勿抄袭搬运！盗版必究！-7"/>
              <p:cNvSpPr/>
              <p:nvPr/>
            </p:nvSpPr>
            <p:spPr>
              <a:xfrm>
                <a:off x="2836627" y="5475699"/>
                <a:ext cx="2016000" cy="671027"/>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b="1" spc="300" dirty="0" smtClean="0">
                    <a:solidFill>
                      <a:schemeClr val="bg1"/>
                    </a:solidFill>
                    <a:cs typeface="+mn-ea"/>
                    <a:sym typeface="+mn-lt"/>
                  </a:rPr>
                  <a:t>模型约束及</a:t>
                </a:r>
                <a:endParaRPr lang="en-US" altLang="zh-CN" b="1" spc="300" dirty="0" smtClean="0">
                  <a:solidFill>
                    <a:schemeClr val="bg1"/>
                  </a:solidFill>
                  <a:cs typeface="+mn-ea"/>
                  <a:sym typeface="+mn-lt"/>
                </a:endParaRPr>
              </a:p>
              <a:p>
                <a:pPr algn="ctr"/>
                <a:r>
                  <a:rPr lang="zh-CN" altLang="en-US" b="1" spc="300" dirty="0" smtClean="0">
                    <a:solidFill>
                      <a:schemeClr val="bg1"/>
                    </a:solidFill>
                    <a:cs typeface="+mn-ea"/>
                    <a:sym typeface="+mn-lt"/>
                  </a:rPr>
                  <a:t>控制</a:t>
                </a:r>
                <a:endParaRPr lang="zh-CN" altLang="en-US" b="1" spc="300" dirty="0">
                  <a:solidFill>
                    <a:schemeClr val="bg1"/>
                  </a:solidFill>
                  <a:cs typeface="+mn-ea"/>
                  <a:sym typeface="+mn-lt"/>
                </a:endParaRPr>
              </a:p>
            </p:txBody>
          </p:sp>
          <p:sp>
            <p:nvSpPr>
              <p:cNvPr id="42" name="powerpoint template design by DAJU_PPT正版来源小红书大橘PPT微信DAJU_PPT请勿抄袭搬运！盗版必究！-8"/>
              <p:cNvSpPr/>
              <p:nvPr/>
            </p:nvSpPr>
            <p:spPr>
              <a:xfrm>
                <a:off x="5026856" y="5099050"/>
                <a:ext cx="180000" cy="1257300"/>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powerpoint template design by DAJU_PPT正版来源小红书大橘PPT微信DAJU_PPT请勿抄袭搬运！盗版必究！-9"/>
              <p:cNvSpPr/>
              <p:nvPr/>
            </p:nvSpPr>
            <p:spPr>
              <a:xfrm>
                <a:off x="5394025" y="5135230"/>
                <a:ext cx="5796576" cy="1212640"/>
              </a:xfrm>
              <a:prstGeom prst="rect">
                <a:avLst/>
              </a:prstGeom>
            </p:spPr>
            <p:txBody>
              <a:bodyPr wrap="square">
                <a:spAutoFit/>
              </a:bodyPr>
              <a:lstStyle/>
              <a:p>
                <a:pPr>
                  <a:lnSpc>
                    <a:spcPct val="130000"/>
                  </a:lnSpc>
                </a:pPr>
                <a:r>
                  <a:rPr lang="zh-CN" altLang="en-US" sz="1400" dirty="0" smtClean="0">
                    <a:cs typeface="+mn-ea"/>
                    <a:sym typeface="+mn-lt"/>
                  </a:rPr>
                  <a:t>设易感者、潜伏者、感染者、康复者</a:t>
                </a:r>
                <a:endParaRPr lang="en-US" altLang="zh-CN" sz="1400" dirty="0" smtClean="0">
                  <a:cs typeface="+mn-ea"/>
                  <a:sym typeface="+mn-lt"/>
                </a:endParaRPr>
              </a:p>
              <a:p>
                <a:pPr>
                  <a:lnSpc>
                    <a:spcPct val="130000"/>
                  </a:lnSpc>
                </a:pPr>
                <a:r>
                  <a:rPr lang="zh-CN" altLang="en-US" sz="1400" dirty="0" smtClean="0">
                    <a:cs typeface="+mn-ea"/>
                    <a:sym typeface="+mn-lt"/>
                  </a:rPr>
                  <a:t>单位时间</a:t>
                </a:r>
                <a:r>
                  <a:rPr lang="en-US" altLang="zh-CN" sz="1400" dirty="0" smtClean="0">
                    <a:cs typeface="+mn-ea"/>
                    <a:sym typeface="+mn-lt"/>
                  </a:rPr>
                  <a:t>t</a:t>
                </a:r>
                <a:r>
                  <a:rPr lang="zh-CN" altLang="en-US" sz="1400" dirty="0" smtClean="0">
                    <a:cs typeface="+mn-ea"/>
                    <a:sym typeface="+mn-lt"/>
                  </a:rPr>
                  <a:t>时效用预算约束为：</a:t>
                </a:r>
                <a:endParaRPr lang="en-US" altLang="zh-CN" sz="1400" dirty="0" smtClean="0">
                  <a:cs typeface="+mn-ea"/>
                  <a:sym typeface="+mn-lt"/>
                </a:endParaRPr>
              </a:p>
              <a:p>
                <a:pPr>
                  <a:lnSpc>
                    <a:spcPct val="130000"/>
                  </a:lnSpc>
                </a:pPr>
                <a:r>
                  <a:rPr lang="zh-CN" altLang="en-US" sz="1400" dirty="0" smtClean="0">
                    <a:cs typeface="+mn-ea"/>
                    <a:sym typeface="+mn-lt"/>
                  </a:rPr>
                  <a:t>其中，     为</a:t>
                </a:r>
                <a:r>
                  <a:rPr lang="en-US" altLang="zh-CN" sz="1400" dirty="0" smtClean="0">
                    <a:cs typeface="+mn-ea"/>
                    <a:sym typeface="+mn-lt"/>
                  </a:rPr>
                  <a:t>t</a:t>
                </a:r>
                <a:r>
                  <a:rPr lang="zh-CN" altLang="en-US" sz="1400" dirty="0" smtClean="0">
                    <a:cs typeface="+mn-ea"/>
                    <a:sym typeface="+mn-lt"/>
                  </a:rPr>
                  <a:t>时刻的遏制率，</a:t>
                </a:r>
                <a:endParaRPr lang="en-US" altLang="zh-CN" sz="1400" dirty="0" smtClean="0">
                  <a:cs typeface="+mn-ea"/>
                  <a:sym typeface="+mn-lt"/>
                </a:endParaRPr>
              </a:p>
              <a:p>
                <a:pPr>
                  <a:lnSpc>
                    <a:spcPct val="130000"/>
                  </a:lnSpc>
                </a:pPr>
                <a:r>
                  <a:rPr lang="en-US" altLang="zh-CN" sz="1400" dirty="0" smtClean="0">
                    <a:cs typeface="+mn-ea"/>
                    <a:sym typeface="+mn-lt"/>
                  </a:rPr>
                  <a:t>       </a:t>
                </a:r>
                <a:r>
                  <a:rPr lang="zh-CN" altLang="en-US" sz="1400" dirty="0" smtClean="0">
                    <a:cs typeface="+mn-ea"/>
                    <a:sym typeface="+mn-lt"/>
                  </a:rPr>
                  <a:t>表示对易感者工作时间进行管理的控制劳动生产率。  </a:t>
                </a:r>
                <a:endParaRPr lang="zh-CN" altLang="en-US" sz="1400" dirty="0">
                  <a:cs typeface="+mn-ea"/>
                  <a:sym typeface="+mn-lt"/>
                </a:endParaRPr>
              </a:p>
            </p:txBody>
          </p:sp>
        </p:grpSp>
      </p:grpSp>
      <p:sp>
        <p:nvSpPr>
          <p:cNvPr id="47" name="灯片编号占位符 17">
            <a:extLst>
              <a:ext uri="{FF2B5EF4-FFF2-40B4-BE49-F238E27FC236}">
                <a16:creationId xmlns:a16="http://schemas.microsoft.com/office/drawing/2014/main" id="{02C814CF-34A2-3458-73CC-A8D852F0D82B}"/>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13</a:t>
            </a:fld>
            <a:endParaRPr lang="zh-CN" altLang="en-US"/>
          </a:p>
        </p:txBody>
      </p:sp>
      <p:pic>
        <p:nvPicPr>
          <p:cNvPr id="13" name="图片 12"/>
          <p:cNvPicPr>
            <a:picLocks noChangeAspect="1"/>
          </p:cNvPicPr>
          <p:nvPr/>
        </p:nvPicPr>
        <p:blipFill>
          <a:blip r:embed="rId5"/>
          <a:stretch>
            <a:fillRect/>
          </a:stretch>
        </p:blipFill>
        <p:spPr>
          <a:xfrm>
            <a:off x="7459133" y="1845061"/>
            <a:ext cx="1273516" cy="412201"/>
          </a:xfrm>
          <a:prstGeom prst="rect">
            <a:avLst/>
          </a:prstGeom>
        </p:spPr>
      </p:pic>
      <p:pic>
        <p:nvPicPr>
          <p:cNvPr id="14" name="图片 13"/>
          <p:cNvPicPr>
            <a:picLocks noChangeAspect="1"/>
          </p:cNvPicPr>
          <p:nvPr/>
        </p:nvPicPr>
        <p:blipFill>
          <a:blip r:embed="rId6"/>
          <a:stretch>
            <a:fillRect/>
          </a:stretch>
        </p:blipFill>
        <p:spPr>
          <a:xfrm>
            <a:off x="9439275" y="1942857"/>
            <a:ext cx="1914525" cy="216607"/>
          </a:xfrm>
          <a:prstGeom prst="rect">
            <a:avLst/>
          </a:prstGeom>
        </p:spPr>
      </p:pic>
      <p:pic>
        <p:nvPicPr>
          <p:cNvPr id="15" name="图片 14"/>
          <p:cNvPicPr>
            <a:picLocks noChangeAspect="1"/>
          </p:cNvPicPr>
          <p:nvPr/>
        </p:nvPicPr>
        <p:blipFill>
          <a:blip r:embed="rId7"/>
          <a:stretch>
            <a:fillRect/>
          </a:stretch>
        </p:blipFill>
        <p:spPr>
          <a:xfrm>
            <a:off x="7281859" y="2421441"/>
            <a:ext cx="1694435" cy="503949"/>
          </a:xfrm>
          <a:prstGeom prst="rect">
            <a:avLst/>
          </a:prstGeom>
        </p:spPr>
      </p:pic>
      <p:pic>
        <p:nvPicPr>
          <p:cNvPr id="16" name="图片 15"/>
          <p:cNvPicPr>
            <a:picLocks noChangeAspect="1"/>
          </p:cNvPicPr>
          <p:nvPr/>
        </p:nvPicPr>
        <p:blipFill>
          <a:blip r:embed="rId8"/>
          <a:stretch>
            <a:fillRect/>
          </a:stretch>
        </p:blipFill>
        <p:spPr>
          <a:xfrm>
            <a:off x="9638589" y="2518555"/>
            <a:ext cx="785465" cy="414311"/>
          </a:xfrm>
          <a:prstGeom prst="rect">
            <a:avLst/>
          </a:prstGeom>
        </p:spPr>
      </p:pic>
      <p:pic>
        <p:nvPicPr>
          <p:cNvPr id="17" name="图片 16"/>
          <p:cNvPicPr>
            <a:picLocks noChangeAspect="1"/>
          </p:cNvPicPr>
          <p:nvPr/>
        </p:nvPicPr>
        <p:blipFill>
          <a:blip r:embed="rId9"/>
          <a:stretch>
            <a:fillRect/>
          </a:stretch>
        </p:blipFill>
        <p:spPr>
          <a:xfrm>
            <a:off x="8609886" y="4807515"/>
            <a:ext cx="2507458" cy="1175954"/>
          </a:xfrm>
          <a:prstGeom prst="rect">
            <a:avLst/>
          </a:prstGeom>
        </p:spPr>
      </p:pic>
      <p:pic>
        <p:nvPicPr>
          <p:cNvPr id="18" name="图片 17"/>
          <p:cNvPicPr>
            <a:picLocks noChangeAspect="1"/>
          </p:cNvPicPr>
          <p:nvPr/>
        </p:nvPicPr>
        <p:blipFill>
          <a:blip r:embed="rId10"/>
          <a:stretch>
            <a:fillRect/>
          </a:stretch>
        </p:blipFill>
        <p:spPr>
          <a:xfrm>
            <a:off x="5969000" y="5764948"/>
            <a:ext cx="297459" cy="284239"/>
          </a:xfrm>
          <a:prstGeom prst="rect">
            <a:avLst/>
          </a:prstGeom>
        </p:spPr>
      </p:pic>
      <p:pic>
        <p:nvPicPr>
          <p:cNvPr id="19" name="图片 18"/>
          <p:cNvPicPr>
            <a:picLocks noChangeAspect="1"/>
          </p:cNvPicPr>
          <p:nvPr/>
        </p:nvPicPr>
        <p:blipFill>
          <a:blip r:embed="rId11"/>
          <a:stretch>
            <a:fillRect/>
          </a:stretch>
        </p:blipFill>
        <p:spPr>
          <a:xfrm>
            <a:off x="5500495" y="5993128"/>
            <a:ext cx="273985" cy="307196"/>
          </a:xfrm>
          <a:prstGeom prst="rect">
            <a:avLst/>
          </a:prstGeom>
        </p:spPr>
      </p:pic>
    </p:spTree>
    <p:extLst>
      <p:ext uri="{BB962C8B-B14F-4D97-AF65-F5344CB8AC3E}">
        <p14:creationId xmlns:p14="http://schemas.microsoft.com/office/powerpoint/2010/main" val="559996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2.3 KKT</a:t>
            </a:r>
            <a:r>
              <a:rPr lang="zh-CN" altLang="en-US" dirty="0" smtClean="0">
                <a:sym typeface="+mn-lt"/>
              </a:rPr>
              <a:t>条件</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55" name="powerpoint template design by DAJU_PPT正版来源小红书大橘PPT微信DAJU_PPT请勿抄袭搬运！盗版必究！"/>
          <p:cNvSpPr/>
          <p:nvPr/>
        </p:nvSpPr>
        <p:spPr>
          <a:xfrm rot="16200000">
            <a:off x="5140844" y="3659980"/>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6" name="powerpoint template design by DAJU_PPT正版来源小红书大橘PPT微信DAJU_PPT请勿抄袭搬运！盗版必究！"/>
          <p:cNvSpPr/>
          <p:nvPr/>
        </p:nvSpPr>
        <p:spPr>
          <a:xfrm rot="16200000">
            <a:off x="5140841" y="1542972"/>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7" name="powerpoint template design by DAJU_PPT正版来源小红书大橘PPT微信DAJU_PPT请勿抄袭搬运！盗版必究！"/>
          <p:cNvSpPr/>
          <p:nvPr/>
        </p:nvSpPr>
        <p:spPr>
          <a:xfrm>
            <a:off x="4775992" y="1679477"/>
            <a:ext cx="3528253" cy="1380471"/>
          </a:xfrm>
          <a:prstGeom prst="rightArrow">
            <a:avLst>
              <a:gd name="adj1" fmla="val 66953"/>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8" name="powerpoint template design by DAJU_PPT正版来源小红书大橘PPT微信DAJU_PPT请勿抄袭搬运！盗版必究！"/>
          <p:cNvSpPr/>
          <p:nvPr/>
        </p:nvSpPr>
        <p:spPr>
          <a:xfrm rot="10800000">
            <a:off x="3957107" y="2735594"/>
            <a:ext cx="3528253" cy="1380471"/>
          </a:xfrm>
          <a:prstGeom prst="rightArrow">
            <a:avLst>
              <a:gd name="adj1" fmla="val 66953"/>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9" name="powerpoint template design by DAJU_PPT正版来源小红书大橘PPT微信DAJU_PPT请勿抄袭搬运！盗版必究！"/>
          <p:cNvSpPr/>
          <p:nvPr/>
        </p:nvSpPr>
        <p:spPr>
          <a:xfrm>
            <a:off x="4775992" y="3791711"/>
            <a:ext cx="3528253" cy="1380471"/>
          </a:xfrm>
          <a:prstGeom prst="rightArrow">
            <a:avLst>
              <a:gd name="adj1" fmla="val 66953"/>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60" name="powerpoint template design by DAJU_PPT正版来源小红书大橘PPT微信DAJU_PPT请勿抄袭搬运！盗版必究！"/>
          <p:cNvSpPr/>
          <p:nvPr/>
        </p:nvSpPr>
        <p:spPr>
          <a:xfrm rot="10800000">
            <a:off x="3957107" y="4847829"/>
            <a:ext cx="3528253" cy="1380471"/>
          </a:xfrm>
          <a:prstGeom prst="rightArrow">
            <a:avLst>
              <a:gd name="adj1" fmla="val 66953"/>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61" name="powerpoint template design by DAJU_PPT正版来源小红书大橘PPT微信DAJU_PPT请勿抄袭搬运！盗版必究！"/>
          <p:cNvSpPr txBox="1"/>
          <p:nvPr/>
        </p:nvSpPr>
        <p:spPr>
          <a:xfrm>
            <a:off x="4968013" y="2185045"/>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r>
              <a:rPr lang="zh-CN" altLang="en-US" sz="2400" dirty="0" smtClean="0">
                <a:solidFill>
                  <a:schemeClr val="bg1"/>
                </a:solidFill>
                <a:latin typeface="+mj-ea"/>
                <a:ea typeface="+mj-ea"/>
                <a:cs typeface="+mn-ea"/>
                <a:sym typeface="+mn-lt"/>
              </a:rPr>
              <a:t>康复者最大效用</a:t>
            </a:r>
            <a:endParaRPr lang="zh-CN" altLang="en-US" sz="2400" dirty="0">
              <a:solidFill>
                <a:schemeClr val="bg1"/>
              </a:solidFill>
              <a:latin typeface="+mj-ea"/>
              <a:ea typeface="+mj-ea"/>
              <a:cs typeface="+mn-ea"/>
              <a:sym typeface="+mn-lt"/>
            </a:endParaRPr>
          </a:p>
        </p:txBody>
      </p:sp>
      <p:sp>
        <p:nvSpPr>
          <p:cNvPr id="62" name="powerpoint template design by DAJU_PPT正版来源小红书大橘PPT微信DAJU_PPT请勿抄袭搬运！盗版必究！"/>
          <p:cNvSpPr txBox="1"/>
          <p:nvPr/>
        </p:nvSpPr>
        <p:spPr>
          <a:xfrm>
            <a:off x="4775992" y="3264546"/>
            <a:ext cx="2490088"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r>
              <a:rPr lang="zh-CN" altLang="en-US" sz="2400" dirty="0" smtClean="0">
                <a:solidFill>
                  <a:schemeClr val="bg1"/>
                </a:solidFill>
                <a:latin typeface="+mj-ea"/>
                <a:ea typeface="+mj-ea"/>
                <a:cs typeface="+mn-ea"/>
                <a:sym typeface="+mn-lt"/>
              </a:rPr>
              <a:t>感染者最大效用</a:t>
            </a:r>
            <a:endParaRPr lang="zh-CN" altLang="en-US" sz="2400" dirty="0">
              <a:solidFill>
                <a:schemeClr val="bg1"/>
              </a:solidFill>
              <a:latin typeface="+mj-ea"/>
              <a:ea typeface="+mj-ea"/>
              <a:cs typeface="+mn-ea"/>
              <a:sym typeface="+mn-lt"/>
            </a:endParaRPr>
          </a:p>
        </p:txBody>
      </p:sp>
      <p:sp>
        <p:nvSpPr>
          <p:cNvPr id="63" name="powerpoint template design by DAJU_PPT正版来源小红书大橘PPT微信DAJU_PPT请勿抄袭搬运！盗版必究！"/>
          <p:cNvSpPr txBox="1"/>
          <p:nvPr/>
        </p:nvSpPr>
        <p:spPr>
          <a:xfrm>
            <a:off x="4968013" y="4274950"/>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r>
              <a:rPr lang="zh-CN" altLang="en-US" sz="2400" dirty="0" smtClean="0">
                <a:solidFill>
                  <a:schemeClr val="bg1"/>
                </a:solidFill>
                <a:latin typeface="+mj-ea"/>
                <a:ea typeface="+mj-ea"/>
                <a:cs typeface="+mn-ea"/>
                <a:sym typeface="+mn-lt"/>
              </a:rPr>
              <a:t>潜伏者最大效用</a:t>
            </a:r>
            <a:endParaRPr lang="zh-CN" altLang="en-US" sz="2400" dirty="0">
              <a:solidFill>
                <a:schemeClr val="bg1"/>
              </a:solidFill>
              <a:latin typeface="+mj-ea"/>
              <a:ea typeface="+mj-ea"/>
              <a:cs typeface="+mn-ea"/>
              <a:sym typeface="+mn-lt"/>
            </a:endParaRPr>
          </a:p>
        </p:txBody>
      </p:sp>
      <p:sp>
        <p:nvSpPr>
          <p:cNvPr id="64" name="powerpoint template design by DAJU_PPT正版来源小红书大橘PPT微信DAJU_PPT请勿抄袭搬运！盗版必究！"/>
          <p:cNvSpPr txBox="1"/>
          <p:nvPr/>
        </p:nvSpPr>
        <p:spPr>
          <a:xfrm>
            <a:off x="4689448" y="5309068"/>
            <a:ext cx="2663176"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charset="-122"/>
                <a:ea typeface="微软雅黑" panose="020B0503020204020204" charset="-122"/>
              </a:defRPr>
            </a:lvl1pPr>
          </a:lstStyle>
          <a:p>
            <a:r>
              <a:rPr lang="zh-CN" altLang="en-US" sz="2400" dirty="0" smtClean="0">
                <a:solidFill>
                  <a:schemeClr val="bg1"/>
                </a:solidFill>
                <a:latin typeface="+mj-ea"/>
                <a:ea typeface="+mj-ea"/>
                <a:cs typeface="+mn-ea"/>
                <a:sym typeface="+mn-lt"/>
              </a:rPr>
              <a:t>易感者最大效应</a:t>
            </a:r>
            <a:endParaRPr lang="zh-CN" altLang="en-US" sz="2400" dirty="0">
              <a:solidFill>
                <a:schemeClr val="bg1"/>
              </a:solidFill>
              <a:latin typeface="+mj-ea"/>
              <a:ea typeface="+mj-ea"/>
              <a:cs typeface="+mn-ea"/>
              <a:sym typeface="+mn-lt"/>
            </a:endParaRPr>
          </a:p>
        </p:txBody>
      </p:sp>
      <p:sp>
        <p:nvSpPr>
          <p:cNvPr id="67" name="powerpoint template design by DAJU_PPT正版来源小红书大橘PPT微信DAJU_PPT请勿抄袭搬运！盗版必究！">
            <a:extLst>
              <a:ext uri="{FF2B5EF4-FFF2-40B4-BE49-F238E27FC236}">
                <a16:creationId xmlns:a16="http://schemas.microsoft.com/office/drawing/2014/main" id="{3EFD80F4-5CB1-4D86-D68D-6C708F6ADB0A}"/>
              </a:ext>
            </a:extLst>
          </p:cNvPr>
          <p:cNvSpPr txBox="1">
            <a:spLocks/>
          </p:cNvSpPr>
          <p:nvPr/>
        </p:nvSpPr>
        <p:spPr>
          <a:xfrm>
            <a:off x="473580" y="3124717"/>
            <a:ext cx="3370352" cy="250903"/>
          </a:xfrm>
          <a:prstGeom prst="rect">
            <a:avLst/>
          </a:prstGeom>
          <a:noFill/>
        </p:spPr>
        <p:txBody>
          <a:bodyPr wrap="square" lIns="0" tIns="0" rIns="0" bIns="0" rtlCol="0">
            <a:spAutoFit/>
          </a:bodyPr>
          <a:lstStyle/>
          <a:p>
            <a:pPr>
              <a:lnSpc>
                <a:spcPct val="130000"/>
              </a:lnSpc>
            </a:pPr>
            <a:endParaRPr lang="en-US" altLang="zh-CN" sz="1400" dirty="0">
              <a:cs typeface="+mn-ea"/>
              <a:sym typeface="+mn-lt"/>
            </a:endParaRPr>
          </a:p>
        </p:txBody>
      </p:sp>
      <p:sp>
        <p:nvSpPr>
          <p:cNvPr id="69" name="灯片编号占位符 13">
            <a:extLst>
              <a:ext uri="{FF2B5EF4-FFF2-40B4-BE49-F238E27FC236}">
                <a16:creationId xmlns:a16="http://schemas.microsoft.com/office/drawing/2014/main" id="{52464132-CF39-9412-516A-59CBC229C0CD}"/>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14</a:t>
            </a:fld>
            <a:endParaRPr lang="zh-CN" altLang="en-US"/>
          </a:p>
        </p:txBody>
      </p:sp>
      <p:pic>
        <p:nvPicPr>
          <p:cNvPr id="15" name="图片 14"/>
          <p:cNvPicPr>
            <a:picLocks noChangeAspect="1"/>
          </p:cNvPicPr>
          <p:nvPr/>
        </p:nvPicPr>
        <p:blipFill rotWithShape="1">
          <a:blip r:embed="rId5"/>
          <a:srcRect r="27051" b="-11605"/>
          <a:stretch/>
        </p:blipFill>
        <p:spPr>
          <a:xfrm>
            <a:off x="8450612" y="2205776"/>
            <a:ext cx="2687287" cy="461223"/>
          </a:xfrm>
          <a:prstGeom prst="rect">
            <a:avLst/>
          </a:prstGeom>
        </p:spPr>
      </p:pic>
      <p:pic>
        <p:nvPicPr>
          <p:cNvPr id="16" name="图片 15"/>
          <p:cNvPicPr>
            <a:picLocks noChangeAspect="1"/>
          </p:cNvPicPr>
          <p:nvPr/>
        </p:nvPicPr>
        <p:blipFill>
          <a:blip r:embed="rId6"/>
          <a:stretch>
            <a:fillRect/>
          </a:stretch>
        </p:blipFill>
        <p:spPr>
          <a:xfrm>
            <a:off x="675255" y="3200856"/>
            <a:ext cx="3168677" cy="496712"/>
          </a:xfrm>
          <a:prstGeom prst="rect">
            <a:avLst/>
          </a:prstGeom>
        </p:spPr>
      </p:pic>
      <p:pic>
        <p:nvPicPr>
          <p:cNvPr id="17" name="图片 16"/>
          <p:cNvPicPr>
            <a:picLocks noChangeAspect="1"/>
          </p:cNvPicPr>
          <p:nvPr/>
        </p:nvPicPr>
        <p:blipFill>
          <a:blip r:embed="rId7"/>
          <a:stretch>
            <a:fillRect/>
          </a:stretch>
        </p:blipFill>
        <p:spPr>
          <a:xfrm>
            <a:off x="2375911" y="5309068"/>
            <a:ext cx="1343025" cy="523875"/>
          </a:xfrm>
          <a:prstGeom prst="rect">
            <a:avLst/>
          </a:prstGeom>
        </p:spPr>
      </p:pic>
      <p:pic>
        <p:nvPicPr>
          <p:cNvPr id="18" name="图片 17"/>
          <p:cNvPicPr>
            <a:picLocks noChangeAspect="1"/>
          </p:cNvPicPr>
          <p:nvPr/>
        </p:nvPicPr>
        <p:blipFill>
          <a:blip r:embed="rId8"/>
          <a:stretch>
            <a:fillRect/>
          </a:stretch>
        </p:blipFill>
        <p:spPr>
          <a:xfrm>
            <a:off x="8304245" y="4274950"/>
            <a:ext cx="2366962" cy="424707"/>
          </a:xfrm>
          <a:prstGeom prst="rect">
            <a:avLst/>
          </a:prstGeom>
        </p:spPr>
      </p:pic>
      <p:pic>
        <p:nvPicPr>
          <p:cNvPr id="19" name="图片 18"/>
          <p:cNvPicPr>
            <a:picLocks noChangeAspect="1"/>
          </p:cNvPicPr>
          <p:nvPr/>
        </p:nvPicPr>
        <p:blipFill>
          <a:blip r:embed="rId9"/>
          <a:stretch>
            <a:fillRect/>
          </a:stretch>
        </p:blipFill>
        <p:spPr>
          <a:xfrm>
            <a:off x="10671207" y="4246857"/>
            <a:ext cx="968538" cy="481679"/>
          </a:xfrm>
          <a:prstGeom prst="rect">
            <a:avLst/>
          </a:prstGeom>
        </p:spPr>
      </p:pic>
    </p:spTree>
    <p:extLst>
      <p:ext uri="{BB962C8B-B14F-4D97-AF65-F5344CB8AC3E}">
        <p14:creationId xmlns:p14="http://schemas.microsoft.com/office/powerpoint/2010/main" val="1640618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2637488"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2.3</a:t>
            </a:r>
            <a:r>
              <a:rPr lang="en-US" altLang="zh-CN" dirty="0" smtClean="0">
                <a:sym typeface="+mn-lt"/>
              </a:rPr>
              <a:t>.1</a:t>
            </a:r>
            <a:r>
              <a:rPr lang="en-US" altLang="zh-CN" dirty="0" smtClean="0">
                <a:sym typeface="+mn-lt"/>
              </a:rPr>
              <a:t> </a:t>
            </a:r>
            <a:r>
              <a:rPr lang="zh-CN" altLang="en-US" dirty="0" smtClean="0">
                <a:sym typeface="+mn-lt"/>
              </a:rPr>
              <a:t>康复者最大效用</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69" name="灯片编号占位符 13">
            <a:extLst>
              <a:ext uri="{FF2B5EF4-FFF2-40B4-BE49-F238E27FC236}">
                <a16:creationId xmlns:a16="http://schemas.microsoft.com/office/drawing/2014/main" id="{52464132-CF39-9412-516A-59CBC229C0CD}"/>
              </a:ext>
            </a:extLst>
          </p:cNvPr>
          <p:cNvSpPr>
            <a:spLocks noGrp="1"/>
          </p:cNvSpPr>
          <p:nvPr>
            <p:ph type="sldNum" sz="quarter" idx="12"/>
          </p:nvPr>
        </p:nvSpPr>
        <p:spPr>
          <a:xfrm>
            <a:off x="8610600" y="6347870"/>
            <a:ext cx="2743200" cy="365125"/>
          </a:xfrm>
        </p:spPr>
        <p:txBody>
          <a:bodyPr/>
          <a:lstStyle/>
          <a:p>
            <a:fld id="{A8537B7A-7510-410A-AA53-45D600DA0276}" type="slidenum">
              <a:rPr lang="zh-CN" altLang="en-US" smtClean="0"/>
              <a:t>15</a:t>
            </a:fld>
            <a:endParaRPr lang="zh-CN" altLang="en-US"/>
          </a:p>
        </p:txBody>
      </p:sp>
      <p:sp>
        <p:nvSpPr>
          <p:cNvPr id="36" name="powerpoint template design by DAJU_PPT正版来源小红书大橘PPT微信DAJU_PPT请勿抄袭搬运！盗版必究！-9"/>
          <p:cNvSpPr/>
          <p:nvPr/>
        </p:nvSpPr>
        <p:spPr>
          <a:xfrm>
            <a:off x="407891" y="1761199"/>
            <a:ext cx="5796576" cy="372410"/>
          </a:xfrm>
          <a:prstGeom prst="rect">
            <a:avLst/>
          </a:prstGeom>
        </p:spPr>
        <p:txBody>
          <a:bodyPr wrap="square">
            <a:spAutoFit/>
          </a:bodyPr>
          <a:lstStyle/>
          <a:p>
            <a:pPr>
              <a:lnSpc>
                <a:spcPct val="130000"/>
              </a:lnSpc>
            </a:pPr>
            <a:r>
              <a:rPr lang="zh-CN" altLang="en-US" sz="1400" b="1" dirty="0" smtClean="0">
                <a:cs typeface="+mn-ea"/>
                <a:sym typeface="+mn-lt"/>
              </a:rPr>
              <a:t>累计效用</a:t>
            </a:r>
            <a:endParaRPr lang="zh-CN" altLang="en-US" sz="1400" b="1" dirty="0">
              <a:cs typeface="+mn-ea"/>
              <a:sym typeface="+mn-lt"/>
            </a:endParaRPr>
          </a:p>
        </p:txBody>
      </p:sp>
      <p:pic>
        <p:nvPicPr>
          <p:cNvPr id="20" name="图片 19"/>
          <p:cNvPicPr>
            <a:picLocks noChangeAspect="1"/>
          </p:cNvPicPr>
          <p:nvPr/>
        </p:nvPicPr>
        <p:blipFill>
          <a:blip r:embed="rId5"/>
          <a:stretch>
            <a:fillRect/>
          </a:stretch>
        </p:blipFill>
        <p:spPr>
          <a:xfrm>
            <a:off x="1662046" y="1590654"/>
            <a:ext cx="3000375" cy="685800"/>
          </a:xfrm>
          <a:prstGeom prst="rect">
            <a:avLst/>
          </a:prstGeom>
        </p:spPr>
      </p:pic>
      <p:sp>
        <p:nvSpPr>
          <p:cNvPr id="37" name="powerpoint template design by DAJU_PPT正版来源小红书大橘PPT微信DAJU_PPT请勿抄袭搬运！盗版必究！-9"/>
          <p:cNvSpPr/>
          <p:nvPr/>
        </p:nvSpPr>
        <p:spPr>
          <a:xfrm>
            <a:off x="373094" y="2407222"/>
            <a:ext cx="5796576" cy="344710"/>
          </a:xfrm>
          <a:prstGeom prst="rect">
            <a:avLst/>
          </a:prstGeom>
        </p:spPr>
        <p:txBody>
          <a:bodyPr wrap="square">
            <a:spAutoFit/>
          </a:bodyPr>
          <a:lstStyle/>
          <a:p>
            <a:pPr>
              <a:lnSpc>
                <a:spcPct val="130000"/>
              </a:lnSpc>
            </a:pPr>
            <a:r>
              <a:rPr lang="zh-CN" altLang="en-US" sz="1400" b="1" dirty="0" smtClean="0">
                <a:cs typeface="+mn-ea"/>
                <a:sym typeface="+mn-lt"/>
              </a:rPr>
              <a:t>证明过程：</a:t>
            </a:r>
            <a:endParaRPr lang="en-US" altLang="zh-CN" sz="1400" b="1" dirty="0" smtClean="0">
              <a:cs typeface="+mn-ea"/>
              <a:sym typeface="+mn-lt"/>
            </a:endParaRPr>
          </a:p>
        </p:txBody>
      </p:sp>
      <p:pic>
        <p:nvPicPr>
          <p:cNvPr id="21" name="图片 20"/>
          <p:cNvPicPr>
            <a:picLocks noChangeAspect="1"/>
          </p:cNvPicPr>
          <p:nvPr/>
        </p:nvPicPr>
        <p:blipFill>
          <a:blip r:embed="rId6"/>
          <a:stretch>
            <a:fillRect/>
          </a:stretch>
        </p:blipFill>
        <p:spPr>
          <a:xfrm>
            <a:off x="473580" y="2859600"/>
            <a:ext cx="7372350" cy="466725"/>
          </a:xfrm>
          <a:prstGeom prst="rect">
            <a:avLst/>
          </a:prstGeom>
        </p:spPr>
      </p:pic>
      <p:pic>
        <p:nvPicPr>
          <p:cNvPr id="22" name="图片 21"/>
          <p:cNvPicPr>
            <a:picLocks noChangeAspect="1"/>
          </p:cNvPicPr>
          <p:nvPr/>
        </p:nvPicPr>
        <p:blipFill>
          <a:blip r:embed="rId7"/>
          <a:stretch>
            <a:fillRect/>
          </a:stretch>
        </p:blipFill>
        <p:spPr>
          <a:xfrm>
            <a:off x="4743275" y="1684428"/>
            <a:ext cx="3895725" cy="523875"/>
          </a:xfrm>
          <a:prstGeom prst="rect">
            <a:avLst/>
          </a:prstGeom>
        </p:spPr>
      </p:pic>
      <p:sp>
        <p:nvSpPr>
          <p:cNvPr id="39" name="powerpoint template design by DAJU_PPT正版来源小红书大橘PPT微信DAJU_PPT请勿抄袭搬运！盗版必究！-9"/>
          <p:cNvSpPr/>
          <p:nvPr/>
        </p:nvSpPr>
        <p:spPr>
          <a:xfrm>
            <a:off x="412487" y="3394276"/>
            <a:ext cx="5796576" cy="344710"/>
          </a:xfrm>
          <a:prstGeom prst="rect">
            <a:avLst/>
          </a:prstGeom>
        </p:spPr>
        <p:txBody>
          <a:bodyPr wrap="square">
            <a:spAutoFit/>
          </a:bodyPr>
          <a:lstStyle/>
          <a:p>
            <a:pPr>
              <a:lnSpc>
                <a:spcPct val="130000"/>
              </a:lnSpc>
            </a:pPr>
            <a:r>
              <a:rPr lang="zh-CN" altLang="en-US" sz="1400" b="1" dirty="0" smtClean="0">
                <a:cs typeface="+mn-ea"/>
                <a:sym typeface="+mn-lt"/>
              </a:rPr>
              <a:t>拉格朗日乘数法：</a:t>
            </a:r>
            <a:endParaRPr lang="en-US" altLang="zh-CN" sz="1400" b="1" dirty="0" smtClean="0">
              <a:cs typeface="+mn-ea"/>
              <a:sym typeface="+mn-lt"/>
            </a:endParaRPr>
          </a:p>
        </p:txBody>
      </p:sp>
      <p:pic>
        <p:nvPicPr>
          <p:cNvPr id="23" name="图片 22"/>
          <p:cNvPicPr>
            <a:picLocks noChangeAspect="1"/>
          </p:cNvPicPr>
          <p:nvPr/>
        </p:nvPicPr>
        <p:blipFill>
          <a:blip r:embed="rId8"/>
          <a:stretch>
            <a:fillRect/>
          </a:stretch>
        </p:blipFill>
        <p:spPr>
          <a:xfrm>
            <a:off x="1931289" y="3353253"/>
            <a:ext cx="6000750" cy="485775"/>
          </a:xfrm>
          <a:prstGeom prst="rect">
            <a:avLst/>
          </a:prstGeom>
        </p:spPr>
      </p:pic>
      <p:sp>
        <p:nvSpPr>
          <p:cNvPr id="41" name="powerpoint template design by DAJU_PPT正版来源小红书大橘PPT微信DAJU_PPT请勿抄袭搬运！盗版必究！-9"/>
          <p:cNvSpPr/>
          <p:nvPr/>
        </p:nvSpPr>
        <p:spPr>
          <a:xfrm>
            <a:off x="407891" y="3963828"/>
            <a:ext cx="5796576" cy="344710"/>
          </a:xfrm>
          <a:prstGeom prst="rect">
            <a:avLst/>
          </a:prstGeom>
        </p:spPr>
        <p:txBody>
          <a:bodyPr wrap="square">
            <a:spAutoFit/>
          </a:bodyPr>
          <a:lstStyle/>
          <a:p>
            <a:pPr>
              <a:lnSpc>
                <a:spcPct val="130000"/>
              </a:lnSpc>
            </a:pPr>
            <a:r>
              <a:rPr lang="zh-CN" altLang="en-US" sz="1400" b="1" dirty="0" smtClean="0">
                <a:cs typeface="+mn-ea"/>
                <a:sym typeface="+mn-lt"/>
              </a:rPr>
              <a:t>对拉格朗日函数求导得：</a:t>
            </a:r>
            <a:endParaRPr lang="en-US" altLang="zh-CN" sz="1400" b="1" dirty="0" smtClean="0">
              <a:cs typeface="+mn-ea"/>
              <a:sym typeface="+mn-lt"/>
            </a:endParaRPr>
          </a:p>
        </p:txBody>
      </p:sp>
      <p:pic>
        <p:nvPicPr>
          <p:cNvPr id="24" name="图片 23"/>
          <p:cNvPicPr>
            <a:picLocks noChangeAspect="1"/>
          </p:cNvPicPr>
          <p:nvPr/>
        </p:nvPicPr>
        <p:blipFill>
          <a:blip r:embed="rId9"/>
          <a:stretch>
            <a:fillRect/>
          </a:stretch>
        </p:blipFill>
        <p:spPr>
          <a:xfrm>
            <a:off x="2592156" y="3818948"/>
            <a:ext cx="4302238" cy="634471"/>
          </a:xfrm>
          <a:prstGeom prst="rect">
            <a:avLst/>
          </a:prstGeom>
        </p:spPr>
      </p:pic>
      <p:sp>
        <p:nvSpPr>
          <p:cNvPr id="43" name="powerpoint template design by DAJU_PPT正版来源小红书大橘PPT微信DAJU_PPT请勿抄袭搬运！盗版必究！-9"/>
          <p:cNvSpPr/>
          <p:nvPr/>
        </p:nvSpPr>
        <p:spPr>
          <a:xfrm>
            <a:off x="466832" y="4533380"/>
            <a:ext cx="5796576" cy="344710"/>
          </a:xfrm>
          <a:prstGeom prst="rect">
            <a:avLst/>
          </a:prstGeom>
        </p:spPr>
        <p:txBody>
          <a:bodyPr wrap="square">
            <a:spAutoFit/>
          </a:bodyPr>
          <a:lstStyle/>
          <a:p>
            <a:pPr>
              <a:lnSpc>
                <a:spcPct val="130000"/>
              </a:lnSpc>
            </a:pPr>
            <a:r>
              <a:rPr lang="zh-CN" altLang="en-US" sz="1400" b="1" dirty="0" smtClean="0">
                <a:cs typeface="+mn-ea"/>
                <a:sym typeface="+mn-lt"/>
              </a:rPr>
              <a:t>对偶可行性：拉格朗日乘子</a:t>
            </a:r>
            <a:endParaRPr lang="en-US" altLang="zh-CN" sz="1400" b="1" dirty="0" smtClean="0">
              <a:cs typeface="+mn-ea"/>
              <a:sym typeface="+mn-lt"/>
            </a:endParaRPr>
          </a:p>
        </p:txBody>
      </p:sp>
      <p:pic>
        <p:nvPicPr>
          <p:cNvPr id="25" name="图片 24"/>
          <p:cNvPicPr>
            <a:picLocks noChangeAspect="1"/>
          </p:cNvPicPr>
          <p:nvPr/>
        </p:nvPicPr>
        <p:blipFill>
          <a:blip r:embed="rId10"/>
          <a:stretch>
            <a:fillRect/>
          </a:stretch>
        </p:blipFill>
        <p:spPr>
          <a:xfrm>
            <a:off x="2842757" y="4541307"/>
            <a:ext cx="857250" cy="409575"/>
          </a:xfrm>
          <a:prstGeom prst="rect">
            <a:avLst/>
          </a:prstGeom>
        </p:spPr>
      </p:pic>
      <p:sp>
        <p:nvSpPr>
          <p:cNvPr id="45" name="powerpoint template design by DAJU_PPT正版来源小红书大橘PPT微信DAJU_PPT请勿抄袭搬运！盗版必究！-9"/>
          <p:cNvSpPr/>
          <p:nvPr/>
        </p:nvSpPr>
        <p:spPr>
          <a:xfrm>
            <a:off x="473580" y="5050924"/>
            <a:ext cx="5796576" cy="344710"/>
          </a:xfrm>
          <a:prstGeom prst="rect">
            <a:avLst/>
          </a:prstGeom>
        </p:spPr>
        <p:txBody>
          <a:bodyPr wrap="square">
            <a:spAutoFit/>
          </a:bodyPr>
          <a:lstStyle/>
          <a:p>
            <a:pPr>
              <a:lnSpc>
                <a:spcPct val="130000"/>
              </a:lnSpc>
            </a:pPr>
            <a:r>
              <a:rPr lang="zh-CN" altLang="en-US" sz="1400" b="1" dirty="0" smtClean="0">
                <a:cs typeface="+mn-ea"/>
                <a:sym typeface="+mn-lt"/>
              </a:rPr>
              <a:t>互补松弛性：</a:t>
            </a:r>
            <a:endParaRPr lang="en-US" altLang="zh-CN" sz="1400" b="1" dirty="0" smtClean="0">
              <a:cs typeface="+mn-ea"/>
              <a:sym typeface="+mn-lt"/>
            </a:endParaRPr>
          </a:p>
        </p:txBody>
      </p:sp>
      <p:pic>
        <p:nvPicPr>
          <p:cNvPr id="26" name="图片 25"/>
          <p:cNvPicPr>
            <a:picLocks noChangeAspect="1"/>
          </p:cNvPicPr>
          <p:nvPr/>
        </p:nvPicPr>
        <p:blipFill>
          <a:blip r:embed="rId11"/>
          <a:stretch>
            <a:fillRect/>
          </a:stretch>
        </p:blipFill>
        <p:spPr>
          <a:xfrm>
            <a:off x="1714632" y="4950882"/>
            <a:ext cx="2256249" cy="619362"/>
          </a:xfrm>
          <a:prstGeom prst="rect">
            <a:avLst/>
          </a:prstGeom>
        </p:spPr>
      </p:pic>
      <p:sp>
        <p:nvSpPr>
          <p:cNvPr id="47" name="powerpoint template design by DAJU_PPT正版来源小红书大橘PPT微信DAJU_PPT请勿抄袭搬运！盗版必究！-9"/>
          <p:cNvSpPr/>
          <p:nvPr/>
        </p:nvSpPr>
        <p:spPr>
          <a:xfrm>
            <a:off x="473580" y="5643036"/>
            <a:ext cx="5796576" cy="344710"/>
          </a:xfrm>
          <a:prstGeom prst="rect">
            <a:avLst/>
          </a:prstGeom>
        </p:spPr>
        <p:txBody>
          <a:bodyPr wrap="square">
            <a:spAutoFit/>
          </a:bodyPr>
          <a:lstStyle/>
          <a:p>
            <a:pPr>
              <a:lnSpc>
                <a:spcPct val="130000"/>
              </a:lnSpc>
            </a:pPr>
            <a:r>
              <a:rPr lang="zh-CN" altLang="en-US" sz="1400" b="1" dirty="0" smtClean="0">
                <a:cs typeface="+mn-ea"/>
                <a:sym typeface="+mn-lt"/>
              </a:rPr>
              <a:t>原始可行性：</a:t>
            </a:r>
            <a:endParaRPr lang="en-US" altLang="zh-CN" sz="1400" b="1" dirty="0" smtClean="0">
              <a:cs typeface="+mn-ea"/>
              <a:sym typeface="+mn-lt"/>
            </a:endParaRPr>
          </a:p>
        </p:txBody>
      </p:sp>
      <p:pic>
        <p:nvPicPr>
          <p:cNvPr id="27" name="图片 26"/>
          <p:cNvPicPr>
            <a:picLocks noChangeAspect="1"/>
          </p:cNvPicPr>
          <p:nvPr/>
        </p:nvPicPr>
        <p:blipFill>
          <a:blip r:embed="rId12"/>
          <a:stretch>
            <a:fillRect/>
          </a:stretch>
        </p:blipFill>
        <p:spPr>
          <a:xfrm>
            <a:off x="1714632" y="5586338"/>
            <a:ext cx="1748276" cy="458105"/>
          </a:xfrm>
          <a:prstGeom prst="rect">
            <a:avLst/>
          </a:prstGeom>
        </p:spPr>
      </p:pic>
    </p:spTree>
    <p:extLst>
      <p:ext uri="{BB962C8B-B14F-4D97-AF65-F5344CB8AC3E}">
        <p14:creationId xmlns:p14="http://schemas.microsoft.com/office/powerpoint/2010/main" val="2351636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2637488"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2.3</a:t>
            </a:r>
            <a:r>
              <a:rPr lang="en-US" altLang="zh-CN" dirty="0" smtClean="0">
                <a:sym typeface="+mn-lt"/>
              </a:rPr>
              <a:t>.2</a:t>
            </a:r>
            <a:r>
              <a:rPr lang="en-US" altLang="zh-CN" dirty="0" smtClean="0">
                <a:sym typeface="+mn-lt"/>
              </a:rPr>
              <a:t> </a:t>
            </a:r>
            <a:r>
              <a:rPr lang="zh-CN" altLang="en-US" dirty="0" smtClean="0">
                <a:sym typeface="+mn-lt"/>
              </a:rPr>
              <a:t>感染者最大效用</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69" name="灯片编号占位符 13">
            <a:extLst>
              <a:ext uri="{FF2B5EF4-FFF2-40B4-BE49-F238E27FC236}">
                <a16:creationId xmlns:a16="http://schemas.microsoft.com/office/drawing/2014/main" id="{52464132-CF39-9412-516A-59CBC229C0CD}"/>
              </a:ext>
            </a:extLst>
          </p:cNvPr>
          <p:cNvSpPr>
            <a:spLocks noGrp="1"/>
          </p:cNvSpPr>
          <p:nvPr>
            <p:ph type="sldNum" sz="quarter" idx="12"/>
          </p:nvPr>
        </p:nvSpPr>
        <p:spPr>
          <a:xfrm>
            <a:off x="8610600" y="6347870"/>
            <a:ext cx="2743200" cy="365125"/>
          </a:xfrm>
        </p:spPr>
        <p:txBody>
          <a:bodyPr/>
          <a:lstStyle/>
          <a:p>
            <a:fld id="{A8537B7A-7510-410A-AA53-45D600DA0276}" type="slidenum">
              <a:rPr lang="zh-CN" altLang="en-US" smtClean="0"/>
              <a:t>16</a:t>
            </a:fld>
            <a:endParaRPr lang="zh-CN" altLang="en-US"/>
          </a:p>
        </p:txBody>
      </p:sp>
      <p:sp>
        <p:nvSpPr>
          <p:cNvPr id="36" name="powerpoint template design by DAJU_PPT正版来源小红书大橘PPT微信DAJU_PPT请勿抄袭搬运！盗版必究！-9"/>
          <p:cNvSpPr/>
          <p:nvPr/>
        </p:nvSpPr>
        <p:spPr>
          <a:xfrm>
            <a:off x="407891" y="1761199"/>
            <a:ext cx="5796576" cy="372410"/>
          </a:xfrm>
          <a:prstGeom prst="rect">
            <a:avLst/>
          </a:prstGeom>
        </p:spPr>
        <p:txBody>
          <a:bodyPr wrap="square">
            <a:spAutoFit/>
          </a:bodyPr>
          <a:lstStyle/>
          <a:p>
            <a:pPr>
              <a:lnSpc>
                <a:spcPct val="130000"/>
              </a:lnSpc>
            </a:pPr>
            <a:r>
              <a:rPr lang="zh-CN" altLang="en-US" sz="1400" b="1" dirty="0" smtClean="0">
                <a:cs typeface="+mn-ea"/>
                <a:sym typeface="+mn-lt"/>
              </a:rPr>
              <a:t>累计效用</a:t>
            </a:r>
            <a:endParaRPr lang="zh-CN" altLang="en-US" sz="1400" b="1" dirty="0">
              <a:cs typeface="+mn-ea"/>
              <a:sym typeface="+mn-lt"/>
            </a:endParaRPr>
          </a:p>
        </p:txBody>
      </p:sp>
      <p:sp>
        <p:nvSpPr>
          <p:cNvPr id="37" name="powerpoint template design by DAJU_PPT正版来源小红书大橘PPT微信DAJU_PPT请勿抄袭搬运！盗版必究！-9"/>
          <p:cNvSpPr/>
          <p:nvPr/>
        </p:nvSpPr>
        <p:spPr>
          <a:xfrm>
            <a:off x="373094" y="2407222"/>
            <a:ext cx="5796576" cy="344710"/>
          </a:xfrm>
          <a:prstGeom prst="rect">
            <a:avLst/>
          </a:prstGeom>
        </p:spPr>
        <p:txBody>
          <a:bodyPr wrap="square">
            <a:spAutoFit/>
          </a:bodyPr>
          <a:lstStyle/>
          <a:p>
            <a:pPr>
              <a:lnSpc>
                <a:spcPct val="130000"/>
              </a:lnSpc>
            </a:pPr>
            <a:r>
              <a:rPr lang="zh-CN" altLang="en-US" sz="1400" b="1" dirty="0" smtClean="0">
                <a:cs typeface="+mn-ea"/>
                <a:sym typeface="+mn-lt"/>
              </a:rPr>
              <a:t>证明过程：</a:t>
            </a:r>
            <a:endParaRPr lang="en-US" altLang="zh-CN" sz="1400" b="1" dirty="0" smtClean="0">
              <a:cs typeface="+mn-ea"/>
              <a:sym typeface="+mn-lt"/>
            </a:endParaRPr>
          </a:p>
        </p:txBody>
      </p:sp>
      <p:sp>
        <p:nvSpPr>
          <p:cNvPr id="39" name="powerpoint template design by DAJU_PPT正版来源小红书大橘PPT微信DAJU_PPT请勿抄袭搬运！盗版必究！-9"/>
          <p:cNvSpPr/>
          <p:nvPr/>
        </p:nvSpPr>
        <p:spPr>
          <a:xfrm>
            <a:off x="412487" y="3394276"/>
            <a:ext cx="5796576" cy="344710"/>
          </a:xfrm>
          <a:prstGeom prst="rect">
            <a:avLst/>
          </a:prstGeom>
        </p:spPr>
        <p:txBody>
          <a:bodyPr wrap="square">
            <a:spAutoFit/>
          </a:bodyPr>
          <a:lstStyle/>
          <a:p>
            <a:pPr>
              <a:lnSpc>
                <a:spcPct val="130000"/>
              </a:lnSpc>
            </a:pPr>
            <a:r>
              <a:rPr lang="zh-CN" altLang="en-US" sz="1400" b="1" dirty="0" smtClean="0">
                <a:cs typeface="+mn-ea"/>
                <a:sym typeface="+mn-lt"/>
              </a:rPr>
              <a:t>拉格朗日乘数法：</a:t>
            </a:r>
            <a:endParaRPr lang="en-US" altLang="zh-CN" sz="1400" b="1" dirty="0" smtClean="0">
              <a:cs typeface="+mn-ea"/>
              <a:sym typeface="+mn-lt"/>
            </a:endParaRPr>
          </a:p>
        </p:txBody>
      </p:sp>
      <p:sp>
        <p:nvSpPr>
          <p:cNvPr id="41" name="powerpoint template design by DAJU_PPT正版来源小红书大橘PPT微信DAJU_PPT请勿抄袭搬运！盗版必究！-9"/>
          <p:cNvSpPr/>
          <p:nvPr/>
        </p:nvSpPr>
        <p:spPr>
          <a:xfrm>
            <a:off x="407891" y="3963828"/>
            <a:ext cx="5796576" cy="344710"/>
          </a:xfrm>
          <a:prstGeom prst="rect">
            <a:avLst/>
          </a:prstGeom>
        </p:spPr>
        <p:txBody>
          <a:bodyPr wrap="square">
            <a:spAutoFit/>
          </a:bodyPr>
          <a:lstStyle/>
          <a:p>
            <a:pPr>
              <a:lnSpc>
                <a:spcPct val="130000"/>
              </a:lnSpc>
            </a:pPr>
            <a:r>
              <a:rPr lang="zh-CN" altLang="en-US" sz="1400" b="1" dirty="0" smtClean="0">
                <a:cs typeface="+mn-ea"/>
                <a:sym typeface="+mn-lt"/>
              </a:rPr>
              <a:t>对拉格朗日函数求导得：</a:t>
            </a:r>
            <a:endParaRPr lang="en-US" altLang="zh-CN" sz="1400" b="1" dirty="0" smtClean="0">
              <a:cs typeface="+mn-ea"/>
              <a:sym typeface="+mn-lt"/>
            </a:endParaRPr>
          </a:p>
        </p:txBody>
      </p:sp>
      <p:sp>
        <p:nvSpPr>
          <p:cNvPr id="43" name="powerpoint template design by DAJU_PPT正版来源小红书大橘PPT微信DAJU_PPT请勿抄袭搬运！盗版必究！-9"/>
          <p:cNvSpPr/>
          <p:nvPr/>
        </p:nvSpPr>
        <p:spPr>
          <a:xfrm>
            <a:off x="466832" y="4533380"/>
            <a:ext cx="5796576" cy="344710"/>
          </a:xfrm>
          <a:prstGeom prst="rect">
            <a:avLst/>
          </a:prstGeom>
        </p:spPr>
        <p:txBody>
          <a:bodyPr wrap="square">
            <a:spAutoFit/>
          </a:bodyPr>
          <a:lstStyle/>
          <a:p>
            <a:pPr>
              <a:lnSpc>
                <a:spcPct val="130000"/>
              </a:lnSpc>
            </a:pPr>
            <a:r>
              <a:rPr lang="zh-CN" altLang="en-US" sz="1400" b="1" dirty="0" smtClean="0">
                <a:cs typeface="+mn-ea"/>
                <a:sym typeface="+mn-lt"/>
              </a:rPr>
              <a:t>对偶可行性：拉格朗日乘子</a:t>
            </a:r>
            <a:endParaRPr lang="en-US" altLang="zh-CN" sz="1400" b="1" dirty="0" smtClean="0">
              <a:cs typeface="+mn-ea"/>
              <a:sym typeface="+mn-lt"/>
            </a:endParaRPr>
          </a:p>
        </p:txBody>
      </p:sp>
      <p:sp>
        <p:nvSpPr>
          <p:cNvPr id="45" name="powerpoint template design by DAJU_PPT正版来源小红书大橘PPT微信DAJU_PPT请勿抄袭搬运！盗版必究！-9"/>
          <p:cNvSpPr/>
          <p:nvPr/>
        </p:nvSpPr>
        <p:spPr>
          <a:xfrm>
            <a:off x="473580" y="5050924"/>
            <a:ext cx="5796576" cy="344710"/>
          </a:xfrm>
          <a:prstGeom prst="rect">
            <a:avLst/>
          </a:prstGeom>
        </p:spPr>
        <p:txBody>
          <a:bodyPr wrap="square">
            <a:spAutoFit/>
          </a:bodyPr>
          <a:lstStyle/>
          <a:p>
            <a:pPr>
              <a:lnSpc>
                <a:spcPct val="130000"/>
              </a:lnSpc>
            </a:pPr>
            <a:r>
              <a:rPr lang="zh-CN" altLang="en-US" sz="1400" b="1" dirty="0" smtClean="0">
                <a:cs typeface="+mn-ea"/>
                <a:sym typeface="+mn-lt"/>
              </a:rPr>
              <a:t>互补松弛性：</a:t>
            </a:r>
            <a:endParaRPr lang="en-US" altLang="zh-CN" sz="1400" b="1" dirty="0" smtClean="0">
              <a:cs typeface="+mn-ea"/>
              <a:sym typeface="+mn-lt"/>
            </a:endParaRPr>
          </a:p>
        </p:txBody>
      </p:sp>
      <p:sp>
        <p:nvSpPr>
          <p:cNvPr id="47" name="powerpoint template design by DAJU_PPT正版来源小红书大橘PPT微信DAJU_PPT请勿抄袭搬运！盗版必究！-9"/>
          <p:cNvSpPr/>
          <p:nvPr/>
        </p:nvSpPr>
        <p:spPr>
          <a:xfrm>
            <a:off x="473580" y="5643036"/>
            <a:ext cx="5796576" cy="344710"/>
          </a:xfrm>
          <a:prstGeom prst="rect">
            <a:avLst/>
          </a:prstGeom>
        </p:spPr>
        <p:txBody>
          <a:bodyPr wrap="square">
            <a:spAutoFit/>
          </a:bodyPr>
          <a:lstStyle/>
          <a:p>
            <a:pPr>
              <a:lnSpc>
                <a:spcPct val="130000"/>
              </a:lnSpc>
            </a:pPr>
            <a:r>
              <a:rPr lang="zh-CN" altLang="en-US" sz="1400" b="1" dirty="0" smtClean="0">
                <a:cs typeface="+mn-ea"/>
                <a:sym typeface="+mn-lt"/>
              </a:rPr>
              <a:t>原始可行性：</a:t>
            </a:r>
            <a:endParaRPr lang="en-US" altLang="zh-CN" sz="1400" b="1" dirty="0" smtClean="0">
              <a:cs typeface="+mn-ea"/>
              <a:sym typeface="+mn-lt"/>
            </a:endParaRPr>
          </a:p>
        </p:txBody>
      </p:sp>
      <p:pic>
        <p:nvPicPr>
          <p:cNvPr id="13" name="图片 12"/>
          <p:cNvPicPr>
            <a:picLocks noChangeAspect="1"/>
          </p:cNvPicPr>
          <p:nvPr/>
        </p:nvPicPr>
        <p:blipFill>
          <a:blip r:embed="rId5"/>
          <a:stretch>
            <a:fillRect/>
          </a:stretch>
        </p:blipFill>
        <p:spPr>
          <a:xfrm>
            <a:off x="1513989" y="1668310"/>
            <a:ext cx="4690478" cy="602105"/>
          </a:xfrm>
          <a:prstGeom prst="rect">
            <a:avLst/>
          </a:prstGeom>
        </p:spPr>
      </p:pic>
      <p:sp>
        <p:nvSpPr>
          <p:cNvPr id="32" name="powerpoint template design by DAJU_PPT正版来源小红书大橘PPT微信DAJU_PPT请勿抄袭搬运！盗版必究！-9"/>
          <p:cNvSpPr/>
          <p:nvPr/>
        </p:nvSpPr>
        <p:spPr>
          <a:xfrm>
            <a:off x="434233" y="6249086"/>
            <a:ext cx="5796576" cy="343235"/>
          </a:xfrm>
          <a:prstGeom prst="rect">
            <a:avLst/>
          </a:prstGeom>
        </p:spPr>
        <p:txBody>
          <a:bodyPr wrap="square">
            <a:spAutoFit/>
          </a:bodyPr>
          <a:lstStyle/>
          <a:p>
            <a:pPr>
              <a:lnSpc>
                <a:spcPct val="130000"/>
              </a:lnSpc>
            </a:pPr>
            <a:r>
              <a:rPr lang="zh-CN" altLang="en-US" sz="1400" b="1" dirty="0" smtClean="0">
                <a:cs typeface="+mn-ea"/>
                <a:sym typeface="+mn-lt"/>
              </a:rPr>
              <a:t>潜伏者的最大效用同理</a:t>
            </a:r>
            <a:endParaRPr lang="zh-CN" altLang="en-US" sz="1400" b="1" dirty="0">
              <a:cs typeface="+mn-ea"/>
              <a:sym typeface="+mn-lt"/>
            </a:endParaRPr>
          </a:p>
        </p:txBody>
      </p:sp>
      <p:pic>
        <p:nvPicPr>
          <p:cNvPr id="14" name="图片 13"/>
          <p:cNvPicPr>
            <a:picLocks noChangeAspect="1"/>
          </p:cNvPicPr>
          <p:nvPr/>
        </p:nvPicPr>
        <p:blipFill>
          <a:blip r:embed="rId6"/>
          <a:stretch>
            <a:fillRect/>
          </a:stretch>
        </p:blipFill>
        <p:spPr>
          <a:xfrm>
            <a:off x="434233" y="2793732"/>
            <a:ext cx="3400425" cy="457200"/>
          </a:xfrm>
          <a:prstGeom prst="rect">
            <a:avLst/>
          </a:prstGeom>
        </p:spPr>
      </p:pic>
      <p:pic>
        <p:nvPicPr>
          <p:cNvPr id="15" name="图片 14"/>
          <p:cNvPicPr>
            <a:picLocks noChangeAspect="1"/>
          </p:cNvPicPr>
          <p:nvPr/>
        </p:nvPicPr>
        <p:blipFill>
          <a:blip r:embed="rId7"/>
          <a:stretch>
            <a:fillRect/>
          </a:stretch>
        </p:blipFill>
        <p:spPr>
          <a:xfrm>
            <a:off x="3770315" y="2736103"/>
            <a:ext cx="6096000" cy="495300"/>
          </a:xfrm>
          <a:prstGeom prst="rect">
            <a:avLst/>
          </a:prstGeom>
        </p:spPr>
      </p:pic>
      <p:pic>
        <p:nvPicPr>
          <p:cNvPr id="17" name="图片 16"/>
          <p:cNvPicPr>
            <a:picLocks noChangeAspect="1"/>
          </p:cNvPicPr>
          <p:nvPr/>
        </p:nvPicPr>
        <p:blipFill>
          <a:blip r:embed="rId8"/>
          <a:stretch>
            <a:fillRect/>
          </a:stretch>
        </p:blipFill>
        <p:spPr>
          <a:xfrm>
            <a:off x="2615961" y="3890742"/>
            <a:ext cx="6709410" cy="556221"/>
          </a:xfrm>
          <a:prstGeom prst="rect">
            <a:avLst/>
          </a:prstGeom>
        </p:spPr>
      </p:pic>
      <p:pic>
        <p:nvPicPr>
          <p:cNvPr id="18" name="图片 17"/>
          <p:cNvPicPr>
            <a:picLocks noChangeAspect="1"/>
          </p:cNvPicPr>
          <p:nvPr/>
        </p:nvPicPr>
        <p:blipFill>
          <a:blip r:embed="rId9"/>
          <a:stretch>
            <a:fillRect/>
          </a:stretch>
        </p:blipFill>
        <p:spPr>
          <a:xfrm>
            <a:off x="1969389" y="3430520"/>
            <a:ext cx="5924550" cy="352425"/>
          </a:xfrm>
          <a:prstGeom prst="rect">
            <a:avLst/>
          </a:prstGeom>
        </p:spPr>
      </p:pic>
      <p:pic>
        <p:nvPicPr>
          <p:cNvPr id="19" name="图片 18"/>
          <p:cNvPicPr>
            <a:picLocks noChangeAspect="1"/>
          </p:cNvPicPr>
          <p:nvPr/>
        </p:nvPicPr>
        <p:blipFill>
          <a:blip r:embed="rId10"/>
          <a:stretch>
            <a:fillRect/>
          </a:stretch>
        </p:blipFill>
        <p:spPr>
          <a:xfrm>
            <a:off x="2819022" y="4543535"/>
            <a:ext cx="866775" cy="381000"/>
          </a:xfrm>
          <a:prstGeom prst="rect">
            <a:avLst/>
          </a:prstGeom>
        </p:spPr>
      </p:pic>
      <p:pic>
        <p:nvPicPr>
          <p:cNvPr id="28" name="图片 27"/>
          <p:cNvPicPr>
            <a:picLocks noChangeAspect="1"/>
          </p:cNvPicPr>
          <p:nvPr/>
        </p:nvPicPr>
        <p:blipFill>
          <a:blip r:embed="rId11"/>
          <a:stretch>
            <a:fillRect/>
          </a:stretch>
        </p:blipFill>
        <p:spPr>
          <a:xfrm>
            <a:off x="1728152" y="5050924"/>
            <a:ext cx="2228850" cy="409575"/>
          </a:xfrm>
          <a:prstGeom prst="rect">
            <a:avLst/>
          </a:prstGeom>
        </p:spPr>
      </p:pic>
      <p:pic>
        <p:nvPicPr>
          <p:cNvPr id="29" name="图片 28"/>
          <p:cNvPicPr>
            <a:picLocks noChangeAspect="1"/>
          </p:cNvPicPr>
          <p:nvPr/>
        </p:nvPicPr>
        <p:blipFill>
          <a:blip r:embed="rId12"/>
          <a:stretch>
            <a:fillRect/>
          </a:stretch>
        </p:blipFill>
        <p:spPr>
          <a:xfrm>
            <a:off x="1704993" y="5579473"/>
            <a:ext cx="1666875" cy="485775"/>
          </a:xfrm>
          <a:prstGeom prst="rect">
            <a:avLst/>
          </a:prstGeom>
        </p:spPr>
      </p:pic>
    </p:spTree>
    <p:extLst>
      <p:ext uri="{BB962C8B-B14F-4D97-AF65-F5344CB8AC3E}">
        <p14:creationId xmlns:p14="http://schemas.microsoft.com/office/powerpoint/2010/main" val="2872682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2637488"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2.3</a:t>
            </a:r>
            <a:r>
              <a:rPr lang="en-US" altLang="zh-CN" dirty="0" smtClean="0">
                <a:sym typeface="+mn-lt"/>
              </a:rPr>
              <a:t>.3</a:t>
            </a:r>
            <a:r>
              <a:rPr lang="en-US" altLang="zh-CN" dirty="0" smtClean="0">
                <a:sym typeface="+mn-lt"/>
              </a:rPr>
              <a:t> </a:t>
            </a:r>
            <a:r>
              <a:rPr lang="zh-CN" altLang="en-US" dirty="0" smtClean="0">
                <a:sym typeface="+mn-lt"/>
              </a:rPr>
              <a:t>易感者最大效用</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69" name="灯片编号占位符 13">
            <a:extLst>
              <a:ext uri="{FF2B5EF4-FFF2-40B4-BE49-F238E27FC236}">
                <a16:creationId xmlns:a16="http://schemas.microsoft.com/office/drawing/2014/main" id="{52464132-CF39-9412-516A-59CBC229C0CD}"/>
              </a:ext>
            </a:extLst>
          </p:cNvPr>
          <p:cNvSpPr>
            <a:spLocks noGrp="1"/>
          </p:cNvSpPr>
          <p:nvPr>
            <p:ph type="sldNum" sz="quarter" idx="12"/>
          </p:nvPr>
        </p:nvSpPr>
        <p:spPr>
          <a:xfrm>
            <a:off x="8610600" y="6347870"/>
            <a:ext cx="2743200" cy="365125"/>
          </a:xfrm>
        </p:spPr>
        <p:txBody>
          <a:bodyPr/>
          <a:lstStyle/>
          <a:p>
            <a:fld id="{A8537B7A-7510-410A-AA53-45D600DA0276}" type="slidenum">
              <a:rPr lang="zh-CN" altLang="en-US" smtClean="0"/>
              <a:t>17</a:t>
            </a:fld>
            <a:endParaRPr lang="zh-CN" altLang="en-US"/>
          </a:p>
        </p:txBody>
      </p:sp>
      <p:sp>
        <p:nvSpPr>
          <p:cNvPr id="36" name="powerpoint template design by DAJU_PPT正版来源小红书大橘PPT微信DAJU_PPT请勿抄袭搬运！盗版必究！-9"/>
          <p:cNvSpPr/>
          <p:nvPr/>
        </p:nvSpPr>
        <p:spPr>
          <a:xfrm>
            <a:off x="407891" y="1761199"/>
            <a:ext cx="5796576" cy="372410"/>
          </a:xfrm>
          <a:prstGeom prst="rect">
            <a:avLst/>
          </a:prstGeom>
        </p:spPr>
        <p:txBody>
          <a:bodyPr wrap="square">
            <a:spAutoFit/>
          </a:bodyPr>
          <a:lstStyle/>
          <a:p>
            <a:pPr>
              <a:lnSpc>
                <a:spcPct val="130000"/>
              </a:lnSpc>
            </a:pPr>
            <a:r>
              <a:rPr lang="zh-CN" altLang="en-US" sz="1400" b="1" dirty="0" smtClean="0">
                <a:cs typeface="+mn-ea"/>
                <a:sym typeface="+mn-lt"/>
              </a:rPr>
              <a:t>累计效用</a:t>
            </a:r>
            <a:endParaRPr lang="zh-CN" altLang="en-US" sz="1400" b="1" dirty="0">
              <a:cs typeface="+mn-ea"/>
              <a:sym typeface="+mn-lt"/>
            </a:endParaRPr>
          </a:p>
        </p:txBody>
      </p:sp>
      <p:sp>
        <p:nvSpPr>
          <p:cNvPr id="37" name="powerpoint template design by DAJU_PPT正版来源小红书大橘PPT微信DAJU_PPT请勿抄袭搬运！盗版必究！-9"/>
          <p:cNvSpPr/>
          <p:nvPr/>
        </p:nvSpPr>
        <p:spPr>
          <a:xfrm>
            <a:off x="373094" y="2667477"/>
            <a:ext cx="5796576" cy="344710"/>
          </a:xfrm>
          <a:prstGeom prst="rect">
            <a:avLst/>
          </a:prstGeom>
        </p:spPr>
        <p:txBody>
          <a:bodyPr wrap="square">
            <a:spAutoFit/>
          </a:bodyPr>
          <a:lstStyle/>
          <a:p>
            <a:pPr>
              <a:lnSpc>
                <a:spcPct val="130000"/>
              </a:lnSpc>
            </a:pPr>
            <a:r>
              <a:rPr lang="zh-CN" altLang="en-US" sz="1400" b="1" dirty="0" smtClean="0">
                <a:cs typeface="+mn-ea"/>
                <a:sym typeface="+mn-lt"/>
              </a:rPr>
              <a:t>证明过程：</a:t>
            </a:r>
            <a:endParaRPr lang="en-US" altLang="zh-CN" sz="1400" b="1" dirty="0" smtClean="0">
              <a:cs typeface="+mn-ea"/>
              <a:sym typeface="+mn-lt"/>
            </a:endParaRPr>
          </a:p>
        </p:txBody>
      </p:sp>
      <p:sp>
        <p:nvSpPr>
          <p:cNvPr id="39" name="powerpoint template design by DAJU_PPT正版来源小红书大橘PPT微信DAJU_PPT请勿抄袭搬运！盗版必究！-9"/>
          <p:cNvSpPr/>
          <p:nvPr/>
        </p:nvSpPr>
        <p:spPr>
          <a:xfrm>
            <a:off x="373094" y="3702090"/>
            <a:ext cx="5796576" cy="344710"/>
          </a:xfrm>
          <a:prstGeom prst="rect">
            <a:avLst/>
          </a:prstGeom>
        </p:spPr>
        <p:txBody>
          <a:bodyPr wrap="square">
            <a:spAutoFit/>
          </a:bodyPr>
          <a:lstStyle/>
          <a:p>
            <a:pPr>
              <a:lnSpc>
                <a:spcPct val="130000"/>
              </a:lnSpc>
            </a:pPr>
            <a:r>
              <a:rPr lang="zh-CN" altLang="en-US" sz="1400" b="1" dirty="0" smtClean="0">
                <a:cs typeface="+mn-ea"/>
                <a:sym typeface="+mn-lt"/>
              </a:rPr>
              <a:t>由动态规划原理的最优子结构可知：</a:t>
            </a:r>
            <a:endParaRPr lang="en-US" altLang="zh-CN" sz="1400" b="1" dirty="0" smtClean="0">
              <a:cs typeface="+mn-ea"/>
              <a:sym typeface="+mn-lt"/>
            </a:endParaRPr>
          </a:p>
        </p:txBody>
      </p:sp>
      <p:pic>
        <p:nvPicPr>
          <p:cNvPr id="16" name="图片 15"/>
          <p:cNvPicPr>
            <a:picLocks noChangeAspect="1"/>
          </p:cNvPicPr>
          <p:nvPr/>
        </p:nvPicPr>
        <p:blipFill>
          <a:blip r:embed="rId5"/>
          <a:stretch>
            <a:fillRect/>
          </a:stretch>
        </p:blipFill>
        <p:spPr>
          <a:xfrm>
            <a:off x="1374775" y="1770958"/>
            <a:ext cx="8543925" cy="371475"/>
          </a:xfrm>
          <a:prstGeom prst="rect">
            <a:avLst/>
          </a:prstGeom>
        </p:spPr>
      </p:pic>
      <p:pic>
        <p:nvPicPr>
          <p:cNvPr id="20" name="图片 19"/>
          <p:cNvPicPr>
            <a:picLocks noChangeAspect="1"/>
          </p:cNvPicPr>
          <p:nvPr/>
        </p:nvPicPr>
        <p:blipFill>
          <a:blip r:embed="rId6"/>
          <a:stretch>
            <a:fillRect/>
          </a:stretch>
        </p:blipFill>
        <p:spPr>
          <a:xfrm>
            <a:off x="1374775" y="2156881"/>
            <a:ext cx="5057775" cy="438150"/>
          </a:xfrm>
          <a:prstGeom prst="rect">
            <a:avLst/>
          </a:prstGeom>
        </p:spPr>
      </p:pic>
      <p:sp>
        <p:nvSpPr>
          <p:cNvPr id="38" name="powerpoint template design by DAJU_PPT正版来源小红书大橘PPT微信DAJU_PPT请勿抄袭搬运！盗版必究！-9"/>
          <p:cNvSpPr/>
          <p:nvPr/>
        </p:nvSpPr>
        <p:spPr>
          <a:xfrm>
            <a:off x="434233" y="2204339"/>
            <a:ext cx="5796576" cy="343235"/>
          </a:xfrm>
          <a:prstGeom prst="rect">
            <a:avLst/>
          </a:prstGeom>
        </p:spPr>
        <p:txBody>
          <a:bodyPr wrap="square">
            <a:spAutoFit/>
          </a:bodyPr>
          <a:lstStyle/>
          <a:p>
            <a:pPr>
              <a:lnSpc>
                <a:spcPct val="130000"/>
              </a:lnSpc>
            </a:pPr>
            <a:r>
              <a:rPr lang="zh-CN" altLang="en-US" sz="1400" b="1" dirty="0" smtClean="0">
                <a:cs typeface="+mn-ea"/>
                <a:sym typeface="+mn-lt"/>
              </a:rPr>
              <a:t>其中：</a:t>
            </a:r>
            <a:endParaRPr lang="zh-CN" altLang="en-US" sz="1400" b="1" dirty="0">
              <a:cs typeface="+mn-ea"/>
              <a:sym typeface="+mn-lt"/>
            </a:endParaRPr>
          </a:p>
        </p:txBody>
      </p:sp>
      <p:sp>
        <p:nvSpPr>
          <p:cNvPr id="40" name="powerpoint template design by DAJU_PPT正版来源小红书大橘PPT微信DAJU_PPT请勿抄袭搬运！盗版必究！-9"/>
          <p:cNvSpPr/>
          <p:nvPr/>
        </p:nvSpPr>
        <p:spPr>
          <a:xfrm>
            <a:off x="6432550" y="2153676"/>
            <a:ext cx="5796576" cy="343235"/>
          </a:xfrm>
          <a:prstGeom prst="rect">
            <a:avLst/>
          </a:prstGeom>
        </p:spPr>
        <p:txBody>
          <a:bodyPr wrap="square">
            <a:spAutoFit/>
          </a:bodyPr>
          <a:lstStyle/>
          <a:p>
            <a:pPr>
              <a:lnSpc>
                <a:spcPct val="130000"/>
              </a:lnSpc>
            </a:pPr>
            <a:r>
              <a:rPr lang="zh-CN" altLang="en-US" sz="1400" b="1" dirty="0" smtClean="0">
                <a:cs typeface="+mn-ea"/>
                <a:sym typeface="+mn-lt"/>
              </a:rPr>
              <a:t>易感者消费和工作的最优解为：</a:t>
            </a:r>
            <a:endParaRPr lang="zh-CN" altLang="en-US" sz="1400" b="1" dirty="0">
              <a:cs typeface="+mn-ea"/>
              <a:sym typeface="+mn-lt"/>
            </a:endParaRPr>
          </a:p>
        </p:txBody>
      </p:sp>
      <p:pic>
        <p:nvPicPr>
          <p:cNvPr id="21" name="图片 20"/>
          <p:cNvPicPr>
            <a:picLocks noChangeAspect="1"/>
          </p:cNvPicPr>
          <p:nvPr/>
        </p:nvPicPr>
        <p:blipFill>
          <a:blip r:embed="rId7"/>
          <a:stretch>
            <a:fillRect/>
          </a:stretch>
        </p:blipFill>
        <p:spPr>
          <a:xfrm>
            <a:off x="9045971" y="2159267"/>
            <a:ext cx="2644190" cy="348887"/>
          </a:xfrm>
          <a:prstGeom prst="rect">
            <a:avLst/>
          </a:prstGeom>
        </p:spPr>
      </p:pic>
      <p:sp>
        <p:nvSpPr>
          <p:cNvPr id="42" name="powerpoint template design by DAJU_PPT正版来源小红书大橘PPT微信DAJU_PPT请勿抄袭搬运！盗版必究！-9"/>
          <p:cNvSpPr/>
          <p:nvPr/>
        </p:nvSpPr>
        <p:spPr>
          <a:xfrm>
            <a:off x="437408" y="3185021"/>
            <a:ext cx="5796576" cy="344710"/>
          </a:xfrm>
          <a:prstGeom prst="rect">
            <a:avLst/>
          </a:prstGeom>
        </p:spPr>
        <p:txBody>
          <a:bodyPr wrap="square">
            <a:spAutoFit/>
          </a:bodyPr>
          <a:lstStyle/>
          <a:p>
            <a:pPr>
              <a:lnSpc>
                <a:spcPct val="130000"/>
              </a:lnSpc>
            </a:pPr>
            <a:r>
              <a:rPr lang="zh-CN" altLang="en-US" sz="1400" b="1" dirty="0" smtClean="0">
                <a:cs typeface="+mn-ea"/>
                <a:sym typeface="+mn-lt"/>
              </a:rPr>
              <a:t>设一个价值函数为：</a:t>
            </a:r>
            <a:endParaRPr lang="en-US" altLang="zh-CN" sz="1400" b="1" dirty="0" smtClean="0">
              <a:cs typeface="+mn-ea"/>
              <a:sym typeface="+mn-lt"/>
            </a:endParaRPr>
          </a:p>
        </p:txBody>
      </p:sp>
      <p:pic>
        <p:nvPicPr>
          <p:cNvPr id="22" name="图片 21"/>
          <p:cNvPicPr>
            <a:picLocks noChangeAspect="1"/>
          </p:cNvPicPr>
          <p:nvPr/>
        </p:nvPicPr>
        <p:blipFill>
          <a:blip r:embed="rId8"/>
          <a:stretch>
            <a:fillRect/>
          </a:stretch>
        </p:blipFill>
        <p:spPr>
          <a:xfrm>
            <a:off x="2074164" y="3242533"/>
            <a:ext cx="2857500" cy="295275"/>
          </a:xfrm>
          <a:prstGeom prst="rect">
            <a:avLst/>
          </a:prstGeom>
        </p:spPr>
      </p:pic>
      <p:pic>
        <p:nvPicPr>
          <p:cNvPr id="24" name="图片 23"/>
          <p:cNvPicPr>
            <a:picLocks noChangeAspect="1"/>
          </p:cNvPicPr>
          <p:nvPr/>
        </p:nvPicPr>
        <p:blipFill>
          <a:blip r:embed="rId9"/>
          <a:stretch>
            <a:fillRect/>
          </a:stretch>
        </p:blipFill>
        <p:spPr>
          <a:xfrm>
            <a:off x="3502914" y="3659134"/>
            <a:ext cx="7050380" cy="1036359"/>
          </a:xfrm>
          <a:prstGeom prst="rect">
            <a:avLst/>
          </a:prstGeom>
        </p:spPr>
      </p:pic>
      <p:pic>
        <p:nvPicPr>
          <p:cNvPr id="25" name="图片 24"/>
          <p:cNvPicPr>
            <a:picLocks noChangeAspect="1"/>
          </p:cNvPicPr>
          <p:nvPr/>
        </p:nvPicPr>
        <p:blipFill>
          <a:blip r:embed="rId10"/>
          <a:stretch>
            <a:fillRect/>
          </a:stretch>
        </p:blipFill>
        <p:spPr>
          <a:xfrm>
            <a:off x="407891" y="4784406"/>
            <a:ext cx="9737212" cy="1775293"/>
          </a:xfrm>
          <a:prstGeom prst="rect">
            <a:avLst/>
          </a:prstGeom>
        </p:spPr>
      </p:pic>
    </p:spTree>
    <p:extLst>
      <p:ext uri="{BB962C8B-B14F-4D97-AF65-F5344CB8AC3E}">
        <p14:creationId xmlns:p14="http://schemas.microsoft.com/office/powerpoint/2010/main" val="2267302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2.4 </a:t>
            </a:r>
            <a:r>
              <a:rPr lang="zh-CN" altLang="en-US" dirty="0" smtClean="0">
                <a:sym typeface="+mn-lt"/>
              </a:rPr>
              <a:t>最优控制策略</a:t>
            </a:r>
            <a:endParaRPr lang="zh-CN" altLang="en-US" dirty="0">
              <a:sym typeface="+mn-lt"/>
            </a:endParaRPr>
          </a:p>
        </p:txBody>
      </p:sp>
      <p:pic>
        <p:nvPicPr>
          <p:cNvPr id="2" name="图片 1">
            <a:extLst>
              <a:ext uri="{FF2B5EF4-FFF2-40B4-BE49-F238E27FC236}">
                <a16:creationId xmlns:a16="http://schemas.microsoft.com/office/drawing/2014/main" id="{7B53938E-817A-1EBE-33E0-591779AC3AE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2450DCD-13D9-E270-D418-AA8545C325C9}"/>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29F89B88-F431-6CC1-63D5-D7259399EC9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329E6714-B9D9-137F-8348-6D67F2CF0C64}"/>
              </a:ext>
            </a:extLst>
          </p:cNvPr>
          <p:cNvSpPr/>
          <p:nvPr/>
        </p:nvSpPr>
        <p:spPr>
          <a:xfrm>
            <a:off x="4926686"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F2C3DED1-EF49-4387-682B-30E2B410146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33180B-C1B3-345C-1223-47337347560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7B0A3A0A-0443-74B5-9A7A-DD8B8DE356ED}"/>
              </a:ext>
            </a:extLst>
          </p:cNvPr>
          <p:cNvSpPr txBox="1"/>
          <p:nvPr/>
        </p:nvSpPr>
        <p:spPr>
          <a:xfrm>
            <a:off x="4921708" y="31239"/>
            <a:ext cx="1769430" cy="712491"/>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扩展</a:t>
            </a:r>
            <a:r>
              <a:rPr lang="en-US" altLang="zh-CN" sz="2000" dirty="0" smtClean="0">
                <a:sym typeface="+mn-lt"/>
              </a:rPr>
              <a:t>SEIR</a:t>
            </a:r>
            <a:r>
              <a:rPr lang="zh-CN" altLang="en-US" sz="2000" dirty="0" smtClean="0">
                <a:sym typeface="+mn-lt"/>
              </a:rPr>
              <a:t>宏观模型</a:t>
            </a:r>
            <a:endParaRPr lang="zh-CN" altLang="en-US" sz="2000" dirty="0">
              <a:sym typeface="+mn-lt"/>
            </a:endParaRPr>
          </a:p>
        </p:txBody>
      </p:sp>
      <p:sp>
        <p:nvSpPr>
          <p:cNvPr id="9" name="TextBox 9">
            <a:extLst>
              <a:ext uri="{FF2B5EF4-FFF2-40B4-BE49-F238E27FC236}">
                <a16:creationId xmlns:a16="http://schemas.microsoft.com/office/drawing/2014/main" id="{4E91098C-F521-3B32-E206-232813B8B587}"/>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09DEFF28-259D-043C-1D67-33112817A565}"/>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E6406454-8454-F4E0-E5EC-364B82395DC0}"/>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pic>
        <p:nvPicPr>
          <p:cNvPr id="12" name="图片 11">
            <a:extLst>
              <a:ext uri="{FF2B5EF4-FFF2-40B4-BE49-F238E27FC236}">
                <a16:creationId xmlns:a16="http://schemas.microsoft.com/office/drawing/2014/main" id="{11AE0499-2ED2-7A4D-FA23-637C21009902}"/>
              </a:ext>
            </a:extLst>
          </p:cNvPr>
          <p:cNvPicPr>
            <a:picLocks noChangeAspect="1"/>
          </p:cNvPicPr>
          <p:nvPr/>
        </p:nvPicPr>
        <p:blipFill>
          <a:blip r:embed="rId4"/>
          <a:stretch>
            <a:fillRect/>
          </a:stretch>
        </p:blipFill>
        <p:spPr>
          <a:xfrm>
            <a:off x="373094" y="123418"/>
            <a:ext cx="2277509" cy="545165"/>
          </a:xfrm>
          <a:prstGeom prst="rect">
            <a:avLst/>
          </a:prstGeom>
        </p:spPr>
      </p:pic>
      <p:sp>
        <p:nvSpPr>
          <p:cNvPr id="67" name="powerpoint template design by DAJU_PPT正版来源小红书大橘PPT微信DAJU_PPT请勿抄袭搬运！盗版必究！">
            <a:extLst>
              <a:ext uri="{FF2B5EF4-FFF2-40B4-BE49-F238E27FC236}">
                <a16:creationId xmlns:a16="http://schemas.microsoft.com/office/drawing/2014/main" id="{3EFD80F4-5CB1-4D86-D68D-6C708F6ADB0A}"/>
              </a:ext>
            </a:extLst>
          </p:cNvPr>
          <p:cNvSpPr txBox="1">
            <a:spLocks/>
          </p:cNvSpPr>
          <p:nvPr/>
        </p:nvSpPr>
        <p:spPr>
          <a:xfrm>
            <a:off x="473580" y="3124717"/>
            <a:ext cx="3370352" cy="250903"/>
          </a:xfrm>
          <a:prstGeom prst="rect">
            <a:avLst/>
          </a:prstGeom>
          <a:noFill/>
        </p:spPr>
        <p:txBody>
          <a:bodyPr wrap="square" lIns="0" tIns="0" rIns="0" bIns="0" rtlCol="0">
            <a:spAutoFit/>
          </a:bodyPr>
          <a:lstStyle/>
          <a:p>
            <a:pPr>
              <a:lnSpc>
                <a:spcPct val="130000"/>
              </a:lnSpc>
            </a:pPr>
            <a:endParaRPr lang="en-US" altLang="zh-CN" sz="1400" dirty="0">
              <a:cs typeface="+mn-ea"/>
              <a:sym typeface="+mn-lt"/>
            </a:endParaRPr>
          </a:p>
        </p:txBody>
      </p:sp>
      <p:sp>
        <p:nvSpPr>
          <p:cNvPr id="69" name="灯片编号占位符 13">
            <a:extLst>
              <a:ext uri="{FF2B5EF4-FFF2-40B4-BE49-F238E27FC236}">
                <a16:creationId xmlns:a16="http://schemas.microsoft.com/office/drawing/2014/main" id="{52464132-CF39-9412-516A-59CBC229C0CD}"/>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18</a:t>
            </a:fld>
            <a:endParaRPr lang="zh-CN" altLang="en-US"/>
          </a:p>
        </p:txBody>
      </p:sp>
      <p:sp>
        <p:nvSpPr>
          <p:cNvPr id="32" name="powerpoint template design by DAJU_PPT正版来源小红书大橘PPT微信DAJU_PPT请勿抄袭搬运！盗版必究！-9"/>
          <p:cNvSpPr/>
          <p:nvPr/>
        </p:nvSpPr>
        <p:spPr>
          <a:xfrm>
            <a:off x="407891" y="1761199"/>
            <a:ext cx="5796576" cy="372410"/>
          </a:xfrm>
          <a:prstGeom prst="rect">
            <a:avLst/>
          </a:prstGeom>
        </p:spPr>
        <p:txBody>
          <a:bodyPr wrap="square">
            <a:spAutoFit/>
          </a:bodyPr>
          <a:lstStyle/>
          <a:p>
            <a:pPr>
              <a:lnSpc>
                <a:spcPct val="130000"/>
              </a:lnSpc>
            </a:pPr>
            <a:r>
              <a:rPr lang="zh-CN" altLang="en-US" sz="1400" b="1" dirty="0" smtClean="0">
                <a:cs typeface="+mn-ea"/>
                <a:sym typeface="+mn-lt"/>
              </a:rPr>
              <a:t>定义                       为不同人的效用的加权平均值作为最优控制函数</a:t>
            </a:r>
            <a:endParaRPr lang="zh-CN" altLang="en-US" sz="1400" b="1" dirty="0">
              <a:cs typeface="+mn-ea"/>
              <a:sym typeface="+mn-lt"/>
            </a:endParaRPr>
          </a:p>
        </p:txBody>
      </p:sp>
      <p:pic>
        <p:nvPicPr>
          <p:cNvPr id="13" name="图片 12"/>
          <p:cNvPicPr>
            <a:picLocks noChangeAspect="1"/>
          </p:cNvPicPr>
          <p:nvPr/>
        </p:nvPicPr>
        <p:blipFill>
          <a:blip r:embed="rId5"/>
          <a:stretch>
            <a:fillRect/>
          </a:stretch>
        </p:blipFill>
        <p:spPr>
          <a:xfrm>
            <a:off x="894901" y="1831582"/>
            <a:ext cx="1040853" cy="283173"/>
          </a:xfrm>
          <a:prstGeom prst="rect">
            <a:avLst/>
          </a:prstGeom>
        </p:spPr>
      </p:pic>
      <p:pic>
        <p:nvPicPr>
          <p:cNvPr id="14" name="图片 13"/>
          <p:cNvPicPr>
            <a:picLocks noChangeAspect="1"/>
          </p:cNvPicPr>
          <p:nvPr/>
        </p:nvPicPr>
        <p:blipFill>
          <a:blip r:embed="rId6"/>
          <a:stretch>
            <a:fillRect/>
          </a:stretch>
        </p:blipFill>
        <p:spPr>
          <a:xfrm>
            <a:off x="2650603" y="2079649"/>
            <a:ext cx="7212558" cy="602954"/>
          </a:xfrm>
          <a:prstGeom prst="rect">
            <a:avLst/>
          </a:prstGeom>
        </p:spPr>
      </p:pic>
      <p:sp>
        <p:nvSpPr>
          <p:cNvPr id="36" name="powerpoint template design by DAJU_PPT正版来源小红书大橘PPT微信DAJU_PPT请勿抄袭搬运！盗版必究！-9"/>
          <p:cNvSpPr/>
          <p:nvPr/>
        </p:nvSpPr>
        <p:spPr>
          <a:xfrm>
            <a:off x="473580" y="2768654"/>
            <a:ext cx="8454520" cy="372410"/>
          </a:xfrm>
          <a:prstGeom prst="rect">
            <a:avLst/>
          </a:prstGeom>
        </p:spPr>
        <p:txBody>
          <a:bodyPr wrap="square">
            <a:spAutoFit/>
          </a:bodyPr>
          <a:lstStyle/>
          <a:p>
            <a:pPr>
              <a:lnSpc>
                <a:spcPct val="130000"/>
              </a:lnSpc>
            </a:pPr>
            <a:r>
              <a:rPr lang="zh-CN" altLang="en-US" sz="1400" b="1" dirty="0" smtClean="0">
                <a:cs typeface="+mn-ea"/>
                <a:sym typeface="+mn-lt"/>
              </a:rPr>
              <a:t>其中，                                             为由</a:t>
            </a:r>
            <a:r>
              <a:rPr lang="en-US" altLang="zh-CN" sz="1400" b="1" dirty="0" smtClean="0">
                <a:cs typeface="+mn-ea"/>
                <a:sym typeface="+mn-lt"/>
              </a:rPr>
              <a:t>KKT</a:t>
            </a:r>
            <a:r>
              <a:rPr lang="zh-CN" altLang="en-US" sz="1400" b="1" dirty="0" smtClean="0">
                <a:cs typeface="+mn-ea"/>
                <a:sym typeface="+mn-lt"/>
              </a:rPr>
              <a:t>条件求得的各类人群的最优消费和最优工作时间                           </a:t>
            </a:r>
            <a:endParaRPr lang="zh-CN" altLang="en-US" sz="1400" b="1" dirty="0">
              <a:cs typeface="+mn-ea"/>
              <a:sym typeface="+mn-lt"/>
            </a:endParaRPr>
          </a:p>
        </p:txBody>
      </p:sp>
      <p:pic>
        <p:nvPicPr>
          <p:cNvPr id="20" name="图片 19"/>
          <p:cNvPicPr>
            <a:picLocks noChangeAspect="1"/>
          </p:cNvPicPr>
          <p:nvPr/>
        </p:nvPicPr>
        <p:blipFill>
          <a:blip r:embed="rId7"/>
          <a:stretch>
            <a:fillRect/>
          </a:stretch>
        </p:blipFill>
        <p:spPr>
          <a:xfrm>
            <a:off x="1029704" y="2798353"/>
            <a:ext cx="2276475" cy="303530"/>
          </a:xfrm>
          <a:prstGeom prst="rect">
            <a:avLst/>
          </a:prstGeom>
        </p:spPr>
      </p:pic>
      <p:sp>
        <p:nvSpPr>
          <p:cNvPr id="37" name="powerpoint template design by DAJU_PPT正版来源小红书大橘PPT微信DAJU_PPT请勿抄袭搬运！盗版必究！-9"/>
          <p:cNvSpPr/>
          <p:nvPr/>
        </p:nvSpPr>
        <p:spPr>
          <a:xfrm>
            <a:off x="473580" y="3342188"/>
            <a:ext cx="8454520" cy="343235"/>
          </a:xfrm>
          <a:prstGeom prst="rect">
            <a:avLst/>
          </a:prstGeom>
        </p:spPr>
        <p:txBody>
          <a:bodyPr wrap="square">
            <a:spAutoFit/>
          </a:bodyPr>
          <a:lstStyle/>
          <a:p>
            <a:pPr>
              <a:lnSpc>
                <a:spcPct val="130000"/>
              </a:lnSpc>
            </a:pPr>
            <a:r>
              <a:rPr lang="zh-CN" altLang="en-US" sz="1400" b="1" dirty="0" smtClean="0">
                <a:cs typeface="+mn-ea"/>
                <a:sym typeface="+mn-lt"/>
              </a:rPr>
              <a:t>考虑到死亡的负面影响，我们引入死亡惩罚系数</a:t>
            </a:r>
            <a:endParaRPr lang="zh-CN" altLang="en-US" sz="1400" b="1" dirty="0">
              <a:cs typeface="+mn-ea"/>
              <a:sym typeface="+mn-lt"/>
            </a:endParaRPr>
          </a:p>
        </p:txBody>
      </p:sp>
      <p:pic>
        <p:nvPicPr>
          <p:cNvPr id="21" name="图片 20"/>
          <p:cNvPicPr>
            <a:picLocks noChangeAspect="1"/>
          </p:cNvPicPr>
          <p:nvPr/>
        </p:nvPicPr>
        <p:blipFill>
          <a:blip r:embed="rId8"/>
          <a:stretch>
            <a:fillRect/>
          </a:stretch>
        </p:blipFill>
        <p:spPr>
          <a:xfrm>
            <a:off x="4335715" y="3440970"/>
            <a:ext cx="257175" cy="209550"/>
          </a:xfrm>
          <a:prstGeom prst="rect">
            <a:avLst/>
          </a:prstGeom>
        </p:spPr>
      </p:pic>
      <p:sp>
        <p:nvSpPr>
          <p:cNvPr id="40" name="powerpoint template design by DAJU_PPT正版来源小红书大橘PPT微信DAJU_PPT请勿抄袭搬运！盗版必究！-9"/>
          <p:cNvSpPr/>
          <p:nvPr/>
        </p:nvSpPr>
        <p:spPr>
          <a:xfrm>
            <a:off x="473580" y="3816741"/>
            <a:ext cx="8454520" cy="343235"/>
          </a:xfrm>
          <a:prstGeom prst="rect">
            <a:avLst/>
          </a:prstGeom>
        </p:spPr>
        <p:txBody>
          <a:bodyPr wrap="square">
            <a:spAutoFit/>
          </a:bodyPr>
          <a:lstStyle/>
          <a:p>
            <a:pPr>
              <a:lnSpc>
                <a:spcPct val="130000"/>
              </a:lnSpc>
            </a:pPr>
            <a:r>
              <a:rPr lang="zh-CN" altLang="en-US" sz="1400" b="1" dirty="0" smtClean="0">
                <a:cs typeface="+mn-ea"/>
                <a:sym typeface="+mn-lt"/>
              </a:rPr>
              <a:t>则新的最优控制函数为：</a:t>
            </a:r>
            <a:endParaRPr lang="zh-CN" altLang="en-US" sz="1400" b="1" dirty="0">
              <a:cs typeface="+mn-ea"/>
              <a:sym typeface="+mn-lt"/>
            </a:endParaRPr>
          </a:p>
        </p:txBody>
      </p:sp>
      <p:pic>
        <p:nvPicPr>
          <p:cNvPr id="23" name="图片 22"/>
          <p:cNvPicPr>
            <a:picLocks noChangeAspect="1"/>
          </p:cNvPicPr>
          <p:nvPr/>
        </p:nvPicPr>
        <p:blipFill>
          <a:blip r:embed="rId9"/>
          <a:stretch>
            <a:fillRect/>
          </a:stretch>
        </p:blipFill>
        <p:spPr>
          <a:xfrm>
            <a:off x="2515928" y="3718269"/>
            <a:ext cx="9352033" cy="638445"/>
          </a:xfrm>
          <a:prstGeom prst="rect">
            <a:avLst/>
          </a:prstGeom>
        </p:spPr>
      </p:pic>
      <p:sp>
        <p:nvSpPr>
          <p:cNvPr id="43" name="powerpoint template design by DAJU_PPT正版来源小红书大橘PPT微信DAJU_PPT请勿抄袭搬运！盗版必究！-9"/>
          <p:cNvSpPr/>
          <p:nvPr/>
        </p:nvSpPr>
        <p:spPr>
          <a:xfrm>
            <a:off x="473580" y="4363250"/>
            <a:ext cx="8454520" cy="343235"/>
          </a:xfrm>
          <a:prstGeom prst="rect">
            <a:avLst/>
          </a:prstGeom>
        </p:spPr>
        <p:txBody>
          <a:bodyPr wrap="square">
            <a:spAutoFit/>
          </a:bodyPr>
          <a:lstStyle/>
          <a:p>
            <a:pPr>
              <a:lnSpc>
                <a:spcPct val="130000"/>
              </a:lnSpc>
            </a:pPr>
            <a:r>
              <a:rPr lang="zh-CN" altLang="en-US" sz="1400" b="1" dirty="0" smtClean="0">
                <a:cs typeface="+mn-ea"/>
                <a:sym typeface="+mn-lt"/>
              </a:rPr>
              <a:t>用康复者的最优效用来表示死亡者对社会的影响。</a:t>
            </a:r>
            <a:endParaRPr lang="zh-CN" altLang="en-US" sz="1400" b="1" dirty="0">
              <a:cs typeface="+mn-ea"/>
              <a:sym typeface="+mn-lt"/>
            </a:endParaRPr>
          </a:p>
        </p:txBody>
      </p:sp>
      <p:sp>
        <p:nvSpPr>
          <p:cNvPr id="44" name="powerpoint template design by DAJU_PPT正版来源小红书大橘PPT微信DAJU_PPT请勿抄袭搬运！盗版必究！-9"/>
          <p:cNvSpPr/>
          <p:nvPr/>
        </p:nvSpPr>
        <p:spPr>
          <a:xfrm>
            <a:off x="473580" y="4907188"/>
            <a:ext cx="8454520" cy="343235"/>
          </a:xfrm>
          <a:prstGeom prst="rect">
            <a:avLst/>
          </a:prstGeom>
        </p:spPr>
        <p:txBody>
          <a:bodyPr wrap="square">
            <a:spAutoFit/>
          </a:bodyPr>
          <a:lstStyle/>
          <a:p>
            <a:pPr>
              <a:lnSpc>
                <a:spcPct val="130000"/>
              </a:lnSpc>
            </a:pPr>
            <a:r>
              <a:rPr lang="zh-CN" altLang="en-US" sz="1400" b="1" dirty="0" smtClean="0">
                <a:cs typeface="+mn-ea"/>
                <a:sym typeface="+mn-lt"/>
              </a:rPr>
              <a:t>则我们需要求解的目标函数为：</a:t>
            </a:r>
            <a:endParaRPr lang="zh-CN" altLang="en-US" sz="1400" b="1" dirty="0">
              <a:cs typeface="+mn-ea"/>
              <a:sym typeface="+mn-lt"/>
            </a:endParaRPr>
          </a:p>
        </p:txBody>
      </p:sp>
      <p:pic>
        <p:nvPicPr>
          <p:cNvPr id="25" name="图片 24"/>
          <p:cNvPicPr>
            <a:picLocks noChangeAspect="1"/>
          </p:cNvPicPr>
          <p:nvPr/>
        </p:nvPicPr>
        <p:blipFill>
          <a:blip r:embed="rId10"/>
          <a:stretch>
            <a:fillRect/>
          </a:stretch>
        </p:blipFill>
        <p:spPr>
          <a:xfrm>
            <a:off x="3162234" y="4907188"/>
            <a:ext cx="2466975" cy="838200"/>
          </a:xfrm>
          <a:prstGeom prst="rect">
            <a:avLst/>
          </a:prstGeom>
        </p:spPr>
      </p:pic>
    </p:spTree>
    <p:extLst>
      <p:ext uri="{BB962C8B-B14F-4D97-AF65-F5344CB8AC3E}">
        <p14:creationId xmlns:p14="http://schemas.microsoft.com/office/powerpoint/2010/main" val="210254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a:extLst>
              <a:ext uri="{FF2B5EF4-FFF2-40B4-BE49-F238E27FC236}">
                <a16:creationId xmlns:a16="http://schemas.microsoft.com/office/drawing/2014/main" id="{7B6F0F9B-B4B1-5E50-0B2F-DAA9674D4308}"/>
              </a:ext>
            </a:extLst>
          </p:cNvPr>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dirty="0">
                <a:solidFill>
                  <a:schemeClr val="accent1"/>
                </a:solidFill>
                <a:cs typeface="+mn-ea"/>
                <a:sym typeface="+mn-lt"/>
              </a:rPr>
              <a:t>Part.03</a:t>
            </a:r>
          </a:p>
        </p:txBody>
      </p:sp>
      <p:grpSp>
        <p:nvGrpSpPr>
          <p:cNvPr id="23" name="powerpoint template design by DAJU_PPT正版来源小红书大橘PPT微信DAJU_PPT请勿抄袭搬运！盗版必究！">
            <a:extLst>
              <a:ext uri="{FF2B5EF4-FFF2-40B4-BE49-F238E27FC236}">
                <a16:creationId xmlns:a16="http://schemas.microsoft.com/office/drawing/2014/main" id="{B2BF9553-4F2D-1EC7-2DAF-9F9B49F67B82}"/>
              </a:ext>
            </a:extLst>
          </p:cNvPr>
          <p:cNvGrpSpPr/>
          <p:nvPr/>
        </p:nvGrpSpPr>
        <p:grpSpPr>
          <a:xfrm>
            <a:off x="3327401" y="2763244"/>
            <a:ext cx="5537198" cy="1331512"/>
            <a:chOff x="3327401" y="2861512"/>
            <a:chExt cx="5537198" cy="133151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zh-CN" altLang="en-US" sz="5400" b="1" spc="600" dirty="0" smtClean="0">
                  <a:solidFill>
                    <a:schemeClr val="bg1"/>
                  </a:solidFill>
                  <a:cs typeface="+mn-ea"/>
                  <a:sym typeface="+mn-lt"/>
                </a:rPr>
                <a:t>模型求解</a:t>
              </a:r>
              <a:endParaRPr lang="zh-CN" altLang="en-US" sz="5400" b="1" spc="600" dirty="0">
                <a:solidFill>
                  <a:schemeClr val="bg1"/>
                </a:solidFill>
                <a:cs typeface="+mn-ea"/>
                <a:sym typeface="+mn-lt"/>
              </a:endParaRPr>
            </a:p>
          </p:txBody>
        </p:sp>
        <p:sp>
          <p:nvSpPr>
            <p:cNvPr id="22" name="powerpoint template design by DAJU_PPT正版来源小红书大橘PPT微信DAJU_PPT请勿抄袭搬运！盗版必究！-2">
              <a:extLst>
                <a:ext uri="{FF2B5EF4-FFF2-40B4-BE49-F238E27FC236}">
                  <a16:creationId xmlns:a16="http://schemas.microsoft.com/office/drawing/2014/main" id="{E7203222-6A3D-04D3-FF05-4A14C7680D30}"/>
                </a:ext>
              </a:extLst>
            </p:cNvPr>
            <p:cNvSpPr txBox="1"/>
            <p:nvPr/>
          </p:nvSpPr>
          <p:spPr>
            <a:xfrm>
              <a:off x="3327401" y="3977580"/>
              <a:ext cx="5537198" cy="215444"/>
            </a:xfrm>
            <a:prstGeom prst="rect">
              <a:avLst/>
            </a:prstGeom>
            <a:noFill/>
            <a:ln>
              <a:noFill/>
            </a:ln>
          </p:spPr>
          <p:txBody>
            <a:bodyPr wrap="square" lIns="0" tIns="0" rIns="0" bIns="0" rtlCol="0">
              <a:spAutoFit/>
            </a:bodyPr>
            <a:lstStyle/>
            <a:p>
              <a:pPr algn="ctr"/>
              <a:endParaRPr lang="zh-CN" altLang="en-US" sz="1400" spc="300" dirty="0">
                <a:solidFill>
                  <a:schemeClr val="bg1"/>
                </a:solidFill>
                <a:cs typeface="+mn-ea"/>
                <a:sym typeface="+mn-lt"/>
              </a:endParaRPr>
            </a:p>
          </p:txBody>
        </p:sp>
        <p:cxnSp>
          <p:nvCxnSpPr>
            <p:cNvPr id="4" name="powerpoint template design by DAJU_PPT正版来源小红书大橘PPT微信DAJU_PPT请勿抄袭搬运！盗版必究！-3">
              <a:extLst>
                <a:ext uri="{FF2B5EF4-FFF2-40B4-BE49-F238E27FC236}">
                  <a16:creationId xmlns:a16="http://schemas.microsoft.com/office/drawing/2014/main" id="{82459983-A2E7-1251-45D5-91950BC8D72B}"/>
                </a:ext>
              </a:extLst>
            </p:cNvPr>
            <p:cNvCxnSpPr>
              <a:cxnSpLocks/>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AD6586FA-816F-0E9E-612A-6615E9717726}"/>
              </a:ext>
            </a:extLst>
          </p:cNvPr>
          <p:cNvSpPr>
            <a:spLocks noGrp="1"/>
          </p:cNvSpPr>
          <p:nvPr>
            <p:ph type="sldNum" sz="quarter" idx="12"/>
          </p:nvPr>
        </p:nvSpPr>
        <p:spPr/>
        <p:txBody>
          <a:bodyPr/>
          <a:lstStyle/>
          <a:p>
            <a:fld id="{A8537B7A-7510-410A-AA53-45D600DA0276}" type="slidenum">
              <a:rPr lang="zh-CN" altLang="en-US" smtClean="0"/>
              <a:t>19</a:t>
            </a:fld>
            <a:endParaRPr lang="zh-CN" altLang="en-US"/>
          </a:p>
        </p:txBody>
      </p:sp>
      <p:pic>
        <p:nvPicPr>
          <p:cNvPr id="2" name="图片 1">
            <a:extLst>
              <a:ext uri="{FF2B5EF4-FFF2-40B4-BE49-F238E27FC236}">
                <a16:creationId xmlns:a16="http://schemas.microsoft.com/office/drawing/2014/main" id="{88913264-D619-7247-4C75-0B1433CA3EE7}"/>
              </a:ext>
            </a:extLst>
          </p:cNvPr>
          <p:cNvPicPr>
            <a:picLocks noChangeAspect="1"/>
          </p:cNvPicPr>
          <p:nvPr/>
        </p:nvPicPr>
        <p:blipFill>
          <a:blip r:embed="rId3"/>
          <a:stretch>
            <a:fillRect/>
          </a:stretch>
        </p:blipFill>
        <p:spPr>
          <a:xfrm>
            <a:off x="4580626" y="4978611"/>
            <a:ext cx="3030750" cy="725468"/>
          </a:xfrm>
          <a:prstGeom prst="rect">
            <a:avLst/>
          </a:prstGeom>
        </p:spPr>
      </p:pic>
    </p:spTree>
    <p:extLst>
      <p:ext uri="{BB962C8B-B14F-4D97-AF65-F5344CB8AC3E}">
        <p14:creationId xmlns:p14="http://schemas.microsoft.com/office/powerpoint/2010/main" val="689180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powerpoint template design by DAJU_PPT正版来源小红书大橘PPT微信DAJU_PPT请勿抄袭搬运！盗版必究！">
            <a:extLst>
              <a:ext uri="{FF2B5EF4-FFF2-40B4-BE49-F238E27FC236}">
                <a16:creationId xmlns:a16="http://schemas.microsoft.com/office/drawing/2014/main" id="{AF568C94-F9B3-5E9F-5D84-5918C17E45B5}"/>
              </a:ext>
            </a:extLst>
          </p:cNvPr>
          <p:cNvGrpSpPr/>
          <p:nvPr/>
        </p:nvGrpSpPr>
        <p:grpSpPr>
          <a:xfrm>
            <a:off x="0" y="1788160"/>
            <a:ext cx="4724400" cy="3281680"/>
            <a:chOff x="0" y="1788160"/>
            <a:chExt cx="3931920" cy="3281680"/>
          </a:xfrm>
        </p:grpSpPr>
        <p:sp>
          <p:nvSpPr>
            <p:cNvPr id="26" name="powerpoint template design by DAJU_PPT正版来源小红书大橘PPT微信DAJU_PPT请勿抄袭搬运！盗版必究！-1">
              <a:extLst>
                <a:ext uri="{FF2B5EF4-FFF2-40B4-BE49-F238E27FC236}">
                  <a16:creationId xmlns:a16="http://schemas.microsoft.com/office/drawing/2014/main" id="{29585F77-D954-7C4E-6A58-C6F6A6E80F8D}"/>
                </a:ext>
              </a:extLst>
            </p:cNvPr>
            <p:cNvSpPr/>
            <p:nvPr/>
          </p:nvSpPr>
          <p:spPr>
            <a:xfrm rot="5400000">
              <a:off x="325120" y="1463040"/>
              <a:ext cx="3281680" cy="3931920"/>
            </a:xfrm>
            <a:prstGeom prst="round2SameRect">
              <a:avLst>
                <a:gd name="adj1" fmla="val 50000"/>
                <a:gd name="adj2" fmla="val 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4" name="powerpoint template design by DAJU_PPT正版来源小红书大橘PPT微信DAJU_PPT请勿抄袭搬运！盗版必究！-2">
              <a:extLst>
                <a:ext uri="{FF2B5EF4-FFF2-40B4-BE49-F238E27FC236}">
                  <a16:creationId xmlns:a16="http://schemas.microsoft.com/office/drawing/2014/main" id="{DA5C5961-93DC-1A3E-2A05-BEEF89054B94}"/>
                </a:ext>
              </a:extLst>
            </p:cNvPr>
            <p:cNvSpPr/>
            <p:nvPr/>
          </p:nvSpPr>
          <p:spPr>
            <a:xfrm rot="5400000">
              <a:off x="396240" y="1554480"/>
              <a:ext cx="2956560" cy="3749040"/>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39" name="powerpoint template design by DAJU_PPT正版来源小红书大橘PPT微信DAJU_PPT请勿抄袭搬运！盗版必究！">
            <a:extLst>
              <a:ext uri="{FF2B5EF4-FFF2-40B4-BE49-F238E27FC236}">
                <a16:creationId xmlns:a16="http://schemas.microsoft.com/office/drawing/2014/main" id="{1E28E658-FE3A-98CF-E891-958EE635934D}"/>
              </a:ext>
            </a:extLst>
          </p:cNvPr>
          <p:cNvSpPr/>
          <p:nvPr/>
        </p:nvSpPr>
        <p:spPr>
          <a:xfrm>
            <a:off x="5788885" y="1344509"/>
            <a:ext cx="6403115"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zh-CN" altLang="en-US" sz="2400" b="1" dirty="0" smtClean="0">
                <a:solidFill>
                  <a:schemeClr val="tx1"/>
                </a:solidFill>
                <a:cs typeface="+mn-ea"/>
                <a:sym typeface="+mn-lt"/>
              </a:rPr>
              <a:t>绪论</a:t>
            </a:r>
            <a:endParaRPr lang="zh-CN" altLang="en-US" sz="2400" b="1" dirty="0">
              <a:solidFill>
                <a:schemeClr val="tx1"/>
              </a:solidFill>
              <a:cs typeface="+mn-ea"/>
              <a:sym typeface="+mn-lt"/>
            </a:endParaRPr>
          </a:p>
        </p:txBody>
      </p:sp>
      <p:sp>
        <p:nvSpPr>
          <p:cNvPr id="41" name="powerpoint template design by DAJU_PPT正版来源小红书大橘PPT微信DAJU_PPT请勿抄袭搬运！盗版必究！">
            <a:extLst>
              <a:ext uri="{FF2B5EF4-FFF2-40B4-BE49-F238E27FC236}">
                <a16:creationId xmlns:a16="http://schemas.microsoft.com/office/drawing/2014/main" id="{E82EC429-7E61-E4DF-B0E9-B6BC97C8B21C}"/>
              </a:ext>
            </a:extLst>
          </p:cNvPr>
          <p:cNvSpPr/>
          <p:nvPr/>
        </p:nvSpPr>
        <p:spPr>
          <a:xfrm>
            <a:off x="5788885" y="2312434"/>
            <a:ext cx="6403115"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zh-CN" altLang="en-US" sz="2400" b="1" dirty="0" smtClean="0">
                <a:solidFill>
                  <a:schemeClr val="tx1"/>
                </a:solidFill>
                <a:cs typeface="+mn-ea"/>
                <a:sym typeface="+mn-lt"/>
              </a:rPr>
              <a:t>扩展</a:t>
            </a:r>
            <a:r>
              <a:rPr lang="en-US" altLang="zh-CN" sz="2400" b="1" dirty="0" smtClean="0">
                <a:solidFill>
                  <a:schemeClr val="tx1"/>
                </a:solidFill>
                <a:cs typeface="+mn-ea"/>
                <a:sym typeface="+mn-lt"/>
              </a:rPr>
              <a:t>SEIR</a:t>
            </a:r>
            <a:r>
              <a:rPr lang="zh-CN" altLang="en-US" sz="2400" b="1" dirty="0" smtClean="0">
                <a:solidFill>
                  <a:schemeClr val="tx1"/>
                </a:solidFill>
                <a:cs typeface="+mn-ea"/>
                <a:sym typeface="+mn-lt"/>
              </a:rPr>
              <a:t>宏观模型</a:t>
            </a:r>
            <a:endParaRPr lang="zh-CN" altLang="en-US" sz="2400" b="1" dirty="0">
              <a:solidFill>
                <a:schemeClr val="tx1"/>
              </a:solidFill>
              <a:cs typeface="+mn-ea"/>
              <a:sym typeface="+mn-lt"/>
            </a:endParaRPr>
          </a:p>
        </p:txBody>
      </p:sp>
      <p:sp>
        <p:nvSpPr>
          <p:cNvPr id="43" name="powerpoint template design by DAJU_PPT正版来源小红书大橘PPT微信DAJU_PPT请勿抄袭搬运！盗版必究！">
            <a:extLst>
              <a:ext uri="{FF2B5EF4-FFF2-40B4-BE49-F238E27FC236}">
                <a16:creationId xmlns:a16="http://schemas.microsoft.com/office/drawing/2014/main" id="{FD0C9333-DF6C-73D1-00F5-FD288A305DD8}"/>
              </a:ext>
            </a:extLst>
          </p:cNvPr>
          <p:cNvSpPr/>
          <p:nvPr/>
        </p:nvSpPr>
        <p:spPr>
          <a:xfrm>
            <a:off x="5788885" y="3280359"/>
            <a:ext cx="6403115"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zh-CN" altLang="en-US" sz="2400" b="1" dirty="0" smtClean="0">
                <a:solidFill>
                  <a:schemeClr val="tx1"/>
                </a:solidFill>
                <a:cs typeface="+mn-ea"/>
                <a:sym typeface="+mn-lt"/>
              </a:rPr>
              <a:t>模型求解</a:t>
            </a:r>
            <a:endParaRPr lang="zh-CN" altLang="en-US" sz="2400" b="1" dirty="0">
              <a:solidFill>
                <a:schemeClr val="tx1"/>
              </a:solidFill>
              <a:cs typeface="+mn-ea"/>
              <a:sym typeface="+mn-lt"/>
            </a:endParaRPr>
          </a:p>
        </p:txBody>
      </p:sp>
      <p:sp>
        <p:nvSpPr>
          <p:cNvPr id="45" name="powerpoint template design by DAJU_PPT正版来源小红书大橘PPT微信DAJU_PPT请勿抄袭搬运！盗版必究！">
            <a:extLst>
              <a:ext uri="{FF2B5EF4-FFF2-40B4-BE49-F238E27FC236}">
                <a16:creationId xmlns:a16="http://schemas.microsoft.com/office/drawing/2014/main" id="{5F0B8C25-D821-5A71-6DDA-BB8A36CBE6A5}"/>
              </a:ext>
            </a:extLst>
          </p:cNvPr>
          <p:cNvSpPr/>
          <p:nvPr/>
        </p:nvSpPr>
        <p:spPr>
          <a:xfrm>
            <a:off x="5788885" y="4248284"/>
            <a:ext cx="6403115"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zh-CN" altLang="en-US" sz="2400" b="1" dirty="0" smtClean="0">
                <a:solidFill>
                  <a:schemeClr val="tx1"/>
                </a:solidFill>
                <a:cs typeface="+mn-ea"/>
                <a:sym typeface="+mn-lt"/>
              </a:rPr>
              <a:t>全文总结</a:t>
            </a:r>
            <a:endParaRPr lang="zh-CN" altLang="en-US" sz="2400" b="1" dirty="0">
              <a:solidFill>
                <a:schemeClr val="tx1"/>
              </a:solidFill>
              <a:cs typeface="+mn-ea"/>
              <a:sym typeface="+mn-lt"/>
            </a:endParaRPr>
          </a:p>
        </p:txBody>
      </p:sp>
      <p:sp>
        <p:nvSpPr>
          <p:cNvPr id="5" name="powerpoint template design by DAJU_PPT正版来源小红书大橘PPT微信DAJU_PPT请勿抄袭搬运！盗版必究！"/>
          <p:cNvSpPr/>
          <p:nvPr/>
        </p:nvSpPr>
        <p:spPr>
          <a:xfrm>
            <a:off x="5883570" y="1403731"/>
            <a:ext cx="576000"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cs typeface="+mn-ea"/>
                <a:sym typeface="+mn-lt"/>
              </a:rPr>
              <a:t>01</a:t>
            </a:r>
            <a:endParaRPr lang="zh-CN" altLang="en-US" b="1" dirty="0">
              <a:cs typeface="+mn-ea"/>
              <a:sym typeface="+mn-lt"/>
            </a:endParaRPr>
          </a:p>
        </p:txBody>
      </p:sp>
      <p:sp>
        <p:nvSpPr>
          <p:cNvPr id="6" name="powerpoint template design by DAJU_PPT正版来源小红书大橘PPT微信DAJU_PPT请勿抄袭搬运！盗版必究！"/>
          <p:cNvSpPr/>
          <p:nvPr/>
        </p:nvSpPr>
        <p:spPr>
          <a:xfrm>
            <a:off x="5883570" y="2371656"/>
            <a:ext cx="576000"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cs typeface="+mn-ea"/>
                <a:sym typeface="+mn-lt"/>
              </a:rPr>
              <a:t>02</a:t>
            </a:r>
            <a:endParaRPr lang="zh-CN" altLang="en-US" b="1" dirty="0">
              <a:cs typeface="+mn-ea"/>
              <a:sym typeface="+mn-lt"/>
            </a:endParaRPr>
          </a:p>
        </p:txBody>
      </p:sp>
      <p:sp>
        <p:nvSpPr>
          <p:cNvPr id="7" name="powerpoint template design by DAJU_PPT正版来源小红书大橘PPT微信DAJU_PPT请勿抄袭搬运！盗版必究！"/>
          <p:cNvSpPr/>
          <p:nvPr/>
        </p:nvSpPr>
        <p:spPr>
          <a:xfrm>
            <a:off x="5883570" y="3339581"/>
            <a:ext cx="576000"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cs typeface="+mn-ea"/>
                <a:sym typeface="+mn-lt"/>
              </a:rPr>
              <a:t>03</a:t>
            </a:r>
            <a:endParaRPr lang="zh-CN" altLang="en-US" b="1" dirty="0">
              <a:cs typeface="+mn-ea"/>
              <a:sym typeface="+mn-lt"/>
            </a:endParaRPr>
          </a:p>
        </p:txBody>
      </p:sp>
      <p:sp>
        <p:nvSpPr>
          <p:cNvPr id="8" name="powerpoint template design by DAJU_PPT正版来源小红书大橘PPT微信DAJU_PPT请勿抄袭搬运！盗版必究！"/>
          <p:cNvSpPr/>
          <p:nvPr/>
        </p:nvSpPr>
        <p:spPr>
          <a:xfrm>
            <a:off x="5883570" y="4307506"/>
            <a:ext cx="576000"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cs typeface="+mn-ea"/>
                <a:sym typeface="+mn-lt"/>
              </a:rPr>
              <a:t>04</a:t>
            </a:r>
            <a:endParaRPr lang="zh-CN" altLang="en-US" b="1" dirty="0">
              <a:cs typeface="+mn-ea"/>
              <a:sym typeface="+mn-lt"/>
            </a:endParaRPr>
          </a:p>
        </p:txBody>
      </p:sp>
      <p:grpSp>
        <p:nvGrpSpPr>
          <p:cNvPr id="3" name="powerpoint template design by DAJU_PPT正版来源小红书大橘PPT微信DAJU_PPT请勿抄袭搬运！盗版必究！">
            <a:extLst>
              <a:ext uri="{FF2B5EF4-FFF2-40B4-BE49-F238E27FC236}">
                <a16:creationId xmlns:a16="http://schemas.microsoft.com/office/drawing/2014/main" id="{69975389-07F7-F893-E696-29CEAED9B4BD}"/>
              </a:ext>
            </a:extLst>
          </p:cNvPr>
          <p:cNvGrpSpPr/>
          <p:nvPr/>
        </p:nvGrpSpPr>
        <p:grpSpPr>
          <a:xfrm>
            <a:off x="1409054" y="2714556"/>
            <a:ext cx="1906291" cy="1286649"/>
            <a:chOff x="644522" y="2677173"/>
            <a:chExt cx="1906291" cy="1286649"/>
          </a:xfrm>
        </p:grpSpPr>
        <p:sp>
          <p:nvSpPr>
            <p:cNvPr id="64" name="powerpoint template design by DAJU_PPT正版来源小红书大橘PPT微信DAJU_PPT请勿抄袭搬运！盗版必究！-1"/>
            <p:cNvSpPr txBox="1"/>
            <p:nvPr/>
          </p:nvSpPr>
          <p:spPr>
            <a:xfrm>
              <a:off x="644522" y="3563712"/>
              <a:ext cx="1906291" cy="400110"/>
            </a:xfrm>
            <a:prstGeom prst="rect">
              <a:avLst/>
            </a:prstGeom>
            <a:noFill/>
          </p:spPr>
          <p:txBody>
            <a:bodyPr wrap="none" rtlCol="0">
              <a:spAutoFit/>
            </a:bodyPr>
            <a:lstStyle/>
            <a:p>
              <a:pPr algn="ctr"/>
              <a:r>
                <a:rPr lang="en-US" altLang="zh-CN" sz="2000" spc="300" dirty="0">
                  <a:solidFill>
                    <a:schemeClr val="bg1"/>
                  </a:solidFill>
                  <a:cs typeface="+mn-ea"/>
                  <a:sym typeface="+mn-lt"/>
                </a:rPr>
                <a:t>CONTENTS</a:t>
              </a:r>
              <a:endParaRPr lang="zh-CN" altLang="en-US" sz="2000" spc="300" dirty="0">
                <a:solidFill>
                  <a:schemeClr val="bg1"/>
                </a:solidFill>
                <a:cs typeface="+mn-ea"/>
                <a:sym typeface="+mn-lt"/>
              </a:endParaRPr>
            </a:p>
          </p:txBody>
        </p:sp>
        <p:sp>
          <p:nvSpPr>
            <p:cNvPr id="65" name="powerpoint template design by DAJU_PPT正版来源小红书大橘PPT微信DAJU_PPT请勿抄袭搬运！盗版必究！-2"/>
            <p:cNvSpPr txBox="1"/>
            <p:nvPr/>
          </p:nvSpPr>
          <p:spPr>
            <a:xfrm>
              <a:off x="812837" y="2677173"/>
              <a:ext cx="1569660" cy="923330"/>
            </a:xfrm>
            <a:prstGeom prst="rect">
              <a:avLst/>
            </a:prstGeom>
            <a:noFill/>
          </p:spPr>
          <p:txBody>
            <a:bodyPr wrap="none" rtlCol="0">
              <a:spAutoFit/>
            </a:bodyPr>
            <a:lstStyle/>
            <a:p>
              <a:pPr algn="ctr"/>
              <a:r>
                <a:rPr lang="zh-CN" altLang="en-US" sz="5400" b="1" dirty="0">
                  <a:solidFill>
                    <a:schemeClr val="bg1"/>
                  </a:solidFill>
                  <a:cs typeface="+mn-ea"/>
                  <a:sym typeface="+mn-lt"/>
                </a:rPr>
                <a:t>目录</a:t>
              </a:r>
            </a:p>
          </p:txBody>
        </p:sp>
      </p:grpSp>
      <p:sp>
        <p:nvSpPr>
          <p:cNvPr id="2" name="灯片编号占位符 1">
            <a:extLst>
              <a:ext uri="{FF2B5EF4-FFF2-40B4-BE49-F238E27FC236}">
                <a16:creationId xmlns:a16="http://schemas.microsoft.com/office/drawing/2014/main" id="{8A77A4D4-01E3-7E1C-F65E-E3EDA5A2F931}"/>
              </a:ext>
            </a:extLst>
          </p:cNvPr>
          <p:cNvSpPr>
            <a:spLocks noGrp="1"/>
          </p:cNvSpPr>
          <p:nvPr>
            <p:ph type="sldNum" sz="quarter" idx="12"/>
          </p:nvPr>
        </p:nvSpPr>
        <p:spPr/>
        <p:txBody>
          <a:bodyPr/>
          <a:lstStyle/>
          <a:p>
            <a:fld id="{A8537B7A-7510-410A-AA53-45D600DA0276}" type="slidenum">
              <a:rPr lang="zh-CN" altLang="en-US" smtClean="0"/>
              <a:t>2</a:t>
            </a:fld>
            <a:endParaRPr lang="zh-CN" altLang="en-US"/>
          </a:p>
        </p:txBody>
      </p:sp>
      <p:sp>
        <p:nvSpPr>
          <p:cNvPr id="17" name="powerpoint template design by DAJU_PPT正版来源小红书大橘PPT微信DAJU_PPT请勿抄袭搬运！盗版必究！">
            <a:extLst>
              <a:ext uri="{FF2B5EF4-FFF2-40B4-BE49-F238E27FC236}">
                <a16:creationId xmlns:a16="http://schemas.microsoft.com/office/drawing/2014/main" id="{6925B815-736F-7FE0-A4D4-D23ABC0BA18C}"/>
              </a:ext>
            </a:extLst>
          </p:cNvPr>
          <p:cNvSpPr/>
          <p:nvPr/>
        </p:nvSpPr>
        <p:spPr>
          <a:xfrm>
            <a:off x="5788885" y="5216209"/>
            <a:ext cx="6403115" cy="695588"/>
          </a:xfrm>
          <a:custGeom>
            <a:avLst/>
            <a:gdLst>
              <a:gd name="connsiteX0" fmla="*/ 347794 w 6403115"/>
              <a:gd name="connsiteY0" fmla="*/ 0 h 695588"/>
              <a:gd name="connsiteX1" fmla="*/ 6403115 w 6403115"/>
              <a:gd name="connsiteY1" fmla="*/ 0 h 695588"/>
              <a:gd name="connsiteX2" fmla="*/ 6403115 w 6403115"/>
              <a:gd name="connsiteY2" fmla="*/ 695588 h 695588"/>
              <a:gd name="connsiteX3" fmla="*/ 347794 w 6403115"/>
              <a:gd name="connsiteY3" fmla="*/ 695588 h 695588"/>
              <a:gd name="connsiteX4" fmla="*/ 0 w 6403115"/>
              <a:gd name="connsiteY4" fmla="*/ 347794 h 695588"/>
              <a:gd name="connsiteX5" fmla="*/ 347794 w 6403115"/>
              <a:gd name="connsiteY5" fmla="*/ 0 h 69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3115" h="695588">
                <a:moveTo>
                  <a:pt x="347794" y="0"/>
                </a:moveTo>
                <a:lnTo>
                  <a:pt x="6403115" y="0"/>
                </a:lnTo>
                <a:lnTo>
                  <a:pt x="6403115" y="695588"/>
                </a:lnTo>
                <a:lnTo>
                  <a:pt x="347794" y="695588"/>
                </a:lnTo>
                <a:cubicBezTo>
                  <a:pt x="155713" y="695588"/>
                  <a:pt x="0" y="539875"/>
                  <a:pt x="0" y="347794"/>
                </a:cubicBezTo>
                <a:cubicBezTo>
                  <a:pt x="0" y="155713"/>
                  <a:pt x="155713" y="0"/>
                  <a:pt x="347794" y="0"/>
                </a:cubicBezTo>
                <a:close/>
              </a:path>
            </a:pathLst>
          </a:custGeom>
          <a:solidFill>
            <a:schemeClr val="tx1">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864000" tIns="45720" rIns="91440" bIns="45720" rtlCol="0" anchor="ctr">
            <a:noAutofit/>
          </a:bodyPr>
          <a:lstStyle/>
          <a:p>
            <a:r>
              <a:rPr lang="zh-CN" altLang="en-US" sz="2400" b="1" dirty="0" smtClean="0">
                <a:solidFill>
                  <a:schemeClr val="tx1"/>
                </a:solidFill>
                <a:cs typeface="+mn-ea"/>
                <a:sym typeface="+mn-lt"/>
              </a:rPr>
              <a:t>后续工作展望</a:t>
            </a:r>
            <a:endParaRPr lang="zh-CN" altLang="en-US" sz="2400" b="1" dirty="0">
              <a:solidFill>
                <a:schemeClr val="tx1"/>
              </a:solidFill>
              <a:cs typeface="+mn-ea"/>
              <a:sym typeface="+mn-lt"/>
            </a:endParaRPr>
          </a:p>
        </p:txBody>
      </p:sp>
      <p:sp>
        <p:nvSpPr>
          <p:cNvPr id="18" name="powerpoint template design by DAJU_PPT正版来源小红书大橘PPT微信DAJU_PPT请勿抄袭搬运！盗版必究！"/>
          <p:cNvSpPr/>
          <p:nvPr/>
        </p:nvSpPr>
        <p:spPr>
          <a:xfrm>
            <a:off x="5883570" y="5275431"/>
            <a:ext cx="576000" cy="5771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cs typeface="+mn-ea"/>
                <a:sym typeface="+mn-lt"/>
              </a:rPr>
              <a:t>05</a:t>
            </a:r>
            <a:endParaRPr lang="zh-CN" altLang="en-US" b="1"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3.1 </a:t>
            </a:r>
            <a:r>
              <a:rPr lang="en-US" altLang="zh-CN" dirty="0" err="1" smtClean="0">
                <a:sym typeface="+mn-lt"/>
              </a:rPr>
              <a:t>fmincon</a:t>
            </a:r>
            <a:r>
              <a:rPr lang="zh-CN" altLang="en-US" dirty="0" smtClean="0">
                <a:sym typeface="+mn-lt"/>
              </a:rPr>
              <a:t>算法</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6141157E-139F-F01A-BC0E-855F377887CB}"/>
              </a:ext>
            </a:extLst>
          </p:cNvPr>
          <p:cNvGrpSpPr/>
          <p:nvPr/>
        </p:nvGrpSpPr>
        <p:grpSpPr>
          <a:xfrm>
            <a:off x="2139021" y="2097832"/>
            <a:ext cx="8091007" cy="2004268"/>
            <a:chOff x="2818292" y="1942604"/>
            <a:chExt cx="8091007" cy="2004268"/>
          </a:xfrm>
        </p:grpSpPr>
        <p:sp>
          <p:nvSpPr>
            <p:cNvPr id="18" name="powerpoint template design by DAJU_PPT正版来源小红书大橘PPT微信DAJU_PPT请勿抄袭搬运！盗版必究！-2"/>
            <p:cNvSpPr/>
            <p:nvPr/>
          </p:nvSpPr>
          <p:spPr>
            <a:xfrm>
              <a:off x="2818292" y="1942604"/>
              <a:ext cx="8091007" cy="2004268"/>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cs typeface="+mn-ea"/>
                <a:sym typeface="+mn-lt"/>
              </a:endParaRPr>
            </a:p>
          </p:txBody>
        </p:sp>
        <p:sp>
          <p:nvSpPr>
            <p:cNvPr id="31" name="powerpoint template design by DAJU_PPT正版来源小红书大橘PPT微信DAJU_PPT请勿抄袭搬运！盗版必究！-3"/>
            <p:cNvSpPr/>
            <p:nvPr/>
          </p:nvSpPr>
          <p:spPr>
            <a:xfrm>
              <a:off x="2818292" y="2062112"/>
              <a:ext cx="7988729" cy="1692771"/>
            </a:xfrm>
            <a:prstGeom prst="rect">
              <a:avLst/>
            </a:prstGeom>
          </p:spPr>
          <p:txBody>
            <a:bodyPr wrap="square">
              <a:spAutoFit/>
            </a:bodyPr>
            <a:lstStyle/>
            <a:p>
              <a:pPr>
                <a:lnSpc>
                  <a:spcPct val="130000"/>
                </a:lnSpc>
              </a:pPr>
              <a:r>
                <a:rPr lang="zh-CN" altLang="en-US" sz="1600" dirty="0" smtClean="0">
                  <a:cs typeface="+mn-ea"/>
                  <a:sym typeface="+mn-lt"/>
                </a:rPr>
                <a:t>在这个最优控制模型中，康复者、潜伏者和感染者的最优决策就是尽可能的多工作，所以可以忽略，只求解易感人群的最优决策问题。我们将每个时间点的最优控制视为带有消费和工作时间控制政策两个约束条件的静态优化，并通过求解</a:t>
              </a:r>
              <a:r>
                <a:rPr lang="en-US" altLang="zh-CN" sz="1600" dirty="0" smtClean="0">
                  <a:cs typeface="+mn-ea"/>
                  <a:sym typeface="+mn-lt"/>
                </a:rPr>
                <a:t>KKT</a:t>
              </a:r>
              <a:r>
                <a:rPr lang="zh-CN" altLang="en-US" sz="1600" dirty="0" smtClean="0">
                  <a:cs typeface="+mn-ea"/>
                  <a:sym typeface="+mn-lt"/>
                </a:rPr>
                <a:t>条件获得解。将最优控制                  作为封锁策略</a:t>
              </a:r>
              <a:r>
                <a:rPr lang="en-US" altLang="zh-CN" sz="1600" dirty="0" smtClean="0">
                  <a:cs typeface="+mn-ea"/>
                  <a:sym typeface="+mn-lt"/>
                </a:rPr>
                <a:t>L</a:t>
              </a:r>
              <a:r>
                <a:rPr lang="zh-CN" altLang="en-US" sz="1600" dirty="0" smtClean="0">
                  <a:cs typeface="+mn-ea"/>
                  <a:sym typeface="+mn-lt"/>
                </a:rPr>
                <a:t>的函数，通过</a:t>
              </a:r>
              <a:r>
                <a:rPr lang="en-US" altLang="zh-CN" sz="1600" dirty="0" err="1" smtClean="0">
                  <a:cs typeface="+mn-ea"/>
                  <a:sym typeface="+mn-lt"/>
                </a:rPr>
                <a:t>Matlab</a:t>
              </a:r>
              <a:r>
                <a:rPr lang="zh-CN" altLang="en-US" sz="1600" dirty="0" smtClean="0">
                  <a:cs typeface="+mn-ea"/>
                  <a:sym typeface="+mn-lt"/>
                </a:rPr>
                <a:t>工具箱</a:t>
              </a:r>
              <a:r>
                <a:rPr lang="en-US" altLang="zh-CN" sz="1600" dirty="0" err="1" smtClean="0">
                  <a:cs typeface="+mn-ea"/>
                  <a:sym typeface="+mn-lt"/>
                </a:rPr>
                <a:t>fmincon</a:t>
              </a:r>
              <a:r>
                <a:rPr lang="zh-CN" altLang="en-US" sz="1600" dirty="0" smtClean="0">
                  <a:cs typeface="+mn-ea"/>
                  <a:sym typeface="+mn-lt"/>
                </a:rPr>
                <a:t>的基于梯度的内地法对每个时间点进行求解。</a:t>
              </a:r>
              <a:endParaRPr lang="zh-CN" altLang="en-US" sz="1600" dirty="0">
                <a:cs typeface="+mn-ea"/>
                <a:sym typeface="+mn-lt"/>
              </a:endParaRPr>
            </a:p>
          </p:txBody>
        </p:sp>
      </p:grpSp>
      <p:pic>
        <p:nvPicPr>
          <p:cNvPr id="6" name="图片 5">
            <a:extLst>
              <a:ext uri="{FF2B5EF4-FFF2-40B4-BE49-F238E27FC236}">
                <a16:creationId xmlns:a16="http://schemas.microsoft.com/office/drawing/2014/main" id="{717A7C71-1910-390F-56F0-D98D9FA16193}"/>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7" name="矩形 4">
            <a:extLst>
              <a:ext uri="{FF2B5EF4-FFF2-40B4-BE49-F238E27FC236}">
                <a16:creationId xmlns:a16="http://schemas.microsoft.com/office/drawing/2014/main" id="{C103E783-8CDE-5B5A-A6BB-7EF6414BF5A6}"/>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8" name="矩形 7">
            <a:extLst>
              <a:ext uri="{FF2B5EF4-FFF2-40B4-BE49-F238E27FC236}">
                <a16:creationId xmlns:a16="http://schemas.microsoft.com/office/drawing/2014/main" id="{4BE67CED-867C-1EB7-E095-7E464BE38614}"/>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9" name="直接连接符 8">
            <a:extLst>
              <a:ext uri="{FF2B5EF4-FFF2-40B4-BE49-F238E27FC236}">
                <a16:creationId xmlns:a16="http://schemas.microsoft.com/office/drawing/2014/main" id="{4EE3B823-E955-050D-1784-D238B623FF60}"/>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6">
            <a:extLst>
              <a:ext uri="{FF2B5EF4-FFF2-40B4-BE49-F238E27FC236}">
                <a16:creationId xmlns:a16="http://schemas.microsoft.com/office/drawing/2014/main" id="{0E530D70-28DE-06B7-9ED3-D2D06BC627C8}"/>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11" name="TextBox 7">
            <a:extLst>
              <a:ext uri="{FF2B5EF4-FFF2-40B4-BE49-F238E27FC236}">
                <a16:creationId xmlns:a16="http://schemas.microsoft.com/office/drawing/2014/main" id="{A63A1809-15A1-08A8-4A0F-AB0316D08AC9}"/>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12" name="TextBox 9">
            <a:extLst>
              <a:ext uri="{FF2B5EF4-FFF2-40B4-BE49-F238E27FC236}">
                <a16:creationId xmlns:a16="http://schemas.microsoft.com/office/drawing/2014/main" id="{4DB27014-9906-ED29-2450-D7A5ED151700}"/>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13" name="TextBox 10">
            <a:extLst>
              <a:ext uri="{FF2B5EF4-FFF2-40B4-BE49-F238E27FC236}">
                <a16:creationId xmlns:a16="http://schemas.microsoft.com/office/drawing/2014/main" id="{E77FB396-F51F-71AF-DDF2-617E49DADDDF}"/>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4" name="TextBox 11">
            <a:extLst>
              <a:ext uri="{FF2B5EF4-FFF2-40B4-BE49-F238E27FC236}">
                <a16:creationId xmlns:a16="http://schemas.microsoft.com/office/drawing/2014/main" id="{5FF882C9-3859-AAFE-6238-D4774C05090B}"/>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22" name="直接连接符 21">
            <a:extLst>
              <a:ext uri="{FF2B5EF4-FFF2-40B4-BE49-F238E27FC236}">
                <a16:creationId xmlns:a16="http://schemas.microsoft.com/office/drawing/2014/main" id="{FDC2FCBE-2E3D-3EA7-775B-331DAEC68972}"/>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灯片编号占位符 24">
            <a:extLst>
              <a:ext uri="{FF2B5EF4-FFF2-40B4-BE49-F238E27FC236}">
                <a16:creationId xmlns:a16="http://schemas.microsoft.com/office/drawing/2014/main" id="{FEA2FFD6-BC2A-F2BB-51D5-DA6126891881}"/>
              </a:ext>
            </a:extLst>
          </p:cNvPr>
          <p:cNvSpPr>
            <a:spLocks noGrp="1"/>
          </p:cNvSpPr>
          <p:nvPr>
            <p:ph type="sldNum" sz="quarter" idx="12"/>
          </p:nvPr>
        </p:nvSpPr>
        <p:spPr/>
        <p:txBody>
          <a:bodyPr/>
          <a:lstStyle/>
          <a:p>
            <a:fld id="{A8537B7A-7510-410A-AA53-45D600DA0276}" type="slidenum">
              <a:rPr lang="zh-CN" altLang="en-US" smtClean="0"/>
              <a:t>20</a:t>
            </a:fld>
            <a:endParaRPr lang="zh-CN" altLang="en-US"/>
          </a:p>
        </p:txBody>
      </p:sp>
      <p:pic>
        <p:nvPicPr>
          <p:cNvPr id="15" name="图片 14">
            <a:extLst>
              <a:ext uri="{FF2B5EF4-FFF2-40B4-BE49-F238E27FC236}">
                <a16:creationId xmlns:a16="http://schemas.microsoft.com/office/drawing/2014/main" id="{B0B687CF-431C-C8AF-6EC6-74F9D36352B0}"/>
              </a:ext>
            </a:extLst>
          </p:cNvPr>
          <p:cNvPicPr>
            <a:picLocks noChangeAspect="1"/>
          </p:cNvPicPr>
          <p:nvPr/>
        </p:nvPicPr>
        <p:blipFill>
          <a:blip r:embed="rId4"/>
          <a:stretch>
            <a:fillRect/>
          </a:stretch>
        </p:blipFill>
        <p:spPr>
          <a:xfrm>
            <a:off x="373094" y="123418"/>
            <a:ext cx="2277509" cy="545165"/>
          </a:xfrm>
          <a:prstGeom prst="rect">
            <a:avLst/>
          </a:prstGeom>
        </p:spPr>
      </p:pic>
      <p:pic>
        <p:nvPicPr>
          <p:cNvPr id="24" name="图片 23"/>
          <p:cNvPicPr>
            <a:picLocks noChangeAspect="1"/>
          </p:cNvPicPr>
          <p:nvPr/>
        </p:nvPicPr>
        <p:blipFill>
          <a:blip r:embed="rId5"/>
          <a:stretch>
            <a:fillRect/>
          </a:stretch>
        </p:blipFill>
        <p:spPr>
          <a:xfrm>
            <a:off x="2825752" y="3200995"/>
            <a:ext cx="1062108" cy="38902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sym typeface="+mn-lt"/>
              </a:rPr>
              <a:t>3.2 </a:t>
            </a:r>
            <a:r>
              <a:rPr lang="zh-CN" altLang="en-US" dirty="0" smtClean="0">
                <a:sym typeface="+mn-lt"/>
              </a:rPr>
              <a:t>参数估计</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3908D131-A66B-1F3E-824D-79437BB4FAF5}"/>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91C80E09-8252-EA0C-DD02-38C08F774B00}"/>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054184D0-76B7-B6DE-CBB3-AFA4B566186B}"/>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35C3DC5-14CA-A958-82B9-9F106946F5A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BCCF115C-2B23-8175-4042-2B9A304F2B93}"/>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1A9C98B-F1E6-1867-FB46-08E4BBE283B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4CAB80F3-1D20-6AAA-54BD-38023B3271B9}"/>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7BA6CAE0-DA94-5102-FD43-31B1CF890C4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BCACC70B-D28D-E3D9-11DA-F4A27E87BA4D}"/>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9E56437A-8D1D-BAFB-B559-AAE4B597C8CB}"/>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4F3822F2-3C6D-49DA-60C7-2FE4856FA316}"/>
              </a:ext>
            </a:extLst>
          </p:cNvPr>
          <p:cNvPicPr>
            <a:picLocks noChangeAspect="1"/>
          </p:cNvPicPr>
          <p:nvPr/>
        </p:nvPicPr>
        <p:blipFill>
          <a:blip r:embed="rId4"/>
          <a:stretch>
            <a:fillRect/>
          </a:stretch>
        </p:blipFill>
        <p:spPr>
          <a:xfrm>
            <a:off x="373094" y="123418"/>
            <a:ext cx="2277509" cy="545165"/>
          </a:xfrm>
          <a:prstGeom prst="rect">
            <a:avLst/>
          </a:prstGeom>
        </p:spPr>
      </p:pic>
      <p:sp>
        <p:nvSpPr>
          <p:cNvPr id="26" name="powerpoint template design by DAJU_PPT正版来源小红书大橘PPT微信DAJU_PPT请勿抄袭搬运！盗版必究！"/>
          <p:cNvSpPr/>
          <p:nvPr/>
        </p:nvSpPr>
        <p:spPr>
          <a:xfrm>
            <a:off x="1947980" y="1924496"/>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A.</a:t>
            </a:r>
            <a:endParaRPr lang="zh-CN" altLang="en-US" sz="3200" b="1" dirty="0">
              <a:cs typeface="+mn-ea"/>
              <a:sym typeface="+mn-lt"/>
            </a:endParaRPr>
          </a:p>
        </p:txBody>
      </p:sp>
      <p:sp>
        <p:nvSpPr>
          <p:cNvPr id="27" name="powerpoint template design by DAJU_PPT正版来源小红书大橘PPT微信DAJU_PPT请勿抄袭搬运！盗版必究！"/>
          <p:cNvSpPr/>
          <p:nvPr/>
        </p:nvSpPr>
        <p:spPr>
          <a:xfrm>
            <a:off x="1947980" y="3113658"/>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B.</a:t>
            </a:r>
            <a:endParaRPr lang="zh-CN" altLang="en-US" sz="3200" b="1" dirty="0">
              <a:cs typeface="+mn-ea"/>
              <a:sym typeface="+mn-lt"/>
            </a:endParaRPr>
          </a:p>
        </p:txBody>
      </p:sp>
      <p:sp>
        <p:nvSpPr>
          <p:cNvPr id="28" name="powerpoint template design by DAJU_PPT正版来源小红书大橘PPT微信DAJU_PPT请勿抄袭搬运！盗版必究！"/>
          <p:cNvSpPr/>
          <p:nvPr/>
        </p:nvSpPr>
        <p:spPr>
          <a:xfrm>
            <a:off x="1947980" y="4302820"/>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C.</a:t>
            </a:r>
            <a:endParaRPr lang="zh-CN" altLang="en-US" sz="3200" b="1" dirty="0">
              <a:cs typeface="+mn-ea"/>
              <a:sym typeface="+mn-lt"/>
            </a:endParaRPr>
          </a:p>
        </p:txBody>
      </p:sp>
      <p:sp>
        <p:nvSpPr>
          <p:cNvPr id="29" name="powerpoint template design by DAJU_PPT正版来源小红书大橘PPT微信DAJU_PPT请勿抄袭搬运！盗版必究！"/>
          <p:cNvSpPr/>
          <p:nvPr/>
        </p:nvSpPr>
        <p:spPr>
          <a:xfrm>
            <a:off x="1947980" y="549198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D.</a:t>
            </a:r>
            <a:endParaRPr lang="zh-CN" altLang="en-US" sz="3200" b="1" dirty="0">
              <a:cs typeface="+mn-ea"/>
              <a:sym typeface="+mn-lt"/>
            </a:endParaRPr>
          </a:p>
        </p:txBody>
      </p:sp>
      <p:sp>
        <p:nvSpPr>
          <p:cNvPr id="30" name="powerpoint template design by DAJU_PPT正版来源小红书大橘PPT微信DAJU_PPT请勿抄袭搬运！盗版必究！"/>
          <p:cNvSpPr txBox="1"/>
          <p:nvPr/>
        </p:nvSpPr>
        <p:spPr>
          <a:xfrm>
            <a:off x="3387763" y="2064581"/>
            <a:ext cx="7572337" cy="640175"/>
          </a:xfrm>
          <a:prstGeom prst="rect">
            <a:avLst/>
          </a:prstGeom>
          <a:noFill/>
          <a:ln>
            <a:noFill/>
          </a:ln>
        </p:spPr>
        <p:txBody>
          <a:bodyPr wrap="square" lIns="0" tIns="0" rIns="0" bIns="0" rtlCol="0">
            <a:spAutoFit/>
          </a:bodyPr>
          <a:lstStyle/>
          <a:p>
            <a:pPr>
              <a:lnSpc>
                <a:spcPct val="130000"/>
              </a:lnSpc>
            </a:pPr>
            <a:r>
              <a:rPr lang="zh-CN" altLang="en-US" sz="1600" dirty="0" smtClean="0">
                <a:cs typeface="+mn-ea"/>
                <a:sym typeface="+mn-lt"/>
              </a:rPr>
              <a:t>死亡率        和治愈率       参考</a:t>
            </a:r>
            <a:r>
              <a:rPr lang="en-US" altLang="zh-CN" sz="1600" dirty="0" err="1" smtClean="0">
                <a:cs typeface="+mn-ea"/>
                <a:sym typeface="+mn-lt"/>
              </a:rPr>
              <a:t>Eichenbaum</a:t>
            </a:r>
            <a:r>
              <a:rPr lang="zh-CN" altLang="en-US" sz="1600" dirty="0" smtClean="0">
                <a:cs typeface="+mn-ea"/>
                <a:sym typeface="+mn-lt"/>
              </a:rPr>
              <a:t>等人使用韩国卫生和福利局在</a:t>
            </a:r>
            <a:r>
              <a:rPr lang="en-US" altLang="zh-CN" sz="1600" dirty="0" smtClean="0">
                <a:cs typeface="+mn-ea"/>
                <a:sym typeface="+mn-lt"/>
              </a:rPr>
              <a:t>2022</a:t>
            </a:r>
            <a:r>
              <a:rPr lang="zh-CN" altLang="en-US" sz="1600" dirty="0" smtClean="0">
                <a:cs typeface="+mn-ea"/>
                <a:sym typeface="+mn-lt"/>
              </a:rPr>
              <a:t>年奥密克戎的数据。</a:t>
            </a:r>
            <a:endParaRPr lang="zh-CN" altLang="en-US" sz="1600" dirty="0">
              <a:cs typeface="+mn-ea"/>
              <a:sym typeface="+mn-lt"/>
            </a:endParaRPr>
          </a:p>
        </p:txBody>
      </p:sp>
      <p:sp>
        <p:nvSpPr>
          <p:cNvPr id="33" name="powerpoint template design by DAJU_PPT正版来源小红书大橘PPT微信DAJU_PPT请勿抄袭搬运！盗版必究！"/>
          <p:cNvSpPr txBox="1"/>
          <p:nvPr/>
        </p:nvSpPr>
        <p:spPr>
          <a:xfrm>
            <a:off x="3387763" y="3253743"/>
            <a:ext cx="7572337" cy="286745"/>
          </a:xfrm>
          <a:prstGeom prst="rect">
            <a:avLst/>
          </a:prstGeom>
          <a:noFill/>
          <a:ln>
            <a:noFill/>
          </a:ln>
        </p:spPr>
        <p:txBody>
          <a:bodyPr wrap="square" lIns="0" tIns="0" rIns="0" bIns="0" rtlCol="0">
            <a:spAutoFit/>
          </a:bodyPr>
          <a:lstStyle/>
          <a:p>
            <a:pPr>
              <a:lnSpc>
                <a:spcPct val="130000"/>
              </a:lnSpc>
            </a:pPr>
            <a:r>
              <a:rPr lang="zh-CN" altLang="en-US" sz="1600" dirty="0" smtClean="0">
                <a:cs typeface="+mn-ea"/>
                <a:sym typeface="+mn-lt"/>
              </a:rPr>
              <a:t>使用美国劳工统计局</a:t>
            </a:r>
            <a:r>
              <a:rPr lang="en-US" altLang="zh-CN" sz="1600" dirty="0" smtClean="0">
                <a:cs typeface="+mn-ea"/>
                <a:sym typeface="+mn-lt"/>
              </a:rPr>
              <a:t>2018</a:t>
            </a:r>
            <a:r>
              <a:rPr lang="zh-CN" altLang="en-US" sz="1600" dirty="0" smtClean="0">
                <a:cs typeface="+mn-ea"/>
                <a:sym typeface="+mn-lt"/>
              </a:rPr>
              <a:t>年的调查报告（</a:t>
            </a:r>
            <a:r>
              <a:rPr lang="en-US" altLang="zh-CN" sz="1600" dirty="0" smtClean="0">
                <a:cs typeface="+mn-ea"/>
                <a:sym typeface="+mn-lt"/>
              </a:rPr>
              <a:t>ATUS</a:t>
            </a:r>
            <a:r>
              <a:rPr lang="zh-CN" altLang="en-US" sz="1600" dirty="0" smtClean="0">
                <a:cs typeface="+mn-ea"/>
                <a:sym typeface="+mn-lt"/>
              </a:rPr>
              <a:t>）计算消费和工作时间的比例，得到</a:t>
            </a:r>
            <a:endParaRPr lang="zh-CN" altLang="en-US" sz="1600" dirty="0">
              <a:cs typeface="+mn-ea"/>
              <a:sym typeface="+mn-lt"/>
            </a:endParaRPr>
          </a:p>
        </p:txBody>
      </p:sp>
      <p:sp>
        <p:nvSpPr>
          <p:cNvPr id="37" name="powerpoint template design by DAJU_PPT正版来源小红书大橘PPT微信DAJU_PPT请勿抄袭搬运！盗版必究！"/>
          <p:cNvSpPr txBox="1"/>
          <p:nvPr/>
        </p:nvSpPr>
        <p:spPr>
          <a:xfrm>
            <a:off x="3387763" y="4442905"/>
            <a:ext cx="7572337" cy="640175"/>
          </a:xfrm>
          <a:prstGeom prst="rect">
            <a:avLst/>
          </a:prstGeom>
          <a:noFill/>
          <a:ln>
            <a:noFill/>
          </a:ln>
        </p:spPr>
        <p:txBody>
          <a:bodyPr wrap="square" lIns="0" tIns="0" rIns="0" bIns="0" rtlCol="0">
            <a:spAutoFit/>
          </a:bodyPr>
          <a:lstStyle/>
          <a:p>
            <a:pPr>
              <a:lnSpc>
                <a:spcPct val="130000"/>
              </a:lnSpc>
            </a:pPr>
            <a:r>
              <a:rPr lang="zh-CN" altLang="en-US" sz="1600" dirty="0" smtClean="0">
                <a:cs typeface="+mn-ea"/>
                <a:sym typeface="+mn-lt"/>
              </a:rPr>
              <a:t>参考</a:t>
            </a:r>
            <a:r>
              <a:rPr lang="en-US" altLang="zh-CN" sz="1600" dirty="0" smtClean="0">
                <a:cs typeface="+mn-ea"/>
                <a:sym typeface="+mn-lt"/>
              </a:rPr>
              <a:t>Fu</a:t>
            </a:r>
            <a:r>
              <a:rPr lang="zh-CN" altLang="en-US" sz="1600" dirty="0" smtClean="0">
                <a:cs typeface="+mn-ea"/>
                <a:sym typeface="+mn-lt"/>
              </a:rPr>
              <a:t>等人的文章，根据</a:t>
            </a:r>
            <a:r>
              <a:rPr lang="en-US" altLang="zh-CN" sz="1600" dirty="0" smtClean="0">
                <a:cs typeface="+mn-ea"/>
                <a:sym typeface="+mn-lt"/>
              </a:rPr>
              <a:t>ONS</a:t>
            </a:r>
            <a:r>
              <a:rPr lang="zh-CN" altLang="en-US" sz="1600" dirty="0" smtClean="0">
                <a:cs typeface="+mn-ea"/>
                <a:sym typeface="+mn-lt"/>
              </a:rPr>
              <a:t>的数据统计了近几年来员工的平均工作时间为</a:t>
            </a:r>
            <a:r>
              <a:rPr lang="en-US" altLang="zh-CN" sz="1600" dirty="0" smtClean="0">
                <a:cs typeface="+mn-ea"/>
                <a:sym typeface="+mn-lt"/>
              </a:rPr>
              <a:t>36.9</a:t>
            </a:r>
            <a:r>
              <a:rPr lang="zh-CN" altLang="en-US" sz="1600" dirty="0" smtClean="0">
                <a:cs typeface="+mn-ea"/>
                <a:sym typeface="+mn-lt"/>
              </a:rPr>
              <a:t>个小时，</a:t>
            </a:r>
            <a:endParaRPr lang="zh-CN" altLang="en-US" sz="1600" dirty="0">
              <a:cs typeface="+mn-ea"/>
              <a:sym typeface="+mn-lt"/>
            </a:endParaRPr>
          </a:p>
        </p:txBody>
      </p:sp>
      <p:sp>
        <p:nvSpPr>
          <p:cNvPr id="38" name="powerpoint template design by DAJU_PPT正版来源小红书大橘PPT微信DAJU_PPT请勿抄袭搬运！盗版必究！"/>
          <p:cNvSpPr txBox="1"/>
          <p:nvPr/>
        </p:nvSpPr>
        <p:spPr>
          <a:xfrm>
            <a:off x="3387763" y="5632067"/>
            <a:ext cx="7572337" cy="640175"/>
          </a:xfrm>
          <a:prstGeom prst="rect">
            <a:avLst/>
          </a:prstGeom>
          <a:noFill/>
          <a:ln>
            <a:noFill/>
          </a:ln>
        </p:spPr>
        <p:txBody>
          <a:bodyPr wrap="square" lIns="0" tIns="0" rIns="0" bIns="0" rtlCol="0">
            <a:spAutoFit/>
          </a:bodyPr>
          <a:lstStyle/>
          <a:p>
            <a:pPr>
              <a:lnSpc>
                <a:spcPct val="130000"/>
              </a:lnSpc>
            </a:pPr>
            <a:r>
              <a:rPr lang="zh-CN" altLang="en-US" sz="1600" dirty="0" smtClean="0">
                <a:cs typeface="+mn-ea"/>
                <a:sym typeface="+mn-lt"/>
              </a:rPr>
              <a:t>为了简化流行病学模型，我们将起始人口设为</a:t>
            </a:r>
            <a:r>
              <a:rPr lang="en-US" altLang="zh-CN" sz="1600" dirty="0" smtClean="0">
                <a:cs typeface="+mn-ea"/>
                <a:sym typeface="+mn-lt"/>
              </a:rPr>
              <a:t>1</a:t>
            </a:r>
            <a:r>
              <a:rPr lang="zh-CN" altLang="en-US" sz="1600" dirty="0" smtClean="0">
                <a:cs typeface="+mn-ea"/>
                <a:sym typeface="+mn-lt"/>
              </a:rPr>
              <a:t>，所有的人数都可以看作初始时间</a:t>
            </a:r>
            <a:r>
              <a:rPr lang="en-US" altLang="zh-CN" sz="1600" dirty="0" smtClean="0">
                <a:cs typeface="+mn-ea"/>
                <a:sym typeface="+mn-lt"/>
              </a:rPr>
              <a:t>t=0</a:t>
            </a:r>
            <a:r>
              <a:rPr lang="zh-CN" altLang="en-US" sz="1600" dirty="0" smtClean="0">
                <a:cs typeface="+mn-ea"/>
                <a:sym typeface="+mn-lt"/>
              </a:rPr>
              <a:t>时总人口的百分比。</a:t>
            </a:r>
            <a:endParaRPr lang="zh-CN" altLang="en-US" sz="1600" dirty="0">
              <a:cs typeface="+mn-ea"/>
              <a:sym typeface="+mn-lt"/>
            </a:endParaRPr>
          </a:p>
        </p:txBody>
      </p:sp>
      <p:sp>
        <p:nvSpPr>
          <p:cNvPr id="39" name="灯片编号占位符 14">
            <a:extLst>
              <a:ext uri="{FF2B5EF4-FFF2-40B4-BE49-F238E27FC236}">
                <a16:creationId xmlns:a16="http://schemas.microsoft.com/office/drawing/2014/main" id="{FF0ECCE0-E4C3-9597-66C1-00CFF33DE3DB}"/>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21</a:t>
            </a:fld>
            <a:endParaRPr lang="zh-CN" altLang="en-US"/>
          </a:p>
        </p:txBody>
      </p:sp>
      <p:pic>
        <p:nvPicPr>
          <p:cNvPr id="13" name="图片 12"/>
          <p:cNvPicPr>
            <a:picLocks noChangeAspect="1"/>
          </p:cNvPicPr>
          <p:nvPr/>
        </p:nvPicPr>
        <p:blipFill>
          <a:blip r:embed="rId5"/>
          <a:stretch>
            <a:fillRect/>
          </a:stretch>
        </p:blipFill>
        <p:spPr>
          <a:xfrm>
            <a:off x="4046949" y="2101774"/>
            <a:ext cx="371475" cy="314325"/>
          </a:xfrm>
          <a:prstGeom prst="rect">
            <a:avLst/>
          </a:prstGeom>
        </p:spPr>
      </p:pic>
      <p:pic>
        <p:nvPicPr>
          <p:cNvPr id="14" name="图片 13"/>
          <p:cNvPicPr>
            <a:picLocks noChangeAspect="1"/>
          </p:cNvPicPr>
          <p:nvPr/>
        </p:nvPicPr>
        <p:blipFill>
          <a:blip r:embed="rId6"/>
          <a:stretch>
            <a:fillRect/>
          </a:stretch>
        </p:blipFill>
        <p:spPr>
          <a:xfrm>
            <a:off x="5281612" y="2073199"/>
            <a:ext cx="371475" cy="342900"/>
          </a:xfrm>
          <a:prstGeom prst="rect">
            <a:avLst/>
          </a:prstGeom>
        </p:spPr>
      </p:pic>
      <p:pic>
        <p:nvPicPr>
          <p:cNvPr id="15" name="图片 14"/>
          <p:cNvPicPr>
            <a:picLocks noChangeAspect="1"/>
          </p:cNvPicPr>
          <p:nvPr/>
        </p:nvPicPr>
        <p:blipFill>
          <a:blip r:embed="rId7"/>
          <a:stretch>
            <a:fillRect/>
          </a:stretch>
        </p:blipFill>
        <p:spPr>
          <a:xfrm>
            <a:off x="3387763" y="3561333"/>
            <a:ext cx="2771775" cy="466725"/>
          </a:xfrm>
          <a:prstGeom prst="rect">
            <a:avLst/>
          </a:prstGeom>
        </p:spPr>
      </p:pic>
      <p:pic>
        <p:nvPicPr>
          <p:cNvPr id="17" name="图片 16"/>
          <p:cNvPicPr>
            <a:picLocks noChangeAspect="1"/>
          </p:cNvPicPr>
          <p:nvPr/>
        </p:nvPicPr>
        <p:blipFill>
          <a:blip r:embed="rId8"/>
          <a:stretch>
            <a:fillRect/>
          </a:stretch>
        </p:blipFill>
        <p:spPr>
          <a:xfrm>
            <a:off x="6159538" y="3608957"/>
            <a:ext cx="4457700" cy="371475"/>
          </a:xfrm>
          <a:prstGeom prst="rect">
            <a:avLst/>
          </a:prstGeom>
        </p:spPr>
      </p:pic>
      <p:pic>
        <p:nvPicPr>
          <p:cNvPr id="18" name="图片 17"/>
          <p:cNvPicPr>
            <a:picLocks noChangeAspect="1"/>
          </p:cNvPicPr>
          <p:nvPr/>
        </p:nvPicPr>
        <p:blipFill>
          <a:blip r:embed="rId9"/>
          <a:stretch>
            <a:fillRect/>
          </a:stretch>
        </p:blipFill>
        <p:spPr>
          <a:xfrm>
            <a:off x="3951092" y="4721332"/>
            <a:ext cx="1465457" cy="31890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a:sym typeface="+mn-lt"/>
              </a:rPr>
              <a:t>3.3 </a:t>
            </a:r>
            <a:r>
              <a:rPr lang="zh-CN" altLang="en-US" dirty="0" smtClean="0">
                <a:sym typeface="+mn-lt"/>
              </a:rPr>
              <a:t>数值结果</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85A10AA-F100-4EFE-D198-EA118CA3CE4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B28CA76-A87D-515B-AF37-342B472F2C04}"/>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E5F3003A-8495-6C66-F8A4-D0991B7AB3DD}"/>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53155A0-65BD-6799-37D0-BC91B80EEB3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F7705D1-06AA-9569-C226-936ADA803AB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715862C-D4F0-CBFD-923C-85F68048CC6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B270D8FC-6634-ECDB-EBBD-113DF1175491}"/>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B76F8DC8-6C39-0666-FCB8-2EACFCC51B7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F153398C-83A0-B458-F8B1-BF9EEC08870F}"/>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274AF0C2-4255-DEFF-754B-48F944178763}"/>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0CCF165-D620-ACF3-C035-0EF22E10CA8D}"/>
              </a:ext>
            </a:extLst>
          </p:cNvPr>
          <p:cNvPicPr>
            <a:picLocks noChangeAspect="1"/>
          </p:cNvPicPr>
          <p:nvPr/>
        </p:nvPicPr>
        <p:blipFill>
          <a:blip r:embed="rId4"/>
          <a:stretch>
            <a:fillRect/>
          </a:stretch>
        </p:blipFill>
        <p:spPr>
          <a:xfrm>
            <a:off x="373094" y="123418"/>
            <a:ext cx="2277509" cy="545165"/>
          </a:xfrm>
          <a:prstGeom prst="rect">
            <a:avLst/>
          </a:prstGeom>
        </p:spPr>
      </p:pic>
      <p:sp>
        <p:nvSpPr>
          <p:cNvPr id="32" name="powerpoint template design by DAJU_PPT正版来源小红书大橘PPT微信DAJU_PPT请勿抄袭搬运！盗版必究！"/>
          <p:cNvSpPr/>
          <p:nvPr/>
        </p:nvSpPr>
        <p:spPr>
          <a:xfrm>
            <a:off x="966242" y="1965597"/>
            <a:ext cx="10222390" cy="790303"/>
          </a:xfrm>
          <a:prstGeom prst="roundRect">
            <a:avLst>
              <a:gd name="adj" fmla="val 15289"/>
            </a:avLst>
          </a:prstGeom>
          <a:solidFill>
            <a:schemeClr val="accent1"/>
          </a:solidFill>
          <a:ln w="12700" cap="flat" cmpd="sng" algn="ctr">
            <a:noFill/>
            <a:prstDash val="solid"/>
          </a:ln>
          <a:effectLst/>
        </p:spPr>
        <p:txBody>
          <a:bodyPr rtlCol="0" anchor="ctr"/>
          <a:lstStyle/>
          <a:p>
            <a:pPr lvl="0" algn="ctr"/>
            <a:r>
              <a:rPr lang="zh-CN" altLang="en-US" sz="2800" b="1" kern="0" dirty="0" smtClean="0">
                <a:gradFill>
                  <a:gsLst>
                    <a:gs pos="100000">
                      <a:schemeClr val="bg1"/>
                    </a:gs>
                    <a:gs pos="0">
                      <a:schemeClr val="bg1">
                        <a:lumMod val="95000"/>
                      </a:schemeClr>
                    </a:gs>
                  </a:gsLst>
                  <a:path path="circle">
                    <a:fillToRect l="100000" b="100000"/>
                  </a:path>
                </a:gradFill>
                <a:cs typeface="+mn-ea"/>
                <a:sym typeface="+mn-lt"/>
              </a:rPr>
              <a:t>最优控制策略</a:t>
            </a: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39" name="powerpoint template design by DAJU_PPT正版来源小红书大橘PPT微信DAJU_PPT请勿抄袭搬运！盗版必究！"/>
          <p:cNvSpPr/>
          <p:nvPr/>
        </p:nvSpPr>
        <p:spPr>
          <a:xfrm>
            <a:off x="1524000" y="2879998"/>
            <a:ext cx="9080500" cy="1389036"/>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49" name="powerpoint template design by DAJU_PPT正版来源小红书大橘PPT微信DAJU_PPT请勿抄袭搬运！盗版必究！">
            <a:extLst>
              <a:ext uri="{FF2B5EF4-FFF2-40B4-BE49-F238E27FC236}">
                <a16:creationId xmlns:a16="http://schemas.microsoft.com/office/drawing/2014/main" id="{229B7424-1399-54FE-BA97-BEBFA2509AFD}"/>
              </a:ext>
            </a:extLst>
          </p:cNvPr>
          <p:cNvSpPr txBox="1"/>
          <p:nvPr/>
        </p:nvSpPr>
        <p:spPr>
          <a:xfrm>
            <a:off x="2277519" y="3254428"/>
            <a:ext cx="6846603" cy="640175"/>
          </a:xfrm>
          <a:prstGeom prst="rect">
            <a:avLst/>
          </a:prstGeom>
          <a:noFill/>
          <a:ln>
            <a:noFill/>
          </a:ln>
        </p:spPr>
        <p:txBody>
          <a:bodyPr wrap="square" lIns="0" tIns="0" rIns="0" bIns="0" rtlCol="0">
            <a:spAutoFit/>
          </a:bodyPr>
          <a:lstStyle/>
          <a:p>
            <a:pPr>
              <a:lnSpc>
                <a:spcPct val="130000"/>
              </a:lnSpc>
            </a:pPr>
            <a:r>
              <a:rPr lang="zh-CN" altLang="en-US" sz="1600" dirty="0" smtClean="0">
                <a:cs typeface="+mn-ea"/>
                <a:sym typeface="+mn-lt"/>
              </a:rPr>
              <a:t>通过实验来分析最优控制策略，包括提前结束遏制策略、较晚开始封锁策略以及一些灵活的遏制策略等。我们设初始数据为</a:t>
            </a:r>
            <a:endParaRPr lang="zh-CN" altLang="en-US" sz="1600" dirty="0">
              <a:cs typeface="+mn-ea"/>
              <a:sym typeface="+mn-lt"/>
            </a:endParaRPr>
          </a:p>
        </p:txBody>
      </p:sp>
      <p:sp>
        <p:nvSpPr>
          <p:cNvPr id="51"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22</a:t>
            </a:fld>
            <a:endParaRPr lang="zh-CN" altLang="en-US"/>
          </a:p>
        </p:txBody>
      </p:sp>
      <p:pic>
        <p:nvPicPr>
          <p:cNvPr id="13" name="图片 12"/>
          <p:cNvPicPr>
            <a:picLocks noChangeAspect="1"/>
          </p:cNvPicPr>
          <p:nvPr/>
        </p:nvPicPr>
        <p:blipFill>
          <a:blip r:embed="rId5"/>
          <a:stretch>
            <a:fillRect/>
          </a:stretch>
        </p:blipFill>
        <p:spPr>
          <a:xfrm>
            <a:off x="6342415" y="3580847"/>
            <a:ext cx="4196482" cy="3137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3.3.1 </a:t>
            </a:r>
            <a:r>
              <a:rPr lang="zh-CN" altLang="en-US" dirty="0" smtClean="0">
                <a:sym typeface="+mn-lt"/>
              </a:rPr>
              <a:t>最优控制策略</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85A10AA-F100-4EFE-D198-EA118CA3CE4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B28CA76-A87D-515B-AF37-342B472F2C04}"/>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E5F3003A-8495-6C66-F8A4-D0991B7AB3DD}"/>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53155A0-65BD-6799-37D0-BC91B80EEB3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F7705D1-06AA-9569-C226-936ADA803AB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715862C-D4F0-CBFD-923C-85F68048CC6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B270D8FC-6634-ECDB-EBBD-113DF1175491}"/>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B76F8DC8-6C39-0666-FCB8-2EACFCC51B7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F153398C-83A0-B458-F8B1-BF9EEC08870F}"/>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274AF0C2-4255-DEFF-754B-48F944178763}"/>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0CCF165-D620-ACF3-C035-0EF22E10CA8D}"/>
              </a:ext>
            </a:extLst>
          </p:cNvPr>
          <p:cNvPicPr>
            <a:picLocks noChangeAspect="1"/>
          </p:cNvPicPr>
          <p:nvPr/>
        </p:nvPicPr>
        <p:blipFill>
          <a:blip r:embed="rId4"/>
          <a:stretch>
            <a:fillRect/>
          </a:stretch>
        </p:blipFill>
        <p:spPr>
          <a:xfrm>
            <a:off x="373094" y="123418"/>
            <a:ext cx="2277509" cy="545165"/>
          </a:xfrm>
          <a:prstGeom prst="rect">
            <a:avLst/>
          </a:prstGeom>
        </p:spPr>
      </p:pic>
      <p:sp>
        <p:nvSpPr>
          <p:cNvPr id="51"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23</a:t>
            </a:fld>
            <a:endParaRPr lang="zh-CN" altLang="en-US" dirty="0"/>
          </a:p>
        </p:txBody>
      </p:sp>
      <p:pic>
        <p:nvPicPr>
          <p:cNvPr id="14" name="图片 13"/>
          <p:cNvPicPr>
            <a:picLocks noChangeAspect="1"/>
          </p:cNvPicPr>
          <p:nvPr/>
        </p:nvPicPr>
        <p:blipFill>
          <a:blip r:embed="rId5"/>
          <a:stretch>
            <a:fillRect/>
          </a:stretch>
        </p:blipFill>
        <p:spPr>
          <a:xfrm>
            <a:off x="289752" y="1781160"/>
            <a:ext cx="5562195" cy="2013764"/>
          </a:xfrm>
          <a:prstGeom prst="rect">
            <a:avLst/>
          </a:prstGeom>
        </p:spPr>
      </p:pic>
      <p:pic>
        <p:nvPicPr>
          <p:cNvPr id="15" name="图片 14"/>
          <p:cNvPicPr>
            <a:picLocks noChangeAspect="1"/>
          </p:cNvPicPr>
          <p:nvPr/>
        </p:nvPicPr>
        <p:blipFill>
          <a:blip r:embed="rId6"/>
          <a:stretch>
            <a:fillRect/>
          </a:stretch>
        </p:blipFill>
        <p:spPr>
          <a:xfrm>
            <a:off x="6096000" y="1781160"/>
            <a:ext cx="5139306" cy="1902891"/>
          </a:xfrm>
          <a:prstGeom prst="rect">
            <a:avLst/>
          </a:prstGeom>
        </p:spPr>
      </p:pic>
      <p:pic>
        <p:nvPicPr>
          <p:cNvPr id="17" name="图片 16"/>
          <p:cNvPicPr>
            <a:picLocks noChangeAspect="1"/>
          </p:cNvPicPr>
          <p:nvPr/>
        </p:nvPicPr>
        <p:blipFill>
          <a:blip r:embed="rId7"/>
          <a:stretch>
            <a:fillRect/>
          </a:stretch>
        </p:blipFill>
        <p:spPr>
          <a:xfrm>
            <a:off x="373094" y="4218912"/>
            <a:ext cx="5278733" cy="2037134"/>
          </a:xfrm>
          <a:prstGeom prst="rect">
            <a:avLst/>
          </a:prstGeom>
        </p:spPr>
      </p:pic>
      <p:pic>
        <p:nvPicPr>
          <p:cNvPr id="18" name="图片 17"/>
          <p:cNvPicPr>
            <a:picLocks noChangeAspect="1"/>
          </p:cNvPicPr>
          <p:nvPr/>
        </p:nvPicPr>
        <p:blipFill>
          <a:blip r:embed="rId8"/>
          <a:stretch>
            <a:fillRect/>
          </a:stretch>
        </p:blipFill>
        <p:spPr>
          <a:xfrm>
            <a:off x="6332230" y="3925029"/>
            <a:ext cx="2993141" cy="2624900"/>
          </a:xfrm>
          <a:prstGeom prst="rect">
            <a:avLst/>
          </a:prstGeom>
        </p:spPr>
      </p:pic>
    </p:spTree>
    <p:extLst>
      <p:ext uri="{BB962C8B-B14F-4D97-AF65-F5344CB8AC3E}">
        <p14:creationId xmlns:p14="http://schemas.microsoft.com/office/powerpoint/2010/main" val="3100863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4666012"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5622420"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3.3.2 </a:t>
            </a:r>
            <a:r>
              <a:rPr lang="zh-CN" altLang="en-US" dirty="0" smtClean="0">
                <a:sym typeface="+mn-lt"/>
              </a:rPr>
              <a:t>带有死亡惩罚系数的最优控制策略</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85A10AA-F100-4EFE-D198-EA118CA3CE4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B28CA76-A87D-515B-AF37-342B472F2C04}"/>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E5F3003A-8495-6C66-F8A4-D0991B7AB3DD}"/>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53155A0-65BD-6799-37D0-BC91B80EEB3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F7705D1-06AA-9569-C226-936ADA803AB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715862C-D4F0-CBFD-923C-85F68048CC6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B270D8FC-6634-ECDB-EBBD-113DF1175491}"/>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B76F8DC8-6C39-0666-FCB8-2EACFCC51B7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F153398C-83A0-B458-F8B1-BF9EEC08870F}"/>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274AF0C2-4255-DEFF-754B-48F944178763}"/>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0CCF165-D620-ACF3-C035-0EF22E10CA8D}"/>
              </a:ext>
            </a:extLst>
          </p:cNvPr>
          <p:cNvPicPr>
            <a:picLocks noChangeAspect="1"/>
          </p:cNvPicPr>
          <p:nvPr/>
        </p:nvPicPr>
        <p:blipFill>
          <a:blip r:embed="rId4"/>
          <a:stretch>
            <a:fillRect/>
          </a:stretch>
        </p:blipFill>
        <p:spPr>
          <a:xfrm>
            <a:off x="373094" y="123418"/>
            <a:ext cx="2277509" cy="545165"/>
          </a:xfrm>
          <a:prstGeom prst="rect">
            <a:avLst/>
          </a:prstGeom>
        </p:spPr>
      </p:pic>
      <p:sp>
        <p:nvSpPr>
          <p:cNvPr id="51"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24</a:t>
            </a:fld>
            <a:endParaRPr lang="zh-CN" altLang="en-US"/>
          </a:p>
        </p:txBody>
      </p:sp>
      <p:pic>
        <p:nvPicPr>
          <p:cNvPr id="13" name="图片 12"/>
          <p:cNvPicPr>
            <a:picLocks noChangeAspect="1"/>
          </p:cNvPicPr>
          <p:nvPr/>
        </p:nvPicPr>
        <p:blipFill>
          <a:blip r:embed="rId5"/>
          <a:stretch>
            <a:fillRect/>
          </a:stretch>
        </p:blipFill>
        <p:spPr>
          <a:xfrm>
            <a:off x="2430201" y="1528840"/>
            <a:ext cx="7331597" cy="5111627"/>
          </a:xfrm>
          <a:prstGeom prst="rect">
            <a:avLst/>
          </a:prstGeom>
        </p:spPr>
      </p:pic>
    </p:spTree>
    <p:extLst>
      <p:ext uri="{BB962C8B-B14F-4D97-AF65-F5344CB8AC3E}">
        <p14:creationId xmlns:p14="http://schemas.microsoft.com/office/powerpoint/2010/main" val="4069469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3251099"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5622420"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3.3.3 </a:t>
            </a:r>
            <a:r>
              <a:rPr lang="zh-CN" altLang="en-US" dirty="0" smtClean="0">
                <a:sym typeface="+mn-lt"/>
              </a:rPr>
              <a:t>提前结束控制的策略</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85A10AA-F100-4EFE-D198-EA118CA3CE4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B28CA76-A87D-515B-AF37-342B472F2C04}"/>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E5F3003A-8495-6C66-F8A4-D0991B7AB3DD}"/>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53155A0-65BD-6799-37D0-BC91B80EEB3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F7705D1-06AA-9569-C226-936ADA803AB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715862C-D4F0-CBFD-923C-85F68048CC6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B270D8FC-6634-ECDB-EBBD-113DF1175491}"/>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B76F8DC8-6C39-0666-FCB8-2EACFCC51B7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F153398C-83A0-B458-F8B1-BF9EEC08870F}"/>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274AF0C2-4255-DEFF-754B-48F944178763}"/>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0CCF165-D620-ACF3-C035-0EF22E10CA8D}"/>
              </a:ext>
            </a:extLst>
          </p:cNvPr>
          <p:cNvPicPr>
            <a:picLocks noChangeAspect="1"/>
          </p:cNvPicPr>
          <p:nvPr/>
        </p:nvPicPr>
        <p:blipFill>
          <a:blip r:embed="rId4"/>
          <a:stretch>
            <a:fillRect/>
          </a:stretch>
        </p:blipFill>
        <p:spPr>
          <a:xfrm>
            <a:off x="373094" y="123418"/>
            <a:ext cx="2277509" cy="545165"/>
          </a:xfrm>
          <a:prstGeom prst="rect">
            <a:avLst/>
          </a:prstGeom>
        </p:spPr>
      </p:pic>
      <p:sp>
        <p:nvSpPr>
          <p:cNvPr id="51"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25</a:t>
            </a:fld>
            <a:endParaRPr lang="zh-CN" altLang="en-US"/>
          </a:p>
        </p:txBody>
      </p:sp>
      <p:pic>
        <p:nvPicPr>
          <p:cNvPr id="13" name="图片 12"/>
          <p:cNvPicPr>
            <a:picLocks noChangeAspect="1"/>
          </p:cNvPicPr>
          <p:nvPr/>
        </p:nvPicPr>
        <p:blipFill>
          <a:blip r:embed="rId5"/>
          <a:stretch>
            <a:fillRect/>
          </a:stretch>
        </p:blipFill>
        <p:spPr>
          <a:xfrm>
            <a:off x="247706" y="1724809"/>
            <a:ext cx="5829055" cy="2303322"/>
          </a:xfrm>
          <a:prstGeom prst="rect">
            <a:avLst/>
          </a:prstGeom>
        </p:spPr>
      </p:pic>
      <p:pic>
        <p:nvPicPr>
          <p:cNvPr id="14" name="图片 13"/>
          <p:cNvPicPr>
            <a:picLocks noChangeAspect="1"/>
          </p:cNvPicPr>
          <p:nvPr/>
        </p:nvPicPr>
        <p:blipFill>
          <a:blip r:embed="rId6"/>
          <a:stretch>
            <a:fillRect/>
          </a:stretch>
        </p:blipFill>
        <p:spPr>
          <a:xfrm>
            <a:off x="6136154" y="1724809"/>
            <a:ext cx="5833407" cy="2207971"/>
          </a:xfrm>
          <a:prstGeom prst="rect">
            <a:avLst/>
          </a:prstGeom>
        </p:spPr>
      </p:pic>
      <p:pic>
        <p:nvPicPr>
          <p:cNvPr id="15" name="图片 14"/>
          <p:cNvPicPr>
            <a:picLocks noChangeAspect="1"/>
          </p:cNvPicPr>
          <p:nvPr/>
        </p:nvPicPr>
        <p:blipFill>
          <a:blip r:embed="rId7"/>
          <a:stretch>
            <a:fillRect/>
          </a:stretch>
        </p:blipFill>
        <p:spPr>
          <a:xfrm>
            <a:off x="3162233" y="4441913"/>
            <a:ext cx="6095172" cy="2279562"/>
          </a:xfrm>
          <a:prstGeom prst="rect">
            <a:avLst/>
          </a:prstGeom>
        </p:spPr>
      </p:pic>
    </p:spTree>
    <p:extLst>
      <p:ext uri="{BB962C8B-B14F-4D97-AF65-F5344CB8AC3E}">
        <p14:creationId xmlns:p14="http://schemas.microsoft.com/office/powerpoint/2010/main" val="4117658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3251099"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5622420"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3.3.4 </a:t>
            </a:r>
            <a:r>
              <a:rPr lang="zh-CN" altLang="en-US" dirty="0" smtClean="0">
                <a:sym typeface="+mn-lt"/>
              </a:rPr>
              <a:t>较晚开始控制的策略</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85A10AA-F100-4EFE-D198-EA118CA3CE4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B28CA76-A87D-515B-AF37-342B472F2C04}"/>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E5F3003A-8495-6C66-F8A4-D0991B7AB3DD}"/>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53155A0-65BD-6799-37D0-BC91B80EEB3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F7705D1-06AA-9569-C226-936ADA803AB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715862C-D4F0-CBFD-923C-85F68048CC6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B270D8FC-6634-ECDB-EBBD-113DF1175491}"/>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B76F8DC8-6C39-0666-FCB8-2EACFCC51B7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F153398C-83A0-B458-F8B1-BF9EEC08870F}"/>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274AF0C2-4255-DEFF-754B-48F944178763}"/>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0CCF165-D620-ACF3-C035-0EF22E10CA8D}"/>
              </a:ext>
            </a:extLst>
          </p:cNvPr>
          <p:cNvPicPr>
            <a:picLocks noChangeAspect="1"/>
          </p:cNvPicPr>
          <p:nvPr/>
        </p:nvPicPr>
        <p:blipFill>
          <a:blip r:embed="rId4"/>
          <a:stretch>
            <a:fillRect/>
          </a:stretch>
        </p:blipFill>
        <p:spPr>
          <a:xfrm>
            <a:off x="373094" y="123418"/>
            <a:ext cx="2277509" cy="545165"/>
          </a:xfrm>
          <a:prstGeom prst="rect">
            <a:avLst/>
          </a:prstGeom>
        </p:spPr>
      </p:pic>
      <p:sp>
        <p:nvSpPr>
          <p:cNvPr id="51"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26</a:t>
            </a:fld>
            <a:endParaRPr lang="zh-CN" altLang="en-US"/>
          </a:p>
        </p:txBody>
      </p:sp>
      <p:pic>
        <p:nvPicPr>
          <p:cNvPr id="13" name="图片 12"/>
          <p:cNvPicPr>
            <a:picLocks noChangeAspect="1"/>
          </p:cNvPicPr>
          <p:nvPr/>
        </p:nvPicPr>
        <p:blipFill>
          <a:blip r:embed="rId5"/>
          <a:stretch>
            <a:fillRect/>
          </a:stretch>
        </p:blipFill>
        <p:spPr>
          <a:xfrm>
            <a:off x="194058" y="1776419"/>
            <a:ext cx="5936352" cy="2225626"/>
          </a:xfrm>
          <a:prstGeom prst="rect">
            <a:avLst/>
          </a:prstGeom>
        </p:spPr>
      </p:pic>
      <p:pic>
        <p:nvPicPr>
          <p:cNvPr id="14" name="图片 13"/>
          <p:cNvPicPr>
            <a:picLocks noChangeAspect="1"/>
          </p:cNvPicPr>
          <p:nvPr/>
        </p:nvPicPr>
        <p:blipFill>
          <a:blip r:embed="rId6"/>
          <a:stretch>
            <a:fillRect/>
          </a:stretch>
        </p:blipFill>
        <p:spPr>
          <a:xfrm>
            <a:off x="6272393" y="1776822"/>
            <a:ext cx="5601556" cy="2039804"/>
          </a:xfrm>
          <a:prstGeom prst="rect">
            <a:avLst/>
          </a:prstGeom>
        </p:spPr>
      </p:pic>
      <p:pic>
        <p:nvPicPr>
          <p:cNvPr id="15" name="图片 14"/>
          <p:cNvPicPr>
            <a:picLocks noChangeAspect="1"/>
          </p:cNvPicPr>
          <p:nvPr/>
        </p:nvPicPr>
        <p:blipFill>
          <a:blip r:embed="rId7"/>
          <a:stretch>
            <a:fillRect/>
          </a:stretch>
        </p:blipFill>
        <p:spPr>
          <a:xfrm>
            <a:off x="3205304" y="4210533"/>
            <a:ext cx="6091941" cy="2328379"/>
          </a:xfrm>
          <a:prstGeom prst="rect">
            <a:avLst/>
          </a:prstGeom>
        </p:spPr>
      </p:pic>
    </p:spTree>
    <p:extLst>
      <p:ext uri="{BB962C8B-B14F-4D97-AF65-F5344CB8AC3E}">
        <p14:creationId xmlns:p14="http://schemas.microsoft.com/office/powerpoint/2010/main" val="1402965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1896534"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5622420"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3.3.5 </a:t>
            </a:r>
            <a:r>
              <a:rPr lang="zh-CN" altLang="en-US" dirty="0" smtClean="0">
                <a:sym typeface="+mn-lt"/>
              </a:rPr>
              <a:t>疫苗接种</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285A10AA-F100-4EFE-D198-EA118CA3CE49}"/>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1B28CA76-A87D-515B-AF37-342B472F2C04}"/>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4" name="矩形 3">
            <a:extLst>
              <a:ext uri="{FF2B5EF4-FFF2-40B4-BE49-F238E27FC236}">
                <a16:creationId xmlns:a16="http://schemas.microsoft.com/office/drawing/2014/main" id="{E5F3003A-8495-6C66-F8A4-D0991B7AB3DD}"/>
              </a:ext>
            </a:extLst>
          </p:cNvPr>
          <p:cNvSpPr/>
          <p:nvPr/>
        </p:nvSpPr>
        <p:spPr>
          <a:xfrm>
            <a:off x="6686160"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dirty="0">
              <a:solidFill>
                <a:schemeClr val="bg1"/>
              </a:solidFill>
              <a:cs typeface="+mn-ea"/>
              <a:sym typeface="+mn-lt"/>
            </a:endParaRPr>
          </a:p>
        </p:txBody>
      </p:sp>
      <p:cxnSp>
        <p:nvCxnSpPr>
          <p:cNvPr id="5" name="直接连接符 4">
            <a:extLst>
              <a:ext uri="{FF2B5EF4-FFF2-40B4-BE49-F238E27FC236}">
                <a16:creationId xmlns:a16="http://schemas.microsoft.com/office/drawing/2014/main" id="{353155A0-65BD-6799-37D0-BC91B80EEB3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F7705D1-06AA-9569-C226-936ADA803AB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7" name="TextBox 7">
            <a:extLst>
              <a:ext uri="{FF2B5EF4-FFF2-40B4-BE49-F238E27FC236}">
                <a16:creationId xmlns:a16="http://schemas.microsoft.com/office/drawing/2014/main" id="{2715862C-D4F0-CBFD-923C-85F68048CC6D}"/>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8" name="TextBox 9">
            <a:extLst>
              <a:ext uri="{FF2B5EF4-FFF2-40B4-BE49-F238E27FC236}">
                <a16:creationId xmlns:a16="http://schemas.microsoft.com/office/drawing/2014/main" id="{B270D8FC-6634-ECDB-EBBD-113DF1175491}"/>
              </a:ext>
            </a:extLst>
          </p:cNvPr>
          <p:cNvSpPr txBox="1"/>
          <p:nvPr/>
        </p:nvSpPr>
        <p:spPr>
          <a:xfrm>
            <a:off x="6681182"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模型求解</a:t>
            </a:r>
            <a:endParaRPr lang="zh-CN" altLang="en-US" sz="2000" dirty="0">
              <a:sym typeface="+mn-lt"/>
            </a:endParaRPr>
          </a:p>
        </p:txBody>
      </p:sp>
      <p:sp>
        <p:nvSpPr>
          <p:cNvPr id="9" name="TextBox 10">
            <a:extLst>
              <a:ext uri="{FF2B5EF4-FFF2-40B4-BE49-F238E27FC236}">
                <a16:creationId xmlns:a16="http://schemas.microsoft.com/office/drawing/2014/main" id="{B76F8DC8-6C39-0666-FCB8-2EACFCC51B78}"/>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0" name="TextBox 11">
            <a:extLst>
              <a:ext uri="{FF2B5EF4-FFF2-40B4-BE49-F238E27FC236}">
                <a16:creationId xmlns:a16="http://schemas.microsoft.com/office/drawing/2014/main" id="{F153398C-83A0-B458-F8B1-BF9EEC08870F}"/>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274AF0C2-4255-DEFF-754B-48F944178763}"/>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0CCF165-D620-ACF3-C035-0EF22E10CA8D}"/>
              </a:ext>
            </a:extLst>
          </p:cNvPr>
          <p:cNvPicPr>
            <a:picLocks noChangeAspect="1"/>
          </p:cNvPicPr>
          <p:nvPr/>
        </p:nvPicPr>
        <p:blipFill>
          <a:blip r:embed="rId4"/>
          <a:stretch>
            <a:fillRect/>
          </a:stretch>
        </p:blipFill>
        <p:spPr>
          <a:xfrm>
            <a:off x="373094" y="123418"/>
            <a:ext cx="2277509" cy="545165"/>
          </a:xfrm>
          <a:prstGeom prst="rect">
            <a:avLst/>
          </a:prstGeom>
        </p:spPr>
      </p:pic>
      <p:sp>
        <p:nvSpPr>
          <p:cNvPr id="51"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8610600" y="6356350"/>
            <a:ext cx="2743200" cy="365125"/>
          </a:xfrm>
        </p:spPr>
        <p:txBody>
          <a:bodyPr/>
          <a:lstStyle/>
          <a:p>
            <a:fld id="{A8537B7A-7510-410A-AA53-45D600DA0276}" type="slidenum">
              <a:rPr lang="zh-CN" altLang="en-US" smtClean="0"/>
              <a:t>27</a:t>
            </a:fld>
            <a:endParaRPr lang="zh-CN" altLang="en-US"/>
          </a:p>
        </p:txBody>
      </p:sp>
      <p:pic>
        <p:nvPicPr>
          <p:cNvPr id="13" name="图片 12"/>
          <p:cNvPicPr>
            <a:picLocks noChangeAspect="1"/>
          </p:cNvPicPr>
          <p:nvPr/>
        </p:nvPicPr>
        <p:blipFill>
          <a:blip r:embed="rId5"/>
          <a:stretch>
            <a:fillRect/>
          </a:stretch>
        </p:blipFill>
        <p:spPr>
          <a:xfrm>
            <a:off x="473580" y="1731360"/>
            <a:ext cx="5597817" cy="2107328"/>
          </a:xfrm>
          <a:prstGeom prst="rect">
            <a:avLst/>
          </a:prstGeom>
        </p:spPr>
      </p:pic>
      <p:pic>
        <p:nvPicPr>
          <p:cNvPr id="14" name="图片 13"/>
          <p:cNvPicPr>
            <a:picLocks noChangeAspect="1"/>
          </p:cNvPicPr>
          <p:nvPr/>
        </p:nvPicPr>
        <p:blipFill>
          <a:blip r:embed="rId6"/>
          <a:stretch>
            <a:fillRect/>
          </a:stretch>
        </p:blipFill>
        <p:spPr>
          <a:xfrm>
            <a:off x="6572286" y="1708684"/>
            <a:ext cx="5397275" cy="2057777"/>
          </a:xfrm>
          <a:prstGeom prst="rect">
            <a:avLst/>
          </a:prstGeom>
        </p:spPr>
      </p:pic>
      <p:pic>
        <p:nvPicPr>
          <p:cNvPr id="15" name="图片 14"/>
          <p:cNvPicPr>
            <a:picLocks noChangeAspect="1"/>
          </p:cNvPicPr>
          <p:nvPr/>
        </p:nvPicPr>
        <p:blipFill>
          <a:blip r:embed="rId7"/>
          <a:stretch>
            <a:fillRect/>
          </a:stretch>
        </p:blipFill>
        <p:spPr>
          <a:xfrm>
            <a:off x="3272488" y="4239535"/>
            <a:ext cx="5718313" cy="2189042"/>
          </a:xfrm>
          <a:prstGeom prst="rect">
            <a:avLst/>
          </a:prstGeom>
        </p:spPr>
      </p:pic>
    </p:spTree>
    <p:extLst>
      <p:ext uri="{BB962C8B-B14F-4D97-AF65-F5344CB8AC3E}">
        <p14:creationId xmlns:p14="http://schemas.microsoft.com/office/powerpoint/2010/main" val="1091461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a:extLst>
              <a:ext uri="{FF2B5EF4-FFF2-40B4-BE49-F238E27FC236}">
                <a16:creationId xmlns:a16="http://schemas.microsoft.com/office/drawing/2014/main" id="{7B6F0F9B-B4B1-5E50-0B2F-DAA9674D4308}"/>
              </a:ext>
            </a:extLst>
          </p:cNvPr>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dirty="0">
                <a:solidFill>
                  <a:schemeClr val="accent1"/>
                </a:solidFill>
                <a:cs typeface="+mn-ea"/>
                <a:sym typeface="+mn-lt"/>
              </a:rPr>
              <a:t>Part.04</a:t>
            </a:r>
          </a:p>
        </p:txBody>
      </p:sp>
      <p:grpSp>
        <p:nvGrpSpPr>
          <p:cNvPr id="23" name="powerpoint template design by DAJU_PPT正版来源小红书大橘PPT微信DAJU_PPT请勿抄袭搬运！盗版必究！">
            <a:extLst>
              <a:ext uri="{FF2B5EF4-FFF2-40B4-BE49-F238E27FC236}">
                <a16:creationId xmlns:a16="http://schemas.microsoft.com/office/drawing/2014/main" id="{B2BF9553-4F2D-1EC7-2DAF-9F9B49F67B82}"/>
              </a:ext>
            </a:extLst>
          </p:cNvPr>
          <p:cNvGrpSpPr/>
          <p:nvPr/>
        </p:nvGrpSpPr>
        <p:grpSpPr>
          <a:xfrm>
            <a:off x="3327401" y="2763244"/>
            <a:ext cx="5537198" cy="1331512"/>
            <a:chOff x="3327401" y="2861512"/>
            <a:chExt cx="5537198" cy="133151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zh-CN" altLang="en-US" sz="5400" b="1" spc="600" dirty="0" smtClean="0">
                  <a:solidFill>
                    <a:schemeClr val="bg1"/>
                  </a:solidFill>
                  <a:cs typeface="+mn-ea"/>
                  <a:sym typeface="+mn-lt"/>
                </a:rPr>
                <a:t>全文总结</a:t>
              </a:r>
              <a:endParaRPr lang="zh-CN" altLang="en-US" sz="5400" b="1" spc="600" dirty="0">
                <a:solidFill>
                  <a:schemeClr val="bg1"/>
                </a:solidFill>
                <a:cs typeface="+mn-ea"/>
                <a:sym typeface="+mn-lt"/>
              </a:endParaRPr>
            </a:p>
          </p:txBody>
        </p:sp>
        <p:sp>
          <p:nvSpPr>
            <p:cNvPr id="22" name="powerpoint template design by DAJU_PPT正版来源小红书大橘PPT微信DAJU_PPT请勿抄袭搬运！盗版必究！-2">
              <a:extLst>
                <a:ext uri="{FF2B5EF4-FFF2-40B4-BE49-F238E27FC236}">
                  <a16:creationId xmlns:a16="http://schemas.microsoft.com/office/drawing/2014/main" id="{E7203222-6A3D-04D3-FF05-4A14C7680D30}"/>
                </a:ext>
              </a:extLst>
            </p:cNvPr>
            <p:cNvSpPr txBox="1"/>
            <p:nvPr/>
          </p:nvSpPr>
          <p:spPr>
            <a:xfrm>
              <a:off x="3327401" y="3977580"/>
              <a:ext cx="5537198" cy="215444"/>
            </a:xfrm>
            <a:prstGeom prst="rect">
              <a:avLst/>
            </a:prstGeom>
            <a:noFill/>
            <a:ln>
              <a:noFill/>
            </a:ln>
          </p:spPr>
          <p:txBody>
            <a:bodyPr wrap="square" lIns="0" tIns="0" rIns="0" bIns="0" rtlCol="0">
              <a:spAutoFit/>
            </a:bodyPr>
            <a:lstStyle/>
            <a:p>
              <a:pPr algn="ctr"/>
              <a:r>
                <a:rPr lang="en-US" altLang="zh-CN" sz="1400" spc="300" dirty="0">
                  <a:solidFill>
                    <a:schemeClr val="bg1"/>
                  </a:solidFill>
                  <a:cs typeface="+mn-ea"/>
                  <a:sym typeface="+mn-lt"/>
                </a:rPr>
                <a:t>Research Findings</a:t>
              </a:r>
              <a:endParaRPr lang="zh-CN" altLang="en-US" sz="1400" spc="300" dirty="0">
                <a:solidFill>
                  <a:schemeClr val="bg1"/>
                </a:solidFill>
                <a:cs typeface="+mn-ea"/>
                <a:sym typeface="+mn-lt"/>
              </a:endParaRPr>
            </a:p>
          </p:txBody>
        </p:sp>
        <p:cxnSp>
          <p:nvCxnSpPr>
            <p:cNvPr id="4" name="powerpoint template design by DAJU_PPT正版来源小红书大橘PPT微信DAJU_PPT请勿抄袭搬运！盗版必究！-3">
              <a:extLst>
                <a:ext uri="{FF2B5EF4-FFF2-40B4-BE49-F238E27FC236}">
                  <a16:creationId xmlns:a16="http://schemas.microsoft.com/office/drawing/2014/main" id="{82459983-A2E7-1251-45D5-91950BC8D72B}"/>
                </a:ext>
              </a:extLst>
            </p:cNvPr>
            <p:cNvCxnSpPr>
              <a:cxnSpLocks/>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38131812-03DD-E8EF-FF06-20F6532D631D}"/>
              </a:ext>
            </a:extLst>
          </p:cNvPr>
          <p:cNvSpPr>
            <a:spLocks noGrp="1"/>
          </p:cNvSpPr>
          <p:nvPr>
            <p:ph type="sldNum" sz="quarter" idx="12"/>
          </p:nvPr>
        </p:nvSpPr>
        <p:spPr/>
        <p:txBody>
          <a:bodyPr/>
          <a:lstStyle/>
          <a:p>
            <a:fld id="{A8537B7A-7510-410A-AA53-45D600DA0276}" type="slidenum">
              <a:rPr lang="zh-CN" altLang="en-US" smtClean="0"/>
              <a:t>28</a:t>
            </a:fld>
            <a:endParaRPr lang="zh-CN" altLang="en-US"/>
          </a:p>
        </p:txBody>
      </p:sp>
      <p:pic>
        <p:nvPicPr>
          <p:cNvPr id="2" name="图片 1">
            <a:extLst>
              <a:ext uri="{FF2B5EF4-FFF2-40B4-BE49-F238E27FC236}">
                <a16:creationId xmlns:a16="http://schemas.microsoft.com/office/drawing/2014/main" id="{41227D9A-914E-F9F5-0357-FFA5E19DF3EC}"/>
              </a:ext>
            </a:extLst>
          </p:cNvPr>
          <p:cNvPicPr>
            <a:picLocks noChangeAspect="1"/>
          </p:cNvPicPr>
          <p:nvPr/>
        </p:nvPicPr>
        <p:blipFill>
          <a:blip r:embed="rId3"/>
          <a:stretch>
            <a:fillRect/>
          </a:stretch>
        </p:blipFill>
        <p:spPr>
          <a:xfrm>
            <a:off x="4580626" y="4978611"/>
            <a:ext cx="3030750" cy="725468"/>
          </a:xfrm>
          <a:prstGeom prst="rect">
            <a:avLst/>
          </a:prstGeom>
        </p:spPr>
      </p:pic>
    </p:spTree>
    <p:extLst>
      <p:ext uri="{BB962C8B-B14F-4D97-AF65-F5344CB8AC3E}">
        <p14:creationId xmlns:p14="http://schemas.microsoft.com/office/powerpoint/2010/main" val="1073245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4 </a:t>
            </a:r>
            <a:r>
              <a:rPr lang="zh-CN" altLang="en-US" dirty="0" smtClean="0">
                <a:sym typeface="+mn-lt"/>
              </a:rPr>
              <a:t>全文总结</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powerpoint template design by DAJU_PPT正版来源小红书大橘PPT微信DAJU_PPT请勿抄袭搬运！盗版必究！">
            <a:extLst>
              <a:ext uri="{FF2B5EF4-FFF2-40B4-BE49-F238E27FC236}">
                <a16:creationId xmlns:a16="http://schemas.microsoft.com/office/drawing/2014/main" id="{18294461-0337-50B3-9C75-7ADD54BE34E3}"/>
              </a:ext>
            </a:extLst>
          </p:cNvPr>
          <p:cNvGrpSpPr/>
          <p:nvPr/>
        </p:nvGrpSpPr>
        <p:grpSpPr>
          <a:xfrm>
            <a:off x="1695217" y="1879601"/>
            <a:ext cx="9251078" cy="4308848"/>
            <a:chOff x="1695217" y="1799941"/>
            <a:chExt cx="9251078" cy="4772967"/>
          </a:xfrm>
        </p:grpSpPr>
        <p:grpSp>
          <p:nvGrpSpPr>
            <p:cNvPr id="44" name="组合 43"/>
            <p:cNvGrpSpPr/>
            <p:nvPr/>
          </p:nvGrpSpPr>
          <p:grpSpPr>
            <a:xfrm>
              <a:off x="1695217" y="1799941"/>
              <a:ext cx="9251078" cy="1368000"/>
              <a:chOff x="1339492" y="1216903"/>
              <a:chExt cx="9251078" cy="1368000"/>
            </a:xfrm>
          </p:grpSpPr>
          <p:sp>
            <p:nvSpPr>
              <p:cNvPr id="45" name="powerpoint template design by DAJU_PPT正版来源小红书大橘PPT微信DAJU_PPT请勿抄袭搬运！盗版必究！-1"/>
              <p:cNvSpPr/>
              <p:nvPr/>
            </p:nvSpPr>
            <p:spPr>
              <a:xfrm>
                <a:off x="1501057" y="1216903"/>
                <a:ext cx="9089513" cy="1368000"/>
              </a:xfrm>
              <a:prstGeom prst="roundRect">
                <a:avLst>
                  <a:gd name="adj" fmla="val 7037"/>
                </a:avLst>
              </a:prstGeom>
              <a:solidFill>
                <a:schemeClr val="bg1">
                  <a:lumMod val="95000"/>
                  <a:alpha val="5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powerpoint template design by DAJU_PPT正版来源小红书大橘PPT微信DAJU_PPT请勿抄袭搬运！盗版必究！-2"/>
              <p:cNvSpPr/>
              <p:nvPr/>
            </p:nvSpPr>
            <p:spPr>
              <a:xfrm rot="16200000">
                <a:off x="1407790" y="1522904"/>
                <a:ext cx="619404" cy="756000"/>
              </a:xfrm>
              <a:prstGeom prst="flowChartOffpageConnector">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sp>
            <p:nvSpPr>
              <p:cNvPr id="49" name="powerpoint template design by DAJU_PPT正版来源小红书大橘PPT微信DAJU_PPT请勿抄袭搬运！盗版必究！-3"/>
              <p:cNvSpPr txBox="1"/>
              <p:nvPr/>
            </p:nvSpPr>
            <p:spPr>
              <a:xfrm>
                <a:off x="1389250" y="1670072"/>
                <a:ext cx="656484" cy="461665"/>
              </a:xfrm>
              <a:prstGeom prst="rect">
                <a:avLst/>
              </a:prstGeom>
              <a:noFill/>
            </p:spPr>
            <p:txBody>
              <a:bodyPr wrap="square" rtlCol="0">
                <a:spAutoFit/>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grpSp>
        <p:grpSp>
          <p:nvGrpSpPr>
            <p:cNvPr id="50" name="组合 49"/>
            <p:cNvGrpSpPr/>
            <p:nvPr/>
          </p:nvGrpSpPr>
          <p:grpSpPr>
            <a:xfrm>
              <a:off x="1695217" y="3459707"/>
              <a:ext cx="9251078" cy="1503711"/>
              <a:chOff x="2050942" y="3010019"/>
              <a:chExt cx="9251078" cy="1503711"/>
            </a:xfrm>
          </p:grpSpPr>
          <p:sp>
            <p:nvSpPr>
              <p:cNvPr id="51" name="powerpoint template design by DAJU_PPT正版来源小红书大橘PPT微信DAJU_PPT请勿抄袭搬运！盗版必究！-4"/>
              <p:cNvSpPr/>
              <p:nvPr/>
            </p:nvSpPr>
            <p:spPr>
              <a:xfrm>
                <a:off x="2212507" y="3010019"/>
                <a:ext cx="9089513" cy="1503711"/>
              </a:xfrm>
              <a:prstGeom prst="roundRect">
                <a:avLst>
                  <a:gd name="adj" fmla="val 7037"/>
                </a:avLst>
              </a:prstGeom>
              <a:solidFill>
                <a:schemeClr val="bg1">
                  <a:lumMod val="95000"/>
                  <a:alpha val="5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powerpoint template design by DAJU_PPT正版来源小红书大橘PPT微信DAJU_PPT请勿抄袭搬运！盗版必究！-5"/>
              <p:cNvSpPr/>
              <p:nvPr/>
            </p:nvSpPr>
            <p:spPr>
              <a:xfrm rot="16200000">
                <a:off x="2119240" y="3358736"/>
                <a:ext cx="619404" cy="756000"/>
              </a:xfrm>
              <a:prstGeom prst="flowChartOffpageConnector">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sp>
            <p:nvSpPr>
              <p:cNvPr id="55" name="powerpoint template design by DAJU_PPT正版来源小红书大橘PPT微信DAJU_PPT请勿抄袭搬运！盗版必究！-6"/>
              <p:cNvSpPr txBox="1"/>
              <p:nvPr/>
            </p:nvSpPr>
            <p:spPr>
              <a:xfrm>
                <a:off x="2100700" y="3505904"/>
                <a:ext cx="656484" cy="461665"/>
              </a:xfrm>
              <a:prstGeom prst="rect">
                <a:avLst/>
              </a:prstGeom>
              <a:noFill/>
            </p:spPr>
            <p:txBody>
              <a:bodyPr wrap="square" rtlCol="0">
                <a:spAutoFit/>
              </a:bodyPr>
              <a:lstStyle/>
              <a:p>
                <a:pPr algn="ctr"/>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grpSp>
        <p:grpSp>
          <p:nvGrpSpPr>
            <p:cNvPr id="56" name="组合 55"/>
            <p:cNvGrpSpPr/>
            <p:nvPr/>
          </p:nvGrpSpPr>
          <p:grpSpPr>
            <a:xfrm>
              <a:off x="1695217" y="5204908"/>
              <a:ext cx="9251078" cy="1368000"/>
              <a:chOff x="1339492" y="4888571"/>
              <a:chExt cx="9251078" cy="1368000"/>
            </a:xfrm>
          </p:grpSpPr>
          <p:sp>
            <p:nvSpPr>
              <p:cNvPr id="57" name="powerpoint template design by DAJU_PPT正版来源小红书大橘PPT微信DAJU_PPT请勿抄袭搬运！盗版必究！-7"/>
              <p:cNvSpPr/>
              <p:nvPr/>
            </p:nvSpPr>
            <p:spPr>
              <a:xfrm>
                <a:off x="1501058" y="4888571"/>
                <a:ext cx="9089512" cy="1368000"/>
              </a:xfrm>
              <a:prstGeom prst="roundRect">
                <a:avLst>
                  <a:gd name="adj" fmla="val 7037"/>
                </a:avLst>
              </a:prstGeom>
              <a:solidFill>
                <a:schemeClr val="bg1">
                  <a:lumMod val="95000"/>
                  <a:alpha val="5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powerpoint template design by DAJU_PPT正版来源小红书大橘PPT微信DAJU_PPT请勿抄袭搬运！盗版必究！-8"/>
              <p:cNvSpPr/>
              <p:nvPr/>
            </p:nvSpPr>
            <p:spPr>
              <a:xfrm rot="16200000">
                <a:off x="1407790" y="5194570"/>
                <a:ext cx="619404" cy="756000"/>
              </a:xfrm>
              <a:prstGeom prst="flowChartOffpageConnector">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sp>
            <p:nvSpPr>
              <p:cNvPr id="61" name="powerpoint template design by DAJU_PPT正版来源小红书大橘PPT微信DAJU_PPT请勿抄袭搬运！盗版必究！-9"/>
              <p:cNvSpPr txBox="1"/>
              <p:nvPr/>
            </p:nvSpPr>
            <p:spPr>
              <a:xfrm>
                <a:off x="1389250" y="5341738"/>
                <a:ext cx="656484" cy="461665"/>
              </a:xfrm>
              <a:prstGeom prst="rect">
                <a:avLst/>
              </a:prstGeom>
              <a:noFill/>
            </p:spPr>
            <p:txBody>
              <a:bodyPr wrap="square" rtlCol="0">
                <a:spAutoFit/>
              </a:bodyPr>
              <a:lstStyle/>
              <a:p>
                <a:pPr algn="ctr"/>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grpSp>
        <p:grpSp>
          <p:nvGrpSpPr>
            <p:cNvPr id="4" name="组合 3">
              <a:extLst>
                <a:ext uri="{FF2B5EF4-FFF2-40B4-BE49-F238E27FC236}">
                  <a16:creationId xmlns:a16="http://schemas.microsoft.com/office/drawing/2014/main" id="{EC012D1D-00ED-1D86-7C97-B6B82641EB34}"/>
                </a:ext>
              </a:extLst>
            </p:cNvPr>
            <p:cNvGrpSpPr/>
            <p:nvPr/>
          </p:nvGrpSpPr>
          <p:grpSpPr>
            <a:xfrm>
              <a:off x="2650603" y="1979604"/>
              <a:ext cx="7203057" cy="1063695"/>
              <a:chOff x="2040878" y="2020351"/>
              <a:chExt cx="7203057" cy="1063695"/>
            </a:xfrm>
          </p:grpSpPr>
          <p:sp>
            <p:nvSpPr>
              <p:cNvPr id="39" name="powerpoint template design by DAJU_PPT正版来源小红书大橘PPT微信DAJU_PPT请勿抄袭搬运！盗版必究！-10">
                <a:extLst>
                  <a:ext uri="{FF2B5EF4-FFF2-40B4-BE49-F238E27FC236}">
                    <a16:creationId xmlns:a16="http://schemas.microsoft.com/office/drawing/2014/main" id="{D2ACBF3C-1C92-D635-A4CA-D473F36DDD34}"/>
                  </a:ext>
                </a:extLst>
              </p:cNvPr>
              <p:cNvSpPr/>
              <p:nvPr/>
            </p:nvSpPr>
            <p:spPr>
              <a:xfrm>
                <a:off x="2225423" y="2020351"/>
                <a:ext cx="65" cy="340929"/>
              </a:xfrm>
              <a:prstGeom prst="rect">
                <a:avLst/>
              </a:prstGeom>
            </p:spPr>
            <p:txBody>
              <a:bodyPr wrap="none" lIns="0" tIns="0" rIns="0" bIns="0">
                <a:spAutoFit/>
              </a:bodyPr>
              <a:lstStyle/>
              <a:p>
                <a:endParaRPr lang="zh-CN" altLang="en-US" sz="2000" b="1" dirty="0">
                  <a:solidFill>
                    <a:schemeClr val="tx1">
                      <a:lumMod val="75000"/>
                      <a:lumOff val="25000"/>
                    </a:schemeClr>
                  </a:solidFill>
                  <a:cs typeface="+mn-ea"/>
                  <a:sym typeface="+mn-lt"/>
                </a:endParaRPr>
              </a:p>
            </p:txBody>
          </p:sp>
          <p:sp>
            <p:nvSpPr>
              <p:cNvPr id="40" name="powerpoint template design by DAJU_PPT正版来源小红书大橘PPT微信DAJU_PPT请勿抄袭搬运！盗版必究！-11">
                <a:extLst>
                  <a:ext uri="{FF2B5EF4-FFF2-40B4-BE49-F238E27FC236}">
                    <a16:creationId xmlns:a16="http://schemas.microsoft.com/office/drawing/2014/main" id="{44216981-B883-09F3-75FF-DC78D3DAC33A}"/>
                  </a:ext>
                </a:extLst>
              </p:cNvPr>
              <p:cNvSpPr txBox="1">
                <a:spLocks/>
              </p:cNvSpPr>
              <p:nvPr/>
            </p:nvSpPr>
            <p:spPr>
              <a:xfrm>
                <a:off x="2040878" y="2020351"/>
                <a:ext cx="7203057" cy="1063695"/>
              </a:xfrm>
              <a:prstGeom prst="rect">
                <a:avLst/>
              </a:prstGeom>
              <a:noFill/>
            </p:spPr>
            <p:txBody>
              <a:bodyPr wrap="square" lIns="0" tIns="0" rIns="0" bIns="0" rtlCol="0">
                <a:spAutoFit/>
              </a:bodyPr>
              <a:lstStyle/>
              <a:p>
                <a:pPr>
                  <a:lnSpc>
                    <a:spcPct val="130000"/>
                  </a:lnSpc>
                </a:pPr>
                <a:r>
                  <a:rPr lang="zh-CN" altLang="en-US" sz="1600" dirty="0" smtClean="0">
                    <a:cs typeface="+mn-ea"/>
                    <a:sym typeface="+mn-lt"/>
                  </a:rPr>
                  <a:t>扩展了</a:t>
                </a:r>
                <a:r>
                  <a:rPr lang="en-US" altLang="zh-CN" sz="1600" dirty="0" smtClean="0">
                    <a:cs typeface="+mn-ea"/>
                    <a:sym typeface="+mn-lt"/>
                  </a:rPr>
                  <a:t>SEIR</a:t>
                </a:r>
                <a:r>
                  <a:rPr lang="zh-CN" altLang="en-US" sz="1600" dirty="0" smtClean="0">
                    <a:cs typeface="+mn-ea"/>
                    <a:sym typeface="+mn-lt"/>
                  </a:rPr>
                  <a:t>模型来研究经济决策和流行病之间的相互作用，寻找平衡经济水平和人群健康的最优策略。各类人群通过相对应的不同消费和工作时间的效用函数最大化自身效用。</a:t>
                </a:r>
                <a:endParaRPr lang="en-US" altLang="zh-CN" sz="1400" dirty="0">
                  <a:cs typeface="+mn-ea"/>
                  <a:sym typeface="+mn-lt"/>
                </a:endParaRPr>
              </a:p>
            </p:txBody>
          </p:sp>
        </p:grpSp>
      </p:grpSp>
      <p:pic>
        <p:nvPicPr>
          <p:cNvPr id="2" name="图片 1">
            <a:extLst>
              <a:ext uri="{FF2B5EF4-FFF2-40B4-BE49-F238E27FC236}">
                <a16:creationId xmlns:a16="http://schemas.microsoft.com/office/drawing/2014/main" id="{F3F50ECF-9DE4-6CDB-6AFF-EAD6A86B9162}"/>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CDF8C342-6067-C191-0DEE-921160EE6630}"/>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sp>
        <p:nvSpPr>
          <p:cNvPr id="5" name="矩形 4">
            <a:extLst>
              <a:ext uri="{FF2B5EF4-FFF2-40B4-BE49-F238E27FC236}">
                <a16:creationId xmlns:a16="http://schemas.microsoft.com/office/drawing/2014/main" id="{C299732A-5089-0FB5-A866-E8FEA08596AD}"/>
              </a:ext>
            </a:extLst>
          </p:cNvPr>
          <p:cNvSpPr/>
          <p:nvPr/>
        </p:nvSpPr>
        <p:spPr>
          <a:xfrm>
            <a:off x="8445634"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6" name="TextBox 6">
            <a:extLst>
              <a:ext uri="{FF2B5EF4-FFF2-40B4-BE49-F238E27FC236}">
                <a16:creationId xmlns:a16="http://schemas.microsoft.com/office/drawing/2014/main" id="{00258024-C50A-C9AC-A544-D55A37C883C7}"/>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8" name="TextBox 7">
            <a:extLst>
              <a:ext uri="{FF2B5EF4-FFF2-40B4-BE49-F238E27FC236}">
                <a16:creationId xmlns:a16="http://schemas.microsoft.com/office/drawing/2014/main" id="{B088FD9C-8044-6B7C-9405-5352AB2B7139}"/>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9" name="TextBox 9">
            <a:extLst>
              <a:ext uri="{FF2B5EF4-FFF2-40B4-BE49-F238E27FC236}">
                <a16:creationId xmlns:a16="http://schemas.microsoft.com/office/drawing/2014/main" id="{2385CADA-2917-C379-7583-16113D5681E3}"/>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D3555EA7-7D19-7BDC-15A2-24F827D42587}"/>
              </a:ext>
            </a:extLst>
          </p:cNvPr>
          <p:cNvSpPr txBox="1"/>
          <p:nvPr/>
        </p:nvSpPr>
        <p:spPr>
          <a:xfrm>
            <a:off x="8440656" y="185127"/>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全文总结</a:t>
            </a:r>
            <a:endParaRPr lang="zh-CN" altLang="en-US" sz="2000" dirty="0">
              <a:sym typeface="+mn-lt"/>
            </a:endParaRPr>
          </a:p>
        </p:txBody>
      </p:sp>
      <p:sp>
        <p:nvSpPr>
          <p:cNvPr id="11" name="TextBox 11">
            <a:extLst>
              <a:ext uri="{FF2B5EF4-FFF2-40B4-BE49-F238E27FC236}">
                <a16:creationId xmlns:a16="http://schemas.microsoft.com/office/drawing/2014/main" id="{61ABBC89-793C-B4E8-6112-86EA74966777}"/>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AC750E1B-32B7-56E0-2920-04AC08DEBD72}"/>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A73387B-2781-F5D8-66B3-199A0D99A39A}"/>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a:extLst>
              <a:ext uri="{FF2B5EF4-FFF2-40B4-BE49-F238E27FC236}">
                <a16:creationId xmlns:a16="http://schemas.microsoft.com/office/drawing/2014/main" id="{B0FE136C-D6DE-C773-1E73-77D960E32300}"/>
              </a:ext>
            </a:extLst>
          </p:cNvPr>
          <p:cNvSpPr>
            <a:spLocks noGrp="1"/>
          </p:cNvSpPr>
          <p:nvPr>
            <p:ph type="sldNum" sz="quarter" idx="12"/>
          </p:nvPr>
        </p:nvSpPr>
        <p:spPr/>
        <p:txBody>
          <a:bodyPr/>
          <a:lstStyle/>
          <a:p>
            <a:fld id="{A8537B7A-7510-410A-AA53-45D600DA0276}" type="slidenum">
              <a:rPr lang="zh-CN" altLang="en-US" smtClean="0"/>
              <a:t>29</a:t>
            </a:fld>
            <a:endParaRPr lang="zh-CN" altLang="en-US" dirty="0"/>
          </a:p>
        </p:txBody>
      </p:sp>
      <p:pic>
        <p:nvPicPr>
          <p:cNvPr id="13" name="图片 12">
            <a:extLst>
              <a:ext uri="{FF2B5EF4-FFF2-40B4-BE49-F238E27FC236}">
                <a16:creationId xmlns:a16="http://schemas.microsoft.com/office/drawing/2014/main" id="{D5CFDA5F-00ED-C667-8D9B-6DCD2A061FDA}"/>
              </a:ext>
            </a:extLst>
          </p:cNvPr>
          <p:cNvPicPr>
            <a:picLocks noChangeAspect="1"/>
          </p:cNvPicPr>
          <p:nvPr/>
        </p:nvPicPr>
        <p:blipFill>
          <a:blip r:embed="rId4"/>
          <a:stretch>
            <a:fillRect/>
          </a:stretch>
        </p:blipFill>
        <p:spPr>
          <a:xfrm>
            <a:off x="373094" y="123418"/>
            <a:ext cx="2277509" cy="545165"/>
          </a:xfrm>
          <a:prstGeom prst="rect">
            <a:avLst/>
          </a:prstGeom>
        </p:spPr>
      </p:pic>
      <p:sp>
        <p:nvSpPr>
          <p:cNvPr id="47" name="powerpoint template design by DAJU_PPT正版来源小红书大橘PPT微信DAJU_PPT请勿抄袭搬运！盗版必究！-11">
            <a:extLst>
              <a:ext uri="{FF2B5EF4-FFF2-40B4-BE49-F238E27FC236}">
                <a16:creationId xmlns:a16="http://schemas.microsoft.com/office/drawing/2014/main" id="{44216981-B883-09F3-75FF-DC78D3DAC33A}"/>
              </a:ext>
            </a:extLst>
          </p:cNvPr>
          <p:cNvSpPr txBox="1">
            <a:spLocks/>
          </p:cNvSpPr>
          <p:nvPr/>
        </p:nvSpPr>
        <p:spPr>
          <a:xfrm>
            <a:off x="2650603" y="3455113"/>
            <a:ext cx="8152045" cy="1280351"/>
          </a:xfrm>
          <a:prstGeom prst="rect">
            <a:avLst/>
          </a:prstGeom>
          <a:noFill/>
        </p:spPr>
        <p:txBody>
          <a:bodyPr wrap="square" lIns="0" tIns="0" rIns="0" bIns="0" rtlCol="0">
            <a:spAutoFit/>
          </a:bodyPr>
          <a:lstStyle/>
          <a:p>
            <a:pPr>
              <a:lnSpc>
                <a:spcPct val="130000"/>
              </a:lnSpc>
            </a:pPr>
            <a:r>
              <a:rPr lang="en-US" altLang="zh-CN" sz="1600" dirty="0" smtClean="0">
                <a:cs typeface="+mn-ea"/>
                <a:sym typeface="+mn-lt"/>
              </a:rPr>
              <a:t>·</a:t>
            </a:r>
            <a:r>
              <a:rPr lang="zh-CN" altLang="en-US" sz="1600" dirty="0" smtClean="0">
                <a:cs typeface="+mn-ea"/>
                <a:sym typeface="+mn-lt"/>
              </a:rPr>
              <a:t>通过</a:t>
            </a:r>
            <a:r>
              <a:rPr lang="en-US" altLang="zh-CN" sz="1600" dirty="0" err="1" smtClean="0">
                <a:cs typeface="+mn-ea"/>
                <a:sym typeface="+mn-lt"/>
              </a:rPr>
              <a:t>fmincon</a:t>
            </a:r>
            <a:r>
              <a:rPr lang="zh-CN" altLang="en-US" sz="1600" dirty="0">
                <a:cs typeface="+mn-ea"/>
                <a:sym typeface="+mn-lt"/>
              </a:rPr>
              <a:t>算法得到随时间变动的封控率，表明封控强度是先上升，中期过后开始逐渐放缓。与不控制相比，最优控制策略可以明显减少奥密克戎造成的医疗挤兑以及重症死亡率，对于经济情况，虽然初期的封锁会导致经济衰退严重，但长期来看，消费强度更高，经济效应更加显著</a:t>
            </a:r>
            <a:r>
              <a:rPr lang="zh-CN" altLang="en-US" sz="1600" dirty="0" smtClean="0">
                <a:cs typeface="+mn-ea"/>
                <a:sym typeface="+mn-lt"/>
              </a:rPr>
              <a:t>。同时，提前或推迟封控策略都会对经济水平和感染人数产生负面影响。</a:t>
            </a:r>
            <a:endParaRPr lang="en-US" altLang="zh-CN" sz="1400" dirty="0">
              <a:cs typeface="+mn-ea"/>
              <a:sym typeface="+mn-lt"/>
            </a:endParaRPr>
          </a:p>
        </p:txBody>
      </p:sp>
      <p:sp>
        <p:nvSpPr>
          <p:cNvPr id="48" name="powerpoint template design by DAJU_PPT正版来源小红书大橘PPT微信DAJU_PPT请勿抄袭搬运！盗版必究！-11">
            <a:extLst>
              <a:ext uri="{FF2B5EF4-FFF2-40B4-BE49-F238E27FC236}">
                <a16:creationId xmlns:a16="http://schemas.microsoft.com/office/drawing/2014/main" id="{44216981-B883-09F3-75FF-DC78D3DAC33A}"/>
              </a:ext>
            </a:extLst>
          </p:cNvPr>
          <p:cNvSpPr txBox="1">
            <a:spLocks/>
          </p:cNvSpPr>
          <p:nvPr/>
        </p:nvSpPr>
        <p:spPr>
          <a:xfrm>
            <a:off x="2692446" y="5111212"/>
            <a:ext cx="7961663" cy="960263"/>
          </a:xfrm>
          <a:prstGeom prst="rect">
            <a:avLst/>
          </a:prstGeom>
          <a:noFill/>
        </p:spPr>
        <p:txBody>
          <a:bodyPr wrap="square" lIns="0" tIns="0" rIns="0" bIns="0" rtlCol="0">
            <a:spAutoFit/>
          </a:bodyPr>
          <a:lstStyle/>
          <a:p>
            <a:pPr>
              <a:lnSpc>
                <a:spcPct val="130000"/>
              </a:lnSpc>
            </a:pPr>
            <a:r>
              <a:rPr lang="zh-CN" altLang="en-US" sz="1600" dirty="0" smtClean="0">
                <a:cs typeface="+mn-ea"/>
                <a:sym typeface="+mn-lt"/>
              </a:rPr>
              <a:t>设定</a:t>
            </a:r>
            <a:r>
              <a:rPr lang="zh-CN" altLang="en-US" sz="1600" dirty="0">
                <a:cs typeface="+mn-ea"/>
                <a:sym typeface="+mn-lt"/>
              </a:rPr>
              <a:t>了死亡惩罚系数来反应死亡对社会产生的负面效用，提高死亡惩罚系数使得估计的数据更加接近注重民生福利及防控力度的政府，会产生更严格的封控策略，进而导致感染人数和消费量降低</a:t>
            </a:r>
            <a:r>
              <a:rPr lang="zh-CN" altLang="en-US" sz="1600" dirty="0" smtClean="0">
                <a:cs typeface="+mn-ea"/>
                <a:sym typeface="+mn-lt"/>
              </a:rPr>
              <a:t>。同时也考虑了疫苗接种的情况。</a:t>
            </a:r>
            <a:endParaRPr lang="en-US" altLang="zh-CN" sz="1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a:extLst>
              <a:ext uri="{FF2B5EF4-FFF2-40B4-BE49-F238E27FC236}">
                <a16:creationId xmlns:a16="http://schemas.microsoft.com/office/drawing/2014/main" id="{7B6F0F9B-B4B1-5E50-0B2F-DAA9674D4308}"/>
              </a:ext>
            </a:extLst>
          </p:cNvPr>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dirty="0">
                <a:solidFill>
                  <a:schemeClr val="accent1"/>
                </a:solidFill>
                <a:cs typeface="+mn-ea"/>
                <a:sym typeface="+mn-lt"/>
              </a:rPr>
              <a:t>Part.01</a:t>
            </a:r>
          </a:p>
        </p:txBody>
      </p:sp>
      <p:grpSp>
        <p:nvGrpSpPr>
          <p:cNvPr id="23" name="powerpoint template design by DAJU_PPT正版来源小红书大橘PPT微信DAJU_PPT请勿抄袭搬运！盗版必究！">
            <a:extLst>
              <a:ext uri="{FF2B5EF4-FFF2-40B4-BE49-F238E27FC236}">
                <a16:creationId xmlns:a16="http://schemas.microsoft.com/office/drawing/2014/main" id="{B2BF9553-4F2D-1EC7-2DAF-9F9B49F67B82}"/>
              </a:ext>
            </a:extLst>
          </p:cNvPr>
          <p:cNvGrpSpPr/>
          <p:nvPr/>
        </p:nvGrpSpPr>
        <p:grpSpPr>
          <a:xfrm>
            <a:off x="3327401" y="2763244"/>
            <a:ext cx="5537198" cy="1331512"/>
            <a:chOff x="3327401" y="2861512"/>
            <a:chExt cx="5537198" cy="133151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zh-CN" altLang="en-US" sz="5400" b="1" spc="600" dirty="0" smtClean="0">
                  <a:solidFill>
                    <a:schemeClr val="bg1"/>
                  </a:solidFill>
                  <a:cs typeface="+mn-ea"/>
                  <a:sym typeface="+mn-lt"/>
                </a:rPr>
                <a:t>绪论</a:t>
              </a:r>
              <a:endParaRPr lang="zh-CN" altLang="en-US" sz="5400" b="1" spc="600" dirty="0">
                <a:solidFill>
                  <a:schemeClr val="bg1"/>
                </a:solidFill>
                <a:cs typeface="+mn-ea"/>
                <a:sym typeface="+mn-lt"/>
              </a:endParaRPr>
            </a:p>
          </p:txBody>
        </p:sp>
        <p:sp>
          <p:nvSpPr>
            <p:cNvPr id="22" name="powerpoint template design by DAJU_PPT正版来源小红书大橘PPT微信DAJU_PPT请勿抄袭搬运！盗版必究！-2">
              <a:extLst>
                <a:ext uri="{FF2B5EF4-FFF2-40B4-BE49-F238E27FC236}">
                  <a16:creationId xmlns:a16="http://schemas.microsoft.com/office/drawing/2014/main" id="{E7203222-6A3D-04D3-FF05-4A14C7680D30}"/>
                </a:ext>
              </a:extLst>
            </p:cNvPr>
            <p:cNvSpPr txBox="1"/>
            <p:nvPr/>
          </p:nvSpPr>
          <p:spPr>
            <a:xfrm>
              <a:off x="3327401" y="3977580"/>
              <a:ext cx="5537198" cy="215444"/>
            </a:xfrm>
            <a:prstGeom prst="rect">
              <a:avLst/>
            </a:prstGeom>
            <a:noFill/>
            <a:ln>
              <a:noFill/>
            </a:ln>
          </p:spPr>
          <p:txBody>
            <a:bodyPr wrap="square" lIns="0" tIns="0" rIns="0" bIns="0" rtlCol="0">
              <a:spAutoFit/>
            </a:bodyPr>
            <a:lstStyle/>
            <a:p>
              <a:pPr algn="ctr"/>
              <a:endParaRPr lang="zh-CN" altLang="en-US" sz="1400" spc="300" dirty="0">
                <a:solidFill>
                  <a:schemeClr val="bg1"/>
                </a:solidFill>
                <a:cs typeface="+mn-ea"/>
                <a:sym typeface="+mn-lt"/>
              </a:endParaRPr>
            </a:p>
          </p:txBody>
        </p:sp>
        <p:cxnSp>
          <p:nvCxnSpPr>
            <p:cNvPr id="4" name="powerpoint template design by DAJU_PPT正版来源小红书大橘PPT微信DAJU_PPT请勿抄袭搬运！盗版必究！-3">
              <a:extLst>
                <a:ext uri="{FF2B5EF4-FFF2-40B4-BE49-F238E27FC236}">
                  <a16:creationId xmlns:a16="http://schemas.microsoft.com/office/drawing/2014/main" id="{82459983-A2E7-1251-45D5-91950BC8D72B}"/>
                </a:ext>
              </a:extLst>
            </p:cNvPr>
            <p:cNvCxnSpPr>
              <a:cxnSpLocks/>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7537DF7C-9E5E-9651-3B39-038DD333121E}"/>
              </a:ext>
            </a:extLst>
          </p:cNvPr>
          <p:cNvSpPr>
            <a:spLocks noGrp="1"/>
          </p:cNvSpPr>
          <p:nvPr>
            <p:ph type="sldNum" sz="quarter" idx="12"/>
          </p:nvPr>
        </p:nvSpPr>
        <p:spPr/>
        <p:txBody>
          <a:bodyPr/>
          <a:lstStyle/>
          <a:p>
            <a:fld id="{A8537B7A-7510-410A-AA53-45D600DA0276}" type="slidenum">
              <a:rPr lang="zh-CN" altLang="en-US" smtClean="0"/>
              <a:t>3</a:t>
            </a:fld>
            <a:endParaRPr lang="zh-CN" altLang="en-US"/>
          </a:p>
        </p:txBody>
      </p:sp>
      <p:pic>
        <p:nvPicPr>
          <p:cNvPr id="5" name="图片 4">
            <a:extLst>
              <a:ext uri="{FF2B5EF4-FFF2-40B4-BE49-F238E27FC236}">
                <a16:creationId xmlns:a16="http://schemas.microsoft.com/office/drawing/2014/main" id="{890DD290-AA61-FBCD-90E6-AC602D9BBC6C}"/>
              </a:ext>
            </a:extLst>
          </p:cNvPr>
          <p:cNvPicPr>
            <a:picLocks noChangeAspect="1"/>
          </p:cNvPicPr>
          <p:nvPr/>
        </p:nvPicPr>
        <p:blipFill>
          <a:blip r:embed="rId3"/>
          <a:stretch>
            <a:fillRect/>
          </a:stretch>
        </p:blipFill>
        <p:spPr>
          <a:xfrm>
            <a:off x="4580626" y="4978611"/>
            <a:ext cx="3030750" cy="7254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owerpoint template design by DAJU_PPT正版来源小红书大橘PPT微信DAJU_PPT请勿抄袭搬运！盗版必究！">
            <a:extLst>
              <a:ext uri="{FF2B5EF4-FFF2-40B4-BE49-F238E27FC236}">
                <a16:creationId xmlns:a16="http://schemas.microsoft.com/office/drawing/2014/main" id="{7B6F0F9B-B4B1-5E50-0B2F-DAA9674D4308}"/>
              </a:ext>
            </a:extLst>
          </p:cNvPr>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owerpoint template design by DAJU_PPT正版来源小红书大橘PPT微信DAJU_PPT请勿抄袭搬运！盗版必究！"/>
          <p:cNvSpPr txBox="1"/>
          <p:nvPr/>
        </p:nvSpPr>
        <p:spPr>
          <a:xfrm>
            <a:off x="5259874" y="1384035"/>
            <a:ext cx="1672253" cy="646331"/>
          </a:xfrm>
          <a:prstGeom prst="rect">
            <a:avLst/>
          </a:prstGeom>
          <a:noFill/>
        </p:spPr>
        <p:txBody>
          <a:bodyPr wrap="none" rtlCol="0">
            <a:spAutoFit/>
          </a:bodyPr>
          <a:lstStyle/>
          <a:p>
            <a:r>
              <a:rPr lang="en-US" altLang="zh-CN" sz="3600" dirty="0">
                <a:solidFill>
                  <a:schemeClr val="accent1"/>
                </a:solidFill>
                <a:cs typeface="+mn-ea"/>
                <a:sym typeface="+mn-lt"/>
              </a:rPr>
              <a:t>Part.05</a:t>
            </a:r>
          </a:p>
        </p:txBody>
      </p:sp>
      <p:grpSp>
        <p:nvGrpSpPr>
          <p:cNvPr id="23" name="powerpoint template design by DAJU_PPT正版来源小红书大橘PPT微信DAJU_PPT请勿抄袭搬运！盗版必究！">
            <a:extLst>
              <a:ext uri="{FF2B5EF4-FFF2-40B4-BE49-F238E27FC236}">
                <a16:creationId xmlns:a16="http://schemas.microsoft.com/office/drawing/2014/main" id="{B2BF9553-4F2D-1EC7-2DAF-9F9B49F67B82}"/>
              </a:ext>
            </a:extLst>
          </p:cNvPr>
          <p:cNvGrpSpPr/>
          <p:nvPr/>
        </p:nvGrpSpPr>
        <p:grpSpPr>
          <a:xfrm>
            <a:off x="3327401" y="2763244"/>
            <a:ext cx="5537198" cy="1331512"/>
            <a:chOff x="3327401" y="2861512"/>
            <a:chExt cx="5537198" cy="1331512"/>
          </a:xfrm>
        </p:grpSpPr>
        <p:sp>
          <p:nvSpPr>
            <p:cNvPr id="9" name="powerpoint template design by DAJU_PPT正版来源小红书大橘PPT微信DAJU_PPT请勿抄袭搬运！盗版必究！-1"/>
            <p:cNvSpPr txBox="1"/>
            <p:nvPr/>
          </p:nvSpPr>
          <p:spPr>
            <a:xfrm>
              <a:off x="3327401" y="2861512"/>
              <a:ext cx="5537198" cy="830997"/>
            </a:xfrm>
            <a:prstGeom prst="rect">
              <a:avLst/>
            </a:prstGeom>
            <a:noFill/>
            <a:ln>
              <a:noFill/>
            </a:ln>
          </p:spPr>
          <p:txBody>
            <a:bodyPr wrap="square" lIns="0" tIns="0" rIns="0" bIns="0" rtlCol="0">
              <a:spAutoFit/>
            </a:bodyPr>
            <a:lstStyle/>
            <a:p>
              <a:pPr algn="ctr"/>
              <a:r>
                <a:rPr lang="zh-CN" altLang="en-US" sz="5400" b="1" spc="600" dirty="0" smtClean="0">
                  <a:solidFill>
                    <a:schemeClr val="bg1"/>
                  </a:solidFill>
                  <a:cs typeface="+mn-ea"/>
                  <a:sym typeface="+mn-lt"/>
                </a:rPr>
                <a:t>后续工作展望</a:t>
              </a:r>
              <a:endParaRPr lang="zh-CN" altLang="en-US" sz="5400" b="1" spc="600" dirty="0">
                <a:solidFill>
                  <a:schemeClr val="bg1"/>
                </a:solidFill>
                <a:cs typeface="+mn-ea"/>
                <a:sym typeface="+mn-lt"/>
              </a:endParaRPr>
            </a:p>
          </p:txBody>
        </p:sp>
        <p:sp>
          <p:nvSpPr>
            <p:cNvPr id="22" name="powerpoint template design by DAJU_PPT正版来源小红书大橘PPT微信DAJU_PPT请勿抄袭搬运！盗版必究！-2">
              <a:extLst>
                <a:ext uri="{FF2B5EF4-FFF2-40B4-BE49-F238E27FC236}">
                  <a16:creationId xmlns:a16="http://schemas.microsoft.com/office/drawing/2014/main" id="{E7203222-6A3D-04D3-FF05-4A14C7680D30}"/>
                </a:ext>
              </a:extLst>
            </p:cNvPr>
            <p:cNvSpPr txBox="1"/>
            <p:nvPr/>
          </p:nvSpPr>
          <p:spPr>
            <a:xfrm>
              <a:off x="3327401" y="3977580"/>
              <a:ext cx="5537198" cy="215444"/>
            </a:xfrm>
            <a:prstGeom prst="rect">
              <a:avLst/>
            </a:prstGeom>
            <a:noFill/>
            <a:ln>
              <a:noFill/>
            </a:ln>
          </p:spPr>
          <p:txBody>
            <a:bodyPr wrap="square" lIns="0" tIns="0" rIns="0" bIns="0" rtlCol="0">
              <a:spAutoFit/>
            </a:bodyPr>
            <a:lstStyle/>
            <a:p>
              <a:pPr algn="ctr"/>
              <a:r>
                <a:rPr lang="en-US" altLang="zh-CN" sz="1400" spc="300" dirty="0">
                  <a:solidFill>
                    <a:schemeClr val="bg1"/>
                  </a:solidFill>
                  <a:cs typeface="+mn-ea"/>
                  <a:sym typeface="+mn-lt"/>
                </a:rPr>
                <a:t>Summary And Outlook</a:t>
              </a:r>
              <a:endParaRPr lang="zh-CN" altLang="en-US" sz="1400" spc="300" dirty="0">
                <a:solidFill>
                  <a:schemeClr val="bg1"/>
                </a:solidFill>
                <a:cs typeface="+mn-ea"/>
                <a:sym typeface="+mn-lt"/>
              </a:endParaRPr>
            </a:p>
          </p:txBody>
        </p:sp>
        <p:cxnSp>
          <p:nvCxnSpPr>
            <p:cNvPr id="4" name="powerpoint template design by DAJU_PPT正版来源小红书大橘PPT微信DAJU_PPT请勿抄袭搬运！盗版必究！-3">
              <a:extLst>
                <a:ext uri="{FF2B5EF4-FFF2-40B4-BE49-F238E27FC236}">
                  <a16:creationId xmlns:a16="http://schemas.microsoft.com/office/drawing/2014/main" id="{82459983-A2E7-1251-45D5-91950BC8D72B}"/>
                </a:ext>
              </a:extLst>
            </p:cNvPr>
            <p:cNvCxnSpPr>
              <a:cxnSpLocks/>
            </p:cNvCxnSpPr>
            <p:nvPr/>
          </p:nvCxnSpPr>
          <p:spPr>
            <a:xfrm>
              <a:off x="4182159" y="3843484"/>
              <a:ext cx="382768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C85348F2-831A-0C13-7E3A-3DF117F1263F}"/>
              </a:ext>
            </a:extLst>
          </p:cNvPr>
          <p:cNvSpPr>
            <a:spLocks noGrp="1"/>
          </p:cNvSpPr>
          <p:nvPr>
            <p:ph type="sldNum" sz="quarter" idx="12"/>
          </p:nvPr>
        </p:nvSpPr>
        <p:spPr/>
        <p:txBody>
          <a:bodyPr/>
          <a:lstStyle/>
          <a:p>
            <a:fld id="{A8537B7A-7510-410A-AA53-45D600DA0276}" type="slidenum">
              <a:rPr lang="zh-CN" altLang="en-US" smtClean="0"/>
              <a:t>30</a:t>
            </a:fld>
            <a:endParaRPr lang="zh-CN" altLang="en-US"/>
          </a:p>
        </p:txBody>
      </p:sp>
      <p:pic>
        <p:nvPicPr>
          <p:cNvPr id="2" name="图片 1">
            <a:extLst>
              <a:ext uri="{FF2B5EF4-FFF2-40B4-BE49-F238E27FC236}">
                <a16:creationId xmlns:a16="http://schemas.microsoft.com/office/drawing/2014/main" id="{C1CAF0AC-7B5D-0D46-C675-AC75EF058B20}"/>
              </a:ext>
            </a:extLst>
          </p:cNvPr>
          <p:cNvPicPr>
            <a:picLocks noChangeAspect="1"/>
          </p:cNvPicPr>
          <p:nvPr/>
        </p:nvPicPr>
        <p:blipFill>
          <a:blip r:embed="rId3"/>
          <a:stretch>
            <a:fillRect/>
          </a:stretch>
        </p:blipFill>
        <p:spPr>
          <a:xfrm>
            <a:off x="4580626" y="4978611"/>
            <a:ext cx="3030750" cy="725468"/>
          </a:xfrm>
          <a:prstGeom prst="rect">
            <a:avLst/>
          </a:prstGeom>
        </p:spPr>
      </p:pic>
    </p:spTree>
    <p:extLst>
      <p:ext uri="{BB962C8B-B14F-4D97-AF65-F5344CB8AC3E}">
        <p14:creationId xmlns:p14="http://schemas.microsoft.com/office/powerpoint/2010/main" val="1957075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5 </a:t>
            </a:r>
            <a:r>
              <a:rPr lang="zh-CN" altLang="en-US" dirty="0" smtClean="0">
                <a:sym typeface="+mn-lt"/>
              </a:rPr>
              <a:t>后续工作展望</a:t>
            </a:r>
            <a:endParaRPr lang="zh-CN" altLang="en-US" dirty="0">
              <a:sym typeface="+mn-lt"/>
            </a:endParaRPr>
          </a:p>
        </p:txBody>
      </p:sp>
      <p:cxnSp>
        <p:nvCxnSpPr>
          <p:cNvPr id="16" name="powerpoint template design by DAJU_PPT正版来源小红书大橘PPT微信DAJU_PPT请勿抄袭搬运！盗版必究！"/>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5ADDDD9-2720-3EFE-B4B6-816DF07D173A}"/>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5" name="矩形 4">
            <a:extLst>
              <a:ext uri="{FF2B5EF4-FFF2-40B4-BE49-F238E27FC236}">
                <a16:creationId xmlns:a16="http://schemas.microsoft.com/office/drawing/2014/main" id="{CCC4A890-3120-2C7F-7906-E4E463DE5892}"/>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6" name="直接连接符 5">
            <a:extLst>
              <a:ext uri="{FF2B5EF4-FFF2-40B4-BE49-F238E27FC236}">
                <a16:creationId xmlns:a16="http://schemas.microsoft.com/office/drawing/2014/main" id="{F30FCB71-8E85-7918-266A-82A415D8AA48}"/>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6FFB737-215A-A9DF-85DA-D5797823C511}"/>
              </a:ext>
            </a:extLst>
          </p:cNvPr>
          <p:cNvSpPr/>
          <p:nvPr/>
        </p:nvSpPr>
        <p:spPr>
          <a:xfrm>
            <a:off x="10215063"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sp>
        <p:nvSpPr>
          <p:cNvPr id="8" name="TextBox 6">
            <a:extLst>
              <a:ext uri="{FF2B5EF4-FFF2-40B4-BE49-F238E27FC236}">
                <a16:creationId xmlns:a16="http://schemas.microsoft.com/office/drawing/2014/main" id="{6C10B262-2010-B7A2-4D87-800A5C18C999}"/>
              </a:ext>
            </a:extLst>
          </p:cNvPr>
          <p:cNvSpPr txBox="1"/>
          <p:nvPr/>
        </p:nvSpPr>
        <p:spPr>
          <a:xfrm>
            <a:off x="3162234" y="215903"/>
            <a:ext cx="1769430" cy="343159"/>
          </a:xfrm>
          <a:prstGeom prst="rect">
            <a:avLst/>
          </a:prstGeom>
          <a:noFill/>
        </p:spPr>
        <p:txBody>
          <a:bodyPr wrap="square" lIns="0" tIns="48000" rIns="0" bIns="48000" rtlCol="0" anchor="ctr" anchorCtr="0">
            <a:spAutoFit/>
          </a:bodyPr>
          <a:lstStyle>
            <a:defPPr>
              <a:defRPr lang="zh-CN"/>
            </a:defPPr>
            <a:lvl1pPr algn="ctr">
              <a:defRPr sz="1600">
                <a:solidFill>
                  <a:schemeClr val="tx1">
                    <a:lumMod val="50000"/>
                    <a:lumOff val="50000"/>
                  </a:schemeClr>
                </a:solidFill>
                <a:cs typeface="+mn-ea"/>
              </a:defRPr>
            </a:lvl1pPr>
          </a:lstStyle>
          <a:p>
            <a:r>
              <a:rPr lang="zh-CN" altLang="en-US" dirty="0" smtClean="0">
                <a:sym typeface="+mn-lt"/>
              </a:rPr>
              <a:t>绪论</a:t>
            </a:r>
            <a:endParaRPr lang="zh-CN" altLang="en-US" dirty="0">
              <a:sym typeface="+mn-lt"/>
            </a:endParaRPr>
          </a:p>
        </p:txBody>
      </p:sp>
      <p:sp>
        <p:nvSpPr>
          <p:cNvPr id="9" name="TextBox 7">
            <a:extLst>
              <a:ext uri="{FF2B5EF4-FFF2-40B4-BE49-F238E27FC236}">
                <a16:creationId xmlns:a16="http://schemas.microsoft.com/office/drawing/2014/main" id="{9F278AA3-DDF8-0E0E-A937-5B7A57691CC6}"/>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10" name="TextBox 9">
            <a:extLst>
              <a:ext uri="{FF2B5EF4-FFF2-40B4-BE49-F238E27FC236}">
                <a16:creationId xmlns:a16="http://schemas.microsoft.com/office/drawing/2014/main" id="{3415276D-0189-0190-5E6B-897DAF517594}"/>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1" name="TextBox 10">
            <a:extLst>
              <a:ext uri="{FF2B5EF4-FFF2-40B4-BE49-F238E27FC236}">
                <a16:creationId xmlns:a16="http://schemas.microsoft.com/office/drawing/2014/main" id="{0527F610-B9A3-0F30-3509-CCFA6E55C776}"/>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2" name="TextBox 11">
            <a:extLst>
              <a:ext uri="{FF2B5EF4-FFF2-40B4-BE49-F238E27FC236}">
                <a16:creationId xmlns:a16="http://schemas.microsoft.com/office/drawing/2014/main" id="{7F1D5F00-C0F2-EE27-2CB9-010DEA581F1B}"/>
              </a:ext>
            </a:extLst>
          </p:cNvPr>
          <p:cNvSpPr txBox="1"/>
          <p:nvPr/>
        </p:nvSpPr>
        <p:spPr>
          <a:xfrm>
            <a:off x="10200131"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后续工作展望</a:t>
            </a:r>
            <a:endParaRPr lang="zh-CN" altLang="en-US" sz="2000" dirty="0">
              <a:sym typeface="+mn-lt"/>
            </a:endParaRPr>
          </a:p>
        </p:txBody>
      </p:sp>
      <p:cxnSp>
        <p:nvCxnSpPr>
          <p:cNvPr id="13" name="直接连接符 12">
            <a:extLst>
              <a:ext uri="{FF2B5EF4-FFF2-40B4-BE49-F238E27FC236}">
                <a16:creationId xmlns:a16="http://schemas.microsoft.com/office/drawing/2014/main" id="{D4592231-990C-4745-E931-924BCC63CE4C}"/>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31D3104-DA53-E2FC-FA14-8AD1D5D5B16E}"/>
              </a:ext>
            </a:extLst>
          </p:cNvPr>
          <p:cNvCxnSpPr/>
          <p:nvPr/>
        </p:nvCxnSpPr>
        <p:spPr>
          <a:xfrm>
            <a:off x="4926686"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灯片编号占位符 16">
            <a:extLst>
              <a:ext uri="{FF2B5EF4-FFF2-40B4-BE49-F238E27FC236}">
                <a16:creationId xmlns:a16="http://schemas.microsoft.com/office/drawing/2014/main" id="{0D0963A2-E3F2-92E8-6795-0F0B52A20A43}"/>
              </a:ext>
            </a:extLst>
          </p:cNvPr>
          <p:cNvSpPr>
            <a:spLocks noGrp="1"/>
          </p:cNvSpPr>
          <p:nvPr>
            <p:ph type="sldNum" sz="quarter" idx="12"/>
          </p:nvPr>
        </p:nvSpPr>
        <p:spPr/>
        <p:txBody>
          <a:bodyPr/>
          <a:lstStyle/>
          <a:p>
            <a:fld id="{A8537B7A-7510-410A-AA53-45D600DA0276}" type="slidenum">
              <a:rPr lang="zh-CN" altLang="en-US" smtClean="0"/>
              <a:t>31</a:t>
            </a:fld>
            <a:endParaRPr lang="zh-CN" altLang="en-US"/>
          </a:p>
        </p:txBody>
      </p:sp>
      <p:pic>
        <p:nvPicPr>
          <p:cNvPr id="14" name="图片 13">
            <a:extLst>
              <a:ext uri="{FF2B5EF4-FFF2-40B4-BE49-F238E27FC236}">
                <a16:creationId xmlns:a16="http://schemas.microsoft.com/office/drawing/2014/main" id="{E5CC9C96-3BCD-B792-12A1-A40D3AA9A50E}"/>
              </a:ext>
            </a:extLst>
          </p:cNvPr>
          <p:cNvPicPr>
            <a:picLocks noChangeAspect="1"/>
          </p:cNvPicPr>
          <p:nvPr/>
        </p:nvPicPr>
        <p:blipFill>
          <a:blip r:embed="rId4"/>
          <a:stretch>
            <a:fillRect/>
          </a:stretch>
        </p:blipFill>
        <p:spPr>
          <a:xfrm>
            <a:off x="373094" y="123418"/>
            <a:ext cx="2277509" cy="545165"/>
          </a:xfrm>
          <a:prstGeom prst="rect">
            <a:avLst/>
          </a:prstGeom>
        </p:spPr>
      </p:pic>
      <p:grpSp>
        <p:nvGrpSpPr>
          <p:cNvPr id="47" name="powerpoint template design by DAJU_PPT正版来源小红书大橘PPT微信DAJU_PPT请勿抄袭搬运！盗版必究！">
            <a:extLst>
              <a:ext uri="{FF2B5EF4-FFF2-40B4-BE49-F238E27FC236}">
                <a16:creationId xmlns:a16="http://schemas.microsoft.com/office/drawing/2014/main" id="{18294461-0337-50B3-9C75-7ADD54BE34E3}"/>
              </a:ext>
            </a:extLst>
          </p:cNvPr>
          <p:cNvGrpSpPr/>
          <p:nvPr/>
        </p:nvGrpSpPr>
        <p:grpSpPr>
          <a:xfrm>
            <a:off x="1695217" y="1879601"/>
            <a:ext cx="9251078" cy="4308848"/>
            <a:chOff x="1695217" y="1799941"/>
            <a:chExt cx="9251078" cy="4772967"/>
          </a:xfrm>
        </p:grpSpPr>
        <p:grpSp>
          <p:nvGrpSpPr>
            <p:cNvPr id="48" name="组合 47"/>
            <p:cNvGrpSpPr/>
            <p:nvPr/>
          </p:nvGrpSpPr>
          <p:grpSpPr>
            <a:xfrm>
              <a:off x="1695217" y="1799941"/>
              <a:ext cx="9251078" cy="1368000"/>
              <a:chOff x="1339492" y="1216903"/>
              <a:chExt cx="9251078" cy="1368000"/>
            </a:xfrm>
          </p:grpSpPr>
          <p:sp>
            <p:nvSpPr>
              <p:cNvPr id="67" name="powerpoint template design by DAJU_PPT正版来源小红书大橘PPT微信DAJU_PPT请勿抄袭搬运！盗版必究！-1"/>
              <p:cNvSpPr/>
              <p:nvPr/>
            </p:nvSpPr>
            <p:spPr>
              <a:xfrm>
                <a:off x="1501057" y="1216903"/>
                <a:ext cx="9089513" cy="1368000"/>
              </a:xfrm>
              <a:prstGeom prst="roundRect">
                <a:avLst>
                  <a:gd name="adj" fmla="val 7037"/>
                </a:avLst>
              </a:prstGeom>
              <a:solidFill>
                <a:schemeClr val="bg1">
                  <a:lumMod val="95000"/>
                  <a:alpha val="5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powerpoint template design by DAJU_PPT正版来源小红书大橘PPT微信DAJU_PPT请勿抄袭搬运！盗版必究！-2"/>
              <p:cNvSpPr/>
              <p:nvPr/>
            </p:nvSpPr>
            <p:spPr>
              <a:xfrm rot="16200000">
                <a:off x="1407790" y="1522904"/>
                <a:ext cx="619404" cy="756000"/>
              </a:xfrm>
              <a:prstGeom prst="flowChartOffpageConnector">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sp>
            <p:nvSpPr>
              <p:cNvPr id="69" name="powerpoint template design by DAJU_PPT正版来源小红书大橘PPT微信DAJU_PPT请勿抄袭搬运！盗版必究！-3"/>
              <p:cNvSpPr txBox="1"/>
              <p:nvPr/>
            </p:nvSpPr>
            <p:spPr>
              <a:xfrm>
                <a:off x="1389250" y="1670072"/>
                <a:ext cx="656484" cy="461665"/>
              </a:xfrm>
              <a:prstGeom prst="rect">
                <a:avLst/>
              </a:prstGeom>
              <a:noFill/>
            </p:spPr>
            <p:txBody>
              <a:bodyPr wrap="square" rtlCol="0">
                <a:spAutoFit/>
              </a:bodyPr>
              <a:lstStyle/>
              <a:p>
                <a:pPr algn="ctr"/>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grpSp>
        <p:grpSp>
          <p:nvGrpSpPr>
            <p:cNvPr id="55" name="组合 54"/>
            <p:cNvGrpSpPr/>
            <p:nvPr/>
          </p:nvGrpSpPr>
          <p:grpSpPr>
            <a:xfrm>
              <a:off x="1695217" y="3459707"/>
              <a:ext cx="9251078" cy="1503711"/>
              <a:chOff x="2050942" y="3010019"/>
              <a:chExt cx="9251078" cy="1503711"/>
            </a:xfrm>
          </p:grpSpPr>
          <p:sp>
            <p:nvSpPr>
              <p:cNvPr id="64" name="powerpoint template design by DAJU_PPT正版来源小红书大橘PPT微信DAJU_PPT请勿抄袭搬运！盗版必究！-4"/>
              <p:cNvSpPr/>
              <p:nvPr/>
            </p:nvSpPr>
            <p:spPr>
              <a:xfrm>
                <a:off x="2212507" y="3010019"/>
                <a:ext cx="9089513" cy="1503711"/>
              </a:xfrm>
              <a:prstGeom prst="roundRect">
                <a:avLst>
                  <a:gd name="adj" fmla="val 7037"/>
                </a:avLst>
              </a:prstGeom>
              <a:solidFill>
                <a:schemeClr val="bg1">
                  <a:lumMod val="95000"/>
                  <a:alpha val="5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5" name="powerpoint template design by DAJU_PPT正版来源小红书大橘PPT微信DAJU_PPT请勿抄袭搬运！盗版必究！-5"/>
              <p:cNvSpPr/>
              <p:nvPr/>
            </p:nvSpPr>
            <p:spPr>
              <a:xfrm rot="16200000">
                <a:off x="2119240" y="3358736"/>
                <a:ext cx="619404" cy="756000"/>
              </a:xfrm>
              <a:prstGeom prst="flowChartOffpageConnector">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sp>
            <p:nvSpPr>
              <p:cNvPr id="66" name="powerpoint template design by DAJU_PPT正版来源小红书大橘PPT微信DAJU_PPT请勿抄袭搬运！盗版必究！-6"/>
              <p:cNvSpPr txBox="1"/>
              <p:nvPr/>
            </p:nvSpPr>
            <p:spPr>
              <a:xfrm>
                <a:off x="2100700" y="3505904"/>
                <a:ext cx="656484" cy="461665"/>
              </a:xfrm>
              <a:prstGeom prst="rect">
                <a:avLst/>
              </a:prstGeom>
              <a:noFill/>
            </p:spPr>
            <p:txBody>
              <a:bodyPr wrap="square" rtlCol="0">
                <a:spAutoFit/>
              </a:bodyPr>
              <a:lstStyle/>
              <a:p>
                <a:pPr algn="ctr"/>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grpSp>
        <p:grpSp>
          <p:nvGrpSpPr>
            <p:cNvPr id="56" name="组合 55"/>
            <p:cNvGrpSpPr/>
            <p:nvPr/>
          </p:nvGrpSpPr>
          <p:grpSpPr>
            <a:xfrm>
              <a:off x="1695217" y="5204908"/>
              <a:ext cx="9251078" cy="1368000"/>
              <a:chOff x="1339492" y="4888571"/>
              <a:chExt cx="9251078" cy="1368000"/>
            </a:xfrm>
          </p:grpSpPr>
          <p:sp>
            <p:nvSpPr>
              <p:cNvPr id="60" name="powerpoint template design by DAJU_PPT正版来源小红书大橘PPT微信DAJU_PPT请勿抄袭搬运！盗版必究！-7"/>
              <p:cNvSpPr/>
              <p:nvPr/>
            </p:nvSpPr>
            <p:spPr>
              <a:xfrm>
                <a:off x="1501058" y="4888571"/>
                <a:ext cx="9089512" cy="1368000"/>
              </a:xfrm>
              <a:prstGeom prst="roundRect">
                <a:avLst>
                  <a:gd name="adj" fmla="val 7037"/>
                </a:avLst>
              </a:prstGeom>
              <a:solidFill>
                <a:schemeClr val="bg1">
                  <a:lumMod val="95000"/>
                  <a:alpha val="5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powerpoint template design by DAJU_PPT正版来源小红书大橘PPT微信DAJU_PPT请勿抄袭搬运！盗版必究！-8"/>
              <p:cNvSpPr/>
              <p:nvPr/>
            </p:nvSpPr>
            <p:spPr>
              <a:xfrm rot="16200000">
                <a:off x="1407790" y="5194570"/>
                <a:ext cx="619404" cy="756000"/>
              </a:xfrm>
              <a:prstGeom prst="flowChartOffpageConnector">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cs typeface="+mn-ea"/>
                  <a:sym typeface="+mn-lt"/>
                </a:endParaRPr>
              </a:p>
            </p:txBody>
          </p:sp>
          <p:sp>
            <p:nvSpPr>
              <p:cNvPr id="63" name="powerpoint template design by DAJU_PPT正版来源小红书大橘PPT微信DAJU_PPT请勿抄袭搬运！盗版必究！-9"/>
              <p:cNvSpPr txBox="1"/>
              <p:nvPr/>
            </p:nvSpPr>
            <p:spPr>
              <a:xfrm>
                <a:off x="1389250" y="5341738"/>
                <a:ext cx="656484" cy="461665"/>
              </a:xfrm>
              <a:prstGeom prst="rect">
                <a:avLst/>
              </a:prstGeom>
              <a:noFill/>
            </p:spPr>
            <p:txBody>
              <a:bodyPr wrap="square" rtlCol="0">
                <a:spAutoFit/>
              </a:bodyPr>
              <a:lstStyle/>
              <a:p>
                <a:pPr algn="ctr"/>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grpSp>
        <p:grpSp>
          <p:nvGrpSpPr>
            <p:cNvPr id="57" name="组合 56">
              <a:extLst>
                <a:ext uri="{FF2B5EF4-FFF2-40B4-BE49-F238E27FC236}">
                  <a16:creationId xmlns:a16="http://schemas.microsoft.com/office/drawing/2014/main" id="{EC012D1D-00ED-1D86-7C97-B6B82641EB34}"/>
                </a:ext>
              </a:extLst>
            </p:cNvPr>
            <p:cNvGrpSpPr/>
            <p:nvPr/>
          </p:nvGrpSpPr>
          <p:grpSpPr>
            <a:xfrm>
              <a:off x="2650603" y="1979604"/>
              <a:ext cx="8043901" cy="1063695"/>
              <a:chOff x="2040878" y="2020351"/>
              <a:chExt cx="8043901" cy="1063695"/>
            </a:xfrm>
          </p:grpSpPr>
          <p:sp>
            <p:nvSpPr>
              <p:cNvPr id="58" name="powerpoint template design by DAJU_PPT正版来源小红书大橘PPT微信DAJU_PPT请勿抄袭搬运！盗版必究！-10">
                <a:extLst>
                  <a:ext uri="{FF2B5EF4-FFF2-40B4-BE49-F238E27FC236}">
                    <a16:creationId xmlns:a16="http://schemas.microsoft.com/office/drawing/2014/main" id="{D2ACBF3C-1C92-D635-A4CA-D473F36DDD34}"/>
                  </a:ext>
                </a:extLst>
              </p:cNvPr>
              <p:cNvSpPr/>
              <p:nvPr/>
            </p:nvSpPr>
            <p:spPr>
              <a:xfrm>
                <a:off x="2225423" y="2020351"/>
                <a:ext cx="65" cy="340929"/>
              </a:xfrm>
              <a:prstGeom prst="rect">
                <a:avLst/>
              </a:prstGeom>
            </p:spPr>
            <p:txBody>
              <a:bodyPr wrap="none" lIns="0" tIns="0" rIns="0" bIns="0">
                <a:spAutoFit/>
              </a:bodyPr>
              <a:lstStyle/>
              <a:p>
                <a:endParaRPr lang="zh-CN" altLang="en-US" sz="2000" b="1" dirty="0">
                  <a:solidFill>
                    <a:schemeClr val="tx1">
                      <a:lumMod val="75000"/>
                      <a:lumOff val="25000"/>
                    </a:schemeClr>
                  </a:solidFill>
                  <a:cs typeface="+mn-ea"/>
                  <a:sym typeface="+mn-lt"/>
                </a:endParaRPr>
              </a:p>
            </p:txBody>
          </p:sp>
          <p:sp>
            <p:nvSpPr>
              <p:cNvPr id="59" name="powerpoint template design by DAJU_PPT正版来源小红书大橘PPT微信DAJU_PPT请勿抄袭搬运！盗版必究！-11">
                <a:extLst>
                  <a:ext uri="{FF2B5EF4-FFF2-40B4-BE49-F238E27FC236}">
                    <a16:creationId xmlns:a16="http://schemas.microsoft.com/office/drawing/2014/main" id="{44216981-B883-09F3-75FF-DC78D3DAC33A}"/>
                  </a:ext>
                </a:extLst>
              </p:cNvPr>
              <p:cNvSpPr txBox="1">
                <a:spLocks/>
              </p:cNvSpPr>
              <p:nvPr/>
            </p:nvSpPr>
            <p:spPr>
              <a:xfrm>
                <a:off x="2040878" y="2020351"/>
                <a:ext cx="8043901" cy="1063695"/>
              </a:xfrm>
              <a:prstGeom prst="rect">
                <a:avLst/>
              </a:prstGeom>
              <a:noFill/>
            </p:spPr>
            <p:txBody>
              <a:bodyPr wrap="square" lIns="0" tIns="0" rIns="0" bIns="0" rtlCol="0">
                <a:spAutoFit/>
              </a:bodyPr>
              <a:lstStyle/>
              <a:p>
                <a:pPr>
                  <a:lnSpc>
                    <a:spcPct val="130000"/>
                  </a:lnSpc>
                </a:pPr>
                <a:r>
                  <a:rPr lang="zh-CN" altLang="en-US" sz="1600" dirty="0">
                    <a:cs typeface="+mn-ea"/>
                    <a:sym typeface="+mn-lt"/>
                  </a:rPr>
                  <a:t>针对潜伏者 </a:t>
                </a:r>
                <a:r>
                  <a:rPr lang="en-US" altLang="zh-CN" sz="1600" dirty="0">
                    <a:cs typeface="+mn-ea"/>
                    <a:sym typeface="+mn-lt"/>
                  </a:rPr>
                  <a:t>E </a:t>
                </a:r>
                <a:r>
                  <a:rPr lang="zh-CN" altLang="en-US" sz="1600" dirty="0">
                    <a:cs typeface="+mn-ea"/>
                    <a:sym typeface="+mn-lt"/>
                  </a:rPr>
                  <a:t>我们把他视为从易感者变为感染者的中介变量，有关潜伏者的传染能力对模型参数和传播链条上的影响考虑不足，只是简单地在控制系数前面加一个影响因子来表明潜伏者的控制力度较低。</a:t>
                </a:r>
                <a:endParaRPr lang="en-US" altLang="zh-CN" sz="1400" dirty="0">
                  <a:cs typeface="+mn-ea"/>
                  <a:sym typeface="+mn-lt"/>
                </a:endParaRPr>
              </a:p>
            </p:txBody>
          </p:sp>
        </p:grpSp>
      </p:grpSp>
      <p:sp>
        <p:nvSpPr>
          <p:cNvPr id="70" name="powerpoint template design by DAJU_PPT正版来源小红书大橘PPT微信DAJU_PPT请勿抄袭搬运！盗版必究！-11">
            <a:extLst>
              <a:ext uri="{FF2B5EF4-FFF2-40B4-BE49-F238E27FC236}">
                <a16:creationId xmlns:a16="http://schemas.microsoft.com/office/drawing/2014/main" id="{44216981-B883-09F3-75FF-DC78D3DAC33A}"/>
              </a:ext>
            </a:extLst>
          </p:cNvPr>
          <p:cNvSpPr txBox="1">
            <a:spLocks/>
          </p:cNvSpPr>
          <p:nvPr/>
        </p:nvSpPr>
        <p:spPr>
          <a:xfrm>
            <a:off x="2650602" y="3553641"/>
            <a:ext cx="8043901" cy="960263"/>
          </a:xfrm>
          <a:prstGeom prst="rect">
            <a:avLst/>
          </a:prstGeom>
          <a:noFill/>
        </p:spPr>
        <p:txBody>
          <a:bodyPr wrap="square" lIns="0" tIns="0" rIns="0" bIns="0" rtlCol="0">
            <a:spAutoFit/>
          </a:bodyPr>
          <a:lstStyle/>
          <a:p>
            <a:pPr>
              <a:lnSpc>
                <a:spcPct val="130000"/>
              </a:lnSpc>
            </a:pPr>
            <a:r>
              <a:rPr lang="zh-CN" altLang="en-US" sz="1600" dirty="0">
                <a:cs typeface="+mn-ea"/>
                <a:sym typeface="+mn-lt"/>
              </a:rPr>
              <a:t>由于没有获取到足够的每类人群健康状况的额外信息，我们的封控策略是针对所有人群的控制，没有细分到每类人群</a:t>
            </a:r>
            <a:r>
              <a:rPr lang="zh-CN" altLang="en-US" sz="1600" dirty="0" smtClean="0">
                <a:cs typeface="+mn-ea"/>
                <a:sym typeface="+mn-lt"/>
              </a:rPr>
              <a:t>。在疫情</a:t>
            </a:r>
            <a:r>
              <a:rPr lang="zh-CN" altLang="en-US" sz="1600" dirty="0">
                <a:cs typeface="+mn-ea"/>
                <a:sym typeface="+mn-lt"/>
              </a:rPr>
              <a:t>期间，部分</a:t>
            </a:r>
            <a:r>
              <a:rPr lang="zh-CN" altLang="en-US" sz="1600" dirty="0" smtClean="0">
                <a:cs typeface="+mn-ea"/>
                <a:sym typeface="+mn-lt"/>
              </a:rPr>
              <a:t>政府通过</a:t>
            </a:r>
            <a:r>
              <a:rPr lang="zh-CN" altLang="en-US" sz="1600" dirty="0">
                <a:cs typeface="+mn-ea"/>
                <a:sym typeface="+mn-lt"/>
              </a:rPr>
              <a:t>医学检测的手段可以精确跟进每类人群的实时状态</a:t>
            </a:r>
            <a:r>
              <a:rPr lang="zh-CN" altLang="en-US" sz="1600" dirty="0" smtClean="0">
                <a:cs typeface="+mn-ea"/>
                <a:sym typeface="+mn-lt"/>
              </a:rPr>
              <a:t>，对</a:t>
            </a:r>
            <a:r>
              <a:rPr lang="zh-CN" altLang="en-US" sz="1600" dirty="0">
                <a:cs typeface="+mn-ea"/>
                <a:sym typeface="+mn-lt"/>
              </a:rPr>
              <a:t>不同类别的人群实施最佳的封控措施</a:t>
            </a:r>
            <a:r>
              <a:rPr lang="zh-CN" altLang="en-US" sz="1600" dirty="0" smtClean="0">
                <a:cs typeface="+mn-ea"/>
                <a:sym typeface="+mn-lt"/>
              </a:rPr>
              <a:t>，这是本文改进的目标。</a:t>
            </a:r>
            <a:endParaRPr lang="en-US" altLang="zh-CN" sz="1400" dirty="0">
              <a:cs typeface="+mn-ea"/>
              <a:sym typeface="+mn-lt"/>
            </a:endParaRPr>
          </a:p>
        </p:txBody>
      </p:sp>
      <p:sp>
        <p:nvSpPr>
          <p:cNvPr id="71" name="powerpoint template design by DAJU_PPT正版来源小红书大橘PPT微信DAJU_PPT请勿抄袭搬运！盗版必究！-11">
            <a:extLst>
              <a:ext uri="{FF2B5EF4-FFF2-40B4-BE49-F238E27FC236}">
                <a16:creationId xmlns:a16="http://schemas.microsoft.com/office/drawing/2014/main" id="{44216981-B883-09F3-75FF-DC78D3DAC33A}"/>
              </a:ext>
            </a:extLst>
          </p:cNvPr>
          <p:cNvSpPr txBox="1">
            <a:spLocks/>
          </p:cNvSpPr>
          <p:nvPr/>
        </p:nvSpPr>
        <p:spPr>
          <a:xfrm>
            <a:off x="2650601" y="5225188"/>
            <a:ext cx="8043901" cy="608565"/>
          </a:xfrm>
          <a:prstGeom prst="rect">
            <a:avLst/>
          </a:prstGeom>
          <a:noFill/>
        </p:spPr>
        <p:txBody>
          <a:bodyPr wrap="square" lIns="0" tIns="0" rIns="0" bIns="0" rtlCol="0">
            <a:spAutoFit/>
          </a:bodyPr>
          <a:lstStyle/>
          <a:p>
            <a:pPr>
              <a:lnSpc>
                <a:spcPct val="130000"/>
              </a:lnSpc>
            </a:pPr>
            <a:r>
              <a:rPr lang="zh-CN" altLang="en-US" sz="1600" dirty="0">
                <a:cs typeface="+mn-ea"/>
                <a:sym typeface="+mn-lt"/>
              </a:rPr>
              <a:t>在未来研究中，我们可以考虑增加额外的医疗检测系数，以及对易感者、潜伏者、感染者不同的控制系数来制定智能封控策略。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6D3256F3-677D-E8B4-5FC4-7D824F716E2C}"/>
              </a:ext>
            </a:extLst>
          </p:cNvPr>
          <p:cNvSpPr/>
          <p:nvPr/>
        </p:nvSpPr>
        <p:spPr>
          <a:xfrm>
            <a:off x="695178" y="0"/>
            <a:ext cx="10801644" cy="6858000"/>
          </a:xfrm>
          <a:custGeom>
            <a:avLst/>
            <a:gdLst>
              <a:gd name="connsiteX0" fmla="*/ 1225910 w 10801644"/>
              <a:gd name="connsiteY0" fmla="*/ 0 h 6858000"/>
              <a:gd name="connsiteX1" fmla="*/ 9575736 w 10801644"/>
              <a:gd name="connsiteY1" fmla="*/ 0 h 6858000"/>
              <a:gd name="connsiteX2" fmla="*/ 9709177 w 10801644"/>
              <a:gd name="connsiteY2" fmla="*/ 161237 h 6858000"/>
              <a:gd name="connsiteX3" fmla="*/ 10801644 w 10801644"/>
              <a:gd name="connsiteY3" fmla="*/ 3429001 h 6858000"/>
              <a:gd name="connsiteX4" fmla="*/ 9709177 w 10801644"/>
              <a:gd name="connsiteY4" fmla="*/ 6696766 h 6858000"/>
              <a:gd name="connsiteX5" fmla="*/ 9575738 w 10801644"/>
              <a:gd name="connsiteY5" fmla="*/ 6858000 h 6858000"/>
              <a:gd name="connsiteX6" fmla="*/ 1225908 w 10801644"/>
              <a:gd name="connsiteY6" fmla="*/ 6858000 h 6858000"/>
              <a:gd name="connsiteX7" fmla="*/ 1092468 w 10801644"/>
              <a:gd name="connsiteY7" fmla="*/ 6696766 h 6858000"/>
              <a:gd name="connsiteX8" fmla="*/ 0 w 10801644"/>
              <a:gd name="connsiteY8" fmla="*/ 3429001 h 6858000"/>
              <a:gd name="connsiteX9" fmla="*/ 1092468 w 10801644"/>
              <a:gd name="connsiteY9" fmla="*/ 161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01644" h="6858000">
                <a:moveTo>
                  <a:pt x="1225910" y="0"/>
                </a:moveTo>
                <a:lnTo>
                  <a:pt x="9575736" y="0"/>
                </a:lnTo>
                <a:lnTo>
                  <a:pt x="9709177" y="161237"/>
                </a:lnTo>
                <a:cubicBezTo>
                  <a:pt x="10394863" y="1069655"/>
                  <a:pt x="10801644" y="2201672"/>
                  <a:pt x="10801644" y="3429001"/>
                </a:cubicBezTo>
                <a:cubicBezTo>
                  <a:pt x="10801644" y="4656331"/>
                  <a:pt x="10394863" y="5788348"/>
                  <a:pt x="9709177" y="6696766"/>
                </a:cubicBezTo>
                <a:lnTo>
                  <a:pt x="9575738" y="6858000"/>
                </a:lnTo>
                <a:lnTo>
                  <a:pt x="1225908" y="6858000"/>
                </a:lnTo>
                <a:lnTo>
                  <a:pt x="1092468" y="6696766"/>
                </a:lnTo>
                <a:cubicBezTo>
                  <a:pt x="406781" y="5788348"/>
                  <a:pt x="0" y="4656331"/>
                  <a:pt x="0" y="3429001"/>
                </a:cubicBezTo>
                <a:cubicBezTo>
                  <a:pt x="0" y="2201672"/>
                  <a:pt x="406781" y="1069655"/>
                  <a:pt x="1092468" y="161237"/>
                </a:cubicBezTo>
                <a:close/>
              </a:path>
            </a:pathLst>
          </a:custGeom>
          <a:solidFill>
            <a:schemeClr val="accent2">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A8256E4E-B6DA-3C9B-F621-82F6B4CAA59F}"/>
              </a:ext>
            </a:extLst>
          </p:cNvPr>
          <p:cNvSpPr/>
          <p:nvPr/>
        </p:nvSpPr>
        <p:spPr>
          <a:xfrm>
            <a:off x="901341" y="0"/>
            <a:ext cx="10389320" cy="6858000"/>
          </a:xfrm>
          <a:custGeom>
            <a:avLst/>
            <a:gdLst>
              <a:gd name="connsiteX0" fmla="*/ 1320052 w 10389320"/>
              <a:gd name="connsiteY0" fmla="*/ 0 h 6858000"/>
              <a:gd name="connsiteX1" fmla="*/ 9069269 w 10389320"/>
              <a:gd name="connsiteY1" fmla="*/ 0 h 6858000"/>
              <a:gd name="connsiteX2" fmla="*/ 9338555 w 10389320"/>
              <a:gd name="connsiteY2" fmla="*/ 321681 h 6858000"/>
              <a:gd name="connsiteX3" fmla="*/ 10389320 w 10389320"/>
              <a:gd name="connsiteY3" fmla="*/ 3429000 h 6858000"/>
              <a:gd name="connsiteX4" fmla="*/ 9338555 w 10389320"/>
              <a:gd name="connsiteY4" fmla="*/ 6536320 h 6858000"/>
              <a:gd name="connsiteX5" fmla="*/ 9069269 w 10389320"/>
              <a:gd name="connsiteY5" fmla="*/ 6858000 h 6858000"/>
              <a:gd name="connsiteX6" fmla="*/ 1320052 w 10389320"/>
              <a:gd name="connsiteY6" fmla="*/ 6858000 h 6858000"/>
              <a:gd name="connsiteX7" fmla="*/ 1050766 w 10389320"/>
              <a:gd name="connsiteY7" fmla="*/ 6536320 h 6858000"/>
              <a:gd name="connsiteX8" fmla="*/ 0 w 10389320"/>
              <a:gd name="connsiteY8" fmla="*/ 3429000 h 6858000"/>
              <a:gd name="connsiteX9" fmla="*/ 1050766 w 10389320"/>
              <a:gd name="connsiteY9" fmla="*/ 3216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89320" h="6858000">
                <a:moveTo>
                  <a:pt x="1320052" y="0"/>
                </a:moveTo>
                <a:lnTo>
                  <a:pt x="9069269" y="0"/>
                </a:lnTo>
                <a:lnTo>
                  <a:pt x="9338555" y="321681"/>
                </a:lnTo>
                <a:cubicBezTo>
                  <a:pt x="9998066" y="1185497"/>
                  <a:pt x="10389320" y="2261932"/>
                  <a:pt x="10389320" y="3429000"/>
                </a:cubicBezTo>
                <a:cubicBezTo>
                  <a:pt x="10389320" y="4596069"/>
                  <a:pt x="9998066" y="5672504"/>
                  <a:pt x="9338555" y="6536320"/>
                </a:cubicBezTo>
                <a:lnTo>
                  <a:pt x="9069269" y="6858000"/>
                </a:lnTo>
                <a:lnTo>
                  <a:pt x="1320052" y="6858000"/>
                </a:lnTo>
                <a:lnTo>
                  <a:pt x="1050766" y="6536320"/>
                </a:lnTo>
                <a:cubicBezTo>
                  <a:pt x="391253" y="5672504"/>
                  <a:pt x="0" y="4596069"/>
                  <a:pt x="0" y="3429000"/>
                </a:cubicBezTo>
                <a:cubicBezTo>
                  <a:pt x="0" y="2261932"/>
                  <a:pt x="391253" y="1185497"/>
                  <a:pt x="1050766" y="321681"/>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8BF26E26-E88E-617B-6517-25A231C103CF}"/>
              </a:ext>
            </a:extLst>
          </p:cNvPr>
          <p:cNvSpPr/>
          <p:nvPr/>
        </p:nvSpPr>
        <p:spPr>
          <a:xfrm>
            <a:off x="1115028" y="0"/>
            <a:ext cx="9961944" cy="6858000"/>
          </a:xfrm>
          <a:custGeom>
            <a:avLst/>
            <a:gdLst>
              <a:gd name="connsiteX0" fmla="*/ 1370151 w 9961944"/>
              <a:gd name="connsiteY0" fmla="*/ 0 h 6858000"/>
              <a:gd name="connsiteX1" fmla="*/ 8591794 w 9961944"/>
              <a:gd name="connsiteY1" fmla="*/ 0 h 6858000"/>
              <a:gd name="connsiteX2" fmla="*/ 8667978 w 9961944"/>
              <a:gd name="connsiteY2" fmla="*/ 79907 h 6858000"/>
              <a:gd name="connsiteX3" fmla="*/ 9961944 w 9961944"/>
              <a:gd name="connsiteY3" fmla="*/ 3429000 h 6858000"/>
              <a:gd name="connsiteX4" fmla="*/ 8667978 w 9961944"/>
              <a:gd name="connsiteY4" fmla="*/ 6778093 h 6858000"/>
              <a:gd name="connsiteX5" fmla="*/ 8591794 w 9961944"/>
              <a:gd name="connsiteY5" fmla="*/ 6858000 h 6858000"/>
              <a:gd name="connsiteX6" fmla="*/ 1370151 w 9961944"/>
              <a:gd name="connsiteY6" fmla="*/ 6858000 h 6858000"/>
              <a:gd name="connsiteX7" fmla="*/ 1293967 w 9961944"/>
              <a:gd name="connsiteY7" fmla="*/ 6778093 h 6858000"/>
              <a:gd name="connsiteX8" fmla="*/ 0 w 9961944"/>
              <a:gd name="connsiteY8" fmla="*/ 3429000 h 6858000"/>
              <a:gd name="connsiteX9" fmla="*/ 1293967 w 9961944"/>
              <a:gd name="connsiteY9" fmla="*/ 799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1944" h="6858000">
                <a:moveTo>
                  <a:pt x="1370151" y="0"/>
                </a:moveTo>
                <a:lnTo>
                  <a:pt x="8591794" y="0"/>
                </a:lnTo>
                <a:lnTo>
                  <a:pt x="8667978" y="79907"/>
                </a:lnTo>
                <a:cubicBezTo>
                  <a:pt x="9471941" y="964464"/>
                  <a:pt x="9961944" y="2139509"/>
                  <a:pt x="9961944" y="3429000"/>
                </a:cubicBezTo>
                <a:cubicBezTo>
                  <a:pt x="9961944" y="4718492"/>
                  <a:pt x="9471941" y="5893537"/>
                  <a:pt x="8667978" y="6778093"/>
                </a:cubicBezTo>
                <a:lnTo>
                  <a:pt x="8591794" y="6858000"/>
                </a:lnTo>
                <a:lnTo>
                  <a:pt x="1370151" y="6858000"/>
                </a:lnTo>
                <a:lnTo>
                  <a:pt x="1293967" y="6778093"/>
                </a:lnTo>
                <a:cubicBezTo>
                  <a:pt x="490003" y="5893537"/>
                  <a:pt x="0" y="4718492"/>
                  <a:pt x="0" y="3429000"/>
                </a:cubicBezTo>
                <a:cubicBezTo>
                  <a:pt x="0" y="2139509"/>
                  <a:pt x="490003" y="964464"/>
                  <a:pt x="1293967" y="79907"/>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owerpoint template design by DAJU_PPT正版来源小红书大橘PPT微信DAJU_PPT请勿抄袭搬运！盗版必究！"/>
          <p:cNvSpPr txBox="1"/>
          <p:nvPr/>
        </p:nvSpPr>
        <p:spPr>
          <a:xfrm>
            <a:off x="5085895" y="1700809"/>
            <a:ext cx="1960793" cy="913007"/>
          </a:xfrm>
          <a:prstGeom prst="rect">
            <a:avLst/>
          </a:prstGeom>
          <a:noFill/>
        </p:spPr>
        <p:txBody>
          <a:bodyPr wrap="none" rtlCol="0">
            <a:spAutoFit/>
          </a:bodyPr>
          <a:lstStyle/>
          <a:p>
            <a:pPr algn="ctr"/>
            <a:r>
              <a:rPr lang="zh-CN" altLang="en-US" sz="5335" b="1" dirty="0">
                <a:solidFill>
                  <a:schemeClr val="accent1"/>
                </a:solidFill>
                <a:cs typeface="+mn-ea"/>
                <a:sym typeface="+mn-lt"/>
              </a:rPr>
              <a:t>致  谢</a:t>
            </a:r>
          </a:p>
        </p:txBody>
      </p:sp>
      <p:sp>
        <p:nvSpPr>
          <p:cNvPr id="3" name="powerpoint template design by DAJU_PPT正版来源小红书大橘PPT微信DAJU_PPT请勿抄袭搬运！盗版必究！"/>
          <p:cNvSpPr txBox="1"/>
          <p:nvPr/>
        </p:nvSpPr>
        <p:spPr>
          <a:xfrm>
            <a:off x="1391478" y="2764935"/>
            <a:ext cx="9409045" cy="2555058"/>
          </a:xfrm>
          <a:prstGeom prst="rect">
            <a:avLst/>
          </a:prstGeom>
          <a:noFill/>
        </p:spPr>
        <p:txBody>
          <a:bodyPr wrap="square" rtlCol="0">
            <a:spAutoFit/>
          </a:bodyPr>
          <a:lstStyle/>
          <a:p>
            <a:pPr algn="ctr">
              <a:lnSpc>
                <a:spcPct val="150000"/>
              </a:lnSpc>
            </a:pPr>
            <a:r>
              <a:rPr lang="zh-CN" altLang="en-US" sz="2665" dirty="0" smtClean="0">
                <a:cs typeface="+mn-ea"/>
                <a:sym typeface="+mn-lt"/>
              </a:rPr>
              <a:t>感谢西财数院提供的学习平台；</a:t>
            </a:r>
            <a:endParaRPr lang="en-US" altLang="zh-CN" sz="2665" dirty="0">
              <a:cs typeface="+mn-ea"/>
              <a:sym typeface="+mn-lt"/>
            </a:endParaRPr>
          </a:p>
          <a:p>
            <a:pPr algn="ctr">
              <a:lnSpc>
                <a:spcPct val="150000"/>
              </a:lnSpc>
            </a:pPr>
            <a:r>
              <a:rPr lang="zh-CN" altLang="en-US" sz="2665" dirty="0" smtClean="0">
                <a:cs typeface="+mn-ea"/>
                <a:sym typeface="+mn-lt"/>
              </a:rPr>
              <a:t>感谢四年来上过课的老师们，感谢王鸣晖老师给予</a:t>
            </a:r>
            <a:r>
              <a:rPr lang="zh-CN" altLang="en-US" sz="2665" dirty="0">
                <a:cs typeface="+mn-ea"/>
                <a:sym typeface="+mn-lt"/>
              </a:rPr>
              <a:t>的耐心指导；</a:t>
            </a:r>
            <a:endParaRPr lang="en-US" altLang="zh-CN" sz="2665" dirty="0">
              <a:cs typeface="+mn-ea"/>
              <a:sym typeface="+mn-lt"/>
            </a:endParaRPr>
          </a:p>
          <a:p>
            <a:pPr algn="ctr">
              <a:lnSpc>
                <a:spcPct val="150000"/>
              </a:lnSpc>
            </a:pPr>
            <a:r>
              <a:rPr lang="zh-CN" altLang="en-US" sz="2665" dirty="0">
                <a:cs typeface="+mn-ea"/>
                <a:sym typeface="+mn-lt"/>
              </a:rPr>
              <a:t>感谢同学及舍友的帮助；</a:t>
            </a:r>
            <a:endParaRPr lang="en-US" altLang="zh-CN" sz="2665" dirty="0">
              <a:cs typeface="+mn-ea"/>
              <a:sym typeface="+mn-lt"/>
            </a:endParaRPr>
          </a:p>
          <a:p>
            <a:pPr algn="ctr">
              <a:lnSpc>
                <a:spcPct val="150000"/>
              </a:lnSpc>
            </a:pPr>
            <a:r>
              <a:rPr lang="zh-CN" altLang="en-US" sz="2665" dirty="0">
                <a:cs typeface="+mn-ea"/>
                <a:sym typeface="+mn-lt"/>
              </a:rPr>
              <a:t>感谢答辩评审！</a:t>
            </a:r>
          </a:p>
        </p:txBody>
      </p:sp>
      <p:sp>
        <p:nvSpPr>
          <p:cNvPr id="4" name="灯片编号占位符 3">
            <a:extLst>
              <a:ext uri="{FF2B5EF4-FFF2-40B4-BE49-F238E27FC236}">
                <a16:creationId xmlns:a16="http://schemas.microsoft.com/office/drawing/2014/main" id="{CB05CB22-582E-67E9-DC0B-B6C0B4D71608}"/>
              </a:ext>
            </a:extLst>
          </p:cNvPr>
          <p:cNvSpPr>
            <a:spLocks noGrp="1"/>
          </p:cNvSpPr>
          <p:nvPr>
            <p:ph type="sldNum" sz="quarter" idx="12"/>
          </p:nvPr>
        </p:nvSpPr>
        <p:spPr/>
        <p:txBody>
          <a:bodyPr/>
          <a:lstStyle/>
          <a:p>
            <a:fld id="{A8537B7A-7510-410A-AA53-45D600DA0276}" type="slidenum">
              <a:rPr lang="zh-CN" altLang="en-US" smtClean="0"/>
              <a:t>32</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werpoint template design by DAJU_PPT正版来源小红书大橘PPT微信DAJU_PPT请勿抄袭搬运！盗版必究！"/>
          <p:cNvSpPr/>
          <p:nvPr/>
        </p:nvSpPr>
        <p:spPr>
          <a:xfrm>
            <a:off x="0" y="2164461"/>
            <a:ext cx="12192000" cy="25290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owerpoint template design by DAJU_PPT正版来源小红书大橘PPT微信DAJU_PPT请勿抄袭搬运！盗版必究！"/>
          <p:cNvSpPr txBox="1"/>
          <p:nvPr/>
        </p:nvSpPr>
        <p:spPr>
          <a:xfrm>
            <a:off x="2151888" y="2662410"/>
            <a:ext cx="7888224" cy="1015663"/>
          </a:xfrm>
          <a:prstGeom prst="rect">
            <a:avLst/>
          </a:prstGeom>
          <a:noFill/>
        </p:spPr>
        <p:txBody>
          <a:bodyPr wrap="square" rtlCol="0">
            <a:spAutoFit/>
          </a:bodyPr>
          <a:lstStyle/>
          <a:p>
            <a:pPr algn="ctr"/>
            <a:r>
              <a:rPr lang="zh-CN" altLang="en-US" sz="6000" b="1" spc="600" dirty="0">
                <a:solidFill>
                  <a:schemeClr val="bg1"/>
                </a:solidFill>
                <a:cs typeface="+mn-ea"/>
                <a:sym typeface="+mn-lt"/>
              </a:rPr>
              <a:t>恳请各位老师指正</a:t>
            </a:r>
          </a:p>
        </p:txBody>
      </p:sp>
      <p:sp>
        <p:nvSpPr>
          <p:cNvPr id="16" name="powerpoint template design by DAJU_PPT正版来源小红书大橘PPT微信DAJU_PPT请勿抄袭搬运！盗版必究！"/>
          <p:cNvSpPr txBox="1"/>
          <p:nvPr/>
        </p:nvSpPr>
        <p:spPr>
          <a:xfrm>
            <a:off x="2565806" y="3661938"/>
            <a:ext cx="7060388" cy="461641"/>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charset="-122"/>
                <a:ea typeface="微软雅黑" panose="020B0503020204020204" charset="-122"/>
              </a:defRPr>
            </a:lvl1pPr>
          </a:lstStyle>
          <a:p>
            <a:pPr algn="ctr"/>
            <a:r>
              <a:rPr lang="en-US" altLang="zh-CN" sz="2400" b="1" spc="300" dirty="0">
                <a:latin typeface="+mn-lt"/>
                <a:ea typeface="+mn-ea"/>
                <a:cs typeface="+mn-ea"/>
                <a:sym typeface="+mn-lt"/>
              </a:rPr>
              <a:t>Thanks for watching</a:t>
            </a:r>
          </a:p>
        </p:txBody>
      </p:sp>
      <p:grpSp>
        <p:nvGrpSpPr>
          <p:cNvPr id="7" name="powerpoint template design by DAJU_PPT正版来源小红书大橘PPT微信DAJU_PPT请勿抄袭搬运！盗版必究！">
            <a:extLst>
              <a:ext uri="{FF2B5EF4-FFF2-40B4-BE49-F238E27FC236}">
                <a16:creationId xmlns:a16="http://schemas.microsoft.com/office/drawing/2014/main" id="{65EBAEE0-4043-7D39-2D93-03AFCA0BE6E6}"/>
              </a:ext>
            </a:extLst>
          </p:cNvPr>
          <p:cNvGrpSpPr/>
          <p:nvPr/>
        </p:nvGrpSpPr>
        <p:grpSpPr>
          <a:xfrm>
            <a:off x="3625991" y="5184613"/>
            <a:ext cx="5724452" cy="400085"/>
            <a:chOff x="4071600" y="5644929"/>
            <a:chExt cx="5724452" cy="400085"/>
          </a:xfrm>
        </p:grpSpPr>
        <p:sp>
          <p:nvSpPr>
            <p:cNvPr id="13" name="powerpoint template design by DAJU_PPT正版来源小红书大橘PPT微信DAJU_PPT请勿抄袭搬运！盗版必究！-1"/>
            <p:cNvSpPr txBox="1"/>
            <p:nvPr/>
          </p:nvSpPr>
          <p:spPr>
            <a:xfrm>
              <a:off x="4071600" y="5644929"/>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r>
                <a:rPr lang="zh-CN" altLang="en-US" b="1" dirty="0">
                  <a:solidFill>
                    <a:srgbClr val="404040"/>
                  </a:solidFill>
                  <a:latin typeface="+mn-lt"/>
                  <a:cs typeface="+mn-ea"/>
                  <a:sym typeface="+mn-lt"/>
                </a:rPr>
                <a:t>答辩人</a:t>
              </a:r>
              <a:r>
                <a:rPr lang="zh-CN" altLang="en-US" dirty="0" smtClean="0">
                  <a:solidFill>
                    <a:srgbClr val="404040"/>
                  </a:solidFill>
                  <a:latin typeface="+mn-lt"/>
                  <a:cs typeface="+mn-ea"/>
                  <a:sym typeface="+mn-lt"/>
                </a:rPr>
                <a:t>：常远</a:t>
              </a:r>
              <a:endParaRPr lang="zh-CN" altLang="en-US" dirty="0">
                <a:solidFill>
                  <a:srgbClr val="404040"/>
                </a:solidFill>
                <a:latin typeface="+mn-lt"/>
                <a:cs typeface="+mn-ea"/>
                <a:sym typeface="+mn-lt"/>
              </a:endParaRPr>
            </a:p>
          </p:txBody>
        </p:sp>
        <p:sp>
          <p:nvSpPr>
            <p:cNvPr id="14" name="powerpoint template design by DAJU_PPT正版来源小红书大橘PPT微信DAJU_PPT请勿抄袭搬运！盗版必究！-3"/>
            <p:cNvSpPr txBox="1"/>
            <p:nvPr/>
          </p:nvSpPr>
          <p:spPr>
            <a:xfrm>
              <a:off x="7559591" y="5644929"/>
              <a:ext cx="2236461" cy="400085"/>
            </a:xfrm>
            <a:prstGeom prst="rect">
              <a:avLst/>
            </a:prstGeom>
            <a:noFill/>
          </p:spPr>
          <p:txBody>
            <a:bodyPr wrap="none" lIns="91416" tIns="45708" rIns="91416" bIns="45708" rtlCol="0">
              <a:spAutoFit/>
            </a:bodyPr>
            <a:lstStyle/>
            <a:p>
              <a:r>
                <a:rPr lang="zh-CN" altLang="en-US" sz="2000" b="1" dirty="0">
                  <a:solidFill>
                    <a:srgbClr val="404040"/>
                  </a:solidFill>
                  <a:cs typeface="+mn-ea"/>
                  <a:sym typeface="+mn-lt"/>
                </a:rPr>
                <a:t>指导老师</a:t>
              </a:r>
              <a:r>
                <a:rPr lang="zh-CN" altLang="en-US" sz="2000" dirty="0" smtClean="0">
                  <a:solidFill>
                    <a:srgbClr val="404040"/>
                  </a:solidFill>
                  <a:cs typeface="+mn-ea"/>
                  <a:sym typeface="+mn-lt"/>
                </a:rPr>
                <a:t>：王鸣晖</a:t>
              </a:r>
              <a:endParaRPr lang="zh-CN" altLang="en-US" sz="2000" dirty="0">
                <a:solidFill>
                  <a:srgbClr val="404040"/>
                </a:solidFill>
                <a:cs typeface="+mn-ea"/>
                <a:sym typeface="+mn-lt"/>
              </a:endParaRPr>
            </a:p>
          </p:txBody>
        </p:sp>
      </p:grpSp>
      <p:sp>
        <p:nvSpPr>
          <p:cNvPr id="2" name="powerpoint template design by DAJU_PPT正版来源小红书大橘PPT微信DAJU_PPT请勿抄袭搬运！盗版必究！"/>
          <p:cNvSpPr txBox="1"/>
          <p:nvPr/>
        </p:nvSpPr>
        <p:spPr>
          <a:xfrm>
            <a:off x="3472543" y="6121126"/>
            <a:ext cx="5246914" cy="369332"/>
          </a:xfrm>
          <a:prstGeom prst="rect">
            <a:avLst/>
          </a:prstGeom>
          <a:noFill/>
        </p:spPr>
        <p:txBody>
          <a:bodyPr wrap="square" rtlCol="0">
            <a:spAutoFit/>
          </a:bodyPr>
          <a:lstStyle/>
          <a:p>
            <a:pPr algn="ctr"/>
            <a:r>
              <a:rPr lang="zh-CN" altLang="en-US" dirty="0">
                <a:cs typeface="+mn-ea"/>
                <a:sym typeface="+mn-lt"/>
              </a:rPr>
              <a:t>答辩时间</a:t>
            </a:r>
            <a:r>
              <a:rPr lang="zh-CN" altLang="en-US" dirty="0" smtClean="0">
                <a:cs typeface="+mn-ea"/>
                <a:sym typeface="+mn-lt"/>
              </a:rPr>
              <a:t>：</a:t>
            </a:r>
            <a:r>
              <a:rPr lang="en-US" altLang="zh-CN" dirty="0" smtClean="0">
                <a:cs typeface="+mn-ea"/>
                <a:sym typeface="+mn-lt"/>
              </a:rPr>
              <a:t>2024</a:t>
            </a:r>
            <a:r>
              <a:rPr lang="zh-CN" altLang="en-US" dirty="0" smtClean="0">
                <a:cs typeface="+mn-ea"/>
                <a:sym typeface="+mn-lt"/>
              </a:rPr>
              <a:t>年</a:t>
            </a:r>
            <a:r>
              <a:rPr lang="en-US" altLang="zh-CN" dirty="0">
                <a:cs typeface="+mn-ea"/>
                <a:sym typeface="+mn-lt"/>
              </a:rPr>
              <a:t>4</a:t>
            </a:r>
            <a:r>
              <a:rPr lang="zh-CN" altLang="en-US" dirty="0" smtClean="0">
                <a:cs typeface="+mn-ea"/>
                <a:sym typeface="+mn-lt"/>
              </a:rPr>
              <a:t>月</a:t>
            </a:r>
            <a:endParaRPr lang="zh-CN" altLang="en-US" dirty="0">
              <a:cs typeface="+mn-ea"/>
              <a:sym typeface="+mn-lt"/>
            </a:endParaRPr>
          </a:p>
        </p:txBody>
      </p:sp>
      <p:sp>
        <p:nvSpPr>
          <p:cNvPr id="4" name="灯片编号占位符 3">
            <a:extLst>
              <a:ext uri="{FF2B5EF4-FFF2-40B4-BE49-F238E27FC236}">
                <a16:creationId xmlns:a16="http://schemas.microsoft.com/office/drawing/2014/main" id="{A847EBF7-D3A6-5AEC-3ABB-1277C9C35DEB}"/>
              </a:ext>
            </a:extLst>
          </p:cNvPr>
          <p:cNvSpPr>
            <a:spLocks noGrp="1"/>
          </p:cNvSpPr>
          <p:nvPr>
            <p:ph type="sldNum" sz="quarter" idx="12"/>
          </p:nvPr>
        </p:nvSpPr>
        <p:spPr/>
        <p:txBody>
          <a:bodyPr/>
          <a:lstStyle/>
          <a:p>
            <a:fld id="{A8537B7A-7510-410A-AA53-45D600DA0276}" type="slidenum">
              <a:rPr lang="zh-CN" altLang="en-US" smtClean="0"/>
              <a:t>33</a:t>
            </a:fld>
            <a:endParaRPr lang="zh-CN" altLang="en-US"/>
          </a:p>
        </p:txBody>
      </p:sp>
      <p:pic>
        <p:nvPicPr>
          <p:cNvPr id="3" name="图片 2">
            <a:extLst>
              <a:ext uri="{FF2B5EF4-FFF2-40B4-BE49-F238E27FC236}">
                <a16:creationId xmlns:a16="http://schemas.microsoft.com/office/drawing/2014/main" id="{D1330174-4865-75EE-7A5E-67C9D3BB3755}"/>
              </a:ext>
            </a:extLst>
          </p:cNvPr>
          <p:cNvPicPr>
            <a:picLocks noChangeAspect="1"/>
          </p:cNvPicPr>
          <p:nvPr/>
        </p:nvPicPr>
        <p:blipFill>
          <a:blip r:embed="rId3"/>
          <a:stretch>
            <a:fillRect/>
          </a:stretch>
        </p:blipFill>
        <p:spPr>
          <a:xfrm>
            <a:off x="4580626" y="1099595"/>
            <a:ext cx="3030750" cy="725468"/>
          </a:xfrm>
          <a:prstGeom prst="rect">
            <a:avLst/>
          </a:prstGeom>
        </p:spPr>
      </p:pic>
    </p:spTree>
    <p:extLst>
      <p:ext uri="{BB962C8B-B14F-4D97-AF65-F5344CB8AC3E}">
        <p14:creationId xmlns:p14="http://schemas.microsoft.com/office/powerpoint/2010/main" val="2958581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2967688"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p>
            <a:r>
              <a:rPr lang="en-US" altLang="zh-CN" sz="2000" b="1" dirty="0">
                <a:solidFill>
                  <a:schemeClr val="accent1"/>
                </a:solidFill>
                <a:latin typeface="+mj-ea"/>
                <a:ea typeface="+mj-ea"/>
                <a:cs typeface="+mn-ea"/>
                <a:sym typeface="+mn-lt"/>
              </a:rPr>
              <a:t>1.1 </a:t>
            </a:r>
            <a:r>
              <a:rPr lang="zh-CN" altLang="en-US" sz="2000" b="1" dirty="0" smtClean="0">
                <a:solidFill>
                  <a:schemeClr val="accent1"/>
                </a:solidFill>
                <a:latin typeface="+mj-ea"/>
                <a:ea typeface="+mj-ea"/>
                <a:cs typeface="+mn-ea"/>
                <a:sym typeface="+mn-lt"/>
              </a:rPr>
              <a:t>选题背景及研究意义</a:t>
            </a:r>
            <a:endParaRPr lang="zh-CN" altLang="en-US" sz="2000" b="1" dirty="0">
              <a:solidFill>
                <a:schemeClr val="accent1"/>
              </a:solidFill>
              <a:latin typeface="+mj-ea"/>
              <a:ea typeface="+mj-ea"/>
              <a:cs typeface="+mn-ea"/>
              <a:sym typeface="+mn-lt"/>
            </a:endParaRPr>
          </a:p>
        </p:txBody>
      </p:sp>
      <p:sp>
        <p:nvSpPr>
          <p:cNvPr id="51" name="powerpoint template design by DAJU_PPT正版来源小红书大橘PPT微信DAJU_PPT请勿抄袭搬运！盗版必究！"/>
          <p:cNvSpPr/>
          <p:nvPr/>
        </p:nvSpPr>
        <p:spPr>
          <a:xfrm>
            <a:off x="936425" y="1677960"/>
            <a:ext cx="10222390" cy="790303"/>
          </a:xfrm>
          <a:prstGeom prst="roundRect">
            <a:avLst>
              <a:gd name="adj" fmla="val 15289"/>
            </a:avLst>
          </a:prstGeom>
          <a:solidFill>
            <a:schemeClr val="accent1"/>
          </a:solidFill>
          <a:ln w="12700" cap="flat" cmpd="sng" algn="ctr">
            <a:noFill/>
            <a:prstDash val="solid"/>
          </a:ln>
          <a:effectLst/>
        </p:spPr>
        <p:txBody>
          <a:bodyPr rtlCol="0" anchor="ctr"/>
          <a:lstStyle/>
          <a:p>
            <a:pPr lvl="0" algn="ctr"/>
            <a:r>
              <a:rPr lang="zh-CN" altLang="en-US" sz="2800" b="1" kern="0" dirty="0" smtClean="0">
                <a:gradFill>
                  <a:gsLst>
                    <a:gs pos="100000">
                      <a:schemeClr val="bg1"/>
                    </a:gs>
                    <a:gs pos="0">
                      <a:schemeClr val="bg1">
                        <a:lumMod val="95000"/>
                      </a:schemeClr>
                    </a:gs>
                  </a:gsLst>
                  <a:path path="circle">
                    <a:fillToRect l="100000" b="100000"/>
                  </a:path>
                </a:gradFill>
                <a:cs typeface="+mn-ea"/>
                <a:sym typeface="+mn-lt"/>
              </a:rPr>
              <a:t>选题背景</a:t>
            </a: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2" name="powerpoint template design by DAJU_PPT正版来源小红书大橘PPT微信DAJU_PPT请勿抄袭搬运！盗版必究！"/>
          <p:cNvSpPr/>
          <p:nvPr/>
        </p:nvSpPr>
        <p:spPr>
          <a:xfrm>
            <a:off x="1791191" y="2617383"/>
            <a:ext cx="4132532" cy="3841478"/>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4" name="powerpoint template design by DAJU_PPT正版来源小红书大橘PPT微信DAJU_PPT请勿抄袭搬运！盗版必究！"/>
          <p:cNvSpPr/>
          <p:nvPr/>
        </p:nvSpPr>
        <p:spPr>
          <a:xfrm>
            <a:off x="6231835" y="2617383"/>
            <a:ext cx="4323522" cy="3841478"/>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5" name="powerpoint template design by DAJU_PPT正版来源小红书大橘PPT微信DAJU_PPT请勿抄袭搬运！盗版必究！"/>
          <p:cNvSpPr txBox="1"/>
          <p:nvPr/>
        </p:nvSpPr>
        <p:spPr>
          <a:xfrm>
            <a:off x="2479037" y="2787802"/>
            <a:ext cx="2781302" cy="485518"/>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accent1"/>
                </a:solidFill>
                <a:cs typeface="+mn-ea"/>
                <a:sym typeface="+mn-lt"/>
              </a:rPr>
              <a:t>01</a:t>
            </a:r>
          </a:p>
        </p:txBody>
      </p:sp>
      <p:sp>
        <p:nvSpPr>
          <p:cNvPr id="57" name="powerpoint template design by DAJU_PPT正版来源小红书大橘PPT微信DAJU_PPT请勿抄袭搬运！盗版必究！"/>
          <p:cNvSpPr txBox="1"/>
          <p:nvPr/>
        </p:nvSpPr>
        <p:spPr>
          <a:xfrm>
            <a:off x="6949027" y="2787802"/>
            <a:ext cx="2781302" cy="485518"/>
          </a:xfrm>
          <a:prstGeom prst="rect">
            <a:avLst/>
          </a:prstGeom>
          <a:noFill/>
          <a:ln>
            <a:noFill/>
          </a:ln>
        </p:spPr>
        <p:txBody>
          <a:bodyPr wrap="square" lIns="0" tIns="0" rIns="0" bIns="0" rtlCol="0">
            <a:spAutoFit/>
          </a:bodyPr>
          <a:lstStyle/>
          <a:p>
            <a:pPr algn="ctr">
              <a:lnSpc>
                <a:spcPct val="150000"/>
              </a:lnSpc>
            </a:pPr>
            <a:r>
              <a:rPr lang="en-US" altLang="zh-CN" sz="2400" b="1" dirty="0" smtClean="0">
                <a:solidFill>
                  <a:schemeClr val="accent1"/>
                </a:solidFill>
                <a:cs typeface="+mn-ea"/>
                <a:sym typeface="+mn-lt"/>
              </a:rPr>
              <a:t>02</a:t>
            </a:r>
            <a:endParaRPr lang="en-US" altLang="zh-CN" sz="2400" b="1" dirty="0">
              <a:solidFill>
                <a:schemeClr val="accent1"/>
              </a:solidFill>
              <a:cs typeface="+mn-ea"/>
              <a:sym typeface="+mn-lt"/>
            </a:endParaRPr>
          </a:p>
        </p:txBody>
      </p:sp>
      <p:sp>
        <p:nvSpPr>
          <p:cNvPr id="58" name="powerpoint template design by DAJU_PPT正版来源小红书大橘PPT微信DAJU_PPT请勿抄袭搬运！盗版必究！">
            <a:extLst>
              <a:ext uri="{FF2B5EF4-FFF2-40B4-BE49-F238E27FC236}">
                <a16:creationId xmlns:a16="http://schemas.microsoft.com/office/drawing/2014/main" id="{229B7424-1399-54FE-BA97-BEBFA2509AFD}"/>
              </a:ext>
            </a:extLst>
          </p:cNvPr>
          <p:cNvSpPr txBox="1"/>
          <p:nvPr/>
        </p:nvSpPr>
        <p:spPr>
          <a:xfrm>
            <a:off x="1952948" y="3514193"/>
            <a:ext cx="3833481" cy="1600438"/>
          </a:xfrm>
          <a:prstGeom prst="rect">
            <a:avLst/>
          </a:prstGeom>
          <a:noFill/>
          <a:ln>
            <a:noFill/>
          </a:ln>
        </p:spPr>
        <p:txBody>
          <a:bodyPr wrap="square" lIns="0" tIns="0" rIns="0" bIns="0" rtlCol="0">
            <a:spAutoFit/>
          </a:bodyPr>
          <a:lstStyle/>
          <a:p>
            <a:pPr algn="ctr">
              <a:lnSpc>
                <a:spcPct val="130000"/>
              </a:lnSpc>
            </a:pPr>
            <a:r>
              <a:rPr lang="en-US" altLang="zh-CN" sz="1600" dirty="0" smtClean="0">
                <a:cs typeface="+mn-ea"/>
                <a:sym typeface="+mn-lt"/>
              </a:rPr>
              <a:t>2019</a:t>
            </a:r>
            <a:r>
              <a:rPr lang="zh-CN" altLang="en-US" sz="1600" dirty="0">
                <a:cs typeface="+mn-ea"/>
                <a:sym typeface="+mn-lt"/>
              </a:rPr>
              <a:t>年底，新型冠状病毒席卷全球，是进入</a:t>
            </a:r>
            <a:r>
              <a:rPr lang="en-US" altLang="zh-CN" sz="1600" dirty="0">
                <a:cs typeface="+mn-ea"/>
                <a:sym typeface="+mn-lt"/>
              </a:rPr>
              <a:t>21</a:t>
            </a:r>
            <a:r>
              <a:rPr lang="zh-CN" altLang="en-US" sz="1600" dirty="0">
                <a:cs typeface="+mn-ea"/>
                <a:sym typeface="+mn-lt"/>
              </a:rPr>
              <a:t>世纪以来最大规模的冠状病毒流行病。时隔两年，在新型冠状病毒逐渐被抑制之后，其变异株奥密克戎迅速在全球范围内传播，具有更强的传染性和致病率。</a:t>
            </a:r>
            <a:endParaRPr lang="zh-CN" altLang="en-US" sz="1600" dirty="0">
              <a:cs typeface="+mn-ea"/>
              <a:sym typeface="+mn-lt"/>
            </a:endParaRPr>
          </a:p>
        </p:txBody>
      </p:sp>
      <p:sp>
        <p:nvSpPr>
          <p:cNvPr id="59" name="powerpoint template design by DAJU_PPT正版来源小红书大橘PPT微信DAJU_PPT请勿抄袭搬运！盗版必究！">
            <a:extLst>
              <a:ext uri="{FF2B5EF4-FFF2-40B4-BE49-F238E27FC236}">
                <a16:creationId xmlns:a16="http://schemas.microsoft.com/office/drawing/2014/main" id="{1ACC5CAD-3522-F16B-3B03-F92D3687A89F}"/>
              </a:ext>
            </a:extLst>
          </p:cNvPr>
          <p:cNvSpPr txBox="1"/>
          <p:nvPr/>
        </p:nvSpPr>
        <p:spPr>
          <a:xfrm>
            <a:off x="6539948" y="3519449"/>
            <a:ext cx="3599460" cy="1600438"/>
          </a:xfrm>
          <a:prstGeom prst="rect">
            <a:avLst/>
          </a:prstGeom>
          <a:noFill/>
          <a:ln>
            <a:noFill/>
          </a:ln>
        </p:spPr>
        <p:txBody>
          <a:bodyPr wrap="square" lIns="0" tIns="0" rIns="0" bIns="0" rtlCol="0">
            <a:spAutoFit/>
          </a:bodyPr>
          <a:lstStyle/>
          <a:p>
            <a:pPr algn="ctr">
              <a:lnSpc>
                <a:spcPct val="130000"/>
              </a:lnSpc>
            </a:pPr>
            <a:r>
              <a:rPr lang="zh-CN" altLang="en-US" sz="1600" dirty="0">
                <a:cs typeface="+mn-ea"/>
                <a:sym typeface="+mn-lt"/>
              </a:rPr>
              <a:t>针对奥密克戎变异株传染性强、逃逸能力高等特点，在疫苗研发进展缓慢的背景下，为了避免过高的感染率以及经济衰退，政府部门要协调人群流动，提冲封控策略来稳定社会。</a:t>
            </a:r>
            <a:endParaRPr lang="zh-CN" altLang="en-US" sz="1600" dirty="0">
              <a:cs typeface="+mn-ea"/>
              <a:sym typeface="+mn-lt"/>
            </a:endParaRPr>
          </a:p>
        </p:txBody>
      </p:sp>
      <p:pic>
        <p:nvPicPr>
          <p:cNvPr id="2" name="图片 1">
            <a:extLst>
              <a:ext uri="{FF2B5EF4-FFF2-40B4-BE49-F238E27FC236}">
                <a16:creationId xmlns:a16="http://schemas.microsoft.com/office/drawing/2014/main" id="{6D800E15-D71D-CA92-C694-F94F91E396CF}"/>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8B62AA76-DB08-9C05-3B0C-FE94E775688D}"/>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86E3B8B5-B34B-D7A4-617F-E86A3BA5CDC3}"/>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05C738A-0A15-125D-10A1-446BDEDB1B8A}"/>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EDF651AC-9A4B-D74B-BBD5-D5B78430777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4E94AB-3619-3BF4-585D-D87FED57DDEF}"/>
              </a:ext>
            </a:extLst>
          </p:cNvPr>
          <p:cNvSpPr txBox="1"/>
          <p:nvPr/>
        </p:nvSpPr>
        <p:spPr>
          <a:xfrm>
            <a:off x="3162234"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绪论</a:t>
            </a:r>
            <a:endParaRPr lang="zh-CN" altLang="en-US" sz="2000" dirty="0">
              <a:sym typeface="+mn-lt"/>
            </a:endParaRPr>
          </a:p>
        </p:txBody>
      </p:sp>
      <p:sp>
        <p:nvSpPr>
          <p:cNvPr id="8" name="TextBox 7">
            <a:extLst>
              <a:ext uri="{FF2B5EF4-FFF2-40B4-BE49-F238E27FC236}">
                <a16:creationId xmlns:a16="http://schemas.microsoft.com/office/drawing/2014/main" id="{30E34950-FC7C-8445-FA0A-8870536F7840}"/>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9" name="TextBox 9">
            <a:extLst>
              <a:ext uri="{FF2B5EF4-FFF2-40B4-BE49-F238E27FC236}">
                <a16:creationId xmlns:a16="http://schemas.microsoft.com/office/drawing/2014/main" id="{45BA49BD-975E-AB39-E117-99495C8D5CF6}"/>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B938CC07-9994-964A-CF75-D14BD1E5A494}"/>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3DDF5963-C17A-0527-05DB-7531BD0DA574}"/>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9FE73B91-95FC-15A1-FAEA-D6BDE26F1CA9}"/>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a:xfrm>
            <a:off x="9226361" y="6356350"/>
            <a:ext cx="2743200" cy="365125"/>
          </a:xfrm>
        </p:spPr>
        <p:txBody>
          <a:bodyPr/>
          <a:lstStyle/>
          <a:p>
            <a:fld id="{A8537B7A-7510-410A-AA53-45D600DA0276}" type="slidenum">
              <a:rPr lang="zh-CN" altLang="en-US" smtClean="0"/>
              <a:t>4</a:t>
            </a:fld>
            <a:endParaRPr lang="zh-CN" altLang="en-US"/>
          </a:p>
        </p:txBody>
      </p:sp>
      <p:pic>
        <p:nvPicPr>
          <p:cNvPr id="15" name="图片 14">
            <a:extLst>
              <a:ext uri="{FF2B5EF4-FFF2-40B4-BE49-F238E27FC236}">
                <a16:creationId xmlns:a16="http://schemas.microsoft.com/office/drawing/2014/main" id="{F153E1E7-BE99-F812-00B2-EADFBAEEA729}"/>
              </a:ext>
            </a:extLst>
          </p:cNvPr>
          <p:cNvPicPr>
            <a:picLocks noChangeAspect="1"/>
          </p:cNvPicPr>
          <p:nvPr/>
        </p:nvPicPr>
        <p:blipFill>
          <a:blip r:embed="rId4"/>
          <a:stretch>
            <a:fillRect/>
          </a:stretch>
        </p:blipFill>
        <p:spPr>
          <a:xfrm>
            <a:off x="373094" y="123418"/>
            <a:ext cx="2277509" cy="545165"/>
          </a:xfrm>
          <a:prstGeom prst="rect">
            <a:avLst/>
          </a:prstGeom>
        </p:spPr>
      </p:pic>
    </p:spTree>
    <p:extLst>
      <p:ext uri="{BB962C8B-B14F-4D97-AF65-F5344CB8AC3E}">
        <p14:creationId xmlns:p14="http://schemas.microsoft.com/office/powerpoint/2010/main" val="3609219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2967688"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p>
            <a:r>
              <a:rPr lang="en-US" altLang="zh-CN" sz="2000" b="1" dirty="0">
                <a:solidFill>
                  <a:schemeClr val="accent1"/>
                </a:solidFill>
                <a:latin typeface="+mj-ea"/>
                <a:ea typeface="+mj-ea"/>
                <a:cs typeface="+mn-ea"/>
                <a:sym typeface="+mn-lt"/>
              </a:rPr>
              <a:t>1.1 </a:t>
            </a:r>
            <a:r>
              <a:rPr lang="zh-CN" altLang="en-US" sz="2000" b="1" dirty="0" smtClean="0">
                <a:solidFill>
                  <a:schemeClr val="accent1"/>
                </a:solidFill>
                <a:latin typeface="+mj-ea"/>
                <a:ea typeface="+mj-ea"/>
                <a:cs typeface="+mn-ea"/>
                <a:sym typeface="+mn-lt"/>
              </a:rPr>
              <a:t>选题背景及研究意义</a:t>
            </a:r>
            <a:endParaRPr lang="zh-CN" altLang="en-US" sz="2000" b="1" dirty="0">
              <a:solidFill>
                <a:schemeClr val="accent1"/>
              </a:solidFill>
              <a:latin typeface="+mj-ea"/>
              <a:ea typeface="+mj-ea"/>
              <a:cs typeface="+mn-ea"/>
              <a:sym typeface="+mn-lt"/>
            </a:endParaRPr>
          </a:p>
        </p:txBody>
      </p:sp>
      <p:sp>
        <p:nvSpPr>
          <p:cNvPr id="51" name="powerpoint template design by DAJU_PPT正版来源小红书大橘PPT微信DAJU_PPT请勿抄袭搬运！盗版必究！"/>
          <p:cNvSpPr/>
          <p:nvPr/>
        </p:nvSpPr>
        <p:spPr>
          <a:xfrm>
            <a:off x="966242" y="1965597"/>
            <a:ext cx="10222390" cy="790303"/>
          </a:xfrm>
          <a:prstGeom prst="roundRect">
            <a:avLst>
              <a:gd name="adj" fmla="val 15289"/>
            </a:avLst>
          </a:prstGeom>
          <a:solidFill>
            <a:schemeClr val="accent1"/>
          </a:solidFill>
          <a:ln w="12700" cap="flat" cmpd="sng" algn="ctr">
            <a:noFill/>
            <a:prstDash val="solid"/>
          </a:ln>
          <a:effectLst/>
        </p:spPr>
        <p:txBody>
          <a:bodyPr rtlCol="0" anchor="ctr"/>
          <a:lstStyle/>
          <a:p>
            <a:pPr lvl="0" algn="ctr"/>
            <a:r>
              <a:rPr lang="zh-CN" altLang="en-US" sz="2800" b="1" kern="0" dirty="0" smtClean="0">
                <a:gradFill>
                  <a:gsLst>
                    <a:gs pos="100000">
                      <a:schemeClr val="bg1"/>
                    </a:gs>
                    <a:gs pos="0">
                      <a:schemeClr val="bg1">
                        <a:lumMod val="95000"/>
                      </a:schemeClr>
                    </a:gs>
                  </a:gsLst>
                  <a:path path="circle">
                    <a:fillToRect l="100000" b="100000"/>
                  </a:path>
                </a:gradFill>
                <a:cs typeface="+mn-ea"/>
                <a:sym typeface="+mn-lt"/>
              </a:rPr>
              <a:t>研究意义</a:t>
            </a: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2" name="powerpoint template design by DAJU_PPT正版来源小红书大橘PPT微信DAJU_PPT请勿抄袭搬运！盗版必究！"/>
          <p:cNvSpPr/>
          <p:nvPr/>
        </p:nvSpPr>
        <p:spPr>
          <a:xfrm>
            <a:off x="1123122" y="2957932"/>
            <a:ext cx="9869555" cy="2869035"/>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8" name="powerpoint template design by DAJU_PPT正版来源小红书大橘PPT微信DAJU_PPT请勿抄袭搬运！盗版必究！">
            <a:extLst>
              <a:ext uri="{FF2B5EF4-FFF2-40B4-BE49-F238E27FC236}">
                <a16:creationId xmlns:a16="http://schemas.microsoft.com/office/drawing/2014/main" id="{229B7424-1399-54FE-BA97-BEBFA2509AFD}"/>
              </a:ext>
            </a:extLst>
          </p:cNvPr>
          <p:cNvSpPr txBox="1"/>
          <p:nvPr/>
        </p:nvSpPr>
        <p:spPr>
          <a:xfrm>
            <a:off x="1444129" y="3285283"/>
            <a:ext cx="9044950" cy="1920526"/>
          </a:xfrm>
          <a:prstGeom prst="rect">
            <a:avLst/>
          </a:prstGeom>
          <a:noFill/>
          <a:ln>
            <a:noFill/>
          </a:ln>
        </p:spPr>
        <p:txBody>
          <a:bodyPr wrap="square" lIns="0" tIns="0" rIns="0" bIns="0" rtlCol="0">
            <a:spAutoFit/>
          </a:bodyPr>
          <a:lstStyle/>
          <a:p>
            <a:pPr>
              <a:lnSpc>
                <a:spcPct val="130000"/>
              </a:lnSpc>
            </a:pPr>
            <a:r>
              <a:rPr lang="zh-CN" altLang="en-US" sz="1600" dirty="0" smtClean="0">
                <a:cs typeface="+mn-ea"/>
                <a:sym typeface="+mn-lt"/>
              </a:rPr>
              <a:t>在</a:t>
            </a:r>
            <a:r>
              <a:rPr lang="zh-CN" altLang="en-US" sz="1600" dirty="0">
                <a:cs typeface="+mn-ea"/>
                <a:sym typeface="+mn-lt"/>
              </a:rPr>
              <a:t>未研发出疫苗的疫情前期</a:t>
            </a:r>
            <a:r>
              <a:rPr lang="zh-CN" altLang="en-US" sz="1600" dirty="0" smtClean="0">
                <a:cs typeface="+mn-ea"/>
                <a:sym typeface="+mn-lt"/>
              </a:rPr>
              <a:t>，人群</a:t>
            </a:r>
            <a:r>
              <a:rPr lang="zh-CN" altLang="en-US" sz="1600" dirty="0">
                <a:cs typeface="+mn-ea"/>
                <a:sym typeface="+mn-lt"/>
              </a:rPr>
              <a:t>不会完全理性地遵守研究机构提出的建议保证自己的防控规范，所以最有效的防控新冠病毒的方法政府对社会群体的强制干预，即封控策略，在一定时间内停止人类的社交活动，从而减缓疾病的传播。</a:t>
            </a:r>
          </a:p>
          <a:p>
            <a:pPr>
              <a:lnSpc>
                <a:spcPct val="130000"/>
              </a:lnSpc>
            </a:pPr>
            <a:r>
              <a:rPr lang="zh-CN" altLang="en-US" sz="1600" dirty="0">
                <a:cs typeface="+mn-ea"/>
                <a:sym typeface="+mn-lt"/>
              </a:rPr>
              <a:t>但是封控措施的实行会损失大多数人的即时利益，对我们的社会和经济造成巨大影响，政府需同时考虑经济效应、人群病亡率以及群众情绪来调整封控策略。政府怎么样以及什么时候实行封控措施是一个巨大的难题，本文为了解决这个问题，结合了流行病和经济学的数学模型。</a:t>
            </a:r>
            <a:endParaRPr lang="zh-CN" altLang="en-US" sz="1600" dirty="0">
              <a:cs typeface="+mn-ea"/>
              <a:sym typeface="+mn-lt"/>
            </a:endParaRPr>
          </a:p>
        </p:txBody>
      </p:sp>
      <p:pic>
        <p:nvPicPr>
          <p:cNvPr id="2" name="图片 1">
            <a:extLst>
              <a:ext uri="{FF2B5EF4-FFF2-40B4-BE49-F238E27FC236}">
                <a16:creationId xmlns:a16="http://schemas.microsoft.com/office/drawing/2014/main" id="{6D800E15-D71D-CA92-C694-F94F91E396CF}"/>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8B62AA76-DB08-9C05-3B0C-FE94E775688D}"/>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86E3B8B5-B34B-D7A4-617F-E86A3BA5CDC3}"/>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05C738A-0A15-125D-10A1-446BDEDB1B8A}"/>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EDF651AC-9A4B-D74B-BBD5-D5B78430777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4E94AB-3619-3BF4-585D-D87FED57DDEF}"/>
              </a:ext>
            </a:extLst>
          </p:cNvPr>
          <p:cNvSpPr txBox="1"/>
          <p:nvPr/>
        </p:nvSpPr>
        <p:spPr>
          <a:xfrm>
            <a:off x="3162234"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绪论</a:t>
            </a:r>
            <a:endParaRPr lang="zh-CN" altLang="en-US" sz="2000" dirty="0">
              <a:sym typeface="+mn-lt"/>
            </a:endParaRPr>
          </a:p>
        </p:txBody>
      </p:sp>
      <p:sp>
        <p:nvSpPr>
          <p:cNvPr id="8" name="TextBox 7">
            <a:extLst>
              <a:ext uri="{FF2B5EF4-FFF2-40B4-BE49-F238E27FC236}">
                <a16:creationId xmlns:a16="http://schemas.microsoft.com/office/drawing/2014/main" id="{30E34950-FC7C-8445-FA0A-8870536F7840}"/>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9" name="TextBox 9">
            <a:extLst>
              <a:ext uri="{FF2B5EF4-FFF2-40B4-BE49-F238E27FC236}">
                <a16:creationId xmlns:a16="http://schemas.microsoft.com/office/drawing/2014/main" id="{45BA49BD-975E-AB39-E117-99495C8D5CF6}"/>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B938CC07-9994-964A-CF75-D14BD1E5A494}"/>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3DDF5963-C17A-0527-05DB-7531BD0DA574}"/>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9FE73B91-95FC-15A1-FAEA-D6BDE26F1CA9}"/>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p:txBody>
          <a:bodyPr/>
          <a:lstStyle/>
          <a:p>
            <a:fld id="{A8537B7A-7510-410A-AA53-45D600DA0276}" type="slidenum">
              <a:rPr lang="zh-CN" altLang="en-US" smtClean="0"/>
              <a:t>5</a:t>
            </a:fld>
            <a:endParaRPr lang="zh-CN" altLang="en-US"/>
          </a:p>
        </p:txBody>
      </p:sp>
      <p:pic>
        <p:nvPicPr>
          <p:cNvPr id="15" name="图片 14">
            <a:extLst>
              <a:ext uri="{FF2B5EF4-FFF2-40B4-BE49-F238E27FC236}">
                <a16:creationId xmlns:a16="http://schemas.microsoft.com/office/drawing/2014/main" id="{F153E1E7-BE99-F812-00B2-EADFBAEEA729}"/>
              </a:ext>
            </a:extLst>
          </p:cNvPr>
          <p:cNvPicPr>
            <a:picLocks noChangeAspect="1"/>
          </p:cNvPicPr>
          <p:nvPr/>
        </p:nvPicPr>
        <p:blipFill>
          <a:blip r:embed="rId4"/>
          <a:stretch>
            <a:fillRect/>
          </a:stretch>
        </p:blipFill>
        <p:spPr>
          <a:xfrm>
            <a:off x="373094" y="123418"/>
            <a:ext cx="2277509" cy="545165"/>
          </a:xfrm>
          <a:prstGeom prst="rect">
            <a:avLst/>
          </a:prstGeom>
        </p:spPr>
      </p:pic>
    </p:spTree>
    <p:extLst>
      <p:ext uri="{BB962C8B-B14F-4D97-AF65-F5344CB8AC3E}">
        <p14:creationId xmlns:p14="http://schemas.microsoft.com/office/powerpoint/2010/main" val="930285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flipV="1">
            <a:off x="425752" y="1513682"/>
            <a:ext cx="2967688" cy="15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p>
            <a:r>
              <a:rPr lang="en-US" altLang="zh-CN" sz="2000" b="1" dirty="0">
                <a:solidFill>
                  <a:schemeClr val="accent1"/>
                </a:solidFill>
                <a:latin typeface="+mj-ea"/>
                <a:ea typeface="+mj-ea"/>
                <a:cs typeface="+mn-ea"/>
                <a:sym typeface="+mn-lt"/>
              </a:rPr>
              <a:t>1.1 </a:t>
            </a:r>
            <a:r>
              <a:rPr lang="zh-CN" altLang="en-US" sz="2000" b="1" dirty="0" smtClean="0">
                <a:solidFill>
                  <a:schemeClr val="accent1"/>
                </a:solidFill>
                <a:latin typeface="+mj-ea"/>
                <a:ea typeface="+mj-ea"/>
                <a:cs typeface="+mn-ea"/>
                <a:sym typeface="+mn-lt"/>
              </a:rPr>
              <a:t>选题背景及研究意义</a:t>
            </a:r>
            <a:endParaRPr lang="zh-CN" altLang="en-US" sz="2000" b="1" dirty="0">
              <a:solidFill>
                <a:schemeClr val="accent1"/>
              </a:solidFill>
              <a:latin typeface="+mj-ea"/>
              <a:ea typeface="+mj-ea"/>
              <a:cs typeface="+mn-ea"/>
              <a:sym typeface="+mn-lt"/>
            </a:endParaRPr>
          </a:p>
        </p:txBody>
      </p:sp>
      <p:sp>
        <p:nvSpPr>
          <p:cNvPr id="51" name="powerpoint template design by DAJU_PPT正版来源小红书大橘PPT微信DAJU_PPT请勿抄袭搬运！盗版必究！"/>
          <p:cNvSpPr/>
          <p:nvPr/>
        </p:nvSpPr>
        <p:spPr>
          <a:xfrm>
            <a:off x="966242" y="1965597"/>
            <a:ext cx="10222390" cy="790303"/>
          </a:xfrm>
          <a:prstGeom prst="roundRect">
            <a:avLst>
              <a:gd name="adj" fmla="val 15289"/>
            </a:avLst>
          </a:prstGeom>
          <a:solidFill>
            <a:schemeClr val="accent1"/>
          </a:solidFill>
          <a:ln w="12700" cap="flat" cmpd="sng" algn="ctr">
            <a:noFill/>
            <a:prstDash val="solid"/>
          </a:ln>
          <a:effectLst/>
        </p:spPr>
        <p:txBody>
          <a:bodyPr rtlCol="0" anchor="ctr"/>
          <a:lstStyle/>
          <a:p>
            <a:pPr lvl="0" algn="ctr"/>
            <a:r>
              <a:rPr lang="zh-CN" altLang="en-US" sz="2800" b="1" kern="0" dirty="0" smtClean="0">
                <a:gradFill>
                  <a:gsLst>
                    <a:gs pos="100000">
                      <a:schemeClr val="bg1"/>
                    </a:gs>
                    <a:gs pos="0">
                      <a:schemeClr val="bg1">
                        <a:lumMod val="95000"/>
                      </a:schemeClr>
                    </a:gs>
                  </a:gsLst>
                  <a:path path="circle">
                    <a:fillToRect l="100000" b="100000"/>
                  </a:path>
                </a:gradFill>
                <a:cs typeface="+mn-ea"/>
                <a:sym typeface="+mn-lt"/>
              </a:rPr>
              <a:t>主要创新点</a:t>
            </a: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2" name="powerpoint template design by DAJU_PPT正版来源小红书大橘PPT微信DAJU_PPT请勿抄袭搬运！盗版必究！"/>
          <p:cNvSpPr/>
          <p:nvPr/>
        </p:nvSpPr>
        <p:spPr>
          <a:xfrm>
            <a:off x="966242" y="2879997"/>
            <a:ext cx="3312000" cy="2869035"/>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3" name="powerpoint template design by DAJU_PPT正版来源小红书大橘PPT微信DAJU_PPT请勿抄袭搬运！盗版必究！"/>
          <p:cNvSpPr/>
          <p:nvPr/>
        </p:nvSpPr>
        <p:spPr>
          <a:xfrm>
            <a:off x="4421437" y="2879997"/>
            <a:ext cx="3312000" cy="2869035"/>
          </a:xfrm>
          <a:prstGeom prst="roundRect">
            <a:avLst>
              <a:gd name="adj" fmla="val 5200"/>
            </a:avLst>
          </a:prstGeom>
          <a:noFill/>
          <a:ln w="12700" cap="flat" cmpd="sng" algn="ctr">
            <a:solidFill>
              <a:schemeClr val="accent2"/>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4" name="powerpoint template design by DAJU_PPT正版来源小红书大橘PPT微信DAJU_PPT请勿抄袭搬运！盗版必究！"/>
          <p:cNvSpPr/>
          <p:nvPr/>
        </p:nvSpPr>
        <p:spPr>
          <a:xfrm>
            <a:off x="7876632" y="2879997"/>
            <a:ext cx="3312000" cy="2869035"/>
          </a:xfrm>
          <a:prstGeom prst="roundRect">
            <a:avLst>
              <a:gd name="adj" fmla="val 5200"/>
            </a:avLst>
          </a:prstGeom>
          <a:noFill/>
          <a:ln w="12700" cap="flat" cmpd="sng" algn="ctr">
            <a:solidFill>
              <a:schemeClr val="accent1"/>
            </a:solidFill>
            <a:prstDash val="dash"/>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cs typeface="+mn-ea"/>
              <a:sym typeface="+mn-lt"/>
            </a:endParaRPr>
          </a:p>
        </p:txBody>
      </p:sp>
      <p:sp>
        <p:nvSpPr>
          <p:cNvPr id="55" name="powerpoint template design by DAJU_PPT正版来源小红书大橘PPT微信DAJU_PPT请勿抄袭搬运！盗版必究！"/>
          <p:cNvSpPr txBox="1"/>
          <p:nvPr/>
        </p:nvSpPr>
        <p:spPr>
          <a:xfrm>
            <a:off x="1231591" y="3050416"/>
            <a:ext cx="2781302" cy="485518"/>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accent1"/>
                </a:solidFill>
                <a:cs typeface="+mn-ea"/>
                <a:sym typeface="+mn-lt"/>
              </a:rPr>
              <a:t>01</a:t>
            </a:r>
          </a:p>
        </p:txBody>
      </p:sp>
      <p:sp>
        <p:nvSpPr>
          <p:cNvPr id="56" name="powerpoint template design by DAJU_PPT正版来源小红书大橘PPT微信DAJU_PPT请勿抄袭搬运！盗版必究！"/>
          <p:cNvSpPr txBox="1"/>
          <p:nvPr/>
        </p:nvSpPr>
        <p:spPr>
          <a:xfrm>
            <a:off x="4686786" y="3050416"/>
            <a:ext cx="2781302" cy="485518"/>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accent1"/>
                </a:solidFill>
                <a:cs typeface="+mn-ea"/>
                <a:sym typeface="+mn-lt"/>
              </a:rPr>
              <a:t>02</a:t>
            </a:r>
          </a:p>
        </p:txBody>
      </p:sp>
      <p:sp>
        <p:nvSpPr>
          <p:cNvPr id="57" name="powerpoint template design by DAJU_PPT正版来源小红书大橘PPT微信DAJU_PPT请勿抄袭搬运！盗版必究！"/>
          <p:cNvSpPr txBox="1"/>
          <p:nvPr/>
        </p:nvSpPr>
        <p:spPr>
          <a:xfrm>
            <a:off x="8141981" y="3050416"/>
            <a:ext cx="2781302" cy="485518"/>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accent1"/>
                </a:solidFill>
                <a:cs typeface="+mn-ea"/>
                <a:sym typeface="+mn-lt"/>
              </a:rPr>
              <a:t>03</a:t>
            </a:r>
          </a:p>
        </p:txBody>
      </p:sp>
      <p:sp>
        <p:nvSpPr>
          <p:cNvPr id="50" name="powerpoint template design by DAJU_PPT正版来源小红书大橘PPT微信DAJU_PPT请勿抄袭搬运！盗版必究！">
            <a:extLst>
              <a:ext uri="{FF2B5EF4-FFF2-40B4-BE49-F238E27FC236}">
                <a16:creationId xmlns:a16="http://schemas.microsoft.com/office/drawing/2014/main" id="{E4936575-3203-67F6-5452-409638054771}"/>
              </a:ext>
            </a:extLst>
          </p:cNvPr>
          <p:cNvSpPr txBox="1"/>
          <p:nvPr/>
        </p:nvSpPr>
        <p:spPr>
          <a:xfrm>
            <a:off x="4723912" y="3782063"/>
            <a:ext cx="2744176" cy="1568827"/>
          </a:xfrm>
          <a:prstGeom prst="rect">
            <a:avLst/>
          </a:prstGeom>
          <a:noFill/>
          <a:ln>
            <a:noFill/>
          </a:ln>
        </p:spPr>
        <p:txBody>
          <a:bodyPr wrap="square" lIns="0" tIns="0" rIns="0" bIns="0" rtlCol="0">
            <a:spAutoFit/>
          </a:bodyPr>
          <a:lstStyle/>
          <a:p>
            <a:pPr algn="ctr">
              <a:lnSpc>
                <a:spcPct val="130000"/>
              </a:lnSpc>
            </a:pPr>
            <a:r>
              <a:rPr lang="zh-CN" altLang="en-US" sz="1600" dirty="0">
                <a:cs typeface="+mn-ea"/>
                <a:sym typeface="+mn-lt"/>
              </a:rPr>
              <a:t>将人群的消费和工作时间等经济决策嵌入到简单的古诺均衡。与其他学者将税率作为控制相比，我们设封控水平为控制系数，更加简单高效。</a:t>
            </a:r>
            <a:endParaRPr lang="zh-CN" altLang="en-US" sz="1600" dirty="0">
              <a:cs typeface="+mn-ea"/>
              <a:sym typeface="+mn-lt"/>
            </a:endParaRPr>
          </a:p>
        </p:txBody>
      </p:sp>
      <p:sp>
        <p:nvSpPr>
          <p:cNvPr id="58" name="powerpoint template design by DAJU_PPT正版来源小红书大橘PPT微信DAJU_PPT请勿抄袭搬运！盗版必究！">
            <a:extLst>
              <a:ext uri="{FF2B5EF4-FFF2-40B4-BE49-F238E27FC236}">
                <a16:creationId xmlns:a16="http://schemas.microsoft.com/office/drawing/2014/main" id="{229B7424-1399-54FE-BA97-BEBFA2509AFD}"/>
              </a:ext>
            </a:extLst>
          </p:cNvPr>
          <p:cNvSpPr txBox="1"/>
          <p:nvPr/>
        </p:nvSpPr>
        <p:spPr>
          <a:xfrm>
            <a:off x="1250154" y="3782063"/>
            <a:ext cx="2744176" cy="1920526"/>
          </a:xfrm>
          <a:prstGeom prst="rect">
            <a:avLst/>
          </a:prstGeom>
          <a:noFill/>
          <a:ln>
            <a:noFill/>
          </a:ln>
        </p:spPr>
        <p:txBody>
          <a:bodyPr wrap="square" lIns="0" tIns="0" rIns="0" bIns="0" rtlCol="0">
            <a:spAutoFit/>
          </a:bodyPr>
          <a:lstStyle/>
          <a:p>
            <a:pPr algn="ctr">
              <a:lnSpc>
                <a:spcPct val="130000"/>
              </a:lnSpc>
            </a:pPr>
            <a:r>
              <a:rPr lang="zh-CN" altLang="en-US" sz="1600" dirty="0" smtClean="0">
                <a:cs typeface="+mn-ea"/>
                <a:sym typeface="+mn-lt"/>
              </a:rPr>
              <a:t>在</a:t>
            </a:r>
            <a:r>
              <a:rPr lang="en-US" altLang="zh-CN" sz="1600" dirty="0">
                <a:cs typeface="+mn-ea"/>
                <a:sym typeface="+mn-lt"/>
              </a:rPr>
              <a:t>SIR</a:t>
            </a:r>
            <a:r>
              <a:rPr lang="zh-CN" altLang="en-US" sz="1600" dirty="0">
                <a:cs typeface="+mn-ea"/>
                <a:sym typeface="+mn-lt"/>
              </a:rPr>
              <a:t>模型的基础上引入潜伏者这一人群体现奥密克戎病毒的高隐匿性，建立修正的</a:t>
            </a:r>
            <a:r>
              <a:rPr lang="en-US" altLang="zh-CN" sz="1600" dirty="0">
                <a:cs typeface="+mn-ea"/>
                <a:sym typeface="+mn-lt"/>
              </a:rPr>
              <a:t>SEIR</a:t>
            </a:r>
            <a:r>
              <a:rPr lang="zh-CN" altLang="en-US" sz="1600" dirty="0">
                <a:cs typeface="+mn-ea"/>
                <a:sym typeface="+mn-lt"/>
              </a:rPr>
              <a:t>模型，针对感染者抗体减弱重复感染的状况，引入复阳系数保证人群迭代的准确性</a:t>
            </a:r>
            <a:r>
              <a:rPr lang="zh-CN" altLang="en-US" sz="1600" dirty="0" smtClean="0">
                <a:cs typeface="+mn-ea"/>
                <a:sym typeface="+mn-lt"/>
              </a:rPr>
              <a:t>。</a:t>
            </a:r>
            <a:endParaRPr lang="zh-CN" altLang="en-US" sz="1600" dirty="0">
              <a:cs typeface="+mn-ea"/>
              <a:sym typeface="+mn-lt"/>
            </a:endParaRPr>
          </a:p>
        </p:txBody>
      </p:sp>
      <p:sp>
        <p:nvSpPr>
          <p:cNvPr id="59" name="powerpoint template design by DAJU_PPT正版来源小红书大橘PPT微信DAJU_PPT请勿抄袭搬运！盗版必究！">
            <a:extLst>
              <a:ext uri="{FF2B5EF4-FFF2-40B4-BE49-F238E27FC236}">
                <a16:creationId xmlns:a16="http://schemas.microsoft.com/office/drawing/2014/main" id="{1ACC5CAD-3522-F16B-3B03-F92D3687A89F}"/>
              </a:ext>
            </a:extLst>
          </p:cNvPr>
          <p:cNvSpPr txBox="1"/>
          <p:nvPr/>
        </p:nvSpPr>
        <p:spPr>
          <a:xfrm>
            <a:off x="8160544" y="3782063"/>
            <a:ext cx="2744176" cy="1887183"/>
          </a:xfrm>
          <a:prstGeom prst="rect">
            <a:avLst/>
          </a:prstGeom>
          <a:noFill/>
          <a:ln>
            <a:noFill/>
          </a:ln>
        </p:spPr>
        <p:txBody>
          <a:bodyPr wrap="square" lIns="0" tIns="0" rIns="0" bIns="0" rtlCol="0">
            <a:spAutoFit/>
          </a:bodyPr>
          <a:lstStyle/>
          <a:p>
            <a:pPr algn="ctr">
              <a:lnSpc>
                <a:spcPct val="130000"/>
              </a:lnSpc>
            </a:pPr>
            <a:r>
              <a:rPr lang="zh-CN" altLang="en-US" sz="1600" dirty="0">
                <a:cs typeface="+mn-ea"/>
                <a:sym typeface="+mn-lt"/>
              </a:rPr>
              <a:t>引入一个死亡惩罚系数调节封控策略的导向，使得得出的结论更具有普遍性</a:t>
            </a:r>
            <a:r>
              <a:rPr lang="zh-CN" altLang="en-US" sz="1600" dirty="0" smtClean="0">
                <a:cs typeface="+mn-ea"/>
                <a:sym typeface="+mn-lt"/>
              </a:rPr>
              <a:t>。</a:t>
            </a:r>
            <a:r>
              <a:rPr lang="zh-CN" altLang="en-US" sz="1600" dirty="0">
                <a:cs typeface="+mn-ea"/>
                <a:sym typeface="+mn-lt"/>
              </a:rPr>
              <a:t>并对感染者和潜伏者采取不同的遏制系数表明被检测出阳性的不确定性。</a:t>
            </a:r>
          </a:p>
          <a:p>
            <a:pPr algn="ctr">
              <a:lnSpc>
                <a:spcPct val="130000"/>
              </a:lnSpc>
            </a:pPr>
            <a:endParaRPr lang="zh-CN" altLang="en-US" sz="1600" dirty="0">
              <a:cs typeface="+mn-ea"/>
              <a:sym typeface="+mn-lt"/>
            </a:endParaRPr>
          </a:p>
        </p:txBody>
      </p:sp>
      <p:pic>
        <p:nvPicPr>
          <p:cNvPr id="2" name="图片 1">
            <a:extLst>
              <a:ext uri="{FF2B5EF4-FFF2-40B4-BE49-F238E27FC236}">
                <a16:creationId xmlns:a16="http://schemas.microsoft.com/office/drawing/2014/main" id="{6D800E15-D71D-CA92-C694-F94F91E396CF}"/>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3" name="矩形 4">
            <a:extLst>
              <a:ext uri="{FF2B5EF4-FFF2-40B4-BE49-F238E27FC236}">
                <a16:creationId xmlns:a16="http://schemas.microsoft.com/office/drawing/2014/main" id="{8B62AA76-DB08-9C05-3B0C-FE94E775688D}"/>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4" name="直接连接符 3">
            <a:extLst>
              <a:ext uri="{FF2B5EF4-FFF2-40B4-BE49-F238E27FC236}">
                <a16:creationId xmlns:a16="http://schemas.microsoft.com/office/drawing/2014/main" id="{86E3B8B5-B34B-D7A4-617F-E86A3BA5CDC3}"/>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D05C738A-0A15-125D-10A1-446BDEDB1B8A}"/>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6" name="直接连接符 5">
            <a:extLst>
              <a:ext uri="{FF2B5EF4-FFF2-40B4-BE49-F238E27FC236}">
                <a16:creationId xmlns:a16="http://schemas.microsoft.com/office/drawing/2014/main" id="{EDF651AC-9A4B-D74B-BBD5-D5B784307772}"/>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4E94AB-3619-3BF4-585D-D87FED57DDEF}"/>
              </a:ext>
            </a:extLst>
          </p:cNvPr>
          <p:cNvSpPr txBox="1"/>
          <p:nvPr/>
        </p:nvSpPr>
        <p:spPr>
          <a:xfrm>
            <a:off x="3162234"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绪论</a:t>
            </a:r>
            <a:endParaRPr lang="zh-CN" altLang="en-US" sz="2000" dirty="0">
              <a:sym typeface="+mn-lt"/>
            </a:endParaRPr>
          </a:p>
        </p:txBody>
      </p:sp>
      <p:sp>
        <p:nvSpPr>
          <p:cNvPr id="8" name="TextBox 7">
            <a:extLst>
              <a:ext uri="{FF2B5EF4-FFF2-40B4-BE49-F238E27FC236}">
                <a16:creationId xmlns:a16="http://schemas.microsoft.com/office/drawing/2014/main" id="{30E34950-FC7C-8445-FA0A-8870536F7840}"/>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9" name="TextBox 9">
            <a:extLst>
              <a:ext uri="{FF2B5EF4-FFF2-40B4-BE49-F238E27FC236}">
                <a16:creationId xmlns:a16="http://schemas.microsoft.com/office/drawing/2014/main" id="{45BA49BD-975E-AB39-E117-99495C8D5CF6}"/>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0" name="TextBox 10">
            <a:extLst>
              <a:ext uri="{FF2B5EF4-FFF2-40B4-BE49-F238E27FC236}">
                <a16:creationId xmlns:a16="http://schemas.microsoft.com/office/drawing/2014/main" id="{B938CC07-9994-964A-CF75-D14BD1E5A494}"/>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1" name="TextBox 11">
            <a:extLst>
              <a:ext uri="{FF2B5EF4-FFF2-40B4-BE49-F238E27FC236}">
                <a16:creationId xmlns:a16="http://schemas.microsoft.com/office/drawing/2014/main" id="{3DDF5963-C17A-0527-05DB-7531BD0DA574}"/>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2" name="直接连接符 11">
            <a:extLst>
              <a:ext uri="{FF2B5EF4-FFF2-40B4-BE49-F238E27FC236}">
                <a16:creationId xmlns:a16="http://schemas.microsoft.com/office/drawing/2014/main" id="{9FE73B91-95FC-15A1-FAEA-D6BDE26F1CA9}"/>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a:extLst>
              <a:ext uri="{FF2B5EF4-FFF2-40B4-BE49-F238E27FC236}">
                <a16:creationId xmlns:a16="http://schemas.microsoft.com/office/drawing/2014/main" id="{CFCEB9C3-D3E5-2AA2-3A2E-1E2B7EE4B8A9}"/>
              </a:ext>
            </a:extLst>
          </p:cNvPr>
          <p:cNvSpPr>
            <a:spLocks noGrp="1"/>
          </p:cNvSpPr>
          <p:nvPr>
            <p:ph type="sldNum" sz="quarter" idx="12"/>
          </p:nvPr>
        </p:nvSpPr>
        <p:spPr/>
        <p:txBody>
          <a:bodyPr/>
          <a:lstStyle/>
          <a:p>
            <a:fld id="{A8537B7A-7510-410A-AA53-45D600DA0276}" type="slidenum">
              <a:rPr lang="zh-CN" altLang="en-US" smtClean="0"/>
              <a:t>6</a:t>
            </a:fld>
            <a:endParaRPr lang="zh-CN" altLang="en-US"/>
          </a:p>
        </p:txBody>
      </p:sp>
      <p:pic>
        <p:nvPicPr>
          <p:cNvPr id="15" name="图片 14">
            <a:extLst>
              <a:ext uri="{FF2B5EF4-FFF2-40B4-BE49-F238E27FC236}">
                <a16:creationId xmlns:a16="http://schemas.microsoft.com/office/drawing/2014/main" id="{F153E1E7-BE99-F812-00B2-EADFBAEEA729}"/>
              </a:ext>
            </a:extLst>
          </p:cNvPr>
          <p:cNvPicPr>
            <a:picLocks noChangeAspect="1"/>
          </p:cNvPicPr>
          <p:nvPr/>
        </p:nvPicPr>
        <p:blipFill>
          <a:blip r:embed="rId4"/>
          <a:stretch>
            <a:fillRect/>
          </a:stretch>
        </p:blipFill>
        <p:spPr>
          <a:xfrm>
            <a:off x="373094" y="123418"/>
            <a:ext cx="2277509" cy="545165"/>
          </a:xfrm>
          <a:prstGeom prst="rect">
            <a:avLst/>
          </a:prstGeom>
        </p:spPr>
      </p:pic>
    </p:spTree>
    <p:extLst>
      <p:ext uri="{BB962C8B-B14F-4D97-AF65-F5344CB8AC3E}">
        <p14:creationId xmlns:p14="http://schemas.microsoft.com/office/powerpoint/2010/main" val="1180551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1.2 </a:t>
            </a:r>
            <a:r>
              <a:rPr lang="zh-CN" altLang="en-US" dirty="0" smtClean="0">
                <a:sym typeface="+mn-lt"/>
              </a:rPr>
              <a:t>国内外研究综述</a:t>
            </a:r>
            <a:endParaRPr lang="zh-CN" altLang="en-US" dirty="0">
              <a:sym typeface="+mn-lt"/>
            </a:endParaRPr>
          </a:p>
        </p:txBody>
      </p:sp>
      <p:sp>
        <p:nvSpPr>
          <p:cNvPr id="39" name="powerpoint template design by DAJU_PPT正版来源小红书大橘PPT微信DAJU_PPT请勿抄袭搬运！盗版必究！"/>
          <p:cNvSpPr/>
          <p:nvPr/>
        </p:nvSpPr>
        <p:spPr>
          <a:xfrm>
            <a:off x="1391920" y="2673416"/>
            <a:ext cx="615268" cy="2852058"/>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spc="300" dirty="0" smtClean="0">
                <a:solidFill>
                  <a:schemeClr val="bg1"/>
                </a:solidFill>
                <a:cs typeface="+mn-ea"/>
                <a:sym typeface="+mn-lt"/>
              </a:rPr>
              <a:t>国内外研究综述</a:t>
            </a:r>
            <a:endParaRPr lang="zh-CN" altLang="en-US" sz="2000" b="1" spc="300" dirty="0">
              <a:solidFill>
                <a:schemeClr val="bg1"/>
              </a:solidFill>
              <a:cs typeface="+mn-ea"/>
              <a:sym typeface="+mn-lt"/>
            </a:endParaRPr>
          </a:p>
        </p:txBody>
      </p:sp>
      <p:sp>
        <p:nvSpPr>
          <p:cNvPr id="40" name="powerpoint template design by DAJU_PPT正版来源小红书大橘PPT微信DAJU_PPT请勿抄袭搬运！盗版必究！"/>
          <p:cNvSpPr/>
          <p:nvPr/>
        </p:nvSpPr>
        <p:spPr>
          <a:xfrm>
            <a:off x="2245635" y="2497539"/>
            <a:ext cx="301537" cy="3343703"/>
          </a:xfrm>
          <a:prstGeom prst="leftBrace">
            <a:avLst>
              <a:gd name="adj1" fmla="val 544791"/>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nvGrpSpPr>
          <p:cNvPr id="6" name="powerpoint template design by DAJU_PPT正版来源小红书大橘PPT微信DAJU_PPT请勿抄袭搬运！盗版必究！">
            <a:extLst>
              <a:ext uri="{FF2B5EF4-FFF2-40B4-BE49-F238E27FC236}">
                <a16:creationId xmlns:a16="http://schemas.microsoft.com/office/drawing/2014/main" id="{F4B315F2-9DCE-9534-2FE6-5FE54308CAC3}"/>
              </a:ext>
            </a:extLst>
          </p:cNvPr>
          <p:cNvGrpSpPr/>
          <p:nvPr/>
        </p:nvGrpSpPr>
        <p:grpSpPr>
          <a:xfrm>
            <a:off x="2721401" y="1881241"/>
            <a:ext cx="8363445" cy="4870374"/>
            <a:chOff x="2721401" y="1881241"/>
            <a:chExt cx="8363445" cy="4870374"/>
          </a:xfrm>
        </p:grpSpPr>
        <p:grpSp>
          <p:nvGrpSpPr>
            <p:cNvPr id="2" name="组合 1">
              <a:extLst>
                <a:ext uri="{FF2B5EF4-FFF2-40B4-BE49-F238E27FC236}">
                  <a16:creationId xmlns:a16="http://schemas.microsoft.com/office/drawing/2014/main" id="{FA056E2D-3623-F28F-F069-5CD6CD0CB231}"/>
                </a:ext>
              </a:extLst>
            </p:cNvPr>
            <p:cNvGrpSpPr/>
            <p:nvPr/>
          </p:nvGrpSpPr>
          <p:grpSpPr>
            <a:xfrm>
              <a:off x="2721401" y="1881241"/>
              <a:ext cx="8353974" cy="1492716"/>
              <a:chOff x="2721401" y="1881241"/>
              <a:chExt cx="8353974" cy="1492716"/>
            </a:xfrm>
          </p:grpSpPr>
          <p:sp>
            <p:nvSpPr>
              <p:cNvPr id="41" name="powerpoint template design by DAJU_PPT正版来源小红书大橘PPT微信DAJU_PPT请勿抄袭搬运！盗版必究！-4"/>
              <p:cNvSpPr/>
              <p:nvPr/>
            </p:nvSpPr>
            <p:spPr>
              <a:xfrm>
                <a:off x="2721401" y="2300245"/>
                <a:ext cx="2016000" cy="50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b="1" spc="300" dirty="0" smtClean="0">
                    <a:solidFill>
                      <a:schemeClr val="bg1"/>
                    </a:solidFill>
                    <a:cs typeface="+mn-ea"/>
                    <a:sym typeface="+mn-lt"/>
                  </a:rPr>
                  <a:t>国内研究综述</a:t>
                </a:r>
                <a:endParaRPr lang="zh-CN" altLang="en-US" b="1" spc="300" dirty="0">
                  <a:solidFill>
                    <a:schemeClr val="bg1"/>
                  </a:solidFill>
                  <a:cs typeface="+mn-ea"/>
                  <a:sym typeface="+mn-lt"/>
                </a:endParaRPr>
              </a:p>
            </p:txBody>
          </p:sp>
          <p:sp>
            <p:nvSpPr>
              <p:cNvPr id="45" name="powerpoint template design by DAJU_PPT正版来源小红书大橘PPT微信DAJU_PPT请勿抄袭搬运！盗版必究！-5"/>
              <p:cNvSpPr/>
              <p:nvPr/>
            </p:nvSpPr>
            <p:spPr>
              <a:xfrm>
                <a:off x="4926686" y="1981945"/>
                <a:ext cx="180000" cy="1257300"/>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powerpoint template design by DAJU_PPT正版来源小红书大橘PPT微信DAJU_PPT请勿抄袭搬运！盗版必究！-6"/>
              <p:cNvSpPr/>
              <p:nvPr/>
            </p:nvSpPr>
            <p:spPr>
              <a:xfrm>
                <a:off x="5278799" y="1881241"/>
                <a:ext cx="5796576" cy="1492716"/>
              </a:xfrm>
              <a:prstGeom prst="rect">
                <a:avLst/>
              </a:prstGeom>
            </p:spPr>
            <p:txBody>
              <a:bodyPr wrap="square">
                <a:spAutoFit/>
              </a:bodyPr>
              <a:lstStyle/>
              <a:p>
                <a:pPr marL="342900" indent="-342900">
                  <a:lnSpc>
                    <a:spcPct val="130000"/>
                  </a:lnSpc>
                  <a:buFont typeface="+mj-lt"/>
                  <a:buAutoNum type="arabicPeriod"/>
                </a:pPr>
                <a:r>
                  <a:rPr lang="zh-CN" altLang="en-US" sz="1400" dirty="0">
                    <a:cs typeface="+mn-ea"/>
                    <a:sym typeface="+mn-lt"/>
                  </a:rPr>
                  <a:t>针对传染病模型的改进，有运用相轨线分析平衡点的全局稳定性，通过第二代再生矩阵进行灵敏度分析</a:t>
                </a:r>
                <a:r>
                  <a:rPr lang="zh-CN" altLang="en-US" sz="1400" dirty="0" smtClean="0">
                    <a:cs typeface="+mn-ea"/>
                    <a:sym typeface="+mn-lt"/>
                  </a:rPr>
                  <a:t>；</a:t>
                </a:r>
                <a:endParaRPr lang="en-US" altLang="zh-CN" sz="1400" dirty="0" smtClean="0">
                  <a:cs typeface="+mn-ea"/>
                  <a:sym typeface="+mn-lt"/>
                </a:endParaRPr>
              </a:p>
              <a:p>
                <a:pPr marL="342900" indent="-342900">
                  <a:lnSpc>
                    <a:spcPct val="130000"/>
                  </a:lnSpc>
                  <a:buFont typeface="+mj-lt"/>
                  <a:buAutoNum type="arabicPeriod"/>
                </a:pPr>
                <a:r>
                  <a:rPr lang="zh-CN" altLang="en-US" sz="1400" dirty="0">
                    <a:cs typeface="+mn-ea"/>
                    <a:sym typeface="+mn-lt"/>
                  </a:rPr>
                  <a:t>针对加入随机项的</a:t>
                </a:r>
                <a:r>
                  <a:rPr lang="en-US" altLang="zh-CN" sz="1400" dirty="0">
                    <a:cs typeface="+mn-ea"/>
                    <a:sym typeface="+mn-lt"/>
                  </a:rPr>
                  <a:t>SIR</a:t>
                </a:r>
                <a:r>
                  <a:rPr lang="zh-CN" altLang="en-US" sz="1400" dirty="0">
                    <a:cs typeface="+mn-ea"/>
                    <a:sym typeface="+mn-lt"/>
                  </a:rPr>
                  <a:t>模型，引入随机噪声建立 具有随机波动的</a:t>
                </a:r>
                <a:r>
                  <a:rPr lang="en-US" altLang="zh-CN" sz="1400" dirty="0">
                    <a:cs typeface="+mn-ea"/>
                    <a:sym typeface="+mn-lt"/>
                  </a:rPr>
                  <a:t>SEIR</a:t>
                </a:r>
                <a:r>
                  <a:rPr lang="zh-CN" altLang="en-US" sz="1400" dirty="0">
                    <a:cs typeface="+mn-ea"/>
                    <a:sym typeface="+mn-lt"/>
                  </a:rPr>
                  <a:t>模型</a:t>
                </a:r>
                <a:r>
                  <a:rPr lang="zh-CN" altLang="en-US" sz="1400" dirty="0" smtClean="0">
                    <a:cs typeface="+mn-ea"/>
                    <a:sym typeface="+mn-lt"/>
                  </a:rPr>
                  <a:t>；</a:t>
                </a:r>
                <a:endParaRPr lang="en-US" altLang="zh-CN" sz="1400" dirty="0" smtClean="0">
                  <a:cs typeface="+mn-ea"/>
                  <a:sym typeface="+mn-lt"/>
                </a:endParaRPr>
              </a:p>
              <a:p>
                <a:pPr marL="342900" indent="-342900">
                  <a:lnSpc>
                    <a:spcPct val="130000"/>
                  </a:lnSpc>
                  <a:buFont typeface="+mj-lt"/>
                  <a:buAutoNum type="arabicPeriod"/>
                </a:pPr>
                <a:r>
                  <a:rPr lang="zh-CN" altLang="en-US" sz="1400" dirty="0" smtClean="0">
                    <a:cs typeface="+mn-ea"/>
                    <a:sym typeface="+mn-lt"/>
                  </a:rPr>
                  <a:t>针对</a:t>
                </a:r>
                <a:r>
                  <a:rPr lang="en-US" altLang="zh-CN" sz="1400" dirty="0">
                    <a:cs typeface="+mn-ea"/>
                    <a:sym typeface="+mn-lt"/>
                  </a:rPr>
                  <a:t>SIR</a:t>
                </a:r>
                <a:r>
                  <a:rPr lang="zh-CN" altLang="en-US" sz="1400" dirty="0">
                    <a:cs typeface="+mn-ea"/>
                    <a:sym typeface="+mn-lt"/>
                  </a:rPr>
                  <a:t>模型的求解方法，通过粒子群算法和搜索算法求解模型。</a:t>
                </a:r>
                <a:endParaRPr lang="zh-CN" altLang="en-US" sz="1400" dirty="0">
                  <a:cs typeface="+mn-ea"/>
                  <a:sym typeface="+mn-lt"/>
                </a:endParaRPr>
              </a:p>
            </p:txBody>
          </p:sp>
        </p:grpSp>
        <p:grpSp>
          <p:nvGrpSpPr>
            <p:cNvPr id="5" name="组合 4">
              <a:extLst>
                <a:ext uri="{FF2B5EF4-FFF2-40B4-BE49-F238E27FC236}">
                  <a16:creationId xmlns:a16="http://schemas.microsoft.com/office/drawing/2014/main" id="{C65C0EED-ED60-2C5D-A53F-05E0E708BC41}"/>
                </a:ext>
              </a:extLst>
            </p:cNvPr>
            <p:cNvGrpSpPr/>
            <p:nvPr/>
          </p:nvGrpSpPr>
          <p:grpSpPr>
            <a:xfrm>
              <a:off x="2721401" y="4698745"/>
              <a:ext cx="8363445" cy="2052870"/>
              <a:chOff x="2721401" y="4698745"/>
              <a:chExt cx="8363445" cy="2052870"/>
            </a:xfrm>
          </p:grpSpPr>
          <p:sp>
            <p:nvSpPr>
              <p:cNvPr id="43" name="powerpoint template design by DAJU_PPT正版来源小红书大橘PPT微信DAJU_PPT请勿抄袭搬运！盗版必究！-7"/>
              <p:cNvSpPr/>
              <p:nvPr/>
            </p:nvSpPr>
            <p:spPr>
              <a:xfrm>
                <a:off x="2721401" y="5473180"/>
                <a:ext cx="2016000" cy="50400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b="1" spc="300" dirty="0" smtClean="0">
                    <a:solidFill>
                      <a:schemeClr val="bg1"/>
                    </a:solidFill>
                    <a:cs typeface="+mn-ea"/>
                    <a:sym typeface="+mn-lt"/>
                  </a:rPr>
                  <a:t>国外研究综述</a:t>
                </a:r>
                <a:endParaRPr lang="zh-CN" altLang="en-US" b="1" spc="300" dirty="0">
                  <a:solidFill>
                    <a:schemeClr val="bg1"/>
                  </a:solidFill>
                  <a:cs typeface="+mn-ea"/>
                  <a:sym typeface="+mn-lt"/>
                </a:endParaRPr>
              </a:p>
            </p:txBody>
          </p:sp>
          <p:sp>
            <p:nvSpPr>
              <p:cNvPr id="46" name="powerpoint template design by DAJU_PPT正版来源小红书大橘PPT微信DAJU_PPT请勿抄袭搬运！盗版必究！-8"/>
              <p:cNvSpPr/>
              <p:nvPr/>
            </p:nvSpPr>
            <p:spPr>
              <a:xfrm>
                <a:off x="4911630" y="5096530"/>
                <a:ext cx="180000" cy="1257300"/>
              </a:xfrm>
              <a:prstGeom prst="leftBrace">
                <a:avLst>
                  <a:gd name="adj1" fmla="val 174625"/>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6" name="powerpoint template design by DAJU_PPT正版来源小红书大橘PPT微信DAJU_PPT请勿抄袭搬运！盗版必究！-9"/>
              <p:cNvSpPr/>
              <p:nvPr/>
            </p:nvSpPr>
            <p:spPr>
              <a:xfrm>
                <a:off x="5288270" y="4698745"/>
                <a:ext cx="5796576" cy="2052870"/>
              </a:xfrm>
              <a:prstGeom prst="rect">
                <a:avLst/>
              </a:prstGeom>
            </p:spPr>
            <p:txBody>
              <a:bodyPr wrap="square">
                <a:spAutoFit/>
              </a:bodyPr>
              <a:lstStyle/>
              <a:p>
                <a:pPr marL="342900" indent="-342900">
                  <a:lnSpc>
                    <a:spcPct val="130000"/>
                  </a:lnSpc>
                  <a:buFont typeface="+mj-lt"/>
                  <a:buAutoNum type="arabicPeriod"/>
                </a:pPr>
                <a:endParaRPr lang="zh-CN" altLang="en-US" sz="1400" dirty="0">
                  <a:cs typeface="+mn-ea"/>
                  <a:sym typeface="+mn-lt"/>
                </a:endParaRPr>
              </a:p>
              <a:p>
                <a:pPr marL="342900" indent="-342900">
                  <a:lnSpc>
                    <a:spcPct val="130000"/>
                  </a:lnSpc>
                  <a:buFont typeface="+mj-lt"/>
                  <a:buAutoNum type="arabicPeriod"/>
                </a:pPr>
                <a:r>
                  <a:rPr lang="zh-CN" altLang="en-US" sz="1400" dirty="0">
                    <a:cs typeface="+mn-ea"/>
                    <a:sym typeface="+mn-lt"/>
                  </a:rPr>
                  <a:t>针对模型的求解方法，将模型简化为阿贝尔方程，并用幂级数形式获得</a:t>
                </a:r>
                <a:r>
                  <a:rPr lang="en-US" altLang="zh-CN" sz="1400" dirty="0">
                    <a:cs typeface="+mn-ea"/>
                    <a:sym typeface="+mn-lt"/>
                  </a:rPr>
                  <a:t>Abel</a:t>
                </a:r>
                <a:r>
                  <a:rPr lang="zh-CN" altLang="en-US" sz="1400" dirty="0">
                    <a:cs typeface="+mn-ea"/>
                    <a:sym typeface="+mn-lt"/>
                  </a:rPr>
                  <a:t>的通解</a:t>
                </a:r>
                <a:r>
                  <a:rPr lang="zh-CN" altLang="en-US" sz="1400" dirty="0" smtClean="0">
                    <a:cs typeface="+mn-ea"/>
                    <a:sym typeface="+mn-lt"/>
                  </a:rPr>
                  <a:t>；</a:t>
                </a:r>
                <a:endParaRPr lang="en-US" altLang="zh-CN" sz="1400" dirty="0" smtClean="0">
                  <a:cs typeface="+mn-ea"/>
                  <a:sym typeface="+mn-lt"/>
                </a:endParaRPr>
              </a:p>
              <a:p>
                <a:pPr marL="342900" indent="-342900">
                  <a:lnSpc>
                    <a:spcPct val="130000"/>
                  </a:lnSpc>
                  <a:buFont typeface="+mj-lt"/>
                  <a:buAutoNum type="arabicPeriod"/>
                </a:pPr>
                <a:r>
                  <a:rPr lang="zh-CN" altLang="en-US" sz="1400" dirty="0">
                    <a:cs typeface="+mn-ea"/>
                    <a:sym typeface="+mn-lt"/>
                  </a:rPr>
                  <a:t>针对模型的改进，部分研究者追踪具体的干预措施，比如医院床位占用率对感染人群的影响</a:t>
                </a:r>
                <a:r>
                  <a:rPr lang="zh-CN" altLang="en-US" sz="1400" dirty="0" smtClean="0">
                    <a:cs typeface="+mn-ea"/>
                    <a:sym typeface="+mn-lt"/>
                  </a:rPr>
                  <a:t>；</a:t>
                </a:r>
                <a:endParaRPr lang="en-US" altLang="zh-CN" sz="1400" dirty="0" smtClean="0">
                  <a:cs typeface="+mn-ea"/>
                  <a:sym typeface="+mn-lt"/>
                </a:endParaRPr>
              </a:p>
              <a:p>
                <a:pPr marL="342900" indent="-342900">
                  <a:lnSpc>
                    <a:spcPct val="130000"/>
                  </a:lnSpc>
                  <a:buFont typeface="+mj-lt"/>
                  <a:buAutoNum type="arabicPeriod"/>
                </a:pPr>
                <a:r>
                  <a:rPr lang="zh-CN" altLang="en-US" sz="1400" dirty="0">
                    <a:cs typeface="+mn-ea"/>
                    <a:sym typeface="+mn-lt"/>
                  </a:rPr>
                  <a:t>针对封锁策略的制定，</a:t>
                </a:r>
                <a:r>
                  <a:rPr lang="en-US" altLang="zh-CN" sz="1400" dirty="0" err="1">
                    <a:cs typeface="+mn-ea"/>
                    <a:sym typeface="+mn-lt"/>
                  </a:rPr>
                  <a:t>Bairoliya</a:t>
                </a:r>
                <a:r>
                  <a:rPr lang="zh-CN" altLang="en-US" sz="1400" dirty="0">
                    <a:cs typeface="+mn-ea"/>
                    <a:sym typeface="+mn-lt"/>
                  </a:rPr>
                  <a:t>等人采用使用重叠世代模型模拟人群管控并与之前的封锁策略比较降低了疫情对经济造成的严后果。</a:t>
                </a:r>
                <a:endParaRPr lang="zh-CN" altLang="en-US" sz="1400" dirty="0">
                  <a:cs typeface="+mn-ea"/>
                  <a:sym typeface="+mn-lt"/>
                </a:endParaRPr>
              </a:p>
            </p:txBody>
          </p:sp>
        </p:grpSp>
      </p:grpSp>
      <p:pic>
        <p:nvPicPr>
          <p:cNvPr id="4" name="图片 3">
            <a:extLst>
              <a:ext uri="{FF2B5EF4-FFF2-40B4-BE49-F238E27FC236}">
                <a16:creationId xmlns:a16="http://schemas.microsoft.com/office/drawing/2014/main" id="{5CFAAAB6-2353-77D2-57A2-F444870EE566}"/>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7" name="矩形 4">
            <a:extLst>
              <a:ext uri="{FF2B5EF4-FFF2-40B4-BE49-F238E27FC236}">
                <a16:creationId xmlns:a16="http://schemas.microsoft.com/office/drawing/2014/main" id="{83AE53E5-EEB0-B386-40A9-15BBA255953C}"/>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8" name="直接连接符 7">
            <a:extLst>
              <a:ext uri="{FF2B5EF4-FFF2-40B4-BE49-F238E27FC236}">
                <a16:creationId xmlns:a16="http://schemas.microsoft.com/office/drawing/2014/main" id="{97BC6A57-A83D-6717-443D-AE034069F260}"/>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AEFA997-DEE3-C82B-33F1-EA629F6FA5D8}"/>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10" name="直接连接符 9">
            <a:extLst>
              <a:ext uri="{FF2B5EF4-FFF2-40B4-BE49-F238E27FC236}">
                <a16:creationId xmlns:a16="http://schemas.microsoft.com/office/drawing/2014/main" id="{8D9DD0D6-B7D8-D2C3-149D-BE81449390E7}"/>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6">
            <a:extLst>
              <a:ext uri="{FF2B5EF4-FFF2-40B4-BE49-F238E27FC236}">
                <a16:creationId xmlns:a16="http://schemas.microsoft.com/office/drawing/2014/main" id="{D284DF37-2134-DB1F-A6D6-289D20906250}"/>
              </a:ext>
            </a:extLst>
          </p:cNvPr>
          <p:cNvSpPr txBox="1"/>
          <p:nvPr/>
        </p:nvSpPr>
        <p:spPr>
          <a:xfrm>
            <a:off x="3162234"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绪论</a:t>
            </a:r>
            <a:endParaRPr lang="zh-CN" altLang="en-US" sz="2000" dirty="0">
              <a:sym typeface="+mn-lt"/>
            </a:endParaRPr>
          </a:p>
        </p:txBody>
      </p:sp>
      <p:sp>
        <p:nvSpPr>
          <p:cNvPr id="12" name="TextBox 7">
            <a:extLst>
              <a:ext uri="{FF2B5EF4-FFF2-40B4-BE49-F238E27FC236}">
                <a16:creationId xmlns:a16="http://schemas.microsoft.com/office/drawing/2014/main" id="{074F1C49-1147-3F7F-8857-7B0E49E73220}"/>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13" name="TextBox 9">
            <a:extLst>
              <a:ext uri="{FF2B5EF4-FFF2-40B4-BE49-F238E27FC236}">
                <a16:creationId xmlns:a16="http://schemas.microsoft.com/office/drawing/2014/main" id="{C16FCA4C-5B89-73D4-D4E2-B018C5846202}"/>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4" name="TextBox 10">
            <a:extLst>
              <a:ext uri="{FF2B5EF4-FFF2-40B4-BE49-F238E27FC236}">
                <a16:creationId xmlns:a16="http://schemas.microsoft.com/office/drawing/2014/main" id="{37EEE54B-57F6-059F-37E6-D2EC4912BE09}"/>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5" name="TextBox 11">
            <a:extLst>
              <a:ext uri="{FF2B5EF4-FFF2-40B4-BE49-F238E27FC236}">
                <a16:creationId xmlns:a16="http://schemas.microsoft.com/office/drawing/2014/main" id="{3C0DCA46-3ECA-B644-54A2-F1587968C5DA}"/>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6" name="直接连接符 15">
            <a:extLst>
              <a:ext uri="{FF2B5EF4-FFF2-40B4-BE49-F238E27FC236}">
                <a16:creationId xmlns:a16="http://schemas.microsoft.com/office/drawing/2014/main" id="{5F3C337C-CAED-1DD2-055A-B3C33D76A59E}"/>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灯片编号占位符 17">
            <a:extLst>
              <a:ext uri="{FF2B5EF4-FFF2-40B4-BE49-F238E27FC236}">
                <a16:creationId xmlns:a16="http://schemas.microsoft.com/office/drawing/2014/main" id="{02C814CF-34A2-3458-73CC-A8D852F0D82B}"/>
              </a:ext>
            </a:extLst>
          </p:cNvPr>
          <p:cNvSpPr>
            <a:spLocks noGrp="1"/>
          </p:cNvSpPr>
          <p:nvPr>
            <p:ph type="sldNum" sz="quarter" idx="12"/>
          </p:nvPr>
        </p:nvSpPr>
        <p:spPr/>
        <p:txBody>
          <a:bodyPr/>
          <a:lstStyle/>
          <a:p>
            <a:fld id="{A8537B7A-7510-410A-AA53-45D600DA0276}" type="slidenum">
              <a:rPr lang="zh-CN" altLang="en-US" smtClean="0"/>
              <a:t>7</a:t>
            </a:fld>
            <a:endParaRPr lang="zh-CN" altLang="en-US"/>
          </a:p>
        </p:txBody>
      </p:sp>
      <p:pic>
        <p:nvPicPr>
          <p:cNvPr id="17" name="图片 16">
            <a:extLst>
              <a:ext uri="{FF2B5EF4-FFF2-40B4-BE49-F238E27FC236}">
                <a16:creationId xmlns:a16="http://schemas.microsoft.com/office/drawing/2014/main" id="{6140218A-3D50-11FF-B82B-10AF918268B1}"/>
              </a:ext>
            </a:extLst>
          </p:cNvPr>
          <p:cNvPicPr>
            <a:picLocks noChangeAspect="1"/>
          </p:cNvPicPr>
          <p:nvPr/>
        </p:nvPicPr>
        <p:blipFill>
          <a:blip r:embed="rId4"/>
          <a:stretch>
            <a:fillRect/>
          </a:stretch>
        </p:blipFill>
        <p:spPr>
          <a:xfrm>
            <a:off x="373094" y="123418"/>
            <a:ext cx="2277509" cy="5451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1.3 </a:t>
            </a:r>
            <a:r>
              <a:rPr lang="zh-CN" altLang="en-US" dirty="0" smtClean="0">
                <a:sym typeface="+mn-lt"/>
              </a:rPr>
              <a:t>研究内容</a:t>
            </a:r>
            <a:endParaRPr lang="zh-CN" altLang="en-US" dirty="0">
              <a:sym typeface="+mn-lt"/>
            </a:endParaRPr>
          </a:p>
        </p:txBody>
      </p:sp>
      <p:grpSp>
        <p:nvGrpSpPr>
          <p:cNvPr id="2" name="powerpoint template design by DAJU_PPT正版来源小红书大橘PPT微信DAJU_PPT请勿抄袭搬运！盗版必究！"/>
          <p:cNvGrpSpPr/>
          <p:nvPr/>
        </p:nvGrpSpPr>
        <p:grpSpPr>
          <a:xfrm>
            <a:off x="1763643" y="1731147"/>
            <a:ext cx="1283075" cy="4860235"/>
            <a:chOff x="1763643" y="1731147"/>
            <a:chExt cx="1283075" cy="4860235"/>
          </a:xfrm>
          <a:solidFill>
            <a:schemeClr val="bg1">
              <a:lumMod val="85000"/>
            </a:schemeClr>
          </a:solidFill>
        </p:grpSpPr>
        <p:sp>
          <p:nvSpPr>
            <p:cNvPr id="37" name="powerpoint template design by DAJU_PPT正版来源小红书大橘PPT微信DAJU_PPT请勿抄袭搬运！盗版必究！-1"/>
            <p:cNvSpPr/>
            <p:nvPr/>
          </p:nvSpPr>
          <p:spPr>
            <a:xfrm rot="5400000">
              <a:off x="1763643" y="173114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8" name="powerpoint template design by DAJU_PPT正版来源小红书大橘PPT微信DAJU_PPT请勿抄袭搬运！盗版必究！-2"/>
            <p:cNvSpPr/>
            <p:nvPr/>
          </p:nvSpPr>
          <p:spPr>
            <a:xfrm rot="16200000" flipH="1">
              <a:off x="1763643" y="2922916"/>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9" name="powerpoint template design by DAJU_PPT正版来源小红书大橘PPT微信DAJU_PPT请勿抄袭搬运！盗版必究！-3"/>
            <p:cNvSpPr/>
            <p:nvPr/>
          </p:nvSpPr>
          <p:spPr>
            <a:xfrm rot="5400000">
              <a:off x="1763643" y="4116538"/>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0" name="powerpoint template design by DAJU_PPT正版来源小红书大橘PPT微信DAJU_PPT请勿抄袭搬运！盗版必究！-4"/>
            <p:cNvSpPr/>
            <p:nvPr/>
          </p:nvSpPr>
          <p:spPr>
            <a:xfrm rot="16200000" flipH="1">
              <a:off x="1763643" y="5308307"/>
              <a:ext cx="1283075" cy="1283075"/>
            </a:xfrm>
            <a:prstGeom prst="blockArc">
              <a:avLst>
                <a:gd name="adj1" fmla="val 10800000"/>
                <a:gd name="adj2" fmla="val 149699"/>
                <a:gd name="adj3" fmla="val 69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41" name="powerpoint template design by DAJU_PPT正版来源小红书大橘PPT微信DAJU_PPT请勿抄袭搬运！盗版必究！"/>
          <p:cNvSpPr/>
          <p:nvPr/>
        </p:nvSpPr>
        <p:spPr>
          <a:xfrm>
            <a:off x="1947980" y="1924496"/>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A.</a:t>
            </a:r>
            <a:endParaRPr lang="zh-CN" altLang="en-US" sz="3200" b="1" dirty="0">
              <a:cs typeface="+mn-ea"/>
              <a:sym typeface="+mn-lt"/>
            </a:endParaRPr>
          </a:p>
        </p:txBody>
      </p:sp>
      <p:sp>
        <p:nvSpPr>
          <p:cNvPr id="42" name="powerpoint template design by DAJU_PPT正版来源小红书大橘PPT微信DAJU_PPT请勿抄袭搬运！盗版必究！"/>
          <p:cNvSpPr/>
          <p:nvPr/>
        </p:nvSpPr>
        <p:spPr>
          <a:xfrm>
            <a:off x="1947980" y="3113658"/>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B.</a:t>
            </a:r>
            <a:endParaRPr lang="zh-CN" altLang="en-US" sz="3200" b="1" dirty="0">
              <a:cs typeface="+mn-ea"/>
              <a:sym typeface="+mn-lt"/>
            </a:endParaRPr>
          </a:p>
        </p:txBody>
      </p:sp>
      <p:sp>
        <p:nvSpPr>
          <p:cNvPr id="43" name="powerpoint template design by DAJU_PPT正版来源小红书大橘PPT微信DAJU_PPT请勿抄袭搬运！盗版必究！"/>
          <p:cNvSpPr/>
          <p:nvPr/>
        </p:nvSpPr>
        <p:spPr>
          <a:xfrm>
            <a:off x="1947980" y="4302820"/>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C.</a:t>
            </a:r>
            <a:endParaRPr lang="zh-CN" altLang="en-US" sz="3200" b="1" dirty="0">
              <a:cs typeface="+mn-ea"/>
              <a:sym typeface="+mn-lt"/>
            </a:endParaRPr>
          </a:p>
        </p:txBody>
      </p:sp>
      <p:sp>
        <p:nvSpPr>
          <p:cNvPr id="44" name="powerpoint template design by DAJU_PPT正版来源小红书大橘PPT微信DAJU_PPT请勿抄袭搬运！盗版必究！"/>
          <p:cNvSpPr/>
          <p:nvPr/>
        </p:nvSpPr>
        <p:spPr>
          <a:xfrm>
            <a:off x="1947980" y="549198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cs typeface="+mn-ea"/>
                <a:sym typeface="+mn-lt"/>
              </a:rPr>
              <a:t>D.</a:t>
            </a:r>
            <a:endParaRPr lang="zh-CN" altLang="en-US" sz="3200" b="1" dirty="0">
              <a:cs typeface="+mn-ea"/>
              <a:sym typeface="+mn-lt"/>
            </a:endParaRPr>
          </a:p>
        </p:txBody>
      </p:sp>
      <p:sp>
        <p:nvSpPr>
          <p:cNvPr id="45" name="powerpoint template design by DAJU_PPT正版来源小红书大橘PPT微信DAJU_PPT请勿抄袭搬运！盗版必究！"/>
          <p:cNvSpPr txBox="1"/>
          <p:nvPr/>
        </p:nvSpPr>
        <p:spPr>
          <a:xfrm>
            <a:off x="3387763" y="2064581"/>
            <a:ext cx="7966037" cy="640175"/>
          </a:xfrm>
          <a:prstGeom prst="rect">
            <a:avLst/>
          </a:prstGeom>
          <a:noFill/>
          <a:ln>
            <a:noFill/>
          </a:ln>
        </p:spPr>
        <p:txBody>
          <a:bodyPr wrap="square" lIns="0" tIns="0" rIns="0" bIns="0" rtlCol="0">
            <a:spAutoFit/>
          </a:bodyPr>
          <a:lstStyle/>
          <a:p>
            <a:pPr>
              <a:lnSpc>
                <a:spcPct val="130000"/>
              </a:lnSpc>
            </a:pPr>
            <a:r>
              <a:rPr lang="zh-CN" altLang="en-US" sz="1600" dirty="0">
                <a:cs typeface="+mn-ea"/>
                <a:sym typeface="+mn-lt"/>
              </a:rPr>
              <a:t>介绍了奥密克戎变体的传播特点、危害以及一些相关的防控措施，并分析了部分学者关于</a:t>
            </a:r>
            <a:r>
              <a:rPr lang="en-US" altLang="zh-CN" sz="1600" dirty="0">
                <a:cs typeface="+mn-ea"/>
                <a:sym typeface="+mn-lt"/>
              </a:rPr>
              <a:t>SIR</a:t>
            </a:r>
            <a:r>
              <a:rPr lang="zh-CN" altLang="en-US" sz="1600" dirty="0">
                <a:cs typeface="+mn-ea"/>
                <a:sym typeface="+mn-lt"/>
              </a:rPr>
              <a:t>基础传染病模型的研究。</a:t>
            </a:r>
            <a:endParaRPr lang="zh-CN" altLang="en-US" sz="1600" dirty="0">
              <a:cs typeface="+mn-ea"/>
              <a:sym typeface="+mn-lt"/>
            </a:endParaRPr>
          </a:p>
        </p:txBody>
      </p:sp>
      <p:sp>
        <p:nvSpPr>
          <p:cNvPr id="46" name="powerpoint template design by DAJU_PPT正版来源小红书大橘PPT微信DAJU_PPT请勿抄袭搬运！盗版必究！"/>
          <p:cNvSpPr txBox="1"/>
          <p:nvPr/>
        </p:nvSpPr>
        <p:spPr>
          <a:xfrm>
            <a:off x="3387763" y="3253743"/>
            <a:ext cx="7966037" cy="640175"/>
          </a:xfrm>
          <a:prstGeom prst="rect">
            <a:avLst/>
          </a:prstGeom>
          <a:noFill/>
          <a:ln>
            <a:noFill/>
          </a:ln>
        </p:spPr>
        <p:txBody>
          <a:bodyPr wrap="square" lIns="0" tIns="0" rIns="0" bIns="0" rtlCol="0">
            <a:spAutoFit/>
          </a:bodyPr>
          <a:lstStyle/>
          <a:p>
            <a:pPr>
              <a:lnSpc>
                <a:spcPct val="130000"/>
              </a:lnSpc>
            </a:pPr>
            <a:r>
              <a:rPr lang="zh-CN" altLang="en-US" sz="1600" dirty="0">
                <a:cs typeface="+mn-ea"/>
                <a:sym typeface="+mn-lt"/>
              </a:rPr>
              <a:t>建立模型，首先建立带有潜伏者的 </a:t>
            </a:r>
            <a:r>
              <a:rPr lang="en-US" altLang="zh-CN" sz="1600" dirty="0">
                <a:cs typeface="+mn-ea"/>
                <a:sym typeface="+mn-lt"/>
              </a:rPr>
              <a:t>SEIR </a:t>
            </a:r>
            <a:r>
              <a:rPr lang="zh-CN" altLang="en-US" sz="1600" dirty="0">
                <a:cs typeface="+mn-ea"/>
                <a:sym typeface="+mn-lt"/>
              </a:rPr>
              <a:t>模型，其次为了研究人群的福利水平，我们建立了效用模型来表达其获得的效用，并由于控制策略的原因对效用中的参数进行约束设定。</a:t>
            </a:r>
            <a:endParaRPr lang="zh-CN" altLang="en-US" sz="1600" dirty="0">
              <a:cs typeface="+mn-ea"/>
              <a:sym typeface="+mn-lt"/>
            </a:endParaRPr>
          </a:p>
        </p:txBody>
      </p:sp>
      <p:sp>
        <p:nvSpPr>
          <p:cNvPr id="47" name="powerpoint template design by DAJU_PPT正版来源小红书大橘PPT微信DAJU_PPT请勿抄袭搬运！盗版必究！"/>
          <p:cNvSpPr txBox="1"/>
          <p:nvPr/>
        </p:nvSpPr>
        <p:spPr>
          <a:xfrm>
            <a:off x="3387763" y="4442905"/>
            <a:ext cx="7966037" cy="640175"/>
          </a:xfrm>
          <a:prstGeom prst="rect">
            <a:avLst/>
          </a:prstGeom>
          <a:noFill/>
          <a:ln>
            <a:noFill/>
          </a:ln>
        </p:spPr>
        <p:txBody>
          <a:bodyPr wrap="square" lIns="0" tIns="0" rIns="0" bIns="0" rtlCol="0">
            <a:spAutoFit/>
          </a:bodyPr>
          <a:lstStyle/>
          <a:p>
            <a:pPr>
              <a:lnSpc>
                <a:spcPct val="130000"/>
              </a:lnSpc>
            </a:pPr>
            <a:r>
              <a:rPr lang="zh-CN" altLang="en-US" sz="1600" dirty="0">
                <a:cs typeface="+mn-ea"/>
                <a:sym typeface="+mn-lt"/>
              </a:rPr>
              <a:t>求解模型，通过过</a:t>
            </a:r>
            <a:r>
              <a:rPr lang="en-US" altLang="zh-CN" sz="1600" dirty="0">
                <a:cs typeface="+mn-ea"/>
                <a:sym typeface="+mn-lt"/>
              </a:rPr>
              <a:t>KKT</a:t>
            </a:r>
            <a:r>
              <a:rPr lang="zh-CN" altLang="en-US" sz="1600" dirty="0">
                <a:cs typeface="+mn-ea"/>
                <a:sym typeface="+mn-lt"/>
              </a:rPr>
              <a:t>条件计算出每类人群的最大效用，然后通过给定控制水平将该问题转为最优控制问题。使用</a:t>
            </a:r>
            <a:r>
              <a:rPr lang="en-US" altLang="zh-CN" sz="1600" dirty="0" err="1">
                <a:cs typeface="+mn-ea"/>
                <a:sym typeface="+mn-lt"/>
              </a:rPr>
              <a:t>Matlab</a:t>
            </a:r>
            <a:r>
              <a:rPr lang="zh-CN" altLang="en-US" sz="1600" dirty="0">
                <a:cs typeface="+mn-ea"/>
                <a:sym typeface="+mn-lt"/>
              </a:rPr>
              <a:t>工具箱</a:t>
            </a:r>
            <a:r>
              <a:rPr lang="en-US" altLang="zh-CN" sz="1600" dirty="0" err="1">
                <a:cs typeface="+mn-ea"/>
                <a:sym typeface="+mn-lt"/>
              </a:rPr>
              <a:t>fmincon</a:t>
            </a:r>
            <a:r>
              <a:rPr lang="zh-CN" altLang="en-US" sz="1600" dirty="0">
                <a:cs typeface="+mn-ea"/>
                <a:sym typeface="+mn-lt"/>
              </a:rPr>
              <a:t>函数中的内点法进行求解。</a:t>
            </a:r>
            <a:endParaRPr lang="zh-CN" altLang="en-US" sz="1600" dirty="0">
              <a:cs typeface="+mn-ea"/>
              <a:sym typeface="+mn-lt"/>
            </a:endParaRPr>
          </a:p>
        </p:txBody>
      </p:sp>
      <p:sp>
        <p:nvSpPr>
          <p:cNvPr id="48" name="powerpoint template design by DAJU_PPT正版来源小红书大橘PPT微信DAJU_PPT请勿抄袭搬运！盗版必究！"/>
          <p:cNvSpPr txBox="1"/>
          <p:nvPr/>
        </p:nvSpPr>
        <p:spPr>
          <a:xfrm>
            <a:off x="3387763" y="5713023"/>
            <a:ext cx="7572337" cy="288477"/>
          </a:xfrm>
          <a:prstGeom prst="rect">
            <a:avLst/>
          </a:prstGeom>
          <a:noFill/>
          <a:ln>
            <a:noFill/>
          </a:ln>
        </p:spPr>
        <p:txBody>
          <a:bodyPr wrap="square" lIns="0" tIns="0" rIns="0" bIns="0" rtlCol="0">
            <a:spAutoFit/>
          </a:bodyPr>
          <a:lstStyle/>
          <a:p>
            <a:pPr>
              <a:lnSpc>
                <a:spcPct val="130000"/>
              </a:lnSpc>
            </a:pPr>
            <a:r>
              <a:rPr lang="zh-CN" altLang="en-US" sz="1600" dirty="0">
                <a:cs typeface="+mn-ea"/>
                <a:sym typeface="+mn-lt"/>
              </a:rPr>
              <a:t>对本文工作的总结和展望，并分析了一些奥密克戎病毒传播过程中可能面临的问题。</a:t>
            </a:r>
            <a:endParaRPr lang="zh-CN" altLang="en-US" sz="1600" dirty="0">
              <a:cs typeface="+mn-ea"/>
              <a:sym typeface="+mn-lt"/>
            </a:endParaRPr>
          </a:p>
        </p:txBody>
      </p:sp>
      <p:pic>
        <p:nvPicPr>
          <p:cNvPr id="3" name="图片 2">
            <a:extLst>
              <a:ext uri="{FF2B5EF4-FFF2-40B4-BE49-F238E27FC236}">
                <a16:creationId xmlns:a16="http://schemas.microsoft.com/office/drawing/2014/main" id="{FC841F44-FAF5-819B-6EDB-F63F4E0ECAAA}"/>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4" name="矩形 4">
            <a:extLst>
              <a:ext uri="{FF2B5EF4-FFF2-40B4-BE49-F238E27FC236}">
                <a16:creationId xmlns:a16="http://schemas.microsoft.com/office/drawing/2014/main" id="{03C3C7F8-8454-7C21-2BFF-3F222823340E}"/>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5" name="直接连接符 4">
            <a:extLst>
              <a:ext uri="{FF2B5EF4-FFF2-40B4-BE49-F238E27FC236}">
                <a16:creationId xmlns:a16="http://schemas.microsoft.com/office/drawing/2014/main" id="{392AD6E9-0450-49F3-4A0C-2349F9AB7E0A}"/>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0C3E234B-70E4-3C94-275E-D510E377F2DC}"/>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7" name="直接连接符 6">
            <a:extLst>
              <a:ext uri="{FF2B5EF4-FFF2-40B4-BE49-F238E27FC236}">
                <a16:creationId xmlns:a16="http://schemas.microsoft.com/office/drawing/2014/main" id="{843A127C-4FEE-3572-37EF-608D2CC1062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3799B72-5504-863E-61B7-BA9E7D0096E7}"/>
              </a:ext>
            </a:extLst>
          </p:cNvPr>
          <p:cNvSpPr txBox="1"/>
          <p:nvPr/>
        </p:nvSpPr>
        <p:spPr>
          <a:xfrm>
            <a:off x="3162234"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绪论</a:t>
            </a:r>
            <a:endParaRPr lang="zh-CN" altLang="en-US" sz="2000" dirty="0">
              <a:sym typeface="+mn-lt"/>
            </a:endParaRPr>
          </a:p>
        </p:txBody>
      </p:sp>
      <p:sp>
        <p:nvSpPr>
          <p:cNvPr id="9" name="TextBox 7">
            <a:extLst>
              <a:ext uri="{FF2B5EF4-FFF2-40B4-BE49-F238E27FC236}">
                <a16:creationId xmlns:a16="http://schemas.microsoft.com/office/drawing/2014/main" id="{EFDCDFA3-7B31-13AD-F548-C648FD4AEA1A}"/>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10" name="TextBox 9">
            <a:extLst>
              <a:ext uri="{FF2B5EF4-FFF2-40B4-BE49-F238E27FC236}">
                <a16:creationId xmlns:a16="http://schemas.microsoft.com/office/drawing/2014/main" id="{4C50AAF5-70C8-C29A-EE6A-0FB7EBFE6DB4}"/>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1" name="TextBox 10">
            <a:extLst>
              <a:ext uri="{FF2B5EF4-FFF2-40B4-BE49-F238E27FC236}">
                <a16:creationId xmlns:a16="http://schemas.microsoft.com/office/drawing/2014/main" id="{14CAC8F5-FD7E-94B7-7834-6C8316B07F70}"/>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2" name="TextBox 11">
            <a:extLst>
              <a:ext uri="{FF2B5EF4-FFF2-40B4-BE49-F238E27FC236}">
                <a16:creationId xmlns:a16="http://schemas.microsoft.com/office/drawing/2014/main" id="{018E1E32-6FB6-86D9-4770-331E64F8F104}"/>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3" name="直接连接符 12">
            <a:extLst>
              <a:ext uri="{FF2B5EF4-FFF2-40B4-BE49-F238E27FC236}">
                <a16:creationId xmlns:a16="http://schemas.microsoft.com/office/drawing/2014/main" id="{9FC4F9BF-0054-0F8B-98C1-348791BAF0F4}"/>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a:extLst>
              <a:ext uri="{FF2B5EF4-FFF2-40B4-BE49-F238E27FC236}">
                <a16:creationId xmlns:a16="http://schemas.microsoft.com/office/drawing/2014/main" id="{FF0ECCE0-E4C3-9597-66C1-00CFF33DE3DB}"/>
              </a:ext>
            </a:extLst>
          </p:cNvPr>
          <p:cNvSpPr>
            <a:spLocks noGrp="1"/>
          </p:cNvSpPr>
          <p:nvPr>
            <p:ph type="sldNum" sz="quarter" idx="12"/>
          </p:nvPr>
        </p:nvSpPr>
        <p:spPr/>
        <p:txBody>
          <a:bodyPr/>
          <a:lstStyle/>
          <a:p>
            <a:fld id="{A8537B7A-7510-410A-AA53-45D600DA0276}" type="slidenum">
              <a:rPr lang="zh-CN" altLang="en-US" smtClean="0"/>
              <a:t>8</a:t>
            </a:fld>
            <a:endParaRPr lang="zh-CN" altLang="en-US"/>
          </a:p>
        </p:txBody>
      </p:sp>
      <p:pic>
        <p:nvPicPr>
          <p:cNvPr id="14" name="图片 13">
            <a:extLst>
              <a:ext uri="{FF2B5EF4-FFF2-40B4-BE49-F238E27FC236}">
                <a16:creationId xmlns:a16="http://schemas.microsoft.com/office/drawing/2014/main" id="{7101C407-94CF-7798-A7F1-07DD84A7570E}"/>
              </a:ext>
            </a:extLst>
          </p:cNvPr>
          <p:cNvPicPr>
            <a:picLocks noChangeAspect="1"/>
          </p:cNvPicPr>
          <p:nvPr/>
        </p:nvPicPr>
        <p:blipFill>
          <a:blip r:embed="rId4"/>
          <a:stretch>
            <a:fillRect/>
          </a:stretch>
        </p:blipFill>
        <p:spPr>
          <a:xfrm>
            <a:off x="373094" y="123418"/>
            <a:ext cx="2277509" cy="5451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powerpoint template design by DAJU_PPT正版来源小红书大橘PPT微信DAJU_PPT请勿抄袭搬运！盗版必究！"/>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powerpoint template design by DAJU_PPT正版来源小红书大橘PPT微信DAJU_PPT请勿抄袭搬运！盗版必究！"/>
          <p:cNvSpPr txBox="1"/>
          <p:nvPr/>
        </p:nvSpPr>
        <p:spPr>
          <a:xfrm>
            <a:off x="473580" y="1108968"/>
            <a:ext cx="3804662" cy="404714"/>
          </a:xfrm>
          <a:prstGeom prst="rect">
            <a:avLst/>
          </a:prstGeom>
          <a:noFill/>
        </p:spPr>
        <p:txBody>
          <a:bodyPr wrap="square" lIns="0" tIns="48000" rIns="0" bIns="48000" rtlCol="0">
            <a:spAutoFit/>
          </a:bodyPr>
          <a:lstStyle>
            <a:defPPr>
              <a:defRPr lang="zh-CN"/>
            </a:defPPr>
            <a:lvl1pPr>
              <a:defRPr sz="2000" b="1">
                <a:solidFill>
                  <a:schemeClr val="accent1"/>
                </a:solidFill>
                <a:latin typeface="+mj-ea"/>
                <a:ea typeface="+mj-ea"/>
                <a:cs typeface="+mn-ea"/>
              </a:defRPr>
            </a:lvl1pPr>
          </a:lstStyle>
          <a:p>
            <a:r>
              <a:rPr lang="en-US" altLang="zh-CN" dirty="0" smtClean="0">
                <a:sym typeface="+mn-lt"/>
              </a:rPr>
              <a:t>1.3 </a:t>
            </a:r>
            <a:r>
              <a:rPr lang="zh-CN" altLang="en-US" dirty="0" smtClean="0">
                <a:sym typeface="+mn-lt"/>
              </a:rPr>
              <a:t>研究内容</a:t>
            </a:r>
            <a:endParaRPr lang="zh-CN" altLang="en-US" dirty="0">
              <a:sym typeface="+mn-lt"/>
            </a:endParaRPr>
          </a:p>
        </p:txBody>
      </p:sp>
      <p:pic>
        <p:nvPicPr>
          <p:cNvPr id="3" name="图片 2">
            <a:extLst>
              <a:ext uri="{FF2B5EF4-FFF2-40B4-BE49-F238E27FC236}">
                <a16:creationId xmlns:a16="http://schemas.microsoft.com/office/drawing/2014/main" id="{FC841F44-FAF5-819B-6EDB-F63F4E0ECAAA}"/>
              </a:ext>
            </a:extLst>
          </p:cNvPr>
          <p:cNvPicPr>
            <a:picLocks noChangeAspect="1"/>
          </p:cNvPicPr>
          <p:nvPr/>
        </p:nvPicPr>
        <p:blipFill>
          <a:blip r:embed="rId3"/>
          <a:srcRect l="1846" t="20405" r="1846"/>
          <a:stretch>
            <a:fillRect/>
          </a:stretch>
        </p:blipFill>
        <p:spPr>
          <a:xfrm>
            <a:off x="0" y="1"/>
            <a:ext cx="12192000" cy="944689"/>
          </a:xfrm>
          <a:custGeom>
            <a:avLst/>
            <a:gdLst>
              <a:gd name="connsiteX0" fmla="*/ 0 w 12192000"/>
              <a:gd name="connsiteY0" fmla="*/ 0 h 944689"/>
              <a:gd name="connsiteX1" fmla="*/ 12192000 w 12192000"/>
              <a:gd name="connsiteY1" fmla="*/ 0 h 944689"/>
              <a:gd name="connsiteX2" fmla="*/ 12192000 w 12192000"/>
              <a:gd name="connsiteY2" fmla="*/ 944689 h 944689"/>
              <a:gd name="connsiteX3" fmla="*/ 0 w 12192000"/>
              <a:gd name="connsiteY3" fmla="*/ 944689 h 944689"/>
            </a:gdLst>
            <a:ahLst/>
            <a:cxnLst>
              <a:cxn ang="0">
                <a:pos x="connsiteX0" y="connsiteY0"/>
              </a:cxn>
              <a:cxn ang="0">
                <a:pos x="connsiteX1" y="connsiteY1"/>
              </a:cxn>
              <a:cxn ang="0">
                <a:pos x="connsiteX2" y="connsiteY2"/>
              </a:cxn>
              <a:cxn ang="0">
                <a:pos x="connsiteX3" y="connsiteY3"/>
              </a:cxn>
            </a:cxnLst>
            <a:rect l="l" t="t" r="r" b="b"/>
            <a:pathLst>
              <a:path w="12192000" h="944689">
                <a:moveTo>
                  <a:pt x="0" y="0"/>
                </a:moveTo>
                <a:lnTo>
                  <a:pt x="12192000" y="0"/>
                </a:lnTo>
                <a:lnTo>
                  <a:pt x="12192000" y="944689"/>
                </a:lnTo>
                <a:lnTo>
                  <a:pt x="0" y="944689"/>
                </a:lnTo>
                <a:close/>
              </a:path>
            </a:pathLst>
          </a:custGeom>
        </p:spPr>
      </p:pic>
      <p:sp>
        <p:nvSpPr>
          <p:cNvPr id="4" name="矩形 4">
            <a:extLst>
              <a:ext uri="{FF2B5EF4-FFF2-40B4-BE49-F238E27FC236}">
                <a16:creationId xmlns:a16="http://schemas.microsoft.com/office/drawing/2014/main" id="{03C3C7F8-8454-7C21-2BFF-3F222823340E}"/>
              </a:ext>
            </a:extLst>
          </p:cNvPr>
          <p:cNvSpPr/>
          <p:nvPr/>
        </p:nvSpPr>
        <p:spPr>
          <a:xfrm>
            <a:off x="0" y="0"/>
            <a:ext cx="12192000" cy="792000"/>
          </a:xfrm>
          <a:prstGeom prst="rect">
            <a:avLst/>
          </a:prstGeom>
          <a:solidFill>
            <a:srgbClr val="FAFA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880" dirty="0">
              <a:cs typeface="+mn-ea"/>
              <a:sym typeface="+mn-lt"/>
            </a:endParaRPr>
          </a:p>
        </p:txBody>
      </p:sp>
      <p:cxnSp>
        <p:nvCxnSpPr>
          <p:cNvPr id="5" name="直接连接符 4">
            <a:extLst>
              <a:ext uri="{FF2B5EF4-FFF2-40B4-BE49-F238E27FC236}">
                <a16:creationId xmlns:a16="http://schemas.microsoft.com/office/drawing/2014/main" id="{392AD6E9-0450-49F3-4A0C-2349F9AB7E0A}"/>
              </a:ext>
            </a:extLst>
          </p:cNvPr>
          <p:cNvCxnSpPr/>
          <p:nvPr/>
        </p:nvCxnSpPr>
        <p:spPr>
          <a:xfrm>
            <a:off x="8445634"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0C3E234B-70E4-3C94-275E-D510E377F2DC}"/>
              </a:ext>
            </a:extLst>
          </p:cNvPr>
          <p:cNvSpPr/>
          <p:nvPr/>
        </p:nvSpPr>
        <p:spPr>
          <a:xfrm>
            <a:off x="3167212" y="0"/>
            <a:ext cx="175947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2400" b="1">
              <a:solidFill>
                <a:schemeClr val="bg1"/>
              </a:solidFill>
              <a:cs typeface="+mn-ea"/>
              <a:sym typeface="+mn-lt"/>
            </a:endParaRPr>
          </a:p>
        </p:txBody>
      </p:sp>
      <p:cxnSp>
        <p:nvCxnSpPr>
          <p:cNvPr id="7" name="直接连接符 6">
            <a:extLst>
              <a:ext uri="{FF2B5EF4-FFF2-40B4-BE49-F238E27FC236}">
                <a16:creationId xmlns:a16="http://schemas.microsoft.com/office/drawing/2014/main" id="{843A127C-4FEE-3572-37EF-608D2CC10629}"/>
              </a:ext>
            </a:extLst>
          </p:cNvPr>
          <p:cNvCxnSpPr/>
          <p:nvPr/>
        </p:nvCxnSpPr>
        <p:spPr>
          <a:xfrm>
            <a:off x="1020510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3799B72-5504-863E-61B7-BA9E7D0096E7}"/>
              </a:ext>
            </a:extLst>
          </p:cNvPr>
          <p:cNvSpPr txBox="1"/>
          <p:nvPr/>
        </p:nvSpPr>
        <p:spPr>
          <a:xfrm>
            <a:off x="3162234" y="185126"/>
            <a:ext cx="1769430" cy="404714"/>
          </a:xfrm>
          <a:prstGeom prst="rect">
            <a:avLst/>
          </a:prstGeom>
          <a:noFill/>
        </p:spPr>
        <p:txBody>
          <a:bodyPr wrap="square" lIns="0" tIns="48000" rIns="0" bIns="48000" rtlCol="0" anchor="ctr" anchorCtr="0">
            <a:spAutoFit/>
          </a:bodyPr>
          <a:lstStyle>
            <a:defPPr>
              <a:defRPr lang="zh-CN"/>
            </a:defPPr>
            <a:lvl1pPr algn="ctr">
              <a:defRPr sz="1600" b="1">
                <a:solidFill>
                  <a:schemeClr val="bg1"/>
                </a:solidFill>
                <a:cs typeface="+mn-ea"/>
              </a:defRPr>
            </a:lvl1pPr>
          </a:lstStyle>
          <a:p>
            <a:r>
              <a:rPr lang="zh-CN" altLang="en-US" sz="2000" dirty="0" smtClean="0">
                <a:sym typeface="+mn-lt"/>
              </a:rPr>
              <a:t>绪论</a:t>
            </a:r>
            <a:endParaRPr lang="zh-CN" altLang="en-US" sz="2000" dirty="0">
              <a:sym typeface="+mn-lt"/>
            </a:endParaRPr>
          </a:p>
        </p:txBody>
      </p:sp>
      <p:sp>
        <p:nvSpPr>
          <p:cNvPr id="9" name="TextBox 7">
            <a:extLst>
              <a:ext uri="{FF2B5EF4-FFF2-40B4-BE49-F238E27FC236}">
                <a16:creationId xmlns:a16="http://schemas.microsoft.com/office/drawing/2014/main" id="{EFDCDFA3-7B31-13AD-F548-C648FD4AEA1A}"/>
              </a:ext>
            </a:extLst>
          </p:cNvPr>
          <p:cNvSpPr txBox="1"/>
          <p:nvPr/>
        </p:nvSpPr>
        <p:spPr>
          <a:xfrm>
            <a:off x="4921708"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扩展</a:t>
            </a:r>
            <a:r>
              <a:rPr lang="en-US" altLang="zh-CN" sz="1600" dirty="0" smtClean="0">
                <a:solidFill>
                  <a:schemeClr val="tx1">
                    <a:lumMod val="50000"/>
                    <a:lumOff val="50000"/>
                  </a:schemeClr>
                </a:solidFill>
                <a:cs typeface="+mn-ea"/>
                <a:sym typeface="+mn-lt"/>
              </a:rPr>
              <a:t>SEIR</a:t>
            </a:r>
            <a:r>
              <a:rPr lang="zh-CN" altLang="en-US" sz="1600" dirty="0" smtClean="0">
                <a:solidFill>
                  <a:schemeClr val="tx1">
                    <a:lumMod val="50000"/>
                    <a:lumOff val="50000"/>
                  </a:schemeClr>
                </a:solidFill>
                <a:cs typeface="+mn-ea"/>
                <a:sym typeface="+mn-lt"/>
              </a:rPr>
              <a:t>宏观模型</a:t>
            </a:r>
            <a:endParaRPr lang="zh-CN" altLang="en-US" sz="1600" dirty="0">
              <a:solidFill>
                <a:schemeClr val="tx1">
                  <a:lumMod val="50000"/>
                  <a:lumOff val="50000"/>
                </a:schemeClr>
              </a:solidFill>
              <a:cs typeface="+mn-ea"/>
              <a:sym typeface="+mn-lt"/>
            </a:endParaRPr>
          </a:p>
        </p:txBody>
      </p:sp>
      <p:sp>
        <p:nvSpPr>
          <p:cNvPr id="10" name="TextBox 9">
            <a:extLst>
              <a:ext uri="{FF2B5EF4-FFF2-40B4-BE49-F238E27FC236}">
                <a16:creationId xmlns:a16="http://schemas.microsoft.com/office/drawing/2014/main" id="{4C50AAF5-70C8-C29A-EE6A-0FB7EBFE6DB4}"/>
              </a:ext>
            </a:extLst>
          </p:cNvPr>
          <p:cNvSpPr txBox="1"/>
          <p:nvPr/>
        </p:nvSpPr>
        <p:spPr>
          <a:xfrm>
            <a:off x="6681182"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模型求解</a:t>
            </a:r>
            <a:endParaRPr lang="zh-CN" altLang="en-US" sz="1600" dirty="0">
              <a:solidFill>
                <a:schemeClr val="tx1">
                  <a:lumMod val="50000"/>
                  <a:lumOff val="50000"/>
                </a:schemeClr>
              </a:solidFill>
              <a:cs typeface="+mn-ea"/>
              <a:sym typeface="+mn-lt"/>
            </a:endParaRPr>
          </a:p>
        </p:txBody>
      </p:sp>
      <p:sp>
        <p:nvSpPr>
          <p:cNvPr id="11" name="TextBox 10">
            <a:extLst>
              <a:ext uri="{FF2B5EF4-FFF2-40B4-BE49-F238E27FC236}">
                <a16:creationId xmlns:a16="http://schemas.microsoft.com/office/drawing/2014/main" id="{14CAC8F5-FD7E-94B7-7834-6C8316B07F70}"/>
              </a:ext>
            </a:extLst>
          </p:cNvPr>
          <p:cNvSpPr txBox="1"/>
          <p:nvPr/>
        </p:nvSpPr>
        <p:spPr>
          <a:xfrm>
            <a:off x="8440656" y="215904"/>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全文总结</a:t>
            </a:r>
            <a:endParaRPr lang="zh-CN" altLang="en-US" sz="1600" dirty="0">
              <a:solidFill>
                <a:schemeClr val="tx1">
                  <a:lumMod val="50000"/>
                  <a:lumOff val="50000"/>
                </a:schemeClr>
              </a:solidFill>
              <a:cs typeface="+mn-ea"/>
              <a:sym typeface="+mn-lt"/>
            </a:endParaRPr>
          </a:p>
        </p:txBody>
      </p:sp>
      <p:sp>
        <p:nvSpPr>
          <p:cNvPr id="12" name="TextBox 11">
            <a:extLst>
              <a:ext uri="{FF2B5EF4-FFF2-40B4-BE49-F238E27FC236}">
                <a16:creationId xmlns:a16="http://schemas.microsoft.com/office/drawing/2014/main" id="{018E1E32-6FB6-86D9-4770-331E64F8F104}"/>
              </a:ext>
            </a:extLst>
          </p:cNvPr>
          <p:cNvSpPr txBox="1"/>
          <p:nvPr/>
        </p:nvSpPr>
        <p:spPr>
          <a:xfrm>
            <a:off x="10200131" y="215903"/>
            <a:ext cx="1769430" cy="343159"/>
          </a:xfrm>
          <a:prstGeom prst="rect">
            <a:avLst/>
          </a:prstGeom>
          <a:noFill/>
        </p:spPr>
        <p:txBody>
          <a:bodyPr wrap="square" lIns="0" tIns="48000" rIns="0" bIns="48000" rtlCol="0" anchor="ctr" anchorCtr="0">
            <a:spAutoFit/>
          </a:bodyPr>
          <a:lstStyle/>
          <a:p>
            <a:pPr algn="ctr"/>
            <a:r>
              <a:rPr lang="zh-CN" altLang="en-US" sz="1600" dirty="0" smtClean="0">
                <a:solidFill>
                  <a:schemeClr val="tx1">
                    <a:lumMod val="50000"/>
                    <a:lumOff val="50000"/>
                  </a:schemeClr>
                </a:solidFill>
                <a:cs typeface="+mn-ea"/>
                <a:sym typeface="+mn-lt"/>
              </a:rPr>
              <a:t>后续工作展望</a:t>
            </a:r>
            <a:endParaRPr lang="zh-CN" altLang="en-US" sz="1600" dirty="0">
              <a:solidFill>
                <a:schemeClr val="tx1">
                  <a:lumMod val="50000"/>
                  <a:lumOff val="50000"/>
                </a:schemeClr>
              </a:solidFill>
              <a:cs typeface="+mn-ea"/>
              <a:sym typeface="+mn-lt"/>
            </a:endParaRPr>
          </a:p>
        </p:txBody>
      </p:sp>
      <p:cxnSp>
        <p:nvCxnSpPr>
          <p:cNvPr id="13" name="直接连接符 12">
            <a:extLst>
              <a:ext uri="{FF2B5EF4-FFF2-40B4-BE49-F238E27FC236}">
                <a16:creationId xmlns:a16="http://schemas.microsoft.com/office/drawing/2014/main" id="{9FC4F9BF-0054-0F8B-98C1-348791BAF0F4}"/>
              </a:ext>
            </a:extLst>
          </p:cNvPr>
          <p:cNvCxnSpPr/>
          <p:nvPr/>
        </p:nvCxnSpPr>
        <p:spPr>
          <a:xfrm>
            <a:off x="668616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灯片编号占位符 14">
            <a:extLst>
              <a:ext uri="{FF2B5EF4-FFF2-40B4-BE49-F238E27FC236}">
                <a16:creationId xmlns:a16="http://schemas.microsoft.com/office/drawing/2014/main" id="{FF0ECCE0-E4C3-9597-66C1-00CFF33DE3DB}"/>
              </a:ext>
            </a:extLst>
          </p:cNvPr>
          <p:cNvSpPr>
            <a:spLocks noGrp="1"/>
          </p:cNvSpPr>
          <p:nvPr>
            <p:ph type="sldNum" sz="quarter" idx="12"/>
          </p:nvPr>
        </p:nvSpPr>
        <p:spPr/>
        <p:txBody>
          <a:bodyPr/>
          <a:lstStyle/>
          <a:p>
            <a:fld id="{A8537B7A-7510-410A-AA53-45D600DA0276}" type="slidenum">
              <a:rPr lang="zh-CN" altLang="en-US" smtClean="0"/>
              <a:t>9</a:t>
            </a:fld>
            <a:endParaRPr lang="zh-CN" altLang="en-US"/>
          </a:p>
        </p:txBody>
      </p:sp>
      <p:pic>
        <p:nvPicPr>
          <p:cNvPr id="14" name="图片 13">
            <a:extLst>
              <a:ext uri="{FF2B5EF4-FFF2-40B4-BE49-F238E27FC236}">
                <a16:creationId xmlns:a16="http://schemas.microsoft.com/office/drawing/2014/main" id="{7101C407-94CF-7798-A7F1-07DD84A7570E}"/>
              </a:ext>
            </a:extLst>
          </p:cNvPr>
          <p:cNvPicPr>
            <a:picLocks noChangeAspect="1"/>
          </p:cNvPicPr>
          <p:nvPr/>
        </p:nvPicPr>
        <p:blipFill>
          <a:blip r:embed="rId4"/>
          <a:stretch>
            <a:fillRect/>
          </a:stretch>
        </p:blipFill>
        <p:spPr>
          <a:xfrm>
            <a:off x="373094" y="123418"/>
            <a:ext cx="2277509" cy="545165"/>
          </a:xfrm>
          <a:prstGeom prst="rect">
            <a:avLst/>
          </a:prstGeom>
        </p:spPr>
      </p:pic>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l="1074" t="14629" r="86" b="14629"/>
          <a:stretch/>
        </p:blipFill>
        <p:spPr>
          <a:xfrm>
            <a:off x="3561647" y="1401840"/>
            <a:ext cx="5475105" cy="5228725"/>
          </a:xfrm>
          <a:prstGeom prst="rect">
            <a:avLst/>
          </a:prstGeom>
        </p:spPr>
      </p:pic>
    </p:spTree>
    <p:extLst>
      <p:ext uri="{BB962C8B-B14F-4D97-AF65-F5344CB8AC3E}">
        <p14:creationId xmlns:p14="http://schemas.microsoft.com/office/powerpoint/2010/main" val="1861533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F71E22A-A127-440C-9009-65AE8CB2A96D"/>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MK7pko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wrumSg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DCu6ZKa+E74LwCAABaCgAAIQAAAHVuaXZlcnNhbC9mbGFzaF9za2luX3NldHRpbmdzLnhtbJVWbU/bMBD+vl9Rdd8Jey2TTCUonYTEBhqI705yTaw6dmQ7Zf338yux26TNckLCd8/jO98bILklbPlhNkMFp1w8g1KEVdJogm5Gyut53inF2UXBmQKmLhgXDabz5cef9kOZRZ5j8R2IqZwNLqB3s7DfFIr38W1hZIxQ8KbFbP/AK36R42JbCd6x8mxo9b4FQQnbauTlj8VqPeqAEqnuFTRJTOsrI9MorQApwYT0fW3kLIviHGjwdGm/iZze1enXH9B2RBJlaTefjIzRWlxBmuSrGyPjeKZvT6uyMHKaoOCv0tAvn42MQineg0gvv/tqZJTB2679nx5pBa9MQlPO6SK+cyjHpR4/E9WlkbME8yDj6GwVfHrsW+8ikP81nntkxlVw+mTyerAQTNFzCkslOkBZODmbrPnbY6f0fMByg6nUgFjVg5500E+4k+GaVNfj/sAbYWUE8ooe8cpp18DKxRsBU32PX61u7aqI43vXRQEK2HllFGGv7JG/dVqPkJGyRz5TUsIjo/sj+KHFcUKJb7Ev5unsayswrI8hX+EUrMbTgxlcGbn2ioBpeAlLsw70ssaKcPZCGjDFQ5k1uciyo9AQwztSWcYvg8v39k0SZQcG33DD7YUUURSGus6Gqnd1HLk5pj3pa5o2pfvT0D/RnWdKb/LrOVYKF3WjXyvnM8/To6KdzLNhhk8OiHu24RHH+h4jNVhsQbxwTqe6YVyBnHo9dwM2BkdZlAOUDScZ+UuGss+6Jgex1kUjEJon1TlcTaqa6h/1SuANymD0ZRmxOqqq9X0Mk/fmjBS+BQCLog4N4A7O0nRUEQo7CAsgUtgXjz0NSd2jY+12ox5go+I94TUHHRkBopb0+6JvlRiXGgYIrzquYYazTGh7hXNpn5bMf1jF/RglyznsNNN8sXun8M2U3KztxznUSvM/5T9QSwMEFAACAAgAwrum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wrumSjv7U0+dAQAAJAYAAB8AAAB1bml2ZXJzYWwvaHRtbF9za2luX3NldHRpbmdzLmpzjZRNb4MwDIbv/RUou05V99ltt2rtpEk9TFpv0w6BuhQ1xFEIrKzqfx9OvwiEtfGFvDx6HRviTS+oFotY8BJs7LPdf7h7qwFpRudw7eqiQ09JZ0pDBtJwk6CcJSmIRAJrkMXB4ShvT4TPn0nrHZafIplDVvNjSG8WXGR1XHkstEfLPFrh0X482tqX+NepbF/VrqJat8PcGJT9CKWpWtWXqFNuGXb1Zle9wAaMBegz6IJH4JgO7eoiT44PQ4o6F2GquCynGGM/5NEq1pjLeVf+ZalAVx98tQMGz8PXiWMnksy8G0ibiSdPFN0k/VQZ7PM+Tii8sOAhiJrvwK5/UMe4XVCDLpIsMQd6dENRpxWPodWlpxGFi8nKq9XNIUWbM7A2O+LulsIhBC9Bt6zG9xQOiCpXF3xApTGmjrTQds+PqEA+T2S8Tz2g8HJ0WLLt6t6pUHv8MXOuEDau0NJ3+9KuyXHBtTfem5s10k59aYVPlD4RPYmVDyyOonMc0xwktP8KGDeGR8u0mg/VbKz6wPUK9AxRVOf/PjNam6l62z9QSwMEFAACAAgAwrum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wrumSg4UM7x8AAAAfQAAABwAAAB1bml2ZXJzYWwvbG9jYWxfc2V0dGluZ3MueG1ss7GvyM1RKEstKs7Mz7NVMtQzUFJIzUvOT8nMS7dVCg1x07VQUiguScxLSczJz0u1VcrLV1Kwt+OyyclPTswJTi0pASosVijISaxMLQpJzQUySlL9EnOBKp/tmfJ8ya5n09qfr9ivoJGcX1CpqaCr4As0Oi0zNUVJ344L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Cu6ZKrQ33vhkJAAALJQAAKQAAAHVuaXZlcnNhbC9za2luX2N1c3RvbWl6YXRpb25fc2V0dGluZ3MueG1stVrrbuO4Ff7fpyAcLLAFivgiXwuPCl3oRBhH9lqaZKZFYSg2EwuRRVeiPZOFf/RfX6DoExSL/mkfYFGg71Kgu32MHlKSLSmyI81MzUkwOuR3zuG5knKG4ZPra9uQ0bX7vcNc6luEMdd/DOVfIDRcUI8G04CEhAlCloR8Z03e1P7z9x/++48fG80aCpnjL51g+ab24HghqUWQBIRcmLjfMkb9ywX1GfHZpU+DtePV0M7xtsBqJD61+utAuiNBBdiDsyB5YT2dj1dRGUkDjY9CzIKuN47/PKaP9PLeWTw9BnTrLw9Iqc1HIXL1vCGB5/pPZTbkuSEzGFkXKCf1+CiB2oD7QnLUrYv5OA/0nHvilTZ7DpYXWB65c0OXpZBqm49C5MZ5JEWWPyMMHAYyiryF+TiDYeQTO6zGKh/Fqz3nmQRV1aKb7aZiEG0C+sitXARrDfg4D/Oos4S8P2D6Gh/nMXxzXFyZPWUMprf4SNYN66miIupOPV94IkZ3rr+kHw3/gcbApOBofDaUGyhSAPV7Sl/vwxPESgv12riF+0jHHQ3mBpI+kDSY01tNbVjPsYj4BmQBRaaY67CemX0JMPyQBMzwl+STLGVXp6eyO7gKwPywLpS7bT72idS93uYDtZudXgfvW4okSV2kdfSm3tj3eoOe0kS40e40pL3ab0ktCTU7neagu2/2Wh0JnkaDLnBp40EXtXvtdkvft3AL0EhRVL2l7XvSoNlUQBruD7T9aKT2Gg3UbDaltr7vdKWR2kCwWgIeitTnBpR0SZW6e0VVmn0JjbSROmrvsY67Wgf1W7jbaOzbqio1GkfjHneXNteRWno7iTlfYVjogsLZY7Rlg2u42AYBLLbJGqKcEXTvhMQU/e6nf/7557/++NNf/vTz3/6Fvl3QzfMvo0gGDG+kCeTQMTPUQ2rw5ikX8BrWxUwmg9JNuWRLlS+i+Il3VwYpinsFXLqpyhc98SkLi2VBTMM4BzrRVsuoeeyr8kVj0NPwWUEFjVW+wH0+ysOSRidfRD21FDLVWkFR8amAO4p83SInmqt8oTT5OAfNd1f5oq/wcR6Ta6+gY4+P10GiXcgXEi8BrbPLXzRY+SIqmWdR+Q5bxnpFLbaMo1/0WNCwwUcp0KHJlvFSbDaxfz23MH7M15LhGqSAc9PFJSYJllN1rk1upor5YT6eXE3mqnFVk7UoKxFPy29b3f6nZqcLlSvGleRk3SjjcZYXEsw6jXK8THs2Gc+BIR7PTfzersn8d2Xo5J09Nkxck+P/VGYwneHbmsx/l4G+m82wac+tsaHjuWHNzYkt7DLGNtZr8ge6RStnRxCjaOeSj4itCILy7AYEhZ67FBO8ZLv+lpSQp09uFMOcz7BlzwzNNiZmTbZoEDz/SnB2tmwFwbNyQrR0Q+feI0shFkJEzPPyAtLF3RDBP7ZyYSVdO65/WUb6TLkzzKu5PZmMrTk29YRSk7G/RHrgcEnVGc0UC8+ARwBtOfg8+FxEn+CAFM+rzOTauLoew4/NFbl2H1ce/LDP0GaKwSVT4pcAQuDgGUSdZd1NZjq3IQhEDto4YfiRBstM0KRdV4K3YWoTCE3NTvG3OZuENzje9RcQOmTBSvC7wZalXOG5OnkPMQ65OakImryFlHxbEfQBW5BD2CoBM5Vb40rhGcHTMEmQJAcXDo937xk5iwXguDV3Lt2GQOEWhjQR2RheVpZk4e/egSMNZXwi2yPGYGzx9OjuCKgSLKHNlZAFZUjDOo+u794Zv52PFGOM9TmEmz65m9uiSnKha+cZ+ZQhZ7lz/AWcb8nC2UImPMPc0l2KOe55ocIftu73yGFx/fkmLl2mjt9/8xkqZQpegWZwXgZhcEzZsNekc7PFO/hMRXisn9SijAE+WwVLw6YyMyZfx0Whu956UZX+Go46KFfVWa/q8eX2Ku+2/4MyVlSCVQMqmurSSiAMnZi3HGieXiWgYY5A3DSq51Dw+S21EgNzEvMwKfoCNrdguYwit2DRaizusGoZNhy27sg9v32UAItcjbxW7G9+R/QIXNIPqXpPHiiclzzi7KKDDPQu4f4yXk4dlTKtxTbsMShuAs/HKKiAq+eu+R2qHNt3NzgxRdQNMvu5o1tvKbLbc59ERwA7b9fk5TnsIaBrQfWcMInrqCn95gsVibY4i+ROqx0gDgla2lep/Pwij1lYmWnXc00xNcxvFDyfvfI4yA5uk7FtzceKyjlAmqwdtlhBF37g97zyvKIbgY5HCvCLN28RJ1is/v3HH8qzyekTUVFM/XVVPpD8vGriA7/fmZSR8Pcl+NiKmoWKh5LA+EKVQMvfr2wDAvSrXFmcqC2t6Zq/4iolGlIgdqNi24p2fQNZYomkoNsAzoIVmdwos7dQ+MRZvybfOMETFE6bUq8qI2F5Hpussg7HK+6Wea5PKsK/uBPxzdvGdK7ourj7Q4567uIpar9LuMDEr/mQRx+r8NOuFROqc44lWbqsOk/R3JKqBSUhej4WhF1hrzsQji9UPAdqOMu8n/FZQL0pf7P18lUuLOAv4iCMZRbwK33ylF4RrujH2Hey+HJ1WE+T8kunoMOUHxZjlllafvWM584yzTem5BfeUg/6ghZtJ8U6S8+jNE0Vb37TAg60F5rDNSueSql+JObXm+QTe7E+Rcyvt3hPmcC97qVO+ak0NHkdpzpBml7Gd7CG+KJKxWuSp+warsGYv5YNUxuJCdmVa7oksuiNtrsmcTpzWlrh+gmNh/7h+HLDMffPYtsh/9ohM3EM3/r5+B0yl3nkdHCLfUAKpk0tnosyIF5TlALR1wd5Y0RUxJ435E0NLiLOYsUrfVhDMY83NW7O43eSRbhNUs94OUshoz9jOAtdi3ouynklkT6v4tVE0SjZz4OG9Rd2GtbPeWgYsz3tQH+7vicBhhhwocrFHsoS08tXyauwW3EizeFOzKYZsBXw9uGOlGRCipAJLHGsSrIlekjPw9mSuR7ZkaRUpQgp45zf/zCE7Dgf3AobkweWDu+YUjkL4lp3jMVsDUzRT6LEjSwtJDdTMemYcx+K3RdUq6T5HHUsaEdJmebhnq7QlOW8Xi8QBWtPWX9YT7dZqFEvvmXN0wAK/E7+vdP/AFBLAwQUAAIACADCu6ZKiMVOUf4OAADYGQAAFwAAAHVuaXZlcnNhbC91bml2ZXJzYWwucG5n7VlpV1NX245atbVV2lpAgZAqWhxBUURAiANDtQJGQlGGpDhUiYQIGIZgiLaPRURIFSsFxCh5gQwYBkMCgRALD6YWgcbkJEAMqSgICSEgGQjJgefg8/6A99v7xQ/7OmufddZ9XWvve1/3fdbOOxYeunKF0woYDLby8LdBx2GwxQA0vv94GfSmuDgbDj0WpR0PPQjj9LiMQZOPzh0IOwCD1VM/tSUsheafXPz2ZBoM5rBxYSw6fHzDJAy2Fn846AA6E6NTEfJPD4PiFEQk4ordk5alBOPdgwQ06vOYh9ccVlQMfm5/58XSfocDyhfH7W25D67fWH/juMONGsqvnG0OgoOb8Qpkt97cPdGISWu9ffidb395CRmeuXOXu7uvb8mbN+Vbz3n5bPtGKpoz1nY2p711QFBsU0Mddsi4e75pkHxONuLy5B8Nt5CgQdp57VNHD8V05dgRNAU0KrqWhjhC2l3QV+NXxkt/Y3AkY5J2GOzJCe9LYV0Mziut5CA0I9Eoc5ZKBuf1oZBPoa9zW14NdeZ3rIbBrnS/PEYz7fRbBIP13WQsg1359QN8gA/wAT7AB/gAH+ADfID/T/h7JTbHMjzUfg1qXJ8UJs+MlBEc5i29FKh3hefhYLCP/w+gcwEIbZaRIcOYNH854vLFFLMqA+ErmgVqHSICLW+GaimgdnJ2CSxJm+/ZdsIGRcekP2UgCwVY25BjlxbDGg5R7j2uBG3TvVhf/WgD9WfBRCOcjj+q+wqwZ9O3ktD4tOpFsDWWN0URDubBbH2ddyEbJ5DwTFsYVM3XGg4uG9cSomxhP6ILJo7Rt2bcAdgNEt7/TLRO97yyManIucypxzRw3H+aMl2m3pYsNMorBTUxyYLPpjWEaUfs5am/bKJ5UL88xxHMIo1Zsom0NWCP1qZrmHtXLIorEeFUkWX3KDQz31fdyXKvdYrKHP4tmjdggV/THtPfBooAFzc//BlmiLiHhkTGIeqwANJ4wiUghNrSMQjU3lJJLIUtzR0kLSOQ4zN+L/cqen/Uncv6bLXz/UBjNRJMZNKii1OkYT7b34qmnjp3PWGNjhUnYIix6svT3dHJ07NtOXbEGNBjokXfNmwLdc06kzgxHRH1MvwtcFZGZntUtzdvf5ysKrs3j1OpTRYPeZW/iH4RvkUT+pZ2KICpKLKeFz7JkeX3FznJhus61o2scdnLwokCB0bir2vg6Hvo3XgnwN5XCmP9w3ySiIwelaWCXs/ZOedAPEbNr6tRJ5Zht8RoLxSM8PYPDtvYso9Tl05eygm+iPwpbiq2ixObQcaaabM5gKX2KajDteZH0TvpRJ/QV353yEiLfJPtPX1LEF08dDjlBLp3iqNG7VEktFeQlm+P2VOgkVx/g+6kMgZr9/ykzEl249mXS9WofGkgK8OXgqyNPrDP71+vnzoT9k2m5Y9FaTl6KwNDnMvB9IshsnFnHPcMd2JkU1zugOJmjw9fIrhqgYs7MHziCTTtzS3N8SXr0lxi3FlLyoKIneH5DVFbSFt+2dITUr2LukKV+Dsvi75pohjerTTZhGPvug2BUebyBpwKbDgLWKxZVoEoT/NdCCpef8Q2qxC5lnq0MCGCLOAVxl1ntzqUY2Z45OqUPuvehw8o4eQXO9V/JYsWs3bAl2ou9Uta8b1q2cP97JA8Mxywtv43GvjiO8/tIVLE3GSuftt/A8L5Ef7K3xhtZ4o6rPLmH1FCHLfql3+sFrsAw99Xp3WamGDjpsulKyb8TOmqhMXPq5P16S6pTP0FTPCEoS5vNovkcpk0V7XKOupZHW3ODczc2nbBEqVNRvqwe7BqxTuIGc4jMMTpncMLiX72mNxMH5Y3l6JU+mJSWjDxS9lZbvIPgXqheXCyPuPLPA1hI+XjnO4Kkl+jxRgkj0CQDZL3MqA1/M5/gshqr+7BPpSGrLZ+ETwSTW+xb7EvqZxrqlv6o3CGqY7aHomNrZPrmcIdA8M2N+Isq+6Rdf81Qnz4tTQydlrxqEUOFJZBe8hOocTyCQxHsaNHXJON0bY7jC64e9K+ofslKv4hZeR5yatE74KR3i+AtHFFiHbZSMoLpO409GO+1bL7cxR877YjW5K2XAmpBmyByaWShufVQ48XNxkoTxSrnjEsxsYCr+gmk6gY34ts8Gj6rnxQLqH61cYs5GqjaXrUFv16jodTH4s4SiOb+odDDaemevz129zSnP6uFZoG3hlu6KPoTWkhRMQsaEsXVk2X+VYIqgTwqi78aWitXA8HyV+TWRSF0EQAExt7N5P/regFvYQDYr5e+U463Qj2VZm+APD+Vh1OIYwXjeElbCkta6Rk2AzqotWKVj+8Snen1fkEzeQlgK9yY109WTPgIzvdVOU3flr1Z++lDS05nPIfKfc3sJTfZjLL8f6fVVblNJvSrH6/BREf8blMTFJNS5h87SPnPyvLH+NwCX2mPCnTlGVf3nhUee5m1UAu4J/kDZr4ooC6iT1XJKGj37zXcyF2oFWeiR9kKSuq/IT3l+BYOlyxhFe/1MLarBPHC1DoJY/X6Jxnr9Toq6t9jEFepbjdfNMn+OYNLDtlFt/IpSkVzHi6QD03l/eDgvzyvGr/j4YZldyQomq/6HRbZyAlqEyfNCZ1X0CarSJM56Uw0B+DRw4sH60yrQW8G//E2gOgpWrAi6jkKlMv9Q1+U9xYMCtMsqodgr135EvaHqbPeAOMSQMXo0TxEoGPJwLpJACirCBxtxOVMl2D7vrxXTE+v5a8lgbiSnnfIQlfUbbfjk1ydQAqTQiwrVEXGvs74TQNFa+ovzbngYq3/lk6YLorCSQWdQ3IebRl61mKvdmm8Xe/ywaRc1PUVw0Xhc4654HwiTpxSjnGX8W7PB8k8eeghEey2RmOdOKSkvihFFaV3x16ez33kHfVupPYsoG3gAxzhs+4H96YFBvhzD2fe4XbsT69v3Z8F0vJQ4/X3tCMycIJs8rTwKcF6Sfp0nRi31zOEbRdq1Eem0+bt73NR4CjofktEwLtFSVBRE7RyDanrFx9GE0tdLvnERkegzbj3lTe3xDqtsNtQYK0OsIOQVCuCWucT6TqckR9pwTtLdRXPM8a8kGy2pB7qxHDOjvwEJGruxDdfw6tMBvX03lEv/Xqu2P8+qMdzcIdzETg28uituYk6/L8CtLQlBiBfWrosEO22oYjAkx9p7v+4TQFZky8nPT6h7R7wId7606UW28kXnzS/x/JmPWmhldEQPJrI63XNaQGPP2o9BD2e3h+ILQRWdPdPrlUPl7G5cTPzrBvjTnIgTX4kgEEwMWheYn1A6vAE2b+Vu24P+uCEsfSxkYq1aaumheCuh4lL2O3k+jZWfyFskX961n+xPHndpSZjrN7zesC3nVh51LXKkJqXt1eSIpJvN/4s4dwn+jIzpnzJRtYWgEX9atDHV5TfOF/Zb3AXJHJ2gWqHPpwqHZZqtG3ky5+WYWLUXhIZy6oIuv7MMcIToCO/q1SJvpa/bSNLphvroIch1d9LVNbW4pD+Mab6qAU8UCw3Vme7L0cydtQyPj276uNzP1ZhuybUarnnu48Zq4sxuZkWW7c17OU5wx9fTIW+ZBynVwR5W8rVedOsE4vLmLc17jxaOp0k9TS3VYhMCiYqmTvgrtw6KwCFJlzwMieKKkgfW0nNnucv+iaA0Bn2unS+0LDdK0tTU4old29o3TSbmBMlz4K+R3pJmmXID6DCJlzMvgMEYzGfp9LthmgviF8L9I6/jjfEZOZMGaGfP2qVBNuAvUUStZnJqte1Ltz0iCN8Jxoer1qGS7Xh5SUhAPaHrpuxbNu/T7bjBS6Tut0vaVQliGFPufQxaSdKOkoN2ravBaotNPuKbjr/Mj591BhWgDpJb7iFEGVsEYX/3jMVqoYUeTUg/u84ZcY4IluAuVNUz45yHjeX9lqan8A7jtezddb8VCRPlsaxdd6pIPRw4ptLOVKL2HCrDNbViCjEaJzg4nwv3bCKzkPJn4e1/HVmKcZoud4voo3o9LnZPzgW8gRzBf+dBsMJjLFKYgedhXxQPxIoaZBk8dQexpNcIAYG1YtSYXOxXT/xg1UNsSfQuzD1/d452vYujoGhzL2UpxacIRaMQ5EYwPq4gqSFQjvwrvDo0yrftOmfgK6WGAbq3+OZ1nKbjaMu7H4jb0M16XEMPpZKHNG0uZslnIqKjB51afPtBtZ2sxZiYlwBI2FWpUFw+jYlA0aFXbb3FlUR5RwAMojplEWS+n+ZqfqnoExQSgePN+/UNO7pxK/Fl9ltBn4AcaDOC5Y9iVQDCA2m2izqNysVutEizqvwY8noGoQ8zPiLnfhWKpLWAWpkW0P5BW5Aso10PKrXWjxZFmeRjefPXSd0VZTONw2P2e1+ygNvvhFLpGcGkQhWf6wy6nL1DCrV/3LObSYgdleoIFaZMJMX5k0AZFy6SvOIbBzZvRy2hF1xUd7oqljRTlr/jS6Asb2RK5KuaBo653Z662Ju5FT/17ddejAXwbuctfMH1K6tvM/e11AP4yuvRtCPIxUE8vD1KX+KxQP27MvzTXL8nMlpKsgI+Lnvc8SyAGhxIBz4++mstxiQ4mzlgLFwYDPQ5ReUTSYF/wRpnKVPfNQiMbOUbuL4+saCBqkw+fi3sUbxT/RxZ17cPPHaHpfkss3mp1x4j2Fcl8ipFj3wGzcwO1CboClultmNB2BBz0s1/+g15i0uXjrHl6hJvUlpt7FtKLGF/Jxrzta0cbCgwImdZB9SxhZHb7Sczknw9jz9730tcFr4sNPFWuP+WslZ3VbQDenr9O+fJ1a1PEsXOP+8DnIUYejhLW3HpAZjjDlvrX3/TOSfU+BRTTbGQvTlXxUMWoIML98bIse6YWekzbYk2dRbnL3jTu2MnzI9RjP8Yi/0hXpMtNN3q76SLRPGrX9OV6BKvc7+qCieUgQiKtlosZX6JwkruV2sL0WXF2yDC7uPq+U+25WCrv8qWXXK5xgsM8BaKxegC8XQJAwNS+lzFvVr/IWLhagQoH0DDZGY8necTAY7ETtMkYxCoTOeu95bxgsiekkiCFBVRWwc/TEuHh8tnBToYt7f1ORHAlfcUoGETxl/cYuEZU75M8vCVwMHO0N/uUcFAl2ODg8iHPwh5/+A1BLAwQUAAIACADCu6ZK5sSYNVwAAABqAAAAGwAAAHVuaXZlcnNhbC91bml2ZXJzYWwucG5nLnhtbC2MSwqAIBQA90F3kHcA84NpoHmZJIV+WKjdPpFmN7MYbcu+oeTiHc7DAMUE7Nx3+oouBZdRqY1iSRqA3qaj+DWH5fEGJKGYcSmVqM27sPrHgGACT0xxrhQMdfkBUEsBAgAAFAACAAgAwrumSg5qJE5iBAAABREAAB0AAAAAAAAAAQAAAAAAAAAAAHVuaXZlcnNhbC9jb21tb25fbWVzc2FnZXMubG5nUEsBAgAAFAACAAgAwrumSgh+CyMpAwAAhgwAACcAAAAAAAAAAQAAAAAAnQQAAHVuaXZlcnNhbC9mbGFzaF9wdWJsaXNoaW5nX3NldHRpbmdzLnhtbFBLAQIAABQAAgAIAMK7pkpr4TvgvAIAAFoKAAAhAAAAAAAAAAEAAAAAAAsIAAB1bml2ZXJzYWwvZmxhc2hfc2tpbl9zZXR0aW5ncy54bWxQSwECAAAUAAIACADCu6ZKKpYPZ/4CAACXCwAAJgAAAAAAAAABAAAAAAAGCwAAdW5pdmVyc2FsL2h0bWxfcHVibGlzaGluZ19zZXR0aW5ncy54bWxQSwECAAAUAAIACADCu6ZKO/tTT50BAAAkBgAAHwAAAAAAAAABAAAAAABIDgAAdW5pdmVyc2FsL2h0bWxfc2tpbl9zZXR0aW5ncy5qc1BLAQIAABQAAgAIAMK7pko9PC/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hQAAHVuaXZlcnNhbC9za2luX2N1c3RvbWl6YXRpb25fc2V0dGluZ3MueG1sUEsBAgAAFAACAAgAwrumSojFTlH+DgAA2BkAABcAAAAAAAAAAAAAAAAAXh4AAHVuaXZlcnNhbC91bml2ZXJzYWwucG5nUEsBAgAAFAACAAgAwrumSubEmDVcAAAAagAAABsAAAAAAAAAAQAAAAAAkS0AAHVuaXZlcnNhbC91bml2ZXJzYWwucG5nLnhtbFBLBQYAAAAACwALAEkDAAAmLgAAAAA="/>
  <p:tag name="ISPRING_PRESENTATION_TITLE" val="蓝色简约毕业论文答辩PPT模板"/>
</p:tagLst>
</file>

<file path=ppt/theme/theme1.xml><?xml version="1.0" encoding="utf-8"?>
<a:theme xmlns:a="http://schemas.openxmlformats.org/drawingml/2006/main" name="Office 主题​​">
  <a:themeElements>
    <a:clrScheme name="00-西南财经大学蓝色">
      <a:dk1>
        <a:srgbClr val="000000"/>
      </a:dk1>
      <a:lt1>
        <a:srgbClr val="FFFFFF"/>
      </a:lt1>
      <a:dk2>
        <a:srgbClr val="0F2344"/>
      </a:dk2>
      <a:lt2>
        <a:srgbClr val="C7D7F3"/>
      </a:lt2>
      <a:accent1>
        <a:srgbClr val="0077BD"/>
      </a:accent1>
      <a:accent2>
        <a:srgbClr val="D7C39F"/>
      </a:accent2>
      <a:accent3>
        <a:srgbClr val="0077BD"/>
      </a:accent3>
      <a:accent4>
        <a:srgbClr val="D7C39F"/>
      </a:accent4>
      <a:accent5>
        <a:srgbClr val="0077BD"/>
      </a:accent5>
      <a:accent6>
        <a:srgbClr val="D7C39F"/>
      </a:accent6>
      <a:hlink>
        <a:srgbClr val="0563C1"/>
      </a:hlink>
      <a:folHlink>
        <a:srgbClr val="954F72"/>
      </a:folHlink>
    </a:clrScheme>
    <a:fontScheme name="bvvqntrs">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2243</Words>
  <Application>Microsoft Office PowerPoint</Application>
  <PresentationFormat>宽屏</PresentationFormat>
  <Paragraphs>360</Paragraphs>
  <Slides>33</Slides>
  <Notes>33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蓝色简约毕业论文答辩PPT模板</dc:title>
  <dc:creator>邓亮</dc:creator>
  <cp:lastModifiedBy>Administrator</cp:lastModifiedBy>
  <cp:revision>53</cp:revision>
  <dcterms:created xsi:type="dcterms:W3CDTF">2016-11-24T09:20:00Z</dcterms:created>
  <dcterms:modified xsi:type="dcterms:W3CDTF">2024-04-22T13:18:32Z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0AF0247132CD4552A14117744478384B</vt:lpwstr>
  </property>
  <property fmtid="{D5CDD505-2E9C-101B-9397-08002B2CF9AE}" pid="3" name="KSOProductBuildVer">
    <vt:lpwstr>2052-11.1.0.11636</vt:lpwstr>
  </property>
</Properties>
</file>