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26700;&#38754;\&#26032;&#24314;%20XLS%20&#24037;&#20316;&#3492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26700;&#38754;\&#26032;&#24314;%20XLS%20&#24037;&#20316;&#34920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26700;&#38754;\&#26032;&#24314;%20XLS%20&#24037;&#20316;&#34920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26700;&#38754;\&#26032;&#24314;%20XLS%20&#24037;&#20316;&#34920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26700;&#38754;\&#26032;&#24314;%20XLS%20&#24037;&#20316;&#34920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26700;&#38754;\&#26032;&#24314;%20XLS%20&#24037;&#20316;&#34920;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pPr>
            <a:r>
              <a:rPr lang="zh-CN" sz="1400" b="0" dirty="0">
                <a:latin typeface="宋体" panose="02010600030101010101" pitchFamily="2" charset="-122"/>
                <a:ea typeface="宋体" panose="02010600030101010101" pitchFamily="2" charset="-122"/>
              </a:rPr>
              <a:t>铅钡类风化后</a:t>
            </a:r>
            <a:r>
              <a:rPr lang="en-US" sz="1400" b="0" dirty="0">
                <a:latin typeface="宋体" panose="02010600030101010101" pitchFamily="2" charset="-122"/>
                <a:ea typeface="宋体" panose="02010600030101010101" pitchFamily="2" charset="-122"/>
              </a:rPr>
              <a:t>(k=3)</a:t>
            </a:r>
            <a:endParaRPr lang="zh-CN" sz="1400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 sz="1400" b="0">
                <a:latin typeface="宋体" panose="02010600030101010101" pitchFamily="2" charset="-122"/>
                <a:ea typeface="宋体" panose="02010600030101010101" pitchFamily="2" charset="-122"/>
              </a:defRPr>
            </a:pPr>
            <a:endParaRPr lang="zh-CN" sz="1400" b="0" dirty="0">
              <a:latin typeface="宋体" panose="02010600030101010101" pitchFamily="2" charset="-122"/>
              <a:ea typeface="宋体" panose="02010600030101010101" pitchFamily="2" charset="-122"/>
            </a:endParaRPr>
          </a:p>
        </c:rich>
      </c:tx>
      <c:layout>
        <c:manualLayout>
          <c:xMode val="edge"/>
          <c:yMode val="edge"/>
          <c:x val="0.24305555555555555"/>
          <c:y val="0.12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defRPr>
          </a:pPr>
          <a:endParaRPr lang="zh-CN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>
                  <a:shade val="65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7CD9-429A-81B5-8FAB69338AF5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7CD9-429A-81B5-8FAB69338AF5}"/>
              </c:ext>
            </c:extLst>
          </c:dPt>
          <c:dPt>
            <c:idx val="2"/>
            <c:bubble3D val="0"/>
            <c:spPr>
              <a:solidFill>
                <a:schemeClr val="accent1">
                  <a:tint val="65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7CD9-429A-81B5-8FAB69338AF5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Sheet1!$J$3:$J$5</c:f>
              <c:strCache>
                <c:ptCount val="3"/>
                <c:pt idx="0">
                  <c:v>聚类类别_1</c:v>
                </c:pt>
                <c:pt idx="1">
                  <c:v>聚类类别_2</c:v>
                </c:pt>
                <c:pt idx="2">
                  <c:v>聚类类别_3</c:v>
                </c:pt>
              </c:strCache>
            </c:strRef>
          </c:cat>
          <c:val>
            <c:numRef>
              <c:f>Sheet1!$K$3:$K$5</c:f>
              <c:numCache>
                <c:formatCode>General</c:formatCode>
                <c:ptCount val="3"/>
                <c:pt idx="0">
                  <c:v>14</c:v>
                </c:pt>
                <c:pt idx="1">
                  <c:v>8</c:v>
                </c:pt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CD9-429A-81B5-8FAB69338AF5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8075962379702548"/>
          <c:y val="0.43688575386410033"/>
          <c:w val="0.16924037620297464"/>
          <c:h val="0.23437664041994752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pPr>
            <a:r>
              <a:rPr lang="zh-CN" sz="1400" b="0" dirty="0"/>
              <a:t>铅钡类未风化后</a:t>
            </a:r>
            <a:r>
              <a:rPr lang="en-US" sz="1400" b="0" dirty="0"/>
              <a:t>(k=3)</a:t>
            </a:r>
            <a:endParaRPr lang="zh-CN" sz="1400" b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defRPr>
          </a:pPr>
          <a:endParaRPr lang="zh-CN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>
                  <a:shade val="65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3FBF-47A2-B8E2-DF96F33DFE1E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3FBF-47A2-B8E2-DF96F33DFE1E}"/>
              </c:ext>
            </c:extLst>
          </c:dPt>
          <c:dPt>
            <c:idx val="2"/>
            <c:bubble3D val="0"/>
            <c:spPr>
              <a:solidFill>
                <a:schemeClr val="accent1">
                  <a:tint val="65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3FBF-47A2-B8E2-DF96F33DFE1E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Sheet1!$J$10:$J$12</c:f>
              <c:strCache>
                <c:ptCount val="3"/>
                <c:pt idx="0">
                  <c:v>聚类类别_1</c:v>
                </c:pt>
                <c:pt idx="1">
                  <c:v>聚类类别_2</c:v>
                </c:pt>
                <c:pt idx="2">
                  <c:v>聚类类别_3</c:v>
                </c:pt>
              </c:strCache>
            </c:strRef>
          </c:cat>
          <c:val>
            <c:numRef>
              <c:f>Sheet1!$K$10:$K$12</c:f>
              <c:numCache>
                <c:formatCode>General</c:formatCode>
                <c:ptCount val="3"/>
                <c:pt idx="0">
                  <c:v>7</c:v>
                </c:pt>
                <c:pt idx="1">
                  <c:v>14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FBF-47A2-B8E2-DF96F33DFE1E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1083333333333321"/>
          <c:y val="0.43442111402741324"/>
          <c:w val="0.16416666666666666"/>
          <c:h val="0.20708333333333334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latin typeface="宋体" panose="02010600030101010101" pitchFamily="2" charset="-122"/>
          <a:ea typeface="宋体" panose="02010600030101010101" pitchFamily="2" charset="-122"/>
        </a:defRPr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pPr>
            <a:r>
              <a:rPr lang="zh-CN" sz="1400" b="0">
                <a:latin typeface="宋体" panose="02010600030101010101" pitchFamily="2" charset="-122"/>
                <a:ea typeface="宋体" panose="02010600030101010101" pitchFamily="2" charset="-122"/>
              </a:rPr>
              <a:t>高钾类风化后</a:t>
            </a:r>
            <a:r>
              <a:rPr lang="en-US" sz="1400" b="0">
                <a:latin typeface="宋体" panose="02010600030101010101" pitchFamily="2" charset="-122"/>
                <a:ea typeface="宋体" panose="02010600030101010101" pitchFamily="2" charset="-122"/>
              </a:rPr>
              <a:t>(k=2)</a:t>
            </a:r>
            <a:endParaRPr lang="zh-CN" sz="1400" b="0">
              <a:latin typeface="宋体" panose="02010600030101010101" pitchFamily="2" charset="-122"/>
              <a:ea typeface="宋体" panose="02010600030101010101" pitchFamily="2" charset="-122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defRPr>
          </a:pPr>
          <a:endParaRPr lang="zh-CN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4">
                  <a:shade val="76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189A-45F1-B180-9B9C7149BB52}"/>
              </c:ext>
            </c:extLst>
          </c:dPt>
          <c:dPt>
            <c:idx val="1"/>
            <c:bubble3D val="0"/>
            <c:spPr>
              <a:solidFill>
                <a:schemeClr val="accent4">
                  <a:tint val="77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189A-45F1-B180-9B9C7149BB52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Sheet1!$A$3:$A$4</c:f>
              <c:strCache>
                <c:ptCount val="2"/>
                <c:pt idx="0">
                  <c:v>聚类类别_1</c:v>
                </c:pt>
                <c:pt idx="1">
                  <c:v>聚类类别_2</c:v>
                </c:pt>
              </c:strCache>
            </c:strRef>
          </c:cat>
          <c:val>
            <c:numRef>
              <c:f>Sheet1!$B$3:$B$4</c:f>
              <c:numCache>
                <c:formatCode>General</c:formatCode>
                <c:ptCount val="2"/>
                <c:pt idx="0">
                  <c:v>2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89A-45F1-B180-9B9C7149BB52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057596237970255"/>
          <c:y val="0.41076334208223975"/>
          <c:w val="0.16924037620297464"/>
          <c:h val="0.15625109361329836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pPr>
            <a:r>
              <a:rPr lang="zh-CN" sz="1400" b="0">
                <a:latin typeface="宋体" panose="02010600030101010101" pitchFamily="2" charset="-122"/>
                <a:ea typeface="宋体" panose="02010600030101010101" pitchFamily="2" charset="-122"/>
              </a:rPr>
              <a:t>高钾类无风化</a:t>
            </a:r>
            <a:r>
              <a:rPr lang="en-US" sz="1400" b="0">
                <a:latin typeface="宋体" panose="02010600030101010101" pitchFamily="2" charset="-122"/>
                <a:ea typeface="宋体" panose="02010600030101010101" pitchFamily="2" charset="-122"/>
              </a:rPr>
              <a:t>(k=2)</a:t>
            </a:r>
            <a:endParaRPr lang="zh-CN" sz="1400" b="0">
              <a:latin typeface="宋体" panose="02010600030101010101" pitchFamily="2" charset="-122"/>
              <a:ea typeface="宋体" panose="02010600030101010101" pitchFamily="2" charset="-122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defRPr>
          </a:pPr>
          <a:endParaRPr lang="zh-CN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4">
                  <a:shade val="76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F083-431B-8F1C-7DB58805F174}"/>
              </c:ext>
            </c:extLst>
          </c:dPt>
          <c:dPt>
            <c:idx val="1"/>
            <c:bubble3D val="0"/>
            <c:spPr>
              <a:solidFill>
                <a:schemeClr val="accent4">
                  <a:tint val="77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F083-431B-8F1C-7DB58805F174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Sheet1!$A$9:$A$10</c:f>
              <c:strCache>
                <c:ptCount val="2"/>
                <c:pt idx="0">
                  <c:v>聚类类别_1</c:v>
                </c:pt>
                <c:pt idx="1">
                  <c:v>聚类类别_2</c:v>
                </c:pt>
              </c:strCache>
            </c:strRef>
          </c:cat>
          <c:val>
            <c:numRef>
              <c:f>Sheet1!$B$9:$B$10</c:f>
              <c:numCache>
                <c:formatCode>General</c:formatCode>
                <c:ptCount val="2"/>
                <c:pt idx="0">
                  <c:v>7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083-431B-8F1C-7DB58805F174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1687073490813646"/>
          <c:y val="0.42928186060075824"/>
          <c:w val="0.16924037620297464"/>
          <c:h val="0.15625109361329836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pPr>
            <a:r>
              <a:rPr lang="zh-CN" sz="1400" b="0">
                <a:latin typeface="宋体" panose="02010600030101010101" pitchFamily="2" charset="-122"/>
                <a:ea typeface="宋体" panose="02010600030101010101" pitchFamily="2" charset="-122"/>
              </a:rPr>
              <a:t>铅钡类风化后</a:t>
            </a:r>
            <a:r>
              <a:rPr lang="en-US" sz="1400" b="0">
                <a:latin typeface="宋体" panose="02010600030101010101" pitchFamily="2" charset="-122"/>
                <a:ea typeface="宋体" panose="02010600030101010101" pitchFamily="2" charset="-122"/>
              </a:rPr>
              <a:t>(k=2)</a:t>
            </a:r>
            <a:endParaRPr lang="zh-CN" sz="1400" b="0">
              <a:latin typeface="宋体" panose="02010600030101010101" pitchFamily="2" charset="-122"/>
              <a:ea typeface="宋体" panose="02010600030101010101" pitchFamily="2" charset="-122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defRPr>
          </a:pPr>
          <a:endParaRPr lang="zh-CN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6">
                  <a:shade val="76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0AF8-428A-BFC9-204526D05096}"/>
              </c:ext>
            </c:extLst>
          </c:dPt>
          <c:dPt>
            <c:idx val="1"/>
            <c:bubble3D val="0"/>
            <c:spPr>
              <a:solidFill>
                <a:schemeClr val="accent6">
                  <a:tint val="77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0AF8-428A-BFC9-204526D05096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Sheet1!$E$3:$E$4</c:f>
              <c:strCache>
                <c:ptCount val="2"/>
                <c:pt idx="0">
                  <c:v>聚类类别_1</c:v>
                </c:pt>
                <c:pt idx="1">
                  <c:v>聚类类别_2</c:v>
                </c:pt>
              </c:strCache>
            </c:strRef>
          </c:cat>
          <c:val>
            <c:numRef>
              <c:f>Sheet1!$F$3:$F$4</c:f>
              <c:numCache>
                <c:formatCode>General</c:formatCode>
                <c:ptCount val="2"/>
                <c:pt idx="0">
                  <c:v>20</c:v>
                </c:pt>
                <c:pt idx="1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AF8-428A-BFC9-204526D05096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1131517935258093"/>
          <c:y val="0.45705963837853603"/>
          <c:w val="0.16924037620297464"/>
          <c:h val="0.15625109361329836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pPr>
            <a:r>
              <a:rPr lang="zh-CN" sz="1400" b="0">
                <a:latin typeface="宋体" panose="02010600030101010101" pitchFamily="2" charset="-122"/>
                <a:ea typeface="宋体" panose="02010600030101010101" pitchFamily="2" charset="-122"/>
              </a:rPr>
              <a:t>铅钡类未风化(k=2)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defRPr>
          </a:pPr>
          <a:endParaRPr lang="zh-CN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6">
                  <a:shade val="76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6D07-4355-9E37-ACB78E9F14EC}"/>
              </c:ext>
            </c:extLst>
          </c:dPt>
          <c:dPt>
            <c:idx val="1"/>
            <c:bubble3D val="0"/>
            <c:spPr>
              <a:solidFill>
                <a:schemeClr val="accent6">
                  <a:tint val="77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6D07-4355-9E37-ACB78E9F14EC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Sheet1!$E$9:$E$10</c:f>
              <c:strCache>
                <c:ptCount val="2"/>
                <c:pt idx="0">
                  <c:v>聚类类别_1</c:v>
                </c:pt>
                <c:pt idx="1">
                  <c:v>聚类类别_2</c:v>
                </c:pt>
              </c:strCache>
            </c:strRef>
          </c:cat>
          <c:val>
            <c:numRef>
              <c:f>Sheet1!$F$9:$F$10</c:f>
              <c:numCache>
                <c:formatCode>General</c:formatCode>
                <c:ptCount val="2"/>
                <c:pt idx="0">
                  <c:v>8</c:v>
                </c:pt>
                <c:pt idx="1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D07-4355-9E37-ACB78E9F14EC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140929571303587"/>
          <c:y val="0.42928186060075824"/>
          <c:w val="0.16924037620297464"/>
          <c:h val="0.15625109361329836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4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5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6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006F26-6D21-4A27-A76C-DC9A5AA19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21582E-5E99-4BFF-9F68-F29621E9AD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399E12-F96D-480A-86A1-4D02CC4E0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91EF-FD8F-4940-81F0-F4773054EB9A}" type="datetimeFigureOut">
              <a:rPr lang="zh-CN" altLang="en-US" smtClean="0"/>
              <a:t>2022-09-17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9BB32B-E1B1-4AB5-83E1-BE4D5958E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37D417-F085-4BE7-B093-269BEFBAD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03C10-57A8-4DC2-A599-CE9349536F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594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3CE336-50DB-46D5-AF3A-3978D27A4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D8F022-84AA-4D44-B52E-DAFD38AD3C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2F73CD-D198-452C-9BF5-62BC16837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91EF-FD8F-4940-81F0-F4773054EB9A}" type="datetimeFigureOut">
              <a:rPr lang="zh-CN" altLang="en-US" smtClean="0"/>
              <a:t>2022-09-17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BCC068-A5CE-44C9-926A-264DAA7DE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4FD640-45E3-4F38-A37B-C4B3CFED5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03C10-57A8-4DC2-A599-CE9349536F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278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18BFB79-0C4C-4E99-9FA2-AA08FABC34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171F22-7AFB-42C1-A54B-E352DAEC0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E73087-0C88-49D0-9F49-D3E4D85C0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91EF-FD8F-4940-81F0-F4773054EB9A}" type="datetimeFigureOut">
              <a:rPr lang="zh-CN" altLang="en-US" smtClean="0"/>
              <a:t>2022-09-17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6FD9CF-52B1-436F-9A18-C344E3A99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EC1CA7-B9CB-49FB-9C3C-B1402F355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03C10-57A8-4DC2-A599-CE9349536F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004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AA340-15B9-4785-8016-2C15FDFA8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6E2E56-36C2-4107-A737-5C9B5C2AD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9A66B7-F3B3-44F7-9345-5980FE8B4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91EF-FD8F-4940-81F0-F4773054EB9A}" type="datetimeFigureOut">
              <a:rPr lang="zh-CN" altLang="en-US" smtClean="0"/>
              <a:t>2022-09-17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AD813C-E78E-4BB8-A826-A75C69AE3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496E0B-8D29-4951-A0E9-17C46134C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03C10-57A8-4DC2-A599-CE9349536F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385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AA930D-1A47-44CF-A7C6-3AED07612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9A45DE-7726-4968-8F1D-F4D56CBCA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847412-FF3F-4FA6-8B7D-543BF764A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91EF-FD8F-4940-81F0-F4773054EB9A}" type="datetimeFigureOut">
              <a:rPr lang="zh-CN" altLang="en-US" smtClean="0"/>
              <a:t>2022-09-17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01E2E1-18A6-4450-9B8A-9F5F2640C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64F570-53D0-461F-9F9C-FA9A28B27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03C10-57A8-4DC2-A599-CE9349536F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659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19AF90-D22D-4016-AE62-A4CC0094D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C3DBC8-14E1-43AD-A592-A9FABCAFDB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4BCC4A-4851-40F2-9D12-46AB68AEE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40DADA-09D6-4041-95F0-0CF1820FA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91EF-FD8F-4940-81F0-F4773054EB9A}" type="datetimeFigureOut">
              <a:rPr lang="zh-CN" altLang="en-US" smtClean="0"/>
              <a:t>2022-09-17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BE6CA2-9146-4EBB-B2F9-CF20290AD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A2EA9C-3E13-40E7-ACA3-9FBA3BAB5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03C10-57A8-4DC2-A599-CE9349536F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135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FA3BF0-BBE7-4971-93AF-C65A7433E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C16E75-0A40-4CDF-B5CF-87C7E41BB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FA41FC-4515-4413-8566-4BD1C20183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26E53B8-3947-40C5-92DA-C533D60F38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68B23DD-9084-49B4-BE48-CEBF858AC7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B1E7670-F3C8-4494-A081-DCE64B8BB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91EF-FD8F-4940-81F0-F4773054EB9A}" type="datetimeFigureOut">
              <a:rPr lang="zh-CN" altLang="en-US" smtClean="0"/>
              <a:t>2022-09-17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2149D58-6D02-4905-9FCD-EFEEBAC0E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B9BD390-B2A7-4021-908B-F1D32E471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03C10-57A8-4DC2-A599-CE9349536F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362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4E5613-5C87-4E10-B51A-32BC51F59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2A773DD-D939-4EA4-B662-34229E218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91EF-FD8F-4940-81F0-F4773054EB9A}" type="datetimeFigureOut">
              <a:rPr lang="zh-CN" altLang="en-US" smtClean="0"/>
              <a:t>2022-09-17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BCCB8C8-F30B-49FE-AE62-984E7EEA4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C21F3C-12FF-4F42-B9B7-6043357E1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03C10-57A8-4DC2-A599-CE9349536F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897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52AD47D-2A25-4650-B6BA-AFA3F94C3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91EF-FD8F-4940-81F0-F4773054EB9A}" type="datetimeFigureOut">
              <a:rPr lang="zh-CN" altLang="en-US" smtClean="0"/>
              <a:t>2022-09-17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DF9331-D139-4C06-B4E0-126CB9E6F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596D75-64AB-4BD4-A1F1-132F1A885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03C10-57A8-4DC2-A599-CE9349536F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469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0F36DE-B246-47DD-96EE-92DED0D6B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DEE7F9-5C1D-421C-BBEF-57D38EB58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9E70C1-1C3A-4743-A5F4-BE22F9CC5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C2492C-9714-43DD-9E2B-32AB68F20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91EF-FD8F-4940-81F0-F4773054EB9A}" type="datetimeFigureOut">
              <a:rPr lang="zh-CN" altLang="en-US" smtClean="0"/>
              <a:t>2022-09-17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D51CE1-F76F-4D48-BA21-5BEDE7B0D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6395E1-9A77-4590-9723-476CDFED9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03C10-57A8-4DC2-A599-CE9349536F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479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988A90-B1D7-428D-8082-AE45666B8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E59437D-B256-4E76-AD45-40F3C47CAD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1D7CF6-B600-46F3-BFDF-4BF5CAB6E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A14BBF-4CD8-4A59-A243-D53290E6B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91EF-FD8F-4940-81F0-F4773054EB9A}" type="datetimeFigureOut">
              <a:rPr lang="zh-CN" altLang="en-US" smtClean="0"/>
              <a:t>2022-09-17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CA4FE0-4EC7-4A39-9C80-824A863B7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2CD530-AC90-4C13-91D5-C7C2BEDED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03C10-57A8-4DC2-A599-CE9349536F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114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0913F52-D73C-440A-971F-E0FBA6144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BA9BF4-6927-41BF-B422-9B47B0EBC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4905AC-887B-4520-B9CE-60223792FD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B91EF-FD8F-4940-81F0-F4773054EB9A}" type="datetimeFigureOut">
              <a:rPr lang="zh-CN" altLang="en-US" smtClean="0"/>
              <a:t>2022-09-17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822C4F-A76E-4562-B100-0998DF559D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E772E3-6976-4D37-94A7-827E9BC75D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03C10-57A8-4DC2-A599-CE9349536F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942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4ACD6776-DDF5-4EF5-AC93-4688801C4C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515558"/>
              </p:ext>
            </p:extLst>
          </p:nvPr>
        </p:nvGraphicFramePr>
        <p:xfrm>
          <a:off x="1343247" y="126350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E8902016-3AF0-4258-BA08-34CF40E26B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7988562"/>
              </p:ext>
            </p:extLst>
          </p:nvPr>
        </p:nvGraphicFramePr>
        <p:xfrm>
          <a:off x="6375991" y="1438940"/>
          <a:ext cx="4362894" cy="2567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2136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843D6726-1D04-4057-BAEA-97DA97ED4A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0232303"/>
              </p:ext>
            </p:extLst>
          </p:nvPr>
        </p:nvGraphicFramePr>
        <p:xfrm>
          <a:off x="1215656" y="170298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5F0454F7-A6DD-4D4A-9CCD-C59933DAB7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8665084"/>
              </p:ext>
            </p:extLst>
          </p:nvPr>
        </p:nvGraphicFramePr>
        <p:xfrm>
          <a:off x="6496493" y="178804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49989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24D4ECFB-1490-47E9-9D2E-789E2EAFEA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2605282"/>
              </p:ext>
            </p:extLst>
          </p:nvPr>
        </p:nvGraphicFramePr>
        <p:xfrm>
          <a:off x="974651" y="198651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E28DABFE-A9F9-4D4B-8B27-056D7D0729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8242887"/>
              </p:ext>
            </p:extLst>
          </p:nvPr>
        </p:nvGraphicFramePr>
        <p:xfrm>
          <a:off x="638308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82854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61</Words>
  <Application>Microsoft Office PowerPoint</Application>
  <PresentationFormat>宽屏</PresentationFormat>
  <Paragraphs>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宋体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shuaibo</dc:creator>
  <cp:lastModifiedBy>zhang shuaibo</cp:lastModifiedBy>
  <cp:revision>2</cp:revision>
  <dcterms:created xsi:type="dcterms:W3CDTF">2022-09-17T01:03:48Z</dcterms:created>
  <dcterms:modified xsi:type="dcterms:W3CDTF">2022-09-17T01:24:39Z</dcterms:modified>
</cp:coreProperties>
</file>