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5" autoAdjust="0"/>
    <p:restoredTop sz="94660"/>
  </p:normalViewPr>
  <p:slideViewPr>
    <p:cSldViewPr snapToGrid="0">
      <p:cViewPr varScale="1">
        <p:scale>
          <a:sx n="66" d="100"/>
          <a:sy n="66" d="100"/>
        </p:scale>
        <p:origin x="2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6118-5814-4488-BAB9-83EDEFB93815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339A-F31F-4666-9CD3-79295597D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47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6118-5814-4488-BAB9-83EDEFB93815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339A-F31F-4666-9CD3-79295597D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54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6118-5814-4488-BAB9-83EDEFB93815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339A-F31F-4666-9CD3-79295597D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3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6118-5814-4488-BAB9-83EDEFB93815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339A-F31F-4666-9CD3-79295597D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29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6118-5814-4488-BAB9-83EDEFB93815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339A-F31F-4666-9CD3-79295597D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65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6118-5814-4488-BAB9-83EDEFB93815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339A-F31F-4666-9CD3-79295597D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83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6118-5814-4488-BAB9-83EDEFB93815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339A-F31F-4666-9CD3-79295597D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19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6118-5814-4488-BAB9-83EDEFB93815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339A-F31F-4666-9CD3-79295597D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80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6118-5814-4488-BAB9-83EDEFB93815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339A-F31F-4666-9CD3-79295597D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92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6118-5814-4488-BAB9-83EDEFB93815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339A-F31F-4666-9CD3-79295597D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897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6118-5814-4488-BAB9-83EDEFB93815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339A-F31F-4666-9CD3-79295597D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7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36118-5814-4488-BAB9-83EDEFB93815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C339A-F31F-4666-9CD3-79295597D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07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3" Type="http://schemas.openxmlformats.org/officeDocument/2006/relationships/image" Target="../media/image5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emf"/><Relationship Id="rId11" Type="http://schemas.openxmlformats.org/officeDocument/2006/relationships/image" Target="../media/image12.emf"/><Relationship Id="rId5" Type="http://schemas.openxmlformats.org/officeDocument/2006/relationships/image" Target="../media/image7.emf"/><Relationship Id="rId15" Type="http://schemas.openxmlformats.org/officeDocument/2006/relationships/image" Target="../media/image16.emf"/><Relationship Id="rId10" Type="http://schemas.openxmlformats.org/officeDocument/2006/relationships/image" Target="../media/image11.emf"/><Relationship Id="rId4" Type="http://schemas.openxmlformats.org/officeDocument/2006/relationships/image" Target="../media/image6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18031" y="348487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Y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5x6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71949" y="943950"/>
            <a:ext cx="3146322" cy="1634044"/>
            <a:chOff x="452284" y="797849"/>
            <a:chExt cx="3146322" cy="163404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/>
            <a:srcRect r="71434"/>
            <a:stretch/>
          </p:blipFill>
          <p:spPr>
            <a:xfrm>
              <a:off x="681845" y="838614"/>
              <a:ext cx="1787516" cy="1176998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530942" y="797849"/>
              <a:ext cx="330601" cy="125852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17424" y="2124116"/>
              <a:ext cx="29291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FF0000"/>
                  </a:solidFill>
                </a:rPr>
                <a:t>y1             …….             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y6</a:t>
              </a:r>
              <a:endParaRPr lang="zh-CN" altLang="en-US" sz="14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67378" y="797849"/>
              <a:ext cx="330601" cy="125852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52284" y="838614"/>
              <a:ext cx="2133600" cy="233102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52284" y="1747489"/>
              <a:ext cx="2133600" cy="233102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614989" y="811040"/>
              <a:ext cx="98361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B050"/>
                  </a:solidFill>
                </a:rPr>
                <a:t>Feature_1</a:t>
              </a:r>
            </a:p>
            <a:p>
              <a:endParaRPr lang="en-US" altLang="zh-CN" sz="1400" dirty="0">
                <a:solidFill>
                  <a:srgbClr val="00B050"/>
                </a:solidFill>
              </a:endParaRPr>
            </a:p>
            <a:p>
              <a:endParaRPr lang="en-US" altLang="zh-CN" sz="1400" dirty="0" smtClean="0">
                <a:solidFill>
                  <a:srgbClr val="00B050"/>
                </a:solidFill>
              </a:endParaRPr>
            </a:p>
            <a:p>
              <a:endParaRPr lang="en-US" altLang="zh-CN" sz="1400" dirty="0" smtClean="0">
                <a:solidFill>
                  <a:srgbClr val="00B050"/>
                </a:solidFill>
              </a:endParaRPr>
            </a:p>
            <a:p>
              <a:r>
                <a:rPr lang="en-US" altLang="zh-CN" sz="1400" dirty="0" smtClean="0">
                  <a:solidFill>
                    <a:srgbClr val="00B050"/>
                  </a:solidFill>
                </a:rPr>
                <a:t>Feature_5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861638" y="1211149"/>
              <a:ext cx="461665" cy="3693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</a:rPr>
                <a:t>…..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3645523" y="1241192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设定参数稀疏度</a:t>
            </a:r>
            <a:r>
              <a:rPr lang="en-US" altLang="zh-CN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=2   </a:t>
            </a:r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字典大小</a:t>
            </a:r>
            <a:r>
              <a:rPr lang="en-US" altLang="zh-CN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=5</a:t>
            </a:r>
            <a:endParaRPr lang="zh-CN" altLang="en-US" sz="1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615704" y="526328"/>
            <a:ext cx="3980577" cy="2014506"/>
            <a:chOff x="6671928" y="341860"/>
            <a:chExt cx="3980577" cy="2014506"/>
          </a:xfrm>
        </p:grpSpPr>
        <p:sp>
          <p:nvSpPr>
            <p:cNvPr id="22" name="文本框 21"/>
            <p:cNvSpPr txBox="1"/>
            <p:nvPr/>
          </p:nvSpPr>
          <p:spPr>
            <a:xfrm>
              <a:off x="6671928" y="341860"/>
              <a:ext cx="39805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</a:t>
              </a:r>
              <a:r>
                <a:rPr lang="en-US" altLang="zh-CN" sz="16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16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步：随机选择</a:t>
              </a:r>
              <a:r>
                <a:rPr lang="en-US" altLang="zh-CN" sz="16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r>
                <a:rPr lang="zh-CN" altLang="en-US" sz="16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个样本构造初始化字典</a:t>
              </a:r>
              <a:endParaRPr lang="zh-CN" altLang="en-US" sz="16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554909" y="2048589"/>
              <a:ext cx="2920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选择</a:t>
              </a:r>
              <a:r>
                <a:rPr lang="en-US" altLang="zh-CN" sz="14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y6,y1,y3</a:t>
              </a:r>
              <a:r>
                <a:rPr lang="zh-CN" altLang="en-US" sz="14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en-US" altLang="zh-CN" sz="14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y2 </a:t>
              </a:r>
              <a:r>
                <a:rPr lang="zh-CN" altLang="en-US" sz="14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构建初始字典</a:t>
              </a:r>
              <a:endParaRPr lang="zh-CN" altLang="en-US" sz="1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554909" y="74421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D</a:t>
              </a:r>
              <a:r>
                <a:rPr lang="en-US" altLang="zh-CN" baseline="30000" dirty="0" smtClean="0">
                  <a:solidFill>
                    <a:srgbClr val="0070C0"/>
                  </a:solidFill>
                </a:rPr>
                <a:t>5x4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 rotWithShape="1">
            <a:blip r:embed="rId3"/>
            <a:srcRect r="80753"/>
            <a:stretch/>
          </p:blipFill>
          <p:spPr>
            <a:xfrm>
              <a:off x="8510550" y="748310"/>
              <a:ext cx="1361590" cy="1330659"/>
            </a:xfrm>
            <a:prstGeom prst="rect">
              <a:avLst/>
            </a:prstGeom>
          </p:spPr>
        </p:pic>
      </p:grpSp>
      <p:sp>
        <p:nvSpPr>
          <p:cNvPr id="30" name="右箭头 29"/>
          <p:cNvSpPr/>
          <p:nvPr/>
        </p:nvSpPr>
        <p:spPr>
          <a:xfrm>
            <a:off x="4741134" y="1528597"/>
            <a:ext cx="538770" cy="38927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8996" y="2893342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步：编码（</a:t>
            </a:r>
            <a:r>
              <a:rPr lang="en-US" altLang="zh-CN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OMP</a:t>
            </a:r>
            <a:r>
              <a:rPr lang="zh-CN" altLang="en-US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的思想）</a:t>
            </a:r>
            <a:endParaRPr lang="zh-CN" altLang="en-US" sz="16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右箭头 36"/>
          <p:cNvSpPr/>
          <p:nvPr/>
        </p:nvSpPr>
        <p:spPr>
          <a:xfrm>
            <a:off x="11000136" y="1357250"/>
            <a:ext cx="538770" cy="38927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175068" y="3307118"/>
            <a:ext cx="1333385" cy="1851300"/>
            <a:chOff x="204971" y="3357984"/>
            <a:chExt cx="1333385" cy="1851300"/>
          </a:xfrm>
        </p:grpSpPr>
        <p:sp>
          <p:nvSpPr>
            <p:cNvPr id="38" name="文本框 37"/>
            <p:cNvSpPr txBox="1"/>
            <p:nvPr/>
          </p:nvSpPr>
          <p:spPr>
            <a:xfrm>
              <a:off x="204971" y="3357984"/>
              <a:ext cx="1333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2.1 </a:t>
              </a:r>
              <a:r>
                <a:rPr lang="zh-CN" altLang="en-US" sz="1400" b="1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对于</a:t>
              </a:r>
              <a:r>
                <a:rPr lang="en-US" altLang="zh-CN" sz="1400" b="1" dirty="0" smtClean="0">
                  <a:solidFill>
                    <a:srgbClr val="7030A0"/>
                  </a:solidFill>
                </a:rPr>
                <a:t>y1</a:t>
              </a:r>
              <a:endParaRPr lang="zh-CN" altLang="en-US" sz="1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 rotWithShape="1">
            <a:blip r:embed="rId4"/>
            <a:srcRect r="97303"/>
            <a:stretch/>
          </p:blipFill>
          <p:spPr>
            <a:xfrm>
              <a:off x="550607" y="3817995"/>
              <a:ext cx="199474" cy="1391289"/>
            </a:xfrm>
            <a:prstGeom prst="rect">
              <a:avLst/>
            </a:prstGeom>
          </p:spPr>
        </p:pic>
      </p:grpSp>
      <p:sp>
        <p:nvSpPr>
          <p:cNvPr id="40" name="文本框 39"/>
          <p:cNvSpPr txBox="1"/>
          <p:nvPr/>
        </p:nvSpPr>
        <p:spPr>
          <a:xfrm>
            <a:off x="1435333" y="3328600"/>
            <a:ext cx="2024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 </a:t>
            </a:r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abs(D'*</a:t>
            </a:r>
            <a:r>
              <a:rPr lang="en-US" altLang="zh-CN" sz="1400" dirty="0" smtClean="0">
                <a:solidFill>
                  <a:srgbClr val="7030A0"/>
                </a:solidFill>
              </a:rPr>
              <a:t> y1</a:t>
            </a:r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1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2377283" y="3817995"/>
            <a:ext cx="651363" cy="1105484"/>
            <a:chOff x="2187043" y="3847491"/>
            <a:chExt cx="651363" cy="1105484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 rotWithShape="1">
            <a:blip r:embed="rId5"/>
            <a:srcRect r="93055"/>
            <a:stretch/>
          </p:blipFill>
          <p:spPr>
            <a:xfrm>
              <a:off x="2328374" y="3847491"/>
              <a:ext cx="510032" cy="1105484"/>
            </a:xfrm>
            <a:prstGeom prst="rect">
              <a:avLst/>
            </a:prstGeom>
          </p:spPr>
        </p:pic>
        <p:sp>
          <p:nvSpPr>
            <p:cNvPr id="45" name="矩形 44"/>
            <p:cNvSpPr/>
            <p:nvPr/>
          </p:nvSpPr>
          <p:spPr>
            <a:xfrm>
              <a:off x="2187043" y="4109884"/>
              <a:ext cx="447611" cy="26085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1578845" y="3859995"/>
            <a:ext cx="7172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d1*y1,</a:t>
            </a:r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d2*y1,</a:t>
            </a:r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d3*y1,</a:t>
            </a:r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d4*y1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3484234" y="3287767"/>
            <a:ext cx="2306967" cy="1633444"/>
            <a:chOff x="3199952" y="3164997"/>
            <a:chExt cx="2306967" cy="1633444"/>
          </a:xfrm>
        </p:grpSpPr>
        <p:sp>
          <p:nvSpPr>
            <p:cNvPr id="43" name="文本框 42"/>
            <p:cNvSpPr txBox="1"/>
            <p:nvPr/>
          </p:nvSpPr>
          <p:spPr>
            <a:xfrm>
              <a:off x="3199952" y="3164997"/>
              <a:ext cx="230696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7030A0"/>
                  </a:solidFill>
                </a:rPr>
                <a:t>2.3 </a:t>
              </a:r>
              <a:r>
                <a:rPr lang="zh-CN" altLang="en-US" sz="1200" dirty="0" smtClean="0">
                  <a:solidFill>
                    <a:srgbClr val="7030A0"/>
                  </a:solidFill>
                </a:rPr>
                <a:t>因为</a:t>
              </a:r>
              <a:r>
                <a:rPr lang="en-US" altLang="zh-CN" sz="1200" dirty="0" smtClean="0">
                  <a:solidFill>
                    <a:srgbClr val="7030A0"/>
                  </a:solidFill>
                </a:rPr>
                <a:t>d2*y1</a:t>
              </a:r>
              <a:r>
                <a:rPr lang="zh-CN" altLang="en-US" sz="1200" dirty="0" smtClean="0">
                  <a:solidFill>
                    <a:srgbClr val="7030A0"/>
                  </a:solidFill>
                </a:rPr>
                <a:t>最大 所以选择</a:t>
              </a:r>
              <a:r>
                <a:rPr lang="en-US" altLang="zh-CN" sz="1200" dirty="0" smtClean="0">
                  <a:solidFill>
                    <a:srgbClr val="7030A0"/>
                  </a:solidFill>
                </a:rPr>
                <a:t>d2</a:t>
              </a:r>
              <a:r>
                <a:rPr lang="zh-CN" altLang="en-US" sz="1200" dirty="0" smtClean="0">
                  <a:solidFill>
                    <a:srgbClr val="7030A0"/>
                  </a:solidFill>
                </a:rPr>
                <a:t>作为</a:t>
              </a:r>
              <a:r>
                <a:rPr lang="en-US" altLang="zh-CN" sz="1200" dirty="0" smtClean="0">
                  <a:solidFill>
                    <a:srgbClr val="7030A0"/>
                  </a:solidFill>
                </a:rPr>
                <a:t>y1</a:t>
              </a:r>
              <a:r>
                <a:rPr lang="zh-CN" altLang="en-US" sz="1200" dirty="0" smtClean="0">
                  <a:solidFill>
                    <a:srgbClr val="7030A0"/>
                  </a:solidFill>
                </a:rPr>
                <a:t>重构的第一个原子，得到初次编码向量如下：</a:t>
              </a:r>
              <a:endParaRPr lang="zh-CN" altLang="en-US" sz="1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461228" y="4001405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zh-CN" kern="100" dirty="0" smtClean="0">
                  <a:latin typeface="Calibri" panose="020F0502020204030204" pitchFamily="34" charset="0"/>
                  <a:cs typeface="Times New Roman" panose="02020603050405020304" pitchFamily="18" charset="0"/>
                </a:rPr>
                <a:t>x1</a:t>
              </a:r>
              <a:r>
                <a:rPr lang="en-US" altLang="zh-CN" kern="1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=(0,b,0,0</a:t>
              </a:r>
              <a:r>
                <a:rPr lang="en-US" altLang="zh-CN" kern="100" dirty="0" smtClean="0">
                  <a:latin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r>
                <a:rPr lang="zh-CN" altLang="en-US" kern="100" dirty="0" smtClean="0">
                  <a:latin typeface="Calibri" panose="020F0502020204030204" pitchFamily="34" charset="0"/>
                  <a:cs typeface="Times New Roman" panose="02020603050405020304" pitchFamily="18" charset="0"/>
                </a:rPr>
                <a:t>’</a:t>
              </a:r>
              <a:endPara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342968" y="4490664"/>
              <a:ext cx="10228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zh-CN" altLang="en-US" sz="14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是未知数</a:t>
              </a:r>
              <a:endParaRPr lang="zh-CN" altLang="en-US" sz="1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6143502" y="3056934"/>
            <a:ext cx="23069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4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2.4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求解系数</a:t>
            </a:r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</a:p>
          <a:p>
            <a:endParaRPr lang="en-US" altLang="zh-CN" sz="14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y1-b*d2=0</a:t>
            </a:r>
          </a:p>
          <a:p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b=</a:t>
            </a:r>
            <a:r>
              <a:rPr lang="en-US" altLang="zh-CN" sz="1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pinv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(d2)*y </a:t>
            </a:r>
          </a:p>
          <a:p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解得</a:t>
            </a:r>
            <a:r>
              <a:rPr lang="en-US" altLang="zh-CN" sz="1400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b=1</a:t>
            </a:r>
            <a:endParaRPr lang="zh-CN" altLang="en-US" sz="140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8394760" y="3056934"/>
            <a:ext cx="3564345" cy="2152538"/>
            <a:chOff x="8345599" y="3353449"/>
            <a:chExt cx="3564345" cy="2152538"/>
          </a:xfrm>
        </p:grpSpPr>
        <p:sp>
          <p:nvSpPr>
            <p:cNvPr id="57" name="文本框 56"/>
            <p:cNvSpPr txBox="1"/>
            <p:nvPr/>
          </p:nvSpPr>
          <p:spPr>
            <a:xfrm>
              <a:off x="8486259" y="3353449"/>
              <a:ext cx="23069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2.5</a:t>
              </a:r>
              <a:r>
                <a:rPr lang="zh-CN" altLang="en-US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计算残差</a:t>
              </a:r>
              <a:endParaRPr lang="zh-CN" altLang="en-US" sz="1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8581036" y="3847491"/>
              <a:ext cx="1454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res</a:t>
              </a:r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=y1-b*d2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8345599" y="4336436"/>
              <a:ext cx="3564345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如果残差小于误差阈值 </a:t>
              </a:r>
              <a:r>
                <a:rPr lang="en-US" altLang="zh-CN" sz="14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—&gt; </a:t>
              </a:r>
              <a:r>
                <a:rPr lang="zh-CN" altLang="en-US" sz="14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结束</a:t>
              </a:r>
              <a:endParaRPr lang="en-US" altLang="zh-CN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14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否则计算剩余字典 与 残差</a:t>
              </a:r>
              <a:endParaRPr lang="en-US" altLang="zh-CN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lvl="2"/>
              <a:r>
                <a:rPr lang="en-US" altLang="zh-CN" sz="14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sz="14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(:,2)=0 </a:t>
              </a:r>
            </a:p>
            <a:p>
              <a:pPr lvl="2"/>
              <a:r>
                <a:rPr lang="en-US" altLang="zh-CN" sz="14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y=res</a:t>
              </a:r>
              <a:endParaRPr lang="en-US" altLang="zh-CN" sz="1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转到</a:t>
              </a:r>
              <a:r>
                <a:rPr lang="en-US" altLang="zh-CN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2.2</a:t>
              </a:r>
              <a:endPara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204971" y="5317788"/>
            <a:ext cx="4701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最后 对于</a:t>
            </a:r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y1...y6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样本分别计算各自的编码 得到矩阵</a:t>
            </a:r>
            <a:endParaRPr lang="zh-CN" altLang="en-US" sz="1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 rotWithShape="1">
          <a:blip r:embed="rId6"/>
          <a:srcRect r="68397"/>
          <a:stretch/>
        </p:blipFill>
        <p:spPr>
          <a:xfrm>
            <a:off x="978853" y="5858110"/>
            <a:ext cx="1667109" cy="794089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360220" y="5659140"/>
            <a:ext cx="1022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X</a:t>
            </a:r>
            <a:r>
              <a:rPr lang="en-US" altLang="zh-CN" sz="1400" baseline="30000" dirty="0">
                <a:solidFill>
                  <a:srgbClr val="0070C0"/>
                </a:solidFill>
              </a:rPr>
              <a:t>4x6</a:t>
            </a:r>
            <a:endParaRPr lang="zh-CN" altLang="zh-CN" sz="1400" dirty="0">
              <a:solidFill>
                <a:srgbClr val="0070C0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7564" y="354760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y1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5x1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04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7822" y="218967"/>
            <a:ext cx="3159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步：更新字典（</a:t>
            </a:r>
            <a:r>
              <a:rPr lang="en-US" altLang="zh-CN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KSVD</a:t>
            </a:r>
            <a:r>
              <a:rPr lang="zh-CN" altLang="en-US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的思想）</a:t>
            </a:r>
            <a:endParaRPr lang="zh-CN" altLang="en-US" sz="16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3573" y="703274"/>
            <a:ext cx="2282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更新</a:t>
            </a:r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d1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</a:t>
            </a:r>
            <a:endParaRPr lang="zh-CN" altLang="en-US" sz="1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80753"/>
          <a:stretch/>
        </p:blipFill>
        <p:spPr>
          <a:xfrm>
            <a:off x="855327" y="1195717"/>
            <a:ext cx="1361590" cy="133065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3573" y="1011051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D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5x4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260268" y="1011051"/>
            <a:ext cx="2536952" cy="1112717"/>
            <a:chOff x="360220" y="5659140"/>
            <a:chExt cx="2536952" cy="111271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/>
            <a:srcRect r="68397"/>
            <a:stretch/>
          </p:blipFill>
          <p:spPr>
            <a:xfrm>
              <a:off x="978853" y="5858110"/>
              <a:ext cx="1918319" cy="913747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360220" y="5659140"/>
              <a:ext cx="10228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70C0"/>
                  </a:solidFill>
                </a:rPr>
                <a:t>X</a:t>
              </a:r>
              <a:r>
                <a:rPr lang="en-US" altLang="zh-CN" sz="1400" baseline="30000" dirty="0">
                  <a:solidFill>
                    <a:srgbClr val="0070C0"/>
                  </a:solidFill>
                </a:rPr>
                <a:t>4x6</a:t>
              </a:r>
              <a:endParaRPr lang="zh-CN" altLang="zh-CN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66916" y="1210021"/>
            <a:ext cx="265471" cy="13163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762865" y="1210021"/>
            <a:ext cx="1848464" cy="2451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626741" y="2226545"/>
            <a:ext cx="3177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找出编码中，第</a:t>
            </a:r>
            <a:r>
              <a:rPr lang="en-US" altLang="zh-CN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行中不为</a:t>
            </a:r>
            <a:r>
              <a:rPr lang="en-US" altLang="zh-CN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的列索引 </a:t>
            </a:r>
            <a:r>
              <a:rPr lang="en-US" altLang="zh-CN" sz="14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indexs</a:t>
            </a:r>
            <a:r>
              <a:rPr lang="en-US" altLang="zh-CN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[5,6]</a:t>
            </a:r>
            <a:endParaRPr lang="zh-CN" altLang="zh-CN" sz="1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167387" y="789128"/>
            <a:ext cx="2464207" cy="1755532"/>
            <a:chOff x="5588411" y="709288"/>
            <a:chExt cx="2464207" cy="1755532"/>
          </a:xfrm>
        </p:grpSpPr>
        <p:sp>
          <p:nvSpPr>
            <p:cNvPr id="14" name="文本框 13"/>
            <p:cNvSpPr txBox="1"/>
            <p:nvPr/>
          </p:nvSpPr>
          <p:spPr>
            <a:xfrm>
              <a:off x="5588411" y="709288"/>
              <a:ext cx="2464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3.2 </a:t>
              </a:r>
              <a:r>
                <a:rPr lang="zh-CN" altLang="en-US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将</a:t>
              </a:r>
              <a:r>
                <a:rPr lang="en-US" altLang="zh-CN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zh-CN" altLang="en-US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的第一个原子</a:t>
              </a:r>
              <a:r>
                <a:rPr lang="en-US" altLang="zh-CN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d1</a:t>
              </a:r>
              <a:r>
                <a:rPr lang="zh-CN" altLang="en-US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置</a:t>
              </a:r>
              <a:r>
                <a:rPr lang="en-US" altLang="zh-CN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 sz="1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4"/>
            <a:srcRect r="81499"/>
            <a:stretch/>
          </p:blipFill>
          <p:spPr>
            <a:xfrm>
              <a:off x="6592953" y="1257272"/>
              <a:ext cx="1187753" cy="1207548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>
            <a:xfrm>
              <a:off x="5932603" y="1025355"/>
              <a:ext cx="5517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D</a:t>
              </a:r>
              <a:r>
                <a:rPr lang="en-US" altLang="zh-CN" baseline="30000" dirty="0" smtClean="0">
                  <a:solidFill>
                    <a:srgbClr val="0070C0"/>
                  </a:solidFill>
                </a:rPr>
                <a:t>5x4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891472" y="803911"/>
            <a:ext cx="2464207" cy="1682824"/>
            <a:chOff x="8426462" y="702458"/>
            <a:chExt cx="2464207" cy="1682824"/>
          </a:xfrm>
        </p:grpSpPr>
        <p:sp>
          <p:nvSpPr>
            <p:cNvPr id="20" name="文本框 19"/>
            <p:cNvSpPr txBox="1"/>
            <p:nvPr/>
          </p:nvSpPr>
          <p:spPr>
            <a:xfrm>
              <a:off x="8426462" y="702458"/>
              <a:ext cx="2464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3.3 </a:t>
              </a:r>
              <a:r>
                <a:rPr lang="zh-CN" altLang="en-US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选择</a:t>
              </a:r>
              <a:r>
                <a:rPr lang="en-US" altLang="zh-CN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Y(:,</a:t>
              </a:r>
              <a:r>
                <a:rPr lang="en-US" altLang="zh-CN" sz="1400" dirty="0" err="1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indexs</a:t>
              </a:r>
              <a:r>
                <a:rPr lang="en-US" altLang="zh-CN" sz="1400" dirty="0" smtClean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endParaRPr lang="zh-CN" altLang="en-US" sz="1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 rotWithShape="1">
            <a:blip r:embed="rId5"/>
            <a:srcRect r="91750"/>
            <a:stretch/>
          </p:blipFill>
          <p:spPr>
            <a:xfrm>
              <a:off x="9223374" y="1131537"/>
              <a:ext cx="549891" cy="1253745"/>
            </a:xfrm>
            <a:prstGeom prst="rect">
              <a:avLst/>
            </a:prstGeom>
          </p:spPr>
        </p:pic>
      </p:grp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6"/>
          <a:srcRect r="71434"/>
          <a:stretch/>
        </p:blipFill>
        <p:spPr>
          <a:xfrm>
            <a:off x="4961104" y="268663"/>
            <a:ext cx="1787516" cy="1176998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4357789" y="83997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Y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5x6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014587" y="1111688"/>
            <a:ext cx="590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Yr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5x2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60831" y="2841372"/>
            <a:ext cx="1899438" cy="1448449"/>
            <a:chOff x="360831" y="2792212"/>
            <a:chExt cx="1899438" cy="1448449"/>
          </a:xfrm>
        </p:grpSpPr>
        <p:grpSp>
          <p:nvGrpSpPr>
            <p:cNvPr id="29" name="组合 28"/>
            <p:cNvGrpSpPr/>
            <p:nvPr/>
          </p:nvGrpSpPr>
          <p:grpSpPr>
            <a:xfrm>
              <a:off x="414695" y="2792212"/>
              <a:ext cx="1845574" cy="1448449"/>
              <a:chOff x="298659" y="3113693"/>
              <a:chExt cx="1845574" cy="1448449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98659" y="3113693"/>
                <a:ext cx="18455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3.4 </a:t>
                </a:r>
                <a:r>
                  <a:rPr lang="zh-CN" altLang="en-US" sz="1400" dirty="0" smtClean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选择</a:t>
                </a:r>
                <a:r>
                  <a:rPr lang="en-US" altLang="zh-CN" sz="1400" dirty="0" smtClean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X(:,</a:t>
                </a:r>
                <a:r>
                  <a:rPr lang="en-US" altLang="zh-CN" sz="1400" dirty="0" err="1" smtClean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indexs</a:t>
                </a:r>
                <a:r>
                  <a:rPr lang="en-US" altLang="zh-CN" sz="1400" dirty="0" smtClean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1400" dirty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pic>
            <p:nvPicPr>
              <p:cNvPr id="28" name="图片 27"/>
              <p:cNvPicPr>
                <a:picLocks noChangeAspect="1"/>
              </p:cNvPicPr>
              <p:nvPr/>
            </p:nvPicPr>
            <p:blipFill rotWithShape="1">
              <a:blip r:embed="rId7"/>
              <a:srcRect r="91900"/>
              <a:stretch/>
            </p:blipFill>
            <p:spPr>
              <a:xfrm>
                <a:off x="966586" y="3500347"/>
                <a:ext cx="571359" cy="1061795"/>
              </a:xfrm>
              <a:prstGeom prst="rect">
                <a:avLst/>
              </a:prstGeom>
            </p:spPr>
          </p:pic>
        </p:grpSp>
        <p:sp>
          <p:nvSpPr>
            <p:cNvPr id="34" name="矩形 33"/>
            <p:cNvSpPr/>
            <p:nvPr/>
          </p:nvSpPr>
          <p:spPr>
            <a:xfrm>
              <a:off x="360831" y="3099989"/>
              <a:ext cx="6094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Xr</a:t>
              </a:r>
              <a:r>
                <a:rPr lang="en-US" altLang="zh-CN" baseline="30000" dirty="0" smtClean="0">
                  <a:solidFill>
                    <a:srgbClr val="0070C0"/>
                  </a:solidFill>
                </a:rPr>
                <a:t>4x2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2733511" y="2874487"/>
            <a:ext cx="1845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3.5 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</a:t>
            </a:r>
            <a:r>
              <a:rPr lang="en-US" altLang="zh-CN" sz="1400" dirty="0" err="1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Er</a:t>
            </a:r>
            <a:endParaRPr lang="zh-CN" altLang="en-US" sz="1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771711" y="3182264"/>
            <a:ext cx="1979050" cy="313339"/>
            <a:chOff x="2733511" y="3254011"/>
            <a:chExt cx="1979050" cy="313339"/>
          </a:xfrm>
        </p:grpSpPr>
        <p:sp>
          <p:nvSpPr>
            <p:cNvPr id="43" name="矩形 42"/>
            <p:cNvSpPr/>
            <p:nvPr/>
          </p:nvSpPr>
          <p:spPr>
            <a:xfrm>
              <a:off x="3410858" y="3259573"/>
              <a:ext cx="130170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Yr</a:t>
              </a:r>
              <a:r>
                <a:rPr lang="en-US" altLang="zh-CN" sz="1400" baseline="30000" dirty="0" smtClean="0">
                  <a:solidFill>
                    <a:srgbClr val="0070C0"/>
                  </a:solidFill>
                </a:rPr>
                <a:t>5x2  </a:t>
              </a:r>
              <a:r>
                <a:rPr lang="en-US" altLang="zh-CN" sz="1400" dirty="0" smtClean="0">
                  <a:solidFill>
                    <a:srgbClr val="0070C0"/>
                  </a:solidFill>
                </a:rPr>
                <a:t>- D</a:t>
              </a:r>
              <a:r>
                <a:rPr lang="en-US" altLang="zh-CN" sz="1400" baseline="30000" dirty="0" smtClean="0">
                  <a:solidFill>
                    <a:srgbClr val="0070C0"/>
                  </a:solidFill>
                </a:rPr>
                <a:t>5x4</a:t>
              </a:r>
              <a:r>
                <a:rPr lang="en-US" altLang="zh-CN" sz="1400" dirty="0" smtClean="0">
                  <a:solidFill>
                    <a:srgbClr val="0070C0"/>
                  </a:solidFill>
                </a:rPr>
                <a:t> Xr</a:t>
              </a:r>
              <a:r>
                <a:rPr lang="en-US" altLang="zh-CN" sz="1400" baseline="30000" dirty="0" smtClean="0">
                  <a:solidFill>
                    <a:srgbClr val="0070C0"/>
                  </a:solidFill>
                </a:rPr>
                <a:t>4x2</a:t>
              </a:r>
              <a:endParaRPr lang="zh-CN" altLang="en-US" sz="1400" dirty="0" smtClean="0">
                <a:solidFill>
                  <a:srgbClr val="0070C0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733511" y="3254011"/>
              <a:ext cx="6383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Er</a:t>
              </a:r>
              <a:r>
                <a:rPr lang="en-US" altLang="zh-CN" sz="1400" baseline="30000" dirty="0" smtClean="0">
                  <a:solidFill>
                    <a:srgbClr val="0070C0"/>
                  </a:solidFill>
                </a:rPr>
                <a:t>4x2</a:t>
              </a:r>
              <a:r>
                <a:rPr lang="zh-CN" altLang="en-US" sz="1400" dirty="0">
                  <a:solidFill>
                    <a:srgbClr val="0070C0"/>
                  </a:solidFill>
                </a:rPr>
                <a:t> </a:t>
              </a:r>
              <a:r>
                <a:rPr lang="en-US" altLang="zh-CN" sz="1400" dirty="0" smtClean="0">
                  <a:solidFill>
                    <a:srgbClr val="0070C0"/>
                  </a:solidFill>
                </a:rPr>
                <a:t>=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46" name="图片 45"/>
          <p:cNvPicPr>
            <a:picLocks noChangeAspect="1"/>
          </p:cNvPicPr>
          <p:nvPr/>
        </p:nvPicPr>
        <p:blipFill rotWithShape="1">
          <a:blip r:embed="rId8"/>
          <a:srcRect r="90668"/>
          <a:stretch/>
        </p:blipFill>
        <p:spPr>
          <a:xfrm>
            <a:off x="3124738" y="3517010"/>
            <a:ext cx="492294" cy="992230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5498590" y="2801894"/>
            <a:ext cx="2012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3.6 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n-US" altLang="zh-CN" sz="1400" dirty="0" err="1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Er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</a:t>
            </a:r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SVD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分解</a:t>
            </a:r>
            <a:endParaRPr lang="zh-CN" altLang="en-US" sz="1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6170960" y="3232322"/>
            <a:ext cx="5222853" cy="1477331"/>
            <a:chOff x="5816998" y="3232322"/>
            <a:chExt cx="5222853" cy="1477331"/>
          </a:xfrm>
        </p:grpSpPr>
        <p:grpSp>
          <p:nvGrpSpPr>
            <p:cNvPr id="60" name="组合 59"/>
            <p:cNvGrpSpPr/>
            <p:nvPr/>
          </p:nvGrpSpPr>
          <p:grpSpPr>
            <a:xfrm>
              <a:off x="6929000" y="3232322"/>
              <a:ext cx="4110851" cy="1477331"/>
              <a:chOff x="4579085" y="3301146"/>
              <a:chExt cx="4110851" cy="1477331"/>
            </a:xfrm>
          </p:grpSpPr>
          <p:pic>
            <p:nvPicPr>
              <p:cNvPr id="49" name="图片 48"/>
              <p:cNvPicPr>
                <a:picLocks noChangeAspect="1"/>
              </p:cNvPicPr>
              <p:nvPr/>
            </p:nvPicPr>
            <p:blipFill rotWithShape="1">
              <a:blip r:embed="rId9"/>
              <a:srcRect r="61003"/>
              <a:stretch/>
            </p:blipFill>
            <p:spPr>
              <a:xfrm>
                <a:off x="4691414" y="3712298"/>
                <a:ext cx="2057206" cy="992230"/>
              </a:xfrm>
              <a:prstGeom prst="rect">
                <a:avLst/>
              </a:prstGeom>
            </p:spPr>
          </p:pic>
          <p:pic>
            <p:nvPicPr>
              <p:cNvPr id="50" name="图片 49"/>
              <p:cNvPicPr>
                <a:picLocks noChangeAspect="1"/>
              </p:cNvPicPr>
              <p:nvPr/>
            </p:nvPicPr>
            <p:blipFill rotWithShape="1">
              <a:blip r:embed="rId10"/>
              <a:srcRect r="89932"/>
              <a:stretch/>
            </p:blipFill>
            <p:spPr>
              <a:xfrm>
                <a:off x="6980458" y="3712297"/>
                <a:ext cx="531121" cy="992230"/>
              </a:xfrm>
              <a:prstGeom prst="rect">
                <a:avLst/>
              </a:prstGeom>
            </p:spPr>
          </p:pic>
          <p:pic>
            <p:nvPicPr>
              <p:cNvPr id="53" name="图片 52"/>
              <p:cNvPicPr>
                <a:picLocks noChangeAspect="1"/>
              </p:cNvPicPr>
              <p:nvPr/>
            </p:nvPicPr>
            <p:blipFill rotWithShape="1">
              <a:blip r:embed="rId11"/>
              <a:srcRect t="-8512" r="80361" b="-1"/>
              <a:stretch/>
            </p:blipFill>
            <p:spPr>
              <a:xfrm>
                <a:off x="7653921" y="3992577"/>
                <a:ext cx="1036015" cy="431669"/>
              </a:xfrm>
              <a:prstGeom prst="rect">
                <a:avLst/>
              </a:prstGeom>
            </p:spPr>
          </p:pic>
          <p:sp>
            <p:nvSpPr>
              <p:cNvPr id="54" name="矩形 53"/>
              <p:cNvSpPr/>
              <p:nvPr/>
            </p:nvSpPr>
            <p:spPr>
              <a:xfrm>
                <a:off x="5232679" y="3342965"/>
                <a:ext cx="5565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70C0"/>
                    </a:solidFill>
                  </a:rPr>
                  <a:t>U</a:t>
                </a:r>
                <a:r>
                  <a:rPr lang="en-US" altLang="zh-CN" baseline="30000" dirty="0" smtClean="0">
                    <a:solidFill>
                      <a:srgbClr val="0070C0"/>
                    </a:solidFill>
                  </a:rPr>
                  <a:t>5x5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6901929" y="3301146"/>
                <a:ext cx="5148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altLang="zh-CN" baseline="30000" dirty="0" smtClean="0">
                    <a:solidFill>
                      <a:srgbClr val="0070C0"/>
                    </a:solidFill>
                  </a:rPr>
                  <a:t>5x2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7727778" y="3342965"/>
                <a:ext cx="5148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altLang="zh-CN" baseline="30000" dirty="0" smtClean="0">
                    <a:solidFill>
                      <a:srgbClr val="0070C0"/>
                    </a:solidFill>
                  </a:rPr>
                  <a:t>5x2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4579085" y="3670478"/>
                <a:ext cx="2106645" cy="110799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6911632" y="3660646"/>
                <a:ext cx="436356" cy="110799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7548864" y="3992577"/>
                <a:ext cx="1064194" cy="51802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1" name="图片 60"/>
            <p:cNvPicPr>
              <a:picLocks noChangeAspect="1"/>
            </p:cNvPicPr>
            <p:nvPr/>
          </p:nvPicPr>
          <p:blipFill rotWithShape="1">
            <a:blip r:embed="rId8"/>
            <a:srcRect r="90668"/>
            <a:stretch/>
          </p:blipFill>
          <p:spPr>
            <a:xfrm>
              <a:off x="5929600" y="3643472"/>
              <a:ext cx="492294" cy="992230"/>
            </a:xfrm>
            <a:prstGeom prst="rect">
              <a:avLst/>
            </a:prstGeom>
          </p:spPr>
        </p:pic>
        <p:sp>
          <p:nvSpPr>
            <p:cNvPr id="62" name="矩形 61"/>
            <p:cNvSpPr/>
            <p:nvPr/>
          </p:nvSpPr>
          <p:spPr>
            <a:xfrm>
              <a:off x="5820841" y="3284045"/>
              <a:ext cx="5485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Er</a:t>
              </a:r>
              <a:r>
                <a:rPr lang="en-US" altLang="zh-CN" sz="1400" baseline="30000" dirty="0" smtClean="0">
                  <a:solidFill>
                    <a:srgbClr val="0070C0"/>
                  </a:solidFill>
                </a:rPr>
                <a:t>4x2</a:t>
              </a:r>
              <a:r>
                <a:rPr lang="zh-CN" altLang="en-US" sz="1400" dirty="0">
                  <a:solidFill>
                    <a:srgbClr val="0070C0"/>
                  </a:solidFill>
                </a:rPr>
                <a:t> 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816998" y="3575145"/>
              <a:ext cx="550041" cy="11079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6435714" y="3923753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70C0"/>
                  </a:solidFill>
                </a:rPr>
                <a:t>=</a:t>
              </a:r>
              <a:endParaRPr lang="zh-CN" altLang="en-US" sz="20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330987" y="4610138"/>
            <a:ext cx="2431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3.7 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的第</a:t>
            </a:r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列更新字典</a:t>
            </a:r>
            <a:endParaRPr lang="zh-CN" altLang="en-US" sz="1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60752" y="497947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D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5x4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 rotWithShape="1">
          <a:blip r:embed="rId12"/>
          <a:srcRect r="76306"/>
          <a:stretch/>
        </p:blipFill>
        <p:spPr>
          <a:xfrm>
            <a:off x="855327" y="5342737"/>
            <a:ext cx="1249922" cy="992230"/>
          </a:xfrm>
          <a:prstGeom prst="rect">
            <a:avLst/>
          </a:prstGeom>
        </p:spPr>
      </p:pic>
      <p:sp>
        <p:nvSpPr>
          <p:cNvPr id="71" name="矩形 70"/>
          <p:cNvSpPr/>
          <p:nvPr/>
        </p:nvSpPr>
        <p:spPr>
          <a:xfrm>
            <a:off x="779770" y="5284429"/>
            <a:ext cx="390269" cy="1094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8057658" y="1363515"/>
            <a:ext cx="313463" cy="11628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2733510" y="4675416"/>
            <a:ext cx="2765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3.8 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v(:,1)*s(1,1)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更新编码</a:t>
            </a:r>
            <a:r>
              <a:rPr lang="en-US" altLang="zh-CN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X(1,indexs)</a:t>
            </a:r>
            <a:endParaRPr lang="zh-CN" altLang="en-US" sz="1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 rotWithShape="1">
          <a:blip r:embed="rId13"/>
          <a:srcRect r="62046"/>
          <a:stretch/>
        </p:blipFill>
        <p:spPr>
          <a:xfrm>
            <a:off x="2958954" y="5321563"/>
            <a:ext cx="2002150" cy="794089"/>
          </a:xfrm>
          <a:prstGeom prst="rect">
            <a:avLst/>
          </a:prstGeom>
        </p:spPr>
      </p:pic>
      <p:sp>
        <p:nvSpPr>
          <p:cNvPr id="77" name="矩形 76"/>
          <p:cNvSpPr/>
          <p:nvPr/>
        </p:nvSpPr>
        <p:spPr>
          <a:xfrm>
            <a:off x="3960029" y="5321562"/>
            <a:ext cx="919057" cy="214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5854862" y="4828999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更新</a:t>
            </a:r>
            <a:r>
              <a:rPr lang="zh-CN" altLang="en-US" sz="1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完所有原子后</a:t>
            </a:r>
            <a:endParaRPr lang="zh-CN" altLang="en-US" sz="1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5925631" y="5188848"/>
            <a:ext cx="5167161" cy="1336514"/>
            <a:chOff x="5925631" y="5188848"/>
            <a:chExt cx="5167161" cy="1336514"/>
          </a:xfrm>
        </p:grpSpPr>
        <p:pic>
          <p:nvPicPr>
            <p:cNvPr id="80" name="图片 79"/>
            <p:cNvPicPr>
              <a:picLocks noChangeAspect="1"/>
            </p:cNvPicPr>
            <p:nvPr/>
          </p:nvPicPr>
          <p:blipFill rotWithShape="1">
            <a:blip r:embed="rId14"/>
            <a:srcRect r="70565"/>
            <a:stretch/>
          </p:blipFill>
          <p:spPr>
            <a:xfrm>
              <a:off x="6489111" y="5424664"/>
              <a:ext cx="1552748" cy="992230"/>
            </a:xfrm>
            <a:prstGeom prst="rect">
              <a:avLst/>
            </a:prstGeom>
          </p:spPr>
        </p:pic>
        <p:pic>
          <p:nvPicPr>
            <p:cNvPr id="82" name="图片 81"/>
            <p:cNvPicPr>
              <a:picLocks noChangeAspect="1"/>
            </p:cNvPicPr>
            <p:nvPr/>
          </p:nvPicPr>
          <p:blipFill rotWithShape="1">
            <a:blip r:embed="rId15"/>
            <a:srcRect r="52263"/>
            <a:stretch/>
          </p:blipFill>
          <p:spPr>
            <a:xfrm>
              <a:off x="8574582" y="5441807"/>
              <a:ext cx="2518210" cy="794089"/>
            </a:xfrm>
            <a:prstGeom prst="rect">
              <a:avLst/>
            </a:prstGeom>
          </p:spPr>
        </p:pic>
        <p:sp>
          <p:nvSpPr>
            <p:cNvPr id="83" name="文本框 82"/>
            <p:cNvSpPr txBox="1"/>
            <p:nvPr/>
          </p:nvSpPr>
          <p:spPr>
            <a:xfrm>
              <a:off x="5925631" y="5206188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D</a:t>
              </a:r>
              <a:r>
                <a:rPr lang="en-US" altLang="zh-CN" baseline="30000" dirty="0" smtClean="0">
                  <a:solidFill>
                    <a:srgbClr val="0070C0"/>
                  </a:solidFill>
                </a:rPr>
                <a:t>5x4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8171929" y="5188848"/>
              <a:ext cx="10228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70C0"/>
                  </a:solidFill>
                </a:rPr>
                <a:t>X</a:t>
              </a:r>
              <a:r>
                <a:rPr lang="en-US" altLang="zh-CN" sz="1400" baseline="30000" dirty="0">
                  <a:solidFill>
                    <a:srgbClr val="0070C0"/>
                  </a:solidFill>
                </a:rPr>
                <a:t>4x6</a:t>
              </a:r>
              <a:endParaRPr lang="zh-CN" altLang="zh-CN" sz="1400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6407093" y="5417363"/>
              <a:ext cx="1598299" cy="11079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8444512" y="5441807"/>
              <a:ext cx="2648280" cy="93709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738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8493" y="248465"/>
            <a:ext cx="941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步：重复第</a:t>
            </a:r>
            <a:r>
              <a:rPr lang="en-US" altLang="zh-CN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步和第</a:t>
            </a:r>
            <a:r>
              <a:rPr lang="en-US" altLang="zh-CN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 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（直到误差小于一定阈值或者达到迭代次数） 得到最后的字典</a:t>
            </a:r>
            <a:r>
              <a:rPr lang="en-US" altLang="zh-CN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和编码</a:t>
            </a:r>
            <a:r>
              <a:rPr lang="en-US" altLang="zh-CN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endParaRPr lang="zh-CN" altLang="en-US" sz="1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06380" y="705339"/>
            <a:ext cx="5167161" cy="1336514"/>
            <a:chOff x="5925631" y="5188848"/>
            <a:chExt cx="5167161" cy="133651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r="70565"/>
            <a:stretch/>
          </p:blipFill>
          <p:spPr>
            <a:xfrm>
              <a:off x="6489111" y="5424664"/>
              <a:ext cx="1552748" cy="99223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/>
            <a:srcRect r="52263"/>
            <a:stretch/>
          </p:blipFill>
          <p:spPr>
            <a:xfrm>
              <a:off x="8574582" y="5441807"/>
              <a:ext cx="2518210" cy="794089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5925631" y="5206188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D</a:t>
              </a:r>
              <a:r>
                <a:rPr lang="en-US" altLang="zh-CN" baseline="30000" dirty="0" smtClean="0">
                  <a:solidFill>
                    <a:srgbClr val="0070C0"/>
                  </a:solidFill>
                </a:rPr>
                <a:t>5x4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171929" y="5188848"/>
              <a:ext cx="10228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70C0"/>
                  </a:solidFill>
                </a:rPr>
                <a:t>X</a:t>
              </a:r>
              <a:r>
                <a:rPr lang="en-US" altLang="zh-CN" sz="1400" baseline="30000" dirty="0">
                  <a:solidFill>
                    <a:srgbClr val="0070C0"/>
                  </a:solidFill>
                </a:rPr>
                <a:t>4x6</a:t>
              </a:r>
              <a:endParaRPr lang="zh-CN" altLang="zh-CN" sz="1400" dirty="0">
                <a:solidFill>
                  <a:srgbClr val="0070C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407093" y="5417363"/>
              <a:ext cx="1598299" cy="11079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444512" y="5441807"/>
              <a:ext cx="2648280" cy="93709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646856" y="859227"/>
            <a:ext cx="3821928" cy="992230"/>
            <a:chOff x="7961488" y="1013116"/>
            <a:chExt cx="3821928" cy="99223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4"/>
            <a:srcRect r="70689"/>
            <a:stretch/>
          </p:blipFill>
          <p:spPr>
            <a:xfrm>
              <a:off x="9375211" y="1013116"/>
              <a:ext cx="1546236" cy="992230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/>
          </p:nvGrpSpPr>
          <p:grpSpPr>
            <a:xfrm>
              <a:off x="7961488" y="1242180"/>
              <a:ext cx="949414" cy="369332"/>
              <a:chOff x="6909434" y="1242180"/>
              <a:chExt cx="949414" cy="369332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6909434" y="1242180"/>
                <a:ext cx="551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70C0"/>
                    </a:solidFill>
                  </a:rPr>
                  <a:t>D</a:t>
                </a:r>
                <a:r>
                  <a:rPr lang="en-US" altLang="zh-CN" baseline="30000" dirty="0" smtClean="0">
                    <a:solidFill>
                      <a:srgbClr val="0070C0"/>
                    </a:solidFill>
                  </a:rPr>
                  <a:t>5x4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7373743" y="1303735"/>
                <a:ext cx="4851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70C0"/>
                    </a:solidFill>
                  </a:rPr>
                  <a:t>X</a:t>
                </a:r>
                <a:r>
                  <a:rPr lang="en-US" altLang="zh-CN" sz="1400" baseline="30000" dirty="0">
                    <a:solidFill>
                      <a:srgbClr val="0070C0"/>
                    </a:solidFill>
                  </a:rPr>
                  <a:t>4x6</a:t>
                </a:r>
                <a:endParaRPr lang="zh-CN" altLang="zh-CN" sz="1400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8951101" y="1303735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70C0"/>
                  </a:solidFill>
                </a:rPr>
                <a:t>=</a:t>
              </a:r>
              <a:endParaRPr lang="zh-CN" alt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921447" y="1303735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70C0"/>
                  </a:solidFill>
                </a:rPr>
                <a:t>=</a:t>
              </a:r>
              <a:endParaRPr lang="zh-CN" alt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262119" y="1272957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Y</a:t>
              </a:r>
              <a:r>
                <a:rPr lang="en-US" altLang="zh-CN" baseline="30000" dirty="0" smtClean="0">
                  <a:solidFill>
                    <a:srgbClr val="0070C0"/>
                  </a:solidFill>
                </a:rPr>
                <a:t>5x6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7963612" y="1969776"/>
            <a:ext cx="3740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因为数据小，所以此时</a:t>
            </a:r>
            <a:r>
              <a:rPr lang="en-US" altLang="zh-CN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DX</a:t>
            </a:r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重构出的</a:t>
            </a:r>
            <a:r>
              <a:rPr lang="en-US" altLang="zh-CN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完全相等</a:t>
            </a:r>
            <a:endParaRPr lang="zh-CN" altLang="zh-CN" sz="1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5407" y="260523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使用测试样本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604545" y="4944054"/>
            <a:ext cx="1312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test1…</a:t>
            </a:r>
            <a:r>
              <a:rPr lang="en-US" altLang="zh-CN" dirty="0" smtClean="0">
                <a:solidFill>
                  <a:srgbClr val="00B050"/>
                </a:solidFill>
              </a:rPr>
              <a:t>test3</a:t>
            </a:r>
            <a:endParaRPr lang="zh-CN" altLang="en-US" dirty="0" smtClean="0">
              <a:solidFill>
                <a:srgbClr val="00B050"/>
              </a:solidFill>
            </a:endParaRPr>
          </a:p>
          <a:p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509258" y="3047457"/>
            <a:ext cx="3740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在字典</a:t>
            </a:r>
            <a:r>
              <a:rPr lang="en-US" altLang="zh-CN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下的编码为</a:t>
            </a:r>
            <a:r>
              <a:rPr lang="en-US" altLang="zh-CN" sz="14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X_test</a:t>
            </a:r>
            <a:endParaRPr lang="zh-CN" altLang="zh-CN" sz="1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98406" y="3069883"/>
            <a:ext cx="78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Test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5x3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541005" y="3473554"/>
            <a:ext cx="99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X_test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4x3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709853" y="3024577"/>
            <a:ext cx="3740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重构出的</a:t>
            </a:r>
            <a:r>
              <a:rPr lang="en-US" altLang="zh-CN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Test</a:t>
            </a:r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endParaRPr lang="zh-CN" altLang="zh-CN" sz="1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146104" y="3718087"/>
            <a:ext cx="99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X_test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4x3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709853" y="3718087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D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5x4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137897" y="3690375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</a:rPr>
              <a:t>=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709852" y="5235686"/>
            <a:ext cx="59708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测试样本</a:t>
            </a:r>
            <a:r>
              <a:rPr lang="en-US" altLang="zh-CN" sz="1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1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测试样本</a:t>
            </a:r>
            <a:r>
              <a:rPr lang="en-US" altLang="zh-CN" sz="1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跟训练集中的数据差别较大  所以</a:t>
            </a:r>
            <a:r>
              <a:rPr lang="zh-CN" altLang="en-US" sz="1400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重构的误差较大</a:t>
            </a:r>
            <a:endParaRPr lang="en-US" altLang="zh-CN" sz="1400" dirty="0" smtClean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4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测试样本</a:t>
            </a:r>
            <a:r>
              <a:rPr lang="en-US" altLang="zh-CN" sz="14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跟训练集中的数据相同 </a:t>
            </a:r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因此 </a:t>
            </a:r>
            <a:r>
              <a:rPr lang="zh-CN" altLang="en-US" sz="1400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可以完全重构</a:t>
            </a:r>
            <a:endParaRPr lang="zh-CN" altLang="zh-CN" sz="140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9582" y="3573691"/>
            <a:ext cx="3043376" cy="1430647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6"/>
          <a:srcRect r="84013"/>
          <a:stretch/>
        </p:blipFill>
        <p:spPr>
          <a:xfrm>
            <a:off x="872160" y="3658220"/>
            <a:ext cx="1043769" cy="1228052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7"/>
          <a:srcRect r="75850"/>
          <a:stretch/>
        </p:blipFill>
        <p:spPr>
          <a:xfrm>
            <a:off x="3157479" y="3902753"/>
            <a:ext cx="1917668" cy="119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67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97714" y="2902856"/>
            <a:ext cx="2452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谢谢！</a:t>
            </a:r>
            <a:endParaRPr lang="zh-CN" altLang="en-US" sz="60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078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字典学习汇报</Template>
  <TotalTime>199</TotalTime>
  <Words>357</Words>
  <Application>Microsoft Office PowerPoint</Application>
  <PresentationFormat>宽屏</PresentationFormat>
  <Paragraphs>89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黑体</vt:lpstr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Win10NeT.COM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longfei</dc:creator>
  <cp:lastModifiedBy>zhou longfei</cp:lastModifiedBy>
  <cp:revision>26</cp:revision>
  <dcterms:created xsi:type="dcterms:W3CDTF">2018-07-06T00:03:32Z</dcterms:created>
  <dcterms:modified xsi:type="dcterms:W3CDTF">2018-07-06T03:22:52Z</dcterms:modified>
</cp:coreProperties>
</file>