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8" r:id="rId5"/>
    <p:sldId id="262" r:id="rId6"/>
    <p:sldId id="294" r:id="rId7"/>
    <p:sldId id="295" r:id="rId8"/>
    <p:sldId id="297" r:id="rId9"/>
    <p:sldId id="296" r:id="rId10"/>
    <p:sldId id="261" r:id="rId11"/>
    <p:sldId id="274" r:id="rId12"/>
    <p:sldId id="275" r:id="rId13"/>
    <p:sldId id="285" r:id="rId14"/>
    <p:sldId id="277" r:id="rId15"/>
    <p:sldId id="278" r:id="rId16"/>
    <p:sldId id="284" r:id="rId17"/>
    <p:sldId id="279" r:id="rId18"/>
    <p:sldId id="309" r:id="rId19"/>
    <p:sldId id="310" r:id="rId20"/>
    <p:sldId id="311" r:id="rId21"/>
    <p:sldId id="280" r:id="rId22"/>
    <p:sldId id="312" r:id="rId23"/>
    <p:sldId id="313" r:id="rId24"/>
    <p:sldId id="314" r:id="rId25"/>
    <p:sldId id="315" r:id="rId26"/>
    <p:sldId id="316" r:id="rId27"/>
    <p:sldId id="27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34"/>
    <a:srgbClr val="3C2417"/>
    <a:srgbClr val="FFB441"/>
    <a:srgbClr val="009BD4"/>
    <a:srgbClr val="DBDBD9"/>
    <a:srgbClr val="E9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897" autoAdjust="0"/>
  </p:normalViewPr>
  <p:slideViewPr>
    <p:cSldViewPr snapToGrid="0" showGuides="1">
      <p:cViewPr varScale="1">
        <p:scale>
          <a:sx n="67" d="100"/>
          <a:sy n="67" d="100"/>
        </p:scale>
        <p:origin x="-594" y="-102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91"/>
    </p:cViewPr>
  </p:sorterViewPr>
  <p:notesViewPr>
    <p:cSldViewPr snapToGrid="0">
      <p:cViewPr varScale="1">
        <p:scale>
          <a:sx n="71" d="100"/>
          <a:sy n="71" d="100"/>
        </p:scale>
        <p:origin x="27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5063181833314"/>
          <c:y val="0.0687566832446349"/>
          <c:w val="0.779305118110236"/>
          <c:h val="0.6012912400780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301760"/>
        <c:axId val="50958848"/>
      </c:barChart>
      <c:catAx>
        <c:axId val="37301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958848"/>
        <c:crosses val="autoZero"/>
        <c:auto val="1"/>
        <c:lblAlgn val="ctr"/>
        <c:lblOffset val="100"/>
        <c:noMultiLvlLbl val="0"/>
      </c:catAx>
      <c:valAx>
        <c:axId val="50958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73017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357D6-D6EA-4849-A113-5871E86094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19B08-BE5E-4AFF-B7EA-89B25AEB81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746C7-7B2B-49C7-B927-45D38094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2020047"/>
            <a:ext cx="10512425" cy="140895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A4E3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3429000"/>
            <a:ext cx="10512424" cy="54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3C241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856000" y="2020047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856000" y="2067859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2856000" y="3381188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856000" y="3429000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096000" y="2709000"/>
            <a:ext cx="6096000" cy="1440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9552" y="2709000"/>
            <a:ext cx="5982447" cy="1426368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656000" y="2709000"/>
            <a:ext cx="1440000" cy="1440000"/>
          </a:xfrm>
          <a:prstGeom prst="rect">
            <a:avLst/>
          </a:prstGeom>
          <a:solidFill>
            <a:srgbClr val="3C2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656000" y="2709000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0" name="矩形 9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8" name="矩形 7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429000"/>
            <a:ext cx="12192000" cy="54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1" name="矩形 10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839787" y="0"/>
            <a:ext cx="10512425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6612" y="3429000"/>
            <a:ext cx="10515600" cy="1080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4455000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196000" y="4401000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3" name="矩形 12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-1588" y="2169000"/>
            <a:ext cx="7621588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696200" y="2169000"/>
            <a:ext cx="4495800" cy="2520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4" name="矩形 13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8593"/>
            <a:ext cx="10515600" cy="4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C24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8" y="2020047"/>
            <a:ext cx="10512425" cy="1408953"/>
          </a:xfrm>
        </p:spPr>
        <p:txBody>
          <a:bodyPr anchor="ctr">
            <a:normAutofit/>
          </a:bodyPr>
          <a:lstStyle/>
          <a:p>
            <a:r>
              <a:rPr kumimoji="1" lang="zh-CN" altLang="en-US" sz="6000" dirty="0" smtClean="0"/>
              <a:t>电话机器人</a:t>
            </a:r>
            <a:endParaRPr lang="en-US" sz="6000" dirty="0">
              <a:solidFill>
                <a:srgbClr val="EA4E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7322694" y="3223858"/>
            <a:ext cx="1721921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>
            <a:off x="7766054" y="2424231"/>
            <a:ext cx="835200" cy="720000"/>
          </a:xfrm>
          <a:prstGeom prst="triangle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>
            <a:off x="6885295" y="3984773"/>
            <a:ext cx="2588820" cy="681288"/>
          </a:xfrm>
          <a:prstGeom prst="trapezoid">
            <a:avLst>
              <a:gd name="adj" fmla="val 58118"/>
            </a:avLst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梯形 6"/>
          <p:cNvSpPr/>
          <p:nvPr/>
        </p:nvSpPr>
        <p:spPr>
          <a:xfrm>
            <a:off x="6445907" y="4745688"/>
            <a:ext cx="3479469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TW" altLang="en-US" dirty="0"/>
          </a:p>
        </p:txBody>
      </p:sp>
      <p:sp>
        <p:nvSpPr>
          <p:cNvPr id="8" name="Line 30" descr="© INSCALE GmbH, 21.06.2010"/>
          <p:cNvSpPr>
            <a:spLocks noChangeShapeType="1"/>
          </p:cNvSpPr>
          <p:nvPr/>
        </p:nvSpPr>
        <p:spPr bwMode="gray">
          <a:xfrm>
            <a:off x="8725971" y="2573642"/>
            <a:ext cx="1294410" cy="2258673"/>
          </a:xfrm>
          <a:prstGeom prst="line">
            <a:avLst/>
          </a:prstGeom>
          <a:noFill/>
          <a:ln w="28575">
            <a:solidFill>
              <a:srgbClr val="EA4E34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5" y="1723772"/>
            <a:ext cx="55645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/>
              <a:t>　</a:t>
            </a:r>
            <a:r>
              <a:rPr lang="zh-CN" altLang="en-US" sz="1600" dirty="0" smtClean="0">
                <a:latin typeface="Microsoft JhengHei (正文)"/>
              </a:rPr>
              <a:t>盈利模式：</a:t>
            </a:r>
            <a:r>
              <a:rPr lang="zh-CN" altLang="en-US" sz="1600" dirty="0">
                <a:latin typeface="Microsoft JhengHei (正文)"/>
              </a:rPr>
              <a:t>　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 smtClean="0">
                <a:latin typeface="Microsoft JhengHei (正文)"/>
              </a:rPr>
              <a:t>           服务盈利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售</a:t>
            </a:r>
            <a:r>
              <a:rPr lang="zh-CN" altLang="en-US" sz="1600" dirty="0">
                <a:latin typeface="Microsoft JhengHei (正文)"/>
              </a:rPr>
              <a:t>前技术支持</a:t>
            </a:r>
            <a:endParaRPr lang="en-US" altLang="zh-CN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产品</a:t>
            </a:r>
            <a:r>
              <a:rPr lang="zh-CN" altLang="en-US" sz="1600" dirty="0">
                <a:latin typeface="Microsoft JhengHei (正文)"/>
              </a:rPr>
              <a:t>知识及市场运营指导</a:t>
            </a:r>
            <a:endParaRPr lang="zh-CN" altLang="en-US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公司</a:t>
            </a:r>
            <a:r>
              <a:rPr lang="zh-CN" altLang="en-US" sz="1600" dirty="0">
                <a:latin typeface="Microsoft JhengHei (正文)"/>
              </a:rPr>
              <a:t>强大的客服团队、一对一技术支持</a:t>
            </a:r>
            <a:endParaRPr lang="zh-CN" altLang="en-US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高效</a:t>
            </a:r>
            <a:r>
              <a:rPr lang="zh-CN" altLang="en-US" sz="1600" dirty="0">
                <a:latin typeface="Microsoft JhengHei (正文)"/>
              </a:rPr>
              <a:t>的售后技术</a:t>
            </a:r>
            <a:r>
              <a:rPr lang="zh-CN" altLang="en-US" sz="1600" dirty="0" smtClean="0">
                <a:latin typeface="Microsoft JhengHei (正文)"/>
              </a:rPr>
              <a:t>支持</a:t>
            </a:r>
            <a:endParaRPr lang="zh-CN" altLang="en-US" sz="1600" dirty="0">
              <a:latin typeface="Microsoft JhengHei (正文)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1824" y="417884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  服务代理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566" y="34115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设备代理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7465" y="286723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总代理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7322694" y="3223858"/>
            <a:ext cx="1721921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>
            <a:off x="7766054" y="2424231"/>
            <a:ext cx="835200" cy="720000"/>
          </a:xfrm>
          <a:prstGeom prst="triangle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>
            <a:off x="6885295" y="3984773"/>
            <a:ext cx="2588820" cy="681288"/>
          </a:xfrm>
          <a:prstGeom prst="trapezoid">
            <a:avLst>
              <a:gd name="adj" fmla="val 58118"/>
            </a:avLst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梯形 6"/>
          <p:cNvSpPr/>
          <p:nvPr/>
        </p:nvSpPr>
        <p:spPr>
          <a:xfrm>
            <a:off x="6445907" y="4745688"/>
            <a:ext cx="3479469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TW" altLang="en-US" dirty="0"/>
          </a:p>
        </p:txBody>
      </p:sp>
      <p:sp>
        <p:nvSpPr>
          <p:cNvPr id="8" name="Line 30" descr="© INSCALE GmbH, 21.06.2010"/>
          <p:cNvSpPr>
            <a:spLocks noChangeShapeType="1"/>
          </p:cNvSpPr>
          <p:nvPr/>
        </p:nvSpPr>
        <p:spPr bwMode="gray">
          <a:xfrm>
            <a:off x="8725971" y="2573642"/>
            <a:ext cx="1294410" cy="2258673"/>
          </a:xfrm>
          <a:prstGeom prst="line">
            <a:avLst/>
          </a:prstGeom>
          <a:noFill/>
          <a:ln w="28575">
            <a:solidFill>
              <a:srgbClr val="EA4E34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5" y="1225826"/>
            <a:ext cx="55645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/>
              <a:t>　</a:t>
            </a:r>
            <a:r>
              <a:rPr lang="zh-CN" altLang="en-US" sz="1600" dirty="0" smtClean="0">
                <a:latin typeface="Microsoft JhengHei (正文)"/>
              </a:rPr>
              <a:t>盈利模式：</a:t>
            </a:r>
            <a:r>
              <a:rPr lang="zh-CN" altLang="en-US" sz="1600" dirty="0">
                <a:latin typeface="Microsoft JhengHei (正文)"/>
              </a:rPr>
              <a:t>　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Microsoft JhengHei (正文)"/>
              </a:rPr>
              <a:t>	</a:t>
            </a:r>
            <a:r>
              <a:rPr lang="zh-CN" altLang="en-US" sz="1600" dirty="0" smtClean="0">
                <a:latin typeface="Microsoft JhengHei (正文)"/>
              </a:rPr>
              <a:t>代理盈利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独立系统搭建</a:t>
            </a:r>
            <a:endParaRPr lang="zh-CN" altLang="en-US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定制开发电话机器人系统</a:t>
            </a:r>
            <a:r>
              <a:rPr lang="en-US" altLang="zh-CN" sz="1600" dirty="0" smtClean="0">
                <a:latin typeface="Microsoft JhengHei (正文)"/>
              </a:rPr>
              <a:t>API</a:t>
            </a:r>
            <a:r>
              <a:rPr lang="zh-CN" altLang="en-US" sz="1600" dirty="0" smtClean="0">
                <a:latin typeface="Microsoft JhengHei (正文)"/>
              </a:rPr>
              <a:t>对接灵活运用到电话营销或企业客服</a:t>
            </a:r>
            <a:endParaRPr lang="zh-CN" altLang="en-US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打造自主品牌不再为他人做嫁衣，公司产品充分发挥更大利润空间和价格灵活性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Microsoft JhengHei (正文)"/>
              </a:rPr>
              <a:t>           </a:t>
            </a:r>
            <a:r>
              <a:rPr lang="zh-CN" altLang="en-US" sz="1600" dirty="0" smtClean="0">
                <a:latin typeface="Microsoft JhengHei (正文)"/>
              </a:rPr>
              <a:t>设备盈利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坐席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硬件（譬如</a:t>
            </a:r>
            <a:r>
              <a:rPr lang="en-US" altLang="zh-CN" sz="1600" dirty="0" smtClean="0">
                <a:latin typeface="Microsoft JhengHei (正文)"/>
              </a:rPr>
              <a:t>GSM</a:t>
            </a:r>
            <a:r>
              <a:rPr lang="zh-CN" altLang="en-US" sz="1600" dirty="0" smtClean="0">
                <a:latin typeface="Microsoft JhengHei (正文)"/>
              </a:rPr>
              <a:t>语音网关设备）</a:t>
            </a:r>
            <a:endParaRPr kumimoji="1" lang="zh-CN" altLang="en-US" sz="1600" i="1" dirty="0">
              <a:solidFill>
                <a:schemeClr val="bg1">
                  <a:lumMod val="50000"/>
                </a:schemeClr>
              </a:solidFill>
              <a:latin typeface="Microsoft JhengHei (正文)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1824" y="417884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  服务代理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566" y="34115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设备代理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7465" y="286723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总代理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未来计划及预测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solidFill>
                <a:srgbClr val="EA4E3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25498" y="1720655"/>
            <a:ext cx="8409358" cy="45012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1-3</a:t>
            </a:r>
            <a:r>
              <a:rPr lang="zh-CN" altLang="en-US" dirty="0"/>
              <a:t>年内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这</a:t>
            </a:r>
            <a:r>
              <a:rPr lang="zh-CN" altLang="en-US" dirty="0" smtClean="0"/>
              <a:t>一阶段的目标计划主要是产品上线，找到合适的行业进行切入，并且争取在前期内实现产品的上线和使用，积极的和拓展客户渠道，争取将产品做到一个稳定的状态，同时在界内树立一个良好的口碑。</a:t>
            </a:r>
            <a:endParaRPr lang="en-US" altLang="zh-CN" dirty="0" smtClean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年以后计划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产品稳定，并且有稳定的客户源之后，开始准备开拓市场，积极渗透其他行业，以及其他城市，以代理的方式拓展自己的规模，并且时刻紧盯着行业的动态，保证功能的及时跟新，确保用户的体验。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市场规模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1602663"/>
            <a:ext cx="109299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、政策背景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2020</a:t>
            </a:r>
            <a:r>
              <a:rPr lang="zh-CN" altLang="en-US" dirty="0"/>
              <a:t>年人工智能总体技术和应用与世界先进水平同步，人工智能产业成为新的重要经济增长点，人工智能核心产业规模超过</a:t>
            </a:r>
            <a:r>
              <a:rPr lang="en-US" altLang="zh-CN" dirty="0"/>
              <a:t>1500</a:t>
            </a:r>
            <a:r>
              <a:rPr lang="zh-CN" altLang="en-US" dirty="0"/>
              <a:t>亿元，带动相关产业规模超过</a:t>
            </a:r>
            <a:r>
              <a:rPr lang="en-US" altLang="zh-CN" dirty="0"/>
              <a:t>1</a:t>
            </a:r>
            <a:r>
              <a:rPr lang="zh-CN" altLang="en-US" dirty="0"/>
              <a:t>万亿元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			————</a:t>
            </a:r>
            <a:r>
              <a:rPr lang="zh-CN" altLang="en-US" dirty="0" smtClean="0"/>
              <a:t>国务院 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《</a:t>
            </a:r>
            <a:r>
              <a:rPr lang="zh-CN" altLang="en-US" dirty="0"/>
              <a:t>新一代人工智能发展规划</a:t>
            </a:r>
            <a:r>
              <a:rPr lang="en-US" altLang="zh-CN" dirty="0"/>
              <a:t>》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市场反馈信息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精准客户数据记录，帮助中国移动提高</a:t>
            </a:r>
            <a:r>
              <a:rPr lang="en-US" altLang="zh-CN" dirty="0"/>
              <a:t>60%</a:t>
            </a:r>
            <a:r>
              <a:rPr lang="zh-CN" altLang="en-US" dirty="0"/>
              <a:t>的销售额</a:t>
            </a:r>
            <a:endParaRPr lang="en-US" altLang="zh-CN" dirty="0"/>
          </a:p>
          <a:p>
            <a:r>
              <a:rPr lang="en-US" altLang="zh-CN" dirty="0" smtClean="0"/>
              <a:t>	2</a:t>
            </a:r>
            <a:r>
              <a:rPr lang="en-US" altLang="zh-CN" dirty="0"/>
              <a:t>.</a:t>
            </a:r>
            <a:r>
              <a:rPr lang="zh-CN" altLang="en-US" dirty="0"/>
              <a:t>阿里巴巴国际站使用电话机器人增加</a:t>
            </a:r>
            <a:r>
              <a:rPr lang="en-US" altLang="zh-CN" dirty="0"/>
              <a:t>71%</a:t>
            </a:r>
            <a:r>
              <a:rPr lang="zh-CN" altLang="en-US" dirty="0"/>
              <a:t>的订单</a:t>
            </a:r>
            <a:r>
              <a:rPr lang="zh-CN" altLang="en-US" dirty="0" smtClean="0"/>
              <a:t>转化率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  <a:p>
            <a:r>
              <a:rPr lang="en-US" altLang="zh-CN" dirty="0" smtClean="0"/>
              <a:t>	3.</a:t>
            </a:r>
            <a:r>
              <a:rPr lang="zh-CN" altLang="en-US" dirty="0"/>
              <a:t>诚信通借助电话机器人，节省了</a:t>
            </a:r>
            <a:r>
              <a:rPr lang="en-US" altLang="zh-CN" dirty="0"/>
              <a:t>50%</a:t>
            </a:r>
            <a:r>
              <a:rPr lang="zh-CN" altLang="en-US" dirty="0"/>
              <a:t>的人力成本</a:t>
            </a:r>
            <a:endParaRPr lang="zh-CN" altLang="en-US" dirty="0"/>
          </a:p>
          <a:p>
            <a:r>
              <a:rPr lang="en-US" altLang="zh-CN" dirty="0" smtClean="0"/>
              <a:t>	4</a:t>
            </a:r>
            <a:r>
              <a:rPr lang="en-US" altLang="zh-CN" dirty="0"/>
              <a:t>.</a:t>
            </a:r>
            <a:r>
              <a:rPr lang="zh-CN" altLang="en-US" dirty="0"/>
              <a:t>中国平安利用电话机器人，轻松完成招聘任务</a:t>
            </a:r>
            <a:endParaRPr lang="zh-CN" altLang="en-US" dirty="0"/>
          </a:p>
          <a:p>
            <a:r>
              <a:rPr lang="zh-CN" altLang="en-US" dirty="0"/>
              <a:t>　</a:t>
            </a:r>
            <a:endParaRPr lang="en-US" altLang="zh-CN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771525" y="3987800"/>
          <a:ext cx="8908415" cy="159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市场规模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1602663"/>
            <a:ext cx="109299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、市场需求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en-US" altLang="zh-CN" sz="1400" dirty="0" smtClean="0"/>
              <a:t>《</a:t>
            </a:r>
            <a:r>
              <a:rPr lang="zh-CN" altLang="en-US" sz="1400" dirty="0"/>
              <a:t>中国人工智能发展报告</a:t>
            </a:r>
            <a:r>
              <a:rPr lang="en-US" altLang="zh-CN" sz="1400" dirty="0"/>
              <a:t>2018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报告</a:t>
            </a:r>
            <a:r>
              <a:rPr lang="zh-CN" altLang="en-US" sz="1400" dirty="0"/>
              <a:t>显示，</a:t>
            </a:r>
            <a:r>
              <a:rPr lang="en-US" altLang="zh-CN" sz="1400" dirty="0"/>
              <a:t>2017</a:t>
            </a:r>
            <a:r>
              <a:rPr lang="zh-CN" altLang="en-US" sz="1400" dirty="0"/>
              <a:t>年中国智能电话机器人市场规模达到</a:t>
            </a:r>
            <a:r>
              <a:rPr lang="en-US" altLang="zh-CN" sz="1400" dirty="0"/>
              <a:t>237</a:t>
            </a:r>
            <a:r>
              <a:rPr lang="zh-CN" altLang="en-US" sz="1400" dirty="0"/>
              <a:t>亿元，同比增长</a:t>
            </a:r>
            <a:r>
              <a:rPr lang="en-US" altLang="zh-CN" sz="1400" dirty="0"/>
              <a:t>67%</a:t>
            </a:r>
            <a:r>
              <a:rPr lang="zh-CN" altLang="en-US" sz="1400" dirty="0"/>
              <a:t>，预计</a:t>
            </a:r>
            <a:r>
              <a:rPr lang="en-US" altLang="zh-CN" sz="1400" dirty="0"/>
              <a:t>2018</a:t>
            </a:r>
            <a:r>
              <a:rPr lang="zh-CN" altLang="en-US" sz="1400" dirty="0"/>
              <a:t>年我国智能电话机器人市场增速将达</a:t>
            </a:r>
            <a:r>
              <a:rPr lang="en-US" altLang="zh-CN" sz="1400" dirty="0"/>
              <a:t>75%</a:t>
            </a:r>
            <a:r>
              <a:rPr lang="zh-CN" altLang="en-US" sz="1400" dirty="0"/>
              <a:t>。　　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报告</a:t>
            </a:r>
            <a:r>
              <a:rPr lang="zh-CN" altLang="en-US" sz="1400" dirty="0"/>
              <a:t>指出，中国智能电话机器人企业数量排名全球第二，而北京是全球智能电话机器人企业最集中的城市。中国智能电话机器人企业数量从</a:t>
            </a:r>
            <a:r>
              <a:rPr lang="en-US" altLang="zh-CN" sz="1400" dirty="0"/>
              <a:t>2012</a:t>
            </a:r>
            <a:r>
              <a:rPr lang="zh-CN" altLang="en-US" sz="1400" dirty="0"/>
              <a:t>年开始迅速增长，截至</a:t>
            </a:r>
            <a:r>
              <a:rPr lang="en-US" altLang="zh-CN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6</a:t>
            </a:r>
            <a:r>
              <a:rPr lang="zh-CN" altLang="en-US" sz="1400" dirty="0"/>
              <a:t>月，中国智能电话机器人企业数量已达到</a:t>
            </a:r>
            <a:r>
              <a:rPr lang="en-US" altLang="zh-CN" sz="1400" dirty="0"/>
              <a:t>1011</a:t>
            </a:r>
            <a:r>
              <a:rPr lang="zh-CN" altLang="en-US" sz="1400" dirty="0"/>
              <a:t>家，位列世界第二，但与美国的差距还非常明显（</a:t>
            </a:r>
            <a:r>
              <a:rPr lang="en-US" altLang="zh-CN" sz="1400" dirty="0"/>
              <a:t>2028</a:t>
            </a:r>
            <a:r>
              <a:rPr lang="zh-CN" altLang="en-US" sz="1400" dirty="0"/>
              <a:t>家）。中国的智能电话机器人企业高度集中在北京、上海和广东。在全球智能电话机器人企业最多的</a:t>
            </a:r>
            <a:r>
              <a:rPr lang="en-US" altLang="zh-CN" sz="1400" dirty="0"/>
              <a:t>20</a:t>
            </a:r>
            <a:r>
              <a:rPr lang="zh-CN" altLang="en-US" sz="1400" dirty="0"/>
              <a:t>个城市中，北京以</a:t>
            </a:r>
            <a:r>
              <a:rPr lang="en-US" altLang="zh-CN" sz="1400" dirty="0"/>
              <a:t>395</a:t>
            </a:r>
            <a:r>
              <a:rPr lang="zh-CN" altLang="en-US" sz="1400" dirty="0"/>
              <a:t>家企业位列第一，上海、深圳和杭州也名列其中。中国智能电话机器人企业应用技术分布主要集中在语音、视觉和自然语言处理这三个技术，而基础硬件的占比很小。　　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中国</a:t>
            </a:r>
            <a:r>
              <a:rPr lang="zh-CN" altLang="en-US" sz="1400" dirty="0"/>
              <a:t>已成为全球智能电话机器人投融资规模最大的国家。从</a:t>
            </a:r>
            <a:r>
              <a:rPr lang="en-US" altLang="zh-CN" sz="1400" dirty="0"/>
              <a:t>2013</a:t>
            </a:r>
            <a:r>
              <a:rPr lang="zh-CN" altLang="en-US" sz="1400" dirty="0"/>
              <a:t>年到</a:t>
            </a:r>
            <a:r>
              <a:rPr lang="en-US" altLang="zh-CN" sz="1400" dirty="0"/>
              <a:t>2018</a:t>
            </a:r>
            <a:r>
              <a:rPr lang="zh-CN" altLang="en-US" sz="1400" dirty="0"/>
              <a:t>年第一季，中国智能电话机器人领域的投融资占到全球的</a:t>
            </a:r>
            <a:r>
              <a:rPr lang="en-US" altLang="zh-CN" sz="1400" dirty="0"/>
              <a:t>60%</a:t>
            </a:r>
            <a:r>
              <a:rPr lang="zh-CN" altLang="en-US" sz="1400" dirty="0"/>
              <a:t>，成为全球最“吸金”的国家。但从投融资笔数来看，美国仍是智能电话机器人领域创投最为活跃的国家。在国内，北京的融资金额和笔数都遥遥领先其他地区，上海和广东的智能电话机器人投资也很活跃。</a:t>
            </a:r>
            <a:endParaRPr lang="zh-CN" altLang="en-US" sz="1400" dirty="0"/>
          </a:p>
          <a:p>
            <a:r>
              <a:rPr lang="zh-CN" altLang="en-US" dirty="0"/>
              <a:t>　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180" y="1720850"/>
            <a:ext cx="4486275" cy="425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1913255"/>
            <a:ext cx="517207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任务分配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488267"/>
            <a:ext cx="11534775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936750" y="2167890"/>
          <a:ext cx="8550275" cy="306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875"/>
                <a:gridCol w="949960"/>
                <a:gridCol w="1078865"/>
                <a:gridCol w="1230630"/>
                <a:gridCol w="998220"/>
                <a:gridCol w="949960"/>
                <a:gridCol w="964565"/>
                <a:gridCol w="851535"/>
                <a:gridCol w="748665"/>
              </a:tblGrid>
              <a:tr h="8877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架构设计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Freeswitch+mrcp+百度tts/asr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话术处理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ESL开发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后台开发+esl合成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Webrtc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前端展示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朱明龙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周家桢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陈桢秀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王建强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范苏东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Freeswitch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41704" y="1731450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3485" y="1973580"/>
            <a:ext cx="5608320" cy="438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1903730"/>
            <a:ext cx="9164320" cy="433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目录</a:t>
            </a:r>
            <a:endParaRPr lang="zh-CN" altLang="en-US" dirty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2240804" y="2436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2240804" y="3787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2240804" y="5138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7497016" y="2436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7497016" y="3787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7497016" y="5138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32641" y="243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简介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32641" y="30568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目标客户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32641" y="36822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产品服务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32641" y="43076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商业模式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32641" y="5305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未来计划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56811" y="2805457"/>
            <a:ext cx="3507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rgbClr val="3C2417"/>
              </a:solidFill>
            </a:endParaRPr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7651463" y="5282125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Group 15"/>
          <p:cNvGrpSpPr>
            <a:grpSpLocks noChangeAspect="1"/>
          </p:cNvGrpSpPr>
          <p:nvPr/>
        </p:nvGrpSpPr>
        <p:grpSpPr bwMode="auto">
          <a:xfrm>
            <a:off x="7643382" y="3975164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Freeform 23"/>
          <p:cNvSpPr>
            <a:spLocks noChangeAspect="1"/>
          </p:cNvSpPr>
          <p:nvPr/>
        </p:nvSpPr>
        <p:spPr bwMode="auto">
          <a:xfrm>
            <a:off x="7692744" y="2580125"/>
            <a:ext cx="328544" cy="432000"/>
          </a:xfrm>
          <a:custGeom>
            <a:avLst/>
            <a:gdLst>
              <a:gd name="T0" fmla="*/ 271 w 295"/>
              <a:gd name="T1" fmla="*/ 141 h 390"/>
              <a:gd name="T2" fmla="*/ 160 w 295"/>
              <a:gd name="T3" fmla="*/ 141 h 390"/>
              <a:gd name="T4" fmla="*/ 147 w 295"/>
              <a:gd name="T5" fmla="*/ 107 h 390"/>
              <a:gd name="T6" fmla="*/ 153 w 295"/>
              <a:gd name="T7" fmla="*/ 97 h 390"/>
              <a:gd name="T8" fmla="*/ 169 w 295"/>
              <a:gd name="T9" fmla="*/ 96 h 390"/>
              <a:gd name="T10" fmla="*/ 173 w 295"/>
              <a:gd name="T11" fmla="*/ 100 h 390"/>
              <a:gd name="T12" fmla="*/ 229 w 295"/>
              <a:gd name="T13" fmla="*/ 108 h 390"/>
              <a:gd name="T14" fmla="*/ 266 w 295"/>
              <a:gd name="T15" fmla="*/ 0 h 390"/>
              <a:gd name="T16" fmla="*/ 170 w 295"/>
              <a:gd name="T17" fmla="*/ 49 h 390"/>
              <a:gd name="T18" fmla="*/ 162 w 295"/>
              <a:gd name="T19" fmla="*/ 80 h 390"/>
              <a:gd name="T20" fmla="*/ 246 w 295"/>
              <a:gd name="T21" fmla="*/ 40 h 390"/>
              <a:gd name="T22" fmla="*/ 165 w 295"/>
              <a:gd name="T23" fmla="*/ 89 h 390"/>
              <a:gd name="T24" fmla="*/ 142 w 295"/>
              <a:gd name="T25" fmla="*/ 103 h 390"/>
              <a:gd name="T26" fmla="*/ 130 w 295"/>
              <a:gd name="T27" fmla="*/ 102 h 390"/>
              <a:gd name="T28" fmla="*/ 48 w 295"/>
              <a:gd name="T29" fmla="*/ 54 h 390"/>
              <a:gd name="T30" fmla="*/ 132 w 295"/>
              <a:gd name="T31" fmla="*/ 93 h 390"/>
              <a:gd name="T32" fmla="*/ 125 w 295"/>
              <a:gd name="T33" fmla="*/ 62 h 390"/>
              <a:gd name="T34" fmla="*/ 28 w 295"/>
              <a:gd name="T35" fmla="*/ 13 h 390"/>
              <a:gd name="T36" fmla="*/ 66 w 295"/>
              <a:gd name="T37" fmla="*/ 121 h 390"/>
              <a:gd name="T38" fmla="*/ 121 w 295"/>
              <a:gd name="T39" fmla="*/ 113 h 390"/>
              <a:gd name="T40" fmla="*/ 125 w 295"/>
              <a:gd name="T41" fmla="*/ 109 h 390"/>
              <a:gd name="T42" fmla="*/ 141 w 295"/>
              <a:gd name="T43" fmla="*/ 110 h 390"/>
              <a:gd name="T44" fmla="*/ 154 w 295"/>
              <a:gd name="T45" fmla="*/ 141 h 390"/>
              <a:gd name="T46" fmla="*/ 32 w 295"/>
              <a:gd name="T47" fmla="*/ 141 h 390"/>
              <a:gd name="T48" fmla="*/ 14 w 295"/>
              <a:gd name="T49" fmla="*/ 158 h 390"/>
              <a:gd name="T50" fmla="*/ 14 w 295"/>
              <a:gd name="T51" fmla="*/ 178 h 390"/>
              <a:gd name="T52" fmla="*/ 32 w 295"/>
              <a:gd name="T53" fmla="*/ 195 h 390"/>
              <a:gd name="T54" fmla="*/ 37 w 295"/>
              <a:gd name="T55" fmla="*/ 195 h 390"/>
              <a:gd name="T56" fmla="*/ 51 w 295"/>
              <a:gd name="T57" fmla="*/ 373 h 390"/>
              <a:gd name="T58" fmla="*/ 69 w 295"/>
              <a:gd name="T59" fmla="*/ 390 h 390"/>
              <a:gd name="T60" fmla="*/ 232 w 295"/>
              <a:gd name="T61" fmla="*/ 390 h 390"/>
              <a:gd name="T62" fmla="*/ 250 w 295"/>
              <a:gd name="T63" fmla="*/ 373 h 390"/>
              <a:gd name="T64" fmla="*/ 266 w 295"/>
              <a:gd name="T65" fmla="*/ 195 h 390"/>
              <a:gd name="T66" fmla="*/ 271 w 295"/>
              <a:gd name="T67" fmla="*/ 195 h 390"/>
              <a:gd name="T68" fmla="*/ 289 w 295"/>
              <a:gd name="T69" fmla="*/ 178 h 390"/>
              <a:gd name="T70" fmla="*/ 289 w 295"/>
              <a:gd name="T71" fmla="*/ 158 h 390"/>
              <a:gd name="T72" fmla="*/ 271 w 295"/>
              <a:gd name="T73" fmla="*/ 14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5" h="390">
                <a:moveTo>
                  <a:pt x="271" y="141"/>
                </a:moveTo>
                <a:cubicBezTo>
                  <a:pt x="160" y="141"/>
                  <a:pt x="160" y="141"/>
                  <a:pt x="160" y="141"/>
                </a:cubicBezTo>
                <a:cubicBezTo>
                  <a:pt x="155" y="122"/>
                  <a:pt x="151" y="112"/>
                  <a:pt x="147" y="107"/>
                </a:cubicBezTo>
                <a:cubicBezTo>
                  <a:pt x="149" y="104"/>
                  <a:pt x="151" y="100"/>
                  <a:pt x="153" y="97"/>
                </a:cubicBezTo>
                <a:cubicBezTo>
                  <a:pt x="156" y="94"/>
                  <a:pt x="165" y="95"/>
                  <a:pt x="169" y="96"/>
                </a:cubicBezTo>
                <a:cubicBezTo>
                  <a:pt x="169" y="96"/>
                  <a:pt x="171" y="99"/>
                  <a:pt x="173" y="100"/>
                </a:cubicBezTo>
                <a:cubicBezTo>
                  <a:pt x="191" y="117"/>
                  <a:pt x="216" y="111"/>
                  <a:pt x="229" y="108"/>
                </a:cubicBezTo>
                <a:cubicBezTo>
                  <a:pt x="295" y="87"/>
                  <a:pt x="266" y="0"/>
                  <a:pt x="266" y="0"/>
                </a:cubicBezTo>
                <a:cubicBezTo>
                  <a:pt x="254" y="19"/>
                  <a:pt x="183" y="23"/>
                  <a:pt x="170" y="49"/>
                </a:cubicBezTo>
                <a:cubicBezTo>
                  <a:pt x="163" y="61"/>
                  <a:pt x="161" y="71"/>
                  <a:pt x="162" y="80"/>
                </a:cubicBezTo>
                <a:cubicBezTo>
                  <a:pt x="167" y="79"/>
                  <a:pt x="219" y="73"/>
                  <a:pt x="246" y="40"/>
                </a:cubicBezTo>
                <a:cubicBezTo>
                  <a:pt x="246" y="40"/>
                  <a:pt x="215" y="90"/>
                  <a:pt x="165" y="89"/>
                </a:cubicBezTo>
                <a:cubicBezTo>
                  <a:pt x="155" y="89"/>
                  <a:pt x="149" y="88"/>
                  <a:pt x="142" y="103"/>
                </a:cubicBezTo>
                <a:cubicBezTo>
                  <a:pt x="138" y="102"/>
                  <a:pt x="134" y="102"/>
                  <a:pt x="130" y="102"/>
                </a:cubicBezTo>
                <a:cubicBezTo>
                  <a:pt x="79" y="103"/>
                  <a:pt x="48" y="54"/>
                  <a:pt x="48" y="54"/>
                </a:cubicBezTo>
                <a:cubicBezTo>
                  <a:pt x="75" y="86"/>
                  <a:pt x="127" y="92"/>
                  <a:pt x="132" y="93"/>
                </a:cubicBezTo>
                <a:cubicBezTo>
                  <a:pt x="133" y="85"/>
                  <a:pt x="131" y="74"/>
                  <a:pt x="125" y="62"/>
                </a:cubicBezTo>
                <a:cubicBezTo>
                  <a:pt x="111" y="36"/>
                  <a:pt x="40" y="32"/>
                  <a:pt x="28" y="13"/>
                </a:cubicBezTo>
                <a:cubicBezTo>
                  <a:pt x="28" y="13"/>
                  <a:pt x="0" y="100"/>
                  <a:pt x="66" y="121"/>
                </a:cubicBezTo>
                <a:cubicBezTo>
                  <a:pt x="78" y="125"/>
                  <a:pt x="103" y="130"/>
                  <a:pt x="121" y="113"/>
                </a:cubicBezTo>
                <a:cubicBezTo>
                  <a:pt x="123" y="112"/>
                  <a:pt x="125" y="109"/>
                  <a:pt x="125" y="109"/>
                </a:cubicBezTo>
                <a:cubicBezTo>
                  <a:pt x="129" y="108"/>
                  <a:pt x="138" y="108"/>
                  <a:pt x="141" y="110"/>
                </a:cubicBezTo>
                <a:cubicBezTo>
                  <a:pt x="148" y="118"/>
                  <a:pt x="152" y="132"/>
                  <a:pt x="154" y="141"/>
                </a:cubicBezTo>
                <a:cubicBezTo>
                  <a:pt x="32" y="141"/>
                  <a:pt x="32" y="141"/>
                  <a:pt x="32" y="141"/>
                </a:cubicBezTo>
                <a:cubicBezTo>
                  <a:pt x="22" y="141"/>
                  <a:pt x="14" y="149"/>
                  <a:pt x="14" y="15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4" y="187"/>
                  <a:pt x="22" y="195"/>
                  <a:pt x="32" y="195"/>
                </a:cubicBezTo>
                <a:cubicBezTo>
                  <a:pt x="37" y="195"/>
                  <a:pt x="37" y="195"/>
                  <a:pt x="37" y="195"/>
                </a:cubicBezTo>
                <a:cubicBezTo>
                  <a:pt x="51" y="373"/>
                  <a:pt x="51" y="373"/>
                  <a:pt x="51" y="373"/>
                </a:cubicBezTo>
                <a:cubicBezTo>
                  <a:pt x="51" y="382"/>
                  <a:pt x="59" y="390"/>
                  <a:pt x="69" y="390"/>
                </a:cubicBezTo>
                <a:cubicBezTo>
                  <a:pt x="232" y="390"/>
                  <a:pt x="232" y="390"/>
                  <a:pt x="232" y="390"/>
                </a:cubicBezTo>
                <a:cubicBezTo>
                  <a:pt x="242" y="390"/>
                  <a:pt x="250" y="382"/>
                  <a:pt x="250" y="373"/>
                </a:cubicBezTo>
                <a:cubicBezTo>
                  <a:pt x="266" y="195"/>
                  <a:pt x="266" y="195"/>
                  <a:pt x="266" y="195"/>
                </a:cubicBezTo>
                <a:cubicBezTo>
                  <a:pt x="271" y="195"/>
                  <a:pt x="271" y="195"/>
                  <a:pt x="271" y="195"/>
                </a:cubicBezTo>
                <a:cubicBezTo>
                  <a:pt x="281" y="195"/>
                  <a:pt x="289" y="187"/>
                  <a:pt x="289" y="178"/>
                </a:cubicBezTo>
                <a:cubicBezTo>
                  <a:pt x="289" y="158"/>
                  <a:pt x="289" y="158"/>
                  <a:pt x="289" y="158"/>
                </a:cubicBezTo>
                <a:cubicBezTo>
                  <a:pt x="289" y="149"/>
                  <a:pt x="281" y="141"/>
                  <a:pt x="27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5" name="Group 26"/>
          <p:cNvGrpSpPr>
            <a:grpSpLocks noChangeAspect="1"/>
          </p:cNvGrpSpPr>
          <p:nvPr/>
        </p:nvGrpSpPr>
        <p:grpSpPr bwMode="auto">
          <a:xfrm>
            <a:off x="2433970" y="3940457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>
            <a:grpSpLocks noChangeAspect="1"/>
          </p:cNvGrpSpPr>
          <p:nvPr/>
        </p:nvGrpSpPr>
        <p:grpSpPr>
          <a:xfrm>
            <a:off x="2433970" y="2565415"/>
            <a:ext cx="348706" cy="432000"/>
            <a:chOff x="4993382" y="2651902"/>
            <a:chExt cx="784225" cy="971550"/>
          </a:xfrm>
          <a:solidFill>
            <a:schemeClr val="bg1"/>
          </a:solidFill>
        </p:grpSpPr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5217220" y="2891615"/>
              <a:ext cx="1381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5393432" y="3202765"/>
              <a:ext cx="87313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5"/>
            <p:cNvSpPr>
              <a:spLocks noEditPoints="1"/>
            </p:cNvSpPr>
            <p:nvPr/>
          </p:nvSpPr>
          <p:spPr bwMode="auto">
            <a:xfrm>
              <a:off x="4993382" y="2651902"/>
              <a:ext cx="784225" cy="971550"/>
            </a:xfrm>
            <a:custGeom>
              <a:avLst/>
              <a:gdLst>
                <a:gd name="T0" fmla="*/ 73 w 206"/>
                <a:gd name="T1" fmla="*/ 11 h 256"/>
                <a:gd name="T2" fmla="*/ 47 w 206"/>
                <a:gd name="T3" fmla="*/ 196 h 256"/>
                <a:gd name="T4" fmla="*/ 122 w 206"/>
                <a:gd name="T5" fmla="*/ 256 h 256"/>
                <a:gd name="T6" fmla="*/ 152 w 206"/>
                <a:gd name="T7" fmla="*/ 236 h 256"/>
                <a:gd name="T8" fmla="*/ 183 w 206"/>
                <a:gd name="T9" fmla="*/ 200 h 256"/>
                <a:gd name="T10" fmla="*/ 186 w 206"/>
                <a:gd name="T11" fmla="*/ 186 h 256"/>
                <a:gd name="T12" fmla="*/ 199 w 206"/>
                <a:gd name="T13" fmla="*/ 160 h 256"/>
                <a:gd name="T14" fmla="*/ 69 w 206"/>
                <a:gd name="T15" fmla="*/ 126 h 256"/>
                <a:gd name="T16" fmla="*/ 63 w 206"/>
                <a:gd name="T17" fmla="*/ 116 h 256"/>
                <a:gd name="T18" fmla="*/ 55 w 206"/>
                <a:gd name="T19" fmla="*/ 122 h 256"/>
                <a:gd name="T20" fmla="*/ 37 w 206"/>
                <a:gd name="T21" fmla="*/ 106 h 256"/>
                <a:gd name="T22" fmla="*/ 43 w 206"/>
                <a:gd name="T23" fmla="*/ 91 h 256"/>
                <a:gd name="T24" fmla="*/ 34 w 206"/>
                <a:gd name="T25" fmla="*/ 80 h 256"/>
                <a:gd name="T26" fmla="*/ 32 w 206"/>
                <a:gd name="T27" fmla="*/ 72 h 256"/>
                <a:gd name="T28" fmla="*/ 47 w 206"/>
                <a:gd name="T29" fmla="*/ 51 h 256"/>
                <a:gd name="T30" fmla="*/ 59 w 206"/>
                <a:gd name="T31" fmla="*/ 51 h 256"/>
                <a:gd name="T32" fmla="*/ 64 w 206"/>
                <a:gd name="T33" fmla="*/ 35 h 256"/>
                <a:gd name="T34" fmla="*/ 88 w 206"/>
                <a:gd name="T35" fmla="*/ 39 h 256"/>
                <a:gd name="T36" fmla="*/ 95 w 206"/>
                <a:gd name="T37" fmla="*/ 50 h 256"/>
                <a:gd name="T38" fmla="*/ 109 w 206"/>
                <a:gd name="T39" fmla="*/ 44 h 256"/>
                <a:gd name="T40" fmla="*/ 121 w 206"/>
                <a:gd name="T41" fmla="*/ 69 h 256"/>
                <a:gd name="T42" fmla="*/ 114 w 206"/>
                <a:gd name="T43" fmla="*/ 81 h 256"/>
                <a:gd name="T44" fmla="*/ 125 w 206"/>
                <a:gd name="T45" fmla="*/ 96 h 256"/>
                <a:gd name="T46" fmla="*/ 109 w 206"/>
                <a:gd name="T47" fmla="*/ 115 h 256"/>
                <a:gd name="T48" fmla="*/ 98 w 206"/>
                <a:gd name="T49" fmla="*/ 114 h 256"/>
                <a:gd name="T50" fmla="*/ 93 w 206"/>
                <a:gd name="T51" fmla="*/ 131 h 256"/>
                <a:gd name="T52" fmla="*/ 69 w 206"/>
                <a:gd name="T53" fmla="*/ 126 h 256"/>
                <a:gd name="T54" fmla="*/ 137 w 206"/>
                <a:gd name="T55" fmla="*/ 178 h 256"/>
                <a:gd name="T56" fmla="*/ 129 w 206"/>
                <a:gd name="T57" fmla="*/ 177 h 256"/>
                <a:gd name="T58" fmla="*/ 126 w 206"/>
                <a:gd name="T59" fmla="*/ 188 h 256"/>
                <a:gd name="T60" fmla="*/ 111 w 206"/>
                <a:gd name="T61" fmla="*/ 185 h 256"/>
                <a:gd name="T62" fmla="*/ 107 w 206"/>
                <a:gd name="T63" fmla="*/ 179 h 256"/>
                <a:gd name="T64" fmla="*/ 102 w 206"/>
                <a:gd name="T65" fmla="*/ 183 h 256"/>
                <a:gd name="T66" fmla="*/ 90 w 206"/>
                <a:gd name="T67" fmla="*/ 173 h 256"/>
                <a:gd name="T68" fmla="*/ 95 w 206"/>
                <a:gd name="T69" fmla="*/ 163 h 256"/>
                <a:gd name="T70" fmla="*/ 89 w 206"/>
                <a:gd name="T71" fmla="*/ 156 h 256"/>
                <a:gd name="T72" fmla="*/ 87 w 206"/>
                <a:gd name="T73" fmla="*/ 150 h 256"/>
                <a:gd name="T74" fmla="*/ 97 w 206"/>
                <a:gd name="T75" fmla="*/ 137 h 256"/>
                <a:gd name="T76" fmla="*/ 105 w 206"/>
                <a:gd name="T77" fmla="*/ 137 h 256"/>
                <a:gd name="T78" fmla="*/ 108 w 206"/>
                <a:gd name="T79" fmla="*/ 127 h 256"/>
                <a:gd name="T80" fmla="*/ 123 w 206"/>
                <a:gd name="T81" fmla="*/ 130 h 256"/>
                <a:gd name="T82" fmla="*/ 128 w 206"/>
                <a:gd name="T83" fmla="*/ 136 h 256"/>
                <a:gd name="T84" fmla="*/ 137 w 206"/>
                <a:gd name="T85" fmla="*/ 133 h 256"/>
                <a:gd name="T86" fmla="*/ 145 w 206"/>
                <a:gd name="T87" fmla="*/ 148 h 256"/>
                <a:gd name="T88" fmla="*/ 140 w 206"/>
                <a:gd name="T89" fmla="*/ 156 h 256"/>
                <a:gd name="T90" fmla="*/ 147 w 206"/>
                <a:gd name="T91" fmla="*/ 16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56">
                  <a:moveTo>
                    <a:pt x="180" y="115"/>
                  </a:moveTo>
                  <a:cubicBezTo>
                    <a:pt x="194" y="36"/>
                    <a:pt x="137" y="0"/>
                    <a:pt x="73" y="11"/>
                  </a:cubicBezTo>
                  <a:cubicBezTo>
                    <a:pt x="9" y="22"/>
                    <a:pt x="11" y="66"/>
                    <a:pt x="7" y="86"/>
                  </a:cubicBezTo>
                  <a:cubicBezTo>
                    <a:pt x="0" y="138"/>
                    <a:pt x="47" y="196"/>
                    <a:pt x="47" y="196"/>
                  </a:cubicBezTo>
                  <a:cubicBezTo>
                    <a:pt x="45" y="256"/>
                    <a:pt x="45" y="256"/>
                    <a:pt x="45" y="256"/>
                  </a:cubicBezTo>
                  <a:cubicBezTo>
                    <a:pt x="122" y="256"/>
                    <a:pt x="122" y="256"/>
                    <a:pt x="122" y="256"/>
                  </a:cubicBezTo>
                  <a:cubicBezTo>
                    <a:pt x="128" y="228"/>
                    <a:pt x="128" y="228"/>
                    <a:pt x="128" y="228"/>
                  </a:cubicBezTo>
                  <a:cubicBezTo>
                    <a:pt x="128" y="228"/>
                    <a:pt x="132" y="235"/>
                    <a:pt x="152" y="236"/>
                  </a:cubicBezTo>
                  <a:cubicBezTo>
                    <a:pt x="172" y="238"/>
                    <a:pt x="169" y="211"/>
                    <a:pt x="169" y="211"/>
                  </a:cubicBezTo>
                  <a:cubicBezTo>
                    <a:pt x="169" y="211"/>
                    <a:pt x="183" y="204"/>
                    <a:pt x="183" y="200"/>
                  </a:cubicBezTo>
                  <a:cubicBezTo>
                    <a:pt x="183" y="195"/>
                    <a:pt x="175" y="188"/>
                    <a:pt x="175" y="188"/>
                  </a:cubicBezTo>
                  <a:cubicBezTo>
                    <a:pt x="175" y="188"/>
                    <a:pt x="183" y="190"/>
                    <a:pt x="186" y="186"/>
                  </a:cubicBezTo>
                  <a:cubicBezTo>
                    <a:pt x="190" y="182"/>
                    <a:pt x="183" y="167"/>
                    <a:pt x="183" y="167"/>
                  </a:cubicBezTo>
                  <a:cubicBezTo>
                    <a:pt x="183" y="167"/>
                    <a:pt x="193" y="167"/>
                    <a:pt x="199" y="160"/>
                  </a:cubicBezTo>
                  <a:cubicBezTo>
                    <a:pt x="206" y="152"/>
                    <a:pt x="180" y="130"/>
                    <a:pt x="180" y="115"/>
                  </a:cubicBezTo>
                  <a:close/>
                  <a:moveTo>
                    <a:pt x="69" y="126"/>
                  </a:moveTo>
                  <a:cubicBezTo>
                    <a:pt x="69" y="126"/>
                    <a:pt x="69" y="121"/>
                    <a:pt x="68" y="118"/>
                  </a:cubicBezTo>
                  <a:cubicBezTo>
                    <a:pt x="66" y="117"/>
                    <a:pt x="65" y="117"/>
                    <a:pt x="63" y="116"/>
                  </a:cubicBezTo>
                  <a:cubicBezTo>
                    <a:pt x="61" y="118"/>
                    <a:pt x="56" y="122"/>
                    <a:pt x="56" y="122"/>
                  </a:cubicBezTo>
                  <a:cubicBezTo>
                    <a:pt x="56" y="122"/>
                    <a:pt x="56" y="122"/>
                    <a:pt x="55" y="122"/>
                  </a:cubicBezTo>
                  <a:cubicBezTo>
                    <a:pt x="55" y="123"/>
                    <a:pt x="48" y="122"/>
                    <a:pt x="48" y="122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41" y="93"/>
                    <a:pt x="43" y="91"/>
                  </a:cubicBezTo>
                  <a:cubicBezTo>
                    <a:pt x="43" y="89"/>
                    <a:pt x="43" y="87"/>
                    <a:pt x="42" y="85"/>
                  </a:cubicBezTo>
                  <a:cubicBezTo>
                    <a:pt x="39" y="83"/>
                    <a:pt x="34" y="80"/>
                    <a:pt x="34" y="80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52" y="54"/>
                    <a:pt x="54" y="55"/>
                  </a:cubicBezTo>
                  <a:cubicBezTo>
                    <a:pt x="56" y="54"/>
                    <a:pt x="58" y="52"/>
                    <a:pt x="59" y="51"/>
                  </a:cubicBezTo>
                  <a:cubicBezTo>
                    <a:pt x="59" y="48"/>
                    <a:pt x="59" y="41"/>
                    <a:pt x="59" y="41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45"/>
                    <a:pt x="89" y="47"/>
                  </a:cubicBezTo>
                  <a:cubicBezTo>
                    <a:pt x="91" y="48"/>
                    <a:pt x="93" y="49"/>
                    <a:pt x="95" y="50"/>
                  </a:cubicBezTo>
                  <a:cubicBezTo>
                    <a:pt x="97" y="48"/>
                    <a:pt x="101" y="44"/>
                    <a:pt x="101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1" y="69"/>
                    <a:pt x="116" y="73"/>
                    <a:pt x="114" y="75"/>
                  </a:cubicBezTo>
                  <a:cubicBezTo>
                    <a:pt x="114" y="77"/>
                    <a:pt x="114" y="79"/>
                    <a:pt x="114" y="81"/>
                  </a:cubicBezTo>
                  <a:cubicBezTo>
                    <a:pt x="117" y="83"/>
                    <a:pt x="123" y="87"/>
                    <a:pt x="123" y="87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4" y="112"/>
                    <a:pt x="102" y="111"/>
                  </a:cubicBezTo>
                  <a:cubicBezTo>
                    <a:pt x="100" y="112"/>
                    <a:pt x="99" y="113"/>
                    <a:pt x="98" y="114"/>
                  </a:cubicBezTo>
                  <a:cubicBezTo>
                    <a:pt x="98" y="117"/>
                    <a:pt x="98" y="124"/>
                    <a:pt x="98" y="124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75" y="132"/>
                    <a:pt x="75" y="132"/>
                    <a:pt x="75" y="132"/>
                  </a:cubicBezTo>
                  <a:lnTo>
                    <a:pt x="69" y="126"/>
                  </a:lnTo>
                  <a:close/>
                  <a:moveTo>
                    <a:pt x="142" y="177"/>
                  </a:moveTo>
                  <a:cubicBezTo>
                    <a:pt x="137" y="178"/>
                    <a:pt x="137" y="178"/>
                    <a:pt x="137" y="178"/>
                  </a:cubicBezTo>
                  <a:cubicBezTo>
                    <a:pt x="137" y="178"/>
                    <a:pt x="134" y="176"/>
                    <a:pt x="132" y="176"/>
                  </a:cubicBezTo>
                  <a:cubicBezTo>
                    <a:pt x="131" y="176"/>
                    <a:pt x="130" y="177"/>
                    <a:pt x="129" y="177"/>
                  </a:cubicBezTo>
                  <a:cubicBezTo>
                    <a:pt x="130" y="180"/>
                    <a:pt x="130" y="184"/>
                    <a:pt x="130" y="184"/>
                  </a:cubicBezTo>
                  <a:cubicBezTo>
                    <a:pt x="126" y="188"/>
                    <a:pt x="126" y="188"/>
                    <a:pt x="126" y="188"/>
                  </a:cubicBezTo>
                  <a:cubicBezTo>
                    <a:pt x="115" y="189"/>
                    <a:pt x="115" y="189"/>
                    <a:pt x="115" y="189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111" y="185"/>
                    <a:pt x="111" y="182"/>
                    <a:pt x="111" y="180"/>
                  </a:cubicBezTo>
                  <a:cubicBezTo>
                    <a:pt x="109" y="180"/>
                    <a:pt x="108" y="179"/>
                    <a:pt x="107" y="179"/>
                  </a:cubicBezTo>
                  <a:cubicBezTo>
                    <a:pt x="106" y="180"/>
                    <a:pt x="103" y="183"/>
                    <a:pt x="103" y="183"/>
                  </a:cubicBezTo>
                  <a:cubicBezTo>
                    <a:pt x="103" y="183"/>
                    <a:pt x="103" y="183"/>
                    <a:pt x="102" y="183"/>
                  </a:cubicBezTo>
                  <a:cubicBezTo>
                    <a:pt x="102" y="183"/>
                    <a:pt x="98" y="183"/>
                    <a:pt x="98" y="183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3" y="164"/>
                    <a:pt x="95" y="163"/>
                  </a:cubicBezTo>
                  <a:cubicBezTo>
                    <a:pt x="94" y="162"/>
                    <a:pt x="94" y="160"/>
                    <a:pt x="94" y="159"/>
                  </a:cubicBezTo>
                  <a:cubicBezTo>
                    <a:pt x="92" y="158"/>
                    <a:pt x="89" y="156"/>
                    <a:pt x="89" y="156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100" y="139"/>
                    <a:pt x="102" y="140"/>
                  </a:cubicBezTo>
                  <a:cubicBezTo>
                    <a:pt x="103" y="139"/>
                    <a:pt x="104" y="138"/>
                    <a:pt x="105" y="137"/>
                  </a:cubicBezTo>
                  <a:cubicBezTo>
                    <a:pt x="105" y="135"/>
                    <a:pt x="105" y="131"/>
                    <a:pt x="105" y="131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3" y="130"/>
                    <a:pt x="124" y="133"/>
                    <a:pt x="124" y="135"/>
                  </a:cubicBezTo>
                  <a:cubicBezTo>
                    <a:pt x="125" y="135"/>
                    <a:pt x="127" y="136"/>
                    <a:pt x="128" y="136"/>
                  </a:cubicBezTo>
                  <a:cubicBezTo>
                    <a:pt x="129" y="135"/>
                    <a:pt x="132" y="133"/>
                    <a:pt x="132" y="133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5" y="143"/>
                    <a:pt x="145" y="143"/>
                    <a:pt x="145" y="143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148"/>
                    <a:pt x="141" y="151"/>
                    <a:pt x="140" y="153"/>
                  </a:cubicBezTo>
                  <a:cubicBezTo>
                    <a:pt x="140" y="154"/>
                    <a:pt x="140" y="155"/>
                    <a:pt x="140" y="156"/>
                  </a:cubicBezTo>
                  <a:cubicBezTo>
                    <a:pt x="142" y="158"/>
                    <a:pt x="146" y="160"/>
                    <a:pt x="146" y="160"/>
                  </a:cubicBezTo>
                  <a:cubicBezTo>
                    <a:pt x="147" y="166"/>
                    <a:pt x="147" y="166"/>
                    <a:pt x="147" y="166"/>
                  </a:cubicBezTo>
                  <a:lnTo>
                    <a:pt x="142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2371269" y="5305552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2" name="矩形 1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  <p:sp>
        <p:nvSpPr>
          <p:cNvPr id="40" name="文本框 24"/>
          <p:cNvSpPr txBox="1"/>
          <p:nvPr/>
        </p:nvSpPr>
        <p:spPr>
          <a:xfrm>
            <a:off x="8462769" y="2658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市场规模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41" name="文本框 25"/>
          <p:cNvSpPr txBox="1"/>
          <p:nvPr/>
        </p:nvSpPr>
        <p:spPr>
          <a:xfrm>
            <a:off x="8462770" y="40442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竞争分析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43" name="文本框 26"/>
          <p:cNvSpPr txBox="1"/>
          <p:nvPr/>
        </p:nvSpPr>
        <p:spPr>
          <a:xfrm>
            <a:off x="8462770" y="53288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团队介绍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1903730"/>
            <a:ext cx="9164320" cy="433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通话记录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捕获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822450"/>
            <a:ext cx="10058400" cy="456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网页电话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1773555"/>
            <a:ext cx="10057765" cy="449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话术营销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933575"/>
            <a:ext cx="10057765" cy="437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角色管理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786890"/>
            <a:ext cx="10058400" cy="446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39788" y="2020047"/>
            <a:ext cx="10512425" cy="140895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6" name="文本框 24"/>
          <p:cNvSpPr txBox="1"/>
          <p:nvPr/>
        </p:nvSpPr>
        <p:spPr>
          <a:xfrm>
            <a:off x="4829467" y="3711171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联系人：朱明龙</a:t>
            </a:r>
            <a:endParaRPr kumimoji="1" lang="en-US" altLang="zh-CN" sz="1600" dirty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电　话：</a:t>
            </a:r>
            <a:r>
              <a:rPr kumimoji="1" lang="zh-CN" altLang="en-US" sz="1600" dirty="0" smtClean="0">
                <a:solidFill>
                  <a:srgbClr val="EA4E34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EA4E34"/>
                </a:solidFill>
              </a:rPr>
              <a:t>18994841968</a:t>
            </a:r>
            <a:endParaRPr kumimoji="1" lang="en-US" altLang="zh-CN" sz="1600" dirty="0" smtClean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邮　箱：</a:t>
            </a:r>
            <a:r>
              <a:rPr kumimoji="1" lang="zh-CN" altLang="en-US" sz="1600" dirty="0" smtClean="0">
                <a:solidFill>
                  <a:srgbClr val="EA4E34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EA4E34"/>
                </a:solidFill>
              </a:rPr>
              <a:t>2661205047@qq.com</a:t>
            </a:r>
            <a:endParaRPr kumimoji="1" lang="zh-CN" altLang="en-US" sz="1600" dirty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8493" y="122237"/>
            <a:ext cx="10515600" cy="1080000"/>
          </a:xfrm>
        </p:spPr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项目简介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1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25498" y="1303896"/>
            <a:ext cx="9561590" cy="465512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Microsoft JhengHei (正文)"/>
              </a:rPr>
              <a:t>传统</a:t>
            </a:r>
            <a:r>
              <a:rPr lang="zh-CN" altLang="en-US" sz="1400" dirty="0">
                <a:latin typeface="Microsoft JhengHei (正文)"/>
              </a:rPr>
              <a:t>电销行业，为实现公司业绩最大化，只能增加更多的电销人员来实现目标。但是</a:t>
            </a:r>
            <a:r>
              <a:rPr lang="zh-CN" altLang="en-US" sz="1400" dirty="0" smtClean="0">
                <a:latin typeface="Microsoft JhengHei (正文)"/>
              </a:rPr>
              <a:t>，随着</a:t>
            </a:r>
            <a:r>
              <a:rPr lang="zh-CN" altLang="en-US" sz="1400" dirty="0">
                <a:latin typeface="Microsoft JhengHei (正文)"/>
              </a:rPr>
              <a:t>人员的增加，企业的成本也越来越高。为什么要这样说呢，我们来算一笔账就知道了。企业每招来一个员工，需要付出底薪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提成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补贴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管理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加班费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培训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电话费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办公耗材等，这意味着什么，相必大家都已经猜到了</a:t>
            </a:r>
            <a:r>
              <a:rPr lang="en-US" altLang="zh-CN" sz="1400" dirty="0">
                <a:latin typeface="Microsoft JhengHei (正文)"/>
              </a:rPr>
              <a:t>!</a:t>
            </a:r>
            <a:r>
              <a:rPr lang="zh-CN" altLang="en-US" sz="1400" dirty="0">
                <a:latin typeface="Microsoft JhengHei (正文)"/>
              </a:rPr>
              <a:t>这种传统粗放的商业模式严重制约着企业的发展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JhengHei (正文)"/>
              </a:rPr>
              <a:t>智能语音外呼</a:t>
            </a:r>
            <a:r>
              <a:rPr lang="zh-CN" altLang="en-US" sz="1400" dirty="0" smtClean="0">
                <a:latin typeface="Microsoft JhengHei (正文)"/>
              </a:rPr>
              <a:t>系统也就是电话机器人，代替</a:t>
            </a:r>
            <a:r>
              <a:rPr lang="zh-CN" altLang="en-US" sz="1400" dirty="0">
                <a:latin typeface="Microsoft JhengHei (正文)"/>
              </a:rPr>
              <a:t>人工做一些客户筛选的工作，可以 自动外呼、语音识别、语意理解、智能语音对话、分析客户意向、记录通话内容等等。助力企业提升电话营销</a:t>
            </a:r>
            <a:r>
              <a:rPr lang="en-US" altLang="zh-CN" sz="1400" dirty="0">
                <a:latin typeface="Microsoft JhengHei (正文)"/>
              </a:rPr>
              <a:t>/</a:t>
            </a:r>
            <a:r>
              <a:rPr lang="zh-CN" altLang="en-US" sz="1400" dirty="0">
                <a:latin typeface="Microsoft JhengHei (正文)"/>
              </a:rPr>
              <a:t>服务效率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JhengHei (正文)"/>
              </a:rPr>
              <a:t>电话机器人的出现，可以轻松帮助电销企业做好三件事：优化人力结构，降低成本</a:t>
            </a:r>
            <a:r>
              <a:rPr lang="en-US" altLang="zh-CN" sz="1400" dirty="0">
                <a:latin typeface="Microsoft JhengHei (正文)"/>
              </a:rPr>
              <a:t>;</a:t>
            </a:r>
            <a:r>
              <a:rPr lang="zh-CN" altLang="en-US" sz="1400" dirty="0">
                <a:latin typeface="Microsoft JhengHei (正文)"/>
              </a:rPr>
              <a:t>实现智能电销，超高速积累意向客户，促进交易单数提升</a:t>
            </a:r>
            <a:r>
              <a:rPr lang="en-US" altLang="zh-CN" sz="1400" dirty="0">
                <a:latin typeface="Microsoft JhengHei (正文)"/>
              </a:rPr>
              <a:t>;</a:t>
            </a:r>
            <a:r>
              <a:rPr lang="zh-CN" altLang="en-US" sz="1400" dirty="0">
                <a:latin typeface="Microsoft JhengHei (正文)"/>
              </a:rPr>
              <a:t>把员工从简单劳动中解放出来，真正向“销售精英”方向发展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传统呼叫中心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1557020"/>
            <a:ext cx="4504690" cy="2856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610" y="3021330"/>
            <a:ext cx="4977130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现代呼叫中心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375" y="1628775"/>
            <a:ext cx="8773160" cy="500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GSM</a:t>
            </a:r>
            <a:r>
              <a:rPr lang="zh-CN" altLang="en-US"/>
              <a:t>外接网关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736090"/>
            <a:ext cx="6857365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676400"/>
            <a:ext cx="8331200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目标客户</a:t>
            </a:r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018343" y="2921166"/>
            <a:ext cx="1800000" cy="1800000"/>
          </a:xfrm>
          <a:prstGeom prst="ellipse">
            <a:avLst/>
          </a:prstGeom>
          <a:solidFill>
            <a:srgbClr val="FFB4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446528" y="2921166"/>
            <a:ext cx="1800000" cy="1800000"/>
          </a:xfrm>
          <a:prstGeom prst="ellipse">
            <a:avLst/>
          </a:prstGeom>
          <a:solidFill>
            <a:srgbClr val="FFB4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2110" y="3313333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#2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7379" y="3313332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#3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86487" y="1814513"/>
            <a:ext cx="5377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j-ea"/>
                <a:ea typeface="+mj-ea"/>
              </a:rPr>
              <a:t>针对对象主要有如下几</a:t>
            </a:r>
            <a:r>
              <a:rPr lang="zh-CN" altLang="en-US" sz="1200" dirty="0" smtClean="0">
                <a:latin typeface="+mj-ea"/>
                <a:ea typeface="+mj-ea"/>
              </a:rPr>
              <a:t>个用户分类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1</a:t>
            </a:r>
            <a:r>
              <a:rPr lang="zh-CN" altLang="en-US" sz="1200" dirty="0" smtClean="0">
                <a:latin typeface="+mj-ea"/>
                <a:ea typeface="+mj-ea"/>
              </a:rPr>
              <a:t>、客户回访类 ：</a:t>
            </a:r>
            <a:r>
              <a:rPr lang="en-US" altLang="zh-CN" sz="1200" dirty="0" smtClean="0">
                <a:latin typeface="+mj-ea"/>
                <a:ea typeface="+mj-ea"/>
              </a:rPr>
              <a:t>4S</a:t>
            </a:r>
            <a:r>
              <a:rPr lang="zh-CN" altLang="en-US" sz="1200" dirty="0" smtClean="0">
                <a:latin typeface="+mj-ea"/>
                <a:ea typeface="+mj-ea"/>
              </a:rPr>
              <a:t>店</a:t>
            </a:r>
            <a:r>
              <a:rPr lang="zh-CN" altLang="en-US" sz="1200" dirty="0">
                <a:latin typeface="+mj-ea"/>
                <a:ea typeface="+mj-ea"/>
              </a:rPr>
              <a:t>、会员到期提醒（美容院、健身房）、产品售后提醒（汽车保养、家电维修）、</a:t>
            </a:r>
            <a:r>
              <a:rPr lang="zh-CN" altLang="en-US" sz="1200" dirty="0" smtClean="0">
                <a:latin typeface="+mj-ea"/>
                <a:ea typeface="+mj-ea"/>
              </a:rPr>
              <a:t>下发通知</a:t>
            </a:r>
            <a:r>
              <a:rPr lang="zh-CN" altLang="en-US" sz="1200" dirty="0">
                <a:latin typeface="+mj-ea"/>
                <a:ea typeface="+mj-ea"/>
              </a:rPr>
              <a:t>（线下线上活动通知）、金融催收（信用卡到期提醒、分期付款到期提醒）、会议</a:t>
            </a:r>
            <a:r>
              <a:rPr lang="zh-CN" altLang="en-US" sz="1200" dirty="0" smtClean="0">
                <a:latin typeface="+mj-ea"/>
                <a:ea typeface="+mj-ea"/>
              </a:rPr>
              <a:t>邀约（</a:t>
            </a:r>
            <a:r>
              <a:rPr lang="zh-CN" altLang="en-US" sz="1200" dirty="0">
                <a:latin typeface="+mj-ea"/>
                <a:ea typeface="+mj-ea"/>
              </a:rPr>
              <a:t>会议培训）、淘宝邀评（天猫淘宝客户调研邀请评论</a:t>
            </a:r>
            <a:r>
              <a:rPr lang="zh-CN" altLang="en-US" sz="1200" dirty="0" smtClean="0">
                <a:latin typeface="+mj-ea"/>
                <a:ea typeface="+mj-ea"/>
              </a:rPr>
              <a:t>）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2</a:t>
            </a:r>
            <a:r>
              <a:rPr lang="zh-CN" altLang="en-US" sz="1200" dirty="0" smtClean="0">
                <a:latin typeface="+mj-ea"/>
                <a:ea typeface="+mj-ea"/>
              </a:rPr>
              <a:t>、</a:t>
            </a:r>
            <a:r>
              <a:rPr lang="zh-CN" altLang="en-US" sz="1200" b="1" dirty="0">
                <a:latin typeface="+mj-ea"/>
                <a:ea typeface="+mj-ea"/>
              </a:rPr>
              <a:t> </a:t>
            </a:r>
            <a:r>
              <a:rPr lang="zh-CN" altLang="en-US" sz="1200" dirty="0" smtClean="0">
                <a:latin typeface="+mj-ea"/>
                <a:ea typeface="+mj-ea"/>
              </a:rPr>
              <a:t>客服类 ：解决</a:t>
            </a:r>
            <a:r>
              <a:rPr lang="zh-CN" altLang="en-US" sz="1200" dirty="0">
                <a:latin typeface="+mj-ea"/>
                <a:ea typeface="+mj-ea"/>
              </a:rPr>
              <a:t>客户咨询</a:t>
            </a:r>
            <a:r>
              <a:rPr lang="zh-CN" altLang="en-US" sz="1200" dirty="0" smtClean="0">
                <a:latin typeface="+mj-ea"/>
                <a:ea typeface="+mj-ea"/>
              </a:rPr>
              <a:t>、预约</a:t>
            </a:r>
            <a:r>
              <a:rPr lang="zh-CN" altLang="en-US" sz="1200" dirty="0">
                <a:latin typeface="+mj-ea"/>
                <a:ea typeface="+mj-ea"/>
              </a:rPr>
              <a:t>服务</a:t>
            </a:r>
            <a:r>
              <a:rPr lang="zh-CN" altLang="en-US" sz="1200" dirty="0" smtClean="0">
                <a:latin typeface="+mj-ea"/>
                <a:ea typeface="+mj-ea"/>
              </a:rPr>
              <a:t>、办理</a:t>
            </a:r>
            <a:r>
              <a:rPr lang="zh-CN" altLang="en-US" sz="1200" dirty="0">
                <a:latin typeface="+mj-ea"/>
                <a:ea typeface="+mj-ea"/>
              </a:rPr>
              <a:t>业务</a:t>
            </a:r>
            <a:r>
              <a:rPr lang="zh-CN" altLang="en-US" sz="1200" dirty="0" smtClean="0">
                <a:latin typeface="+mj-ea"/>
                <a:ea typeface="+mj-ea"/>
              </a:rPr>
              <a:t>、查询</a:t>
            </a:r>
            <a:r>
              <a:rPr lang="zh-CN" altLang="en-US" sz="1200" dirty="0">
                <a:latin typeface="+mj-ea"/>
                <a:ea typeface="+mj-ea"/>
              </a:rPr>
              <a:t>天气</a:t>
            </a:r>
            <a:r>
              <a:rPr lang="zh-CN" altLang="en-US" sz="1200" dirty="0" smtClean="0">
                <a:latin typeface="+mj-ea"/>
                <a:ea typeface="+mj-ea"/>
              </a:rPr>
              <a:t>、交通</a:t>
            </a:r>
            <a:r>
              <a:rPr lang="zh-CN" altLang="en-US" sz="1200" dirty="0">
                <a:latin typeface="+mj-ea"/>
                <a:ea typeface="+mj-ea"/>
              </a:rPr>
              <a:t>等各种行业信息</a:t>
            </a:r>
            <a:r>
              <a:rPr lang="zh-CN" altLang="en-US" sz="1200" dirty="0" smtClean="0">
                <a:latin typeface="+mj-ea"/>
                <a:ea typeface="+mj-ea"/>
              </a:rPr>
              <a:t>，话费</a:t>
            </a:r>
            <a:r>
              <a:rPr lang="zh-CN" altLang="en-US" sz="1200" dirty="0">
                <a:latin typeface="+mj-ea"/>
                <a:ea typeface="+mj-ea"/>
              </a:rPr>
              <a:t>的</a:t>
            </a:r>
            <a:r>
              <a:rPr lang="zh-CN" altLang="en-US" sz="1200" dirty="0" smtClean="0">
                <a:latin typeface="+mj-ea"/>
                <a:ea typeface="+mj-ea"/>
              </a:rPr>
              <a:t>查询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3</a:t>
            </a:r>
            <a:r>
              <a:rPr lang="zh-CN" altLang="en-US" sz="1200" dirty="0" smtClean="0">
                <a:latin typeface="+mj-ea"/>
                <a:ea typeface="+mj-ea"/>
              </a:rPr>
              <a:t>、公共事业类：政府</a:t>
            </a:r>
            <a:r>
              <a:rPr lang="zh-CN" altLang="en-US" sz="1200" dirty="0">
                <a:latin typeface="+mj-ea"/>
                <a:ea typeface="+mj-ea"/>
              </a:rPr>
              <a:t>热线、银行保险</a:t>
            </a:r>
            <a:r>
              <a:rPr lang="zh-CN" altLang="en-US" sz="1200" dirty="0" smtClean="0">
                <a:latin typeface="+mj-ea"/>
                <a:ea typeface="+mj-ea"/>
              </a:rPr>
              <a:t>、电信</a:t>
            </a:r>
            <a:r>
              <a:rPr lang="zh-CN" altLang="en-US" sz="1200" dirty="0">
                <a:latin typeface="+mj-ea"/>
                <a:ea typeface="+mj-ea"/>
              </a:rPr>
              <a:t>服务</a:t>
            </a:r>
            <a:r>
              <a:rPr lang="zh-CN" altLang="en-US" sz="1200" dirty="0" smtClean="0">
                <a:latin typeface="+mj-ea"/>
                <a:ea typeface="+mj-ea"/>
              </a:rPr>
              <a:t>、公益</a:t>
            </a:r>
            <a:r>
              <a:rPr lang="zh-CN" altLang="en-US" sz="1200" dirty="0">
                <a:latin typeface="+mj-ea"/>
                <a:ea typeface="+mj-ea"/>
              </a:rPr>
              <a:t>服务、基础设施</a:t>
            </a:r>
            <a:r>
              <a:rPr lang="zh-CN" altLang="en-US" sz="1200" dirty="0" smtClean="0">
                <a:latin typeface="+mj-ea"/>
                <a:ea typeface="+mj-ea"/>
              </a:rPr>
              <a:t>服务和</a:t>
            </a:r>
            <a:r>
              <a:rPr lang="zh-CN" altLang="en-US" sz="1200" dirty="0">
                <a:latin typeface="+mj-ea"/>
                <a:ea typeface="+mj-ea"/>
              </a:rPr>
              <a:t>一些特殊服务，例如</a:t>
            </a:r>
            <a:r>
              <a:rPr lang="zh-CN" altLang="en-US" sz="1200" dirty="0" smtClean="0"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latin typeface="+mj-ea"/>
                <a:ea typeface="+mj-ea"/>
              </a:rPr>
              <a:t>12315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zh-CN" altLang="en-US" sz="1200" dirty="0" smtClean="0">
                <a:latin typeface="+mj-ea"/>
                <a:ea typeface="+mj-ea"/>
              </a:rPr>
              <a:t>消费者</a:t>
            </a:r>
            <a:r>
              <a:rPr lang="zh-CN" altLang="en-US" sz="1200" dirty="0">
                <a:latin typeface="+mj-ea"/>
                <a:ea typeface="+mj-ea"/>
              </a:rPr>
              <a:t>投诉举报专线电话</a:t>
            </a:r>
            <a:r>
              <a:rPr lang="zh-CN" altLang="en-US" sz="1200" dirty="0" smtClean="0">
                <a:latin typeface="+mj-ea"/>
                <a:ea typeface="+mj-ea"/>
              </a:rPr>
              <a:t>、</a:t>
            </a:r>
            <a:r>
              <a:rPr lang="en-US" altLang="zh-CN" sz="1200" dirty="0" smtClean="0">
                <a:latin typeface="+mj-ea"/>
                <a:ea typeface="+mj-ea"/>
              </a:rPr>
              <a:t>12306</a:t>
            </a:r>
            <a:r>
              <a:rPr lang="zh-CN" altLang="en-US" sz="1200" dirty="0" smtClean="0">
                <a:latin typeface="+mj-ea"/>
                <a:ea typeface="+mj-ea"/>
              </a:rPr>
              <a:t>电话</a:t>
            </a:r>
            <a:r>
              <a:rPr lang="zh-CN" altLang="en-US" sz="1200" dirty="0">
                <a:latin typeface="+mj-ea"/>
                <a:ea typeface="+mj-ea"/>
              </a:rPr>
              <a:t>订票、城建热线</a:t>
            </a:r>
            <a:r>
              <a:rPr lang="zh-CN" altLang="en-US" sz="1200" dirty="0" smtClean="0">
                <a:latin typeface="+mj-ea"/>
                <a:ea typeface="+mj-ea"/>
              </a:rPr>
              <a:t>、火警</a:t>
            </a:r>
            <a:r>
              <a:rPr lang="zh-CN" altLang="en-US" sz="1200" dirty="0">
                <a:latin typeface="+mj-ea"/>
                <a:ea typeface="+mj-ea"/>
              </a:rPr>
              <a:t>报警电话、公安报警电话等等</a:t>
            </a:r>
            <a:endParaRPr lang="zh-CN" altLang="en-US" sz="1200" dirty="0">
              <a:latin typeface="+mj-ea"/>
              <a:ea typeface="+mj-ea"/>
            </a:endParaRPr>
          </a:p>
          <a:p>
            <a:endParaRPr lang="zh-CN" altLang="en-US" dirty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874713" y="2921166"/>
            <a:ext cx="1800000" cy="1800000"/>
          </a:xfrm>
          <a:prstGeom prst="ellipse">
            <a:avLst/>
          </a:prstGeom>
          <a:solidFill>
            <a:srgbClr val="EA4E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9767" y="3313334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#1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3" name="泪滴形 2"/>
          <p:cNvSpPr>
            <a:spLocks noChangeAspect="1"/>
          </p:cNvSpPr>
          <p:nvPr/>
        </p:nvSpPr>
        <p:spPr>
          <a:xfrm rot="4250307">
            <a:off x="3021986" y="2409840"/>
            <a:ext cx="1324800" cy="1324800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/>
              <a:t>TTS</a:t>
            </a:r>
            <a:endParaRPr lang="en-US" altLang="zh-CN" b="1" dirty="0"/>
          </a:p>
          <a:p>
            <a:pPr algn="ctr"/>
            <a:endParaRPr lang="zh-CN" altLang="en-US" dirty="0"/>
          </a:p>
        </p:txBody>
      </p:sp>
      <p:sp>
        <p:nvSpPr>
          <p:cNvPr id="4" name="泪滴形 3"/>
          <p:cNvSpPr>
            <a:spLocks noChangeAspect="1"/>
          </p:cNvSpPr>
          <p:nvPr/>
        </p:nvSpPr>
        <p:spPr>
          <a:xfrm rot="8308851">
            <a:off x="4916213" y="1578288"/>
            <a:ext cx="1324800" cy="1324800"/>
          </a:xfrm>
          <a:prstGeom prst="teardrop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>
                <a:effectLst/>
              </a:rPr>
              <a:t>语音识别</a:t>
            </a:r>
            <a:endParaRPr lang="zh-CN" altLang="en-US" b="1" dirty="0">
              <a:effectLst/>
            </a:endParaRPr>
          </a:p>
        </p:txBody>
      </p:sp>
      <p:sp>
        <p:nvSpPr>
          <p:cNvPr id="5" name="泪滴形 4"/>
          <p:cNvSpPr>
            <a:spLocks noChangeAspect="1"/>
          </p:cNvSpPr>
          <p:nvPr/>
        </p:nvSpPr>
        <p:spPr>
          <a:xfrm rot="18691661">
            <a:off x="4885036" y="5196634"/>
            <a:ext cx="1324800" cy="1324800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监控管理</a:t>
            </a:r>
            <a:endParaRPr lang="zh-CN" altLang="en-US" b="1" dirty="0"/>
          </a:p>
        </p:txBody>
      </p:sp>
      <p:sp>
        <p:nvSpPr>
          <p:cNvPr id="6" name="泪滴形 5"/>
          <p:cNvSpPr>
            <a:spLocks noChangeAspect="1"/>
          </p:cNvSpPr>
          <p:nvPr/>
        </p:nvSpPr>
        <p:spPr>
          <a:xfrm rot="12419586">
            <a:off x="6922281" y="2577526"/>
            <a:ext cx="1324800" cy="1324800"/>
          </a:xfrm>
          <a:prstGeom prst="teardrop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互动学习</a:t>
            </a:r>
            <a:endParaRPr lang="zh-CN" altLang="en-US" b="1" dirty="0"/>
          </a:p>
        </p:txBody>
      </p:sp>
      <p:sp>
        <p:nvSpPr>
          <p:cNvPr id="7" name="泪滴形 6"/>
          <p:cNvSpPr>
            <a:spLocks noChangeAspect="1"/>
          </p:cNvSpPr>
          <p:nvPr/>
        </p:nvSpPr>
        <p:spPr>
          <a:xfrm rot="1063795">
            <a:off x="3124865" y="4070482"/>
            <a:ext cx="1324800" cy="1324800"/>
          </a:xfrm>
          <a:prstGeom prst="teardrop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交互分析</a:t>
            </a:r>
            <a:endParaRPr lang="zh-CN" altLang="en-US" b="1" dirty="0"/>
          </a:p>
        </p:txBody>
      </p:sp>
      <p:cxnSp>
        <p:nvCxnSpPr>
          <p:cNvPr id="8" name="直接连接符 7"/>
          <p:cNvCxnSpPr>
            <a:stCxn id="12" idx="3"/>
          </p:cNvCxnSpPr>
          <p:nvPr/>
        </p:nvCxnSpPr>
        <p:spPr>
          <a:xfrm>
            <a:off x="2992713" y="2349034"/>
            <a:ext cx="360000" cy="7232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/>
        </p:nvCxnSpPr>
        <p:spPr>
          <a:xfrm>
            <a:off x="7711671" y="4738116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/>
        </p:nvCxnSpPr>
        <p:spPr>
          <a:xfrm>
            <a:off x="6123687" y="1843088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/>
        </p:nvCxnSpPr>
        <p:spPr>
          <a:xfrm>
            <a:off x="8490176" y="3263763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0723" y="1748869"/>
            <a:ext cx="238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离线语音合成引擎，满足无网络环境下转语音需求，</a:t>
            </a:r>
            <a:r>
              <a:rPr lang="en-US" altLang="zh-CN" dirty="0"/>
              <a:t>SDK</a:t>
            </a:r>
            <a:r>
              <a:rPr lang="zh-CN" altLang="en-US" dirty="0"/>
              <a:t>轻巧方便，实时</a:t>
            </a:r>
            <a:r>
              <a:rPr lang="zh-CN" altLang="en-US" dirty="0" smtClean="0"/>
              <a:t>响应。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268" y="3537787"/>
            <a:ext cx="237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采用深度神经学算法和卷积神经网络算法，抗噪性强，一问多回都能高度理解。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75573" y="4553450"/>
            <a:ext cx="2893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通过提供多维度的管理报表和对关键运营指标的可视化管理，帮助各层级管理人员了解服务运营情况，获取全面的运营管理决策</a:t>
            </a:r>
            <a:r>
              <a:rPr lang="zh-CN" altLang="en-US" dirty="0" smtClean="0"/>
              <a:t>支持。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58564" y="1429096"/>
            <a:ext cx="251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行业语音识别（</a:t>
            </a:r>
            <a:r>
              <a:rPr lang="en-US" altLang="zh-CN" dirty="0" err="1"/>
              <a:t>asr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客户长短句通话做到实时识别，平均响应时间</a:t>
            </a:r>
            <a:r>
              <a:rPr lang="en-US" altLang="zh-CN" dirty="0"/>
              <a:t>800</a:t>
            </a:r>
            <a:r>
              <a:rPr lang="zh-CN" altLang="en-US" dirty="0"/>
              <a:t>毫秒。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72588" y="2935064"/>
            <a:ext cx="2370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采用</a:t>
            </a:r>
            <a:r>
              <a:rPr lang="en-US" altLang="zh-CN" dirty="0"/>
              <a:t>HMM</a:t>
            </a:r>
            <a:r>
              <a:rPr lang="zh-CN" altLang="en-US" dirty="0"/>
              <a:t>神经学算法能对领域不断优化，能不断自我学习，不断提高识别率。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13" idx="3"/>
          </p:cNvCxnSpPr>
          <p:nvPr/>
        </p:nvCxnSpPr>
        <p:spPr>
          <a:xfrm>
            <a:off x="2643035" y="4137952"/>
            <a:ext cx="622539" cy="4154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泪滴形 34"/>
          <p:cNvSpPr>
            <a:spLocks noChangeAspect="1"/>
          </p:cNvSpPr>
          <p:nvPr/>
        </p:nvSpPr>
        <p:spPr>
          <a:xfrm rot="15814919">
            <a:off x="6714192" y="4509016"/>
            <a:ext cx="1324800" cy="1324800"/>
          </a:xfrm>
          <a:prstGeom prst="teardrop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数据挖掘</a:t>
            </a:r>
            <a:endParaRPr lang="zh-CN" altLang="en-US" b="1" dirty="0"/>
          </a:p>
        </p:txBody>
      </p:sp>
      <p:cxnSp>
        <p:nvCxnSpPr>
          <p:cNvPr id="36" name="直接连接符 35"/>
          <p:cNvCxnSpPr>
            <a:cxnSpLocks noChangeAspect="1"/>
            <a:stCxn id="38" idx="3"/>
          </p:cNvCxnSpPr>
          <p:nvPr/>
        </p:nvCxnSpPr>
        <p:spPr>
          <a:xfrm flipV="1">
            <a:off x="4415331" y="5668033"/>
            <a:ext cx="472178" cy="37044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4"/>
          <p:cNvSpPr txBox="1"/>
          <p:nvPr/>
        </p:nvSpPr>
        <p:spPr>
          <a:xfrm>
            <a:off x="1010630" y="5438316"/>
            <a:ext cx="340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提供多维度的管理报表和对关键运营指标的可视化管理，帮助各层级管理人员了解服务运营情况，获取全面的运营管理决策支持。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JhengHei">
      <a:majorFont>
        <a:latin typeface="Century Gothic"/>
        <a:ea typeface="Microsoft JhengHei"/>
        <a:cs typeface=""/>
      </a:majorFont>
      <a:minorFont>
        <a:latin typeface="Century Gothic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演示</Application>
  <PresentationFormat>自定义</PresentationFormat>
  <Paragraphs>290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Microsoft JhengHei (正文)</vt:lpstr>
      <vt:lpstr>Microsoft JhengHei</vt:lpstr>
      <vt:lpstr>Century Gothic</vt:lpstr>
      <vt:lpstr>微软雅黑</vt:lpstr>
      <vt:lpstr>Arial Unicode MS</vt:lpstr>
      <vt:lpstr>Calibri</vt:lpstr>
      <vt:lpstr>Office 主题</vt:lpstr>
      <vt:lpstr>电话机器人</vt:lpstr>
      <vt:lpstr>目录</vt:lpstr>
      <vt:lpstr>项目简介</vt:lpstr>
      <vt:lpstr>传统呼叫中心</vt:lpstr>
      <vt:lpstr>现代呼叫中心</vt:lpstr>
      <vt:lpstr>GSM外接网关</vt:lpstr>
      <vt:lpstr>使用场景</vt:lpstr>
      <vt:lpstr>目标客户</vt:lpstr>
      <vt:lpstr>产品功能</vt:lpstr>
      <vt:lpstr>商业模式</vt:lpstr>
      <vt:lpstr>商业模式</vt:lpstr>
      <vt:lpstr>未来计划及预测</vt:lpstr>
      <vt:lpstr>市场规模</vt:lpstr>
      <vt:lpstr>市场规模</vt:lpstr>
      <vt:lpstr>竞争分析</vt:lpstr>
      <vt:lpstr>竞争分析</vt:lpstr>
      <vt:lpstr>竞争分析</vt:lpstr>
      <vt:lpstr>竞争分析</vt:lpstr>
      <vt:lpstr>团队</vt:lpstr>
      <vt:lpstr>注册/登陆</vt:lpstr>
      <vt:lpstr>注册/登陆</vt:lpstr>
      <vt:lpstr>通话记录</vt:lpstr>
      <vt:lpstr>通话记录</vt:lpstr>
      <vt:lpstr>话术营销</vt:lpstr>
      <vt:lpstr>THANKS</vt:lpstr>
    </vt:vector>
  </TitlesOfParts>
  <Company>创业邦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融资BP模板——创业邦logo版ZF 20160803</dc:title>
  <dc:creator>张凤</dc:creator>
  <dc:subject>融资BP模板——创业邦logo版ZF 20160803</dc:subject>
  <cp:lastModifiedBy>匆匆那年</cp:lastModifiedBy>
  <cp:revision>169</cp:revision>
  <dcterms:created xsi:type="dcterms:W3CDTF">2014-05-23T07:15:00Z</dcterms:created>
  <dcterms:modified xsi:type="dcterms:W3CDTF">2019-06-27T16:18:37Z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