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9"/>
  </p:handoutMasterIdLst>
  <p:sldIdLst>
    <p:sldId id="256" r:id="rId3"/>
    <p:sldId id="258" r:id="rId5"/>
    <p:sldId id="262" r:id="rId6"/>
    <p:sldId id="294" r:id="rId7"/>
    <p:sldId id="295" r:id="rId8"/>
    <p:sldId id="297" r:id="rId9"/>
    <p:sldId id="296" r:id="rId10"/>
    <p:sldId id="261" r:id="rId11"/>
    <p:sldId id="274" r:id="rId12"/>
    <p:sldId id="275" r:id="rId13"/>
    <p:sldId id="285" r:id="rId14"/>
    <p:sldId id="277" r:id="rId15"/>
    <p:sldId id="278" r:id="rId16"/>
    <p:sldId id="284" r:id="rId17"/>
    <p:sldId id="279" r:id="rId18"/>
    <p:sldId id="309" r:id="rId19"/>
    <p:sldId id="310" r:id="rId20"/>
    <p:sldId id="311" r:id="rId21"/>
    <p:sldId id="280" r:id="rId22"/>
    <p:sldId id="312" r:id="rId23"/>
    <p:sldId id="313" r:id="rId24"/>
    <p:sldId id="314" r:id="rId25"/>
    <p:sldId id="315" r:id="rId26"/>
    <p:sldId id="316" r:id="rId27"/>
    <p:sldId id="273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34"/>
    <a:srgbClr val="3C2417"/>
    <a:srgbClr val="FFB441"/>
    <a:srgbClr val="009BD4"/>
    <a:srgbClr val="DBDBD9"/>
    <a:srgbClr val="E9E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18" autoAdjust="0"/>
    <p:restoredTop sz="94897" autoAdjust="0"/>
  </p:normalViewPr>
  <p:slideViewPr>
    <p:cSldViewPr snapToGrid="0" showGuides="1">
      <p:cViewPr varScale="1">
        <p:scale>
          <a:sx n="67" d="100"/>
          <a:sy n="67" d="100"/>
        </p:scale>
        <p:origin x="-594" y="-102"/>
      </p:cViewPr>
      <p:guideLst>
        <p:guide orient="horz" pos="215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291"/>
    </p:cViewPr>
  </p:sorterViewPr>
  <p:notesViewPr>
    <p:cSldViewPr snapToGrid="0">
      <p:cViewPr varScale="1">
        <p:scale>
          <a:sx n="71" d="100"/>
          <a:sy n="71" d="100"/>
        </p:scale>
        <p:origin x="274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15063181833314"/>
          <c:y val="0.0687566832446349"/>
          <c:w val="0.779305118110236"/>
          <c:h val="0.60129124007804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invertIfNegative val="0"/>
          <c:dLbls>
            <c:delete val="1"/>
          </c:dLbls>
          <c:cat>
            <c:strRef>
              <c:f>Sheet1!$A$2:$A$5</c:f>
              <c:strCache>
                <c:ptCount val="2"/>
                <c:pt idx="0">
                  <c:v>中国移动</c:v>
                </c:pt>
                <c:pt idx="1">
                  <c:v>阿里巴巴国际站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invertIfNegative val="0"/>
          <c:dLbls>
            <c:delete val="1"/>
          </c:dLbls>
          <c:cat>
            <c:strRef>
              <c:f>Sheet1!$A$2:$A$5</c:f>
              <c:strCache>
                <c:ptCount val="2"/>
                <c:pt idx="0">
                  <c:v>中国移动</c:v>
                </c:pt>
                <c:pt idx="1">
                  <c:v>阿里巴巴国际站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0.6</c:v>
                </c:pt>
                <c:pt idx="1">
                  <c:v>0.71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列1</c:v>
                </c:pt>
              </c:strCache>
            </c:strRef>
          </c:tx>
          <c:invertIfNegative val="0"/>
          <c:dLbls>
            <c:delete val="1"/>
          </c:dLbls>
          <c:cat>
            <c:strRef>
              <c:f>Sheet1!$A$2:$A$5</c:f>
              <c:strCache>
                <c:ptCount val="2"/>
                <c:pt idx="0">
                  <c:v>中国移动</c:v>
                </c:pt>
                <c:pt idx="1">
                  <c:v>阿里巴巴国际站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7301760"/>
        <c:axId val="50958848"/>
      </c:barChart>
      <c:catAx>
        <c:axId val="3730176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50958848"/>
        <c:crosses val="autoZero"/>
        <c:auto val="1"/>
        <c:lblAlgn val="ctr"/>
        <c:lblOffset val="100"/>
        <c:noMultiLvlLbl val="0"/>
      </c:catAx>
      <c:valAx>
        <c:axId val="509588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37301760"/>
        <c:crosses val="autoZero"/>
        <c:crossBetween val="between"/>
      </c:valAx>
    </c:plotArea>
    <c:legend>
      <c:legendPos val="r"/>
      <c:layout/>
      <c:overlay val="0"/>
      <c:txPr>
        <a:bodyPr rot="0" spcFirstLastPara="0" vertOverflow="ellipsis" vert="horz" wrap="square" anchor="ctr" anchorCtr="1"/>
        <a:lstStyle/>
        <a:p>
          <a:pPr>
            <a:defRPr lang="zh-CN"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 lang="zh-CN" sz="1800"/>
      </a:pPr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357D6-D6EA-4849-A113-5871E86094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19B08-BE5E-4AFF-B7EA-89B25AEB816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746C7-7B2B-49C7-B927-45D38094E2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0F2CAC-CA48-4635-ACB1-766ECF6D82B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F2CAC-CA48-4635-ACB1-766ECF6D8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F2CAC-CA48-4635-ACB1-766ECF6D8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F2CAC-CA48-4635-ACB1-766ECF6D8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F2CAC-CA48-4635-ACB1-766ECF6D8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F2CAC-CA48-4635-ACB1-766ECF6D8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F2CAC-CA48-4635-ACB1-766ECF6D8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F2CAC-CA48-4635-ACB1-766ECF6D8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F2CAC-CA48-4635-ACB1-766ECF6D8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F2CAC-CA48-4635-ACB1-766ECF6D8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9787" y="2020047"/>
            <a:ext cx="10512425" cy="1408953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rgbClr val="EA4E34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9788" y="3429000"/>
            <a:ext cx="10512424" cy="540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rgbClr val="3C241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TW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2856000" y="2020047"/>
            <a:ext cx="6480000" cy="0"/>
          </a:xfrm>
          <a:prstGeom prst="line">
            <a:avLst/>
          </a:prstGeom>
          <a:ln w="12700">
            <a:solidFill>
              <a:srgbClr val="EA4E3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2856000" y="2067859"/>
            <a:ext cx="6480000" cy="0"/>
          </a:xfrm>
          <a:prstGeom prst="line">
            <a:avLst/>
          </a:prstGeom>
          <a:ln w="12700">
            <a:solidFill>
              <a:srgbClr val="EA4E3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2856000" y="3381188"/>
            <a:ext cx="6480000" cy="0"/>
          </a:xfrm>
          <a:prstGeom prst="line">
            <a:avLst/>
          </a:prstGeom>
          <a:ln w="12700">
            <a:solidFill>
              <a:srgbClr val="EA4E3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856000" y="3429000"/>
            <a:ext cx="6480000" cy="0"/>
          </a:xfrm>
          <a:prstGeom prst="line">
            <a:avLst/>
          </a:prstGeom>
          <a:ln w="12700">
            <a:solidFill>
              <a:srgbClr val="EA4E3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838200" y="1403235"/>
            <a:ext cx="10512425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5196000" y="1349235"/>
            <a:ext cx="1800000" cy="108000"/>
          </a:xfrm>
          <a:prstGeom prst="rect">
            <a:avLst/>
          </a:prstGeom>
          <a:solidFill>
            <a:srgbClr val="EA4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6096000" y="2709000"/>
            <a:ext cx="6096000" cy="1440000"/>
          </a:xfrm>
          <a:prstGeom prst="rect">
            <a:avLst/>
          </a:prstGeom>
          <a:solidFill>
            <a:srgbClr val="EA4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09552" y="2709000"/>
            <a:ext cx="5982447" cy="1426368"/>
          </a:xfrm>
        </p:spPr>
        <p:txBody>
          <a:bodyPr anchor="ctr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TW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4656000" y="2709000"/>
            <a:ext cx="1440000" cy="1440000"/>
          </a:xfrm>
          <a:prstGeom prst="rect">
            <a:avLst/>
          </a:prstGeom>
          <a:solidFill>
            <a:srgbClr val="3C2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4656000" y="2709000"/>
            <a:ext cx="1440000" cy="1440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600">
                <a:solidFill>
                  <a:schemeClr val="bg1"/>
                </a:solidFill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altLang="zh-CN" dirty="0" smtClean="0"/>
              <a:t>#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838200" y="1403235"/>
            <a:ext cx="10512425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 userDrawn="1"/>
        </p:nvSpPr>
        <p:spPr>
          <a:xfrm>
            <a:off x="5196000" y="1349235"/>
            <a:ext cx="1800000" cy="108000"/>
          </a:xfrm>
          <a:prstGeom prst="rect">
            <a:avLst/>
          </a:prstGeom>
          <a:solidFill>
            <a:srgbClr val="EA4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0" y="6523561"/>
            <a:ext cx="935914" cy="350099"/>
            <a:chOff x="0" y="6523561"/>
            <a:chExt cx="935914" cy="350099"/>
          </a:xfrm>
        </p:grpSpPr>
        <p:sp>
          <p:nvSpPr>
            <p:cNvPr id="10" name="矩形 9"/>
            <p:cNvSpPr/>
            <p:nvPr/>
          </p:nvSpPr>
          <p:spPr>
            <a:xfrm>
              <a:off x="0" y="6523561"/>
              <a:ext cx="935914" cy="350099"/>
            </a:xfrm>
            <a:prstGeom prst="rect">
              <a:avLst/>
            </a:prstGeom>
            <a:solidFill>
              <a:srgbClr val="EA4E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623" y="6554251"/>
              <a:ext cx="602668" cy="31157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0" y="6523561"/>
            <a:ext cx="935914" cy="350099"/>
            <a:chOff x="0" y="6523561"/>
            <a:chExt cx="935914" cy="350099"/>
          </a:xfrm>
        </p:grpSpPr>
        <p:sp>
          <p:nvSpPr>
            <p:cNvPr id="8" name="矩形 7"/>
            <p:cNvSpPr/>
            <p:nvPr/>
          </p:nvSpPr>
          <p:spPr>
            <a:xfrm>
              <a:off x="0" y="6523561"/>
              <a:ext cx="935914" cy="350099"/>
            </a:xfrm>
            <a:prstGeom prst="rect">
              <a:avLst/>
            </a:prstGeom>
            <a:solidFill>
              <a:srgbClr val="EA4E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623" y="6554251"/>
              <a:ext cx="602668" cy="31157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4290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3429000"/>
            <a:ext cx="12192000" cy="54000"/>
          </a:xfrm>
          <a:prstGeom prst="rect">
            <a:avLst/>
          </a:prstGeom>
          <a:solidFill>
            <a:srgbClr val="EA4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0" y="6523561"/>
            <a:ext cx="935914" cy="350099"/>
            <a:chOff x="0" y="6523561"/>
            <a:chExt cx="935914" cy="350099"/>
          </a:xfrm>
        </p:grpSpPr>
        <p:sp>
          <p:nvSpPr>
            <p:cNvPr id="11" name="矩形 10"/>
            <p:cNvSpPr/>
            <p:nvPr/>
          </p:nvSpPr>
          <p:spPr>
            <a:xfrm>
              <a:off x="0" y="6523561"/>
              <a:ext cx="935914" cy="350099"/>
            </a:xfrm>
            <a:prstGeom prst="rect">
              <a:avLst/>
            </a:prstGeom>
            <a:solidFill>
              <a:srgbClr val="EA4E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623" y="6554251"/>
              <a:ext cx="602668" cy="31157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3"/>
          </p:nvPr>
        </p:nvSpPr>
        <p:spPr>
          <a:xfrm>
            <a:off x="839787" y="0"/>
            <a:ext cx="10512425" cy="3429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36612" y="3429000"/>
            <a:ext cx="10515600" cy="10800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838200" y="4455000"/>
            <a:ext cx="10512425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 userDrawn="1"/>
        </p:nvSpPr>
        <p:spPr>
          <a:xfrm>
            <a:off x="5196000" y="4401000"/>
            <a:ext cx="1800000" cy="108000"/>
          </a:xfrm>
          <a:prstGeom prst="rect">
            <a:avLst/>
          </a:prstGeom>
          <a:solidFill>
            <a:srgbClr val="EA4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0" y="6523561"/>
            <a:ext cx="935914" cy="350099"/>
            <a:chOff x="0" y="6523561"/>
            <a:chExt cx="935914" cy="350099"/>
          </a:xfrm>
        </p:grpSpPr>
        <p:sp>
          <p:nvSpPr>
            <p:cNvPr id="13" name="矩形 12"/>
            <p:cNvSpPr/>
            <p:nvPr/>
          </p:nvSpPr>
          <p:spPr>
            <a:xfrm>
              <a:off x="0" y="6523561"/>
              <a:ext cx="935914" cy="350099"/>
            </a:xfrm>
            <a:prstGeom prst="rect">
              <a:avLst/>
            </a:prstGeom>
            <a:solidFill>
              <a:srgbClr val="EA4E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623" y="6554251"/>
              <a:ext cx="602668" cy="31157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3"/>
          </p:nvPr>
        </p:nvSpPr>
        <p:spPr>
          <a:xfrm>
            <a:off x="-1588" y="2169000"/>
            <a:ext cx="7621588" cy="2520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838200" y="1403235"/>
            <a:ext cx="10512425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 userDrawn="1"/>
        </p:nvSpPr>
        <p:spPr>
          <a:xfrm>
            <a:off x="5196000" y="1349235"/>
            <a:ext cx="1800000" cy="108000"/>
          </a:xfrm>
          <a:prstGeom prst="rect">
            <a:avLst/>
          </a:prstGeom>
          <a:solidFill>
            <a:srgbClr val="EA4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7696200" y="2169000"/>
            <a:ext cx="4495800" cy="2520000"/>
          </a:xfrm>
          <a:prstGeom prst="rect">
            <a:avLst/>
          </a:prstGeom>
          <a:solidFill>
            <a:srgbClr val="EA4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0" y="6523561"/>
            <a:ext cx="935914" cy="350099"/>
            <a:chOff x="0" y="6523561"/>
            <a:chExt cx="935914" cy="350099"/>
          </a:xfrm>
        </p:grpSpPr>
        <p:sp>
          <p:nvSpPr>
            <p:cNvPr id="14" name="矩形 13"/>
            <p:cNvSpPr/>
            <p:nvPr/>
          </p:nvSpPr>
          <p:spPr>
            <a:xfrm>
              <a:off x="0" y="6523561"/>
              <a:ext cx="935914" cy="350099"/>
            </a:xfrm>
            <a:prstGeom prst="rect">
              <a:avLst/>
            </a:prstGeom>
            <a:solidFill>
              <a:srgbClr val="EA4E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623" y="6554251"/>
              <a:ext cx="602668" cy="31157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618593"/>
            <a:ext cx="10515600" cy="4558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3C241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9788" y="2020047"/>
            <a:ext cx="10512425" cy="1408953"/>
          </a:xfrm>
        </p:spPr>
        <p:txBody>
          <a:bodyPr anchor="ctr">
            <a:normAutofit/>
          </a:bodyPr>
          <a:lstStyle/>
          <a:p>
            <a:r>
              <a:rPr kumimoji="1" lang="zh-CN" altLang="en-US" sz="6000" dirty="0" smtClean="0"/>
              <a:t>电话机器人</a:t>
            </a:r>
            <a:endParaRPr lang="en-US" sz="6000" dirty="0">
              <a:solidFill>
                <a:srgbClr val="EA4E3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商业模式</a:t>
            </a:r>
            <a:endParaRPr lang="zh-CN" altLang="en-US" dirty="0"/>
          </a:p>
        </p:txBody>
      </p:sp>
      <p:sp>
        <p:nvSpPr>
          <p:cNvPr id="4" name="梯形 3"/>
          <p:cNvSpPr/>
          <p:nvPr/>
        </p:nvSpPr>
        <p:spPr>
          <a:xfrm>
            <a:off x="7322694" y="3223858"/>
            <a:ext cx="1721921" cy="681288"/>
          </a:xfrm>
          <a:prstGeom prst="trapezoid">
            <a:avLst>
              <a:gd name="adj" fmla="val 58118"/>
            </a:avLst>
          </a:prstGeom>
          <a:solidFill>
            <a:srgbClr val="EA4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等腰三角形 4"/>
          <p:cNvSpPr>
            <a:spLocks noChangeAspect="1"/>
          </p:cNvSpPr>
          <p:nvPr/>
        </p:nvSpPr>
        <p:spPr>
          <a:xfrm>
            <a:off x="7766054" y="2424231"/>
            <a:ext cx="835200" cy="720000"/>
          </a:xfrm>
          <a:prstGeom prst="triangle">
            <a:avLst/>
          </a:prstGeom>
          <a:solidFill>
            <a:srgbClr val="FFB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梯形 5"/>
          <p:cNvSpPr/>
          <p:nvPr/>
        </p:nvSpPr>
        <p:spPr>
          <a:xfrm>
            <a:off x="6885295" y="3984773"/>
            <a:ext cx="2588820" cy="681288"/>
          </a:xfrm>
          <a:prstGeom prst="trapezoid">
            <a:avLst>
              <a:gd name="adj" fmla="val 58118"/>
            </a:avLst>
          </a:prstGeom>
          <a:solidFill>
            <a:srgbClr val="FFB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梯形 6"/>
          <p:cNvSpPr/>
          <p:nvPr/>
        </p:nvSpPr>
        <p:spPr>
          <a:xfrm>
            <a:off x="6445907" y="4745688"/>
            <a:ext cx="3479469" cy="681288"/>
          </a:xfrm>
          <a:prstGeom prst="trapezoid">
            <a:avLst>
              <a:gd name="adj" fmla="val 58118"/>
            </a:avLst>
          </a:prstGeom>
          <a:solidFill>
            <a:srgbClr val="EA4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</a:t>
            </a:r>
            <a:endParaRPr lang="zh-TW" altLang="en-US" dirty="0"/>
          </a:p>
        </p:txBody>
      </p:sp>
      <p:sp>
        <p:nvSpPr>
          <p:cNvPr id="8" name="Line 30" descr="© INSCALE GmbH, 21.06.2010"/>
          <p:cNvSpPr>
            <a:spLocks noChangeShapeType="1"/>
          </p:cNvSpPr>
          <p:nvPr/>
        </p:nvSpPr>
        <p:spPr bwMode="gray">
          <a:xfrm>
            <a:off x="8725971" y="2573642"/>
            <a:ext cx="1294410" cy="2258673"/>
          </a:xfrm>
          <a:prstGeom prst="line">
            <a:avLst/>
          </a:prstGeom>
          <a:noFill/>
          <a:ln w="28575">
            <a:solidFill>
              <a:srgbClr val="EA4E34"/>
            </a:solidFill>
            <a:prstDash val="sysDot"/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 smtClean="0">
              <a:solidFill>
                <a:srgbClr val="000000"/>
              </a:solidFill>
              <a:ea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00075" y="1723772"/>
            <a:ext cx="556459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dirty="0"/>
              <a:t>　</a:t>
            </a:r>
            <a:r>
              <a:rPr lang="zh-CN" altLang="en-US" sz="1600" dirty="0" smtClean="0">
                <a:latin typeface="Microsoft JhengHei (正文)"/>
              </a:rPr>
              <a:t>盈利模式：</a:t>
            </a:r>
            <a:r>
              <a:rPr lang="zh-CN" altLang="en-US" sz="1600" dirty="0">
                <a:latin typeface="Microsoft JhengHei (正文)"/>
              </a:rPr>
              <a:t>　</a:t>
            </a:r>
            <a:endParaRPr lang="en-US" altLang="zh-CN" sz="1600" dirty="0" smtClean="0">
              <a:latin typeface="Microsoft JhengHei (正文)"/>
            </a:endParaRPr>
          </a:p>
          <a:p>
            <a:pPr algn="just">
              <a:lnSpc>
                <a:spcPct val="200000"/>
              </a:lnSpc>
            </a:pPr>
            <a:r>
              <a:rPr lang="zh-CN" altLang="en-US" sz="1600" dirty="0" smtClean="0">
                <a:latin typeface="Microsoft JhengHei (正文)"/>
              </a:rPr>
              <a:t>           服务盈利</a:t>
            </a:r>
            <a:endParaRPr lang="en-US" altLang="zh-CN" sz="1600" dirty="0" smtClean="0">
              <a:latin typeface="Microsoft JhengHei (正文)"/>
            </a:endParaRPr>
          </a:p>
          <a:p>
            <a:pPr marL="1200150" lvl="2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Microsoft JhengHei (正文)"/>
              </a:rPr>
              <a:t>售</a:t>
            </a:r>
            <a:r>
              <a:rPr lang="zh-CN" altLang="en-US" sz="1600" dirty="0">
                <a:latin typeface="Microsoft JhengHei (正文)"/>
              </a:rPr>
              <a:t>前技术支持</a:t>
            </a:r>
            <a:endParaRPr lang="en-US" altLang="zh-CN" sz="1600" dirty="0">
              <a:latin typeface="Microsoft JhengHei (正文)"/>
            </a:endParaRPr>
          </a:p>
          <a:p>
            <a:pPr marL="1200150" lvl="2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Microsoft JhengHei (正文)"/>
              </a:rPr>
              <a:t>产品</a:t>
            </a:r>
            <a:r>
              <a:rPr lang="zh-CN" altLang="en-US" sz="1600" dirty="0">
                <a:latin typeface="Microsoft JhengHei (正文)"/>
              </a:rPr>
              <a:t>知识及市场运营指导</a:t>
            </a:r>
            <a:endParaRPr lang="zh-CN" altLang="en-US" sz="1600" dirty="0">
              <a:latin typeface="Microsoft JhengHei (正文)"/>
            </a:endParaRPr>
          </a:p>
          <a:p>
            <a:pPr marL="1200150" lvl="2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Microsoft JhengHei (正文)"/>
              </a:rPr>
              <a:t>公司</a:t>
            </a:r>
            <a:r>
              <a:rPr lang="zh-CN" altLang="en-US" sz="1600" dirty="0">
                <a:latin typeface="Microsoft JhengHei (正文)"/>
              </a:rPr>
              <a:t>强大的客服团队、一对一技术支持</a:t>
            </a:r>
            <a:endParaRPr lang="zh-CN" altLang="en-US" sz="1600" dirty="0">
              <a:latin typeface="Microsoft JhengHei (正文)"/>
            </a:endParaRPr>
          </a:p>
          <a:p>
            <a:pPr marL="1200150" lvl="2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Microsoft JhengHei (正文)"/>
              </a:rPr>
              <a:t>高效</a:t>
            </a:r>
            <a:r>
              <a:rPr lang="zh-CN" altLang="en-US" sz="1600" dirty="0">
                <a:latin typeface="Microsoft JhengHei (正文)"/>
              </a:rPr>
              <a:t>的售后技术</a:t>
            </a:r>
            <a:r>
              <a:rPr lang="zh-CN" altLang="en-US" sz="1600" dirty="0" smtClean="0">
                <a:latin typeface="Microsoft JhengHei (正文)"/>
              </a:rPr>
              <a:t>支持</a:t>
            </a:r>
            <a:endParaRPr lang="zh-CN" altLang="en-US" sz="1600" dirty="0">
              <a:latin typeface="Microsoft JhengHei (正文)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601824" y="4178845"/>
            <a:ext cx="1117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  服务代理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712566" y="341158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设备代理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837465" y="2867232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总代理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商业模式</a:t>
            </a:r>
            <a:endParaRPr lang="zh-CN" altLang="en-US" dirty="0"/>
          </a:p>
        </p:txBody>
      </p:sp>
      <p:sp>
        <p:nvSpPr>
          <p:cNvPr id="4" name="梯形 3"/>
          <p:cNvSpPr/>
          <p:nvPr/>
        </p:nvSpPr>
        <p:spPr>
          <a:xfrm>
            <a:off x="7322694" y="3223858"/>
            <a:ext cx="1721921" cy="681288"/>
          </a:xfrm>
          <a:prstGeom prst="trapezoid">
            <a:avLst>
              <a:gd name="adj" fmla="val 58118"/>
            </a:avLst>
          </a:prstGeom>
          <a:solidFill>
            <a:srgbClr val="EA4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等腰三角形 4"/>
          <p:cNvSpPr>
            <a:spLocks noChangeAspect="1"/>
          </p:cNvSpPr>
          <p:nvPr/>
        </p:nvSpPr>
        <p:spPr>
          <a:xfrm>
            <a:off x="7766054" y="2424231"/>
            <a:ext cx="835200" cy="720000"/>
          </a:xfrm>
          <a:prstGeom prst="triangle">
            <a:avLst/>
          </a:prstGeom>
          <a:solidFill>
            <a:srgbClr val="FFB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梯形 5"/>
          <p:cNvSpPr/>
          <p:nvPr/>
        </p:nvSpPr>
        <p:spPr>
          <a:xfrm>
            <a:off x="6885295" y="3984773"/>
            <a:ext cx="2588820" cy="681288"/>
          </a:xfrm>
          <a:prstGeom prst="trapezoid">
            <a:avLst>
              <a:gd name="adj" fmla="val 58118"/>
            </a:avLst>
          </a:prstGeom>
          <a:solidFill>
            <a:srgbClr val="FFB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梯形 6"/>
          <p:cNvSpPr/>
          <p:nvPr/>
        </p:nvSpPr>
        <p:spPr>
          <a:xfrm>
            <a:off x="6445907" y="4745688"/>
            <a:ext cx="3479469" cy="681288"/>
          </a:xfrm>
          <a:prstGeom prst="trapezoid">
            <a:avLst>
              <a:gd name="adj" fmla="val 58118"/>
            </a:avLst>
          </a:prstGeom>
          <a:solidFill>
            <a:srgbClr val="EA4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</a:t>
            </a:r>
            <a:endParaRPr lang="zh-TW" altLang="en-US" dirty="0"/>
          </a:p>
        </p:txBody>
      </p:sp>
      <p:sp>
        <p:nvSpPr>
          <p:cNvPr id="8" name="Line 30" descr="© INSCALE GmbH, 21.06.2010"/>
          <p:cNvSpPr>
            <a:spLocks noChangeShapeType="1"/>
          </p:cNvSpPr>
          <p:nvPr/>
        </p:nvSpPr>
        <p:spPr bwMode="gray">
          <a:xfrm>
            <a:off x="8725971" y="2573642"/>
            <a:ext cx="1294410" cy="2258673"/>
          </a:xfrm>
          <a:prstGeom prst="line">
            <a:avLst/>
          </a:prstGeom>
          <a:noFill/>
          <a:ln w="28575">
            <a:solidFill>
              <a:srgbClr val="EA4E34"/>
            </a:solidFill>
            <a:prstDash val="sysDot"/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 smtClean="0">
              <a:solidFill>
                <a:srgbClr val="000000"/>
              </a:solidFill>
              <a:ea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00075" y="1225826"/>
            <a:ext cx="556459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dirty="0"/>
              <a:t>　</a:t>
            </a:r>
            <a:r>
              <a:rPr lang="zh-CN" altLang="en-US" sz="1600" dirty="0" smtClean="0">
                <a:latin typeface="Microsoft JhengHei (正文)"/>
              </a:rPr>
              <a:t>盈利模式：</a:t>
            </a:r>
            <a:r>
              <a:rPr lang="zh-CN" altLang="en-US" sz="1600" dirty="0">
                <a:latin typeface="Microsoft JhengHei (正文)"/>
              </a:rPr>
              <a:t>　</a:t>
            </a:r>
            <a:endParaRPr lang="en-US" altLang="zh-CN" sz="1600" dirty="0" smtClean="0">
              <a:latin typeface="Microsoft JhengHei (正文)"/>
            </a:endParaRPr>
          </a:p>
          <a:p>
            <a:pPr algn="just">
              <a:lnSpc>
                <a:spcPct val="200000"/>
              </a:lnSpc>
            </a:pPr>
            <a:r>
              <a:rPr lang="en-US" altLang="zh-CN" sz="1600" dirty="0" smtClean="0">
                <a:latin typeface="Microsoft JhengHei (正文)"/>
              </a:rPr>
              <a:t>	</a:t>
            </a:r>
            <a:r>
              <a:rPr lang="zh-CN" altLang="en-US" sz="1600" dirty="0" smtClean="0">
                <a:latin typeface="Microsoft JhengHei (正文)"/>
              </a:rPr>
              <a:t>代理盈利</a:t>
            </a:r>
            <a:endParaRPr lang="en-US" altLang="zh-CN" sz="1600" dirty="0" smtClean="0">
              <a:latin typeface="Microsoft JhengHei (正文)"/>
            </a:endParaRPr>
          </a:p>
          <a:p>
            <a:pPr marL="1200150" lvl="2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Microsoft JhengHei (正文)"/>
              </a:rPr>
              <a:t>独立系统搭建</a:t>
            </a:r>
            <a:endParaRPr lang="zh-CN" altLang="en-US" sz="1600" dirty="0" smtClean="0">
              <a:latin typeface="Microsoft JhengHei (正文)"/>
            </a:endParaRPr>
          </a:p>
          <a:p>
            <a:pPr marL="1200150" lvl="2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Microsoft JhengHei (正文)"/>
              </a:rPr>
              <a:t>定制开发电话机器人系统</a:t>
            </a:r>
            <a:r>
              <a:rPr lang="en-US" altLang="zh-CN" sz="1600" dirty="0" smtClean="0">
                <a:latin typeface="Microsoft JhengHei (正文)"/>
              </a:rPr>
              <a:t>API</a:t>
            </a:r>
            <a:r>
              <a:rPr lang="zh-CN" altLang="en-US" sz="1600" dirty="0" smtClean="0">
                <a:latin typeface="Microsoft JhengHei (正文)"/>
              </a:rPr>
              <a:t>对接灵活运用到电话营销或企业客服</a:t>
            </a:r>
            <a:endParaRPr lang="zh-CN" altLang="en-US" sz="1600" dirty="0" smtClean="0">
              <a:latin typeface="Microsoft JhengHei (正文)"/>
            </a:endParaRPr>
          </a:p>
          <a:p>
            <a:pPr marL="1200150" lvl="2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Microsoft JhengHei (正文)"/>
              </a:rPr>
              <a:t>打造自主品牌不再为他人做嫁衣，公司产品充分发挥更大利润空间和价格灵活性</a:t>
            </a:r>
            <a:endParaRPr lang="en-US" altLang="zh-CN" sz="1600" dirty="0" smtClean="0">
              <a:latin typeface="Microsoft JhengHei (正文)"/>
            </a:endParaRPr>
          </a:p>
          <a:p>
            <a:pPr algn="just">
              <a:lnSpc>
                <a:spcPct val="200000"/>
              </a:lnSpc>
            </a:pPr>
            <a:r>
              <a:rPr lang="en-US" altLang="zh-CN" sz="1600" dirty="0" smtClean="0">
                <a:latin typeface="Microsoft JhengHei (正文)"/>
              </a:rPr>
              <a:t>           </a:t>
            </a:r>
            <a:r>
              <a:rPr lang="zh-CN" altLang="en-US" sz="1600" dirty="0" smtClean="0">
                <a:latin typeface="Microsoft JhengHei (正文)"/>
              </a:rPr>
              <a:t>设备盈利</a:t>
            </a:r>
            <a:endParaRPr lang="en-US" altLang="zh-CN" sz="1600" dirty="0" smtClean="0">
              <a:latin typeface="Microsoft JhengHei (正文)"/>
            </a:endParaRPr>
          </a:p>
          <a:p>
            <a:pPr marL="1200150" lvl="2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Microsoft JhengHei (正文)"/>
              </a:rPr>
              <a:t>坐席</a:t>
            </a:r>
            <a:endParaRPr lang="en-US" altLang="zh-CN" sz="1600" dirty="0" smtClean="0">
              <a:latin typeface="Microsoft JhengHei (正文)"/>
            </a:endParaRPr>
          </a:p>
          <a:p>
            <a:pPr marL="1200150" lvl="2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Microsoft JhengHei (正文)"/>
              </a:rPr>
              <a:t>硬件（譬如</a:t>
            </a:r>
            <a:r>
              <a:rPr lang="en-US" altLang="zh-CN" sz="1600" dirty="0" smtClean="0">
                <a:latin typeface="Microsoft JhengHei (正文)"/>
              </a:rPr>
              <a:t>GSM</a:t>
            </a:r>
            <a:r>
              <a:rPr lang="zh-CN" altLang="en-US" sz="1600" dirty="0" smtClean="0">
                <a:latin typeface="Microsoft JhengHei (正文)"/>
              </a:rPr>
              <a:t>语音网关设备）</a:t>
            </a:r>
            <a:endParaRPr kumimoji="1" lang="zh-CN" altLang="en-US" sz="1600" i="1" dirty="0">
              <a:solidFill>
                <a:schemeClr val="bg1">
                  <a:lumMod val="50000"/>
                </a:schemeClr>
              </a:solidFill>
              <a:latin typeface="Microsoft JhengHei (正文)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601824" y="4178845"/>
            <a:ext cx="1117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  服务代理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712566" y="341158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设备代理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837465" y="2867232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总代理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未来计划及预测</a:t>
            </a:r>
            <a:endParaRPr lang="zh-CN" altLang="en-US" dirty="0"/>
          </a:p>
        </p:txBody>
      </p:sp>
      <p:sp>
        <p:nvSpPr>
          <p:cNvPr id="31" name="内容占位符 2"/>
          <p:cNvSpPr txBox="1"/>
          <p:nvPr/>
        </p:nvSpPr>
        <p:spPr>
          <a:xfrm>
            <a:off x="555674" y="1720655"/>
            <a:ext cx="8229600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kumimoji="1" lang="zh-CN" altLang="en-US" sz="2400" i="1" dirty="0">
              <a:solidFill>
                <a:srgbClr val="EA4E34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425498" y="1720655"/>
            <a:ext cx="8409358" cy="450123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214630" indent="-21463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1-3</a:t>
            </a:r>
            <a:r>
              <a:rPr lang="zh-CN" altLang="en-US" dirty="0"/>
              <a:t>年内</a:t>
            </a:r>
            <a:r>
              <a:rPr lang="zh-CN" altLang="en-US" dirty="0" smtClean="0"/>
              <a:t>计划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/>
              <a:t>	</a:t>
            </a:r>
            <a:r>
              <a:rPr lang="zh-CN" altLang="en-US" dirty="0"/>
              <a:t>这</a:t>
            </a:r>
            <a:r>
              <a:rPr lang="zh-CN" altLang="en-US" dirty="0" smtClean="0"/>
              <a:t>一阶段的目标计划主要是产品上线，找到合适的行业进行切入，并且争取在前期内实现产品的上线和使用，积极的和拓展客户渠道，争取将产品做到一个稳定的状态，同时在界内树立一个良好的口碑。</a:t>
            </a:r>
            <a:endParaRPr lang="en-US" altLang="zh-CN" dirty="0" smtClean="0"/>
          </a:p>
          <a:p>
            <a:pPr marL="214630" indent="-21463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3</a:t>
            </a:r>
            <a:r>
              <a:rPr lang="zh-CN" altLang="en-US" dirty="0" smtClean="0"/>
              <a:t>年以后计划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/>
              <a:t>	</a:t>
            </a:r>
            <a:r>
              <a:rPr lang="zh-CN" altLang="en-US" dirty="0" smtClean="0"/>
              <a:t>产品稳定，并且有稳定的客户源之后，开始准备开拓市场，积极渗透其他行业，以及其他城市，以代理的方式拓展自己的规模，并且时刻紧盯着行业的动态，保证功能的及时跟新，确保用户的体验。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市场规模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71525" y="1602663"/>
            <a:ext cx="1092993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、政策背景</a:t>
            </a:r>
            <a:endParaRPr lang="en-US" altLang="zh-CN" dirty="0" smtClean="0"/>
          </a:p>
          <a:p>
            <a:r>
              <a:rPr lang="zh-CN" altLang="en-US" dirty="0" smtClean="0"/>
              <a:t>“</a:t>
            </a:r>
            <a:r>
              <a:rPr lang="en-US" altLang="zh-CN" dirty="0"/>
              <a:t>2020</a:t>
            </a:r>
            <a:r>
              <a:rPr lang="zh-CN" altLang="en-US" dirty="0"/>
              <a:t>年人工智能总体技术和应用与世界先进水平同步，人工智能产业成为新的重要经济增长点，人工智能核心产业规模超过</a:t>
            </a:r>
            <a:r>
              <a:rPr lang="en-US" altLang="zh-CN" dirty="0"/>
              <a:t>1500</a:t>
            </a:r>
            <a:r>
              <a:rPr lang="zh-CN" altLang="en-US" dirty="0"/>
              <a:t>亿元，带动相关产业规模超过</a:t>
            </a:r>
            <a:r>
              <a:rPr lang="en-US" altLang="zh-CN" dirty="0"/>
              <a:t>1</a:t>
            </a:r>
            <a:r>
              <a:rPr lang="zh-CN" altLang="en-US" dirty="0"/>
              <a:t>万亿元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en-US" altLang="zh-CN" dirty="0" smtClean="0"/>
              <a:t>			————</a:t>
            </a:r>
            <a:r>
              <a:rPr lang="zh-CN" altLang="en-US" dirty="0" smtClean="0"/>
              <a:t>国务院 </a:t>
            </a:r>
            <a:r>
              <a:rPr lang="en-US" altLang="zh-CN" dirty="0"/>
              <a:t>2017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 dirty="0"/>
              <a:t>月</a:t>
            </a:r>
            <a:r>
              <a:rPr lang="en-US" altLang="zh-CN" dirty="0"/>
              <a:t>2</a:t>
            </a:r>
            <a:r>
              <a:rPr lang="zh-CN" altLang="en-US" dirty="0"/>
              <a:t>日</a:t>
            </a:r>
            <a:r>
              <a:rPr lang="en-US" altLang="zh-CN" dirty="0"/>
              <a:t>《</a:t>
            </a:r>
            <a:r>
              <a:rPr lang="zh-CN" altLang="en-US" dirty="0"/>
              <a:t>新一代人工智能发展规划</a:t>
            </a:r>
            <a:r>
              <a:rPr lang="en-US" altLang="zh-CN" dirty="0"/>
              <a:t>》</a:t>
            </a:r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en-US" dirty="0" smtClean="0"/>
              <a:t>市场反馈信息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zh-CN" altLang="en-US" dirty="0"/>
              <a:t>精准客户数据记录，帮助中国移动提高</a:t>
            </a:r>
            <a:r>
              <a:rPr lang="en-US" altLang="zh-CN" dirty="0"/>
              <a:t>60%</a:t>
            </a:r>
            <a:r>
              <a:rPr lang="zh-CN" altLang="en-US" dirty="0"/>
              <a:t>的销售额</a:t>
            </a:r>
            <a:endParaRPr lang="en-US" altLang="zh-CN" dirty="0"/>
          </a:p>
          <a:p>
            <a:r>
              <a:rPr lang="en-US" altLang="zh-CN" dirty="0" smtClean="0"/>
              <a:t>	2</a:t>
            </a:r>
            <a:r>
              <a:rPr lang="en-US" altLang="zh-CN" dirty="0"/>
              <a:t>.</a:t>
            </a:r>
            <a:r>
              <a:rPr lang="zh-CN" altLang="en-US" dirty="0"/>
              <a:t>阿里巴巴国际站使用电话机器人增加</a:t>
            </a:r>
            <a:r>
              <a:rPr lang="en-US" altLang="zh-CN" dirty="0"/>
              <a:t>71%</a:t>
            </a:r>
            <a:r>
              <a:rPr lang="zh-CN" altLang="en-US" dirty="0"/>
              <a:t>的订单</a:t>
            </a:r>
            <a:r>
              <a:rPr lang="zh-CN" altLang="en-US" dirty="0" smtClean="0"/>
              <a:t>转化率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</a:t>
            </a:r>
            <a:endParaRPr lang="zh-CN" altLang="en-US" dirty="0"/>
          </a:p>
          <a:p>
            <a:r>
              <a:rPr lang="en-US" altLang="zh-CN" dirty="0" smtClean="0"/>
              <a:t>	3.</a:t>
            </a:r>
            <a:r>
              <a:rPr lang="zh-CN" altLang="en-US" dirty="0"/>
              <a:t>诚信通借助电话机器人，节省了</a:t>
            </a:r>
            <a:r>
              <a:rPr lang="en-US" altLang="zh-CN" dirty="0"/>
              <a:t>50%</a:t>
            </a:r>
            <a:r>
              <a:rPr lang="zh-CN" altLang="en-US" dirty="0"/>
              <a:t>的人力成本</a:t>
            </a:r>
            <a:endParaRPr lang="zh-CN" altLang="en-US" dirty="0"/>
          </a:p>
          <a:p>
            <a:r>
              <a:rPr lang="en-US" altLang="zh-CN" dirty="0" smtClean="0"/>
              <a:t>	4</a:t>
            </a:r>
            <a:r>
              <a:rPr lang="en-US" altLang="zh-CN" dirty="0"/>
              <a:t>.</a:t>
            </a:r>
            <a:r>
              <a:rPr lang="zh-CN" altLang="en-US" dirty="0"/>
              <a:t>中国平安利用电话机器人，轻松完成招聘任务</a:t>
            </a:r>
            <a:endParaRPr lang="zh-CN" altLang="en-US" dirty="0"/>
          </a:p>
          <a:p>
            <a:r>
              <a:rPr lang="zh-CN" altLang="en-US" dirty="0"/>
              <a:t>　</a:t>
            </a:r>
            <a:endParaRPr lang="en-US" altLang="zh-CN" dirty="0"/>
          </a:p>
        </p:txBody>
      </p:sp>
      <p:graphicFrame>
        <p:nvGraphicFramePr>
          <p:cNvPr id="5" name="图表 4"/>
          <p:cNvGraphicFramePr/>
          <p:nvPr/>
        </p:nvGraphicFramePr>
        <p:xfrm>
          <a:off x="771525" y="3987800"/>
          <a:ext cx="8908415" cy="1590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市场规模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71525" y="1602663"/>
            <a:ext cx="1092993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、市场需求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	</a:t>
            </a:r>
            <a:r>
              <a:rPr lang="en-US" altLang="zh-CN" sz="1400" dirty="0" smtClean="0"/>
              <a:t>《</a:t>
            </a:r>
            <a:r>
              <a:rPr lang="zh-CN" altLang="en-US" sz="1400" dirty="0"/>
              <a:t>中国人工智能发展报告</a:t>
            </a:r>
            <a:r>
              <a:rPr lang="en-US" altLang="zh-CN" sz="1400" dirty="0"/>
              <a:t>2018</a:t>
            </a:r>
            <a:r>
              <a:rPr lang="en-US" altLang="zh-CN" sz="1400" dirty="0" smtClean="0"/>
              <a:t>》</a:t>
            </a:r>
            <a:r>
              <a:rPr lang="zh-CN" altLang="en-US" sz="1400" dirty="0" smtClean="0"/>
              <a:t>报告</a:t>
            </a:r>
            <a:r>
              <a:rPr lang="zh-CN" altLang="en-US" sz="1400" dirty="0"/>
              <a:t>显示，</a:t>
            </a:r>
            <a:r>
              <a:rPr lang="en-US" altLang="zh-CN" sz="1400" dirty="0"/>
              <a:t>2017</a:t>
            </a:r>
            <a:r>
              <a:rPr lang="zh-CN" altLang="en-US" sz="1400" dirty="0"/>
              <a:t>年中国智能电话机器人市场规模达到</a:t>
            </a:r>
            <a:r>
              <a:rPr lang="en-US" altLang="zh-CN" sz="1400" dirty="0"/>
              <a:t>237</a:t>
            </a:r>
            <a:r>
              <a:rPr lang="zh-CN" altLang="en-US" sz="1400" dirty="0"/>
              <a:t>亿元，同比增长</a:t>
            </a:r>
            <a:r>
              <a:rPr lang="en-US" altLang="zh-CN" sz="1400" dirty="0"/>
              <a:t>67%</a:t>
            </a:r>
            <a:r>
              <a:rPr lang="zh-CN" altLang="en-US" sz="1400" dirty="0"/>
              <a:t>，预计</a:t>
            </a:r>
            <a:r>
              <a:rPr lang="en-US" altLang="zh-CN" sz="1400" dirty="0"/>
              <a:t>2018</a:t>
            </a:r>
            <a:r>
              <a:rPr lang="zh-CN" altLang="en-US" sz="1400" dirty="0"/>
              <a:t>年我国智能电话机器人市场增速将达</a:t>
            </a:r>
            <a:r>
              <a:rPr lang="en-US" altLang="zh-CN" sz="1400" dirty="0"/>
              <a:t>75%</a:t>
            </a:r>
            <a:r>
              <a:rPr lang="zh-CN" altLang="en-US" sz="1400" dirty="0"/>
              <a:t>。　　</a:t>
            </a:r>
            <a:endParaRPr lang="zh-CN" altLang="en-US" sz="1400" dirty="0"/>
          </a:p>
          <a:p>
            <a:pPr>
              <a:lnSpc>
                <a:spcPct val="200000"/>
              </a:lnSpc>
            </a:pPr>
            <a:r>
              <a:rPr lang="en-US" altLang="zh-CN" sz="1400" dirty="0" smtClean="0"/>
              <a:t>	</a:t>
            </a:r>
            <a:r>
              <a:rPr lang="zh-CN" altLang="en-US" sz="1400" dirty="0" smtClean="0"/>
              <a:t>报告</a:t>
            </a:r>
            <a:r>
              <a:rPr lang="zh-CN" altLang="en-US" sz="1400" dirty="0"/>
              <a:t>指出，中国智能电话机器人企业数量排名全球第二，而北京是全球智能电话机器人企业最集中的城市。中国智能电话机器人企业数量从</a:t>
            </a:r>
            <a:r>
              <a:rPr lang="en-US" altLang="zh-CN" sz="1400" dirty="0"/>
              <a:t>2012</a:t>
            </a:r>
            <a:r>
              <a:rPr lang="zh-CN" altLang="en-US" sz="1400" dirty="0"/>
              <a:t>年开始迅速增长，截至</a:t>
            </a:r>
            <a:r>
              <a:rPr lang="en-US" altLang="zh-CN" sz="1400" dirty="0"/>
              <a:t>2018</a:t>
            </a:r>
            <a:r>
              <a:rPr lang="zh-CN" altLang="en-US" sz="1400" dirty="0"/>
              <a:t>年</a:t>
            </a:r>
            <a:r>
              <a:rPr lang="en-US" altLang="zh-CN" sz="1400" dirty="0"/>
              <a:t>6</a:t>
            </a:r>
            <a:r>
              <a:rPr lang="zh-CN" altLang="en-US" sz="1400" dirty="0"/>
              <a:t>月，中国智能电话机器人企业数量已达到</a:t>
            </a:r>
            <a:r>
              <a:rPr lang="en-US" altLang="zh-CN" sz="1400" dirty="0"/>
              <a:t>1011</a:t>
            </a:r>
            <a:r>
              <a:rPr lang="zh-CN" altLang="en-US" sz="1400" dirty="0"/>
              <a:t>家，位列世界第二，但与美国的差距还非常明显（</a:t>
            </a:r>
            <a:r>
              <a:rPr lang="en-US" altLang="zh-CN" sz="1400" dirty="0"/>
              <a:t>2028</a:t>
            </a:r>
            <a:r>
              <a:rPr lang="zh-CN" altLang="en-US" sz="1400" dirty="0"/>
              <a:t>家）。中国的智能电话机器人企业高度集中在北京、上海和广东。在全球智能电话机器人企业最多的</a:t>
            </a:r>
            <a:r>
              <a:rPr lang="en-US" altLang="zh-CN" sz="1400" dirty="0"/>
              <a:t>20</a:t>
            </a:r>
            <a:r>
              <a:rPr lang="zh-CN" altLang="en-US" sz="1400" dirty="0"/>
              <a:t>个城市中，北京以</a:t>
            </a:r>
            <a:r>
              <a:rPr lang="en-US" altLang="zh-CN" sz="1400" dirty="0"/>
              <a:t>395</a:t>
            </a:r>
            <a:r>
              <a:rPr lang="zh-CN" altLang="en-US" sz="1400" dirty="0"/>
              <a:t>家企业位列第一，上海、深圳和杭州也名列其中。中国智能电话机器人企业应用技术分布主要集中在语音、视觉和自然语言处理这三个技术，而基础硬件的占比很小。　　</a:t>
            </a:r>
            <a:endParaRPr lang="en-US" altLang="zh-CN" sz="1400" dirty="0" smtClean="0"/>
          </a:p>
          <a:p>
            <a:pPr>
              <a:lnSpc>
                <a:spcPct val="200000"/>
              </a:lnSpc>
            </a:pPr>
            <a:r>
              <a:rPr lang="en-US" altLang="zh-CN" sz="1400" dirty="0" smtClean="0"/>
              <a:t>	</a:t>
            </a:r>
            <a:r>
              <a:rPr lang="zh-CN" altLang="en-US" sz="1400" dirty="0" smtClean="0"/>
              <a:t>中国</a:t>
            </a:r>
            <a:r>
              <a:rPr lang="zh-CN" altLang="en-US" sz="1400" dirty="0"/>
              <a:t>已成为全球智能电话机器人投融资规模最大的国家。从</a:t>
            </a:r>
            <a:r>
              <a:rPr lang="en-US" altLang="zh-CN" sz="1400" dirty="0"/>
              <a:t>2013</a:t>
            </a:r>
            <a:r>
              <a:rPr lang="zh-CN" altLang="en-US" sz="1400" dirty="0"/>
              <a:t>年到</a:t>
            </a:r>
            <a:r>
              <a:rPr lang="en-US" altLang="zh-CN" sz="1400" dirty="0"/>
              <a:t>2018</a:t>
            </a:r>
            <a:r>
              <a:rPr lang="zh-CN" altLang="en-US" sz="1400" dirty="0"/>
              <a:t>年第一季，中国智能电话机器人领域的投融资占到全球的</a:t>
            </a:r>
            <a:r>
              <a:rPr lang="en-US" altLang="zh-CN" sz="1400" dirty="0"/>
              <a:t>60%</a:t>
            </a:r>
            <a:r>
              <a:rPr lang="zh-CN" altLang="en-US" sz="1400" dirty="0"/>
              <a:t>，成为全球最“吸金”的国家。但从投融资笔数来看，美国仍是智能电话机器人领域创投最为活跃的国家。在国内，北京的融资金额和笔数都遥遥领先其他地区，上海和广东的智能电话机器人投资也很活跃。</a:t>
            </a:r>
            <a:endParaRPr lang="zh-CN" altLang="en-US" sz="1400" dirty="0"/>
          </a:p>
          <a:p>
            <a:r>
              <a:rPr lang="zh-CN" altLang="en-US" dirty="0"/>
              <a:t>　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功能模块</a:t>
            </a:r>
            <a:endParaRPr lang="zh-CN" altLang="en-US" dirty="0"/>
          </a:p>
        </p:txBody>
      </p:sp>
      <p:sp>
        <p:nvSpPr>
          <p:cNvPr id="31" name="内容占位符 2"/>
          <p:cNvSpPr txBox="1"/>
          <p:nvPr/>
        </p:nvSpPr>
        <p:spPr>
          <a:xfrm>
            <a:off x="555674" y="1720655"/>
            <a:ext cx="8229600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kumimoji="1" lang="zh-CN" altLang="en-US" sz="2400" i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pic>
        <p:nvPicPr>
          <p:cNvPr id="3" name="图片 2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3180" y="1720850"/>
            <a:ext cx="4486275" cy="4251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系统架构</a:t>
            </a:r>
            <a:endParaRPr lang="zh-CN" altLang="en-US" dirty="0"/>
          </a:p>
        </p:txBody>
      </p:sp>
      <p:sp>
        <p:nvSpPr>
          <p:cNvPr id="31" name="内容占位符 2"/>
          <p:cNvSpPr txBox="1"/>
          <p:nvPr/>
        </p:nvSpPr>
        <p:spPr>
          <a:xfrm>
            <a:off x="555674" y="1720655"/>
            <a:ext cx="8229600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kumimoji="1" lang="zh-CN" altLang="en-US" sz="2400" i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pic>
        <p:nvPicPr>
          <p:cNvPr id="3" name="图片 2" descr="图片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3150" y="1913255"/>
            <a:ext cx="5172075" cy="4476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任务分配</a:t>
            </a:r>
            <a:endParaRPr lang="zh-CN" altLang="en-US" dirty="0"/>
          </a:p>
        </p:txBody>
      </p:sp>
      <p:sp>
        <p:nvSpPr>
          <p:cNvPr id="31" name="内容占位符 2"/>
          <p:cNvSpPr txBox="1"/>
          <p:nvPr/>
        </p:nvSpPr>
        <p:spPr>
          <a:xfrm>
            <a:off x="555674" y="1720655"/>
            <a:ext cx="8229600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kumimoji="1" lang="zh-CN" altLang="en-US" sz="2400" i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57225" y="1488267"/>
            <a:ext cx="11534775" cy="56070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214630" indent="-21463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/>
          </a:p>
        </p:txBody>
      </p:sp>
      <p:graphicFrame>
        <p:nvGraphicFramePr>
          <p:cNvPr id="3" name="表格 2"/>
          <p:cNvGraphicFramePr/>
          <p:nvPr/>
        </p:nvGraphicFramePr>
        <p:xfrm>
          <a:off x="1936750" y="2167890"/>
          <a:ext cx="8550275" cy="3065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7875"/>
                <a:gridCol w="949960"/>
                <a:gridCol w="1078865"/>
                <a:gridCol w="1230630"/>
                <a:gridCol w="998220"/>
                <a:gridCol w="949960"/>
                <a:gridCol w="964565"/>
                <a:gridCol w="851535"/>
                <a:gridCol w="748665"/>
              </a:tblGrid>
              <a:tr h="88773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6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需求分析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架构设计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Freeswitch+mrcp+百度tts/asr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话术处理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ESL开发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后台开发+esl合成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Webrtc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前端展示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5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朱明龙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  <a:endParaRPr lang="en-US" altLang="en-US" sz="18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  <a:endParaRPr lang="en-US" altLang="en-US" sz="18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  <a:endParaRPr lang="en-US" altLang="en-US" sz="18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  <a:endParaRPr lang="en-US" altLang="en-US" sz="18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92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周家桢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  <a:endParaRPr lang="en-US" altLang="en-US" sz="18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  <a:endParaRPr lang="en-US" altLang="en-US" sz="18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5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陈桢秀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  <a:endParaRPr lang="en-US" altLang="en-US" sz="18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  <a:endParaRPr lang="en-US" altLang="en-US" sz="18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  <a:endParaRPr lang="en-US" altLang="en-US" sz="18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5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王建强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  <a:endParaRPr lang="en-US" altLang="en-US" sz="18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  <a:endParaRPr lang="en-US" altLang="en-US" sz="18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  <a:endParaRPr lang="en-US" altLang="en-US" sz="18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范苏东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  <a:endParaRPr lang="en-US" altLang="en-US" sz="18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  <a:endParaRPr lang="en-US" altLang="en-US" sz="18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  <a:endParaRPr lang="en-US" altLang="en-US" sz="18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开启</a:t>
            </a:r>
            <a:r>
              <a:rPr lang="en-US" altLang="zh-CN" dirty="0"/>
              <a:t>Freeswitch</a:t>
            </a:r>
            <a:r>
              <a:rPr lang="zh-CN" altLang="en-US" dirty="0"/>
              <a:t>服务</a:t>
            </a:r>
            <a:endParaRPr lang="zh-CN" altLang="en-US" dirty="0"/>
          </a:p>
        </p:txBody>
      </p:sp>
      <p:sp>
        <p:nvSpPr>
          <p:cNvPr id="31" name="内容占位符 2"/>
          <p:cNvSpPr txBox="1"/>
          <p:nvPr/>
        </p:nvSpPr>
        <p:spPr>
          <a:xfrm>
            <a:off x="541704" y="1731450"/>
            <a:ext cx="8229600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kumimoji="1" lang="zh-CN" altLang="en-US" sz="2400" i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pic>
        <p:nvPicPr>
          <p:cNvPr id="3" name="图片 2" descr="图片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3485" y="1973580"/>
            <a:ext cx="5608320" cy="4385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注册</a:t>
            </a:r>
            <a:r>
              <a:rPr lang="en-US" altLang="zh-CN" dirty="0"/>
              <a:t>/</a:t>
            </a:r>
            <a:r>
              <a:rPr lang="zh-CN" altLang="en-US" dirty="0"/>
              <a:t>登陆</a:t>
            </a:r>
            <a:endParaRPr lang="zh-CN" altLang="en-US" dirty="0"/>
          </a:p>
        </p:txBody>
      </p:sp>
      <p:sp>
        <p:nvSpPr>
          <p:cNvPr id="42" name="Freeform 12"/>
          <p:cNvSpPr>
            <a:spLocks noChangeAspect="1" noEditPoints="1"/>
          </p:cNvSpPr>
          <p:nvPr/>
        </p:nvSpPr>
        <p:spPr bwMode="auto">
          <a:xfrm>
            <a:off x="6666703" y="5661961"/>
            <a:ext cx="411106" cy="432000"/>
          </a:xfrm>
          <a:custGeom>
            <a:avLst/>
            <a:gdLst>
              <a:gd name="T0" fmla="*/ 191 w 305"/>
              <a:gd name="T1" fmla="*/ 165 h 321"/>
              <a:gd name="T2" fmla="*/ 207 w 305"/>
              <a:gd name="T3" fmla="*/ 144 h 321"/>
              <a:gd name="T4" fmla="*/ 281 w 305"/>
              <a:gd name="T5" fmla="*/ 125 h 321"/>
              <a:gd name="T6" fmla="*/ 297 w 305"/>
              <a:gd name="T7" fmla="*/ 67 h 321"/>
              <a:gd name="T8" fmla="*/ 258 w 305"/>
              <a:gd name="T9" fmla="*/ 101 h 321"/>
              <a:gd name="T10" fmla="*/ 215 w 305"/>
              <a:gd name="T11" fmla="*/ 58 h 321"/>
              <a:gd name="T12" fmla="*/ 249 w 305"/>
              <a:gd name="T13" fmla="*/ 19 h 321"/>
              <a:gd name="T14" fmla="*/ 191 w 305"/>
              <a:gd name="T15" fmla="*/ 35 h 321"/>
              <a:gd name="T16" fmla="*/ 172 w 305"/>
              <a:gd name="T17" fmla="*/ 109 h 321"/>
              <a:gd name="T18" fmla="*/ 96 w 305"/>
              <a:gd name="T19" fmla="*/ 86 h 321"/>
              <a:gd name="T20" fmla="*/ 96 w 305"/>
              <a:gd name="T21" fmla="*/ 81 h 321"/>
              <a:gd name="T22" fmla="*/ 95 w 305"/>
              <a:gd name="T23" fmla="*/ 0 h 321"/>
              <a:gd name="T24" fmla="*/ 48 w 305"/>
              <a:gd name="T25" fmla="*/ 53 h 321"/>
              <a:gd name="T26" fmla="*/ 34 w 305"/>
              <a:gd name="T27" fmla="*/ 75 h 321"/>
              <a:gd name="T28" fmla="*/ 29 w 305"/>
              <a:gd name="T29" fmla="*/ 81 h 321"/>
              <a:gd name="T30" fmla="*/ 27 w 305"/>
              <a:gd name="T31" fmla="*/ 84 h 321"/>
              <a:gd name="T32" fmla="*/ 22 w 305"/>
              <a:gd name="T33" fmla="*/ 92 h 321"/>
              <a:gd name="T34" fmla="*/ 20 w 305"/>
              <a:gd name="T35" fmla="*/ 95 h 321"/>
              <a:gd name="T36" fmla="*/ 17 w 305"/>
              <a:gd name="T37" fmla="*/ 102 h 321"/>
              <a:gd name="T38" fmla="*/ 13 w 305"/>
              <a:gd name="T39" fmla="*/ 113 h 321"/>
              <a:gd name="T40" fmla="*/ 11 w 305"/>
              <a:gd name="T41" fmla="*/ 121 h 321"/>
              <a:gd name="T42" fmla="*/ 10 w 305"/>
              <a:gd name="T43" fmla="*/ 131 h 321"/>
              <a:gd name="T44" fmla="*/ 10 w 305"/>
              <a:gd name="T45" fmla="*/ 140 h 321"/>
              <a:gd name="T46" fmla="*/ 10 w 305"/>
              <a:gd name="T47" fmla="*/ 145 h 321"/>
              <a:gd name="T48" fmla="*/ 11 w 305"/>
              <a:gd name="T49" fmla="*/ 150 h 321"/>
              <a:gd name="T50" fmla="*/ 14 w 305"/>
              <a:gd name="T51" fmla="*/ 163 h 321"/>
              <a:gd name="T52" fmla="*/ 23 w 305"/>
              <a:gd name="T53" fmla="*/ 166 h 321"/>
              <a:gd name="T54" fmla="*/ 26 w 305"/>
              <a:gd name="T55" fmla="*/ 154 h 321"/>
              <a:gd name="T56" fmla="*/ 27 w 305"/>
              <a:gd name="T57" fmla="*/ 149 h 321"/>
              <a:gd name="T58" fmla="*/ 29 w 305"/>
              <a:gd name="T59" fmla="*/ 145 h 321"/>
              <a:gd name="T60" fmla="*/ 30 w 305"/>
              <a:gd name="T61" fmla="*/ 141 h 321"/>
              <a:gd name="T62" fmla="*/ 33 w 305"/>
              <a:gd name="T63" fmla="*/ 136 h 321"/>
              <a:gd name="T64" fmla="*/ 36 w 305"/>
              <a:gd name="T65" fmla="*/ 132 h 321"/>
              <a:gd name="T66" fmla="*/ 39 w 305"/>
              <a:gd name="T67" fmla="*/ 127 h 321"/>
              <a:gd name="T68" fmla="*/ 44 w 305"/>
              <a:gd name="T69" fmla="*/ 122 h 321"/>
              <a:gd name="T70" fmla="*/ 49 w 305"/>
              <a:gd name="T71" fmla="*/ 118 h 321"/>
              <a:gd name="T72" fmla="*/ 52 w 305"/>
              <a:gd name="T73" fmla="*/ 116 h 321"/>
              <a:gd name="T74" fmla="*/ 58 w 305"/>
              <a:gd name="T75" fmla="*/ 113 h 321"/>
              <a:gd name="T76" fmla="*/ 63 w 305"/>
              <a:gd name="T77" fmla="*/ 110 h 321"/>
              <a:gd name="T78" fmla="*/ 65 w 305"/>
              <a:gd name="T79" fmla="*/ 109 h 321"/>
              <a:gd name="T80" fmla="*/ 68 w 305"/>
              <a:gd name="T81" fmla="*/ 109 h 321"/>
              <a:gd name="T82" fmla="*/ 119 w 305"/>
              <a:gd name="T83" fmla="*/ 160 h 321"/>
              <a:gd name="T84" fmla="*/ 15 w 305"/>
              <a:gd name="T85" fmla="*/ 260 h 321"/>
              <a:gd name="T86" fmla="*/ 56 w 305"/>
              <a:gd name="T87" fmla="*/ 302 h 321"/>
              <a:gd name="T88" fmla="*/ 148 w 305"/>
              <a:gd name="T89" fmla="*/ 205 h 321"/>
              <a:gd name="T90" fmla="*/ 252 w 305"/>
              <a:gd name="T91" fmla="*/ 310 h 321"/>
              <a:gd name="T92" fmla="*/ 294 w 305"/>
              <a:gd name="T93" fmla="*/ 268 h 321"/>
              <a:gd name="T94" fmla="*/ 26 w 305"/>
              <a:gd name="T95" fmla="*/ 291 h 321"/>
              <a:gd name="T96" fmla="*/ 43 w 305"/>
              <a:gd name="T97" fmla="*/ 274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05" h="321">
                <a:moveTo>
                  <a:pt x="294" y="268"/>
                </a:moveTo>
                <a:cubicBezTo>
                  <a:pt x="191" y="165"/>
                  <a:pt x="191" y="165"/>
                  <a:pt x="191" y="165"/>
                </a:cubicBezTo>
                <a:cubicBezTo>
                  <a:pt x="190" y="164"/>
                  <a:pt x="189" y="164"/>
                  <a:pt x="188" y="163"/>
                </a:cubicBezTo>
                <a:cubicBezTo>
                  <a:pt x="207" y="144"/>
                  <a:pt x="207" y="144"/>
                  <a:pt x="207" y="144"/>
                </a:cubicBezTo>
                <a:cubicBezTo>
                  <a:pt x="207" y="143"/>
                  <a:pt x="208" y="142"/>
                  <a:pt x="209" y="141"/>
                </a:cubicBezTo>
                <a:cubicBezTo>
                  <a:pt x="233" y="150"/>
                  <a:pt x="262" y="145"/>
                  <a:pt x="281" y="125"/>
                </a:cubicBezTo>
                <a:cubicBezTo>
                  <a:pt x="295" y="111"/>
                  <a:pt x="302" y="92"/>
                  <a:pt x="301" y="72"/>
                </a:cubicBezTo>
                <a:cubicBezTo>
                  <a:pt x="300" y="69"/>
                  <a:pt x="299" y="67"/>
                  <a:pt x="297" y="67"/>
                </a:cubicBezTo>
                <a:cubicBezTo>
                  <a:pt x="295" y="66"/>
                  <a:pt x="292" y="66"/>
                  <a:pt x="291" y="68"/>
                </a:cubicBezTo>
                <a:cubicBezTo>
                  <a:pt x="258" y="101"/>
                  <a:pt x="258" y="101"/>
                  <a:pt x="258" y="101"/>
                </a:cubicBezTo>
                <a:cubicBezTo>
                  <a:pt x="224" y="92"/>
                  <a:pt x="224" y="92"/>
                  <a:pt x="224" y="92"/>
                </a:cubicBezTo>
                <a:cubicBezTo>
                  <a:pt x="215" y="58"/>
                  <a:pt x="215" y="58"/>
                  <a:pt x="215" y="58"/>
                </a:cubicBezTo>
                <a:cubicBezTo>
                  <a:pt x="248" y="25"/>
                  <a:pt x="248" y="25"/>
                  <a:pt x="248" y="25"/>
                </a:cubicBezTo>
                <a:cubicBezTo>
                  <a:pt x="249" y="24"/>
                  <a:pt x="250" y="21"/>
                  <a:pt x="249" y="19"/>
                </a:cubicBezTo>
                <a:cubicBezTo>
                  <a:pt x="248" y="17"/>
                  <a:pt x="246" y="15"/>
                  <a:pt x="244" y="15"/>
                </a:cubicBezTo>
                <a:cubicBezTo>
                  <a:pt x="224" y="14"/>
                  <a:pt x="205" y="21"/>
                  <a:pt x="191" y="35"/>
                </a:cubicBezTo>
                <a:cubicBezTo>
                  <a:pt x="171" y="54"/>
                  <a:pt x="166" y="82"/>
                  <a:pt x="175" y="107"/>
                </a:cubicBezTo>
                <a:cubicBezTo>
                  <a:pt x="174" y="107"/>
                  <a:pt x="173" y="108"/>
                  <a:pt x="172" y="109"/>
                </a:cubicBezTo>
                <a:cubicBezTo>
                  <a:pt x="145" y="135"/>
                  <a:pt x="145" y="135"/>
                  <a:pt x="145" y="135"/>
                </a:cubicBezTo>
                <a:cubicBezTo>
                  <a:pt x="96" y="86"/>
                  <a:pt x="96" y="86"/>
                  <a:pt x="96" y="86"/>
                </a:cubicBezTo>
                <a:cubicBezTo>
                  <a:pt x="96" y="85"/>
                  <a:pt x="95" y="85"/>
                  <a:pt x="94" y="84"/>
                </a:cubicBezTo>
                <a:cubicBezTo>
                  <a:pt x="95" y="83"/>
                  <a:pt x="96" y="82"/>
                  <a:pt x="96" y="81"/>
                </a:cubicBezTo>
                <a:cubicBezTo>
                  <a:pt x="106" y="83"/>
                  <a:pt x="125" y="63"/>
                  <a:pt x="141" y="47"/>
                </a:cubicBezTo>
                <a:cubicBezTo>
                  <a:pt x="95" y="0"/>
                  <a:pt x="95" y="0"/>
                  <a:pt x="95" y="0"/>
                </a:cubicBezTo>
                <a:cubicBezTo>
                  <a:pt x="74" y="21"/>
                  <a:pt x="58" y="35"/>
                  <a:pt x="60" y="45"/>
                </a:cubicBezTo>
                <a:cubicBezTo>
                  <a:pt x="55" y="48"/>
                  <a:pt x="51" y="50"/>
                  <a:pt x="48" y="53"/>
                </a:cubicBezTo>
                <a:cubicBezTo>
                  <a:pt x="42" y="60"/>
                  <a:pt x="42" y="60"/>
                  <a:pt x="42" y="60"/>
                </a:cubicBezTo>
                <a:cubicBezTo>
                  <a:pt x="37" y="64"/>
                  <a:pt x="35" y="70"/>
                  <a:pt x="34" y="75"/>
                </a:cubicBezTo>
                <a:cubicBezTo>
                  <a:pt x="33" y="76"/>
                  <a:pt x="32" y="77"/>
                  <a:pt x="32" y="78"/>
                </a:cubicBezTo>
                <a:cubicBezTo>
                  <a:pt x="29" y="81"/>
                  <a:pt x="29" y="81"/>
                  <a:pt x="29" y="81"/>
                </a:cubicBezTo>
                <a:cubicBezTo>
                  <a:pt x="29" y="81"/>
                  <a:pt x="29" y="81"/>
                  <a:pt x="29" y="81"/>
                </a:cubicBezTo>
                <a:cubicBezTo>
                  <a:pt x="27" y="84"/>
                  <a:pt x="27" y="84"/>
                  <a:pt x="27" y="84"/>
                </a:cubicBezTo>
                <a:cubicBezTo>
                  <a:pt x="25" y="86"/>
                  <a:pt x="24" y="88"/>
                  <a:pt x="23" y="90"/>
                </a:cubicBezTo>
                <a:cubicBezTo>
                  <a:pt x="23" y="91"/>
                  <a:pt x="22" y="92"/>
                  <a:pt x="22" y="92"/>
                </a:cubicBezTo>
                <a:cubicBezTo>
                  <a:pt x="22" y="92"/>
                  <a:pt x="21" y="93"/>
                  <a:pt x="21" y="93"/>
                </a:cubicBezTo>
                <a:cubicBezTo>
                  <a:pt x="20" y="95"/>
                  <a:pt x="20" y="95"/>
                  <a:pt x="20" y="95"/>
                </a:cubicBezTo>
                <a:cubicBezTo>
                  <a:pt x="19" y="97"/>
                  <a:pt x="18" y="99"/>
                  <a:pt x="17" y="102"/>
                </a:cubicBezTo>
                <a:cubicBezTo>
                  <a:pt x="17" y="102"/>
                  <a:pt x="17" y="102"/>
                  <a:pt x="17" y="102"/>
                </a:cubicBezTo>
                <a:cubicBezTo>
                  <a:pt x="15" y="105"/>
                  <a:pt x="14" y="108"/>
                  <a:pt x="13" y="111"/>
                </a:cubicBezTo>
                <a:cubicBezTo>
                  <a:pt x="13" y="113"/>
                  <a:pt x="13" y="113"/>
                  <a:pt x="13" y="113"/>
                </a:cubicBezTo>
                <a:cubicBezTo>
                  <a:pt x="12" y="114"/>
                  <a:pt x="12" y="115"/>
                  <a:pt x="12" y="117"/>
                </a:cubicBezTo>
                <a:cubicBezTo>
                  <a:pt x="11" y="121"/>
                  <a:pt x="11" y="121"/>
                  <a:pt x="11" y="121"/>
                </a:cubicBezTo>
                <a:cubicBezTo>
                  <a:pt x="10" y="124"/>
                  <a:pt x="10" y="127"/>
                  <a:pt x="10" y="129"/>
                </a:cubicBezTo>
                <a:cubicBezTo>
                  <a:pt x="10" y="131"/>
                  <a:pt x="10" y="131"/>
                  <a:pt x="10" y="131"/>
                </a:cubicBezTo>
                <a:cubicBezTo>
                  <a:pt x="9" y="133"/>
                  <a:pt x="9" y="136"/>
                  <a:pt x="9" y="138"/>
                </a:cubicBezTo>
                <a:cubicBezTo>
                  <a:pt x="10" y="139"/>
                  <a:pt x="10" y="139"/>
                  <a:pt x="10" y="140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10" y="142"/>
                  <a:pt x="10" y="143"/>
                  <a:pt x="10" y="145"/>
                </a:cubicBezTo>
                <a:cubicBezTo>
                  <a:pt x="10" y="148"/>
                  <a:pt x="10" y="148"/>
                  <a:pt x="10" y="148"/>
                </a:cubicBezTo>
                <a:cubicBezTo>
                  <a:pt x="11" y="149"/>
                  <a:pt x="11" y="150"/>
                  <a:pt x="11" y="150"/>
                </a:cubicBezTo>
                <a:cubicBezTo>
                  <a:pt x="11" y="152"/>
                  <a:pt x="11" y="153"/>
                  <a:pt x="12" y="155"/>
                </a:cubicBezTo>
                <a:cubicBezTo>
                  <a:pt x="14" y="163"/>
                  <a:pt x="14" y="163"/>
                  <a:pt x="14" y="163"/>
                </a:cubicBezTo>
                <a:cubicBezTo>
                  <a:pt x="15" y="166"/>
                  <a:pt x="17" y="167"/>
                  <a:pt x="20" y="167"/>
                </a:cubicBezTo>
                <a:cubicBezTo>
                  <a:pt x="21" y="167"/>
                  <a:pt x="22" y="166"/>
                  <a:pt x="23" y="166"/>
                </a:cubicBezTo>
                <a:cubicBezTo>
                  <a:pt x="24" y="165"/>
                  <a:pt x="25" y="164"/>
                  <a:pt x="25" y="162"/>
                </a:cubicBezTo>
                <a:cubicBezTo>
                  <a:pt x="26" y="154"/>
                  <a:pt x="26" y="154"/>
                  <a:pt x="26" y="154"/>
                </a:cubicBezTo>
                <a:cubicBezTo>
                  <a:pt x="26" y="153"/>
                  <a:pt x="27" y="152"/>
                  <a:pt x="27" y="151"/>
                </a:cubicBezTo>
                <a:cubicBezTo>
                  <a:pt x="27" y="150"/>
                  <a:pt x="27" y="150"/>
                  <a:pt x="27" y="149"/>
                </a:cubicBezTo>
                <a:cubicBezTo>
                  <a:pt x="28" y="146"/>
                  <a:pt x="28" y="146"/>
                  <a:pt x="28" y="146"/>
                </a:cubicBezTo>
                <a:cubicBezTo>
                  <a:pt x="28" y="146"/>
                  <a:pt x="29" y="145"/>
                  <a:pt x="29" y="145"/>
                </a:cubicBezTo>
                <a:cubicBezTo>
                  <a:pt x="29" y="144"/>
                  <a:pt x="29" y="144"/>
                  <a:pt x="29" y="143"/>
                </a:cubicBezTo>
                <a:cubicBezTo>
                  <a:pt x="30" y="143"/>
                  <a:pt x="30" y="142"/>
                  <a:pt x="30" y="141"/>
                </a:cubicBezTo>
                <a:cubicBezTo>
                  <a:pt x="31" y="140"/>
                  <a:pt x="31" y="139"/>
                  <a:pt x="32" y="138"/>
                </a:cubicBezTo>
                <a:cubicBezTo>
                  <a:pt x="32" y="137"/>
                  <a:pt x="33" y="136"/>
                  <a:pt x="33" y="136"/>
                </a:cubicBezTo>
                <a:cubicBezTo>
                  <a:pt x="34" y="134"/>
                  <a:pt x="35" y="133"/>
                  <a:pt x="36" y="132"/>
                </a:cubicBezTo>
                <a:cubicBezTo>
                  <a:pt x="36" y="132"/>
                  <a:pt x="36" y="132"/>
                  <a:pt x="36" y="132"/>
                </a:cubicBezTo>
                <a:cubicBezTo>
                  <a:pt x="38" y="129"/>
                  <a:pt x="38" y="129"/>
                  <a:pt x="38" y="129"/>
                </a:cubicBezTo>
                <a:cubicBezTo>
                  <a:pt x="38" y="128"/>
                  <a:pt x="39" y="128"/>
                  <a:pt x="39" y="127"/>
                </a:cubicBezTo>
                <a:cubicBezTo>
                  <a:pt x="40" y="127"/>
                  <a:pt x="40" y="126"/>
                  <a:pt x="40" y="126"/>
                </a:cubicBezTo>
                <a:cubicBezTo>
                  <a:pt x="41" y="124"/>
                  <a:pt x="43" y="123"/>
                  <a:pt x="44" y="122"/>
                </a:cubicBezTo>
                <a:cubicBezTo>
                  <a:pt x="45" y="121"/>
                  <a:pt x="45" y="121"/>
                  <a:pt x="45" y="121"/>
                </a:cubicBezTo>
                <a:cubicBezTo>
                  <a:pt x="46" y="120"/>
                  <a:pt x="47" y="119"/>
                  <a:pt x="49" y="118"/>
                </a:cubicBezTo>
                <a:cubicBezTo>
                  <a:pt x="49" y="118"/>
                  <a:pt x="50" y="118"/>
                  <a:pt x="50" y="117"/>
                </a:cubicBezTo>
                <a:cubicBezTo>
                  <a:pt x="51" y="117"/>
                  <a:pt x="51" y="116"/>
                  <a:pt x="52" y="116"/>
                </a:cubicBezTo>
                <a:cubicBezTo>
                  <a:pt x="53" y="115"/>
                  <a:pt x="54" y="115"/>
                  <a:pt x="55" y="114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60" y="111"/>
                  <a:pt x="60" y="111"/>
                  <a:pt x="60" y="111"/>
                </a:cubicBezTo>
                <a:cubicBezTo>
                  <a:pt x="61" y="111"/>
                  <a:pt x="62" y="111"/>
                  <a:pt x="63" y="110"/>
                </a:cubicBezTo>
                <a:cubicBezTo>
                  <a:pt x="63" y="110"/>
                  <a:pt x="64" y="110"/>
                  <a:pt x="64" y="110"/>
                </a:cubicBezTo>
                <a:cubicBezTo>
                  <a:pt x="65" y="110"/>
                  <a:pt x="65" y="109"/>
                  <a:pt x="65" y="109"/>
                </a:cubicBezTo>
                <a:cubicBezTo>
                  <a:pt x="66" y="109"/>
                  <a:pt x="66" y="109"/>
                  <a:pt x="67" y="109"/>
                </a:cubicBezTo>
                <a:cubicBezTo>
                  <a:pt x="68" y="109"/>
                  <a:pt x="68" y="109"/>
                  <a:pt x="68" y="109"/>
                </a:cubicBezTo>
                <a:cubicBezTo>
                  <a:pt x="68" y="110"/>
                  <a:pt x="69" y="111"/>
                  <a:pt x="70" y="112"/>
                </a:cubicBezTo>
                <a:cubicBezTo>
                  <a:pt x="119" y="160"/>
                  <a:pt x="119" y="160"/>
                  <a:pt x="119" y="160"/>
                </a:cubicBezTo>
                <a:cubicBezTo>
                  <a:pt x="15" y="260"/>
                  <a:pt x="15" y="260"/>
                  <a:pt x="15" y="260"/>
                </a:cubicBezTo>
                <a:cubicBezTo>
                  <a:pt x="15" y="260"/>
                  <a:pt x="15" y="260"/>
                  <a:pt x="15" y="260"/>
                </a:cubicBezTo>
                <a:cubicBezTo>
                  <a:pt x="2" y="273"/>
                  <a:pt x="0" y="292"/>
                  <a:pt x="13" y="305"/>
                </a:cubicBezTo>
                <a:cubicBezTo>
                  <a:pt x="26" y="318"/>
                  <a:pt x="44" y="315"/>
                  <a:pt x="56" y="302"/>
                </a:cubicBezTo>
                <a:cubicBezTo>
                  <a:pt x="57" y="302"/>
                  <a:pt x="57" y="301"/>
                  <a:pt x="57" y="301"/>
                </a:cubicBezTo>
                <a:cubicBezTo>
                  <a:pt x="148" y="205"/>
                  <a:pt x="148" y="205"/>
                  <a:pt x="148" y="205"/>
                </a:cubicBezTo>
                <a:cubicBezTo>
                  <a:pt x="149" y="206"/>
                  <a:pt x="149" y="206"/>
                  <a:pt x="150" y="207"/>
                </a:cubicBezTo>
                <a:cubicBezTo>
                  <a:pt x="252" y="310"/>
                  <a:pt x="252" y="310"/>
                  <a:pt x="252" y="310"/>
                </a:cubicBezTo>
                <a:cubicBezTo>
                  <a:pt x="264" y="321"/>
                  <a:pt x="283" y="321"/>
                  <a:pt x="294" y="310"/>
                </a:cubicBezTo>
                <a:cubicBezTo>
                  <a:pt x="305" y="298"/>
                  <a:pt x="305" y="279"/>
                  <a:pt x="294" y="268"/>
                </a:cubicBezTo>
                <a:close/>
                <a:moveTo>
                  <a:pt x="43" y="291"/>
                </a:moveTo>
                <a:cubicBezTo>
                  <a:pt x="38" y="296"/>
                  <a:pt x="31" y="296"/>
                  <a:pt x="26" y="291"/>
                </a:cubicBezTo>
                <a:cubicBezTo>
                  <a:pt x="21" y="286"/>
                  <a:pt x="21" y="279"/>
                  <a:pt x="26" y="274"/>
                </a:cubicBezTo>
                <a:cubicBezTo>
                  <a:pt x="31" y="269"/>
                  <a:pt x="38" y="269"/>
                  <a:pt x="43" y="274"/>
                </a:cubicBezTo>
                <a:cubicBezTo>
                  <a:pt x="48" y="279"/>
                  <a:pt x="48" y="286"/>
                  <a:pt x="43" y="2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" name="Group 15"/>
          <p:cNvGrpSpPr>
            <a:grpSpLocks noChangeAspect="1"/>
          </p:cNvGrpSpPr>
          <p:nvPr/>
        </p:nvGrpSpPr>
        <p:grpSpPr bwMode="auto">
          <a:xfrm>
            <a:off x="6658622" y="4355000"/>
            <a:ext cx="432000" cy="343922"/>
            <a:chOff x="3688" y="2038"/>
            <a:chExt cx="309" cy="246"/>
          </a:xfrm>
          <a:solidFill>
            <a:schemeClr val="bg1"/>
          </a:solidFill>
        </p:grpSpPr>
        <p:sp>
          <p:nvSpPr>
            <p:cNvPr id="46" name="Freeform 16"/>
            <p:cNvSpPr/>
            <p:nvPr/>
          </p:nvSpPr>
          <p:spPr bwMode="auto">
            <a:xfrm>
              <a:off x="3770" y="2192"/>
              <a:ext cx="205" cy="75"/>
            </a:xfrm>
            <a:custGeom>
              <a:avLst/>
              <a:gdLst>
                <a:gd name="T0" fmla="*/ 83 w 85"/>
                <a:gd name="T1" fmla="*/ 18 h 31"/>
                <a:gd name="T2" fmla="*/ 74 w 85"/>
                <a:gd name="T3" fmla="*/ 3 h 31"/>
                <a:gd name="T4" fmla="*/ 71 w 85"/>
                <a:gd name="T5" fmla="*/ 0 h 31"/>
                <a:gd name="T6" fmla="*/ 13 w 85"/>
                <a:gd name="T7" fmla="*/ 0 h 31"/>
                <a:gd name="T8" fmla="*/ 11 w 85"/>
                <a:gd name="T9" fmla="*/ 3 h 31"/>
                <a:gd name="T10" fmla="*/ 2 w 85"/>
                <a:gd name="T11" fmla="*/ 18 h 31"/>
                <a:gd name="T12" fmla="*/ 1 w 85"/>
                <a:gd name="T13" fmla="*/ 19 h 31"/>
                <a:gd name="T14" fmla="*/ 1 w 85"/>
                <a:gd name="T15" fmla="*/ 28 h 31"/>
                <a:gd name="T16" fmla="*/ 7 w 85"/>
                <a:gd name="T17" fmla="*/ 31 h 31"/>
                <a:gd name="T18" fmla="*/ 12 w 85"/>
                <a:gd name="T19" fmla="*/ 31 h 31"/>
                <a:gd name="T20" fmla="*/ 30 w 85"/>
                <a:gd name="T21" fmla="*/ 31 h 31"/>
                <a:gd name="T22" fmla="*/ 54 w 85"/>
                <a:gd name="T23" fmla="*/ 31 h 31"/>
                <a:gd name="T24" fmla="*/ 73 w 85"/>
                <a:gd name="T25" fmla="*/ 31 h 31"/>
                <a:gd name="T26" fmla="*/ 78 w 85"/>
                <a:gd name="T27" fmla="*/ 31 h 31"/>
                <a:gd name="T28" fmla="*/ 83 w 85"/>
                <a:gd name="T29" fmla="*/ 28 h 31"/>
                <a:gd name="T30" fmla="*/ 83 w 85"/>
                <a:gd name="T31" fmla="*/ 19 h 31"/>
                <a:gd name="T32" fmla="*/ 83 w 85"/>
                <a:gd name="T33" fmla="*/ 1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5" h="31">
                  <a:moveTo>
                    <a:pt x="83" y="18"/>
                  </a:moveTo>
                  <a:cubicBezTo>
                    <a:pt x="81" y="15"/>
                    <a:pt x="78" y="9"/>
                    <a:pt x="74" y="3"/>
                  </a:cubicBezTo>
                  <a:cubicBezTo>
                    <a:pt x="73" y="2"/>
                    <a:pt x="72" y="1"/>
                    <a:pt x="7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1"/>
                    <a:pt x="12" y="2"/>
                    <a:pt x="11" y="3"/>
                  </a:cubicBezTo>
                  <a:cubicBezTo>
                    <a:pt x="7" y="9"/>
                    <a:pt x="3" y="15"/>
                    <a:pt x="2" y="18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21"/>
                    <a:pt x="0" y="25"/>
                    <a:pt x="1" y="28"/>
                  </a:cubicBezTo>
                  <a:cubicBezTo>
                    <a:pt x="3" y="30"/>
                    <a:pt x="4" y="31"/>
                    <a:pt x="7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73" y="31"/>
                    <a:pt x="73" y="31"/>
                    <a:pt x="73" y="31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80" y="31"/>
                    <a:pt x="82" y="30"/>
                    <a:pt x="83" y="28"/>
                  </a:cubicBezTo>
                  <a:cubicBezTo>
                    <a:pt x="85" y="25"/>
                    <a:pt x="85" y="21"/>
                    <a:pt x="83" y="19"/>
                  </a:cubicBezTo>
                  <a:lnTo>
                    <a:pt x="83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7"/>
            <p:cNvSpPr>
              <a:spLocks noEditPoints="1"/>
            </p:cNvSpPr>
            <p:nvPr/>
          </p:nvSpPr>
          <p:spPr bwMode="auto">
            <a:xfrm>
              <a:off x="3746" y="2038"/>
              <a:ext cx="251" cy="246"/>
            </a:xfrm>
            <a:custGeom>
              <a:avLst/>
              <a:gdLst>
                <a:gd name="T0" fmla="*/ 101 w 104"/>
                <a:gd name="T1" fmla="*/ 80 h 101"/>
                <a:gd name="T2" fmla="*/ 101 w 104"/>
                <a:gd name="T3" fmla="*/ 79 h 101"/>
                <a:gd name="T4" fmla="*/ 86 w 104"/>
                <a:gd name="T5" fmla="*/ 54 h 101"/>
                <a:gd name="T6" fmla="*/ 80 w 104"/>
                <a:gd name="T7" fmla="*/ 46 h 101"/>
                <a:gd name="T8" fmla="*/ 73 w 104"/>
                <a:gd name="T9" fmla="*/ 35 h 101"/>
                <a:gd name="T10" fmla="*/ 73 w 104"/>
                <a:gd name="T11" fmla="*/ 7 h 101"/>
                <a:gd name="T12" fmla="*/ 77 w 104"/>
                <a:gd name="T13" fmla="*/ 7 h 101"/>
                <a:gd name="T14" fmla="*/ 77 w 104"/>
                <a:gd name="T15" fmla="*/ 0 h 101"/>
                <a:gd name="T16" fmla="*/ 26 w 104"/>
                <a:gd name="T17" fmla="*/ 0 h 101"/>
                <a:gd name="T18" fmla="*/ 26 w 104"/>
                <a:gd name="T19" fmla="*/ 7 h 101"/>
                <a:gd name="T20" fmla="*/ 32 w 104"/>
                <a:gd name="T21" fmla="*/ 7 h 101"/>
                <a:gd name="T22" fmla="*/ 32 w 104"/>
                <a:gd name="T23" fmla="*/ 35 h 101"/>
                <a:gd name="T24" fmla="*/ 25 w 104"/>
                <a:gd name="T25" fmla="*/ 46 h 101"/>
                <a:gd name="T26" fmla="*/ 19 w 104"/>
                <a:gd name="T27" fmla="*/ 54 h 101"/>
                <a:gd name="T28" fmla="*/ 4 w 104"/>
                <a:gd name="T29" fmla="*/ 79 h 101"/>
                <a:gd name="T30" fmla="*/ 3 w 104"/>
                <a:gd name="T31" fmla="*/ 80 h 101"/>
                <a:gd name="T32" fmla="*/ 3 w 104"/>
                <a:gd name="T33" fmla="*/ 96 h 101"/>
                <a:gd name="T34" fmla="*/ 12 w 104"/>
                <a:gd name="T35" fmla="*/ 101 h 101"/>
                <a:gd name="T36" fmla="*/ 93 w 104"/>
                <a:gd name="T37" fmla="*/ 101 h 101"/>
                <a:gd name="T38" fmla="*/ 93 w 104"/>
                <a:gd name="T39" fmla="*/ 101 h 101"/>
                <a:gd name="T40" fmla="*/ 101 w 104"/>
                <a:gd name="T41" fmla="*/ 96 h 101"/>
                <a:gd name="T42" fmla="*/ 101 w 104"/>
                <a:gd name="T43" fmla="*/ 80 h 101"/>
                <a:gd name="T44" fmla="*/ 96 w 104"/>
                <a:gd name="T45" fmla="*/ 93 h 101"/>
                <a:gd name="T46" fmla="*/ 93 w 104"/>
                <a:gd name="T47" fmla="*/ 95 h 101"/>
                <a:gd name="T48" fmla="*/ 12 w 104"/>
                <a:gd name="T49" fmla="*/ 95 h 101"/>
                <a:gd name="T50" fmla="*/ 8 w 104"/>
                <a:gd name="T51" fmla="*/ 93 h 101"/>
                <a:gd name="T52" fmla="*/ 8 w 104"/>
                <a:gd name="T53" fmla="*/ 83 h 101"/>
                <a:gd name="T54" fmla="*/ 9 w 104"/>
                <a:gd name="T55" fmla="*/ 82 h 101"/>
                <a:gd name="T56" fmla="*/ 23 w 104"/>
                <a:gd name="T57" fmla="*/ 58 h 101"/>
                <a:gd name="T58" fmla="*/ 29 w 104"/>
                <a:gd name="T59" fmla="*/ 49 h 101"/>
                <a:gd name="T60" fmla="*/ 37 w 104"/>
                <a:gd name="T61" fmla="*/ 35 h 101"/>
                <a:gd name="T62" fmla="*/ 37 w 104"/>
                <a:gd name="T63" fmla="*/ 9 h 101"/>
                <a:gd name="T64" fmla="*/ 67 w 104"/>
                <a:gd name="T65" fmla="*/ 9 h 101"/>
                <a:gd name="T66" fmla="*/ 67 w 104"/>
                <a:gd name="T67" fmla="*/ 35 h 101"/>
                <a:gd name="T68" fmla="*/ 75 w 104"/>
                <a:gd name="T69" fmla="*/ 49 h 101"/>
                <a:gd name="T70" fmla="*/ 81 w 104"/>
                <a:gd name="T71" fmla="*/ 58 h 101"/>
                <a:gd name="T72" fmla="*/ 96 w 104"/>
                <a:gd name="T73" fmla="*/ 82 h 101"/>
                <a:gd name="T74" fmla="*/ 96 w 104"/>
                <a:gd name="T75" fmla="*/ 83 h 101"/>
                <a:gd name="T76" fmla="*/ 96 w 104"/>
                <a:gd name="T77" fmla="*/ 9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4" h="101">
                  <a:moveTo>
                    <a:pt x="101" y="80"/>
                  </a:moveTo>
                  <a:cubicBezTo>
                    <a:pt x="101" y="79"/>
                    <a:pt x="101" y="79"/>
                    <a:pt x="101" y="79"/>
                  </a:cubicBezTo>
                  <a:cubicBezTo>
                    <a:pt x="98" y="74"/>
                    <a:pt x="92" y="64"/>
                    <a:pt x="86" y="54"/>
                  </a:cubicBezTo>
                  <a:cubicBezTo>
                    <a:pt x="84" y="51"/>
                    <a:pt x="82" y="48"/>
                    <a:pt x="80" y="46"/>
                  </a:cubicBezTo>
                  <a:cubicBezTo>
                    <a:pt x="77" y="42"/>
                    <a:pt x="73" y="37"/>
                    <a:pt x="73" y="35"/>
                  </a:cubicBezTo>
                  <a:cubicBezTo>
                    <a:pt x="73" y="28"/>
                    <a:pt x="73" y="12"/>
                    <a:pt x="73" y="7"/>
                  </a:cubicBezTo>
                  <a:cubicBezTo>
                    <a:pt x="77" y="7"/>
                    <a:pt x="77" y="7"/>
                    <a:pt x="77" y="7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12"/>
                    <a:pt x="31" y="28"/>
                    <a:pt x="32" y="35"/>
                  </a:cubicBezTo>
                  <a:cubicBezTo>
                    <a:pt x="32" y="37"/>
                    <a:pt x="28" y="42"/>
                    <a:pt x="25" y="46"/>
                  </a:cubicBezTo>
                  <a:cubicBezTo>
                    <a:pt x="23" y="48"/>
                    <a:pt x="21" y="51"/>
                    <a:pt x="19" y="54"/>
                  </a:cubicBezTo>
                  <a:cubicBezTo>
                    <a:pt x="12" y="64"/>
                    <a:pt x="6" y="74"/>
                    <a:pt x="4" y="79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0" y="85"/>
                    <a:pt x="0" y="91"/>
                    <a:pt x="3" y="96"/>
                  </a:cubicBezTo>
                  <a:cubicBezTo>
                    <a:pt x="5" y="99"/>
                    <a:pt x="8" y="101"/>
                    <a:pt x="12" y="101"/>
                  </a:cubicBezTo>
                  <a:cubicBezTo>
                    <a:pt x="93" y="101"/>
                    <a:pt x="93" y="101"/>
                    <a:pt x="93" y="101"/>
                  </a:cubicBezTo>
                  <a:cubicBezTo>
                    <a:pt x="93" y="101"/>
                    <a:pt x="93" y="101"/>
                    <a:pt x="93" y="101"/>
                  </a:cubicBezTo>
                  <a:cubicBezTo>
                    <a:pt x="96" y="101"/>
                    <a:pt x="99" y="99"/>
                    <a:pt x="101" y="96"/>
                  </a:cubicBezTo>
                  <a:cubicBezTo>
                    <a:pt x="104" y="91"/>
                    <a:pt x="104" y="85"/>
                    <a:pt x="101" y="80"/>
                  </a:cubicBezTo>
                  <a:close/>
                  <a:moveTo>
                    <a:pt x="96" y="93"/>
                  </a:moveTo>
                  <a:cubicBezTo>
                    <a:pt x="96" y="94"/>
                    <a:pt x="94" y="95"/>
                    <a:pt x="93" y="95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0" y="95"/>
                    <a:pt x="9" y="94"/>
                    <a:pt x="8" y="93"/>
                  </a:cubicBezTo>
                  <a:cubicBezTo>
                    <a:pt x="6" y="90"/>
                    <a:pt x="6" y="86"/>
                    <a:pt x="8" y="83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11" y="77"/>
                    <a:pt x="17" y="67"/>
                    <a:pt x="23" y="58"/>
                  </a:cubicBezTo>
                  <a:cubicBezTo>
                    <a:pt x="25" y="55"/>
                    <a:pt x="28" y="52"/>
                    <a:pt x="29" y="49"/>
                  </a:cubicBezTo>
                  <a:cubicBezTo>
                    <a:pt x="35" y="42"/>
                    <a:pt x="38" y="38"/>
                    <a:pt x="37" y="35"/>
                  </a:cubicBezTo>
                  <a:cubicBezTo>
                    <a:pt x="37" y="29"/>
                    <a:pt x="37" y="15"/>
                    <a:pt x="37" y="9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7" y="15"/>
                    <a:pt x="67" y="29"/>
                    <a:pt x="67" y="35"/>
                  </a:cubicBezTo>
                  <a:cubicBezTo>
                    <a:pt x="67" y="38"/>
                    <a:pt x="70" y="42"/>
                    <a:pt x="75" y="49"/>
                  </a:cubicBezTo>
                  <a:cubicBezTo>
                    <a:pt x="77" y="52"/>
                    <a:pt x="79" y="55"/>
                    <a:pt x="81" y="58"/>
                  </a:cubicBezTo>
                  <a:cubicBezTo>
                    <a:pt x="87" y="67"/>
                    <a:pt x="93" y="77"/>
                    <a:pt x="96" y="82"/>
                  </a:cubicBezTo>
                  <a:cubicBezTo>
                    <a:pt x="96" y="83"/>
                    <a:pt x="96" y="83"/>
                    <a:pt x="96" y="83"/>
                  </a:cubicBezTo>
                  <a:cubicBezTo>
                    <a:pt x="98" y="86"/>
                    <a:pt x="98" y="90"/>
                    <a:pt x="96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8"/>
            <p:cNvSpPr/>
            <p:nvPr/>
          </p:nvSpPr>
          <p:spPr bwMode="auto">
            <a:xfrm>
              <a:off x="3688" y="2055"/>
              <a:ext cx="113" cy="227"/>
            </a:xfrm>
            <a:custGeom>
              <a:avLst/>
              <a:gdLst>
                <a:gd name="T0" fmla="*/ 45 w 47"/>
                <a:gd name="T1" fmla="*/ 1 h 93"/>
                <a:gd name="T2" fmla="*/ 45 w 47"/>
                <a:gd name="T3" fmla="*/ 0 h 93"/>
                <a:gd name="T4" fmla="*/ 0 w 47"/>
                <a:gd name="T5" fmla="*/ 0 h 93"/>
                <a:gd name="T6" fmla="*/ 0 w 47"/>
                <a:gd name="T7" fmla="*/ 12 h 93"/>
                <a:gd name="T8" fmla="*/ 6 w 47"/>
                <a:gd name="T9" fmla="*/ 12 h 93"/>
                <a:gd name="T10" fmla="*/ 6 w 47"/>
                <a:gd name="T11" fmla="*/ 77 h 93"/>
                <a:gd name="T12" fmla="*/ 24 w 47"/>
                <a:gd name="T13" fmla="*/ 93 h 93"/>
                <a:gd name="T14" fmla="*/ 26 w 47"/>
                <a:gd name="T15" fmla="*/ 93 h 93"/>
                <a:gd name="T16" fmla="*/ 22 w 47"/>
                <a:gd name="T17" fmla="*/ 89 h 93"/>
                <a:gd name="T18" fmla="*/ 21 w 47"/>
                <a:gd name="T19" fmla="*/ 87 h 93"/>
                <a:gd name="T20" fmla="*/ 12 w 47"/>
                <a:gd name="T21" fmla="*/ 77 h 93"/>
                <a:gd name="T22" fmla="*/ 12 w 47"/>
                <a:gd name="T23" fmla="*/ 12 h 93"/>
                <a:gd name="T24" fmla="*/ 35 w 47"/>
                <a:gd name="T25" fmla="*/ 12 h 93"/>
                <a:gd name="T26" fmla="*/ 35 w 47"/>
                <a:gd name="T27" fmla="*/ 51 h 93"/>
                <a:gd name="T28" fmla="*/ 37 w 47"/>
                <a:gd name="T29" fmla="*/ 48 h 93"/>
                <a:gd name="T30" fmla="*/ 41 w 47"/>
                <a:gd name="T31" fmla="*/ 43 h 93"/>
                <a:gd name="T32" fmla="*/ 41 w 47"/>
                <a:gd name="T33" fmla="*/ 12 h 93"/>
                <a:gd name="T34" fmla="*/ 47 w 47"/>
                <a:gd name="T35" fmla="*/ 12 h 93"/>
                <a:gd name="T36" fmla="*/ 47 w 47"/>
                <a:gd name="T37" fmla="*/ 1 h 93"/>
                <a:gd name="T38" fmla="*/ 45 w 47"/>
                <a:gd name="T39" fmla="*/ 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7" h="93">
                  <a:moveTo>
                    <a:pt x="45" y="1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6" y="81"/>
                    <a:pt x="9" y="93"/>
                    <a:pt x="24" y="93"/>
                  </a:cubicBezTo>
                  <a:cubicBezTo>
                    <a:pt x="25" y="93"/>
                    <a:pt x="26" y="93"/>
                    <a:pt x="26" y="93"/>
                  </a:cubicBezTo>
                  <a:cubicBezTo>
                    <a:pt x="24" y="92"/>
                    <a:pt x="23" y="91"/>
                    <a:pt x="22" y="89"/>
                  </a:cubicBezTo>
                  <a:cubicBezTo>
                    <a:pt x="21" y="88"/>
                    <a:pt x="21" y="88"/>
                    <a:pt x="21" y="87"/>
                  </a:cubicBezTo>
                  <a:cubicBezTo>
                    <a:pt x="12" y="85"/>
                    <a:pt x="12" y="77"/>
                    <a:pt x="12" y="77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0"/>
                    <a:pt x="37" y="49"/>
                    <a:pt x="37" y="48"/>
                  </a:cubicBezTo>
                  <a:cubicBezTo>
                    <a:pt x="39" y="46"/>
                    <a:pt x="40" y="44"/>
                    <a:pt x="41" y="43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"/>
                    <a:pt x="47" y="1"/>
                    <a:pt x="47" y="1"/>
                  </a:cubicBezTo>
                  <a:lnTo>
                    <a:pt x="45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9"/>
            <p:cNvSpPr/>
            <p:nvPr/>
          </p:nvSpPr>
          <p:spPr bwMode="auto">
            <a:xfrm>
              <a:off x="3729" y="2162"/>
              <a:ext cx="31" cy="93"/>
            </a:xfrm>
            <a:custGeom>
              <a:avLst/>
              <a:gdLst>
                <a:gd name="T0" fmla="*/ 0 w 13"/>
                <a:gd name="T1" fmla="*/ 33 h 38"/>
                <a:gd name="T2" fmla="*/ 3 w 13"/>
                <a:gd name="T3" fmla="*/ 38 h 38"/>
                <a:gd name="T4" fmla="*/ 5 w 13"/>
                <a:gd name="T5" fmla="*/ 30 h 38"/>
                <a:gd name="T6" fmla="*/ 5 w 13"/>
                <a:gd name="T7" fmla="*/ 28 h 38"/>
                <a:gd name="T8" fmla="*/ 13 w 13"/>
                <a:gd name="T9" fmla="*/ 15 h 38"/>
                <a:gd name="T10" fmla="*/ 13 w 13"/>
                <a:gd name="T11" fmla="*/ 0 h 38"/>
                <a:gd name="T12" fmla="*/ 0 w 13"/>
                <a:gd name="T13" fmla="*/ 0 h 38"/>
                <a:gd name="T14" fmla="*/ 0 w 13"/>
                <a:gd name="T15" fmla="*/ 3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38">
                  <a:moveTo>
                    <a:pt x="0" y="33"/>
                  </a:moveTo>
                  <a:cubicBezTo>
                    <a:pt x="0" y="34"/>
                    <a:pt x="0" y="37"/>
                    <a:pt x="3" y="38"/>
                  </a:cubicBezTo>
                  <a:cubicBezTo>
                    <a:pt x="3" y="35"/>
                    <a:pt x="3" y="32"/>
                    <a:pt x="5" y="30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7" y="26"/>
                    <a:pt x="10" y="21"/>
                    <a:pt x="13" y="15"/>
                  </a:cubicBezTo>
                  <a:cubicBezTo>
                    <a:pt x="13" y="7"/>
                    <a:pt x="13" y="0"/>
                    <a:pt x="1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32"/>
                    <a:pt x="0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" name="Group 26"/>
          <p:cNvGrpSpPr>
            <a:grpSpLocks noChangeAspect="1"/>
          </p:cNvGrpSpPr>
          <p:nvPr/>
        </p:nvGrpSpPr>
        <p:grpSpPr bwMode="auto">
          <a:xfrm>
            <a:off x="1449210" y="4320293"/>
            <a:ext cx="333668" cy="432000"/>
            <a:chOff x="3726" y="2004"/>
            <a:chExt cx="604" cy="782"/>
          </a:xfrm>
          <a:solidFill>
            <a:schemeClr val="bg1"/>
          </a:solidFill>
        </p:grpSpPr>
        <p:sp>
          <p:nvSpPr>
            <p:cNvPr id="57" name="Freeform 27"/>
            <p:cNvSpPr/>
            <p:nvPr/>
          </p:nvSpPr>
          <p:spPr bwMode="auto">
            <a:xfrm>
              <a:off x="3817" y="2143"/>
              <a:ext cx="373" cy="213"/>
            </a:xfrm>
            <a:custGeom>
              <a:avLst/>
              <a:gdLst>
                <a:gd name="T0" fmla="*/ 35 w 61"/>
                <a:gd name="T1" fmla="*/ 5 h 35"/>
                <a:gd name="T2" fmla="*/ 4 w 61"/>
                <a:gd name="T3" fmla="*/ 3 h 35"/>
                <a:gd name="T4" fmla="*/ 0 w 61"/>
                <a:gd name="T5" fmla="*/ 15 h 35"/>
                <a:gd name="T6" fmla="*/ 29 w 61"/>
                <a:gd name="T7" fmla="*/ 22 h 35"/>
                <a:gd name="T8" fmla="*/ 56 w 61"/>
                <a:gd name="T9" fmla="*/ 35 h 35"/>
                <a:gd name="T10" fmla="*/ 61 w 61"/>
                <a:gd name="T11" fmla="*/ 22 h 35"/>
                <a:gd name="T12" fmla="*/ 35 w 61"/>
                <a:gd name="T13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35">
                  <a:moveTo>
                    <a:pt x="35" y="5"/>
                  </a:moveTo>
                  <a:cubicBezTo>
                    <a:pt x="20" y="0"/>
                    <a:pt x="4" y="3"/>
                    <a:pt x="4" y="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13" y="15"/>
                    <a:pt x="29" y="22"/>
                  </a:cubicBezTo>
                  <a:cubicBezTo>
                    <a:pt x="45" y="28"/>
                    <a:pt x="56" y="35"/>
                    <a:pt x="56" y="35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1" y="22"/>
                    <a:pt x="49" y="10"/>
                    <a:pt x="3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28"/>
            <p:cNvSpPr>
              <a:spLocks noEditPoints="1"/>
            </p:cNvSpPr>
            <p:nvPr/>
          </p:nvSpPr>
          <p:spPr bwMode="auto">
            <a:xfrm>
              <a:off x="3726" y="2004"/>
              <a:ext cx="604" cy="443"/>
            </a:xfrm>
            <a:custGeom>
              <a:avLst/>
              <a:gdLst>
                <a:gd name="T0" fmla="*/ 99 w 99"/>
                <a:gd name="T1" fmla="*/ 46 h 73"/>
                <a:gd name="T2" fmla="*/ 95 w 99"/>
                <a:gd name="T3" fmla="*/ 41 h 73"/>
                <a:gd name="T4" fmla="*/ 95 w 99"/>
                <a:gd name="T5" fmla="*/ 39 h 73"/>
                <a:gd name="T6" fmla="*/ 89 w 99"/>
                <a:gd name="T7" fmla="*/ 33 h 73"/>
                <a:gd name="T8" fmla="*/ 88 w 99"/>
                <a:gd name="T9" fmla="*/ 33 h 73"/>
                <a:gd name="T10" fmla="*/ 58 w 99"/>
                <a:gd name="T11" fmla="*/ 0 h 73"/>
                <a:gd name="T12" fmla="*/ 0 w 99"/>
                <a:gd name="T13" fmla="*/ 12 h 73"/>
                <a:gd name="T14" fmla="*/ 15 w 99"/>
                <a:gd name="T15" fmla="*/ 26 h 73"/>
                <a:gd name="T16" fmla="*/ 16 w 99"/>
                <a:gd name="T17" fmla="*/ 24 h 73"/>
                <a:gd name="T18" fmla="*/ 50 w 99"/>
                <a:gd name="T19" fmla="*/ 25 h 73"/>
                <a:gd name="T20" fmla="*/ 79 w 99"/>
                <a:gd name="T21" fmla="*/ 44 h 73"/>
                <a:gd name="T22" fmla="*/ 78 w 99"/>
                <a:gd name="T23" fmla="*/ 49 h 73"/>
                <a:gd name="T24" fmla="*/ 90 w 99"/>
                <a:gd name="T25" fmla="*/ 47 h 73"/>
                <a:gd name="T26" fmla="*/ 84 w 99"/>
                <a:gd name="T27" fmla="*/ 63 h 73"/>
                <a:gd name="T28" fmla="*/ 81 w 99"/>
                <a:gd name="T29" fmla="*/ 62 h 73"/>
                <a:gd name="T30" fmla="*/ 78 w 99"/>
                <a:gd name="T31" fmla="*/ 70 h 73"/>
                <a:gd name="T32" fmla="*/ 84 w 99"/>
                <a:gd name="T33" fmla="*/ 68 h 73"/>
                <a:gd name="T34" fmla="*/ 88 w 99"/>
                <a:gd name="T35" fmla="*/ 73 h 73"/>
                <a:gd name="T36" fmla="*/ 90 w 99"/>
                <a:gd name="T37" fmla="*/ 65 h 73"/>
                <a:gd name="T38" fmla="*/ 87 w 99"/>
                <a:gd name="T39" fmla="*/ 64 h 73"/>
                <a:gd name="T40" fmla="*/ 93 w 99"/>
                <a:gd name="T41" fmla="*/ 47 h 73"/>
                <a:gd name="T42" fmla="*/ 99 w 99"/>
                <a:gd name="T43" fmla="*/ 46 h 73"/>
                <a:gd name="T44" fmla="*/ 93 w 99"/>
                <a:gd name="T45" fmla="*/ 37 h 73"/>
                <a:gd name="T46" fmla="*/ 93 w 99"/>
                <a:gd name="T47" fmla="*/ 38 h 73"/>
                <a:gd name="T48" fmla="*/ 90 w 99"/>
                <a:gd name="T49" fmla="*/ 36 h 73"/>
                <a:gd name="T50" fmla="*/ 93 w 99"/>
                <a:gd name="T51" fmla="*/ 37 h 73"/>
                <a:gd name="T52" fmla="*/ 92 w 99"/>
                <a:gd name="T53" fmla="*/ 44 h 73"/>
                <a:gd name="T54" fmla="*/ 89 w 99"/>
                <a:gd name="T55" fmla="*/ 45 h 73"/>
                <a:gd name="T56" fmla="*/ 88 w 99"/>
                <a:gd name="T57" fmla="*/ 42 h 73"/>
                <a:gd name="T58" fmla="*/ 91 w 99"/>
                <a:gd name="T59" fmla="*/ 40 h 73"/>
                <a:gd name="T60" fmla="*/ 92 w 99"/>
                <a:gd name="T61" fmla="*/ 4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9" h="73">
                  <a:moveTo>
                    <a:pt x="99" y="46"/>
                  </a:moveTo>
                  <a:cubicBezTo>
                    <a:pt x="95" y="41"/>
                    <a:pt x="95" y="41"/>
                    <a:pt x="95" y="41"/>
                  </a:cubicBezTo>
                  <a:cubicBezTo>
                    <a:pt x="95" y="39"/>
                    <a:pt x="95" y="39"/>
                    <a:pt x="95" y="39"/>
                  </a:cubicBezTo>
                  <a:cubicBezTo>
                    <a:pt x="95" y="39"/>
                    <a:pt x="99" y="32"/>
                    <a:pt x="89" y="33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4"/>
                    <a:pt x="34" y="20"/>
                    <a:pt x="50" y="25"/>
                  </a:cubicBezTo>
                  <a:cubicBezTo>
                    <a:pt x="66" y="31"/>
                    <a:pt x="79" y="44"/>
                    <a:pt x="79" y="44"/>
                  </a:cubicBezTo>
                  <a:cubicBezTo>
                    <a:pt x="78" y="49"/>
                    <a:pt x="78" y="49"/>
                    <a:pt x="78" y="49"/>
                  </a:cubicBezTo>
                  <a:cubicBezTo>
                    <a:pt x="90" y="47"/>
                    <a:pt x="90" y="47"/>
                    <a:pt x="90" y="47"/>
                  </a:cubicBezTo>
                  <a:cubicBezTo>
                    <a:pt x="88" y="53"/>
                    <a:pt x="85" y="61"/>
                    <a:pt x="84" y="63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84" y="68"/>
                    <a:pt x="84" y="68"/>
                    <a:pt x="84" y="68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3" y="47"/>
                    <a:pt x="93" y="47"/>
                    <a:pt x="93" y="47"/>
                  </a:cubicBezTo>
                  <a:lnTo>
                    <a:pt x="99" y="46"/>
                  </a:lnTo>
                  <a:close/>
                  <a:moveTo>
                    <a:pt x="93" y="37"/>
                  </a:moveTo>
                  <a:cubicBezTo>
                    <a:pt x="93" y="37"/>
                    <a:pt x="93" y="38"/>
                    <a:pt x="93" y="38"/>
                  </a:cubicBezTo>
                  <a:cubicBezTo>
                    <a:pt x="90" y="36"/>
                    <a:pt x="90" y="36"/>
                    <a:pt x="90" y="36"/>
                  </a:cubicBezTo>
                  <a:cubicBezTo>
                    <a:pt x="92" y="35"/>
                    <a:pt x="94" y="35"/>
                    <a:pt x="93" y="37"/>
                  </a:cubicBezTo>
                  <a:close/>
                  <a:moveTo>
                    <a:pt x="92" y="44"/>
                  </a:moveTo>
                  <a:cubicBezTo>
                    <a:pt x="92" y="45"/>
                    <a:pt x="91" y="46"/>
                    <a:pt x="89" y="45"/>
                  </a:cubicBezTo>
                  <a:cubicBezTo>
                    <a:pt x="88" y="45"/>
                    <a:pt x="87" y="43"/>
                    <a:pt x="88" y="42"/>
                  </a:cubicBezTo>
                  <a:cubicBezTo>
                    <a:pt x="88" y="41"/>
                    <a:pt x="89" y="40"/>
                    <a:pt x="91" y="40"/>
                  </a:cubicBezTo>
                  <a:cubicBezTo>
                    <a:pt x="92" y="41"/>
                    <a:pt x="93" y="42"/>
                    <a:pt x="92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29"/>
            <p:cNvSpPr>
              <a:spLocks noEditPoints="1"/>
            </p:cNvSpPr>
            <p:nvPr/>
          </p:nvSpPr>
          <p:spPr bwMode="auto">
            <a:xfrm>
              <a:off x="3738" y="2240"/>
              <a:ext cx="415" cy="546"/>
            </a:xfrm>
            <a:custGeom>
              <a:avLst/>
              <a:gdLst>
                <a:gd name="T0" fmla="*/ 42 w 68"/>
                <a:gd name="T1" fmla="*/ 7 h 90"/>
                <a:gd name="T2" fmla="*/ 13 w 68"/>
                <a:gd name="T3" fmla="*/ 10 h 90"/>
                <a:gd name="T4" fmla="*/ 12 w 68"/>
                <a:gd name="T5" fmla="*/ 9 h 90"/>
                <a:gd name="T6" fmla="*/ 40 w 68"/>
                <a:gd name="T7" fmla="*/ 6 h 90"/>
                <a:gd name="T8" fmla="*/ 39 w 68"/>
                <a:gd name="T9" fmla="*/ 6 h 90"/>
                <a:gd name="T10" fmla="*/ 12 w 68"/>
                <a:gd name="T11" fmla="*/ 9 h 90"/>
                <a:gd name="T12" fmla="*/ 11 w 68"/>
                <a:gd name="T13" fmla="*/ 8 h 90"/>
                <a:gd name="T14" fmla="*/ 37 w 68"/>
                <a:gd name="T15" fmla="*/ 5 h 90"/>
                <a:gd name="T16" fmla="*/ 36 w 68"/>
                <a:gd name="T17" fmla="*/ 5 h 90"/>
                <a:gd name="T18" fmla="*/ 10 w 68"/>
                <a:gd name="T19" fmla="*/ 8 h 90"/>
                <a:gd name="T20" fmla="*/ 9 w 68"/>
                <a:gd name="T21" fmla="*/ 7 h 90"/>
                <a:gd name="T22" fmla="*/ 34 w 68"/>
                <a:gd name="T23" fmla="*/ 4 h 90"/>
                <a:gd name="T24" fmla="*/ 33 w 68"/>
                <a:gd name="T25" fmla="*/ 4 h 90"/>
                <a:gd name="T26" fmla="*/ 8 w 68"/>
                <a:gd name="T27" fmla="*/ 7 h 90"/>
                <a:gd name="T28" fmla="*/ 7 w 68"/>
                <a:gd name="T29" fmla="*/ 6 h 90"/>
                <a:gd name="T30" fmla="*/ 31 w 68"/>
                <a:gd name="T31" fmla="*/ 3 h 90"/>
                <a:gd name="T32" fmla="*/ 29 w 68"/>
                <a:gd name="T33" fmla="*/ 3 h 90"/>
                <a:gd name="T34" fmla="*/ 6 w 68"/>
                <a:gd name="T35" fmla="*/ 5 h 90"/>
                <a:gd name="T36" fmla="*/ 5 w 68"/>
                <a:gd name="T37" fmla="*/ 4 h 90"/>
                <a:gd name="T38" fmla="*/ 7 w 68"/>
                <a:gd name="T39" fmla="*/ 4 h 90"/>
                <a:gd name="T40" fmla="*/ 27 w 68"/>
                <a:gd name="T41" fmla="*/ 2 h 90"/>
                <a:gd name="T42" fmla="*/ 14 w 68"/>
                <a:gd name="T43" fmla="*/ 0 h 90"/>
                <a:gd name="T44" fmla="*/ 0 w 68"/>
                <a:gd name="T45" fmla="*/ 2 h 90"/>
                <a:gd name="T46" fmla="*/ 0 w 68"/>
                <a:gd name="T47" fmla="*/ 3 h 90"/>
                <a:gd name="T48" fmla="*/ 0 w 68"/>
                <a:gd name="T49" fmla="*/ 5 h 90"/>
                <a:gd name="T50" fmla="*/ 0 w 68"/>
                <a:gd name="T51" fmla="*/ 82 h 90"/>
                <a:gd name="T52" fmla="*/ 11 w 68"/>
                <a:gd name="T53" fmla="*/ 90 h 90"/>
                <a:gd name="T54" fmla="*/ 11 w 68"/>
                <a:gd name="T55" fmla="*/ 90 h 90"/>
                <a:gd name="T56" fmla="*/ 68 w 68"/>
                <a:gd name="T57" fmla="*/ 84 h 90"/>
                <a:gd name="T58" fmla="*/ 68 w 68"/>
                <a:gd name="T59" fmla="*/ 19 h 90"/>
                <a:gd name="T60" fmla="*/ 61 w 68"/>
                <a:gd name="T61" fmla="*/ 16 h 90"/>
                <a:gd name="T62" fmla="*/ 42 w 68"/>
                <a:gd name="T63" fmla="*/ 7 h 90"/>
                <a:gd name="T64" fmla="*/ 58 w 68"/>
                <a:gd name="T65" fmla="*/ 40 h 90"/>
                <a:gd name="T66" fmla="*/ 24 w 68"/>
                <a:gd name="T67" fmla="*/ 43 h 90"/>
                <a:gd name="T68" fmla="*/ 24 w 68"/>
                <a:gd name="T69" fmla="*/ 24 h 90"/>
                <a:gd name="T70" fmla="*/ 58 w 68"/>
                <a:gd name="T71" fmla="*/ 20 h 90"/>
                <a:gd name="T72" fmla="*/ 58 w 68"/>
                <a:gd name="T73" fmla="*/ 4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8" h="90">
                  <a:moveTo>
                    <a:pt x="42" y="7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6"/>
                    <a:pt x="39" y="6"/>
                    <a:pt x="39" y="6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6" y="5"/>
                    <a:pt x="36" y="5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4" y="4"/>
                    <a:pt x="33" y="4"/>
                    <a:pt x="33" y="4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0" y="3"/>
                    <a:pt x="30" y="3"/>
                    <a:pt x="29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2" y="1"/>
                    <a:pt x="17" y="0"/>
                    <a:pt x="1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68" y="84"/>
                    <a:pt x="68" y="84"/>
                    <a:pt x="68" y="84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65" y="18"/>
                    <a:pt x="63" y="17"/>
                    <a:pt x="61" y="16"/>
                  </a:cubicBezTo>
                  <a:cubicBezTo>
                    <a:pt x="53" y="12"/>
                    <a:pt x="49" y="10"/>
                    <a:pt x="42" y="7"/>
                  </a:cubicBezTo>
                  <a:close/>
                  <a:moveTo>
                    <a:pt x="58" y="40"/>
                  </a:moveTo>
                  <a:cubicBezTo>
                    <a:pt x="24" y="43"/>
                    <a:pt x="24" y="43"/>
                    <a:pt x="24" y="43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58" y="20"/>
                    <a:pt x="58" y="20"/>
                    <a:pt x="58" y="20"/>
                  </a:cubicBezTo>
                  <a:lnTo>
                    <a:pt x="5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0" name="Freeform 39"/>
          <p:cNvSpPr/>
          <p:nvPr/>
        </p:nvSpPr>
        <p:spPr bwMode="auto">
          <a:xfrm>
            <a:off x="1386509" y="5685388"/>
            <a:ext cx="432000" cy="432000"/>
          </a:xfrm>
          <a:custGeom>
            <a:avLst/>
            <a:gdLst>
              <a:gd name="T0" fmla="*/ 323 w 334"/>
              <a:gd name="T1" fmla="*/ 10 h 333"/>
              <a:gd name="T2" fmla="*/ 266 w 334"/>
              <a:gd name="T3" fmla="*/ 29 h 333"/>
              <a:gd name="T4" fmla="*/ 224 w 334"/>
              <a:gd name="T5" fmla="*/ 71 h 333"/>
              <a:gd name="T6" fmla="*/ 31 w 334"/>
              <a:gd name="T7" fmla="*/ 71 h 333"/>
              <a:gd name="T8" fmla="*/ 22 w 334"/>
              <a:gd name="T9" fmla="*/ 79 h 333"/>
              <a:gd name="T10" fmla="*/ 28 w 334"/>
              <a:gd name="T11" fmla="*/ 90 h 333"/>
              <a:gd name="T12" fmla="*/ 155 w 334"/>
              <a:gd name="T13" fmla="*/ 140 h 333"/>
              <a:gd name="T14" fmla="*/ 77 w 334"/>
              <a:gd name="T15" fmla="*/ 218 h 333"/>
              <a:gd name="T16" fmla="*/ 3 w 334"/>
              <a:gd name="T17" fmla="*/ 218 h 333"/>
              <a:gd name="T18" fmla="*/ 0 w 334"/>
              <a:gd name="T19" fmla="*/ 221 h 333"/>
              <a:gd name="T20" fmla="*/ 2 w 334"/>
              <a:gd name="T21" fmla="*/ 225 h 333"/>
              <a:gd name="T22" fmla="*/ 64 w 334"/>
              <a:gd name="T23" fmla="*/ 249 h 333"/>
              <a:gd name="T24" fmla="*/ 66 w 334"/>
              <a:gd name="T25" fmla="*/ 254 h 333"/>
              <a:gd name="T26" fmla="*/ 63 w 334"/>
              <a:gd name="T27" fmla="*/ 256 h 333"/>
              <a:gd name="T28" fmla="*/ 63 w 334"/>
              <a:gd name="T29" fmla="*/ 270 h 333"/>
              <a:gd name="T30" fmla="*/ 77 w 334"/>
              <a:gd name="T31" fmla="*/ 270 h 333"/>
              <a:gd name="T32" fmla="*/ 79 w 334"/>
              <a:gd name="T33" fmla="*/ 268 h 333"/>
              <a:gd name="T34" fmla="*/ 84 w 334"/>
              <a:gd name="T35" fmla="*/ 269 h 333"/>
              <a:gd name="T36" fmla="*/ 108 w 334"/>
              <a:gd name="T37" fmla="*/ 331 h 333"/>
              <a:gd name="T38" fmla="*/ 112 w 334"/>
              <a:gd name="T39" fmla="*/ 333 h 333"/>
              <a:gd name="T40" fmla="*/ 113 w 334"/>
              <a:gd name="T41" fmla="*/ 332 h 333"/>
              <a:gd name="T42" fmla="*/ 114 w 334"/>
              <a:gd name="T43" fmla="*/ 329 h 333"/>
              <a:gd name="T44" fmla="*/ 114 w 334"/>
              <a:gd name="T45" fmla="*/ 257 h 333"/>
              <a:gd name="T46" fmla="*/ 194 w 334"/>
              <a:gd name="T47" fmla="*/ 178 h 333"/>
              <a:gd name="T48" fmla="*/ 244 w 334"/>
              <a:gd name="T49" fmla="*/ 306 h 333"/>
              <a:gd name="T50" fmla="*/ 254 w 334"/>
              <a:gd name="T51" fmla="*/ 312 h 333"/>
              <a:gd name="T52" fmla="*/ 259 w 334"/>
              <a:gd name="T53" fmla="*/ 309 h 333"/>
              <a:gd name="T54" fmla="*/ 262 w 334"/>
              <a:gd name="T55" fmla="*/ 302 h 333"/>
              <a:gd name="T56" fmla="*/ 262 w 334"/>
              <a:gd name="T57" fmla="*/ 110 h 333"/>
              <a:gd name="T58" fmla="*/ 304 w 334"/>
              <a:gd name="T59" fmla="*/ 67 h 333"/>
              <a:gd name="T60" fmla="*/ 323 w 334"/>
              <a:gd name="T61" fmla="*/ 1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34" h="333">
                <a:moveTo>
                  <a:pt x="323" y="10"/>
                </a:moveTo>
                <a:cubicBezTo>
                  <a:pt x="312" y="0"/>
                  <a:pt x="277" y="19"/>
                  <a:pt x="266" y="29"/>
                </a:cubicBezTo>
                <a:cubicBezTo>
                  <a:pt x="224" y="71"/>
                  <a:pt x="224" y="71"/>
                  <a:pt x="224" y="71"/>
                </a:cubicBezTo>
                <a:cubicBezTo>
                  <a:pt x="31" y="71"/>
                  <a:pt x="31" y="71"/>
                  <a:pt x="31" y="71"/>
                </a:cubicBezTo>
                <a:cubicBezTo>
                  <a:pt x="27" y="71"/>
                  <a:pt x="23" y="75"/>
                  <a:pt x="22" y="79"/>
                </a:cubicBezTo>
                <a:cubicBezTo>
                  <a:pt x="21" y="84"/>
                  <a:pt x="23" y="88"/>
                  <a:pt x="28" y="90"/>
                </a:cubicBezTo>
                <a:cubicBezTo>
                  <a:pt x="155" y="140"/>
                  <a:pt x="155" y="140"/>
                  <a:pt x="155" y="140"/>
                </a:cubicBezTo>
                <a:cubicBezTo>
                  <a:pt x="77" y="218"/>
                  <a:pt x="77" y="218"/>
                  <a:pt x="77" y="218"/>
                </a:cubicBezTo>
                <a:cubicBezTo>
                  <a:pt x="3" y="218"/>
                  <a:pt x="3" y="218"/>
                  <a:pt x="3" y="218"/>
                </a:cubicBezTo>
                <a:cubicBezTo>
                  <a:pt x="2" y="218"/>
                  <a:pt x="0" y="219"/>
                  <a:pt x="0" y="221"/>
                </a:cubicBezTo>
                <a:cubicBezTo>
                  <a:pt x="0" y="222"/>
                  <a:pt x="0" y="224"/>
                  <a:pt x="2" y="225"/>
                </a:cubicBezTo>
                <a:cubicBezTo>
                  <a:pt x="64" y="249"/>
                  <a:pt x="64" y="249"/>
                  <a:pt x="64" y="249"/>
                </a:cubicBezTo>
                <a:cubicBezTo>
                  <a:pt x="64" y="251"/>
                  <a:pt x="65" y="252"/>
                  <a:pt x="66" y="254"/>
                </a:cubicBezTo>
                <a:cubicBezTo>
                  <a:pt x="63" y="256"/>
                  <a:pt x="63" y="256"/>
                  <a:pt x="63" y="256"/>
                </a:cubicBezTo>
                <a:cubicBezTo>
                  <a:pt x="59" y="260"/>
                  <a:pt x="59" y="267"/>
                  <a:pt x="63" y="270"/>
                </a:cubicBezTo>
                <a:cubicBezTo>
                  <a:pt x="67" y="274"/>
                  <a:pt x="73" y="274"/>
                  <a:pt x="77" y="270"/>
                </a:cubicBezTo>
                <a:cubicBezTo>
                  <a:pt x="79" y="268"/>
                  <a:pt x="79" y="268"/>
                  <a:pt x="79" y="268"/>
                </a:cubicBezTo>
                <a:cubicBezTo>
                  <a:pt x="81" y="268"/>
                  <a:pt x="83" y="269"/>
                  <a:pt x="84" y="269"/>
                </a:cubicBezTo>
                <a:cubicBezTo>
                  <a:pt x="108" y="331"/>
                  <a:pt x="108" y="331"/>
                  <a:pt x="108" y="331"/>
                </a:cubicBezTo>
                <a:cubicBezTo>
                  <a:pt x="109" y="332"/>
                  <a:pt x="110" y="333"/>
                  <a:pt x="112" y="333"/>
                </a:cubicBezTo>
                <a:cubicBezTo>
                  <a:pt x="112" y="333"/>
                  <a:pt x="113" y="332"/>
                  <a:pt x="113" y="332"/>
                </a:cubicBezTo>
                <a:cubicBezTo>
                  <a:pt x="114" y="331"/>
                  <a:pt x="114" y="330"/>
                  <a:pt x="114" y="329"/>
                </a:cubicBezTo>
                <a:cubicBezTo>
                  <a:pt x="114" y="257"/>
                  <a:pt x="114" y="257"/>
                  <a:pt x="114" y="257"/>
                </a:cubicBezTo>
                <a:cubicBezTo>
                  <a:pt x="194" y="178"/>
                  <a:pt x="194" y="178"/>
                  <a:pt x="194" y="178"/>
                </a:cubicBezTo>
                <a:cubicBezTo>
                  <a:pt x="244" y="306"/>
                  <a:pt x="244" y="306"/>
                  <a:pt x="244" y="306"/>
                </a:cubicBezTo>
                <a:cubicBezTo>
                  <a:pt x="245" y="310"/>
                  <a:pt x="250" y="312"/>
                  <a:pt x="254" y="312"/>
                </a:cubicBezTo>
                <a:cubicBezTo>
                  <a:pt x="256" y="311"/>
                  <a:pt x="258" y="310"/>
                  <a:pt x="259" y="309"/>
                </a:cubicBezTo>
                <a:cubicBezTo>
                  <a:pt x="261" y="307"/>
                  <a:pt x="262" y="305"/>
                  <a:pt x="262" y="302"/>
                </a:cubicBezTo>
                <a:cubicBezTo>
                  <a:pt x="262" y="110"/>
                  <a:pt x="262" y="110"/>
                  <a:pt x="262" y="110"/>
                </a:cubicBezTo>
                <a:cubicBezTo>
                  <a:pt x="304" y="67"/>
                  <a:pt x="304" y="67"/>
                  <a:pt x="304" y="67"/>
                </a:cubicBezTo>
                <a:cubicBezTo>
                  <a:pt x="315" y="57"/>
                  <a:pt x="334" y="21"/>
                  <a:pt x="323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 descr="捕获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8005" y="1903730"/>
            <a:ext cx="9164320" cy="43319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目录</a:t>
            </a:r>
            <a:endParaRPr lang="zh-CN" altLang="en-US" dirty="0"/>
          </a:p>
        </p:txBody>
      </p:sp>
      <p:sp>
        <p:nvSpPr>
          <p:cNvPr id="19" name="椭圆 18"/>
          <p:cNvSpPr>
            <a:spLocks noChangeAspect="1"/>
          </p:cNvSpPr>
          <p:nvPr/>
        </p:nvSpPr>
        <p:spPr>
          <a:xfrm>
            <a:off x="2240804" y="2436125"/>
            <a:ext cx="720000" cy="720000"/>
          </a:xfrm>
          <a:prstGeom prst="ellipse">
            <a:avLst/>
          </a:prstGeom>
          <a:solidFill>
            <a:srgbClr val="EA4E34"/>
          </a:solidFill>
          <a:ln>
            <a:solidFill>
              <a:srgbClr val="EA4E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>
            <a:spLocks noChangeAspect="1"/>
          </p:cNvSpPr>
          <p:nvPr/>
        </p:nvSpPr>
        <p:spPr>
          <a:xfrm>
            <a:off x="2240804" y="3787125"/>
            <a:ext cx="720000" cy="720000"/>
          </a:xfrm>
          <a:prstGeom prst="ellipse">
            <a:avLst/>
          </a:prstGeom>
          <a:solidFill>
            <a:srgbClr val="EA4E34"/>
          </a:solidFill>
          <a:ln>
            <a:solidFill>
              <a:srgbClr val="EA4E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>
            <a:spLocks noChangeAspect="1"/>
          </p:cNvSpPr>
          <p:nvPr/>
        </p:nvSpPr>
        <p:spPr>
          <a:xfrm>
            <a:off x="2240804" y="5138125"/>
            <a:ext cx="720000" cy="720000"/>
          </a:xfrm>
          <a:prstGeom prst="ellipse">
            <a:avLst/>
          </a:prstGeom>
          <a:solidFill>
            <a:srgbClr val="EA4E34"/>
          </a:solidFill>
          <a:ln>
            <a:solidFill>
              <a:srgbClr val="EA4E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>
            <a:spLocks noChangeAspect="1"/>
          </p:cNvSpPr>
          <p:nvPr/>
        </p:nvSpPr>
        <p:spPr>
          <a:xfrm>
            <a:off x="7497016" y="2436125"/>
            <a:ext cx="720000" cy="720000"/>
          </a:xfrm>
          <a:prstGeom prst="ellipse">
            <a:avLst/>
          </a:prstGeom>
          <a:solidFill>
            <a:srgbClr val="EA4E34"/>
          </a:solidFill>
          <a:ln>
            <a:solidFill>
              <a:srgbClr val="EA4E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>
            <a:spLocks noChangeAspect="1"/>
          </p:cNvSpPr>
          <p:nvPr/>
        </p:nvSpPr>
        <p:spPr>
          <a:xfrm>
            <a:off x="7497016" y="3787125"/>
            <a:ext cx="720000" cy="720000"/>
          </a:xfrm>
          <a:prstGeom prst="ellipse">
            <a:avLst/>
          </a:prstGeom>
          <a:solidFill>
            <a:srgbClr val="EA4E34"/>
          </a:solidFill>
          <a:ln>
            <a:solidFill>
              <a:srgbClr val="EA4E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>
            <a:spLocks noChangeAspect="1"/>
          </p:cNvSpPr>
          <p:nvPr/>
        </p:nvSpPr>
        <p:spPr>
          <a:xfrm>
            <a:off x="7497016" y="5138125"/>
            <a:ext cx="720000" cy="720000"/>
          </a:xfrm>
          <a:prstGeom prst="ellipse">
            <a:avLst/>
          </a:prstGeom>
          <a:solidFill>
            <a:srgbClr val="EA4E34"/>
          </a:solidFill>
          <a:ln>
            <a:solidFill>
              <a:srgbClr val="EA4E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3032641" y="243145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EA4E34"/>
                </a:solidFill>
              </a:rPr>
              <a:t>简介</a:t>
            </a:r>
            <a:endParaRPr lang="zh-CN" altLang="en-US" sz="1600" dirty="0">
              <a:solidFill>
                <a:srgbClr val="EA4E34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032641" y="305686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EA4E34"/>
                </a:solidFill>
              </a:rPr>
              <a:t>目标客户</a:t>
            </a:r>
            <a:endParaRPr lang="zh-CN" altLang="en-US" sz="1600" dirty="0">
              <a:solidFill>
                <a:srgbClr val="EA4E34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032641" y="368227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EA4E34"/>
                </a:solidFill>
              </a:rPr>
              <a:t>产品服务</a:t>
            </a:r>
            <a:endParaRPr lang="zh-CN" altLang="en-US" sz="1600" dirty="0">
              <a:solidFill>
                <a:srgbClr val="EA4E34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032641" y="430768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EA4E34"/>
                </a:solidFill>
              </a:rPr>
              <a:t>商业模式</a:t>
            </a:r>
            <a:endParaRPr lang="zh-CN" altLang="en-US" sz="1600" dirty="0">
              <a:solidFill>
                <a:srgbClr val="EA4E34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032641" y="530555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EA4E34"/>
                </a:solidFill>
              </a:rPr>
              <a:t>未来计划</a:t>
            </a:r>
            <a:endParaRPr lang="zh-CN" altLang="en-US" sz="1600" dirty="0">
              <a:solidFill>
                <a:srgbClr val="EA4E34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156811" y="2805457"/>
            <a:ext cx="35076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200" dirty="0">
              <a:solidFill>
                <a:srgbClr val="3C2417"/>
              </a:solidFill>
            </a:endParaRPr>
          </a:p>
        </p:txBody>
      </p:sp>
      <p:sp>
        <p:nvSpPr>
          <p:cNvPr id="42" name="Freeform 12"/>
          <p:cNvSpPr>
            <a:spLocks noChangeAspect="1" noEditPoints="1"/>
          </p:cNvSpPr>
          <p:nvPr/>
        </p:nvSpPr>
        <p:spPr bwMode="auto">
          <a:xfrm>
            <a:off x="7651463" y="5282125"/>
            <a:ext cx="411106" cy="432000"/>
          </a:xfrm>
          <a:custGeom>
            <a:avLst/>
            <a:gdLst>
              <a:gd name="T0" fmla="*/ 191 w 305"/>
              <a:gd name="T1" fmla="*/ 165 h 321"/>
              <a:gd name="T2" fmla="*/ 207 w 305"/>
              <a:gd name="T3" fmla="*/ 144 h 321"/>
              <a:gd name="T4" fmla="*/ 281 w 305"/>
              <a:gd name="T5" fmla="*/ 125 h 321"/>
              <a:gd name="T6" fmla="*/ 297 w 305"/>
              <a:gd name="T7" fmla="*/ 67 h 321"/>
              <a:gd name="T8" fmla="*/ 258 w 305"/>
              <a:gd name="T9" fmla="*/ 101 h 321"/>
              <a:gd name="T10" fmla="*/ 215 w 305"/>
              <a:gd name="T11" fmla="*/ 58 h 321"/>
              <a:gd name="T12" fmla="*/ 249 w 305"/>
              <a:gd name="T13" fmla="*/ 19 h 321"/>
              <a:gd name="T14" fmla="*/ 191 w 305"/>
              <a:gd name="T15" fmla="*/ 35 h 321"/>
              <a:gd name="T16" fmla="*/ 172 w 305"/>
              <a:gd name="T17" fmla="*/ 109 h 321"/>
              <a:gd name="T18" fmla="*/ 96 w 305"/>
              <a:gd name="T19" fmla="*/ 86 h 321"/>
              <a:gd name="T20" fmla="*/ 96 w 305"/>
              <a:gd name="T21" fmla="*/ 81 h 321"/>
              <a:gd name="T22" fmla="*/ 95 w 305"/>
              <a:gd name="T23" fmla="*/ 0 h 321"/>
              <a:gd name="T24" fmla="*/ 48 w 305"/>
              <a:gd name="T25" fmla="*/ 53 h 321"/>
              <a:gd name="T26" fmla="*/ 34 w 305"/>
              <a:gd name="T27" fmla="*/ 75 h 321"/>
              <a:gd name="T28" fmla="*/ 29 w 305"/>
              <a:gd name="T29" fmla="*/ 81 h 321"/>
              <a:gd name="T30" fmla="*/ 27 w 305"/>
              <a:gd name="T31" fmla="*/ 84 h 321"/>
              <a:gd name="T32" fmla="*/ 22 w 305"/>
              <a:gd name="T33" fmla="*/ 92 h 321"/>
              <a:gd name="T34" fmla="*/ 20 w 305"/>
              <a:gd name="T35" fmla="*/ 95 h 321"/>
              <a:gd name="T36" fmla="*/ 17 w 305"/>
              <a:gd name="T37" fmla="*/ 102 h 321"/>
              <a:gd name="T38" fmla="*/ 13 w 305"/>
              <a:gd name="T39" fmla="*/ 113 h 321"/>
              <a:gd name="T40" fmla="*/ 11 w 305"/>
              <a:gd name="T41" fmla="*/ 121 h 321"/>
              <a:gd name="T42" fmla="*/ 10 w 305"/>
              <a:gd name="T43" fmla="*/ 131 h 321"/>
              <a:gd name="T44" fmla="*/ 10 w 305"/>
              <a:gd name="T45" fmla="*/ 140 h 321"/>
              <a:gd name="T46" fmla="*/ 10 w 305"/>
              <a:gd name="T47" fmla="*/ 145 h 321"/>
              <a:gd name="T48" fmla="*/ 11 w 305"/>
              <a:gd name="T49" fmla="*/ 150 h 321"/>
              <a:gd name="T50" fmla="*/ 14 w 305"/>
              <a:gd name="T51" fmla="*/ 163 h 321"/>
              <a:gd name="T52" fmla="*/ 23 w 305"/>
              <a:gd name="T53" fmla="*/ 166 h 321"/>
              <a:gd name="T54" fmla="*/ 26 w 305"/>
              <a:gd name="T55" fmla="*/ 154 h 321"/>
              <a:gd name="T56" fmla="*/ 27 w 305"/>
              <a:gd name="T57" fmla="*/ 149 h 321"/>
              <a:gd name="T58" fmla="*/ 29 w 305"/>
              <a:gd name="T59" fmla="*/ 145 h 321"/>
              <a:gd name="T60" fmla="*/ 30 w 305"/>
              <a:gd name="T61" fmla="*/ 141 h 321"/>
              <a:gd name="T62" fmla="*/ 33 w 305"/>
              <a:gd name="T63" fmla="*/ 136 h 321"/>
              <a:gd name="T64" fmla="*/ 36 w 305"/>
              <a:gd name="T65" fmla="*/ 132 h 321"/>
              <a:gd name="T66" fmla="*/ 39 w 305"/>
              <a:gd name="T67" fmla="*/ 127 h 321"/>
              <a:gd name="T68" fmla="*/ 44 w 305"/>
              <a:gd name="T69" fmla="*/ 122 h 321"/>
              <a:gd name="T70" fmla="*/ 49 w 305"/>
              <a:gd name="T71" fmla="*/ 118 h 321"/>
              <a:gd name="T72" fmla="*/ 52 w 305"/>
              <a:gd name="T73" fmla="*/ 116 h 321"/>
              <a:gd name="T74" fmla="*/ 58 w 305"/>
              <a:gd name="T75" fmla="*/ 113 h 321"/>
              <a:gd name="T76" fmla="*/ 63 w 305"/>
              <a:gd name="T77" fmla="*/ 110 h 321"/>
              <a:gd name="T78" fmla="*/ 65 w 305"/>
              <a:gd name="T79" fmla="*/ 109 h 321"/>
              <a:gd name="T80" fmla="*/ 68 w 305"/>
              <a:gd name="T81" fmla="*/ 109 h 321"/>
              <a:gd name="T82" fmla="*/ 119 w 305"/>
              <a:gd name="T83" fmla="*/ 160 h 321"/>
              <a:gd name="T84" fmla="*/ 15 w 305"/>
              <a:gd name="T85" fmla="*/ 260 h 321"/>
              <a:gd name="T86" fmla="*/ 56 w 305"/>
              <a:gd name="T87" fmla="*/ 302 h 321"/>
              <a:gd name="T88" fmla="*/ 148 w 305"/>
              <a:gd name="T89" fmla="*/ 205 h 321"/>
              <a:gd name="T90" fmla="*/ 252 w 305"/>
              <a:gd name="T91" fmla="*/ 310 h 321"/>
              <a:gd name="T92" fmla="*/ 294 w 305"/>
              <a:gd name="T93" fmla="*/ 268 h 321"/>
              <a:gd name="T94" fmla="*/ 26 w 305"/>
              <a:gd name="T95" fmla="*/ 291 h 321"/>
              <a:gd name="T96" fmla="*/ 43 w 305"/>
              <a:gd name="T97" fmla="*/ 274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05" h="321">
                <a:moveTo>
                  <a:pt x="294" y="268"/>
                </a:moveTo>
                <a:cubicBezTo>
                  <a:pt x="191" y="165"/>
                  <a:pt x="191" y="165"/>
                  <a:pt x="191" y="165"/>
                </a:cubicBezTo>
                <a:cubicBezTo>
                  <a:pt x="190" y="164"/>
                  <a:pt x="189" y="164"/>
                  <a:pt x="188" y="163"/>
                </a:cubicBezTo>
                <a:cubicBezTo>
                  <a:pt x="207" y="144"/>
                  <a:pt x="207" y="144"/>
                  <a:pt x="207" y="144"/>
                </a:cubicBezTo>
                <a:cubicBezTo>
                  <a:pt x="207" y="143"/>
                  <a:pt x="208" y="142"/>
                  <a:pt x="209" y="141"/>
                </a:cubicBezTo>
                <a:cubicBezTo>
                  <a:pt x="233" y="150"/>
                  <a:pt x="262" y="145"/>
                  <a:pt x="281" y="125"/>
                </a:cubicBezTo>
                <a:cubicBezTo>
                  <a:pt x="295" y="111"/>
                  <a:pt x="302" y="92"/>
                  <a:pt x="301" y="72"/>
                </a:cubicBezTo>
                <a:cubicBezTo>
                  <a:pt x="300" y="69"/>
                  <a:pt x="299" y="67"/>
                  <a:pt x="297" y="67"/>
                </a:cubicBezTo>
                <a:cubicBezTo>
                  <a:pt x="295" y="66"/>
                  <a:pt x="292" y="66"/>
                  <a:pt x="291" y="68"/>
                </a:cubicBezTo>
                <a:cubicBezTo>
                  <a:pt x="258" y="101"/>
                  <a:pt x="258" y="101"/>
                  <a:pt x="258" y="101"/>
                </a:cubicBezTo>
                <a:cubicBezTo>
                  <a:pt x="224" y="92"/>
                  <a:pt x="224" y="92"/>
                  <a:pt x="224" y="92"/>
                </a:cubicBezTo>
                <a:cubicBezTo>
                  <a:pt x="215" y="58"/>
                  <a:pt x="215" y="58"/>
                  <a:pt x="215" y="58"/>
                </a:cubicBezTo>
                <a:cubicBezTo>
                  <a:pt x="248" y="25"/>
                  <a:pt x="248" y="25"/>
                  <a:pt x="248" y="25"/>
                </a:cubicBezTo>
                <a:cubicBezTo>
                  <a:pt x="249" y="24"/>
                  <a:pt x="250" y="21"/>
                  <a:pt x="249" y="19"/>
                </a:cubicBezTo>
                <a:cubicBezTo>
                  <a:pt x="248" y="17"/>
                  <a:pt x="246" y="15"/>
                  <a:pt x="244" y="15"/>
                </a:cubicBezTo>
                <a:cubicBezTo>
                  <a:pt x="224" y="14"/>
                  <a:pt x="205" y="21"/>
                  <a:pt x="191" y="35"/>
                </a:cubicBezTo>
                <a:cubicBezTo>
                  <a:pt x="171" y="54"/>
                  <a:pt x="166" y="82"/>
                  <a:pt x="175" y="107"/>
                </a:cubicBezTo>
                <a:cubicBezTo>
                  <a:pt x="174" y="107"/>
                  <a:pt x="173" y="108"/>
                  <a:pt x="172" y="109"/>
                </a:cubicBezTo>
                <a:cubicBezTo>
                  <a:pt x="145" y="135"/>
                  <a:pt x="145" y="135"/>
                  <a:pt x="145" y="135"/>
                </a:cubicBezTo>
                <a:cubicBezTo>
                  <a:pt x="96" y="86"/>
                  <a:pt x="96" y="86"/>
                  <a:pt x="96" y="86"/>
                </a:cubicBezTo>
                <a:cubicBezTo>
                  <a:pt x="96" y="85"/>
                  <a:pt x="95" y="85"/>
                  <a:pt x="94" y="84"/>
                </a:cubicBezTo>
                <a:cubicBezTo>
                  <a:pt x="95" y="83"/>
                  <a:pt x="96" y="82"/>
                  <a:pt x="96" y="81"/>
                </a:cubicBezTo>
                <a:cubicBezTo>
                  <a:pt x="106" y="83"/>
                  <a:pt x="125" y="63"/>
                  <a:pt x="141" y="47"/>
                </a:cubicBezTo>
                <a:cubicBezTo>
                  <a:pt x="95" y="0"/>
                  <a:pt x="95" y="0"/>
                  <a:pt x="95" y="0"/>
                </a:cubicBezTo>
                <a:cubicBezTo>
                  <a:pt x="74" y="21"/>
                  <a:pt x="58" y="35"/>
                  <a:pt x="60" y="45"/>
                </a:cubicBezTo>
                <a:cubicBezTo>
                  <a:pt x="55" y="48"/>
                  <a:pt x="51" y="50"/>
                  <a:pt x="48" y="53"/>
                </a:cubicBezTo>
                <a:cubicBezTo>
                  <a:pt x="42" y="60"/>
                  <a:pt x="42" y="60"/>
                  <a:pt x="42" y="60"/>
                </a:cubicBezTo>
                <a:cubicBezTo>
                  <a:pt x="37" y="64"/>
                  <a:pt x="35" y="70"/>
                  <a:pt x="34" y="75"/>
                </a:cubicBezTo>
                <a:cubicBezTo>
                  <a:pt x="33" y="76"/>
                  <a:pt x="32" y="77"/>
                  <a:pt x="32" y="78"/>
                </a:cubicBezTo>
                <a:cubicBezTo>
                  <a:pt x="29" y="81"/>
                  <a:pt x="29" y="81"/>
                  <a:pt x="29" y="81"/>
                </a:cubicBezTo>
                <a:cubicBezTo>
                  <a:pt x="29" y="81"/>
                  <a:pt x="29" y="81"/>
                  <a:pt x="29" y="81"/>
                </a:cubicBezTo>
                <a:cubicBezTo>
                  <a:pt x="27" y="84"/>
                  <a:pt x="27" y="84"/>
                  <a:pt x="27" y="84"/>
                </a:cubicBezTo>
                <a:cubicBezTo>
                  <a:pt x="25" y="86"/>
                  <a:pt x="24" y="88"/>
                  <a:pt x="23" y="90"/>
                </a:cubicBezTo>
                <a:cubicBezTo>
                  <a:pt x="23" y="91"/>
                  <a:pt x="22" y="92"/>
                  <a:pt x="22" y="92"/>
                </a:cubicBezTo>
                <a:cubicBezTo>
                  <a:pt x="22" y="92"/>
                  <a:pt x="21" y="93"/>
                  <a:pt x="21" y="93"/>
                </a:cubicBezTo>
                <a:cubicBezTo>
                  <a:pt x="20" y="95"/>
                  <a:pt x="20" y="95"/>
                  <a:pt x="20" y="95"/>
                </a:cubicBezTo>
                <a:cubicBezTo>
                  <a:pt x="19" y="97"/>
                  <a:pt x="18" y="99"/>
                  <a:pt x="17" y="102"/>
                </a:cubicBezTo>
                <a:cubicBezTo>
                  <a:pt x="17" y="102"/>
                  <a:pt x="17" y="102"/>
                  <a:pt x="17" y="102"/>
                </a:cubicBezTo>
                <a:cubicBezTo>
                  <a:pt x="15" y="105"/>
                  <a:pt x="14" y="108"/>
                  <a:pt x="13" y="111"/>
                </a:cubicBezTo>
                <a:cubicBezTo>
                  <a:pt x="13" y="113"/>
                  <a:pt x="13" y="113"/>
                  <a:pt x="13" y="113"/>
                </a:cubicBezTo>
                <a:cubicBezTo>
                  <a:pt x="12" y="114"/>
                  <a:pt x="12" y="115"/>
                  <a:pt x="12" y="117"/>
                </a:cubicBezTo>
                <a:cubicBezTo>
                  <a:pt x="11" y="121"/>
                  <a:pt x="11" y="121"/>
                  <a:pt x="11" y="121"/>
                </a:cubicBezTo>
                <a:cubicBezTo>
                  <a:pt x="10" y="124"/>
                  <a:pt x="10" y="127"/>
                  <a:pt x="10" y="129"/>
                </a:cubicBezTo>
                <a:cubicBezTo>
                  <a:pt x="10" y="131"/>
                  <a:pt x="10" y="131"/>
                  <a:pt x="10" y="131"/>
                </a:cubicBezTo>
                <a:cubicBezTo>
                  <a:pt x="9" y="133"/>
                  <a:pt x="9" y="136"/>
                  <a:pt x="9" y="138"/>
                </a:cubicBezTo>
                <a:cubicBezTo>
                  <a:pt x="10" y="139"/>
                  <a:pt x="10" y="139"/>
                  <a:pt x="10" y="140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10" y="142"/>
                  <a:pt x="10" y="143"/>
                  <a:pt x="10" y="145"/>
                </a:cubicBezTo>
                <a:cubicBezTo>
                  <a:pt x="10" y="148"/>
                  <a:pt x="10" y="148"/>
                  <a:pt x="10" y="148"/>
                </a:cubicBezTo>
                <a:cubicBezTo>
                  <a:pt x="11" y="149"/>
                  <a:pt x="11" y="150"/>
                  <a:pt x="11" y="150"/>
                </a:cubicBezTo>
                <a:cubicBezTo>
                  <a:pt x="11" y="152"/>
                  <a:pt x="11" y="153"/>
                  <a:pt x="12" y="155"/>
                </a:cubicBezTo>
                <a:cubicBezTo>
                  <a:pt x="14" y="163"/>
                  <a:pt x="14" y="163"/>
                  <a:pt x="14" y="163"/>
                </a:cubicBezTo>
                <a:cubicBezTo>
                  <a:pt x="15" y="166"/>
                  <a:pt x="17" y="167"/>
                  <a:pt x="20" y="167"/>
                </a:cubicBezTo>
                <a:cubicBezTo>
                  <a:pt x="21" y="167"/>
                  <a:pt x="22" y="166"/>
                  <a:pt x="23" y="166"/>
                </a:cubicBezTo>
                <a:cubicBezTo>
                  <a:pt x="24" y="165"/>
                  <a:pt x="25" y="164"/>
                  <a:pt x="25" y="162"/>
                </a:cubicBezTo>
                <a:cubicBezTo>
                  <a:pt x="26" y="154"/>
                  <a:pt x="26" y="154"/>
                  <a:pt x="26" y="154"/>
                </a:cubicBezTo>
                <a:cubicBezTo>
                  <a:pt x="26" y="153"/>
                  <a:pt x="27" y="152"/>
                  <a:pt x="27" y="151"/>
                </a:cubicBezTo>
                <a:cubicBezTo>
                  <a:pt x="27" y="150"/>
                  <a:pt x="27" y="150"/>
                  <a:pt x="27" y="149"/>
                </a:cubicBezTo>
                <a:cubicBezTo>
                  <a:pt x="28" y="146"/>
                  <a:pt x="28" y="146"/>
                  <a:pt x="28" y="146"/>
                </a:cubicBezTo>
                <a:cubicBezTo>
                  <a:pt x="28" y="146"/>
                  <a:pt x="29" y="145"/>
                  <a:pt x="29" y="145"/>
                </a:cubicBezTo>
                <a:cubicBezTo>
                  <a:pt x="29" y="144"/>
                  <a:pt x="29" y="144"/>
                  <a:pt x="29" y="143"/>
                </a:cubicBezTo>
                <a:cubicBezTo>
                  <a:pt x="30" y="143"/>
                  <a:pt x="30" y="142"/>
                  <a:pt x="30" y="141"/>
                </a:cubicBezTo>
                <a:cubicBezTo>
                  <a:pt x="31" y="140"/>
                  <a:pt x="31" y="139"/>
                  <a:pt x="32" y="138"/>
                </a:cubicBezTo>
                <a:cubicBezTo>
                  <a:pt x="32" y="137"/>
                  <a:pt x="33" y="136"/>
                  <a:pt x="33" y="136"/>
                </a:cubicBezTo>
                <a:cubicBezTo>
                  <a:pt x="34" y="134"/>
                  <a:pt x="35" y="133"/>
                  <a:pt x="36" y="132"/>
                </a:cubicBezTo>
                <a:cubicBezTo>
                  <a:pt x="36" y="132"/>
                  <a:pt x="36" y="132"/>
                  <a:pt x="36" y="132"/>
                </a:cubicBezTo>
                <a:cubicBezTo>
                  <a:pt x="38" y="129"/>
                  <a:pt x="38" y="129"/>
                  <a:pt x="38" y="129"/>
                </a:cubicBezTo>
                <a:cubicBezTo>
                  <a:pt x="38" y="128"/>
                  <a:pt x="39" y="128"/>
                  <a:pt x="39" y="127"/>
                </a:cubicBezTo>
                <a:cubicBezTo>
                  <a:pt x="40" y="127"/>
                  <a:pt x="40" y="126"/>
                  <a:pt x="40" y="126"/>
                </a:cubicBezTo>
                <a:cubicBezTo>
                  <a:pt x="41" y="124"/>
                  <a:pt x="43" y="123"/>
                  <a:pt x="44" y="122"/>
                </a:cubicBezTo>
                <a:cubicBezTo>
                  <a:pt x="45" y="121"/>
                  <a:pt x="45" y="121"/>
                  <a:pt x="45" y="121"/>
                </a:cubicBezTo>
                <a:cubicBezTo>
                  <a:pt x="46" y="120"/>
                  <a:pt x="47" y="119"/>
                  <a:pt x="49" y="118"/>
                </a:cubicBezTo>
                <a:cubicBezTo>
                  <a:pt x="49" y="118"/>
                  <a:pt x="50" y="118"/>
                  <a:pt x="50" y="117"/>
                </a:cubicBezTo>
                <a:cubicBezTo>
                  <a:pt x="51" y="117"/>
                  <a:pt x="51" y="116"/>
                  <a:pt x="52" y="116"/>
                </a:cubicBezTo>
                <a:cubicBezTo>
                  <a:pt x="53" y="115"/>
                  <a:pt x="54" y="115"/>
                  <a:pt x="55" y="114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60" y="111"/>
                  <a:pt x="60" y="111"/>
                  <a:pt x="60" y="111"/>
                </a:cubicBezTo>
                <a:cubicBezTo>
                  <a:pt x="61" y="111"/>
                  <a:pt x="62" y="111"/>
                  <a:pt x="63" y="110"/>
                </a:cubicBezTo>
                <a:cubicBezTo>
                  <a:pt x="63" y="110"/>
                  <a:pt x="64" y="110"/>
                  <a:pt x="64" y="110"/>
                </a:cubicBezTo>
                <a:cubicBezTo>
                  <a:pt x="65" y="110"/>
                  <a:pt x="65" y="109"/>
                  <a:pt x="65" y="109"/>
                </a:cubicBezTo>
                <a:cubicBezTo>
                  <a:pt x="66" y="109"/>
                  <a:pt x="66" y="109"/>
                  <a:pt x="67" y="109"/>
                </a:cubicBezTo>
                <a:cubicBezTo>
                  <a:pt x="68" y="109"/>
                  <a:pt x="68" y="109"/>
                  <a:pt x="68" y="109"/>
                </a:cubicBezTo>
                <a:cubicBezTo>
                  <a:pt x="68" y="110"/>
                  <a:pt x="69" y="111"/>
                  <a:pt x="70" y="112"/>
                </a:cubicBezTo>
                <a:cubicBezTo>
                  <a:pt x="119" y="160"/>
                  <a:pt x="119" y="160"/>
                  <a:pt x="119" y="160"/>
                </a:cubicBezTo>
                <a:cubicBezTo>
                  <a:pt x="15" y="260"/>
                  <a:pt x="15" y="260"/>
                  <a:pt x="15" y="260"/>
                </a:cubicBezTo>
                <a:cubicBezTo>
                  <a:pt x="15" y="260"/>
                  <a:pt x="15" y="260"/>
                  <a:pt x="15" y="260"/>
                </a:cubicBezTo>
                <a:cubicBezTo>
                  <a:pt x="2" y="273"/>
                  <a:pt x="0" y="292"/>
                  <a:pt x="13" y="305"/>
                </a:cubicBezTo>
                <a:cubicBezTo>
                  <a:pt x="26" y="318"/>
                  <a:pt x="44" y="315"/>
                  <a:pt x="56" y="302"/>
                </a:cubicBezTo>
                <a:cubicBezTo>
                  <a:pt x="57" y="302"/>
                  <a:pt x="57" y="301"/>
                  <a:pt x="57" y="301"/>
                </a:cubicBezTo>
                <a:cubicBezTo>
                  <a:pt x="148" y="205"/>
                  <a:pt x="148" y="205"/>
                  <a:pt x="148" y="205"/>
                </a:cubicBezTo>
                <a:cubicBezTo>
                  <a:pt x="149" y="206"/>
                  <a:pt x="149" y="206"/>
                  <a:pt x="150" y="207"/>
                </a:cubicBezTo>
                <a:cubicBezTo>
                  <a:pt x="252" y="310"/>
                  <a:pt x="252" y="310"/>
                  <a:pt x="252" y="310"/>
                </a:cubicBezTo>
                <a:cubicBezTo>
                  <a:pt x="264" y="321"/>
                  <a:pt x="283" y="321"/>
                  <a:pt x="294" y="310"/>
                </a:cubicBezTo>
                <a:cubicBezTo>
                  <a:pt x="305" y="298"/>
                  <a:pt x="305" y="279"/>
                  <a:pt x="294" y="268"/>
                </a:cubicBezTo>
                <a:close/>
                <a:moveTo>
                  <a:pt x="43" y="291"/>
                </a:moveTo>
                <a:cubicBezTo>
                  <a:pt x="38" y="296"/>
                  <a:pt x="31" y="296"/>
                  <a:pt x="26" y="291"/>
                </a:cubicBezTo>
                <a:cubicBezTo>
                  <a:pt x="21" y="286"/>
                  <a:pt x="21" y="279"/>
                  <a:pt x="26" y="274"/>
                </a:cubicBezTo>
                <a:cubicBezTo>
                  <a:pt x="31" y="269"/>
                  <a:pt x="38" y="269"/>
                  <a:pt x="43" y="274"/>
                </a:cubicBezTo>
                <a:cubicBezTo>
                  <a:pt x="48" y="279"/>
                  <a:pt x="48" y="286"/>
                  <a:pt x="43" y="2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4" name="Group 15"/>
          <p:cNvGrpSpPr>
            <a:grpSpLocks noChangeAspect="1"/>
          </p:cNvGrpSpPr>
          <p:nvPr/>
        </p:nvGrpSpPr>
        <p:grpSpPr bwMode="auto">
          <a:xfrm>
            <a:off x="7643382" y="3975164"/>
            <a:ext cx="432000" cy="343922"/>
            <a:chOff x="3688" y="2038"/>
            <a:chExt cx="309" cy="246"/>
          </a:xfrm>
          <a:solidFill>
            <a:schemeClr val="bg1"/>
          </a:solidFill>
        </p:grpSpPr>
        <p:sp>
          <p:nvSpPr>
            <p:cNvPr id="46" name="Freeform 16"/>
            <p:cNvSpPr/>
            <p:nvPr/>
          </p:nvSpPr>
          <p:spPr bwMode="auto">
            <a:xfrm>
              <a:off x="3770" y="2192"/>
              <a:ext cx="205" cy="75"/>
            </a:xfrm>
            <a:custGeom>
              <a:avLst/>
              <a:gdLst>
                <a:gd name="T0" fmla="*/ 83 w 85"/>
                <a:gd name="T1" fmla="*/ 18 h 31"/>
                <a:gd name="T2" fmla="*/ 74 w 85"/>
                <a:gd name="T3" fmla="*/ 3 h 31"/>
                <a:gd name="T4" fmla="*/ 71 w 85"/>
                <a:gd name="T5" fmla="*/ 0 h 31"/>
                <a:gd name="T6" fmla="*/ 13 w 85"/>
                <a:gd name="T7" fmla="*/ 0 h 31"/>
                <a:gd name="T8" fmla="*/ 11 w 85"/>
                <a:gd name="T9" fmla="*/ 3 h 31"/>
                <a:gd name="T10" fmla="*/ 2 w 85"/>
                <a:gd name="T11" fmla="*/ 18 h 31"/>
                <a:gd name="T12" fmla="*/ 1 w 85"/>
                <a:gd name="T13" fmla="*/ 19 h 31"/>
                <a:gd name="T14" fmla="*/ 1 w 85"/>
                <a:gd name="T15" fmla="*/ 28 h 31"/>
                <a:gd name="T16" fmla="*/ 7 w 85"/>
                <a:gd name="T17" fmla="*/ 31 h 31"/>
                <a:gd name="T18" fmla="*/ 12 w 85"/>
                <a:gd name="T19" fmla="*/ 31 h 31"/>
                <a:gd name="T20" fmla="*/ 30 w 85"/>
                <a:gd name="T21" fmla="*/ 31 h 31"/>
                <a:gd name="T22" fmla="*/ 54 w 85"/>
                <a:gd name="T23" fmla="*/ 31 h 31"/>
                <a:gd name="T24" fmla="*/ 73 w 85"/>
                <a:gd name="T25" fmla="*/ 31 h 31"/>
                <a:gd name="T26" fmla="*/ 78 w 85"/>
                <a:gd name="T27" fmla="*/ 31 h 31"/>
                <a:gd name="T28" fmla="*/ 83 w 85"/>
                <a:gd name="T29" fmla="*/ 28 h 31"/>
                <a:gd name="T30" fmla="*/ 83 w 85"/>
                <a:gd name="T31" fmla="*/ 19 h 31"/>
                <a:gd name="T32" fmla="*/ 83 w 85"/>
                <a:gd name="T33" fmla="*/ 1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5" h="31">
                  <a:moveTo>
                    <a:pt x="83" y="18"/>
                  </a:moveTo>
                  <a:cubicBezTo>
                    <a:pt x="81" y="15"/>
                    <a:pt x="78" y="9"/>
                    <a:pt x="74" y="3"/>
                  </a:cubicBezTo>
                  <a:cubicBezTo>
                    <a:pt x="73" y="2"/>
                    <a:pt x="72" y="1"/>
                    <a:pt x="7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1"/>
                    <a:pt x="12" y="2"/>
                    <a:pt x="11" y="3"/>
                  </a:cubicBezTo>
                  <a:cubicBezTo>
                    <a:pt x="7" y="9"/>
                    <a:pt x="3" y="15"/>
                    <a:pt x="2" y="18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21"/>
                    <a:pt x="0" y="25"/>
                    <a:pt x="1" y="28"/>
                  </a:cubicBezTo>
                  <a:cubicBezTo>
                    <a:pt x="3" y="30"/>
                    <a:pt x="4" y="31"/>
                    <a:pt x="7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73" y="31"/>
                    <a:pt x="73" y="31"/>
                    <a:pt x="73" y="31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80" y="31"/>
                    <a:pt x="82" y="30"/>
                    <a:pt x="83" y="28"/>
                  </a:cubicBezTo>
                  <a:cubicBezTo>
                    <a:pt x="85" y="25"/>
                    <a:pt x="85" y="21"/>
                    <a:pt x="83" y="19"/>
                  </a:cubicBezTo>
                  <a:lnTo>
                    <a:pt x="83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7"/>
            <p:cNvSpPr>
              <a:spLocks noEditPoints="1"/>
            </p:cNvSpPr>
            <p:nvPr/>
          </p:nvSpPr>
          <p:spPr bwMode="auto">
            <a:xfrm>
              <a:off x="3746" y="2038"/>
              <a:ext cx="251" cy="246"/>
            </a:xfrm>
            <a:custGeom>
              <a:avLst/>
              <a:gdLst>
                <a:gd name="T0" fmla="*/ 101 w 104"/>
                <a:gd name="T1" fmla="*/ 80 h 101"/>
                <a:gd name="T2" fmla="*/ 101 w 104"/>
                <a:gd name="T3" fmla="*/ 79 h 101"/>
                <a:gd name="T4" fmla="*/ 86 w 104"/>
                <a:gd name="T5" fmla="*/ 54 h 101"/>
                <a:gd name="T6" fmla="*/ 80 w 104"/>
                <a:gd name="T7" fmla="*/ 46 h 101"/>
                <a:gd name="T8" fmla="*/ 73 w 104"/>
                <a:gd name="T9" fmla="*/ 35 h 101"/>
                <a:gd name="T10" fmla="*/ 73 w 104"/>
                <a:gd name="T11" fmla="*/ 7 h 101"/>
                <a:gd name="T12" fmla="*/ 77 w 104"/>
                <a:gd name="T13" fmla="*/ 7 h 101"/>
                <a:gd name="T14" fmla="*/ 77 w 104"/>
                <a:gd name="T15" fmla="*/ 0 h 101"/>
                <a:gd name="T16" fmla="*/ 26 w 104"/>
                <a:gd name="T17" fmla="*/ 0 h 101"/>
                <a:gd name="T18" fmla="*/ 26 w 104"/>
                <a:gd name="T19" fmla="*/ 7 h 101"/>
                <a:gd name="T20" fmla="*/ 32 w 104"/>
                <a:gd name="T21" fmla="*/ 7 h 101"/>
                <a:gd name="T22" fmla="*/ 32 w 104"/>
                <a:gd name="T23" fmla="*/ 35 h 101"/>
                <a:gd name="T24" fmla="*/ 25 w 104"/>
                <a:gd name="T25" fmla="*/ 46 h 101"/>
                <a:gd name="T26" fmla="*/ 19 w 104"/>
                <a:gd name="T27" fmla="*/ 54 h 101"/>
                <a:gd name="T28" fmla="*/ 4 w 104"/>
                <a:gd name="T29" fmla="*/ 79 h 101"/>
                <a:gd name="T30" fmla="*/ 3 w 104"/>
                <a:gd name="T31" fmla="*/ 80 h 101"/>
                <a:gd name="T32" fmla="*/ 3 w 104"/>
                <a:gd name="T33" fmla="*/ 96 h 101"/>
                <a:gd name="T34" fmla="*/ 12 w 104"/>
                <a:gd name="T35" fmla="*/ 101 h 101"/>
                <a:gd name="T36" fmla="*/ 93 w 104"/>
                <a:gd name="T37" fmla="*/ 101 h 101"/>
                <a:gd name="T38" fmla="*/ 93 w 104"/>
                <a:gd name="T39" fmla="*/ 101 h 101"/>
                <a:gd name="T40" fmla="*/ 101 w 104"/>
                <a:gd name="T41" fmla="*/ 96 h 101"/>
                <a:gd name="T42" fmla="*/ 101 w 104"/>
                <a:gd name="T43" fmla="*/ 80 h 101"/>
                <a:gd name="T44" fmla="*/ 96 w 104"/>
                <a:gd name="T45" fmla="*/ 93 h 101"/>
                <a:gd name="T46" fmla="*/ 93 w 104"/>
                <a:gd name="T47" fmla="*/ 95 h 101"/>
                <a:gd name="T48" fmla="*/ 12 w 104"/>
                <a:gd name="T49" fmla="*/ 95 h 101"/>
                <a:gd name="T50" fmla="*/ 8 w 104"/>
                <a:gd name="T51" fmla="*/ 93 h 101"/>
                <a:gd name="T52" fmla="*/ 8 w 104"/>
                <a:gd name="T53" fmla="*/ 83 h 101"/>
                <a:gd name="T54" fmla="*/ 9 w 104"/>
                <a:gd name="T55" fmla="*/ 82 h 101"/>
                <a:gd name="T56" fmla="*/ 23 w 104"/>
                <a:gd name="T57" fmla="*/ 58 h 101"/>
                <a:gd name="T58" fmla="*/ 29 w 104"/>
                <a:gd name="T59" fmla="*/ 49 h 101"/>
                <a:gd name="T60" fmla="*/ 37 w 104"/>
                <a:gd name="T61" fmla="*/ 35 h 101"/>
                <a:gd name="T62" fmla="*/ 37 w 104"/>
                <a:gd name="T63" fmla="*/ 9 h 101"/>
                <a:gd name="T64" fmla="*/ 67 w 104"/>
                <a:gd name="T65" fmla="*/ 9 h 101"/>
                <a:gd name="T66" fmla="*/ 67 w 104"/>
                <a:gd name="T67" fmla="*/ 35 h 101"/>
                <a:gd name="T68" fmla="*/ 75 w 104"/>
                <a:gd name="T69" fmla="*/ 49 h 101"/>
                <a:gd name="T70" fmla="*/ 81 w 104"/>
                <a:gd name="T71" fmla="*/ 58 h 101"/>
                <a:gd name="T72" fmla="*/ 96 w 104"/>
                <a:gd name="T73" fmla="*/ 82 h 101"/>
                <a:gd name="T74" fmla="*/ 96 w 104"/>
                <a:gd name="T75" fmla="*/ 83 h 101"/>
                <a:gd name="T76" fmla="*/ 96 w 104"/>
                <a:gd name="T77" fmla="*/ 9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4" h="101">
                  <a:moveTo>
                    <a:pt x="101" y="80"/>
                  </a:moveTo>
                  <a:cubicBezTo>
                    <a:pt x="101" y="79"/>
                    <a:pt x="101" y="79"/>
                    <a:pt x="101" y="79"/>
                  </a:cubicBezTo>
                  <a:cubicBezTo>
                    <a:pt x="98" y="74"/>
                    <a:pt x="92" y="64"/>
                    <a:pt x="86" y="54"/>
                  </a:cubicBezTo>
                  <a:cubicBezTo>
                    <a:pt x="84" y="51"/>
                    <a:pt x="82" y="48"/>
                    <a:pt x="80" y="46"/>
                  </a:cubicBezTo>
                  <a:cubicBezTo>
                    <a:pt x="77" y="42"/>
                    <a:pt x="73" y="37"/>
                    <a:pt x="73" y="35"/>
                  </a:cubicBezTo>
                  <a:cubicBezTo>
                    <a:pt x="73" y="28"/>
                    <a:pt x="73" y="12"/>
                    <a:pt x="73" y="7"/>
                  </a:cubicBezTo>
                  <a:cubicBezTo>
                    <a:pt x="77" y="7"/>
                    <a:pt x="77" y="7"/>
                    <a:pt x="77" y="7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12"/>
                    <a:pt x="31" y="28"/>
                    <a:pt x="32" y="35"/>
                  </a:cubicBezTo>
                  <a:cubicBezTo>
                    <a:pt x="32" y="37"/>
                    <a:pt x="28" y="42"/>
                    <a:pt x="25" y="46"/>
                  </a:cubicBezTo>
                  <a:cubicBezTo>
                    <a:pt x="23" y="48"/>
                    <a:pt x="21" y="51"/>
                    <a:pt x="19" y="54"/>
                  </a:cubicBezTo>
                  <a:cubicBezTo>
                    <a:pt x="12" y="64"/>
                    <a:pt x="6" y="74"/>
                    <a:pt x="4" y="79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0" y="85"/>
                    <a:pt x="0" y="91"/>
                    <a:pt x="3" y="96"/>
                  </a:cubicBezTo>
                  <a:cubicBezTo>
                    <a:pt x="5" y="99"/>
                    <a:pt x="8" y="101"/>
                    <a:pt x="12" y="101"/>
                  </a:cubicBezTo>
                  <a:cubicBezTo>
                    <a:pt x="93" y="101"/>
                    <a:pt x="93" y="101"/>
                    <a:pt x="93" y="101"/>
                  </a:cubicBezTo>
                  <a:cubicBezTo>
                    <a:pt x="93" y="101"/>
                    <a:pt x="93" y="101"/>
                    <a:pt x="93" y="101"/>
                  </a:cubicBezTo>
                  <a:cubicBezTo>
                    <a:pt x="96" y="101"/>
                    <a:pt x="99" y="99"/>
                    <a:pt x="101" y="96"/>
                  </a:cubicBezTo>
                  <a:cubicBezTo>
                    <a:pt x="104" y="91"/>
                    <a:pt x="104" y="85"/>
                    <a:pt x="101" y="80"/>
                  </a:cubicBezTo>
                  <a:close/>
                  <a:moveTo>
                    <a:pt x="96" y="93"/>
                  </a:moveTo>
                  <a:cubicBezTo>
                    <a:pt x="96" y="94"/>
                    <a:pt x="94" y="95"/>
                    <a:pt x="93" y="95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0" y="95"/>
                    <a:pt x="9" y="94"/>
                    <a:pt x="8" y="93"/>
                  </a:cubicBezTo>
                  <a:cubicBezTo>
                    <a:pt x="6" y="90"/>
                    <a:pt x="6" y="86"/>
                    <a:pt x="8" y="83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11" y="77"/>
                    <a:pt x="17" y="67"/>
                    <a:pt x="23" y="58"/>
                  </a:cubicBezTo>
                  <a:cubicBezTo>
                    <a:pt x="25" y="55"/>
                    <a:pt x="28" y="52"/>
                    <a:pt x="29" y="49"/>
                  </a:cubicBezTo>
                  <a:cubicBezTo>
                    <a:pt x="35" y="42"/>
                    <a:pt x="38" y="38"/>
                    <a:pt x="37" y="35"/>
                  </a:cubicBezTo>
                  <a:cubicBezTo>
                    <a:pt x="37" y="29"/>
                    <a:pt x="37" y="15"/>
                    <a:pt x="37" y="9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7" y="15"/>
                    <a:pt x="67" y="29"/>
                    <a:pt x="67" y="35"/>
                  </a:cubicBezTo>
                  <a:cubicBezTo>
                    <a:pt x="67" y="38"/>
                    <a:pt x="70" y="42"/>
                    <a:pt x="75" y="49"/>
                  </a:cubicBezTo>
                  <a:cubicBezTo>
                    <a:pt x="77" y="52"/>
                    <a:pt x="79" y="55"/>
                    <a:pt x="81" y="58"/>
                  </a:cubicBezTo>
                  <a:cubicBezTo>
                    <a:pt x="87" y="67"/>
                    <a:pt x="93" y="77"/>
                    <a:pt x="96" y="82"/>
                  </a:cubicBezTo>
                  <a:cubicBezTo>
                    <a:pt x="96" y="83"/>
                    <a:pt x="96" y="83"/>
                    <a:pt x="96" y="83"/>
                  </a:cubicBezTo>
                  <a:cubicBezTo>
                    <a:pt x="98" y="86"/>
                    <a:pt x="98" y="90"/>
                    <a:pt x="96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8"/>
            <p:cNvSpPr/>
            <p:nvPr/>
          </p:nvSpPr>
          <p:spPr bwMode="auto">
            <a:xfrm>
              <a:off x="3688" y="2055"/>
              <a:ext cx="113" cy="227"/>
            </a:xfrm>
            <a:custGeom>
              <a:avLst/>
              <a:gdLst>
                <a:gd name="T0" fmla="*/ 45 w 47"/>
                <a:gd name="T1" fmla="*/ 1 h 93"/>
                <a:gd name="T2" fmla="*/ 45 w 47"/>
                <a:gd name="T3" fmla="*/ 0 h 93"/>
                <a:gd name="T4" fmla="*/ 0 w 47"/>
                <a:gd name="T5" fmla="*/ 0 h 93"/>
                <a:gd name="T6" fmla="*/ 0 w 47"/>
                <a:gd name="T7" fmla="*/ 12 h 93"/>
                <a:gd name="T8" fmla="*/ 6 w 47"/>
                <a:gd name="T9" fmla="*/ 12 h 93"/>
                <a:gd name="T10" fmla="*/ 6 w 47"/>
                <a:gd name="T11" fmla="*/ 77 h 93"/>
                <a:gd name="T12" fmla="*/ 24 w 47"/>
                <a:gd name="T13" fmla="*/ 93 h 93"/>
                <a:gd name="T14" fmla="*/ 26 w 47"/>
                <a:gd name="T15" fmla="*/ 93 h 93"/>
                <a:gd name="T16" fmla="*/ 22 w 47"/>
                <a:gd name="T17" fmla="*/ 89 h 93"/>
                <a:gd name="T18" fmla="*/ 21 w 47"/>
                <a:gd name="T19" fmla="*/ 87 h 93"/>
                <a:gd name="T20" fmla="*/ 12 w 47"/>
                <a:gd name="T21" fmla="*/ 77 h 93"/>
                <a:gd name="T22" fmla="*/ 12 w 47"/>
                <a:gd name="T23" fmla="*/ 12 h 93"/>
                <a:gd name="T24" fmla="*/ 35 w 47"/>
                <a:gd name="T25" fmla="*/ 12 h 93"/>
                <a:gd name="T26" fmla="*/ 35 w 47"/>
                <a:gd name="T27" fmla="*/ 51 h 93"/>
                <a:gd name="T28" fmla="*/ 37 w 47"/>
                <a:gd name="T29" fmla="*/ 48 h 93"/>
                <a:gd name="T30" fmla="*/ 41 w 47"/>
                <a:gd name="T31" fmla="*/ 43 h 93"/>
                <a:gd name="T32" fmla="*/ 41 w 47"/>
                <a:gd name="T33" fmla="*/ 12 h 93"/>
                <a:gd name="T34" fmla="*/ 47 w 47"/>
                <a:gd name="T35" fmla="*/ 12 h 93"/>
                <a:gd name="T36" fmla="*/ 47 w 47"/>
                <a:gd name="T37" fmla="*/ 1 h 93"/>
                <a:gd name="T38" fmla="*/ 45 w 47"/>
                <a:gd name="T39" fmla="*/ 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7" h="93">
                  <a:moveTo>
                    <a:pt x="45" y="1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6" y="81"/>
                    <a:pt x="9" y="93"/>
                    <a:pt x="24" y="93"/>
                  </a:cubicBezTo>
                  <a:cubicBezTo>
                    <a:pt x="25" y="93"/>
                    <a:pt x="26" y="93"/>
                    <a:pt x="26" y="93"/>
                  </a:cubicBezTo>
                  <a:cubicBezTo>
                    <a:pt x="24" y="92"/>
                    <a:pt x="23" y="91"/>
                    <a:pt x="22" y="89"/>
                  </a:cubicBezTo>
                  <a:cubicBezTo>
                    <a:pt x="21" y="88"/>
                    <a:pt x="21" y="88"/>
                    <a:pt x="21" y="87"/>
                  </a:cubicBezTo>
                  <a:cubicBezTo>
                    <a:pt x="12" y="85"/>
                    <a:pt x="12" y="77"/>
                    <a:pt x="12" y="77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0"/>
                    <a:pt x="37" y="49"/>
                    <a:pt x="37" y="48"/>
                  </a:cubicBezTo>
                  <a:cubicBezTo>
                    <a:pt x="39" y="46"/>
                    <a:pt x="40" y="44"/>
                    <a:pt x="41" y="43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"/>
                    <a:pt x="47" y="1"/>
                    <a:pt x="47" y="1"/>
                  </a:cubicBezTo>
                  <a:lnTo>
                    <a:pt x="45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9"/>
            <p:cNvSpPr/>
            <p:nvPr/>
          </p:nvSpPr>
          <p:spPr bwMode="auto">
            <a:xfrm>
              <a:off x="3729" y="2162"/>
              <a:ext cx="31" cy="93"/>
            </a:xfrm>
            <a:custGeom>
              <a:avLst/>
              <a:gdLst>
                <a:gd name="T0" fmla="*/ 0 w 13"/>
                <a:gd name="T1" fmla="*/ 33 h 38"/>
                <a:gd name="T2" fmla="*/ 3 w 13"/>
                <a:gd name="T3" fmla="*/ 38 h 38"/>
                <a:gd name="T4" fmla="*/ 5 w 13"/>
                <a:gd name="T5" fmla="*/ 30 h 38"/>
                <a:gd name="T6" fmla="*/ 5 w 13"/>
                <a:gd name="T7" fmla="*/ 28 h 38"/>
                <a:gd name="T8" fmla="*/ 13 w 13"/>
                <a:gd name="T9" fmla="*/ 15 h 38"/>
                <a:gd name="T10" fmla="*/ 13 w 13"/>
                <a:gd name="T11" fmla="*/ 0 h 38"/>
                <a:gd name="T12" fmla="*/ 0 w 13"/>
                <a:gd name="T13" fmla="*/ 0 h 38"/>
                <a:gd name="T14" fmla="*/ 0 w 13"/>
                <a:gd name="T15" fmla="*/ 3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38">
                  <a:moveTo>
                    <a:pt x="0" y="33"/>
                  </a:moveTo>
                  <a:cubicBezTo>
                    <a:pt x="0" y="34"/>
                    <a:pt x="0" y="37"/>
                    <a:pt x="3" y="38"/>
                  </a:cubicBezTo>
                  <a:cubicBezTo>
                    <a:pt x="3" y="35"/>
                    <a:pt x="3" y="32"/>
                    <a:pt x="5" y="30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7" y="26"/>
                    <a:pt x="10" y="21"/>
                    <a:pt x="13" y="15"/>
                  </a:cubicBezTo>
                  <a:cubicBezTo>
                    <a:pt x="13" y="7"/>
                    <a:pt x="13" y="0"/>
                    <a:pt x="1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32"/>
                    <a:pt x="0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3" name="Freeform 23"/>
          <p:cNvSpPr>
            <a:spLocks noChangeAspect="1"/>
          </p:cNvSpPr>
          <p:nvPr/>
        </p:nvSpPr>
        <p:spPr bwMode="auto">
          <a:xfrm>
            <a:off x="7692744" y="2580125"/>
            <a:ext cx="328544" cy="432000"/>
          </a:xfrm>
          <a:custGeom>
            <a:avLst/>
            <a:gdLst>
              <a:gd name="T0" fmla="*/ 271 w 295"/>
              <a:gd name="T1" fmla="*/ 141 h 390"/>
              <a:gd name="T2" fmla="*/ 160 w 295"/>
              <a:gd name="T3" fmla="*/ 141 h 390"/>
              <a:gd name="T4" fmla="*/ 147 w 295"/>
              <a:gd name="T5" fmla="*/ 107 h 390"/>
              <a:gd name="T6" fmla="*/ 153 w 295"/>
              <a:gd name="T7" fmla="*/ 97 h 390"/>
              <a:gd name="T8" fmla="*/ 169 w 295"/>
              <a:gd name="T9" fmla="*/ 96 h 390"/>
              <a:gd name="T10" fmla="*/ 173 w 295"/>
              <a:gd name="T11" fmla="*/ 100 h 390"/>
              <a:gd name="T12" fmla="*/ 229 w 295"/>
              <a:gd name="T13" fmla="*/ 108 h 390"/>
              <a:gd name="T14" fmla="*/ 266 w 295"/>
              <a:gd name="T15" fmla="*/ 0 h 390"/>
              <a:gd name="T16" fmla="*/ 170 w 295"/>
              <a:gd name="T17" fmla="*/ 49 h 390"/>
              <a:gd name="T18" fmla="*/ 162 w 295"/>
              <a:gd name="T19" fmla="*/ 80 h 390"/>
              <a:gd name="T20" fmla="*/ 246 w 295"/>
              <a:gd name="T21" fmla="*/ 40 h 390"/>
              <a:gd name="T22" fmla="*/ 165 w 295"/>
              <a:gd name="T23" fmla="*/ 89 h 390"/>
              <a:gd name="T24" fmla="*/ 142 w 295"/>
              <a:gd name="T25" fmla="*/ 103 h 390"/>
              <a:gd name="T26" fmla="*/ 130 w 295"/>
              <a:gd name="T27" fmla="*/ 102 h 390"/>
              <a:gd name="T28" fmla="*/ 48 w 295"/>
              <a:gd name="T29" fmla="*/ 54 h 390"/>
              <a:gd name="T30" fmla="*/ 132 w 295"/>
              <a:gd name="T31" fmla="*/ 93 h 390"/>
              <a:gd name="T32" fmla="*/ 125 w 295"/>
              <a:gd name="T33" fmla="*/ 62 h 390"/>
              <a:gd name="T34" fmla="*/ 28 w 295"/>
              <a:gd name="T35" fmla="*/ 13 h 390"/>
              <a:gd name="T36" fmla="*/ 66 w 295"/>
              <a:gd name="T37" fmla="*/ 121 h 390"/>
              <a:gd name="T38" fmla="*/ 121 w 295"/>
              <a:gd name="T39" fmla="*/ 113 h 390"/>
              <a:gd name="T40" fmla="*/ 125 w 295"/>
              <a:gd name="T41" fmla="*/ 109 h 390"/>
              <a:gd name="T42" fmla="*/ 141 w 295"/>
              <a:gd name="T43" fmla="*/ 110 h 390"/>
              <a:gd name="T44" fmla="*/ 154 w 295"/>
              <a:gd name="T45" fmla="*/ 141 h 390"/>
              <a:gd name="T46" fmla="*/ 32 w 295"/>
              <a:gd name="T47" fmla="*/ 141 h 390"/>
              <a:gd name="T48" fmla="*/ 14 w 295"/>
              <a:gd name="T49" fmla="*/ 158 h 390"/>
              <a:gd name="T50" fmla="*/ 14 w 295"/>
              <a:gd name="T51" fmla="*/ 178 h 390"/>
              <a:gd name="T52" fmla="*/ 32 w 295"/>
              <a:gd name="T53" fmla="*/ 195 h 390"/>
              <a:gd name="T54" fmla="*/ 37 w 295"/>
              <a:gd name="T55" fmla="*/ 195 h 390"/>
              <a:gd name="T56" fmla="*/ 51 w 295"/>
              <a:gd name="T57" fmla="*/ 373 h 390"/>
              <a:gd name="T58" fmla="*/ 69 w 295"/>
              <a:gd name="T59" fmla="*/ 390 h 390"/>
              <a:gd name="T60" fmla="*/ 232 w 295"/>
              <a:gd name="T61" fmla="*/ 390 h 390"/>
              <a:gd name="T62" fmla="*/ 250 w 295"/>
              <a:gd name="T63" fmla="*/ 373 h 390"/>
              <a:gd name="T64" fmla="*/ 266 w 295"/>
              <a:gd name="T65" fmla="*/ 195 h 390"/>
              <a:gd name="T66" fmla="*/ 271 w 295"/>
              <a:gd name="T67" fmla="*/ 195 h 390"/>
              <a:gd name="T68" fmla="*/ 289 w 295"/>
              <a:gd name="T69" fmla="*/ 178 h 390"/>
              <a:gd name="T70" fmla="*/ 289 w 295"/>
              <a:gd name="T71" fmla="*/ 158 h 390"/>
              <a:gd name="T72" fmla="*/ 271 w 295"/>
              <a:gd name="T73" fmla="*/ 141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95" h="390">
                <a:moveTo>
                  <a:pt x="271" y="141"/>
                </a:moveTo>
                <a:cubicBezTo>
                  <a:pt x="160" y="141"/>
                  <a:pt x="160" y="141"/>
                  <a:pt x="160" y="141"/>
                </a:cubicBezTo>
                <a:cubicBezTo>
                  <a:pt x="155" y="122"/>
                  <a:pt x="151" y="112"/>
                  <a:pt x="147" y="107"/>
                </a:cubicBezTo>
                <a:cubicBezTo>
                  <a:pt x="149" y="104"/>
                  <a:pt x="151" y="100"/>
                  <a:pt x="153" y="97"/>
                </a:cubicBezTo>
                <a:cubicBezTo>
                  <a:pt x="156" y="94"/>
                  <a:pt x="165" y="95"/>
                  <a:pt x="169" y="96"/>
                </a:cubicBezTo>
                <a:cubicBezTo>
                  <a:pt x="169" y="96"/>
                  <a:pt x="171" y="99"/>
                  <a:pt x="173" y="100"/>
                </a:cubicBezTo>
                <a:cubicBezTo>
                  <a:pt x="191" y="117"/>
                  <a:pt x="216" y="111"/>
                  <a:pt x="229" y="108"/>
                </a:cubicBezTo>
                <a:cubicBezTo>
                  <a:pt x="295" y="87"/>
                  <a:pt x="266" y="0"/>
                  <a:pt x="266" y="0"/>
                </a:cubicBezTo>
                <a:cubicBezTo>
                  <a:pt x="254" y="19"/>
                  <a:pt x="183" y="23"/>
                  <a:pt x="170" y="49"/>
                </a:cubicBezTo>
                <a:cubicBezTo>
                  <a:pt x="163" y="61"/>
                  <a:pt x="161" y="71"/>
                  <a:pt x="162" y="80"/>
                </a:cubicBezTo>
                <a:cubicBezTo>
                  <a:pt x="167" y="79"/>
                  <a:pt x="219" y="73"/>
                  <a:pt x="246" y="40"/>
                </a:cubicBezTo>
                <a:cubicBezTo>
                  <a:pt x="246" y="40"/>
                  <a:pt x="215" y="90"/>
                  <a:pt x="165" y="89"/>
                </a:cubicBezTo>
                <a:cubicBezTo>
                  <a:pt x="155" y="89"/>
                  <a:pt x="149" y="88"/>
                  <a:pt x="142" y="103"/>
                </a:cubicBezTo>
                <a:cubicBezTo>
                  <a:pt x="138" y="102"/>
                  <a:pt x="134" y="102"/>
                  <a:pt x="130" y="102"/>
                </a:cubicBezTo>
                <a:cubicBezTo>
                  <a:pt x="79" y="103"/>
                  <a:pt x="48" y="54"/>
                  <a:pt x="48" y="54"/>
                </a:cubicBezTo>
                <a:cubicBezTo>
                  <a:pt x="75" y="86"/>
                  <a:pt x="127" y="92"/>
                  <a:pt x="132" y="93"/>
                </a:cubicBezTo>
                <a:cubicBezTo>
                  <a:pt x="133" y="85"/>
                  <a:pt x="131" y="74"/>
                  <a:pt x="125" y="62"/>
                </a:cubicBezTo>
                <a:cubicBezTo>
                  <a:pt x="111" y="36"/>
                  <a:pt x="40" y="32"/>
                  <a:pt x="28" y="13"/>
                </a:cubicBezTo>
                <a:cubicBezTo>
                  <a:pt x="28" y="13"/>
                  <a:pt x="0" y="100"/>
                  <a:pt x="66" y="121"/>
                </a:cubicBezTo>
                <a:cubicBezTo>
                  <a:pt x="78" y="125"/>
                  <a:pt x="103" y="130"/>
                  <a:pt x="121" y="113"/>
                </a:cubicBezTo>
                <a:cubicBezTo>
                  <a:pt x="123" y="112"/>
                  <a:pt x="125" y="109"/>
                  <a:pt x="125" y="109"/>
                </a:cubicBezTo>
                <a:cubicBezTo>
                  <a:pt x="129" y="108"/>
                  <a:pt x="138" y="108"/>
                  <a:pt x="141" y="110"/>
                </a:cubicBezTo>
                <a:cubicBezTo>
                  <a:pt x="148" y="118"/>
                  <a:pt x="152" y="132"/>
                  <a:pt x="154" y="141"/>
                </a:cubicBezTo>
                <a:cubicBezTo>
                  <a:pt x="32" y="141"/>
                  <a:pt x="32" y="141"/>
                  <a:pt x="32" y="141"/>
                </a:cubicBezTo>
                <a:cubicBezTo>
                  <a:pt x="22" y="141"/>
                  <a:pt x="14" y="149"/>
                  <a:pt x="14" y="158"/>
                </a:cubicBezTo>
                <a:cubicBezTo>
                  <a:pt x="14" y="178"/>
                  <a:pt x="14" y="178"/>
                  <a:pt x="14" y="178"/>
                </a:cubicBezTo>
                <a:cubicBezTo>
                  <a:pt x="14" y="187"/>
                  <a:pt x="22" y="195"/>
                  <a:pt x="32" y="195"/>
                </a:cubicBezTo>
                <a:cubicBezTo>
                  <a:pt x="37" y="195"/>
                  <a:pt x="37" y="195"/>
                  <a:pt x="37" y="195"/>
                </a:cubicBezTo>
                <a:cubicBezTo>
                  <a:pt x="51" y="373"/>
                  <a:pt x="51" y="373"/>
                  <a:pt x="51" y="373"/>
                </a:cubicBezTo>
                <a:cubicBezTo>
                  <a:pt x="51" y="382"/>
                  <a:pt x="59" y="390"/>
                  <a:pt x="69" y="390"/>
                </a:cubicBezTo>
                <a:cubicBezTo>
                  <a:pt x="232" y="390"/>
                  <a:pt x="232" y="390"/>
                  <a:pt x="232" y="390"/>
                </a:cubicBezTo>
                <a:cubicBezTo>
                  <a:pt x="242" y="390"/>
                  <a:pt x="250" y="382"/>
                  <a:pt x="250" y="373"/>
                </a:cubicBezTo>
                <a:cubicBezTo>
                  <a:pt x="266" y="195"/>
                  <a:pt x="266" y="195"/>
                  <a:pt x="266" y="195"/>
                </a:cubicBezTo>
                <a:cubicBezTo>
                  <a:pt x="271" y="195"/>
                  <a:pt x="271" y="195"/>
                  <a:pt x="271" y="195"/>
                </a:cubicBezTo>
                <a:cubicBezTo>
                  <a:pt x="281" y="195"/>
                  <a:pt x="289" y="187"/>
                  <a:pt x="289" y="178"/>
                </a:cubicBezTo>
                <a:cubicBezTo>
                  <a:pt x="289" y="158"/>
                  <a:pt x="289" y="158"/>
                  <a:pt x="289" y="158"/>
                </a:cubicBezTo>
                <a:cubicBezTo>
                  <a:pt x="289" y="149"/>
                  <a:pt x="281" y="141"/>
                  <a:pt x="271" y="1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5" name="Group 26"/>
          <p:cNvGrpSpPr>
            <a:grpSpLocks noChangeAspect="1"/>
          </p:cNvGrpSpPr>
          <p:nvPr/>
        </p:nvGrpSpPr>
        <p:grpSpPr bwMode="auto">
          <a:xfrm>
            <a:off x="2433970" y="3940457"/>
            <a:ext cx="333668" cy="432000"/>
            <a:chOff x="3726" y="2004"/>
            <a:chExt cx="604" cy="782"/>
          </a:xfrm>
          <a:solidFill>
            <a:schemeClr val="bg1"/>
          </a:solidFill>
        </p:grpSpPr>
        <p:sp>
          <p:nvSpPr>
            <p:cNvPr id="57" name="Freeform 27"/>
            <p:cNvSpPr/>
            <p:nvPr/>
          </p:nvSpPr>
          <p:spPr bwMode="auto">
            <a:xfrm>
              <a:off x="3817" y="2143"/>
              <a:ext cx="373" cy="213"/>
            </a:xfrm>
            <a:custGeom>
              <a:avLst/>
              <a:gdLst>
                <a:gd name="T0" fmla="*/ 35 w 61"/>
                <a:gd name="T1" fmla="*/ 5 h 35"/>
                <a:gd name="T2" fmla="*/ 4 w 61"/>
                <a:gd name="T3" fmla="*/ 3 h 35"/>
                <a:gd name="T4" fmla="*/ 0 w 61"/>
                <a:gd name="T5" fmla="*/ 15 h 35"/>
                <a:gd name="T6" fmla="*/ 29 w 61"/>
                <a:gd name="T7" fmla="*/ 22 h 35"/>
                <a:gd name="T8" fmla="*/ 56 w 61"/>
                <a:gd name="T9" fmla="*/ 35 h 35"/>
                <a:gd name="T10" fmla="*/ 61 w 61"/>
                <a:gd name="T11" fmla="*/ 22 h 35"/>
                <a:gd name="T12" fmla="*/ 35 w 61"/>
                <a:gd name="T13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35">
                  <a:moveTo>
                    <a:pt x="35" y="5"/>
                  </a:moveTo>
                  <a:cubicBezTo>
                    <a:pt x="20" y="0"/>
                    <a:pt x="4" y="3"/>
                    <a:pt x="4" y="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13" y="15"/>
                    <a:pt x="29" y="22"/>
                  </a:cubicBezTo>
                  <a:cubicBezTo>
                    <a:pt x="45" y="28"/>
                    <a:pt x="56" y="35"/>
                    <a:pt x="56" y="35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1" y="22"/>
                    <a:pt x="49" y="10"/>
                    <a:pt x="3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28"/>
            <p:cNvSpPr>
              <a:spLocks noEditPoints="1"/>
            </p:cNvSpPr>
            <p:nvPr/>
          </p:nvSpPr>
          <p:spPr bwMode="auto">
            <a:xfrm>
              <a:off x="3726" y="2004"/>
              <a:ext cx="604" cy="443"/>
            </a:xfrm>
            <a:custGeom>
              <a:avLst/>
              <a:gdLst>
                <a:gd name="T0" fmla="*/ 99 w 99"/>
                <a:gd name="T1" fmla="*/ 46 h 73"/>
                <a:gd name="T2" fmla="*/ 95 w 99"/>
                <a:gd name="T3" fmla="*/ 41 h 73"/>
                <a:gd name="T4" fmla="*/ 95 w 99"/>
                <a:gd name="T5" fmla="*/ 39 h 73"/>
                <a:gd name="T6" fmla="*/ 89 w 99"/>
                <a:gd name="T7" fmla="*/ 33 h 73"/>
                <a:gd name="T8" fmla="*/ 88 w 99"/>
                <a:gd name="T9" fmla="*/ 33 h 73"/>
                <a:gd name="T10" fmla="*/ 58 w 99"/>
                <a:gd name="T11" fmla="*/ 0 h 73"/>
                <a:gd name="T12" fmla="*/ 0 w 99"/>
                <a:gd name="T13" fmla="*/ 12 h 73"/>
                <a:gd name="T14" fmla="*/ 15 w 99"/>
                <a:gd name="T15" fmla="*/ 26 h 73"/>
                <a:gd name="T16" fmla="*/ 16 w 99"/>
                <a:gd name="T17" fmla="*/ 24 h 73"/>
                <a:gd name="T18" fmla="*/ 50 w 99"/>
                <a:gd name="T19" fmla="*/ 25 h 73"/>
                <a:gd name="T20" fmla="*/ 79 w 99"/>
                <a:gd name="T21" fmla="*/ 44 h 73"/>
                <a:gd name="T22" fmla="*/ 78 w 99"/>
                <a:gd name="T23" fmla="*/ 49 h 73"/>
                <a:gd name="T24" fmla="*/ 90 w 99"/>
                <a:gd name="T25" fmla="*/ 47 h 73"/>
                <a:gd name="T26" fmla="*/ 84 w 99"/>
                <a:gd name="T27" fmla="*/ 63 h 73"/>
                <a:gd name="T28" fmla="*/ 81 w 99"/>
                <a:gd name="T29" fmla="*/ 62 h 73"/>
                <a:gd name="T30" fmla="*/ 78 w 99"/>
                <a:gd name="T31" fmla="*/ 70 h 73"/>
                <a:gd name="T32" fmla="*/ 84 w 99"/>
                <a:gd name="T33" fmla="*/ 68 h 73"/>
                <a:gd name="T34" fmla="*/ 88 w 99"/>
                <a:gd name="T35" fmla="*/ 73 h 73"/>
                <a:gd name="T36" fmla="*/ 90 w 99"/>
                <a:gd name="T37" fmla="*/ 65 h 73"/>
                <a:gd name="T38" fmla="*/ 87 w 99"/>
                <a:gd name="T39" fmla="*/ 64 h 73"/>
                <a:gd name="T40" fmla="*/ 93 w 99"/>
                <a:gd name="T41" fmla="*/ 47 h 73"/>
                <a:gd name="T42" fmla="*/ 99 w 99"/>
                <a:gd name="T43" fmla="*/ 46 h 73"/>
                <a:gd name="T44" fmla="*/ 93 w 99"/>
                <a:gd name="T45" fmla="*/ 37 h 73"/>
                <a:gd name="T46" fmla="*/ 93 w 99"/>
                <a:gd name="T47" fmla="*/ 38 h 73"/>
                <a:gd name="T48" fmla="*/ 90 w 99"/>
                <a:gd name="T49" fmla="*/ 36 h 73"/>
                <a:gd name="T50" fmla="*/ 93 w 99"/>
                <a:gd name="T51" fmla="*/ 37 h 73"/>
                <a:gd name="T52" fmla="*/ 92 w 99"/>
                <a:gd name="T53" fmla="*/ 44 h 73"/>
                <a:gd name="T54" fmla="*/ 89 w 99"/>
                <a:gd name="T55" fmla="*/ 45 h 73"/>
                <a:gd name="T56" fmla="*/ 88 w 99"/>
                <a:gd name="T57" fmla="*/ 42 h 73"/>
                <a:gd name="T58" fmla="*/ 91 w 99"/>
                <a:gd name="T59" fmla="*/ 40 h 73"/>
                <a:gd name="T60" fmla="*/ 92 w 99"/>
                <a:gd name="T61" fmla="*/ 4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9" h="73">
                  <a:moveTo>
                    <a:pt x="99" y="46"/>
                  </a:moveTo>
                  <a:cubicBezTo>
                    <a:pt x="95" y="41"/>
                    <a:pt x="95" y="41"/>
                    <a:pt x="95" y="41"/>
                  </a:cubicBezTo>
                  <a:cubicBezTo>
                    <a:pt x="95" y="39"/>
                    <a:pt x="95" y="39"/>
                    <a:pt x="95" y="39"/>
                  </a:cubicBezTo>
                  <a:cubicBezTo>
                    <a:pt x="95" y="39"/>
                    <a:pt x="99" y="32"/>
                    <a:pt x="89" y="33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4"/>
                    <a:pt x="34" y="20"/>
                    <a:pt x="50" y="25"/>
                  </a:cubicBezTo>
                  <a:cubicBezTo>
                    <a:pt x="66" y="31"/>
                    <a:pt x="79" y="44"/>
                    <a:pt x="79" y="44"/>
                  </a:cubicBezTo>
                  <a:cubicBezTo>
                    <a:pt x="78" y="49"/>
                    <a:pt x="78" y="49"/>
                    <a:pt x="78" y="49"/>
                  </a:cubicBezTo>
                  <a:cubicBezTo>
                    <a:pt x="90" y="47"/>
                    <a:pt x="90" y="47"/>
                    <a:pt x="90" y="47"/>
                  </a:cubicBezTo>
                  <a:cubicBezTo>
                    <a:pt x="88" y="53"/>
                    <a:pt x="85" y="61"/>
                    <a:pt x="84" y="63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84" y="68"/>
                    <a:pt x="84" y="68"/>
                    <a:pt x="84" y="68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3" y="47"/>
                    <a:pt x="93" y="47"/>
                    <a:pt x="93" y="47"/>
                  </a:cubicBezTo>
                  <a:lnTo>
                    <a:pt x="99" y="46"/>
                  </a:lnTo>
                  <a:close/>
                  <a:moveTo>
                    <a:pt x="93" y="37"/>
                  </a:moveTo>
                  <a:cubicBezTo>
                    <a:pt x="93" y="37"/>
                    <a:pt x="93" y="38"/>
                    <a:pt x="93" y="38"/>
                  </a:cubicBezTo>
                  <a:cubicBezTo>
                    <a:pt x="90" y="36"/>
                    <a:pt x="90" y="36"/>
                    <a:pt x="90" y="36"/>
                  </a:cubicBezTo>
                  <a:cubicBezTo>
                    <a:pt x="92" y="35"/>
                    <a:pt x="94" y="35"/>
                    <a:pt x="93" y="37"/>
                  </a:cubicBezTo>
                  <a:close/>
                  <a:moveTo>
                    <a:pt x="92" y="44"/>
                  </a:moveTo>
                  <a:cubicBezTo>
                    <a:pt x="92" y="45"/>
                    <a:pt x="91" y="46"/>
                    <a:pt x="89" y="45"/>
                  </a:cubicBezTo>
                  <a:cubicBezTo>
                    <a:pt x="88" y="45"/>
                    <a:pt x="87" y="43"/>
                    <a:pt x="88" y="42"/>
                  </a:cubicBezTo>
                  <a:cubicBezTo>
                    <a:pt x="88" y="41"/>
                    <a:pt x="89" y="40"/>
                    <a:pt x="91" y="40"/>
                  </a:cubicBezTo>
                  <a:cubicBezTo>
                    <a:pt x="92" y="41"/>
                    <a:pt x="93" y="42"/>
                    <a:pt x="92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29"/>
            <p:cNvSpPr>
              <a:spLocks noEditPoints="1"/>
            </p:cNvSpPr>
            <p:nvPr/>
          </p:nvSpPr>
          <p:spPr bwMode="auto">
            <a:xfrm>
              <a:off x="3738" y="2240"/>
              <a:ext cx="415" cy="546"/>
            </a:xfrm>
            <a:custGeom>
              <a:avLst/>
              <a:gdLst>
                <a:gd name="T0" fmla="*/ 42 w 68"/>
                <a:gd name="T1" fmla="*/ 7 h 90"/>
                <a:gd name="T2" fmla="*/ 13 w 68"/>
                <a:gd name="T3" fmla="*/ 10 h 90"/>
                <a:gd name="T4" fmla="*/ 12 w 68"/>
                <a:gd name="T5" fmla="*/ 9 h 90"/>
                <a:gd name="T6" fmla="*/ 40 w 68"/>
                <a:gd name="T7" fmla="*/ 6 h 90"/>
                <a:gd name="T8" fmla="*/ 39 w 68"/>
                <a:gd name="T9" fmla="*/ 6 h 90"/>
                <a:gd name="T10" fmla="*/ 12 w 68"/>
                <a:gd name="T11" fmla="*/ 9 h 90"/>
                <a:gd name="T12" fmla="*/ 11 w 68"/>
                <a:gd name="T13" fmla="*/ 8 h 90"/>
                <a:gd name="T14" fmla="*/ 37 w 68"/>
                <a:gd name="T15" fmla="*/ 5 h 90"/>
                <a:gd name="T16" fmla="*/ 36 w 68"/>
                <a:gd name="T17" fmla="*/ 5 h 90"/>
                <a:gd name="T18" fmla="*/ 10 w 68"/>
                <a:gd name="T19" fmla="*/ 8 h 90"/>
                <a:gd name="T20" fmla="*/ 9 w 68"/>
                <a:gd name="T21" fmla="*/ 7 h 90"/>
                <a:gd name="T22" fmla="*/ 34 w 68"/>
                <a:gd name="T23" fmla="*/ 4 h 90"/>
                <a:gd name="T24" fmla="*/ 33 w 68"/>
                <a:gd name="T25" fmla="*/ 4 h 90"/>
                <a:gd name="T26" fmla="*/ 8 w 68"/>
                <a:gd name="T27" fmla="*/ 7 h 90"/>
                <a:gd name="T28" fmla="*/ 7 w 68"/>
                <a:gd name="T29" fmla="*/ 6 h 90"/>
                <a:gd name="T30" fmla="*/ 31 w 68"/>
                <a:gd name="T31" fmla="*/ 3 h 90"/>
                <a:gd name="T32" fmla="*/ 29 w 68"/>
                <a:gd name="T33" fmla="*/ 3 h 90"/>
                <a:gd name="T34" fmla="*/ 6 w 68"/>
                <a:gd name="T35" fmla="*/ 5 h 90"/>
                <a:gd name="T36" fmla="*/ 5 w 68"/>
                <a:gd name="T37" fmla="*/ 4 h 90"/>
                <a:gd name="T38" fmla="*/ 7 w 68"/>
                <a:gd name="T39" fmla="*/ 4 h 90"/>
                <a:gd name="T40" fmla="*/ 27 w 68"/>
                <a:gd name="T41" fmla="*/ 2 h 90"/>
                <a:gd name="T42" fmla="*/ 14 w 68"/>
                <a:gd name="T43" fmla="*/ 0 h 90"/>
                <a:gd name="T44" fmla="*/ 0 w 68"/>
                <a:gd name="T45" fmla="*/ 2 h 90"/>
                <a:gd name="T46" fmla="*/ 0 w 68"/>
                <a:gd name="T47" fmla="*/ 3 h 90"/>
                <a:gd name="T48" fmla="*/ 0 w 68"/>
                <a:gd name="T49" fmla="*/ 5 h 90"/>
                <a:gd name="T50" fmla="*/ 0 w 68"/>
                <a:gd name="T51" fmla="*/ 82 h 90"/>
                <a:gd name="T52" fmla="*/ 11 w 68"/>
                <a:gd name="T53" fmla="*/ 90 h 90"/>
                <a:gd name="T54" fmla="*/ 11 w 68"/>
                <a:gd name="T55" fmla="*/ 90 h 90"/>
                <a:gd name="T56" fmla="*/ 68 w 68"/>
                <a:gd name="T57" fmla="*/ 84 h 90"/>
                <a:gd name="T58" fmla="*/ 68 w 68"/>
                <a:gd name="T59" fmla="*/ 19 h 90"/>
                <a:gd name="T60" fmla="*/ 61 w 68"/>
                <a:gd name="T61" fmla="*/ 16 h 90"/>
                <a:gd name="T62" fmla="*/ 42 w 68"/>
                <a:gd name="T63" fmla="*/ 7 h 90"/>
                <a:gd name="T64" fmla="*/ 58 w 68"/>
                <a:gd name="T65" fmla="*/ 40 h 90"/>
                <a:gd name="T66" fmla="*/ 24 w 68"/>
                <a:gd name="T67" fmla="*/ 43 h 90"/>
                <a:gd name="T68" fmla="*/ 24 w 68"/>
                <a:gd name="T69" fmla="*/ 24 h 90"/>
                <a:gd name="T70" fmla="*/ 58 w 68"/>
                <a:gd name="T71" fmla="*/ 20 h 90"/>
                <a:gd name="T72" fmla="*/ 58 w 68"/>
                <a:gd name="T73" fmla="*/ 4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8" h="90">
                  <a:moveTo>
                    <a:pt x="42" y="7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6"/>
                    <a:pt x="39" y="6"/>
                    <a:pt x="39" y="6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6" y="5"/>
                    <a:pt x="36" y="5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4" y="4"/>
                    <a:pt x="33" y="4"/>
                    <a:pt x="33" y="4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0" y="3"/>
                    <a:pt x="30" y="3"/>
                    <a:pt x="29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2" y="1"/>
                    <a:pt x="17" y="0"/>
                    <a:pt x="1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68" y="84"/>
                    <a:pt x="68" y="84"/>
                    <a:pt x="68" y="84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65" y="18"/>
                    <a:pt x="63" y="17"/>
                    <a:pt x="61" y="16"/>
                  </a:cubicBezTo>
                  <a:cubicBezTo>
                    <a:pt x="53" y="12"/>
                    <a:pt x="49" y="10"/>
                    <a:pt x="42" y="7"/>
                  </a:cubicBezTo>
                  <a:close/>
                  <a:moveTo>
                    <a:pt x="58" y="40"/>
                  </a:moveTo>
                  <a:cubicBezTo>
                    <a:pt x="24" y="43"/>
                    <a:pt x="24" y="43"/>
                    <a:pt x="24" y="43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58" y="20"/>
                    <a:pt x="58" y="20"/>
                    <a:pt x="58" y="20"/>
                  </a:cubicBezTo>
                  <a:lnTo>
                    <a:pt x="5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6" name="组合 65"/>
          <p:cNvGrpSpPr>
            <a:grpSpLocks noChangeAspect="1"/>
          </p:cNvGrpSpPr>
          <p:nvPr/>
        </p:nvGrpSpPr>
        <p:grpSpPr>
          <a:xfrm>
            <a:off x="2433970" y="2565415"/>
            <a:ext cx="348706" cy="432000"/>
            <a:chOff x="4993382" y="2651902"/>
            <a:chExt cx="784225" cy="971550"/>
          </a:xfrm>
          <a:solidFill>
            <a:schemeClr val="bg1"/>
          </a:solidFill>
        </p:grpSpPr>
        <p:sp>
          <p:nvSpPr>
            <p:cNvPr id="63" name="Oval 33"/>
            <p:cNvSpPr>
              <a:spLocks noChangeArrowheads="1"/>
            </p:cNvSpPr>
            <p:nvPr/>
          </p:nvSpPr>
          <p:spPr bwMode="auto">
            <a:xfrm>
              <a:off x="5217220" y="2891615"/>
              <a:ext cx="138113" cy="1508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Oval 34"/>
            <p:cNvSpPr>
              <a:spLocks noChangeArrowheads="1"/>
            </p:cNvSpPr>
            <p:nvPr/>
          </p:nvSpPr>
          <p:spPr bwMode="auto">
            <a:xfrm>
              <a:off x="5393432" y="3202765"/>
              <a:ext cx="87313" cy="936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35"/>
            <p:cNvSpPr>
              <a:spLocks noEditPoints="1"/>
            </p:cNvSpPr>
            <p:nvPr/>
          </p:nvSpPr>
          <p:spPr bwMode="auto">
            <a:xfrm>
              <a:off x="4993382" y="2651902"/>
              <a:ext cx="784225" cy="971550"/>
            </a:xfrm>
            <a:custGeom>
              <a:avLst/>
              <a:gdLst>
                <a:gd name="T0" fmla="*/ 73 w 206"/>
                <a:gd name="T1" fmla="*/ 11 h 256"/>
                <a:gd name="T2" fmla="*/ 47 w 206"/>
                <a:gd name="T3" fmla="*/ 196 h 256"/>
                <a:gd name="T4" fmla="*/ 122 w 206"/>
                <a:gd name="T5" fmla="*/ 256 h 256"/>
                <a:gd name="T6" fmla="*/ 152 w 206"/>
                <a:gd name="T7" fmla="*/ 236 h 256"/>
                <a:gd name="T8" fmla="*/ 183 w 206"/>
                <a:gd name="T9" fmla="*/ 200 h 256"/>
                <a:gd name="T10" fmla="*/ 186 w 206"/>
                <a:gd name="T11" fmla="*/ 186 h 256"/>
                <a:gd name="T12" fmla="*/ 199 w 206"/>
                <a:gd name="T13" fmla="*/ 160 h 256"/>
                <a:gd name="T14" fmla="*/ 69 w 206"/>
                <a:gd name="T15" fmla="*/ 126 h 256"/>
                <a:gd name="T16" fmla="*/ 63 w 206"/>
                <a:gd name="T17" fmla="*/ 116 h 256"/>
                <a:gd name="T18" fmla="*/ 55 w 206"/>
                <a:gd name="T19" fmla="*/ 122 h 256"/>
                <a:gd name="T20" fmla="*/ 37 w 206"/>
                <a:gd name="T21" fmla="*/ 106 h 256"/>
                <a:gd name="T22" fmla="*/ 43 w 206"/>
                <a:gd name="T23" fmla="*/ 91 h 256"/>
                <a:gd name="T24" fmla="*/ 34 w 206"/>
                <a:gd name="T25" fmla="*/ 80 h 256"/>
                <a:gd name="T26" fmla="*/ 32 w 206"/>
                <a:gd name="T27" fmla="*/ 72 h 256"/>
                <a:gd name="T28" fmla="*/ 47 w 206"/>
                <a:gd name="T29" fmla="*/ 51 h 256"/>
                <a:gd name="T30" fmla="*/ 59 w 206"/>
                <a:gd name="T31" fmla="*/ 51 h 256"/>
                <a:gd name="T32" fmla="*/ 64 w 206"/>
                <a:gd name="T33" fmla="*/ 35 h 256"/>
                <a:gd name="T34" fmla="*/ 88 w 206"/>
                <a:gd name="T35" fmla="*/ 39 h 256"/>
                <a:gd name="T36" fmla="*/ 95 w 206"/>
                <a:gd name="T37" fmla="*/ 50 h 256"/>
                <a:gd name="T38" fmla="*/ 109 w 206"/>
                <a:gd name="T39" fmla="*/ 44 h 256"/>
                <a:gd name="T40" fmla="*/ 121 w 206"/>
                <a:gd name="T41" fmla="*/ 69 h 256"/>
                <a:gd name="T42" fmla="*/ 114 w 206"/>
                <a:gd name="T43" fmla="*/ 81 h 256"/>
                <a:gd name="T44" fmla="*/ 125 w 206"/>
                <a:gd name="T45" fmla="*/ 96 h 256"/>
                <a:gd name="T46" fmla="*/ 109 w 206"/>
                <a:gd name="T47" fmla="*/ 115 h 256"/>
                <a:gd name="T48" fmla="*/ 98 w 206"/>
                <a:gd name="T49" fmla="*/ 114 h 256"/>
                <a:gd name="T50" fmla="*/ 93 w 206"/>
                <a:gd name="T51" fmla="*/ 131 h 256"/>
                <a:gd name="T52" fmla="*/ 69 w 206"/>
                <a:gd name="T53" fmla="*/ 126 h 256"/>
                <a:gd name="T54" fmla="*/ 137 w 206"/>
                <a:gd name="T55" fmla="*/ 178 h 256"/>
                <a:gd name="T56" fmla="*/ 129 w 206"/>
                <a:gd name="T57" fmla="*/ 177 h 256"/>
                <a:gd name="T58" fmla="*/ 126 w 206"/>
                <a:gd name="T59" fmla="*/ 188 h 256"/>
                <a:gd name="T60" fmla="*/ 111 w 206"/>
                <a:gd name="T61" fmla="*/ 185 h 256"/>
                <a:gd name="T62" fmla="*/ 107 w 206"/>
                <a:gd name="T63" fmla="*/ 179 h 256"/>
                <a:gd name="T64" fmla="*/ 102 w 206"/>
                <a:gd name="T65" fmla="*/ 183 h 256"/>
                <a:gd name="T66" fmla="*/ 90 w 206"/>
                <a:gd name="T67" fmla="*/ 173 h 256"/>
                <a:gd name="T68" fmla="*/ 95 w 206"/>
                <a:gd name="T69" fmla="*/ 163 h 256"/>
                <a:gd name="T70" fmla="*/ 89 w 206"/>
                <a:gd name="T71" fmla="*/ 156 h 256"/>
                <a:gd name="T72" fmla="*/ 87 w 206"/>
                <a:gd name="T73" fmla="*/ 150 h 256"/>
                <a:gd name="T74" fmla="*/ 97 w 206"/>
                <a:gd name="T75" fmla="*/ 137 h 256"/>
                <a:gd name="T76" fmla="*/ 105 w 206"/>
                <a:gd name="T77" fmla="*/ 137 h 256"/>
                <a:gd name="T78" fmla="*/ 108 w 206"/>
                <a:gd name="T79" fmla="*/ 127 h 256"/>
                <a:gd name="T80" fmla="*/ 123 w 206"/>
                <a:gd name="T81" fmla="*/ 130 h 256"/>
                <a:gd name="T82" fmla="*/ 128 w 206"/>
                <a:gd name="T83" fmla="*/ 136 h 256"/>
                <a:gd name="T84" fmla="*/ 137 w 206"/>
                <a:gd name="T85" fmla="*/ 133 h 256"/>
                <a:gd name="T86" fmla="*/ 145 w 206"/>
                <a:gd name="T87" fmla="*/ 148 h 256"/>
                <a:gd name="T88" fmla="*/ 140 w 206"/>
                <a:gd name="T89" fmla="*/ 156 h 256"/>
                <a:gd name="T90" fmla="*/ 147 w 206"/>
                <a:gd name="T91" fmla="*/ 16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6" h="256">
                  <a:moveTo>
                    <a:pt x="180" y="115"/>
                  </a:moveTo>
                  <a:cubicBezTo>
                    <a:pt x="194" y="36"/>
                    <a:pt x="137" y="0"/>
                    <a:pt x="73" y="11"/>
                  </a:cubicBezTo>
                  <a:cubicBezTo>
                    <a:pt x="9" y="22"/>
                    <a:pt x="11" y="66"/>
                    <a:pt x="7" y="86"/>
                  </a:cubicBezTo>
                  <a:cubicBezTo>
                    <a:pt x="0" y="138"/>
                    <a:pt x="47" y="196"/>
                    <a:pt x="47" y="196"/>
                  </a:cubicBezTo>
                  <a:cubicBezTo>
                    <a:pt x="45" y="256"/>
                    <a:pt x="45" y="256"/>
                    <a:pt x="45" y="256"/>
                  </a:cubicBezTo>
                  <a:cubicBezTo>
                    <a:pt x="122" y="256"/>
                    <a:pt x="122" y="256"/>
                    <a:pt x="122" y="256"/>
                  </a:cubicBezTo>
                  <a:cubicBezTo>
                    <a:pt x="128" y="228"/>
                    <a:pt x="128" y="228"/>
                    <a:pt x="128" y="228"/>
                  </a:cubicBezTo>
                  <a:cubicBezTo>
                    <a:pt x="128" y="228"/>
                    <a:pt x="132" y="235"/>
                    <a:pt x="152" y="236"/>
                  </a:cubicBezTo>
                  <a:cubicBezTo>
                    <a:pt x="172" y="238"/>
                    <a:pt x="169" y="211"/>
                    <a:pt x="169" y="211"/>
                  </a:cubicBezTo>
                  <a:cubicBezTo>
                    <a:pt x="169" y="211"/>
                    <a:pt x="183" y="204"/>
                    <a:pt x="183" y="200"/>
                  </a:cubicBezTo>
                  <a:cubicBezTo>
                    <a:pt x="183" y="195"/>
                    <a:pt x="175" y="188"/>
                    <a:pt x="175" y="188"/>
                  </a:cubicBezTo>
                  <a:cubicBezTo>
                    <a:pt x="175" y="188"/>
                    <a:pt x="183" y="190"/>
                    <a:pt x="186" y="186"/>
                  </a:cubicBezTo>
                  <a:cubicBezTo>
                    <a:pt x="190" y="182"/>
                    <a:pt x="183" y="167"/>
                    <a:pt x="183" y="167"/>
                  </a:cubicBezTo>
                  <a:cubicBezTo>
                    <a:pt x="183" y="167"/>
                    <a:pt x="193" y="167"/>
                    <a:pt x="199" y="160"/>
                  </a:cubicBezTo>
                  <a:cubicBezTo>
                    <a:pt x="206" y="152"/>
                    <a:pt x="180" y="130"/>
                    <a:pt x="180" y="115"/>
                  </a:cubicBezTo>
                  <a:close/>
                  <a:moveTo>
                    <a:pt x="69" y="126"/>
                  </a:moveTo>
                  <a:cubicBezTo>
                    <a:pt x="69" y="126"/>
                    <a:pt x="69" y="121"/>
                    <a:pt x="68" y="118"/>
                  </a:cubicBezTo>
                  <a:cubicBezTo>
                    <a:pt x="66" y="117"/>
                    <a:pt x="65" y="117"/>
                    <a:pt x="63" y="116"/>
                  </a:cubicBezTo>
                  <a:cubicBezTo>
                    <a:pt x="61" y="118"/>
                    <a:pt x="56" y="122"/>
                    <a:pt x="56" y="122"/>
                  </a:cubicBezTo>
                  <a:cubicBezTo>
                    <a:pt x="56" y="122"/>
                    <a:pt x="56" y="122"/>
                    <a:pt x="55" y="122"/>
                  </a:cubicBezTo>
                  <a:cubicBezTo>
                    <a:pt x="55" y="123"/>
                    <a:pt x="48" y="122"/>
                    <a:pt x="48" y="122"/>
                  </a:cubicBezTo>
                  <a:cubicBezTo>
                    <a:pt x="37" y="106"/>
                    <a:pt x="37" y="106"/>
                    <a:pt x="37" y="106"/>
                  </a:cubicBezTo>
                  <a:cubicBezTo>
                    <a:pt x="37" y="97"/>
                    <a:pt x="37" y="97"/>
                    <a:pt x="37" y="97"/>
                  </a:cubicBezTo>
                  <a:cubicBezTo>
                    <a:pt x="37" y="97"/>
                    <a:pt x="41" y="93"/>
                    <a:pt x="43" y="91"/>
                  </a:cubicBezTo>
                  <a:cubicBezTo>
                    <a:pt x="43" y="89"/>
                    <a:pt x="43" y="87"/>
                    <a:pt x="42" y="85"/>
                  </a:cubicBezTo>
                  <a:cubicBezTo>
                    <a:pt x="39" y="83"/>
                    <a:pt x="34" y="80"/>
                    <a:pt x="34" y="80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47" y="51"/>
                    <a:pt x="47" y="51"/>
                    <a:pt x="47" y="51"/>
                  </a:cubicBezTo>
                  <a:cubicBezTo>
                    <a:pt x="47" y="51"/>
                    <a:pt x="52" y="54"/>
                    <a:pt x="54" y="55"/>
                  </a:cubicBezTo>
                  <a:cubicBezTo>
                    <a:pt x="56" y="54"/>
                    <a:pt x="58" y="52"/>
                    <a:pt x="59" y="51"/>
                  </a:cubicBezTo>
                  <a:cubicBezTo>
                    <a:pt x="59" y="48"/>
                    <a:pt x="59" y="41"/>
                    <a:pt x="59" y="41"/>
                  </a:cubicBezTo>
                  <a:cubicBezTo>
                    <a:pt x="64" y="35"/>
                    <a:pt x="64" y="35"/>
                    <a:pt x="64" y="35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45"/>
                    <a:pt x="89" y="47"/>
                  </a:cubicBezTo>
                  <a:cubicBezTo>
                    <a:pt x="91" y="48"/>
                    <a:pt x="93" y="49"/>
                    <a:pt x="95" y="50"/>
                  </a:cubicBezTo>
                  <a:cubicBezTo>
                    <a:pt x="97" y="48"/>
                    <a:pt x="101" y="44"/>
                    <a:pt x="101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21" y="69"/>
                    <a:pt x="121" y="69"/>
                    <a:pt x="121" y="69"/>
                  </a:cubicBezTo>
                  <a:cubicBezTo>
                    <a:pt x="121" y="69"/>
                    <a:pt x="116" y="73"/>
                    <a:pt x="114" y="75"/>
                  </a:cubicBezTo>
                  <a:cubicBezTo>
                    <a:pt x="114" y="77"/>
                    <a:pt x="114" y="79"/>
                    <a:pt x="114" y="81"/>
                  </a:cubicBezTo>
                  <a:cubicBezTo>
                    <a:pt x="117" y="83"/>
                    <a:pt x="123" y="87"/>
                    <a:pt x="123" y="87"/>
                  </a:cubicBezTo>
                  <a:cubicBezTo>
                    <a:pt x="125" y="96"/>
                    <a:pt x="125" y="96"/>
                    <a:pt x="125" y="96"/>
                  </a:cubicBezTo>
                  <a:cubicBezTo>
                    <a:pt x="117" y="113"/>
                    <a:pt x="117" y="113"/>
                    <a:pt x="117" y="113"/>
                  </a:cubicBezTo>
                  <a:cubicBezTo>
                    <a:pt x="109" y="115"/>
                    <a:pt x="109" y="115"/>
                    <a:pt x="109" y="115"/>
                  </a:cubicBezTo>
                  <a:cubicBezTo>
                    <a:pt x="109" y="115"/>
                    <a:pt x="104" y="112"/>
                    <a:pt x="102" y="111"/>
                  </a:cubicBezTo>
                  <a:cubicBezTo>
                    <a:pt x="100" y="112"/>
                    <a:pt x="99" y="113"/>
                    <a:pt x="98" y="114"/>
                  </a:cubicBezTo>
                  <a:cubicBezTo>
                    <a:pt x="98" y="117"/>
                    <a:pt x="98" y="124"/>
                    <a:pt x="98" y="124"/>
                  </a:cubicBezTo>
                  <a:cubicBezTo>
                    <a:pt x="93" y="131"/>
                    <a:pt x="93" y="131"/>
                    <a:pt x="93" y="131"/>
                  </a:cubicBezTo>
                  <a:cubicBezTo>
                    <a:pt x="75" y="132"/>
                    <a:pt x="75" y="132"/>
                    <a:pt x="75" y="132"/>
                  </a:cubicBezTo>
                  <a:lnTo>
                    <a:pt x="69" y="126"/>
                  </a:lnTo>
                  <a:close/>
                  <a:moveTo>
                    <a:pt x="142" y="177"/>
                  </a:moveTo>
                  <a:cubicBezTo>
                    <a:pt x="137" y="178"/>
                    <a:pt x="137" y="178"/>
                    <a:pt x="137" y="178"/>
                  </a:cubicBezTo>
                  <a:cubicBezTo>
                    <a:pt x="137" y="178"/>
                    <a:pt x="134" y="176"/>
                    <a:pt x="132" y="176"/>
                  </a:cubicBezTo>
                  <a:cubicBezTo>
                    <a:pt x="131" y="176"/>
                    <a:pt x="130" y="177"/>
                    <a:pt x="129" y="177"/>
                  </a:cubicBezTo>
                  <a:cubicBezTo>
                    <a:pt x="130" y="180"/>
                    <a:pt x="130" y="184"/>
                    <a:pt x="130" y="184"/>
                  </a:cubicBezTo>
                  <a:cubicBezTo>
                    <a:pt x="126" y="188"/>
                    <a:pt x="126" y="188"/>
                    <a:pt x="126" y="188"/>
                  </a:cubicBezTo>
                  <a:cubicBezTo>
                    <a:pt x="115" y="189"/>
                    <a:pt x="115" y="189"/>
                    <a:pt x="115" y="189"/>
                  </a:cubicBezTo>
                  <a:cubicBezTo>
                    <a:pt x="111" y="185"/>
                    <a:pt x="111" y="185"/>
                    <a:pt x="111" y="185"/>
                  </a:cubicBezTo>
                  <a:cubicBezTo>
                    <a:pt x="111" y="185"/>
                    <a:pt x="111" y="182"/>
                    <a:pt x="111" y="180"/>
                  </a:cubicBezTo>
                  <a:cubicBezTo>
                    <a:pt x="109" y="180"/>
                    <a:pt x="108" y="179"/>
                    <a:pt x="107" y="179"/>
                  </a:cubicBezTo>
                  <a:cubicBezTo>
                    <a:pt x="106" y="180"/>
                    <a:pt x="103" y="183"/>
                    <a:pt x="103" y="183"/>
                  </a:cubicBezTo>
                  <a:cubicBezTo>
                    <a:pt x="103" y="183"/>
                    <a:pt x="103" y="183"/>
                    <a:pt x="102" y="183"/>
                  </a:cubicBezTo>
                  <a:cubicBezTo>
                    <a:pt x="102" y="183"/>
                    <a:pt x="98" y="183"/>
                    <a:pt x="98" y="183"/>
                  </a:cubicBezTo>
                  <a:cubicBezTo>
                    <a:pt x="90" y="173"/>
                    <a:pt x="90" y="173"/>
                    <a:pt x="90" y="173"/>
                  </a:cubicBezTo>
                  <a:cubicBezTo>
                    <a:pt x="90" y="167"/>
                    <a:pt x="90" y="167"/>
                    <a:pt x="90" y="167"/>
                  </a:cubicBezTo>
                  <a:cubicBezTo>
                    <a:pt x="90" y="167"/>
                    <a:pt x="93" y="164"/>
                    <a:pt x="95" y="163"/>
                  </a:cubicBezTo>
                  <a:cubicBezTo>
                    <a:pt x="94" y="162"/>
                    <a:pt x="94" y="160"/>
                    <a:pt x="94" y="159"/>
                  </a:cubicBezTo>
                  <a:cubicBezTo>
                    <a:pt x="92" y="158"/>
                    <a:pt x="89" y="156"/>
                    <a:pt x="89" y="156"/>
                  </a:cubicBezTo>
                  <a:cubicBezTo>
                    <a:pt x="87" y="151"/>
                    <a:pt x="87" y="151"/>
                    <a:pt x="87" y="151"/>
                  </a:cubicBezTo>
                  <a:cubicBezTo>
                    <a:pt x="87" y="150"/>
                    <a:pt x="87" y="150"/>
                    <a:pt x="87" y="150"/>
                  </a:cubicBezTo>
                  <a:cubicBezTo>
                    <a:pt x="92" y="139"/>
                    <a:pt x="92" y="139"/>
                    <a:pt x="92" y="139"/>
                  </a:cubicBezTo>
                  <a:cubicBezTo>
                    <a:pt x="97" y="137"/>
                    <a:pt x="97" y="137"/>
                    <a:pt x="97" y="137"/>
                  </a:cubicBezTo>
                  <a:cubicBezTo>
                    <a:pt x="97" y="137"/>
                    <a:pt x="100" y="139"/>
                    <a:pt x="102" y="140"/>
                  </a:cubicBezTo>
                  <a:cubicBezTo>
                    <a:pt x="103" y="139"/>
                    <a:pt x="104" y="138"/>
                    <a:pt x="105" y="137"/>
                  </a:cubicBezTo>
                  <a:cubicBezTo>
                    <a:pt x="105" y="135"/>
                    <a:pt x="105" y="131"/>
                    <a:pt x="105" y="131"/>
                  </a:cubicBezTo>
                  <a:cubicBezTo>
                    <a:pt x="108" y="127"/>
                    <a:pt x="108" y="127"/>
                    <a:pt x="108" y="127"/>
                  </a:cubicBezTo>
                  <a:cubicBezTo>
                    <a:pt x="120" y="126"/>
                    <a:pt x="120" y="126"/>
                    <a:pt x="120" y="126"/>
                  </a:cubicBezTo>
                  <a:cubicBezTo>
                    <a:pt x="123" y="130"/>
                    <a:pt x="123" y="130"/>
                    <a:pt x="123" y="130"/>
                  </a:cubicBezTo>
                  <a:cubicBezTo>
                    <a:pt x="123" y="130"/>
                    <a:pt x="124" y="133"/>
                    <a:pt x="124" y="135"/>
                  </a:cubicBezTo>
                  <a:cubicBezTo>
                    <a:pt x="125" y="135"/>
                    <a:pt x="127" y="136"/>
                    <a:pt x="128" y="136"/>
                  </a:cubicBezTo>
                  <a:cubicBezTo>
                    <a:pt x="129" y="135"/>
                    <a:pt x="132" y="133"/>
                    <a:pt x="132" y="133"/>
                  </a:cubicBezTo>
                  <a:cubicBezTo>
                    <a:pt x="137" y="133"/>
                    <a:pt x="137" y="133"/>
                    <a:pt x="137" y="133"/>
                  </a:cubicBezTo>
                  <a:cubicBezTo>
                    <a:pt x="145" y="143"/>
                    <a:pt x="145" y="143"/>
                    <a:pt x="145" y="143"/>
                  </a:cubicBezTo>
                  <a:cubicBezTo>
                    <a:pt x="145" y="148"/>
                    <a:pt x="145" y="148"/>
                    <a:pt x="145" y="148"/>
                  </a:cubicBezTo>
                  <a:cubicBezTo>
                    <a:pt x="145" y="148"/>
                    <a:pt x="141" y="151"/>
                    <a:pt x="140" y="153"/>
                  </a:cubicBezTo>
                  <a:cubicBezTo>
                    <a:pt x="140" y="154"/>
                    <a:pt x="140" y="155"/>
                    <a:pt x="140" y="156"/>
                  </a:cubicBezTo>
                  <a:cubicBezTo>
                    <a:pt x="142" y="158"/>
                    <a:pt x="146" y="160"/>
                    <a:pt x="146" y="160"/>
                  </a:cubicBezTo>
                  <a:cubicBezTo>
                    <a:pt x="147" y="166"/>
                    <a:pt x="147" y="166"/>
                    <a:pt x="147" y="166"/>
                  </a:cubicBezTo>
                  <a:lnTo>
                    <a:pt x="142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0" name="Freeform 39"/>
          <p:cNvSpPr/>
          <p:nvPr/>
        </p:nvSpPr>
        <p:spPr bwMode="auto">
          <a:xfrm>
            <a:off x="2371269" y="5305552"/>
            <a:ext cx="432000" cy="432000"/>
          </a:xfrm>
          <a:custGeom>
            <a:avLst/>
            <a:gdLst>
              <a:gd name="T0" fmla="*/ 323 w 334"/>
              <a:gd name="T1" fmla="*/ 10 h 333"/>
              <a:gd name="T2" fmla="*/ 266 w 334"/>
              <a:gd name="T3" fmla="*/ 29 h 333"/>
              <a:gd name="T4" fmla="*/ 224 w 334"/>
              <a:gd name="T5" fmla="*/ 71 h 333"/>
              <a:gd name="T6" fmla="*/ 31 w 334"/>
              <a:gd name="T7" fmla="*/ 71 h 333"/>
              <a:gd name="T8" fmla="*/ 22 w 334"/>
              <a:gd name="T9" fmla="*/ 79 h 333"/>
              <a:gd name="T10" fmla="*/ 28 w 334"/>
              <a:gd name="T11" fmla="*/ 90 h 333"/>
              <a:gd name="T12" fmla="*/ 155 w 334"/>
              <a:gd name="T13" fmla="*/ 140 h 333"/>
              <a:gd name="T14" fmla="*/ 77 w 334"/>
              <a:gd name="T15" fmla="*/ 218 h 333"/>
              <a:gd name="T16" fmla="*/ 3 w 334"/>
              <a:gd name="T17" fmla="*/ 218 h 333"/>
              <a:gd name="T18" fmla="*/ 0 w 334"/>
              <a:gd name="T19" fmla="*/ 221 h 333"/>
              <a:gd name="T20" fmla="*/ 2 w 334"/>
              <a:gd name="T21" fmla="*/ 225 h 333"/>
              <a:gd name="T22" fmla="*/ 64 w 334"/>
              <a:gd name="T23" fmla="*/ 249 h 333"/>
              <a:gd name="T24" fmla="*/ 66 w 334"/>
              <a:gd name="T25" fmla="*/ 254 h 333"/>
              <a:gd name="T26" fmla="*/ 63 w 334"/>
              <a:gd name="T27" fmla="*/ 256 h 333"/>
              <a:gd name="T28" fmla="*/ 63 w 334"/>
              <a:gd name="T29" fmla="*/ 270 h 333"/>
              <a:gd name="T30" fmla="*/ 77 w 334"/>
              <a:gd name="T31" fmla="*/ 270 h 333"/>
              <a:gd name="T32" fmla="*/ 79 w 334"/>
              <a:gd name="T33" fmla="*/ 268 h 333"/>
              <a:gd name="T34" fmla="*/ 84 w 334"/>
              <a:gd name="T35" fmla="*/ 269 h 333"/>
              <a:gd name="T36" fmla="*/ 108 w 334"/>
              <a:gd name="T37" fmla="*/ 331 h 333"/>
              <a:gd name="T38" fmla="*/ 112 w 334"/>
              <a:gd name="T39" fmla="*/ 333 h 333"/>
              <a:gd name="T40" fmla="*/ 113 w 334"/>
              <a:gd name="T41" fmla="*/ 332 h 333"/>
              <a:gd name="T42" fmla="*/ 114 w 334"/>
              <a:gd name="T43" fmla="*/ 329 h 333"/>
              <a:gd name="T44" fmla="*/ 114 w 334"/>
              <a:gd name="T45" fmla="*/ 257 h 333"/>
              <a:gd name="T46" fmla="*/ 194 w 334"/>
              <a:gd name="T47" fmla="*/ 178 h 333"/>
              <a:gd name="T48" fmla="*/ 244 w 334"/>
              <a:gd name="T49" fmla="*/ 306 h 333"/>
              <a:gd name="T50" fmla="*/ 254 w 334"/>
              <a:gd name="T51" fmla="*/ 312 h 333"/>
              <a:gd name="T52" fmla="*/ 259 w 334"/>
              <a:gd name="T53" fmla="*/ 309 h 333"/>
              <a:gd name="T54" fmla="*/ 262 w 334"/>
              <a:gd name="T55" fmla="*/ 302 h 333"/>
              <a:gd name="T56" fmla="*/ 262 w 334"/>
              <a:gd name="T57" fmla="*/ 110 h 333"/>
              <a:gd name="T58" fmla="*/ 304 w 334"/>
              <a:gd name="T59" fmla="*/ 67 h 333"/>
              <a:gd name="T60" fmla="*/ 323 w 334"/>
              <a:gd name="T61" fmla="*/ 1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34" h="333">
                <a:moveTo>
                  <a:pt x="323" y="10"/>
                </a:moveTo>
                <a:cubicBezTo>
                  <a:pt x="312" y="0"/>
                  <a:pt x="277" y="19"/>
                  <a:pt x="266" y="29"/>
                </a:cubicBezTo>
                <a:cubicBezTo>
                  <a:pt x="224" y="71"/>
                  <a:pt x="224" y="71"/>
                  <a:pt x="224" y="71"/>
                </a:cubicBezTo>
                <a:cubicBezTo>
                  <a:pt x="31" y="71"/>
                  <a:pt x="31" y="71"/>
                  <a:pt x="31" y="71"/>
                </a:cubicBezTo>
                <a:cubicBezTo>
                  <a:pt x="27" y="71"/>
                  <a:pt x="23" y="75"/>
                  <a:pt x="22" y="79"/>
                </a:cubicBezTo>
                <a:cubicBezTo>
                  <a:pt x="21" y="84"/>
                  <a:pt x="23" y="88"/>
                  <a:pt x="28" y="90"/>
                </a:cubicBezTo>
                <a:cubicBezTo>
                  <a:pt x="155" y="140"/>
                  <a:pt x="155" y="140"/>
                  <a:pt x="155" y="140"/>
                </a:cubicBezTo>
                <a:cubicBezTo>
                  <a:pt x="77" y="218"/>
                  <a:pt x="77" y="218"/>
                  <a:pt x="77" y="218"/>
                </a:cubicBezTo>
                <a:cubicBezTo>
                  <a:pt x="3" y="218"/>
                  <a:pt x="3" y="218"/>
                  <a:pt x="3" y="218"/>
                </a:cubicBezTo>
                <a:cubicBezTo>
                  <a:pt x="2" y="218"/>
                  <a:pt x="0" y="219"/>
                  <a:pt x="0" y="221"/>
                </a:cubicBezTo>
                <a:cubicBezTo>
                  <a:pt x="0" y="222"/>
                  <a:pt x="0" y="224"/>
                  <a:pt x="2" y="225"/>
                </a:cubicBezTo>
                <a:cubicBezTo>
                  <a:pt x="64" y="249"/>
                  <a:pt x="64" y="249"/>
                  <a:pt x="64" y="249"/>
                </a:cubicBezTo>
                <a:cubicBezTo>
                  <a:pt x="64" y="251"/>
                  <a:pt x="65" y="252"/>
                  <a:pt x="66" y="254"/>
                </a:cubicBezTo>
                <a:cubicBezTo>
                  <a:pt x="63" y="256"/>
                  <a:pt x="63" y="256"/>
                  <a:pt x="63" y="256"/>
                </a:cubicBezTo>
                <a:cubicBezTo>
                  <a:pt x="59" y="260"/>
                  <a:pt x="59" y="267"/>
                  <a:pt x="63" y="270"/>
                </a:cubicBezTo>
                <a:cubicBezTo>
                  <a:pt x="67" y="274"/>
                  <a:pt x="73" y="274"/>
                  <a:pt x="77" y="270"/>
                </a:cubicBezTo>
                <a:cubicBezTo>
                  <a:pt x="79" y="268"/>
                  <a:pt x="79" y="268"/>
                  <a:pt x="79" y="268"/>
                </a:cubicBezTo>
                <a:cubicBezTo>
                  <a:pt x="81" y="268"/>
                  <a:pt x="83" y="269"/>
                  <a:pt x="84" y="269"/>
                </a:cubicBezTo>
                <a:cubicBezTo>
                  <a:pt x="108" y="331"/>
                  <a:pt x="108" y="331"/>
                  <a:pt x="108" y="331"/>
                </a:cubicBezTo>
                <a:cubicBezTo>
                  <a:pt x="109" y="332"/>
                  <a:pt x="110" y="333"/>
                  <a:pt x="112" y="333"/>
                </a:cubicBezTo>
                <a:cubicBezTo>
                  <a:pt x="112" y="333"/>
                  <a:pt x="113" y="332"/>
                  <a:pt x="113" y="332"/>
                </a:cubicBezTo>
                <a:cubicBezTo>
                  <a:pt x="114" y="331"/>
                  <a:pt x="114" y="330"/>
                  <a:pt x="114" y="329"/>
                </a:cubicBezTo>
                <a:cubicBezTo>
                  <a:pt x="114" y="257"/>
                  <a:pt x="114" y="257"/>
                  <a:pt x="114" y="257"/>
                </a:cubicBezTo>
                <a:cubicBezTo>
                  <a:pt x="194" y="178"/>
                  <a:pt x="194" y="178"/>
                  <a:pt x="194" y="178"/>
                </a:cubicBezTo>
                <a:cubicBezTo>
                  <a:pt x="244" y="306"/>
                  <a:pt x="244" y="306"/>
                  <a:pt x="244" y="306"/>
                </a:cubicBezTo>
                <a:cubicBezTo>
                  <a:pt x="245" y="310"/>
                  <a:pt x="250" y="312"/>
                  <a:pt x="254" y="312"/>
                </a:cubicBezTo>
                <a:cubicBezTo>
                  <a:pt x="256" y="311"/>
                  <a:pt x="258" y="310"/>
                  <a:pt x="259" y="309"/>
                </a:cubicBezTo>
                <a:cubicBezTo>
                  <a:pt x="261" y="307"/>
                  <a:pt x="262" y="305"/>
                  <a:pt x="262" y="302"/>
                </a:cubicBezTo>
                <a:cubicBezTo>
                  <a:pt x="262" y="110"/>
                  <a:pt x="262" y="110"/>
                  <a:pt x="262" y="110"/>
                </a:cubicBezTo>
                <a:cubicBezTo>
                  <a:pt x="304" y="67"/>
                  <a:pt x="304" y="67"/>
                  <a:pt x="304" y="67"/>
                </a:cubicBezTo>
                <a:cubicBezTo>
                  <a:pt x="315" y="57"/>
                  <a:pt x="334" y="21"/>
                  <a:pt x="323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0" y="6523561"/>
            <a:ext cx="935914" cy="350099"/>
            <a:chOff x="0" y="6523561"/>
            <a:chExt cx="935914" cy="350099"/>
          </a:xfrm>
        </p:grpSpPr>
        <p:sp>
          <p:nvSpPr>
            <p:cNvPr id="2" name="矩形 1"/>
            <p:cNvSpPr/>
            <p:nvPr/>
          </p:nvSpPr>
          <p:spPr>
            <a:xfrm>
              <a:off x="0" y="6523561"/>
              <a:ext cx="935914" cy="350099"/>
            </a:xfrm>
            <a:prstGeom prst="rect">
              <a:avLst/>
            </a:prstGeom>
            <a:solidFill>
              <a:srgbClr val="EA4E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623" y="6554251"/>
              <a:ext cx="602668" cy="311579"/>
            </a:xfrm>
            <a:prstGeom prst="rect">
              <a:avLst/>
            </a:prstGeom>
          </p:spPr>
        </p:pic>
      </p:grpSp>
      <p:sp>
        <p:nvSpPr>
          <p:cNvPr id="40" name="文本框 24"/>
          <p:cNvSpPr txBox="1"/>
          <p:nvPr/>
        </p:nvSpPr>
        <p:spPr>
          <a:xfrm>
            <a:off x="8462769" y="265886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EA4E34"/>
                </a:solidFill>
              </a:rPr>
              <a:t>市场规模</a:t>
            </a:r>
            <a:endParaRPr lang="zh-CN" altLang="en-US" sz="1600" dirty="0">
              <a:solidFill>
                <a:srgbClr val="EA4E34"/>
              </a:solidFill>
            </a:endParaRPr>
          </a:p>
        </p:txBody>
      </p:sp>
      <p:sp>
        <p:nvSpPr>
          <p:cNvPr id="41" name="文本框 25"/>
          <p:cNvSpPr txBox="1"/>
          <p:nvPr/>
        </p:nvSpPr>
        <p:spPr>
          <a:xfrm>
            <a:off x="8462770" y="404425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EA4E34"/>
                </a:solidFill>
              </a:rPr>
              <a:t>竞争分析</a:t>
            </a:r>
            <a:endParaRPr lang="zh-CN" altLang="en-US" sz="1600" dirty="0">
              <a:solidFill>
                <a:srgbClr val="EA4E34"/>
              </a:solidFill>
            </a:endParaRPr>
          </a:p>
        </p:txBody>
      </p:sp>
      <p:sp>
        <p:nvSpPr>
          <p:cNvPr id="43" name="文本框 26"/>
          <p:cNvSpPr txBox="1"/>
          <p:nvPr/>
        </p:nvSpPr>
        <p:spPr>
          <a:xfrm>
            <a:off x="8462770" y="53288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EA4E34"/>
                </a:solidFill>
              </a:rPr>
              <a:t>团队介绍</a:t>
            </a:r>
            <a:endParaRPr lang="zh-CN" altLang="en-US" sz="1600" dirty="0">
              <a:solidFill>
                <a:srgbClr val="EA4E3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注册</a:t>
            </a:r>
            <a:r>
              <a:rPr lang="en-US" altLang="zh-CN" dirty="0"/>
              <a:t>/</a:t>
            </a:r>
            <a:r>
              <a:rPr lang="zh-CN" altLang="en-US" dirty="0"/>
              <a:t>登陆</a:t>
            </a:r>
            <a:endParaRPr lang="zh-CN" altLang="en-US" dirty="0"/>
          </a:p>
        </p:txBody>
      </p:sp>
      <p:sp>
        <p:nvSpPr>
          <p:cNvPr id="42" name="Freeform 12"/>
          <p:cNvSpPr>
            <a:spLocks noChangeAspect="1" noEditPoints="1"/>
          </p:cNvSpPr>
          <p:nvPr/>
        </p:nvSpPr>
        <p:spPr bwMode="auto">
          <a:xfrm>
            <a:off x="6666703" y="5661961"/>
            <a:ext cx="411106" cy="432000"/>
          </a:xfrm>
          <a:custGeom>
            <a:avLst/>
            <a:gdLst>
              <a:gd name="T0" fmla="*/ 191 w 305"/>
              <a:gd name="T1" fmla="*/ 165 h 321"/>
              <a:gd name="T2" fmla="*/ 207 w 305"/>
              <a:gd name="T3" fmla="*/ 144 h 321"/>
              <a:gd name="T4" fmla="*/ 281 w 305"/>
              <a:gd name="T5" fmla="*/ 125 h 321"/>
              <a:gd name="T6" fmla="*/ 297 w 305"/>
              <a:gd name="T7" fmla="*/ 67 h 321"/>
              <a:gd name="T8" fmla="*/ 258 w 305"/>
              <a:gd name="T9" fmla="*/ 101 h 321"/>
              <a:gd name="T10" fmla="*/ 215 w 305"/>
              <a:gd name="T11" fmla="*/ 58 h 321"/>
              <a:gd name="T12" fmla="*/ 249 w 305"/>
              <a:gd name="T13" fmla="*/ 19 h 321"/>
              <a:gd name="T14" fmla="*/ 191 w 305"/>
              <a:gd name="T15" fmla="*/ 35 h 321"/>
              <a:gd name="T16" fmla="*/ 172 w 305"/>
              <a:gd name="T17" fmla="*/ 109 h 321"/>
              <a:gd name="T18" fmla="*/ 96 w 305"/>
              <a:gd name="T19" fmla="*/ 86 h 321"/>
              <a:gd name="T20" fmla="*/ 96 w 305"/>
              <a:gd name="T21" fmla="*/ 81 h 321"/>
              <a:gd name="T22" fmla="*/ 95 w 305"/>
              <a:gd name="T23" fmla="*/ 0 h 321"/>
              <a:gd name="T24" fmla="*/ 48 w 305"/>
              <a:gd name="T25" fmla="*/ 53 h 321"/>
              <a:gd name="T26" fmla="*/ 34 w 305"/>
              <a:gd name="T27" fmla="*/ 75 h 321"/>
              <a:gd name="T28" fmla="*/ 29 w 305"/>
              <a:gd name="T29" fmla="*/ 81 h 321"/>
              <a:gd name="T30" fmla="*/ 27 w 305"/>
              <a:gd name="T31" fmla="*/ 84 h 321"/>
              <a:gd name="T32" fmla="*/ 22 w 305"/>
              <a:gd name="T33" fmla="*/ 92 h 321"/>
              <a:gd name="T34" fmla="*/ 20 w 305"/>
              <a:gd name="T35" fmla="*/ 95 h 321"/>
              <a:gd name="T36" fmla="*/ 17 w 305"/>
              <a:gd name="T37" fmla="*/ 102 h 321"/>
              <a:gd name="T38" fmla="*/ 13 w 305"/>
              <a:gd name="T39" fmla="*/ 113 h 321"/>
              <a:gd name="T40" fmla="*/ 11 w 305"/>
              <a:gd name="T41" fmla="*/ 121 h 321"/>
              <a:gd name="T42" fmla="*/ 10 w 305"/>
              <a:gd name="T43" fmla="*/ 131 h 321"/>
              <a:gd name="T44" fmla="*/ 10 w 305"/>
              <a:gd name="T45" fmla="*/ 140 h 321"/>
              <a:gd name="T46" fmla="*/ 10 w 305"/>
              <a:gd name="T47" fmla="*/ 145 h 321"/>
              <a:gd name="T48" fmla="*/ 11 w 305"/>
              <a:gd name="T49" fmla="*/ 150 h 321"/>
              <a:gd name="T50" fmla="*/ 14 w 305"/>
              <a:gd name="T51" fmla="*/ 163 h 321"/>
              <a:gd name="T52" fmla="*/ 23 w 305"/>
              <a:gd name="T53" fmla="*/ 166 h 321"/>
              <a:gd name="T54" fmla="*/ 26 w 305"/>
              <a:gd name="T55" fmla="*/ 154 h 321"/>
              <a:gd name="T56" fmla="*/ 27 w 305"/>
              <a:gd name="T57" fmla="*/ 149 h 321"/>
              <a:gd name="T58" fmla="*/ 29 w 305"/>
              <a:gd name="T59" fmla="*/ 145 h 321"/>
              <a:gd name="T60" fmla="*/ 30 w 305"/>
              <a:gd name="T61" fmla="*/ 141 h 321"/>
              <a:gd name="T62" fmla="*/ 33 w 305"/>
              <a:gd name="T63" fmla="*/ 136 h 321"/>
              <a:gd name="T64" fmla="*/ 36 w 305"/>
              <a:gd name="T65" fmla="*/ 132 h 321"/>
              <a:gd name="T66" fmla="*/ 39 w 305"/>
              <a:gd name="T67" fmla="*/ 127 h 321"/>
              <a:gd name="T68" fmla="*/ 44 w 305"/>
              <a:gd name="T69" fmla="*/ 122 h 321"/>
              <a:gd name="T70" fmla="*/ 49 w 305"/>
              <a:gd name="T71" fmla="*/ 118 h 321"/>
              <a:gd name="T72" fmla="*/ 52 w 305"/>
              <a:gd name="T73" fmla="*/ 116 h 321"/>
              <a:gd name="T74" fmla="*/ 58 w 305"/>
              <a:gd name="T75" fmla="*/ 113 h 321"/>
              <a:gd name="T76" fmla="*/ 63 w 305"/>
              <a:gd name="T77" fmla="*/ 110 h 321"/>
              <a:gd name="T78" fmla="*/ 65 w 305"/>
              <a:gd name="T79" fmla="*/ 109 h 321"/>
              <a:gd name="T80" fmla="*/ 68 w 305"/>
              <a:gd name="T81" fmla="*/ 109 h 321"/>
              <a:gd name="T82" fmla="*/ 119 w 305"/>
              <a:gd name="T83" fmla="*/ 160 h 321"/>
              <a:gd name="T84" fmla="*/ 15 w 305"/>
              <a:gd name="T85" fmla="*/ 260 h 321"/>
              <a:gd name="T86" fmla="*/ 56 w 305"/>
              <a:gd name="T87" fmla="*/ 302 h 321"/>
              <a:gd name="T88" fmla="*/ 148 w 305"/>
              <a:gd name="T89" fmla="*/ 205 h 321"/>
              <a:gd name="T90" fmla="*/ 252 w 305"/>
              <a:gd name="T91" fmla="*/ 310 h 321"/>
              <a:gd name="T92" fmla="*/ 294 w 305"/>
              <a:gd name="T93" fmla="*/ 268 h 321"/>
              <a:gd name="T94" fmla="*/ 26 w 305"/>
              <a:gd name="T95" fmla="*/ 291 h 321"/>
              <a:gd name="T96" fmla="*/ 43 w 305"/>
              <a:gd name="T97" fmla="*/ 274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05" h="321">
                <a:moveTo>
                  <a:pt x="294" y="268"/>
                </a:moveTo>
                <a:cubicBezTo>
                  <a:pt x="191" y="165"/>
                  <a:pt x="191" y="165"/>
                  <a:pt x="191" y="165"/>
                </a:cubicBezTo>
                <a:cubicBezTo>
                  <a:pt x="190" y="164"/>
                  <a:pt x="189" y="164"/>
                  <a:pt x="188" y="163"/>
                </a:cubicBezTo>
                <a:cubicBezTo>
                  <a:pt x="207" y="144"/>
                  <a:pt x="207" y="144"/>
                  <a:pt x="207" y="144"/>
                </a:cubicBezTo>
                <a:cubicBezTo>
                  <a:pt x="207" y="143"/>
                  <a:pt x="208" y="142"/>
                  <a:pt x="209" y="141"/>
                </a:cubicBezTo>
                <a:cubicBezTo>
                  <a:pt x="233" y="150"/>
                  <a:pt x="262" y="145"/>
                  <a:pt x="281" y="125"/>
                </a:cubicBezTo>
                <a:cubicBezTo>
                  <a:pt x="295" y="111"/>
                  <a:pt x="302" y="92"/>
                  <a:pt x="301" y="72"/>
                </a:cubicBezTo>
                <a:cubicBezTo>
                  <a:pt x="300" y="69"/>
                  <a:pt x="299" y="67"/>
                  <a:pt x="297" y="67"/>
                </a:cubicBezTo>
                <a:cubicBezTo>
                  <a:pt x="295" y="66"/>
                  <a:pt x="292" y="66"/>
                  <a:pt x="291" y="68"/>
                </a:cubicBezTo>
                <a:cubicBezTo>
                  <a:pt x="258" y="101"/>
                  <a:pt x="258" y="101"/>
                  <a:pt x="258" y="101"/>
                </a:cubicBezTo>
                <a:cubicBezTo>
                  <a:pt x="224" y="92"/>
                  <a:pt x="224" y="92"/>
                  <a:pt x="224" y="92"/>
                </a:cubicBezTo>
                <a:cubicBezTo>
                  <a:pt x="215" y="58"/>
                  <a:pt x="215" y="58"/>
                  <a:pt x="215" y="58"/>
                </a:cubicBezTo>
                <a:cubicBezTo>
                  <a:pt x="248" y="25"/>
                  <a:pt x="248" y="25"/>
                  <a:pt x="248" y="25"/>
                </a:cubicBezTo>
                <a:cubicBezTo>
                  <a:pt x="249" y="24"/>
                  <a:pt x="250" y="21"/>
                  <a:pt x="249" y="19"/>
                </a:cubicBezTo>
                <a:cubicBezTo>
                  <a:pt x="248" y="17"/>
                  <a:pt x="246" y="15"/>
                  <a:pt x="244" y="15"/>
                </a:cubicBezTo>
                <a:cubicBezTo>
                  <a:pt x="224" y="14"/>
                  <a:pt x="205" y="21"/>
                  <a:pt x="191" y="35"/>
                </a:cubicBezTo>
                <a:cubicBezTo>
                  <a:pt x="171" y="54"/>
                  <a:pt x="166" y="82"/>
                  <a:pt x="175" y="107"/>
                </a:cubicBezTo>
                <a:cubicBezTo>
                  <a:pt x="174" y="107"/>
                  <a:pt x="173" y="108"/>
                  <a:pt x="172" y="109"/>
                </a:cubicBezTo>
                <a:cubicBezTo>
                  <a:pt x="145" y="135"/>
                  <a:pt x="145" y="135"/>
                  <a:pt x="145" y="135"/>
                </a:cubicBezTo>
                <a:cubicBezTo>
                  <a:pt x="96" y="86"/>
                  <a:pt x="96" y="86"/>
                  <a:pt x="96" y="86"/>
                </a:cubicBezTo>
                <a:cubicBezTo>
                  <a:pt x="96" y="85"/>
                  <a:pt x="95" y="85"/>
                  <a:pt x="94" y="84"/>
                </a:cubicBezTo>
                <a:cubicBezTo>
                  <a:pt x="95" y="83"/>
                  <a:pt x="96" y="82"/>
                  <a:pt x="96" y="81"/>
                </a:cubicBezTo>
                <a:cubicBezTo>
                  <a:pt x="106" y="83"/>
                  <a:pt x="125" y="63"/>
                  <a:pt x="141" y="47"/>
                </a:cubicBezTo>
                <a:cubicBezTo>
                  <a:pt x="95" y="0"/>
                  <a:pt x="95" y="0"/>
                  <a:pt x="95" y="0"/>
                </a:cubicBezTo>
                <a:cubicBezTo>
                  <a:pt x="74" y="21"/>
                  <a:pt x="58" y="35"/>
                  <a:pt x="60" y="45"/>
                </a:cubicBezTo>
                <a:cubicBezTo>
                  <a:pt x="55" y="48"/>
                  <a:pt x="51" y="50"/>
                  <a:pt x="48" y="53"/>
                </a:cubicBezTo>
                <a:cubicBezTo>
                  <a:pt x="42" y="60"/>
                  <a:pt x="42" y="60"/>
                  <a:pt x="42" y="60"/>
                </a:cubicBezTo>
                <a:cubicBezTo>
                  <a:pt x="37" y="64"/>
                  <a:pt x="35" y="70"/>
                  <a:pt x="34" y="75"/>
                </a:cubicBezTo>
                <a:cubicBezTo>
                  <a:pt x="33" y="76"/>
                  <a:pt x="32" y="77"/>
                  <a:pt x="32" y="78"/>
                </a:cubicBezTo>
                <a:cubicBezTo>
                  <a:pt x="29" y="81"/>
                  <a:pt x="29" y="81"/>
                  <a:pt x="29" y="81"/>
                </a:cubicBezTo>
                <a:cubicBezTo>
                  <a:pt x="29" y="81"/>
                  <a:pt x="29" y="81"/>
                  <a:pt x="29" y="81"/>
                </a:cubicBezTo>
                <a:cubicBezTo>
                  <a:pt x="27" y="84"/>
                  <a:pt x="27" y="84"/>
                  <a:pt x="27" y="84"/>
                </a:cubicBezTo>
                <a:cubicBezTo>
                  <a:pt x="25" y="86"/>
                  <a:pt x="24" y="88"/>
                  <a:pt x="23" y="90"/>
                </a:cubicBezTo>
                <a:cubicBezTo>
                  <a:pt x="23" y="91"/>
                  <a:pt x="22" y="92"/>
                  <a:pt x="22" y="92"/>
                </a:cubicBezTo>
                <a:cubicBezTo>
                  <a:pt x="22" y="92"/>
                  <a:pt x="21" y="93"/>
                  <a:pt x="21" y="93"/>
                </a:cubicBezTo>
                <a:cubicBezTo>
                  <a:pt x="20" y="95"/>
                  <a:pt x="20" y="95"/>
                  <a:pt x="20" y="95"/>
                </a:cubicBezTo>
                <a:cubicBezTo>
                  <a:pt x="19" y="97"/>
                  <a:pt x="18" y="99"/>
                  <a:pt x="17" y="102"/>
                </a:cubicBezTo>
                <a:cubicBezTo>
                  <a:pt x="17" y="102"/>
                  <a:pt x="17" y="102"/>
                  <a:pt x="17" y="102"/>
                </a:cubicBezTo>
                <a:cubicBezTo>
                  <a:pt x="15" y="105"/>
                  <a:pt x="14" y="108"/>
                  <a:pt x="13" y="111"/>
                </a:cubicBezTo>
                <a:cubicBezTo>
                  <a:pt x="13" y="113"/>
                  <a:pt x="13" y="113"/>
                  <a:pt x="13" y="113"/>
                </a:cubicBezTo>
                <a:cubicBezTo>
                  <a:pt x="12" y="114"/>
                  <a:pt x="12" y="115"/>
                  <a:pt x="12" y="117"/>
                </a:cubicBezTo>
                <a:cubicBezTo>
                  <a:pt x="11" y="121"/>
                  <a:pt x="11" y="121"/>
                  <a:pt x="11" y="121"/>
                </a:cubicBezTo>
                <a:cubicBezTo>
                  <a:pt x="10" y="124"/>
                  <a:pt x="10" y="127"/>
                  <a:pt x="10" y="129"/>
                </a:cubicBezTo>
                <a:cubicBezTo>
                  <a:pt x="10" y="131"/>
                  <a:pt x="10" y="131"/>
                  <a:pt x="10" y="131"/>
                </a:cubicBezTo>
                <a:cubicBezTo>
                  <a:pt x="9" y="133"/>
                  <a:pt x="9" y="136"/>
                  <a:pt x="9" y="138"/>
                </a:cubicBezTo>
                <a:cubicBezTo>
                  <a:pt x="10" y="139"/>
                  <a:pt x="10" y="139"/>
                  <a:pt x="10" y="140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10" y="142"/>
                  <a:pt x="10" y="143"/>
                  <a:pt x="10" y="145"/>
                </a:cubicBezTo>
                <a:cubicBezTo>
                  <a:pt x="10" y="148"/>
                  <a:pt x="10" y="148"/>
                  <a:pt x="10" y="148"/>
                </a:cubicBezTo>
                <a:cubicBezTo>
                  <a:pt x="11" y="149"/>
                  <a:pt x="11" y="150"/>
                  <a:pt x="11" y="150"/>
                </a:cubicBezTo>
                <a:cubicBezTo>
                  <a:pt x="11" y="152"/>
                  <a:pt x="11" y="153"/>
                  <a:pt x="12" y="155"/>
                </a:cubicBezTo>
                <a:cubicBezTo>
                  <a:pt x="14" y="163"/>
                  <a:pt x="14" y="163"/>
                  <a:pt x="14" y="163"/>
                </a:cubicBezTo>
                <a:cubicBezTo>
                  <a:pt x="15" y="166"/>
                  <a:pt x="17" y="167"/>
                  <a:pt x="20" y="167"/>
                </a:cubicBezTo>
                <a:cubicBezTo>
                  <a:pt x="21" y="167"/>
                  <a:pt x="22" y="166"/>
                  <a:pt x="23" y="166"/>
                </a:cubicBezTo>
                <a:cubicBezTo>
                  <a:pt x="24" y="165"/>
                  <a:pt x="25" y="164"/>
                  <a:pt x="25" y="162"/>
                </a:cubicBezTo>
                <a:cubicBezTo>
                  <a:pt x="26" y="154"/>
                  <a:pt x="26" y="154"/>
                  <a:pt x="26" y="154"/>
                </a:cubicBezTo>
                <a:cubicBezTo>
                  <a:pt x="26" y="153"/>
                  <a:pt x="27" y="152"/>
                  <a:pt x="27" y="151"/>
                </a:cubicBezTo>
                <a:cubicBezTo>
                  <a:pt x="27" y="150"/>
                  <a:pt x="27" y="150"/>
                  <a:pt x="27" y="149"/>
                </a:cubicBezTo>
                <a:cubicBezTo>
                  <a:pt x="28" y="146"/>
                  <a:pt x="28" y="146"/>
                  <a:pt x="28" y="146"/>
                </a:cubicBezTo>
                <a:cubicBezTo>
                  <a:pt x="28" y="146"/>
                  <a:pt x="29" y="145"/>
                  <a:pt x="29" y="145"/>
                </a:cubicBezTo>
                <a:cubicBezTo>
                  <a:pt x="29" y="144"/>
                  <a:pt x="29" y="144"/>
                  <a:pt x="29" y="143"/>
                </a:cubicBezTo>
                <a:cubicBezTo>
                  <a:pt x="30" y="143"/>
                  <a:pt x="30" y="142"/>
                  <a:pt x="30" y="141"/>
                </a:cubicBezTo>
                <a:cubicBezTo>
                  <a:pt x="31" y="140"/>
                  <a:pt x="31" y="139"/>
                  <a:pt x="32" y="138"/>
                </a:cubicBezTo>
                <a:cubicBezTo>
                  <a:pt x="32" y="137"/>
                  <a:pt x="33" y="136"/>
                  <a:pt x="33" y="136"/>
                </a:cubicBezTo>
                <a:cubicBezTo>
                  <a:pt x="34" y="134"/>
                  <a:pt x="35" y="133"/>
                  <a:pt x="36" y="132"/>
                </a:cubicBezTo>
                <a:cubicBezTo>
                  <a:pt x="36" y="132"/>
                  <a:pt x="36" y="132"/>
                  <a:pt x="36" y="132"/>
                </a:cubicBezTo>
                <a:cubicBezTo>
                  <a:pt x="38" y="129"/>
                  <a:pt x="38" y="129"/>
                  <a:pt x="38" y="129"/>
                </a:cubicBezTo>
                <a:cubicBezTo>
                  <a:pt x="38" y="128"/>
                  <a:pt x="39" y="128"/>
                  <a:pt x="39" y="127"/>
                </a:cubicBezTo>
                <a:cubicBezTo>
                  <a:pt x="40" y="127"/>
                  <a:pt x="40" y="126"/>
                  <a:pt x="40" y="126"/>
                </a:cubicBezTo>
                <a:cubicBezTo>
                  <a:pt x="41" y="124"/>
                  <a:pt x="43" y="123"/>
                  <a:pt x="44" y="122"/>
                </a:cubicBezTo>
                <a:cubicBezTo>
                  <a:pt x="45" y="121"/>
                  <a:pt x="45" y="121"/>
                  <a:pt x="45" y="121"/>
                </a:cubicBezTo>
                <a:cubicBezTo>
                  <a:pt x="46" y="120"/>
                  <a:pt x="47" y="119"/>
                  <a:pt x="49" y="118"/>
                </a:cubicBezTo>
                <a:cubicBezTo>
                  <a:pt x="49" y="118"/>
                  <a:pt x="50" y="118"/>
                  <a:pt x="50" y="117"/>
                </a:cubicBezTo>
                <a:cubicBezTo>
                  <a:pt x="51" y="117"/>
                  <a:pt x="51" y="116"/>
                  <a:pt x="52" y="116"/>
                </a:cubicBezTo>
                <a:cubicBezTo>
                  <a:pt x="53" y="115"/>
                  <a:pt x="54" y="115"/>
                  <a:pt x="55" y="114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60" y="111"/>
                  <a:pt x="60" y="111"/>
                  <a:pt x="60" y="111"/>
                </a:cubicBezTo>
                <a:cubicBezTo>
                  <a:pt x="61" y="111"/>
                  <a:pt x="62" y="111"/>
                  <a:pt x="63" y="110"/>
                </a:cubicBezTo>
                <a:cubicBezTo>
                  <a:pt x="63" y="110"/>
                  <a:pt x="64" y="110"/>
                  <a:pt x="64" y="110"/>
                </a:cubicBezTo>
                <a:cubicBezTo>
                  <a:pt x="65" y="110"/>
                  <a:pt x="65" y="109"/>
                  <a:pt x="65" y="109"/>
                </a:cubicBezTo>
                <a:cubicBezTo>
                  <a:pt x="66" y="109"/>
                  <a:pt x="66" y="109"/>
                  <a:pt x="67" y="109"/>
                </a:cubicBezTo>
                <a:cubicBezTo>
                  <a:pt x="68" y="109"/>
                  <a:pt x="68" y="109"/>
                  <a:pt x="68" y="109"/>
                </a:cubicBezTo>
                <a:cubicBezTo>
                  <a:pt x="68" y="110"/>
                  <a:pt x="69" y="111"/>
                  <a:pt x="70" y="112"/>
                </a:cubicBezTo>
                <a:cubicBezTo>
                  <a:pt x="119" y="160"/>
                  <a:pt x="119" y="160"/>
                  <a:pt x="119" y="160"/>
                </a:cubicBezTo>
                <a:cubicBezTo>
                  <a:pt x="15" y="260"/>
                  <a:pt x="15" y="260"/>
                  <a:pt x="15" y="260"/>
                </a:cubicBezTo>
                <a:cubicBezTo>
                  <a:pt x="15" y="260"/>
                  <a:pt x="15" y="260"/>
                  <a:pt x="15" y="260"/>
                </a:cubicBezTo>
                <a:cubicBezTo>
                  <a:pt x="2" y="273"/>
                  <a:pt x="0" y="292"/>
                  <a:pt x="13" y="305"/>
                </a:cubicBezTo>
                <a:cubicBezTo>
                  <a:pt x="26" y="318"/>
                  <a:pt x="44" y="315"/>
                  <a:pt x="56" y="302"/>
                </a:cubicBezTo>
                <a:cubicBezTo>
                  <a:pt x="57" y="302"/>
                  <a:pt x="57" y="301"/>
                  <a:pt x="57" y="301"/>
                </a:cubicBezTo>
                <a:cubicBezTo>
                  <a:pt x="148" y="205"/>
                  <a:pt x="148" y="205"/>
                  <a:pt x="148" y="205"/>
                </a:cubicBezTo>
                <a:cubicBezTo>
                  <a:pt x="149" y="206"/>
                  <a:pt x="149" y="206"/>
                  <a:pt x="150" y="207"/>
                </a:cubicBezTo>
                <a:cubicBezTo>
                  <a:pt x="252" y="310"/>
                  <a:pt x="252" y="310"/>
                  <a:pt x="252" y="310"/>
                </a:cubicBezTo>
                <a:cubicBezTo>
                  <a:pt x="264" y="321"/>
                  <a:pt x="283" y="321"/>
                  <a:pt x="294" y="310"/>
                </a:cubicBezTo>
                <a:cubicBezTo>
                  <a:pt x="305" y="298"/>
                  <a:pt x="305" y="279"/>
                  <a:pt x="294" y="268"/>
                </a:cubicBezTo>
                <a:close/>
                <a:moveTo>
                  <a:pt x="43" y="291"/>
                </a:moveTo>
                <a:cubicBezTo>
                  <a:pt x="38" y="296"/>
                  <a:pt x="31" y="296"/>
                  <a:pt x="26" y="291"/>
                </a:cubicBezTo>
                <a:cubicBezTo>
                  <a:pt x="21" y="286"/>
                  <a:pt x="21" y="279"/>
                  <a:pt x="26" y="274"/>
                </a:cubicBezTo>
                <a:cubicBezTo>
                  <a:pt x="31" y="269"/>
                  <a:pt x="38" y="269"/>
                  <a:pt x="43" y="274"/>
                </a:cubicBezTo>
                <a:cubicBezTo>
                  <a:pt x="48" y="279"/>
                  <a:pt x="48" y="286"/>
                  <a:pt x="43" y="2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" name="Group 15"/>
          <p:cNvGrpSpPr>
            <a:grpSpLocks noChangeAspect="1"/>
          </p:cNvGrpSpPr>
          <p:nvPr/>
        </p:nvGrpSpPr>
        <p:grpSpPr bwMode="auto">
          <a:xfrm>
            <a:off x="6658622" y="4355000"/>
            <a:ext cx="432000" cy="343922"/>
            <a:chOff x="3688" y="2038"/>
            <a:chExt cx="309" cy="246"/>
          </a:xfrm>
          <a:solidFill>
            <a:schemeClr val="bg1"/>
          </a:solidFill>
        </p:grpSpPr>
        <p:sp>
          <p:nvSpPr>
            <p:cNvPr id="46" name="Freeform 16"/>
            <p:cNvSpPr/>
            <p:nvPr/>
          </p:nvSpPr>
          <p:spPr bwMode="auto">
            <a:xfrm>
              <a:off x="3770" y="2192"/>
              <a:ext cx="205" cy="75"/>
            </a:xfrm>
            <a:custGeom>
              <a:avLst/>
              <a:gdLst>
                <a:gd name="T0" fmla="*/ 83 w 85"/>
                <a:gd name="T1" fmla="*/ 18 h 31"/>
                <a:gd name="T2" fmla="*/ 74 w 85"/>
                <a:gd name="T3" fmla="*/ 3 h 31"/>
                <a:gd name="T4" fmla="*/ 71 w 85"/>
                <a:gd name="T5" fmla="*/ 0 h 31"/>
                <a:gd name="T6" fmla="*/ 13 w 85"/>
                <a:gd name="T7" fmla="*/ 0 h 31"/>
                <a:gd name="T8" fmla="*/ 11 w 85"/>
                <a:gd name="T9" fmla="*/ 3 h 31"/>
                <a:gd name="T10" fmla="*/ 2 w 85"/>
                <a:gd name="T11" fmla="*/ 18 h 31"/>
                <a:gd name="T12" fmla="*/ 1 w 85"/>
                <a:gd name="T13" fmla="*/ 19 h 31"/>
                <a:gd name="T14" fmla="*/ 1 w 85"/>
                <a:gd name="T15" fmla="*/ 28 h 31"/>
                <a:gd name="T16" fmla="*/ 7 w 85"/>
                <a:gd name="T17" fmla="*/ 31 h 31"/>
                <a:gd name="T18" fmla="*/ 12 w 85"/>
                <a:gd name="T19" fmla="*/ 31 h 31"/>
                <a:gd name="T20" fmla="*/ 30 w 85"/>
                <a:gd name="T21" fmla="*/ 31 h 31"/>
                <a:gd name="T22" fmla="*/ 54 w 85"/>
                <a:gd name="T23" fmla="*/ 31 h 31"/>
                <a:gd name="T24" fmla="*/ 73 w 85"/>
                <a:gd name="T25" fmla="*/ 31 h 31"/>
                <a:gd name="T26" fmla="*/ 78 w 85"/>
                <a:gd name="T27" fmla="*/ 31 h 31"/>
                <a:gd name="T28" fmla="*/ 83 w 85"/>
                <a:gd name="T29" fmla="*/ 28 h 31"/>
                <a:gd name="T30" fmla="*/ 83 w 85"/>
                <a:gd name="T31" fmla="*/ 19 h 31"/>
                <a:gd name="T32" fmla="*/ 83 w 85"/>
                <a:gd name="T33" fmla="*/ 1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5" h="31">
                  <a:moveTo>
                    <a:pt x="83" y="18"/>
                  </a:moveTo>
                  <a:cubicBezTo>
                    <a:pt x="81" y="15"/>
                    <a:pt x="78" y="9"/>
                    <a:pt x="74" y="3"/>
                  </a:cubicBezTo>
                  <a:cubicBezTo>
                    <a:pt x="73" y="2"/>
                    <a:pt x="72" y="1"/>
                    <a:pt x="7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1"/>
                    <a:pt x="12" y="2"/>
                    <a:pt x="11" y="3"/>
                  </a:cubicBezTo>
                  <a:cubicBezTo>
                    <a:pt x="7" y="9"/>
                    <a:pt x="3" y="15"/>
                    <a:pt x="2" y="18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21"/>
                    <a:pt x="0" y="25"/>
                    <a:pt x="1" y="28"/>
                  </a:cubicBezTo>
                  <a:cubicBezTo>
                    <a:pt x="3" y="30"/>
                    <a:pt x="4" y="31"/>
                    <a:pt x="7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73" y="31"/>
                    <a:pt x="73" y="31"/>
                    <a:pt x="73" y="31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80" y="31"/>
                    <a:pt x="82" y="30"/>
                    <a:pt x="83" y="28"/>
                  </a:cubicBezTo>
                  <a:cubicBezTo>
                    <a:pt x="85" y="25"/>
                    <a:pt x="85" y="21"/>
                    <a:pt x="83" y="19"/>
                  </a:cubicBezTo>
                  <a:lnTo>
                    <a:pt x="83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7"/>
            <p:cNvSpPr>
              <a:spLocks noEditPoints="1"/>
            </p:cNvSpPr>
            <p:nvPr/>
          </p:nvSpPr>
          <p:spPr bwMode="auto">
            <a:xfrm>
              <a:off x="3746" y="2038"/>
              <a:ext cx="251" cy="246"/>
            </a:xfrm>
            <a:custGeom>
              <a:avLst/>
              <a:gdLst>
                <a:gd name="T0" fmla="*/ 101 w 104"/>
                <a:gd name="T1" fmla="*/ 80 h 101"/>
                <a:gd name="T2" fmla="*/ 101 w 104"/>
                <a:gd name="T3" fmla="*/ 79 h 101"/>
                <a:gd name="T4" fmla="*/ 86 w 104"/>
                <a:gd name="T5" fmla="*/ 54 h 101"/>
                <a:gd name="T6" fmla="*/ 80 w 104"/>
                <a:gd name="T7" fmla="*/ 46 h 101"/>
                <a:gd name="T8" fmla="*/ 73 w 104"/>
                <a:gd name="T9" fmla="*/ 35 h 101"/>
                <a:gd name="T10" fmla="*/ 73 w 104"/>
                <a:gd name="T11" fmla="*/ 7 h 101"/>
                <a:gd name="T12" fmla="*/ 77 w 104"/>
                <a:gd name="T13" fmla="*/ 7 h 101"/>
                <a:gd name="T14" fmla="*/ 77 w 104"/>
                <a:gd name="T15" fmla="*/ 0 h 101"/>
                <a:gd name="T16" fmla="*/ 26 w 104"/>
                <a:gd name="T17" fmla="*/ 0 h 101"/>
                <a:gd name="T18" fmla="*/ 26 w 104"/>
                <a:gd name="T19" fmla="*/ 7 h 101"/>
                <a:gd name="T20" fmla="*/ 32 w 104"/>
                <a:gd name="T21" fmla="*/ 7 h 101"/>
                <a:gd name="T22" fmla="*/ 32 w 104"/>
                <a:gd name="T23" fmla="*/ 35 h 101"/>
                <a:gd name="T24" fmla="*/ 25 w 104"/>
                <a:gd name="T25" fmla="*/ 46 h 101"/>
                <a:gd name="T26" fmla="*/ 19 w 104"/>
                <a:gd name="T27" fmla="*/ 54 h 101"/>
                <a:gd name="T28" fmla="*/ 4 w 104"/>
                <a:gd name="T29" fmla="*/ 79 h 101"/>
                <a:gd name="T30" fmla="*/ 3 w 104"/>
                <a:gd name="T31" fmla="*/ 80 h 101"/>
                <a:gd name="T32" fmla="*/ 3 w 104"/>
                <a:gd name="T33" fmla="*/ 96 h 101"/>
                <a:gd name="T34" fmla="*/ 12 w 104"/>
                <a:gd name="T35" fmla="*/ 101 h 101"/>
                <a:gd name="T36" fmla="*/ 93 w 104"/>
                <a:gd name="T37" fmla="*/ 101 h 101"/>
                <a:gd name="T38" fmla="*/ 93 w 104"/>
                <a:gd name="T39" fmla="*/ 101 h 101"/>
                <a:gd name="T40" fmla="*/ 101 w 104"/>
                <a:gd name="T41" fmla="*/ 96 h 101"/>
                <a:gd name="T42" fmla="*/ 101 w 104"/>
                <a:gd name="T43" fmla="*/ 80 h 101"/>
                <a:gd name="T44" fmla="*/ 96 w 104"/>
                <a:gd name="T45" fmla="*/ 93 h 101"/>
                <a:gd name="T46" fmla="*/ 93 w 104"/>
                <a:gd name="T47" fmla="*/ 95 h 101"/>
                <a:gd name="T48" fmla="*/ 12 w 104"/>
                <a:gd name="T49" fmla="*/ 95 h 101"/>
                <a:gd name="T50" fmla="*/ 8 w 104"/>
                <a:gd name="T51" fmla="*/ 93 h 101"/>
                <a:gd name="T52" fmla="*/ 8 w 104"/>
                <a:gd name="T53" fmla="*/ 83 h 101"/>
                <a:gd name="T54" fmla="*/ 9 w 104"/>
                <a:gd name="T55" fmla="*/ 82 h 101"/>
                <a:gd name="T56" fmla="*/ 23 w 104"/>
                <a:gd name="T57" fmla="*/ 58 h 101"/>
                <a:gd name="T58" fmla="*/ 29 w 104"/>
                <a:gd name="T59" fmla="*/ 49 h 101"/>
                <a:gd name="T60" fmla="*/ 37 w 104"/>
                <a:gd name="T61" fmla="*/ 35 h 101"/>
                <a:gd name="T62" fmla="*/ 37 w 104"/>
                <a:gd name="T63" fmla="*/ 9 h 101"/>
                <a:gd name="T64" fmla="*/ 67 w 104"/>
                <a:gd name="T65" fmla="*/ 9 h 101"/>
                <a:gd name="T66" fmla="*/ 67 w 104"/>
                <a:gd name="T67" fmla="*/ 35 h 101"/>
                <a:gd name="T68" fmla="*/ 75 w 104"/>
                <a:gd name="T69" fmla="*/ 49 h 101"/>
                <a:gd name="T70" fmla="*/ 81 w 104"/>
                <a:gd name="T71" fmla="*/ 58 h 101"/>
                <a:gd name="T72" fmla="*/ 96 w 104"/>
                <a:gd name="T73" fmla="*/ 82 h 101"/>
                <a:gd name="T74" fmla="*/ 96 w 104"/>
                <a:gd name="T75" fmla="*/ 83 h 101"/>
                <a:gd name="T76" fmla="*/ 96 w 104"/>
                <a:gd name="T77" fmla="*/ 9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4" h="101">
                  <a:moveTo>
                    <a:pt x="101" y="80"/>
                  </a:moveTo>
                  <a:cubicBezTo>
                    <a:pt x="101" y="79"/>
                    <a:pt x="101" y="79"/>
                    <a:pt x="101" y="79"/>
                  </a:cubicBezTo>
                  <a:cubicBezTo>
                    <a:pt x="98" y="74"/>
                    <a:pt x="92" y="64"/>
                    <a:pt x="86" y="54"/>
                  </a:cubicBezTo>
                  <a:cubicBezTo>
                    <a:pt x="84" y="51"/>
                    <a:pt x="82" y="48"/>
                    <a:pt x="80" y="46"/>
                  </a:cubicBezTo>
                  <a:cubicBezTo>
                    <a:pt x="77" y="42"/>
                    <a:pt x="73" y="37"/>
                    <a:pt x="73" y="35"/>
                  </a:cubicBezTo>
                  <a:cubicBezTo>
                    <a:pt x="73" y="28"/>
                    <a:pt x="73" y="12"/>
                    <a:pt x="73" y="7"/>
                  </a:cubicBezTo>
                  <a:cubicBezTo>
                    <a:pt x="77" y="7"/>
                    <a:pt x="77" y="7"/>
                    <a:pt x="77" y="7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12"/>
                    <a:pt x="31" y="28"/>
                    <a:pt x="32" y="35"/>
                  </a:cubicBezTo>
                  <a:cubicBezTo>
                    <a:pt x="32" y="37"/>
                    <a:pt x="28" y="42"/>
                    <a:pt x="25" y="46"/>
                  </a:cubicBezTo>
                  <a:cubicBezTo>
                    <a:pt x="23" y="48"/>
                    <a:pt x="21" y="51"/>
                    <a:pt x="19" y="54"/>
                  </a:cubicBezTo>
                  <a:cubicBezTo>
                    <a:pt x="12" y="64"/>
                    <a:pt x="6" y="74"/>
                    <a:pt x="4" y="79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0" y="85"/>
                    <a:pt x="0" y="91"/>
                    <a:pt x="3" y="96"/>
                  </a:cubicBezTo>
                  <a:cubicBezTo>
                    <a:pt x="5" y="99"/>
                    <a:pt x="8" y="101"/>
                    <a:pt x="12" y="101"/>
                  </a:cubicBezTo>
                  <a:cubicBezTo>
                    <a:pt x="93" y="101"/>
                    <a:pt x="93" y="101"/>
                    <a:pt x="93" y="101"/>
                  </a:cubicBezTo>
                  <a:cubicBezTo>
                    <a:pt x="93" y="101"/>
                    <a:pt x="93" y="101"/>
                    <a:pt x="93" y="101"/>
                  </a:cubicBezTo>
                  <a:cubicBezTo>
                    <a:pt x="96" y="101"/>
                    <a:pt x="99" y="99"/>
                    <a:pt x="101" y="96"/>
                  </a:cubicBezTo>
                  <a:cubicBezTo>
                    <a:pt x="104" y="91"/>
                    <a:pt x="104" y="85"/>
                    <a:pt x="101" y="80"/>
                  </a:cubicBezTo>
                  <a:close/>
                  <a:moveTo>
                    <a:pt x="96" y="93"/>
                  </a:moveTo>
                  <a:cubicBezTo>
                    <a:pt x="96" y="94"/>
                    <a:pt x="94" y="95"/>
                    <a:pt x="93" y="95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0" y="95"/>
                    <a:pt x="9" y="94"/>
                    <a:pt x="8" y="93"/>
                  </a:cubicBezTo>
                  <a:cubicBezTo>
                    <a:pt x="6" y="90"/>
                    <a:pt x="6" y="86"/>
                    <a:pt x="8" y="83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11" y="77"/>
                    <a:pt x="17" y="67"/>
                    <a:pt x="23" y="58"/>
                  </a:cubicBezTo>
                  <a:cubicBezTo>
                    <a:pt x="25" y="55"/>
                    <a:pt x="28" y="52"/>
                    <a:pt x="29" y="49"/>
                  </a:cubicBezTo>
                  <a:cubicBezTo>
                    <a:pt x="35" y="42"/>
                    <a:pt x="38" y="38"/>
                    <a:pt x="37" y="35"/>
                  </a:cubicBezTo>
                  <a:cubicBezTo>
                    <a:pt x="37" y="29"/>
                    <a:pt x="37" y="15"/>
                    <a:pt x="37" y="9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7" y="15"/>
                    <a:pt x="67" y="29"/>
                    <a:pt x="67" y="35"/>
                  </a:cubicBezTo>
                  <a:cubicBezTo>
                    <a:pt x="67" y="38"/>
                    <a:pt x="70" y="42"/>
                    <a:pt x="75" y="49"/>
                  </a:cubicBezTo>
                  <a:cubicBezTo>
                    <a:pt x="77" y="52"/>
                    <a:pt x="79" y="55"/>
                    <a:pt x="81" y="58"/>
                  </a:cubicBezTo>
                  <a:cubicBezTo>
                    <a:pt x="87" y="67"/>
                    <a:pt x="93" y="77"/>
                    <a:pt x="96" y="82"/>
                  </a:cubicBezTo>
                  <a:cubicBezTo>
                    <a:pt x="96" y="83"/>
                    <a:pt x="96" y="83"/>
                    <a:pt x="96" y="83"/>
                  </a:cubicBezTo>
                  <a:cubicBezTo>
                    <a:pt x="98" y="86"/>
                    <a:pt x="98" y="90"/>
                    <a:pt x="96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8"/>
            <p:cNvSpPr/>
            <p:nvPr/>
          </p:nvSpPr>
          <p:spPr bwMode="auto">
            <a:xfrm>
              <a:off x="3688" y="2055"/>
              <a:ext cx="113" cy="227"/>
            </a:xfrm>
            <a:custGeom>
              <a:avLst/>
              <a:gdLst>
                <a:gd name="T0" fmla="*/ 45 w 47"/>
                <a:gd name="T1" fmla="*/ 1 h 93"/>
                <a:gd name="T2" fmla="*/ 45 w 47"/>
                <a:gd name="T3" fmla="*/ 0 h 93"/>
                <a:gd name="T4" fmla="*/ 0 w 47"/>
                <a:gd name="T5" fmla="*/ 0 h 93"/>
                <a:gd name="T6" fmla="*/ 0 w 47"/>
                <a:gd name="T7" fmla="*/ 12 h 93"/>
                <a:gd name="T8" fmla="*/ 6 w 47"/>
                <a:gd name="T9" fmla="*/ 12 h 93"/>
                <a:gd name="T10" fmla="*/ 6 w 47"/>
                <a:gd name="T11" fmla="*/ 77 h 93"/>
                <a:gd name="T12" fmla="*/ 24 w 47"/>
                <a:gd name="T13" fmla="*/ 93 h 93"/>
                <a:gd name="T14" fmla="*/ 26 w 47"/>
                <a:gd name="T15" fmla="*/ 93 h 93"/>
                <a:gd name="T16" fmla="*/ 22 w 47"/>
                <a:gd name="T17" fmla="*/ 89 h 93"/>
                <a:gd name="T18" fmla="*/ 21 w 47"/>
                <a:gd name="T19" fmla="*/ 87 h 93"/>
                <a:gd name="T20" fmla="*/ 12 w 47"/>
                <a:gd name="T21" fmla="*/ 77 h 93"/>
                <a:gd name="T22" fmla="*/ 12 w 47"/>
                <a:gd name="T23" fmla="*/ 12 h 93"/>
                <a:gd name="T24" fmla="*/ 35 w 47"/>
                <a:gd name="T25" fmla="*/ 12 h 93"/>
                <a:gd name="T26" fmla="*/ 35 w 47"/>
                <a:gd name="T27" fmla="*/ 51 h 93"/>
                <a:gd name="T28" fmla="*/ 37 w 47"/>
                <a:gd name="T29" fmla="*/ 48 h 93"/>
                <a:gd name="T30" fmla="*/ 41 w 47"/>
                <a:gd name="T31" fmla="*/ 43 h 93"/>
                <a:gd name="T32" fmla="*/ 41 w 47"/>
                <a:gd name="T33" fmla="*/ 12 h 93"/>
                <a:gd name="T34" fmla="*/ 47 w 47"/>
                <a:gd name="T35" fmla="*/ 12 h 93"/>
                <a:gd name="T36" fmla="*/ 47 w 47"/>
                <a:gd name="T37" fmla="*/ 1 h 93"/>
                <a:gd name="T38" fmla="*/ 45 w 47"/>
                <a:gd name="T39" fmla="*/ 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7" h="93">
                  <a:moveTo>
                    <a:pt x="45" y="1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6" y="81"/>
                    <a:pt x="9" y="93"/>
                    <a:pt x="24" y="93"/>
                  </a:cubicBezTo>
                  <a:cubicBezTo>
                    <a:pt x="25" y="93"/>
                    <a:pt x="26" y="93"/>
                    <a:pt x="26" y="93"/>
                  </a:cubicBezTo>
                  <a:cubicBezTo>
                    <a:pt x="24" y="92"/>
                    <a:pt x="23" y="91"/>
                    <a:pt x="22" y="89"/>
                  </a:cubicBezTo>
                  <a:cubicBezTo>
                    <a:pt x="21" y="88"/>
                    <a:pt x="21" y="88"/>
                    <a:pt x="21" y="87"/>
                  </a:cubicBezTo>
                  <a:cubicBezTo>
                    <a:pt x="12" y="85"/>
                    <a:pt x="12" y="77"/>
                    <a:pt x="12" y="77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0"/>
                    <a:pt x="37" y="49"/>
                    <a:pt x="37" y="48"/>
                  </a:cubicBezTo>
                  <a:cubicBezTo>
                    <a:pt x="39" y="46"/>
                    <a:pt x="40" y="44"/>
                    <a:pt x="41" y="43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"/>
                    <a:pt x="47" y="1"/>
                    <a:pt x="47" y="1"/>
                  </a:cubicBezTo>
                  <a:lnTo>
                    <a:pt x="45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9"/>
            <p:cNvSpPr/>
            <p:nvPr/>
          </p:nvSpPr>
          <p:spPr bwMode="auto">
            <a:xfrm>
              <a:off x="3729" y="2162"/>
              <a:ext cx="31" cy="93"/>
            </a:xfrm>
            <a:custGeom>
              <a:avLst/>
              <a:gdLst>
                <a:gd name="T0" fmla="*/ 0 w 13"/>
                <a:gd name="T1" fmla="*/ 33 h 38"/>
                <a:gd name="T2" fmla="*/ 3 w 13"/>
                <a:gd name="T3" fmla="*/ 38 h 38"/>
                <a:gd name="T4" fmla="*/ 5 w 13"/>
                <a:gd name="T5" fmla="*/ 30 h 38"/>
                <a:gd name="T6" fmla="*/ 5 w 13"/>
                <a:gd name="T7" fmla="*/ 28 h 38"/>
                <a:gd name="T8" fmla="*/ 13 w 13"/>
                <a:gd name="T9" fmla="*/ 15 h 38"/>
                <a:gd name="T10" fmla="*/ 13 w 13"/>
                <a:gd name="T11" fmla="*/ 0 h 38"/>
                <a:gd name="T12" fmla="*/ 0 w 13"/>
                <a:gd name="T13" fmla="*/ 0 h 38"/>
                <a:gd name="T14" fmla="*/ 0 w 13"/>
                <a:gd name="T15" fmla="*/ 3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38">
                  <a:moveTo>
                    <a:pt x="0" y="33"/>
                  </a:moveTo>
                  <a:cubicBezTo>
                    <a:pt x="0" y="34"/>
                    <a:pt x="0" y="37"/>
                    <a:pt x="3" y="38"/>
                  </a:cubicBezTo>
                  <a:cubicBezTo>
                    <a:pt x="3" y="35"/>
                    <a:pt x="3" y="32"/>
                    <a:pt x="5" y="30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7" y="26"/>
                    <a:pt x="10" y="21"/>
                    <a:pt x="13" y="15"/>
                  </a:cubicBezTo>
                  <a:cubicBezTo>
                    <a:pt x="13" y="7"/>
                    <a:pt x="13" y="0"/>
                    <a:pt x="1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32"/>
                    <a:pt x="0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" name="Group 26"/>
          <p:cNvGrpSpPr>
            <a:grpSpLocks noChangeAspect="1"/>
          </p:cNvGrpSpPr>
          <p:nvPr/>
        </p:nvGrpSpPr>
        <p:grpSpPr bwMode="auto">
          <a:xfrm>
            <a:off x="1449210" y="4320293"/>
            <a:ext cx="333668" cy="432000"/>
            <a:chOff x="3726" y="2004"/>
            <a:chExt cx="604" cy="782"/>
          </a:xfrm>
          <a:solidFill>
            <a:schemeClr val="bg1"/>
          </a:solidFill>
        </p:grpSpPr>
        <p:sp>
          <p:nvSpPr>
            <p:cNvPr id="57" name="Freeform 27"/>
            <p:cNvSpPr/>
            <p:nvPr/>
          </p:nvSpPr>
          <p:spPr bwMode="auto">
            <a:xfrm>
              <a:off x="3817" y="2143"/>
              <a:ext cx="373" cy="213"/>
            </a:xfrm>
            <a:custGeom>
              <a:avLst/>
              <a:gdLst>
                <a:gd name="T0" fmla="*/ 35 w 61"/>
                <a:gd name="T1" fmla="*/ 5 h 35"/>
                <a:gd name="T2" fmla="*/ 4 w 61"/>
                <a:gd name="T3" fmla="*/ 3 h 35"/>
                <a:gd name="T4" fmla="*/ 0 w 61"/>
                <a:gd name="T5" fmla="*/ 15 h 35"/>
                <a:gd name="T6" fmla="*/ 29 w 61"/>
                <a:gd name="T7" fmla="*/ 22 h 35"/>
                <a:gd name="T8" fmla="*/ 56 w 61"/>
                <a:gd name="T9" fmla="*/ 35 h 35"/>
                <a:gd name="T10" fmla="*/ 61 w 61"/>
                <a:gd name="T11" fmla="*/ 22 h 35"/>
                <a:gd name="T12" fmla="*/ 35 w 61"/>
                <a:gd name="T13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35">
                  <a:moveTo>
                    <a:pt x="35" y="5"/>
                  </a:moveTo>
                  <a:cubicBezTo>
                    <a:pt x="20" y="0"/>
                    <a:pt x="4" y="3"/>
                    <a:pt x="4" y="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13" y="15"/>
                    <a:pt x="29" y="22"/>
                  </a:cubicBezTo>
                  <a:cubicBezTo>
                    <a:pt x="45" y="28"/>
                    <a:pt x="56" y="35"/>
                    <a:pt x="56" y="35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1" y="22"/>
                    <a:pt x="49" y="10"/>
                    <a:pt x="3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28"/>
            <p:cNvSpPr>
              <a:spLocks noEditPoints="1"/>
            </p:cNvSpPr>
            <p:nvPr/>
          </p:nvSpPr>
          <p:spPr bwMode="auto">
            <a:xfrm>
              <a:off x="3726" y="2004"/>
              <a:ext cx="604" cy="443"/>
            </a:xfrm>
            <a:custGeom>
              <a:avLst/>
              <a:gdLst>
                <a:gd name="T0" fmla="*/ 99 w 99"/>
                <a:gd name="T1" fmla="*/ 46 h 73"/>
                <a:gd name="T2" fmla="*/ 95 w 99"/>
                <a:gd name="T3" fmla="*/ 41 h 73"/>
                <a:gd name="T4" fmla="*/ 95 w 99"/>
                <a:gd name="T5" fmla="*/ 39 h 73"/>
                <a:gd name="T6" fmla="*/ 89 w 99"/>
                <a:gd name="T7" fmla="*/ 33 h 73"/>
                <a:gd name="T8" fmla="*/ 88 w 99"/>
                <a:gd name="T9" fmla="*/ 33 h 73"/>
                <a:gd name="T10" fmla="*/ 58 w 99"/>
                <a:gd name="T11" fmla="*/ 0 h 73"/>
                <a:gd name="T12" fmla="*/ 0 w 99"/>
                <a:gd name="T13" fmla="*/ 12 h 73"/>
                <a:gd name="T14" fmla="*/ 15 w 99"/>
                <a:gd name="T15" fmla="*/ 26 h 73"/>
                <a:gd name="T16" fmla="*/ 16 w 99"/>
                <a:gd name="T17" fmla="*/ 24 h 73"/>
                <a:gd name="T18" fmla="*/ 50 w 99"/>
                <a:gd name="T19" fmla="*/ 25 h 73"/>
                <a:gd name="T20" fmla="*/ 79 w 99"/>
                <a:gd name="T21" fmla="*/ 44 h 73"/>
                <a:gd name="T22" fmla="*/ 78 w 99"/>
                <a:gd name="T23" fmla="*/ 49 h 73"/>
                <a:gd name="T24" fmla="*/ 90 w 99"/>
                <a:gd name="T25" fmla="*/ 47 h 73"/>
                <a:gd name="T26" fmla="*/ 84 w 99"/>
                <a:gd name="T27" fmla="*/ 63 h 73"/>
                <a:gd name="T28" fmla="*/ 81 w 99"/>
                <a:gd name="T29" fmla="*/ 62 h 73"/>
                <a:gd name="T30" fmla="*/ 78 w 99"/>
                <a:gd name="T31" fmla="*/ 70 h 73"/>
                <a:gd name="T32" fmla="*/ 84 w 99"/>
                <a:gd name="T33" fmla="*/ 68 h 73"/>
                <a:gd name="T34" fmla="*/ 88 w 99"/>
                <a:gd name="T35" fmla="*/ 73 h 73"/>
                <a:gd name="T36" fmla="*/ 90 w 99"/>
                <a:gd name="T37" fmla="*/ 65 h 73"/>
                <a:gd name="T38" fmla="*/ 87 w 99"/>
                <a:gd name="T39" fmla="*/ 64 h 73"/>
                <a:gd name="T40" fmla="*/ 93 w 99"/>
                <a:gd name="T41" fmla="*/ 47 h 73"/>
                <a:gd name="T42" fmla="*/ 99 w 99"/>
                <a:gd name="T43" fmla="*/ 46 h 73"/>
                <a:gd name="T44" fmla="*/ 93 w 99"/>
                <a:gd name="T45" fmla="*/ 37 h 73"/>
                <a:gd name="T46" fmla="*/ 93 w 99"/>
                <a:gd name="T47" fmla="*/ 38 h 73"/>
                <a:gd name="T48" fmla="*/ 90 w 99"/>
                <a:gd name="T49" fmla="*/ 36 h 73"/>
                <a:gd name="T50" fmla="*/ 93 w 99"/>
                <a:gd name="T51" fmla="*/ 37 h 73"/>
                <a:gd name="T52" fmla="*/ 92 w 99"/>
                <a:gd name="T53" fmla="*/ 44 h 73"/>
                <a:gd name="T54" fmla="*/ 89 w 99"/>
                <a:gd name="T55" fmla="*/ 45 h 73"/>
                <a:gd name="T56" fmla="*/ 88 w 99"/>
                <a:gd name="T57" fmla="*/ 42 h 73"/>
                <a:gd name="T58" fmla="*/ 91 w 99"/>
                <a:gd name="T59" fmla="*/ 40 h 73"/>
                <a:gd name="T60" fmla="*/ 92 w 99"/>
                <a:gd name="T61" fmla="*/ 4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9" h="73">
                  <a:moveTo>
                    <a:pt x="99" y="46"/>
                  </a:moveTo>
                  <a:cubicBezTo>
                    <a:pt x="95" y="41"/>
                    <a:pt x="95" y="41"/>
                    <a:pt x="95" y="41"/>
                  </a:cubicBezTo>
                  <a:cubicBezTo>
                    <a:pt x="95" y="39"/>
                    <a:pt x="95" y="39"/>
                    <a:pt x="95" y="39"/>
                  </a:cubicBezTo>
                  <a:cubicBezTo>
                    <a:pt x="95" y="39"/>
                    <a:pt x="99" y="32"/>
                    <a:pt x="89" y="33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4"/>
                    <a:pt x="34" y="20"/>
                    <a:pt x="50" y="25"/>
                  </a:cubicBezTo>
                  <a:cubicBezTo>
                    <a:pt x="66" y="31"/>
                    <a:pt x="79" y="44"/>
                    <a:pt x="79" y="44"/>
                  </a:cubicBezTo>
                  <a:cubicBezTo>
                    <a:pt x="78" y="49"/>
                    <a:pt x="78" y="49"/>
                    <a:pt x="78" y="49"/>
                  </a:cubicBezTo>
                  <a:cubicBezTo>
                    <a:pt x="90" y="47"/>
                    <a:pt x="90" y="47"/>
                    <a:pt x="90" y="47"/>
                  </a:cubicBezTo>
                  <a:cubicBezTo>
                    <a:pt x="88" y="53"/>
                    <a:pt x="85" y="61"/>
                    <a:pt x="84" y="63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84" y="68"/>
                    <a:pt x="84" y="68"/>
                    <a:pt x="84" y="68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3" y="47"/>
                    <a:pt x="93" y="47"/>
                    <a:pt x="93" y="47"/>
                  </a:cubicBezTo>
                  <a:lnTo>
                    <a:pt x="99" y="46"/>
                  </a:lnTo>
                  <a:close/>
                  <a:moveTo>
                    <a:pt x="93" y="37"/>
                  </a:moveTo>
                  <a:cubicBezTo>
                    <a:pt x="93" y="37"/>
                    <a:pt x="93" y="38"/>
                    <a:pt x="93" y="38"/>
                  </a:cubicBezTo>
                  <a:cubicBezTo>
                    <a:pt x="90" y="36"/>
                    <a:pt x="90" y="36"/>
                    <a:pt x="90" y="36"/>
                  </a:cubicBezTo>
                  <a:cubicBezTo>
                    <a:pt x="92" y="35"/>
                    <a:pt x="94" y="35"/>
                    <a:pt x="93" y="37"/>
                  </a:cubicBezTo>
                  <a:close/>
                  <a:moveTo>
                    <a:pt x="92" y="44"/>
                  </a:moveTo>
                  <a:cubicBezTo>
                    <a:pt x="92" y="45"/>
                    <a:pt x="91" y="46"/>
                    <a:pt x="89" y="45"/>
                  </a:cubicBezTo>
                  <a:cubicBezTo>
                    <a:pt x="88" y="45"/>
                    <a:pt x="87" y="43"/>
                    <a:pt x="88" y="42"/>
                  </a:cubicBezTo>
                  <a:cubicBezTo>
                    <a:pt x="88" y="41"/>
                    <a:pt x="89" y="40"/>
                    <a:pt x="91" y="40"/>
                  </a:cubicBezTo>
                  <a:cubicBezTo>
                    <a:pt x="92" y="41"/>
                    <a:pt x="93" y="42"/>
                    <a:pt x="92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29"/>
            <p:cNvSpPr>
              <a:spLocks noEditPoints="1"/>
            </p:cNvSpPr>
            <p:nvPr/>
          </p:nvSpPr>
          <p:spPr bwMode="auto">
            <a:xfrm>
              <a:off x="3738" y="2240"/>
              <a:ext cx="415" cy="546"/>
            </a:xfrm>
            <a:custGeom>
              <a:avLst/>
              <a:gdLst>
                <a:gd name="T0" fmla="*/ 42 w 68"/>
                <a:gd name="T1" fmla="*/ 7 h 90"/>
                <a:gd name="T2" fmla="*/ 13 w 68"/>
                <a:gd name="T3" fmla="*/ 10 h 90"/>
                <a:gd name="T4" fmla="*/ 12 w 68"/>
                <a:gd name="T5" fmla="*/ 9 h 90"/>
                <a:gd name="T6" fmla="*/ 40 w 68"/>
                <a:gd name="T7" fmla="*/ 6 h 90"/>
                <a:gd name="T8" fmla="*/ 39 w 68"/>
                <a:gd name="T9" fmla="*/ 6 h 90"/>
                <a:gd name="T10" fmla="*/ 12 w 68"/>
                <a:gd name="T11" fmla="*/ 9 h 90"/>
                <a:gd name="T12" fmla="*/ 11 w 68"/>
                <a:gd name="T13" fmla="*/ 8 h 90"/>
                <a:gd name="T14" fmla="*/ 37 w 68"/>
                <a:gd name="T15" fmla="*/ 5 h 90"/>
                <a:gd name="T16" fmla="*/ 36 w 68"/>
                <a:gd name="T17" fmla="*/ 5 h 90"/>
                <a:gd name="T18" fmla="*/ 10 w 68"/>
                <a:gd name="T19" fmla="*/ 8 h 90"/>
                <a:gd name="T20" fmla="*/ 9 w 68"/>
                <a:gd name="T21" fmla="*/ 7 h 90"/>
                <a:gd name="T22" fmla="*/ 34 w 68"/>
                <a:gd name="T23" fmla="*/ 4 h 90"/>
                <a:gd name="T24" fmla="*/ 33 w 68"/>
                <a:gd name="T25" fmla="*/ 4 h 90"/>
                <a:gd name="T26" fmla="*/ 8 w 68"/>
                <a:gd name="T27" fmla="*/ 7 h 90"/>
                <a:gd name="T28" fmla="*/ 7 w 68"/>
                <a:gd name="T29" fmla="*/ 6 h 90"/>
                <a:gd name="T30" fmla="*/ 31 w 68"/>
                <a:gd name="T31" fmla="*/ 3 h 90"/>
                <a:gd name="T32" fmla="*/ 29 w 68"/>
                <a:gd name="T33" fmla="*/ 3 h 90"/>
                <a:gd name="T34" fmla="*/ 6 w 68"/>
                <a:gd name="T35" fmla="*/ 5 h 90"/>
                <a:gd name="T36" fmla="*/ 5 w 68"/>
                <a:gd name="T37" fmla="*/ 4 h 90"/>
                <a:gd name="T38" fmla="*/ 7 w 68"/>
                <a:gd name="T39" fmla="*/ 4 h 90"/>
                <a:gd name="T40" fmla="*/ 27 w 68"/>
                <a:gd name="T41" fmla="*/ 2 h 90"/>
                <a:gd name="T42" fmla="*/ 14 w 68"/>
                <a:gd name="T43" fmla="*/ 0 h 90"/>
                <a:gd name="T44" fmla="*/ 0 w 68"/>
                <a:gd name="T45" fmla="*/ 2 h 90"/>
                <a:gd name="T46" fmla="*/ 0 w 68"/>
                <a:gd name="T47" fmla="*/ 3 h 90"/>
                <a:gd name="T48" fmla="*/ 0 w 68"/>
                <a:gd name="T49" fmla="*/ 5 h 90"/>
                <a:gd name="T50" fmla="*/ 0 w 68"/>
                <a:gd name="T51" fmla="*/ 82 h 90"/>
                <a:gd name="T52" fmla="*/ 11 w 68"/>
                <a:gd name="T53" fmla="*/ 90 h 90"/>
                <a:gd name="T54" fmla="*/ 11 w 68"/>
                <a:gd name="T55" fmla="*/ 90 h 90"/>
                <a:gd name="T56" fmla="*/ 68 w 68"/>
                <a:gd name="T57" fmla="*/ 84 h 90"/>
                <a:gd name="T58" fmla="*/ 68 w 68"/>
                <a:gd name="T59" fmla="*/ 19 h 90"/>
                <a:gd name="T60" fmla="*/ 61 w 68"/>
                <a:gd name="T61" fmla="*/ 16 h 90"/>
                <a:gd name="T62" fmla="*/ 42 w 68"/>
                <a:gd name="T63" fmla="*/ 7 h 90"/>
                <a:gd name="T64" fmla="*/ 58 w 68"/>
                <a:gd name="T65" fmla="*/ 40 h 90"/>
                <a:gd name="T66" fmla="*/ 24 w 68"/>
                <a:gd name="T67" fmla="*/ 43 h 90"/>
                <a:gd name="T68" fmla="*/ 24 w 68"/>
                <a:gd name="T69" fmla="*/ 24 h 90"/>
                <a:gd name="T70" fmla="*/ 58 w 68"/>
                <a:gd name="T71" fmla="*/ 20 h 90"/>
                <a:gd name="T72" fmla="*/ 58 w 68"/>
                <a:gd name="T73" fmla="*/ 4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8" h="90">
                  <a:moveTo>
                    <a:pt x="42" y="7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6"/>
                    <a:pt x="39" y="6"/>
                    <a:pt x="39" y="6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6" y="5"/>
                    <a:pt x="36" y="5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4" y="4"/>
                    <a:pt x="33" y="4"/>
                    <a:pt x="33" y="4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0" y="3"/>
                    <a:pt x="30" y="3"/>
                    <a:pt x="29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2" y="1"/>
                    <a:pt x="17" y="0"/>
                    <a:pt x="1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68" y="84"/>
                    <a:pt x="68" y="84"/>
                    <a:pt x="68" y="84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65" y="18"/>
                    <a:pt x="63" y="17"/>
                    <a:pt x="61" y="16"/>
                  </a:cubicBezTo>
                  <a:cubicBezTo>
                    <a:pt x="53" y="12"/>
                    <a:pt x="49" y="10"/>
                    <a:pt x="42" y="7"/>
                  </a:cubicBezTo>
                  <a:close/>
                  <a:moveTo>
                    <a:pt x="58" y="40"/>
                  </a:moveTo>
                  <a:cubicBezTo>
                    <a:pt x="24" y="43"/>
                    <a:pt x="24" y="43"/>
                    <a:pt x="24" y="43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58" y="20"/>
                    <a:pt x="58" y="20"/>
                    <a:pt x="58" y="20"/>
                  </a:cubicBezTo>
                  <a:lnTo>
                    <a:pt x="5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0" name="Freeform 39"/>
          <p:cNvSpPr/>
          <p:nvPr/>
        </p:nvSpPr>
        <p:spPr bwMode="auto">
          <a:xfrm>
            <a:off x="1386509" y="5685388"/>
            <a:ext cx="432000" cy="432000"/>
          </a:xfrm>
          <a:custGeom>
            <a:avLst/>
            <a:gdLst>
              <a:gd name="T0" fmla="*/ 323 w 334"/>
              <a:gd name="T1" fmla="*/ 10 h 333"/>
              <a:gd name="T2" fmla="*/ 266 w 334"/>
              <a:gd name="T3" fmla="*/ 29 h 333"/>
              <a:gd name="T4" fmla="*/ 224 w 334"/>
              <a:gd name="T5" fmla="*/ 71 h 333"/>
              <a:gd name="T6" fmla="*/ 31 w 334"/>
              <a:gd name="T7" fmla="*/ 71 h 333"/>
              <a:gd name="T8" fmla="*/ 22 w 334"/>
              <a:gd name="T9" fmla="*/ 79 h 333"/>
              <a:gd name="T10" fmla="*/ 28 w 334"/>
              <a:gd name="T11" fmla="*/ 90 h 333"/>
              <a:gd name="T12" fmla="*/ 155 w 334"/>
              <a:gd name="T13" fmla="*/ 140 h 333"/>
              <a:gd name="T14" fmla="*/ 77 w 334"/>
              <a:gd name="T15" fmla="*/ 218 h 333"/>
              <a:gd name="T16" fmla="*/ 3 w 334"/>
              <a:gd name="T17" fmla="*/ 218 h 333"/>
              <a:gd name="T18" fmla="*/ 0 w 334"/>
              <a:gd name="T19" fmla="*/ 221 h 333"/>
              <a:gd name="T20" fmla="*/ 2 w 334"/>
              <a:gd name="T21" fmla="*/ 225 h 333"/>
              <a:gd name="T22" fmla="*/ 64 w 334"/>
              <a:gd name="T23" fmla="*/ 249 h 333"/>
              <a:gd name="T24" fmla="*/ 66 w 334"/>
              <a:gd name="T25" fmla="*/ 254 h 333"/>
              <a:gd name="T26" fmla="*/ 63 w 334"/>
              <a:gd name="T27" fmla="*/ 256 h 333"/>
              <a:gd name="T28" fmla="*/ 63 w 334"/>
              <a:gd name="T29" fmla="*/ 270 h 333"/>
              <a:gd name="T30" fmla="*/ 77 w 334"/>
              <a:gd name="T31" fmla="*/ 270 h 333"/>
              <a:gd name="T32" fmla="*/ 79 w 334"/>
              <a:gd name="T33" fmla="*/ 268 h 333"/>
              <a:gd name="T34" fmla="*/ 84 w 334"/>
              <a:gd name="T35" fmla="*/ 269 h 333"/>
              <a:gd name="T36" fmla="*/ 108 w 334"/>
              <a:gd name="T37" fmla="*/ 331 h 333"/>
              <a:gd name="T38" fmla="*/ 112 w 334"/>
              <a:gd name="T39" fmla="*/ 333 h 333"/>
              <a:gd name="T40" fmla="*/ 113 w 334"/>
              <a:gd name="T41" fmla="*/ 332 h 333"/>
              <a:gd name="T42" fmla="*/ 114 w 334"/>
              <a:gd name="T43" fmla="*/ 329 h 333"/>
              <a:gd name="T44" fmla="*/ 114 w 334"/>
              <a:gd name="T45" fmla="*/ 257 h 333"/>
              <a:gd name="T46" fmla="*/ 194 w 334"/>
              <a:gd name="T47" fmla="*/ 178 h 333"/>
              <a:gd name="T48" fmla="*/ 244 w 334"/>
              <a:gd name="T49" fmla="*/ 306 h 333"/>
              <a:gd name="T50" fmla="*/ 254 w 334"/>
              <a:gd name="T51" fmla="*/ 312 h 333"/>
              <a:gd name="T52" fmla="*/ 259 w 334"/>
              <a:gd name="T53" fmla="*/ 309 h 333"/>
              <a:gd name="T54" fmla="*/ 262 w 334"/>
              <a:gd name="T55" fmla="*/ 302 h 333"/>
              <a:gd name="T56" fmla="*/ 262 w 334"/>
              <a:gd name="T57" fmla="*/ 110 h 333"/>
              <a:gd name="T58" fmla="*/ 304 w 334"/>
              <a:gd name="T59" fmla="*/ 67 h 333"/>
              <a:gd name="T60" fmla="*/ 323 w 334"/>
              <a:gd name="T61" fmla="*/ 1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34" h="333">
                <a:moveTo>
                  <a:pt x="323" y="10"/>
                </a:moveTo>
                <a:cubicBezTo>
                  <a:pt x="312" y="0"/>
                  <a:pt x="277" y="19"/>
                  <a:pt x="266" y="29"/>
                </a:cubicBezTo>
                <a:cubicBezTo>
                  <a:pt x="224" y="71"/>
                  <a:pt x="224" y="71"/>
                  <a:pt x="224" y="71"/>
                </a:cubicBezTo>
                <a:cubicBezTo>
                  <a:pt x="31" y="71"/>
                  <a:pt x="31" y="71"/>
                  <a:pt x="31" y="71"/>
                </a:cubicBezTo>
                <a:cubicBezTo>
                  <a:pt x="27" y="71"/>
                  <a:pt x="23" y="75"/>
                  <a:pt x="22" y="79"/>
                </a:cubicBezTo>
                <a:cubicBezTo>
                  <a:pt x="21" y="84"/>
                  <a:pt x="23" y="88"/>
                  <a:pt x="28" y="90"/>
                </a:cubicBezTo>
                <a:cubicBezTo>
                  <a:pt x="155" y="140"/>
                  <a:pt x="155" y="140"/>
                  <a:pt x="155" y="140"/>
                </a:cubicBezTo>
                <a:cubicBezTo>
                  <a:pt x="77" y="218"/>
                  <a:pt x="77" y="218"/>
                  <a:pt x="77" y="218"/>
                </a:cubicBezTo>
                <a:cubicBezTo>
                  <a:pt x="3" y="218"/>
                  <a:pt x="3" y="218"/>
                  <a:pt x="3" y="218"/>
                </a:cubicBezTo>
                <a:cubicBezTo>
                  <a:pt x="2" y="218"/>
                  <a:pt x="0" y="219"/>
                  <a:pt x="0" y="221"/>
                </a:cubicBezTo>
                <a:cubicBezTo>
                  <a:pt x="0" y="222"/>
                  <a:pt x="0" y="224"/>
                  <a:pt x="2" y="225"/>
                </a:cubicBezTo>
                <a:cubicBezTo>
                  <a:pt x="64" y="249"/>
                  <a:pt x="64" y="249"/>
                  <a:pt x="64" y="249"/>
                </a:cubicBezTo>
                <a:cubicBezTo>
                  <a:pt x="64" y="251"/>
                  <a:pt x="65" y="252"/>
                  <a:pt x="66" y="254"/>
                </a:cubicBezTo>
                <a:cubicBezTo>
                  <a:pt x="63" y="256"/>
                  <a:pt x="63" y="256"/>
                  <a:pt x="63" y="256"/>
                </a:cubicBezTo>
                <a:cubicBezTo>
                  <a:pt x="59" y="260"/>
                  <a:pt x="59" y="267"/>
                  <a:pt x="63" y="270"/>
                </a:cubicBezTo>
                <a:cubicBezTo>
                  <a:pt x="67" y="274"/>
                  <a:pt x="73" y="274"/>
                  <a:pt x="77" y="270"/>
                </a:cubicBezTo>
                <a:cubicBezTo>
                  <a:pt x="79" y="268"/>
                  <a:pt x="79" y="268"/>
                  <a:pt x="79" y="268"/>
                </a:cubicBezTo>
                <a:cubicBezTo>
                  <a:pt x="81" y="268"/>
                  <a:pt x="83" y="269"/>
                  <a:pt x="84" y="269"/>
                </a:cubicBezTo>
                <a:cubicBezTo>
                  <a:pt x="108" y="331"/>
                  <a:pt x="108" y="331"/>
                  <a:pt x="108" y="331"/>
                </a:cubicBezTo>
                <a:cubicBezTo>
                  <a:pt x="109" y="332"/>
                  <a:pt x="110" y="333"/>
                  <a:pt x="112" y="333"/>
                </a:cubicBezTo>
                <a:cubicBezTo>
                  <a:pt x="112" y="333"/>
                  <a:pt x="113" y="332"/>
                  <a:pt x="113" y="332"/>
                </a:cubicBezTo>
                <a:cubicBezTo>
                  <a:pt x="114" y="331"/>
                  <a:pt x="114" y="330"/>
                  <a:pt x="114" y="329"/>
                </a:cubicBezTo>
                <a:cubicBezTo>
                  <a:pt x="114" y="257"/>
                  <a:pt x="114" y="257"/>
                  <a:pt x="114" y="257"/>
                </a:cubicBezTo>
                <a:cubicBezTo>
                  <a:pt x="194" y="178"/>
                  <a:pt x="194" y="178"/>
                  <a:pt x="194" y="178"/>
                </a:cubicBezTo>
                <a:cubicBezTo>
                  <a:pt x="244" y="306"/>
                  <a:pt x="244" y="306"/>
                  <a:pt x="244" y="306"/>
                </a:cubicBezTo>
                <a:cubicBezTo>
                  <a:pt x="245" y="310"/>
                  <a:pt x="250" y="312"/>
                  <a:pt x="254" y="312"/>
                </a:cubicBezTo>
                <a:cubicBezTo>
                  <a:pt x="256" y="311"/>
                  <a:pt x="258" y="310"/>
                  <a:pt x="259" y="309"/>
                </a:cubicBezTo>
                <a:cubicBezTo>
                  <a:pt x="261" y="307"/>
                  <a:pt x="262" y="305"/>
                  <a:pt x="262" y="302"/>
                </a:cubicBezTo>
                <a:cubicBezTo>
                  <a:pt x="262" y="110"/>
                  <a:pt x="262" y="110"/>
                  <a:pt x="262" y="110"/>
                </a:cubicBezTo>
                <a:cubicBezTo>
                  <a:pt x="304" y="67"/>
                  <a:pt x="304" y="67"/>
                  <a:pt x="304" y="67"/>
                </a:cubicBezTo>
                <a:cubicBezTo>
                  <a:pt x="315" y="57"/>
                  <a:pt x="334" y="21"/>
                  <a:pt x="323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 descr="捕获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8005" y="1903730"/>
            <a:ext cx="9164320" cy="43319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通话记录</a:t>
            </a:r>
            <a:endParaRPr lang="zh-CN" altLang="en-US" dirty="0"/>
          </a:p>
        </p:txBody>
      </p:sp>
      <p:sp>
        <p:nvSpPr>
          <p:cNvPr id="42" name="Freeform 12"/>
          <p:cNvSpPr>
            <a:spLocks noChangeAspect="1" noEditPoints="1"/>
          </p:cNvSpPr>
          <p:nvPr/>
        </p:nvSpPr>
        <p:spPr bwMode="auto">
          <a:xfrm>
            <a:off x="6666703" y="5661961"/>
            <a:ext cx="411106" cy="432000"/>
          </a:xfrm>
          <a:custGeom>
            <a:avLst/>
            <a:gdLst>
              <a:gd name="T0" fmla="*/ 191 w 305"/>
              <a:gd name="T1" fmla="*/ 165 h 321"/>
              <a:gd name="T2" fmla="*/ 207 w 305"/>
              <a:gd name="T3" fmla="*/ 144 h 321"/>
              <a:gd name="T4" fmla="*/ 281 w 305"/>
              <a:gd name="T5" fmla="*/ 125 h 321"/>
              <a:gd name="T6" fmla="*/ 297 w 305"/>
              <a:gd name="T7" fmla="*/ 67 h 321"/>
              <a:gd name="T8" fmla="*/ 258 w 305"/>
              <a:gd name="T9" fmla="*/ 101 h 321"/>
              <a:gd name="T10" fmla="*/ 215 w 305"/>
              <a:gd name="T11" fmla="*/ 58 h 321"/>
              <a:gd name="T12" fmla="*/ 249 w 305"/>
              <a:gd name="T13" fmla="*/ 19 h 321"/>
              <a:gd name="T14" fmla="*/ 191 w 305"/>
              <a:gd name="T15" fmla="*/ 35 h 321"/>
              <a:gd name="T16" fmla="*/ 172 w 305"/>
              <a:gd name="T17" fmla="*/ 109 h 321"/>
              <a:gd name="T18" fmla="*/ 96 w 305"/>
              <a:gd name="T19" fmla="*/ 86 h 321"/>
              <a:gd name="T20" fmla="*/ 96 w 305"/>
              <a:gd name="T21" fmla="*/ 81 h 321"/>
              <a:gd name="T22" fmla="*/ 95 w 305"/>
              <a:gd name="T23" fmla="*/ 0 h 321"/>
              <a:gd name="T24" fmla="*/ 48 w 305"/>
              <a:gd name="T25" fmla="*/ 53 h 321"/>
              <a:gd name="T26" fmla="*/ 34 w 305"/>
              <a:gd name="T27" fmla="*/ 75 h 321"/>
              <a:gd name="T28" fmla="*/ 29 w 305"/>
              <a:gd name="T29" fmla="*/ 81 h 321"/>
              <a:gd name="T30" fmla="*/ 27 w 305"/>
              <a:gd name="T31" fmla="*/ 84 h 321"/>
              <a:gd name="T32" fmla="*/ 22 w 305"/>
              <a:gd name="T33" fmla="*/ 92 h 321"/>
              <a:gd name="T34" fmla="*/ 20 w 305"/>
              <a:gd name="T35" fmla="*/ 95 h 321"/>
              <a:gd name="T36" fmla="*/ 17 w 305"/>
              <a:gd name="T37" fmla="*/ 102 h 321"/>
              <a:gd name="T38" fmla="*/ 13 w 305"/>
              <a:gd name="T39" fmla="*/ 113 h 321"/>
              <a:gd name="T40" fmla="*/ 11 w 305"/>
              <a:gd name="T41" fmla="*/ 121 h 321"/>
              <a:gd name="T42" fmla="*/ 10 w 305"/>
              <a:gd name="T43" fmla="*/ 131 h 321"/>
              <a:gd name="T44" fmla="*/ 10 w 305"/>
              <a:gd name="T45" fmla="*/ 140 h 321"/>
              <a:gd name="T46" fmla="*/ 10 w 305"/>
              <a:gd name="T47" fmla="*/ 145 h 321"/>
              <a:gd name="T48" fmla="*/ 11 w 305"/>
              <a:gd name="T49" fmla="*/ 150 h 321"/>
              <a:gd name="T50" fmla="*/ 14 w 305"/>
              <a:gd name="T51" fmla="*/ 163 h 321"/>
              <a:gd name="T52" fmla="*/ 23 w 305"/>
              <a:gd name="T53" fmla="*/ 166 h 321"/>
              <a:gd name="T54" fmla="*/ 26 w 305"/>
              <a:gd name="T55" fmla="*/ 154 h 321"/>
              <a:gd name="T56" fmla="*/ 27 w 305"/>
              <a:gd name="T57" fmla="*/ 149 h 321"/>
              <a:gd name="T58" fmla="*/ 29 w 305"/>
              <a:gd name="T59" fmla="*/ 145 h 321"/>
              <a:gd name="T60" fmla="*/ 30 w 305"/>
              <a:gd name="T61" fmla="*/ 141 h 321"/>
              <a:gd name="T62" fmla="*/ 33 w 305"/>
              <a:gd name="T63" fmla="*/ 136 h 321"/>
              <a:gd name="T64" fmla="*/ 36 w 305"/>
              <a:gd name="T65" fmla="*/ 132 h 321"/>
              <a:gd name="T66" fmla="*/ 39 w 305"/>
              <a:gd name="T67" fmla="*/ 127 h 321"/>
              <a:gd name="T68" fmla="*/ 44 w 305"/>
              <a:gd name="T69" fmla="*/ 122 h 321"/>
              <a:gd name="T70" fmla="*/ 49 w 305"/>
              <a:gd name="T71" fmla="*/ 118 h 321"/>
              <a:gd name="T72" fmla="*/ 52 w 305"/>
              <a:gd name="T73" fmla="*/ 116 h 321"/>
              <a:gd name="T74" fmla="*/ 58 w 305"/>
              <a:gd name="T75" fmla="*/ 113 h 321"/>
              <a:gd name="T76" fmla="*/ 63 w 305"/>
              <a:gd name="T77" fmla="*/ 110 h 321"/>
              <a:gd name="T78" fmla="*/ 65 w 305"/>
              <a:gd name="T79" fmla="*/ 109 h 321"/>
              <a:gd name="T80" fmla="*/ 68 w 305"/>
              <a:gd name="T81" fmla="*/ 109 h 321"/>
              <a:gd name="T82" fmla="*/ 119 w 305"/>
              <a:gd name="T83" fmla="*/ 160 h 321"/>
              <a:gd name="T84" fmla="*/ 15 w 305"/>
              <a:gd name="T85" fmla="*/ 260 h 321"/>
              <a:gd name="T86" fmla="*/ 56 w 305"/>
              <a:gd name="T87" fmla="*/ 302 h 321"/>
              <a:gd name="T88" fmla="*/ 148 w 305"/>
              <a:gd name="T89" fmla="*/ 205 h 321"/>
              <a:gd name="T90" fmla="*/ 252 w 305"/>
              <a:gd name="T91" fmla="*/ 310 h 321"/>
              <a:gd name="T92" fmla="*/ 294 w 305"/>
              <a:gd name="T93" fmla="*/ 268 h 321"/>
              <a:gd name="T94" fmla="*/ 26 w 305"/>
              <a:gd name="T95" fmla="*/ 291 h 321"/>
              <a:gd name="T96" fmla="*/ 43 w 305"/>
              <a:gd name="T97" fmla="*/ 274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05" h="321">
                <a:moveTo>
                  <a:pt x="294" y="268"/>
                </a:moveTo>
                <a:cubicBezTo>
                  <a:pt x="191" y="165"/>
                  <a:pt x="191" y="165"/>
                  <a:pt x="191" y="165"/>
                </a:cubicBezTo>
                <a:cubicBezTo>
                  <a:pt x="190" y="164"/>
                  <a:pt x="189" y="164"/>
                  <a:pt x="188" y="163"/>
                </a:cubicBezTo>
                <a:cubicBezTo>
                  <a:pt x="207" y="144"/>
                  <a:pt x="207" y="144"/>
                  <a:pt x="207" y="144"/>
                </a:cubicBezTo>
                <a:cubicBezTo>
                  <a:pt x="207" y="143"/>
                  <a:pt x="208" y="142"/>
                  <a:pt x="209" y="141"/>
                </a:cubicBezTo>
                <a:cubicBezTo>
                  <a:pt x="233" y="150"/>
                  <a:pt x="262" y="145"/>
                  <a:pt x="281" y="125"/>
                </a:cubicBezTo>
                <a:cubicBezTo>
                  <a:pt x="295" y="111"/>
                  <a:pt x="302" y="92"/>
                  <a:pt x="301" y="72"/>
                </a:cubicBezTo>
                <a:cubicBezTo>
                  <a:pt x="300" y="69"/>
                  <a:pt x="299" y="67"/>
                  <a:pt x="297" y="67"/>
                </a:cubicBezTo>
                <a:cubicBezTo>
                  <a:pt x="295" y="66"/>
                  <a:pt x="292" y="66"/>
                  <a:pt x="291" y="68"/>
                </a:cubicBezTo>
                <a:cubicBezTo>
                  <a:pt x="258" y="101"/>
                  <a:pt x="258" y="101"/>
                  <a:pt x="258" y="101"/>
                </a:cubicBezTo>
                <a:cubicBezTo>
                  <a:pt x="224" y="92"/>
                  <a:pt x="224" y="92"/>
                  <a:pt x="224" y="92"/>
                </a:cubicBezTo>
                <a:cubicBezTo>
                  <a:pt x="215" y="58"/>
                  <a:pt x="215" y="58"/>
                  <a:pt x="215" y="58"/>
                </a:cubicBezTo>
                <a:cubicBezTo>
                  <a:pt x="248" y="25"/>
                  <a:pt x="248" y="25"/>
                  <a:pt x="248" y="25"/>
                </a:cubicBezTo>
                <a:cubicBezTo>
                  <a:pt x="249" y="24"/>
                  <a:pt x="250" y="21"/>
                  <a:pt x="249" y="19"/>
                </a:cubicBezTo>
                <a:cubicBezTo>
                  <a:pt x="248" y="17"/>
                  <a:pt x="246" y="15"/>
                  <a:pt x="244" y="15"/>
                </a:cubicBezTo>
                <a:cubicBezTo>
                  <a:pt x="224" y="14"/>
                  <a:pt x="205" y="21"/>
                  <a:pt x="191" y="35"/>
                </a:cubicBezTo>
                <a:cubicBezTo>
                  <a:pt x="171" y="54"/>
                  <a:pt x="166" y="82"/>
                  <a:pt x="175" y="107"/>
                </a:cubicBezTo>
                <a:cubicBezTo>
                  <a:pt x="174" y="107"/>
                  <a:pt x="173" y="108"/>
                  <a:pt x="172" y="109"/>
                </a:cubicBezTo>
                <a:cubicBezTo>
                  <a:pt x="145" y="135"/>
                  <a:pt x="145" y="135"/>
                  <a:pt x="145" y="135"/>
                </a:cubicBezTo>
                <a:cubicBezTo>
                  <a:pt x="96" y="86"/>
                  <a:pt x="96" y="86"/>
                  <a:pt x="96" y="86"/>
                </a:cubicBezTo>
                <a:cubicBezTo>
                  <a:pt x="96" y="85"/>
                  <a:pt x="95" y="85"/>
                  <a:pt x="94" y="84"/>
                </a:cubicBezTo>
                <a:cubicBezTo>
                  <a:pt x="95" y="83"/>
                  <a:pt x="96" y="82"/>
                  <a:pt x="96" y="81"/>
                </a:cubicBezTo>
                <a:cubicBezTo>
                  <a:pt x="106" y="83"/>
                  <a:pt x="125" y="63"/>
                  <a:pt x="141" y="47"/>
                </a:cubicBezTo>
                <a:cubicBezTo>
                  <a:pt x="95" y="0"/>
                  <a:pt x="95" y="0"/>
                  <a:pt x="95" y="0"/>
                </a:cubicBezTo>
                <a:cubicBezTo>
                  <a:pt x="74" y="21"/>
                  <a:pt x="58" y="35"/>
                  <a:pt x="60" y="45"/>
                </a:cubicBezTo>
                <a:cubicBezTo>
                  <a:pt x="55" y="48"/>
                  <a:pt x="51" y="50"/>
                  <a:pt x="48" y="53"/>
                </a:cubicBezTo>
                <a:cubicBezTo>
                  <a:pt x="42" y="60"/>
                  <a:pt x="42" y="60"/>
                  <a:pt x="42" y="60"/>
                </a:cubicBezTo>
                <a:cubicBezTo>
                  <a:pt x="37" y="64"/>
                  <a:pt x="35" y="70"/>
                  <a:pt x="34" y="75"/>
                </a:cubicBezTo>
                <a:cubicBezTo>
                  <a:pt x="33" y="76"/>
                  <a:pt x="32" y="77"/>
                  <a:pt x="32" y="78"/>
                </a:cubicBezTo>
                <a:cubicBezTo>
                  <a:pt x="29" y="81"/>
                  <a:pt x="29" y="81"/>
                  <a:pt x="29" y="81"/>
                </a:cubicBezTo>
                <a:cubicBezTo>
                  <a:pt x="29" y="81"/>
                  <a:pt x="29" y="81"/>
                  <a:pt x="29" y="81"/>
                </a:cubicBezTo>
                <a:cubicBezTo>
                  <a:pt x="27" y="84"/>
                  <a:pt x="27" y="84"/>
                  <a:pt x="27" y="84"/>
                </a:cubicBezTo>
                <a:cubicBezTo>
                  <a:pt x="25" y="86"/>
                  <a:pt x="24" y="88"/>
                  <a:pt x="23" y="90"/>
                </a:cubicBezTo>
                <a:cubicBezTo>
                  <a:pt x="23" y="91"/>
                  <a:pt x="22" y="92"/>
                  <a:pt x="22" y="92"/>
                </a:cubicBezTo>
                <a:cubicBezTo>
                  <a:pt x="22" y="92"/>
                  <a:pt x="21" y="93"/>
                  <a:pt x="21" y="93"/>
                </a:cubicBezTo>
                <a:cubicBezTo>
                  <a:pt x="20" y="95"/>
                  <a:pt x="20" y="95"/>
                  <a:pt x="20" y="95"/>
                </a:cubicBezTo>
                <a:cubicBezTo>
                  <a:pt x="19" y="97"/>
                  <a:pt x="18" y="99"/>
                  <a:pt x="17" y="102"/>
                </a:cubicBezTo>
                <a:cubicBezTo>
                  <a:pt x="17" y="102"/>
                  <a:pt x="17" y="102"/>
                  <a:pt x="17" y="102"/>
                </a:cubicBezTo>
                <a:cubicBezTo>
                  <a:pt x="15" y="105"/>
                  <a:pt x="14" y="108"/>
                  <a:pt x="13" y="111"/>
                </a:cubicBezTo>
                <a:cubicBezTo>
                  <a:pt x="13" y="113"/>
                  <a:pt x="13" y="113"/>
                  <a:pt x="13" y="113"/>
                </a:cubicBezTo>
                <a:cubicBezTo>
                  <a:pt x="12" y="114"/>
                  <a:pt x="12" y="115"/>
                  <a:pt x="12" y="117"/>
                </a:cubicBezTo>
                <a:cubicBezTo>
                  <a:pt x="11" y="121"/>
                  <a:pt x="11" y="121"/>
                  <a:pt x="11" y="121"/>
                </a:cubicBezTo>
                <a:cubicBezTo>
                  <a:pt x="10" y="124"/>
                  <a:pt x="10" y="127"/>
                  <a:pt x="10" y="129"/>
                </a:cubicBezTo>
                <a:cubicBezTo>
                  <a:pt x="10" y="131"/>
                  <a:pt x="10" y="131"/>
                  <a:pt x="10" y="131"/>
                </a:cubicBezTo>
                <a:cubicBezTo>
                  <a:pt x="9" y="133"/>
                  <a:pt x="9" y="136"/>
                  <a:pt x="9" y="138"/>
                </a:cubicBezTo>
                <a:cubicBezTo>
                  <a:pt x="10" y="139"/>
                  <a:pt x="10" y="139"/>
                  <a:pt x="10" y="140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10" y="142"/>
                  <a:pt x="10" y="143"/>
                  <a:pt x="10" y="145"/>
                </a:cubicBezTo>
                <a:cubicBezTo>
                  <a:pt x="10" y="148"/>
                  <a:pt x="10" y="148"/>
                  <a:pt x="10" y="148"/>
                </a:cubicBezTo>
                <a:cubicBezTo>
                  <a:pt x="11" y="149"/>
                  <a:pt x="11" y="150"/>
                  <a:pt x="11" y="150"/>
                </a:cubicBezTo>
                <a:cubicBezTo>
                  <a:pt x="11" y="152"/>
                  <a:pt x="11" y="153"/>
                  <a:pt x="12" y="155"/>
                </a:cubicBezTo>
                <a:cubicBezTo>
                  <a:pt x="14" y="163"/>
                  <a:pt x="14" y="163"/>
                  <a:pt x="14" y="163"/>
                </a:cubicBezTo>
                <a:cubicBezTo>
                  <a:pt x="15" y="166"/>
                  <a:pt x="17" y="167"/>
                  <a:pt x="20" y="167"/>
                </a:cubicBezTo>
                <a:cubicBezTo>
                  <a:pt x="21" y="167"/>
                  <a:pt x="22" y="166"/>
                  <a:pt x="23" y="166"/>
                </a:cubicBezTo>
                <a:cubicBezTo>
                  <a:pt x="24" y="165"/>
                  <a:pt x="25" y="164"/>
                  <a:pt x="25" y="162"/>
                </a:cubicBezTo>
                <a:cubicBezTo>
                  <a:pt x="26" y="154"/>
                  <a:pt x="26" y="154"/>
                  <a:pt x="26" y="154"/>
                </a:cubicBezTo>
                <a:cubicBezTo>
                  <a:pt x="26" y="153"/>
                  <a:pt x="27" y="152"/>
                  <a:pt x="27" y="151"/>
                </a:cubicBezTo>
                <a:cubicBezTo>
                  <a:pt x="27" y="150"/>
                  <a:pt x="27" y="150"/>
                  <a:pt x="27" y="149"/>
                </a:cubicBezTo>
                <a:cubicBezTo>
                  <a:pt x="28" y="146"/>
                  <a:pt x="28" y="146"/>
                  <a:pt x="28" y="146"/>
                </a:cubicBezTo>
                <a:cubicBezTo>
                  <a:pt x="28" y="146"/>
                  <a:pt x="29" y="145"/>
                  <a:pt x="29" y="145"/>
                </a:cubicBezTo>
                <a:cubicBezTo>
                  <a:pt x="29" y="144"/>
                  <a:pt x="29" y="144"/>
                  <a:pt x="29" y="143"/>
                </a:cubicBezTo>
                <a:cubicBezTo>
                  <a:pt x="30" y="143"/>
                  <a:pt x="30" y="142"/>
                  <a:pt x="30" y="141"/>
                </a:cubicBezTo>
                <a:cubicBezTo>
                  <a:pt x="31" y="140"/>
                  <a:pt x="31" y="139"/>
                  <a:pt x="32" y="138"/>
                </a:cubicBezTo>
                <a:cubicBezTo>
                  <a:pt x="32" y="137"/>
                  <a:pt x="33" y="136"/>
                  <a:pt x="33" y="136"/>
                </a:cubicBezTo>
                <a:cubicBezTo>
                  <a:pt x="34" y="134"/>
                  <a:pt x="35" y="133"/>
                  <a:pt x="36" y="132"/>
                </a:cubicBezTo>
                <a:cubicBezTo>
                  <a:pt x="36" y="132"/>
                  <a:pt x="36" y="132"/>
                  <a:pt x="36" y="132"/>
                </a:cubicBezTo>
                <a:cubicBezTo>
                  <a:pt x="38" y="129"/>
                  <a:pt x="38" y="129"/>
                  <a:pt x="38" y="129"/>
                </a:cubicBezTo>
                <a:cubicBezTo>
                  <a:pt x="38" y="128"/>
                  <a:pt x="39" y="128"/>
                  <a:pt x="39" y="127"/>
                </a:cubicBezTo>
                <a:cubicBezTo>
                  <a:pt x="40" y="127"/>
                  <a:pt x="40" y="126"/>
                  <a:pt x="40" y="126"/>
                </a:cubicBezTo>
                <a:cubicBezTo>
                  <a:pt x="41" y="124"/>
                  <a:pt x="43" y="123"/>
                  <a:pt x="44" y="122"/>
                </a:cubicBezTo>
                <a:cubicBezTo>
                  <a:pt x="45" y="121"/>
                  <a:pt x="45" y="121"/>
                  <a:pt x="45" y="121"/>
                </a:cubicBezTo>
                <a:cubicBezTo>
                  <a:pt x="46" y="120"/>
                  <a:pt x="47" y="119"/>
                  <a:pt x="49" y="118"/>
                </a:cubicBezTo>
                <a:cubicBezTo>
                  <a:pt x="49" y="118"/>
                  <a:pt x="50" y="118"/>
                  <a:pt x="50" y="117"/>
                </a:cubicBezTo>
                <a:cubicBezTo>
                  <a:pt x="51" y="117"/>
                  <a:pt x="51" y="116"/>
                  <a:pt x="52" y="116"/>
                </a:cubicBezTo>
                <a:cubicBezTo>
                  <a:pt x="53" y="115"/>
                  <a:pt x="54" y="115"/>
                  <a:pt x="55" y="114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60" y="111"/>
                  <a:pt x="60" y="111"/>
                  <a:pt x="60" y="111"/>
                </a:cubicBezTo>
                <a:cubicBezTo>
                  <a:pt x="61" y="111"/>
                  <a:pt x="62" y="111"/>
                  <a:pt x="63" y="110"/>
                </a:cubicBezTo>
                <a:cubicBezTo>
                  <a:pt x="63" y="110"/>
                  <a:pt x="64" y="110"/>
                  <a:pt x="64" y="110"/>
                </a:cubicBezTo>
                <a:cubicBezTo>
                  <a:pt x="65" y="110"/>
                  <a:pt x="65" y="109"/>
                  <a:pt x="65" y="109"/>
                </a:cubicBezTo>
                <a:cubicBezTo>
                  <a:pt x="66" y="109"/>
                  <a:pt x="66" y="109"/>
                  <a:pt x="67" y="109"/>
                </a:cubicBezTo>
                <a:cubicBezTo>
                  <a:pt x="68" y="109"/>
                  <a:pt x="68" y="109"/>
                  <a:pt x="68" y="109"/>
                </a:cubicBezTo>
                <a:cubicBezTo>
                  <a:pt x="68" y="110"/>
                  <a:pt x="69" y="111"/>
                  <a:pt x="70" y="112"/>
                </a:cubicBezTo>
                <a:cubicBezTo>
                  <a:pt x="119" y="160"/>
                  <a:pt x="119" y="160"/>
                  <a:pt x="119" y="160"/>
                </a:cubicBezTo>
                <a:cubicBezTo>
                  <a:pt x="15" y="260"/>
                  <a:pt x="15" y="260"/>
                  <a:pt x="15" y="260"/>
                </a:cubicBezTo>
                <a:cubicBezTo>
                  <a:pt x="15" y="260"/>
                  <a:pt x="15" y="260"/>
                  <a:pt x="15" y="260"/>
                </a:cubicBezTo>
                <a:cubicBezTo>
                  <a:pt x="2" y="273"/>
                  <a:pt x="0" y="292"/>
                  <a:pt x="13" y="305"/>
                </a:cubicBezTo>
                <a:cubicBezTo>
                  <a:pt x="26" y="318"/>
                  <a:pt x="44" y="315"/>
                  <a:pt x="56" y="302"/>
                </a:cubicBezTo>
                <a:cubicBezTo>
                  <a:pt x="57" y="302"/>
                  <a:pt x="57" y="301"/>
                  <a:pt x="57" y="301"/>
                </a:cubicBezTo>
                <a:cubicBezTo>
                  <a:pt x="148" y="205"/>
                  <a:pt x="148" y="205"/>
                  <a:pt x="148" y="205"/>
                </a:cubicBezTo>
                <a:cubicBezTo>
                  <a:pt x="149" y="206"/>
                  <a:pt x="149" y="206"/>
                  <a:pt x="150" y="207"/>
                </a:cubicBezTo>
                <a:cubicBezTo>
                  <a:pt x="252" y="310"/>
                  <a:pt x="252" y="310"/>
                  <a:pt x="252" y="310"/>
                </a:cubicBezTo>
                <a:cubicBezTo>
                  <a:pt x="264" y="321"/>
                  <a:pt x="283" y="321"/>
                  <a:pt x="294" y="310"/>
                </a:cubicBezTo>
                <a:cubicBezTo>
                  <a:pt x="305" y="298"/>
                  <a:pt x="305" y="279"/>
                  <a:pt x="294" y="268"/>
                </a:cubicBezTo>
                <a:close/>
                <a:moveTo>
                  <a:pt x="43" y="291"/>
                </a:moveTo>
                <a:cubicBezTo>
                  <a:pt x="38" y="296"/>
                  <a:pt x="31" y="296"/>
                  <a:pt x="26" y="291"/>
                </a:cubicBezTo>
                <a:cubicBezTo>
                  <a:pt x="21" y="286"/>
                  <a:pt x="21" y="279"/>
                  <a:pt x="26" y="274"/>
                </a:cubicBezTo>
                <a:cubicBezTo>
                  <a:pt x="31" y="269"/>
                  <a:pt x="38" y="269"/>
                  <a:pt x="43" y="274"/>
                </a:cubicBezTo>
                <a:cubicBezTo>
                  <a:pt x="48" y="279"/>
                  <a:pt x="48" y="286"/>
                  <a:pt x="43" y="2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" name="Group 15"/>
          <p:cNvGrpSpPr>
            <a:grpSpLocks noChangeAspect="1"/>
          </p:cNvGrpSpPr>
          <p:nvPr/>
        </p:nvGrpSpPr>
        <p:grpSpPr bwMode="auto">
          <a:xfrm>
            <a:off x="6658622" y="4355000"/>
            <a:ext cx="432000" cy="343922"/>
            <a:chOff x="3688" y="2038"/>
            <a:chExt cx="309" cy="246"/>
          </a:xfrm>
          <a:solidFill>
            <a:schemeClr val="bg1"/>
          </a:solidFill>
        </p:grpSpPr>
        <p:sp>
          <p:nvSpPr>
            <p:cNvPr id="46" name="Freeform 16"/>
            <p:cNvSpPr/>
            <p:nvPr/>
          </p:nvSpPr>
          <p:spPr bwMode="auto">
            <a:xfrm>
              <a:off x="3770" y="2192"/>
              <a:ext cx="205" cy="75"/>
            </a:xfrm>
            <a:custGeom>
              <a:avLst/>
              <a:gdLst>
                <a:gd name="T0" fmla="*/ 83 w 85"/>
                <a:gd name="T1" fmla="*/ 18 h 31"/>
                <a:gd name="T2" fmla="*/ 74 w 85"/>
                <a:gd name="T3" fmla="*/ 3 h 31"/>
                <a:gd name="T4" fmla="*/ 71 w 85"/>
                <a:gd name="T5" fmla="*/ 0 h 31"/>
                <a:gd name="T6" fmla="*/ 13 w 85"/>
                <a:gd name="T7" fmla="*/ 0 h 31"/>
                <a:gd name="T8" fmla="*/ 11 w 85"/>
                <a:gd name="T9" fmla="*/ 3 h 31"/>
                <a:gd name="T10" fmla="*/ 2 w 85"/>
                <a:gd name="T11" fmla="*/ 18 h 31"/>
                <a:gd name="T12" fmla="*/ 1 w 85"/>
                <a:gd name="T13" fmla="*/ 19 h 31"/>
                <a:gd name="T14" fmla="*/ 1 w 85"/>
                <a:gd name="T15" fmla="*/ 28 h 31"/>
                <a:gd name="T16" fmla="*/ 7 w 85"/>
                <a:gd name="T17" fmla="*/ 31 h 31"/>
                <a:gd name="T18" fmla="*/ 12 w 85"/>
                <a:gd name="T19" fmla="*/ 31 h 31"/>
                <a:gd name="T20" fmla="*/ 30 w 85"/>
                <a:gd name="T21" fmla="*/ 31 h 31"/>
                <a:gd name="T22" fmla="*/ 54 w 85"/>
                <a:gd name="T23" fmla="*/ 31 h 31"/>
                <a:gd name="T24" fmla="*/ 73 w 85"/>
                <a:gd name="T25" fmla="*/ 31 h 31"/>
                <a:gd name="T26" fmla="*/ 78 w 85"/>
                <a:gd name="T27" fmla="*/ 31 h 31"/>
                <a:gd name="T28" fmla="*/ 83 w 85"/>
                <a:gd name="T29" fmla="*/ 28 h 31"/>
                <a:gd name="T30" fmla="*/ 83 w 85"/>
                <a:gd name="T31" fmla="*/ 19 h 31"/>
                <a:gd name="T32" fmla="*/ 83 w 85"/>
                <a:gd name="T33" fmla="*/ 1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5" h="31">
                  <a:moveTo>
                    <a:pt x="83" y="18"/>
                  </a:moveTo>
                  <a:cubicBezTo>
                    <a:pt x="81" y="15"/>
                    <a:pt x="78" y="9"/>
                    <a:pt x="74" y="3"/>
                  </a:cubicBezTo>
                  <a:cubicBezTo>
                    <a:pt x="73" y="2"/>
                    <a:pt x="72" y="1"/>
                    <a:pt x="7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1"/>
                    <a:pt x="12" y="2"/>
                    <a:pt x="11" y="3"/>
                  </a:cubicBezTo>
                  <a:cubicBezTo>
                    <a:pt x="7" y="9"/>
                    <a:pt x="3" y="15"/>
                    <a:pt x="2" y="18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21"/>
                    <a:pt x="0" y="25"/>
                    <a:pt x="1" y="28"/>
                  </a:cubicBezTo>
                  <a:cubicBezTo>
                    <a:pt x="3" y="30"/>
                    <a:pt x="4" y="31"/>
                    <a:pt x="7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73" y="31"/>
                    <a:pt x="73" y="31"/>
                    <a:pt x="73" y="31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80" y="31"/>
                    <a:pt x="82" y="30"/>
                    <a:pt x="83" y="28"/>
                  </a:cubicBezTo>
                  <a:cubicBezTo>
                    <a:pt x="85" y="25"/>
                    <a:pt x="85" y="21"/>
                    <a:pt x="83" y="19"/>
                  </a:cubicBezTo>
                  <a:lnTo>
                    <a:pt x="83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7"/>
            <p:cNvSpPr>
              <a:spLocks noEditPoints="1"/>
            </p:cNvSpPr>
            <p:nvPr/>
          </p:nvSpPr>
          <p:spPr bwMode="auto">
            <a:xfrm>
              <a:off x="3746" y="2038"/>
              <a:ext cx="251" cy="246"/>
            </a:xfrm>
            <a:custGeom>
              <a:avLst/>
              <a:gdLst>
                <a:gd name="T0" fmla="*/ 101 w 104"/>
                <a:gd name="T1" fmla="*/ 80 h 101"/>
                <a:gd name="T2" fmla="*/ 101 w 104"/>
                <a:gd name="T3" fmla="*/ 79 h 101"/>
                <a:gd name="T4" fmla="*/ 86 w 104"/>
                <a:gd name="T5" fmla="*/ 54 h 101"/>
                <a:gd name="T6" fmla="*/ 80 w 104"/>
                <a:gd name="T7" fmla="*/ 46 h 101"/>
                <a:gd name="T8" fmla="*/ 73 w 104"/>
                <a:gd name="T9" fmla="*/ 35 h 101"/>
                <a:gd name="T10" fmla="*/ 73 w 104"/>
                <a:gd name="T11" fmla="*/ 7 h 101"/>
                <a:gd name="T12" fmla="*/ 77 w 104"/>
                <a:gd name="T13" fmla="*/ 7 h 101"/>
                <a:gd name="T14" fmla="*/ 77 w 104"/>
                <a:gd name="T15" fmla="*/ 0 h 101"/>
                <a:gd name="T16" fmla="*/ 26 w 104"/>
                <a:gd name="T17" fmla="*/ 0 h 101"/>
                <a:gd name="T18" fmla="*/ 26 w 104"/>
                <a:gd name="T19" fmla="*/ 7 h 101"/>
                <a:gd name="T20" fmla="*/ 32 w 104"/>
                <a:gd name="T21" fmla="*/ 7 h 101"/>
                <a:gd name="T22" fmla="*/ 32 w 104"/>
                <a:gd name="T23" fmla="*/ 35 h 101"/>
                <a:gd name="T24" fmla="*/ 25 w 104"/>
                <a:gd name="T25" fmla="*/ 46 h 101"/>
                <a:gd name="T26" fmla="*/ 19 w 104"/>
                <a:gd name="T27" fmla="*/ 54 h 101"/>
                <a:gd name="T28" fmla="*/ 4 w 104"/>
                <a:gd name="T29" fmla="*/ 79 h 101"/>
                <a:gd name="T30" fmla="*/ 3 w 104"/>
                <a:gd name="T31" fmla="*/ 80 h 101"/>
                <a:gd name="T32" fmla="*/ 3 w 104"/>
                <a:gd name="T33" fmla="*/ 96 h 101"/>
                <a:gd name="T34" fmla="*/ 12 w 104"/>
                <a:gd name="T35" fmla="*/ 101 h 101"/>
                <a:gd name="T36" fmla="*/ 93 w 104"/>
                <a:gd name="T37" fmla="*/ 101 h 101"/>
                <a:gd name="T38" fmla="*/ 93 w 104"/>
                <a:gd name="T39" fmla="*/ 101 h 101"/>
                <a:gd name="T40" fmla="*/ 101 w 104"/>
                <a:gd name="T41" fmla="*/ 96 h 101"/>
                <a:gd name="T42" fmla="*/ 101 w 104"/>
                <a:gd name="T43" fmla="*/ 80 h 101"/>
                <a:gd name="T44" fmla="*/ 96 w 104"/>
                <a:gd name="T45" fmla="*/ 93 h 101"/>
                <a:gd name="T46" fmla="*/ 93 w 104"/>
                <a:gd name="T47" fmla="*/ 95 h 101"/>
                <a:gd name="T48" fmla="*/ 12 w 104"/>
                <a:gd name="T49" fmla="*/ 95 h 101"/>
                <a:gd name="T50" fmla="*/ 8 w 104"/>
                <a:gd name="T51" fmla="*/ 93 h 101"/>
                <a:gd name="T52" fmla="*/ 8 w 104"/>
                <a:gd name="T53" fmla="*/ 83 h 101"/>
                <a:gd name="T54" fmla="*/ 9 w 104"/>
                <a:gd name="T55" fmla="*/ 82 h 101"/>
                <a:gd name="T56" fmla="*/ 23 w 104"/>
                <a:gd name="T57" fmla="*/ 58 h 101"/>
                <a:gd name="T58" fmla="*/ 29 w 104"/>
                <a:gd name="T59" fmla="*/ 49 h 101"/>
                <a:gd name="T60" fmla="*/ 37 w 104"/>
                <a:gd name="T61" fmla="*/ 35 h 101"/>
                <a:gd name="T62" fmla="*/ 37 w 104"/>
                <a:gd name="T63" fmla="*/ 9 h 101"/>
                <a:gd name="T64" fmla="*/ 67 w 104"/>
                <a:gd name="T65" fmla="*/ 9 h 101"/>
                <a:gd name="T66" fmla="*/ 67 w 104"/>
                <a:gd name="T67" fmla="*/ 35 h 101"/>
                <a:gd name="T68" fmla="*/ 75 w 104"/>
                <a:gd name="T69" fmla="*/ 49 h 101"/>
                <a:gd name="T70" fmla="*/ 81 w 104"/>
                <a:gd name="T71" fmla="*/ 58 h 101"/>
                <a:gd name="T72" fmla="*/ 96 w 104"/>
                <a:gd name="T73" fmla="*/ 82 h 101"/>
                <a:gd name="T74" fmla="*/ 96 w 104"/>
                <a:gd name="T75" fmla="*/ 83 h 101"/>
                <a:gd name="T76" fmla="*/ 96 w 104"/>
                <a:gd name="T77" fmla="*/ 9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4" h="101">
                  <a:moveTo>
                    <a:pt x="101" y="80"/>
                  </a:moveTo>
                  <a:cubicBezTo>
                    <a:pt x="101" y="79"/>
                    <a:pt x="101" y="79"/>
                    <a:pt x="101" y="79"/>
                  </a:cubicBezTo>
                  <a:cubicBezTo>
                    <a:pt x="98" y="74"/>
                    <a:pt x="92" y="64"/>
                    <a:pt x="86" y="54"/>
                  </a:cubicBezTo>
                  <a:cubicBezTo>
                    <a:pt x="84" y="51"/>
                    <a:pt x="82" y="48"/>
                    <a:pt x="80" y="46"/>
                  </a:cubicBezTo>
                  <a:cubicBezTo>
                    <a:pt x="77" y="42"/>
                    <a:pt x="73" y="37"/>
                    <a:pt x="73" y="35"/>
                  </a:cubicBezTo>
                  <a:cubicBezTo>
                    <a:pt x="73" y="28"/>
                    <a:pt x="73" y="12"/>
                    <a:pt x="73" y="7"/>
                  </a:cubicBezTo>
                  <a:cubicBezTo>
                    <a:pt x="77" y="7"/>
                    <a:pt x="77" y="7"/>
                    <a:pt x="77" y="7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12"/>
                    <a:pt x="31" y="28"/>
                    <a:pt x="32" y="35"/>
                  </a:cubicBezTo>
                  <a:cubicBezTo>
                    <a:pt x="32" y="37"/>
                    <a:pt x="28" y="42"/>
                    <a:pt x="25" y="46"/>
                  </a:cubicBezTo>
                  <a:cubicBezTo>
                    <a:pt x="23" y="48"/>
                    <a:pt x="21" y="51"/>
                    <a:pt x="19" y="54"/>
                  </a:cubicBezTo>
                  <a:cubicBezTo>
                    <a:pt x="12" y="64"/>
                    <a:pt x="6" y="74"/>
                    <a:pt x="4" y="79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0" y="85"/>
                    <a:pt x="0" y="91"/>
                    <a:pt x="3" y="96"/>
                  </a:cubicBezTo>
                  <a:cubicBezTo>
                    <a:pt x="5" y="99"/>
                    <a:pt x="8" y="101"/>
                    <a:pt x="12" y="101"/>
                  </a:cubicBezTo>
                  <a:cubicBezTo>
                    <a:pt x="93" y="101"/>
                    <a:pt x="93" y="101"/>
                    <a:pt x="93" y="101"/>
                  </a:cubicBezTo>
                  <a:cubicBezTo>
                    <a:pt x="93" y="101"/>
                    <a:pt x="93" y="101"/>
                    <a:pt x="93" y="101"/>
                  </a:cubicBezTo>
                  <a:cubicBezTo>
                    <a:pt x="96" y="101"/>
                    <a:pt x="99" y="99"/>
                    <a:pt x="101" y="96"/>
                  </a:cubicBezTo>
                  <a:cubicBezTo>
                    <a:pt x="104" y="91"/>
                    <a:pt x="104" y="85"/>
                    <a:pt x="101" y="80"/>
                  </a:cubicBezTo>
                  <a:close/>
                  <a:moveTo>
                    <a:pt x="96" y="93"/>
                  </a:moveTo>
                  <a:cubicBezTo>
                    <a:pt x="96" y="94"/>
                    <a:pt x="94" y="95"/>
                    <a:pt x="93" y="95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0" y="95"/>
                    <a:pt x="9" y="94"/>
                    <a:pt x="8" y="93"/>
                  </a:cubicBezTo>
                  <a:cubicBezTo>
                    <a:pt x="6" y="90"/>
                    <a:pt x="6" y="86"/>
                    <a:pt x="8" y="83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11" y="77"/>
                    <a:pt x="17" y="67"/>
                    <a:pt x="23" y="58"/>
                  </a:cubicBezTo>
                  <a:cubicBezTo>
                    <a:pt x="25" y="55"/>
                    <a:pt x="28" y="52"/>
                    <a:pt x="29" y="49"/>
                  </a:cubicBezTo>
                  <a:cubicBezTo>
                    <a:pt x="35" y="42"/>
                    <a:pt x="38" y="38"/>
                    <a:pt x="37" y="35"/>
                  </a:cubicBezTo>
                  <a:cubicBezTo>
                    <a:pt x="37" y="29"/>
                    <a:pt x="37" y="15"/>
                    <a:pt x="37" y="9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7" y="15"/>
                    <a:pt x="67" y="29"/>
                    <a:pt x="67" y="35"/>
                  </a:cubicBezTo>
                  <a:cubicBezTo>
                    <a:pt x="67" y="38"/>
                    <a:pt x="70" y="42"/>
                    <a:pt x="75" y="49"/>
                  </a:cubicBezTo>
                  <a:cubicBezTo>
                    <a:pt x="77" y="52"/>
                    <a:pt x="79" y="55"/>
                    <a:pt x="81" y="58"/>
                  </a:cubicBezTo>
                  <a:cubicBezTo>
                    <a:pt x="87" y="67"/>
                    <a:pt x="93" y="77"/>
                    <a:pt x="96" y="82"/>
                  </a:cubicBezTo>
                  <a:cubicBezTo>
                    <a:pt x="96" y="83"/>
                    <a:pt x="96" y="83"/>
                    <a:pt x="96" y="83"/>
                  </a:cubicBezTo>
                  <a:cubicBezTo>
                    <a:pt x="98" y="86"/>
                    <a:pt x="98" y="90"/>
                    <a:pt x="96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8"/>
            <p:cNvSpPr/>
            <p:nvPr/>
          </p:nvSpPr>
          <p:spPr bwMode="auto">
            <a:xfrm>
              <a:off x="3688" y="2055"/>
              <a:ext cx="113" cy="227"/>
            </a:xfrm>
            <a:custGeom>
              <a:avLst/>
              <a:gdLst>
                <a:gd name="T0" fmla="*/ 45 w 47"/>
                <a:gd name="T1" fmla="*/ 1 h 93"/>
                <a:gd name="T2" fmla="*/ 45 w 47"/>
                <a:gd name="T3" fmla="*/ 0 h 93"/>
                <a:gd name="T4" fmla="*/ 0 w 47"/>
                <a:gd name="T5" fmla="*/ 0 h 93"/>
                <a:gd name="T6" fmla="*/ 0 w 47"/>
                <a:gd name="T7" fmla="*/ 12 h 93"/>
                <a:gd name="T8" fmla="*/ 6 w 47"/>
                <a:gd name="T9" fmla="*/ 12 h 93"/>
                <a:gd name="T10" fmla="*/ 6 w 47"/>
                <a:gd name="T11" fmla="*/ 77 h 93"/>
                <a:gd name="T12" fmla="*/ 24 w 47"/>
                <a:gd name="T13" fmla="*/ 93 h 93"/>
                <a:gd name="T14" fmla="*/ 26 w 47"/>
                <a:gd name="T15" fmla="*/ 93 h 93"/>
                <a:gd name="T16" fmla="*/ 22 w 47"/>
                <a:gd name="T17" fmla="*/ 89 h 93"/>
                <a:gd name="T18" fmla="*/ 21 w 47"/>
                <a:gd name="T19" fmla="*/ 87 h 93"/>
                <a:gd name="T20" fmla="*/ 12 w 47"/>
                <a:gd name="T21" fmla="*/ 77 h 93"/>
                <a:gd name="T22" fmla="*/ 12 w 47"/>
                <a:gd name="T23" fmla="*/ 12 h 93"/>
                <a:gd name="T24" fmla="*/ 35 w 47"/>
                <a:gd name="T25" fmla="*/ 12 h 93"/>
                <a:gd name="T26" fmla="*/ 35 w 47"/>
                <a:gd name="T27" fmla="*/ 51 h 93"/>
                <a:gd name="T28" fmla="*/ 37 w 47"/>
                <a:gd name="T29" fmla="*/ 48 h 93"/>
                <a:gd name="T30" fmla="*/ 41 w 47"/>
                <a:gd name="T31" fmla="*/ 43 h 93"/>
                <a:gd name="T32" fmla="*/ 41 w 47"/>
                <a:gd name="T33" fmla="*/ 12 h 93"/>
                <a:gd name="T34" fmla="*/ 47 w 47"/>
                <a:gd name="T35" fmla="*/ 12 h 93"/>
                <a:gd name="T36" fmla="*/ 47 w 47"/>
                <a:gd name="T37" fmla="*/ 1 h 93"/>
                <a:gd name="T38" fmla="*/ 45 w 47"/>
                <a:gd name="T39" fmla="*/ 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7" h="93">
                  <a:moveTo>
                    <a:pt x="45" y="1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6" y="81"/>
                    <a:pt x="9" y="93"/>
                    <a:pt x="24" y="93"/>
                  </a:cubicBezTo>
                  <a:cubicBezTo>
                    <a:pt x="25" y="93"/>
                    <a:pt x="26" y="93"/>
                    <a:pt x="26" y="93"/>
                  </a:cubicBezTo>
                  <a:cubicBezTo>
                    <a:pt x="24" y="92"/>
                    <a:pt x="23" y="91"/>
                    <a:pt x="22" y="89"/>
                  </a:cubicBezTo>
                  <a:cubicBezTo>
                    <a:pt x="21" y="88"/>
                    <a:pt x="21" y="88"/>
                    <a:pt x="21" y="87"/>
                  </a:cubicBezTo>
                  <a:cubicBezTo>
                    <a:pt x="12" y="85"/>
                    <a:pt x="12" y="77"/>
                    <a:pt x="12" y="77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0"/>
                    <a:pt x="37" y="49"/>
                    <a:pt x="37" y="48"/>
                  </a:cubicBezTo>
                  <a:cubicBezTo>
                    <a:pt x="39" y="46"/>
                    <a:pt x="40" y="44"/>
                    <a:pt x="41" y="43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"/>
                    <a:pt x="47" y="1"/>
                    <a:pt x="47" y="1"/>
                  </a:cubicBezTo>
                  <a:lnTo>
                    <a:pt x="45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9"/>
            <p:cNvSpPr/>
            <p:nvPr/>
          </p:nvSpPr>
          <p:spPr bwMode="auto">
            <a:xfrm>
              <a:off x="3729" y="2162"/>
              <a:ext cx="31" cy="93"/>
            </a:xfrm>
            <a:custGeom>
              <a:avLst/>
              <a:gdLst>
                <a:gd name="T0" fmla="*/ 0 w 13"/>
                <a:gd name="T1" fmla="*/ 33 h 38"/>
                <a:gd name="T2" fmla="*/ 3 w 13"/>
                <a:gd name="T3" fmla="*/ 38 h 38"/>
                <a:gd name="T4" fmla="*/ 5 w 13"/>
                <a:gd name="T5" fmla="*/ 30 h 38"/>
                <a:gd name="T6" fmla="*/ 5 w 13"/>
                <a:gd name="T7" fmla="*/ 28 h 38"/>
                <a:gd name="T8" fmla="*/ 13 w 13"/>
                <a:gd name="T9" fmla="*/ 15 h 38"/>
                <a:gd name="T10" fmla="*/ 13 w 13"/>
                <a:gd name="T11" fmla="*/ 0 h 38"/>
                <a:gd name="T12" fmla="*/ 0 w 13"/>
                <a:gd name="T13" fmla="*/ 0 h 38"/>
                <a:gd name="T14" fmla="*/ 0 w 13"/>
                <a:gd name="T15" fmla="*/ 3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38">
                  <a:moveTo>
                    <a:pt x="0" y="33"/>
                  </a:moveTo>
                  <a:cubicBezTo>
                    <a:pt x="0" y="34"/>
                    <a:pt x="0" y="37"/>
                    <a:pt x="3" y="38"/>
                  </a:cubicBezTo>
                  <a:cubicBezTo>
                    <a:pt x="3" y="35"/>
                    <a:pt x="3" y="32"/>
                    <a:pt x="5" y="30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7" y="26"/>
                    <a:pt x="10" y="21"/>
                    <a:pt x="13" y="15"/>
                  </a:cubicBezTo>
                  <a:cubicBezTo>
                    <a:pt x="13" y="7"/>
                    <a:pt x="13" y="0"/>
                    <a:pt x="1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32"/>
                    <a:pt x="0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" name="Group 26"/>
          <p:cNvGrpSpPr>
            <a:grpSpLocks noChangeAspect="1"/>
          </p:cNvGrpSpPr>
          <p:nvPr/>
        </p:nvGrpSpPr>
        <p:grpSpPr bwMode="auto">
          <a:xfrm>
            <a:off x="1449210" y="4320293"/>
            <a:ext cx="333668" cy="432000"/>
            <a:chOff x="3726" y="2004"/>
            <a:chExt cx="604" cy="782"/>
          </a:xfrm>
          <a:solidFill>
            <a:schemeClr val="bg1"/>
          </a:solidFill>
        </p:grpSpPr>
        <p:sp>
          <p:nvSpPr>
            <p:cNvPr id="57" name="Freeform 27"/>
            <p:cNvSpPr/>
            <p:nvPr/>
          </p:nvSpPr>
          <p:spPr bwMode="auto">
            <a:xfrm>
              <a:off x="3817" y="2143"/>
              <a:ext cx="373" cy="213"/>
            </a:xfrm>
            <a:custGeom>
              <a:avLst/>
              <a:gdLst>
                <a:gd name="T0" fmla="*/ 35 w 61"/>
                <a:gd name="T1" fmla="*/ 5 h 35"/>
                <a:gd name="T2" fmla="*/ 4 w 61"/>
                <a:gd name="T3" fmla="*/ 3 h 35"/>
                <a:gd name="T4" fmla="*/ 0 w 61"/>
                <a:gd name="T5" fmla="*/ 15 h 35"/>
                <a:gd name="T6" fmla="*/ 29 w 61"/>
                <a:gd name="T7" fmla="*/ 22 h 35"/>
                <a:gd name="T8" fmla="*/ 56 w 61"/>
                <a:gd name="T9" fmla="*/ 35 h 35"/>
                <a:gd name="T10" fmla="*/ 61 w 61"/>
                <a:gd name="T11" fmla="*/ 22 h 35"/>
                <a:gd name="T12" fmla="*/ 35 w 61"/>
                <a:gd name="T13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35">
                  <a:moveTo>
                    <a:pt x="35" y="5"/>
                  </a:moveTo>
                  <a:cubicBezTo>
                    <a:pt x="20" y="0"/>
                    <a:pt x="4" y="3"/>
                    <a:pt x="4" y="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13" y="15"/>
                    <a:pt x="29" y="22"/>
                  </a:cubicBezTo>
                  <a:cubicBezTo>
                    <a:pt x="45" y="28"/>
                    <a:pt x="56" y="35"/>
                    <a:pt x="56" y="35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1" y="22"/>
                    <a:pt x="49" y="10"/>
                    <a:pt x="3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28"/>
            <p:cNvSpPr>
              <a:spLocks noEditPoints="1"/>
            </p:cNvSpPr>
            <p:nvPr/>
          </p:nvSpPr>
          <p:spPr bwMode="auto">
            <a:xfrm>
              <a:off x="3726" y="2004"/>
              <a:ext cx="604" cy="443"/>
            </a:xfrm>
            <a:custGeom>
              <a:avLst/>
              <a:gdLst>
                <a:gd name="T0" fmla="*/ 99 w 99"/>
                <a:gd name="T1" fmla="*/ 46 h 73"/>
                <a:gd name="T2" fmla="*/ 95 w 99"/>
                <a:gd name="T3" fmla="*/ 41 h 73"/>
                <a:gd name="T4" fmla="*/ 95 w 99"/>
                <a:gd name="T5" fmla="*/ 39 h 73"/>
                <a:gd name="T6" fmla="*/ 89 w 99"/>
                <a:gd name="T7" fmla="*/ 33 h 73"/>
                <a:gd name="T8" fmla="*/ 88 w 99"/>
                <a:gd name="T9" fmla="*/ 33 h 73"/>
                <a:gd name="T10" fmla="*/ 58 w 99"/>
                <a:gd name="T11" fmla="*/ 0 h 73"/>
                <a:gd name="T12" fmla="*/ 0 w 99"/>
                <a:gd name="T13" fmla="*/ 12 h 73"/>
                <a:gd name="T14" fmla="*/ 15 w 99"/>
                <a:gd name="T15" fmla="*/ 26 h 73"/>
                <a:gd name="T16" fmla="*/ 16 w 99"/>
                <a:gd name="T17" fmla="*/ 24 h 73"/>
                <a:gd name="T18" fmla="*/ 50 w 99"/>
                <a:gd name="T19" fmla="*/ 25 h 73"/>
                <a:gd name="T20" fmla="*/ 79 w 99"/>
                <a:gd name="T21" fmla="*/ 44 h 73"/>
                <a:gd name="T22" fmla="*/ 78 w 99"/>
                <a:gd name="T23" fmla="*/ 49 h 73"/>
                <a:gd name="T24" fmla="*/ 90 w 99"/>
                <a:gd name="T25" fmla="*/ 47 h 73"/>
                <a:gd name="T26" fmla="*/ 84 w 99"/>
                <a:gd name="T27" fmla="*/ 63 h 73"/>
                <a:gd name="T28" fmla="*/ 81 w 99"/>
                <a:gd name="T29" fmla="*/ 62 h 73"/>
                <a:gd name="T30" fmla="*/ 78 w 99"/>
                <a:gd name="T31" fmla="*/ 70 h 73"/>
                <a:gd name="T32" fmla="*/ 84 w 99"/>
                <a:gd name="T33" fmla="*/ 68 h 73"/>
                <a:gd name="T34" fmla="*/ 88 w 99"/>
                <a:gd name="T35" fmla="*/ 73 h 73"/>
                <a:gd name="T36" fmla="*/ 90 w 99"/>
                <a:gd name="T37" fmla="*/ 65 h 73"/>
                <a:gd name="T38" fmla="*/ 87 w 99"/>
                <a:gd name="T39" fmla="*/ 64 h 73"/>
                <a:gd name="T40" fmla="*/ 93 w 99"/>
                <a:gd name="T41" fmla="*/ 47 h 73"/>
                <a:gd name="T42" fmla="*/ 99 w 99"/>
                <a:gd name="T43" fmla="*/ 46 h 73"/>
                <a:gd name="T44" fmla="*/ 93 w 99"/>
                <a:gd name="T45" fmla="*/ 37 h 73"/>
                <a:gd name="T46" fmla="*/ 93 w 99"/>
                <a:gd name="T47" fmla="*/ 38 h 73"/>
                <a:gd name="T48" fmla="*/ 90 w 99"/>
                <a:gd name="T49" fmla="*/ 36 h 73"/>
                <a:gd name="T50" fmla="*/ 93 w 99"/>
                <a:gd name="T51" fmla="*/ 37 h 73"/>
                <a:gd name="T52" fmla="*/ 92 w 99"/>
                <a:gd name="T53" fmla="*/ 44 h 73"/>
                <a:gd name="T54" fmla="*/ 89 w 99"/>
                <a:gd name="T55" fmla="*/ 45 h 73"/>
                <a:gd name="T56" fmla="*/ 88 w 99"/>
                <a:gd name="T57" fmla="*/ 42 h 73"/>
                <a:gd name="T58" fmla="*/ 91 w 99"/>
                <a:gd name="T59" fmla="*/ 40 h 73"/>
                <a:gd name="T60" fmla="*/ 92 w 99"/>
                <a:gd name="T61" fmla="*/ 4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9" h="73">
                  <a:moveTo>
                    <a:pt x="99" y="46"/>
                  </a:moveTo>
                  <a:cubicBezTo>
                    <a:pt x="95" y="41"/>
                    <a:pt x="95" y="41"/>
                    <a:pt x="95" y="41"/>
                  </a:cubicBezTo>
                  <a:cubicBezTo>
                    <a:pt x="95" y="39"/>
                    <a:pt x="95" y="39"/>
                    <a:pt x="95" y="39"/>
                  </a:cubicBezTo>
                  <a:cubicBezTo>
                    <a:pt x="95" y="39"/>
                    <a:pt x="99" y="32"/>
                    <a:pt x="89" y="33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4"/>
                    <a:pt x="34" y="20"/>
                    <a:pt x="50" y="25"/>
                  </a:cubicBezTo>
                  <a:cubicBezTo>
                    <a:pt x="66" y="31"/>
                    <a:pt x="79" y="44"/>
                    <a:pt x="79" y="44"/>
                  </a:cubicBezTo>
                  <a:cubicBezTo>
                    <a:pt x="78" y="49"/>
                    <a:pt x="78" y="49"/>
                    <a:pt x="78" y="49"/>
                  </a:cubicBezTo>
                  <a:cubicBezTo>
                    <a:pt x="90" y="47"/>
                    <a:pt x="90" y="47"/>
                    <a:pt x="90" y="47"/>
                  </a:cubicBezTo>
                  <a:cubicBezTo>
                    <a:pt x="88" y="53"/>
                    <a:pt x="85" y="61"/>
                    <a:pt x="84" y="63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84" y="68"/>
                    <a:pt x="84" y="68"/>
                    <a:pt x="84" y="68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3" y="47"/>
                    <a:pt x="93" y="47"/>
                    <a:pt x="93" y="47"/>
                  </a:cubicBezTo>
                  <a:lnTo>
                    <a:pt x="99" y="46"/>
                  </a:lnTo>
                  <a:close/>
                  <a:moveTo>
                    <a:pt x="93" y="37"/>
                  </a:moveTo>
                  <a:cubicBezTo>
                    <a:pt x="93" y="37"/>
                    <a:pt x="93" y="38"/>
                    <a:pt x="93" y="38"/>
                  </a:cubicBezTo>
                  <a:cubicBezTo>
                    <a:pt x="90" y="36"/>
                    <a:pt x="90" y="36"/>
                    <a:pt x="90" y="36"/>
                  </a:cubicBezTo>
                  <a:cubicBezTo>
                    <a:pt x="92" y="35"/>
                    <a:pt x="94" y="35"/>
                    <a:pt x="93" y="37"/>
                  </a:cubicBezTo>
                  <a:close/>
                  <a:moveTo>
                    <a:pt x="92" y="44"/>
                  </a:moveTo>
                  <a:cubicBezTo>
                    <a:pt x="92" y="45"/>
                    <a:pt x="91" y="46"/>
                    <a:pt x="89" y="45"/>
                  </a:cubicBezTo>
                  <a:cubicBezTo>
                    <a:pt x="88" y="45"/>
                    <a:pt x="87" y="43"/>
                    <a:pt x="88" y="42"/>
                  </a:cubicBezTo>
                  <a:cubicBezTo>
                    <a:pt x="88" y="41"/>
                    <a:pt x="89" y="40"/>
                    <a:pt x="91" y="40"/>
                  </a:cubicBezTo>
                  <a:cubicBezTo>
                    <a:pt x="92" y="41"/>
                    <a:pt x="93" y="42"/>
                    <a:pt x="92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29"/>
            <p:cNvSpPr>
              <a:spLocks noEditPoints="1"/>
            </p:cNvSpPr>
            <p:nvPr/>
          </p:nvSpPr>
          <p:spPr bwMode="auto">
            <a:xfrm>
              <a:off x="3738" y="2240"/>
              <a:ext cx="415" cy="546"/>
            </a:xfrm>
            <a:custGeom>
              <a:avLst/>
              <a:gdLst>
                <a:gd name="T0" fmla="*/ 42 w 68"/>
                <a:gd name="T1" fmla="*/ 7 h 90"/>
                <a:gd name="T2" fmla="*/ 13 w 68"/>
                <a:gd name="T3" fmla="*/ 10 h 90"/>
                <a:gd name="T4" fmla="*/ 12 w 68"/>
                <a:gd name="T5" fmla="*/ 9 h 90"/>
                <a:gd name="T6" fmla="*/ 40 w 68"/>
                <a:gd name="T7" fmla="*/ 6 h 90"/>
                <a:gd name="T8" fmla="*/ 39 w 68"/>
                <a:gd name="T9" fmla="*/ 6 h 90"/>
                <a:gd name="T10" fmla="*/ 12 w 68"/>
                <a:gd name="T11" fmla="*/ 9 h 90"/>
                <a:gd name="T12" fmla="*/ 11 w 68"/>
                <a:gd name="T13" fmla="*/ 8 h 90"/>
                <a:gd name="T14" fmla="*/ 37 w 68"/>
                <a:gd name="T15" fmla="*/ 5 h 90"/>
                <a:gd name="T16" fmla="*/ 36 w 68"/>
                <a:gd name="T17" fmla="*/ 5 h 90"/>
                <a:gd name="T18" fmla="*/ 10 w 68"/>
                <a:gd name="T19" fmla="*/ 8 h 90"/>
                <a:gd name="T20" fmla="*/ 9 w 68"/>
                <a:gd name="T21" fmla="*/ 7 h 90"/>
                <a:gd name="T22" fmla="*/ 34 w 68"/>
                <a:gd name="T23" fmla="*/ 4 h 90"/>
                <a:gd name="T24" fmla="*/ 33 w 68"/>
                <a:gd name="T25" fmla="*/ 4 h 90"/>
                <a:gd name="T26" fmla="*/ 8 w 68"/>
                <a:gd name="T27" fmla="*/ 7 h 90"/>
                <a:gd name="T28" fmla="*/ 7 w 68"/>
                <a:gd name="T29" fmla="*/ 6 h 90"/>
                <a:gd name="T30" fmla="*/ 31 w 68"/>
                <a:gd name="T31" fmla="*/ 3 h 90"/>
                <a:gd name="T32" fmla="*/ 29 w 68"/>
                <a:gd name="T33" fmla="*/ 3 h 90"/>
                <a:gd name="T34" fmla="*/ 6 w 68"/>
                <a:gd name="T35" fmla="*/ 5 h 90"/>
                <a:gd name="T36" fmla="*/ 5 w 68"/>
                <a:gd name="T37" fmla="*/ 4 h 90"/>
                <a:gd name="T38" fmla="*/ 7 w 68"/>
                <a:gd name="T39" fmla="*/ 4 h 90"/>
                <a:gd name="T40" fmla="*/ 27 w 68"/>
                <a:gd name="T41" fmla="*/ 2 h 90"/>
                <a:gd name="T42" fmla="*/ 14 w 68"/>
                <a:gd name="T43" fmla="*/ 0 h 90"/>
                <a:gd name="T44" fmla="*/ 0 w 68"/>
                <a:gd name="T45" fmla="*/ 2 h 90"/>
                <a:gd name="T46" fmla="*/ 0 w 68"/>
                <a:gd name="T47" fmla="*/ 3 h 90"/>
                <a:gd name="T48" fmla="*/ 0 w 68"/>
                <a:gd name="T49" fmla="*/ 5 h 90"/>
                <a:gd name="T50" fmla="*/ 0 w 68"/>
                <a:gd name="T51" fmla="*/ 82 h 90"/>
                <a:gd name="T52" fmla="*/ 11 w 68"/>
                <a:gd name="T53" fmla="*/ 90 h 90"/>
                <a:gd name="T54" fmla="*/ 11 w 68"/>
                <a:gd name="T55" fmla="*/ 90 h 90"/>
                <a:gd name="T56" fmla="*/ 68 w 68"/>
                <a:gd name="T57" fmla="*/ 84 h 90"/>
                <a:gd name="T58" fmla="*/ 68 w 68"/>
                <a:gd name="T59" fmla="*/ 19 h 90"/>
                <a:gd name="T60" fmla="*/ 61 w 68"/>
                <a:gd name="T61" fmla="*/ 16 h 90"/>
                <a:gd name="T62" fmla="*/ 42 w 68"/>
                <a:gd name="T63" fmla="*/ 7 h 90"/>
                <a:gd name="T64" fmla="*/ 58 w 68"/>
                <a:gd name="T65" fmla="*/ 40 h 90"/>
                <a:gd name="T66" fmla="*/ 24 w 68"/>
                <a:gd name="T67" fmla="*/ 43 h 90"/>
                <a:gd name="T68" fmla="*/ 24 w 68"/>
                <a:gd name="T69" fmla="*/ 24 h 90"/>
                <a:gd name="T70" fmla="*/ 58 w 68"/>
                <a:gd name="T71" fmla="*/ 20 h 90"/>
                <a:gd name="T72" fmla="*/ 58 w 68"/>
                <a:gd name="T73" fmla="*/ 4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8" h="90">
                  <a:moveTo>
                    <a:pt x="42" y="7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6"/>
                    <a:pt x="39" y="6"/>
                    <a:pt x="39" y="6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6" y="5"/>
                    <a:pt x="36" y="5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4" y="4"/>
                    <a:pt x="33" y="4"/>
                    <a:pt x="33" y="4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0" y="3"/>
                    <a:pt x="30" y="3"/>
                    <a:pt x="29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2" y="1"/>
                    <a:pt x="17" y="0"/>
                    <a:pt x="1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68" y="84"/>
                    <a:pt x="68" y="84"/>
                    <a:pt x="68" y="84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65" y="18"/>
                    <a:pt x="63" y="17"/>
                    <a:pt x="61" y="16"/>
                  </a:cubicBezTo>
                  <a:cubicBezTo>
                    <a:pt x="53" y="12"/>
                    <a:pt x="49" y="10"/>
                    <a:pt x="42" y="7"/>
                  </a:cubicBezTo>
                  <a:close/>
                  <a:moveTo>
                    <a:pt x="58" y="40"/>
                  </a:moveTo>
                  <a:cubicBezTo>
                    <a:pt x="24" y="43"/>
                    <a:pt x="24" y="43"/>
                    <a:pt x="24" y="43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58" y="20"/>
                    <a:pt x="58" y="20"/>
                    <a:pt x="58" y="20"/>
                  </a:cubicBezTo>
                  <a:lnTo>
                    <a:pt x="5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0" name="Freeform 39"/>
          <p:cNvSpPr/>
          <p:nvPr/>
        </p:nvSpPr>
        <p:spPr bwMode="auto">
          <a:xfrm>
            <a:off x="1386509" y="5685388"/>
            <a:ext cx="432000" cy="432000"/>
          </a:xfrm>
          <a:custGeom>
            <a:avLst/>
            <a:gdLst>
              <a:gd name="T0" fmla="*/ 323 w 334"/>
              <a:gd name="T1" fmla="*/ 10 h 333"/>
              <a:gd name="T2" fmla="*/ 266 w 334"/>
              <a:gd name="T3" fmla="*/ 29 h 333"/>
              <a:gd name="T4" fmla="*/ 224 w 334"/>
              <a:gd name="T5" fmla="*/ 71 h 333"/>
              <a:gd name="T6" fmla="*/ 31 w 334"/>
              <a:gd name="T7" fmla="*/ 71 h 333"/>
              <a:gd name="T8" fmla="*/ 22 w 334"/>
              <a:gd name="T9" fmla="*/ 79 h 333"/>
              <a:gd name="T10" fmla="*/ 28 w 334"/>
              <a:gd name="T11" fmla="*/ 90 h 333"/>
              <a:gd name="T12" fmla="*/ 155 w 334"/>
              <a:gd name="T13" fmla="*/ 140 h 333"/>
              <a:gd name="T14" fmla="*/ 77 w 334"/>
              <a:gd name="T15" fmla="*/ 218 h 333"/>
              <a:gd name="T16" fmla="*/ 3 w 334"/>
              <a:gd name="T17" fmla="*/ 218 h 333"/>
              <a:gd name="T18" fmla="*/ 0 w 334"/>
              <a:gd name="T19" fmla="*/ 221 h 333"/>
              <a:gd name="T20" fmla="*/ 2 w 334"/>
              <a:gd name="T21" fmla="*/ 225 h 333"/>
              <a:gd name="T22" fmla="*/ 64 w 334"/>
              <a:gd name="T23" fmla="*/ 249 h 333"/>
              <a:gd name="T24" fmla="*/ 66 w 334"/>
              <a:gd name="T25" fmla="*/ 254 h 333"/>
              <a:gd name="T26" fmla="*/ 63 w 334"/>
              <a:gd name="T27" fmla="*/ 256 h 333"/>
              <a:gd name="T28" fmla="*/ 63 w 334"/>
              <a:gd name="T29" fmla="*/ 270 h 333"/>
              <a:gd name="T30" fmla="*/ 77 w 334"/>
              <a:gd name="T31" fmla="*/ 270 h 333"/>
              <a:gd name="T32" fmla="*/ 79 w 334"/>
              <a:gd name="T33" fmla="*/ 268 h 333"/>
              <a:gd name="T34" fmla="*/ 84 w 334"/>
              <a:gd name="T35" fmla="*/ 269 h 333"/>
              <a:gd name="T36" fmla="*/ 108 w 334"/>
              <a:gd name="T37" fmla="*/ 331 h 333"/>
              <a:gd name="T38" fmla="*/ 112 w 334"/>
              <a:gd name="T39" fmla="*/ 333 h 333"/>
              <a:gd name="T40" fmla="*/ 113 w 334"/>
              <a:gd name="T41" fmla="*/ 332 h 333"/>
              <a:gd name="T42" fmla="*/ 114 w 334"/>
              <a:gd name="T43" fmla="*/ 329 h 333"/>
              <a:gd name="T44" fmla="*/ 114 w 334"/>
              <a:gd name="T45" fmla="*/ 257 h 333"/>
              <a:gd name="T46" fmla="*/ 194 w 334"/>
              <a:gd name="T47" fmla="*/ 178 h 333"/>
              <a:gd name="T48" fmla="*/ 244 w 334"/>
              <a:gd name="T49" fmla="*/ 306 h 333"/>
              <a:gd name="T50" fmla="*/ 254 w 334"/>
              <a:gd name="T51" fmla="*/ 312 h 333"/>
              <a:gd name="T52" fmla="*/ 259 w 334"/>
              <a:gd name="T53" fmla="*/ 309 h 333"/>
              <a:gd name="T54" fmla="*/ 262 w 334"/>
              <a:gd name="T55" fmla="*/ 302 h 333"/>
              <a:gd name="T56" fmla="*/ 262 w 334"/>
              <a:gd name="T57" fmla="*/ 110 h 333"/>
              <a:gd name="T58" fmla="*/ 304 w 334"/>
              <a:gd name="T59" fmla="*/ 67 h 333"/>
              <a:gd name="T60" fmla="*/ 323 w 334"/>
              <a:gd name="T61" fmla="*/ 1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34" h="333">
                <a:moveTo>
                  <a:pt x="323" y="10"/>
                </a:moveTo>
                <a:cubicBezTo>
                  <a:pt x="312" y="0"/>
                  <a:pt x="277" y="19"/>
                  <a:pt x="266" y="29"/>
                </a:cubicBezTo>
                <a:cubicBezTo>
                  <a:pt x="224" y="71"/>
                  <a:pt x="224" y="71"/>
                  <a:pt x="224" y="71"/>
                </a:cubicBezTo>
                <a:cubicBezTo>
                  <a:pt x="31" y="71"/>
                  <a:pt x="31" y="71"/>
                  <a:pt x="31" y="71"/>
                </a:cubicBezTo>
                <a:cubicBezTo>
                  <a:pt x="27" y="71"/>
                  <a:pt x="23" y="75"/>
                  <a:pt x="22" y="79"/>
                </a:cubicBezTo>
                <a:cubicBezTo>
                  <a:pt x="21" y="84"/>
                  <a:pt x="23" y="88"/>
                  <a:pt x="28" y="90"/>
                </a:cubicBezTo>
                <a:cubicBezTo>
                  <a:pt x="155" y="140"/>
                  <a:pt x="155" y="140"/>
                  <a:pt x="155" y="140"/>
                </a:cubicBezTo>
                <a:cubicBezTo>
                  <a:pt x="77" y="218"/>
                  <a:pt x="77" y="218"/>
                  <a:pt x="77" y="218"/>
                </a:cubicBezTo>
                <a:cubicBezTo>
                  <a:pt x="3" y="218"/>
                  <a:pt x="3" y="218"/>
                  <a:pt x="3" y="218"/>
                </a:cubicBezTo>
                <a:cubicBezTo>
                  <a:pt x="2" y="218"/>
                  <a:pt x="0" y="219"/>
                  <a:pt x="0" y="221"/>
                </a:cubicBezTo>
                <a:cubicBezTo>
                  <a:pt x="0" y="222"/>
                  <a:pt x="0" y="224"/>
                  <a:pt x="2" y="225"/>
                </a:cubicBezTo>
                <a:cubicBezTo>
                  <a:pt x="64" y="249"/>
                  <a:pt x="64" y="249"/>
                  <a:pt x="64" y="249"/>
                </a:cubicBezTo>
                <a:cubicBezTo>
                  <a:pt x="64" y="251"/>
                  <a:pt x="65" y="252"/>
                  <a:pt x="66" y="254"/>
                </a:cubicBezTo>
                <a:cubicBezTo>
                  <a:pt x="63" y="256"/>
                  <a:pt x="63" y="256"/>
                  <a:pt x="63" y="256"/>
                </a:cubicBezTo>
                <a:cubicBezTo>
                  <a:pt x="59" y="260"/>
                  <a:pt x="59" y="267"/>
                  <a:pt x="63" y="270"/>
                </a:cubicBezTo>
                <a:cubicBezTo>
                  <a:pt x="67" y="274"/>
                  <a:pt x="73" y="274"/>
                  <a:pt x="77" y="270"/>
                </a:cubicBezTo>
                <a:cubicBezTo>
                  <a:pt x="79" y="268"/>
                  <a:pt x="79" y="268"/>
                  <a:pt x="79" y="268"/>
                </a:cubicBezTo>
                <a:cubicBezTo>
                  <a:pt x="81" y="268"/>
                  <a:pt x="83" y="269"/>
                  <a:pt x="84" y="269"/>
                </a:cubicBezTo>
                <a:cubicBezTo>
                  <a:pt x="108" y="331"/>
                  <a:pt x="108" y="331"/>
                  <a:pt x="108" y="331"/>
                </a:cubicBezTo>
                <a:cubicBezTo>
                  <a:pt x="109" y="332"/>
                  <a:pt x="110" y="333"/>
                  <a:pt x="112" y="333"/>
                </a:cubicBezTo>
                <a:cubicBezTo>
                  <a:pt x="112" y="333"/>
                  <a:pt x="113" y="332"/>
                  <a:pt x="113" y="332"/>
                </a:cubicBezTo>
                <a:cubicBezTo>
                  <a:pt x="114" y="331"/>
                  <a:pt x="114" y="330"/>
                  <a:pt x="114" y="329"/>
                </a:cubicBezTo>
                <a:cubicBezTo>
                  <a:pt x="114" y="257"/>
                  <a:pt x="114" y="257"/>
                  <a:pt x="114" y="257"/>
                </a:cubicBezTo>
                <a:cubicBezTo>
                  <a:pt x="194" y="178"/>
                  <a:pt x="194" y="178"/>
                  <a:pt x="194" y="178"/>
                </a:cubicBezTo>
                <a:cubicBezTo>
                  <a:pt x="244" y="306"/>
                  <a:pt x="244" y="306"/>
                  <a:pt x="244" y="306"/>
                </a:cubicBezTo>
                <a:cubicBezTo>
                  <a:pt x="245" y="310"/>
                  <a:pt x="250" y="312"/>
                  <a:pt x="254" y="312"/>
                </a:cubicBezTo>
                <a:cubicBezTo>
                  <a:pt x="256" y="311"/>
                  <a:pt x="258" y="310"/>
                  <a:pt x="259" y="309"/>
                </a:cubicBezTo>
                <a:cubicBezTo>
                  <a:pt x="261" y="307"/>
                  <a:pt x="262" y="305"/>
                  <a:pt x="262" y="302"/>
                </a:cubicBezTo>
                <a:cubicBezTo>
                  <a:pt x="262" y="110"/>
                  <a:pt x="262" y="110"/>
                  <a:pt x="262" y="110"/>
                </a:cubicBezTo>
                <a:cubicBezTo>
                  <a:pt x="304" y="67"/>
                  <a:pt x="304" y="67"/>
                  <a:pt x="304" y="67"/>
                </a:cubicBezTo>
                <a:cubicBezTo>
                  <a:pt x="315" y="57"/>
                  <a:pt x="334" y="21"/>
                  <a:pt x="323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" name="图片 2" descr="捕获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1822450"/>
            <a:ext cx="10058400" cy="4568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网页电话</a:t>
            </a:r>
            <a:endParaRPr lang="zh-CN" altLang="en-US" dirty="0"/>
          </a:p>
        </p:txBody>
      </p:sp>
      <p:sp>
        <p:nvSpPr>
          <p:cNvPr id="42" name="Freeform 12"/>
          <p:cNvSpPr>
            <a:spLocks noChangeAspect="1" noEditPoints="1"/>
          </p:cNvSpPr>
          <p:nvPr/>
        </p:nvSpPr>
        <p:spPr bwMode="auto">
          <a:xfrm>
            <a:off x="6666703" y="5661961"/>
            <a:ext cx="411106" cy="432000"/>
          </a:xfrm>
          <a:custGeom>
            <a:avLst/>
            <a:gdLst>
              <a:gd name="T0" fmla="*/ 191 w 305"/>
              <a:gd name="T1" fmla="*/ 165 h 321"/>
              <a:gd name="T2" fmla="*/ 207 w 305"/>
              <a:gd name="T3" fmla="*/ 144 h 321"/>
              <a:gd name="T4" fmla="*/ 281 w 305"/>
              <a:gd name="T5" fmla="*/ 125 h 321"/>
              <a:gd name="T6" fmla="*/ 297 w 305"/>
              <a:gd name="T7" fmla="*/ 67 h 321"/>
              <a:gd name="T8" fmla="*/ 258 w 305"/>
              <a:gd name="T9" fmla="*/ 101 h 321"/>
              <a:gd name="T10" fmla="*/ 215 w 305"/>
              <a:gd name="T11" fmla="*/ 58 h 321"/>
              <a:gd name="T12" fmla="*/ 249 w 305"/>
              <a:gd name="T13" fmla="*/ 19 h 321"/>
              <a:gd name="T14" fmla="*/ 191 w 305"/>
              <a:gd name="T15" fmla="*/ 35 h 321"/>
              <a:gd name="T16" fmla="*/ 172 w 305"/>
              <a:gd name="T17" fmla="*/ 109 h 321"/>
              <a:gd name="T18" fmla="*/ 96 w 305"/>
              <a:gd name="T19" fmla="*/ 86 h 321"/>
              <a:gd name="T20" fmla="*/ 96 w 305"/>
              <a:gd name="T21" fmla="*/ 81 h 321"/>
              <a:gd name="T22" fmla="*/ 95 w 305"/>
              <a:gd name="T23" fmla="*/ 0 h 321"/>
              <a:gd name="T24" fmla="*/ 48 w 305"/>
              <a:gd name="T25" fmla="*/ 53 h 321"/>
              <a:gd name="T26" fmla="*/ 34 w 305"/>
              <a:gd name="T27" fmla="*/ 75 h 321"/>
              <a:gd name="T28" fmla="*/ 29 w 305"/>
              <a:gd name="T29" fmla="*/ 81 h 321"/>
              <a:gd name="T30" fmla="*/ 27 w 305"/>
              <a:gd name="T31" fmla="*/ 84 h 321"/>
              <a:gd name="T32" fmla="*/ 22 w 305"/>
              <a:gd name="T33" fmla="*/ 92 h 321"/>
              <a:gd name="T34" fmla="*/ 20 w 305"/>
              <a:gd name="T35" fmla="*/ 95 h 321"/>
              <a:gd name="T36" fmla="*/ 17 w 305"/>
              <a:gd name="T37" fmla="*/ 102 h 321"/>
              <a:gd name="T38" fmla="*/ 13 w 305"/>
              <a:gd name="T39" fmla="*/ 113 h 321"/>
              <a:gd name="T40" fmla="*/ 11 w 305"/>
              <a:gd name="T41" fmla="*/ 121 h 321"/>
              <a:gd name="T42" fmla="*/ 10 w 305"/>
              <a:gd name="T43" fmla="*/ 131 h 321"/>
              <a:gd name="T44" fmla="*/ 10 w 305"/>
              <a:gd name="T45" fmla="*/ 140 h 321"/>
              <a:gd name="T46" fmla="*/ 10 w 305"/>
              <a:gd name="T47" fmla="*/ 145 h 321"/>
              <a:gd name="T48" fmla="*/ 11 w 305"/>
              <a:gd name="T49" fmla="*/ 150 h 321"/>
              <a:gd name="T50" fmla="*/ 14 w 305"/>
              <a:gd name="T51" fmla="*/ 163 h 321"/>
              <a:gd name="T52" fmla="*/ 23 w 305"/>
              <a:gd name="T53" fmla="*/ 166 h 321"/>
              <a:gd name="T54" fmla="*/ 26 w 305"/>
              <a:gd name="T55" fmla="*/ 154 h 321"/>
              <a:gd name="T56" fmla="*/ 27 w 305"/>
              <a:gd name="T57" fmla="*/ 149 h 321"/>
              <a:gd name="T58" fmla="*/ 29 w 305"/>
              <a:gd name="T59" fmla="*/ 145 h 321"/>
              <a:gd name="T60" fmla="*/ 30 w 305"/>
              <a:gd name="T61" fmla="*/ 141 h 321"/>
              <a:gd name="T62" fmla="*/ 33 w 305"/>
              <a:gd name="T63" fmla="*/ 136 h 321"/>
              <a:gd name="T64" fmla="*/ 36 w 305"/>
              <a:gd name="T65" fmla="*/ 132 h 321"/>
              <a:gd name="T66" fmla="*/ 39 w 305"/>
              <a:gd name="T67" fmla="*/ 127 h 321"/>
              <a:gd name="T68" fmla="*/ 44 w 305"/>
              <a:gd name="T69" fmla="*/ 122 h 321"/>
              <a:gd name="T70" fmla="*/ 49 w 305"/>
              <a:gd name="T71" fmla="*/ 118 h 321"/>
              <a:gd name="T72" fmla="*/ 52 w 305"/>
              <a:gd name="T73" fmla="*/ 116 h 321"/>
              <a:gd name="T74" fmla="*/ 58 w 305"/>
              <a:gd name="T75" fmla="*/ 113 h 321"/>
              <a:gd name="T76" fmla="*/ 63 w 305"/>
              <a:gd name="T77" fmla="*/ 110 h 321"/>
              <a:gd name="T78" fmla="*/ 65 w 305"/>
              <a:gd name="T79" fmla="*/ 109 h 321"/>
              <a:gd name="T80" fmla="*/ 68 w 305"/>
              <a:gd name="T81" fmla="*/ 109 h 321"/>
              <a:gd name="T82" fmla="*/ 119 w 305"/>
              <a:gd name="T83" fmla="*/ 160 h 321"/>
              <a:gd name="T84" fmla="*/ 15 w 305"/>
              <a:gd name="T85" fmla="*/ 260 h 321"/>
              <a:gd name="T86" fmla="*/ 56 w 305"/>
              <a:gd name="T87" fmla="*/ 302 h 321"/>
              <a:gd name="T88" fmla="*/ 148 w 305"/>
              <a:gd name="T89" fmla="*/ 205 h 321"/>
              <a:gd name="T90" fmla="*/ 252 w 305"/>
              <a:gd name="T91" fmla="*/ 310 h 321"/>
              <a:gd name="T92" fmla="*/ 294 w 305"/>
              <a:gd name="T93" fmla="*/ 268 h 321"/>
              <a:gd name="T94" fmla="*/ 26 w 305"/>
              <a:gd name="T95" fmla="*/ 291 h 321"/>
              <a:gd name="T96" fmla="*/ 43 w 305"/>
              <a:gd name="T97" fmla="*/ 274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05" h="321">
                <a:moveTo>
                  <a:pt x="294" y="268"/>
                </a:moveTo>
                <a:cubicBezTo>
                  <a:pt x="191" y="165"/>
                  <a:pt x="191" y="165"/>
                  <a:pt x="191" y="165"/>
                </a:cubicBezTo>
                <a:cubicBezTo>
                  <a:pt x="190" y="164"/>
                  <a:pt x="189" y="164"/>
                  <a:pt x="188" y="163"/>
                </a:cubicBezTo>
                <a:cubicBezTo>
                  <a:pt x="207" y="144"/>
                  <a:pt x="207" y="144"/>
                  <a:pt x="207" y="144"/>
                </a:cubicBezTo>
                <a:cubicBezTo>
                  <a:pt x="207" y="143"/>
                  <a:pt x="208" y="142"/>
                  <a:pt x="209" y="141"/>
                </a:cubicBezTo>
                <a:cubicBezTo>
                  <a:pt x="233" y="150"/>
                  <a:pt x="262" y="145"/>
                  <a:pt x="281" y="125"/>
                </a:cubicBezTo>
                <a:cubicBezTo>
                  <a:pt x="295" y="111"/>
                  <a:pt x="302" y="92"/>
                  <a:pt x="301" y="72"/>
                </a:cubicBezTo>
                <a:cubicBezTo>
                  <a:pt x="300" y="69"/>
                  <a:pt x="299" y="67"/>
                  <a:pt x="297" y="67"/>
                </a:cubicBezTo>
                <a:cubicBezTo>
                  <a:pt x="295" y="66"/>
                  <a:pt x="292" y="66"/>
                  <a:pt x="291" y="68"/>
                </a:cubicBezTo>
                <a:cubicBezTo>
                  <a:pt x="258" y="101"/>
                  <a:pt x="258" y="101"/>
                  <a:pt x="258" y="101"/>
                </a:cubicBezTo>
                <a:cubicBezTo>
                  <a:pt x="224" y="92"/>
                  <a:pt x="224" y="92"/>
                  <a:pt x="224" y="92"/>
                </a:cubicBezTo>
                <a:cubicBezTo>
                  <a:pt x="215" y="58"/>
                  <a:pt x="215" y="58"/>
                  <a:pt x="215" y="58"/>
                </a:cubicBezTo>
                <a:cubicBezTo>
                  <a:pt x="248" y="25"/>
                  <a:pt x="248" y="25"/>
                  <a:pt x="248" y="25"/>
                </a:cubicBezTo>
                <a:cubicBezTo>
                  <a:pt x="249" y="24"/>
                  <a:pt x="250" y="21"/>
                  <a:pt x="249" y="19"/>
                </a:cubicBezTo>
                <a:cubicBezTo>
                  <a:pt x="248" y="17"/>
                  <a:pt x="246" y="15"/>
                  <a:pt x="244" y="15"/>
                </a:cubicBezTo>
                <a:cubicBezTo>
                  <a:pt x="224" y="14"/>
                  <a:pt x="205" y="21"/>
                  <a:pt x="191" y="35"/>
                </a:cubicBezTo>
                <a:cubicBezTo>
                  <a:pt x="171" y="54"/>
                  <a:pt x="166" y="82"/>
                  <a:pt x="175" y="107"/>
                </a:cubicBezTo>
                <a:cubicBezTo>
                  <a:pt x="174" y="107"/>
                  <a:pt x="173" y="108"/>
                  <a:pt x="172" y="109"/>
                </a:cubicBezTo>
                <a:cubicBezTo>
                  <a:pt x="145" y="135"/>
                  <a:pt x="145" y="135"/>
                  <a:pt x="145" y="135"/>
                </a:cubicBezTo>
                <a:cubicBezTo>
                  <a:pt x="96" y="86"/>
                  <a:pt x="96" y="86"/>
                  <a:pt x="96" y="86"/>
                </a:cubicBezTo>
                <a:cubicBezTo>
                  <a:pt x="96" y="85"/>
                  <a:pt x="95" y="85"/>
                  <a:pt x="94" y="84"/>
                </a:cubicBezTo>
                <a:cubicBezTo>
                  <a:pt x="95" y="83"/>
                  <a:pt x="96" y="82"/>
                  <a:pt x="96" y="81"/>
                </a:cubicBezTo>
                <a:cubicBezTo>
                  <a:pt x="106" y="83"/>
                  <a:pt x="125" y="63"/>
                  <a:pt x="141" y="47"/>
                </a:cubicBezTo>
                <a:cubicBezTo>
                  <a:pt x="95" y="0"/>
                  <a:pt x="95" y="0"/>
                  <a:pt x="95" y="0"/>
                </a:cubicBezTo>
                <a:cubicBezTo>
                  <a:pt x="74" y="21"/>
                  <a:pt x="58" y="35"/>
                  <a:pt x="60" y="45"/>
                </a:cubicBezTo>
                <a:cubicBezTo>
                  <a:pt x="55" y="48"/>
                  <a:pt x="51" y="50"/>
                  <a:pt x="48" y="53"/>
                </a:cubicBezTo>
                <a:cubicBezTo>
                  <a:pt x="42" y="60"/>
                  <a:pt x="42" y="60"/>
                  <a:pt x="42" y="60"/>
                </a:cubicBezTo>
                <a:cubicBezTo>
                  <a:pt x="37" y="64"/>
                  <a:pt x="35" y="70"/>
                  <a:pt x="34" y="75"/>
                </a:cubicBezTo>
                <a:cubicBezTo>
                  <a:pt x="33" y="76"/>
                  <a:pt x="32" y="77"/>
                  <a:pt x="32" y="78"/>
                </a:cubicBezTo>
                <a:cubicBezTo>
                  <a:pt x="29" y="81"/>
                  <a:pt x="29" y="81"/>
                  <a:pt x="29" y="81"/>
                </a:cubicBezTo>
                <a:cubicBezTo>
                  <a:pt x="29" y="81"/>
                  <a:pt x="29" y="81"/>
                  <a:pt x="29" y="81"/>
                </a:cubicBezTo>
                <a:cubicBezTo>
                  <a:pt x="27" y="84"/>
                  <a:pt x="27" y="84"/>
                  <a:pt x="27" y="84"/>
                </a:cubicBezTo>
                <a:cubicBezTo>
                  <a:pt x="25" y="86"/>
                  <a:pt x="24" y="88"/>
                  <a:pt x="23" y="90"/>
                </a:cubicBezTo>
                <a:cubicBezTo>
                  <a:pt x="23" y="91"/>
                  <a:pt x="22" y="92"/>
                  <a:pt x="22" y="92"/>
                </a:cubicBezTo>
                <a:cubicBezTo>
                  <a:pt x="22" y="92"/>
                  <a:pt x="21" y="93"/>
                  <a:pt x="21" y="93"/>
                </a:cubicBezTo>
                <a:cubicBezTo>
                  <a:pt x="20" y="95"/>
                  <a:pt x="20" y="95"/>
                  <a:pt x="20" y="95"/>
                </a:cubicBezTo>
                <a:cubicBezTo>
                  <a:pt x="19" y="97"/>
                  <a:pt x="18" y="99"/>
                  <a:pt x="17" y="102"/>
                </a:cubicBezTo>
                <a:cubicBezTo>
                  <a:pt x="17" y="102"/>
                  <a:pt x="17" y="102"/>
                  <a:pt x="17" y="102"/>
                </a:cubicBezTo>
                <a:cubicBezTo>
                  <a:pt x="15" y="105"/>
                  <a:pt x="14" y="108"/>
                  <a:pt x="13" y="111"/>
                </a:cubicBezTo>
                <a:cubicBezTo>
                  <a:pt x="13" y="113"/>
                  <a:pt x="13" y="113"/>
                  <a:pt x="13" y="113"/>
                </a:cubicBezTo>
                <a:cubicBezTo>
                  <a:pt x="12" y="114"/>
                  <a:pt x="12" y="115"/>
                  <a:pt x="12" y="117"/>
                </a:cubicBezTo>
                <a:cubicBezTo>
                  <a:pt x="11" y="121"/>
                  <a:pt x="11" y="121"/>
                  <a:pt x="11" y="121"/>
                </a:cubicBezTo>
                <a:cubicBezTo>
                  <a:pt x="10" y="124"/>
                  <a:pt x="10" y="127"/>
                  <a:pt x="10" y="129"/>
                </a:cubicBezTo>
                <a:cubicBezTo>
                  <a:pt x="10" y="131"/>
                  <a:pt x="10" y="131"/>
                  <a:pt x="10" y="131"/>
                </a:cubicBezTo>
                <a:cubicBezTo>
                  <a:pt x="9" y="133"/>
                  <a:pt x="9" y="136"/>
                  <a:pt x="9" y="138"/>
                </a:cubicBezTo>
                <a:cubicBezTo>
                  <a:pt x="10" y="139"/>
                  <a:pt x="10" y="139"/>
                  <a:pt x="10" y="140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10" y="142"/>
                  <a:pt x="10" y="143"/>
                  <a:pt x="10" y="145"/>
                </a:cubicBezTo>
                <a:cubicBezTo>
                  <a:pt x="10" y="148"/>
                  <a:pt x="10" y="148"/>
                  <a:pt x="10" y="148"/>
                </a:cubicBezTo>
                <a:cubicBezTo>
                  <a:pt x="11" y="149"/>
                  <a:pt x="11" y="150"/>
                  <a:pt x="11" y="150"/>
                </a:cubicBezTo>
                <a:cubicBezTo>
                  <a:pt x="11" y="152"/>
                  <a:pt x="11" y="153"/>
                  <a:pt x="12" y="155"/>
                </a:cubicBezTo>
                <a:cubicBezTo>
                  <a:pt x="14" y="163"/>
                  <a:pt x="14" y="163"/>
                  <a:pt x="14" y="163"/>
                </a:cubicBezTo>
                <a:cubicBezTo>
                  <a:pt x="15" y="166"/>
                  <a:pt x="17" y="167"/>
                  <a:pt x="20" y="167"/>
                </a:cubicBezTo>
                <a:cubicBezTo>
                  <a:pt x="21" y="167"/>
                  <a:pt x="22" y="166"/>
                  <a:pt x="23" y="166"/>
                </a:cubicBezTo>
                <a:cubicBezTo>
                  <a:pt x="24" y="165"/>
                  <a:pt x="25" y="164"/>
                  <a:pt x="25" y="162"/>
                </a:cubicBezTo>
                <a:cubicBezTo>
                  <a:pt x="26" y="154"/>
                  <a:pt x="26" y="154"/>
                  <a:pt x="26" y="154"/>
                </a:cubicBezTo>
                <a:cubicBezTo>
                  <a:pt x="26" y="153"/>
                  <a:pt x="27" y="152"/>
                  <a:pt x="27" y="151"/>
                </a:cubicBezTo>
                <a:cubicBezTo>
                  <a:pt x="27" y="150"/>
                  <a:pt x="27" y="150"/>
                  <a:pt x="27" y="149"/>
                </a:cubicBezTo>
                <a:cubicBezTo>
                  <a:pt x="28" y="146"/>
                  <a:pt x="28" y="146"/>
                  <a:pt x="28" y="146"/>
                </a:cubicBezTo>
                <a:cubicBezTo>
                  <a:pt x="28" y="146"/>
                  <a:pt x="29" y="145"/>
                  <a:pt x="29" y="145"/>
                </a:cubicBezTo>
                <a:cubicBezTo>
                  <a:pt x="29" y="144"/>
                  <a:pt x="29" y="144"/>
                  <a:pt x="29" y="143"/>
                </a:cubicBezTo>
                <a:cubicBezTo>
                  <a:pt x="30" y="143"/>
                  <a:pt x="30" y="142"/>
                  <a:pt x="30" y="141"/>
                </a:cubicBezTo>
                <a:cubicBezTo>
                  <a:pt x="31" y="140"/>
                  <a:pt x="31" y="139"/>
                  <a:pt x="32" y="138"/>
                </a:cubicBezTo>
                <a:cubicBezTo>
                  <a:pt x="32" y="137"/>
                  <a:pt x="33" y="136"/>
                  <a:pt x="33" y="136"/>
                </a:cubicBezTo>
                <a:cubicBezTo>
                  <a:pt x="34" y="134"/>
                  <a:pt x="35" y="133"/>
                  <a:pt x="36" y="132"/>
                </a:cubicBezTo>
                <a:cubicBezTo>
                  <a:pt x="36" y="132"/>
                  <a:pt x="36" y="132"/>
                  <a:pt x="36" y="132"/>
                </a:cubicBezTo>
                <a:cubicBezTo>
                  <a:pt x="38" y="129"/>
                  <a:pt x="38" y="129"/>
                  <a:pt x="38" y="129"/>
                </a:cubicBezTo>
                <a:cubicBezTo>
                  <a:pt x="38" y="128"/>
                  <a:pt x="39" y="128"/>
                  <a:pt x="39" y="127"/>
                </a:cubicBezTo>
                <a:cubicBezTo>
                  <a:pt x="40" y="127"/>
                  <a:pt x="40" y="126"/>
                  <a:pt x="40" y="126"/>
                </a:cubicBezTo>
                <a:cubicBezTo>
                  <a:pt x="41" y="124"/>
                  <a:pt x="43" y="123"/>
                  <a:pt x="44" y="122"/>
                </a:cubicBezTo>
                <a:cubicBezTo>
                  <a:pt x="45" y="121"/>
                  <a:pt x="45" y="121"/>
                  <a:pt x="45" y="121"/>
                </a:cubicBezTo>
                <a:cubicBezTo>
                  <a:pt x="46" y="120"/>
                  <a:pt x="47" y="119"/>
                  <a:pt x="49" y="118"/>
                </a:cubicBezTo>
                <a:cubicBezTo>
                  <a:pt x="49" y="118"/>
                  <a:pt x="50" y="118"/>
                  <a:pt x="50" y="117"/>
                </a:cubicBezTo>
                <a:cubicBezTo>
                  <a:pt x="51" y="117"/>
                  <a:pt x="51" y="116"/>
                  <a:pt x="52" y="116"/>
                </a:cubicBezTo>
                <a:cubicBezTo>
                  <a:pt x="53" y="115"/>
                  <a:pt x="54" y="115"/>
                  <a:pt x="55" y="114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60" y="111"/>
                  <a:pt x="60" y="111"/>
                  <a:pt x="60" y="111"/>
                </a:cubicBezTo>
                <a:cubicBezTo>
                  <a:pt x="61" y="111"/>
                  <a:pt x="62" y="111"/>
                  <a:pt x="63" y="110"/>
                </a:cubicBezTo>
                <a:cubicBezTo>
                  <a:pt x="63" y="110"/>
                  <a:pt x="64" y="110"/>
                  <a:pt x="64" y="110"/>
                </a:cubicBezTo>
                <a:cubicBezTo>
                  <a:pt x="65" y="110"/>
                  <a:pt x="65" y="109"/>
                  <a:pt x="65" y="109"/>
                </a:cubicBezTo>
                <a:cubicBezTo>
                  <a:pt x="66" y="109"/>
                  <a:pt x="66" y="109"/>
                  <a:pt x="67" y="109"/>
                </a:cubicBezTo>
                <a:cubicBezTo>
                  <a:pt x="68" y="109"/>
                  <a:pt x="68" y="109"/>
                  <a:pt x="68" y="109"/>
                </a:cubicBezTo>
                <a:cubicBezTo>
                  <a:pt x="68" y="110"/>
                  <a:pt x="69" y="111"/>
                  <a:pt x="70" y="112"/>
                </a:cubicBezTo>
                <a:cubicBezTo>
                  <a:pt x="119" y="160"/>
                  <a:pt x="119" y="160"/>
                  <a:pt x="119" y="160"/>
                </a:cubicBezTo>
                <a:cubicBezTo>
                  <a:pt x="15" y="260"/>
                  <a:pt x="15" y="260"/>
                  <a:pt x="15" y="260"/>
                </a:cubicBezTo>
                <a:cubicBezTo>
                  <a:pt x="15" y="260"/>
                  <a:pt x="15" y="260"/>
                  <a:pt x="15" y="260"/>
                </a:cubicBezTo>
                <a:cubicBezTo>
                  <a:pt x="2" y="273"/>
                  <a:pt x="0" y="292"/>
                  <a:pt x="13" y="305"/>
                </a:cubicBezTo>
                <a:cubicBezTo>
                  <a:pt x="26" y="318"/>
                  <a:pt x="44" y="315"/>
                  <a:pt x="56" y="302"/>
                </a:cubicBezTo>
                <a:cubicBezTo>
                  <a:pt x="57" y="302"/>
                  <a:pt x="57" y="301"/>
                  <a:pt x="57" y="301"/>
                </a:cubicBezTo>
                <a:cubicBezTo>
                  <a:pt x="148" y="205"/>
                  <a:pt x="148" y="205"/>
                  <a:pt x="148" y="205"/>
                </a:cubicBezTo>
                <a:cubicBezTo>
                  <a:pt x="149" y="206"/>
                  <a:pt x="149" y="206"/>
                  <a:pt x="150" y="207"/>
                </a:cubicBezTo>
                <a:cubicBezTo>
                  <a:pt x="252" y="310"/>
                  <a:pt x="252" y="310"/>
                  <a:pt x="252" y="310"/>
                </a:cubicBezTo>
                <a:cubicBezTo>
                  <a:pt x="264" y="321"/>
                  <a:pt x="283" y="321"/>
                  <a:pt x="294" y="310"/>
                </a:cubicBezTo>
                <a:cubicBezTo>
                  <a:pt x="305" y="298"/>
                  <a:pt x="305" y="279"/>
                  <a:pt x="294" y="268"/>
                </a:cubicBezTo>
                <a:close/>
                <a:moveTo>
                  <a:pt x="43" y="291"/>
                </a:moveTo>
                <a:cubicBezTo>
                  <a:pt x="38" y="296"/>
                  <a:pt x="31" y="296"/>
                  <a:pt x="26" y="291"/>
                </a:cubicBezTo>
                <a:cubicBezTo>
                  <a:pt x="21" y="286"/>
                  <a:pt x="21" y="279"/>
                  <a:pt x="26" y="274"/>
                </a:cubicBezTo>
                <a:cubicBezTo>
                  <a:pt x="31" y="269"/>
                  <a:pt x="38" y="269"/>
                  <a:pt x="43" y="274"/>
                </a:cubicBezTo>
                <a:cubicBezTo>
                  <a:pt x="48" y="279"/>
                  <a:pt x="48" y="286"/>
                  <a:pt x="43" y="2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" name="Group 15"/>
          <p:cNvGrpSpPr>
            <a:grpSpLocks noChangeAspect="1"/>
          </p:cNvGrpSpPr>
          <p:nvPr/>
        </p:nvGrpSpPr>
        <p:grpSpPr bwMode="auto">
          <a:xfrm>
            <a:off x="6658622" y="4355000"/>
            <a:ext cx="432000" cy="343922"/>
            <a:chOff x="3688" y="2038"/>
            <a:chExt cx="309" cy="246"/>
          </a:xfrm>
          <a:solidFill>
            <a:schemeClr val="bg1"/>
          </a:solidFill>
        </p:grpSpPr>
        <p:sp>
          <p:nvSpPr>
            <p:cNvPr id="46" name="Freeform 16"/>
            <p:cNvSpPr/>
            <p:nvPr/>
          </p:nvSpPr>
          <p:spPr bwMode="auto">
            <a:xfrm>
              <a:off x="3770" y="2192"/>
              <a:ext cx="205" cy="75"/>
            </a:xfrm>
            <a:custGeom>
              <a:avLst/>
              <a:gdLst>
                <a:gd name="T0" fmla="*/ 83 w 85"/>
                <a:gd name="T1" fmla="*/ 18 h 31"/>
                <a:gd name="T2" fmla="*/ 74 w 85"/>
                <a:gd name="T3" fmla="*/ 3 h 31"/>
                <a:gd name="T4" fmla="*/ 71 w 85"/>
                <a:gd name="T5" fmla="*/ 0 h 31"/>
                <a:gd name="T6" fmla="*/ 13 w 85"/>
                <a:gd name="T7" fmla="*/ 0 h 31"/>
                <a:gd name="T8" fmla="*/ 11 w 85"/>
                <a:gd name="T9" fmla="*/ 3 h 31"/>
                <a:gd name="T10" fmla="*/ 2 w 85"/>
                <a:gd name="T11" fmla="*/ 18 h 31"/>
                <a:gd name="T12" fmla="*/ 1 w 85"/>
                <a:gd name="T13" fmla="*/ 19 h 31"/>
                <a:gd name="T14" fmla="*/ 1 w 85"/>
                <a:gd name="T15" fmla="*/ 28 h 31"/>
                <a:gd name="T16" fmla="*/ 7 w 85"/>
                <a:gd name="T17" fmla="*/ 31 h 31"/>
                <a:gd name="T18" fmla="*/ 12 w 85"/>
                <a:gd name="T19" fmla="*/ 31 h 31"/>
                <a:gd name="T20" fmla="*/ 30 w 85"/>
                <a:gd name="T21" fmla="*/ 31 h 31"/>
                <a:gd name="T22" fmla="*/ 54 w 85"/>
                <a:gd name="T23" fmla="*/ 31 h 31"/>
                <a:gd name="T24" fmla="*/ 73 w 85"/>
                <a:gd name="T25" fmla="*/ 31 h 31"/>
                <a:gd name="T26" fmla="*/ 78 w 85"/>
                <a:gd name="T27" fmla="*/ 31 h 31"/>
                <a:gd name="T28" fmla="*/ 83 w 85"/>
                <a:gd name="T29" fmla="*/ 28 h 31"/>
                <a:gd name="T30" fmla="*/ 83 w 85"/>
                <a:gd name="T31" fmla="*/ 19 h 31"/>
                <a:gd name="T32" fmla="*/ 83 w 85"/>
                <a:gd name="T33" fmla="*/ 1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5" h="31">
                  <a:moveTo>
                    <a:pt x="83" y="18"/>
                  </a:moveTo>
                  <a:cubicBezTo>
                    <a:pt x="81" y="15"/>
                    <a:pt x="78" y="9"/>
                    <a:pt x="74" y="3"/>
                  </a:cubicBezTo>
                  <a:cubicBezTo>
                    <a:pt x="73" y="2"/>
                    <a:pt x="72" y="1"/>
                    <a:pt x="7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1"/>
                    <a:pt x="12" y="2"/>
                    <a:pt x="11" y="3"/>
                  </a:cubicBezTo>
                  <a:cubicBezTo>
                    <a:pt x="7" y="9"/>
                    <a:pt x="3" y="15"/>
                    <a:pt x="2" y="18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21"/>
                    <a:pt x="0" y="25"/>
                    <a:pt x="1" y="28"/>
                  </a:cubicBezTo>
                  <a:cubicBezTo>
                    <a:pt x="3" y="30"/>
                    <a:pt x="4" y="31"/>
                    <a:pt x="7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73" y="31"/>
                    <a:pt x="73" y="31"/>
                    <a:pt x="73" y="31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80" y="31"/>
                    <a:pt x="82" y="30"/>
                    <a:pt x="83" y="28"/>
                  </a:cubicBezTo>
                  <a:cubicBezTo>
                    <a:pt x="85" y="25"/>
                    <a:pt x="85" y="21"/>
                    <a:pt x="83" y="19"/>
                  </a:cubicBezTo>
                  <a:lnTo>
                    <a:pt x="83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7"/>
            <p:cNvSpPr>
              <a:spLocks noEditPoints="1"/>
            </p:cNvSpPr>
            <p:nvPr/>
          </p:nvSpPr>
          <p:spPr bwMode="auto">
            <a:xfrm>
              <a:off x="3746" y="2038"/>
              <a:ext cx="251" cy="246"/>
            </a:xfrm>
            <a:custGeom>
              <a:avLst/>
              <a:gdLst>
                <a:gd name="T0" fmla="*/ 101 w 104"/>
                <a:gd name="T1" fmla="*/ 80 h 101"/>
                <a:gd name="T2" fmla="*/ 101 w 104"/>
                <a:gd name="T3" fmla="*/ 79 h 101"/>
                <a:gd name="T4" fmla="*/ 86 w 104"/>
                <a:gd name="T5" fmla="*/ 54 h 101"/>
                <a:gd name="T6" fmla="*/ 80 w 104"/>
                <a:gd name="T7" fmla="*/ 46 h 101"/>
                <a:gd name="T8" fmla="*/ 73 w 104"/>
                <a:gd name="T9" fmla="*/ 35 h 101"/>
                <a:gd name="T10" fmla="*/ 73 w 104"/>
                <a:gd name="T11" fmla="*/ 7 h 101"/>
                <a:gd name="T12" fmla="*/ 77 w 104"/>
                <a:gd name="T13" fmla="*/ 7 h 101"/>
                <a:gd name="T14" fmla="*/ 77 w 104"/>
                <a:gd name="T15" fmla="*/ 0 h 101"/>
                <a:gd name="T16" fmla="*/ 26 w 104"/>
                <a:gd name="T17" fmla="*/ 0 h 101"/>
                <a:gd name="T18" fmla="*/ 26 w 104"/>
                <a:gd name="T19" fmla="*/ 7 h 101"/>
                <a:gd name="T20" fmla="*/ 32 w 104"/>
                <a:gd name="T21" fmla="*/ 7 h 101"/>
                <a:gd name="T22" fmla="*/ 32 w 104"/>
                <a:gd name="T23" fmla="*/ 35 h 101"/>
                <a:gd name="T24" fmla="*/ 25 w 104"/>
                <a:gd name="T25" fmla="*/ 46 h 101"/>
                <a:gd name="T26" fmla="*/ 19 w 104"/>
                <a:gd name="T27" fmla="*/ 54 h 101"/>
                <a:gd name="T28" fmla="*/ 4 w 104"/>
                <a:gd name="T29" fmla="*/ 79 h 101"/>
                <a:gd name="T30" fmla="*/ 3 w 104"/>
                <a:gd name="T31" fmla="*/ 80 h 101"/>
                <a:gd name="T32" fmla="*/ 3 w 104"/>
                <a:gd name="T33" fmla="*/ 96 h 101"/>
                <a:gd name="T34" fmla="*/ 12 w 104"/>
                <a:gd name="T35" fmla="*/ 101 h 101"/>
                <a:gd name="T36" fmla="*/ 93 w 104"/>
                <a:gd name="T37" fmla="*/ 101 h 101"/>
                <a:gd name="T38" fmla="*/ 93 w 104"/>
                <a:gd name="T39" fmla="*/ 101 h 101"/>
                <a:gd name="T40" fmla="*/ 101 w 104"/>
                <a:gd name="T41" fmla="*/ 96 h 101"/>
                <a:gd name="T42" fmla="*/ 101 w 104"/>
                <a:gd name="T43" fmla="*/ 80 h 101"/>
                <a:gd name="T44" fmla="*/ 96 w 104"/>
                <a:gd name="T45" fmla="*/ 93 h 101"/>
                <a:gd name="T46" fmla="*/ 93 w 104"/>
                <a:gd name="T47" fmla="*/ 95 h 101"/>
                <a:gd name="T48" fmla="*/ 12 w 104"/>
                <a:gd name="T49" fmla="*/ 95 h 101"/>
                <a:gd name="T50" fmla="*/ 8 w 104"/>
                <a:gd name="T51" fmla="*/ 93 h 101"/>
                <a:gd name="T52" fmla="*/ 8 w 104"/>
                <a:gd name="T53" fmla="*/ 83 h 101"/>
                <a:gd name="T54" fmla="*/ 9 w 104"/>
                <a:gd name="T55" fmla="*/ 82 h 101"/>
                <a:gd name="T56" fmla="*/ 23 w 104"/>
                <a:gd name="T57" fmla="*/ 58 h 101"/>
                <a:gd name="T58" fmla="*/ 29 w 104"/>
                <a:gd name="T59" fmla="*/ 49 h 101"/>
                <a:gd name="T60" fmla="*/ 37 w 104"/>
                <a:gd name="T61" fmla="*/ 35 h 101"/>
                <a:gd name="T62" fmla="*/ 37 w 104"/>
                <a:gd name="T63" fmla="*/ 9 h 101"/>
                <a:gd name="T64" fmla="*/ 67 w 104"/>
                <a:gd name="T65" fmla="*/ 9 h 101"/>
                <a:gd name="T66" fmla="*/ 67 w 104"/>
                <a:gd name="T67" fmla="*/ 35 h 101"/>
                <a:gd name="T68" fmla="*/ 75 w 104"/>
                <a:gd name="T69" fmla="*/ 49 h 101"/>
                <a:gd name="T70" fmla="*/ 81 w 104"/>
                <a:gd name="T71" fmla="*/ 58 h 101"/>
                <a:gd name="T72" fmla="*/ 96 w 104"/>
                <a:gd name="T73" fmla="*/ 82 h 101"/>
                <a:gd name="T74" fmla="*/ 96 w 104"/>
                <a:gd name="T75" fmla="*/ 83 h 101"/>
                <a:gd name="T76" fmla="*/ 96 w 104"/>
                <a:gd name="T77" fmla="*/ 9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4" h="101">
                  <a:moveTo>
                    <a:pt x="101" y="80"/>
                  </a:moveTo>
                  <a:cubicBezTo>
                    <a:pt x="101" y="79"/>
                    <a:pt x="101" y="79"/>
                    <a:pt x="101" y="79"/>
                  </a:cubicBezTo>
                  <a:cubicBezTo>
                    <a:pt x="98" y="74"/>
                    <a:pt x="92" y="64"/>
                    <a:pt x="86" y="54"/>
                  </a:cubicBezTo>
                  <a:cubicBezTo>
                    <a:pt x="84" y="51"/>
                    <a:pt x="82" y="48"/>
                    <a:pt x="80" y="46"/>
                  </a:cubicBezTo>
                  <a:cubicBezTo>
                    <a:pt x="77" y="42"/>
                    <a:pt x="73" y="37"/>
                    <a:pt x="73" y="35"/>
                  </a:cubicBezTo>
                  <a:cubicBezTo>
                    <a:pt x="73" y="28"/>
                    <a:pt x="73" y="12"/>
                    <a:pt x="73" y="7"/>
                  </a:cubicBezTo>
                  <a:cubicBezTo>
                    <a:pt x="77" y="7"/>
                    <a:pt x="77" y="7"/>
                    <a:pt x="77" y="7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12"/>
                    <a:pt x="31" y="28"/>
                    <a:pt x="32" y="35"/>
                  </a:cubicBezTo>
                  <a:cubicBezTo>
                    <a:pt x="32" y="37"/>
                    <a:pt x="28" y="42"/>
                    <a:pt x="25" y="46"/>
                  </a:cubicBezTo>
                  <a:cubicBezTo>
                    <a:pt x="23" y="48"/>
                    <a:pt x="21" y="51"/>
                    <a:pt x="19" y="54"/>
                  </a:cubicBezTo>
                  <a:cubicBezTo>
                    <a:pt x="12" y="64"/>
                    <a:pt x="6" y="74"/>
                    <a:pt x="4" y="79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0" y="85"/>
                    <a:pt x="0" y="91"/>
                    <a:pt x="3" y="96"/>
                  </a:cubicBezTo>
                  <a:cubicBezTo>
                    <a:pt x="5" y="99"/>
                    <a:pt x="8" y="101"/>
                    <a:pt x="12" y="101"/>
                  </a:cubicBezTo>
                  <a:cubicBezTo>
                    <a:pt x="93" y="101"/>
                    <a:pt x="93" y="101"/>
                    <a:pt x="93" y="101"/>
                  </a:cubicBezTo>
                  <a:cubicBezTo>
                    <a:pt x="93" y="101"/>
                    <a:pt x="93" y="101"/>
                    <a:pt x="93" y="101"/>
                  </a:cubicBezTo>
                  <a:cubicBezTo>
                    <a:pt x="96" y="101"/>
                    <a:pt x="99" y="99"/>
                    <a:pt x="101" y="96"/>
                  </a:cubicBezTo>
                  <a:cubicBezTo>
                    <a:pt x="104" y="91"/>
                    <a:pt x="104" y="85"/>
                    <a:pt x="101" y="80"/>
                  </a:cubicBezTo>
                  <a:close/>
                  <a:moveTo>
                    <a:pt x="96" y="93"/>
                  </a:moveTo>
                  <a:cubicBezTo>
                    <a:pt x="96" y="94"/>
                    <a:pt x="94" y="95"/>
                    <a:pt x="93" y="95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0" y="95"/>
                    <a:pt x="9" y="94"/>
                    <a:pt x="8" y="93"/>
                  </a:cubicBezTo>
                  <a:cubicBezTo>
                    <a:pt x="6" y="90"/>
                    <a:pt x="6" y="86"/>
                    <a:pt x="8" y="83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11" y="77"/>
                    <a:pt x="17" y="67"/>
                    <a:pt x="23" y="58"/>
                  </a:cubicBezTo>
                  <a:cubicBezTo>
                    <a:pt x="25" y="55"/>
                    <a:pt x="28" y="52"/>
                    <a:pt x="29" y="49"/>
                  </a:cubicBezTo>
                  <a:cubicBezTo>
                    <a:pt x="35" y="42"/>
                    <a:pt x="38" y="38"/>
                    <a:pt x="37" y="35"/>
                  </a:cubicBezTo>
                  <a:cubicBezTo>
                    <a:pt x="37" y="29"/>
                    <a:pt x="37" y="15"/>
                    <a:pt x="37" y="9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7" y="15"/>
                    <a:pt x="67" y="29"/>
                    <a:pt x="67" y="35"/>
                  </a:cubicBezTo>
                  <a:cubicBezTo>
                    <a:pt x="67" y="38"/>
                    <a:pt x="70" y="42"/>
                    <a:pt x="75" y="49"/>
                  </a:cubicBezTo>
                  <a:cubicBezTo>
                    <a:pt x="77" y="52"/>
                    <a:pt x="79" y="55"/>
                    <a:pt x="81" y="58"/>
                  </a:cubicBezTo>
                  <a:cubicBezTo>
                    <a:pt x="87" y="67"/>
                    <a:pt x="93" y="77"/>
                    <a:pt x="96" y="82"/>
                  </a:cubicBezTo>
                  <a:cubicBezTo>
                    <a:pt x="96" y="83"/>
                    <a:pt x="96" y="83"/>
                    <a:pt x="96" y="83"/>
                  </a:cubicBezTo>
                  <a:cubicBezTo>
                    <a:pt x="98" y="86"/>
                    <a:pt x="98" y="90"/>
                    <a:pt x="96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8"/>
            <p:cNvSpPr/>
            <p:nvPr/>
          </p:nvSpPr>
          <p:spPr bwMode="auto">
            <a:xfrm>
              <a:off x="3688" y="2055"/>
              <a:ext cx="113" cy="227"/>
            </a:xfrm>
            <a:custGeom>
              <a:avLst/>
              <a:gdLst>
                <a:gd name="T0" fmla="*/ 45 w 47"/>
                <a:gd name="T1" fmla="*/ 1 h 93"/>
                <a:gd name="T2" fmla="*/ 45 w 47"/>
                <a:gd name="T3" fmla="*/ 0 h 93"/>
                <a:gd name="T4" fmla="*/ 0 w 47"/>
                <a:gd name="T5" fmla="*/ 0 h 93"/>
                <a:gd name="T6" fmla="*/ 0 w 47"/>
                <a:gd name="T7" fmla="*/ 12 h 93"/>
                <a:gd name="T8" fmla="*/ 6 w 47"/>
                <a:gd name="T9" fmla="*/ 12 h 93"/>
                <a:gd name="T10" fmla="*/ 6 w 47"/>
                <a:gd name="T11" fmla="*/ 77 h 93"/>
                <a:gd name="T12" fmla="*/ 24 w 47"/>
                <a:gd name="T13" fmla="*/ 93 h 93"/>
                <a:gd name="T14" fmla="*/ 26 w 47"/>
                <a:gd name="T15" fmla="*/ 93 h 93"/>
                <a:gd name="T16" fmla="*/ 22 w 47"/>
                <a:gd name="T17" fmla="*/ 89 h 93"/>
                <a:gd name="T18" fmla="*/ 21 w 47"/>
                <a:gd name="T19" fmla="*/ 87 h 93"/>
                <a:gd name="T20" fmla="*/ 12 w 47"/>
                <a:gd name="T21" fmla="*/ 77 h 93"/>
                <a:gd name="T22" fmla="*/ 12 w 47"/>
                <a:gd name="T23" fmla="*/ 12 h 93"/>
                <a:gd name="T24" fmla="*/ 35 w 47"/>
                <a:gd name="T25" fmla="*/ 12 h 93"/>
                <a:gd name="T26" fmla="*/ 35 w 47"/>
                <a:gd name="T27" fmla="*/ 51 h 93"/>
                <a:gd name="T28" fmla="*/ 37 w 47"/>
                <a:gd name="T29" fmla="*/ 48 h 93"/>
                <a:gd name="T30" fmla="*/ 41 w 47"/>
                <a:gd name="T31" fmla="*/ 43 h 93"/>
                <a:gd name="T32" fmla="*/ 41 w 47"/>
                <a:gd name="T33" fmla="*/ 12 h 93"/>
                <a:gd name="T34" fmla="*/ 47 w 47"/>
                <a:gd name="T35" fmla="*/ 12 h 93"/>
                <a:gd name="T36" fmla="*/ 47 w 47"/>
                <a:gd name="T37" fmla="*/ 1 h 93"/>
                <a:gd name="T38" fmla="*/ 45 w 47"/>
                <a:gd name="T39" fmla="*/ 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7" h="93">
                  <a:moveTo>
                    <a:pt x="45" y="1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6" y="81"/>
                    <a:pt x="9" y="93"/>
                    <a:pt x="24" y="93"/>
                  </a:cubicBezTo>
                  <a:cubicBezTo>
                    <a:pt x="25" y="93"/>
                    <a:pt x="26" y="93"/>
                    <a:pt x="26" y="93"/>
                  </a:cubicBezTo>
                  <a:cubicBezTo>
                    <a:pt x="24" y="92"/>
                    <a:pt x="23" y="91"/>
                    <a:pt x="22" y="89"/>
                  </a:cubicBezTo>
                  <a:cubicBezTo>
                    <a:pt x="21" y="88"/>
                    <a:pt x="21" y="88"/>
                    <a:pt x="21" y="87"/>
                  </a:cubicBezTo>
                  <a:cubicBezTo>
                    <a:pt x="12" y="85"/>
                    <a:pt x="12" y="77"/>
                    <a:pt x="12" y="77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0"/>
                    <a:pt x="37" y="49"/>
                    <a:pt x="37" y="48"/>
                  </a:cubicBezTo>
                  <a:cubicBezTo>
                    <a:pt x="39" y="46"/>
                    <a:pt x="40" y="44"/>
                    <a:pt x="41" y="43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"/>
                    <a:pt x="47" y="1"/>
                    <a:pt x="47" y="1"/>
                  </a:cubicBezTo>
                  <a:lnTo>
                    <a:pt x="45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9"/>
            <p:cNvSpPr/>
            <p:nvPr/>
          </p:nvSpPr>
          <p:spPr bwMode="auto">
            <a:xfrm>
              <a:off x="3729" y="2162"/>
              <a:ext cx="31" cy="93"/>
            </a:xfrm>
            <a:custGeom>
              <a:avLst/>
              <a:gdLst>
                <a:gd name="T0" fmla="*/ 0 w 13"/>
                <a:gd name="T1" fmla="*/ 33 h 38"/>
                <a:gd name="T2" fmla="*/ 3 w 13"/>
                <a:gd name="T3" fmla="*/ 38 h 38"/>
                <a:gd name="T4" fmla="*/ 5 w 13"/>
                <a:gd name="T5" fmla="*/ 30 h 38"/>
                <a:gd name="T6" fmla="*/ 5 w 13"/>
                <a:gd name="T7" fmla="*/ 28 h 38"/>
                <a:gd name="T8" fmla="*/ 13 w 13"/>
                <a:gd name="T9" fmla="*/ 15 h 38"/>
                <a:gd name="T10" fmla="*/ 13 w 13"/>
                <a:gd name="T11" fmla="*/ 0 h 38"/>
                <a:gd name="T12" fmla="*/ 0 w 13"/>
                <a:gd name="T13" fmla="*/ 0 h 38"/>
                <a:gd name="T14" fmla="*/ 0 w 13"/>
                <a:gd name="T15" fmla="*/ 3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38">
                  <a:moveTo>
                    <a:pt x="0" y="33"/>
                  </a:moveTo>
                  <a:cubicBezTo>
                    <a:pt x="0" y="34"/>
                    <a:pt x="0" y="37"/>
                    <a:pt x="3" y="38"/>
                  </a:cubicBezTo>
                  <a:cubicBezTo>
                    <a:pt x="3" y="35"/>
                    <a:pt x="3" y="32"/>
                    <a:pt x="5" y="30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7" y="26"/>
                    <a:pt x="10" y="21"/>
                    <a:pt x="13" y="15"/>
                  </a:cubicBezTo>
                  <a:cubicBezTo>
                    <a:pt x="13" y="7"/>
                    <a:pt x="13" y="0"/>
                    <a:pt x="1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32"/>
                    <a:pt x="0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" name="Group 26"/>
          <p:cNvGrpSpPr>
            <a:grpSpLocks noChangeAspect="1"/>
          </p:cNvGrpSpPr>
          <p:nvPr/>
        </p:nvGrpSpPr>
        <p:grpSpPr bwMode="auto">
          <a:xfrm>
            <a:off x="1449210" y="4320293"/>
            <a:ext cx="333668" cy="432000"/>
            <a:chOff x="3726" y="2004"/>
            <a:chExt cx="604" cy="782"/>
          </a:xfrm>
          <a:solidFill>
            <a:schemeClr val="bg1"/>
          </a:solidFill>
        </p:grpSpPr>
        <p:sp>
          <p:nvSpPr>
            <p:cNvPr id="57" name="Freeform 27"/>
            <p:cNvSpPr/>
            <p:nvPr/>
          </p:nvSpPr>
          <p:spPr bwMode="auto">
            <a:xfrm>
              <a:off x="3817" y="2143"/>
              <a:ext cx="373" cy="213"/>
            </a:xfrm>
            <a:custGeom>
              <a:avLst/>
              <a:gdLst>
                <a:gd name="T0" fmla="*/ 35 w 61"/>
                <a:gd name="T1" fmla="*/ 5 h 35"/>
                <a:gd name="T2" fmla="*/ 4 w 61"/>
                <a:gd name="T3" fmla="*/ 3 h 35"/>
                <a:gd name="T4" fmla="*/ 0 w 61"/>
                <a:gd name="T5" fmla="*/ 15 h 35"/>
                <a:gd name="T6" fmla="*/ 29 w 61"/>
                <a:gd name="T7" fmla="*/ 22 h 35"/>
                <a:gd name="T8" fmla="*/ 56 w 61"/>
                <a:gd name="T9" fmla="*/ 35 h 35"/>
                <a:gd name="T10" fmla="*/ 61 w 61"/>
                <a:gd name="T11" fmla="*/ 22 h 35"/>
                <a:gd name="T12" fmla="*/ 35 w 61"/>
                <a:gd name="T13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35">
                  <a:moveTo>
                    <a:pt x="35" y="5"/>
                  </a:moveTo>
                  <a:cubicBezTo>
                    <a:pt x="20" y="0"/>
                    <a:pt x="4" y="3"/>
                    <a:pt x="4" y="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13" y="15"/>
                    <a:pt x="29" y="22"/>
                  </a:cubicBezTo>
                  <a:cubicBezTo>
                    <a:pt x="45" y="28"/>
                    <a:pt x="56" y="35"/>
                    <a:pt x="56" y="35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1" y="22"/>
                    <a:pt x="49" y="10"/>
                    <a:pt x="3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28"/>
            <p:cNvSpPr>
              <a:spLocks noEditPoints="1"/>
            </p:cNvSpPr>
            <p:nvPr/>
          </p:nvSpPr>
          <p:spPr bwMode="auto">
            <a:xfrm>
              <a:off x="3726" y="2004"/>
              <a:ext cx="604" cy="443"/>
            </a:xfrm>
            <a:custGeom>
              <a:avLst/>
              <a:gdLst>
                <a:gd name="T0" fmla="*/ 99 w 99"/>
                <a:gd name="T1" fmla="*/ 46 h 73"/>
                <a:gd name="T2" fmla="*/ 95 w 99"/>
                <a:gd name="T3" fmla="*/ 41 h 73"/>
                <a:gd name="T4" fmla="*/ 95 w 99"/>
                <a:gd name="T5" fmla="*/ 39 h 73"/>
                <a:gd name="T6" fmla="*/ 89 w 99"/>
                <a:gd name="T7" fmla="*/ 33 h 73"/>
                <a:gd name="T8" fmla="*/ 88 w 99"/>
                <a:gd name="T9" fmla="*/ 33 h 73"/>
                <a:gd name="T10" fmla="*/ 58 w 99"/>
                <a:gd name="T11" fmla="*/ 0 h 73"/>
                <a:gd name="T12" fmla="*/ 0 w 99"/>
                <a:gd name="T13" fmla="*/ 12 h 73"/>
                <a:gd name="T14" fmla="*/ 15 w 99"/>
                <a:gd name="T15" fmla="*/ 26 h 73"/>
                <a:gd name="T16" fmla="*/ 16 w 99"/>
                <a:gd name="T17" fmla="*/ 24 h 73"/>
                <a:gd name="T18" fmla="*/ 50 w 99"/>
                <a:gd name="T19" fmla="*/ 25 h 73"/>
                <a:gd name="T20" fmla="*/ 79 w 99"/>
                <a:gd name="T21" fmla="*/ 44 h 73"/>
                <a:gd name="T22" fmla="*/ 78 w 99"/>
                <a:gd name="T23" fmla="*/ 49 h 73"/>
                <a:gd name="T24" fmla="*/ 90 w 99"/>
                <a:gd name="T25" fmla="*/ 47 h 73"/>
                <a:gd name="T26" fmla="*/ 84 w 99"/>
                <a:gd name="T27" fmla="*/ 63 h 73"/>
                <a:gd name="T28" fmla="*/ 81 w 99"/>
                <a:gd name="T29" fmla="*/ 62 h 73"/>
                <a:gd name="T30" fmla="*/ 78 w 99"/>
                <a:gd name="T31" fmla="*/ 70 h 73"/>
                <a:gd name="T32" fmla="*/ 84 w 99"/>
                <a:gd name="T33" fmla="*/ 68 h 73"/>
                <a:gd name="T34" fmla="*/ 88 w 99"/>
                <a:gd name="T35" fmla="*/ 73 h 73"/>
                <a:gd name="T36" fmla="*/ 90 w 99"/>
                <a:gd name="T37" fmla="*/ 65 h 73"/>
                <a:gd name="T38" fmla="*/ 87 w 99"/>
                <a:gd name="T39" fmla="*/ 64 h 73"/>
                <a:gd name="T40" fmla="*/ 93 w 99"/>
                <a:gd name="T41" fmla="*/ 47 h 73"/>
                <a:gd name="T42" fmla="*/ 99 w 99"/>
                <a:gd name="T43" fmla="*/ 46 h 73"/>
                <a:gd name="T44" fmla="*/ 93 w 99"/>
                <a:gd name="T45" fmla="*/ 37 h 73"/>
                <a:gd name="T46" fmla="*/ 93 w 99"/>
                <a:gd name="T47" fmla="*/ 38 h 73"/>
                <a:gd name="T48" fmla="*/ 90 w 99"/>
                <a:gd name="T49" fmla="*/ 36 h 73"/>
                <a:gd name="T50" fmla="*/ 93 w 99"/>
                <a:gd name="T51" fmla="*/ 37 h 73"/>
                <a:gd name="T52" fmla="*/ 92 w 99"/>
                <a:gd name="T53" fmla="*/ 44 h 73"/>
                <a:gd name="T54" fmla="*/ 89 w 99"/>
                <a:gd name="T55" fmla="*/ 45 h 73"/>
                <a:gd name="T56" fmla="*/ 88 w 99"/>
                <a:gd name="T57" fmla="*/ 42 h 73"/>
                <a:gd name="T58" fmla="*/ 91 w 99"/>
                <a:gd name="T59" fmla="*/ 40 h 73"/>
                <a:gd name="T60" fmla="*/ 92 w 99"/>
                <a:gd name="T61" fmla="*/ 4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9" h="73">
                  <a:moveTo>
                    <a:pt x="99" y="46"/>
                  </a:moveTo>
                  <a:cubicBezTo>
                    <a:pt x="95" y="41"/>
                    <a:pt x="95" y="41"/>
                    <a:pt x="95" y="41"/>
                  </a:cubicBezTo>
                  <a:cubicBezTo>
                    <a:pt x="95" y="39"/>
                    <a:pt x="95" y="39"/>
                    <a:pt x="95" y="39"/>
                  </a:cubicBezTo>
                  <a:cubicBezTo>
                    <a:pt x="95" y="39"/>
                    <a:pt x="99" y="32"/>
                    <a:pt x="89" y="33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4"/>
                    <a:pt x="34" y="20"/>
                    <a:pt x="50" y="25"/>
                  </a:cubicBezTo>
                  <a:cubicBezTo>
                    <a:pt x="66" y="31"/>
                    <a:pt x="79" y="44"/>
                    <a:pt x="79" y="44"/>
                  </a:cubicBezTo>
                  <a:cubicBezTo>
                    <a:pt x="78" y="49"/>
                    <a:pt x="78" y="49"/>
                    <a:pt x="78" y="49"/>
                  </a:cubicBezTo>
                  <a:cubicBezTo>
                    <a:pt x="90" y="47"/>
                    <a:pt x="90" y="47"/>
                    <a:pt x="90" y="47"/>
                  </a:cubicBezTo>
                  <a:cubicBezTo>
                    <a:pt x="88" y="53"/>
                    <a:pt x="85" y="61"/>
                    <a:pt x="84" y="63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84" y="68"/>
                    <a:pt x="84" y="68"/>
                    <a:pt x="84" y="68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3" y="47"/>
                    <a:pt x="93" y="47"/>
                    <a:pt x="93" y="47"/>
                  </a:cubicBezTo>
                  <a:lnTo>
                    <a:pt x="99" y="46"/>
                  </a:lnTo>
                  <a:close/>
                  <a:moveTo>
                    <a:pt x="93" y="37"/>
                  </a:moveTo>
                  <a:cubicBezTo>
                    <a:pt x="93" y="37"/>
                    <a:pt x="93" y="38"/>
                    <a:pt x="93" y="38"/>
                  </a:cubicBezTo>
                  <a:cubicBezTo>
                    <a:pt x="90" y="36"/>
                    <a:pt x="90" y="36"/>
                    <a:pt x="90" y="36"/>
                  </a:cubicBezTo>
                  <a:cubicBezTo>
                    <a:pt x="92" y="35"/>
                    <a:pt x="94" y="35"/>
                    <a:pt x="93" y="37"/>
                  </a:cubicBezTo>
                  <a:close/>
                  <a:moveTo>
                    <a:pt x="92" y="44"/>
                  </a:moveTo>
                  <a:cubicBezTo>
                    <a:pt x="92" y="45"/>
                    <a:pt x="91" y="46"/>
                    <a:pt x="89" y="45"/>
                  </a:cubicBezTo>
                  <a:cubicBezTo>
                    <a:pt x="88" y="45"/>
                    <a:pt x="87" y="43"/>
                    <a:pt x="88" y="42"/>
                  </a:cubicBezTo>
                  <a:cubicBezTo>
                    <a:pt x="88" y="41"/>
                    <a:pt x="89" y="40"/>
                    <a:pt x="91" y="40"/>
                  </a:cubicBezTo>
                  <a:cubicBezTo>
                    <a:pt x="92" y="41"/>
                    <a:pt x="93" y="42"/>
                    <a:pt x="92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29"/>
            <p:cNvSpPr>
              <a:spLocks noEditPoints="1"/>
            </p:cNvSpPr>
            <p:nvPr/>
          </p:nvSpPr>
          <p:spPr bwMode="auto">
            <a:xfrm>
              <a:off x="3738" y="2240"/>
              <a:ext cx="415" cy="546"/>
            </a:xfrm>
            <a:custGeom>
              <a:avLst/>
              <a:gdLst>
                <a:gd name="T0" fmla="*/ 42 w 68"/>
                <a:gd name="T1" fmla="*/ 7 h 90"/>
                <a:gd name="T2" fmla="*/ 13 w 68"/>
                <a:gd name="T3" fmla="*/ 10 h 90"/>
                <a:gd name="T4" fmla="*/ 12 w 68"/>
                <a:gd name="T5" fmla="*/ 9 h 90"/>
                <a:gd name="T6" fmla="*/ 40 w 68"/>
                <a:gd name="T7" fmla="*/ 6 h 90"/>
                <a:gd name="T8" fmla="*/ 39 w 68"/>
                <a:gd name="T9" fmla="*/ 6 h 90"/>
                <a:gd name="T10" fmla="*/ 12 w 68"/>
                <a:gd name="T11" fmla="*/ 9 h 90"/>
                <a:gd name="T12" fmla="*/ 11 w 68"/>
                <a:gd name="T13" fmla="*/ 8 h 90"/>
                <a:gd name="T14" fmla="*/ 37 w 68"/>
                <a:gd name="T15" fmla="*/ 5 h 90"/>
                <a:gd name="T16" fmla="*/ 36 w 68"/>
                <a:gd name="T17" fmla="*/ 5 h 90"/>
                <a:gd name="T18" fmla="*/ 10 w 68"/>
                <a:gd name="T19" fmla="*/ 8 h 90"/>
                <a:gd name="T20" fmla="*/ 9 w 68"/>
                <a:gd name="T21" fmla="*/ 7 h 90"/>
                <a:gd name="T22" fmla="*/ 34 w 68"/>
                <a:gd name="T23" fmla="*/ 4 h 90"/>
                <a:gd name="T24" fmla="*/ 33 w 68"/>
                <a:gd name="T25" fmla="*/ 4 h 90"/>
                <a:gd name="T26" fmla="*/ 8 w 68"/>
                <a:gd name="T27" fmla="*/ 7 h 90"/>
                <a:gd name="T28" fmla="*/ 7 w 68"/>
                <a:gd name="T29" fmla="*/ 6 h 90"/>
                <a:gd name="T30" fmla="*/ 31 w 68"/>
                <a:gd name="T31" fmla="*/ 3 h 90"/>
                <a:gd name="T32" fmla="*/ 29 w 68"/>
                <a:gd name="T33" fmla="*/ 3 h 90"/>
                <a:gd name="T34" fmla="*/ 6 w 68"/>
                <a:gd name="T35" fmla="*/ 5 h 90"/>
                <a:gd name="T36" fmla="*/ 5 w 68"/>
                <a:gd name="T37" fmla="*/ 4 h 90"/>
                <a:gd name="T38" fmla="*/ 7 w 68"/>
                <a:gd name="T39" fmla="*/ 4 h 90"/>
                <a:gd name="T40" fmla="*/ 27 w 68"/>
                <a:gd name="T41" fmla="*/ 2 h 90"/>
                <a:gd name="T42" fmla="*/ 14 w 68"/>
                <a:gd name="T43" fmla="*/ 0 h 90"/>
                <a:gd name="T44" fmla="*/ 0 w 68"/>
                <a:gd name="T45" fmla="*/ 2 h 90"/>
                <a:gd name="T46" fmla="*/ 0 w 68"/>
                <a:gd name="T47" fmla="*/ 3 h 90"/>
                <a:gd name="T48" fmla="*/ 0 w 68"/>
                <a:gd name="T49" fmla="*/ 5 h 90"/>
                <a:gd name="T50" fmla="*/ 0 w 68"/>
                <a:gd name="T51" fmla="*/ 82 h 90"/>
                <a:gd name="T52" fmla="*/ 11 w 68"/>
                <a:gd name="T53" fmla="*/ 90 h 90"/>
                <a:gd name="T54" fmla="*/ 11 w 68"/>
                <a:gd name="T55" fmla="*/ 90 h 90"/>
                <a:gd name="T56" fmla="*/ 68 w 68"/>
                <a:gd name="T57" fmla="*/ 84 h 90"/>
                <a:gd name="T58" fmla="*/ 68 w 68"/>
                <a:gd name="T59" fmla="*/ 19 h 90"/>
                <a:gd name="T60" fmla="*/ 61 w 68"/>
                <a:gd name="T61" fmla="*/ 16 h 90"/>
                <a:gd name="T62" fmla="*/ 42 w 68"/>
                <a:gd name="T63" fmla="*/ 7 h 90"/>
                <a:gd name="T64" fmla="*/ 58 w 68"/>
                <a:gd name="T65" fmla="*/ 40 h 90"/>
                <a:gd name="T66" fmla="*/ 24 w 68"/>
                <a:gd name="T67" fmla="*/ 43 h 90"/>
                <a:gd name="T68" fmla="*/ 24 w 68"/>
                <a:gd name="T69" fmla="*/ 24 h 90"/>
                <a:gd name="T70" fmla="*/ 58 w 68"/>
                <a:gd name="T71" fmla="*/ 20 h 90"/>
                <a:gd name="T72" fmla="*/ 58 w 68"/>
                <a:gd name="T73" fmla="*/ 4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8" h="90">
                  <a:moveTo>
                    <a:pt x="42" y="7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6"/>
                    <a:pt x="39" y="6"/>
                    <a:pt x="39" y="6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6" y="5"/>
                    <a:pt x="36" y="5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4" y="4"/>
                    <a:pt x="33" y="4"/>
                    <a:pt x="33" y="4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0" y="3"/>
                    <a:pt x="30" y="3"/>
                    <a:pt x="29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2" y="1"/>
                    <a:pt x="17" y="0"/>
                    <a:pt x="1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68" y="84"/>
                    <a:pt x="68" y="84"/>
                    <a:pt x="68" y="84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65" y="18"/>
                    <a:pt x="63" y="17"/>
                    <a:pt x="61" y="16"/>
                  </a:cubicBezTo>
                  <a:cubicBezTo>
                    <a:pt x="53" y="12"/>
                    <a:pt x="49" y="10"/>
                    <a:pt x="42" y="7"/>
                  </a:cubicBezTo>
                  <a:close/>
                  <a:moveTo>
                    <a:pt x="58" y="40"/>
                  </a:moveTo>
                  <a:cubicBezTo>
                    <a:pt x="24" y="43"/>
                    <a:pt x="24" y="43"/>
                    <a:pt x="24" y="43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58" y="20"/>
                    <a:pt x="58" y="20"/>
                    <a:pt x="58" y="20"/>
                  </a:cubicBezTo>
                  <a:lnTo>
                    <a:pt x="5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0" name="Freeform 39"/>
          <p:cNvSpPr/>
          <p:nvPr/>
        </p:nvSpPr>
        <p:spPr bwMode="auto">
          <a:xfrm>
            <a:off x="1386509" y="5685388"/>
            <a:ext cx="432000" cy="432000"/>
          </a:xfrm>
          <a:custGeom>
            <a:avLst/>
            <a:gdLst>
              <a:gd name="T0" fmla="*/ 323 w 334"/>
              <a:gd name="T1" fmla="*/ 10 h 333"/>
              <a:gd name="T2" fmla="*/ 266 w 334"/>
              <a:gd name="T3" fmla="*/ 29 h 333"/>
              <a:gd name="T4" fmla="*/ 224 w 334"/>
              <a:gd name="T5" fmla="*/ 71 h 333"/>
              <a:gd name="T6" fmla="*/ 31 w 334"/>
              <a:gd name="T7" fmla="*/ 71 h 333"/>
              <a:gd name="T8" fmla="*/ 22 w 334"/>
              <a:gd name="T9" fmla="*/ 79 h 333"/>
              <a:gd name="T10" fmla="*/ 28 w 334"/>
              <a:gd name="T11" fmla="*/ 90 h 333"/>
              <a:gd name="T12" fmla="*/ 155 w 334"/>
              <a:gd name="T13" fmla="*/ 140 h 333"/>
              <a:gd name="T14" fmla="*/ 77 w 334"/>
              <a:gd name="T15" fmla="*/ 218 h 333"/>
              <a:gd name="T16" fmla="*/ 3 w 334"/>
              <a:gd name="T17" fmla="*/ 218 h 333"/>
              <a:gd name="T18" fmla="*/ 0 w 334"/>
              <a:gd name="T19" fmla="*/ 221 h 333"/>
              <a:gd name="T20" fmla="*/ 2 w 334"/>
              <a:gd name="T21" fmla="*/ 225 h 333"/>
              <a:gd name="T22" fmla="*/ 64 w 334"/>
              <a:gd name="T23" fmla="*/ 249 h 333"/>
              <a:gd name="T24" fmla="*/ 66 w 334"/>
              <a:gd name="T25" fmla="*/ 254 h 333"/>
              <a:gd name="T26" fmla="*/ 63 w 334"/>
              <a:gd name="T27" fmla="*/ 256 h 333"/>
              <a:gd name="T28" fmla="*/ 63 w 334"/>
              <a:gd name="T29" fmla="*/ 270 h 333"/>
              <a:gd name="T30" fmla="*/ 77 w 334"/>
              <a:gd name="T31" fmla="*/ 270 h 333"/>
              <a:gd name="T32" fmla="*/ 79 w 334"/>
              <a:gd name="T33" fmla="*/ 268 h 333"/>
              <a:gd name="T34" fmla="*/ 84 w 334"/>
              <a:gd name="T35" fmla="*/ 269 h 333"/>
              <a:gd name="T36" fmla="*/ 108 w 334"/>
              <a:gd name="T37" fmla="*/ 331 h 333"/>
              <a:gd name="T38" fmla="*/ 112 w 334"/>
              <a:gd name="T39" fmla="*/ 333 h 333"/>
              <a:gd name="T40" fmla="*/ 113 w 334"/>
              <a:gd name="T41" fmla="*/ 332 h 333"/>
              <a:gd name="T42" fmla="*/ 114 w 334"/>
              <a:gd name="T43" fmla="*/ 329 h 333"/>
              <a:gd name="T44" fmla="*/ 114 w 334"/>
              <a:gd name="T45" fmla="*/ 257 h 333"/>
              <a:gd name="T46" fmla="*/ 194 w 334"/>
              <a:gd name="T47" fmla="*/ 178 h 333"/>
              <a:gd name="T48" fmla="*/ 244 w 334"/>
              <a:gd name="T49" fmla="*/ 306 h 333"/>
              <a:gd name="T50" fmla="*/ 254 w 334"/>
              <a:gd name="T51" fmla="*/ 312 h 333"/>
              <a:gd name="T52" fmla="*/ 259 w 334"/>
              <a:gd name="T53" fmla="*/ 309 h 333"/>
              <a:gd name="T54" fmla="*/ 262 w 334"/>
              <a:gd name="T55" fmla="*/ 302 h 333"/>
              <a:gd name="T56" fmla="*/ 262 w 334"/>
              <a:gd name="T57" fmla="*/ 110 h 333"/>
              <a:gd name="T58" fmla="*/ 304 w 334"/>
              <a:gd name="T59" fmla="*/ 67 h 333"/>
              <a:gd name="T60" fmla="*/ 323 w 334"/>
              <a:gd name="T61" fmla="*/ 1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34" h="333">
                <a:moveTo>
                  <a:pt x="323" y="10"/>
                </a:moveTo>
                <a:cubicBezTo>
                  <a:pt x="312" y="0"/>
                  <a:pt x="277" y="19"/>
                  <a:pt x="266" y="29"/>
                </a:cubicBezTo>
                <a:cubicBezTo>
                  <a:pt x="224" y="71"/>
                  <a:pt x="224" y="71"/>
                  <a:pt x="224" y="71"/>
                </a:cubicBezTo>
                <a:cubicBezTo>
                  <a:pt x="31" y="71"/>
                  <a:pt x="31" y="71"/>
                  <a:pt x="31" y="71"/>
                </a:cubicBezTo>
                <a:cubicBezTo>
                  <a:pt x="27" y="71"/>
                  <a:pt x="23" y="75"/>
                  <a:pt x="22" y="79"/>
                </a:cubicBezTo>
                <a:cubicBezTo>
                  <a:pt x="21" y="84"/>
                  <a:pt x="23" y="88"/>
                  <a:pt x="28" y="90"/>
                </a:cubicBezTo>
                <a:cubicBezTo>
                  <a:pt x="155" y="140"/>
                  <a:pt x="155" y="140"/>
                  <a:pt x="155" y="140"/>
                </a:cubicBezTo>
                <a:cubicBezTo>
                  <a:pt x="77" y="218"/>
                  <a:pt x="77" y="218"/>
                  <a:pt x="77" y="218"/>
                </a:cubicBezTo>
                <a:cubicBezTo>
                  <a:pt x="3" y="218"/>
                  <a:pt x="3" y="218"/>
                  <a:pt x="3" y="218"/>
                </a:cubicBezTo>
                <a:cubicBezTo>
                  <a:pt x="2" y="218"/>
                  <a:pt x="0" y="219"/>
                  <a:pt x="0" y="221"/>
                </a:cubicBezTo>
                <a:cubicBezTo>
                  <a:pt x="0" y="222"/>
                  <a:pt x="0" y="224"/>
                  <a:pt x="2" y="225"/>
                </a:cubicBezTo>
                <a:cubicBezTo>
                  <a:pt x="64" y="249"/>
                  <a:pt x="64" y="249"/>
                  <a:pt x="64" y="249"/>
                </a:cubicBezTo>
                <a:cubicBezTo>
                  <a:pt x="64" y="251"/>
                  <a:pt x="65" y="252"/>
                  <a:pt x="66" y="254"/>
                </a:cubicBezTo>
                <a:cubicBezTo>
                  <a:pt x="63" y="256"/>
                  <a:pt x="63" y="256"/>
                  <a:pt x="63" y="256"/>
                </a:cubicBezTo>
                <a:cubicBezTo>
                  <a:pt x="59" y="260"/>
                  <a:pt x="59" y="267"/>
                  <a:pt x="63" y="270"/>
                </a:cubicBezTo>
                <a:cubicBezTo>
                  <a:pt x="67" y="274"/>
                  <a:pt x="73" y="274"/>
                  <a:pt x="77" y="270"/>
                </a:cubicBezTo>
                <a:cubicBezTo>
                  <a:pt x="79" y="268"/>
                  <a:pt x="79" y="268"/>
                  <a:pt x="79" y="268"/>
                </a:cubicBezTo>
                <a:cubicBezTo>
                  <a:pt x="81" y="268"/>
                  <a:pt x="83" y="269"/>
                  <a:pt x="84" y="269"/>
                </a:cubicBezTo>
                <a:cubicBezTo>
                  <a:pt x="108" y="331"/>
                  <a:pt x="108" y="331"/>
                  <a:pt x="108" y="331"/>
                </a:cubicBezTo>
                <a:cubicBezTo>
                  <a:pt x="109" y="332"/>
                  <a:pt x="110" y="333"/>
                  <a:pt x="112" y="333"/>
                </a:cubicBezTo>
                <a:cubicBezTo>
                  <a:pt x="112" y="333"/>
                  <a:pt x="113" y="332"/>
                  <a:pt x="113" y="332"/>
                </a:cubicBezTo>
                <a:cubicBezTo>
                  <a:pt x="114" y="331"/>
                  <a:pt x="114" y="330"/>
                  <a:pt x="114" y="329"/>
                </a:cubicBezTo>
                <a:cubicBezTo>
                  <a:pt x="114" y="257"/>
                  <a:pt x="114" y="257"/>
                  <a:pt x="114" y="257"/>
                </a:cubicBezTo>
                <a:cubicBezTo>
                  <a:pt x="194" y="178"/>
                  <a:pt x="194" y="178"/>
                  <a:pt x="194" y="178"/>
                </a:cubicBezTo>
                <a:cubicBezTo>
                  <a:pt x="244" y="306"/>
                  <a:pt x="244" y="306"/>
                  <a:pt x="244" y="306"/>
                </a:cubicBezTo>
                <a:cubicBezTo>
                  <a:pt x="245" y="310"/>
                  <a:pt x="250" y="312"/>
                  <a:pt x="254" y="312"/>
                </a:cubicBezTo>
                <a:cubicBezTo>
                  <a:pt x="256" y="311"/>
                  <a:pt x="258" y="310"/>
                  <a:pt x="259" y="309"/>
                </a:cubicBezTo>
                <a:cubicBezTo>
                  <a:pt x="261" y="307"/>
                  <a:pt x="262" y="305"/>
                  <a:pt x="262" y="302"/>
                </a:cubicBezTo>
                <a:cubicBezTo>
                  <a:pt x="262" y="110"/>
                  <a:pt x="262" y="110"/>
                  <a:pt x="262" y="110"/>
                </a:cubicBezTo>
                <a:cubicBezTo>
                  <a:pt x="304" y="67"/>
                  <a:pt x="304" y="67"/>
                  <a:pt x="304" y="67"/>
                </a:cubicBezTo>
                <a:cubicBezTo>
                  <a:pt x="315" y="57"/>
                  <a:pt x="334" y="21"/>
                  <a:pt x="323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 descr="捕获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6035" y="1773555"/>
            <a:ext cx="10057765" cy="44938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话术营销</a:t>
            </a:r>
            <a:endParaRPr lang="zh-CN" altLang="en-US" dirty="0"/>
          </a:p>
        </p:txBody>
      </p:sp>
      <p:sp>
        <p:nvSpPr>
          <p:cNvPr id="42" name="Freeform 12"/>
          <p:cNvSpPr>
            <a:spLocks noChangeAspect="1" noEditPoints="1"/>
          </p:cNvSpPr>
          <p:nvPr/>
        </p:nvSpPr>
        <p:spPr bwMode="auto">
          <a:xfrm>
            <a:off x="6666703" y="5661961"/>
            <a:ext cx="411106" cy="432000"/>
          </a:xfrm>
          <a:custGeom>
            <a:avLst/>
            <a:gdLst>
              <a:gd name="T0" fmla="*/ 191 w 305"/>
              <a:gd name="T1" fmla="*/ 165 h 321"/>
              <a:gd name="T2" fmla="*/ 207 w 305"/>
              <a:gd name="T3" fmla="*/ 144 h 321"/>
              <a:gd name="T4" fmla="*/ 281 w 305"/>
              <a:gd name="T5" fmla="*/ 125 h 321"/>
              <a:gd name="T6" fmla="*/ 297 w 305"/>
              <a:gd name="T7" fmla="*/ 67 h 321"/>
              <a:gd name="T8" fmla="*/ 258 w 305"/>
              <a:gd name="T9" fmla="*/ 101 h 321"/>
              <a:gd name="T10" fmla="*/ 215 w 305"/>
              <a:gd name="T11" fmla="*/ 58 h 321"/>
              <a:gd name="T12" fmla="*/ 249 w 305"/>
              <a:gd name="T13" fmla="*/ 19 h 321"/>
              <a:gd name="T14" fmla="*/ 191 w 305"/>
              <a:gd name="T15" fmla="*/ 35 h 321"/>
              <a:gd name="T16" fmla="*/ 172 w 305"/>
              <a:gd name="T17" fmla="*/ 109 h 321"/>
              <a:gd name="T18" fmla="*/ 96 w 305"/>
              <a:gd name="T19" fmla="*/ 86 h 321"/>
              <a:gd name="T20" fmla="*/ 96 w 305"/>
              <a:gd name="T21" fmla="*/ 81 h 321"/>
              <a:gd name="T22" fmla="*/ 95 w 305"/>
              <a:gd name="T23" fmla="*/ 0 h 321"/>
              <a:gd name="T24" fmla="*/ 48 w 305"/>
              <a:gd name="T25" fmla="*/ 53 h 321"/>
              <a:gd name="T26" fmla="*/ 34 w 305"/>
              <a:gd name="T27" fmla="*/ 75 h 321"/>
              <a:gd name="T28" fmla="*/ 29 w 305"/>
              <a:gd name="T29" fmla="*/ 81 h 321"/>
              <a:gd name="T30" fmla="*/ 27 w 305"/>
              <a:gd name="T31" fmla="*/ 84 h 321"/>
              <a:gd name="T32" fmla="*/ 22 w 305"/>
              <a:gd name="T33" fmla="*/ 92 h 321"/>
              <a:gd name="T34" fmla="*/ 20 w 305"/>
              <a:gd name="T35" fmla="*/ 95 h 321"/>
              <a:gd name="T36" fmla="*/ 17 w 305"/>
              <a:gd name="T37" fmla="*/ 102 h 321"/>
              <a:gd name="T38" fmla="*/ 13 w 305"/>
              <a:gd name="T39" fmla="*/ 113 h 321"/>
              <a:gd name="T40" fmla="*/ 11 w 305"/>
              <a:gd name="T41" fmla="*/ 121 h 321"/>
              <a:gd name="T42" fmla="*/ 10 w 305"/>
              <a:gd name="T43" fmla="*/ 131 h 321"/>
              <a:gd name="T44" fmla="*/ 10 w 305"/>
              <a:gd name="T45" fmla="*/ 140 h 321"/>
              <a:gd name="T46" fmla="*/ 10 w 305"/>
              <a:gd name="T47" fmla="*/ 145 h 321"/>
              <a:gd name="T48" fmla="*/ 11 w 305"/>
              <a:gd name="T49" fmla="*/ 150 h 321"/>
              <a:gd name="T50" fmla="*/ 14 w 305"/>
              <a:gd name="T51" fmla="*/ 163 h 321"/>
              <a:gd name="T52" fmla="*/ 23 w 305"/>
              <a:gd name="T53" fmla="*/ 166 h 321"/>
              <a:gd name="T54" fmla="*/ 26 w 305"/>
              <a:gd name="T55" fmla="*/ 154 h 321"/>
              <a:gd name="T56" fmla="*/ 27 w 305"/>
              <a:gd name="T57" fmla="*/ 149 h 321"/>
              <a:gd name="T58" fmla="*/ 29 w 305"/>
              <a:gd name="T59" fmla="*/ 145 h 321"/>
              <a:gd name="T60" fmla="*/ 30 w 305"/>
              <a:gd name="T61" fmla="*/ 141 h 321"/>
              <a:gd name="T62" fmla="*/ 33 w 305"/>
              <a:gd name="T63" fmla="*/ 136 h 321"/>
              <a:gd name="T64" fmla="*/ 36 w 305"/>
              <a:gd name="T65" fmla="*/ 132 h 321"/>
              <a:gd name="T66" fmla="*/ 39 w 305"/>
              <a:gd name="T67" fmla="*/ 127 h 321"/>
              <a:gd name="T68" fmla="*/ 44 w 305"/>
              <a:gd name="T69" fmla="*/ 122 h 321"/>
              <a:gd name="T70" fmla="*/ 49 w 305"/>
              <a:gd name="T71" fmla="*/ 118 h 321"/>
              <a:gd name="T72" fmla="*/ 52 w 305"/>
              <a:gd name="T73" fmla="*/ 116 h 321"/>
              <a:gd name="T74" fmla="*/ 58 w 305"/>
              <a:gd name="T75" fmla="*/ 113 h 321"/>
              <a:gd name="T76" fmla="*/ 63 w 305"/>
              <a:gd name="T77" fmla="*/ 110 h 321"/>
              <a:gd name="T78" fmla="*/ 65 w 305"/>
              <a:gd name="T79" fmla="*/ 109 h 321"/>
              <a:gd name="T80" fmla="*/ 68 w 305"/>
              <a:gd name="T81" fmla="*/ 109 h 321"/>
              <a:gd name="T82" fmla="*/ 119 w 305"/>
              <a:gd name="T83" fmla="*/ 160 h 321"/>
              <a:gd name="T84" fmla="*/ 15 w 305"/>
              <a:gd name="T85" fmla="*/ 260 h 321"/>
              <a:gd name="T86" fmla="*/ 56 w 305"/>
              <a:gd name="T87" fmla="*/ 302 h 321"/>
              <a:gd name="T88" fmla="*/ 148 w 305"/>
              <a:gd name="T89" fmla="*/ 205 h 321"/>
              <a:gd name="T90" fmla="*/ 252 w 305"/>
              <a:gd name="T91" fmla="*/ 310 h 321"/>
              <a:gd name="T92" fmla="*/ 294 w 305"/>
              <a:gd name="T93" fmla="*/ 268 h 321"/>
              <a:gd name="T94" fmla="*/ 26 w 305"/>
              <a:gd name="T95" fmla="*/ 291 h 321"/>
              <a:gd name="T96" fmla="*/ 43 w 305"/>
              <a:gd name="T97" fmla="*/ 274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05" h="321">
                <a:moveTo>
                  <a:pt x="294" y="268"/>
                </a:moveTo>
                <a:cubicBezTo>
                  <a:pt x="191" y="165"/>
                  <a:pt x="191" y="165"/>
                  <a:pt x="191" y="165"/>
                </a:cubicBezTo>
                <a:cubicBezTo>
                  <a:pt x="190" y="164"/>
                  <a:pt x="189" y="164"/>
                  <a:pt x="188" y="163"/>
                </a:cubicBezTo>
                <a:cubicBezTo>
                  <a:pt x="207" y="144"/>
                  <a:pt x="207" y="144"/>
                  <a:pt x="207" y="144"/>
                </a:cubicBezTo>
                <a:cubicBezTo>
                  <a:pt x="207" y="143"/>
                  <a:pt x="208" y="142"/>
                  <a:pt x="209" y="141"/>
                </a:cubicBezTo>
                <a:cubicBezTo>
                  <a:pt x="233" y="150"/>
                  <a:pt x="262" y="145"/>
                  <a:pt x="281" y="125"/>
                </a:cubicBezTo>
                <a:cubicBezTo>
                  <a:pt x="295" y="111"/>
                  <a:pt x="302" y="92"/>
                  <a:pt x="301" y="72"/>
                </a:cubicBezTo>
                <a:cubicBezTo>
                  <a:pt x="300" y="69"/>
                  <a:pt x="299" y="67"/>
                  <a:pt x="297" y="67"/>
                </a:cubicBezTo>
                <a:cubicBezTo>
                  <a:pt x="295" y="66"/>
                  <a:pt x="292" y="66"/>
                  <a:pt x="291" y="68"/>
                </a:cubicBezTo>
                <a:cubicBezTo>
                  <a:pt x="258" y="101"/>
                  <a:pt x="258" y="101"/>
                  <a:pt x="258" y="101"/>
                </a:cubicBezTo>
                <a:cubicBezTo>
                  <a:pt x="224" y="92"/>
                  <a:pt x="224" y="92"/>
                  <a:pt x="224" y="92"/>
                </a:cubicBezTo>
                <a:cubicBezTo>
                  <a:pt x="215" y="58"/>
                  <a:pt x="215" y="58"/>
                  <a:pt x="215" y="58"/>
                </a:cubicBezTo>
                <a:cubicBezTo>
                  <a:pt x="248" y="25"/>
                  <a:pt x="248" y="25"/>
                  <a:pt x="248" y="25"/>
                </a:cubicBezTo>
                <a:cubicBezTo>
                  <a:pt x="249" y="24"/>
                  <a:pt x="250" y="21"/>
                  <a:pt x="249" y="19"/>
                </a:cubicBezTo>
                <a:cubicBezTo>
                  <a:pt x="248" y="17"/>
                  <a:pt x="246" y="15"/>
                  <a:pt x="244" y="15"/>
                </a:cubicBezTo>
                <a:cubicBezTo>
                  <a:pt x="224" y="14"/>
                  <a:pt x="205" y="21"/>
                  <a:pt x="191" y="35"/>
                </a:cubicBezTo>
                <a:cubicBezTo>
                  <a:pt x="171" y="54"/>
                  <a:pt x="166" y="82"/>
                  <a:pt x="175" y="107"/>
                </a:cubicBezTo>
                <a:cubicBezTo>
                  <a:pt x="174" y="107"/>
                  <a:pt x="173" y="108"/>
                  <a:pt x="172" y="109"/>
                </a:cubicBezTo>
                <a:cubicBezTo>
                  <a:pt x="145" y="135"/>
                  <a:pt x="145" y="135"/>
                  <a:pt x="145" y="135"/>
                </a:cubicBezTo>
                <a:cubicBezTo>
                  <a:pt x="96" y="86"/>
                  <a:pt x="96" y="86"/>
                  <a:pt x="96" y="86"/>
                </a:cubicBezTo>
                <a:cubicBezTo>
                  <a:pt x="96" y="85"/>
                  <a:pt x="95" y="85"/>
                  <a:pt x="94" y="84"/>
                </a:cubicBezTo>
                <a:cubicBezTo>
                  <a:pt x="95" y="83"/>
                  <a:pt x="96" y="82"/>
                  <a:pt x="96" y="81"/>
                </a:cubicBezTo>
                <a:cubicBezTo>
                  <a:pt x="106" y="83"/>
                  <a:pt x="125" y="63"/>
                  <a:pt x="141" y="47"/>
                </a:cubicBezTo>
                <a:cubicBezTo>
                  <a:pt x="95" y="0"/>
                  <a:pt x="95" y="0"/>
                  <a:pt x="95" y="0"/>
                </a:cubicBezTo>
                <a:cubicBezTo>
                  <a:pt x="74" y="21"/>
                  <a:pt x="58" y="35"/>
                  <a:pt x="60" y="45"/>
                </a:cubicBezTo>
                <a:cubicBezTo>
                  <a:pt x="55" y="48"/>
                  <a:pt x="51" y="50"/>
                  <a:pt x="48" y="53"/>
                </a:cubicBezTo>
                <a:cubicBezTo>
                  <a:pt x="42" y="60"/>
                  <a:pt x="42" y="60"/>
                  <a:pt x="42" y="60"/>
                </a:cubicBezTo>
                <a:cubicBezTo>
                  <a:pt x="37" y="64"/>
                  <a:pt x="35" y="70"/>
                  <a:pt x="34" y="75"/>
                </a:cubicBezTo>
                <a:cubicBezTo>
                  <a:pt x="33" y="76"/>
                  <a:pt x="32" y="77"/>
                  <a:pt x="32" y="78"/>
                </a:cubicBezTo>
                <a:cubicBezTo>
                  <a:pt x="29" y="81"/>
                  <a:pt x="29" y="81"/>
                  <a:pt x="29" y="81"/>
                </a:cubicBezTo>
                <a:cubicBezTo>
                  <a:pt x="29" y="81"/>
                  <a:pt x="29" y="81"/>
                  <a:pt x="29" y="81"/>
                </a:cubicBezTo>
                <a:cubicBezTo>
                  <a:pt x="27" y="84"/>
                  <a:pt x="27" y="84"/>
                  <a:pt x="27" y="84"/>
                </a:cubicBezTo>
                <a:cubicBezTo>
                  <a:pt x="25" y="86"/>
                  <a:pt x="24" y="88"/>
                  <a:pt x="23" y="90"/>
                </a:cubicBezTo>
                <a:cubicBezTo>
                  <a:pt x="23" y="91"/>
                  <a:pt x="22" y="92"/>
                  <a:pt x="22" y="92"/>
                </a:cubicBezTo>
                <a:cubicBezTo>
                  <a:pt x="22" y="92"/>
                  <a:pt x="21" y="93"/>
                  <a:pt x="21" y="93"/>
                </a:cubicBezTo>
                <a:cubicBezTo>
                  <a:pt x="20" y="95"/>
                  <a:pt x="20" y="95"/>
                  <a:pt x="20" y="95"/>
                </a:cubicBezTo>
                <a:cubicBezTo>
                  <a:pt x="19" y="97"/>
                  <a:pt x="18" y="99"/>
                  <a:pt x="17" y="102"/>
                </a:cubicBezTo>
                <a:cubicBezTo>
                  <a:pt x="17" y="102"/>
                  <a:pt x="17" y="102"/>
                  <a:pt x="17" y="102"/>
                </a:cubicBezTo>
                <a:cubicBezTo>
                  <a:pt x="15" y="105"/>
                  <a:pt x="14" y="108"/>
                  <a:pt x="13" y="111"/>
                </a:cubicBezTo>
                <a:cubicBezTo>
                  <a:pt x="13" y="113"/>
                  <a:pt x="13" y="113"/>
                  <a:pt x="13" y="113"/>
                </a:cubicBezTo>
                <a:cubicBezTo>
                  <a:pt x="12" y="114"/>
                  <a:pt x="12" y="115"/>
                  <a:pt x="12" y="117"/>
                </a:cubicBezTo>
                <a:cubicBezTo>
                  <a:pt x="11" y="121"/>
                  <a:pt x="11" y="121"/>
                  <a:pt x="11" y="121"/>
                </a:cubicBezTo>
                <a:cubicBezTo>
                  <a:pt x="10" y="124"/>
                  <a:pt x="10" y="127"/>
                  <a:pt x="10" y="129"/>
                </a:cubicBezTo>
                <a:cubicBezTo>
                  <a:pt x="10" y="131"/>
                  <a:pt x="10" y="131"/>
                  <a:pt x="10" y="131"/>
                </a:cubicBezTo>
                <a:cubicBezTo>
                  <a:pt x="9" y="133"/>
                  <a:pt x="9" y="136"/>
                  <a:pt x="9" y="138"/>
                </a:cubicBezTo>
                <a:cubicBezTo>
                  <a:pt x="10" y="139"/>
                  <a:pt x="10" y="139"/>
                  <a:pt x="10" y="140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10" y="142"/>
                  <a:pt x="10" y="143"/>
                  <a:pt x="10" y="145"/>
                </a:cubicBezTo>
                <a:cubicBezTo>
                  <a:pt x="10" y="148"/>
                  <a:pt x="10" y="148"/>
                  <a:pt x="10" y="148"/>
                </a:cubicBezTo>
                <a:cubicBezTo>
                  <a:pt x="11" y="149"/>
                  <a:pt x="11" y="150"/>
                  <a:pt x="11" y="150"/>
                </a:cubicBezTo>
                <a:cubicBezTo>
                  <a:pt x="11" y="152"/>
                  <a:pt x="11" y="153"/>
                  <a:pt x="12" y="155"/>
                </a:cubicBezTo>
                <a:cubicBezTo>
                  <a:pt x="14" y="163"/>
                  <a:pt x="14" y="163"/>
                  <a:pt x="14" y="163"/>
                </a:cubicBezTo>
                <a:cubicBezTo>
                  <a:pt x="15" y="166"/>
                  <a:pt x="17" y="167"/>
                  <a:pt x="20" y="167"/>
                </a:cubicBezTo>
                <a:cubicBezTo>
                  <a:pt x="21" y="167"/>
                  <a:pt x="22" y="166"/>
                  <a:pt x="23" y="166"/>
                </a:cubicBezTo>
                <a:cubicBezTo>
                  <a:pt x="24" y="165"/>
                  <a:pt x="25" y="164"/>
                  <a:pt x="25" y="162"/>
                </a:cubicBezTo>
                <a:cubicBezTo>
                  <a:pt x="26" y="154"/>
                  <a:pt x="26" y="154"/>
                  <a:pt x="26" y="154"/>
                </a:cubicBezTo>
                <a:cubicBezTo>
                  <a:pt x="26" y="153"/>
                  <a:pt x="27" y="152"/>
                  <a:pt x="27" y="151"/>
                </a:cubicBezTo>
                <a:cubicBezTo>
                  <a:pt x="27" y="150"/>
                  <a:pt x="27" y="150"/>
                  <a:pt x="27" y="149"/>
                </a:cubicBezTo>
                <a:cubicBezTo>
                  <a:pt x="28" y="146"/>
                  <a:pt x="28" y="146"/>
                  <a:pt x="28" y="146"/>
                </a:cubicBezTo>
                <a:cubicBezTo>
                  <a:pt x="28" y="146"/>
                  <a:pt x="29" y="145"/>
                  <a:pt x="29" y="145"/>
                </a:cubicBezTo>
                <a:cubicBezTo>
                  <a:pt x="29" y="144"/>
                  <a:pt x="29" y="144"/>
                  <a:pt x="29" y="143"/>
                </a:cubicBezTo>
                <a:cubicBezTo>
                  <a:pt x="30" y="143"/>
                  <a:pt x="30" y="142"/>
                  <a:pt x="30" y="141"/>
                </a:cubicBezTo>
                <a:cubicBezTo>
                  <a:pt x="31" y="140"/>
                  <a:pt x="31" y="139"/>
                  <a:pt x="32" y="138"/>
                </a:cubicBezTo>
                <a:cubicBezTo>
                  <a:pt x="32" y="137"/>
                  <a:pt x="33" y="136"/>
                  <a:pt x="33" y="136"/>
                </a:cubicBezTo>
                <a:cubicBezTo>
                  <a:pt x="34" y="134"/>
                  <a:pt x="35" y="133"/>
                  <a:pt x="36" y="132"/>
                </a:cubicBezTo>
                <a:cubicBezTo>
                  <a:pt x="36" y="132"/>
                  <a:pt x="36" y="132"/>
                  <a:pt x="36" y="132"/>
                </a:cubicBezTo>
                <a:cubicBezTo>
                  <a:pt x="38" y="129"/>
                  <a:pt x="38" y="129"/>
                  <a:pt x="38" y="129"/>
                </a:cubicBezTo>
                <a:cubicBezTo>
                  <a:pt x="38" y="128"/>
                  <a:pt x="39" y="128"/>
                  <a:pt x="39" y="127"/>
                </a:cubicBezTo>
                <a:cubicBezTo>
                  <a:pt x="40" y="127"/>
                  <a:pt x="40" y="126"/>
                  <a:pt x="40" y="126"/>
                </a:cubicBezTo>
                <a:cubicBezTo>
                  <a:pt x="41" y="124"/>
                  <a:pt x="43" y="123"/>
                  <a:pt x="44" y="122"/>
                </a:cubicBezTo>
                <a:cubicBezTo>
                  <a:pt x="45" y="121"/>
                  <a:pt x="45" y="121"/>
                  <a:pt x="45" y="121"/>
                </a:cubicBezTo>
                <a:cubicBezTo>
                  <a:pt x="46" y="120"/>
                  <a:pt x="47" y="119"/>
                  <a:pt x="49" y="118"/>
                </a:cubicBezTo>
                <a:cubicBezTo>
                  <a:pt x="49" y="118"/>
                  <a:pt x="50" y="118"/>
                  <a:pt x="50" y="117"/>
                </a:cubicBezTo>
                <a:cubicBezTo>
                  <a:pt x="51" y="117"/>
                  <a:pt x="51" y="116"/>
                  <a:pt x="52" y="116"/>
                </a:cubicBezTo>
                <a:cubicBezTo>
                  <a:pt x="53" y="115"/>
                  <a:pt x="54" y="115"/>
                  <a:pt x="55" y="114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60" y="111"/>
                  <a:pt x="60" y="111"/>
                  <a:pt x="60" y="111"/>
                </a:cubicBezTo>
                <a:cubicBezTo>
                  <a:pt x="61" y="111"/>
                  <a:pt x="62" y="111"/>
                  <a:pt x="63" y="110"/>
                </a:cubicBezTo>
                <a:cubicBezTo>
                  <a:pt x="63" y="110"/>
                  <a:pt x="64" y="110"/>
                  <a:pt x="64" y="110"/>
                </a:cubicBezTo>
                <a:cubicBezTo>
                  <a:pt x="65" y="110"/>
                  <a:pt x="65" y="109"/>
                  <a:pt x="65" y="109"/>
                </a:cubicBezTo>
                <a:cubicBezTo>
                  <a:pt x="66" y="109"/>
                  <a:pt x="66" y="109"/>
                  <a:pt x="67" y="109"/>
                </a:cubicBezTo>
                <a:cubicBezTo>
                  <a:pt x="68" y="109"/>
                  <a:pt x="68" y="109"/>
                  <a:pt x="68" y="109"/>
                </a:cubicBezTo>
                <a:cubicBezTo>
                  <a:pt x="68" y="110"/>
                  <a:pt x="69" y="111"/>
                  <a:pt x="70" y="112"/>
                </a:cubicBezTo>
                <a:cubicBezTo>
                  <a:pt x="119" y="160"/>
                  <a:pt x="119" y="160"/>
                  <a:pt x="119" y="160"/>
                </a:cubicBezTo>
                <a:cubicBezTo>
                  <a:pt x="15" y="260"/>
                  <a:pt x="15" y="260"/>
                  <a:pt x="15" y="260"/>
                </a:cubicBezTo>
                <a:cubicBezTo>
                  <a:pt x="15" y="260"/>
                  <a:pt x="15" y="260"/>
                  <a:pt x="15" y="260"/>
                </a:cubicBezTo>
                <a:cubicBezTo>
                  <a:pt x="2" y="273"/>
                  <a:pt x="0" y="292"/>
                  <a:pt x="13" y="305"/>
                </a:cubicBezTo>
                <a:cubicBezTo>
                  <a:pt x="26" y="318"/>
                  <a:pt x="44" y="315"/>
                  <a:pt x="56" y="302"/>
                </a:cubicBezTo>
                <a:cubicBezTo>
                  <a:pt x="57" y="302"/>
                  <a:pt x="57" y="301"/>
                  <a:pt x="57" y="301"/>
                </a:cubicBezTo>
                <a:cubicBezTo>
                  <a:pt x="148" y="205"/>
                  <a:pt x="148" y="205"/>
                  <a:pt x="148" y="205"/>
                </a:cubicBezTo>
                <a:cubicBezTo>
                  <a:pt x="149" y="206"/>
                  <a:pt x="149" y="206"/>
                  <a:pt x="150" y="207"/>
                </a:cubicBezTo>
                <a:cubicBezTo>
                  <a:pt x="252" y="310"/>
                  <a:pt x="252" y="310"/>
                  <a:pt x="252" y="310"/>
                </a:cubicBezTo>
                <a:cubicBezTo>
                  <a:pt x="264" y="321"/>
                  <a:pt x="283" y="321"/>
                  <a:pt x="294" y="310"/>
                </a:cubicBezTo>
                <a:cubicBezTo>
                  <a:pt x="305" y="298"/>
                  <a:pt x="305" y="279"/>
                  <a:pt x="294" y="268"/>
                </a:cubicBezTo>
                <a:close/>
                <a:moveTo>
                  <a:pt x="43" y="291"/>
                </a:moveTo>
                <a:cubicBezTo>
                  <a:pt x="38" y="296"/>
                  <a:pt x="31" y="296"/>
                  <a:pt x="26" y="291"/>
                </a:cubicBezTo>
                <a:cubicBezTo>
                  <a:pt x="21" y="286"/>
                  <a:pt x="21" y="279"/>
                  <a:pt x="26" y="274"/>
                </a:cubicBezTo>
                <a:cubicBezTo>
                  <a:pt x="31" y="269"/>
                  <a:pt x="38" y="269"/>
                  <a:pt x="43" y="274"/>
                </a:cubicBezTo>
                <a:cubicBezTo>
                  <a:pt x="48" y="279"/>
                  <a:pt x="48" y="286"/>
                  <a:pt x="43" y="2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" name="Group 15"/>
          <p:cNvGrpSpPr>
            <a:grpSpLocks noChangeAspect="1"/>
          </p:cNvGrpSpPr>
          <p:nvPr/>
        </p:nvGrpSpPr>
        <p:grpSpPr bwMode="auto">
          <a:xfrm>
            <a:off x="6658622" y="4355000"/>
            <a:ext cx="432000" cy="343922"/>
            <a:chOff x="3688" y="2038"/>
            <a:chExt cx="309" cy="246"/>
          </a:xfrm>
          <a:solidFill>
            <a:schemeClr val="bg1"/>
          </a:solidFill>
        </p:grpSpPr>
        <p:sp>
          <p:nvSpPr>
            <p:cNvPr id="46" name="Freeform 16"/>
            <p:cNvSpPr/>
            <p:nvPr/>
          </p:nvSpPr>
          <p:spPr bwMode="auto">
            <a:xfrm>
              <a:off x="3770" y="2192"/>
              <a:ext cx="205" cy="75"/>
            </a:xfrm>
            <a:custGeom>
              <a:avLst/>
              <a:gdLst>
                <a:gd name="T0" fmla="*/ 83 w 85"/>
                <a:gd name="T1" fmla="*/ 18 h 31"/>
                <a:gd name="T2" fmla="*/ 74 w 85"/>
                <a:gd name="T3" fmla="*/ 3 h 31"/>
                <a:gd name="T4" fmla="*/ 71 w 85"/>
                <a:gd name="T5" fmla="*/ 0 h 31"/>
                <a:gd name="T6" fmla="*/ 13 w 85"/>
                <a:gd name="T7" fmla="*/ 0 h 31"/>
                <a:gd name="T8" fmla="*/ 11 w 85"/>
                <a:gd name="T9" fmla="*/ 3 h 31"/>
                <a:gd name="T10" fmla="*/ 2 w 85"/>
                <a:gd name="T11" fmla="*/ 18 h 31"/>
                <a:gd name="T12" fmla="*/ 1 w 85"/>
                <a:gd name="T13" fmla="*/ 19 h 31"/>
                <a:gd name="T14" fmla="*/ 1 w 85"/>
                <a:gd name="T15" fmla="*/ 28 h 31"/>
                <a:gd name="T16" fmla="*/ 7 w 85"/>
                <a:gd name="T17" fmla="*/ 31 h 31"/>
                <a:gd name="T18" fmla="*/ 12 w 85"/>
                <a:gd name="T19" fmla="*/ 31 h 31"/>
                <a:gd name="T20" fmla="*/ 30 w 85"/>
                <a:gd name="T21" fmla="*/ 31 h 31"/>
                <a:gd name="T22" fmla="*/ 54 w 85"/>
                <a:gd name="T23" fmla="*/ 31 h 31"/>
                <a:gd name="T24" fmla="*/ 73 w 85"/>
                <a:gd name="T25" fmla="*/ 31 h 31"/>
                <a:gd name="T26" fmla="*/ 78 w 85"/>
                <a:gd name="T27" fmla="*/ 31 h 31"/>
                <a:gd name="T28" fmla="*/ 83 w 85"/>
                <a:gd name="T29" fmla="*/ 28 h 31"/>
                <a:gd name="T30" fmla="*/ 83 w 85"/>
                <a:gd name="T31" fmla="*/ 19 h 31"/>
                <a:gd name="T32" fmla="*/ 83 w 85"/>
                <a:gd name="T33" fmla="*/ 1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5" h="31">
                  <a:moveTo>
                    <a:pt x="83" y="18"/>
                  </a:moveTo>
                  <a:cubicBezTo>
                    <a:pt x="81" y="15"/>
                    <a:pt x="78" y="9"/>
                    <a:pt x="74" y="3"/>
                  </a:cubicBezTo>
                  <a:cubicBezTo>
                    <a:pt x="73" y="2"/>
                    <a:pt x="72" y="1"/>
                    <a:pt x="7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1"/>
                    <a:pt x="12" y="2"/>
                    <a:pt x="11" y="3"/>
                  </a:cubicBezTo>
                  <a:cubicBezTo>
                    <a:pt x="7" y="9"/>
                    <a:pt x="3" y="15"/>
                    <a:pt x="2" y="18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21"/>
                    <a:pt x="0" y="25"/>
                    <a:pt x="1" y="28"/>
                  </a:cubicBezTo>
                  <a:cubicBezTo>
                    <a:pt x="3" y="30"/>
                    <a:pt x="4" y="31"/>
                    <a:pt x="7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73" y="31"/>
                    <a:pt x="73" y="31"/>
                    <a:pt x="73" y="31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80" y="31"/>
                    <a:pt x="82" y="30"/>
                    <a:pt x="83" y="28"/>
                  </a:cubicBezTo>
                  <a:cubicBezTo>
                    <a:pt x="85" y="25"/>
                    <a:pt x="85" y="21"/>
                    <a:pt x="83" y="19"/>
                  </a:cubicBezTo>
                  <a:lnTo>
                    <a:pt x="83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7"/>
            <p:cNvSpPr>
              <a:spLocks noEditPoints="1"/>
            </p:cNvSpPr>
            <p:nvPr/>
          </p:nvSpPr>
          <p:spPr bwMode="auto">
            <a:xfrm>
              <a:off x="3746" y="2038"/>
              <a:ext cx="251" cy="246"/>
            </a:xfrm>
            <a:custGeom>
              <a:avLst/>
              <a:gdLst>
                <a:gd name="T0" fmla="*/ 101 w 104"/>
                <a:gd name="T1" fmla="*/ 80 h 101"/>
                <a:gd name="T2" fmla="*/ 101 w 104"/>
                <a:gd name="T3" fmla="*/ 79 h 101"/>
                <a:gd name="T4" fmla="*/ 86 w 104"/>
                <a:gd name="T5" fmla="*/ 54 h 101"/>
                <a:gd name="T6" fmla="*/ 80 w 104"/>
                <a:gd name="T7" fmla="*/ 46 h 101"/>
                <a:gd name="T8" fmla="*/ 73 w 104"/>
                <a:gd name="T9" fmla="*/ 35 h 101"/>
                <a:gd name="T10" fmla="*/ 73 w 104"/>
                <a:gd name="T11" fmla="*/ 7 h 101"/>
                <a:gd name="T12" fmla="*/ 77 w 104"/>
                <a:gd name="T13" fmla="*/ 7 h 101"/>
                <a:gd name="T14" fmla="*/ 77 w 104"/>
                <a:gd name="T15" fmla="*/ 0 h 101"/>
                <a:gd name="T16" fmla="*/ 26 w 104"/>
                <a:gd name="T17" fmla="*/ 0 h 101"/>
                <a:gd name="T18" fmla="*/ 26 w 104"/>
                <a:gd name="T19" fmla="*/ 7 h 101"/>
                <a:gd name="T20" fmla="*/ 32 w 104"/>
                <a:gd name="T21" fmla="*/ 7 h 101"/>
                <a:gd name="T22" fmla="*/ 32 w 104"/>
                <a:gd name="T23" fmla="*/ 35 h 101"/>
                <a:gd name="T24" fmla="*/ 25 w 104"/>
                <a:gd name="T25" fmla="*/ 46 h 101"/>
                <a:gd name="T26" fmla="*/ 19 w 104"/>
                <a:gd name="T27" fmla="*/ 54 h 101"/>
                <a:gd name="T28" fmla="*/ 4 w 104"/>
                <a:gd name="T29" fmla="*/ 79 h 101"/>
                <a:gd name="T30" fmla="*/ 3 w 104"/>
                <a:gd name="T31" fmla="*/ 80 h 101"/>
                <a:gd name="T32" fmla="*/ 3 w 104"/>
                <a:gd name="T33" fmla="*/ 96 h 101"/>
                <a:gd name="T34" fmla="*/ 12 w 104"/>
                <a:gd name="T35" fmla="*/ 101 h 101"/>
                <a:gd name="T36" fmla="*/ 93 w 104"/>
                <a:gd name="T37" fmla="*/ 101 h 101"/>
                <a:gd name="T38" fmla="*/ 93 w 104"/>
                <a:gd name="T39" fmla="*/ 101 h 101"/>
                <a:gd name="T40" fmla="*/ 101 w 104"/>
                <a:gd name="T41" fmla="*/ 96 h 101"/>
                <a:gd name="T42" fmla="*/ 101 w 104"/>
                <a:gd name="T43" fmla="*/ 80 h 101"/>
                <a:gd name="T44" fmla="*/ 96 w 104"/>
                <a:gd name="T45" fmla="*/ 93 h 101"/>
                <a:gd name="T46" fmla="*/ 93 w 104"/>
                <a:gd name="T47" fmla="*/ 95 h 101"/>
                <a:gd name="T48" fmla="*/ 12 w 104"/>
                <a:gd name="T49" fmla="*/ 95 h 101"/>
                <a:gd name="T50" fmla="*/ 8 w 104"/>
                <a:gd name="T51" fmla="*/ 93 h 101"/>
                <a:gd name="T52" fmla="*/ 8 w 104"/>
                <a:gd name="T53" fmla="*/ 83 h 101"/>
                <a:gd name="T54" fmla="*/ 9 w 104"/>
                <a:gd name="T55" fmla="*/ 82 h 101"/>
                <a:gd name="T56" fmla="*/ 23 w 104"/>
                <a:gd name="T57" fmla="*/ 58 h 101"/>
                <a:gd name="T58" fmla="*/ 29 w 104"/>
                <a:gd name="T59" fmla="*/ 49 h 101"/>
                <a:gd name="T60" fmla="*/ 37 w 104"/>
                <a:gd name="T61" fmla="*/ 35 h 101"/>
                <a:gd name="T62" fmla="*/ 37 w 104"/>
                <a:gd name="T63" fmla="*/ 9 h 101"/>
                <a:gd name="T64" fmla="*/ 67 w 104"/>
                <a:gd name="T65" fmla="*/ 9 h 101"/>
                <a:gd name="T66" fmla="*/ 67 w 104"/>
                <a:gd name="T67" fmla="*/ 35 h 101"/>
                <a:gd name="T68" fmla="*/ 75 w 104"/>
                <a:gd name="T69" fmla="*/ 49 h 101"/>
                <a:gd name="T70" fmla="*/ 81 w 104"/>
                <a:gd name="T71" fmla="*/ 58 h 101"/>
                <a:gd name="T72" fmla="*/ 96 w 104"/>
                <a:gd name="T73" fmla="*/ 82 h 101"/>
                <a:gd name="T74" fmla="*/ 96 w 104"/>
                <a:gd name="T75" fmla="*/ 83 h 101"/>
                <a:gd name="T76" fmla="*/ 96 w 104"/>
                <a:gd name="T77" fmla="*/ 9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4" h="101">
                  <a:moveTo>
                    <a:pt x="101" y="80"/>
                  </a:moveTo>
                  <a:cubicBezTo>
                    <a:pt x="101" y="79"/>
                    <a:pt x="101" y="79"/>
                    <a:pt x="101" y="79"/>
                  </a:cubicBezTo>
                  <a:cubicBezTo>
                    <a:pt x="98" y="74"/>
                    <a:pt x="92" y="64"/>
                    <a:pt x="86" y="54"/>
                  </a:cubicBezTo>
                  <a:cubicBezTo>
                    <a:pt x="84" y="51"/>
                    <a:pt x="82" y="48"/>
                    <a:pt x="80" y="46"/>
                  </a:cubicBezTo>
                  <a:cubicBezTo>
                    <a:pt x="77" y="42"/>
                    <a:pt x="73" y="37"/>
                    <a:pt x="73" y="35"/>
                  </a:cubicBezTo>
                  <a:cubicBezTo>
                    <a:pt x="73" y="28"/>
                    <a:pt x="73" y="12"/>
                    <a:pt x="73" y="7"/>
                  </a:cubicBezTo>
                  <a:cubicBezTo>
                    <a:pt x="77" y="7"/>
                    <a:pt x="77" y="7"/>
                    <a:pt x="77" y="7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12"/>
                    <a:pt x="31" y="28"/>
                    <a:pt x="32" y="35"/>
                  </a:cubicBezTo>
                  <a:cubicBezTo>
                    <a:pt x="32" y="37"/>
                    <a:pt x="28" y="42"/>
                    <a:pt x="25" y="46"/>
                  </a:cubicBezTo>
                  <a:cubicBezTo>
                    <a:pt x="23" y="48"/>
                    <a:pt x="21" y="51"/>
                    <a:pt x="19" y="54"/>
                  </a:cubicBezTo>
                  <a:cubicBezTo>
                    <a:pt x="12" y="64"/>
                    <a:pt x="6" y="74"/>
                    <a:pt x="4" y="79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0" y="85"/>
                    <a:pt x="0" y="91"/>
                    <a:pt x="3" y="96"/>
                  </a:cubicBezTo>
                  <a:cubicBezTo>
                    <a:pt x="5" y="99"/>
                    <a:pt x="8" y="101"/>
                    <a:pt x="12" y="101"/>
                  </a:cubicBezTo>
                  <a:cubicBezTo>
                    <a:pt x="93" y="101"/>
                    <a:pt x="93" y="101"/>
                    <a:pt x="93" y="101"/>
                  </a:cubicBezTo>
                  <a:cubicBezTo>
                    <a:pt x="93" y="101"/>
                    <a:pt x="93" y="101"/>
                    <a:pt x="93" y="101"/>
                  </a:cubicBezTo>
                  <a:cubicBezTo>
                    <a:pt x="96" y="101"/>
                    <a:pt x="99" y="99"/>
                    <a:pt x="101" y="96"/>
                  </a:cubicBezTo>
                  <a:cubicBezTo>
                    <a:pt x="104" y="91"/>
                    <a:pt x="104" y="85"/>
                    <a:pt x="101" y="80"/>
                  </a:cubicBezTo>
                  <a:close/>
                  <a:moveTo>
                    <a:pt x="96" y="93"/>
                  </a:moveTo>
                  <a:cubicBezTo>
                    <a:pt x="96" y="94"/>
                    <a:pt x="94" y="95"/>
                    <a:pt x="93" y="95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0" y="95"/>
                    <a:pt x="9" y="94"/>
                    <a:pt x="8" y="93"/>
                  </a:cubicBezTo>
                  <a:cubicBezTo>
                    <a:pt x="6" y="90"/>
                    <a:pt x="6" y="86"/>
                    <a:pt x="8" y="83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11" y="77"/>
                    <a:pt x="17" y="67"/>
                    <a:pt x="23" y="58"/>
                  </a:cubicBezTo>
                  <a:cubicBezTo>
                    <a:pt x="25" y="55"/>
                    <a:pt x="28" y="52"/>
                    <a:pt x="29" y="49"/>
                  </a:cubicBezTo>
                  <a:cubicBezTo>
                    <a:pt x="35" y="42"/>
                    <a:pt x="38" y="38"/>
                    <a:pt x="37" y="35"/>
                  </a:cubicBezTo>
                  <a:cubicBezTo>
                    <a:pt x="37" y="29"/>
                    <a:pt x="37" y="15"/>
                    <a:pt x="37" y="9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7" y="15"/>
                    <a:pt x="67" y="29"/>
                    <a:pt x="67" y="35"/>
                  </a:cubicBezTo>
                  <a:cubicBezTo>
                    <a:pt x="67" y="38"/>
                    <a:pt x="70" y="42"/>
                    <a:pt x="75" y="49"/>
                  </a:cubicBezTo>
                  <a:cubicBezTo>
                    <a:pt x="77" y="52"/>
                    <a:pt x="79" y="55"/>
                    <a:pt x="81" y="58"/>
                  </a:cubicBezTo>
                  <a:cubicBezTo>
                    <a:pt x="87" y="67"/>
                    <a:pt x="93" y="77"/>
                    <a:pt x="96" y="82"/>
                  </a:cubicBezTo>
                  <a:cubicBezTo>
                    <a:pt x="96" y="83"/>
                    <a:pt x="96" y="83"/>
                    <a:pt x="96" y="83"/>
                  </a:cubicBezTo>
                  <a:cubicBezTo>
                    <a:pt x="98" y="86"/>
                    <a:pt x="98" y="90"/>
                    <a:pt x="96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8"/>
            <p:cNvSpPr/>
            <p:nvPr/>
          </p:nvSpPr>
          <p:spPr bwMode="auto">
            <a:xfrm>
              <a:off x="3688" y="2055"/>
              <a:ext cx="113" cy="227"/>
            </a:xfrm>
            <a:custGeom>
              <a:avLst/>
              <a:gdLst>
                <a:gd name="T0" fmla="*/ 45 w 47"/>
                <a:gd name="T1" fmla="*/ 1 h 93"/>
                <a:gd name="T2" fmla="*/ 45 w 47"/>
                <a:gd name="T3" fmla="*/ 0 h 93"/>
                <a:gd name="T4" fmla="*/ 0 w 47"/>
                <a:gd name="T5" fmla="*/ 0 h 93"/>
                <a:gd name="T6" fmla="*/ 0 w 47"/>
                <a:gd name="T7" fmla="*/ 12 h 93"/>
                <a:gd name="T8" fmla="*/ 6 w 47"/>
                <a:gd name="T9" fmla="*/ 12 h 93"/>
                <a:gd name="T10" fmla="*/ 6 w 47"/>
                <a:gd name="T11" fmla="*/ 77 h 93"/>
                <a:gd name="T12" fmla="*/ 24 w 47"/>
                <a:gd name="T13" fmla="*/ 93 h 93"/>
                <a:gd name="T14" fmla="*/ 26 w 47"/>
                <a:gd name="T15" fmla="*/ 93 h 93"/>
                <a:gd name="T16" fmla="*/ 22 w 47"/>
                <a:gd name="T17" fmla="*/ 89 h 93"/>
                <a:gd name="T18" fmla="*/ 21 w 47"/>
                <a:gd name="T19" fmla="*/ 87 h 93"/>
                <a:gd name="T20" fmla="*/ 12 w 47"/>
                <a:gd name="T21" fmla="*/ 77 h 93"/>
                <a:gd name="T22" fmla="*/ 12 w 47"/>
                <a:gd name="T23" fmla="*/ 12 h 93"/>
                <a:gd name="T24" fmla="*/ 35 w 47"/>
                <a:gd name="T25" fmla="*/ 12 h 93"/>
                <a:gd name="T26" fmla="*/ 35 w 47"/>
                <a:gd name="T27" fmla="*/ 51 h 93"/>
                <a:gd name="T28" fmla="*/ 37 w 47"/>
                <a:gd name="T29" fmla="*/ 48 h 93"/>
                <a:gd name="T30" fmla="*/ 41 w 47"/>
                <a:gd name="T31" fmla="*/ 43 h 93"/>
                <a:gd name="T32" fmla="*/ 41 w 47"/>
                <a:gd name="T33" fmla="*/ 12 h 93"/>
                <a:gd name="T34" fmla="*/ 47 w 47"/>
                <a:gd name="T35" fmla="*/ 12 h 93"/>
                <a:gd name="T36" fmla="*/ 47 w 47"/>
                <a:gd name="T37" fmla="*/ 1 h 93"/>
                <a:gd name="T38" fmla="*/ 45 w 47"/>
                <a:gd name="T39" fmla="*/ 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7" h="93">
                  <a:moveTo>
                    <a:pt x="45" y="1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6" y="81"/>
                    <a:pt x="9" y="93"/>
                    <a:pt x="24" y="93"/>
                  </a:cubicBezTo>
                  <a:cubicBezTo>
                    <a:pt x="25" y="93"/>
                    <a:pt x="26" y="93"/>
                    <a:pt x="26" y="93"/>
                  </a:cubicBezTo>
                  <a:cubicBezTo>
                    <a:pt x="24" y="92"/>
                    <a:pt x="23" y="91"/>
                    <a:pt x="22" y="89"/>
                  </a:cubicBezTo>
                  <a:cubicBezTo>
                    <a:pt x="21" y="88"/>
                    <a:pt x="21" y="88"/>
                    <a:pt x="21" y="87"/>
                  </a:cubicBezTo>
                  <a:cubicBezTo>
                    <a:pt x="12" y="85"/>
                    <a:pt x="12" y="77"/>
                    <a:pt x="12" y="77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0"/>
                    <a:pt x="37" y="49"/>
                    <a:pt x="37" y="48"/>
                  </a:cubicBezTo>
                  <a:cubicBezTo>
                    <a:pt x="39" y="46"/>
                    <a:pt x="40" y="44"/>
                    <a:pt x="41" y="43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"/>
                    <a:pt x="47" y="1"/>
                    <a:pt x="47" y="1"/>
                  </a:cubicBezTo>
                  <a:lnTo>
                    <a:pt x="45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9"/>
            <p:cNvSpPr/>
            <p:nvPr/>
          </p:nvSpPr>
          <p:spPr bwMode="auto">
            <a:xfrm>
              <a:off x="3729" y="2162"/>
              <a:ext cx="31" cy="93"/>
            </a:xfrm>
            <a:custGeom>
              <a:avLst/>
              <a:gdLst>
                <a:gd name="T0" fmla="*/ 0 w 13"/>
                <a:gd name="T1" fmla="*/ 33 h 38"/>
                <a:gd name="T2" fmla="*/ 3 w 13"/>
                <a:gd name="T3" fmla="*/ 38 h 38"/>
                <a:gd name="T4" fmla="*/ 5 w 13"/>
                <a:gd name="T5" fmla="*/ 30 h 38"/>
                <a:gd name="T6" fmla="*/ 5 w 13"/>
                <a:gd name="T7" fmla="*/ 28 h 38"/>
                <a:gd name="T8" fmla="*/ 13 w 13"/>
                <a:gd name="T9" fmla="*/ 15 h 38"/>
                <a:gd name="T10" fmla="*/ 13 w 13"/>
                <a:gd name="T11" fmla="*/ 0 h 38"/>
                <a:gd name="T12" fmla="*/ 0 w 13"/>
                <a:gd name="T13" fmla="*/ 0 h 38"/>
                <a:gd name="T14" fmla="*/ 0 w 13"/>
                <a:gd name="T15" fmla="*/ 3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38">
                  <a:moveTo>
                    <a:pt x="0" y="33"/>
                  </a:moveTo>
                  <a:cubicBezTo>
                    <a:pt x="0" y="34"/>
                    <a:pt x="0" y="37"/>
                    <a:pt x="3" y="38"/>
                  </a:cubicBezTo>
                  <a:cubicBezTo>
                    <a:pt x="3" y="35"/>
                    <a:pt x="3" y="32"/>
                    <a:pt x="5" y="30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7" y="26"/>
                    <a:pt x="10" y="21"/>
                    <a:pt x="13" y="15"/>
                  </a:cubicBezTo>
                  <a:cubicBezTo>
                    <a:pt x="13" y="7"/>
                    <a:pt x="13" y="0"/>
                    <a:pt x="1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32"/>
                    <a:pt x="0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" name="Group 26"/>
          <p:cNvGrpSpPr>
            <a:grpSpLocks noChangeAspect="1"/>
          </p:cNvGrpSpPr>
          <p:nvPr/>
        </p:nvGrpSpPr>
        <p:grpSpPr bwMode="auto">
          <a:xfrm>
            <a:off x="1449210" y="4320293"/>
            <a:ext cx="333668" cy="432000"/>
            <a:chOff x="3726" y="2004"/>
            <a:chExt cx="604" cy="782"/>
          </a:xfrm>
          <a:solidFill>
            <a:schemeClr val="bg1"/>
          </a:solidFill>
        </p:grpSpPr>
        <p:sp>
          <p:nvSpPr>
            <p:cNvPr id="57" name="Freeform 27"/>
            <p:cNvSpPr/>
            <p:nvPr/>
          </p:nvSpPr>
          <p:spPr bwMode="auto">
            <a:xfrm>
              <a:off x="3817" y="2143"/>
              <a:ext cx="373" cy="213"/>
            </a:xfrm>
            <a:custGeom>
              <a:avLst/>
              <a:gdLst>
                <a:gd name="T0" fmla="*/ 35 w 61"/>
                <a:gd name="T1" fmla="*/ 5 h 35"/>
                <a:gd name="T2" fmla="*/ 4 w 61"/>
                <a:gd name="T3" fmla="*/ 3 h 35"/>
                <a:gd name="T4" fmla="*/ 0 w 61"/>
                <a:gd name="T5" fmla="*/ 15 h 35"/>
                <a:gd name="T6" fmla="*/ 29 w 61"/>
                <a:gd name="T7" fmla="*/ 22 h 35"/>
                <a:gd name="T8" fmla="*/ 56 w 61"/>
                <a:gd name="T9" fmla="*/ 35 h 35"/>
                <a:gd name="T10" fmla="*/ 61 w 61"/>
                <a:gd name="T11" fmla="*/ 22 h 35"/>
                <a:gd name="T12" fmla="*/ 35 w 61"/>
                <a:gd name="T13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35">
                  <a:moveTo>
                    <a:pt x="35" y="5"/>
                  </a:moveTo>
                  <a:cubicBezTo>
                    <a:pt x="20" y="0"/>
                    <a:pt x="4" y="3"/>
                    <a:pt x="4" y="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13" y="15"/>
                    <a:pt x="29" y="22"/>
                  </a:cubicBezTo>
                  <a:cubicBezTo>
                    <a:pt x="45" y="28"/>
                    <a:pt x="56" y="35"/>
                    <a:pt x="56" y="35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1" y="22"/>
                    <a:pt x="49" y="10"/>
                    <a:pt x="3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28"/>
            <p:cNvSpPr>
              <a:spLocks noEditPoints="1"/>
            </p:cNvSpPr>
            <p:nvPr/>
          </p:nvSpPr>
          <p:spPr bwMode="auto">
            <a:xfrm>
              <a:off x="3726" y="2004"/>
              <a:ext cx="604" cy="443"/>
            </a:xfrm>
            <a:custGeom>
              <a:avLst/>
              <a:gdLst>
                <a:gd name="T0" fmla="*/ 99 w 99"/>
                <a:gd name="T1" fmla="*/ 46 h 73"/>
                <a:gd name="T2" fmla="*/ 95 w 99"/>
                <a:gd name="T3" fmla="*/ 41 h 73"/>
                <a:gd name="T4" fmla="*/ 95 w 99"/>
                <a:gd name="T5" fmla="*/ 39 h 73"/>
                <a:gd name="T6" fmla="*/ 89 w 99"/>
                <a:gd name="T7" fmla="*/ 33 h 73"/>
                <a:gd name="T8" fmla="*/ 88 w 99"/>
                <a:gd name="T9" fmla="*/ 33 h 73"/>
                <a:gd name="T10" fmla="*/ 58 w 99"/>
                <a:gd name="T11" fmla="*/ 0 h 73"/>
                <a:gd name="T12" fmla="*/ 0 w 99"/>
                <a:gd name="T13" fmla="*/ 12 h 73"/>
                <a:gd name="T14" fmla="*/ 15 w 99"/>
                <a:gd name="T15" fmla="*/ 26 h 73"/>
                <a:gd name="T16" fmla="*/ 16 w 99"/>
                <a:gd name="T17" fmla="*/ 24 h 73"/>
                <a:gd name="T18" fmla="*/ 50 w 99"/>
                <a:gd name="T19" fmla="*/ 25 h 73"/>
                <a:gd name="T20" fmla="*/ 79 w 99"/>
                <a:gd name="T21" fmla="*/ 44 h 73"/>
                <a:gd name="T22" fmla="*/ 78 w 99"/>
                <a:gd name="T23" fmla="*/ 49 h 73"/>
                <a:gd name="T24" fmla="*/ 90 w 99"/>
                <a:gd name="T25" fmla="*/ 47 h 73"/>
                <a:gd name="T26" fmla="*/ 84 w 99"/>
                <a:gd name="T27" fmla="*/ 63 h 73"/>
                <a:gd name="T28" fmla="*/ 81 w 99"/>
                <a:gd name="T29" fmla="*/ 62 h 73"/>
                <a:gd name="T30" fmla="*/ 78 w 99"/>
                <a:gd name="T31" fmla="*/ 70 h 73"/>
                <a:gd name="T32" fmla="*/ 84 w 99"/>
                <a:gd name="T33" fmla="*/ 68 h 73"/>
                <a:gd name="T34" fmla="*/ 88 w 99"/>
                <a:gd name="T35" fmla="*/ 73 h 73"/>
                <a:gd name="T36" fmla="*/ 90 w 99"/>
                <a:gd name="T37" fmla="*/ 65 h 73"/>
                <a:gd name="T38" fmla="*/ 87 w 99"/>
                <a:gd name="T39" fmla="*/ 64 h 73"/>
                <a:gd name="T40" fmla="*/ 93 w 99"/>
                <a:gd name="T41" fmla="*/ 47 h 73"/>
                <a:gd name="T42" fmla="*/ 99 w 99"/>
                <a:gd name="T43" fmla="*/ 46 h 73"/>
                <a:gd name="T44" fmla="*/ 93 w 99"/>
                <a:gd name="T45" fmla="*/ 37 h 73"/>
                <a:gd name="T46" fmla="*/ 93 w 99"/>
                <a:gd name="T47" fmla="*/ 38 h 73"/>
                <a:gd name="T48" fmla="*/ 90 w 99"/>
                <a:gd name="T49" fmla="*/ 36 h 73"/>
                <a:gd name="T50" fmla="*/ 93 w 99"/>
                <a:gd name="T51" fmla="*/ 37 h 73"/>
                <a:gd name="T52" fmla="*/ 92 w 99"/>
                <a:gd name="T53" fmla="*/ 44 h 73"/>
                <a:gd name="T54" fmla="*/ 89 w 99"/>
                <a:gd name="T55" fmla="*/ 45 h 73"/>
                <a:gd name="T56" fmla="*/ 88 w 99"/>
                <a:gd name="T57" fmla="*/ 42 h 73"/>
                <a:gd name="T58" fmla="*/ 91 w 99"/>
                <a:gd name="T59" fmla="*/ 40 h 73"/>
                <a:gd name="T60" fmla="*/ 92 w 99"/>
                <a:gd name="T61" fmla="*/ 4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9" h="73">
                  <a:moveTo>
                    <a:pt x="99" y="46"/>
                  </a:moveTo>
                  <a:cubicBezTo>
                    <a:pt x="95" y="41"/>
                    <a:pt x="95" y="41"/>
                    <a:pt x="95" y="41"/>
                  </a:cubicBezTo>
                  <a:cubicBezTo>
                    <a:pt x="95" y="39"/>
                    <a:pt x="95" y="39"/>
                    <a:pt x="95" y="39"/>
                  </a:cubicBezTo>
                  <a:cubicBezTo>
                    <a:pt x="95" y="39"/>
                    <a:pt x="99" y="32"/>
                    <a:pt x="89" y="33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4"/>
                    <a:pt x="34" y="20"/>
                    <a:pt x="50" y="25"/>
                  </a:cubicBezTo>
                  <a:cubicBezTo>
                    <a:pt x="66" y="31"/>
                    <a:pt x="79" y="44"/>
                    <a:pt x="79" y="44"/>
                  </a:cubicBezTo>
                  <a:cubicBezTo>
                    <a:pt x="78" y="49"/>
                    <a:pt x="78" y="49"/>
                    <a:pt x="78" y="49"/>
                  </a:cubicBezTo>
                  <a:cubicBezTo>
                    <a:pt x="90" y="47"/>
                    <a:pt x="90" y="47"/>
                    <a:pt x="90" y="47"/>
                  </a:cubicBezTo>
                  <a:cubicBezTo>
                    <a:pt x="88" y="53"/>
                    <a:pt x="85" y="61"/>
                    <a:pt x="84" y="63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84" y="68"/>
                    <a:pt x="84" y="68"/>
                    <a:pt x="84" y="68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3" y="47"/>
                    <a:pt x="93" y="47"/>
                    <a:pt x="93" y="47"/>
                  </a:cubicBezTo>
                  <a:lnTo>
                    <a:pt x="99" y="46"/>
                  </a:lnTo>
                  <a:close/>
                  <a:moveTo>
                    <a:pt x="93" y="37"/>
                  </a:moveTo>
                  <a:cubicBezTo>
                    <a:pt x="93" y="37"/>
                    <a:pt x="93" y="38"/>
                    <a:pt x="93" y="38"/>
                  </a:cubicBezTo>
                  <a:cubicBezTo>
                    <a:pt x="90" y="36"/>
                    <a:pt x="90" y="36"/>
                    <a:pt x="90" y="36"/>
                  </a:cubicBezTo>
                  <a:cubicBezTo>
                    <a:pt x="92" y="35"/>
                    <a:pt x="94" y="35"/>
                    <a:pt x="93" y="37"/>
                  </a:cubicBezTo>
                  <a:close/>
                  <a:moveTo>
                    <a:pt x="92" y="44"/>
                  </a:moveTo>
                  <a:cubicBezTo>
                    <a:pt x="92" y="45"/>
                    <a:pt x="91" y="46"/>
                    <a:pt x="89" y="45"/>
                  </a:cubicBezTo>
                  <a:cubicBezTo>
                    <a:pt x="88" y="45"/>
                    <a:pt x="87" y="43"/>
                    <a:pt x="88" y="42"/>
                  </a:cubicBezTo>
                  <a:cubicBezTo>
                    <a:pt x="88" y="41"/>
                    <a:pt x="89" y="40"/>
                    <a:pt x="91" y="40"/>
                  </a:cubicBezTo>
                  <a:cubicBezTo>
                    <a:pt x="92" y="41"/>
                    <a:pt x="93" y="42"/>
                    <a:pt x="92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29"/>
            <p:cNvSpPr>
              <a:spLocks noEditPoints="1"/>
            </p:cNvSpPr>
            <p:nvPr/>
          </p:nvSpPr>
          <p:spPr bwMode="auto">
            <a:xfrm>
              <a:off x="3738" y="2240"/>
              <a:ext cx="415" cy="546"/>
            </a:xfrm>
            <a:custGeom>
              <a:avLst/>
              <a:gdLst>
                <a:gd name="T0" fmla="*/ 42 w 68"/>
                <a:gd name="T1" fmla="*/ 7 h 90"/>
                <a:gd name="T2" fmla="*/ 13 w 68"/>
                <a:gd name="T3" fmla="*/ 10 h 90"/>
                <a:gd name="T4" fmla="*/ 12 w 68"/>
                <a:gd name="T5" fmla="*/ 9 h 90"/>
                <a:gd name="T6" fmla="*/ 40 w 68"/>
                <a:gd name="T7" fmla="*/ 6 h 90"/>
                <a:gd name="T8" fmla="*/ 39 w 68"/>
                <a:gd name="T9" fmla="*/ 6 h 90"/>
                <a:gd name="T10" fmla="*/ 12 w 68"/>
                <a:gd name="T11" fmla="*/ 9 h 90"/>
                <a:gd name="T12" fmla="*/ 11 w 68"/>
                <a:gd name="T13" fmla="*/ 8 h 90"/>
                <a:gd name="T14" fmla="*/ 37 w 68"/>
                <a:gd name="T15" fmla="*/ 5 h 90"/>
                <a:gd name="T16" fmla="*/ 36 w 68"/>
                <a:gd name="T17" fmla="*/ 5 h 90"/>
                <a:gd name="T18" fmla="*/ 10 w 68"/>
                <a:gd name="T19" fmla="*/ 8 h 90"/>
                <a:gd name="T20" fmla="*/ 9 w 68"/>
                <a:gd name="T21" fmla="*/ 7 h 90"/>
                <a:gd name="T22" fmla="*/ 34 w 68"/>
                <a:gd name="T23" fmla="*/ 4 h 90"/>
                <a:gd name="T24" fmla="*/ 33 w 68"/>
                <a:gd name="T25" fmla="*/ 4 h 90"/>
                <a:gd name="T26" fmla="*/ 8 w 68"/>
                <a:gd name="T27" fmla="*/ 7 h 90"/>
                <a:gd name="T28" fmla="*/ 7 w 68"/>
                <a:gd name="T29" fmla="*/ 6 h 90"/>
                <a:gd name="T30" fmla="*/ 31 w 68"/>
                <a:gd name="T31" fmla="*/ 3 h 90"/>
                <a:gd name="T32" fmla="*/ 29 w 68"/>
                <a:gd name="T33" fmla="*/ 3 h 90"/>
                <a:gd name="T34" fmla="*/ 6 w 68"/>
                <a:gd name="T35" fmla="*/ 5 h 90"/>
                <a:gd name="T36" fmla="*/ 5 w 68"/>
                <a:gd name="T37" fmla="*/ 4 h 90"/>
                <a:gd name="T38" fmla="*/ 7 w 68"/>
                <a:gd name="T39" fmla="*/ 4 h 90"/>
                <a:gd name="T40" fmla="*/ 27 w 68"/>
                <a:gd name="T41" fmla="*/ 2 h 90"/>
                <a:gd name="T42" fmla="*/ 14 w 68"/>
                <a:gd name="T43" fmla="*/ 0 h 90"/>
                <a:gd name="T44" fmla="*/ 0 w 68"/>
                <a:gd name="T45" fmla="*/ 2 h 90"/>
                <a:gd name="T46" fmla="*/ 0 w 68"/>
                <a:gd name="T47" fmla="*/ 3 h 90"/>
                <a:gd name="T48" fmla="*/ 0 w 68"/>
                <a:gd name="T49" fmla="*/ 5 h 90"/>
                <a:gd name="T50" fmla="*/ 0 w 68"/>
                <a:gd name="T51" fmla="*/ 82 h 90"/>
                <a:gd name="T52" fmla="*/ 11 w 68"/>
                <a:gd name="T53" fmla="*/ 90 h 90"/>
                <a:gd name="T54" fmla="*/ 11 w 68"/>
                <a:gd name="T55" fmla="*/ 90 h 90"/>
                <a:gd name="T56" fmla="*/ 68 w 68"/>
                <a:gd name="T57" fmla="*/ 84 h 90"/>
                <a:gd name="T58" fmla="*/ 68 w 68"/>
                <a:gd name="T59" fmla="*/ 19 h 90"/>
                <a:gd name="T60" fmla="*/ 61 w 68"/>
                <a:gd name="T61" fmla="*/ 16 h 90"/>
                <a:gd name="T62" fmla="*/ 42 w 68"/>
                <a:gd name="T63" fmla="*/ 7 h 90"/>
                <a:gd name="T64" fmla="*/ 58 w 68"/>
                <a:gd name="T65" fmla="*/ 40 h 90"/>
                <a:gd name="T66" fmla="*/ 24 w 68"/>
                <a:gd name="T67" fmla="*/ 43 h 90"/>
                <a:gd name="T68" fmla="*/ 24 w 68"/>
                <a:gd name="T69" fmla="*/ 24 h 90"/>
                <a:gd name="T70" fmla="*/ 58 w 68"/>
                <a:gd name="T71" fmla="*/ 20 h 90"/>
                <a:gd name="T72" fmla="*/ 58 w 68"/>
                <a:gd name="T73" fmla="*/ 4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8" h="90">
                  <a:moveTo>
                    <a:pt x="42" y="7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6"/>
                    <a:pt x="39" y="6"/>
                    <a:pt x="39" y="6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6" y="5"/>
                    <a:pt x="36" y="5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4" y="4"/>
                    <a:pt x="33" y="4"/>
                    <a:pt x="33" y="4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0" y="3"/>
                    <a:pt x="30" y="3"/>
                    <a:pt x="29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2" y="1"/>
                    <a:pt x="17" y="0"/>
                    <a:pt x="1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68" y="84"/>
                    <a:pt x="68" y="84"/>
                    <a:pt x="68" y="84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65" y="18"/>
                    <a:pt x="63" y="17"/>
                    <a:pt x="61" y="16"/>
                  </a:cubicBezTo>
                  <a:cubicBezTo>
                    <a:pt x="53" y="12"/>
                    <a:pt x="49" y="10"/>
                    <a:pt x="42" y="7"/>
                  </a:cubicBezTo>
                  <a:close/>
                  <a:moveTo>
                    <a:pt x="58" y="40"/>
                  </a:moveTo>
                  <a:cubicBezTo>
                    <a:pt x="24" y="43"/>
                    <a:pt x="24" y="43"/>
                    <a:pt x="24" y="43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58" y="20"/>
                    <a:pt x="58" y="20"/>
                    <a:pt x="58" y="20"/>
                  </a:cubicBezTo>
                  <a:lnTo>
                    <a:pt x="5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0" name="Freeform 39"/>
          <p:cNvSpPr/>
          <p:nvPr/>
        </p:nvSpPr>
        <p:spPr bwMode="auto">
          <a:xfrm>
            <a:off x="1386509" y="5685388"/>
            <a:ext cx="432000" cy="432000"/>
          </a:xfrm>
          <a:custGeom>
            <a:avLst/>
            <a:gdLst>
              <a:gd name="T0" fmla="*/ 323 w 334"/>
              <a:gd name="T1" fmla="*/ 10 h 333"/>
              <a:gd name="T2" fmla="*/ 266 w 334"/>
              <a:gd name="T3" fmla="*/ 29 h 333"/>
              <a:gd name="T4" fmla="*/ 224 w 334"/>
              <a:gd name="T5" fmla="*/ 71 h 333"/>
              <a:gd name="T6" fmla="*/ 31 w 334"/>
              <a:gd name="T7" fmla="*/ 71 h 333"/>
              <a:gd name="T8" fmla="*/ 22 w 334"/>
              <a:gd name="T9" fmla="*/ 79 h 333"/>
              <a:gd name="T10" fmla="*/ 28 w 334"/>
              <a:gd name="T11" fmla="*/ 90 h 333"/>
              <a:gd name="T12" fmla="*/ 155 w 334"/>
              <a:gd name="T13" fmla="*/ 140 h 333"/>
              <a:gd name="T14" fmla="*/ 77 w 334"/>
              <a:gd name="T15" fmla="*/ 218 h 333"/>
              <a:gd name="T16" fmla="*/ 3 w 334"/>
              <a:gd name="T17" fmla="*/ 218 h 333"/>
              <a:gd name="T18" fmla="*/ 0 w 334"/>
              <a:gd name="T19" fmla="*/ 221 h 333"/>
              <a:gd name="T20" fmla="*/ 2 w 334"/>
              <a:gd name="T21" fmla="*/ 225 h 333"/>
              <a:gd name="T22" fmla="*/ 64 w 334"/>
              <a:gd name="T23" fmla="*/ 249 h 333"/>
              <a:gd name="T24" fmla="*/ 66 w 334"/>
              <a:gd name="T25" fmla="*/ 254 h 333"/>
              <a:gd name="T26" fmla="*/ 63 w 334"/>
              <a:gd name="T27" fmla="*/ 256 h 333"/>
              <a:gd name="T28" fmla="*/ 63 w 334"/>
              <a:gd name="T29" fmla="*/ 270 h 333"/>
              <a:gd name="T30" fmla="*/ 77 w 334"/>
              <a:gd name="T31" fmla="*/ 270 h 333"/>
              <a:gd name="T32" fmla="*/ 79 w 334"/>
              <a:gd name="T33" fmla="*/ 268 h 333"/>
              <a:gd name="T34" fmla="*/ 84 w 334"/>
              <a:gd name="T35" fmla="*/ 269 h 333"/>
              <a:gd name="T36" fmla="*/ 108 w 334"/>
              <a:gd name="T37" fmla="*/ 331 h 333"/>
              <a:gd name="T38" fmla="*/ 112 w 334"/>
              <a:gd name="T39" fmla="*/ 333 h 333"/>
              <a:gd name="T40" fmla="*/ 113 w 334"/>
              <a:gd name="T41" fmla="*/ 332 h 333"/>
              <a:gd name="T42" fmla="*/ 114 w 334"/>
              <a:gd name="T43" fmla="*/ 329 h 333"/>
              <a:gd name="T44" fmla="*/ 114 w 334"/>
              <a:gd name="T45" fmla="*/ 257 h 333"/>
              <a:gd name="T46" fmla="*/ 194 w 334"/>
              <a:gd name="T47" fmla="*/ 178 h 333"/>
              <a:gd name="T48" fmla="*/ 244 w 334"/>
              <a:gd name="T49" fmla="*/ 306 h 333"/>
              <a:gd name="T50" fmla="*/ 254 w 334"/>
              <a:gd name="T51" fmla="*/ 312 h 333"/>
              <a:gd name="T52" fmla="*/ 259 w 334"/>
              <a:gd name="T53" fmla="*/ 309 h 333"/>
              <a:gd name="T54" fmla="*/ 262 w 334"/>
              <a:gd name="T55" fmla="*/ 302 h 333"/>
              <a:gd name="T56" fmla="*/ 262 w 334"/>
              <a:gd name="T57" fmla="*/ 110 h 333"/>
              <a:gd name="T58" fmla="*/ 304 w 334"/>
              <a:gd name="T59" fmla="*/ 67 h 333"/>
              <a:gd name="T60" fmla="*/ 323 w 334"/>
              <a:gd name="T61" fmla="*/ 1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34" h="333">
                <a:moveTo>
                  <a:pt x="323" y="10"/>
                </a:moveTo>
                <a:cubicBezTo>
                  <a:pt x="312" y="0"/>
                  <a:pt x="277" y="19"/>
                  <a:pt x="266" y="29"/>
                </a:cubicBezTo>
                <a:cubicBezTo>
                  <a:pt x="224" y="71"/>
                  <a:pt x="224" y="71"/>
                  <a:pt x="224" y="71"/>
                </a:cubicBezTo>
                <a:cubicBezTo>
                  <a:pt x="31" y="71"/>
                  <a:pt x="31" y="71"/>
                  <a:pt x="31" y="71"/>
                </a:cubicBezTo>
                <a:cubicBezTo>
                  <a:pt x="27" y="71"/>
                  <a:pt x="23" y="75"/>
                  <a:pt x="22" y="79"/>
                </a:cubicBezTo>
                <a:cubicBezTo>
                  <a:pt x="21" y="84"/>
                  <a:pt x="23" y="88"/>
                  <a:pt x="28" y="90"/>
                </a:cubicBezTo>
                <a:cubicBezTo>
                  <a:pt x="155" y="140"/>
                  <a:pt x="155" y="140"/>
                  <a:pt x="155" y="140"/>
                </a:cubicBezTo>
                <a:cubicBezTo>
                  <a:pt x="77" y="218"/>
                  <a:pt x="77" y="218"/>
                  <a:pt x="77" y="218"/>
                </a:cubicBezTo>
                <a:cubicBezTo>
                  <a:pt x="3" y="218"/>
                  <a:pt x="3" y="218"/>
                  <a:pt x="3" y="218"/>
                </a:cubicBezTo>
                <a:cubicBezTo>
                  <a:pt x="2" y="218"/>
                  <a:pt x="0" y="219"/>
                  <a:pt x="0" y="221"/>
                </a:cubicBezTo>
                <a:cubicBezTo>
                  <a:pt x="0" y="222"/>
                  <a:pt x="0" y="224"/>
                  <a:pt x="2" y="225"/>
                </a:cubicBezTo>
                <a:cubicBezTo>
                  <a:pt x="64" y="249"/>
                  <a:pt x="64" y="249"/>
                  <a:pt x="64" y="249"/>
                </a:cubicBezTo>
                <a:cubicBezTo>
                  <a:pt x="64" y="251"/>
                  <a:pt x="65" y="252"/>
                  <a:pt x="66" y="254"/>
                </a:cubicBezTo>
                <a:cubicBezTo>
                  <a:pt x="63" y="256"/>
                  <a:pt x="63" y="256"/>
                  <a:pt x="63" y="256"/>
                </a:cubicBezTo>
                <a:cubicBezTo>
                  <a:pt x="59" y="260"/>
                  <a:pt x="59" y="267"/>
                  <a:pt x="63" y="270"/>
                </a:cubicBezTo>
                <a:cubicBezTo>
                  <a:pt x="67" y="274"/>
                  <a:pt x="73" y="274"/>
                  <a:pt x="77" y="270"/>
                </a:cubicBezTo>
                <a:cubicBezTo>
                  <a:pt x="79" y="268"/>
                  <a:pt x="79" y="268"/>
                  <a:pt x="79" y="268"/>
                </a:cubicBezTo>
                <a:cubicBezTo>
                  <a:pt x="81" y="268"/>
                  <a:pt x="83" y="269"/>
                  <a:pt x="84" y="269"/>
                </a:cubicBezTo>
                <a:cubicBezTo>
                  <a:pt x="108" y="331"/>
                  <a:pt x="108" y="331"/>
                  <a:pt x="108" y="331"/>
                </a:cubicBezTo>
                <a:cubicBezTo>
                  <a:pt x="109" y="332"/>
                  <a:pt x="110" y="333"/>
                  <a:pt x="112" y="333"/>
                </a:cubicBezTo>
                <a:cubicBezTo>
                  <a:pt x="112" y="333"/>
                  <a:pt x="113" y="332"/>
                  <a:pt x="113" y="332"/>
                </a:cubicBezTo>
                <a:cubicBezTo>
                  <a:pt x="114" y="331"/>
                  <a:pt x="114" y="330"/>
                  <a:pt x="114" y="329"/>
                </a:cubicBezTo>
                <a:cubicBezTo>
                  <a:pt x="114" y="257"/>
                  <a:pt x="114" y="257"/>
                  <a:pt x="114" y="257"/>
                </a:cubicBezTo>
                <a:cubicBezTo>
                  <a:pt x="194" y="178"/>
                  <a:pt x="194" y="178"/>
                  <a:pt x="194" y="178"/>
                </a:cubicBezTo>
                <a:cubicBezTo>
                  <a:pt x="244" y="306"/>
                  <a:pt x="244" y="306"/>
                  <a:pt x="244" y="306"/>
                </a:cubicBezTo>
                <a:cubicBezTo>
                  <a:pt x="245" y="310"/>
                  <a:pt x="250" y="312"/>
                  <a:pt x="254" y="312"/>
                </a:cubicBezTo>
                <a:cubicBezTo>
                  <a:pt x="256" y="311"/>
                  <a:pt x="258" y="310"/>
                  <a:pt x="259" y="309"/>
                </a:cubicBezTo>
                <a:cubicBezTo>
                  <a:pt x="261" y="307"/>
                  <a:pt x="262" y="305"/>
                  <a:pt x="262" y="302"/>
                </a:cubicBezTo>
                <a:cubicBezTo>
                  <a:pt x="262" y="110"/>
                  <a:pt x="262" y="110"/>
                  <a:pt x="262" y="110"/>
                </a:cubicBezTo>
                <a:cubicBezTo>
                  <a:pt x="304" y="67"/>
                  <a:pt x="304" y="67"/>
                  <a:pt x="304" y="67"/>
                </a:cubicBezTo>
                <a:cubicBezTo>
                  <a:pt x="315" y="57"/>
                  <a:pt x="334" y="21"/>
                  <a:pt x="323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 descr="捕获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6205" y="1933575"/>
            <a:ext cx="10057765" cy="43745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角色管理</a:t>
            </a:r>
            <a:endParaRPr lang="zh-CN" altLang="en-US" dirty="0"/>
          </a:p>
        </p:txBody>
      </p:sp>
      <p:sp>
        <p:nvSpPr>
          <p:cNvPr id="42" name="Freeform 12"/>
          <p:cNvSpPr>
            <a:spLocks noChangeAspect="1" noEditPoints="1"/>
          </p:cNvSpPr>
          <p:nvPr/>
        </p:nvSpPr>
        <p:spPr bwMode="auto">
          <a:xfrm>
            <a:off x="6666703" y="5661961"/>
            <a:ext cx="411106" cy="432000"/>
          </a:xfrm>
          <a:custGeom>
            <a:avLst/>
            <a:gdLst>
              <a:gd name="T0" fmla="*/ 191 w 305"/>
              <a:gd name="T1" fmla="*/ 165 h 321"/>
              <a:gd name="T2" fmla="*/ 207 w 305"/>
              <a:gd name="T3" fmla="*/ 144 h 321"/>
              <a:gd name="T4" fmla="*/ 281 w 305"/>
              <a:gd name="T5" fmla="*/ 125 h 321"/>
              <a:gd name="T6" fmla="*/ 297 w 305"/>
              <a:gd name="T7" fmla="*/ 67 h 321"/>
              <a:gd name="T8" fmla="*/ 258 w 305"/>
              <a:gd name="T9" fmla="*/ 101 h 321"/>
              <a:gd name="T10" fmla="*/ 215 w 305"/>
              <a:gd name="T11" fmla="*/ 58 h 321"/>
              <a:gd name="T12" fmla="*/ 249 w 305"/>
              <a:gd name="T13" fmla="*/ 19 h 321"/>
              <a:gd name="T14" fmla="*/ 191 w 305"/>
              <a:gd name="T15" fmla="*/ 35 h 321"/>
              <a:gd name="T16" fmla="*/ 172 w 305"/>
              <a:gd name="T17" fmla="*/ 109 h 321"/>
              <a:gd name="T18" fmla="*/ 96 w 305"/>
              <a:gd name="T19" fmla="*/ 86 h 321"/>
              <a:gd name="T20" fmla="*/ 96 w 305"/>
              <a:gd name="T21" fmla="*/ 81 h 321"/>
              <a:gd name="T22" fmla="*/ 95 w 305"/>
              <a:gd name="T23" fmla="*/ 0 h 321"/>
              <a:gd name="T24" fmla="*/ 48 w 305"/>
              <a:gd name="T25" fmla="*/ 53 h 321"/>
              <a:gd name="T26" fmla="*/ 34 w 305"/>
              <a:gd name="T27" fmla="*/ 75 h 321"/>
              <a:gd name="T28" fmla="*/ 29 w 305"/>
              <a:gd name="T29" fmla="*/ 81 h 321"/>
              <a:gd name="T30" fmla="*/ 27 w 305"/>
              <a:gd name="T31" fmla="*/ 84 h 321"/>
              <a:gd name="T32" fmla="*/ 22 w 305"/>
              <a:gd name="T33" fmla="*/ 92 h 321"/>
              <a:gd name="T34" fmla="*/ 20 w 305"/>
              <a:gd name="T35" fmla="*/ 95 h 321"/>
              <a:gd name="T36" fmla="*/ 17 w 305"/>
              <a:gd name="T37" fmla="*/ 102 h 321"/>
              <a:gd name="T38" fmla="*/ 13 w 305"/>
              <a:gd name="T39" fmla="*/ 113 h 321"/>
              <a:gd name="T40" fmla="*/ 11 w 305"/>
              <a:gd name="T41" fmla="*/ 121 h 321"/>
              <a:gd name="T42" fmla="*/ 10 w 305"/>
              <a:gd name="T43" fmla="*/ 131 h 321"/>
              <a:gd name="T44" fmla="*/ 10 w 305"/>
              <a:gd name="T45" fmla="*/ 140 h 321"/>
              <a:gd name="T46" fmla="*/ 10 w 305"/>
              <a:gd name="T47" fmla="*/ 145 h 321"/>
              <a:gd name="T48" fmla="*/ 11 w 305"/>
              <a:gd name="T49" fmla="*/ 150 h 321"/>
              <a:gd name="T50" fmla="*/ 14 w 305"/>
              <a:gd name="T51" fmla="*/ 163 h 321"/>
              <a:gd name="T52" fmla="*/ 23 w 305"/>
              <a:gd name="T53" fmla="*/ 166 h 321"/>
              <a:gd name="T54" fmla="*/ 26 w 305"/>
              <a:gd name="T55" fmla="*/ 154 h 321"/>
              <a:gd name="T56" fmla="*/ 27 w 305"/>
              <a:gd name="T57" fmla="*/ 149 h 321"/>
              <a:gd name="T58" fmla="*/ 29 w 305"/>
              <a:gd name="T59" fmla="*/ 145 h 321"/>
              <a:gd name="T60" fmla="*/ 30 w 305"/>
              <a:gd name="T61" fmla="*/ 141 h 321"/>
              <a:gd name="T62" fmla="*/ 33 w 305"/>
              <a:gd name="T63" fmla="*/ 136 h 321"/>
              <a:gd name="T64" fmla="*/ 36 w 305"/>
              <a:gd name="T65" fmla="*/ 132 h 321"/>
              <a:gd name="T66" fmla="*/ 39 w 305"/>
              <a:gd name="T67" fmla="*/ 127 h 321"/>
              <a:gd name="T68" fmla="*/ 44 w 305"/>
              <a:gd name="T69" fmla="*/ 122 h 321"/>
              <a:gd name="T70" fmla="*/ 49 w 305"/>
              <a:gd name="T71" fmla="*/ 118 h 321"/>
              <a:gd name="T72" fmla="*/ 52 w 305"/>
              <a:gd name="T73" fmla="*/ 116 h 321"/>
              <a:gd name="T74" fmla="*/ 58 w 305"/>
              <a:gd name="T75" fmla="*/ 113 h 321"/>
              <a:gd name="T76" fmla="*/ 63 w 305"/>
              <a:gd name="T77" fmla="*/ 110 h 321"/>
              <a:gd name="T78" fmla="*/ 65 w 305"/>
              <a:gd name="T79" fmla="*/ 109 h 321"/>
              <a:gd name="T80" fmla="*/ 68 w 305"/>
              <a:gd name="T81" fmla="*/ 109 h 321"/>
              <a:gd name="T82" fmla="*/ 119 w 305"/>
              <a:gd name="T83" fmla="*/ 160 h 321"/>
              <a:gd name="T84" fmla="*/ 15 w 305"/>
              <a:gd name="T85" fmla="*/ 260 h 321"/>
              <a:gd name="T86" fmla="*/ 56 w 305"/>
              <a:gd name="T87" fmla="*/ 302 h 321"/>
              <a:gd name="T88" fmla="*/ 148 w 305"/>
              <a:gd name="T89" fmla="*/ 205 h 321"/>
              <a:gd name="T90" fmla="*/ 252 w 305"/>
              <a:gd name="T91" fmla="*/ 310 h 321"/>
              <a:gd name="T92" fmla="*/ 294 w 305"/>
              <a:gd name="T93" fmla="*/ 268 h 321"/>
              <a:gd name="T94" fmla="*/ 26 w 305"/>
              <a:gd name="T95" fmla="*/ 291 h 321"/>
              <a:gd name="T96" fmla="*/ 43 w 305"/>
              <a:gd name="T97" fmla="*/ 274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05" h="321">
                <a:moveTo>
                  <a:pt x="294" y="268"/>
                </a:moveTo>
                <a:cubicBezTo>
                  <a:pt x="191" y="165"/>
                  <a:pt x="191" y="165"/>
                  <a:pt x="191" y="165"/>
                </a:cubicBezTo>
                <a:cubicBezTo>
                  <a:pt x="190" y="164"/>
                  <a:pt x="189" y="164"/>
                  <a:pt x="188" y="163"/>
                </a:cubicBezTo>
                <a:cubicBezTo>
                  <a:pt x="207" y="144"/>
                  <a:pt x="207" y="144"/>
                  <a:pt x="207" y="144"/>
                </a:cubicBezTo>
                <a:cubicBezTo>
                  <a:pt x="207" y="143"/>
                  <a:pt x="208" y="142"/>
                  <a:pt x="209" y="141"/>
                </a:cubicBezTo>
                <a:cubicBezTo>
                  <a:pt x="233" y="150"/>
                  <a:pt x="262" y="145"/>
                  <a:pt x="281" y="125"/>
                </a:cubicBezTo>
                <a:cubicBezTo>
                  <a:pt x="295" y="111"/>
                  <a:pt x="302" y="92"/>
                  <a:pt x="301" y="72"/>
                </a:cubicBezTo>
                <a:cubicBezTo>
                  <a:pt x="300" y="69"/>
                  <a:pt x="299" y="67"/>
                  <a:pt x="297" y="67"/>
                </a:cubicBezTo>
                <a:cubicBezTo>
                  <a:pt x="295" y="66"/>
                  <a:pt x="292" y="66"/>
                  <a:pt x="291" y="68"/>
                </a:cubicBezTo>
                <a:cubicBezTo>
                  <a:pt x="258" y="101"/>
                  <a:pt x="258" y="101"/>
                  <a:pt x="258" y="101"/>
                </a:cubicBezTo>
                <a:cubicBezTo>
                  <a:pt x="224" y="92"/>
                  <a:pt x="224" y="92"/>
                  <a:pt x="224" y="92"/>
                </a:cubicBezTo>
                <a:cubicBezTo>
                  <a:pt x="215" y="58"/>
                  <a:pt x="215" y="58"/>
                  <a:pt x="215" y="58"/>
                </a:cubicBezTo>
                <a:cubicBezTo>
                  <a:pt x="248" y="25"/>
                  <a:pt x="248" y="25"/>
                  <a:pt x="248" y="25"/>
                </a:cubicBezTo>
                <a:cubicBezTo>
                  <a:pt x="249" y="24"/>
                  <a:pt x="250" y="21"/>
                  <a:pt x="249" y="19"/>
                </a:cubicBezTo>
                <a:cubicBezTo>
                  <a:pt x="248" y="17"/>
                  <a:pt x="246" y="15"/>
                  <a:pt x="244" y="15"/>
                </a:cubicBezTo>
                <a:cubicBezTo>
                  <a:pt x="224" y="14"/>
                  <a:pt x="205" y="21"/>
                  <a:pt x="191" y="35"/>
                </a:cubicBezTo>
                <a:cubicBezTo>
                  <a:pt x="171" y="54"/>
                  <a:pt x="166" y="82"/>
                  <a:pt x="175" y="107"/>
                </a:cubicBezTo>
                <a:cubicBezTo>
                  <a:pt x="174" y="107"/>
                  <a:pt x="173" y="108"/>
                  <a:pt x="172" y="109"/>
                </a:cubicBezTo>
                <a:cubicBezTo>
                  <a:pt x="145" y="135"/>
                  <a:pt x="145" y="135"/>
                  <a:pt x="145" y="135"/>
                </a:cubicBezTo>
                <a:cubicBezTo>
                  <a:pt x="96" y="86"/>
                  <a:pt x="96" y="86"/>
                  <a:pt x="96" y="86"/>
                </a:cubicBezTo>
                <a:cubicBezTo>
                  <a:pt x="96" y="85"/>
                  <a:pt x="95" y="85"/>
                  <a:pt x="94" y="84"/>
                </a:cubicBezTo>
                <a:cubicBezTo>
                  <a:pt x="95" y="83"/>
                  <a:pt x="96" y="82"/>
                  <a:pt x="96" y="81"/>
                </a:cubicBezTo>
                <a:cubicBezTo>
                  <a:pt x="106" y="83"/>
                  <a:pt x="125" y="63"/>
                  <a:pt x="141" y="47"/>
                </a:cubicBezTo>
                <a:cubicBezTo>
                  <a:pt x="95" y="0"/>
                  <a:pt x="95" y="0"/>
                  <a:pt x="95" y="0"/>
                </a:cubicBezTo>
                <a:cubicBezTo>
                  <a:pt x="74" y="21"/>
                  <a:pt x="58" y="35"/>
                  <a:pt x="60" y="45"/>
                </a:cubicBezTo>
                <a:cubicBezTo>
                  <a:pt x="55" y="48"/>
                  <a:pt x="51" y="50"/>
                  <a:pt x="48" y="53"/>
                </a:cubicBezTo>
                <a:cubicBezTo>
                  <a:pt x="42" y="60"/>
                  <a:pt x="42" y="60"/>
                  <a:pt x="42" y="60"/>
                </a:cubicBezTo>
                <a:cubicBezTo>
                  <a:pt x="37" y="64"/>
                  <a:pt x="35" y="70"/>
                  <a:pt x="34" y="75"/>
                </a:cubicBezTo>
                <a:cubicBezTo>
                  <a:pt x="33" y="76"/>
                  <a:pt x="32" y="77"/>
                  <a:pt x="32" y="78"/>
                </a:cubicBezTo>
                <a:cubicBezTo>
                  <a:pt x="29" y="81"/>
                  <a:pt x="29" y="81"/>
                  <a:pt x="29" y="81"/>
                </a:cubicBezTo>
                <a:cubicBezTo>
                  <a:pt x="29" y="81"/>
                  <a:pt x="29" y="81"/>
                  <a:pt x="29" y="81"/>
                </a:cubicBezTo>
                <a:cubicBezTo>
                  <a:pt x="27" y="84"/>
                  <a:pt x="27" y="84"/>
                  <a:pt x="27" y="84"/>
                </a:cubicBezTo>
                <a:cubicBezTo>
                  <a:pt x="25" y="86"/>
                  <a:pt x="24" y="88"/>
                  <a:pt x="23" y="90"/>
                </a:cubicBezTo>
                <a:cubicBezTo>
                  <a:pt x="23" y="91"/>
                  <a:pt x="22" y="92"/>
                  <a:pt x="22" y="92"/>
                </a:cubicBezTo>
                <a:cubicBezTo>
                  <a:pt x="22" y="92"/>
                  <a:pt x="21" y="93"/>
                  <a:pt x="21" y="93"/>
                </a:cubicBezTo>
                <a:cubicBezTo>
                  <a:pt x="20" y="95"/>
                  <a:pt x="20" y="95"/>
                  <a:pt x="20" y="95"/>
                </a:cubicBezTo>
                <a:cubicBezTo>
                  <a:pt x="19" y="97"/>
                  <a:pt x="18" y="99"/>
                  <a:pt x="17" y="102"/>
                </a:cubicBezTo>
                <a:cubicBezTo>
                  <a:pt x="17" y="102"/>
                  <a:pt x="17" y="102"/>
                  <a:pt x="17" y="102"/>
                </a:cubicBezTo>
                <a:cubicBezTo>
                  <a:pt x="15" y="105"/>
                  <a:pt x="14" y="108"/>
                  <a:pt x="13" y="111"/>
                </a:cubicBezTo>
                <a:cubicBezTo>
                  <a:pt x="13" y="113"/>
                  <a:pt x="13" y="113"/>
                  <a:pt x="13" y="113"/>
                </a:cubicBezTo>
                <a:cubicBezTo>
                  <a:pt x="12" y="114"/>
                  <a:pt x="12" y="115"/>
                  <a:pt x="12" y="117"/>
                </a:cubicBezTo>
                <a:cubicBezTo>
                  <a:pt x="11" y="121"/>
                  <a:pt x="11" y="121"/>
                  <a:pt x="11" y="121"/>
                </a:cubicBezTo>
                <a:cubicBezTo>
                  <a:pt x="10" y="124"/>
                  <a:pt x="10" y="127"/>
                  <a:pt x="10" y="129"/>
                </a:cubicBezTo>
                <a:cubicBezTo>
                  <a:pt x="10" y="131"/>
                  <a:pt x="10" y="131"/>
                  <a:pt x="10" y="131"/>
                </a:cubicBezTo>
                <a:cubicBezTo>
                  <a:pt x="9" y="133"/>
                  <a:pt x="9" y="136"/>
                  <a:pt x="9" y="138"/>
                </a:cubicBezTo>
                <a:cubicBezTo>
                  <a:pt x="10" y="139"/>
                  <a:pt x="10" y="139"/>
                  <a:pt x="10" y="140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10" y="142"/>
                  <a:pt x="10" y="143"/>
                  <a:pt x="10" y="145"/>
                </a:cubicBezTo>
                <a:cubicBezTo>
                  <a:pt x="10" y="148"/>
                  <a:pt x="10" y="148"/>
                  <a:pt x="10" y="148"/>
                </a:cubicBezTo>
                <a:cubicBezTo>
                  <a:pt x="11" y="149"/>
                  <a:pt x="11" y="150"/>
                  <a:pt x="11" y="150"/>
                </a:cubicBezTo>
                <a:cubicBezTo>
                  <a:pt x="11" y="152"/>
                  <a:pt x="11" y="153"/>
                  <a:pt x="12" y="155"/>
                </a:cubicBezTo>
                <a:cubicBezTo>
                  <a:pt x="14" y="163"/>
                  <a:pt x="14" y="163"/>
                  <a:pt x="14" y="163"/>
                </a:cubicBezTo>
                <a:cubicBezTo>
                  <a:pt x="15" y="166"/>
                  <a:pt x="17" y="167"/>
                  <a:pt x="20" y="167"/>
                </a:cubicBezTo>
                <a:cubicBezTo>
                  <a:pt x="21" y="167"/>
                  <a:pt x="22" y="166"/>
                  <a:pt x="23" y="166"/>
                </a:cubicBezTo>
                <a:cubicBezTo>
                  <a:pt x="24" y="165"/>
                  <a:pt x="25" y="164"/>
                  <a:pt x="25" y="162"/>
                </a:cubicBezTo>
                <a:cubicBezTo>
                  <a:pt x="26" y="154"/>
                  <a:pt x="26" y="154"/>
                  <a:pt x="26" y="154"/>
                </a:cubicBezTo>
                <a:cubicBezTo>
                  <a:pt x="26" y="153"/>
                  <a:pt x="27" y="152"/>
                  <a:pt x="27" y="151"/>
                </a:cubicBezTo>
                <a:cubicBezTo>
                  <a:pt x="27" y="150"/>
                  <a:pt x="27" y="150"/>
                  <a:pt x="27" y="149"/>
                </a:cubicBezTo>
                <a:cubicBezTo>
                  <a:pt x="28" y="146"/>
                  <a:pt x="28" y="146"/>
                  <a:pt x="28" y="146"/>
                </a:cubicBezTo>
                <a:cubicBezTo>
                  <a:pt x="28" y="146"/>
                  <a:pt x="29" y="145"/>
                  <a:pt x="29" y="145"/>
                </a:cubicBezTo>
                <a:cubicBezTo>
                  <a:pt x="29" y="144"/>
                  <a:pt x="29" y="144"/>
                  <a:pt x="29" y="143"/>
                </a:cubicBezTo>
                <a:cubicBezTo>
                  <a:pt x="30" y="143"/>
                  <a:pt x="30" y="142"/>
                  <a:pt x="30" y="141"/>
                </a:cubicBezTo>
                <a:cubicBezTo>
                  <a:pt x="31" y="140"/>
                  <a:pt x="31" y="139"/>
                  <a:pt x="32" y="138"/>
                </a:cubicBezTo>
                <a:cubicBezTo>
                  <a:pt x="32" y="137"/>
                  <a:pt x="33" y="136"/>
                  <a:pt x="33" y="136"/>
                </a:cubicBezTo>
                <a:cubicBezTo>
                  <a:pt x="34" y="134"/>
                  <a:pt x="35" y="133"/>
                  <a:pt x="36" y="132"/>
                </a:cubicBezTo>
                <a:cubicBezTo>
                  <a:pt x="36" y="132"/>
                  <a:pt x="36" y="132"/>
                  <a:pt x="36" y="132"/>
                </a:cubicBezTo>
                <a:cubicBezTo>
                  <a:pt x="38" y="129"/>
                  <a:pt x="38" y="129"/>
                  <a:pt x="38" y="129"/>
                </a:cubicBezTo>
                <a:cubicBezTo>
                  <a:pt x="38" y="128"/>
                  <a:pt x="39" y="128"/>
                  <a:pt x="39" y="127"/>
                </a:cubicBezTo>
                <a:cubicBezTo>
                  <a:pt x="40" y="127"/>
                  <a:pt x="40" y="126"/>
                  <a:pt x="40" y="126"/>
                </a:cubicBezTo>
                <a:cubicBezTo>
                  <a:pt x="41" y="124"/>
                  <a:pt x="43" y="123"/>
                  <a:pt x="44" y="122"/>
                </a:cubicBezTo>
                <a:cubicBezTo>
                  <a:pt x="45" y="121"/>
                  <a:pt x="45" y="121"/>
                  <a:pt x="45" y="121"/>
                </a:cubicBezTo>
                <a:cubicBezTo>
                  <a:pt x="46" y="120"/>
                  <a:pt x="47" y="119"/>
                  <a:pt x="49" y="118"/>
                </a:cubicBezTo>
                <a:cubicBezTo>
                  <a:pt x="49" y="118"/>
                  <a:pt x="50" y="118"/>
                  <a:pt x="50" y="117"/>
                </a:cubicBezTo>
                <a:cubicBezTo>
                  <a:pt x="51" y="117"/>
                  <a:pt x="51" y="116"/>
                  <a:pt x="52" y="116"/>
                </a:cubicBezTo>
                <a:cubicBezTo>
                  <a:pt x="53" y="115"/>
                  <a:pt x="54" y="115"/>
                  <a:pt x="55" y="114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60" y="111"/>
                  <a:pt x="60" y="111"/>
                  <a:pt x="60" y="111"/>
                </a:cubicBezTo>
                <a:cubicBezTo>
                  <a:pt x="61" y="111"/>
                  <a:pt x="62" y="111"/>
                  <a:pt x="63" y="110"/>
                </a:cubicBezTo>
                <a:cubicBezTo>
                  <a:pt x="63" y="110"/>
                  <a:pt x="64" y="110"/>
                  <a:pt x="64" y="110"/>
                </a:cubicBezTo>
                <a:cubicBezTo>
                  <a:pt x="65" y="110"/>
                  <a:pt x="65" y="109"/>
                  <a:pt x="65" y="109"/>
                </a:cubicBezTo>
                <a:cubicBezTo>
                  <a:pt x="66" y="109"/>
                  <a:pt x="66" y="109"/>
                  <a:pt x="67" y="109"/>
                </a:cubicBezTo>
                <a:cubicBezTo>
                  <a:pt x="68" y="109"/>
                  <a:pt x="68" y="109"/>
                  <a:pt x="68" y="109"/>
                </a:cubicBezTo>
                <a:cubicBezTo>
                  <a:pt x="68" y="110"/>
                  <a:pt x="69" y="111"/>
                  <a:pt x="70" y="112"/>
                </a:cubicBezTo>
                <a:cubicBezTo>
                  <a:pt x="119" y="160"/>
                  <a:pt x="119" y="160"/>
                  <a:pt x="119" y="160"/>
                </a:cubicBezTo>
                <a:cubicBezTo>
                  <a:pt x="15" y="260"/>
                  <a:pt x="15" y="260"/>
                  <a:pt x="15" y="260"/>
                </a:cubicBezTo>
                <a:cubicBezTo>
                  <a:pt x="15" y="260"/>
                  <a:pt x="15" y="260"/>
                  <a:pt x="15" y="260"/>
                </a:cubicBezTo>
                <a:cubicBezTo>
                  <a:pt x="2" y="273"/>
                  <a:pt x="0" y="292"/>
                  <a:pt x="13" y="305"/>
                </a:cubicBezTo>
                <a:cubicBezTo>
                  <a:pt x="26" y="318"/>
                  <a:pt x="44" y="315"/>
                  <a:pt x="56" y="302"/>
                </a:cubicBezTo>
                <a:cubicBezTo>
                  <a:pt x="57" y="302"/>
                  <a:pt x="57" y="301"/>
                  <a:pt x="57" y="301"/>
                </a:cubicBezTo>
                <a:cubicBezTo>
                  <a:pt x="148" y="205"/>
                  <a:pt x="148" y="205"/>
                  <a:pt x="148" y="205"/>
                </a:cubicBezTo>
                <a:cubicBezTo>
                  <a:pt x="149" y="206"/>
                  <a:pt x="149" y="206"/>
                  <a:pt x="150" y="207"/>
                </a:cubicBezTo>
                <a:cubicBezTo>
                  <a:pt x="252" y="310"/>
                  <a:pt x="252" y="310"/>
                  <a:pt x="252" y="310"/>
                </a:cubicBezTo>
                <a:cubicBezTo>
                  <a:pt x="264" y="321"/>
                  <a:pt x="283" y="321"/>
                  <a:pt x="294" y="310"/>
                </a:cubicBezTo>
                <a:cubicBezTo>
                  <a:pt x="305" y="298"/>
                  <a:pt x="305" y="279"/>
                  <a:pt x="294" y="268"/>
                </a:cubicBezTo>
                <a:close/>
                <a:moveTo>
                  <a:pt x="43" y="291"/>
                </a:moveTo>
                <a:cubicBezTo>
                  <a:pt x="38" y="296"/>
                  <a:pt x="31" y="296"/>
                  <a:pt x="26" y="291"/>
                </a:cubicBezTo>
                <a:cubicBezTo>
                  <a:pt x="21" y="286"/>
                  <a:pt x="21" y="279"/>
                  <a:pt x="26" y="274"/>
                </a:cubicBezTo>
                <a:cubicBezTo>
                  <a:pt x="31" y="269"/>
                  <a:pt x="38" y="269"/>
                  <a:pt x="43" y="274"/>
                </a:cubicBezTo>
                <a:cubicBezTo>
                  <a:pt x="48" y="279"/>
                  <a:pt x="48" y="286"/>
                  <a:pt x="43" y="2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" name="Group 15"/>
          <p:cNvGrpSpPr>
            <a:grpSpLocks noChangeAspect="1"/>
          </p:cNvGrpSpPr>
          <p:nvPr/>
        </p:nvGrpSpPr>
        <p:grpSpPr bwMode="auto">
          <a:xfrm>
            <a:off x="6658622" y="4355000"/>
            <a:ext cx="432000" cy="343922"/>
            <a:chOff x="3688" y="2038"/>
            <a:chExt cx="309" cy="246"/>
          </a:xfrm>
          <a:solidFill>
            <a:schemeClr val="bg1"/>
          </a:solidFill>
        </p:grpSpPr>
        <p:sp>
          <p:nvSpPr>
            <p:cNvPr id="46" name="Freeform 16"/>
            <p:cNvSpPr/>
            <p:nvPr/>
          </p:nvSpPr>
          <p:spPr bwMode="auto">
            <a:xfrm>
              <a:off x="3770" y="2192"/>
              <a:ext cx="205" cy="75"/>
            </a:xfrm>
            <a:custGeom>
              <a:avLst/>
              <a:gdLst>
                <a:gd name="T0" fmla="*/ 83 w 85"/>
                <a:gd name="T1" fmla="*/ 18 h 31"/>
                <a:gd name="T2" fmla="*/ 74 w 85"/>
                <a:gd name="T3" fmla="*/ 3 h 31"/>
                <a:gd name="T4" fmla="*/ 71 w 85"/>
                <a:gd name="T5" fmla="*/ 0 h 31"/>
                <a:gd name="T6" fmla="*/ 13 w 85"/>
                <a:gd name="T7" fmla="*/ 0 h 31"/>
                <a:gd name="T8" fmla="*/ 11 w 85"/>
                <a:gd name="T9" fmla="*/ 3 h 31"/>
                <a:gd name="T10" fmla="*/ 2 w 85"/>
                <a:gd name="T11" fmla="*/ 18 h 31"/>
                <a:gd name="T12" fmla="*/ 1 w 85"/>
                <a:gd name="T13" fmla="*/ 19 h 31"/>
                <a:gd name="T14" fmla="*/ 1 w 85"/>
                <a:gd name="T15" fmla="*/ 28 h 31"/>
                <a:gd name="T16" fmla="*/ 7 w 85"/>
                <a:gd name="T17" fmla="*/ 31 h 31"/>
                <a:gd name="T18" fmla="*/ 12 w 85"/>
                <a:gd name="T19" fmla="*/ 31 h 31"/>
                <a:gd name="T20" fmla="*/ 30 w 85"/>
                <a:gd name="T21" fmla="*/ 31 h 31"/>
                <a:gd name="T22" fmla="*/ 54 w 85"/>
                <a:gd name="T23" fmla="*/ 31 h 31"/>
                <a:gd name="T24" fmla="*/ 73 w 85"/>
                <a:gd name="T25" fmla="*/ 31 h 31"/>
                <a:gd name="T26" fmla="*/ 78 w 85"/>
                <a:gd name="T27" fmla="*/ 31 h 31"/>
                <a:gd name="T28" fmla="*/ 83 w 85"/>
                <a:gd name="T29" fmla="*/ 28 h 31"/>
                <a:gd name="T30" fmla="*/ 83 w 85"/>
                <a:gd name="T31" fmla="*/ 19 h 31"/>
                <a:gd name="T32" fmla="*/ 83 w 85"/>
                <a:gd name="T33" fmla="*/ 1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5" h="31">
                  <a:moveTo>
                    <a:pt x="83" y="18"/>
                  </a:moveTo>
                  <a:cubicBezTo>
                    <a:pt x="81" y="15"/>
                    <a:pt x="78" y="9"/>
                    <a:pt x="74" y="3"/>
                  </a:cubicBezTo>
                  <a:cubicBezTo>
                    <a:pt x="73" y="2"/>
                    <a:pt x="72" y="1"/>
                    <a:pt x="7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1"/>
                    <a:pt x="12" y="2"/>
                    <a:pt x="11" y="3"/>
                  </a:cubicBezTo>
                  <a:cubicBezTo>
                    <a:pt x="7" y="9"/>
                    <a:pt x="3" y="15"/>
                    <a:pt x="2" y="18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21"/>
                    <a:pt x="0" y="25"/>
                    <a:pt x="1" y="28"/>
                  </a:cubicBezTo>
                  <a:cubicBezTo>
                    <a:pt x="3" y="30"/>
                    <a:pt x="4" y="31"/>
                    <a:pt x="7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73" y="31"/>
                    <a:pt x="73" y="31"/>
                    <a:pt x="73" y="31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80" y="31"/>
                    <a:pt x="82" y="30"/>
                    <a:pt x="83" y="28"/>
                  </a:cubicBezTo>
                  <a:cubicBezTo>
                    <a:pt x="85" y="25"/>
                    <a:pt x="85" y="21"/>
                    <a:pt x="83" y="19"/>
                  </a:cubicBezTo>
                  <a:lnTo>
                    <a:pt x="83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7"/>
            <p:cNvSpPr>
              <a:spLocks noEditPoints="1"/>
            </p:cNvSpPr>
            <p:nvPr/>
          </p:nvSpPr>
          <p:spPr bwMode="auto">
            <a:xfrm>
              <a:off x="3746" y="2038"/>
              <a:ext cx="251" cy="246"/>
            </a:xfrm>
            <a:custGeom>
              <a:avLst/>
              <a:gdLst>
                <a:gd name="T0" fmla="*/ 101 w 104"/>
                <a:gd name="T1" fmla="*/ 80 h 101"/>
                <a:gd name="T2" fmla="*/ 101 w 104"/>
                <a:gd name="T3" fmla="*/ 79 h 101"/>
                <a:gd name="T4" fmla="*/ 86 w 104"/>
                <a:gd name="T5" fmla="*/ 54 h 101"/>
                <a:gd name="T6" fmla="*/ 80 w 104"/>
                <a:gd name="T7" fmla="*/ 46 h 101"/>
                <a:gd name="T8" fmla="*/ 73 w 104"/>
                <a:gd name="T9" fmla="*/ 35 h 101"/>
                <a:gd name="T10" fmla="*/ 73 w 104"/>
                <a:gd name="T11" fmla="*/ 7 h 101"/>
                <a:gd name="T12" fmla="*/ 77 w 104"/>
                <a:gd name="T13" fmla="*/ 7 h 101"/>
                <a:gd name="T14" fmla="*/ 77 w 104"/>
                <a:gd name="T15" fmla="*/ 0 h 101"/>
                <a:gd name="T16" fmla="*/ 26 w 104"/>
                <a:gd name="T17" fmla="*/ 0 h 101"/>
                <a:gd name="T18" fmla="*/ 26 w 104"/>
                <a:gd name="T19" fmla="*/ 7 h 101"/>
                <a:gd name="T20" fmla="*/ 32 w 104"/>
                <a:gd name="T21" fmla="*/ 7 h 101"/>
                <a:gd name="T22" fmla="*/ 32 w 104"/>
                <a:gd name="T23" fmla="*/ 35 h 101"/>
                <a:gd name="T24" fmla="*/ 25 w 104"/>
                <a:gd name="T25" fmla="*/ 46 h 101"/>
                <a:gd name="T26" fmla="*/ 19 w 104"/>
                <a:gd name="T27" fmla="*/ 54 h 101"/>
                <a:gd name="T28" fmla="*/ 4 w 104"/>
                <a:gd name="T29" fmla="*/ 79 h 101"/>
                <a:gd name="T30" fmla="*/ 3 w 104"/>
                <a:gd name="T31" fmla="*/ 80 h 101"/>
                <a:gd name="T32" fmla="*/ 3 w 104"/>
                <a:gd name="T33" fmla="*/ 96 h 101"/>
                <a:gd name="T34" fmla="*/ 12 w 104"/>
                <a:gd name="T35" fmla="*/ 101 h 101"/>
                <a:gd name="T36" fmla="*/ 93 w 104"/>
                <a:gd name="T37" fmla="*/ 101 h 101"/>
                <a:gd name="T38" fmla="*/ 93 w 104"/>
                <a:gd name="T39" fmla="*/ 101 h 101"/>
                <a:gd name="T40" fmla="*/ 101 w 104"/>
                <a:gd name="T41" fmla="*/ 96 h 101"/>
                <a:gd name="T42" fmla="*/ 101 w 104"/>
                <a:gd name="T43" fmla="*/ 80 h 101"/>
                <a:gd name="T44" fmla="*/ 96 w 104"/>
                <a:gd name="T45" fmla="*/ 93 h 101"/>
                <a:gd name="T46" fmla="*/ 93 w 104"/>
                <a:gd name="T47" fmla="*/ 95 h 101"/>
                <a:gd name="T48" fmla="*/ 12 w 104"/>
                <a:gd name="T49" fmla="*/ 95 h 101"/>
                <a:gd name="T50" fmla="*/ 8 w 104"/>
                <a:gd name="T51" fmla="*/ 93 h 101"/>
                <a:gd name="T52" fmla="*/ 8 w 104"/>
                <a:gd name="T53" fmla="*/ 83 h 101"/>
                <a:gd name="T54" fmla="*/ 9 w 104"/>
                <a:gd name="T55" fmla="*/ 82 h 101"/>
                <a:gd name="T56" fmla="*/ 23 w 104"/>
                <a:gd name="T57" fmla="*/ 58 h 101"/>
                <a:gd name="T58" fmla="*/ 29 w 104"/>
                <a:gd name="T59" fmla="*/ 49 h 101"/>
                <a:gd name="T60" fmla="*/ 37 w 104"/>
                <a:gd name="T61" fmla="*/ 35 h 101"/>
                <a:gd name="T62" fmla="*/ 37 w 104"/>
                <a:gd name="T63" fmla="*/ 9 h 101"/>
                <a:gd name="T64" fmla="*/ 67 w 104"/>
                <a:gd name="T65" fmla="*/ 9 h 101"/>
                <a:gd name="T66" fmla="*/ 67 w 104"/>
                <a:gd name="T67" fmla="*/ 35 h 101"/>
                <a:gd name="T68" fmla="*/ 75 w 104"/>
                <a:gd name="T69" fmla="*/ 49 h 101"/>
                <a:gd name="T70" fmla="*/ 81 w 104"/>
                <a:gd name="T71" fmla="*/ 58 h 101"/>
                <a:gd name="T72" fmla="*/ 96 w 104"/>
                <a:gd name="T73" fmla="*/ 82 h 101"/>
                <a:gd name="T74" fmla="*/ 96 w 104"/>
                <a:gd name="T75" fmla="*/ 83 h 101"/>
                <a:gd name="T76" fmla="*/ 96 w 104"/>
                <a:gd name="T77" fmla="*/ 9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4" h="101">
                  <a:moveTo>
                    <a:pt x="101" y="80"/>
                  </a:moveTo>
                  <a:cubicBezTo>
                    <a:pt x="101" y="79"/>
                    <a:pt x="101" y="79"/>
                    <a:pt x="101" y="79"/>
                  </a:cubicBezTo>
                  <a:cubicBezTo>
                    <a:pt x="98" y="74"/>
                    <a:pt x="92" y="64"/>
                    <a:pt x="86" y="54"/>
                  </a:cubicBezTo>
                  <a:cubicBezTo>
                    <a:pt x="84" y="51"/>
                    <a:pt x="82" y="48"/>
                    <a:pt x="80" y="46"/>
                  </a:cubicBezTo>
                  <a:cubicBezTo>
                    <a:pt x="77" y="42"/>
                    <a:pt x="73" y="37"/>
                    <a:pt x="73" y="35"/>
                  </a:cubicBezTo>
                  <a:cubicBezTo>
                    <a:pt x="73" y="28"/>
                    <a:pt x="73" y="12"/>
                    <a:pt x="73" y="7"/>
                  </a:cubicBezTo>
                  <a:cubicBezTo>
                    <a:pt x="77" y="7"/>
                    <a:pt x="77" y="7"/>
                    <a:pt x="77" y="7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12"/>
                    <a:pt x="31" y="28"/>
                    <a:pt x="32" y="35"/>
                  </a:cubicBezTo>
                  <a:cubicBezTo>
                    <a:pt x="32" y="37"/>
                    <a:pt x="28" y="42"/>
                    <a:pt x="25" y="46"/>
                  </a:cubicBezTo>
                  <a:cubicBezTo>
                    <a:pt x="23" y="48"/>
                    <a:pt x="21" y="51"/>
                    <a:pt x="19" y="54"/>
                  </a:cubicBezTo>
                  <a:cubicBezTo>
                    <a:pt x="12" y="64"/>
                    <a:pt x="6" y="74"/>
                    <a:pt x="4" y="79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0" y="85"/>
                    <a:pt x="0" y="91"/>
                    <a:pt x="3" y="96"/>
                  </a:cubicBezTo>
                  <a:cubicBezTo>
                    <a:pt x="5" y="99"/>
                    <a:pt x="8" y="101"/>
                    <a:pt x="12" y="101"/>
                  </a:cubicBezTo>
                  <a:cubicBezTo>
                    <a:pt x="93" y="101"/>
                    <a:pt x="93" y="101"/>
                    <a:pt x="93" y="101"/>
                  </a:cubicBezTo>
                  <a:cubicBezTo>
                    <a:pt x="93" y="101"/>
                    <a:pt x="93" y="101"/>
                    <a:pt x="93" y="101"/>
                  </a:cubicBezTo>
                  <a:cubicBezTo>
                    <a:pt x="96" y="101"/>
                    <a:pt x="99" y="99"/>
                    <a:pt x="101" y="96"/>
                  </a:cubicBezTo>
                  <a:cubicBezTo>
                    <a:pt x="104" y="91"/>
                    <a:pt x="104" y="85"/>
                    <a:pt x="101" y="80"/>
                  </a:cubicBezTo>
                  <a:close/>
                  <a:moveTo>
                    <a:pt x="96" y="93"/>
                  </a:moveTo>
                  <a:cubicBezTo>
                    <a:pt x="96" y="94"/>
                    <a:pt x="94" y="95"/>
                    <a:pt x="93" y="95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0" y="95"/>
                    <a:pt x="9" y="94"/>
                    <a:pt x="8" y="93"/>
                  </a:cubicBezTo>
                  <a:cubicBezTo>
                    <a:pt x="6" y="90"/>
                    <a:pt x="6" y="86"/>
                    <a:pt x="8" y="83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11" y="77"/>
                    <a:pt x="17" y="67"/>
                    <a:pt x="23" y="58"/>
                  </a:cubicBezTo>
                  <a:cubicBezTo>
                    <a:pt x="25" y="55"/>
                    <a:pt x="28" y="52"/>
                    <a:pt x="29" y="49"/>
                  </a:cubicBezTo>
                  <a:cubicBezTo>
                    <a:pt x="35" y="42"/>
                    <a:pt x="38" y="38"/>
                    <a:pt x="37" y="35"/>
                  </a:cubicBezTo>
                  <a:cubicBezTo>
                    <a:pt x="37" y="29"/>
                    <a:pt x="37" y="15"/>
                    <a:pt x="37" y="9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7" y="15"/>
                    <a:pt x="67" y="29"/>
                    <a:pt x="67" y="35"/>
                  </a:cubicBezTo>
                  <a:cubicBezTo>
                    <a:pt x="67" y="38"/>
                    <a:pt x="70" y="42"/>
                    <a:pt x="75" y="49"/>
                  </a:cubicBezTo>
                  <a:cubicBezTo>
                    <a:pt x="77" y="52"/>
                    <a:pt x="79" y="55"/>
                    <a:pt x="81" y="58"/>
                  </a:cubicBezTo>
                  <a:cubicBezTo>
                    <a:pt x="87" y="67"/>
                    <a:pt x="93" y="77"/>
                    <a:pt x="96" y="82"/>
                  </a:cubicBezTo>
                  <a:cubicBezTo>
                    <a:pt x="96" y="83"/>
                    <a:pt x="96" y="83"/>
                    <a:pt x="96" y="83"/>
                  </a:cubicBezTo>
                  <a:cubicBezTo>
                    <a:pt x="98" y="86"/>
                    <a:pt x="98" y="90"/>
                    <a:pt x="96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8"/>
            <p:cNvSpPr/>
            <p:nvPr/>
          </p:nvSpPr>
          <p:spPr bwMode="auto">
            <a:xfrm>
              <a:off x="3688" y="2055"/>
              <a:ext cx="113" cy="227"/>
            </a:xfrm>
            <a:custGeom>
              <a:avLst/>
              <a:gdLst>
                <a:gd name="T0" fmla="*/ 45 w 47"/>
                <a:gd name="T1" fmla="*/ 1 h 93"/>
                <a:gd name="T2" fmla="*/ 45 w 47"/>
                <a:gd name="T3" fmla="*/ 0 h 93"/>
                <a:gd name="T4" fmla="*/ 0 w 47"/>
                <a:gd name="T5" fmla="*/ 0 h 93"/>
                <a:gd name="T6" fmla="*/ 0 w 47"/>
                <a:gd name="T7" fmla="*/ 12 h 93"/>
                <a:gd name="T8" fmla="*/ 6 w 47"/>
                <a:gd name="T9" fmla="*/ 12 h 93"/>
                <a:gd name="T10" fmla="*/ 6 w 47"/>
                <a:gd name="T11" fmla="*/ 77 h 93"/>
                <a:gd name="T12" fmla="*/ 24 w 47"/>
                <a:gd name="T13" fmla="*/ 93 h 93"/>
                <a:gd name="T14" fmla="*/ 26 w 47"/>
                <a:gd name="T15" fmla="*/ 93 h 93"/>
                <a:gd name="T16" fmla="*/ 22 w 47"/>
                <a:gd name="T17" fmla="*/ 89 h 93"/>
                <a:gd name="T18" fmla="*/ 21 w 47"/>
                <a:gd name="T19" fmla="*/ 87 h 93"/>
                <a:gd name="T20" fmla="*/ 12 w 47"/>
                <a:gd name="T21" fmla="*/ 77 h 93"/>
                <a:gd name="T22" fmla="*/ 12 w 47"/>
                <a:gd name="T23" fmla="*/ 12 h 93"/>
                <a:gd name="T24" fmla="*/ 35 w 47"/>
                <a:gd name="T25" fmla="*/ 12 h 93"/>
                <a:gd name="T26" fmla="*/ 35 w 47"/>
                <a:gd name="T27" fmla="*/ 51 h 93"/>
                <a:gd name="T28" fmla="*/ 37 w 47"/>
                <a:gd name="T29" fmla="*/ 48 h 93"/>
                <a:gd name="T30" fmla="*/ 41 w 47"/>
                <a:gd name="T31" fmla="*/ 43 h 93"/>
                <a:gd name="T32" fmla="*/ 41 w 47"/>
                <a:gd name="T33" fmla="*/ 12 h 93"/>
                <a:gd name="T34" fmla="*/ 47 w 47"/>
                <a:gd name="T35" fmla="*/ 12 h 93"/>
                <a:gd name="T36" fmla="*/ 47 w 47"/>
                <a:gd name="T37" fmla="*/ 1 h 93"/>
                <a:gd name="T38" fmla="*/ 45 w 47"/>
                <a:gd name="T39" fmla="*/ 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7" h="93">
                  <a:moveTo>
                    <a:pt x="45" y="1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6" y="81"/>
                    <a:pt x="9" y="93"/>
                    <a:pt x="24" y="93"/>
                  </a:cubicBezTo>
                  <a:cubicBezTo>
                    <a:pt x="25" y="93"/>
                    <a:pt x="26" y="93"/>
                    <a:pt x="26" y="93"/>
                  </a:cubicBezTo>
                  <a:cubicBezTo>
                    <a:pt x="24" y="92"/>
                    <a:pt x="23" y="91"/>
                    <a:pt x="22" y="89"/>
                  </a:cubicBezTo>
                  <a:cubicBezTo>
                    <a:pt x="21" y="88"/>
                    <a:pt x="21" y="88"/>
                    <a:pt x="21" y="87"/>
                  </a:cubicBezTo>
                  <a:cubicBezTo>
                    <a:pt x="12" y="85"/>
                    <a:pt x="12" y="77"/>
                    <a:pt x="12" y="77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0"/>
                    <a:pt x="37" y="49"/>
                    <a:pt x="37" y="48"/>
                  </a:cubicBezTo>
                  <a:cubicBezTo>
                    <a:pt x="39" y="46"/>
                    <a:pt x="40" y="44"/>
                    <a:pt x="41" y="43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"/>
                    <a:pt x="47" y="1"/>
                    <a:pt x="47" y="1"/>
                  </a:cubicBezTo>
                  <a:lnTo>
                    <a:pt x="45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9"/>
            <p:cNvSpPr/>
            <p:nvPr/>
          </p:nvSpPr>
          <p:spPr bwMode="auto">
            <a:xfrm>
              <a:off x="3729" y="2162"/>
              <a:ext cx="31" cy="93"/>
            </a:xfrm>
            <a:custGeom>
              <a:avLst/>
              <a:gdLst>
                <a:gd name="T0" fmla="*/ 0 w 13"/>
                <a:gd name="T1" fmla="*/ 33 h 38"/>
                <a:gd name="T2" fmla="*/ 3 w 13"/>
                <a:gd name="T3" fmla="*/ 38 h 38"/>
                <a:gd name="T4" fmla="*/ 5 w 13"/>
                <a:gd name="T5" fmla="*/ 30 h 38"/>
                <a:gd name="T6" fmla="*/ 5 w 13"/>
                <a:gd name="T7" fmla="*/ 28 h 38"/>
                <a:gd name="T8" fmla="*/ 13 w 13"/>
                <a:gd name="T9" fmla="*/ 15 h 38"/>
                <a:gd name="T10" fmla="*/ 13 w 13"/>
                <a:gd name="T11" fmla="*/ 0 h 38"/>
                <a:gd name="T12" fmla="*/ 0 w 13"/>
                <a:gd name="T13" fmla="*/ 0 h 38"/>
                <a:gd name="T14" fmla="*/ 0 w 13"/>
                <a:gd name="T15" fmla="*/ 3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38">
                  <a:moveTo>
                    <a:pt x="0" y="33"/>
                  </a:moveTo>
                  <a:cubicBezTo>
                    <a:pt x="0" y="34"/>
                    <a:pt x="0" y="37"/>
                    <a:pt x="3" y="38"/>
                  </a:cubicBezTo>
                  <a:cubicBezTo>
                    <a:pt x="3" y="35"/>
                    <a:pt x="3" y="32"/>
                    <a:pt x="5" y="30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7" y="26"/>
                    <a:pt x="10" y="21"/>
                    <a:pt x="13" y="15"/>
                  </a:cubicBezTo>
                  <a:cubicBezTo>
                    <a:pt x="13" y="7"/>
                    <a:pt x="13" y="0"/>
                    <a:pt x="1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32"/>
                    <a:pt x="0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" name="Group 26"/>
          <p:cNvGrpSpPr>
            <a:grpSpLocks noChangeAspect="1"/>
          </p:cNvGrpSpPr>
          <p:nvPr/>
        </p:nvGrpSpPr>
        <p:grpSpPr bwMode="auto">
          <a:xfrm>
            <a:off x="1449210" y="4320293"/>
            <a:ext cx="333668" cy="432000"/>
            <a:chOff x="3726" y="2004"/>
            <a:chExt cx="604" cy="782"/>
          </a:xfrm>
          <a:solidFill>
            <a:schemeClr val="bg1"/>
          </a:solidFill>
        </p:grpSpPr>
        <p:sp>
          <p:nvSpPr>
            <p:cNvPr id="57" name="Freeform 27"/>
            <p:cNvSpPr/>
            <p:nvPr/>
          </p:nvSpPr>
          <p:spPr bwMode="auto">
            <a:xfrm>
              <a:off x="3817" y="2143"/>
              <a:ext cx="373" cy="213"/>
            </a:xfrm>
            <a:custGeom>
              <a:avLst/>
              <a:gdLst>
                <a:gd name="T0" fmla="*/ 35 w 61"/>
                <a:gd name="T1" fmla="*/ 5 h 35"/>
                <a:gd name="T2" fmla="*/ 4 w 61"/>
                <a:gd name="T3" fmla="*/ 3 h 35"/>
                <a:gd name="T4" fmla="*/ 0 w 61"/>
                <a:gd name="T5" fmla="*/ 15 h 35"/>
                <a:gd name="T6" fmla="*/ 29 w 61"/>
                <a:gd name="T7" fmla="*/ 22 h 35"/>
                <a:gd name="T8" fmla="*/ 56 w 61"/>
                <a:gd name="T9" fmla="*/ 35 h 35"/>
                <a:gd name="T10" fmla="*/ 61 w 61"/>
                <a:gd name="T11" fmla="*/ 22 h 35"/>
                <a:gd name="T12" fmla="*/ 35 w 61"/>
                <a:gd name="T13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35">
                  <a:moveTo>
                    <a:pt x="35" y="5"/>
                  </a:moveTo>
                  <a:cubicBezTo>
                    <a:pt x="20" y="0"/>
                    <a:pt x="4" y="3"/>
                    <a:pt x="4" y="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13" y="15"/>
                    <a:pt x="29" y="22"/>
                  </a:cubicBezTo>
                  <a:cubicBezTo>
                    <a:pt x="45" y="28"/>
                    <a:pt x="56" y="35"/>
                    <a:pt x="56" y="35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1" y="22"/>
                    <a:pt x="49" y="10"/>
                    <a:pt x="3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28"/>
            <p:cNvSpPr>
              <a:spLocks noEditPoints="1"/>
            </p:cNvSpPr>
            <p:nvPr/>
          </p:nvSpPr>
          <p:spPr bwMode="auto">
            <a:xfrm>
              <a:off x="3726" y="2004"/>
              <a:ext cx="604" cy="443"/>
            </a:xfrm>
            <a:custGeom>
              <a:avLst/>
              <a:gdLst>
                <a:gd name="T0" fmla="*/ 99 w 99"/>
                <a:gd name="T1" fmla="*/ 46 h 73"/>
                <a:gd name="T2" fmla="*/ 95 w 99"/>
                <a:gd name="T3" fmla="*/ 41 h 73"/>
                <a:gd name="T4" fmla="*/ 95 w 99"/>
                <a:gd name="T5" fmla="*/ 39 h 73"/>
                <a:gd name="T6" fmla="*/ 89 w 99"/>
                <a:gd name="T7" fmla="*/ 33 h 73"/>
                <a:gd name="T8" fmla="*/ 88 w 99"/>
                <a:gd name="T9" fmla="*/ 33 h 73"/>
                <a:gd name="T10" fmla="*/ 58 w 99"/>
                <a:gd name="T11" fmla="*/ 0 h 73"/>
                <a:gd name="T12" fmla="*/ 0 w 99"/>
                <a:gd name="T13" fmla="*/ 12 h 73"/>
                <a:gd name="T14" fmla="*/ 15 w 99"/>
                <a:gd name="T15" fmla="*/ 26 h 73"/>
                <a:gd name="T16" fmla="*/ 16 w 99"/>
                <a:gd name="T17" fmla="*/ 24 h 73"/>
                <a:gd name="T18" fmla="*/ 50 w 99"/>
                <a:gd name="T19" fmla="*/ 25 h 73"/>
                <a:gd name="T20" fmla="*/ 79 w 99"/>
                <a:gd name="T21" fmla="*/ 44 h 73"/>
                <a:gd name="T22" fmla="*/ 78 w 99"/>
                <a:gd name="T23" fmla="*/ 49 h 73"/>
                <a:gd name="T24" fmla="*/ 90 w 99"/>
                <a:gd name="T25" fmla="*/ 47 h 73"/>
                <a:gd name="T26" fmla="*/ 84 w 99"/>
                <a:gd name="T27" fmla="*/ 63 h 73"/>
                <a:gd name="T28" fmla="*/ 81 w 99"/>
                <a:gd name="T29" fmla="*/ 62 h 73"/>
                <a:gd name="T30" fmla="*/ 78 w 99"/>
                <a:gd name="T31" fmla="*/ 70 h 73"/>
                <a:gd name="T32" fmla="*/ 84 w 99"/>
                <a:gd name="T33" fmla="*/ 68 h 73"/>
                <a:gd name="T34" fmla="*/ 88 w 99"/>
                <a:gd name="T35" fmla="*/ 73 h 73"/>
                <a:gd name="T36" fmla="*/ 90 w 99"/>
                <a:gd name="T37" fmla="*/ 65 h 73"/>
                <a:gd name="T38" fmla="*/ 87 w 99"/>
                <a:gd name="T39" fmla="*/ 64 h 73"/>
                <a:gd name="T40" fmla="*/ 93 w 99"/>
                <a:gd name="T41" fmla="*/ 47 h 73"/>
                <a:gd name="T42" fmla="*/ 99 w 99"/>
                <a:gd name="T43" fmla="*/ 46 h 73"/>
                <a:gd name="T44" fmla="*/ 93 w 99"/>
                <a:gd name="T45" fmla="*/ 37 h 73"/>
                <a:gd name="T46" fmla="*/ 93 w 99"/>
                <a:gd name="T47" fmla="*/ 38 h 73"/>
                <a:gd name="T48" fmla="*/ 90 w 99"/>
                <a:gd name="T49" fmla="*/ 36 h 73"/>
                <a:gd name="T50" fmla="*/ 93 w 99"/>
                <a:gd name="T51" fmla="*/ 37 h 73"/>
                <a:gd name="T52" fmla="*/ 92 w 99"/>
                <a:gd name="T53" fmla="*/ 44 h 73"/>
                <a:gd name="T54" fmla="*/ 89 w 99"/>
                <a:gd name="T55" fmla="*/ 45 h 73"/>
                <a:gd name="T56" fmla="*/ 88 w 99"/>
                <a:gd name="T57" fmla="*/ 42 h 73"/>
                <a:gd name="T58" fmla="*/ 91 w 99"/>
                <a:gd name="T59" fmla="*/ 40 h 73"/>
                <a:gd name="T60" fmla="*/ 92 w 99"/>
                <a:gd name="T61" fmla="*/ 4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9" h="73">
                  <a:moveTo>
                    <a:pt x="99" y="46"/>
                  </a:moveTo>
                  <a:cubicBezTo>
                    <a:pt x="95" y="41"/>
                    <a:pt x="95" y="41"/>
                    <a:pt x="95" y="41"/>
                  </a:cubicBezTo>
                  <a:cubicBezTo>
                    <a:pt x="95" y="39"/>
                    <a:pt x="95" y="39"/>
                    <a:pt x="95" y="39"/>
                  </a:cubicBezTo>
                  <a:cubicBezTo>
                    <a:pt x="95" y="39"/>
                    <a:pt x="99" y="32"/>
                    <a:pt x="89" y="33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4"/>
                    <a:pt x="34" y="20"/>
                    <a:pt x="50" y="25"/>
                  </a:cubicBezTo>
                  <a:cubicBezTo>
                    <a:pt x="66" y="31"/>
                    <a:pt x="79" y="44"/>
                    <a:pt x="79" y="44"/>
                  </a:cubicBezTo>
                  <a:cubicBezTo>
                    <a:pt x="78" y="49"/>
                    <a:pt x="78" y="49"/>
                    <a:pt x="78" y="49"/>
                  </a:cubicBezTo>
                  <a:cubicBezTo>
                    <a:pt x="90" y="47"/>
                    <a:pt x="90" y="47"/>
                    <a:pt x="90" y="47"/>
                  </a:cubicBezTo>
                  <a:cubicBezTo>
                    <a:pt x="88" y="53"/>
                    <a:pt x="85" y="61"/>
                    <a:pt x="84" y="63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84" y="68"/>
                    <a:pt x="84" y="68"/>
                    <a:pt x="84" y="68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3" y="47"/>
                    <a:pt x="93" y="47"/>
                    <a:pt x="93" y="47"/>
                  </a:cubicBezTo>
                  <a:lnTo>
                    <a:pt x="99" y="46"/>
                  </a:lnTo>
                  <a:close/>
                  <a:moveTo>
                    <a:pt x="93" y="37"/>
                  </a:moveTo>
                  <a:cubicBezTo>
                    <a:pt x="93" y="37"/>
                    <a:pt x="93" y="38"/>
                    <a:pt x="93" y="38"/>
                  </a:cubicBezTo>
                  <a:cubicBezTo>
                    <a:pt x="90" y="36"/>
                    <a:pt x="90" y="36"/>
                    <a:pt x="90" y="36"/>
                  </a:cubicBezTo>
                  <a:cubicBezTo>
                    <a:pt x="92" y="35"/>
                    <a:pt x="94" y="35"/>
                    <a:pt x="93" y="37"/>
                  </a:cubicBezTo>
                  <a:close/>
                  <a:moveTo>
                    <a:pt x="92" y="44"/>
                  </a:moveTo>
                  <a:cubicBezTo>
                    <a:pt x="92" y="45"/>
                    <a:pt x="91" y="46"/>
                    <a:pt x="89" y="45"/>
                  </a:cubicBezTo>
                  <a:cubicBezTo>
                    <a:pt x="88" y="45"/>
                    <a:pt x="87" y="43"/>
                    <a:pt x="88" y="42"/>
                  </a:cubicBezTo>
                  <a:cubicBezTo>
                    <a:pt x="88" y="41"/>
                    <a:pt x="89" y="40"/>
                    <a:pt x="91" y="40"/>
                  </a:cubicBezTo>
                  <a:cubicBezTo>
                    <a:pt x="92" y="41"/>
                    <a:pt x="93" y="42"/>
                    <a:pt x="92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29"/>
            <p:cNvSpPr>
              <a:spLocks noEditPoints="1"/>
            </p:cNvSpPr>
            <p:nvPr/>
          </p:nvSpPr>
          <p:spPr bwMode="auto">
            <a:xfrm>
              <a:off x="3738" y="2240"/>
              <a:ext cx="415" cy="546"/>
            </a:xfrm>
            <a:custGeom>
              <a:avLst/>
              <a:gdLst>
                <a:gd name="T0" fmla="*/ 42 w 68"/>
                <a:gd name="T1" fmla="*/ 7 h 90"/>
                <a:gd name="T2" fmla="*/ 13 w 68"/>
                <a:gd name="T3" fmla="*/ 10 h 90"/>
                <a:gd name="T4" fmla="*/ 12 w 68"/>
                <a:gd name="T5" fmla="*/ 9 h 90"/>
                <a:gd name="T6" fmla="*/ 40 w 68"/>
                <a:gd name="T7" fmla="*/ 6 h 90"/>
                <a:gd name="T8" fmla="*/ 39 w 68"/>
                <a:gd name="T9" fmla="*/ 6 h 90"/>
                <a:gd name="T10" fmla="*/ 12 w 68"/>
                <a:gd name="T11" fmla="*/ 9 h 90"/>
                <a:gd name="T12" fmla="*/ 11 w 68"/>
                <a:gd name="T13" fmla="*/ 8 h 90"/>
                <a:gd name="T14" fmla="*/ 37 w 68"/>
                <a:gd name="T15" fmla="*/ 5 h 90"/>
                <a:gd name="T16" fmla="*/ 36 w 68"/>
                <a:gd name="T17" fmla="*/ 5 h 90"/>
                <a:gd name="T18" fmla="*/ 10 w 68"/>
                <a:gd name="T19" fmla="*/ 8 h 90"/>
                <a:gd name="T20" fmla="*/ 9 w 68"/>
                <a:gd name="T21" fmla="*/ 7 h 90"/>
                <a:gd name="T22" fmla="*/ 34 w 68"/>
                <a:gd name="T23" fmla="*/ 4 h 90"/>
                <a:gd name="T24" fmla="*/ 33 w 68"/>
                <a:gd name="T25" fmla="*/ 4 h 90"/>
                <a:gd name="T26" fmla="*/ 8 w 68"/>
                <a:gd name="T27" fmla="*/ 7 h 90"/>
                <a:gd name="T28" fmla="*/ 7 w 68"/>
                <a:gd name="T29" fmla="*/ 6 h 90"/>
                <a:gd name="T30" fmla="*/ 31 w 68"/>
                <a:gd name="T31" fmla="*/ 3 h 90"/>
                <a:gd name="T32" fmla="*/ 29 w 68"/>
                <a:gd name="T33" fmla="*/ 3 h 90"/>
                <a:gd name="T34" fmla="*/ 6 w 68"/>
                <a:gd name="T35" fmla="*/ 5 h 90"/>
                <a:gd name="T36" fmla="*/ 5 w 68"/>
                <a:gd name="T37" fmla="*/ 4 h 90"/>
                <a:gd name="T38" fmla="*/ 7 w 68"/>
                <a:gd name="T39" fmla="*/ 4 h 90"/>
                <a:gd name="T40" fmla="*/ 27 w 68"/>
                <a:gd name="T41" fmla="*/ 2 h 90"/>
                <a:gd name="T42" fmla="*/ 14 w 68"/>
                <a:gd name="T43" fmla="*/ 0 h 90"/>
                <a:gd name="T44" fmla="*/ 0 w 68"/>
                <a:gd name="T45" fmla="*/ 2 h 90"/>
                <a:gd name="T46" fmla="*/ 0 w 68"/>
                <a:gd name="T47" fmla="*/ 3 h 90"/>
                <a:gd name="T48" fmla="*/ 0 w 68"/>
                <a:gd name="T49" fmla="*/ 5 h 90"/>
                <a:gd name="T50" fmla="*/ 0 w 68"/>
                <a:gd name="T51" fmla="*/ 82 h 90"/>
                <a:gd name="T52" fmla="*/ 11 w 68"/>
                <a:gd name="T53" fmla="*/ 90 h 90"/>
                <a:gd name="T54" fmla="*/ 11 w 68"/>
                <a:gd name="T55" fmla="*/ 90 h 90"/>
                <a:gd name="T56" fmla="*/ 68 w 68"/>
                <a:gd name="T57" fmla="*/ 84 h 90"/>
                <a:gd name="T58" fmla="*/ 68 w 68"/>
                <a:gd name="T59" fmla="*/ 19 h 90"/>
                <a:gd name="T60" fmla="*/ 61 w 68"/>
                <a:gd name="T61" fmla="*/ 16 h 90"/>
                <a:gd name="T62" fmla="*/ 42 w 68"/>
                <a:gd name="T63" fmla="*/ 7 h 90"/>
                <a:gd name="T64" fmla="*/ 58 w 68"/>
                <a:gd name="T65" fmla="*/ 40 h 90"/>
                <a:gd name="T66" fmla="*/ 24 w 68"/>
                <a:gd name="T67" fmla="*/ 43 h 90"/>
                <a:gd name="T68" fmla="*/ 24 w 68"/>
                <a:gd name="T69" fmla="*/ 24 h 90"/>
                <a:gd name="T70" fmla="*/ 58 w 68"/>
                <a:gd name="T71" fmla="*/ 20 h 90"/>
                <a:gd name="T72" fmla="*/ 58 w 68"/>
                <a:gd name="T73" fmla="*/ 4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8" h="90">
                  <a:moveTo>
                    <a:pt x="42" y="7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6"/>
                    <a:pt x="39" y="6"/>
                    <a:pt x="39" y="6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6" y="5"/>
                    <a:pt x="36" y="5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4" y="4"/>
                    <a:pt x="33" y="4"/>
                    <a:pt x="33" y="4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0" y="3"/>
                    <a:pt x="30" y="3"/>
                    <a:pt x="29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2" y="1"/>
                    <a:pt x="17" y="0"/>
                    <a:pt x="1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68" y="84"/>
                    <a:pt x="68" y="84"/>
                    <a:pt x="68" y="84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65" y="18"/>
                    <a:pt x="63" y="17"/>
                    <a:pt x="61" y="16"/>
                  </a:cubicBezTo>
                  <a:cubicBezTo>
                    <a:pt x="53" y="12"/>
                    <a:pt x="49" y="10"/>
                    <a:pt x="42" y="7"/>
                  </a:cubicBezTo>
                  <a:close/>
                  <a:moveTo>
                    <a:pt x="58" y="40"/>
                  </a:moveTo>
                  <a:cubicBezTo>
                    <a:pt x="24" y="43"/>
                    <a:pt x="24" y="43"/>
                    <a:pt x="24" y="43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58" y="20"/>
                    <a:pt x="58" y="20"/>
                    <a:pt x="58" y="20"/>
                  </a:cubicBezTo>
                  <a:lnTo>
                    <a:pt x="5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0" name="Freeform 39"/>
          <p:cNvSpPr/>
          <p:nvPr/>
        </p:nvSpPr>
        <p:spPr bwMode="auto">
          <a:xfrm>
            <a:off x="1386509" y="5685388"/>
            <a:ext cx="432000" cy="432000"/>
          </a:xfrm>
          <a:custGeom>
            <a:avLst/>
            <a:gdLst>
              <a:gd name="T0" fmla="*/ 323 w 334"/>
              <a:gd name="T1" fmla="*/ 10 h 333"/>
              <a:gd name="T2" fmla="*/ 266 w 334"/>
              <a:gd name="T3" fmla="*/ 29 h 333"/>
              <a:gd name="T4" fmla="*/ 224 w 334"/>
              <a:gd name="T5" fmla="*/ 71 h 333"/>
              <a:gd name="T6" fmla="*/ 31 w 334"/>
              <a:gd name="T7" fmla="*/ 71 h 333"/>
              <a:gd name="T8" fmla="*/ 22 w 334"/>
              <a:gd name="T9" fmla="*/ 79 h 333"/>
              <a:gd name="T10" fmla="*/ 28 w 334"/>
              <a:gd name="T11" fmla="*/ 90 h 333"/>
              <a:gd name="T12" fmla="*/ 155 w 334"/>
              <a:gd name="T13" fmla="*/ 140 h 333"/>
              <a:gd name="T14" fmla="*/ 77 w 334"/>
              <a:gd name="T15" fmla="*/ 218 h 333"/>
              <a:gd name="T16" fmla="*/ 3 w 334"/>
              <a:gd name="T17" fmla="*/ 218 h 333"/>
              <a:gd name="T18" fmla="*/ 0 w 334"/>
              <a:gd name="T19" fmla="*/ 221 h 333"/>
              <a:gd name="T20" fmla="*/ 2 w 334"/>
              <a:gd name="T21" fmla="*/ 225 h 333"/>
              <a:gd name="T22" fmla="*/ 64 w 334"/>
              <a:gd name="T23" fmla="*/ 249 h 333"/>
              <a:gd name="T24" fmla="*/ 66 w 334"/>
              <a:gd name="T25" fmla="*/ 254 h 333"/>
              <a:gd name="T26" fmla="*/ 63 w 334"/>
              <a:gd name="T27" fmla="*/ 256 h 333"/>
              <a:gd name="T28" fmla="*/ 63 w 334"/>
              <a:gd name="T29" fmla="*/ 270 h 333"/>
              <a:gd name="T30" fmla="*/ 77 w 334"/>
              <a:gd name="T31" fmla="*/ 270 h 333"/>
              <a:gd name="T32" fmla="*/ 79 w 334"/>
              <a:gd name="T33" fmla="*/ 268 h 333"/>
              <a:gd name="T34" fmla="*/ 84 w 334"/>
              <a:gd name="T35" fmla="*/ 269 h 333"/>
              <a:gd name="T36" fmla="*/ 108 w 334"/>
              <a:gd name="T37" fmla="*/ 331 h 333"/>
              <a:gd name="T38" fmla="*/ 112 w 334"/>
              <a:gd name="T39" fmla="*/ 333 h 333"/>
              <a:gd name="T40" fmla="*/ 113 w 334"/>
              <a:gd name="T41" fmla="*/ 332 h 333"/>
              <a:gd name="T42" fmla="*/ 114 w 334"/>
              <a:gd name="T43" fmla="*/ 329 h 333"/>
              <a:gd name="T44" fmla="*/ 114 w 334"/>
              <a:gd name="T45" fmla="*/ 257 h 333"/>
              <a:gd name="T46" fmla="*/ 194 w 334"/>
              <a:gd name="T47" fmla="*/ 178 h 333"/>
              <a:gd name="T48" fmla="*/ 244 w 334"/>
              <a:gd name="T49" fmla="*/ 306 h 333"/>
              <a:gd name="T50" fmla="*/ 254 w 334"/>
              <a:gd name="T51" fmla="*/ 312 h 333"/>
              <a:gd name="T52" fmla="*/ 259 w 334"/>
              <a:gd name="T53" fmla="*/ 309 h 333"/>
              <a:gd name="T54" fmla="*/ 262 w 334"/>
              <a:gd name="T55" fmla="*/ 302 h 333"/>
              <a:gd name="T56" fmla="*/ 262 w 334"/>
              <a:gd name="T57" fmla="*/ 110 h 333"/>
              <a:gd name="T58" fmla="*/ 304 w 334"/>
              <a:gd name="T59" fmla="*/ 67 h 333"/>
              <a:gd name="T60" fmla="*/ 323 w 334"/>
              <a:gd name="T61" fmla="*/ 1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34" h="333">
                <a:moveTo>
                  <a:pt x="323" y="10"/>
                </a:moveTo>
                <a:cubicBezTo>
                  <a:pt x="312" y="0"/>
                  <a:pt x="277" y="19"/>
                  <a:pt x="266" y="29"/>
                </a:cubicBezTo>
                <a:cubicBezTo>
                  <a:pt x="224" y="71"/>
                  <a:pt x="224" y="71"/>
                  <a:pt x="224" y="71"/>
                </a:cubicBezTo>
                <a:cubicBezTo>
                  <a:pt x="31" y="71"/>
                  <a:pt x="31" y="71"/>
                  <a:pt x="31" y="71"/>
                </a:cubicBezTo>
                <a:cubicBezTo>
                  <a:pt x="27" y="71"/>
                  <a:pt x="23" y="75"/>
                  <a:pt x="22" y="79"/>
                </a:cubicBezTo>
                <a:cubicBezTo>
                  <a:pt x="21" y="84"/>
                  <a:pt x="23" y="88"/>
                  <a:pt x="28" y="90"/>
                </a:cubicBezTo>
                <a:cubicBezTo>
                  <a:pt x="155" y="140"/>
                  <a:pt x="155" y="140"/>
                  <a:pt x="155" y="140"/>
                </a:cubicBezTo>
                <a:cubicBezTo>
                  <a:pt x="77" y="218"/>
                  <a:pt x="77" y="218"/>
                  <a:pt x="77" y="218"/>
                </a:cubicBezTo>
                <a:cubicBezTo>
                  <a:pt x="3" y="218"/>
                  <a:pt x="3" y="218"/>
                  <a:pt x="3" y="218"/>
                </a:cubicBezTo>
                <a:cubicBezTo>
                  <a:pt x="2" y="218"/>
                  <a:pt x="0" y="219"/>
                  <a:pt x="0" y="221"/>
                </a:cubicBezTo>
                <a:cubicBezTo>
                  <a:pt x="0" y="222"/>
                  <a:pt x="0" y="224"/>
                  <a:pt x="2" y="225"/>
                </a:cubicBezTo>
                <a:cubicBezTo>
                  <a:pt x="64" y="249"/>
                  <a:pt x="64" y="249"/>
                  <a:pt x="64" y="249"/>
                </a:cubicBezTo>
                <a:cubicBezTo>
                  <a:pt x="64" y="251"/>
                  <a:pt x="65" y="252"/>
                  <a:pt x="66" y="254"/>
                </a:cubicBezTo>
                <a:cubicBezTo>
                  <a:pt x="63" y="256"/>
                  <a:pt x="63" y="256"/>
                  <a:pt x="63" y="256"/>
                </a:cubicBezTo>
                <a:cubicBezTo>
                  <a:pt x="59" y="260"/>
                  <a:pt x="59" y="267"/>
                  <a:pt x="63" y="270"/>
                </a:cubicBezTo>
                <a:cubicBezTo>
                  <a:pt x="67" y="274"/>
                  <a:pt x="73" y="274"/>
                  <a:pt x="77" y="270"/>
                </a:cubicBezTo>
                <a:cubicBezTo>
                  <a:pt x="79" y="268"/>
                  <a:pt x="79" y="268"/>
                  <a:pt x="79" y="268"/>
                </a:cubicBezTo>
                <a:cubicBezTo>
                  <a:pt x="81" y="268"/>
                  <a:pt x="83" y="269"/>
                  <a:pt x="84" y="269"/>
                </a:cubicBezTo>
                <a:cubicBezTo>
                  <a:pt x="108" y="331"/>
                  <a:pt x="108" y="331"/>
                  <a:pt x="108" y="331"/>
                </a:cubicBezTo>
                <a:cubicBezTo>
                  <a:pt x="109" y="332"/>
                  <a:pt x="110" y="333"/>
                  <a:pt x="112" y="333"/>
                </a:cubicBezTo>
                <a:cubicBezTo>
                  <a:pt x="112" y="333"/>
                  <a:pt x="113" y="332"/>
                  <a:pt x="113" y="332"/>
                </a:cubicBezTo>
                <a:cubicBezTo>
                  <a:pt x="114" y="331"/>
                  <a:pt x="114" y="330"/>
                  <a:pt x="114" y="329"/>
                </a:cubicBezTo>
                <a:cubicBezTo>
                  <a:pt x="114" y="257"/>
                  <a:pt x="114" y="257"/>
                  <a:pt x="114" y="257"/>
                </a:cubicBezTo>
                <a:cubicBezTo>
                  <a:pt x="194" y="178"/>
                  <a:pt x="194" y="178"/>
                  <a:pt x="194" y="178"/>
                </a:cubicBezTo>
                <a:cubicBezTo>
                  <a:pt x="244" y="306"/>
                  <a:pt x="244" y="306"/>
                  <a:pt x="244" y="306"/>
                </a:cubicBezTo>
                <a:cubicBezTo>
                  <a:pt x="245" y="310"/>
                  <a:pt x="250" y="312"/>
                  <a:pt x="254" y="312"/>
                </a:cubicBezTo>
                <a:cubicBezTo>
                  <a:pt x="256" y="311"/>
                  <a:pt x="258" y="310"/>
                  <a:pt x="259" y="309"/>
                </a:cubicBezTo>
                <a:cubicBezTo>
                  <a:pt x="261" y="307"/>
                  <a:pt x="262" y="305"/>
                  <a:pt x="262" y="302"/>
                </a:cubicBezTo>
                <a:cubicBezTo>
                  <a:pt x="262" y="110"/>
                  <a:pt x="262" y="110"/>
                  <a:pt x="262" y="110"/>
                </a:cubicBezTo>
                <a:cubicBezTo>
                  <a:pt x="304" y="67"/>
                  <a:pt x="304" y="67"/>
                  <a:pt x="304" y="67"/>
                </a:cubicBezTo>
                <a:cubicBezTo>
                  <a:pt x="315" y="57"/>
                  <a:pt x="334" y="21"/>
                  <a:pt x="323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" name="图片 2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6205" y="1786890"/>
            <a:ext cx="10058400" cy="4466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839788" y="2020047"/>
            <a:ext cx="10512425" cy="1408953"/>
          </a:xfrm>
        </p:spPr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  <p:sp>
        <p:nvSpPr>
          <p:cNvPr id="6" name="文本框 24"/>
          <p:cNvSpPr txBox="1"/>
          <p:nvPr/>
        </p:nvSpPr>
        <p:spPr>
          <a:xfrm>
            <a:off x="4829467" y="3711171"/>
            <a:ext cx="31726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>
                <a:solidFill>
                  <a:srgbClr val="EA4E34"/>
                </a:solidFill>
                <a:latin typeface="+mj-lt"/>
                <a:ea typeface="+mj-ea"/>
                <a:cs typeface="+mj-cs"/>
              </a:rPr>
              <a:t>联系人：朱明龙</a:t>
            </a:r>
            <a:endParaRPr kumimoji="1" lang="en-US" altLang="zh-CN" sz="1600" dirty="0">
              <a:solidFill>
                <a:srgbClr val="EA4E34"/>
              </a:solidFill>
              <a:latin typeface="+mj-lt"/>
              <a:ea typeface="+mj-ea"/>
              <a:cs typeface="+mj-cs"/>
            </a:endParaRPr>
          </a:p>
          <a:p>
            <a:r>
              <a:rPr kumimoji="1" lang="zh-CN" altLang="en-US" sz="1600" dirty="0" smtClean="0">
                <a:solidFill>
                  <a:srgbClr val="EA4E34"/>
                </a:solidFill>
                <a:latin typeface="+mj-lt"/>
                <a:ea typeface="+mj-ea"/>
                <a:cs typeface="+mj-cs"/>
              </a:rPr>
              <a:t>电　话：</a:t>
            </a:r>
            <a:r>
              <a:rPr kumimoji="1" lang="zh-CN" altLang="en-US" sz="1600" dirty="0" smtClean="0">
                <a:solidFill>
                  <a:srgbClr val="EA4E34"/>
                </a:solidFill>
              </a:rPr>
              <a:t> </a:t>
            </a:r>
            <a:r>
              <a:rPr kumimoji="1" lang="en-US" altLang="zh-CN" sz="1600" dirty="0" smtClean="0">
                <a:solidFill>
                  <a:srgbClr val="EA4E34"/>
                </a:solidFill>
              </a:rPr>
              <a:t>18994841968</a:t>
            </a:r>
            <a:endParaRPr kumimoji="1" lang="en-US" altLang="zh-CN" sz="1600" dirty="0" smtClean="0">
              <a:solidFill>
                <a:srgbClr val="EA4E34"/>
              </a:solidFill>
              <a:latin typeface="+mj-lt"/>
              <a:ea typeface="+mj-ea"/>
              <a:cs typeface="+mj-cs"/>
            </a:endParaRPr>
          </a:p>
          <a:p>
            <a:r>
              <a:rPr kumimoji="1" lang="zh-CN" altLang="en-US" sz="1600" dirty="0" smtClean="0">
                <a:solidFill>
                  <a:srgbClr val="EA4E34"/>
                </a:solidFill>
                <a:latin typeface="+mj-lt"/>
                <a:ea typeface="+mj-ea"/>
                <a:cs typeface="+mj-cs"/>
              </a:rPr>
              <a:t>邮　箱：</a:t>
            </a:r>
            <a:r>
              <a:rPr kumimoji="1" lang="zh-CN" altLang="en-US" sz="1600" dirty="0" smtClean="0">
                <a:solidFill>
                  <a:srgbClr val="EA4E34"/>
                </a:solidFill>
              </a:rPr>
              <a:t> </a:t>
            </a:r>
            <a:r>
              <a:rPr kumimoji="1" lang="en-US" altLang="zh-CN" sz="1600" dirty="0" smtClean="0">
                <a:solidFill>
                  <a:srgbClr val="EA4E34"/>
                </a:solidFill>
              </a:rPr>
              <a:t>2661205047@qq.com</a:t>
            </a:r>
            <a:endParaRPr kumimoji="1" lang="zh-CN" altLang="en-US" sz="1600" dirty="0">
              <a:solidFill>
                <a:srgbClr val="EA4E34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8493" y="122237"/>
            <a:ext cx="10515600" cy="1080000"/>
          </a:xfrm>
        </p:spPr>
        <p:txBody>
          <a:bodyPr/>
          <a:lstStyle/>
          <a:p>
            <a:r>
              <a:rPr kumimoji="1" lang="zh-CN" altLang="en-US" dirty="0" smtClean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项目简介</a:t>
            </a:r>
            <a:endParaRPr lang="zh-CN" altLang="en-US" dirty="0"/>
          </a:p>
        </p:txBody>
      </p:sp>
      <p:sp>
        <p:nvSpPr>
          <p:cNvPr id="31" name="内容占位符 2"/>
          <p:cNvSpPr txBox="1"/>
          <p:nvPr/>
        </p:nvSpPr>
        <p:spPr>
          <a:xfrm>
            <a:off x="555674" y="1720655"/>
            <a:ext cx="8229600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defRPr/>
            </a:pPr>
            <a:endParaRPr kumimoji="1" lang="zh-CN" altLang="en-US" sz="2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425498" y="1303896"/>
            <a:ext cx="9561590" cy="465512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Microsoft JhengHei (正文)"/>
              </a:rPr>
              <a:t>传统</a:t>
            </a:r>
            <a:r>
              <a:rPr lang="zh-CN" altLang="en-US" sz="1400" dirty="0">
                <a:latin typeface="Microsoft JhengHei (正文)"/>
              </a:rPr>
              <a:t>电销行业，为实现公司业绩最大化，只能增加更多的电销人员来实现目标。但是</a:t>
            </a:r>
            <a:r>
              <a:rPr lang="zh-CN" altLang="en-US" sz="1400" dirty="0" smtClean="0">
                <a:latin typeface="Microsoft JhengHei (正文)"/>
              </a:rPr>
              <a:t>，随着</a:t>
            </a:r>
            <a:r>
              <a:rPr lang="zh-CN" altLang="en-US" sz="1400" dirty="0">
                <a:latin typeface="Microsoft JhengHei (正文)"/>
              </a:rPr>
              <a:t>人员的增加，企业的成本也越来越高。为什么要这样说呢，我们来算一笔账就知道了。企业每招来一个员工，需要付出底薪</a:t>
            </a:r>
            <a:r>
              <a:rPr lang="en-US" altLang="zh-CN" sz="1400" dirty="0">
                <a:latin typeface="Microsoft JhengHei (正文)"/>
              </a:rPr>
              <a:t>+</a:t>
            </a:r>
            <a:r>
              <a:rPr lang="zh-CN" altLang="en-US" sz="1400" dirty="0">
                <a:latin typeface="Microsoft JhengHei (正文)"/>
              </a:rPr>
              <a:t>提成</a:t>
            </a:r>
            <a:r>
              <a:rPr lang="en-US" altLang="zh-CN" sz="1400" dirty="0">
                <a:latin typeface="Microsoft JhengHei (正文)"/>
              </a:rPr>
              <a:t>+</a:t>
            </a:r>
            <a:r>
              <a:rPr lang="zh-CN" altLang="en-US" sz="1400" dirty="0">
                <a:latin typeface="Microsoft JhengHei (正文)"/>
              </a:rPr>
              <a:t>补贴</a:t>
            </a:r>
            <a:r>
              <a:rPr lang="en-US" altLang="zh-CN" sz="1400" dirty="0">
                <a:latin typeface="Microsoft JhengHei (正文)"/>
              </a:rPr>
              <a:t>+</a:t>
            </a:r>
            <a:r>
              <a:rPr lang="zh-CN" altLang="en-US" sz="1400" dirty="0">
                <a:latin typeface="Microsoft JhengHei (正文)"/>
              </a:rPr>
              <a:t>管理</a:t>
            </a:r>
            <a:r>
              <a:rPr lang="en-US" altLang="zh-CN" sz="1400" dirty="0">
                <a:latin typeface="Microsoft JhengHei (正文)"/>
              </a:rPr>
              <a:t>+</a:t>
            </a:r>
            <a:r>
              <a:rPr lang="zh-CN" altLang="en-US" sz="1400" dirty="0">
                <a:latin typeface="Microsoft JhengHei (正文)"/>
              </a:rPr>
              <a:t>加班费</a:t>
            </a:r>
            <a:r>
              <a:rPr lang="en-US" altLang="zh-CN" sz="1400" dirty="0">
                <a:latin typeface="Microsoft JhengHei (正文)"/>
              </a:rPr>
              <a:t>+</a:t>
            </a:r>
            <a:r>
              <a:rPr lang="zh-CN" altLang="en-US" sz="1400" dirty="0">
                <a:latin typeface="Microsoft JhengHei (正文)"/>
              </a:rPr>
              <a:t>培训</a:t>
            </a:r>
            <a:r>
              <a:rPr lang="en-US" altLang="zh-CN" sz="1400" dirty="0">
                <a:latin typeface="Microsoft JhengHei (正文)"/>
              </a:rPr>
              <a:t>+</a:t>
            </a:r>
            <a:r>
              <a:rPr lang="zh-CN" altLang="en-US" sz="1400" dirty="0">
                <a:latin typeface="Microsoft JhengHei (正文)"/>
              </a:rPr>
              <a:t>电话费</a:t>
            </a:r>
            <a:r>
              <a:rPr lang="en-US" altLang="zh-CN" sz="1400" dirty="0">
                <a:latin typeface="Microsoft JhengHei (正文)"/>
              </a:rPr>
              <a:t>+</a:t>
            </a:r>
            <a:r>
              <a:rPr lang="zh-CN" altLang="en-US" sz="1400" dirty="0">
                <a:latin typeface="Microsoft JhengHei (正文)"/>
              </a:rPr>
              <a:t>办公耗材等，这意味着什么，相必大家都已经猜到了</a:t>
            </a:r>
            <a:r>
              <a:rPr lang="en-US" altLang="zh-CN" sz="1400" dirty="0">
                <a:latin typeface="Microsoft JhengHei (正文)"/>
              </a:rPr>
              <a:t>!</a:t>
            </a:r>
            <a:r>
              <a:rPr lang="zh-CN" altLang="en-US" sz="1400" dirty="0">
                <a:latin typeface="Microsoft JhengHei (正文)"/>
              </a:rPr>
              <a:t>这种传统粗放的商业模式严重制约着企业的发展</a:t>
            </a:r>
            <a:r>
              <a:rPr lang="zh-CN" altLang="en-US" sz="1400" dirty="0" smtClean="0">
                <a:latin typeface="Microsoft JhengHei (正文)"/>
              </a:rPr>
              <a:t>。</a:t>
            </a:r>
            <a:endParaRPr lang="en-US" altLang="zh-CN" sz="1400" dirty="0" smtClean="0">
              <a:latin typeface="Microsoft JhengHei (正文)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1400" dirty="0" smtClean="0">
              <a:latin typeface="Microsoft JhengHei (正文)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Microsoft JhengHei (正文)"/>
              </a:rPr>
              <a:t>智能语音外呼</a:t>
            </a:r>
            <a:r>
              <a:rPr lang="zh-CN" altLang="en-US" sz="1400" dirty="0" smtClean="0">
                <a:latin typeface="Microsoft JhengHei (正文)"/>
              </a:rPr>
              <a:t>系统也就是电话机器人，代替</a:t>
            </a:r>
            <a:r>
              <a:rPr lang="zh-CN" altLang="en-US" sz="1400" dirty="0">
                <a:latin typeface="Microsoft JhengHei (正文)"/>
              </a:rPr>
              <a:t>人工做一些客户筛选的工作，可以 自动外呼、语音识别、语意理解、智能语音对话、分析客户意向、记录通话内容等等。助力企业提升电话营销</a:t>
            </a:r>
            <a:r>
              <a:rPr lang="en-US" altLang="zh-CN" sz="1400" dirty="0">
                <a:latin typeface="Microsoft JhengHei (正文)"/>
              </a:rPr>
              <a:t>/</a:t>
            </a:r>
            <a:r>
              <a:rPr lang="zh-CN" altLang="en-US" sz="1400" dirty="0">
                <a:latin typeface="Microsoft JhengHei (正文)"/>
              </a:rPr>
              <a:t>服务效率</a:t>
            </a:r>
            <a:r>
              <a:rPr lang="zh-CN" altLang="en-US" sz="1400" dirty="0" smtClean="0">
                <a:latin typeface="Microsoft JhengHei (正文)"/>
              </a:rPr>
              <a:t>。</a:t>
            </a:r>
            <a:endParaRPr lang="en-US" altLang="zh-CN" sz="1400" dirty="0" smtClean="0">
              <a:latin typeface="Microsoft JhengHei (正文)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zh-CN" altLang="en-US" sz="1400" dirty="0">
              <a:latin typeface="Microsoft JhengHei (正文)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Microsoft JhengHei (正文)"/>
              </a:rPr>
              <a:t>电话机器人的出现，可以轻松帮助电销企业做好三件事：优化人力结构，降低成本</a:t>
            </a:r>
            <a:r>
              <a:rPr lang="en-US" altLang="zh-CN" sz="1400" dirty="0">
                <a:latin typeface="Microsoft JhengHei (正文)"/>
              </a:rPr>
              <a:t>;</a:t>
            </a:r>
            <a:r>
              <a:rPr lang="zh-CN" altLang="en-US" sz="1400" dirty="0">
                <a:latin typeface="Microsoft JhengHei (正文)"/>
              </a:rPr>
              <a:t>实现智能电销，超高速积累意向客户，促进交易单数提升</a:t>
            </a:r>
            <a:r>
              <a:rPr lang="en-US" altLang="zh-CN" sz="1400" dirty="0">
                <a:latin typeface="Microsoft JhengHei (正文)"/>
              </a:rPr>
              <a:t>;</a:t>
            </a:r>
            <a:r>
              <a:rPr lang="zh-CN" altLang="en-US" sz="1400" dirty="0">
                <a:latin typeface="Microsoft JhengHei (正文)"/>
              </a:rPr>
              <a:t>把员工从简单劳动中解放出来，真正向“销售精英”方向发展</a:t>
            </a:r>
            <a:r>
              <a:rPr lang="zh-CN" altLang="en-US" sz="1400" dirty="0" smtClean="0">
                <a:latin typeface="Microsoft JhengHei (正文)"/>
              </a:rPr>
              <a:t>。</a:t>
            </a:r>
            <a:endParaRPr lang="en-US" altLang="zh-CN" sz="1400" dirty="0" smtClean="0">
              <a:latin typeface="Microsoft JhengHei (正文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传统呼叫中心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4290" y="1557020"/>
            <a:ext cx="4504690" cy="28568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610" y="3021330"/>
            <a:ext cx="4977130" cy="35833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现代呼叫中心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1375" y="1628775"/>
            <a:ext cx="8773160" cy="50025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GSM</a:t>
            </a:r>
            <a:r>
              <a:rPr lang="zh-CN" altLang="en-US"/>
              <a:t>外接网关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00" y="1736090"/>
            <a:ext cx="6857365" cy="48856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使用场景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0400" y="1676400"/>
            <a:ext cx="8331200" cy="45516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目标客户</a:t>
            </a:r>
            <a:endParaRPr lang="zh-CN" altLang="en-US" dirty="0"/>
          </a:p>
        </p:txBody>
      </p:sp>
      <p:sp>
        <p:nvSpPr>
          <p:cNvPr id="5" name="椭圆 4"/>
          <p:cNvSpPr>
            <a:spLocks noChangeAspect="1"/>
          </p:cNvSpPr>
          <p:nvPr/>
        </p:nvSpPr>
        <p:spPr>
          <a:xfrm>
            <a:off x="4018343" y="2921166"/>
            <a:ext cx="1800000" cy="1800000"/>
          </a:xfrm>
          <a:prstGeom prst="ellipse">
            <a:avLst/>
          </a:prstGeom>
          <a:solidFill>
            <a:srgbClr val="FFB44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>
            <a:spLocks noChangeAspect="1"/>
          </p:cNvSpPr>
          <p:nvPr/>
        </p:nvSpPr>
        <p:spPr>
          <a:xfrm>
            <a:off x="2446528" y="2921166"/>
            <a:ext cx="1800000" cy="1800000"/>
          </a:xfrm>
          <a:prstGeom prst="ellipse">
            <a:avLst/>
          </a:prstGeom>
          <a:solidFill>
            <a:srgbClr val="FFB44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782110" y="3313333"/>
            <a:ext cx="11288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+mj-lt"/>
              </a:rPr>
              <a:t>KEY</a:t>
            </a:r>
            <a:endParaRPr lang="en-US" altLang="zh-CN" sz="2000" dirty="0" smtClean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+mj-lt"/>
              </a:rPr>
              <a:t>WORDS</a:t>
            </a:r>
            <a:endParaRPr lang="en-US" altLang="zh-CN" sz="2000" dirty="0" smtClean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+mj-lt"/>
              </a:rPr>
              <a:t>#2</a:t>
            </a:r>
            <a:endParaRPr lang="zh-CN" alt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57379" y="3313332"/>
            <a:ext cx="11288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+mj-lt"/>
              </a:rPr>
              <a:t>KEY</a:t>
            </a:r>
            <a:endParaRPr lang="en-US" altLang="zh-CN" sz="2000" dirty="0" smtClean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+mj-lt"/>
              </a:rPr>
              <a:t>WORDS</a:t>
            </a:r>
            <a:endParaRPr lang="en-US" altLang="zh-CN" sz="2000" dirty="0" smtClean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+mj-lt"/>
              </a:rPr>
              <a:t>#3</a:t>
            </a:r>
            <a:endParaRPr lang="zh-CN" alt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86487" y="1814513"/>
            <a:ext cx="537799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630" indent="-21463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j-ea"/>
                <a:ea typeface="+mj-ea"/>
              </a:rPr>
              <a:t>针对对象主要有如下几</a:t>
            </a:r>
            <a:r>
              <a:rPr lang="zh-CN" altLang="en-US" sz="1200" dirty="0" smtClean="0">
                <a:latin typeface="+mj-ea"/>
                <a:ea typeface="+mj-ea"/>
              </a:rPr>
              <a:t>个用户分类</a:t>
            </a:r>
            <a:endParaRPr lang="en-US" altLang="zh-CN" sz="1200" dirty="0" smtClean="0">
              <a:latin typeface="+mj-ea"/>
              <a:ea typeface="+mj-ea"/>
            </a:endParaRPr>
          </a:p>
          <a:p>
            <a:pPr algn="just">
              <a:lnSpc>
                <a:spcPct val="200000"/>
              </a:lnSpc>
            </a:pPr>
            <a:r>
              <a:rPr lang="en-US" altLang="zh-CN" sz="1200" dirty="0" smtClean="0">
                <a:latin typeface="+mj-ea"/>
                <a:ea typeface="+mj-ea"/>
              </a:rPr>
              <a:t>1</a:t>
            </a:r>
            <a:r>
              <a:rPr lang="zh-CN" altLang="en-US" sz="1200" dirty="0" smtClean="0">
                <a:latin typeface="+mj-ea"/>
                <a:ea typeface="+mj-ea"/>
              </a:rPr>
              <a:t>、客户回访类 ：</a:t>
            </a:r>
            <a:r>
              <a:rPr lang="en-US" altLang="zh-CN" sz="1200" dirty="0" smtClean="0">
                <a:latin typeface="+mj-ea"/>
                <a:ea typeface="+mj-ea"/>
              </a:rPr>
              <a:t>4S</a:t>
            </a:r>
            <a:r>
              <a:rPr lang="zh-CN" altLang="en-US" sz="1200" dirty="0" smtClean="0">
                <a:latin typeface="+mj-ea"/>
                <a:ea typeface="+mj-ea"/>
              </a:rPr>
              <a:t>店</a:t>
            </a:r>
            <a:r>
              <a:rPr lang="zh-CN" altLang="en-US" sz="1200" dirty="0">
                <a:latin typeface="+mj-ea"/>
                <a:ea typeface="+mj-ea"/>
              </a:rPr>
              <a:t>、会员到期提醒（美容院、健身房）、产品售后提醒（汽车保养、家电维修）、</a:t>
            </a:r>
            <a:r>
              <a:rPr lang="zh-CN" altLang="en-US" sz="1200" dirty="0" smtClean="0">
                <a:latin typeface="+mj-ea"/>
                <a:ea typeface="+mj-ea"/>
              </a:rPr>
              <a:t>下发通知</a:t>
            </a:r>
            <a:r>
              <a:rPr lang="zh-CN" altLang="en-US" sz="1200" dirty="0">
                <a:latin typeface="+mj-ea"/>
                <a:ea typeface="+mj-ea"/>
              </a:rPr>
              <a:t>（线下线上活动通知）、金融催收（信用卡到期提醒、分期付款到期提醒）、会议</a:t>
            </a:r>
            <a:r>
              <a:rPr lang="zh-CN" altLang="en-US" sz="1200" dirty="0" smtClean="0">
                <a:latin typeface="+mj-ea"/>
                <a:ea typeface="+mj-ea"/>
              </a:rPr>
              <a:t>邀约（</a:t>
            </a:r>
            <a:r>
              <a:rPr lang="zh-CN" altLang="en-US" sz="1200" dirty="0">
                <a:latin typeface="+mj-ea"/>
                <a:ea typeface="+mj-ea"/>
              </a:rPr>
              <a:t>会议培训）、淘宝邀评（天猫淘宝客户调研邀请评论</a:t>
            </a:r>
            <a:r>
              <a:rPr lang="zh-CN" altLang="en-US" sz="1200" dirty="0" smtClean="0">
                <a:latin typeface="+mj-ea"/>
                <a:ea typeface="+mj-ea"/>
              </a:rPr>
              <a:t>）</a:t>
            </a:r>
            <a:endParaRPr lang="en-US" altLang="zh-CN" sz="1200" dirty="0" smtClean="0">
              <a:latin typeface="+mj-ea"/>
              <a:ea typeface="+mj-ea"/>
            </a:endParaRPr>
          </a:p>
          <a:p>
            <a:pPr algn="just">
              <a:lnSpc>
                <a:spcPct val="200000"/>
              </a:lnSpc>
            </a:pPr>
            <a:endParaRPr lang="en-US" altLang="zh-CN" sz="1200" dirty="0" smtClean="0">
              <a:latin typeface="+mj-ea"/>
              <a:ea typeface="+mj-ea"/>
            </a:endParaRPr>
          </a:p>
          <a:p>
            <a:pPr algn="just">
              <a:lnSpc>
                <a:spcPct val="200000"/>
              </a:lnSpc>
            </a:pPr>
            <a:r>
              <a:rPr lang="en-US" altLang="zh-CN" sz="1200" dirty="0" smtClean="0">
                <a:latin typeface="+mj-ea"/>
                <a:ea typeface="+mj-ea"/>
              </a:rPr>
              <a:t>2</a:t>
            </a:r>
            <a:r>
              <a:rPr lang="zh-CN" altLang="en-US" sz="1200" dirty="0" smtClean="0">
                <a:latin typeface="+mj-ea"/>
                <a:ea typeface="+mj-ea"/>
              </a:rPr>
              <a:t>、</a:t>
            </a:r>
            <a:r>
              <a:rPr lang="zh-CN" altLang="en-US" sz="1200" b="1" dirty="0">
                <a:latin typeface="+mj-ea"/>
                <a:ea typeface="+mj-ea"/>
              </a:rPr>
              <a:t> </a:t>
            </a:r>
            <a:r>
              <a:rPr lang="zh-CN" altLang="en-US" sz="1200" dirty="0" smtClean="0">
                <a:latin typeface="+mj-ea"/>
                <a:ea typeface="+mj-ea"/>
              </a:rPr>
              <a:t>客服类 ：解决</a:t>
            </a:r>
            <a:r>
              <a:rPr lang="zh-CN" altLang="en-US" sz="1200" dirty="0">
                <a:latin typeface="+mj-ea"/>
                <a:ea typeface="+mj-ea"/>
              </a:rPr>
              <a:t>客户咨询</a:t>
            </a:r>
            <a:r>
              <a:rPr lang="zh-CN" altLang="en-US" sz="1200" dirty="0" smtClean="0">
                <a:latin typeface="+mj-ea"/>
                <a:ea typeface="+mj-ea"/>
              </a:rPr>
              <a:t>、预约</a:t>
            </a:r>
            <a:r>
              <a:rPr lang="zh-CN" altLang="en-US" sz="1200" dirty="0">
                <a:latin typeface="+mj-ea"/>
                <a:ea typeface="+mj-ea"/>
              </a:rPr>
              <a:t>服务</a:t>
            </a:r>
            <a:r>
              <a:rPr lang="zh-CN" altLang="en-US" sz="1200" dirty="0" smtClean="0">
                <a:latin typeface="+mj-ea"/>
                <a:ea typeface="+mj-ea"/>
              </a:rPr>
              <a:t>、办理</a:t>
            </a:r>
            <a:r>
              <a:rPr lang="zh-CN" altLang="en-US" sz="1200" dirty="0">
                <a:latin typeface="+mj-ea"/>
                <a:ea typeface="+mj-ea"/>
              </a:rPr>
              <a:t>业务</a:t>
            </a:r>
            <a:r>
              <a:rPr lang="zh-CN" altLang="en-US" sz="1200" dirty="0" smtClean="0">
                <a:latin typeface="+mj-ea"/>
                <a:ea typeface="+mj-ea"/>
              </a:rPr>
              <a:t>、查询</a:t>
            </a:r>
            <a:r>
              <a:rPr lang="zh-CN" altLang="en-US" sz="1200" dirty="0">
                <a:latin typeface="+mj-ea"/>
                <a:ea typeface="+mj-ea"/>
              </a:rPr>
              <a:t>天气</a:t>
            </a:r>
            <a:r>
              <a:rPr lang="zh-CN" altLang="en-US" sz="1200" dirty="0" smtClean="0">
                <a:latin typeface="+mj-ea"/>
                <a:ea typeface="+mj-ea"/>
              </a:rPr>
              <a:t>、交通</a:t>
            </a:r>
            <a:r>
              <a:rPr lang="zh-CN" altLang="en-US" sz="1200" dirty="0">
                <a:latin typeface="+mj-ea"/>
                <a:ea typeface="+mj-ea"/>
              </a:rPr>
              <a:t>等各种行业信息</a:t>
            </a:r>
            <a:r>
              <a:rPr lang="zh-CN" altLang="en-US" sz="1200" dirty="0" smtClean="0">
                <a:latin typeface="+mj-ea"/>
                <a:ea typeface="+mj-ea"/>
              </a:rPr>
              <a:t>，话费</a:t>
            </a:r>
            <a:r>
              <a:rPr lang="zh-CN" altLang="en-US" sz="1200" dirty="0">
                <a:latin typeface="+mj-ea"/>
                <a:ea typeface="+mj-ea"/>
              </a:rPr>
              <a:t>的</a:t>
            </a:r>
            <a:r>
              <a:rPr lang="zh-CN" altLang="en-US" sz="1200" dirty="0" smtClean="0">
                <a:latin typeface="+mj-ea"/>
                <a:ea typeface="+mj-ea"/>
              </a:rPr>
              <a:t>查询</a:t>
            </a:r>
            <a:endParaRPr lang="en-US" altLang="zh-CN" sz="1200" dirty="0" smtClean="0">
              <a:latin typeface="+mj-ea"/>
              <a:ea typeface="+mj-ea"/>
            </a:endParaRPr>
          </a:p>
          <a:p>
            <a:pPr algn="just">
              <a:lnSpc>
                <a:spcPct val="200000"/>
              </a:lnSpc>
            </a:pPr>
            <a:endParaRPr lang="en-US" altLang="zh-CN" sz="1200" dirty="0" smtClean="0">
              <a:latin typeface="+mj-ea"/>
              <a:ea typeface="+mj-ea"/>
            </a:endParaRPr>
          </a:p>
          <a:p>
            <a:pPr algn="just">
              <a:lnSpc>
                <a:spcPct val="200000"/>
              </a:lnSpc>
            </a:pPr>
            <a:r>
              <a:rPr lang="en-US" altLang="zh-CN" sz="1200" dirty="0" smtClean="0">
                <a:latin typeface="+mj-ea"/>
                <a:ea typeface="+mj-ea"/>
              </a:rPr>
              <a:t>3</a:t>
            </a:r>
            <a:r>
              <a:rPr lang="zh-CN" altLang="en-US" sz="1200" dirty="0" smtClean="0">
                <a:latin typeface="+mj-ea"/>
                <a:ea typeface="+mj-ea"/>
              </a:rPr>
              <a:t>、公共事业类：政府</a:t>
            </a:r>
            <a:r>
              <a:rPr lang="zh-CN" altLang="en-US" sz="1200" dirty="0">
                <a:latin typeface="+mj-ea"/>
                <a:ea typeface="+mj-ea"/>
              </a:rPr>
              <a:t>热线、银行保险</a:t>
            </a:r>
            <a:r>
              <a:rPr lang="zh-CN" altLang="en-US" sz="1200" dirty="0" smtClean="0">
                <a:latin typeface="+mj-ea"/>
                <a:ea typeface="+mj-ea"/>
              </a:rPr>
              <a:t>、电信</a:t>
            </a:r>
            <a:r>
              <a:rPr lang="zh-CN" altLang="en-US" sz="1200" dirty="0">
                <a:latin typeface="+mj-ea"/>
                <a:ea typeface="+mj-ea"/>
              </a:rPr>
              <a:t>服务</a:t>
            </a:r>
            <a:r>
              <a:rPr lang="zh-CN" altLang="en-US" sz="1200" dirty="0" smtClean="0">
                <a:latin typeface="+mj-ea"/>
                <a:ea typeface="+mj-ea"/>
              </a:rPr>
              <a:t>、公益</a:t>
            </a:r>
            <a:r>
              <a:rPr lang="zh-CN" altLang="en-US" sz="1200" dirty="0">
                <a:latin typeface="+mj-ea"/>
                <a:ea typeface="+mj-ea"/>
              </a:rPr>
              <a:t>服务、基础设施</a:t>
            </a:r>
            <a:r>
              <a:rPr lang="zh-CN" altLang="en-US" sz="1200" dirty="0" smtClean="0">
                <a:latin typeface="+mj-ea"/>
                <a:ea typeface="+mj-ea"/>
              </a:rPr>
              <a:t>服务和</a:t>
            </a:r>
            <a:r>
              <a:rPr lang="zh-CN" altLang="en-US" sz="1200" dirty="0">
                <a:latin typeface="+mj-ea"/>
                <a:ea typeface="+mj-ea"/>
              </a:rPr>
              <a:t>一些特殊服务，例如</a:t>
            </a:r>
            <a:r>
              <a:rPr lang="zh-CN" altLang="en-US" sz="1200" dirty="0" smtClean="0">
                <a:latin typeface="+mj-ea"/>
                <a:ea typeface="+mj-ea"/>
              </a:rPr>
              <a:t>：</a:t>
            </a:r>
            <a:r>
              <a:rPr lang="en-US" altLang="zh-CN" sz="1200" dirty="0" smtClean="0">
                <a:latin typeface="+mj-ea"/>
                <a:ea typeface="+mj-ea"/>
              </a:rPr>
              <a:t>12315</a:t>
            </a:r>
            <a:r>
              <a:rPr lang="zh-CN" altLang="en-US" sz="1200" dirty="0">
                <a:latin typeface="+mj-ea"/>
                <a:ea typeface="+mj-ea"/>
              </a:rPr>
              <a:t>，</a:t>
            </a:r>
            <a:r>
              <a:rPr lang="zh-CN" altLang="en-US" sz="1200" dirty="0" smtClean="0">
                <a:latin typeface="+mj-ea"/>
                <a:ea typeface="+mj-ea"/>
              </a:rPr>
              <a:t>消费者</a:t>
            </a:r>
            <a:r>
              <a:rPr lang="zh-CN" altLang="en-US" sz="1200" dirty="0">
                <a:latin typeface="+mj-ea"/>
                <a:ea typeface="+mj-ea"/>
              </a:rPr>
              <a:t>投诉举报专线电话</a:t>
            </a:r>
            <a:r>
              <a:rPr lang="zh-CN" altLang="en-US" sz="1200" dirty="0" smtClean="0">
                <a:latin typeface="+mj-ea"/>
                <a:ea typeface="+mj-ea"/>
              </a:rPr>
              <a:t>、</a:t>
            </a:r>
            <a:r>
              <a:rPr lang="en-US" altLang="zh-CN" sz="1200" dirty="0" smtClean="0">
                <a:latin typeface="+mj-ea"/>
                <a:ea typeface="+mj-ea"/>
              </a:rPr>
              <a:t>12306</a:t>
            </a:r>
            <a:r>
              <a:rPr lang="zh-CN" altLang="en-US" sz="1200" dirty="0" smtClean="0">
                <a:latin typeface="+mj-ea"/>
                <a:ea typeface="+mj-ea"/>
              </a:rPr>
              <a:t>电话</a:t>
            </a:r>
            <a:r>
              <a:rPr lang="zh-CN" altLang="en-US" sz="1200" dirty="0">
                <a:latin typeface="+mj-ea"/>
                <a:ea typeface="+mj-ea"/>
              </a:rPr>
              <a:t>订票、城建热线</a:t>
            </a:r>
            <a:r>
              <a:rPr lang="zh-CN" altLang="en-US" sz="1200" dirty="0" smtClean="0">
                <a:latin typeface="+mj-ea"/>
                <a:ea typeface="+mj-ea"/>
              </a:rPr>
              <a:t>、火警</a:t>
            </a:r>
            <a:r>
              <a:rPr lang="zh-CN" altLang="en-US" sz="1200" dirty="0">
                <a:latin typeface="+mj-ea"/>
                <a:ea typeface="+mj-ea"/>
              </a:rPr>
              <a:t>报警电话、公安报警电话等等</a:t>
            </a:r>
            <a:endParaRPr lang="zh-CN" altLang="en-US" sz="1200" dirty="0">
              <a:latin typeface="+mj-ea"/>
              <a:ea typeface="+mj-ea"/>
            </a:endParaRPr>
          </a:p>
          <a:p>
            <a:endParaRPr lang="zh-CN" altLang="en-US" dirty="0"/>
          </a:p>
          <a:p>
            <a:pPr marL="214630" indent="-21463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10" name="椭圆 9"/>
          <p:cNvSpPr>
            <a:spLocks noChangeAspect="1"/>
          </p:cNvSpPr>
          <p:nvPr/>
        </p:nvSpPr>
        <p:spPr>
          <a:xfrm>
            <a:off x="874713" y="2921166"/>
            <a:ext cx="1800000" cy="1800000"/>
          </a:xfrm>
          <a:prstGeom prst="ellipse">
            <a:avLst/>
          </a:prstGeom>
          <a:solidFill>
            <a:srgbClr val="EA4E34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139767" y="3313334"/>
            <a:ext cx="11288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+mj-lt"/>
              </a:rPr>
              <a:t>KEY</a:t>
            </a:r>
            <a:endParaRPr lang="en-US" altLang="zh-CN" sz="2000" dirty="0" smtClean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+mj-lt"/>
              </a:rPr>
              <a:t>WORDS</a:t>
            </a:r>
            <a:endParaRPr lang="en-US" altLang="zh-CN" sz="2000" dirty="0" smtClean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+mj-lt"/>
              </a:rPr>
              <a:t>#1</a:t>
            </a:r>
            <a:endParaRPr lang="zh-CN" altLang="en-US" sz="20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</a:t>
            </a:r>
            <a:r>
              <a:rPr lang="zh-CN" altLang="en-US" dirty="0"/>
              <a:t>功能</a:t>
            </a:r>
            <a:endParaRPr lang="zh-CN" altLang="en-US" dirty="0"/>
          </a:p>
        </p:txBody>
      </p:sp>
      <p:sp>
        <p:nvSpPr>
          <p:cNvPr id="3" name="泪滴形 2"/>
          <p:cNvSpPr>
            <a:spLocks noChangeAspect="1"/>
          </p:cNvSpPr>
          <p:nvPr/>
        </p:nvSpPr>
        <p:spPr>
          <a:xfrm rot="4250307">
            <a:off x="3021986" y="2409840"/>
            <a:ext cx="1324800" cy="1324800"/>
          </a:xfrm>
          <a:prstGeom prst="teardrop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b="1" dirty="0"/>
              <a:t>TTS</a:t>
            </a:r>
            <a:endParaRPr lang="en-US" altLang="zh-CN" b="1" dirty="0"/>
          </a:p>
          <a:p>
            <a:pPr algn="ctr"/>
            <a:endParaRPr lang="zh-CN" altLang="en-US" dirty="0"/>
          </a:p>
        </p:txBody>
      </p:sp>
      <p:sp>
        <p:nvSpPr>
          <p:cNvPr id="4" name="泪滴形 3"/>
          <p:cNvSpPr>
            <a:spLocks noChangeAspect="1"/>
          </p:cNvSpPr>
          <p:nvPr/>
        </p:nvSpPr>
        <p:spPr>
          <a:xfrm rot="8308851">
            <a:off x="4916213" y="1578288"/>
            <a:ext cx="1324800" cy="1324800"/>
          </a:xfrm>
          <a:prstGeom prst="teardrop">
            <a:avLst/>
          </a:prstGeom>
          <a:solidFill>
            <a:srgbClr val="EA4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r>
              <a:rPr lang="zh-CN" altLang="en-US" b="1" dirty="0">
                <a:effectLst/>
              </a:rPr>
              <a:t>语音识别</a:t>
            </a:r>
            <a:endParaRPr lang="zh-CN" altLang="en-US" b="1" dirty="0">
              <a:effectLst/>
            </a:endParaRPr>
          </a:p>
        </p:txBody>
      </p:sp>
      <p:sp>
        <p:nvSpPr>
          <p:cNvPr id="5" name="泪滴形 4"/>
          <p:cNvSpPr>
            <a:spLocks noChangeAspect="1"/>
          </p:cNvSpPr>
          <p:nvPr/>
        </p:nvSpPr>
        <p:spPr>
          <a:xfrm rot="18691661">
            <a:off x="4885036" y="5196634"/>
            <a:ext cx="1324800" cy="1324800"/>
          </a:xfrm>
          <a:prstGeom prst="teardrop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r>
              <a:rPr lang="zh-CN" altLang="en-US" b="1" dirty="0"/>
              <a:t>监控管理</a:t>
            </a:r>
            <a:endParaRPr lang="zh-CN" altLang="en-US" b="1" dirty="0"/>
          </a:p>
        </p:txBody>
      </p:sp>
      <p:sp>
        <p:nvSpPr>
          <p:cNvPr id="6" name="泪滴形 5"/>
          <p:cNvSpPr>
            <a:spLocks noChangeAspect="1"/>
          </p:cNvSpPr>
          <p:nvPr/>
        </p:nvSpPr>
        <p:spPr>
          <a:xfrm rot="12419586">
            <a:off x="6922281" y="2577526"/>
            <a:ext cx="1324800" cy="1324800"/>
          </a:xfrm>
          <a:prstGeom prst="teardrop">
            <a:avLst/>
          </a:prstGeom>
          <a:solidFill>
            <a:srgbClr val="FFB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r>
              <a:rPr lang="zh-CN" altLang="en-US" b="1" dirty="0"/>
              <a:t>互动学习</a:t>
            </a:r>
            <a:endParaRPr lang="zh-CN" altLang="en-US" b="1" dirty="0"/>
          </a:p>
        </p:txBody>
      </p:sp>
      <p:sp>
        <p:nvSpPr>
          <p:cNvPr id="7" name="泪滴形 6"/>
          <p:cNvSpPr>
            <a:spLocks noChangeAspect="1"/>
          </p:cNvSpPr>
          <p:nvPr/>
        </p:nvSpPr>
        <p:spPr>
          <a:xfrm rot="1063795">
            <a:off x="3124865" y="4070482"/>
            <a:ext cx="1324800" cy="1324800"/>
          </a:xfrm>
          <a:prstGeom prst="teardrop">
            <a:avLst/>
          </a:prstGeom>
          <a:solidFill>
            <a:srgbClr val="FFB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r>
              <a:rPr lang="zh-CN" altLang="en-US" b="1" dirty="0"/>
              <a:t>交互分析</a:t>
            </a:r>
            <a:endParaRPr lang="zh-CN" altLang="en-US" b="1" dirty="0"/>
          </a:p>
        </p:txBody>
      </p:sp>
      <p:cxnSp>
        <p:nvCxnSpPr>
          <p:cNvPr id="8" name="直接连接符 7"/>
          <p:cNvCxnSpPr>
            <a:stCxn id="12" idx="3"/>
          </p:cNvCxnSpPr>
          <p:nvPr/>
        </p:nvCxnSpPr>
        <p:spPr>
          <a:xfrm>
            <a:off x="2992713" y="2349034"/>
            <a:ext cx="360000" cy="723207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cxnSpLocks noChangeAspect="1"/>
          </p:cNvCxnSpPr>
          <p:nvPr/>
        </p:nvCxnSpPr>
        <p:spPr>
          <a:xfrm>
            <a:off x="7711671" y="4738116"/>
            <a:ext cx="720000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cxnSpLocks noChangeAspect="1"/>
          </p:cNvCxnSpPr>
          <p:nvPr/>
        </p:nvCxnSpPr>
        <p:spPr>
          <a:xfrm>
            <a:off x="6123687" y="1843088"/>
            <a:ext cx="720000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cxnSpLocks noChangeAspect="1"/>
          </p:cNvCxnSpPr>
          <p:nvPr/>
        </p:nvCxnSpPr>
        <p:spPr>
          <a:xfrm>
            <a:off x="8490176" y="3263763"/>
            <a:ext cx="720000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10723" y="1748869"/>
            <a:ext cx="2381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离线语音合成引擎，满足无网络环境下转语音需求，</a:t>
            </a:r>
            <a:r>
              <a:rPr lang="en-US" altLang="zh-CN" dirty="0"/>
              <a:t>SDK</a:t>
            </a:r>
            <a:r>
              <a:rPr lang="zh-CN" altLang="en-US" dirty="0"/>
              <a:t>轻巧方便，实时</a:t>
            </a:r>
            <a:r>
              <a:rPr lang="zh-CN" altLang="en-US" dirty="0" smtClean="0"/>
              <a:t>响应。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69268" y="3537787"/>
            <a:ext cx="2373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采用深度神经学算法和卷积神经网络算法，抗噪性强，一问多回都能高度理解。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475573" y="4553450"/>
            <a:ext cx="28932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通过提供多维度的管理报表和对关键运营指标的可视化管理，帮助各层级管理人员了解服务运营情况，获取全面的运营管理决策</a:t>
            </a:r>
            <a:r>
              <a:rPr lang="zh-CN" altLang="en-US" dirty="0" smtClean="0"/>
              <a:t>支持。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858564" y="1429096"/>
            <a:ext cx="2514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行业语音识别（</a:t>
            </a:r>
            <a:r>
              <a:rPr lang="en-US" altLang="zh-CN" dirty="0" err="1"/>
              <a:t>asr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客户长短句通话做到实时识别，平均响应时间</a:t>
            </a:r>
            <a:r>
              <a:rPr lang="en-US" altLang="zh-CN" dirty="0"/>
              <a:t>800</a:t>
            </a:r>
            <a:r>
              <a:rPr lang="zh-CN" altLang="en-US" dirty="0"/>
              <a:t>毫秒。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9372588" y="2935064"/>
            <a:ext cx="23708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采用</a:t>
            </a:r>
            <a:r>
              <a:rPr lang="en-US" altLang="zh-CN" dirty="0"/>
              <a:t>HMM</a:t>
            </a:r>
            <a:r>
              <a:rPr lang="zh-CN" altLang="en-US" dirty="0"/>
              <a:t>神经学算法能对领域不断优化，能不断自我学习，不断提高识别率。</a:t>
            </a:r>
            <a:endParaRPr lang="zh-CN" altLang="en-US" dirty="0"/>
          </a:p>
        </p:txBody>
      </p:sp>
      <p:cxnSp>
        <p:nvCxnSpPr>
          <p:cNvPr id="34" name="直接连接符 33"/>
          <p:cNvCxnSpPr>
            <a:stCxn id="13" idx="3"/>
          </p:cNvCxnSpPr>
          <p:nvPr/>
        </p:nvCxnSpPr>
        <p:spPr>
          <a:xfrm>
            <a:off x="2643035" y="4137952"/>
            <a:ext cx="622539" cy="415498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泪滴形 34"/>
          <p:cNvSpPr>
            <a:spLocks noChangeAspect="1"/>
          </p:cNvSpPr>
          <p:nvPr/>
        </p:nvSpPr>
        <p:spPr>
          <a:xfrm rot="15814919">
            <a:off x="6714192" y="4509016"/>
            <a:ext cx="1324800" cy="1324800"/>
          </a:xfrm>
          <a:prstGeom prst="teardrop">
            <a:avLst/>
          </a:prstGeom>
          <a:solidFill>
            <a:srgbClr val="EA4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r>
              <a:rPr lang="zh-CN" altLang="en-US" b="1" dirty="0"/>
              <a:t>数据挖掘</a:t>
            </a:r>
            <a:endParaRPr lang="zh-CN" altLang="en-US" b="1" dirty="0"/>
          </a:p>
        </p:txBody>
      </p:sp>
      <p:cxnSp>
        <p:nvCxnSpPr>
          <p:cNvPr id="36" name="直接连接符 35"/>
          <p:cNvCxnSpPr>
            <a:cxnSpLocks noChangeAspect="1"/>
            <a:stCxn id="38" idx="3"/>
          </p:cNvCxnSpPr>
          <p:nvPr/>
        </p:nvCxnSpPr>
        <p:spPr>
          <a:xfrm flipV="1">
            <a:off x="4415331" y="5668033"/>
            <a:ext cx="472178" cy="370448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14"/>
          <p:cNvSpPr txBox="1"/>
          <p:nvPr/>
        </p:nvSpPr>
        <p:spPr>
          <a:xfrm>
            <a:off x="1010630" y="5438316"/>
            <a:ext cx="3404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提供多维度的管理报表和对关键运营指标的可视化管理，帮助各层级管理人员了解服务运营情况，获取全面的运营管理决策支持。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icrosoft JhengHei">
      <a:majorFont>
        <a:latin typeface="Century Gothic"/>
        <a:ea typeface="Microsoft JhengHei"/>
        <a:cs typeface=""/>
      </a:majorFont>
      <a:minorFont>
        <a:latin typeface="Century Gothic"/>
        <a:ea typeface="Microsoft Jheng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2378</Words>
  <Application>WPS 演示</Application>
  <PresentationFormat>自定义</PresentationFormat>
  <Paragraphs>290</Paragraphs>
  <Slides>25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Arial</vt:lpstr>
      <vt:lpstr>宋体</vt:lpstr>
      <vt:lpstr>Wingdings</vt:lpstr>
      <vt:lpstr>华文细黑</vt:lpstr>
      <vt:lpstr>Microsoft JhengHei (正文)</vt:lpstr>
      <vt:lpstr>Microsoft JhengHei</vt:lpstr>
      <vt:lpstr>Century Gothic</vt:lpstr>
      <vt:lpstr>微软雅黑</vt:lpstr>
      <vt:lpstr>Arial Unicode MS</vt:lpstr>
      <vt:lpstr>Calibri</vt:lpstr>
      <vt:lpstr>Office 主题</vt:lpstr>
      <vt:lpstr>电话机器人</vt:lpstr>
      <vt:lpstr>目录</vt:lpstr>
      <vt:lpstr>项目简介</vt:lpstr>
      <vt:lpstr>传统呼叫中心</vt:lpstr>
      <vt:lpstr>现代呼叫中心</vt:lpstr>
      <vt:lpstr>GSM外接网关</vt:lpstr>
      <vt:lpstr>使用场景</vt:lpstr>
      <vt:lpstr>目标客户</vt:lpstr>
      <vt:lpstr>产品功能</vt:lpstr>
      <vt:lpstr>商业模式</vt:lpstr>
      <vt:lpstr>商业模式</vt:lpstr>
      <vt:lpstr>未来计划及预测</vt:lpstr>
      <vt:lpstr>市场规模</vt:lpstr>
      <vt:lpstr>市场规模</vt:lpstr>
      <vt:lpstr>竞争分析</vt:lpstr>
      <vt:lpstr>竞争分析</vt:lpstr>
      <vt:lpstr>竞争分析</vt:lpstr>
      <vt:lpstr>竞争分析</vt:lpstr>
      <vt:lpstr>团队</vt:lpstr>
      <vt:lpstr>注册/登陆</vt:lpstr>
      <vt:lpstr>注册/登陆</vt:lpstr>
      <vt:lpstr>通话记录</vt:lpstr>
      <vt:lpstr>通话记录</vt:lpstr>
      <vt:lpstr>话术营销</vt:lpstr>
      <vt:lpstr>THANKS</vt:lpstr>
    </vt:vector>
  </TitlesOfParts>
  <Company>创业邦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融资BP模板——创业邦logo版ZF 20160803</dc:title>
  <dc:creator>张凤</dc:creator>
  <dc:subject>融资BP模板——创业邦logo版ZF 20160803</dc:subject>
  <cp:lastModifiedBy>匆匆那年</cp:lastModifiedBy>
  <cp:revision>170</cp:revision>
  <dcterms:created xsi:type="dcterms:W3CDTF">2014-05-23T07:15:00Z</dcterms:created>
  <dcterms:modified xsi:type="dcterms:W3CDTF">2019-06-27T16:19:32Z</dcterms:modified>
  <cp:version>1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2052-11.1.0.8806</vt:lpwstr>
  </property>
</Properties>
</file>