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erriweather Light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Vidaloka"/>
      <p:regular r:id="rId44"/>
    </p:embeddedFont>
    <p:embeddedFont>
      <p:font typeface="Russo One"/>
      <p:regular r:id="rId45"/>
    </p:embeddedFont>
    <p:embeddedFont>
      <p:font typeface="Mako"/>
      <p:regular r:id="rId46"/>
    </p:embeddedFont>
    <p:embeddedFont>
      <p:font typeface="Crimson Text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D5F72F-CFC0-4341-A0E9-91F2FCBBB5A5}">
  <a:tblStyle styleId="{31D5F72F-CFC0-4341-A0E9-91F2FCBBB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Vidaloka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Mako-regular.fntdata"/><Relationship Id="rId45" Type="http://schemas.openxmlformats.org/officeDocument/2006/relationships/font" Target="fonts/Russo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rimsonText-bold.fntdata"/><Relationship Id="rId47" Type="http://schemas.openxmlformats.org/officeDocument/2006/relationships/font" Target="fonts/CrimsonText-regular.fntdata"/><Relationship Id="rId49" Type="http://schemas.openxmlformats.org/officeDocument/2006/relationships/font" Target="fonts/CrimsonTex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boldItalic.fntdata"/><Relationship Id="rId30" Type="http://schemas.openxmlformats.org/officeDocument/2006/relationships/font" Target="fonts/MerriweatherLight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erriweatherLight-regular.fntdata"/><Relationship Id="rId27" Type="http://schemas.openxmlformats.org/officeDocument/2006/relationships/slide" Target="slides/slide22.xml"/><Relationship Id="rId29" Type="http://schemas.openxmlformats.org/officeDocument/2006/relationships/font" Target="fonts/MerriweatherLight-bold.fntdata"/><Relationship Id="rId51" Type="http://schemas.openxmlformats.org/officeDocument/2006/relationships/font" Target="fonts/OpenSans-regular.fntdata"/><Relationship Id="rId50" Type="http://schemas.openxmlformats.org/officeDocument/2006/relationships/font" Target="fonts/CrimsonText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3ecdde031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3ecdde031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3ecdde031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3ecdde031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3ecdde0313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3ecdde0313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3ecdde0313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3ecdde0313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ecdde0313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ecdde0313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3ecdde031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3ecdde031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3ecdde0313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3ecdde0313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3ecdde031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3ecdde031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3ecdde0313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3ecdde0313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ecdde0313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ecdde0313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3ecdde0313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3ecdde031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3ecdde031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3ecdde031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3ecdde031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3ecdde031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ecdde0313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ecdde0313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3ecdde031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3ecdde031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0QS3G4BrATPi_OEm6nh8N9F_vGRrCuOLf4nfRgLgYqg/copy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ITSS Capstone Project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EcoBike - Group 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type="title"/>
          </p:nvPr>
        </p:nvSpPr>
        <p:spPr>
          <a:xfrm>
            <a:off x="1186975" y="2404875"/>
            <a:ext cx="6484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r>
              <a:rPr lang="en"/>
              <a:t> Consideration</a:t>
            </a:r>
            <a:endParaRPr/>
          </a:p>
        </p:txBody>
      </p:sp>
      <p:sp>
        <p:nvSpPr>
          <p:cNvPr id="532" name="Google Shape;532;p63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>
            <p:ph type="title"/>
          </p:nvPr>
        </p:nvSpPr>
        <p:spPr>
          <a:xfrm>
            <a:off x="1877475" y="445025"/>
            <a:ext cx="64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SOLID Principle Possible Violations</a:t>
            </a:r>
            <a:endParaRPr/>
          </a:p>
        </p:txBody>
      </p:sp>
      <p:sp>
        <p:nvSpPr>
          <p:cNvPr id="538" name="Google Shape;538;p64"/>
          <p:cNvSpPr txBox="1"/>
          <p:nvPr>
            <p:ph type="title"/>
          </p:nvPr>
        </p:nvSpPr>
        <p:spPr>
          <a:xfrm>
            <a:off x="3742850" y="1549881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Open-Close Principle</a:t>
            </a:r>
            <a:endParaRPr/>
          </a:p>
        </p:txBody>
      </p:sp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742850" y="2523569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design for </a:t>
            </a:r>
            <a:r>
              <a:rPr b="1" lang="en"/>
              <a:t>bike </a:t>
            </a:r>
            <a:r>
              <a:rPr lang="en"/>
              <a:t>and </a:t>
            </a:r>
            <a:r>
              <a:rPr b="1" lang="en"/>
              <a:t>pricing </a:t>
            </a:r>
            <a:r>
              <a:rPr lang="en"/>
              <a:t>class may lead to class modification when new feature introduced</a:t>
            </a:r>
            <a:endParaRPr/>
          </a:p>
        </p:txBody>
      </p:sp>
      <p:pic>
        <p:nvPicPr>
          <p:cNvPr id="540" name="Google Shape;5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1425738"/>
            <a:ext cx="3438050" cy="229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/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Bike and Pricing OCV</a:t>
            </a:r>
            <a:endParaRPr/>
          </a:p>
        </p:txBody>
      </p:sp>
      <p:sp>
        <p:nvSpPr>
          <p:cNvPr id="546" name="Google Shape;546;p6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547" name="Google Shape;547;p65"/>
          <p:cNvSpPr txBox="1"/>
          <p:nvPr>
            <p:ph idx="2" type="subTitle"/>
          </p:nvPr>
        </p:nvSpPr>
        <p:spPr>
          <a:xfrm>
            <a:off x="5038975" y="2961200"/>
            <a:ext cx="33804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 type of pricing with new feature may lead to need of updating the Pricing class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</a:t>
            </a:r>
            <a:endParaRPr/>
          </a:p>
        </p:txBody>
      </p:sp>
      <p:sp>
        <p:nvSpPr>
          <p:cNvPr id="549" name="Google Shape;549;p65"/>
          <p:cNvSpPr txBox="1"/>
          <p:nvPr>
            <p:ph idx="4" type="subTitle"/>
          </p:nvPr>
        </p:nvSpPr>
        <p:spPr>
          <a:xfrm>
            <a:off x="926150" y="2961200"/>
            <a:ext cx="32532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type of bike with new feature may lead to need of updating the Bike class</a:t>
            </a:r>
            <a:endParaRPr/>
          </a:p>
        </p:txBody>
      </p:sp>
      <p:grpSp>
        <p:nvGrpSpPr>
          <p:cNvPr id="550" name="Google Shape;550;p65"/>
          <p:cNvGrpSpPr/>
          <p:nvPr/>
        </p:nvGrpSpPr>
        <p:grpSpPr>
          <a:xfrm>
            <a:off x="2738010" y="2092918"/>
            <a:ext cx="396433" cy="393649"/>
            <a:chOff x="-63250675" y="3744075"/>
            <a:chExt cx="320350" cy="318100"/>
          </a:xfrm>
        </p:grpSpPr>
        <p:sp>
          <p:nvSpPr>
            <p:cNvPr id="551" name="Google Shape;551;p65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65"/>
          <p:cNvGrpSpPr/>
          <p:nvPr/>
        </p:nvGrpSpPr>
        <p:grpSpPr>
          <a:xfrm>
            <a:off x="6140670" y="2093327"/>
            <a:ext cx="282707" cy="392844"/>
            <a:chOff x="-64001300" y="4093650"/>
            <a:chExt cx="228450" cy="317450"/>
          </a:xfrm>
        </p:grpSpPr>
        <p:sp>
          <p:nvSpPr>
            <p:cNvPr id="555" name="Google Shape;555;p65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Cohesion and Coupling</a:t>
            </a:r>
            <a:endParaRPr/>
          </a:p>
        </p:txBody>
      </p:sp>
      <p:sp>
        <p:nvSpPr>
          <p:cNvPr id="564" name="Google Shape;564;p66"/>
          <p:cNvSpPr txBox="1"/>
          <p:nvPr/>
        </p:nvSpPr>
        <p:spPr>
          <a:xfrm>
            <a:off x="812132" y="1963525"/>
            <a:ext cx="2999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 closely the responsibilities of a module or class are related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66"/>
          <p:cNvSpPr txBox="1"/>
          <p:nvPr/>
        </p:nvSpPr>
        <p:spPr>
          <a:xfrm>
            <a:off x="851325" y="1408103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Cohesion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66" name="Google Shape;566;p66"/>
          <p:cNvSpPr txBox="1"/>
          <p:nvPr/>
        </p:nvSpPr>
        <p:spPr>
          <a:xfrm>
            <a:off x="851333" y="3787900"/>
            <a:ext cx="3202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 closely one module or class is connected to another. It's about minimizing dependencies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6"/>
          <p:cNvSpPr txBox="1"/>
          <p:nvPr/>
        </p:nvSpPr>
        <p:spPr>
          <a:xfrm>
            <a:off x="948475" y="3268348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Coupling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68" name="Google Shape;568;p66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9592" r="31193" t="0"/>
          <a:stretch/>
        </p:blipFill>
        <p:spPr>
          <a:xfrm>
            <a:off x="5149300" y="1096275"/>
            <a:ext cx="2581074" cy="26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6"/>
          <p:cNvSpPr txBox="1"/>
          <p:nvPr/>
        </p:nvSpPr>
        <p:spPr>
          <a:xfrm>
            <a:off x="4935800" y="3909250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70" name="Google Shape;570;p66"/>
          <p:cNvSpPr txBox="1"/>
          <p:nvPr/>
        </p:nvSpPr>
        <p:spPr>
          <a:xfrm>
            <a:off x="6590800" y="3830700"/>
            <a:ext cx="1425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Coupling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71" name="Google Shape;571;p66"/>
          <p:cNvSpPr txBox="1"/>
          <p:nvPr/>
        </p:nvSpPr>
        <p:spPr>
          <a:xfrm>
            <a:off x="4725050" y="3869975"/>
            <a:ext cx="217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Communicational Cohesion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Cohesion and Coupling</a:t>
            </a:r>
            <a:endParaRPr/>
          </a:p>
        </p:txBody>
      </p:sp>
      <p:sp>
        <p:nvSpPr>
          <p:cNvPr id="577" name="Google Shape;577;p67"/>
          <p:cNvSpPr/>
          <p:nvPr/>
        </p:nvSpPr>
        <p:spPr>
          <a:xfrm>
            <a:off x="3206685" y="1545950"/>
            <a:ext cx="5336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module operates on related data or communicates with other parts of the system.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67"/>
          <p:cNvSpPr txBox="1"/>
          <p:nvPr/>
        </p:nvSpPr>
        <p:spPr>
          <a:xfrm>
            <a:off x="325518" y="2007100"/>
            <a:ext cx="2936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Communicational Cohesion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79" name="Google Shape;579;p67"/>
          <p:cNvSpPr txBox="1"/>
          <p:nvPr/>
        </p:nvSpPr>
        <p:spPr>
          <a:xfrm>
            <a:off x="325518" y="3304000"/>
            <a:ext cx="3027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Coupling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80" name="Google Shape;580;p67"/>
          <p:cNvSpPr/>
          <p:nvPr/>
        </p:nvSpPr>
        <p:spPr>
          <a:xfrm>
            <a:off x="3206685" y="2944600"/>
            <a:ext cx="5336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module operates on related data or communicates with other parts of the system.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8"/>
          <p:cNvSpPr txBox="1"/>
          <p:nvPr>
            <p:ph type="title"/>
          </p:nvPr>
        </p:nvSpPr>
        <p:spPr>
          <a:xfrm>
            <a:off x="3551225" y="2317475"/>
            <a:ext cx="2267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86" name="Google Shape;586;p68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8" y="304200"/>
            <a:ext cx="8098426" cy="46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63" y="200650"/>
            <a:ext cx="844948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63" y="210300"/>
            <a:ext cx="844948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8" y="152400"/>
            <a:ext cx="84738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2327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479" name="Google Shape;479;p55"/>
          <p:cNvGraphicFramePr/>
          <p:nvPr/>
        </p:nvGraphicFramePr>
        <p:xfrm>
          <a:off x="1027400" y="7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{31D5F72F-CFC0-4341-A0E9-91F2FCBBB5A5}</a:tableStyleId>
              </a:tblPr>
              <a:tblGrid>
                <a:gridCol w="1772300"/>
                <a:gridCol w="1140950"/>
                <a:gridCol w="2880975"/>
                <a:gridCol w="1294975"/>
              </a:tblGrid>
              <a:tr h="5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Member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Student 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Task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Contribution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11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Pham Tuan Long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20205161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leader, overall usecases, assigning task, handle “Return bike” and its related usecase (Payment, refund), implement frontend. Take part in making documentations.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1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Dang Trong Luat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20205187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Handle administration (pricing change, dock &amp; bike management) , implement backend, design database.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Take part in making documentations.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Dang Hoang Long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20200357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Preparing SRS documentation, handle basic view usecase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Duong Duy Manh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20205162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Preparing SDD documentation, handle Bike rental and Deposit usecase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5" y="152400"/>
            <a:ext cx="84267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63" y="199587"/>
            <a:ext cx="8301074" cy="47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/>
          <p:nvPr>
            <p:ph type="title"/>
          </p:nvPr>
        </p:nvSpPr>
        <p:spPr>
          <a:xfrm>
            <a:off x="1367600" y="1675825"/>
            <a:ext cx="65937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5" name="Google Shape;485;p56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6" name="Google Shape;486;p56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87" name="Google Shape;487;p56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88" name="Google Shape;488;p56"/>
          <p:cNvSpPr txBox="1"/>
          <p:nvPr>
            <p:ph idx="7" type="subTitle"/>
          </p:nvPr>
        </p:nvSpPr>
        <p:spPr>
          <a:xfrm>
            <a:off x="1336750" y="3723950"/>
            <a:ext cx="32952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</a:t>
            </a:r>
            <a:endParaRPr/>
          </a:p>
        </p:txBody>
      </p:sp>
      <p:sp>
        <p:nvSpPr>
          <p:cNvPr id="489" name="Google Shape;489;p56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56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56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2" name="Google Shape;492;p56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8" name="Google Shape;498;p57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/>
          <p:nvPr>
            <p:ph type="title"/>
          </p:nvPr>
        </p:nvSpPr>
        <p:spPr>
          <a:xfrm>
            <a:off x="6542475" y="1541250"/>
            <a:ext cx="27024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Typical Interaction Diagram</a:t>
            </a:r>
            <a:endParaRPr/>
          </a:p>
        </p:txBody>
      </p:sp>
      <p:pic>
        <p:nvPicPr>
          <p:cNvPr id="504" name="Google Shape;504;p58"/>
          <p:cNvPicPr preferRelativeResize="0"/>
          <p:nvPr/>
        </p:nvPicPr>
        <p:blipFill rotWithShape="1">
          <a:blip r:embed="rId3">
            <a:alphaModFix/>
          </a:blip>
          <a:srcRect b="43110" l="0" r="0" t="0"/>
          <a:stretch/>
        </p:blipFill>
        <p:spPr>
          <a:xfrm>
            <a:off x="96500" y="316450"/>
            <a:ext cx="5963748" cy="439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 txBox="1"/>
          <p:nvPr>
            <p:ph type="title"/>
          </p:nvPr>
        </p:nvSpPr>
        <p:spPr>
          <a:xfrm>
            <a:off x="2464950" y="2385575"/>
            <a:ext cx="45120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510" name="Google Shape;510;p59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25" y="675525"/>
            <a:ext cx="5888550" cy="39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8" y="973662"/>
            <a:ext cx="3907675" cy="32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150" y="1416575"/>
            <a:ext cx="4844074" cy="23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3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