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</p:sldIdLst>
  <p:sldSz cx="28803600" cy="44623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055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F40D3-A4B9-4793-9A6C-589E721D44EA}" v="24" dt="2025-03-10T15:13:46.7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877" y="-3691"/>
      </p:cViewPr>
      <p:guideLst>
        <p:guide orient="horz" pos="14055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270" y="7302894"/>
            <a:ext cx="24483060" cy="15535428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450" y="23437428"/>
            <a:ext cx="21602700" cy="1077356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2578" y="2375764"/>
            <a:ext cx="6210776" cy="3781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249" y="2375764"/>
            <a:ext cx="18272284" cy="3781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247" y="11124784"/>
            <a:ext cx="24843105" cy="18561941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247" y="29862329"/>
            <a:ext cx="24843105" cy="9761286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/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248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1823" y="11878818"/>
            <a:ext cx="12241530" cy="28312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0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375773"/>
            <a:ext cx="24843105" cy="862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4002" y="10938845"/>
            <a:ext cx="12185271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4002" y="16299804"/>
            <a:ext cx="12185271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1824" y="10938845"/>
            <a:ext cx="12245282" cy="5360959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1824" y="16299804"/>
            <a:ext cx="12245282" cy="23974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8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0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281" y="6424901"/>
            <a:ext cx="14581823" cy="31711279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5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999" y="2974869"/>
            <a:ext cx="9289911" cy="10412042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5281" y="6424901"/>
            <a:ext cx="14581823" cy="31711279"/>
          </a:xfrm>
        </p:spPr>
        <p:txBody>
          <a:bodyPr anchor="t"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999" y="13386912"/>
            <a:ext cx="9289911" cy="24800909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248" y="2375773"/>
            <a:ext cx="24843105" cy="862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248" y="11878818"/>
            <a:ext cx="24843105" cy="283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248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11AC-980B-485A-851E-DBD0B8F4CBA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1193" y="41358955"/>
            <a:ext cx="9721215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2543" y="41358955"/>
            <a:ext cx="6480810" cy="23757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BFA2-7CEB-4D76-9663-917F13DE4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E4F7B-BDBB-AF4A-B4AD-63280788DEC9}"/>
              </a:ext>
            </a:extLst>
          </p:cNvPr>
          <p:cNvSpPr txBox="1">
            <a:spLocks/>
          </p:cNvSpPr>
          <p:nvPr/>
        </p:nvSpPr>
        <p:spPr>
          <a:xfrm>
            <a:off x="1439865" y="6818349"/>
            <a:ext cx="25923875" cy="1300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28803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/>
              <a:t>Hệ</a:t>
            </a:r>
            <a:r>
              <a:rPr lang="en-US" sz="6600" b="1" dirty="0"/>
              <a:t> </a:t>
            </a:r>
            <a:r>
              <a:rPr lang="en-US" sz="6600" b="1" dirty="0" err="1"/>
              <a:t>Thống</a:t>
            </a:r>
            <a:r>
              <a:rPr lang="en-US" sz="6600" b="1" dirty="0"/>
              <a:t> </a:t>
            </a:r>
            <a:r>
              <a:rPr lang="en-US" sz="6600" b="1" dirty="0" err="1"/>
              <a:t>Phát</a:t>
            </a:r>
            <a:r>
              <a:rPr lang="en-US" sz="6600" b="1" dirty="0"/>
              <a:t> </a:t>
            </a:r>
            <a:r>
              <a:rPr lang="en-US" sz="6600" b="1" dirty="0" err="1"/>
              <a:t>Hiện</a:t>
            </a:r>
            <a:r>
              <a:rPr lang="en-US" sz="6600" b="1" dirty="0"/>
              <a:t> Phương </a:t>
            </a:r>
            <a:r>
              <a:rPr lang="en-US" sz="6600" b="1" dirty="0" err="1"/>
              <a:t>Tiện</a:t>
            </a:r>
            <a:r>
              <a:rPr lang="en-US" sz="6600" b="1" dirty="0"/>
              <a:t> </a:t>
            </a:r>
            <a:r>
              <a:rPr lang="en-US" sz="6600" b="1" dirty="0" err="1"/>
              <a:t>Vượt</a:t>
            </a:r>
            <a:r>
              <a:rPr lang="en-US" sz="6600" b="1" dirty="0"/>
              <a:t> </a:t>
            </a:r>
            <a:r>
              <a:rPr lang="en-US" sz="6600" b="1" dirty="0" err="1"/>
              <a:t>Đèn</a:t>
            </a:r>
            <a:r>
              <a:rPr lang="en-US" sz="6600" b="1" dirty="0"/>
              <a:t> </a:t>
            </a:r>
            <a:r>
              <a:rPr lang="en-US" sz="6600" b="1" dirty="0" err="1"/>
              <a:t>Đỏ</a:t>
            </a:r>
            <a:r>
              <a:rPr lang="en-US" sz="6600" b="1" dirty="0"/>
              <a:t> </a:t>
            </a:r>
            <a:r>
              <a:rPr lang="en-US" sz="6600" b="1" dirty="0" err="1"/>
              <a:t>Sử</a:t>
            </a:r>
            <a:r>
              <a:rPr lang="en-US" sz="6600" b="1" dirty="0"/>
              <a:t> </a:t>
            </a:r>
            <a:r>
              <a:rPr lang="en-US" sz="6600" b="1" dirty="0" err="1"/>
              <a:t>Dụng</a:t>
            </a:r>
            <a:r>
              <a:rPr lang="en-US" sz="6600" b="1" dirty="0"/>
              <a:t> YOLO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71301-74E9-3D33-787D-882C46CB1337}"/>
              </a:ext>
            </a:extLst>
          </p:cNvPr>
          <p:cNvSpPr/>
          <p:nvPr/>
        </p:nvSpPr>
        <p:spPr>
          <a:xfrm>
            <a:off x="4773706" y="8900202"/>
            <a:ext cx="19256188" cy="5930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99" b="1" dirty="0"/>
              <a:t>Nguyễn Trường Nam, Đặng Văn Khánh, </a:t>
            </a:r>
            <a:r>
              <a:rPr lang="en-US" sz="3599" b="1" dirty="0" err="1"/>
              <a:t>Trần</a:t>
            </a:r>
            <a:r>
              <a:rPr lang="en-US" sz="3599" b="1" dirty="0"/>
              <a:t> Trí Duy, Lê Đức Khánh Long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66BCA-6519-4A04-49D6-16F03CF06786}"/>
              </a:ext>
            </a:extLst>
          </p:cNvPr>
          <p:cNvSpPr/>
          <p:nvPr/>
        </p:nvSpPr>
        <p:spPr>
          <a:xfrm>
            <a:off x="4831460" y="9137681"/>
            <a:ext cx="19256188" cy="19685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199" i="1" dirty="0" err="1"/>
              <a:t>Dainam</a:t>
            </a:r>
            <a:r>
              <a:rPr lang="en-US" sz="3199" i="1" dirty="0"/>
              <a:t> University, Hanoi, Vietnam</a:t>
            </a:r>
          </a:p>
        </p:txBody>
      </p:sp>
      <p:sp>
        <p:nvSpPr>
          <p:cNvPr id="16" name="Text Box 189">
            <a:extLst>
              <a:ext uri="{FF2B5EF4-FFF2-40B4-BE49-F238E27FC236}">
                <a16:creationId xmlns:a16="http://schemas.microsoft.com/office/drawing/2014/main" id="{51079C32-2598-22AE-8FEA-44580D8E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61" y="12668070"/>
            <a:ext cx="9074187" cy="7540781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wrap="square"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b="1" dirty="0" err="1">
                <a:latin typeface="Calibri" pitchFamily="34" charset="0"/>
              </a:rPr>
              <a:t>Tổng</a:t>
            </a:r>
            <a:r>
              <a:rPr lang="en-US" sz="3000" b="1" dirty="0">
                <a:latin typeface="Calibri" pitchFamily="34" charset="0"/>
              </a:rPr>
              <a:t> </a:t>
            </a:r>
            <a:r>
              <a:rPr lang="en-US" sz="3000" b="1" dirty="0" err="1">
                <a:latin typeface="Calibri" pitchFamily="34" charset="0"/>
              </a:rPr>
              <a:t>quan</a:t>
            </a:r>
            <a:endParaRPr lang="en-US" sz="3000" b="1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libri" pitchFamily="34" charset="0"/>
              </a:rPr>
              <a:t>Vượt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đèn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đỏ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là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hành</a:t>
            </a:r>
            <a:r>
              <a:rPr lang="en-US" sz="3000" dirty="0">
                <a:latin typeface="Calibri" pitchFamily="34" charset="0"/>
              </a:rPr>
              <a:t> vi </a:t>
            </a:r>
            <a:r>
              <a:rPr lang="en-US" sz="3000" dirty="0" err="1">
                <a:latin typeface="Calibri" pitchFamily="34" charset="0"/>
              </a:rPr>
              <a:t>vi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phạm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giao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thông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phổ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biến</a:t>
            </a:r>
            <a:r>
              <a:rPr lang="en-US" sz="3000" dirty="0">
                <a:latin typeface="Calibri" pitchFamily="34" charset="0"/>
              </a:rPr>
              <a:t>, </a:t>
            </a:r>
            <a:r>
              <a:rPr lang="en-US" sz="3000" dirty="0" err="1">
                <a:latin typeface="Calibri" pitchFamily="34" charset="0"/>
              </a:rPr>
              <a:t>gây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nguy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hiểm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cho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người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tham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gia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giao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thông</a:t>
            </a: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libri" pitchFamily="34" charset="0"/>
              </a:rPr>
              <a:t>Hệ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thống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sử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dụng</a:t>
            </a:r>
            <a:r>
              <a:rPr lang="en-US" sz="3000" dirty="0">
                <a:latin typeface="Calibri" pitchFamily="34" charset="0"/>
              </a:rPr>
              <a:t> YOLO </a:t>
            </a:r>
            <a:r>
              <a:rPr lang="en-US" sz="3000" dirty="0" err="1">
                <a:latin typeface="Calibri" pitchFamily="34" charset="0"/>
              </a:rPr>
              <a:t>để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nhận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diện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phương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tiện</a:t>
            </a:r>
            <a:r>
              <a:rPr lang="en-US" sz="3000" dirty="0">
                <a:latin typeface="Calibri" pitchFamily="34" charset="0"/>
              </a:rPr>
              <a:t>, </a:t>
            </a:r>
            <a:r>
              <a:rPr lang="en-US" sz="3000" dirty="0" err="1">
                <a:latin typeface="Calibri" pitchFamily="34" charset="0"/>
              </a:rPr>
              <a:t>biển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số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và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tín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hiệu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đèn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giao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thông</a:t>
            </a:r>
            <a:endParaRPr lang="en-US" sz="3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 err="1">
                <a:latin typeface="Calibri" pitchFamily="34" charset="0"/>
              </a:rPr>
              <a:t>Ứng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dụng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trong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giám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sát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giao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thông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thông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minh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và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hỗ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trợ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xử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phạt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tự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động</a:t>
            </a:r>
            <a:r>
              <a:rPr lang="en-US" sz="3000" dirty="0">
                <a:latin typeface="Calibri" pitchFamily="34" charset="0"/>
              </a:rPr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000" dirty="0">
              <a:latin typeface="Calibr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4BE971-7A47-3451-3EE2-CA13BA5489F4}"/>
              </a:ext>
            </a:extLst>
          </p:cNvPr>
          <p:cNvSpPr/>
          <p:nvPr/>
        </p:nvSpPr>
        <p:spPr>
          <a:xfrm>
            <a:off x="510761" y="11659755"/>
            <a:ext cx="9074187" cy="964611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Giới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thiệu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18" name="Text Box 194">
            <a:extLst>
              <a:ext uri="{FF2B5EF4-FFF2-40B4-BE49-F238E27FC236}">
                <a16:creationId xmlns:a16="http://schemas.microsoft.com/office/drawing/2014/main" id="{4344EFC7-1139-FBE7-117C-D3003C17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64" y="21622634"/>
            <a:ext cx="9074187" cy="18859385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vi-V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 pháp đề xuất</a:t>
            </a:r>
          </a:p>
          <a:p>
            <a:pPr>
              <a:buNone/>
            </a:pPr>
            <a:r>
              <a:rPr lang="vi-V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Nhận diện phương tiện:</a:t>
            </a:r>
            <a:endParaRPr lang="vi-V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 liệu huấn luyện: Ảnh từ camera giao thông.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YOLO để phát hiện các loại phương tiện như ô tô, xe máy.</a:t>
            </a:r>
          </a:p>
          <a:p>
            <a:pPr>
              <a:buNone/>
            </a:pPr>
            <a:r>
              <a:rPr lang="vi-V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Nhận diện biển số:</a:t>
            </a:r>
            <a:endParaRPr lang="vi-V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 dụng YOLO để phát hiện biển số.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OCR (Optical Character Recognition) để nhận diện ký tự.</a:t>
            </a:r>
          </a:p>
          <a:p>
            <a:pPr>
              <a:buNone/>
            </a:pPr>
            <a:r>
              <a:rPr lang="vi-V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Nhận diện tín hiệu đèn giao thông:</a:t>
            </a:r>
            <a:endParaRPr lang="vi-V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Phát hiện trạng thái đèn (đỏ, vàng, xanh) từ hình ảnh.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Ánh xạ thời điểm phương tiện đi qua với trạng thái đèn.</a:t>
            </a:r>
          </a:p>
          <a:p>
            <a:pPr>
              <a:buNone/>
            </a:pPr>
            <a:r>
              <a:rPr lang="vi-V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Phát hiện vi phạm:</a:t>
            </a:r>
            <a:endParaRPr lang="vi-V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 định phương tiện đi qua vạch khi đèn đỏ.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Ghi lại hình ảnh và thông tin biển số</a:t>
            </a:r>
            <a:r>
              <a:rPr lang="vi-V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/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khung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video</a:t>
            </a:r>
            <a:endParaRPr lang="vi-V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eaLnBrk="1" hangingPunct="1"/>
            <a:r>
              <a:rPr lang="en-US" sz="3000" b="1" dirty="0">
                <a:latin typeface="Calibri" pitchFamily="34" charset="0"/>
              </a:rPr>
              <a:t>	</a:t>
            </a:r>
            <a:r>
              <a:rPr lang="en-US" sz="3000" dirty="0" err="1">
                <a:latin typeface="Calibri" pitchFamily="34" charset="0"/>
              </a:rPr>
              <a:t>Sử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dụng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các</a:t>
            </a:r>
            <a:r>
              <a:rPr lang="en-US" sz="3000" dirty="0">
                <a:latin typeface="Calibri" pitchFamily="34" charset="0"/>
              </a:rPr>
              <a:t> model OCR </a:t>
            </a:r>
            <a:r>
              <a:rPr lang="en-US" sz="3000" dirty="0" err="1">
                <a:latin typeface="Calibri" pitchFamily="34" charset="0"/>
              </a:rPr>
              <a:t>chuyên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nghiệp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để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xử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lý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kí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tự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biển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số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xe</a:t>
            </a:r>
            <a:r>
              <a:rPr lang="en-US" sz="3000" dirty="0">
                <a:latin typeface="Calibri" pitchFamily="34" charset="0"/>
              </a:rPr>
              <a:t>.</a:t>
            </a:r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0A9FB-E213-CCEB-F04F-83DD2303D1D8}"/>
              </a:ext>
            </a:extLst>
          </p:cNvPr>
          <p:cNvSpPr/>
          <p:nvPr/>
        </p:nvSpPr>
        <p:spPr>
          <a:xfrm>
            <a:off x="19618595" y="20615285"/>
            <a:ext cx="8667640" cy="1007349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Kết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quả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20" name="Text Box 191">
            <a:extLst>
              <a:ext uri="{FF2B5EF4-FFF2-40B4-BE49-F238E27FC236}">
                <a16:creationId xmlns:a16="http://schemas.microsoft.com/office/drawing/2014/main" id="{D9710905-8CED-BDEE-1C02-E33551D97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48092" y="21668386"/>
            <a:ext cx="8667640" cy="18859384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  <a:p>
            <a:pPr algn="ctr" eaLnBrk="1" hangingPunct="1"/>
            <a:endParaRPr lang="en-US" sz="3000" b="1" dirty="0">
              <a:latin typeface="Calibr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0184E-C494-F5D6-5DDB-4CEE6BD43A53}"/>
              </a:ext>
            </a:extLst>
          </p:cNvPr>
          <p:cNvSpPr/>
          <p:nvPr/>
        </p:nvSpPr>
        <p:spPr>
          <a:xfrm>
            <a:off x="10045022" y="11665207"/>
            <a:ext cx="18335070" cy="1002860"/>
          </a:xfrm>
          <a:prstGeom prst="rect">
            <a:avLst/>
          </a:prstGeom>
          <a:solidFill>
            <a:srgbClr val="233F99"/>
          </a:solidFill>
          <a:ln w="57150">
            <a:solidFill>
              <a:srgbClr val="233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Kiến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399" b="1" dirty="0" err="1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mạng</a:t>
            </a:r>
            <a:r>
              <a:rPr lang="en-US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 YOLO</a:t>
            </a:r>
          </a:p>
        </p:txBody>
      </p:sp>
      <p:sp>
        <p:nvSpPr>
          <p:cNvPr id="22" name="Text Box 190">
            <a:extLst>
              <a:ext uri="{FF2B5EF4-FFF2-40B4-BE49-F238E27FC236}">
                <a16:creationId xmlns:a16="http://schemas.microsoft.com/office/drawing/2014/main" id="{BBCBE0B2-CB96-D2B9-0F5A-287BF23B3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7479" y="21701041"/>
            <a:ext cx="9074186" cy="18859384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>
                <a:latin typeface="+mn-lt"/>
              </a:rPr>
              <a:t>                                          </a:t>
            </a: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algn="ctr" eaLnBrk="1" hangingPunct="1"/>
            <a:r>
              <a:rPr lang="en-US" sz="3000" dirty="0">
                <a:latin typeface="+mn-lt"/>
              </a:rPr>
              <a:t>	</a:t>
            </a: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eaLnBrk="1" hangingPunct="1"/>
            <a:endParaRPr lang="en-US" sz="3000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marL="1200045" lvl="1" indent="-457159" eaLnBrk="1" hangingPunct="1">
              <a:buFont typeface="Arial" panose="020B0604020202020204" pitchFamily="34" charset="0"/>
              <a:buChar char="•"/>
            </a:pPr>
            <a:endParaRPr lang="en-US" sz="3000" b="1" dirty="0">
              <a:latin typeface="+mn-lt"/>
            </a:endParaRPr>
          </a:p>
          <a:p>
            <a:pPr eaLnBrk="1" hangingPunct="1"/>
            <a:endParaRPr lang="en-US" sz="3000" dirty="0">
              <a:latin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12DCEE-1ECB-4347-1188-2F00770BC416}"/>
              </a:ext>
            </a:extLst>
          </p:cNvPr>
          <p:cNvSpPr/>
          <p:nvPr/>
        </p:nvSpPr>
        <p:spPr>
          <a:xfrm>
            <a:off x="481264" y="20625321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>
                <a:solidFill>
                  <a:schemeClr val="bg1"/>
                </a:solidFill>
              </a:rPr>
              <a:t>Phương </a:t>
            </a:r>
            <a:r>
              <a:rPr lang="en-US" sz="5399" b="1" dirty="0" err="1">
                <a:solidFill>
                  <a:schemeClr val="bg1"/>
                </a:solidFill>
              </a:rPr>
              <a:t>pháp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đề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xuất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A6E6C7-0AA9-D015-00A1-BE9610C96241}"/>
              </a:ext>
            </a:extLst>
          </p:cNvPr>
          <p:cNvSpPr/>
          <p:nvPr/>
        </p:nvSpPr>
        <p:spPr>
          <a:xfrm>
            <a:off x="10400121" y="21789844"/>
            <a:ext cx="8438270" cy="2440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Việt Nam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Việt Nam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5034210-E12C-BC47-06E9-6DB15644B17A}"/>
              </a:ext>
            </a:extLst>
          </p:cNvPr>
          <p:cNvSpPr/>
          <p:nvPr/>
        </p:nvSpPr>
        <p:spPr>
          <a:xfrm>
            <a:off x="20103123" y="21790051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So </a:t>
            </a:r>
            <a:r>
              <a:rPr lang="en-US" sz="2500" dirty="0" err="1"/>
              <a:t>sánh</a:t>
            </a:r>
            <a:r>
              <a:rPr lang="en-US" sz="2500" dirty="0"/>
              <a:t> </a:t>
            </a:r>
            <a:r>
              <a:rPr lang="en-US" sz="2500" dirty="0" err="1"/>
              <a:t>hiệu</a:t>
            </a:r>
            <a:r>
              <a:rPr lang="en-US" sz="2500" dirty="0"/>
              <a:t> </a:t>
            </a:r>
            <a:r>
              <a:rPr lang="en-US" sz="2500" dirty="0" err="1"/>
              <a:t>suất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dataset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r>
              <a:rPr lang="en-US" sz="2500" dirty="0"/>
              <a:t> </a:t>
            </a:r>
            <a:r>
              <a:rPr lang="en-US" sz="2500" dirty="0" err="1"/>
              <a:t>biển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endParaRPr lang="en-US" sz="25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204EBA-DBB7-DBBB-862B-3E18DF525598}"/>
              </a:ext>
            </a:extLst>
          </p:cNvPr>
          <p:cNvSpPr/>
          <p:nvPr/>
        </p:nvSpPr>
        <p:spPr>
          <a:xfrm>
            <a:off x="539015" y="40975001"/>
            <a:ext cx="27821867" cy="959132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399" b="1" dirty="0" err="1">
                <a:solidFill>
                  <a:schemeClr val="bg1"/>
                </a:solidFill>
              </a:rPr>
              <a:t>Kết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luận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và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hướng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phát</a:t>
            </a:r>
            <a:r>
              <a:rPr lang="en-US" sz="5399" b="1" dirty="0">
                <a:solidFill>
                  <a:schemeClr val="bg1"/>
                </a:solidFill>
              </a:rPr>
              <a:t> </a:t>
            </a:r>
            <a:r>
              <a:rPr lang="en-US" sz="5399" b="1" dirty="0" err="1">
                <a:solidFill>
                  <a:schemeClr val="bg1"/>
                </a:solidFill>
              </a:rPr>
              <a:t>triển</a:t>
            </a:r>
            <a:endParaRPr lang="en-US" sz="5399" b="1" dirty="0">
              <a:solidFill>
                <a:schemeClr val="bg1"/>
              </a:solidFill>
            </a:endParaRPr>
          </a:p>
        </p:txBody>
      </p:sp>
      <p:sp>
        <p:nvSpPr>
          <p:cNvPr id="50" name="Text Box 194">
            <a:extLst>
              <a:ext uri="{FF2B5EF4-FFF2-40B4-BE49-F238E27FC236}">
                <a16:creationId xmlns:a16="http://schemas.microsoft.com/office/drawing/2014/main" id="{1C22CDFC-ECFD-5BE7-8733-C37CEFFE2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836" y="69250906"/>
            <a:ext cx="27841077" cy="2537599"/>
          </a:xfrm>
          <a:prstGeom prst="rect">
            <a:avLst/>
          </a:prstGeom>
          <a:solidFill>
            <a:schemeClr val="bg1"/>
          </a:solidFill>
          <a:ln w="57150">
            <a:solidFill>
              <a:srgbClr val="233F99"/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000" dirty="0" err="1">
                <a:latin typeface="Calibri" pitchFamily="34" charset="0"/>
              </a:rPr>
              <a:t>Kết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luận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và</a:t>
            </a:r>
            <a:r>
              <a:rPr lang="en-US" sz="3000" dirty="0">
                <a:latin typeface="Calibri" pitchFamily="34" charset="0"/>
              </a:rPr>
              <a:t> </a:t>
            </a:r>
            <a:r>
              <a:rPr lang="en-US" sz="3000" dirty="0" err="1">
                <a:latin typeface="Calibri" pitchFamily="34" charset="0"/>
              </a:rPr>
              <a:t>hướng</a:t>
            </a:r>
            <a:r>
              <a:rPr lang="en-US" sz="3000" dirty="0">
                <a:latin typeface="Calibri" pitchFamily="34" charset="0"/>
              </a:rPr>
              <a:t>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A055D03-24A8-1DFD-FE26-40DB57FB9023}"/>
              </a:ext>
            </a:extLst>
          </p:cNvPr>
          <p:cNvSpPr/>
          <p:nvPr/>
        </p:nvSpPr>
        <p:spPr>
          <a:xfrm>
            <a:off x="20222536" y="31063385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500" dirty="0"/>
              <a:t>Performance comaparison on </a:t>
            </a:r>
            <a:r>
              <a:rPr lang="en-US" sz="2500" dirty="0" err="1"/>
              <a:t>GesHome</a:t>
            </a:r>
            <a:r>
              <a:rPr lang="en-US" sz="2500" dirty="0"/>
              <a:t>*</a:t>
            </a:r>
            <a:r>
              <a:rPr lang="vi-VN" sz="2500" dirty="0"/>
              <a:t> dataset</a:t>
            </a:r>
            <a:endParaRPr lang="en-US" sz="25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4BAAEEC-D94F-9883-9A97-20976D49D966}"/>
              </a:ext>
            </a:extLst>
          </p:cNvPr>
          <p:cNvSpPr/>
          <p:nvPr/>
        </p:nvSpPr>
        <p:spPr>
          <a:xfrm>
            <a:off x="20097980" y="25618233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Confusion matrix </a:t>
            </a:r>
            <a:r>
              <a:rPr lang="en-US" sz="2500" dirty="0" err="1"/>
              <a:t>của</a:t>
            </a:r>
            <a:r>
              <a:rPr lang="en-US" sz="2500" dirty="0"/>
              <a:t> dataset </a:t>
            </a:r>
            <a:r>
              <a:rPr lang="en-US" sz="2500" dirty="0" err="1"/>
              <a:t>nhận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r>
              <a:rPr lang="en-US" sz="2500" dirty="0"/>
              <a:t> </a:t>
            </a:r>
            <a:r>
              <a:rPr lang="en-US" sz="2500" dirty="0" err="1"/>
              <a:t>biển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endParaRPr lang="en-US" sz="25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C6958EE-BF90-25A9-E1FF-D3D55CE9108F}"/>
              </a:ext>
            </a:extLst>
          </p:cNvPr>
          <p:cNvSpPr/>
          <p:nvPr/>
        </p:nvSpPr>
        <p:spPr>
          <a:xfrm>
            <a:off x="20083257" y="34735197"/>
            <a:ext cx="7698589" cy="860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Confusion matrix </a:t>
            </a:r>
            <a:r>
              <a:rPr lang="vi-VN" sz="2500" dirty="0"/>
              <a:t>on </a:t>
            </a:r>
            <a:r>
              <a:rPr lang="en-US" sz="2500" dirty="0" err="1"/>
              <a:t>GesHome</a:t>
            </a:r>
            <a:r>
              <a:rPr lang="en-US" sz="2500" dirty="0"/>
              <a:t>*</a:t>
            </a:r>
            <a:r>
              <a:rPr lang="vi-VN" sz="2500" dirty="0"/>
              <a:t> dataset</a:t>
            </a:r>
            <a:endParaRPr lang="en-US" sz="25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DB6B01-4087-D4F0-5C6F-383E551E54C2}"/>
              </a:ext>
            </a:extLst>
          </p:cNvPr>
          <p:cNvSpPr/>
          <p:nvPr/>
        </p:nvSpPr>
        <p:spPr>
          <a:xfrm>
            <a:off x="10400121" y="31259684"/>
            <a:ext cx="8438270" cy="2101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biển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61195-36CC-D318-5848-2FE501B51178}"/>
              </a:ext>
            </a:extLst>
          </p:cNvPr>
          <p:cNvSpPr/>
          <p:nvPr/>
        </p:nvSpPr>
        <p:spPr>
          <a:xfrm>
            <a:off x="10067981" y="20615282"/>
            <a:ext cx="9074187" cy="947416"/>
          </a:xfrm>
          <a:prstGeom prst="rect">
            <a:avLst/>
          </a:prstGeom>
          <a:solidFill>
            <a:srgbClr val="233F99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vi-VN" sz="5399" b="1" dirty="0">
                <a:solidFill>
                  <a:schemeClr val="bg1"/>
                </a:solidFill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lang="en-US" sz="5399" b="1" dirty="0">
              <a:solidFill>
                <a:schemeClr val="bg1"/>
              </a:solidFill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AC82E-FF18-1922-4617-B52C8FD19479}"/>
              </a:ext>
            </a:extLst>
          </p:cNvPr>
          <p:cNvSpPr txBox="1"/>
          <p:nvPr/>
        </p:nvSpPr>
        <p:spPr>
          <a:xfrm>
            <a:off x="8408610" y="10752991"/>
            <a:ext cx="15357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Github</a:t>
            </a:r>
            <a:r>
              <a:rPr lang="en-US" sz="3600" b="1" dirty="0"/>
              <a:t>: </a:t>
            </a:r>
            <a:r>
              <a:rPr lang="en-US" sz="3600" dirty="0"/>
              <a:t>https://github.com/ntnguyen03/traffic_red_light_violation_detection.git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B835F3-F768-8315-4627-5654129A8455}"/>
              </a:ext>
            </a:extLst>
          </p:cNvPr>
          <p:cNvSpPr txBox="1"/>
          <p:nvPr/>
        </p:nvSpPr>
        <p:spPr>
          <a:xfrm>
            <a:off x="7219336" y="22144392"/>
            <a:ext cx="1443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KHOA CÔNG NGHỆ THÔNG TIN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ABF4E65-9336-CED4-40B5-828F0E50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44"/>
            <a:ext cx="28803600" cy="65565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6C724AE-79C3-CBF7-13D9-AFB8C50186BA}"/>
              </a:ext>
            </a:extLst>
          </p:cNvPr>
          <p:cNvSpPr txBox="1"/>
          <p:nvPr/>
        </p:nvSpPr>
        <p:spPr>
          <a:xfrm>
            <a:off x="10097479" y="280631"/>
            <a:ext cx="8052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TRƯỜNG ĐẠI HỌC ĐẠI NAM</a:t>
            </a:r>
          </a:p>
          <a:p>
            <a:pPr algn="ctr"/>
            <a:r>
              <a:rPr lang="en-US" sz="4800" b="1">
                <a:solidFill>
                  <a:schemeClr val="bg1"/>
                </a:solidFill>
              </a:rPr>
              <a:t>KHOA CÔNG NGHỆ THÔNG TIN</a:t>
            </a:r>
          </a:p>
        </p:txBody>
      </p:sp>
      <p:pic>
        <p:nvPicPr>
          <p:cNvPr id="1027" name="Picture 3" descr="Khoa học dữ liệu">
            <a:extLst>
              <a:ext uri="{FF2B5EF4-FFF2-40B4-BE49-F238E27FC236}">
                <a16:creationId xmlns:a16="http://schemas.microsoft.com/office/drawing/2014/main" id="{6D902B0C-1ADE-3BCF-E78C-266B35B0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022" y="12702129"/>
            <a:ext cx="18270710" cy="765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2915340-B012-6119-88CA-EC369041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13" y="30658043"/>
            <a:ext cx="7566094" cy="43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addleOCR - An Elegant And Modular Architecture - DESOSA">
            <a:extLst>
              <a:ext uri="{FF2B5EF4-FFF2-40B4-BE49-F238E27FC236}">
                <a16:creationId xmlns:a16="http://schemas.microsoft.com/office/drawing/2014/main" id="{86AA6505-7C0D-AC70-944D-1CC66D6F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5" y="36139142"/>
            <a:ext cx="7847038" cy="41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5AAEF3-D7BF-5F4D-B193-994BAB9BE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3550" y="24525886"/>
            <a:ext cx="6057900" cy="6267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78C44-79ED-8805-A9B0-ED69B97D0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9833" y="34123617"/>
            <a:ext cx="6057900" cy="626745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6AFF238A-3077-B7BD-CD43-273E1D46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1" y="41955382"/>
            <a:ext cx="162881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Hệ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thống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đạt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hiệu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quả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cao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trong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nhận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diện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phát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hiện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vi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phạm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giao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thông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thể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tích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hợp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vào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hệ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thống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camera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giao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thông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để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giám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sát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tự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động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Cải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thiện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độ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chính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OCR,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tối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ưu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tốc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độ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xử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mở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rộng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ứng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dụng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nhiều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tình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huống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thực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tế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8E4A127D-4DD8-B932-17DE-001809FF0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536" y="22748301"/>
            <a:ext cx="7559310" cy="2763698"/>
          </a:xfrm>
          <a:prstGeom prst="rect">
            <a:avLst/>
          </a:prstGeom>
        </p:spPr>
      </p:pic>
      <p:pic>
        <p:nvPicPr>
          <p:cNvPr id="27" name="Picture 26" descr="A screenshot of a graph&#10;&#10;AI-generated content may be incorrect.">
            <a:extLst>
              <a:ext uri="{FF2B5EF4-FFF2-40B4-BE49-F238E27FC236}">
                <a16:creationId xmlns:a16="http://schemas.microsoft.com/office/drawing/2014/main" id="{3F2A7B0E-75C9-8696-29AE-67273A7DCB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777" y="26892813"/>
            <a:ext cx="7004270" cy="4033112"/>
          </a:xfrm>
          <a:prstGeom prst="rect">
            <a:avLst/>
          </a:prstGeom>
        </p:spPr>
      </p:pic>
      <p:pic>
        <p:nvPicPr>
          <p:cNvPr id="29" name="Picture 28" descr="A graph of a graph&#10;&#10;AI-generated content may be incorrect.">
            <a:extLst>
              <a:ext uri="{FF2B5EF4-FFF2-40B4-BE49-F238E27FC236}">
                <a16:creationId xmlns:a16="http://schemas.microsoft.com/office/drawing/2014/main" id="{5D0BFF12-2E4B-8582-BDF4-1C5270570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745" y="32126380"/>
            <a:ext cx="7364442" cy="2472486"/>
          </a:xfrm>
          <a:prstGeom prst="rect">
            <a:avLst/>
          </a:prstGeom>
        </p:spPr>
      </p:pic>
      <p:pic>
        <p:nvPicPr>
          <p:cNvPr id="31" name="Picture 30" descr="A screenshot of a graph&#10;&#10;AI-generated content may be incorrect.">
            <a:extLst>
              <a:ext uri="{FF2B5EF4-FFF2-40B4-BE49-F238E27FC236}">
                <a16:creationId xmlns:a16="http://schemas.microsoft.com/office/drawing/2014/main" id="{E2C015AE-6C5B-8B8A-7A0C-386235D606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736" y="35737235"/>
            <a:ext cx="6869823" cy="45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8686547C4F604A8F0E31E2FAE70C99" ma:contentTypeVersion="5" ma:contentTypeDescription="Create a new document." ma:contentTypeScope="" ma:versionID="673b65902a50818ec28ade6045a1db7b">
  <xsd:schema xmlns:xsd="http://www.w3.org/2001/XMLSchema" xmlns:xs="http://www.w3.org/2001/XMLSchema" xmlns:p="http://schemas.microsoft.com/office/2006/metadata/properties" xmlns:ns3="33edd298-e8d3-4998-ba9d-c772598aae3e" targetNamespace="http://schemas.microsoft.com/office/2006/metadata/properties" ma:root="true" ma:fieldsID="f10c673cb4b8cd0c0132ce5f828402a1" ns3:_="">
    <xsd:import namespace="33edd298-e8d3-4998-ba9d-c772598aae3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dd298-e8d3-4998-ba9d-c772598aae3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0E3EE9-0C71-4C5E-AE55-8E11FC82274E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33edd298-e8d3-4998-ba9d-c772598aae3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745FC3-C4C4-4706-8D61-57762EB67E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980107-C9FC-4EEC-8B33-D55D6DBE3C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edd298-e8d3-4998-ba9d-c772598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489</TotalTime>
  <Words>455</Words>
  <Application>Microsoft Office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Thái Khánh Nguyễn</dc:creator>
  <cp:lastModifiedBy>1671020214 Nguyễn Trường Nam</cp:lastModifiedBy>
  <cp:revision>67</cp:revision>
  <dcterms:created xsi:type="dcterms:W3CDTF">2023-07-02T07:57:15Z</dcterms:created>
  <dcterms:modified xsi:type="dcterms:W3CDTF">2025-03-11T01:15:37Z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0x010100278686547C4F604A8F0E31E2FAE70C99</vt:lpwstr>
  </property>
</Properties>
</file>