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11" r:id="rId3"/>
    <p:sldId id="352" r:id="rId4"/>
    <p:sldId id="335" r:id="rId5"/>
    <p:sldId id="301" r:id="rId6"/>
    <p:sldId id="327" r:id="rId7"/>
    <p:sldId id="348" r:id="rId8"/>
    <p:sldId id="347" r:id="rId9"/>
    <p:sldId id="349" r:id="rId10"/>
    <p:sldId id="351" r:id="rId11"/>
    <p:sldId id="350" r:id="rId12"/>
    <p:sldId id="355" r:id="rId13"/>
    <p:sldId id="356" r:id="rId14"/>
    <p:sldId id="357" r:id="rId15"/>
    <p:sldId id="358" r:id="rId16"/>
    <p:sldId id="366" r:id="rId17"/>
    <p:sldId id="367" r:id="rId18"/>
    <p:sldId id="359" r:id="rId19"/>
    <p:sldId id="353" r:id="rId20"/>
    <p:sldId id="354" r:id="rId21"/>
    <p:sldId id="360" r:id="rId22"/>
    <p:sldId id="300" r:id="rId23"/>
    <p:sldId id="364" r:id="rId24"/>
    <p:sldId id="365" r:id="rId25"/>
    <p:sldId id="363" r:id="rId26"/>
    <p:sldId id="361" r:id="rId27"/>
    <p:sldId id="362" r:id="rId28"/>
    <p:sldId id="284" r:id="rId29"/>
  </p:sldIdLst>
  <p:sldSz cx="9144000" cy="6858000" type="screen4x3"/>
  <p:notesSz cx="6858000" cy="9144000"/>
  <p:custShowLst>
    <p:custShow name="放映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9"/>
        <p:sld r:id="rId20"/>
        <p:sld r:id="rId21"/>
        <p:sld r:id="rId22"/>
        <p:sld r:id="rId23"/>
        <p:sld r:id="rId24"/>
        <p:sld r:id="rId25"/>
        <p:sld r:id="rId28"/>
        <p:sld r:id="rId29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4A024"/>
    <a:srgbClr val="0066CC"/>
    <a:srgbClr val="00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4516" autoAdjust="0"/>
    <p:restoredTop sz="81584" autoAdjust="0"/>
  </p:normalViewPr>
  <p:slideViewPr>
    <p:cSldViewPr>
      <p:cViewPr>
        <p:scale>
          <a:sx n="100" d="100"/>
          <a:sy n="100" d="100"/>
        </p:scale>
        <p:origin x="-984" y="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22183-02A2-4B29-8FC7-57DEF057D6A5}" type="datetimeFigureOut">
              <a:rPr lang="zh-CN" altLang="en-US" smtClean="0"/>
              <a:pPr/>
              <a:t>2014/8/28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F6676-BF23-4BB1-8140-FC3A5BC77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453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9701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en-US" altLang="zh-CN" baseline="0" dirty="0" smtClean="0"/>
              <a:t>   a</a:t>
            </a:r>
            <a:r>
              <a:rPr lang="zh-CN" altLang="en-US" baseline="0" dirty="0" smtClean="0"/>
              <a:t>。图书馆例子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分布式的引入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存储  存储的引入</a:t>
            </a:r>
            <a:endParaRPr lang="en-US" altLang="zh-CN" dirty="0" smtClean="0"/>
          </a:p>
          <a:p>
            <a:r>
              <a:rPr lang="en-US" altLang="zh-CN" dirty="0" smtClean="0"/>
              <a:t>	a</a:t>
            </a:r>
            <a:r>
              <a:rPr lang="zh-CN" altLang="en-US" dirty="0" smtClean="0"/>
              <a:t>。数据量较小</a:t>
            </a:r>
            <a:endParaRPr lang="en-US" altLang="zh-CN" dirty="0" smtClean="0"/>
          </a:p>
          <a:p>
            <a:r>
              <a:rPr lang="en-US" altLang="zh-CN" dirty="0" smtClean="0"/>
              <a:t>	b</a:t>
            </a:r>
            <a:r>
              <a:rPr lang="zh-CN" altLang="en-US" dirty="0" smtClean="0"/>
              <a:t>。海量数据，但相对静态的数据</a:t>
            </a:r>
            <a:endParaRPr lang="en-US" altLang="zh-CN" dirty="0" smtClean="0"/>
          </a:p>
          <a:p>
            <a:r>
              <a:rPr lang="en-US" altLang="zh-CN" dirty="0" smtClean="0"/>
              <a:t>	c</a:t>
            </a:r>
            <a:r>
              <a:rPr lang="zh-CN" altLang="en-US" dirty="0" smtClean="0"/>
              <a:t>。海量数据，实时数据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海量</a:t>
            </a:r>
            <a:r>
              <a:rPr lang="en-US" altLang="zh-CN" dirty="0" smtClean="0"/>
              <a:t>*</a:t>
            </a:r>
            <a:r>
              <a:rPr lang="zh-CN" altLang="en-US" dirty="0" smtClean="0"/>
              <a:t>海量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535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3103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600" b="1" dirty="0" smtClean="0">
                <a:latin typeface="+mj-ea"/>
              </a:rPr>
              <a:t>DBROUTE</a:t>
            </a:r>
            <a:br>
              <a:rPr lang="en-US" altLang="zh-CN" sz="6600" b="1" dirty="0" smtClean="0">
                <a:latin typeface="+mj-ea"/>
              </a:rPr>
            </a:br>
            <a:r>
              <a:rPr lang="zh-CN" altLang="en-US" sz="6600" b="1" dirty="0" smtClean="0">
                <a:latin typeface="+mj-ea"/>
              </a:rPr>
              <a:t>设计与使用</a:t>
            </a:r>
            <a:endParaRPr lang="zh-CN" altLang="en-US" sz="6600" b="1" dirty="0">
              <a:latin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页脚占位符 5"/>
          <p:cNvSpPr txBox="1">
            <a:spLocks/>
          </p:cNvSpPr>
          <p:nvPr/>
        </p:nvSpPr>
        <p:spPr>
          <a:xfrm>
            <a:off x="6876256" y="5301208"/>
            <a:ext cx="1008112" cy="581149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龙海生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14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根据传递进来的逻辑列参数值（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分别根据总表数来重新排列，将每个库中相同余数值放在同一个数组中</a:t>
            </a:r>
            <a:endParaRPr lang="en-US" altLang="zh-CN" dirty="0" smtClean="0"/>
          </a:p>
          <a:p>
            <a:r>
              <a:rPr lang="zh-CN" altLang="en-US" dirty="0" smtClean="0"/>
              <a:t>如（</a:t>
            </a:r>
            <a:r>
              <a:rPr lang="en-US" altLang="zh-CN" dirty="0"/>
              <a:t>1,1025,2,1026,2049,10</a:t>
            </a:r>
            <a:r>
              <a:rPr lang="zh-CN" altLang="en-US" dirty="0" smtClean="0"/>
              <a:t>），总表数为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，最终将遍历三个表 </a:t>
            </a:r>
            <a:r>
              <a:rPr lang="en-US" altLang="zh-CN" dirty="0" smtClean="0"/>
              <a:t>order_0001</a:t>
            </a:r>
            <a:r>
              <a:rPr lang="zh-CN" altLang="en-US" dirty="0" smtClean="0"/>
              <a:t>、</a:t>
            </a:r>
            <a:r>
              <a:rPr lang="en-US" altLang="zh-CN" dirty="0"/>
              <a:t>order</a:t>
            </a:r>
            <a:r>
              <a:rPr lang="en-US" altLang="zh-CN" dirty="0" smtClean="0"/>
              <a:t>_0002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order_0010</a:t>
            </a:r>
          </a:p>
          <a:p>
            <a:r>
              <a:rPr lang="zh-CN" altLang="en-US" dirty="0" smtClean="0"/>
              <a:t>将以上三次查询的结果合并</a:t>
            </a:r>
            <a:endParaRPr lang="en-US" altLang="zh-CN" dirty="0" smtClean="0"/>
          </a:p>
          <a:p>
            <a:r>
              <a:rPr lang="zh-CN" altLang="en-US" dirty="0" smtClean="0"/>
              <a:t>排序并取出结果集，默认为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条，具体条数可传参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 smtClean="0">
                <a:solidFill>
                  <a:srgbClr val="2F5897"/>
                </a:solidFill>
              </a:rPr>
              <a:t>selectByIn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查询原理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933056"/>
            <a:ext cx="698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public function </a:t>
            </a:r>
            <a:r>
              <a:rPr lang="en-US" altLang="zh-CN" sz="1200" dirty="0" err="1"/>
              <a:t>queryAllByIn</a:t>
            </a:r>
            <a:r>
              <a:rPr lang="en-US" altLang="zh-CN" sz="1200" dirty="0"/>
              <a:t>(){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['size</a:t>
            </a:r>
            <a:r>
              <a:rPr lang="en-US" altLang="zh-CN" sz="1200" dirty="0" smtClean="0"/>
              <a:t>']=50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sort_filed</a:t>
            </a:r>
            <a:r>
              <a:rPr lang="en-US" altLang="zh-CN" sz="1200" dirty="0"/>
              <a:t>']='id';</a:t>
            </a:r>
          </a:p>
          <a:p>
            <a:r>
              <a:rPr lang="en-US" altLang="zh-CN" sz="1200" u="sng" dirty="0" smtClean="0"/>
              <a:t>    $</a:t>
            </a:r>
            <a:r>
              <a:rPr lang="en-US" altLang="zh-CN" sz="1200" u="sng" dirty="0" err="1"/>
              <a:t>params</a:t>
            </a:r>
            <a:r>
              <a:rPr lang="en-US" altLang="zh-CN" sz="1200" u="sng" dirty="0"/>
              <a:t>['id']=0;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sort_order</a:t>
            </a:r>
            <a:r>
              <a:rPr lang="en-US" altLang="zh-CN" sz="1200" dirty="0"/>
              <a:t>']='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';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user_ids</a:t>
            </a:r>
            <a:r>
              <a:rPr lang="en-US" altLang="zh-CN" sz="1200" dirty="0"/>
              <a:t>']=array(1,1025,2,1026,2049,10);</a:t>
            </a:r>
          </a:p>
          <a:p>
            <a:r>
              <a:rPr lang="en-US" altLang="zh-CN" sz="1200" dirty="0" smtClean="0"/>
              <a:t>    return </a:t>
            </a:r>
            <a:r>
              <a:rPr lang="en-US" altLang="zh-CN" sz="1200" dirty="0"/>
              <a:t>$this-&gt;</a:t>
            </a:r>
            <a:r>
              <a:rPr lang="en-US" altLang="zh-CN" sz="1200" dirty="0" err="1"/>
              <a:t>db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selectByIn</a:t>
            </a:r>
            <a:r>
              <a:rPr lang="en-US" altLang="zh-CN" sz="1200" dirty="0"/>
              <a:t>("select </a:t>
            </a:r>
            <a:r>
              <a:rPr lang="en-US" altLang="zh-CN" sz="1200" dirty="0" err="1"/>
              <a:t>id,user_id,order_sn,add_time</a:t>
            </a:r>
            <a:r>
              <a:rPr lang="en-US" altLang="zh-CN" sz="1200" dirty="0"/>
              <a:t> from order where id&gt;#id# and </a:t>
            </a:r>
            <a:r>
              <a:rPr lang="en-US" altLang="zh-CN" sz="1200" dirty="0" smtClean="0"/>
              <a:t>      </a:t>
            </a:r>
            <a:r>
              <a:rPr lang="en-US" altLang="zh-CN" sz="1200" dirty="0" err="1" smtClean="0"/>
              <a:t>user_id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in(#</a:t>
            </a:r>
            <a:r>
              <a:rPr lang="en-US" altLang="zh-CN" sz="1200" dirty="0" err="1"/>
              <a:t>user_ids</a:t>
            </a:r>
            <a:r>
              <a:rPr lang="en-US" altLang="zh-CN" sz="1200" dirty="0" smtClean="0"/>
              <a:t>#) </a:t>
            </a:r>
            <a:r>
              <a:rPr lang="en-US" altLang="zh-CN" sz="1200" dirty="0"/>
              <a:t>order by id 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 limit 0,30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limit 0,30",$params);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786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86409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中要配置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read_db_hosts</a:t>
            </a:r>
            <a:r>
              <a:rPr lang="zh-CN" altLang="en-US" dirty="0" smtClean="0"/>
              <a:t>的数组值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读写分离配置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7073" y="14847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32849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61527" y="22768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mysql_pdo</a:t>
            </a:r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3927" y="40770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mysqli</a:t>
            </a:r>
            <a:endParaRPr lang="en-US" altLang="zh-CN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03920" y="496855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其他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95536" y="5733256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不见意在分表的表上进行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1899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08912" cy="47525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类的静态变量数组保存事务中所有操作的数据库名（只认数据库名不认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不一样）</a:t>
            </a:r>
            <a:endParaRPr lang="en-US" altLang="zh-CN" dirty="0" smtClean="0"/>
          </a:p>
          <a:p>
            <a:r>
              <a:rPr lang="zh-CN" altLang="en-US" dirty="0" smtClean="0"/>
              <a:t>事务开启时记录所处事务的数据库名</a:t>
            </a:r>
            <a:endParaRPr lang="en-US" altLang="zh-CN" dirty="0" smtClean="0"/>
          </a:p>
          <a:p>
            <a:r>
              <a:rPr lang="zh-CN" altLang="en-US" dirty="0" smtClean="0"/>
              <a:t>事务中查询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包括事务中读使用从库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、更新、插入数据库的操作，每步都会记录所操作的数据库名</a:t>
            </a:r>
            <a:endParaRPr lang="en-US" altLang="zh-CN" dirty="0" smtClean="0"/>
          </a:p>
          <a:p>
            <a:r>
              <a:rPr lang="zh-CN" altLang="en-US" dirty="0" smtClean="0"/>
              <a:t>事务提交时判断是否有多个数据库名，有将抛出异常</a:t>
            </a:r>
            <a:endParaRPr lang="en-US" altLang="zh-CN" dirty="0" smtClean="0"/>
          </a:p>
          <a:p>
            <a:r>
              <a:rPr lang="zh-CN" altLang="en-US" dirty="0" smtClean="0"/>
              <a:t>事务回滚交由客记端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调用端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事务中的读使用从库的查询时不要使用</a:t>
            </a:r>
            <a:r>
              <a:rPr lang="en-US" altLang="zh-CN" dirty="0" smtClean="0"/>
              <a:t>select …for update</a:t>
            </a:r>
          </a:p>
          <a:p>
            <a:r>
              <a:rPr lang="zh-CN" altLang="en-US" dirty="0" smtClean="0"/>
              <a:t>如有序列操作咋办</a:t>
            </a:r>
            <a:r>
              <a:rPr lang="en-US" altLang="zh-CN" dirty="0"/>
              <a:t> 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一个事务中超过一个数据源抛出异常实现原理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5896" y="52199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不包括序列操作的库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79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策略模式</a:t>
            </a:r>
            <a:endParaRPr lang="en-US" altLang="zh-CN" dirty="0" smtClean="0"/>
          </a:p>
          <a:p>
            <a:r>
              <a:rPr lang="zh-CN" altLang="en-US" dirty="0" smtClean="0"/>
              <a:t>统一数据操作接口</a:t>
            </a:r>
            <a:endParaRPr lang="en-US" altLang="zh-CN" dirty="0"/>
          </a:p>
          <a:p>
            <a:r>
              <a:rPr lang="zh-CN" altLang="en-US" dirty="0" smtClean="0"/>
              <a:t>两个操作类都实现公共接口</a:t>
            </a:r>
            <a:endParaRPr lang="en-US" altLang="zh-CN" dirty="0" smtClean="0"/>
          </a:p>
          <a:p>
            <a:r>
              <a:rPr lang="zh-CN" altLang="en-US" dirty="0" smtClean="0"/>
              <a:t>相同方法相同返回结果</a:t>
            </a:r>
            <a:endParaRPr lang="en-US" altLang="zh-CN" dirty="0" smtClean="0"/>
          </a:p>
          <a:p>
            <a:r>
              <a:rPr lang="zh-CN" altLang="en-US" dirty="0" smtClean="0"/>
              <a:t>定义公共常量切换方式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、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操作方式零切换原理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38126"/>
            <a:ext cx="4226446" cy="316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536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17281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根据数据库名得到此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r>
              <a:rPr lang="zh-CN" altLang="en-US" dirty="0" smtClean="0"/>
              <a:t>所有数据库连接都为短连接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80528" y="4462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单个请求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数据库</a:t>
            </a:r>
            <a:r>
              <a:rPr lang="zh-CN" altLang="en-US" sz="3200" b="1" dirty="0"/>
              <a:t>名相同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共用</a:t>
            </a:r>
            <a:r>
              <a:rPr lang="zh-CN" altLang="en-US" sz="3200" b="1" dirty="0"/>
              <a:t>同一</a:t>
            </a:r>
            <a:r>
              <a:rPr lang="zh-CN" altLang="en-US" sz="3200" b="1" dirty="0" smtClean="0"/>
              <a:t>个</a:t>
            </a:r>
            <a:r>
              <a:rPr lang="en-US" altLang="zh-CN" sz="3200" b="1" dirty="0" smtClean="0"/>
              <a:t>DB</a:t>
            </a:r>
            <a:r>
              <a:rPr lang="zh-CN" altLang="en-US" sz="3200" b="1" dirty="0" smtClean="0"/>
              <a:t>连接原理</a:t>
            </a:r>
            <a:endParaRPr lang="en-US" altLang="zh-CN" sz="32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237626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读写分离</a:t>
            </a:r>
            <a:endParaRPr lang="en-US" altLang="zh-CN" sz="3200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75928" y="3284984"/>
            <a:ext cx="8280920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db_name</a:t>
            </a:r>
            <a:r>
              <a:rPr lang="zh-CN" altLang="en-US" dirty="0" smtClean="0"/>
              <a:t>只有一个写库</a:t>
            </a:r>
            <a:endParaRPr lang="en-US" altLang="zh-CN" dirty="0" smtClean="0"/>
          </a:p>
          <a:p>
            <a:r>
              <a:rPr lang="zh-CN" altLang="en-US" dirty="0" smtClean="0"/>
              <a:t>读库可有多个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用逗号分隔</a:t>
            </a:r>
            <a:endParaRPr lang="en-US" altLang="zh-CN" dirty="0" smtClean="0"/>
          </a:p>
          <a:p>
            <a:r>
              <a:rPr lang="zh-CN" altLang="en-US" dirty="0" smtClean="0"/>
              <a:t>读算法支持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随机、轮询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读默认采用随机算法</a:t>
            </a:r>
            <a:endParaRPr lang="en-US" altLang="zh-CN" dirty="0" smtClean="0"/>
          </a:p>
          <a:p>
            <a:r>
              <a:rPr lang="zh-CN" altLang="en-US" dirty="0" smtClean="0"/>
              <a:t>读库支持权重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+ ‘_’ +</a:t>
            </a:r>
            <a:r>
              <a:rPr lang="zh-CN" altLang="en-US" dirty="0" smtClean="0"/>
              <a:t>权重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默认可不设置权重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r>
              <a:rPr lang="en-US" altLang="zh-CN" sz="1600" dirty="0" smtClean="0"/>
              <a:t>:</a:t>
            </a:r>
            <a:r>
              <a:rPr lang="en-US" altLang="zh-CN" sz="1600" dirty="0"/>
              <a:t>$</a:t>
            </a:r>
            <a:r>
              <a:rPr lang="en-US" altLang="zh-CN" sz="1600" dirty="0" err="1"/>
              <a:t>host_list</a:t>
            </a:r>
            <a:r>
              <a:rPr lang="en-US" altLang="zh-CN" sz="1600" dirty="0"/>
              <a:t>=array("127.0.0.1_1",'192.168.1.101_2',</a:t>
            </a:r>
            <a:r>
              <a:rPr lang="en-US" altLang="zh-CN" sz="1600" dirty="0" smtClean="0"/>
              <a:t>'192.168.1.100_3’);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6360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 hash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 =&gt;2n</a:t>
            </a:r>
            <a:r>
              <a:rPr lang="zh-CN" altLang="en-US" dirty="0" smtClean="0"/>
              <a:t>，至少迁移一半数据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：可将一个段中分到两个段中，迁移一半数据</a:t>
            </a:r>
            <a:endParaRPr lang="en-US" altLang="zh-CN" dirty="0" smtClean="0"/>
          </a:p>
          <a:p>
            <a:r>
              <a:rPr lang="zh-CN" altLang="en-US" dirty="0" smtClean="0"/>
              <a:t>虚拟</a:t>
            </a:r>
            <a:r>
              <a:rPr lang="en-US" altLang="zh-CN" dirty="0" smtClean="0"/>
              <a:t>hash:</a:t>
            </a:r>
            <a:r>
              <a:rPr lang="en-US" altLang="zh-CN" dirty="0"/>
              <a:t> n =&gt;</a:t>
            </a:r>
            <a:r>
              <a:rPr lang="en-US" altLang="zh-CN" dirty="0" smtClean="0"/>
              <a:t>2n</a:t>
            </a:r>
            <a:r>
              <a:rPr lang="zh-CN" altLang="en-US" dirty="0" smtClean="0"/>
              <a:t>迁移一半数据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迁移复杂</a:t>
            </a:r>
            <a:endParaRPr lang="en-US" altLang="zh-CN" dirty="0" smtClean="0"/>
          </a:p>
          <a:p>
            <a:r>
              <a:rPr lang="zh-CN" altLang="en-US" dirty="0" smtClean="0"/>
              <a:t>数据迁移难以统一，各业务线自己实现</a:t>
            </a:r>
            <a:endParaRPr lang="en-US" altLang="zh-CN" dirty="0" smtClean="0"/>
          </a:p>
          <a:p>
            <a:r>
              <a:rPr lang="zh-CN" altLang="en-US" dirty="0" smtClean="0"/>
              <a:t>一般使用</a:t>
            </a:r>
            <a:r>
              <a:rPr lang="en-US" altLang="zh-CN" dirty="0" smtClean="0"/>
              <a:t>mod hash</a:t>
            </a:r>
          </a:p>
          <a:p>
            <a:r>
              <a:rPr lang="zh-CN" altLang="en-US" dirty="0" smtClean="0"/>
              <a:t>有没有不迁移数据的扩容方法？</a:t>
            </a:r>
            <a:r>
              <a:rPr lang="zh-CN" altLang="en-US" dirty="0" smtClean="0">
                <a:solidFill>
                  <a:srgbClr val="FF0000"/>
                </a:solidFill>
              </a:rPr>
              <a:t>有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err="1" smtClean="0"/>
              <a:t>consistent_hash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把库当成表用即一库一表，对于自增序列、时间段分表的可实现</a:t>
            </a:r>
            <a:endParaRPr lang="en-US" altLang="zh-CN" dirty="0" smtClean="0"/>
          </a:p>
          <a:p>
            <a:r>
              <a:rPr lang="zh-CN" altLang="en-US" dirty="0" smtClean="0"/>
              <a:t>实现方式（逻辑列值在</a:t>
            </a:r>
            <a:r>
              <a:rPr lang="en-US" altLang="zh-CN" dirty="0" smtClean="0"/>
              <a:t>[0,500w]</a:t>
            </a:r>
            <a:r>
              <a:rPr lang="zh-CN" altLang="en-US" dirty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,[500w,1000w]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,[1000w ,1500w]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DBROUTE</a:t>
            </a:r>
            <a:r>
              <a:rPr lang="zh-CN" altLang="en-US" dirty="0" smtClean="0"/>
              <a:t>中已实现一库一表功</a:t>
            </a:r>
            <a:r>
              <a:rPr lang="zh-CN" altLang="en-US" dirty="0"/>
              <a:t>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如何扩容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xmlns="" val="5058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O2O</a:t>
            </a:r>
            <a:r>
              <a:rPr lang="zh-CN" altLang="en-US" dirty="0" smtClean="0"/>
              <a:t>支付项目（</a:t>
            </a:r>
            <a:r>
              <a:rPr lang="en-US" altLang="zh-CN" dirty="0" err="1" smtClean="0"/>
              <a:t>db_pay_info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db_pay_log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支付表将会使用</a:t>
            </a:r>
            <a:r>
              <a:rPr lang="en-US" altLang="zh-CN" dirty="0" err="1" smtClean="0"/>
              <a:t>consistent_hash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分段</a:t>
            </a:r>
            <a:r>
              <a:rPr lang="en-US" altLang="zh-CN" dirty="0" smtClean="0"/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一库一表，通过多库解决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数据容量问题</a:t>
            </a:r>
            <a:endParaRPr lang="en-US" altLang="zh-CN" dirty="0" smtClean="0"/>
          </a:p>
          <a:p>
            <a:r>
              <a:rPr lang="zh-CN" altLang="en-US" dirty="0" smtClean="0"/>
              <a:t>分库字段</a:t>
            </a:r>
            <a:r>
              <a:rPr lang="en-US" altLang="zh-CN" dirty="0" err="1" smtClean="0"/>
              <a:t>order_id</a:t>
            </a:r>
            <a:endParaRPr lang="en-US" altLang="zh-CN" dirty="0" smtClean="0"/>
          </a:p>
          <a:p>
            <a:r>
              <a:rPr lang="en-US" altLang="zh-CN" dirty="0" smtClean="0"/>
              <a:t>[0,500w]=db_pay_info_0000;</a:t>
            </a:r>
            <a:r>
              <a:rPr lang="en-US" altLang="zh-CN" dirty="0"/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500w</a:t>
            </a:r>
            <a:r>
              <a:rPr lang="en-US" altLang="zh-CN" dirty="0" smtClean="0"/>
              <a:t>,1000w]=db_pay_info_0001;</a:t>
            </a:r>
            <a:r>
              <a:rPr lang="en-US" altLang="zh-CN" dirty="0"/>
              <a:t> </a:t>
            </a:r>
            <a:r>
              <a:rPr lang="en-US" altLang="zh-CN" dirty="0" smtClean="0"/>
              <a:t>[1000w,1500w]=db_pay_info_0002;</a:t>
            </a:r>
            <a:r>
              <a:rPr lang="en-US" altLang="zh-CN" dirty="0"/>
              <a:t> [</a:t>
            </a:r>
            <a:r>
              <a:rPr lang="en-US" altLang="zh-CN" dirty="0" smtClean="0"/>
              <a:t>1500w,2000w]=db_pay_info_0003;……</a:t>
            </a:r>
            <a:endParaRPr lang="en-US" altLang="zh-CN" dirty="0"/>
          </a:p>
          <a:p>
            <a:r>
              <a:rPr lang="zh-CN" altLang="en-US" dirty="0" smtClean="0"/>
              <a:t>避免以后的数据迁移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即将使用的项目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xmlns="" val="31695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-142900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配置详解</a:t>
            </a:r>
            <a:endParaRPr lang="en-US" altLang="zh-CN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500042"/>
            <a:ext cx="892971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/***************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用户退款详情库表配置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多库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)*************************************************************************************************/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user_name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DB_USER_NAME; //db username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pass_word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DB_PASSWORD; //db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pwd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['port'] = DB_PORT; //db port</a:t>
            </a:r>
          </a:p>
          <a:p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db_prefix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“sc_refund_0000”;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数据库前缀，生成类似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sc_refund_0000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sc_refund_0001...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sc_refund_1023,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单库可配置为实际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名称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table_prefix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"refund_info_0000";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表名前缀，生成类似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refund_info_0000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refund_info_0001...refund_info_1023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logic_table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sc_refund_info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逻辑表名不能为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关键字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分库的列，执行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语句时，要传递此参数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分表的列，执行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语句时，要传递此参数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logic_column_field_type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分表的列值的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类型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或不设置此值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不设置表示是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endParaRPr lang="zh-CN" alt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select_in_logic_column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//select in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查询时时的参数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名</a:t>
            </a:r>
          </a:p>
          <a:p>
            <a:r>
              <a:rPr lang="en-US" altLang="zh-CN" sz="1000" dirty="0" smtClean="0">
                <a:solidFill>
                  <a:srgbClr val="7030A0"/>
                </a:solidFill>
              </a:rPr>
              <a:t>$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7030A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table_total_num</a:t>
            </a:r>
            <a:r>
              <a:rPr lang="en-US" altLang="zh-CN" sz="1000" dirty="0" smtClean="0">
                <a:solidFill>
                  <a:srgbClr val="7030A0"/>
                </a:solidFill>
              </a:rPr>
              <a:t>'] = 64; //</a:t>
            </a:r>
            <a:r>
              <a:rPr lang="zh-CN" altLang="en-US" sz="1000" dirty="0" smtClean="0">
                <a:solidFill>
                  <a:srgbClr val="7030A0"/>
                </a:solidFill>
              </a:rPr>
              <a:t>总表数</a:t>
            </a:r>
          </a:p>
          <a:p>
            <a:r>
              <a:rPr lang="en-US" altLang="zh-CN" sz="1000" dirty="0" smtClean="0">
                <a:solidFill>
                  <a:srgbClr val="7030A0"/>
                </a:solidFill>
              </a:rPr>
              <a:t>$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7030A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one_db_table_num</a:t>
            </a:r>
            <a:r>
              <a:rPr lang="en-US" altLang="zh-CN" sz="1000" dirty="0" smtClean="0">
                <a:solidFill>
                  <a:srgbClr val="7030A0"/>
                </a:solidFill>
              </a:rPr>
              <a:t>'] = 16; //</a:t>
            </a:r>
            <a:r>
              <a:rPr lang="zh-CN" altLang="en-US" sz="1000" dirty="0" smtClean="0">
                <a:solidFill>
                  <a:srgbClr val="7030A0"/>
                </a:solidFill>
              </a:rPr>
              <a:t>每个库里存放的表数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consistent_hash_separate_string</a:t>
            </a:r>
            <a:r>
              <a:rPr lang="en-US" altLang="zh-CN" sz="1000" dirty="0" smtClean="0">
                <a:solidFill>
                  <a:schemeClr val="tx2"/>
                </a:solidFill>
              </a:rPr>
              <a:t>'] = "[0,256]=sc_refund_0000;[256,512]=sc_refund_0001;[512,768]=sc_refund_0002;[768,1024]=sc_refund_0003";//</a:t>
            </a:r>
            <a:r>
              <a:rPr lang="zh-CN" altLang="en-US" sz="1000" dirty="0" smtClean="0">
                <a:solidFill>
                  <a:schemeClr val="tx2"/>
                </a:solidFill>
              </a:rPr>
              <a:t>一致性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字符串区间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consistent_hash_separate_mod_max_value</a:t>
            </a:r>
            <a:r>
              <a:rPr lang="en-US" altLang="zh-CN" sz="1000" dirty="0" smtClean="0">
                <a:solidFill>
                  <a:schemeClr val="tx2"/>
                </a:solidFill>
              </a:rPr>
              <a:t>'] =1024;//</a:t>
            </a:r>
            <a:r>
              <a:rPr lang="zh-CN" altLang="en-US" sz="1000" dirty="0" smtClean="0">
                <a:solidFill>
                  <a:schemeClr val="tx2"/>
                </a:solidFill>
              </a:rPr>
              <a:t>一致性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最大区间值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consistent_hash_one_db_one_table</a:t>
            </a:r>
            <a:r>
              <a:rPr lang="en-US" altLang="zh-CN" sz="1000" dirty="0" smtClean="0">
                <a:solidFill>
                  <a:schemeClr val="tx2"/>
                </a:solidFill>
              </a:rPr>
              <a:t>’] =false;//</a:t>
            </a:r>
            <a:r>
              <a:rPr lang="zh-CN" altLang="en-US" sz="1000" dirty="0" smtClean="0">
                <a:solidFill>
                  <a:schemeClr val="tx2"/>
                </a:solidFill>
              </a:rPr>
              <a:t>针对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</a:t>
            </a:r>
            <a:r>
              <a:rPr lang="zh-CN" altLang="en-US" sz="1000" dirty="0" smtClean="0">
                <a:solidFill>
                  <a:schemeClr val="tx2"/>
                </a:solidFill>
              </a:rPr>
              <a:t>有效</a:t>
            </a:r>
            <a:r>
              <a:rPr lang="en-US" altLang="zh-CN" sz="1000" dirty="0" smtClean="0">
                <a:solidFill>
                  <a:schemeClr val="tx2"/>
                </a:solidFill>
              </a:rPr>
              <a:t>,</a:t>
            </a:r>
            <a:r>
              <a:rPr lang="zh-CN" altLang="en-US" sz="1000" dirty="0" smtClean="0">
                <a:solidFill>
                  <a:schemeClr val="tx2"/>
                </a:solidFill>
              </a:rPr>
              <a:t>区间</a:t>
            </a:r>
            <a:r>
              <a:rPr lang="zh-CN" altLang="en-US" sz="1000" dirty="0" smtClean="0">
                <a:solidFill>
                  <a:schemeClr val="tx2"/>
                </a:solidFill>
              </a:rPr>
              <a:t>是否是是一库一</a:t>
            </a:r>
            <a:r>
              <a:rPr lang="zh-CN" altLang="en-US" sz="1000" dirty="0" smtClean="0">
                <a:solidFill>
                  <a:schemeClr val="tx2"/>
                </a:solidFill>
              </a:rPr>
              <a:t>表</a:t>
            </a:r>
            <a:r>
              <a:rPr lang="en-US" altLang="zh-CN" sz="1000" dirty="0" smtClean="0">
                <a:solidFill>
                  <a:schemeClr val="tx2"/>
                </a:solidFill>
              </a:rPr>
              <a:t>,</a:t>
            </a:r>
            <a:r>
              <a:rPr lang="zh-CN" altLang="en-US" sz="1000" dirty="0" smtClean="0">
                <a:solidFill>
                  <a:schemeClr val="tx2"/>
                </a:solidFill>
              </a:rPr>
              <a:t>如为</a:t>
            </a:r>
            <a:r>
              <a:rPr lang="en-US" altLang="zh-CN" sz="1000" dirty="0" smtClean="0">
                <a:solidFill>
                  <a:schemeClr val="tx2"/>
                </a:solidFill>
              </a:rPr>
              <a:t>true,</a:t>
            </a:r>
            <a:r>
              <a:rPr lang="zh-CN" altLang="en-US" sz="1000" dirty="0" smtClean="0">
                <a:solidFill>
                  <a:schemeClr val="tx2"/>
                </a:solidFill>
              </a:rPr>
              <a:t>上面的区间值中可为</a:t>
            </a:r>
            <a:r>
              <a:rPr lang="en-US" altLang="zh-CN" sz="1000" dirty="0" smtClean="0">
                <a:solidFill>
                  <a:schemeClr val="tx2"/>
                </a:solidFill>
              </a:rPr>
              <a:t>[0,500w] w</a:t>
            </a:r>
            <a:r>
              <a:rPr lang="zh-CN" altLang="en-US" sz="1000" dirty="0" smtClean="0">
                <a:solidFill>
                  <a:schemeClr val="tx2"/>
                </a:solidFill>
              </a:rPr>
              <a:t>表示万</a:t>
            </a:r>
            <a:endParaRPr lang="zh-CN" altLang="en-US" sz="1000" dirty="0" smtClean="0">
              <a:solidFill>
                <a:schemeClr val="tx2"/>
              </a:solidFill>
            </a:endParaRP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virtual_db_node_number</a:t>
            </a:r>
            <a:r>
              <a:rPr lang="en-US" altLang="zh-CN" sz="1000" dirty="0" smtClean="0">
                <a:solidFill>
                  <a:schemeClr val="tx2"/>
                </a:solidFill>
              </a:rPr>
              <a:t>’] </a:t>
            </a:r>
            <a:r>
              <a:rPr lang="en-US" altLang="zh-CN" sz="1000" dirty="0" smtClean="0">
                <a:solidFill>
                  <a:schemeClr val="tx2"/>
                </a:solidFill>
              </a:rPr>
              <a:t>= 64; //</a:t>
            </a:r>
            <a:r>
              <a:rPr lang="zh-CN" altLang="en-US" sz="1000" dirty="0" smtClean="0">
                <a:solidFill>
                  <a:schemeClr val="tx2"/>
                </a:solidFill>
              </a:rPr>
              <a:t>虚拟节点数目 虚拟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算法</a:t>
            </a:r>
            <a:r>
              <a:rPr lang="zh-CN" altLang="en-US" sz="1000" dirty="0" smtClean="0">
                <a:solidFill>
                  <a:schemeClr val="tx2"/>
                </a:solidFill>
              </a:rPr>
              <a:t>实现可设置此值</a:t>
            </a:r>
            <a:endParaRPr lang="zh-CN" altLang="en-US" sz="1000" dirty="0" smtClean="0">
              <a:solidFill>
                <a:schemeClr val="tx2"/>
              </a:solidFill>
            </a:endParaRP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db_hash_type</a:t>
            </a:r>
            <a:r>
              <a:rPr lang="en-US" altLang="zh-CN" sz="1000" dirty="0" smtClean="0">
                <a:solidFill>
                  <a:schemeClr val="tx2"/>
                </a:solidFill>
              </a:rPr>
              <a:t>'] ='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virtual_hash</a:t>
            </a:r>
            <a:r>
              <a:rPr lang="en-US" altLang="zh-CN" sz="1000" dirty="0" smtClean="0">
                <a:solidFill>
                  <a:schemeClr val="tx2"/>
                </a:solidFill>
              </a:rPr>
              <a:t>';//</a:t>
            </a:r>
            <a:r>
              <a:rPr lang="zh-CN" altLang="en-US" sz="1000" dirty="0" smtClean="0">
                <a:solidFill>
                  <a:schemeClr val="tx2"/>
                </a:solidFill>
              </a:rPr>
              <a:t>可为 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</a:t>
            </a:r>
            <a:r>
              <a:rPr lang="en-US" altLang="zh-CN" sz="1000" dirty="0" smtClean="0">
                <a:solidFill>
                  <a:schemeClr val="tx2"/>
                </a:solidFill>
              </a:rPr>
              <a:t>(</a:t>
            </a:r>
            <a:r>
              <a:rPr lang="zh-CN" altLang="en-US" sz="1000" dirty="0" smtClean="0">
                <a:solidFill>
                  <a:schemeClr val="tx2"/>
                </a:solidFill>
              </a:rPr>
              <a:t>必需设置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key:consistent_hash_separate_string</a:t>
            </a:r>
            <a:r>
              <a:rPr lang="zh-CN" altLang="en-US" sz="1000" dirty="0" smtClean="0">
                <a:solidFill>
                  <a:schemeClr val="tx2"/>
                </a:solidFill>
              </a:rPr>
              <a:t>及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consistent_hash_separate_mod_max_value</a:t>
            </a:r>
            <a:r>
              <a:rPr lang="en-US" altLang="zh-CN" sz="1000" dirty="0" smtClean="0">
                <a:solidFill>
                  <a:schemeClr val="tx2"/>
                </a:solidFill>
              </a:rPr>
              <a:t>) ||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virtual_hash</a:t>
            </a:r>
            <a:r>
              <a:rPr lang="en-US" altLang="zh-CN" sz="1000" dirty="0" smtClean="0">
                <a:solidFill>
                  <a:schemeClr val="tx2"/>
                </a:solidFill>
              </a:rPr>
              <a:t>(</a:t>
            </a:r>
            <a:r>
              <a:rPr lang="zh-CN" altLang="en-US" sz="1000" dirty="0" smtClean="0">
                <a:solidFill>
                  <a:schemeClr val="tx2"/>
                </a:solidFill>
              </a:rPr>
              <a:t>必需设置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key:virtual_db_node_number</a:t>
            </a:r>
            <a:r>
              <a:rPr lang="en-US" altLang="zh-CN" sz="1000" dirty="0" smtClean="0">
                <a:solidFill>
                  <a:schemeClr val="tx2"/>
                </a:solidFill>
              </a:rPr>
              <a:t>) ||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mod_hash</a:t>
            </a:r>
            <a:r>
              <a:rPr lang="en-US" altLang="zh-CN" sz="1000" dirty="0" smtClean="0">
                <a:solidFill>
                  <a:schemeClr val="tx2"/>
                </a:solidFill>
              </a:rPr>
              <a:t> </a:t>
            </a:r>
            <a:r>
              <a:rPr lang="zh-CN" altLang="en-US" sz="1000" dirty="0" smtClean="0">
                <a:solidFill>
                  <a:schemeClr val="tx2"/>
                </a:solidFill>
              </a:rPr>
              <a:t>，如果不设置，则默认为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mod_hash</a:t>
            </a:r>
            <a:endParaRPr lang="en-US" altLang="zh-CN" sz="1000" dirty="0" smtClean="0">
              <a:solidFill>
                <a:schemeClr val="tx2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is_date_table</a:t>
            </a:r>
            <a:r>
              <a:rPr lang="en-US" altLang="zh-CN" sz="1000" dirty="0" smtClean="0">
                <a:solidFill>
                  <a:srgbClr val="FF0000"/>
                </a:solidFill>
              </a:rPr>
              <a:t>'] = true; //</a:t>
            </a:r>
            <a:r>
              <a:rPr lang="zh-CN" altLang="en-US" sz="1000" dirty="0" smtClean="0">
                <a:solidFill>
                  <a:srgbClr val="FF0000"/>
                </a:solidFill>
              </a:rPr>
              <a:t>是否按时间分表</a:t>
            </a:r>
            <a:r>
              <a:rPr lang="en-US" altLang="zh-CN" sz="1000" dirty="0" smtClean="0">
                <a:solidFill>
                  <a:srgbClr val="FF0000"/>
                </a:solidFill>
              </a:rPr>
              <a:t>,</a:t>
            </a:r>
            <a:r>
              <a:rPr lang="zh-CN" altLang="en-US" sz="1000" dirty="0" smtClean="0">
                <a:solidFill>
                  <a:srgbClr val="FF0000"/>
                </a:solidFill>
              </a:rPr>
              <a:t>只支持单库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table_name_date_logic_string</a:t>
            </a:r>
            <a:r>
              <a:rPr lang="en-US" altLang="zh-CN" sz="1000" dirty="0" smtClean="0">
                <a:solidFill>
                  <a:srgbClr val="FF0000"/>
                </a:solidFill>
              </a:rPr>
              <a:t>'] = '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MMdd</a:t>
            </a:r>
            <a:r>
              <a:rPr lang="en-US" altLang="zh-CN" sz="1000" dirty="0" smtClean="0">
                <a:solidFill>
                  <a:srgbClr val="FF0000"/>
                </a:solidFill>
              </a:rPr>
              <a:t>'; //</a:t>
            </a:r>
            <a:r>
              <a:rPr lang="zh-CN" altLang="en-US" sz="1000" dirty="0" smtClean="0">
                <a:solidFill>
                  <a:srgbClr val="FF0000"/>
                </a:solidFill>
              </a:rPr>
              <a:t>按时间分表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yyyyMMdd</a:t>
            </a:r>
            <a:r>
              <a:rPr lang="en-US" altLang="zh-CN" sz="1000" dirty="0" smtClean="0">
                <a:solidFill>
                  <a:srgbClr val="FF0000"/>
                </a:solidFill>
              </a:rPr>
              <a:t>(20140806) ||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yyyyMM</a:t>
            </a:r>
            <a:r>
              <a:rPr lang="en-US" altLang="zh-CN" sz="1000" dirty="0" smtClean="0">
                <a:solidFill>
                  <a:srgbClr val="FF0000"/>
                </a:solidFill>
              </a:rPr>
              <a:t>(201408) ||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yyyy</a:t>
            </a:r>
            <a:r>
              <a:rPr lang="en-US" altLang="zh-CN" sz="1000" dirty="0" smtClean="0">
                <a:solidFill>
                  <a:srgbClr val="FF0000"/>
                </a:solidFill>
              </a:rPr>
              <a:t>(2014) ||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dd</a:t>
            </a:r>
            <a:r>
              <a:rPr lang="en-US" altLang="zh-CN" sz="1000" dirty="0" smtClean="0">
                <a:solidFill>
                  <a:srgbClr val="FF0000"/>
                </a:solidFill>
              </a:rPr>
              <a:t>(</a:t>
            </a:r>
            <a:r>
              <a:rPr lang="zh-CN" altLang="en-US" sz="1000" dirty="0" smtClean="0">
                <a:solidFill>
                  <a:srgbClr val="FF0000"/>
                </a:solidFill>
              </a:rPr>
              <a:t>天</a:t>
            </a:r>
            <a:r>
              <a:rPr lang="en-US" altLang="zh-CN" sz="1000" dirty="0" smtClean="0">
                <a:solidFill>
                  <a:srgbClr val="FF0000"/>
                </a:solidFill>
              </a:rPr>
              <a:t>:0...31) ||MM(</a:t>
            </a:r>
            <a:r>
              <a:rPr lang="zh-CN" altLang="en-US" sz="1000" dirty="0" smtClean="0">
                <a:solidFill>
                  <a:srgbClr val="FF0000"/>
                </a:solidFill>
              </a:rPr>
              <a:t>月</a:t>
            </a:r>
            <a:r>
              <a:rPr lang="en-US" altLang="zh-CN" sz="1000" dirty="0" smtClean="0">
                <a:solidFill>
                  <a:srgbClr val="FF0000"/>
                </a:solidFill>
              </a:rPr>
              <a:t>1...12) ||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MMdd</a:t>
            </a:r>
            <a:r>
              <a:rPr lang="en-US" altLang="zh-CN" sz="1000" dirty="0" smtClean="0">
                <a:solidFill>
                  <a:srgbClr val="FF0000"/>
                </a:solidFill>
              </a:rPr>
              <a:t>(</a:t>
            </a:r>
            <a:r>
              <a:rPr lang="zh-CN" altLang="en-US" sz="1000" dirty="0" smtClean="0">
                <a:solidFill>
                  <a:srgbClr val="FF0000"/>
                </a:solidFill>
              </a:rPr>
              <a:t>月日</a:t>
            </a:r>
            <a:r>
              <a:rPr lang="en-US" altLang="zh-CN" sz="1000" dirty="0" smtClean="0">
                <a:solidFill>
                  <a:srgbClr val="FF0000"/>
                </a:solidFill>
              </a:rPr>
              <a:t>)||w(</a:t>
            </a:r>
            <a:r>
              <a:rPr lang="zh-CN" altLang="en-US" sz="1000" dirty="0" smtClean="0">
                <a:solidFill>
                  <a:srgbClr val="FF0000"/>
                </a:solidFill>
              </a:rPr>
              <a:t>星期日</a:t>
            </a:r>
            <a:r>
              <a:rPr lang="en-US" altLang="zh-CN" sz="1000" dirty="0" smtClean="0">
                <a:solidFill>
                  <a:srgbClr val="FF0000"/>
                </a:solidFill>
              </a:rPr>
              <a:t>:0,</a:t>
            </a:r>
            <a:r>
              <a:rPr lang="zh-CN" altLang="en-US" sz="1000" dirty="0" smtClean="0">
                <a:solidFill>
                  <a:srgbClr val="FF0000"/>
                </a:solidFill>
              </a:rPr>
              <a:t>星期一</a:t>
            </a:r>
            <a:r>
              <a:rPr lang="en-US" altLang="zh-CN" sz="1000" dirty="0" smtClean="0">
                <a:solidFill>
                  <a:srgbClr val="FF0000"/>
                </a:solidFill>
              </a:rPr>
              <a:t>:1</a:t>
            </a:r>
            <a:r>
              <a:rPr lang="en-US" altLang="zh-CN" sz="1000" dirty="0" smtClean="0">
                <a:solidFill>
                  <a:srgbClr val="FF0000"/>
                </a:solidFill>
              </a:rPr>
              <a:t>...);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['sc_refund_0000'] = DB_HOST; //key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为数据库所在的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，此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只能配置一个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['sc_refund_0001']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['sc_refund_0002']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['sc_refund_0003']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每个主库存放在哪个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</a:p>
          <a:p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['sc_refund_0000'] = DB_HOST . "," . DB_HOST; //key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库所在的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列表，多台用英文半角逗号分隔开，系统随机读其中一台，如果下面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配置了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['sc_refund_0001']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['sc_refund_0002']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['sc_refund_0003']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;//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dbroute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根据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是否设置了值 判断是否有读写分离配置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/******************************************************************************************************************************************/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95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未来</a:t>
            </a:r>
            <a:r>
              <a:rPr lang="zh-CN" altLang="en-US" dirty="0"/>
              <a:t>考虑使用</a:t>
            </a:r>
            <a:r>
              <a:rPr lang="en-US" altLang="zh-CN" dirty="0"/>
              <a:t>zookeeper</a:t>
            </a:r>
            <a:r>
              <a:rPr lang="zh-CN" altLang="en-US" dirty="0"/>
              <a:t>实现心跳监测</a:t>
            </a:r>
            <a:r>
              <a:rPr lang="en-US" altLang="zh-CN" dirty="0"/>
              <a:t>,</a:t>
            </a:r>
            <a:r>
              <a:rPr lang="zh-CN" altLang="en-US" dirty="0"/>
              <a:t>及时将宕机的读库剔除和加入</a:t>
            </a:r>
            <a:r>
              <a:rPr lang="en-US" altLang="zh-CN" dirty="0"/>
              <a:t>.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 </a:t>
            </a:r>
            <a:r>
              <a:rPr lang="zh-CN" altLang="en-US" sz="3200" b="1" dirty="0" smtClean="0"/>
              <a:t>未来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xmlns="" val="19582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变量未定义可以使用，见意先定义变量再使用</a:t>
            </a:r>
            <a:endParaRPr lang="en-US" altLang="zh-CN" dirty="0" smtClean="0"/>
          </a:p>
          <a:p>
            <a:r>
              <a:rPr lang="zh-CN" altLang="en-US" dirty="0" smtClean="0"/>
              <a:t>定义好类常量，常量可定义在各自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每个表一个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方法的公开范围要适当，</a:t>
            </a:r>
            <a:r>
              <a:rPr lang="en-US" altLang="zh-CN" dirty="0" smtClean="0"/>
              <a:t>public private protected</a:t>
            </a:r>
          </a:p>
          <a:p>
            <a:r>
              <a:rPr lang="zh-CN" altLang="en-US" dirty="0" smtClean="0"/>
              <a:t>尽量不要连表查询，一般连接表超过三个将会有性能问题</a:t>
            </a:r>
            <a:endParaRPr lang="en-US" altLang="zh-CN" dirty="0" smtClean="0"/>
          </a:p>
          <a:p>
            <a:r>
              <a:rPr lang="zh-CN" altLang="en-US" dirty="0" smtClean="0"/>
              <a:t>连表将给未来系统拆库拆表带来麻烦</a:t>
            </a:r>
            <a:endParaRPr lang="en-US" altLang="zh-CN" dirty="0" smtClean="0"/>
          </a:p>
          <a:p>
            <a:r>
              <a:rPr lang="zh-CN" altLang="en-US" dirty="0" smtClean="0"/>
              <a:t>适当的面向对象，不要使用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映射工具（影响</a:t>
            </a:r>
            <a:r>
              <a:rPr lang="en-US" altLang="zh-CN" dirty="0" smtClean="0"/>
              <a:t>dba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调优）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的性能也有</a:t>
            </a:r>
            <a:r>
              <a:rPr lang="zh-CN" altLang="en-US" dirty="0"/>
              <a:t>点</a:t>
            </a:r>
            <a:r>
              <a:rPr lang="zh-CN" altLang="en-US" dirty="0" smtClean="0"/>
              <a:t>影响</a:t>
            </a:r>
            <a:endParaRPr lang="en-US" altLang="zh-CN" dirty="0"/>
          </a:p>
          <a:p>
            <a:r>
              <a:rPr lang="zh-CN" altLang="en-US" dirty="0" smtClean="0"/>
              <a:t>注释并不是越多越好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适当的注释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大部分程序员改代码时并不会修改注释</a:t>
            </a:r>
            <a:endParaRPr lang="en-US" altLang="zh-CN" dirty="0" smtClean="0"/>
          </a:p>
          <a:p>
            <a:r>
              <a:rPr lang="zh-CN" altLang="en-US" dirty="0" smtClean="0"/>
              <a:t>错误的注释不如没有注释，代码是唯一的文档</a:t>
            </a:r>
            <a:endParaRPr lang="en-US" altLang="zh-CN" dirty="0" smtClean="0"/>
          </a:p>
          <a:p>
            <a:r>
              <a:rPr lang="zh-CN" altLang="en-US" dirty="0" smtClean="0"/>
              <a:t>底层操作数据库的类一定要写成封装类，最好能</a:t>
            </a:r>
            <a:r>
              <a:rPr lang="en-US" altLang="zh-CN" dirty="0" err="1" smtClean="0"/>
              <a:t>mysql,mysqli,pdo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9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09327"/>
            <a:ext cx="8507288" cy="54999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mysql</a:t>
            </a:r>
            <a:r>
              <a:rPr lang="zh-CN" altLang="en-US" dirty="0"/>
              <a:t>保存数据量级（</a:t>
            </a:r>
            <a:r>
              <a:rPr lang="zh-CN" altLang="en-US" dirty="0" smtClean="0"/>
              <a:t>上亿级别）</a:t>
            </a:r>
            <a:endParaRPr lang="en-US" altLang="zh-CN" dirty="0" smtClean="0"/>
          </a:p>
          <a:p>
            <a:r>
              <a:rPr lang="zh-CN" altLang="en-US" dirty="0" smtClean="0"/>
              <a:t>数据分布单库多表、</a:t>
            </a:r>
            <a:r>
              <a:rPr lang="zh-CN" altLang="en-US" dirty="0"/>
              <a:t>多库多</a:t>
            </a:r>
            <a:r>
              <a:rPr lang="zh-CN" altLang="en-US" dirty="0" smtClean="0"/>
              <a:t>表、</a:t>
            </a:r>
            <a:r>
              <a:rPr lang="zh-CN" altLang="en-US" dirty="0"/>
              <a:t>多</a:t>
            </a:r>
            <a:r>
              <a:rPr lang="zh-CN" altLang="en-US" dirty="0" smtClean="0"/>
              <a:t>库单表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每库一个表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分库规则</a:t>
            </a:r>
            <a:r>
              <a:rPr lang="en-US" altLang="zh-CN" dirty="0" smtClean="0"/>
              <a:t>(id </a:t>
            </a:r>
            <a:r>
              <a:rPr lang="en-US" altLang="zh-CN" dirty="0"/>
              <a:t>% 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r>
              <a:rPr lang="zh-CN" altLang="en-US" dirty="0"/>
              <a:t>、虚拟节点</a:t>
            </a:r>
            <a:r>
              <a:rPr lang="en-US" altLang="zh-CN" dirty="0"/>
              <a:t>Hash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单</a:t>
            </a:r>
            <a:r>
              <a:rPr lang="zh-CN" altLang="en-US" dirty="0"/>
              <a:t>库支持事务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事务中超过一个数据源，抛出异常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支持事务中的 </a:t>
            </a:r>
            <a:r>
              <a:rPr lang="en-US" altLang="zh-CN" dirty="0"/>
              <a:t>select </a:t>
            </a:r>
            <a:r>
              <a:rPr lang="zh-CN" altLang="en-US" dirty="0"/>
              <a:t>走主库查询，以避免事务中查询延时</a:t>
            </a:r>
            <a:r>
              <a:rPr lang="en-US" altLang="zh-CN" dirty="0"/>
              <a:t>(</a:t>
            </a:r>
            <a:r>
              <a:rPr lang="zh-CN" altLang="en-US" dirty="0"/>
              <a:t>从库数据同步可能有延时</a:t>
            </a:r>
            <a:r>
              <a:rPr lang="en-US" altLang="zh-CN" dirty="0"/>
              <a:t>),</a:t>
            </a:r>
            <a:r>
              <a:rPr lang="zh-CN" altLang="en-US" dirty="0"/>
              <a:t>事务结束之后的查询依然走从库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/>
              <a:t>操作</a:t>
            </a:r>
            <a:r>
              <a:rPr lang="en-US" altLang="zh-CN" dirty="0" err="1"/>
              <a:t>myql</a:t>
            </a:r>
            <a:r>
              <a:rPr lang="zh-CN" altLang="en-US" dirty="0"/>
              <a:t>方式可配置为 </a:t>
            </a:r>
            <a:r>
              <a:rPr lang="en-US" altLang="zh-CN" dirty="0" err="1"/>
              <a:t>mysqli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pdo</a:t>
            </a:r>
            <a:r>
              <a:rPr lang="en-US" altLang="zh-CN" dirty="0" smtClean="0"/>
              <a:t>,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  <a:p>
            <a:r>
              <a:rPr lang="zh-CN" altLang="en-US" dirty="0" smtClean="0"/>
              <a:t>单个页面请求</a:t>
            </a:r>
            <a:r>
              <a:rPr lang="en-US" altLang="zh-CN" dirty="0" smtClean="0"/>
              <a:t>,</a:t>
            </a:r>
            <a:r>
              <a:rPr lang="zh-CN" altLang="en-US" dirty="0"/>
              <a:t>只要数据库名相同</a:t>
            </a:r>
            <a:r>
              <a:rPr lang="en-US" altLang="zh-CN" dirty="0"/>
              <a:t>,</a:t>
            </a:r>
            <a:r>
              <a:rPr lang="zh-CN" altLang="en-US" dirty="0"/>
              <a:t>都使用同一个数据库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唯一数值型主键生成策略</a:t>
            </a:r>
            <a:endParaRPr lang="en-US" altLang="zh-CN" dirty="0" smtClean="0"/>
          </a:p>
          <a:p>
            <a:r>
              <a:rPr lang="zh-CN" altLang="en-US" dirty="0"/>
              <a:t>支持读写分离</a:t>
            </a:r>
            <a:r>
              <a:rPr lang="en-US" altLang="zh-CN" dirty="0"/>
              <a:t>,</a:t>
            </a:r>
            <a:r>
              <a:rPr lang="zh-CN" altLang="en-US" dirty="0"/>
              <a:t>读库可配置为多个</a:t>
            </a:r>
            <a:r>
              <a:rPr lang="en-US" altLang="zh-CN" dirty="0"/>
              <a:t>,</a:t>
            </a:r>
            <a:r>
              <a:rPr lang="zh-CN" altLang="en-US" dirty="0"/>
              <a:t>用逗号</a:t>
            </a:r>
            <a:r>
              <a:rPr lang="zh-CN" altLang="en-US" dirty="0" smtClean="0"/>
              <a:t>分隔</a:t>
            </a:r>
            <a:endParaRPr lang="en-US" altLang="zh-CN" dirty="0" smtClean="0"/>
          </a:p>
          <a:p>
            <a:r>
              <a:rPr lang="zh-CN" altLang="en-US" dirty="0" smtClean="0"/>
              <a:t>读库支持权重配置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功能介绍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141244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全局常量</a:t>
            </a:r>
            <a:r>
              <a:rPr lang="en-US" altLang="zh-CN" dirty="0" smtClean="0"/>
              <a:t>,</a:t>
            </a:r>
            <a:r>
              <a:rPr lang="en-US" altLang="zh-CN" dirty="0"/>
              <a:t> define</a:t>
            </a:r>
            <a:r>
              <a:rPr lang="en-US" altLang="zh-CN" dirty="0" smtClean="0"/>
              <a:t>(“MYSQL_EXTEND”, ‘</a:t>
            </a:r>
            <a:r>
              <a:rPr lang="en-US" altLang="zh-CN" dirty="0" err="1" smtClean="0"/>
              <a:t>mysqli</a:t>
            </a:r>
            <a:r>
              <a:rPr lang="en-US" altLang="zh-CN" dirty="0" smtClean="0"/>
              <a:t>’);</a:t>
            </a:r>
            <a:r>
              <a:rPr lang="zh-CN" altLang="en-US" dirty="0" smtClean="0"/>
              <a:t>大写字母加下划线</a:t>
            </a:r>
            <a:endParaRPr lang="en-US" altLang="zh-CN" dirty="0" smtClean="0"/>
          </a:p>
          <a:p>
            <a:r>
              <a:rPr lang="zh-CN" altLang="en-US" dirty="0"/>
              <a:t>类中常量定义：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  <a:r>
              <a:rPr lang="zh-CN" altLang="en-US" dirty="0"/>
              <a:t>大写字母加</a:t>
            </a:r>
            <a:r>
              <a:rPr lang="zh-CN" altLang="en-US" dirty="0" smtClean="0"/>
              <a:t>下划线</a:t>
            </a:r>
            <a:endParaRPr lang="en-US" altLang="zh-CN" dirty="0"/>
          </a:p>
          <a:p>
            <a:r>
              <a:rPr lang="zh-CN" altLang="en-US" dirty="0" smtClean="0"/>
              <a:t>定义字符串尽量用单引号，如果字符串中没有变量的话</a:t>
            </a:r>
            <a:endParaRPr lang="en-US" altLang="zh-CN" dirty="0" smtClean="0"/>
          </a:p>
          <a:p>
            <a:r>
              <a:rPr lang="zh-CN" altLang="en-US" dirty="0" smtClean="0"/>
              <a:t>函数名、局部变量、方法参数开头字母小写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可使用下划线为词的分界</a:t>
            </a:r>
            <a:r>
              <a:rPr lang="en-US" altLang="zh-CN" dirty="0" smtClean="0"/>
              <a:t>,</a:t>
            </a:r>
            <a:r>
              <a:rPr lang="zh-CN" altLang="en-US" dirty="0"/>
              <a:t>也可使用骆驼</a:t>
            </a:r>
            <a:r>
              <a:rPr lang="zh-CN" altLang="en-US" dirty="0" smtClean="0"/>
              <a:t>命名法</a:t>
            </a:r>
            <a:endParaRPr lang="en-US" altLang="zh-CN" dirty="0" smtClean="0"/>
          </a:p>
          <a:p>
            <a:r>
              <a:rPr lang="zh-CN" altLang="en-US" dirty="0" smtClean="0"/>
              <a:t>类中方法可使用</a:t>
            </a:r>
            <a:r>
              <a:rPr lang="zh-CN" altLang="en-US" dirty="0"/>
              <a:t>骆驼命名法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r>
              <a:rPr lang="zh-CN" altLang="en-US" dirty="0" smtClean="0"/>
              <a:t>尽量少用引用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中引用效率较低</a:t>
            </a:r>
            <a:endParaRPr lang="en-US" altLang="zh-CN" dirty="0" smtClean="0"/>
          </a:p>
          <a:p>
            <a:r>
              <a:rPr lang="zh-CN" altLang="en-US" dirty="0" smtClean="0"/>
              <a:t>构造函数中不要抛出异常</a:t>
            </a:r>
            <a:endParaRPr lang="en-US" altLang="zh-CN" dirty="0" smtClean="0"/>
          </a:p>
          <a:p>
            <a:r>
              <a:rPr lang="zh-CN" altLang="en-US" dirty="0" smtClean="0"/>
              <a:t>一段逻辑代码超过三个以上的地方调用，可以抽取出一个方法</a:t>
            </a:r>
            <a:endParaRPr lang="en-US" altLang="zh-CN" dirty="0" smtClean="0"/>
          </a:p>
          <a:p>
            <a:r>
              <a:rPr lang="zh-CN" altLang="en-US" dirty="0" smtClean="0"/>
              <a:t>类注释写在类上面，方法注释写在方法上，代码段中的注释不要写在代码中，可写在大括号后面或某行代码后面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30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增加业务层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AO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层不能互相调用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层尽量不要互相调用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AO</a:t>
            </a:r>
            <a:r>
              <a:rPr lang="zh-CN" altLang="en-US" dirty="0" smtClean="0"/>
              <a:t>中有多个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中可有多个</a:t>
            </a:r>
            <a:r>
              <a:rPr lang="en-US" altLang="zh-CN" dirty="0" smtClean="0"/>
              <a:t>AO</a:t>
            </a:r>
          </a:p>
          <a:p>
            <a:r>
              <a:rPr lang="zh-CN" altLang="en-US" dirty="0" smtClean="0"/>
              <a:t>事务大部分放在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少部分事务可放在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24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20" cy="702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93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代码类常量示例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28079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BaseModel</a:t>
            </a:r>
            <a:r>
              <a:rPr lang="en-US" altLang="zh-CN" dirty="0"/>
              <a:t> {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删除状态</a:t>
            </a:r>
            <a:r>
              <a:rPr lang="en-US" altLang="zh-CN" dirty="0"/>
              <a:t>: </a:t>
            </a:r>
            <a:r>
              <a:rPr lang="zh-CN" altLang="en-US" dirty="0"/>
              <a:t>未删除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IS_NOT_DELETED=0;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删除状态</a:t>
            </a:r>
            <a:r>
              <a:rPr lang="en-US" altLang="zh-CN" dirty="0"/>
              <a:t>: </a:t>
            </a:r>
            <a:r>
              <a:rPr lang="zh-CN" altLang="en-US" dirty="0"/>
              <a:t>已删除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513402"/>
            <a:ext cx="7344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OrderModel</a:t>
            </a:r>
            <a:r>
              <a:rPr lang="en-US" altLang="zh-CN" dirty="0"/>
              <a:t> extends </a:t>
            </a:r>
            <a:r>
              <a:rPr lang="en-US" altLang="zh-CN" dirty="0" err="1"/>
              <a:t>BaseModel</a:t>
            </a:r>
            <a:r>
              <a:rPr lang="en-US" altLang="zh-CN" dirty="0"/>
              <a:t>{</a:t>
            </a:r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未确认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ORDER_STATUS_UN_CONFIRM=0;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已确认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ORDER_STATUS_IS_CONFIRM=1;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已取消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smtClean="0"/>
              <a:t>ORDER_STATUS_IS_CANCELED=2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55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代码类常量示例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28079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b="1" dirty="0" smtClean="0"/>
              <a:t>if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consistent_hash</a:t>
            </a:r>
            <a:r>
              <a:rPr lang="en-US" altLang="zh-CN" b="1" dirty="0"/>
              <a:t>'){//</a:t>
            </a:r>
            <a:r>
              <a:rPr lang="zh-CN" altLang="en-US" b="1" dirty="0"/>
              <a:t>一致性</a:t>
            </a:r>
            <a:r>
              <a:rPr lang="en-US" altLang="zh-CN" b="1" dirty="0"/>
              <a:t>hash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  $</a:t>
            </a:r>
            <a:r>
              <a:rPr lang="en-US" altLang="zh-CN" dirty="0"/>
              <a:t>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ConsistentHash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virtual_hash</a:t>
            </a:r>
            <a:r>
              <a:rPr lang="en-US" altLang="zh-CN" b="1" dirty="0"/>
              <a:t>'){//</a:t>
            </a:r>
            <a:r>
              <a:rPr lang="zh-CN" altLang="en-US" b="1" dirty="0"/>
              <a:t>虚拟节点</a:t>
            </a:r>
            <a:r>
              <a:rPr lang="en-US" altLang="zh-CN" b="1" dirty="0"/>
              <a:t>hash</a:t>
            </a:r>
          </a:p>
          <a:p>
            <a:r>
              <a:rPr lang="en-US" altLang="zh-CN" dirty="0"/>
              <a:t>            $this-&gt;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VirtualHash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mod_hash</a:t>
            </a:r>
            <a:r>
              <a:rPr lang="en-US" altLang="zh-CN" b="1" dirty="0"/>
              <a:t>'){//mod Hash</a:t>
            </a:r>
          </a:p>
          <a:p>
            <a:r>
              <a:rPr lang="en-US" altLang="zh-CN" dirty="0"/>
              <a:t>            $this-&gt;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ModHash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6064" y="3789039"/>
            <a:ext cx="9180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/**</a:t>
            </a:r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$</a:t>
            </a:r>
            <a:r>
              <a:rPr lang="en-US" altLang="zh-CN" b="1" dirty="0" err="1"/>
              <a:t>sql</a:t>
            </a:r>
            <a:r>
              <a:rPr lang="en-US" altLang="zh-CN" b="1" dirty="0"/>
              <a:t> </a:t>
            </a:r>
            <a:r>
              <a:rPr lang="en-US" altLang="zh-CN" b="1" dirty="0" smtClean="0"/>
              <a:t>"delete </a:t>
            </a:r>
            <a:r>
              <a:rPr lang="en-US" altLang="zh-CN" b="1" dirty="0"/>
              <a:t>from order where id=#id# and </a:t>
            </a:r>
            <a:r>
              <a:rPr lang="en-US" altLang="zh-CN" b="1" dirty="0" err="1"/>
              <a:t>user_id</a:t>
            </a:r>
            <a:r>
              <a:rPr lang="en-US" altLang="zh-CN" b="1" dirty="0"/>
              <a:t>=#</a:t>
            </a:r>
            <a:r>
              <a:rPr lang="en-US" altLang="zh-CN" b="1" dirty="0" err="1"/>
              <a:t>user_id</a:t>
            </a:r>
            <a:r>
              <a:rPr lang="en-US" altLang="zh-CN" b="1" dirty="0" smtClean="0"/>
              <a:t>#"</a:t>
            </a:r>
            <a:endParaRPr lang="en-US" altLang="zh-CN" b="1" dirty="0"/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array $</a:t>
            </a:r>
            <a:r>
              <a:rPr lang="en-US" altLang="zh-CN" b="1" dirty="0" err="1"/>
              <a:t>params</a:t>
            </a:r>
            <a:r>
              <a:rPr lang="en-US" altLang="zh-CN" b="1" dirty="0"/>
              <a:t> array('id'=&gt;123,'user_id'=&gt;10)</a:t>
            </a:r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</a:t>
            </a:r>
            <a:r>
              <a:rPr lang="en-US" altLang="zh-CN" b="1" dirty="0" err="1"/>
              <a:t>bool</a:t>
            </a:r>
            <a:r>
              <a:rPr lang="en-US" altLang="zh-CN" b="1" dirty="0"/>
              <a:t> 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affected_rows</a:t>
            </a:r>
            <a:endParaRPr lang="en-US" altLang="zh-CN" b="1" dirty="0"/>
          </a:p>
          <a:p>
            <a:r>
              <a:rPr lang="en-US" altLang="zh-CN" dirty="0"/>
              <a:t>     * </a:t>
            </a:r>
            <a:r>
              <a:rPr lang="en-US" altLang="zh-CN" b="1" dirty="0"/>
              <a:t>@return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受影响的行数</a:t>
            </a:r>
            <a:endParaRPr lang="en-US" altLang="zh-CN" b="1" dirty="0"/>
          </a:p>
          <a:p>
            <a:r>
              <a:rPr lang="zh-CN" altLang="en-US" dirty="0"/>
              <a:t>    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public function delete($</a:t>
            </a:r>
            <a:r>
              <a:rPr lang="en-US" altLang="zh-CN" b="1" dirty="0" err="1"/>
              <a:t>sql</a:t>
            </a:r>
            <a:r>
              <a:rPr lang="en-US" altLang="zh-CN" b="1" dirty="0"/>
              <a:t>, $</a:t>
            </a:r>
            <a:r>
              <a:rPr lang="en-US" altLang="zh-CN" b="1" dirty="0" err="1"/>
              <a:t>params</a:t>
            </a:r>
            <a:r>
              <a:rPr lang="en-US" altLang="zh-CN" b="1" dirty="0"/>
              <a:t> = array(), 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affected_rows</a:t>
            </a:r>
            <a:r>
              <a:rPr lang="en-US" altLang="zh-CN" b="1" dirty="0" smtClean="0"/>
              <a:t> </a:t>
            </a:r>
            <a:r>
              <a:rPr lang="en-US" altLang="zh-CN" b="1" dirty="0"/>
              <a:t>= true);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773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92696"/>
            <a:ext cx="8280920" cy="5760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见意看下 </a:t>
            </a:r>
            <a:r>
              <a:rPr lang="en-US" altLang="zh-CN" dirty="0" smtClean="0"/>
              <a:t>martin fowler</a:t>
            </a:r>
            <a:r>
              <a:rPr lang="zh-CN" altLang="en-US" dirty="0" smtClean="0"/>
              <a:t>的重构 改善即有代码的设计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5496" y="-72008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代码规范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5496" y="980728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推荐书籍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51520" y="2060848"/>
            <a:ext cx="828092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23528" y="1700808"/>
            <a:ext cx="8280920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php</a:t>
            </a:r>
            <a:r>
              <a:rPr lang="zh-CN" altLang="en-US" dirty="0"/>
              <a:t>和</a:t>
            </a:r>
            <a:r>
              <a:rPr lang="en-US" altLang="zh-CN" dirty="0" err="1"/>
              <a:t>mysql</a:t>
            </a:r>
            <a:r>
              <a:rPr lang="en-US" altLang="zh-CN" dirty="0"/>
              <a:t> web</a:t>
            </a:r>
            <a:r>
              <a:rPr lang="zh-CN" altLang="en-US" dirty="0"/>
              <a:t>开发</a:t>
            </a:r>
            <a:r>
              <a:rPr lang="en-US" altLang="zh-CN" dirty="0"/>
              <a:t>(</a:t>
            </a:r>
            <a:r>
              <a:rPr lang="zh-CN" altLang="en-US" dirty="0"/>
              <a:t>原书第</a:t>
            </a:r>
            <a:r>
              <a:rPr lang="en-US" altLang="zh-CN" dirty="0"/>
              <a:t>4</a:t>
            </a:r>
            <a:r>
              <a:rPr lang="zh-CN" altLang="en-US" dirty="0"/>
              <a:t>版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深入理解</a:t>
            </a:r>
            <a:r>
              <a:rPr lang="en-US" altLang="zh-CN" dirty="0"/>
              <a:t>PHP</a:t>
            </a:r>
            <a:r>
              <a:rPr lang="zh-CN" altLang="en-US" dirty="0"/>
              <a:t>：高级技巧、面向对象与核心技术（原书第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endParaRPr lang="en-US" altLang="zh-CN" dirty="0"/>
          </a:p>
          <a:p>
            <a:r>
              <a:rPr lang="en-US" altLang="zh-CN" dirty="0"/>
              <a:t>Agile </a:t>
            </a:r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en-US" altLang="zh-CN" dirty="0"/>
              <a:t>Effective Java</a:t>
            </a:r>
            <a:r>
              <a:rPr lang="zh-CN" altLang="en-US" dirty="0"/>
              <a:t>中文版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Head First Java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核心技术卷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II</a:t>
            </a:r>
          </a:p>
          <a:p>
            <a:r>
              <a:rPr lang="en-US" altLang="zh-CN" dirty="0" smtClean="0"/>
              <a:t>Think in java</a:t>
            </a:r>
            <a:endParaRPr lang="en-US" altLang="zh-CN" dirty="0"/>
          </a:p>
          <a:p>
            <a:r>
              <a:rPr lang="en-US" altLang="zh-CN" dirty="0" smtClean="0"/>
              <a:t>Head </a:t>
            </a:r>
            <a:r>
              <a:rPr lang="en-US" altLang="zh-CN" dirty="0"/>
              <a:t>First </a:t>
            </a:r>
            <a:r>
              <a:rPr lang="zh-CN" altLang="en-US" dirty="0"/>
              <a:t>设计模式（中文版</a:t>
            </a:r>
            <a:r>
              <a:rPr lang="en-US" altLang="zh-CN" dirty="0"/>
              <a:t>) </a:t>
            </a:r>
          </a:p>
          <a:p>
            <a:r>
              <a:rPr lang="zh-CN" altLang="en-US" dirty="0" smtClean="0"/>
              <a:t>实现</a:t>
            </a:r>
            <a:r>
              <a:rPr lang="zh-CN" altLang="en-US" dirty="0"/>
              <a:t>领域驱动设计</a:t>
            </a:r>
          </a:p>
          <a:p>
            <a:r>
              <a:rPr lang="zh-CN" altLang="en-US" dirty="0"/>
              <a:t>领域驱动设计：软件核心复杂性应对之道</a:t>
            </a:r>
          </a:p>
          <a:p>
            <a:r>
              <a:rPr lang="zh-CN" altLang="en-US" dirty="0"/>
              <a:t>测试驱动开发</a:t>
            </a:r>
          </a:p>
          <a:p>
            <a:r>
              <a:rPr lang="zh-CN" altLang="en-US" dirty="0" smtClean="0"/>
              <a:t>解析</a:t>
            </a:r>
            <a:r>
              <a:rPr lang="zh-CN" altLang="en-US" dirty="0"/>
              <a:t>极限编程 拥抱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r>
              <a:rPr lang="zh-CN" altLang="en-US" dirty="0"/>
              <a:t>重构：改善既有代码的设计</a:t>
            </a:r>
            <a:r>
              <a:rPr lang="en-US" altLang="zh-CN" dirty="0"/>
              <a:t>(</a:t>
            </a:r>
            <a:r>
              <a:rPr lang="zh-CN" altLang="en-US" dirty="0"/>
              <a:t>软件开发的不朽经典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企业应用架构模式</a:t>
            </a:r>
          </a:p>
          <a:p>
            <a:r>
              <a:rPr lang="zh-CN" altLang="en-US" dirty="0"/>
              <a:t>敏捷软件开发原则、模式与实践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256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95536" y="-259432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大型网站所需杂谈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80920" cy="525658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分布式文件系统</a:t>
            </a:r>
            <a:r>
              <a:rPr lang="en-US" altLang="zh-CN" dirty="0" smtClean="0"/>
              <a:t>(HDFS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TFS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分布式缓存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分布式数据库（伪）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mongodb</a:t>
            </a:r>
            <a:r>
              <a:rPr lang="zh-CN" altLang="en-US" dirty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利用好本地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页面缓存</a:t>
            </a:r>
            <a:endParaRPr lang="en-US" altLang="zh-CN" dirty="0" smtClean="0"/>
          </a:p>
          <a:p>
            <a:r>
              <a:rPr lang="zh-CN" altLang="en-US" dirty="0" smtClean="0"/>
              <a:t>良好的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框架（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Protocol Buffers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异步调用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nio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消息系统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activemq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rabbitmq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良好的监控系统</a:t>
            </a:r>
            <a:endParaRPr lang="en-US" altLang="zh-CN" dirty="0" smtClean="0"/>
          </a:p>
          <a:p>
            <a:r>
              <a:rPr lang="zh-CN" altLang="en-US" dirty="0" smtClean="0"/>
              <a:t>优秀的运维支持</a:t>
            </a:r>
            <a:endParaRPr lang="en-US" altLang="zh-CN" dirty="0" smtClean="0"/>
          </a:p>
          <a:p>
            <a:r>
              <a:rPr lang="zh-CN" altLang="en-US" dirty="0" smtClean="0"/>
              <a:t>语言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只是工具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每种语言都有适用场景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216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9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455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查询支持一个逻辑表同多个实体表</a:t>
            </a:r>
            <a:r>
              <a:rPr lang="en-US" altLang="zh-CN" dirty="0"/>
              <a:t>,</a:t>
            </a:r>
            <a:r>
              <a:rPr lang="zh-CN" altLang="en-US" dirty="0"/>
              <a:t>但不见意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en-US" altLang="zh-CN" dirty="0" err="1"/>
              <a:t>sql</a:t>
            </a:r>
            <a:r>
              <a:rPr lang="zh-CN" altLang="en-US" dirty="0"/>
              <a:t>语名都使用</a:t>
            </a:r>
            <a:r>
              <a:rPr lang="en-US" altLang="zh-CN" dirty="0" err="1"/>
              <a:t>cls_dbroute</a:t>
            </a:r>
            <a:r>
              <a:rPr lang="zh-CN" altLang="en-US" dirty="0"/>
              <a:t>类操作</a:t>
            </a:r>
            <a:r>
              <a:rPr lang="en-US" altLang="zh-CN" dirty="0"/>
              <a:t>,</a:t>
            </a:r>
            <a:r>
              <a:rPr lang="zh-CN" altLang="en-US" dirty="0"/>
              <a:t>不论是分表的还是未分表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逻辑列的</a:t>
            </a:r>
            <a:r>
              <a:rPr lang="en-US" altLang="zh-CN" dirty="0"/>
              <a:t>in</a:t>
            </a:r>
            <a:r>
              <a:rPr lang="zh-CN" altLang="en-US" dirty="0"/>
              <a:t>查询</a:t>
            </a:r>
            <a:r>
              <a:rPr lang="en-US" altLang="zh-CN" dirty="0"/>
              <a:t>(</a:t>
            </a:r>
            <a:r>
              <a:rPr lang="zh-CN" altLang="en-US" dirty="0" smtClean="0"/>
              <a:t>支持逻辑</a:t>
            </a:r>
            <a:r>
              <a:rPr lang="zh-CN" altLang="en-US" dirty="0"/>
              <a:t>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支持</a:t>
            </a:r>
            <a:r>
              <a:rPr lang="zh-CN" altLang="en-US" dirty="0"/>
              <a:t>遍历所有库表</a:t>
            </a:r>
            <a:r>
              <a:rPr lang="en-US" altLang="zh-CN" dirty="0" smtClean="0"/>
              <a:t>(</a:t>
            </a:r>
            <a:r>
              <a:rPr lang="zh-CN" altLang="en-US" dirty="0"/>
              <a:t>支持逻辑表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/>
              <a:t>)</a:t>
            </a:r>
            <a:r>
              <a:rPr lang="zh-CN" altLang="en-US" dirty="0"/>
              <a:t>的分页查询，如订单分成</a:t>
            </a:r>
            <a:r>
              <a:rPr lang="en-US" altLang="zh-CN" dirty="0"/>
              <a:t>1024</a:t>
            </a:r>
            <a:r>
              <a:rPr lang="zh-CN" altLang="en-US" dirty="0"/>
              <a:t>个表，此方法将查询</a:t>
            </a:r>
            <a:r>
              <a:rPr lang="en-US" altLang="zh-CN" dirty="0"/>
              <a:t>1024</a:t>
            </a:r>
            <a:r>
              <a:rPr lang="zh-CN" altLang="en-US" dirty="0"/>
              <a:t>个表后，合并结果集，再返回结果</a:t>
            </a:r>
            <a:r>
              <a:rPr lang="en-US" altLang="zh-CN" dirty="0"/>
              <a:t>,</a:t>
            </a:r>
            <a:r>
              <a:rPr lang="zh-CN" altLang="en-US" dirty="0"/>
              <a:t>不建议使用</a:t>
            </a:r>
            <a:r>
              <a:rPr lang="en-US" altLang="zh-CN" dirty="0"/>
              <a:t>,</a:t>
            </a:r>
            <a:r>
              <a:rPr lang="zh-CN" altLang="en-US" dirty="0"/>
              <a:t>默认只取前二十条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/>
              <a:t>语句对开发者</a:t>
            </a:r>
            <a:r>
              <a:rPr lang="zh-CN" altLang="en-US" dirty="0" smtClean="0"/>
              <a:t>透明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简单实用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81328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72008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功能介绍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98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-72008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产生原因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521296"/>
            <a:ext cx="8229600" cy="2475656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单表支持数据量有限，单表一般百万级别</a:t>
            </a:r>
            <a:endParaRPr lang="en-US" altLang="zh-CN" dirty="0" smtClean="0"/>
          </a:p>
          <a:p>
            <a:r>
              <a:rPr lang="zh-CN" altLang="en-US" dirty="0" smtClean="0"/>
              <a:t>系统业务需要</a:t>
            </a:r>
            <a:endParaRPr lang="en-US" altLang="zh-CN" dirty="0" smtClean="0"/>
          </a:p>
          <a:p>
            <a:r>
              <a:rPr lang="zh-CN" altLang="en-US" dirty="0" smtClean="0"/>
              <a:t>多库表对开发者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书写透明</a:t>
            </a:r>
            <a:endParaRPr lang="en-US" altLang="zh-CN" dirty="0" smtClean="0"/>
          </a:p>
          <a:p>
            <a:r>
              <a:rPr lang="zh-CN" altLang="en-US" dirty="0" smtClean="0"/>
              <a:t>读写分离</a:t>
            </a:r>
            <a:endParaRPr lang="en-US" altLang="zh-CN" dirty="0" smtClean="0"/>
          </a:p>
          <a:p>
            <a:r>
              <a:rPr lang="zh-CN" altLang="en-US" dirty="0" smtClean="0"/>
              <a:t>操作方式</a:t>
            </a:r>
            <a:r>
              <a:rPr lang="en-US" altLang="zh-CN" dirty="0" smtClean="0"/>
              <a:t>PDO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mysqli</a:t>
            </a:r>
            <a:r>
              <a:rPr lang="zh-CN" altLang="en-US" dirty="0" smtClean="0"/>
              <a:t>零切换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59904" y="2520280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特点</a:t>
            </a:r>
            <a:endParaRPr lang="zh-CN" altLang="en-US" sz="3200" b="1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67544" y="3068960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简单实用</a:t>
            </a:r>
            <a:endParaRPr lang="en-US" altLang="zh-CN" dirty="0" smtClean="0"/>
          </a:p>
          <a:p>
            <a:r>
              <a:rPr lang="zh-CN" altLang="en-US" dirty="0" smtClean="0"/>
              <a:t>核心代码</a:t>
            </a:r>
            <a:r>
              <a:rPr lang="en-US" altLang="zh-CN" dirty="0" smtClean="0"/>
              <a:t>2200</a:t>
            </a:r>
            <a:r>
              <a:rPr lang="zh-CN" altLang="en-US" dirty="0" smtClean="0"/>
              <a:t>行左右</a:t>
            </a:r>
            <a:endParaRPr lang="en-US" altLang="zh-CN" dirty="0" smtClean="0"/>
          </a:p>
          <a:p>
            <a:r>
              <a:rPr lang="zh-CN" altLang="en-US" dirty="0" smtClean="0"/>
              <a:t>对分库支持方式较灵活</a:t>
            </a:r>
            <a:endParaRPr lang="en-US" altLang="zh-CN" dirty="0" smtClean="0"/>
          </a:p>
          <a:p>
            <a:r>
              <a:rPr lang="zh-CN" altLang="en-US" dirty="0" smtClean="0"/>
              <a:t>示例代码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7936" y="4883676"/>
            <a:ext cx="1014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 public function insert($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 = 10) {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sql</a:t>
            </a:r>
            <a:r>
              <a:rPr lang="en-US" altLang="zh-CN" sz="1200" b="1" dirty="0"/>
              <a:t> = "insert </a:t>
            </a:r>
            <a:r>
              <a:rPr lang="en-US" altLang="zh-CN" sz="1200" b="1" dirty="0" err="1"/>
              <a:t>sc_order</a:t>
            </a:r>
            <a:r>
              <a:rPr lang="en-US" altLang="zh-CN" sz="1200" b="1" dirty="0"/>
              <a:t> 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id,order_sn,user_id,add_time,modify_time</a:t>
            </a:r>
            <a:r>
              <a:rPr lang="en-US" altLang="zh-CN" sz="1200" b="1" dirty="0" smtClean="0"/>
              <a:t>)value</a:t>
            </a:r>
            <a:r>
              <a:rPr lang="en-US" altLang="zh-CN" sz="1200" b="1" dirty="0"/>
              <a:t>(#id#,#</a:t>
            </a:r>
            <a:r>
              <a:rPr lang="en-US" altLang="zh-CN" sz="1200" b="1" dirty="0" err="1"/>
              <a:t>order_sn</a:t>
            </a:r>
            <a:r>
              <a:rPr lang="en-US" altLang="zh-CN" sz="1200" b="1" dirty="0"/>
              <a:t>#,#</a:t>
            </a:r>
            <a:r>
              <a:rPr lang="en-US" altLang="zh-CN" sz="1200" b="1" dirty="0" err="1"/>
              <a:t>user_id#,now</a:t>
            </a:r>
            <a:r>
              <a:rPr lang="en-US" altLang="zh-CN" sz="1200" b="1" dirty="0"/>
              <a:t>(),now()) ";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['id'] = $this-&gt;sequence-&gt;</a:t>
            </a:r>
            <a:r>
              <a:rPr lang="en-US" altLang="zh-CN" sz="1200" b="1" dirty="0" err="1"/>
              <a:t>nextValue</a:t>
            </a:r>
            <a:r>
              <a:rPr lang="en-US" altLang="zh-CN" sz="1200" b="1" dirty="0"/>
              <a:t>('order');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</a:t>
            </a:r>
            <a:r>
              <a:rPr lang="en-US" altLang="zh-CN" sz="1200" b="1" dirty="0" err="1"/>
              <a:t>order_sn</a:t>
            </a:r>
            <a:r>
              <a:rPr lang="en-US" altLang="zh-CN" sz="1200" b="1" dirty="0"/>
              <a:t>'] = '</a:t>
            </a:r>
            <a:r>
              <a:rPr lang="en-US" altLang="zh-CN" sz="1200" b="1" dirty="0" err="1"/>
              <a:t>abc</a:t>
            </a:r>
            <a:r>
              <a:rPr lang="en-US" altLang="zh-CN" sz="1200" b="1" dirty="0"/>
              <a:t>';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'] = $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        $this-&gt;</a:t>
            </a:r>
            <a:r>
              <a:rPr lang="en-US" altLang="zh-CN" sz="1200" b="1" dirty="0" err="1"/>
              <a:t>dbroute</a:t>
            </a:r>
            <a:r>
              <a:rPr lang="en-US" altLang="zh-CN" sz="1200" b="1" dirty="0"/>
              <a:t>-&gt;insert($</a:t>
            </a:r>
            <a:r>
              <a:rPr lang="en-US" altLang="zh-CN" sz="1200" b="1" dirty="0" err="1"/>
              <a:t>sql</a:t>
            </a:r>
            <a:r>
              <a:rPr lang="en-US" altLang="zh-CN" sz="1200" b="1" dirty="0"/>
              <a:t>,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);</a:t>
            </a:r>
          </a:p>
          <a:p>
            <a:r>
              <a:rPr lang="en-US" altLang="zh-CN" sz="1200" b="1" dirty="0"/>
              <a:t>        return </a:t>
            </a:r>
            <a:r>
              <a:rPr lang="en-US" altLang="zh-CN" sz="1200" b="1" dirty="0">
                <a:solidFill>
                  <a:srgbClr val="FF0000"/>
                </a:solidFill>
              </a:rPr>
              <a:t>$</a:t>
            </a:r>
            <a:r>
              <a:rPr lang="en-US" altLang="zh-CN" sz="1200" b="1" dirty="0" err="1">
                <a:solidFill>
                  <a:srgbClr val="FF0000"/>
                </a:solidFill>
              </a:rPr>
              <a:t>params</a:t>
            </a:r>
            <a:r>
              <a:rPr lang="en-US" altLang="zh-CN" sz="1200" b="1" dirty="0">
                <a:solidFill>
                  <a:srgbClr val="FF0000"/>
                </a:solidFill>
              </a:rPr>
              <a:t>['id'];</a:t>
            </a:r>
          </a:p>
          <a:p>
            <a:r>
              <a:rPr lang="zh-CN" altLang="en-US" sz="1200" b="1" dirty="0"/>
              <a:t>    </a:t>
            </a:r>
            <a:r>
              <a:rPr lang="en-US" altLang="zh-CN" sz="1200" b="1" dirty="0"/>
              <a:t>}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39645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64704"/>
            <a:ext cx="3372395" cy="5063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5691" y="548680"/>
            <a:ext cx="615553" cy="6048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如何存储上亿的数据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背景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4336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大数据量支持 </a:t>
            </a:r>
            <a:r>
              <a:rPr lang="en-US" altLang="zh-CN" sz="3200" b="1" dirty="0" smtClean="0"/>
              <a:t>	MYSQL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同一业务数据存放至单库多表</a:t>
            </a:r>
            <a:endParaRPr lang="en-US" altLang="zh-CN" dirty="0" smtClean="0"/>
          </a:p>
          <a:p>
            <a:r>
              <a:rPr lang="zh-CN" altLang="en-US" dirty="0" smtClean="0"/>
              <a:t>同一</a:t>
            </a:r>
            <a:r>
              <a:rPr lang="zh-CN" altLang="en-US" dirty="0"/>
              <a:t>业务数据存放</a:t>
            </a:r>
            <a:r>
              <a:rPr lang="zh-CN" altLang="en-US" dirty="0" smtClean="0"/>
              <a:t>至多库多表</a:t>
            </a:r>
            <a:endParaRPr lang="en-US" altLang="zh-CN" dirty="0" smtClean="0"/>
          </a:p>
          <a:p>
            <a:r>
              <a:rPr lang="zh-CN" altLang="en-US" dirty="0" smtClean="0"/>
              <a:t>同一业务数据存放至多库单表（每库一表）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779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多库表主键唯一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建立主键关系表（主键，逻辑列名，上一次主键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，更新时间）</a:t>
            </a:r>
            <a:endParaRPr lang="en-US" altLang="zh-CN" dirty="0" smtClean="0"/>
          </a:p>
          <a:p>
            <a:r>
              <a:rPr lang="zh-CN" altLang="en-US" dirty="0" smtClean="0"/>
              <a:t>取插入主键时，先从缓存中读取主健值，如缓存中有值，取出再将剩余值放回缓存</a:t>
            </a:r>
            <a:endParaRPr lang="en-US" altLang="zh-CN" dirty="0" smtClean="0"/>
          </a:p>
          <a:p>
            <a:r>
              <a:rPr lang="zh-CN" altLang="en-US" dirty="0" smtClean="0"/>
              <a:t>缓存中无值，取数据库中的上一次主键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值，并放至缓存中（增加递增步长），更新主键关系表中的上一次主键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操作主键</a:t>
            </a:r>
            <a:r>
              <a:rPr lang="zh-CN" altLang="en-US" dirty="0"/>
              <a:t>关系</a:t>
            </a:r>
            <a:r>
              <a:rPr lang="zh-CN" altLang="en-US" dirty="0" smtClean="0"/>
              <a:t>表时，锁表，</a:t>
            </a:r>
            <a:r>
              <a:rPr lang="en-US" altLang="zh-CN" dirty="0" smtClean="0"/>
              <a:t>for update</a:t>
            </a:r>
          </a:p>
          <a:p>
            <a:r>
              <a:rPr lang="zh-CN" altLang="en-US" dirty="0" smtClean="0"/>
              <a:t>读缓存数据时，加排他锁，文件锁实现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58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3533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通过每个库放多少张表，总共多少表来确定数据库数目</a:t>
            </a:r>
            <a:endParaRPr lang="en-US" altLang="zh-CN" dirty="0" smtClean="0"/>
          </a:p>
          <a:p>
            <a:r>
              <a:rPr lang="zh-CN" altLang="en-US" dirty="0" smtClean="0"/>
              <a:t>根据逻辑列的值来确定在哪个库中</a:t>
            </a:r>
            <a:endParaRPr lang="en-US" altLang="zh-CN" dirty="0"/>
          </a:p>
          <a:p>
            <a:r>
              <a:rPr lang="zh-CN" altLang="en-US" dirty="0" smtClean="0"/>
              <a:t>再根据逻辑列的值确定所在库中的表的下标</a:t>
            </a:r>
            <a:endParaRPr lang="en-US" altLang="zh-CN" dirty="0" smtClean="0"/>
          </a:p>
          <a:p>
            <a:r>
              <a:rPr lang="zh-CN" altLang="en-US" dirty="0" smtClean="0"/>
              <a:t>根据下标找到表名</a:t>
            </a:r>
            <a:endParaRPr lang="en-US" altLang="zh-CN" dirty="0" smtClean="0"/>
          </a:p>
          <a:p>
            <a:r>
              <a:rPr lang="zh-CN" altLang="en-US" dirty="0" smtClean="0"/>
              <a:t>读写分离需要配置在</a:t>
            </a:r>
            <a:r>
              <a:rPr lang="en-US" altLang="zh-CN" dirty="0" err="1" smtClean="0"/>
              <a:t>config.php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开发者透明：</a:t>
            </a:r>
            <a:r>
              <a:rPr lang="en-US" altLang="zh-CN" dirty="0" smtClean="0"/>
              <a:t>Select  </a:t>
            </a:r>
            <a:r>
              <a:rPr lang="en-US" altLang="zh-CN" dirty="0" err="1" smtClean="0"/>
              <a:t>user_name,mobile</a:t>
            </a:r>
            <a:r>
              <a:rPr lang="en-US" altLang="zh-CN" dirty="0" smtClean="0"/>
              <a:t>  from  user 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=#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#  (user</a:t>
            </a:r>
            <a:r>
              <a:rPr lang="zh-CN" altLang="en-US" dirty="0" smtClean="0"/>
              <a:t>为逻辑表名，</a:t>
            </a:r>
            <a:r>
              <a:rPr lang="en-US" altLang="zh-CN" dirty="0" err="1" smtClean="0"/>
              <a:t>user_id</a:t>
            </a:r>
            <a:r>
              <a:rPr lang="zh-CN" altLang="en-US" dirty="0" smtClean="0"/>
              <a:t>为逻辑列名即分表的列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现在</a:t>
            </a:r>
            <a:r>
              <a:rPr lang="en-US" altLang="zh-CN" dirty="0" err="1" smtClean="0"/>
              <a:t>dbroute</a:t>
            </a:r>
            <a:r>
              <a:rPr lang="zh-CN" altLang="en-US" dirty="0" smtClean="0"/>
              <a:t>采用取模、一致性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、虚拟节点的方式实现库表分离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如何路由到物理表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38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SQL</a:t>
            </a:r>
            <a:r>
              <a:rPr lang="zh-CN" altLang="zh-CN" dirty="0" smtClean="0"/>
              <a:t>语句</a:t>
            </a:r>
            <a:r>
              <a:rPr lang="zh-CN" altLang="zh-CN" dirty="0"/>
              <a:t>中的参数必须以</a:t>
            </a:r>
            <a:r>
              <a:rPr lang="en-US" altLang="zh-CN" dirty="0"/>
              <a:t>#</a:t>
            </a:r>
            <a:r>
              <a:rPr lang="zh-CN" altLang="zh-CN" dirty="0"/>
              <a:t>开头</a:t>
            </a:r>
            <a:r>
              <a:rPr lang="en-US" altLang="zh-CN" dirty="0"/>
              <a:t>#</a:t>
            </a:r>
            <a:r>
              <a:rPr lang="zh-CN" altLang="zh-CN" dirty="0" smtClean="0"/>
              <a:t>结尾</a:t>
            </a:r>
            <a:endParaRPr lang="en-US" altLang="zh-CN" dirty="0"/>
          </a:p>
          <a:p>
            <a:r>
              <a:rPr lang="en-US" altLang="zh-CN" dirty="0"/>
              <a:t>insert update delete </a:t>
            </a:r>
            <a:r>
              <a:rPr lang="en-US" altLang="zh-CN" u="sng" dirty="0" err="1"/>
              <a:t>getAll</a:t>
            </a:r>
            <a:r>
              <a:rPr lang="en-US" altLang="zh-CN" u="sng" dirty="0"/>
              <a:t> </a:t>
            </a:r>
            <a:r>
              <a:rPr lang="en-US" altLang="zh-CN" dirty="0" err="1"/>
              <a:t>getRow</a:t>
            </a:r>
            <a:r>
              <a:rPr lang="en-US" altLang="zh-CN" dirty="0"/>
              <a:t>  </a:t>
            </a:r>
            <a:r>
              <a:rPr lang="en-US" altLang="zh-CN" dirty="0" err="1"/>
              <a:t>getOne</a:t>
            </a:r>
            <a:r>
              <a:rPr lang="en-US" altLang="zh-CN" dirty="0"/>
              <a:t> </a:t>
            </a:r>
            <a:r>
              <a:rPr lang="en-US" altLang="zh-CN" dirty="0" err="1" smtClean="0"/>
              <a:t>getColumn</a:t>
            </a:r>
            <a:r>
              <a:rPr lang="en-US" altLang="zh-CN" dirty="0" smtClean="0"/>
              <a:t> </a:t>
            </a:r>
            <a:r>
              <a:rPr lang="zh-CN" altLang="zh-CN" dirty="0"/>
              <a:t>方法参数的</a:t>
            </a:r>
            <a:r>
              <a:rPr lang="en-US" altLang="zh-CN" dirty="0" err="1"/>
              <a:t>params</a:t>
            </a:r>
            <a:r>
              <a:rPr lang="zh-CN" altLang="zh-CN" dirty="0"/>
              <a:t>数组中必须包含分库的逻辑</a:t>
            </a:r>
            <a:r>
              <a:rPr lang="zh-CN" altLang="zh-CN" dirty="0" smtClean="0"/>
              <a:t>列</a:t>
            </a:r>
            <a:endParaRPr lang="en-US" altLang="zh-CN" dirty="0" smtClean="0"/>
          </a:p>
          <a:p>
            <a:r>
              <a:rPr lang="en-US" altLang="zh-CN" dirty="0" err="1"/>
              <a:t>selectByIn</a:t>
            </a:r>
            <a:r>
              <a:rPr lang="zh-CN" altLang="zh-CN" dirty="0"/>
              <a:t>方法支持逻辑列的</a:t>
            </a:r>
            <a:r>
              <a:rPr lang="en-US" altLang="zh-CN" dirty="0"/>
              <a:t>in</a:t>
            </a:r>
            <a:r>
              <a:rPr lang="zh-CN" altLang="zh-CN" dirty="0"/>
              <a:t>查询，不支持</a:t>
            </a:r>
            <a:r>
              <a:rPr lang="en-US" altLang="zh-CN" dirty="0"/>
              <a:t>between…and</a:t>
            </a:r>
            <a:r>
              <a:rPr lang="zh-CN" altLang="zh-CN" dirty="0"/>
              <a:t>、大于等于、小于等于、大于、小于范围</a:t>
            </a:r>
            <a:r>
              <a:rPr lang="zh-CN" altLang="zh-CN" dirty="0" smtClean="0"/>
              <a:t>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不支持日期分表</a:t>
            </a:r>
            <a:endParaRPr lang="en-US" altLang="zh-CN" dirty="0" smtClean="0"/>
          </a:p>
          <a:p>
            <a:r>
              <a:rPr lang="en-US" altLang="zh-CN" dirty="0" err="1"/>
              <a:t>queryResultFromAllDbTables</a:t>
            </a:r>
            <a:r>
              <a:rPr lang="zh-CN" altLang="zh-CN" dirty="0"/>
              <a:t>方法查询所有库表，将在所有库表上执行</a:t>
            </a:r>
            <a:r>
              <a:rPr lang="en-US" altLang="zh-CN" dirty="0" err="1"/>
              <a:t>sql</a:t>
            </a:r>
            <a:r>
              <a:rPr lang="zh-CN" altLang="zh-CN" dirty="0"/>
              <a:t>语句，此方法性能很差</a:t>
            </a:r>
            <a:r>
              <a:rPr lang="zh-CN" altLang="zh-CN" dirty="0" smtClean="0"/>
              <a:t>，不见</a:t>
            </a:r>
            <a:r>
              <a:rPr lang="zh-CN" altLang="zh-CN" dirty="0"/>
              <a:t>意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,</a:t>
            </a:r>
            <a:r>
              <a:rPr lang="zh-CN" altLang="en-US" dirty="0"/>
              <a:t>不支持日期分表</a:t>
            </a:r>
            <a:endParaRPr lang="en-US" altLang="zh-CN" dirty="0"/>
          </a:p>
          <a:p>
            <a:r>
              <a:rPr lang="en-US" altLang="zh-CN" dirty="0" smtClean="0"/>
              <a:t>begin</a:t>
            </a:r>
            <a:r>
              <a:rPr lang="zh-CN" altLang="zh-CN" dirty="0"/>
              <a:t>方法，开启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/>
              <a:t>commit</a:t>
            </a:r>
            <a:r>
              <a:rPr lang="zh-CN" altLang="zh-CN" dirty="0"/>
              <a:t>方法，提交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 err="1"/>
              <a:t>rollBack</a:t>
            </a:r>
            <a:r>
              <a:rPr lang="zh-CN" altLang="zh-CN" dirty="0"/>
              <a:t>方法，回滚</a:t>
            </a:r>
            <a:r>
              <a:rPr lang="zh-CN" altLang="zh-CN" dirty="0" smtClean="0"/>
              <a:t>事务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开发者书写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en-US" altLang="zh-CN" sz="3200" b="1" dirty="0">
                <a:solidFill>
                  <a:srgbClr val="2F5897"/>
                </a:solidFill>
              </a:rPr>
              <a:t>(</a:t>
            </a:r>
            <a:r>
              <a:rPr lang="en-US" altLang="zh-CN" sz="3200" b="1" dirty="0" err="1">
                <a:solidFill>
                  <a:srgbClr val="2F5897"/>
                </a:solidFill>
              </a:rPr>
              <a:t>OrderModel.php</a:t>
            </a:r>
            <a:r>
              <a:rPr lang="en-US" altLang="zh-CN" sz="3200" b="1" dirty="0">
                <a:solidFill>
                  <a:srgbClr val="2F5897"/>
                </a:solidFill>
              </a:rPr>
              <a:t>)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89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586116</TotalTime>
  <Words>3026</Words>
  <Application>Microsoft Office PowerPoint</Application>
  <PresentationFormat>全屏显示(4:3)</PresentationFormat>
  <Paragraphs>343</Paragraphs>
  <Slides>28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  <vt:variant>
        <vt:lpstr>自定义放映</vt:lpstr>
      </vt:variant>
      <vt:variant>
        <vt:i4>1</vt:i4>
      </vt:variant>
    </vt:vector>
  </HeadingPairs>
  <TitlesOfParts>
    <vt:vector size="30" baseType="lpstr">
      <vt:lpstr>主管人员</vt:lpstr>
      <vt:lpstr>DBROUTE 设计与使用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放映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ruodao</dc:creator>
  <cp:lastModifiedBy>haisheng</cp:lastModifiedBy>
  <cp:revision>714</cp:revision>
  <dcterms:created xsi:type="dcterms:W3CDTF">2010-03-17T06:00:30Z</dcterms:created>
  <dcterms:modified xsi:type="dcterms:W3CDTF">2014-08-28T12:47:08Z</dcterms:modified>
</cp:coreProperties>
</file>