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11" r:id="rId3"/>
    <p:sldId id="352" r:id="rId4"/>
    <p:sldId id="335" r:id="rId5"/>
    <p:sldId id="301" r:id="rId6"/>
    <p:sldId id="327" r:id="rId7"/>
    <p:sldId id="348" r:id="rId8"/>
    <p:sldId id="347" r:id="rId9"/>
    <p:sldId id="349" r:id="rId10"/>
    <p:sldId id="351" r:id="rId11"/>
    <p:sldId id="350" r:id="rId12"/>
    <p:sldId id="300" r:id="rId13"/>
    <p:sldId id="28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A024"/>
    <a:srgbClr val="0066CC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4516" autoAdjust="0"/>
    <p:restoredTop sz="81584" autoAdjust="0"/>
  </p:normalViewPr>
  <p:slideViewPr>
    <p:cSldViewPr>
      <p:cViewPr>
        <p:scale>
          <a:sx n="66" d="100"/>
          <a:sy n="66" d="100"/>
        </p:scale>
        <p:origin x="-2214" y="-13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22183-02A2-4B29-8FC7-57DEF057D6A5}" type="datetimeFigureOut">
              <a:rPr lang="zh-CN" altLang="en-US" smtClean="0"/>
              <a:pPr/>
              <a:t>2014/8/25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F6676-BF23-4BB1-8140-FC3A5BC77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53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F6676-BF23-4BB1-8140-FC3A5BC77EB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01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r>
              <a:rPr lang="en-US" altLang="zh-CN" baseline="0" dirty="0" smtClean="0"/>
              <a:t>   a</a:t>
            </a:r>
            <a:r>
              <a:rPr lang="zh-CN" altLang="en-US" baseline="0" dirty="0" smtClean="0"/>
              <a:t>。图书馆例子</a:t>
            </a:r>
            <a:endParaRPr lang="en-US" altLang="zh-CN" baseline="0" dirty="0" smtClean="0"/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分布式的引入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存储  存储的引入</a:t>
            </a:r>
            <a:endParaRPr lang="en-US" altLang="zh-CN" dirty="0" smtClean="0"/>
          </a:p>
          <a:p>
            <a:r>
              <a:rPr lang="en-US" altLang="zh-CN" dirty="0" smtClean="0"/>
              <a:t>	a</a:t>
            </a:r>
            <a:r>
              <a:rPr lang="zh-CN" altLang="en-US" dirty="0" smtClean="0"/>
              <a:t>。数据量较小</a:t>
            </a:r>
            <a:endParaRPr lang="en-US" altLang="zh-CN" dirty="0" smtClean="0"/>
          </a:p>
          <a:p>
            <a:r>
              <a:rPr lang="en-US" altLang="zh-CN" dirty="0" smtClean="0"/>
              <a:t>	b</a:t>
            </a:r>
            <a:r>
              <a:rPr lang="zh-CN" altLang="en-US" dirty="0" smtClean="0"/>
              <a:t>。海量数据，但相对静态的数据</a:t>
            </a:r>
            <a:endParaRPr lang="en-US" altLang="zh-CN" dirty="0" smtClean="0"/>
          </a:p>
          <a:p>
            <a:r>
              <a:rPr lang="en-US" altLang="zh-CN" dirty="0" smtClean="0"/>
              <a:t>	c</a:t>
            </a:r>
            <a:r>
              <a:rPr lang="zh-CN" altLang="en-US" dirty="0" smtClean="0"/>
              <a:t>。海量数据，实时数据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海量</a:t>
            </a:r>
            <a:r>
              <a:rPr lang="en-US" altLang="zh-CN" dirty="0" smtClean="0"/>
              <a:t>*</a:t>
            </a:r>
            <a:r>
              <a:rPr lang="zh-CN" altLang="en-US" dirty="0" smtClean="0"/>
              <a:t>海量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F6676-BF23-4BB1-8140-FC3A5BC77E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35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8/25/2014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pPr/>
              <a:t>8/25/2014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pPr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pPr/>
              <a:t>8/25/2014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pPr/>
              <a:t>8/25/2014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8/25/2014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pPr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pPr/>
              <a:t>8/25/2014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pPr/>
              <a:t>8/25/2014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31039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6600" b="1" dirty="0" smtClean="0">
                <a:latin typeface="+mj-ea"/>
              </a:rPr>
              <a:t>DBROUTE</a:t>
            </a:r>
            <a:br>
              <a:rPr lang="en-US" altLang="zh-CN" sz="6600" b="1" dirty="0" smtClean="0">
                <a:latin typeface="+mj-ea"/>
              </a:rPr>
            </a:br>
            <a:r>
              <a:rPr lang="zh-CN" altLang="en-US" sz="6600" b="1" dirty="0" smtClean="0">
                <a:latin typeface="+mj-ea"/>
              </a:rPr>
              <a:t>设计与使用</a:t>
            </a:r>
            <a:endParaRPr lang="zh-CN" altLang="en-US" sz="6600" b="1" dirty="0">
              <a:latin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8/25/2014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页脚占位符 5"/>
          <p:cNvSpPr txBox="1">
            <a:spLocks/>
          </p:cNvSpPr>
          <p:nvPr/>
        </p:nvSpPr>
        <p:spPr>
          <a:xfrm>
            <a:off x="6876256" y="5301208"/>
            <a:ext cx="1008112" cy="581149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龙海生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14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30963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根据传递进来的逻辑列参数值（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分别根据总表数来重新排列，将相同余数值放在同一个数组中</a:t>
            </a:r>
            <a:endParaRPr lang="en-US" altLang="zh-CN" dirty="0" smtClean="0"/>
          </a:p>
          <a:p>
            <a:r>
              <a:rPr lang="zh-CN" altLang="en-US" dirty="0" smtClean="0"/>
              <a:t>如（</a:t>
            </a:r>
            <a:r>
              <a:rPr lang="en-US" altLang="zh-CN" dirty="0"/>
              <a:t>1,1025,2,1026,2049,10</a:t>
            </a:r>
            <a:r>
              <a:rPr lang="zh-CN" altLang="en-US" dirty="0" smtClean="0"/>
              <a:t>），总表数为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，最终将遍历三个表 </a:t>
            </a:r>
            <a:r>
              <a:rPr lang="en-US" altLang="zh-CN" dirty="0" smtClean="0"/>
              <a:t>order_0001</a:t>
            </a:r>
            <a:r>
              <a:rPr lang="zh-CN" altLang="en-US" dirty="0" smtClean="0"/>
              <a:t>、</a:t>
            </a:r>
            <a:r>
              <a:rPr lang="en-US" altLang="zh-CN" dirty="0"/>
              <a:t>order</a:t>
            </a:r>
            <a:r>
              <a:rPr lang="en-US" altLang="zh-CN" dirty="0" smtClean="0"/>
              <a:t>_0002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order_0010</a:t>
            </a:r>
          </a:p>
          <a:p>
            <a:r>
              <a:rPr lang="zh-CN" altLang="en-US" dirty="0" smtClean="0"/>
              <a:t>将以上三次查询的结果合并</a:t>
            </a:r>
            <a:endParaRPr lang="en-US" altLang="zh-CN" dirty="0" smtClean="0"/>
          </a:p>
          <a:p>
            <a:r>
              <a:rPr lang="zh-CN" altLang="en-US" dirty="0" smtClean="0"/>
              <a:t>排序并取出结果集，默认为</a:t>
            </a:r>
            <a:r>
              <a:rPr lang="en-US" altLang="zh-CN" dirty="0" smtClean="0"/>
              <a:t>20</a:t>
            </a:r>
            <a:r>
              <a:rPr lang="zh-CN" altLang="en-US" dirty="0" smtClean="0"/>
              <a:t>条，具体条数可传参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8/25/2014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err="1" smtClean="0">
                <a:solidFill>
                  <a:srgbClr val="2F5897"/>
                </a:solidFill>
              </a:rPr>
              <a:t>selectByIn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查询原理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3933056"/>
            <a:ext cx="69847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public function </a:t>
            </a:r>
            <a:r>
              <a:rPr lang="en-US" altLang="zh-CN" sz="1200" dirty="0" err="1"/>
              <a:t>queryAllByIn</a:t>
            </a:r>
            <a:r>
              <a:rPr lang="en-US" altLang="zh-CN" sz="1200" dirty="0"/>
              <a:t>(){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['size</a:t>
            </a:r>
            <a:r>
              <a:rPr lang="en-US" altLang="zh-CN" sz="1200" dirty="0" smtClean="0"/>
              <a:t>']=50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sort_filed</a:t>
            </a:r>
            <a:r>
              <a:rPr lang="en-US" altLang="zh-CN" sz="1200" dirty="0"/>
              <a:t>']='id';</a:t>
            </a:r>
          </a:p>
          <a:p>
            <a:r>
              <a:rPr lang="en-US" altLang="zh-CN" sz="1200" u="sng" dirty="0" smtClean="0"/>
              <a:t>    $</a:t>
            </a:r>
            <a:r>
              <a:rPr lang="en-US" altLang="zh-CN" sz="1200" u="sng" dirty="0" err="1"/>
              <a:t>params</a:t>
            </a:r>
            <a:r>
              <a:rPr lang="en-US" altLang="zh-CN" sz="1200" u="sng" dirty="0"/>
              <a:t>['id']=0;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sort_order</a:t>
            </a:r>
            <a:r>
              <a:rPr lang="en-US" altLang="zh-CN" sz="1200" dirty="0"/>
              <a:t>']='</a:t>
            </a:r>
            <a:r>
              <a:rPr lang="en-US" altLang="zh-CN" sz="1200" dirty="0" err="1"/>
              <a:t>asc</a:t>
            </a:r>
            <a:r>
              <a:rPr lang="en-US" altLang="zh-CN" sz="1200" dirty="0"/>
              <a:t>';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user_ids</a:t>
            </a:r>
            <a:r>
              <a:rPr lang="en-US" altLang="zh-CN" sz="1200" dirty="0"/>
              <a:t>']=array(1,1025,2,1026,2049,10);</a:t>
            </a:r>
          </a:p>
          <a:p>
            <a:r>
              <a:rPr lang="en-US" altLang="zh-CN" sz="1200" dirty="0" smtClean="0"/>
              <a:t>    return </a:t>
            </a:r>
            <a:r>
              <a:rPr lang="en-US" altLang="zh-CN" sz="1200" dirty="0"/>
              <a:t>$this-&gt;</a:t>
            </a:r>
            <a:r>
              <a:rPr lang="en-US" altLang="zh-CN" sz="1200" dirty="0" err="1"/>
              <a:t>db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selectByIn</a:t>
            </a:r>
            <a:r>
              <a:rPr lang="en-US" altLang="zh-CN" sz="1200" dirty="0"/>
              <a:t>("select </a:t>
            </a:r>
            <a:r>
              <a:rPr lang="en-US" altLang="zh-CN" sz="1200" dirty="0" err="1"/>
              <a:t>id,user_id,order_sn,add_time</a:t>
            </a:r>
            <a:r>
              <a:rPr lang="en-US" altLang="zh-CN" sz="1200" dirty="0"/>
              <a:t> from order where id&gt;#id# and </a:t>
            </a:r>
            <a:r>
              <a:rPr lang="en-US" altLang="zh-CN" sz="1200" dirty="0" smtClean="0"/>
              <a:t>      </a:t>
            </a:r>
            <a:r>
              <a:rPr lang="en-US" altLang="zh-CN" sz="1200" dirty="0" err="1" smtClean="0"/>
              <a:t>user_id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in(#</a:t>
            </a:r>
            <a:r>
              <a:rPr lang="en-US" altLang="zh-CN" sz="1200" dirty="0" err="1"/>
              <a:t>user_ids</a:t>
            </a:r>
            <a:r>
              <a:rPr lang="en-US" altLang="zh-CN" sz="1200" dirty="0" smtClean="0"/>
              <a:t>#) </a:t>
            </a:r>
            <a:r>
              <a:rPr lang="en-US" altLang="zh-CN" sz="1200" dirty="0"/>
              <a:t>order by id </a:t>
            </a:r>
            <a:r>
              <a:rPr lang="en-US" altLang="zh-CN" sz="1200" dirty="0" err="1"/>
              <a:t>asc</a:t>
            </a:r>
            <a:r>
              <a:rPr lang="en-US" altLang="zh-CN" sz="1200" dirty="0"/>
              <a:t> limit 0,30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limit 0,30",$params);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6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86409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中要配置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read_db_hosts</a:t>
            </a:r>
            <a:r>
              <a:rPr lang="zh-CN" altLang="en-US" dirty="0" smtClean="0"/>
              <a:t>的数组值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8/25/2014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读写分离配置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37073" y="148478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PDO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51520" y="328498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MYSQLI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61527" y="2276872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/>
              <a:t>MYSQL_EXTEND</a:t>
            </a:r>
            <a:r>
              <a:rPr lang="zh-CN" altLang="en-US" dirty="0" smtClean="0"/>
              <a:t>的值配置为</a:t>
            </a:r>
            <a:r>
              <a:rPr lang="en-US" altLang="zh-CN" dirty="0" err="1"/>
              <a:t>mysql_pdo</a:t>
            </a:r>
            <a:endParaRPr lang="en-US" altLang="zh-CN" dirty="0" smtClean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13927" y="4077072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/>
              <a:t>MYSQL_EXTEND</a:t>
            </a:r>
            <a:r>
              <a:rPr lang="zh-CN" altLang="en-US" dirty="0" smtClean="0"/>
              <a:t>的值配置为</a:t>
            </a:r>
            <a:r>
              <a:rPr lang="en-US" altLang="zh-CN" dirty="0" err="1" smtClean="0"/>
              <a:t>mysqli</a:t>
            </a:r>
            <a:endParaRPr lang="en-US" altLang="zh-CN" dirty="0" smtClean="0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403920" y="496855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其他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95536" y="5733256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不见意在分表的表上进行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查询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997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8/25/2014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32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8/25/2014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5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7901"/>
            <a:ext cx="8507288" cy="4769371"/>
          </a:xfrm>
        </p:spPr>
        <p:txBody>
          <a:bodyPr/>
          <a:lstStyle/>
          <a:p>
            <a:r>
              <a:rPr lang="zh-CN" altLang="en-US" dirty="0" smtClean="0"/>
              <a:t>支持</a:t>
            </a:r>
            <a:r>
              <a:rPr lang="en-US" altLang="zh-CN" dirty="0" err="1" smtClean="0"/>
              <a:t>mysql</a:t>
            </a:r>
            <a:r>
              <a:rPr lang="zh-CN" altLang="en-US" dirty="0"/>
              <a:t>保存数据量级（</a:t>
            </a:r>
            <a:r>
              <a:rPr lang="zh-CN" altLang="en-US" dirty="0" smtClean="0"/>
              <a:t>上亿，先预估数据量再建库表）</a:t>
            </a:r>
            <a:endParaRPr lang="en-US" altLang="zh-CN" dirty="0" smtClean="0"/>
          </a:p>
          <a:p>
            <a:r>
              <a:rPr lang="zh-CN" altLang="en-US" dirty="0" smtClean="0"/>
              <a:t>数据分布单库多</a:t>
            </a:r>
            <a:r>
              <a:rPr lang="zh-CN" altLang="en-US" dirty="0" smtClean="0"/>
              <a:t>表</a:t>
            </a:r>
            <a:r>
              <a:rPr lang="zh-CN" altLang="en-US" dirty="0" smtClean="0"/>
              <a:t>、</a:t>
            </a:r>
            <a:r>
              <a:rPr lang="zh-CN" altLang="en-US" dirty="0"/>
              <a:t>多库多表</a:t>
            </a:r>
            <a:endParaRPr lang="en-US" altLang="zh-CN" dirty="0" smtClean="0"/>
          </a:p>
          <a:p>
            <a:r>
              <a:rPr lang="zh-CN" altLang="en-US" dirty="0" smtClean="0"/>
              <a:t>分库规则</a:t>
            </a:r>
            <a:r>
              <a:rPr lang="en-US" altLang="zh-CN" dirty="0" smtClean="0"/>
              <a:t>(id </a:t>
            </a:r>
            <a:r>
              <a:rPr lang="en-US" altLang="zh-CN" dirty="0"/>
              <a:t>% </a:t>
            </a:r>
            <a:r>
              <a:rPr lang="en-US" altLang="zh-CN" dirty="0" smtClean="0"/>
              <a:t>n</a:t>
            </a:r>
            <a:r>
              <a:rPr lang="zh-CN" altLang="en-US" dirty="0" smtClean="0"/>
              <a:t>、</a:t>
            </a:r>
            <a:r>
              <a:rPr lang="zh-CN" altLang="en-US" dirty="0"/>
              <a:t>一致性</a:t>
            </a:r>
            <a:r>
              <a:rPr lang="en-US" altLang="zh-CN" dirty="0"/>
              <a:t>hash</a:t>
            </a:r>
            <a:r>
              <a:rPr lang="zh-CN" altLang="en-US" dirty="0"/>
              <a:t>、虚拟节点</a:t>
            </a:r>
            <a:r>
              <a:rPr lang="en-US" altLang="zh-CN" dirty="0"/>
              <a:t>Hash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单库事务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(</a:t>
            </a:r>
            <a:r>
              <a:rPr lang="zh-CN" altLang="en-US" dirty="0" smtClean="0"/>
              <a:t>事务中超过一个数据源，抛出异常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err="1" smtClean="0"/>
              <a:t>php</a:t>
            </a:r>
            <a:r>
              <a:rPr lang="zh-CN" altLang="en-US" dirty="0"/>
              <a:t>操作</a:t>
            </a:r>
            <a:r>
              <a:rPr lang="en-US" altLang="zh-CN" dirty="0" err="1"/>
              <a:t>myql</a:t>
            </a:r>
            <a:r>
              <a:rPr lang="zh-CN" altLang="en-US" dirty="0"/>
              <a:t>方式可配置为 </a:t>
            </a:r>
            <a:r>
              <a:rPr lang="en-US" altLang="zh-CN" dirty="0" err="1"/>
              <a:t>mysqli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 smtClean="0"/>
              <a:t>pdo</a:t>
            </a:r>
            <a:r>
              <a:rPr lang="en-US" altLang="zh-CN" dirty="0" smtClean="0"/>
              <a:t>,</a:t>
            </a:r>
            <a:r>
              <a:rPr lang="zh-CN" altLang="en-US" dirty="0" smtClean="0"/>
              <a:t>零切换成本</a:t>
            </a:r>
            <a:endParaRPr lang="en-US" altLang="zh-CN" dirty="0" smtClean="0"/>
          </a:p>
          <a:p>
            <a:r>
              <a:rPr lang="zh-CN" altLang="en-US" dirty="0" smtClean="0"/>
              <a:t>单个页面请求</a:t>
            </a:r>
            <a:r>
              <a:rPr lang="en-US" altLang="zh-CN" dirty="0" smtClean="0"/>
              <a:t>,</a:t>
            </a:r>
            <a:r>
              <a:rPr lang="zh-CN" altLang="en-US" dirty="0"/>
              <a:t>只要数据库名相同</a:t>
            </a:r>
            <a:r>
              <a:rPr lang="en-US" altLang="zh-CN" dirty="0"/>
              <a:t>,</a:t>
            </a:r>
            <a:r>
              <a:rPr lang="zh-CN" altLang="en-US" dirty="0"/>
              <a:t>都使用同一个数据库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唯一数字型主键生成策略</a:t>
            </a:r>
            <a:endParaRPr lang="en-US" altLang="zh-CN" dirty="0" smtClean="0"/>
          </a:p>
          <a:p>
            <a:r>
              <a:rPr lang="zh-CN" altLang="en-US" dirty="0"/>
              <a:t>支持读写分离</a:t>
            </a:r>
            <a:r>
              <a:rPr lang="en-US" altLang="zh-CN" dirty="0"/>
              <a:t>,</a:t>
            </a:r>
            <a:r>
              <a:rPr lang="zh-CN" altLang="en-US" dirty="0"/>
              <a:t>读库可配置为多个</a:t>
            </a:r>
            <a:r>
              <a:rPr lang="en-US" altLang="zh-CN" dirty="0"/>
              <a:t>,</a:t>
            </a:r>
            <a:r>
              <a:rPr lang="zh-CN" altLang="en-US" dirty="0"/>
              <a:t>用逗号分隔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8/25/2014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44624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/>
              <a:t>大</a:t>
            </a:r>
            <a:r>
              <a:rPr lang="zh-CN" altLang="en-US" sz="3200" b="1" dirty="0" smtClean="0"/>
              <a:t>纲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1244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连接</a:t>
            </a:r>
            <a:r>
              <a:rPr lang="zh-CN" altLang="en-US" dirty="0"/>
              <a:t>查询支持一个逻辑表同多个实体表</a:t>
            </a:r>
            <a:r>
              <a:rPr lang="en-US" altLang="zh-CN" dirty="0"/>
              <a:t>,</a:t>
            </a:r>
            <a:r>
              <a:rPr lang="zh-CN" altLang="en-US" dirty="0"/>
              <a:t>但不见意使用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支持</a:t>
            </a:r>
            <a:r>
              <a:rPr lang="zh-CN" altLang="en-US" dirty="0"/>
              <a:t>事务中的 </a:t>
            </a:r>
            <a:r>
              <a:rPr lang="en-US" altLang="zh-CN" dirty="0"/>
              <a:t>select </a:t>
            </a:r>
            <a:r>
              <a:rPr lang="zh-CN" altLang="en-US" dirty="0"/>
              <a:t>走主库查询，以避免事务中查询延时</a:t>
            </a:r>
            <a:r>
              <a:rPr lang="en-US" altLang="zh-CN" dirty="0"/>
              <a:t>(</a:t>
            </a:r>
            <a:r>
              <a:rPr lang="zh-CN" altLang="en-US" dirty="0"/>
              <a:t>从库数据同步可能有延时</a:t>
            </a:r>
            <a:r>
              <a:rPr lang="en-US" altLang="zh-CN" dirty="0"/>
              <a:t>),</a:t>
            </a:r>
            <a:r>
              <a:rPr lang="zh-CN" altLang="en-US" dirty="0"/>
              <a:t>事务结束之后的查询依然走从库查询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所有</a:t>
            </a:r>
            <a:r>
              <a:rPr lang="en-US" altLang="zh-CN" dirty="0" err="1"/>
              <a:t>sql</a:t>
            </a:r>
            <a:r>
              <a:rPr lang="zh-CN" altLang="en-US" dirty="0"/>
              <a:t>语名都使用</a:t>
            </a:r>
            <a:r>
              <a:rPr lang="en-US" altLang="zh-CN" dirty="0" err="1"/>
              <a:t>cls_dbroute</a:t>
            </a:r>
            <a:r>
              <a:rPr lang="zh-CN" altLang="en-US" dirty="0"/>
              <a:t>类操作</a:t>
            </a:r>
            <a:r>
              <a:rPr lang="en-US" altLang="zh-CN" dirty="0"/>
              <a:t>,</a:t>
            </a:r>
            <a:r>
              <a:rPr lang="zh-CN" altLang="en-US" dirty="0"/>
              <a:t>不论是分表的还是未分表的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支持</a:t>
            </a:r>
            <a:r>
              <a:rPr lang="zh-CN" altLang="en-US" dirty="0"/>
              <a:t>逻辑列的</a:t>
            </a:r>
            <a:r>
              <a:rPr lang="en-US" altLang="zh-CN" dirty="0"/>
              <a:t>in</a:t>
            </a:r>
            <a:r>
              <a:rPr lang="zh-CN" altLang="en-US" dirty="0"/>
              <a:t>查询</a:t>
            </a:r>
            <a:r>
              <a:rPr lang="en-US" altLang="zh-CN" dirty="0"/>
              <a:t>(</a:t>
            </a:r>
            <a:r>
              <a:rPr lang="zh-CN" altLang="en-US" dirty="0" smtClean="0"/>
              <a:t>支持逻辑</a:t>
            </a:r>
            <a:r>
              <a:rPr lang="zh-CN" altLang="en-US" dirty="0"/>
              <a:t>表</a:t>
            </a:r>
            <a:r>
              <a:rPr lang="en-US" altLang="zh-CN" dirty="0"/>
              <a:t>,</a:t>
            </a:r>
            <a:r>
              <a:rPr lang="zh-CN" altLang="en-US" dirty="0"/>
              <a:t>不</a:t>
            </a:r>
            <a:r>
              <a:rPr lang="zh-CN" altLang="en-US" dirty="0" smtClean="0"/>
              <a:t>包含日期</a:t>
            </a:r>
            <a:r>
              <a:rPr lang="zh-CN" altLang="en-US" dirty="0"/>
              <a:t>分表</a:t>
            </a:r>
            <a:r>
              <a:rPr lang="en-US" altLang="zh-CN" dirty="0" smtClean="0"/>
              <a:t>).</a:t>
            </a:r>
          </a:p>
          <a:p>
            <a:r>
              <a:rPr lang="zh-CN" altLang="en-US" dirty="0" smtClean="0"/>
              <a:t>支持</a:t>
            </a:r>
            <a:r>
              <a:rPr lang="zh-CN" altLang="en-US" dirty="0"/>
              <a:t>遍历所有库表</a:t>
            </a:r>
            <a:r>
              <a:rPr lang="en-US" altLang="zh-CN" dirty="0"/>
              <a:t>(</a:t>
            </a:r>
            <a:r>
              <a:rPr lang="zh-CN" altLang="en-US" dirty="0"/>
              <a:t>分表的逻辑表</a:t>
            </a:r>
            <a:r>
              <a:rPr lang="en-US" altLang="zh-CN" dirty="0"/>
              <a:t>,</a:t>
            </a:r>
            <a:r>
              <a:rPr lang="zh-CN" altLang="en-US" dirty="0"/>
              <a:t>不包含按日期分表</a:t>
            </a:r>
            <a:r>
              <a:rPr lang="en-US" altLang="zh-CN" dirty="0"/>
              <a:t>)</a:t>
            </a:r>
            <a:r>
              <a:rPr lang="zh-CN" altLang="en-US" dirty="0"/>
              <a:t>的分页查询，如订单分成</a:t>
            </a:r>
            <a:r>
              <a:rPr lang="en-US" altLang="zh-CN" dirty="0"/>
              <a:t>1024</a:t>
            </a:r>
            <a:r>
              <a:rPr lang="zh-CN" altLang="en-US" dirty="0"/>
              <a:t>个表，此方法将查询</a:t>
            </a:r>
            <a:r>
              <a:rPr lang="en-US" altLang="zh-CN" dirty="0"/>
              <a:t>1024</a:t>
            </a:r>
            <a:r>
              <a:rPr lang="zh-CN" altLang="en-US" dirty="0"/>
              <a:t>个表后，合并结果集，再返回结果</a:t>
            </a:r>
            <a:r>
              <a:rPr lang="en-US" altLang="zh-CN" dirty="0"/>
              <a:t>,</a:t>
            </a:r>
            <a:r>
              <a:rPr lang="zh-CN" altLang="en-US" dirty="0"/>
              <a:t>不建议使用</a:t>
            </a:r>
            <a:r>
              <a:rPr lang="en-US" altLang="zh-CN" dirty="0"/>
              <a:t>,</a:t>
            </a:r>
            <a:r>
              <a:rPr lang="zh-CN" altLang="en-US" dirty="0"/>
              <a:t>默认只取前二十条记录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sql</a:t>
            </a:r>
            <a:r>
              <a:rPr lang="zh-CN" altLang="en-US" dirty="0"/>
              <a:t>语句对开发者透明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未来</a:t>
            </a:r>
            <a:r>
              <a:rPr lang="zh-CN" altLang="en-US" dirty="0"/>
              <a:t>考虑使用</a:t>
            </a:r>
            <a:r>
              <a:rPr lang="en-US" altLang="zh-CN" dirty="0"/>
              <a:t>zookeeper</a:t>
            </a:r>
            <a:r>
              <a:rPr lang="zh-CN" altLang="en-US" dirty="0"/>
              <a:t>实现心跳监测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363347" y="6381328"/>
            <a:ext cx="2085975" cy="365125"/>
          </a:xfrm>
        </p:spPr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8/25/2014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72008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功能介绍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83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8/25/2014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</a:t>
            </a:r>
            <a:r>
              <a:rPr lang="zh-CN" altLang="en-US" sz="3200" b="1" dirty="0" smtClean="0"/>
              <a:t>产生原因</a:t>
            </a:r>
            <a:endParaRPr lang="zh-CN" altLang="en-US" sz="3200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单表支持数据量有限，单表一般百万级别</a:t>
            </a:r>
            <a:endParaRPr lang="en-US" altLang="zh-CN" dirty="0" smtClean="0"/>
          </a:p>
          <a:p>
            <a:r>
              <a:rPr lang="zh-CN" altLang="en-US" dirty="0" smtClean="0"/>
              <a:t>系统业务需要</a:t>
            </a:r>
            <a:endParaRPr lang="en-US" altLang="zh-CN" dirty="0" smtClean="0"/>
          </a:p>
          <a:p>
            <a:r>
              <a:rPr lang="zh-CN" altLang="en-US" dirty="0" smtClean="0"/>
              <a:t>多库表对开发者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书写透明</a:t>
            </a:r>
            <a:endParaRPr lang="en-US" altLang="zh-CN" dirty="0" smtClean="0"/>
          </a:p>
          <a:p>
            <a:r>
              <a:rPr lang="zh-CN" altLang="en-US" dirty="0" smtClean="0"/>
              <a:t>读写分离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5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8/25/2014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764704"/>
            <a:ext cx="3372395" cy="50639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55691" y="548680"/>
            <a:ext cx="615553" cy="60486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r>
              <a:rPr lang="zh-CN" altLang="en-US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如何存储上亿的数据</a:t>
            </a:r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44624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背景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336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8/25/2014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74888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大数据量支持 </a:t>
            </a:r>
            <a:r>
              <a:rPr lang="en-US" altLang="zh-CN" sz="3200" b="1" dirty="0" smtClean="0"/>
              <a:t>	MYSQL</a:t>
            </a:r>
            <a:endParaRPr lang="zh-CN" altLang="en-US" sz="3200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同一业务数据存放至单库多表</a:t>
            </a:r>
            <a:endParaRPr lang="en-US" altLang="zh-CN" dirty="0" smtClean="0"/>
          </a:p>
          <a:p>
            <a:r>
              <a:rPr lang="zh-CN" altLang="en-US" dirty="0" smtClean="0"/>
              <a:t>同一</a:t>
            </a:r>
            <a:r>
              <a:rPr lang="zh-CN" altLang="en-US" dirty="0"/>
              <a:t>业务数据存放</a:t>
            </a:r>
            <a:r>
              <a:rPr lang="zh-CN" altLang="en-US" dirty="0" smtClean="0"/>
              <a:t>至多库多表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94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8/25/2014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多库表主键唯一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建立主键关系表（主键，逻辑列名，上一次主键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，更新时间）</a:t>
            </a:r>
            <a:endParaRPr lang="en-US" altLang="zh-CN" dirty="0" smtClean="0"/>
          </a:p>
          <a:p>
            <a:r>
              <a:rPr lang="zh-CN" altLang="en-US" dirty="0" smtClean="0"/>
              <a:t>取插入主键时，先从缓存中读取主健值，如缓存中有值，取出再将剩余值放回缓存</a:t>
            </a:r>
            <a:endParaRPr lang="en-US" altLang="zh-CN" dirty="0" smtClean="0"/>
          </a:p>
          <a:p>
            <a:r>
              <a:rPr lang="zh-CN" altLang="en-US" dirty="0" smtClean="0"/>
              <a:t>缓存中无值，取数据库中的上一次主键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值，并放至缓存中（增加递增步长），更新主键关系表中的上一次主键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操作主键</a:t>
            </a:r>
            <a:r>
              <a:rPr lang="zh-CN" altLang="en-US" dirty="0"/>
              <a:t>关系</a:t>
            </a:r>
            <a:r>
              <a:rPr lang="zh-CN" altLang="en-US" dirty="0" smtClean="0"/>
              <a:t>表时，锁表，</a:t>
            </a:r>
            <a:r>
              <a:rPr lang="en-US" altLang="zh-CN" dirty="0" smtClean="0"/>
              <a:t>for update</a:t>
            </a:r>
          </a:p>
          <a:p>
            <a:r>
              <a:rPr lang="zh-CN" altLang="en-US" dirty="0" smtClean="0"/>
              <a:t>读缓存数据时，加排他锁，文件锁实现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89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35334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通过每个库放多少张表，总共多少表来确定数据库数目</a:t>
            </a:r>
            <a:endParaRPr lang="en-US" altLang="zh-CN" dirty="0" smtClean="0"/>
          </a:p>
          <a:p>
            <a:r>
              <a:rPr lang="zh-CN" altLang="en-US" dirty="0" smtClean="0"/>
              <a:t>根据逻辑列的值来确定物理表存在哪个库中及表名</a:t>
            </a:r>
            <a:endParaRPr lang="en-US" altLang="zh-CN" dirty="0" smtClean="0"/>
          </a:p>
          <a:p>
            <a:r>
              <a:rPr lang="zh-CN" altLang="en-US" dirty="0" smtClean="0"/>
              <a:t>读写分离需要配置在</a:t>
            </a:r>
            <a:r>
              <a:rPr lang="en-US" altLang="zh-CN" dirty="0" err="1" smtClean="0"/>
              <a:t>config.php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开发者透明：</a:t>
            </a:r>
            <a:r>
              <a:rPr lang="en-US" altLang="zh-CN" dirty="0" smtClean="0"/>
              <a:t>Select  </a:t>
            </a:r>
            <a:r>
              <a:rPr lang="en-US" altLang="zh-CN" dirty="0" err="1" smtClean="0"/>
              <a:t>user_name,mobile</a:t>
            </a:r>
            <a:r>
              <a:rPr lang="en-US" altLang="zh-CN" dirty="0" smtClean="0"/>
              <a:t>  from  user where 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=#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#  (user</a:t>
            </a:r>
            <a:r>
              <a:rPr lang="zh-CN" altLang="en-US" dirty="0" smtClean="0"/>
              <a:t>为逻辑表名，</a:t>
            </a:r>
            <a:r>
              <a:rPr lang="en-US" altLang="zh-CN" dirty="0" err="1" smtClean="0"/>
              <a:t>user_id</a:t>
            </a:r>
            <a:r>
              <a:rPr lang="zh-CN" altLang="en-US" dirty="0" smtClean="0"/>
              <a:t>为逻辑列名即分表的列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现在</a:t>
            </a:r>
            <a:r>
              <a:rPr lang="en-US" altLang="zh-CN" dirty="0" err="1" smtClean="0"/>
              <a:t>dbroute</a:t>
            </a:r>
            <a:r>
              <a:rPr lang="zh-CN" altLang="en-US" dirty="0" smtClean="0"/>
              <a:t>采用取余的方式实现库表分离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8/25/2014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SQL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如何路由到物理表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89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3285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SQL</a:t>
            </a:r>
            <a:r>
              <a:rPr lang="zh-CN" altLang="zh-CN" dirty="0" smtClean="0"/>
              <a:t>语句</a:t>
            </a:r>
            <a:r>
              <a:rPr lang="zh-CN" altLang="zh-CN" dirty="0"/>
              <a:t>中的参数必须以</a:t>
            </a:r>
            <a:r>
              <a:rPr lang="en-US" altLang="zh-CN" dirty="0"/>
              <a:t>#</a:t>
            </a:r>
            <a:r>
              <a:rPr lang="zh-CN" altLang="zh-CN" dirty="0"/>
              <a:t>开头</a:t>
            </a:r>
            <a:r>
              <a:rPr lang="en-US" altLang="zh-CN" dirty="0"/>
              <a:t>#</a:t>
            </a:r>
            <a:r>
              <a:rPr lang="zh-CN" altLang="zh-CN" dirty="0" smtClean="0"/>
              <a:t>结尾</a:t>
            </a:r>
            <a:endParaRPr lang="en-US" altLang="zh-CN" dirty="0"/>
          </a:p>
          <a:p>
            <a:r>
              <a:rPr lang="en-US" altLang="zh-CN" dirty="0"/>
              <a:t>insert update delete </a:t>
            </a:r>
            <a:r>
              <a:rPr lang="en-US" altLang="zh-CN" u="sng" dirty="0" err="1"/>
              <a:t>getAll</a:t>
            </a:r>
            <a:r>
              <a:rPr lang="en-US" altLang="zh-CN" u="sng" dirty="0"/>
              <a:t> </a:t>
            </a:r>
            <a:r>
              <a:rPr lang="en-US" altLang="zh-CN" dirty="0" err="1"/>
              <a:t>getRow</a:t>
            </a:r>
            <a:r>
              <a:rPr lang="en-US" altLang="zh-CN" dirty="0"/>
              <a:t>  </a:t>
            </a:r>
            <a:r>
              <a:rPr lang="en-US" altLang="zh-CN" dirty="0" err="1"/>
              <a:t>getOne</a:t>
            </a:r>
            <a:r>
              <a:rPr lang="en-US" altLang="zh-CN" dirty="0"/>
              <a:t> </a:t>
            </a:r>
            <a:r>
              <a:rPr lang="en-US" altLang="zh-CN" dirty="0" err="1"/>
              <a:t>getColumn</a:t>
            </a:r>
            <a:r>
              <a:rPr lang="en-US" altLang="zh-CN" dirty="0"/>
              <a:t> </a:t>
            </a:r>
            <a:r>
              <a:rPr lang="zh-CN" altLang="zh-CN" dirty="0"/>
              <a:t>方法参数的</a:t>
            </a:r>
            <a:r>
              <a:rPr lang="en-US" altLang="zh-CN" dirty="0" err="1"/>
              <a:t>params</a:t>
            </a:r>
            <a:r>
              <a:rPr lang="zh-CN" altLang="zh-CN" dirty="0"/>
              <a:t>数组中必须包含分库的逻辑</a:t>
            </a:r>
            <a:r>
              <a:rPr lang="zh-CN" altLang="zh-CN" dirty="0" smtClean="0"/>
              <a:t>列</a:t>
            </a:r>
            <a:endParaRPr lang="en-US" altLang="zh-CN" dirty="0" smtClean="0"/>
          </a:p>
          <a:p>
            <a:r>
              <a:rPr lang="en-US" altLang="zh-CN" dirty="0" err="1"/>
              <a:t>selectByIn</a:t>
            </a:r>
            <a:r>
              <a:rPr lang="zh-CN" altLang="zh-CN" dirty="0"/>
              <a:t>方法支持逻辑列的</a:t>
            </a:r>
            <a:r>
              <a:rPr lang="en-US" altLang="zh-CN" dirty="0"/>
              <a:t>in</a:t>
            </a:r>
            <a:r>
              <a:rPr lang="zh-CN" altLang="zh-CN" dirty="0"/>
              <a:t>查询，不支持</a:t>
            </a:r>
            <a:r>
              <a:rPr lang="en-US" altLang="zh-CN" dirty="0"/>
              <a:t>between…and</a:t>
            </a:r>
            <a:r>
              <a:rPr lang="zh-CN" altLang="zh-CN" dirty="0"/>
              <a:t>、大于等于、小于等于、大于、小于范围</a:t>
            </a:r>
            <a:r>
              <a:rPr lang="zh-CN" altLang="zh-CN" dirty="0" smtClean="0"/>
              <a:t>操作</a:t>
            </a:r>
            <a:endParaRPr lang="en-US" altLang="zh-CN" dirty="0" smtClean="0"/>
          </a:p>
          <a:p>
            <a:r>
              <a:rPr lang="en-US" altLang="zh-CN" dirty="0" err="1"/>
              <a:t>queryResultFromAllDbTables</a:t>
            </a:r>
            <a:r>
              <a:rPr lang="zh-CN" altLang="zh-CN" dirty="0"/>
              <a:t>方法查询所有库表，将在所有库表上执行</a:t>
            </a:r>
            <a:r>
              <a:rPr lang="en-US" altLang="zh-CN" dirty="0" err="1"/>
              <a:t>sql</a:t>
            </a:r>
            <a:r>
              <a:rPr lang="zh-CN" altLang="zh-CN" dirty="0"/>
              <a:t>语句，此方法性能很差</a:t>
            </a:r>
            <a:r>
              <a:rPr lang="zh-CN" altLang="zh-CN" dirty="0" smtClean="0"/>
              <a:t>，不见</a:t>
            </a:r>
            <a:r>
              <a:rPr lang="zh-CN" altLang="zh-CN" dirty="0"/>
              <a:t>意</a:t>
            </a:r>
            <a:r>
              <a:rPr lang="zh-CN" altLang="zh-CN" dirty="0" smtClean="0"/>
              <a:t>使用</a:t>
            </a:r>
            <a:endParaRPr lang="en-US" altLang="zh-CN" dirty="0" smtClean="0"/>
          </a:p>
          <a:p>
            <a:r>
              <a:rPr lang="en-US" altLang="zh-CN" dirty="0"/>
              <a:t>begin</a:t>
            </a:r>
            <a:r>
              <a:rPr lang="zh-CN" altLang="zh-CN" dirty="0"/>
              <a:t>方法，开启</a:t>
            </a:r>
            <a:r>
              <a:rPr lang="zh-CN" altLang="zh-CN" dirty="0" smtClean="0"/>
              <a:t>事务</a:t>
            </a:r>
            <a:endParaRPr lang="en-US" altLang="zh-CN" dirty="0" smtClean="0"/>
          </a:p>
          <a:p>
            <a:r>
              <a:rPr lang="en-US" altLang="zh-CN" dirty="0"/>
              <a:t>commit</a:t>
            </a:r>
            <a:r>
              <a:rPr lang="zh-CN" altLang="zh-CN" dirty="0"/>
              <a:t>方法，提交</a:t>
            </a:r>
            <a:r>
              <a:rPr lang="zh-CN" altLang="zh-CN" dirty="0" smtClean="0"/>
              <a:t>事务</a:t>
            </a:r>
            <a:endParaRPr lang="en-US" altLang="zh-CN" dirty="0" smtClean="0"/>
          </a:p>
          <a:p>
            <a:r>
              <a:rPr lang="en-US" altLang="zh-CN" dirty="0" err="1"/>
              <a:t>rollBack</a:t>
            </a:r>
            <a:r>
              <a:rPr lang="zh-CN" altLang="zh-CN" dirty="0"/>
              <a:t>方法，回滚事务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8/25/2014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开发者书写</a:t>
            </a:r>
            <a:r>
              <a:rPr lang="en-US" altLang="zh-CN" sz="3200" b="1" dirty="0" smtClean="0">
                <a:solidFill>
                  <a:srgbClr val="2F5897"/>
                </a:solidFill>
              </a:rPr>
              <a:t>SQL</a:t>
            </a:r>
            <a:r>
              <a:rPr lang="en-US" altLang="zh-CN" sz="3200" b="1" dirty="0">
                <a:solidFill>
                  <a:srgbClr val="2F5897"/>
                </a:solidFill>
              </a:rPr>
              <a:t>(</a:t>
            </a:r>
            <a:r>
              <a:rPr lang="en-US" altLang="zh-CN" sz="3200" b="1" dirty="0" err="1">
                <a:solidFill>
                  <a:srgbClr val="2F5897"/>
                </a:solidFill>
              </a:rPr>
              <a:t>OrderModel.php</a:t>
            </a:r>
            <a:r>
              <a:rPr lang="en-US" altLang="zh-CN" sz="3200" b="1" dirty="0">
                <a:solidFill>
                  <a:srgbClr val="2F5897"/>
                </a:solidFill>
              </a:rPr>
              <a:t>)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9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华文楷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528896</TotalTime>
  <Words>915</Words>
  <Application>Microsoft Office PowerPoint</Application>
  <PresentationFormat>全屏显示(4:3)</PresentationFormat>
  <Paragraphs>111</Paragraphs>
  <Slides>13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主管人员</vt:lpstr>
      <vt:lpstr>DBROUTE 设计与使用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ruodao</dc:creator>
  <cp:lastModifiedBy>微软用户</cp:lastModifiedBy>
  <cp:revision>485</cp:revision>
  <dcterms:created xsi:type="dcterms:W3CDTF">2010-03-17T06:00:30Z</dcterms:created>
  <dcterms:modified xsi:type="dcterms:W3CDTF">2014-08-25T10:02:02Z</dcterms:modified>
</cp:coreProperties>
</file>