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68" r:id="rId14"/>
    <p:sldId id="356" r:id="rId15"/>
    <p:sldId id="357" r:id="rId16"/>
    <p:sldId id="358" r:id="rId17"/>
    <p:sldId id="366" r:id="rId18"/>
    <p:sldId id="367" r:id="rId19"/>
    <p:sldId id="359" r:id="rId20"/>
    <p:sldId id="353" r:id="rId21"/>
    <p:sldId id="354" r:id="rId22"/>
    <p:sldId id="360" r:id="rId23"/>
    <p:sldId id="300" r:id="rId24"/>
    <p:sldId id="364" r:id="rId25"/>
    <p:sldId id="365" r:id="rId26"/>
    <p:sldId id="363" r:id="rId27"/>
    <p:sldId id="361" r:id="rId28"/>
    <p:sldId id="362" r:id="rId29"/>
    <p:sldId id="284" r:id="rId30"/>
  </p:sldIdLst>
  <p:sldSz cx="9144000" cy="6858000" type="screen4x3"/>
  <p:notesSz cx="6858000" cy="9144000"/>
  <p:custShowLst>
    <p:custShow name="放映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5"/>
        <p:sld r:id="rId16"/>
        <p:sld r:id="rId17"/>
        <p:sld r:id="rId18"/>
        <p:sld r:id="rId20"/>
        <p:sld r:id="rId21"/>
        <p:sld r:id="rId22"/>
        <p:sld r:id="rId23"/>
        <p:sld r:id="rId24"/>
        <p:sld r:id="rId25"/>
        <p:sld r:id="rId26"/>
        <p:sld r:id="rId29"/>
        <p:sld r:id="rId3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516" autoAdjust="0"/>
    <p:restoredTop sz="81584" autoAdjust="0"/>
  </p:normalViewPr>
  <p:slideViewPr>
    <p:cSldViewPr>
      <p:cViewPr>
        <p:scale>
          <a:sx n="80" d="100"/>
          <a:sy n="80" d="100"/>
        </p:scale>
        <p:origin x="-1794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事务示例代码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809328"/>
            <a:ext cx="8820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public function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testTransaction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if(empty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)) return false;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array('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 =&gt; 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try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()-&gt;begin(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$p1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$p2 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orderGoodsModel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-&gt;insert($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-&gt;insert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r>
              <a:rPr lang="en-US" altLang="zh-CN" sz="1600" b="1" dirty="0" smtClean="0">
                <a:solidFill>
                  <a:srgbClr val="7030A0"/>
                </a:solidFill>
              </a:rPr>
              <a:t>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$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refund_id</a:t>
            </a:r>
            <a:r>
              <a:rPr lang="en-US" altLang="zh-CN" sz="1600" b="1" dirty="0">
                <a:solidFill>
                  <a:srgbClr val="7030A0"/>
                </a:solidFill>
              </a:rPr>
              <a:t> = $this-&gt;</a:t>
            </a:r>
            <a:r>
              <a:rPr lang="en-US" altLang="zh-CN" sz="1600" b="1" dirty="0" err="1">
                <a:solidFill>
                  <a:srgbClr val="7030A0"/>
                </a:solidFill>
              </a:rPr>
              <a:t>refundModel</a:t>
            </a:r>
            <a:r>
              <a:rPr lang="en-US" altLang="zh-CN" sz="1600" b="1" dirty="0">
                <a:solidFill>
                  <a:srgbClr val="7030A0"/>
                </a:solidFill>
              </a:rPr>
              <a:t>-&gt;insert($</a:t>
            </a:r>
            <a:r>
              <a:rPr lang="en-US" altLang="zh-CN" sz="1600" b="1" dirty="0" err="1">
                <a:solidFill>
                  <a:srgbClr val="7030A0"/>
                </a:solidFill>
              </a:rPr>
              <a:t>user_id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);//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逻辑表，与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order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分库分表规则不同</a:t>
            </a:r>
            <a:r>
              <a:rPr lang="en-US" altLang="zh-CN" sz="1600" b="1" dirty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加上 </a:t>
            </a:r>
            <a:r>
              <a:rPr lang="en-US" altLang="zh-CN" sz="1600" b="1" i="1" dirty="0" err="1">
                <a:solidFill>
                  <a:srgbClr val="7030A0"/>
                </a:solidFill>
              </a:rPr>
              <a:t>refundModel</a:t>
            </a:r>
            <a:r>
              <a:rPr lang="zh-CN" altLang="en-US" sz="1600" b="1" i="1" dirty="0">
                <a:solidFill>
                  <a:srgbClr val="7030A0"/>
                </a:solidFill>
              </a:rPr>
              <a:t>的</a:t>
            </a:r>
            <a:r>
              <a:rPr lang="en-US" altLang="zh-CN" sz="1600" b="1" i="1" dirty="0">
                <a:solidFill>
                  <a:srgbClr val="7030A0"/>
                </a:solidFill>
              </a:rPr>
              <a:t>insert</a:t>
            </a:r>
            <a:r>
              <a:rPr lang="zh-CN" altLang="en-US" sz="1600" b="1" i="1" dirty="0">
                <a:solidFill>
                  <a:srgbClr val="7030A0"/>
                </a:solidFill>
              </a:rPr>
              <a:t>将抛出异常</a:t>
            </a:r>
            <a:r>
              <a:rPr lang="en-US" altLang="zh-CN" sz="1600" b="1" i="1" dirty="0" smtClean="0">
                <a:solidFill>
                  <a:srgbClr val="7030A0"/>
                </a:solidFill>
              </a:rPr>
              <a:t>,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此时事务</a:t>
            </a:r>
            <a:r>
              <a:rPr lang="zh-CN" altLang="en-US" sz="1600" b="1" i="1" dirty="0">
                <a:solidFill>
                  <a:srgbClr val="7030A0"/>
                </a:solidFill>
              </a:rPr>
              <a:t>中将出现多个</a:t>
            </a:r>
            <a:r>
              <a:rPr lang="zh-CN" altLang="en-US" sz="1600" b="1" i="1" dirty="0" smtClean="0">
                <a:solidFill>
                  <a:srgbClr val="7030A0"/>
                </a:solidFill>
              </a:rPr>
              <a:t>数据源</a:t>
            </a:r>
            <a:endParaRPr lang="en-US" altLang="zh-CN" sz="1600" b="1" i="1" dirty="0" smtClean="0">
              <a:solidFill>
                <a:srgbClr val="7030A0"/>
              </a:solidFill>
            </a:endParaRPr>
          </a:p>
          <a:p>
            <a:endParaRPr lang="zh-CN" altLang="en-US" sz="16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()-&gt;commit(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echo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id is " . $p1 . " " . "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order_goods_id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" . $p2 . " </a:t>
            </a:r>
            <a:r>
              <a:rPr lang="en-US" altLang="zh-CN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:"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city_id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true;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 catch (Exception $e) {</a:t>
            </a: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$this-&gt;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orderModel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getDbroute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rollBack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1600" b="1" dirty="0">
                <a:solidFill>
                  <a:srgbClr val="FF0000"/>
                </a:solidFill>
              </a:rPr>
              <a:t>$</a:t>
            </a:r>
            <a:r>
              <a:rPr lang="en-US" altLang="zh-CN" sz="1600" b="1" dirty="0" err="1">
                <a:solidFill>
                  <a:srgbClr val="FF0000"/>
                </a:solidFill>
              </a:rPr>
              <a:t>tx_params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log.info(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$e-&gt;</a:t>
            </a:r>
            <a:r>
              <a:rPr lang="en-US" altLang="zh-CN" sz="16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getMessage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());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return false;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188640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err="1" smtClean="0">
                <a:solidFill>
                  <a:schemeClr val="tx2"/>
                </a:solidFill>
              </a:rPr>
              <a:t>order_goods</a:t>
            </a:r>
            <a:r>
              <a:rPr lang="zh-CN" altLang="en-US" dirty="0" smtClean="0">
                <a:solidFill>
                  <a:schemeClr val="tx2"/>
                </a:solidFill>
              </a:rPr>
              <a:t>逻辑表分库规则相同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一库多表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zh-CN" altLang="en-US" dirty="0" smtClean="0">
                <a:solidFill>
                  <a:schemeClr val="tx2"/>
                </a:solidFill>
              </a:rPr>
              <a:t>且与物理表</a:t>
            </a:r>
            <a:r>
              <a:rPr lang="en-US" altLang="zh-CN" dirty="0" smtClean="0">
                <a:solidFill>
                  <a:schemeClr val="tx2"/>
                </a:solidFill>
              </a:rPr>
              <a:t>city</a:t>
            </a:r>
            <a:r>
              <a:rPr lang="zh-CN" altLang="en-US" dirty="0" smtClean="0">
                <a:solidFill>
                  <a:schemeClr val="tx2"/>
                </a:solidFill>
              </a:rPr>
              <a:t>在同一个库中</a:t>
            </a:r>
            <a:r>
              <a:rPr lang="en-US" altLang="zh-CN" dirty="0" smtClean="0">
                <a:solidFill>
                  <a:schemeClr val="tx2"/>
                </a:solidFill>
              </a:rPr>
              <a:t>,refund</a:t>
            </a:r>
            <a:r>
              <a:rPr lang="zh-CN" altLang="en-US" dirty="0" smtClean="0">
                <a:solidFill>
                  <a:schemeClr val="tx2"/>
                </a:solidFill>
              </a:rPr>
              <a:t>逻辑表与</a:t>
            </a:r>
            <a:r>
              <a:rPr lang="en-US" altLang="zh-CN" dirty="0" smtClean="0">
                <a:solidFill>
                  <a:schemeClr val="tx2"/>
                </a:solidFill>
              </a:rPr>
              <a:t>order</a:t>
            </a:r>
            <a:r>
              <a:rPr lang="zh-CN" altLang="en-US" dirty="0" smtClean="0">
                <a:solidFill>
                  <a:schemeClr val="tx2"/>
                </a:solidFill>
              </a:rPr>
              <a:t>规则不同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2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r>
              <a:rPr lang="zh-CN" altLang="en-US" dirty="0" smtClean="0"/>
              <a:t>读库支持权重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+ ‘_’ +</a:t>
            </a:r>
            <a:r>
              <a:rPr lang="zh-CN" altLang="en-US" dirty="0" smtClean="0"/>
              <a:t>权重</a:t>
            </a:r>
            <a:r>
              <a:rPr lang="en-US" altLang="zh-CN" dirty="0" smtClean="0"/>
              <a:t>,</a:t>
            </a:r>
            <a:r>
              <a:rPr lang="zh-CN" altLang="en-US" dirty="0" smtClean="0"/>
              <a:t>默认可不设置权重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en-US" altLang="zh-CN" sz="1600" dirty="0" smtClean="0"/>
              <a:t>:</a:t>
            </a:r>
            <a:r>
              <a:rPr lang="en-US" altLang="zh-CN" sz="1600" dirty="0"/>
              <a:t>$</a:t>
            </a:r>
            <a:r>
              <a:rPr lang="en-US" altLang="zh-CN" sz="1600" dirty="0" err="1"/>
              <a:t>host_list</a:t>
            </a:r>
            <a:r>
              <a:rPr lang="en-US" altLang="zh-CN" sz="1600" dirty="0"/>
              <a:t>=array("127.0.0.1_1",'192.168.1.101_2',</a:t>
            </a:r>
            <a:r>
              <a:rPr lang="en-US" altLang="zh-CN" sz="1600" dirty="0" smtClean="0"/>
              <a:t>'192.168.1.100_3’);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en-US" altLang="zh-CN" dirty="0" err="1" smtClean="0"/>
              <a:t>consistent_hash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O2O</a:t>
            </a:r>
            <a:r>
              <a:rPr lang="zh-CN" altLang="en-US" dirty="0" smtClean="0"/>
              <a:t>支付项目（</a:t>
            </a:r>
            <a:r>
              <a:rPr lang="en-US" altLang="zh-CN" dirty="0" err="1" smtClean="0"/>
              <a:t>db_pay_info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db_pay_log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支付表将会使用</a:t>
            </a:r>
            <a:r>
              <a:rPr lang="en-US" altLang="zh-CN" dirty="0" err="1" smtClean="0"/>
              <a:t>consistent_hash</a:t>
            </a:r>
            <a:r>
              <a:rPr lang="en-US" altLang="zh-CN" dirty="0" smtClean="0"/>
              <a:t>(</a:t>
            </a:r>
            <a:r>
              <a:rPr lang="zh-CN" altLang="en-US" dirty="0" smtClean="0"/>
              <a:t>分段</a:t>
            </a:r>
            <a:r>
              <a:rPr lang="en-US" altLang="zh-CN" dirty="0" smtClean="0"/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一库一表，通过多库解决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数据容量问题</a:t>
            </a:r>
            <a:endParaRPr lang="en-US" altLang="zh-CN" dirty="0" smtClean="0"/>
          </a:p>
          <a:p>
            <a:r>
              <a:rPr lang="zh-CN" altLang="en-US" dirty="0" smtClean="0"/>
              <a:t>分库字段</a:t>
            </a:r>
            <a:r>
              <a:rPr lang="en-US" altLang="zh-CN" dirty="0" err="1" smtClean="0"/>
              <a:t>order_id</a:t>
            </a:r>
            <a:endParaRPr lang="en-US" altLang="zh-CN" dirty="0" smtClean="0"/>
          </a:p>
          <a:p>
            <a:r>
              <a:rPr lang="en-US" altLang="zh-CN" dirty="0" smtClean="0"/>
              <a:t>[0,500w]=db_pay_info_0000;</a:t>
            </a:r>
            <a:r>
              <a:rPr lang="en-US" altLang="zh-CN" dirty="0"/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500w</a:t>
            </a:r>
            <a:r>
              <a:rPr lang="en-US" altLang="zh-CN" dirty="0" smtClean="0"/>
              <a:t>,1000w]=db_pay_info_0001;</a:t>
            </a:r>
            <a:r>
              <a:rPr lang="en-US" altLang="zh-CN" dirty="0"/>
              <a:t> </a:t>
            </a:r>
            <a:r>
              <a:rPr lang="en-US" altLang="zh-CN" dirty="0" smtClean="0"/>
              <a:t>[1000w,1500w]=db_pay_info_0002;</a:t>
            </a:r>
            <a:r>
              <a:rPr lang="en-US" altLang="zh-CN" dirty="0"/>
              <a:t> [</a:t>
            </a:r>
            <a:r>
              <a:rPr lang="en-US" altLang="zh-CN" dirty="0" smtClean="0"/>
              <a:t>1500w,2000w]=db_pay_info_0003;……</a:t>
            </a:r>
            <a:endParaRPr lang="en-US" altLang="zh-CN" dirty="0"/>
          </a:p>
          <a:p>
            <a:r>
              <a:rPr lang="zh-CN" altLang="en-US" dirty="0" smtClean="0"/>
              <a:t>避免以后的数据迁移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即将使用的项目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-142900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配置详解</a:t>
            </a:r>
            <a:endParaRPr lang="en-US" altLang="zh-CN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500042"/>
            <a:ext cx="8929718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用户退款详情库表配置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多库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)*************************************************************************************************/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user_name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DB_USER_NAME; //db username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pass_word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DB_PASSWORD; //db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pwd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['port'] = DB_PORT; //db port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“sc_refund_0000”;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数据库前缀，生成类似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sc_refund_0001...sc_refund_1023,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单库可配置为实际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table_prefix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"refund_info_0000";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表名前缀，生成类似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refund_info_0000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refund_info_0001...refund_info_1023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logic_table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sc_refund_info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逻辑表名不能为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分表的列值的类型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或不设置此值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不设置表示是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分库的列，执行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sql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语句时，要传递此参数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db_logic_column_type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’] = “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分库的列值的类型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string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，如不设置此值将同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table_logic_column_type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select_in_logic_column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"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user_ids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"; //select in 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查询时时的参数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名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table_total_num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64;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总表数</a:t>
            </a:r>
          </a:p>
          <a:p>
            <a:r>
              <a:rPr lang="en-US" altLang="zh-CN" sz="1000" dirty="0" smtClean="0">
                <a:solidFill>
                  <a:srgbClr val="7030A0"/>
                </a:solidFill>
              </a:rPr>
              <a:t>$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7030A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7030A0"/>
                </a:solidFill>
              </a:rPr>
              <a:t>one_db_table_num</a:t>
            </a:r>
            <a:r>
              <a:rPr lang="en-US" altLang="zh-CN" sz="1000" dirty="0" smtClean="0">
                <a:solidFill>
                  <a:srgbClr val="7030A0"/>
                </a:solidFill>
              </a:rPr>
              <a:t>'] = 16; //</a:t>
            </a:r>
            <a:r>
              <a:rPr lang="zh-CN" altLang="en-US" sz="1000" dirty="0" smtClean="0">
                <a:solidFill>
                  <a:srgbClr val="7030A0"/>
                </a:solidFill>
              </a:rPr>
              <a:t>每个库里存放的表数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consistent_hash_separate_string</a:t>
            </a:r>
            <a:r>
              <a:rPr lang="en-US" altLang="zh-CN" sz="1000" dirty="0" smtClean="0">
                <a:solidFill>
                  <a:schemeClr val="tx2"/>
                </a:solidFill>
              </a:rPr>
              <a:t>'] = "[0,256]=sc_refund_0000;[256,512]=sc_refund_0001;[512,768]=sc_refund_0002;[768,1024]=sc_refund_0003";//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字符串区间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'] =1024;//</a:t>
            </a:r>
            <a:r>
              <a:rPr lang="zh-CN" altLang="en-US" sz="1000" dirty="0" smtClean="0">
                <a:solidFill>
                  <a:schemeClr val="tx2"/>
                </a:solidFill>
              </a:rPr>
              <a:t>一致性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最大区间值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consistent_hash_one_db_one_table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=false;//</a:t>
            </a:r>
            <a:r>
              <a:rPr lang="zh-CN" altLang="en-US" sz="1000" dirty="0" smtClean="0">
                <a:solidFill>
                  <a:schemeClr val="tx2"/>
                </a:solidFill>
              </a:rPr>
              <a:t>针对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zh-CN" altLang="en-US" sz="1000" dirty="0" smtClean="0">
                <a:solidFill>
                  <a:schemeClr val="tx2"/>
                </a:solidFill>
              </a:rPr>
              <a:t>有效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区间是否是是一库一表</a:t>
            </a:r>
            <a:r>
              <a:rPr lang="en-US" altLang="zh-CN" sz="1000" dirty="0" smtClean="0">
                <a:solidFill>
                  <a:schemeClr val="tx2"/>
                </a:solidFill>
              </a:rPr>
              <a:t>,</a:t>
            </a:r>
            <a:r>
              <a:rPr lang="zh-CN" altLang="en-US" sz="1000" dirty="0" smtClean="0">
                <a:solidFill>
                  <a:schemeClr val="tx2"/>
                </a:solidFill>
              </a:rPr>
              <a:t>如为</a:t>
            </a:r>
            <a:r>
              <a:rPr lang="en-US" altLang="zh-CN" sz="1000" dirty="0" smtClean="0">
                <a:solidFill>
                  <a:schemeClr val="tx2"/>
                </a:solidFill>
              </a:rPr>
              <a:t>true,</a:t>
            </a:r>
            <a:r>
              <a:rPr lang="zh-CN" altLang="en-US" sz="1000" dirty="0" smtClean="0">
                <a:solidFill>
                  <a:schemeClr val="tx2"/>
                </a:solidFill>
              </a:rPr>
              <a:t>上面的区间值中可为</a:t>
            </a:r>
            <a:r>
              <a:rPr lang="en-US" altLang="zh-CN" sz="1000" dirty="0" smtClean="0">
                <a:solidFill>
                  <a:schemeClr val="tx2"/>
                </a:solidFill>
              </a:rPr>
              <a:t>[0,500w] w</a:t>
            </a:r>
            <a:r>
              <a:rPr lang="zh-CN" altLang="en-US" sz="1000" dirty="0" smtClean="0">
                <a:solidFill>
                  <a:schemeClr val="tx2"/>
                </a:solidFill>
              </a:rPr>
              <a:t>表示万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[‘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’] = 64; //</a:t>
            </a:r>
            <a:r>
              <a:rPr lang="zh-CN" altLang="en-US" sz="1000" dirty="0" smtClean="0">
                <a:solidFill>
                  <a:schemeClr val="tx2"/>
                </a:solidFill>
              </a:rPr>
              <a:t>虚拟节点数目 虚拟</a:t>
            </a:r>
            <a:r>
              <a:rPr lang="en-US" altLang="zh-CN" sz="1000" dirty="0" smtClean="0">
                <a:solidFill>
                  <a:schemeClr val="tx2"/>
                </a:solidFill>
              </a:rPr>
              <a:t>hash</a:t>
            </a:r>
            <a:r>
              <a:rPr lang="zh-CN" altLang="en-US" sz="1000" dirty="0" smtClean="0">
                <a:solidFill>
                  <a:schemeClr val="tx2"/>
                </a:solidFill>
              </a:rPr>
              <a:t>算法实现可设置此值</a:t>
            </a:r>
          </a:p>
          <a:p>
            <a:r>
              <a:rPr lang="en-US" altLang="zh-CN" sz="1000" dirty="0" smtClean="0">
                <a:solidFill>
                  <a:schemeClr val="tx2"/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2"/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db_hash_type</a:t>
            </a:r>
            <a:r>
              <a:rPr lang="en-US" altLang="zh-CN" sz="1000" dirty="0" smtClean="0">
                <a:solidFill>
                  <a:schemeClr val="tx2"/>
                </a:solidFill>
              </a:rPr>
              <a:t>'] ='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';//</a:t>
            </a:r>
            <a:r>
              <a:rPr lang="zh-CN" altLang="en-US" sz="1000" dirty="0" smtClean="0">
                <a:solidFill>
                  <a:schemeClr val="tx2"/>
                </a:solidFill>
              </a:rPr>
              <a:t>可为 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key:consistent_hash_separate_string</a:t>
            </a:r>
            <a:r>
              <a:rPr lang="zh-CN" altLang="en-US" sz="1000" dirty="0" smtClean="0">
                <a:solidFill>
                  <a:schemeClr val="tx2"/>
                </a:solidFill>
              </a:rPr>
              <a:t>及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consistent_hash_separate_mod_max_value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virtual_hash</a:t>
            </a:r>
            <a:r>
              <a:rPr lang="en-US" altLang="zh-CN" sz="1000" dirty="0" smtClean="0">
                <a:solidFill>
                  <a:schemeClr val="tx2"/>
                </a:solidFill>
              </a:rPr>
              <a:t>(</a:t>
            </a:r>
            <a:r>
              <a:rPr lang="zh-CN" altLang="en-US" sz="1000" dirty="0" smtClean="0">
                <a:solidFill>
                  <a:schemeClr val="tx2"/>
                </a:solidFill>
              </a:rPr>
              <a:t>必需设置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key:virtual_db_node_number</a:t>
            </a:r>
            <a:r>
              <a:rPr lang="en-US" altLang="zh-CN" sz="1000" dirty="0" smtClean="0">
                <a:solidFill>
                  <a:schemeClr val="tx2"/>
                </a:solidFill>
              </a:rPr>
              <a:t>) ||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r>
              <a:rPr lang="en-US" altLang="zh-CN" sz="1000" dirty="0" smtClean="0">
                <a:solidFill>
                  <a:schemeClr val="tx2"/>
                </a:solidFill>
              </a:rPr>
              <a:t> </a:t>
            </a:r>
            <a:r>
              <a:rPr lang="zh-CN" altLang="en-US" sz="1000" dirty="0" smtClean="0">
                <a:solidFill>
                  <a:schemeClr val="tx2"/>
                </a:solidFill>
              </a:rPr>
              <a:t>，如果不设置，则默认为 </a:t>
            </a:r>
            <a:r>
              <a:rPr lang="en-US" altLang="zh-CN" sz="1000" dirty="0" err="1" smtClean="0">
                <a:solidFill>
                  <a:schemeClr val="tx2"/>
                </a:solidFill>
              </a:rPr>
              <a:t>mod_hash</a:t>
            </a:r>
            <a:endParaRPr lang="en-US" altLang="zh-CN" sz="1000" dirty="0" smtClean="0">
              <a:solidFill>
                <a:schemeClr val="tx2"/>
              </a:solidFill>
            </a:endParaRP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is_date_table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true;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是否按时间分表</a:t>
            </a:r>
            <a:r>
              <a:rPr lang="en-US" altLang="zh-CN" sz="1000" dirty="0" smtClean="0">
                <a:solidFill>
                  <a:srgbClr val="FF0000"/>
                </a:solidFill>
              </a:rPr>
              <a:t>,</a:t>
            </a:r>
            <a:r>
              <a:rPr lang="zh-CN" altLang="en-US" sz="1000" dirty="0" smtClean="0">
                <a:solidFill>
                  <a:srgbClr val="FF0000"/>
                </a:solidFill>
              </a:rPr>
              <a:t>只支持单库</a:t>
            </a:r>
          </a:p>
          <a:p>
            <a:r>
              <a:rPr lang="en-US" altLang="zh-CN" sz="1000" dirty="0" smtClean="0">
                <a:solidFill>
                  <a:srgbClr val="FF0000"/>
                </a:solidFill>
              </a:rPr>
              <a:t>$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multiple_config</a:t>
            </a:r>
            <a:r>
              <a:rPr lang="en-US" altLang="zh-CN" sz="1000" dirty="0" smtClean="0">
                <a:solidFill>
                  <a:srgbClr val="FF0000"/>
                </a:solidFill>
              </a:rPr>
              <a:t>['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table_name_date_logic_string</a:t>
            </a:r>
            <a:r>
              <a:rPr lang="en-US" altLang="zh-CN" sz="1000" dirty="0" smtClean="0">
                <a:solidFill>
                  <a:srgbClr val="FF0000"/>
                </a:solidFill>
              </a:rPr>
              <a:t>'] = '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'; //</a:t>
            </a:r>
            <a:r>
              <a:rPr lang="zh-CN" altLang="en-US" sz="1000" dirty="0" smtClean="0">
                <a:solidFill>
                  <a:srgbClr val="FF0000"/>
                </a:solidFill>
              </a:rPr>
              <a:t>按时间分表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(20140806)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yyyyMM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(201408) || 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yyyy</a:t>
            </a:r>
            <a:r>
              <a:rPr lang="en-US" altLang="zh-CN" sz="1000" dirty="0" smtClean="0">
                <a:solidFill>
                  <a:srgbClr val="FF0000"/>
                </a:solidFill>
              </a:rPr>
              <a:t>(2014)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天</a:t>
            </a:r>
            <a:r>
              <a:rPr lang="en-US" altLang="zh-CN" sz="1000" dirty="0" smtClean="0">
                <a:solidFill>
                  <a:srgbClr val="FF0000"/>
                </a:solidFill>
              </a:rPr>
              <a:t>:0...31) ||MM(</a:t>
            </a:r>
            <a:r>
              <a:rPr lang="zh-CN" altLang="en-US" sz="1000" dirty="0" smtClean="0">
                <a:solidFill>
                  <a:srgbClr val="FF0000"/>
                </a:solidFill>
              </a:rPr>
              <a:t>月</a:t>
            </a:r>
            <a:r>
              <a:rPr lang="en-US" altLang="zh-CN" sz="1000" dirty="0" smtClean="0">
                <a:solidFill>
                  <a:srgbClr val="FF0000"/>
                </a:solidFill>
              </a:rPr>
              <a:t>1...12) ||</a:t>
            </a:r>
            <a:r>
              <a:rPr lang="en-US" altLang="zh-CN" sz="1000" dirty="0" err="1" smtClean="0">
                <a:solidFill>
                  <a:srgbClr val="FF0000"/>
                </a:solidFill>
              </a:rPr>
              <a:t>MMdd</a:t>
            </a:r>
            <a:r>
              <a:rPr lang="en-US" altLang="zh-CN" sz="1000" dirty="0" smtClean="0">
                <a:solidFill>
                  <a:srgbClr val="FF0000"/>
                </a:solidFill>
              </a:rPr>
              <a:t>(</a:t>
            </a:r>
            <a:r>
              <a:rPr lang="zh-CN" altLang="en-US" sz="1000" dirty="0" smtClean="0">
                <a:solidFill>
                  <a:srgbClr val="FF0000"/>
                </a:solidFill>
              </a:rPr>
              <a:t>月日</a:t>
            </a:r>
            <a:r>
              <a:rPr lang="en-US" altLang="zh-CN" sz="1000" dirty="0" smtClean="0">
                <a:solidFill>
                  <a:srgbClr val="FF0000"/>
                </a:solidFill>
              </a:rPr>
              <a:t>)||w(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星期日</a:t>
            </a:r>
            <a:r>
              <a:rPr lang="en-US" altLang="zh-CN" sz="1000" dirty="0" smtClean="0">
                <a:solidFill>
                  <a:srgbClr val="FF0000"/>
                </a:solidFill>
              </a:rPr>
              <a:t>:0,</a:t>
            </a:r>
            <a:r>
              <a:rPr lang="zh-CN" altLang="en-US" sz="1000" dirty="0" smtClean="0">
                <a:solidFill>
                  <a:srgbClr val="FF0000"/>
                </a:solidFill>
              </a:rPr>
              <a:t>星期一</a:t>
            </a:r>
            <a:r>
              <a:rPr lang="en-US" altLang="zh-CN" sz="1000" dirty="0" smtClean="0">
                <a:solidFill>
                  <a:srgbClr val="FF0000"/>
                </a:solidFill>
              </a:rPr>
              <a:t>:1...);</a:t>
            </a:r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，此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只能配置一个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 //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每个主库存放在哪个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</a:p>
          <a:p>
            <a:endParaRPr lang="en-US" altLang="zh-CN" sz="1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array();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['sc_refund_0000'] = DB_HOST . "," . DB_HOST; //key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为数据库名，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库所在的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列表，多台用英文半角逗号分隔开，系统随机读其中一台，如果下面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配置了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['sc_refund_0001']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['sc_refund_0002']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['sc_refund_0003'] = DB_HOST . "," . DB_HOST;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multiple_config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['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'] = $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slave_multiple_dbs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;//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dbroute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根据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key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为‘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read_db_hosts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是否设置了值 判断是否有读写分离配置</a:t>
            </a:r>
          </a:p>
          <a:p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/******************************************************************************************************************************************/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未来</a:t>
            </a:r>
            <a:r>
              <a:rPr lang="zh-CN" altLang="en-US" dirty="0"/>
              <a:t>考虑使用</a:t>
            </a:r>
            <a:r>
              <a:rPr lang="en-US" altLang="zh-CN" dirty="0"/>
              <a:t>zookeeper</a:t>
            </a:r>
            <a:r>
              <a:rPr lang="zh-CN" altLang="en-US" dirty="0"/>
              <a:t>实现心跳监测</a:t>
            </a:r>
            <a:r>
              <a:rPr lang="en-US" altLang="zh-CN" dirty="0"/>
              <a:t>,</a:t>
            </a:r>
            <a:r>
              <a:rPr lang="zh-CN" altLang="en-US" dirty="0"/>
              <a:t>及时将宕机的读库剔除和加入</a:t>
            </a:r>
            <a:r>
              <a:rPr lang="en-US" altLang="zh-CN" dirty="0"/>
              <a:t>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9327"/>
            <a:ext cx="8507288" cy="54999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上亿级别）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</a:t>
            </a:r>
            <a:r>
              <a:rPr lang="zh-CN" altLang="en-US" dirty="0"/>
              <a:t>库支持事务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支持事务中的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唯一数值型主键生成策略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 smtClean="0"/>
          </a:p>
          <a:p>
            <a:r>
              <a:rPr lang="zh-CN" altLang="en-US" dirty="0" smtClean="0"/>
              <a:t>读库支持权重配置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的性能也有</a:t>
            </a:r>
            <a:r>
              <a:rPr lang="zh-CN" altLang="en-US" dirty="0"/>
              <a:t>点</a:t>
            </a:r>
            <a:r>
              <a:rPr lang="zh-CN" altLang="en-US" dirty="0" smtClean="0"/>
              <a:t>影响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BaseModel</a:t>
            </a:r>
            <a:r>
              <a:rPr lang="en-US" altLang="zh-CN" dirty="0"/>
              <a:t> {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未删除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IS_NOT_DELETED=0;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删除状态</a:t>
            </a:r>
            <a:r>
              <a:rPr lang="en-US" altLang="zh-CN" dirty="0"/>
              <a:t>: </a:t>
            </a:r>
            <a:r>
              <a:rPr lang="zh-CN" altLang="en-US" dirty="0"/>
              <a:t>已删除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513402"/>
            <a:ext cx="73448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OrderModel</a:t>
            </a:r>
            <a:r>
              <a:rPr lang="en-US" altLang="zh-CN" dirty="0"/>
              <a:t> extends </a:t>
            </a:r>
            <a:r>
              <a:rPr lang="en-US" altLang="zh-CN" dirty="0" err="1"/>
              <a:t>BaseModel</a:t>
            </a:r>
            <a:r>
              <a:rPr lang="en-US" altLang="zh-CN" dirty="0"/>
              <a:t>{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未确认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ORDER_STATUS_UN_CONFIRM=0;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已确认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ORDER_STATUS_IS_CONFIRM=1;</a:t>
            </a:r>
          </a:p>
          <a:p>
            <a:endParaRPr lang="en-US" altLang="zh-CN" dirty="0"/>
          </a:p>
          <a:p>
            <a:r>
              <a:rPr lang="en-US" altLang="zh-CN" dirty="0"/>
              <a:t>    /**</a:t>
            </a:r>
            <a:r>
              <a:rPr lang="zh-CN" altLang="en-US" dirty="0"/>
              <a:t>订单状态</a:t>
            </a:r>
            <a:r>
              <a:rPr lang="en-US" altLang="zh-CN" dirty="0"/>
              <a:t>:</a:t>
            </a:r>
            <a:r>
              <a:rPr lang="zh-CN" altLang="en-US" dirty="0"/>
              <a:t>已取消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smtClean="0"/>
              <a:t>ORDER_STATUS_IS_CANCELED=2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代码类常量示例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928079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b="1" dirty="0" smtClean="0"/>
              <a:t>if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consistent_hash</a:t>
            </a:r>
            <a:r>
              <a:rPr lang="en-US" altLang="zh-CN" b="1" dirty="0"/>
              <a:t>'){//</a:t>
            </a:r>
            <a:r>
              <a:rPr lang="zh-CN" altLang="en-US" b="1" dirty="0"/>
              <a:t>一致性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 $</a:t>
            </a:r>
            <a:r>
              <a:rPr lang="en-US" altLang="zh-CN" dirty="0"/>
              <a:t>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ConsistentHash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virtual_hash</a:t>
            </a:r>
            <a:r>
              <a:rPr lang="en-US" altLang="zh-CN" b="1" dirty="0"/>
              <a:t>'){//</a:t>
            </a:r>
            <a:r>
              <a:rPr lang="zh-CN" altLang="en-US" b="1" dirty="0"/>
              <a:t>虚拟节点</a:t>
            </a:r>
            <a:r>
              <a:rPr lang="en-US" altLang="zh-CN" b="1" dirty="0"/>
              <a:t>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VirtualHash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</a:t>
            </a:r>
            <a:r>
              <a:rPr lang="en-US" altLang="zh-CN" b="1" dirty="0"/>
              <a:t>if($this-&gt;</a:t>
            </a:r>
            <a:r>
              <a:rPr lang="en-US" altLang="zh-CN" b="1" dirty="0" err="1"/>
              <a:t>db_hash_type</a:t>
            </a:r>
            <a:r>
              <a:rPr lang="en-US" altLang="zh-CN" b="1" dirty="0"/>
              <a:t>==='</a:t>
            </a:r>
            <a:r>
              <a:rPr lang="en-US" altLang="zh-CN" b="1" dirty="0" err="1"/>
              <a:t>mod_hash</a:t>
            </a:r>
            <a:r>
              <a:rPr lang="en-US" altLang="zh-CN" b="1" dirty="0"/>
              <a:t>'){//mod Hash</a:t>
            </a:r>
          </a:p>
          <a:p>
            <a:r>
              <a:rPr lang="en-US" altLang="zh-CN" dirty="0"/>
              <a:t>            $this-&gt;</a:t>
            </a:r>
            <a:r>
              <a:rPr lang="en-US" altLang="zh-CN" dirty="0" err="1"/>
              <a:t>dbParse</a:t>
            </a:r>
            <a:r>
              <a:rPr lang="en-US" altLang="zh-CN" dirty="0"/>
              <a:t>=</a:t>
            </a:r>
            <a:r>
              <a:rPr lang="en-US" altLang="zh-CN" b="1" dirty="0"/>
              <a:t>new </a:t>
            </a:r>
            <a:r>
              <a:rPr lang="en-US" altLang="zh-CN" b="1" dirty="0" err="1"/>
              <a:t>ModHash</a:t>
            </a:r>
            <a:r>
              <a:rPr lang="en-US" altLang="zh-CN" b="1" dirty="0"/>
              <a:t>($this-&gt;</a:t>
            </a:r>
            <a:r>
              <a:rPr lang="en-US" altLang="zh-CN" b="1" dirty="0" err="1"/>
              <a:t>config_array</a:t>
            </a:r>
            <a:r>
              <a:rPr lang="en-US" altLang="zh-CN" b="1" dirty="0"/>
              <a:t>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64" y="3789039"/>
            <a:ext cx="918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/**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$</a:t>
            </a:r>
            <a:r>
              <a:rPr lang="en-US" altLang="zh-CN" b="1" dirty="0" err="1"/>
              <a:t>sql</a:t>
            </a:r>
            <a:r>
              <a:rPr lang="en-US" altLang="zh-CN" b="1" dirty="0"/>
              <a:t> </a:t>
            </a:r>
            <a:r>
              <a:rPr lang="en-US" altLang="zh-CN" b="1" dirty="0" smtClean="0"/>
              <a:t>"delete </a:t>
            </a:r>
            <a:r>
              <a:rPr lang="en-US" altLang="zh-CN" b="1" dirty="0"/>
              <a:t>from order where id=#id# and </a:t>
            </a:r>
            <a:r>
              <a:rPr lang="en-US" altLang="zh-CN" b="1" dirty="0" err="1"/>
              <a:t>user_id</a:t>
            </a:r>
            <a:r>
              <a:rPr lang="en-US" altLang="zh-CN" b="1" dirty="0"/>
              <a:t>=#</a:t>
            </a:r>
            <a:r>
              <a:rPr lang="en-US" altLang="zh-CN" b="1" dirty="0" err="1"/>
              <a:t>user_id</a:t>
            </a:r>
            <a:r>
              <a:rPr lang="en-US" altLang="zh-CN" b="1" dirty="0" smtClean="0"/>
              <a:t>#"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array $</a:t>
            </a:r>
            <a:r>
              <a:rPr lang="en-US" altLang="zh-CN" b="1" dirty="0" err="1"/>
              <a:t>params</a:t>
            </a:r>
            <a:r>
              <a:rPr lang="en-US" altLang="zh-CN" b="1" dirty="0"/>
              <a:t> array('id'=&gt;123,'user_id'=&gt;10)</a:t>
            </a:r>
          </a:p>
          <a:p>
            <a:r>
              <a:rPr lang="en-US" altLang="zh-CN" dirty="0"/>
              <a:t>     * </a:t>
            </a:r>
            <a:r>
              <a:rPr lang="en-US" altLang="zh-CN" b="1" dirty="0"/>
              <a:t>@</a:t>
            </a: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dirty="0" err="1"/>
              <a:t>bool</a:t>
            </a:r>
            <a:r>
              <a:rPr lang="en-US" altLang="zh-CN" b="1" dirty="0"/>
              <a:t>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endParaRPr lang="en-US" altLang="zh-CN" b="1" dirty="0"/>
          </a:p>
          <a:p>
            <a:r>
              <a:rPr lang="en-US" altLang="zh-CN" dirty="0"/>
              <a:t>     * </a:t>
            </a:r>
            <a:r>
              <a:rPr lang="en-US" altLang="zh-CN" b="1" dirty="0"/>
              <a:t>@return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受影响的行数</a:t>
            </a:r>
            <a:endParaRPr lang="en-US" altLang="zh-CN" b="1" dirty="0"/>
          </a:p>
          <a:p>
            <a:r>
              <a:rPr lang="zh-CN" altLang="en-US" dirty="0"/>
              <a:t>     *</a:t>
            </a:r>
            <a:r>
              <a:rPr lang="en-US" altLang="zh-CN" dirty="0"/>
              <a:t>/</a:t>
            </a:r>
          </a:p>
          <a:p>
            <a:r>
              <a:rPr lang="en-US" altLang="zh-CN" dirty="0"/>
              <a:t>    </a:t>
            </a:r>
            <a:r>
              <a:rPr lang="en-US" altLang="zh-CN" b="1" dirty="0"/>
              <a:t>public function delete($</a:t>
            </a:r>
            <a:r>
              <a:rPr lang="en-US" altLang="zh-CN" b="1" dirty="0" err="1"/>
              <a:t>sql</a:t>
            </a:r>
            <a:r>
              <a:rPr lang="en-US" altLang="zh-CN" b="1" dirty="0"/>
              <a:t>, $</a:t>
            </a:r>
            <a:r>
              <a:rPr lang="en-US" altLang="zh-CN" b="1" dirty="0" err="1"/>
              <a:t>params</a:t>
            </a:r>
            <a:r>
              <a:rPr lang="en-US" altLang="zh-CN" b="1" dirty="0"/>
              <a:t> = array(), </a:t>
            </a:r>
            <a:r>
              <a:rPr lang="en-US" altLang="zh-CN" b="1" dirty="0" smtClean="0"/>
              <a:t>$</a:t>
            </a:r>
            <a:r>
              <a:rPr lang="en-US" altLang="zh-CN" b="1" dirty="0" err="1" smtClean="0"/>
              <a:t>affected_rows</a:t>
            </a:r>
            <a:r>
              <a:rPr lang="en-US" altLang="zh-CN" b="1" dirty="0" smtClean="0"/>
              <a:t> </a:t>
            </a:r>
            <a:r>
              <a:rPr lang="en-US" altLang="zh-CN" b="1" dirty="0"/>
              <a:t>= true);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33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692696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5496" y="-7200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代码规范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980728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700808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深入理解</a:t>
            </a:r>
            <a:r>
              <a:rPr lang="en-US" altLang="zh-CN" dirty="0"/>
              <a:t>PHP</a:t>
            </a:r>
            <a:r>
              <a:rPr lang="zh-CN" altLang="en-US" dirty="0"/>
              <a:t>：高级技巧、面向对象与核心技术（原书第</a:t>
            </a:r>
            <a:r>
              <a:rPr lang="en-US" altLang="zh-CN" dirty="0"/>
              <a:t>3</a:t>
            </a:r>
            <a:r>
              <a:rPr lang="zh-CN" altLang="en-US" dirty="0"/>
              <a:t>版）</a:t>
            </a:r>
            <a:endParaRPr lang="en-US" altLang="zh-CN" dirty="0"/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95536" y="-259432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大型网站所需杂谈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</a:t>
            </a:r>
            <a:r>
              <a:rPr lang="zh-CN" altLang="en-US" dirty="0" smtClean="0"/>
              <a:t>好</a:t>
            </a:r>
            <a:r>
              <a:rPr lang="en-US" altLang="zh-CN" dirty="0" smtClean="0"/>
              <a:t>local cache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zeromq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优秀的运维系统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/>
              <a:t>、</a:t>
            </a:r>
            <a:r>
              <a:rPr lang="en-US" altLang="zh-CN" dirty="0" err="1" smtClean="0"/>
              <a:t>scala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不要局限于一门语言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r>
              <a:rPr lang="en-US" altLang="zh-CN" dirty="0" smtClean="0"/>
              <a:t>,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72008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521296"/>
            <a:ext cx="8229600" cy="2475656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endParaRPr lang="en-US" altLang="zh-CN" dirty="0" smtClean="0"/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259904" y="2520280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特点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67544" y="306896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编写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简单实用</a:t>
            </a:r>
            <a:endParaRPr lang="en-US" altLang="zh-CN" dirty="0" smtClean="0"/>
          </a:p>
          <a:p>
            <a:r>
              <a:rPr lang="zh-CN" altLang="en-US" dirty="0" smtClean="0"/>
              <a:t>核心代码</a:t>
            </a:r>
            <a:r>
              <a:rPr lang="en-US" altLang="zh-CN" dirty="0" smtClean="0"/>
              <a:t>2200</a:t>
            </a:r>
            <a:r>
              <a:rPr lang="zh-CN" altLang="en-US" dirty="0" smtClean="0"/>
              <a:t>行左右</a:t>
            </a:r>
            <a:endParaRPr lang="en-US" altLang="zh-CN" dirty="0" smtClean="0"/>
          </a:p>
          <a:p>
            <a:r>
              <a:rPr lang="zh-CN" altLang="en-US" dirty="0" smtClean="0"/>
              <a:t>对分库支持方式较灵活</a:t>
            </a:r>
            <a:endParaRPr lang="en-US" altLang="zh-CN" dirty="0" smtClean="0"/>
          </a:p>
          <a:p>
            <a:r>
              <a:rPr lang="zh-CN" altLang="en-US" dirty="0" smtClean="0"/>
              <a:t>示例代码</a:t>
            </a:r>
            <a:endParaRPr lang="en-US" altLang="zh-CN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 smtClean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7936" y="4883676"/>
            <a:ext cx="1014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 public function insert($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 = 10) {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 = "insert </a:t>
            </a:r>
            <a:r>
              <a:rPr lang="en-US" altLang="zh-CN" sz="1200" b="1" dirty="0" err="1"/>
              <a:t>sc_order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id,order_sn,user_id,add_time,modify_time</a:t>
            </a:r>
            <a:r>
              <a:rPr lang="en-US" altLang="zh-CN" sz="1200" b="1" dirty="0" smtClean="0"/>
              <a:t>)value</a:t>
            </a:r>
            <a:r>
              <a:rPr lang="en-US" altLang="zh-CN" sz="1200" b="1" dirty="0"/>
              <a:t>(#id#,#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#,#</a:t>
            </a:r>
            <a:r>
              <a:rPr lang="en-US" altLang="zh-CN" sz="1200" b="1" dirty="0" err="1"/>
              <a:t>user_id#,now</a:t>
            </a:r>
            <a:r>
              <a:rPr lang="en-US" altLang="zh-CN" sz="1200" b="1" dirty="0"/>
              <a:t>(),now()) ";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['id'] = $this-&gt;sequence-&gt;</a:t>
            </a:r>
            <a:r>
              <a:rPr lang="en-US" altLang="zh-CN" sz="1200" b="1" dirty="0" err="1"/>
              <a:t>nextValue</a:t>
            </a:r>
            <a:r>
              <a:rPr lang="en-US" altLang="zh-CN" sz="1200" b="1" dirty="0"/>
              <a:t>('order');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order_sn</a:t>
            </a:r>
            <a:r>
              <a:rPr lang="en-US" altLang="zh-CN" sz="1200" b="1" dirty="0"/>
              <a:t>'] = '</a:t>
            </a:r>
            <a:r>
              <a:rPr lang="en-US" altLang="zh-CN" sz="1200" b="1" dirty="0" err="1"/>
              <a:t>abc</a:t>
            </a:r>
            <a:r>
              <a:rPr lang="en-US" altLang="zh-CN" sz="1200" b="1" dirty="0"/>
              <a:t>';</a:t>
            </a:r>
          </a:p>
          <a:p>
            <a:r>
              <a:rPr lang="en-US" altLang="zh-CN" sz="1200" b="1" dirty="0"/>
              <a:t>       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['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'] = $</a:t>
            </a:r>
            <a:r>
              <a:rPr lang="en-US" altLang="zh-CN" sz="1200" b="1" dirty="0" err="1"/>
              <a:t>user_id</a:t>
            </a:r>
            <a:r>
              <a:rPr lang="en-US" altLang="zh-CN" sz="1200" b="1" dirty="0"/>
              <a:t>;</a:t>
            </a:r>
          </a:p>
          <a:p>
            <a:r>
              <a:rPr lang="en-US" altLang="zh-CN" sz="1200" b="1" dirty="0"/>
              <a:t>        $this-&gt;</a:t>
            </a:r>
            <a:r>
              <a:rPr lang="en-US" altLang="zh-CN" sz="1200" b="1" dirty="0" err="1"/>
              <a:t>dbroute</a:t>
            </a:r>
            <a:r>
              <a:rPr lang="en-US" altLang="zh-CN" sz="1200" b="1" dirty="0"/>
              <a:t>-&gt;insert($</a:t>
            </a:r>
            <a:r>
              <a:rPr lang="en-US" altLang="zh-CN" sz="1200" b="1" dirty="0" err="1"/>
              <a:t>sql</a:t>
            </a:r>
            <a:r>
              <a:rPr lang="en-US" altLang="zh-CN" sz="1200" b="1" dirty="0"/>
              <a:t>, $</a:t>
            </a:r>
            <a:r>
              <a:rPr lang="en-US" altLang="zh-CN" sz="1200" b="1" dirty="0" err="1"/>
              <a:t>params</a:t>
            </a:r>
            <a:r>
              <a:rPr lang="en-US" altLang="zh-CN" sz="1200" b="1" dirty="0"/>
              <a:t>);</a:t>
            </a:r>
          </a:p>
          <a:p>
            <a:r>
              <a:rPr lang="en-US" altLang="zh-CN" sz="1200" b="1" dirty="0"/>
              <a:t>        return </a:t>
            </a:r>
            <a:r>
              <a:rPr lang="en-US" altLang="zh-CN" sz="1200" b="1" dirty="0">
                <a:solidFill>
                  <a:srgbClr val="FF0000"/>
                </a:solidFill>
              </a:rPr>
              <a:t>$</a:t>
            </a:r>
            <a:r>
              <a:rPr lang="en-US" altLang="zh-CN" sz="1200" b="1" dirty="0" err="1">
                <a:solidFill>
                  <a:srgbClr val="FF0000"/>
                </a:solidFill>
              </a:rPr>
              <a:t>params</a:t>
            </a:r>
            <a:r>
              <a:rPr lang="en-US" altLang="zh-CN" sz="1200" b="1" dirty="0">
                <a:solidFill>
                  <a:srgbClr val="FF0000"/>
                </a:solidFill>
              </a:rPr>
              <a:t>['id'];</a:t>
            </a:r>
          </a:p>
          <a:p>
            <a:r>
              <a:rPr lang="zh-CN" altLang="en-US" sz="1200" b="1" dirty="0"/>
              <a:t>    </a:t>
            </a: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8/29/2014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5536" y="809328"/>
            <a:ext cx="8229600" cy="1728192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7504" y="2304256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使用注意事项</a:t>
            </a:r>
            <a:endParaRPr lang="zh-CN" altLang="en-US" sz="3200" b="1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95536" y="3284984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sh_mop</a:t>
            </a:r>
            <a:endParaRPr lang="en-US" altLang="zh-CN" dirty="0" smtClean="0"/>
          </a:p>
          <a:p>
            <a:r>
              <a:rPr lang="zh-CN" altLang="en-US" dirty="0" smtClean="0"/>
              <a:t>开启</a:t>
            </a:r>
            <a:r>
              <a:rPr lang="en-US" altLang="zh-CN" dirty="0" err="1" smtClean="0"/>
              <a:t>php_mysql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php_mysqli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/>
              <a:t>开启</a:t>
            </a:r>
            <a:r>
              <a:rPr lang="en-US" altLang="zh-CN" dirty="0" err="1" smtClean="0"/>
              <a:t>php_pdo_mysql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 smtClean="0"/>
              <a:t>分库</a:t>
            </a:r>
            <a:r>
              <a:rPr lang="zh-CN" altLang="en-US" dirty="0" smtClean="0"/>
              <a:t>逻辑</a:t>
            </a:r>
            <a:r>
              <a:rPr lang="zh-CN" altLang="en-US" dirty="0" smtClean="0"/>
              <a:t>列的值来确定在哪个库中</a:t>
            </a:r>
            <a:endParaRPr lang="en-US" altLang="zh-CN" dirty="0"/>
          </a:p>
          <a:p>
            <a:r>
              <a:rPr lang="zh-CN" altLang="en-US" dirty="0" smtClean="0"/>
              <a:t>再</a:t>
            </a:r>
            <a:r>
              <a:rPr lang="zh-CN" altLang="en-US" dirty="0" smtClean="0"/>
              <a:t>根据</a:t>
            </a:r>
            <a:r>
              <a:rPr lang="zh-CN" altLang="en-US" dirty="0" smtClean="0"/>
              <a:t>分表</a:t>
            </a:r>
            <a:r>
              <a:rPr lang="zh-CN" altLang="en-US" dirty="0" smtClean="0"/>
              <a:t>逻辑</a:t>
            </a:r>
            <a:r>
              <a:rPr lang="zh-CN" altLang="en-US" dirty="0" smtClean="0"/>
              <a:t>列</a:t>
            </a:r>
            <a:r>
              <a:rPr lang="zh-CN" altLang="en-US" smtClean="0"/>
              <a:t>的</a:t>
            </a:r>
            <a:r>
              <a:rPr lang="zh-CN" altLang="en-US" smtClean="0"/>
              <a:t>值</a:t>
            </a:r>
            <a:r>
              <a:rPr lang="zh-CN" altLang="en-US" smtClean="0"/>
              <a:t>取模</a:t>
            </a:r>
            <a:r>
              <a:rPr lang="zh-CN" altLang="en-US" smtClean="0"/>
              <a:t>确定</a:t>
            </a:r>
            <a:r>
              <a:rPr lang="zh-CN" altLang="en-US" dirty="0" smtClean="0"/>
              <a:t>所在库中的表的下标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8/29/2014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586199</TotalTime>
  <Words>3330</Words>
  <Application>Microsoft Office PowerPoint</Application>
  <PresentationFormat>全屏显示(4:3)</PresentationFormat>
  <Paragraphs>373</Paragraphs>
  <Slides>29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  <vt:variant>
        <vt:lpstr>自定义放映</vt:lpstr>
      </vt:variant>
      <vt:variant>
        <vt:i4>1</vt:i4>
      </vt:variant>
    </vt:vector>
  </HeadingPairs>
  <TitlesOfParts>
    <vt:vector size="31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放映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750</cp:revision>
  <dcterms:created xsi:type="dcterms:W3CDTF">2010-03-17T06:00:30Z</dcterms:created>
  <dcterms:modified xsi:type="dcterms:W3CDTF">2014-08-29T01:29:51Z</dcterms:modified>
</cp:coreProperties>
</file>