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68" r:id="rId14"/>
    <p:sldId id="356" r:id="rId15"/>
    <p:sldId id="357" r:id="rId16"/>
    <p:sldId id="358" r:id="rId17"/>
    <p:sldId id="366" r:id="rId18"/>
    <p:sldId id="367" r:id="rId19"/>
    <p:sldId id="359" r:id="rId20"/>
    <p:sldId id="353" r:id="rId21"/>
    <p:sldId id="354" r:id="rId22"/>
    <p:sldId id="360" r:id="rId23"/>
    <p:sldId id="300" r:id="rId24"/>
    <p:sldId id="364" r:id="rId25"/>
    <p:sldId id="365" r:id="rId26"/>
    <p:sldId id="363" r:id="rId27"/>
    <p:sldId id="361" r:id="rId28"/>
    <p:sldId id="362" r:id="rId29"/>
    <p:sldId id="284" r:id="rId30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6"/>
        <p:sld r:id="rId17"/>
        <p:sld r:id="rId18"/>
        <p:sld r:id="rId20"/>
        <p:sld r:id="rId21"/>
        <p:sld r:id="rId22"/>
        <p:sld r:id="rId23"/>
        <p:sld r:id="rId24"/>
        <p:sld r:id="rId25"/>
        <p:sld r:id="rId26"/>
        <p:sld r:id="rId29"/>
        <p:sld r:id="rId3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80" d="100"/>
          <a:sy n="80" d="100"/>
        </p:scale>
        <p:origin x="-1794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事务示例代码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09328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public function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testTransaction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if(empty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return false;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array('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try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()-&gt;begin(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$p1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$p2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orderGoodsModel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$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refund_id</a:t>
            </a:r>
            <a:r>
              <a:rPr lang="en-US" altLang="zh-CN" sz="1600" b="1" dirty="0">
                <a:solidFill>
                  <a:srgbClr val="7030A0"/>
                </a:solidFill>
              </a:rPr>
              <a:t> = $this-&gt;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refundModel</a:t>
            </a:r>
            <a:r>
              <a:rPr lang="en-US" altLang="zh-CN" sz="1600" b="1" dirty="0">
                <a:solidFill>
                  <a:srgbClr val="7030A0"/>
                </a:solidFill>
              </a:rPr>
              <a:t>-&gt;insert($</a:t>
            </a:r>
            <a:r>
              <a:rPr lang="en-US" altLang="zh-CN" sz="1600" b="1" dirty="0" err="1">
                <a:solidFill>
                  <a:srgbClr val="7030A0"/>
                </a:solidFill>
              </a:rPr>
              <a:t>user_id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);//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逻辑表，与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order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分库分表规则不同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加上 </a:t>
            </a:r>
            <a:r>
              <a:rPr lang="en-US" altLang="zh-CN" sz="1600" b="1" i="1" dirty="0" err="1">
                <a:solidFill>
                  <a:srgbClr val="7030A0"/>
                </a:solidFill>
              </a:rPr>
              <a:t>refundModel</a:t>
            </a:r>
            <a:r>
              <a:rPr lang="zh-CN" altLang="en-US" sz="1600" b="1" i="1" dirty="0">
                <a:solidFill>
                  <a:srgbClr val="7030A0"/>
                </a:solidFill>
              </a:rPr>
              <a:t>的</a:t>
            </a:r>
            <a:r>
              <a:rPr lang="en-US" altLang="zh-CN" sz="1600" b="1" i="1" dirty="0">
                <a:solidFill>
                  <a:srgbClr val="7030A0"/>
                </a:solidFill>
              </a:rPr>
              <a:t>insert</a:t>
            </a:r>
            <a:r>
              <a:rPr lang="zh-CN" altLang="en-US" sz="1600" b="1" i="1" dirty="0">
                <a:solidFill>
                  <a:srgbClr val="7030A0"/>
                </a:solidFill>
              </a:rPr>
              <a:t>将抛出异常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此时事务</a:t>
            </a:r>
            <a:r>
              <a:rPr lang="zh-CN" altLang="en-US" sz="1600" b="1" i="1" dirty="0">
                <a:solidFill>
                  <a:srgbClr val="7030A0"/>
                </a:solidFill>
              </a:rPr>
              <a:t>中将出现多个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数据源</a:t>
            </a:r>
            <a:endParaRPr lang="en-US" altLang="zh-CN" sz="1600" b="1" i="1" dirty="0" smtClean="0">
              <a:solidFill>
                <a:srgbClr val="7030A0"/>
              </a:solidFill>
            </a:endParaRPr>
          </a:p>
          <a:p>
            <a:endParaRPr lang="zh-CN" alt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()-&gt;commit(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is " . $p1 . " " .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order_goods_id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" . $p2 . "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:"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true;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 catch (Exception $e)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rollBack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log.info(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$e-&gt;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getMessage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false;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8864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order_goods</a:t>
            </a:r>
            <a:r>
              <a:rPr lang="zh-CN" altLang="en-US" dirty="0" smtClean="0">
                <a:solidFill>
                  <a:schemeClr val="tx2"/>
                </a:solidFill>
              </a:rPr>
              <a:t>逻辑表分库规则相同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一库多表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且与物理表</a:t>
            </a:r>
            <a:r>
              <a:rPr lang="en-US" altLang="zh-CN" dirty="0" smtClean="0">
                <a:solidFill>
                  <a:schemeClr val="tx2"/>
                </a:solidFill>
              </a:rPr>
              <a:t>city</a:t>
            </a:r>
            <a:r>
              <a:rPr lang="zh-CN" altLang="en-US" dirty="0" smtClean="0">
                <a:solidFill>
                  <a:schemeClr val="tx2"/>
                </a:solidFill>
              </a:rPr>
              <a:t>在同一个库中</a:t>
            </a:r>
            <a:r>
              <a:rPr lang="en-US" altLang="zh-CN" dirty="0" smtClean="0">
                <a:solidFill>
                  <a:schemeClr val="tx2"/>
                </a:solidFill>
              </a:rPr>
              <a:t>,refund</a:t>
            </a:r>
            <a:r>
              <a:rPr lang="zh-CN" altLang="en-US" dirty="0" smtClean="0">
                <a:solidFill>
                  <a:schemeClr val="tx2"/>
                </a:solidFill>
              </a:rPr>
              <a:t>逻辑表与</a:t>
            </a:r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规则不同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315416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/>
              <a:t>配置详解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332656"/>
            <a:ext cx="8929718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port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日期分表可不设置此值</a:t>
            </a:r>
            <a:endParaRPr lang="zh-CN" altLang="en-US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日期分表可不设置此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参数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日期分库时不用设置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>
                <a:solidFill>
                  <a:srgbClr val="FF0000"/>
                </a:solidFill>
              </a:rPr>
              <a:t>$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[‘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is_date_db</a:t>
            </a:r>
            <a:r>
              <a:rPr lang="en-US" altLang="zh-CN" sz="1000" dirty="0" smtClean="0">
                <a:solidFill>
                  <a:srgbClr val="FF0000"/>
                </a:solidFill>
              </a:rPr>
              <a:t>’] </a:t>
            </a:r>
            <a:r>
              <a:rPr lang="en-US" altLang="zh-CN" sz="1000" dirty="0">
                <a:solidFill>
                  <a:srgbClr val="FF0000"/>
                </a:solidFill>
              </a:rPr>
              <a:t>= true; //</a:t>
            </a:r>
            <a:r>
              <a:rPr lang="zh-CN" altLang="en-US" sz="1000" dirty="0">
                <a:solidFill>
                  <a:srgbClr val="FF0000"/>
                </a:solidFill>
              </a:rPr>
              <a:t>是否按时间</a:t>
            </a:r>
            <a:r>
              <a:rPr lang="zh-CN" altLang="en-US" sz="1000" dirty="0" smtClean="0">
                <a:solidFill>
                  <a:srgbClr val="FF0000"/>
                </a:solidFill>
              </a:rPr>
              <a:t>分库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</a:t>
            </a:r>
            <a:r>
              <a:rPr lang="zh-CN" altLang="en-US" sz="1000" dirty="0" smtClean="0">
                <a:solidFill>
                  <a:srgbClr val="FF0000"/>
                </a:solidFill>
              </a:rPr>
              <a:t>表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>
                <a:solidFill>
                  <a:srgbClr val="FF0000"/>
                </a:solidFill>
              </a:rPr>
              <a:t> </a:t>
            </a:r>
            <a:r>
              <a:rPr lang="en-US" altLang="zh-CN" sz="1000" dirty="0" err="1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</a:t>
            </a:r>
            <a:r>
              <a:rPr lang="en-US" altLang="zh-CN" sz="1000" dirty="0">
                <a:solidFill>
                  <a:srgbClr val="FF0000"/>
                </a:solidFill>
              </a:rPr>
              <a:t>'</a:t>
            </a:r>
            <a:r>
              <a:rPr lang="en-US" altLang="zh-CN" sz="1000" dirty="0" err="1">
                <a:solidFill>
                  <a:srgbClr val="FF0000"/>
                </a:solidFill>
              </a:rPr>
              <a:t>db_name_date_logic_string</a:t>
            </a:r>
            <a:r>
              <a:rPr lang="en-US" altLang="zh-CN" sz="1000" dirty="0">
                <a:solidFill>
                  <a:srgbClr val="FF0000"/>
                </a:solidFill>
              </a:rPr>
              <a:t>'] = </a:t>
            </a:r>
            <a:r>
              <a:rPr lang="en-US" altLang="zh-CN" sz="1000" dirty="0" smtClean="0">
                <a:solidFill>
                  <a:srgbClr val="FF0000"/>
                </a:solidFill>
              </a:rPr>
              <a:t>'year'; </a:t>
            </a:r>
            <a:r>
              <a:rPr lang="en-US" altLang="zh-CN" sz="1000" dirty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时间分库表达式可为</a:t>
            </a:r>
            <a:r>
              <a:rPr lang="en-US" altLang="zh-CN" sz="1000" dirty="0">
                <a:solidFill>
                  <a:srgbClr val="FF0000"/>
                </a:solidFill>
              </a:rPr>
              <a:t>year(2014)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01,02...12)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:0...31)||week(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:1...);</a:t>
            </a:r>
            <a:endParaRPr lang="zh-CN" altLang="en-US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</a:t>
            </a:r>
            <a:r>
              <a:rPr lang="en-US" altLang="zh-CN" sz="1000" dirty="0">
                <a:solidFill>
                  <a:srgbClr val="FF0000"/>
                </a:solidFill>
              </a:rPr>
              <a:t>= ' </a:t>
            </a:r>
            <a:r>
              <a:rPr lang="en-US" altLang="zh-CN" sz="1000" dirty="0" smtClean="0">
                <a:solidFill>
                  <a:srgbClr val="FF0000"/>
                </a:solidFill>
              </a:rPr>
              <a:t>month </a:t>
            </a:r>
            <a:r>
              <a:rPr lang="en-US" altLang="zh-CN" sz="1000" dirty="0">
                <a:solidFill>
                  <a:srgbClr val="FF0000"/>
                </a:solidFill>
              </a:rPr>
              <a:t>'; </a:t>
            </a:r>
            <a:r>
              <a:rPr lang="en-US" altLang="zh-CN" sz="1000" dirty="0" smtClean="0">
                <a:solidFill>
                  <a:srgbClr val="FF0000"/>
                </a:solidFill>
              </a:rPr>
              <a:t>//</a:t>
            </a:r>
            <a:r>
              <a:rPr lang="zh-CN" altLang="en-US" sz="1000" dirty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>
                <a:solidFill>
                  <a:srgbClr val="FF0000"/>
                </a:solidFill>
              </a:rPr>
              <a:t>year_month_day</a:t>
            </a:r>
            <a:r>
              <a:rPr lang="en-US" altLang="zh-CN" sz="1000" dirty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>
                <a:solidFill>
                  <a:srgbClr val="FF0000"/>
                </a:solidFill>
              </a:rPr>
              <a:t>year_and_month</a:t>
            </a:r>
            <a:r>
              <a:rPr lang="en-US" altLang="zh-CN" sz="1000" dirty="0">
                <a:solidFill>
                  <a:srgbClr val="FF0000"/>
                </a:solidFill>
              </a:rPr>
              <a:t>(201408) || year(2014) ||day(</a:t>
            </a:r>
            <a:r>
              <a:rPr lang="zh-CN" altLang="en-US" sz="1000" dirty="0">
                <a:solidFill>
                  <a:srgbClr val="FF0000"/>
                </a:solidFill>
              </a:rPr>
              <a:t>天</a:t>
            </a:r>
            <a:r>
              <a:rPr lang="en-US" altLang="zh-CN" sz="1000" dirty="0">
                <a:solidFill>
                  <a:srgbClr val="FF0000"/>
                </a:solidFill>
              </a:rPr>
              <a:t>:01...31) ||month(</a:t>
            </a:r>
            <a:r>
              <a:rPr lang="zh-CN" altLang="en-US" sz="1000" dirty="0">
                <a:solidFill>
                  <a:srgbClr val="FF0000"/>
                </a:solidFill>
              </a:rPr>
              <a:t>月</a:t>
            </a:r>
            <a:r>
              <a:rPr lang="en-US" altLang="zh-CN" sz="1000" dirty="0">
                <a:solidFill>
                  <a:srgbClr val="FF0000"/>
                </a:solidFill>
              </a:rPr>
              <a:t>01...12) ||</a:t>
            </a:r>
            <a:r>
              <a:rPr lang="en-US" altLang="zh-CN" sz="1000" dirty="0" err="1">
                <a:solidFill>
                  <a:srgbClr val="FF0000"/>
                </a:solidFill>
              </a:rPr>
              <a:t>month_and_day</a:t>
            </a:r>
            <a:r>
              <a:rPr lang="en-US" altLang="zh-CN" sz="1000" dirty="0">
                <a:solidFill>
                  <a:srgbClr val="FF0000"/>
                </a:solidFill>
              </a:rPr>
              <a:t>(</a:t>
            </a:r>
            <a:r>
              <a:rPr lang="zh-CN" altLang="en-US" sz="1000" dirty="0">
                <a:solidFill>
                  <a:srgbClr val="FF0000"/>
                </a:solidFill>
              </a:rPr>
              <a:t>月日</a:t>
            </a:r>
            <a:r>
              <a:rPr lang="en-US" altLang="zh-CN" sz="1000" dirty="0">
                <a:solidFill>
                  <a:srgbClr val="FF0000"/>
                </a:solidFill>
              </a:rPr>
              <a:t>)||week(</a:t>
            </a:r>
            <a:r>
              <a:rPr lang="zh-CN" altLang="en-US" sz="1000" dirty="0">
                <a:solidFill>
                  <a:srgbClr val="FF0000"/>
                </a:solidFill>
              </a:rPr>
              <a:t>星期日</a:t>
            </a:r>
            <a:r>
              <a:rPr lang="en-US" altLang="zh-CN" sz="1000" dirty="0">
                <a:solidFill>
                  <a:srgbClr val="FF0000"/>
                </a:solidFill>
              </a:rPr>
              <a:t>:00,</a:t>
            </a:r>
            <a:r>
              <a:rPr lang="zh-CN" altLang="en-US" sz="1000" dirty="0">
                <a:solidFill>
                  <a:srgbClr val="FF0000"/>
                </a:solidFill>
              </a:rPr>
              <a:t>星期一</a:t>
            </a:r>
            <a:r>
              <a:rPr lang="en-US" altLang="zh-CN" sz="1000" dirty="0">
                <a:solidFill>
                  <a:srgbClr val="FF0000"/>
                </a:solidFill>
              </a:rPr>
              <a:t>:01...); </a:t>
            </a:r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</a:t>
            </a:r>
            <a:r>
              <a:rPr lang="zh-CN" altLang="en-US" dirty="0" smtClean="0"/>
              <a:t>好</a:t>
            </a:r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优秀的运维系统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不要局限于一门语言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9/1/2014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536" y="8093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2304256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使用注意事项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sh_mop</a:t>
            </a:r>
            <a:endParaRPr lang="en-US" altLang="zh-CN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php_mysql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php_mysqli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php_pdo_mysql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根据分库逻辑列的值来确定在哪个库中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再根据分表逻辑列的值取模确定所在库中的表的下标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</a:t>
            </a:r>
            <a:r>
              <a:rPr lang="zh-CN" altLang="en-US" dirty="0" smtClean="0"/>
              <a:t>分离</a:t>
            </a:r>
            <a:endParaRPr lang="en-US" altLang="zh-CN" dirty="0" smtClean="0"/>
          </a:p>
          <a:p>
            <a:r>
              <a:rPr lang="zh-CN" altLang="en-US" dirty="0" smtClean="0"/>
              <a:t>时间分库分表：支持</a:t>
            </a:r>
            <a:r>
              <a:rPr lang="zh-CN" altLang="en-US" dirty="0"/>
              <a:t>库表都按时间分 及 库按逻辑列分表按时间分</a:t>
            </a:r>
            <a:r>
              <a:rPr lang="en-US" altLang="zh-CN" dirty="0"/>
              <a:t>;</a:t>
            </a:r>
            <a:r>
              <a:rPr lang="zh-CN" altLang="en-US" dirty="0"/>
              <a:t>不支持  库按时间分表按逻辑列分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9/1/2014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586244</TotalTime>
  <Words>3429</Words>
  <Application>Microsoft Office PowerPoint</Application>
  <PresentationFormat>全屏显示(4:3)</PresentationFormat>
  <Paragraphs>373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31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766</cp:revision>
  <dcterms:created xsi:type="dcterms:W3CDTF">2010-03-17T06:00:30Z</dcterms:created>
  <dcterms:modified xsi:type="dcterms:W3CDTF">2014-08-29T06:44:52Z</dcterms:modified>
</cp:coreProperties>
</file>