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11" r:id="rId3"/>
    <p:sldId id="352" r:id="rId4"/>
    <p:sldId id="335" r:id="rId5"/>
    <p:sldId id="301" r:id="rId6"/>
    <p:sldId id="327" r:id="rId7"/>
    <p:sldId id="348" r:id="rId8"/>
    <p:sldId id="347" r:id="rId9"/>
    <p:sldId id="349" r:id="rId10"/>
    <p:sldId id="351" r:id="rId11"/>
    <p:sldId id="350" r:id="rId12"/>
    <p:sldId id="355" r:id="rId13"/>
    <p:sldId id="356" r:id="rId14"/>
    <p:sldId id="357" r:id="rId15"/>
    <p:sldId id="358" r:id="rId16"/>
    <p:sldId id="359" r:id="rId17"/>
    <p:sldId id="353" r:id="rId18"/>
    <p:sldId id="354" r:id="rId19"/>
    <p:sldId id="300" r:id="rId20"/>
    <p:sldId id="28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A024"/>
    <a:srgbClr val="0066CC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4516" autoAdjust="0"/>
    <p:restoredTop sz="81584" autoAdjust="0"/>
  </p:normalViewPr>
  <p:slideViewPr>
    <p:cSldViewPr>
      <p:cViewPr>
        <p:scale>
          <a:sx n="66" d="100"/>
          <a:sy n="66" d="100"/>
        </p:scale>
        <p:origin x="-2214" y="-13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22183-02A2-4B29-8FC7-57DEF057D6A5}" type="datetimeFigureOut">
              <a:rPr lang="zh-CN" altLang="en-US" smtClean="0"/>
              <a:pPr/>
              <a:t>2014/8/26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F6676-BF23-4BB1-8140-FC3A5BC77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534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F6676-BF23-4BB1-8140-FC3A5BC77EB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012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搜索</a:t>
            </a:r>
            <a:endParaRPr lang="en-US" altLang="zh-CN" dirty="0" smtClean="0"/>
          </a:p>
          <a:p>
            <a:r>
              <a:rPr lang="en-US" altLang="zh-CN" baseline="0" dirty="0" smtClean="0"/>
              <a:t>   a</a:t>
            </a:r>
            <a:r>
              <a:rPr lang="zh-CN" altLang="en-US" baseline="0" dirty="0" smtClean="0"/>
              <a:t>。图书馆例子</a:t>
            </a:r>
            <a:endParaRPr lang="en-US" altLang="zh-CN" baseline="0" dirty="0" smtClean="0"/>
          </a:p>
          <a:p>
            <a:r>
              <a:rPr lang="en-US" altLang="zh-CN" baseline="0" dirty="0" smtClean="0"/>
              <a:t>2.</a:t>
            </a:r>
            <a:r>
              <a:rPr lang="zh-CN" altLang="en-US" baseline="0" dirty="0" smtClean="0"/>
              <a:t>分布式的引入</a:t>
            </a:r>
            <a:endParaRPr lang="en-US" altLang="zh-CN" baseline="0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存储  存储的引入</a:t>
            </a:r>
            <a:endParaRPr lang="en-US" altLang="zh-CN" dirty="0" smtClean="0"/>
          </a:p>
          <a:p>
            <a:r>
              <a:rPr lang="en-US" altLang="zh-CN" dirty="0" smtClean="0"/>
              <a:t>	a</a:t>
            </a:r>
            <a:r>
              <a:rPr lang="zh-CN" altLang="en-US" dirty="0" smtClean="0"/>
              <a:t>。数据量较小</a:t>
            </a:r>
            <a:endParaRPr lang="en-US" altLang="zh-CN" dirty="0" smtClean="0"/>
          </a:p>
          <a:p>
            <a:r>
              <a:rPr lang="en-US" altLang="zh-CN" dirty="0" smtClean="0"/>
              <a:t>	b</a:t>
            </a:r>
            <a:r>
              <a:rPr lang="zh-CN" altLang="en-US" dirty="0" smtClean="0"/>
              <a:t>。海量数据，但相对静态的数据</a:t>
            </a:r>
            <a:endParaRPr lang="en-US" altLang="zh-CN" dirty="0" smtClean="0"/>
          </a:p>
          <a:p>
            <a:r>
              <a:rPr lang="en-US" altLang="zh-CN" dirty="0" smtClean="0"/>
              <a:t>	c</a:t>
            </a:r>
            <a:r>
              <a:rPr lang="zh-CN" altLang="en-US" dirty="0" smtClean="0"/>
              <a:t>。海量数据，实时数据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海量</a:t>
            </a:r>
            <a:r>
              <a:rPr lang="en-US" altLang="zh-CN" dirty="0" smtClean="0"/>
              <a:t>*</a:t>
            </a:r>
            <a:r>
              <a:rPr lang="zh-CN" altLang="en-US" dirty="0" smtClean="0"/>
              <a:t>海量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F6676-BF23-4BB1-8140-FC3A5BC77EB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358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pPr/>
              <a:t>8/26/2014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pPr/>
              <a:t>8/26/2014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pPr/>
              <a:t>8/26/2014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8/26/2014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pPr/>
              <a:t>8/26/2014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pPr/>
              <a:t>8/26/2014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pPr/>
              <a:t>8/26/2014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pPr/>
              <a:t>8/26/2014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pPr/>
              <a:t>8/26/2014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pPr/>
              <a:t>8/26/2014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pPr/>
              <a:t>8/26/2014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pPr/>
              <a:t>8/26/2014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310398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6600" b="1" dirty="0" smtClean="0">
                <a:latin typeface="+mj-ea"/>
              </a:rPr>
              <a:t>DBROUTE</a:t>
            </a:r>
            <a:br>
              <a:rPr lang="en-US" altLang="zh-CN" sz="6600" b="1" dirty="0" smtClean="0">
                <a:latin typeface="+mj-ea"/>
              </a:rPr>
            </a:br>
            <a:r>
              <a:rPr lang="zh-CN" altLang="en-US" sz="6600" b="1" dirty="0" smtClean="0">
                <a:latin typeface="+mj-ea"/>
              </a:rPr>
              <a:t>设计与使用</a:t>
            </a:r>
            <a:endParaRPr lang="zh-CN" altLang="en-US" sz="6600" b="1" dirty="0">
              <a:latin typeface="+mj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pPr/>
              <a:t>8/26/2014</a:t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0" name="页脚占位符 5"/>
          <p:cNvSpPr txBox="1">
            <a:spLocks/>
          </p:cNvSpPr>
          <p:nvPr/>
        </p:nvSpPr>
        <p:spPr>
          <a:xfrm>
            <a:off x="6876256" y="5301208"/>
            <a:ext cx="1008112" cy="581149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龙海生</a:t>
            </a:r>
            <a:endParaRPr lang="en-US" altLang="zh-CN" sz="2000" dirty="0" smtClean="0">
              <a:solidFill>
                <a:schemeClr val="accent3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144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309634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根据传递进来的逻辑列参数值（</a:t>
            </a:r>
            <a:r>
              <a:rPr lang="en-US" altLang="zh-CN" dirty="0" smtClean="0"/>
              <a:t>array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分别根据总表数来重新排列，</a:t>
            </a:r>
            <a:r>
              <a:rPr lang="zh-CN" altLang="en-US" dirty="0" smtClean="0"/>
              <a:t>将</a:t>
            </a:r>
            <a:r>
              <a:rPr lang="zh-CN" altLang="en-US" dirty="0" smtClean="0"/>
              <a:t>每个库中</a:t>
            </a:r>
            <a:r>
              <a:rPr lang="zh-CN" altLang="en-US" dirty="0" smtClean="0"/>
              <a:t>相同</a:t>
            </a:r>
            <a:r>
              <a:rPr lang="zh-CN" altLang="en-US" dirty="0" smtClean="0"/>
              <a:t>余数值放在同一个数组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dirty="0" smtClean="0"/>
              <a:t>如（</a:t>
            </a:r>
            <a:r>
              <a:rPr lang="en-US" altLang="zh-CN" dirty="0"/>
              <a:t>1,1025,2,1026,2049,10</a:t>
            </a:r>
            <a:r>
              <a:rPr lang="zh-CN" altLang="en-US" dirty="0" smtClean="0"/>
              <a:t>），总表数为</a:t>
            </a:r>
            <a:r>
              <a:rPr lang="en-US" altLang="zh-CN" dirty="0" smtClean="0"/>
              <a:t>1024</a:t>
            </a:r>
            <a:r>
              <a:rPr lang="zh-CN" altLang="en-US" dirty="0" smtClean="0"/>
              <a:t>，最终将遍历三个表 </a:t>
            </a:r>
            <a:r>
              <a:rPr lang="en-US" altLang="zh-CN" dirty="0" smtClean="0"/>
              <a:t>order_0001</a:t>
            </a:r>
            <a:r>
              <a:rPr lang="zh-CN" altLang="en-US" dirty="0" smtClean="0"/>
              <a:t>、</a:t>
            </a:r>
            <a:r>
              <a:rPr lang="en-US" altLang="zh-CN" dirty="0"/>
              <a:t>order</a:t>
            </a:r>
            <a:r>
              <a:rPr lang="en-US" altLang="zh-CN" dirty="0" smtClean="0"/>
              <a:t>_0002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order_0010</a:t>
            </a:r>
          </a:p>
          <a:p>
            <a:r>
              <a:rPr lang="zh-CN" altLang="en-US" dirty="0" smtClean="0"/>
              <a:t>将以上三次查询的结果</a:t>
            </a:r>
            <a:r>
              <a:rPr lang="zh-CN" altLang="en-US" dirty="0" smtClean="0"/>
              <a:t>合并</a:t>
            </a:r>
            <a:endParaRPr lang="en-US" altLang="zh-CN" dirty="0" smtClean="0"/>
          </a:p>
          <a:p>
            <a:r>
              <a:rPr lang="zh-CN" altLang="en-US" dirty="0" smtClean="0"/>
              <a:t>排序并取出结果集，默认为</a:t>
            </a:r>
            <a:r>
              <a:rPr lang="en-US" altLang="zh-CN" dirty="0" smtClean="0"/>
              <a:t>20</a:t>
            </a:r>
            <a:r>
              <a:rPr lang="zh-CN" altLang="en-US" dirty="0" smtClean="0"/>
              <a:t>条，具体条数可传</a:t>
            </a:r>
            <a:r>
              <a:rPr lang="zh-CN" altLang="en-US" dirty="0" smtClean="0"/>
              <a:t>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8/26/2014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err="1" smtClean="0">
                <a:solidFill>
                  <a:srgbClr val="2F5897"/>
                </a:solidFill>
              </a:rPr>
              <a:t>selectByIn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查询原理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7584" y="3933056"/>
            <a:ext cx="698477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public function </a:t>
            </a:r>
            <a:r>
              <a:rPr lang="en-US" altLang="zh-CN" sz="1200" dirty="0" err="1"/>
              <a:t>queryAllByIn</a:t>
            </a:r>
            <a:r>
              <a:rPr lang="en-US" altLang="zh-CN" sz="1200" dirty="0"/>
              <a:t>(){</a:t>
            </a:r>
          </a:p>
          <a:p>
            <a:r>
              <a:rPr lang="en-US" altLang="zh-CN" sz="1200" dirty="0" smtClean="0"/>
              <a:t>    $</a:t>
            </a:r>
            <a:r>
              <a:rPr lang="en-US" altLang="zh-CN" sz="1200" dirty="0" err="1"/>
              <a:t>params</a:t>
            </a:r>
            <a:r>
              <a:rPr lang="en-US" altLang="zh-CN" sz="1200" dirty="0"/>
              <a:t>['size</a:t>
            </a:r>
            <a:r>
              <a:rPr lang="en-US" altLang="zh-CN" sz="1200" dirty="0" smtClean="0"/>
              <a:t>']=50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 smtClean="0"/>
              <a:t>    $</a:t>
            </a:r>
            <a:r>
              <a:rPr lang="en-US" altLang="zh-CN" sz="1200" dirty="0" err="1"/>
              <a:t>params</a:t>
            </a:r>
            <a:r>
              <a:rPr lang="en-US" altLang="zh-CN" sz="1200" dirty="0"/>
              <a:t>['</a:t>
            </a:r>
            <a:r>
              <a:rPr lang="en-US" altLang="zh-CN" sz="1200" dirty="0" err="1"/>
              <a:t>sort_filed</a:t>
            </a:r>
            <a:r>
              <a:rPr lang="en-US" altLang="zh-CN" sz="1200" dirty="0"/>
              <a:t>']='id';</a:t>
            </a:r>
          </a:p>
          <a:p>
            <a:r>
              <a:rPr lang="en-US" altLang="zh-CN" sz="1200" u="sng" dirty="0" smtClean="0"/>
              <a:t>    $</a:t>
            </a:r>
            <a:r>
              <a:rPr lang="en-US" altLang="zh-CN" sz="1200" u="sng" dirty="0" err="1"/>
              <a:t>params</a:t>
            </a:r>
            <a:r>
              <a:rPr lang="en-US" altLang="zh-CN" sz="1200" u="sng" dirty="0"/>
              <a:t>['id']=0;</a:t>
            </a:r>
          </a:p>
          <a:p>
            <a:r>
              <a:rPr lang="en-US" altLang="zh-CN" sz="1200" dirty="0" smtClean="0"/>
              <a:t>    $</a:t>
            </a:r>
            <a:r>
              <a:rPr lang="en-US" altLang="zh-CN" sz="1200" dirty="0" err="1"/>
              <a:t>params</a:t>
            </a:r>
            <a:r>
              <a:rPr lang="en-US" altLang="zh-CN" sz="1200" dirty="0"/>
              <a:t>['</a:t>
            </a:r>
            <a:r>
              <a:rPr lang="en-US" altLang="zh-CN" sz="1200" dirty="0" err="1"/>
              <a:t>sort_order</a:t>
            </a:r>
            <a:r>
              <a:rPr lang="en-US" altLang="zh-CN" sz="1200" dirty="0"/>
              <a:t>']='</a:t>
            </a:r>
            <a:r>
              <a:rPr lang="en-US" altLang="zh-CN" sz="1200" dirty="0" err="1"/>
              <a:t>asc</a:t>
            </a:r>
            <a:r>
              <a:rPr lang="en-US" altLang="zh-CN" sz="1200" dirty="0"/>
              <a:t>';</a:t>
            </a:r>
          </a:p>
          <a:p>
            <a:r>
              <a:rPr lang="en-US" altLang="zh-CN" sz="1200" dirty="0" smtClean="0"/>
              <a:t>    $</a:t>
            </a:r>
            <a:r>
              <a:rPr lang="en-US" altLang="zh-CN" sz="1200" dirty="0" err="1"/>
              <a:t>params</a:t>
            </a:r>
            <a:r>
              <a:rPr lang="en-US" altLang="zh-CN" sz="1200" dirty="0"/>
              <a:t>['</a:t>
            </a:r>
            <a:r>
              <a:rPr lang="en-US" altLang="zh-CN" sz="1200" dirty="0" err="1"/>
              <a:t>user_ids</a:t>
            </a:r>
            <a:r>
              <a:rPr lang="en-US" altLang="zh-CN" sz="1200" dirty="0"/>
              <a:t>']=array(1,1025,2,1026,2049,10);</a:t>
            </a:r>
          </a:p>
          <a:p>
            <a:r>
              <a:rPr lang="en-US" altLang="zh-CN" sz="1200" dirty="0" smtClean="0"/>
              <a:t>    return </a:t>
            </a:r>
            <a:r>
              <a:rPr lang="en-US" altLang="zh-CN" sz="1200" dirty="0"/>
              <a:t>$this-&gt;</a:t>
            </a:r>
            <a:r>
              <a:rPr lang="en-US" altLang="zh-CN" sz="1200" dirty="0" err="1"/>
              <a:t>db</a:t>
            </a:r>
            <a:r>
              <a:rPr lang="en-US" altLang="zh-CN" sz="1200" dirty="0"/>
              <a:t>-&gt;</a:t>
            </a:r>
            <a:r>
              <a:rPr lang="en-US" altLang="zh-CN" sz="1200" dirty="0" err="1"/>
              <a:t>selectByIn</a:t>
            </a:r>
            <a:r>
              <a:rPr lang="en-US" altLang="zh-CN" sz="1200" dirty="0"/>
              <a:t>("select </a:t>
            </a:r>
            <a:r>
              <a:rPr lang="en-US" altLang="zh-CN" sz="1200" dirty="0" err="1"/>
              <a:t>id,user_id,order_sn,add_time</a:t>
            </a:r>
            <a:r>
              <a:rPr lang="en-US" altLang="zh-CN" sz="1200" dirty="0"/>
              <a:t> from order where id&gt;#id# and </a:t>
            </a:r>
            <a:r>
              <a:rPr lang="en-US" altLang="zh-CN" sz="1200" dirty="0" smtClean="0"/>
              <a:t>      </a:t>
            </a:r>
            <a:r>
              <a:rPr lang="en-US" altLang="zh-CN" sz="1200" dirty="0" err="1" smtClean="0"/>
              <a:t>user_id</a:t>
            </a:r>
            <a:r>
              <a:rPr lang="en-US" altLang="zh-CN" sz="1200" dirty="0" smtClean="0"/>
              <a:t> </a:t>
            </a:r>
            <a:r>
              <a:rPr lang="en-US" altLang="zh-CN" sz="1200" dirty="0"/>
              <a:t>in(#</a:t>
            </a:r>
            <a:r>
              <a:rPr lang="en-US" altLang="zh-CN" sz="1200" dirty="0" err="1"/>
              <a:t>user_ids</a:t>
            </a:r>
            <a:r>
              <a:rPr lang="en-US" altLang="zh-CN" sz="1200" dirty="0" smtClean="0"/>
              <a:t>#) </a:t>
            </a:r>
            <a:r>
              <a:rPr lang="en-US" altLang="zh-CN" sz="1200" dirty="0"/>
              <a:t>order by id </a:t>
            </a:r>
            <a:r>
              <a:rPr lang="en-US" altLang="zh-CN" sz="1200" dirty="0" err="1"/>
              <a:t>asc</a:t>
            </a:r>
            <a:r>
              <a:rPr lang="en-US" altLang="zh-CN" sz="1200" dirty="0"/>
              <a:t> limit 0,30</a:t>
            </a:r>
            <a:r>
              <a:rPr lang="en-US" altLang="zh-CN" sz="1200" dirty="0" smtClean="0"/>
              <a:t> </a:t>
            </a:r>
            <a:r>
              <a:rPr lang="en-US" altLang="zh-CN" sz="1200" dirty="0"/>
              <a:t>limit 0,30",$params);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868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280920" cy="864096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Config.php</a:t>
            </a:r>
            <a:r>
              <a:rPr lang="zh-CN" altLang="en-US" dirty="0" smtClean="0"/>
              <a:t>中要配置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read_db_hosts</a:t>
            </a:r>
            <a:r>
              <a:rPr lang="zh-CN" altLang="en-US" dirty="0" smtClean="0"/>
              <a:t>的数组</a:t>
            </a:r>
            <a:r>
              <a:rPr lang="zh-CN" altLang="en-US" dirty="0" smtClean="0"/>
              <a:t>值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8/26/2014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11663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读写分离配置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237073" y="1484784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PDO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操作方式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251520" y="3284984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MYSQLI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操作方式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261527" y="2276872"/>
            <a:ext cx="828092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Config.php</a:t>
            </a:r>
            <a:r>
              <a:rPr lang="zh-CN" altLang="en-US" dirty="0" smtClean="0"/>
              <a:t>中要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为</a:t>
            </a:r>
            <a:r>
              <a:rPr lang="en-US" altLang="zh-CN" dirty="0"/>
              <a:t>MYSQL_EXTEND</a:t>
            </a:r>
            <a:r>
              <a:rPr lang="zh-CN" altLang="en-US" dirty="0" smtClean="0"/>
              <a:t>的值配置为</a:t>
            </a:r>
            <a:r>
              <a:rPr lang="en-US" altLang="zh-CN" dirty="0" err="1" smtClean="0"/>
              <a:t>mysql_pdo</a:t>
            </a:r>
            <a:endParaRPr lang="en-US" altLang="zh-CN" dirty="0" smtClean="0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413927" y="4077072"/>
            <a:ext cx="828092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Config.php</a:t>
            </a:r>
            <a:r>
              <a:rPr lang="zh-CN" altLang="en-US" dirty="0" smtClean="0"/>
              <a:t>中要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为</a:t>
            </a:r>
            <a:r>
              <a:rPr lang="en-US" altLang="zh-CN" dirty="0"/>
              <a:t>MYSQL_EXTEND</a:t>
            </a:r>
            <a:r>
              <a:rPr lang="zh-CN" altLang="en-US" dirty="0" smtClean="0"/>
              <a:t>的值配置为</a:t>
            </a:r>
            <a:r>
              <a:rPr lang="en-US" altLang="zh-CN" dirty="0" err="1" smtClean="0"/>
              <a:t>mysqli</a:t>
            </a:r>
            <a:endParaRPr lang="en-US" altLang="zh-CN" dirty="0" smtClean="0"/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403920" y="496855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其他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395536" y="5733256"/>
            <a:ext cx="828092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不见意在分表的表上进行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查询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8997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561662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单例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r>
              <a:rPr lang="zh-CN" altLang="en-US" dirty="0" smtClean="0"/>
              <a:t>类的静态变量数组保存事务中所有操作的数据库名（只认数据库名不认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,</a:t>
            </a:r>
            <a:r>
              <a:rPr lang="zh-CN" altLang="en-US" dirty="0" smtClean="0"/>
              <a:t>主从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不一样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事务开启时记录所处事务的数据库</a:t>
            </a:r>
            <a:r>
              <a:rPr lang="zh-CN" altLang="en-US" dirty="0" smtClean="0"/>
              <a:t>名</a:t>
            </a:r>
            <a:endParaRPr lang="en-US" altLang="zh-CN" dirty="0" smtClean="0"/>
          </a:p>
          <a:p>
            <a:r>
              <a:rPr lang="zh-CN" altLang="en-US" dirty="0" smtClean="0"/>
              <a:t>事务中查询</a:t>
            </a:r>
            <a:r>
              <a:rPr lang="en-US" altLang="zh-CN" dirty="0" smtClean="0"/>
              <a:t>(</a:t>
            </a:r>
            <a:r>
              <a:rPr lang="zh-CN" altLang="en-US" dirty="0" smtClean="0"/>
              <a:t>包括事务中读使用从库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、更新、插入数据库的操作，每步都会记录所操作的数据库</a:t>
            </a:r>
            <a:r>
              <a:rPr lang="zh-CN" altLang="en-US" dirty="0" smtClean="0"/>
              <a:t>名</a:t>
            </a:r>
            <a:endParaRPr lang="en-US" altLang="zh-CN" dirty="0" smtClean="0"/>
          </a:p>
          <a:p>
            <a:r>
              <a:rPr lang="zh-CN" altLang="en-US" dirty="0" smtClean="0"/>
              <a:t>事务提交时判断是否有多个数据库名，有将抛出异常</a:t>
            </a:r>
            <a:endParaRPr lang="en-US" altLang="zh-CN" dirty="0" smtClean="0"/>
          </a:p>
          <a:p>
            <a:r>
              <a:rPr lang="zh-CN" altLang="en-US" dirty="0" smtClean="0"/>
              <a:t>事务回滚交由客记端</a:t>
            </a:r>
            <a:r>
              <a:rPr lang="en-US" altLang="zh-CN" dirty="0" smtClean="0"/>
              <a:t>(</a:t>
            </a:r>
            <a:r>
              <a:rPr lang="zh-CN" altLang="en-US" dirty="0" smtClean="0"/>
              <a:t>调用端</a:t>
            </a:r>
            <a:r>
              <a:rPr lang="en-US" altLang="zh-CN" dirty="0" smtClean="0"/>
              <a:t>)</a:t>
            </a:r>
            <a:r>
              <a:rPr lang="zh-CN" altLang="en-US" dirty="0" smtClean="0"/>
              <a:t>处理</a:t>
            </a:r>
            <a:endParaRPr lang="en-US" altLang="zh-CN" dirty="0" smtClean="0"/>
          </a:p>
          <a:p>
            <a:r>
              <a:rPr lang="zh-CN" altLang="en-US" dirty="0" smtClean="0"/>
              <a:t>事务中的读使用从库的查询时不要使用</a:t>
            </a:r>
            <a:r>
              <a:rPr lang="en-US" altLang="zh-CN" dirty="0" smtClean="0"/>
              <a:t>select …for </a:t>
            </a:r>
            <a:r>
              <a:rPr lang="en-US" altLang="zh-CN" dirty="0" smtClean="0"/>
              <a:t>update</a:t>
            </a:r>
            <a:endParaRPr lang="en-US" altLang="zh-CN" dirty="0" smtClean="0"/>
          </a:p>
          <a:p>
            <a:r>
              <a:rPr lang="zh-CN" altLang="en-US" dirty="0" smtClean="0"/>
              <a:t>如有序列操作咋办</a:t>
            </a:r>
            <a:r>
              <a:rPr lang="en-US" altLang="zh-CN" dirty="0"/>
              <a:t> </a:t>
            </a:r>
            <a:r>
              <a:rPr lang="zh-CN" altLang="en-US" dirty="0" smtClean="0"/>
              <a:t>？</a:t>
            </a:r>
            <a:r>
              <a:rPr lang="zh-CN" altLang="en-US" dirty="0" smtClean="0">
                <a:solidFill>
                  <a:srgbClr val="FF0000"/>
                </a:solidFill>
              </a:rPr>
              <a:t>不包括序列操作的</a:t>
            </a:r>
            <a:r>
              <a:rPr lang="zh-CN" altLang="en-US" dirty="0" smtClean="0">
                <a:solidFill>
                  <a:srgbClr val="FF0000"/>
                </a:solidFill>
              </a:rPr>
              <a:t>库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8/26/2014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一个事务中超过一个数据源抛出异常实现原理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93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561662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策略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r>
              <a:rPr lang="zh-CN" altLang="en-US" dirty="0" smtClean="0"/>
              <a:t>统一数据操作</a:t>
            </a:r>
            <a:r>
              <a:rPr lang="zh-CN" altLang="en-US" dirty="0" smtClean="0"/>
              <a:t>接口</a:t>
            </a:r>
            <a:endParaRPr lang="en-US" altLang="zh-CN" dirty="0"/>
          </a:p>
          <a:p>
            <a:r>
              <a:rPr lang="zh-CN" altLang="en-US" dirty="0" smtClean="0"/>
              <a:t>两个操作类都实现公共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r>
              <a:rPr lang="zh-CN" altLang="en-US" dirty="0" smtClean="0"/>
              <a:t>相同方法相同返回</a:t>
            </a:r>
            <a:r>
              <a:rPr lang="zh-CN" altLang="en-US" dirty="0" smtClean="0"/>
              <a:t>结果</a:t>
            </a:r>
            <a:endParaRPr lang="en-US" altLang="zh-CN" dirty="0" smtClean="0"/>
          </a:p>
          <a:p>
            <a:r>
              <a:rPr lang="zh-CN" altLang="en-US" dirty="0" smtClean="0"/>
              <a:t>定义公共常量切换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8/26/2014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PDO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、</a:t>
            </a:r>
            <a:r>
              <a:rPr lang="en-US" altLang="zh-CN" sz="3200" b="1" dirty="0" smtClean="0">
                <a:solidFill>
                  <a:srgbClr val="2F5897"/>
                </a:solidFill>
              </a:rPr>
              <a:t>MYSQLI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操作方式零切换原理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65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172819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单例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r>
              <a:rPr lang="zh-CN" altLang="en-US" dirty="0" smtClean="0"/>
              <a:t>根据数据库名得到此</a:t>
            </a:r>
            <a:r>
              <a:rPr lang="en-US" altLang="zh-CN" dirty="0" err="1" smtClean="0"/>
              <a:t>db</a:t>
            </a:r>
            <a:r>
              <a:rPr lang="zh-CN" altLang="en-US" dirty="0" smtClean="0"/>
              <a:t>的</a:t>
            </a:r>
            <a:r>
              <a:rPr lang="zh-CN" altLang="en-US" dirty="0" smtClean="0"/>
              <a:t>连接</a:t>
            </a:r>
            <a:endParaRPr lang="en-US" altLang="zh-CN" dirty="0" smtClean="0"/>
          </a:p>
          <a:p>
            <a:r>
              <a:rPr lang="zh-CN" altLang="en-US" dirty="0" smtClean="0"/>
              <a:t>所有数据库连接都为短</a:t>
            </a:r>
            <a:r>
              <a:rPr lang="zh-CN" altLang="en-US" dirty="0" smtClean="0"/>
              <a:t>连接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8/26/2014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-180528" y="44624"/>
            <a:ext cx="928903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/>
              <a:t>单个请求</a:t>
            </a:r>
            <a:r>
              <a:rPr lang="en-US" altLang="zh-CN" sz="3200" b="1" dirty="0" smtClean="0"/>
              <a:t>,</a:t>
            </a:r>
            <a:r>
              <a:rPr lang="zh-CN" altLang="en-US" sz="3200" b="1" dirty="0" smtClean="0"/>
              <a:t>数据库</a:t>
            </a:r>
            <a:r>
              <a:rPr lang="zh-CN" altLang="en-US" sz="3200" b="1" dirty="0"/>
              <a:t>名相同</a:t>
            </a:r>
            <a:r>
              <a:rPr lang="en-US" altLang="zh-CN" sz="3200" b="1" dirty="0" smtClean="0"/>
              <a:t>,</a:t>
            </a:r>
            <a:r>
              <a:rPr lang="zh-CN" altLang="en-US" sz="3200" b="1" dirty="0" smtClean="0"/>
              <a:t>共用</a:t>
            </a:r>
            <a:r>
              <a:rPr lang="zh-CN" altLang="en-US" sz="3200" b="1" dirty="0"/>
              <a:t>同一</a:t>
            </a:r>
            <a:r>
              <a:rPr lang="zh-CN" altLang="en-US" sz="3200" b="1" dirty="0" smtClean="0"/>
              <a:t>个</a:t>
            </a:r>
            <a:r>
              <a:rPr lang="en-US" altLang="zh-CN" sz="3200" b="1" dirty="0" smtClean="0"/>
              <a:t>DB</a:t>
            </a:r>
            <a:r>
              <a:rPr lang="zh-CN" altLang="en-US" sz="3200" b="1" dirty="0" smtClean="0"/>
              <a:t>连接原理</a:t>
            </a:r>
            <a:endParaRPr lang="en-US" altLang="zh-CN" sz="3200" b="1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7504" y="2376264"/>
            <a:ext cx="928903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读写分离</a:t>
            </a:r>
            <a:endParaRPr lang="en-US" altLang="zh-CN" sz="3200" b="1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475928" y="3284984"/>
            <a:ext cx="8280920" cy="1728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每个</a:t>
            </a:r>
            <a:r>
              <a:rPr lang="en-US" altLang="zh-CN" dirty="0" err="1" smtClean="0"/>
              <a:t>db_name</a:t>
            </a:r>
            <a:r>
              <a:rPr lang="zh-CN" altLang="en-US" dirty="0" smtClean="0"/>
              <a:t>只有一个写库</a:t>
            </a:r>
            <a:endParaRPr lang="en-US" altLang="zh-CN" dirty="0" smtClean="0"/>
          </a:p>
          <a:p>
            <a:r>
              <a:rPr lang="zh-CN" altLang="en-US" dirty="0" smtClean="0"/>
              <a:t>读库可有多个</a:t>
            </a:r>
            <a:r>
              <a:rPr lang="en-US" altLang="zh-CN" dirty="0" smtClean="0"/>
              <a:t>,</a:t>
            </a:r>
            <a:r>
              <a:rPr lang="zh-CN" altLang="en-US" dirty="0" smtClean="0"/>
              <a:t>用逗号分隔</a:t>
            </a:r>
            <a:endParaRPr lang="en-US" altLang="zh-CN" dirty="0" smtClean="0"/>
          </a:p>
          <a:p>
            <a:r>
              <a:rPr lang="zh-CN" altLang="en-US" dirty="0" smtClean="0"/>
              <a:t>读库采用随机算法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3604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561662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Mod hash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 =&gt;2n</a:t>
            </a:r>
            <a:r>
              <a:rPr lang="zh-CN" altLang="en-US" dirty="0" smtClean="0"/>
              <a:t>，至少迁移一半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r>
              <a:rPr lang="zh-CN" altLang="en-US" dirty="0" smtClean="0"/>
              <a:t>分段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：可将一个段中分到两个段中，迁移一半数据</a:t>
            </a:r>
            <a:endParaRPr lang="en-US" altLang="zh-CN" dirty="0" smtClean="0"/>
          </a:p>
          <a:p>
            <a:r>
              <a:rPr lang="zh-CN" altLang="en-US" dirty="0" smtClean="0"/>
              <a:t>虚拟</a:t>
            </a:r>
            <a:r>
              <a:rPr lang="en-US" altLang="zh-CN" dirty="0" smtClean="0"/>
              <a:t>hash:</a:t>
            </a:r>
            <a:r>
              <a:rPr lang="en-US" altLang="zh-CN" dirty="0"/>
              <a:t> n =&gt;</a:t>
            </a:r>
            <a:r>
              <a:rPr lang="en-US" altLang="zh-CN" dirty="0" smtClean="0"/>
              <a:t>2n</a:t>
            </a:r>
            <a:r>
              <a:rPr lang="zh-CN" altLang="en-US" dirty="0" smtClean="0"/>
              <a:t>迁移一半数据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迁移</a:t>
            </a:r>
            <a:r>
              <a:rPr lang="zh-CN" altLang="en-US" dirty="0" smtClean="0"/>
              <a:t>复杂</a:t>
            </a:r>
            <a:endParaRPr lang="en-US" altLang="zh-CN" dirty="0" smtClean="0"/>
          </a:p>
          <a:p>
            <a:r>
              <a:rPr lang="zh-CN" altLang="en-US" dirty="0" smtClean="0"/>
              <a:t>数据迁移难以统一，各业务线自己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r>
              <a:rPr lang="zh-CN" altLang="en-US" dirty="0" smtClean="0"/>
              <a:t>一般使用</a:t>
            </a:r>
            <a:r>
              <a:rPr lang="en-US" altLang="zh-CN" dirty="0" smtClean="0"/>
              <a:t>mod </a:t>
            </a:r>
            <a:r>
              <a:rPr lang="en-US" altLang="zh-CN" dirty="0" smtClean="0"/>
              <a:t>hash</a:t>
            </a:r>
            <a:endParaRPr lang="en-US" altLang="zh-CN" dirty="0" smtClean="0"/>
          </a:p>
          <a:p>
            <a:r>
              <a:rPr lang="zh-CN" altLang="en-US" dirty="0" smtClean="0"/>
              <a:t>有没有不迁移数据的扩容方法？</a:t>
            </a:r>
            <a:r>
              <a:rPr lang="zh-CN" altLang="en-US" dirty="0">
                <a:solidFill>
                  <a:srgbClr val="FF0000"/>
                </a:solidFill>
              </a:rPr>
              <a:t>有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zh-CN" altLang="en-US" dirty="0">
                <a:solidFill>
                  <a:srgbClr val="FF0000"/>
                </a:solidFill>
              </a:rPr>
              <a:t>暂时未</a:t>
            </a:r>
            <a:r>
              <a:rPr lang="zh-CN" altLang="en-US" dirty="0" smtClean="0">
                <a:solidFill>
                  <a:srgbClr val="FF0000"/>
                </a:solidFill>
              </a:rPr>
              <a:t>实现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/>
              <a:t>把库当成表用即一库一表，对于自增序列、时间段分表的可</a:t>
            </a:r>
            <a:r>
              <a:rPr lang="zh-CN" altLang="en-US" dirty="0" smtClean="0"/>
              <a:t>实现</a:t>
            </a:r>
            <a:endParaRPr lang="en-US" altLang="zh-CN" dirty="0"/>
          </a:p>
          <a:p>
            <a:r>
              <a:rPr lang="zh-CN" altLang="en-US" dirty="0" smtClean="0"/>
              <a:t>实现方式（序列值在</a:t>
            </a:r>
            <a:r>
              <a:rPr lang="en-US" altLang="zh-CN" dirty="0" smtClean="0"/>
              <a:t>[0,500W]</a:t>
            </a:r>
            <a:r>
              <a:rPr lang="zh-CN" altLang="en-US" dirty="0"/>
              <a:t>在</a:t>
            </a:r>
            <a:r>
              <a:rPr lang="en-US" altLang="zh-CN" dirty="0" smtClean="0"/>
              <a:t>a</a:t>
            </a:r>
            <a:r>
              <a:rPr lang="zh-CN" altLang="en-US" dirty="0" smtClean="0"/>
              <a:t>库中</a:t>
            </a:r>
            <a:r>
              <a:rPr lang="en-US" altLang="zh-CN" dirty="0" smtClean="0"/>
              <a:t>,[500w,1000w]</a:t>
            </a:r>
            <a:r>
              <a:rPr lang="zh-CN" altLang="en-US" dirty="0" smtClean="0"/>
              <a:t>在</a:t>
            </a:r>
            <a:r>
              <a:rPr lang="en-US" altLang="zh-CN" dirty="0" smtClean="0"/>
              <a:t>b</a:t>
            </a:r>
            <a:r>
              <a:rPr lang="zh-CN" altLang="en-US" dirty="0" smtClean="0"/>
              <a:t>库中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DBROUTE</a:t>
            </a:r>
            <a:r>
              <a:rPr lang="zh-CN" altLang="en-US" dirty="0" smtClean="0"/>
              <a:t>中暂时未实现一库一表功</a:t>
            </a:r>
            <a:r>
              <a:rPr lang="zh-CN" altLang="en-US" dirty="0" smtClean="0"/>
              <a:t>能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8/26/2014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51520" y="44624"/>
            <a:ext cx="712879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如何扩容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50586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568952" cy="561662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实现一库一表功能，对于自增序列、时间段分表实现方式（序列值在</a:t>
            </a:r>
            <a:r>
              <a:rPr lang="en-US" altLang="zh-CN" dirty="0" smtClean="0"/>
              <a:t>[0,500W]</a:t>
            </a:r>
            <a:r>
              <a:rPr lang="zh-CN" altLang="en-US" dirty="0"/>
              <a:t>在</a:t>
            </a:r>
            <a:r>
              <a:rPr lang="en-US" altLang="zh-CN" dirty="0" smtClean="0"/>
              <a:t>a</a:t>
            </a:r>
            <a:r>
              <a:rPr lang="zh-CN" altLang="en-US" dirty="0" smtClean="0"/>
              <a:t>库中</a:t>
            </a:r>
            <a:r>
              <a:rPr lang="en-US" altLang="zh-CN" dirty="0" smtClean="0"/>
              <a:t>,[500w,1000w]</a:t>
            </a:r>
            <a:r>
              <a:rPr lang="zh-CN" altLang="en-US" dirty="0" smtClean="0"/>
              <a:t>在</a:t>
            </a:r>
            <a:r>
              <a:rPr lang="en-US" altLang="zh-CN" dirty="0" smtClean="0"/>
              <a:t>b</a:t>
            </a:r>
            <a:r>
              <a:rPr lang="zh-CN" altLang="en-US" dirty="0" smtClean="0"/>
              <a:t>库中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采用</a:t>
            </a:r>
            <a:r>
              <a:rPr lang="en-US" altLang="zh-CN" dirty="0" err="1" smtClean="0"/>
              <a:t>zk</a:t>
            </a:r>
            <a:r>
              <a:rPr lang="zh-CN" altLang="en-US" dirty="0" smtClean="0"/>
              <a:t>监控各数据库</a:t>
            </a:r>
            <a:r>
              <a:rPr lang="zh-CN" altLang="en-US" dirty="0" smtClean="0"/>
              <a:t>节点</a:t>
            </a:r>
            <a:endParaRPr lang="en-US" altLang="zh-CN" dirty="0" smtClean="0"/>
          </a:p>
          <a:p>
            <a:r>
              <a:rPr lang="zh-CN" altLang="en-US" dirty="0" smtClean="0"/>
              <a:t>读库增加轮循算法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8/26/2014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51520" y="44624"/>
            <a:ext cx="712879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/>
              <a:t>DBROUTE </a:t>
            </a:r>
            <a:r>
              <a:rPr lang="zh-CN" altLang="en-US" sz="3200" b="1" dirty="0" smtClean="0"/>
              <a:t>未来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195821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280920" cy="525658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变量未定义可以使用，见意先定义变量再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r>
              <a:rPr lang="zh-CN" altLang="en-US" dirty="0" smtClean="0"/>
              <a:t>定义好静态常量，常量可定义在各自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dirty="0" smtClean="0"/>
              <a:t>每个表一个</a:t>
            </a:r>
            <a:r>
              <a:rPr lang="en-US" altLang="zh-CN" dirty="0" smtClean="0"/>
              <a:t>model</a:t>
            </a:r>
            <a:endParaRPr lang="en-US" altLang="zh-CN" dirty="0" smtClean="0"/>
          </a:p>
          <a:p>
            <a:r>
              <a:rPr lang="zh-CN" altLang="en-US" dirty="0" smtClean="0"/>
              <a:t>方法的公开范围要适当，</a:t>
            </a:r>
            <a:r>
              <a:rPr lang="en-US" altLang="zh-CN" dirty="0" smtClean="0"/>
              <a:t>public private </a:t>
            </a:r>
            <a:r>
              <a:rPr lang="en-US" altLang="zh-CN" dirty="0" smtClean="0"/>
              <a:t>protected</a:t>
            </a:r>
            <a:endParaRPr lang="en-US" altLang="zh-CN" dirty="0" smtClean="0"/>
          </a:p>
          <a:p>
            <a:r>
              <a:rPr lang="zh-CN" altLang="en-US" dirty="0" smtClean="0"/>
              <a:t>尽量不要连表查询，一般连接表超过三个将会有性能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r>
              <a:rPr lang="zh-CN" altLang="en-US" dirty="0" smtClean="0"/>
              <a:t>适当的面向对象，不要使用</a:t>
            </a:r>
            <a:r>
              <a:rPr lang="en-US" altLang="zh-CN" dirty="0" smtClean="0"/>
              <a:t>ORM</a:t>
            </a:r>
            <a:r>
              <a:rPr lang="zh-CN" altLang="en-US" dirty="0" smtClean="0"/>
              <a:t>映射工具（影响</a:t>
            </a:r>
            <a:r>
              <a:rPr lang="en-US" altLang="zh-CN" dirty="0" smtClean="0"/>
              <a:t>dba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调优）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他会直接影响</a:t>
            </a:r>
            <a:r>
              <a:rPr lang="en-US" altLang="zh-CN" dirty="0" smtClean="0"/>
              <a:t>PHP</a:t>
            </a:r>
            <a:r>
              <a:rPr lang="zh-CN" altLang="en-US" dirty="0" smtClean="0"/>
              <a:t>的</a:t>
            </a:r>
            <a:r>
              <a:rPr lang="zh-CN" altLang="en-US" dirty="0" smtClean="0"/>
              <a:t>性能</a:t>
            </a:r>
            <a:endParaRPr lang="en-US" altLang="zh-CN" dirty="0"/>
          </a:p>
          <a:p>
            <a:r>
              <a:rPr lang="zh-CN" altLang="en-US" dirty="0" smtClean="0"/>
              <a:t>注释并不是越多越好</a:t>
            </a:r>
            <a:r>
              <a:rPr lang="en-US" altLang="zh-CN" dirty="0" smtClean="0"/>
              <a:t>,</a:t>
            </a:r>
            <a:r>
              <a:rPr lang="zh-CN" altLang="en-US" dirty="0" smtClean="0"/>
              <a:t>适当的注释</a:t>
            </a:r>
            <a:r>
              <a:rPr lang="en-US" altLang="zh-CN" dirty="0" smtClean="0"/>
              <a:t>,</a:t>
            </a:r>
            <a:r>
              <a:rPr lang="zh-CN" altLang="en-US" dirty="0" smtClean="0"/>
              <a:t>大部分程序员改代码时并不会修改</a:t>
            </a:r>
            <a:r>
              <a:rPr lang="zh-CN" altLang="en-US" dirty="0" smtClean="0"/>
              <a:t>注释</a:t>
            </a:r>
            <a:endParaRPr lang="en-US" altLang="zh-CN" dirty="0" smtClean="0"/>
          </a:p>
          <a:p>
            <a:r>
              <a:rPr lang="zh-CN" altLang="en-US" dirty="0" smtClean="0"/>
              <a:t>错误的注释不如没有注释，代码是唯一的</a:t>
            </a:r>
            <a:r>
              <a:rPr lang="zh-CN" altLang="en-US" dirty="0" smtClean="0"/>
              <a:t>文档</a:t>
            </a:r>
            <a:endParaRPr lang="en-US" altLang="zh-CN" dirty="0" smtClean="0"/>
          </a:p>
          <a:p>
            <a:r>
              <a:rPr lang="zh-CN" altLang="en-US" dirty="0" smtClean="0"/>
              <a:t>底层操作数据库的类一定要写成封装类，最好能</a:t>
            </a:r>
            <a:r>
              <a:rPr lang="en-US" altLang="zh-CN" dirty="0" err="1" smtClean="0"/>
              <a:t>mysql,mysqli,pdo</a:t>
            </a:r>
            <a:r>
              <a:rPr lang="zh-CN" altLang="en-US" dirty="0" smtClean="0"/>
              <a:t>零切换</a:t>
            </a:r>
            <a:r>
              <a:rPr lang="zh-CN" altLang="en-US" dirty="0" smtClean="0"/>
              <a:t>成本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8/26/2014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11663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PHP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代码规范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4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280920" cy="5256584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全局常量</a:t>
            </a:r>
            <a:r>
              <a:rPr lang="en-US" altLang="zh-CN" dirty="0" smtClean="0"/>
              <a:t>,</a:t>
            </a:r>
            <a:r>
              <a:rPr lang="en-US" altLang="zh-CN" dirty="0"/>
              <a:t> define</a:t>
            </a:r>
            <a:r>
              <a:rPr lang="en-US" altLang="zh-CN" dirty="0" smtClean="0"/>
              <a:t>(“MYSQL_EXTEND”, ‘</a:t>
            </a:r>
            <a:r>
              <a:rPr lang="en-US" altLang="zh-CN" dirty="0" err="1" smtClean="0"/>
              <a:t>mysqli</a:t>
            </a:r>
            <a:r>
              <a:rPr lang="en-US" altLang="zh-CN" dirty="0" smtClean="0"/>
              <a:t>’);</a:t>
            </a:r>
            <a:r>
              <a:rPr lang="zh-CN" altLang="en-US" dirty="0" smtClean="0"/>
              <a:t>大写字母加</a:t>
            </a:r>
            <a:r>
              <a:rPr lang="zh-CN" altLang="en-US" dirty="0" smtClean="0"/>
              <a:t>下划线</a:t>
            </a:r>
            <a:endParaRPr lang="en-US" altLang="zh-CN" dirty="0" smtClean="0"/>
          </a:p>
          <a:p>
            <a:r>
              <a:rPr lang="zh-CN" altLang="en-US" dirty="0"/>
              <a:t>类中常量定义：</a:t>
            </a:r>
            <a:r>
              <a:rPr lang="en-US" altLang="zh-CN" dirty="0" err="1"/>
              <a:t>const</a:t>
            </a:r>
            <a:r>
              <a:rPr lang="en-US" altLang="zh-CN" dirty="0"/>
              <a:t> IS_DELETED=1;</a:t>
            </a:r>
            <a:r>
              <a:rPr lang="zh-CN" altLang="en-US" dirty="0"/>
              <a:t>大写字母加</a:t>
            </a:r>
            <a:r>
              <a:rPr lang="zh-CN" altLang="en-US" dirty="0" smtClean="0"/>
              <a:t>下划线</a:t>
            </a:r>
            <a:endParaRPr lang="en-US" altLang="zh-CN" dirty="0"/>
          </a:p>
          <a:p>
            <a:r>
              <a:rPr lang="zh-CN" altLang="en-US" dirty="0" smtClean="0"/>
              <a:t>定义字符串尽量用单引号，如果字符串中没有变量</a:t>
            </a:r>
            <a:r>
              <a:rPr lang="zh-CN" altLang="en-US" dirty="0" smtClean="0"/>
              <a:t>的话</a:t>
            </a:r>
            <a:endParaRPr lang="en-US" altLang="zh-CN" dirty="0" smtClean="0"/>
          </a:p>
          <a:p>
            <a:r>
              <a:rPr lang="zh-CN" altLang="en-US" dirty="0" smtClean="0"/>
              <a:t>函数名、局部变量、方法参数开头字母小写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可使用下划线为词的分界</a:t>
            </a:r>
            <a:r>
              <a:rPr lang="en-US" altLang="zh-CN" dirty="0" smtClean="0"/>
              <a:t>,</a:t>
            </a:r>
            <a:r>
              <a:rPr lang="zh-CN" altLang="en-US" dirty="0"/>
              <a:t>也可使用骆驼</a:t>
            </a:r>
            <a:r>
              <a:rPr lang="zh-CN" altLang="en-US" dirty="0" smtClean="0"/>
              <a:t>命名法</a:t>
            </a:r>
            <a:endParaRPr lang="en-US" altLang="zh-CN" dirty="0" smtClean="0"/>
          </a:p>
          <a:p>
            <a:r>
              <a:rPr lang="zh-CN" altLang="en-US" dirty="0" smtClean="0"/>
              <a:t>类中方法可使用</a:t>
            </a:r>
            <a:r>
              <a:rPr lang="zh-CN" altLang="en-US" dirty="0"/>
              <a:t>骆驼命名法</a:t>
            </a:r>
            <a:r>
              <a:rPr lang="zh-CN" altLang="en-US" dirty="0" smtClean="0"/>
              <a:t>命名</a:t>
            </a:r>
            <a:endParaRPr lang="en-US" altLang="zh-CN" dirty="0" smtClean="0"/>
          </a:p>
          <a:p>
            <a:r>
              <a:rPr lang="zh-CN" altLang="en-US" dirty="0" smtClean="0"/>
              <a:t>尽量少用引用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中引用效率</a:t>
            </a:r>
            <a:r>
              <a:rPr lang="zh-CN" altLang="en-US" dirty="0" smtClean="0"/>
              <a:t>较低</a:t>
            </a:r>
            <a:endParaRPr lang="en-US" altLang="zh-CN" dirty="0" smtClean="0"/>
          </a:p>
          <a:p>
            <a:r>
              <a:rPr lang="zh-CN" altLang="en-US" dirty="0" smtClean="0"/>
              <a:t>构造函数中不要抛出</a:t>
            </a:r>
            <a:r>
              <a:rPr lang="zh-CN" altLang="en-US" dirty="0" smtClean="0"/>
              <a:t>异常</a:t>
            </a:r>
            <a:endParaRPr lang="en-US" altLang="zh-CN" dirty="0" smtClean="0"/>
          </a:p>
          <a:p>
            <a:r>
              <a:rPr lang="zh-CN" altLang="en-US" dirty="0" smtClean="0"/>
              <a:t>一段逻辑代码超过三个以上的地方调用，可以抽取出一个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zh-CN" altLang="en-US" dirty="0" smtClean="0"/>
              <a:t>类注释写在类上面，方法注释写在方法上，代码段中的注释不要写在代码中，可写在大括号后面或某行代码</a:t>
            </a:r>
            <a:r>
              <a:rPr lang="zh-CN" altLang="en-US" dirty="0" smtClean="0"/>
              <a:t>后面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8/26/2014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11663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PHP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代码规范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05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8/26/2014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51520" y="2348880"/>
            <a:ext cx="8229600" cy="10241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Q &amp; 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323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07901"/>
            <a:ext cx="8507288" cy="4769371"/>
          </a:xfrm>
        </p:spPr>
        <p:txBody>
          <a:bodyPr/>
          <a:lstStyle/>
          <a:p>
            <a:r>
              <a:rPr lang="zh-CN" altLang="en-US" dirty="0" smtClean="0"/>
              <a:t>支持</a:t>
            </a:r>
            <a:r>
              <a:rPr lang="en-US" altLang="zh-CN" dirty="0" err="1" smtClean="0"/>
              <a:t>mysql</a:t>
            </a:r>
            <a:r>
              <a:rPr lang="zh-CN" altLang="en-US" dirty="0"/>
              <a:t>保存数据量级（</a:t>
            </a:r>
            <a:r>
              <a:rPr lang="zh-CN" altLang="en-US" dirty="0" smtClean="0"/>
              <a:t>上亿，先预估数据量再建库表）</a:t>
            </a:r>
            <a:endParaRPr lang="en-US" altLang="zh-CN" dirty="0" smtClean="0"/>
          </a:p>
          <a:p>
            <a:r>
              <a:rPr lang="zh-CN" altLang="en-US" dirty="0" smtClean="0"/>
              <a:t>数据分布单库多表、</a:t>
            </a:r>
            <a:r>
              <a:rPr lang="zh-CN" altLang="en-US" dirty="0"/>
              <a:t>多库多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r>
              <a:rPr lang="zh-CN" altLang="en-US" dirty="0" smtClean="0"/>
              <a:t>分库规则</a:t>
            </a:r>
            <a:r>
              <a:rPr lang="en-US" altLang="zh-CN" dirty="0" smtClean="0"/>
              <a:t>(id </a:t>
            </a:r>
            <a:r>
              <a:rPr lang="en-US" altLang="zh-CN" dirty="0"/>
              <a:t>% </a:t>
            </a:r>
            <a:r>
              <a:rPr lang="en-US" altLang="zh-CN" dirty="0" smtClean="0"/>
              <a:t>n</a:t>
            </a:r>
            <a:r>
              <a:rPr lang="zh-CN" altLang="en-US" dirty="0" smtClean="0"/>
              <a:t>、</a:t>
            </a:r>
            <a:r>
              <a:rPr lang="zh-CN" altLang="en-US" dirty="0"/>
              <a:t>一致性</a:t>
            </a:r>
            <a:r>
              <a:rPr lang="en-US" altLang="zh-CN" dirty="0"/>
              <a:t>hash</a:t>
            </a:r>
            <a:r>
              <a:rPr lang="zh-CN" altLang="en-US" dirty="0"/>
              <a:t>、虚拟节点</a:t>
            </a:r>
            <a:r>
              <a:rPr lang="en-US" altLang="zh-CN" dirty="0"/>
              <a:t>Hash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zh-CN" altLang="en-US" dirty="0" smtClean="0"/>
              <a:t>单库事务支持</a:t>
            </a:r>
            <a:r>
              <a:rPr lang="en-US" altLang="zh-CN" dirty="0" smtClean="0"/>
              <a:t>(</a:t>
            </a:r>
            <a:r>
              <a:rPr lang="zh-CN" altLang="en-US" dirty="0" smtClean="0"/>
              <a:t>事务中超过一个数据源，抛出异常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 err="1" smtClean="0"/>
              <a:t>php</a:t>
            </a:r>
            <a:r>
              <a:rPr lang="zh-CN" altLang="en-US" dirty="0"/>
              <a:t>操作</a:t>
            </a:r>
            <a:r>
              <a:rPr lang="en-US" altLang="zh-CN" dirty="0" err="1"/>
              <a:t>myql</a:t>
            </a:r>
            <a:r>
              <a:rPr lang="zh-CN" altLang="en-US" dirty="0"/>
              <a:t>方式可配置为 </a:t>
            </a:r>
            <a:r>
              <a:rPr lang="en-US" altLang="zh-CN" dirty="0" err="1"/>
              <a:t>mysqli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 smtClean="0"/>
              <a:t>pdo</a:t>
            </a:r>
            <a:r>
              <a:rPr lang="en-US" altLang="zh-CN" dirty="0" smtClean="0"/>
              <a:t>,</a:t>
            </a:r>
            <a:r>
              <a:rPr lang="zh-CN" altLang="en-US" dirty="0" smtClean="0"/>
              <a:t>零切换</a:t>
            </a:r>
            <a:r>
              <a:rPr lang="zh-CN" altLang="en-US" dirty="0" smtClean="0"/>
              <a:t>成本</a:t>
            </a:r>
            <a:endParaRPr lang="en-US" altLang="zh-CN" dirty="0" smtClean="0"/>
          </a:p>
          <a:p>
            <a:r>
              <a:rPr lang="zh-CN" altLang="en-US" dirty="0" smtClean="0"/>
              <a:t>单个页面请求</a:t>
            </a:r>
            <a:r>
              <a:rPr lang="en-US" altLang="zh-CN" dirty="0" smtClean="0"/>
              <a:t>,</a:t>
            </a:r>
            <a:r>
              <a:rPr lang="zh-CN" altLang="en-US" dirty="0"/>
              <a:t>只要数据库名相同</a:t>
            </a:r>
            <a:r>
              <a:rPr lang="en-US" altLang="zh-CN" dirty="0"/>
              <a:t>,</a:t>
            </a:r>
            <a:r>
              <a:rPr lang="zh-CN" altLang="en-US" dirty="0"/>
              <a:t>都使用同一个数据库</a:t>
            </a:r>
            <a:r>
              <a:rPr lang="zh-CN" altLang="en-US" dirty="0" smtClean="0"/>
              <a:t>连接</a:t>
            </a:r>
            <a:endParaRPr lang="en-US" altLang="zh-CN" dirty="0" smtClean="0"/>
          </a:p>
          <a:p>
            <a:r>
              <a:rPr lang="zh-CN" altLang="en-US" dirty="0" smtClean="0"/>
              <a:t>唯一数字型主键生成</a:t>
            </a:r>
            <a:r>
              <a:rPr lang="zh-CN" altLang="en-US" dirty="0" smtClean="0"/>
              <a:t>策略</a:t>
            </a:r>
            <a:endParaRPr lang="en-US" altLang="zh-CN" dirty="0" smtClean="0"/>
          </a:p>
          <a:p>
            <a:r>
              <a:rPr lang="zh-CN" altLang="en-US" dirty="0"/>
              <a:t>支持读写分离</a:t>
            </a:r>
            <a:r>
              <a:rPr lang="en-US" altLang="zh-CN" dirty="0"/>
              <a:t>,</a:t>
            </a:r>
            <a:r>
              <a:rPr lang="zh-CN" altLang="en-US" dirty="0"/>
              <a:t>读库可配置为多个</a:t>
            </a:r>
            <a:r>
              <a:rPr lang="en-US" altLang="zh-CN" dirty="0"/>
              <a:t>,</a:t>
            </a:r>
            <a:r>
              <a:rPr lang="zh-CN" altLang="en-US" dirty="0"/>
              <a:t>用逗号</a:t>
            </a:r>
            <a:r>
              <a:rPr lang="zh-CN" altLang="en-US" dirty="0" smtClean="0"/>
              <a:t>分隔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8/26/2014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7504" y="44624"/>
            <a:ext cx="332271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功能介绍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1244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8/26/2014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251520" y="2348880"/>
            <a:ext cx="8229600" cy="10241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552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83264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连接</a:t>
            </a:r>
            <a:r>
              <a:rPr lang="zh-CN" altLang="en-US" dirty="0"/>
              <a:t>查询支持一个逻辑表同多个实体表</a:t>
            </a:r>
            <a:r>
              <a:rPr lang="en-US" altLang="zh-CN" dirty="0"/>
              <a:t>,</a:t>
            </a:r>
            <a:r>
              <a:rPr lang="zh-CN" altLang="en-US" dirty="0"/>
              <a:t>但不见意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r>
              <a:rPr lang="zh-CN" altLang="en-US" dirty="0" smtClean="0"/>
              <a:t>支持</a:t>
            </a:r>
            <a:r>
              <a:rPr lang="zh-CN" altLang="en-US" dirty="0"/>
              <a:t>事务中的 </a:t>
            </a:r>
            <a:r>
              <a:rPr lang="en-US" altLang="zh-CN" dirty="0"/>
              <a:t>select </a:t>
            </a:r>
            <a:r>
              <a:rPr lang="zh-CN" altLang="en-US" dirty="0"/>
              <a:t>走主库查询，以避免事务中查询延时</a:t>
            </a:r>
            <a:r>
              <a:rPr lang="en-US" altLang="zh-CN" dirty="0"/>
              <a:t>(</a:t>
            </a:r>
            <a:r>
              <a:rPr lang="zh-CN" altLang="en-US" dirty="0"/>
              <a:t>从库数据同步可能有延时</a:t>
            </a:r>
            <a:r>
              <a:rPr lang="en-US" altLang="zh-CN" dirty="0"/>
              <a:t>),</a:t>
            </a:r>
            <a:r>
              <a:rPr lang="zh-CN" altLang="en-US" dirty="0"/>
              <a:t>事务结束之后的查询依然走从库</a:t>
            </a:r>
            <a:r>
              <a:rPr lang="zh-CN" altLang="en-US" dirty="0" smtClean="0"/>
              <a:t>查询</a:t>
            </a:r>
            <a:endParaRPr lang="en-US" altLang="zh-CN" dirty="0" smtClean="0"/>
          </a:p>
          <a:p>
            <a:r>
              <a:rPr lang="zh-CN" altLang="en-US" dirty="0" smtClean="0"/>
              <a:t>所有</a:t>
            </a:r>
            <a:r>
              <a:rPr lang="en-US" altLang="zh-CN" dirty="0" err="1"/>
              <a:t>sql</a:t>
            </a:r>
            <a:r>
              <a:rPr lang="zh-CN" altLang="en-US" dirty="0"/>
              <a:t>语名都使用</a:t>
            </a:r>
            <a:r>
              <a:rPr lang="en-US" altLang="zh-CN" dirty="0" err="1"/>
              <a:t>cls_dbroute</a:t>
            </a:r>
            <a:r>
              <a:rPr lang="zh-CN" altLang="en-US" dirty="0"/>
              <a:t>类操作</a:t>
            </a:r>
            <a:r>
              <a:rPr lang="en-US" altLang="zh-CN" dirty="0"/>
              <a:t>,</a:t>
            </a:r>
            <a:r>
              <a:rPr lang="zh-CN" altLang="en-US" dirty="0"/>
              <a:t>不论是分表的还是未分表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 smtClean="0"/>
              <a:t>支持</a:t>
            </a:r>
            <a:r>
              <a:rPr lang="zh-CN" altLang="en-US" dirty="0"/>
              <a:t>逻辑列的</a:t>
            </a:r>
            <a:r>
              <a:rPr lang="en-US" altLang="zh-CN" dirty="0"/>
              <a:t>in</a:t>
            </a:r>
            <a:r>
              <a:rPr lang="zh-CN" altLang="en-US" dirty="0"/>
              <a:t>查询</a:t>
            </a:r>
            <a:r>
              <a:rPr lang="en-US" altLang="zh-CN" dirty="0"/>
              <a:t>(</a:t>
            </a:r>
            <a:r>
              <a:rPr lang="zh-CN" altLang="en-US" dirty="0" smtClean="0"/>
              <a:t>支持逻辑</a:t>
            </a:r>
            <a:r>
              <a:rPr lang="zh-CN" altLang="en-US" dirty="0"/>
              <a:t>表</a:t>
            </a:r>
            <a:r>
              <a:rPr lang="en-US" altLang="zh-CN" dirty="0"/>
              <a:t>,</a:t>
            </a:r>
            <a:r>
              <a:rPr lang="zh-CN" altLang="en-US" dirty="0"/>
              <a:t>不</a:t>
            </a:r>
            <a:r>
              <a:rPr lang="zh-CN" altLang="en-US" dirty="0" smtClean="0"/>
              <a:t>包含日期</a:t>
            </a:r>
            <a:r>
              <a:rPr lang="zh-CN" altLang="en-US" dirty="0"/>
              <a:t>分表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zh-CN" altLang="en-US" dirty="0" smtClean="0"/>
              <a:t>支持</a:t>
            </a:r>
            <a:r>
              <a:rPr lang="zh-CN" altLang="en-US" dirty="0"/>
              <a:t>遍历所有库表</a:t>
            </a:r>
            <a:r>
              <a:rPr lang="en-US" altLang="zh-CN" dirty="0" smtClean="0"/>
              <a:t>(</a:t>
            </a:r>
            <a:r>
              <a:rPr lang="zh-CN" altLang="en-US" dirty="0"/>
              <a:t>支持逻辑表</a:t>
            </a:r>
            <a:r>
              <a:rPr lang="en-US" altLang="zh-CN" dirty="0"/>
              <a:t>,</a:t>
            </a:r>
            <a:r>
              <a:rPr lang="zh-CN" altLang="en-US" dirty="0"/>
              <a:t>不</a:t>
            </a:r>
            <a:r>
              <a:rPr lang="zh-CN" altLang="en-US" dirty="0" smtClean="0"/>
              <a:t>包含日期</a:t>
            </a:r>
            <a:r>
              <a:rPr lang="zh-CN" altLang="en-US" dirty="0"/>
              <a:t>分表</a:t>
            </a:r>
            <a:r>
              <a:rPr lang="en-US" altLang="zh-CN" dirty="0"/>
              <a:t>)</a:t>
            </a:r>
            <a:r>
              <a:rPr lang="zh-CN" altLang="en-US" dirty="0"/>
              <a:t>的分页查询，如订单分成</a:t>
            </a:r>
            <a:r>
              <a:rPr lang="en-US" altLang="zh-CN" dirty="0"/>
              <a:t>1024</a:t>
            </a:r>
            <a:r>
              <a:rPr lang="zh-CN" altLang="en-US" dirty="0"/>
              <a:t>个表，此方法将查询</a:t>
            </a:r>
            <a:r>
              <a:rPr lang="en-US" altLang="zh-CN" dirty="0"/>
              <a:t>1024</a:t>
            </a:r>
            <a:r>
              <a:rPr lang="zh-CN" altLang="en-US" dirty="0"/>
              <a:t>个表后，合并结果集，再返回结果</a:t>
            </a:r>
            <a:r>
              <a:rPr lang="en-US" altLang="zh-CN" dirty="0"/>
              <a:t>,</a:t>
            </a:r>
            <a:r>
              <a:rPr lang="zh-CN" altLang="en-US" dirty="0"/>
              <a:t>不建议使用</a:t>
            </a:r>
            <a:r>
              <a:rPr lang="en-US" altLang="zh-CN" dirty="0"/>
              <a:t>,</a:t>
            </a:r>
            <a:r>
              <a:rPr lang="zh-CN" altLang="en-US" dirty="0"/>
              <a:t>默认只取前二十条</a:t>
            </a:r>
            <a:r>
              <a:rPr lang="zh-CN" altLang="en-US" dirty="0" smtClean="0"/>
              <a:t>记录</a:t>
            </a:r>
            <a:endParaRPr lang="en-US" altLang="zh-CN" dirty="0" smtClean="0"/>
          </a:p>
          <a:p>
            <a:r>
              <a:rPr lang="en-US" altLang="zh-CN" dirty="0" err="1" smtClean="0"/>
              <a:t>sql</a:t>
            </a:r>
            <a:r>
              <a:rPr lang="zh-CN" altLang="en-US" dirty="0"/>
              <a:t>语句对开发者</a:t>
            </a:r>
            <a:r>
              <a:rPr lang="zh-CN" altLang="en-US" dirty="0" smtClean="0"/>
              <a:t>透明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363347" y="6381328"/>
            <a:ext cx="2085975" cy="365125"/>
          </a:xfrm>
        </p:spPr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8/26/2014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7504" y="72008"/>
            <a:ext cx="332271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功能介绍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83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8/26/2014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432048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/>
              <a:t>DBROUTE</a:t>
            </a:r>
            <a:r>
              <a:rPr lang="zh-CN" altLang="en-US" sz="3200" b="1" dirty="0" smtClean="0"/>
              <a:t>产生原因</a:t>
            </a:r>
            <a:endParaRPr lang="zh-CN" altLang="en-US" sz="3200" b="1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单表支持数据量有限，单表一般百万</a:t>
            </a:r>
            <a:r>
              <a:rPr lang="zh-CN" altLang="en-US" dirty="0" smtClean="0"/>
              <a:t>级别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r>
              <a:rPr lang="zh-CN" altLang="en-US" dirty="0" smtClean="0"/>
              <a:t>系统业务</a:t>
            </a:r>
            <a:r>
              <a:rPr lang="zh-CN" altLang="en-US" dirty="0" smtClean="0"/>
              <a:t>需要</a:t>
            </a:r>
            <a:endParaRPr lang="en-US" altLang="zh-CN" dirty="0" smtClean="0"/>
          </a:p>
          <a:p>
            <a:r>
              <a:rPr lang="zh-CN" altLang="en-US" dirty="0" smtClean="0"/>
              <a:t>多库表对开发者</a:t>
            </a:r>
            <a:r>
              <a:rPr lang="en-US" altLang="zh-CN" dirty="0" smtClean="0"/>
              <a:t>SQL</a:t>
            </a:r>
            <a:r>
              <a:rPr lang="zh-CN" altLang="en-US" dirty="0" smtClean="0"/>
              <a:t>书写</a:t>
            </a:r>
            <a:r>
              <a:rPr lang="zh-CN" altLang="en-US" dirty="0" smtClean="0"/>
              <a:t>透明</a:t>
            </a:r>
            <a:endParaRPr lang="en-US" altLang="zh-CN" dirty="0" smtClean="0"/>
          </a:p>
          <a:p>
            <a:r>
              <a:rPr lang="zh-CN" altLang="en-US" dirty="0" smtClean="0"/>
              <a:t>读写</a:t>
            </a:r>
            <a:r>
              <a:rPr lang="zh-CN" altLang="en-US" dirty="0" smtClean="0"/>
              <a:t>分离</a:t>
            </a:r>
            <a:endParaRPr lang="en-US" altLang="zh-CN" dirty="0" smtClean="0"/>
          </a:p>
          <a:p>
            <a:r>
              <a:rPr lang="zh-CN" altLang="en-US" dirty="0" smtClean="0"/>
              <a:t>操作方式</a:t>
            </a:r>
            <a:r>
              <a:rPr lang="en-US" altLang="zh-CN" dirty="0" smtClean="0"/>
              <a:t>PDO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mysqli</a:t>
            </a:r>
            <a:r>
              <a:rPr lang="zh-CN" altLang="en-US" dirty="0" smtClean="0"/>
              <a:t>零</a:t>
            </a:r>
            <a:r>
              <a:rPr lang="zh-CN" altLang="en-US" dirty="0" smtClean="0"/>
              <a:t>切换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451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8/26/2014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764704"/>
            <a:ext cx="3372395" cy="50639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055691" y="548680"/>
            <a:ext cx="615553" cy="60486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</a:t>
            </a:r>
            <a:r>
              <a:rPr lang="zh-CN" altLang="en-US" sz="28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如何存储上亿的数据</a:t>
            </a:r>
            <a:r>
              <a:rPr lang="en-US" altLang="zh-CN" sz="28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CN" altLang="en-US" sz="28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7504" y="44624"/>
            <a:ext cx="332271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背景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4336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8/26/2014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748883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大数据量支持 </a:t>
            </a:r>
            <a:r>
              <a:rPr lang="en-US" altLang="zh-CN" sz="3200" b="1" dirty="0" smtClean="0"/>
              <a:t>	MYSQL</a:t>
            </a:r>
            <a:endParaRPr lang="zh-CN" altLang="en-US" sz="3200" b="1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同一业务数据存放至单库多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r>
              <a:rPr lang="zh-CN" altLang="en-US" dirty="0" smtClean="0"/>
              <a:t>同一</a:t>
            </a:r>
            <a:r>
              <a:rPr lang="zh-CN" altLang="en-US" dirty="0"/>
              <a:t>业务数据存放</a:t>
            </a:r>
            <a:r>
              <a:rPr lang="zh-CN" altLang="en-US" dirty="0" smtClean="0"/>
              <a:t>至多库多</a:t>
            </a:r>
            <a:r>
              <a:rPr lang="zh-CN" altLang="en-US" dirty="0" smtClean="0"/>
              <a:t>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794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8/26/2014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432048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多库表主键唯一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建立主键关系表（主键，逻辑列名，上一次主键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，更新</a:t>
            </a:r>
            <a:r>
              <a:rPr lang="zh-CN" altLang="en-US" dirty="0" smtClean="0"/>
              <a:t>时间）</a:t>
            </a:r>
            <a:endParaRPr lang="en-US" altLang="zh-CN" dirty="0" smtClean="0"/>
          </a:p>
          <a:p>
            <a:r>
              <a:rPr lang="zh-CN" altLang="en-US" dirty="0" smtClean="0"/>
              <a:t>取插入主键时，先从缓存中读取主健值，如缓存中有值，取出再将剩余值放回</a:t>
            </a:r>
            <a:r>
              <a:rPr lang="zh-CN" altLang="en-US" dirty="0" smtClean="0"/>
              <a:t>缓存</a:t>
            </a:r>
            <a:endParaRPr lang="en-US" altLang="zh-CN" dirty="0" smtClean="0"/>
          </a:p>
          <a:p>
            <a:r>
              <a:rPr lang="zh-CN" altLang="en-US" dirty="0" smtClean="0"/>
              <a:t>缓存中无值，取数据库中的上一次主键</a:t>
            </a:r>
            <a:r>
              <a:rPr lang="en-US" altLang="zh-CN" dirty="0" smtClean="0"/>
              <a:t>ID</a:t>
            </a:r>
            <a:r>
              <a:rPr lang="zh-CN" altLang="en-US" dirty="0" smtClean="0"/>
              <a:t>值，并放至缓存中（增加递增步长），更新主键关系表中的上一次主键</a:t>
            </a:r>
            <a:r>
              <a:rPr lang="en-US" altLang="zh-CN" dirty="0" smtClean="0"/>
              <a:t>ID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r>
              <a:rPr lang="zh-CN" altLang="en-US" dirty="0" smtClean="0"/>
              <a:t>操作主键</a:t>
            </a:r>
            <a:r>
              <a:rPr lang="zh-CN" altLang="en-US" dirty="0"/>
              <a:t>关系</a:t>
            </a:r>
            <a:r>
              <a:rPr lang="zh-CN" altLang="en-US" dirty="0" smtClean="0"/>
              <a:t>表时，锁表，</a:t>
            </a:r>
            <a:r>
              <a:rPr lang="en-US" altLang="zh-CN" dirty="0" smtClean="0"/>
              <a:t>for </a:t>
            </a:r>
            <a:r>
              <a:rPr lang="en-US" altLang="zh-CN" dirty="0" smtClean="0"/>
              <a:t>update</a:t>
            </a:r>
            <a:endParaRPr lang="en-US" altLang="zh-CN" dirty="0" smtClean="0"/>
          </a:p>
          <a:p>
            <a:r>
              <a:rPr lang="zh-CN" altLang="en-US" dirty="0" smtClean="0"/>
              <a:t>读缓存数据时，加排他锁，文件锁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589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84784"/>
            <a:ext cx="8229600" cy="435334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通过每个库放多少张表，总共多少表来确定数据库数目</a:t>
            </a:r>
            <a:endParaRPr lang="en-US" altLang="zh-CN" dirty="0" smtClean="0"/>
          </a:p>
          <a:p>
            <a:r>
              <a:rPr lang="zh-CN" altLang="en-US" dirty="0" smtClean="0"/>
              <a:t>根据逻辑列的值来确定物理表存在哪个库中及表</a:t>
            </a:r>
            <a:r>
              <a:rPr lang="zh-CN" altLang="en-US" dirty="0" smtClean="0"/>
              <a:t>名</a:t>
            </a:r>
            <a:endParaRPr lang="en-US" altLang="zh-CN" dirty="0" smtClean="0"/>
          </a:p>
          <a:p>
            <a:r>
              <a:rPr lang="zh-CN" altLang="en-US" dirty="0" smtClean="0"/>
              <a:t>读写分离需要配置在</a:t>
            </a:r>
            <a:r>
              <a:rPr lang="en-US" altLang="zh-CN" dirty="0" err="1" smtClean="0"/>
              <a:t>config.php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dirty="0" smtClean="0"/>
              <a:t>开发者透明：</a:t>
            </a:r>
            <a:r>
              <a:rPr lang="en-US" altLang="zh-CN" dirty="0" smtClean="0"/>
              <a:t>Select  </a:t>
            </a:r>
            <a:r>
              <a:rPr lang="en-US" altLang="zh-CN" dirty="0" err="1" smtClean="0"/>
              <a:t>user_name,mobile</a:t>
            </a:r>
            <a:r>
              <a:rPr lang="en-US" altLang="zh-CN" dirty="0" smtClean="0"/>
              <a:t>  from  user </a:t>
            </a:r>
            <a:r>
              <a:rPr lang="en-US" altLang="zh-CN" dirty="0" smtClean="0"/>
              <a:t>where </a:t>
            </a:r>
            <a:r>
              <a:rPr lang="en-US" altLang="zh-CN" dirty="0" err="1" smtClean="0"/>
              <a:t>user_id</a:t>
            </a:r>
            <a:r>
              <a:rPr lang="en-US" altLang="zh-CN" dirty="0" smtClean="0"/>
              <a:t>=#</a:t>
            </a:r>
            <a:r>
              <a:rPr lang="en-US" altLang="zh-CN" dirty="0" err="1" smtClean="0"/>
              <a:t>user_id</a:t>
            </a:r>
            <a:r>
              <a:rPr lang="en-US" altLang="zh-CN" dirty="0" smtClean="0"/>
              <a:t>#  (user</a:t>
            </a:r>
            <a:r>
              <a:rPr lang="zh-CN" altLang="en-US" dirty="0" smtClean="0"/>
              <a:t>为逻辑表名，</a:t>
            </a:r>
            <a:r>
              <a:rPr lang="en-US" altLang="zh-CN" dirty="0" err="1" smtClean="0"/>
              <a:t>user_id</a:t>
            </a:r>
            <a:r>
              <a:rPr lang="zh-CN" altLang="en-US" dirty="0" smtClean="0"/>
              <a:t>为逻辑列名即分表的列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zh-CN" altLang="en-US" dirty="0" smtClean="0"/>
              <a:t>现在</a:t>
            </a:r>
            <a:r>
              <a:rPr lang="en-US" altLang="zh-CN" dirty="0" err="1" smtClean="0"/>
              <a:t>dbroute</a:t>
            </a:r>
            <a:r>
              <a:rPr lang="zh-CN" altLang="en-US" dirty="0" smtClean="0"/>
              <a:t>采用取模、区间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、虚拟节点的方式实现库表</a:t>
            </a:r>
            <a:r>
              <a:rPr lang="zh-CN" altLang="en-US" dirty="0" smtClean="0"/>
              <a:t>分离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8/26/2014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SQL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如何路由到物理表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89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532859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SQL</a:t>
            </a:r>
            <a:r>
              <a:rPr lang="zh-CN" altLang="zh-CN" dirty="0" smtClean="0"/>
              <a:t>语句</a:t>
            </a:r>
            <a:r>
              <a:rPr lang="zh-CN" altLang="zh-CN" dirty="0"/>
              <a:t>中的参数必须以</a:t>
            </a:r>
            <a:r>
              <a:rPr lang="en-US" altLang="zh-CN" dirty="0"/>
              <a:t>#</a:t>
            </a:r>
            <a:r>
              <a:rPr lang="zh-CN" altLang="zh-CN" dirty="0"/>
              <a:t>开头</a:t>
            </a:r>
            <a:r>
              <a:rPr lang="en-US" altLang="zh-CN" dirty="0"/>
              <a:t>#</a:t>
            </a:r>
            <a:r>
              <a:rPr lang="zh-CN" altLang="zh-CN" dirty="0" smtClean="0"/>
              <a:t>结尾</a:t>
            </a:r>
            <a:endParaRPr lang="en-US" altLang="zh-CN" dirty="0"/>
          </a:p>
          <a:p>
            <a:r>
              <a:rPr lang="en-US" altLang="zh-CN" dirty="0"/>
              <a:t>insert update delete </a:t>
            </a:r>
            <a:r>
              <a:rPr lang="en-US" altLang="zh-CN" u="sng" dirty="0" err="1"/>
              <a:t>getAll</a:t>
            </a:r>
            <a:r>
              <a:rPr lang="en-US" altLang="zh-CN" u="sng" dirty="0"/>
              <a:t> </a:t>
            </a:r>
            <a:r>
              <a:rPr lang="en-US" altLang="zh-CN" dirty="0" err="1"/>
              <a:t>getRow</a:t>
            </a:r>
            <a:r>
              <a:rPr lang="en-US" altLang="zh-CN" dirty="0"/>
              <a:t>  </a:t>
            </a:r>
            <a:r>
              <a:rPr lang="en-US" altLang="zh-CN" dirty="0" err="1"/>
              <a:t>getOne</a:t>
            </a:r>
            <a:r>
              <a:rPr lang="en-US" altLang="zh-CN" dirty="0"/>
              <a:t> </a:t>
            </a:r>
            <a:r>
              <a:rPr lang="en-US" altLang="zh-CN" dirty="0" err="1" smtClean="0"/>
              <a:t>getColumn</a:t>
            </a:r>
            <a:r>
              <a:rPr lang="en-US" altLang="zh-CN" dirty="0" smtClean="0"/>
              <a:t> </a:t>
            </a:r>
            <a:r>
              <a:rPr lang="zh-CN" altLang="zh-CN" dirty="0"/>
              <a:t>方法参数的</a:t>
            </a:r>
            <a:r>
              <a:rPr lang="en-US" altLang="zh-CN" dirty="0" err="1"/>
              <a:t>params</a:t>
            </a:r>
            <a:r>
              <a:rPr lang="zh-CN" altLang="zh-CN" dirty="0"/>
              <a:t>数组中必须包含分库的逻辑</a:t>
            </a:r>
            <a:r>
              <a:rPr lang="zh-CN" altLang="zh-CN" dirty="0" smtClean="0"/>
              <a:t>列</a:t>
            </a:r>
            <a:endParaRPr lang="en-US" altLang="zh-CN" dirty="0" smtClean="0"/>
          </a:p>
          <a:p>
            <a:r>
              <a:rPr lang="en-US" altLang="zh-CN" dirty="0" err="1"/>
              <a:t>selectByIn</a:t>
            </a:r>
            <a:r>
              <a:rPr lang="zh-CN" altLang="zh-CN" dirty="0"/>
              <a:t>方法支持逻辑列的</a:t>
            </a:r>
            <a:r>
              <a:rPr lang="en-US" altLang="zh-CN" dirty="0"/>
              <a:t>in</a:t>
            </a:r>
            <a:r>
              <a:rPr lang="zh-CN" altLang="zh-CN" dirty="0"/>
              <a:t>查询，不支持</a:t>
            </a:r>
            <a:r>
              <a:rPr lang="en-US" altLang="zh-CN" dirty="0"/>
              <a:t>between…and</a:t>
            </a:r>
            <a:r>
              <a:rPr lang="zh-CN" altLang="zh-CN" dirty="0"/>
              <a:t>、大于等于、小于等于、大于、小于范围</a:t>
            </a:r>
            <a:r>
              <a:rPr lang="zh-CN" altLang="zh-CN" dirty="0" smtClean="0"/>
              <a:t>操作</a:t>
            </a:r>
            <a:endParaRPr lang="en-US" altLang="zh-CN" dirty="0" smtClean="0"/>
          </a:p>
          <a:p>
            <a:r>
              <a:rPr lang="en-US" altLang="zh-CN" dirty="0" err="1"/>
              <a:t>queryResultFromAllDbTables</a:t>
            </a:r>
            <a:r>
              <a:rPr lang="zh-CN" altLang="zh-CN" dirty="0"/>
              <a:t>方法查询所有库表，将在所有库表上执行</a:t>
            </a:r>
            <a:r>
              <a:rPr lang="en-US" altLang="zh-CN" dirty="0" err="1"/>
              <a:t>sql</a:t>
            </a:r>
            <a:r>
              <a:rPr lang="zh-CN" altLang="zh-CN" dirty="0"/>
              <a:t>语句，此方法性能很差</a:t>
            </a:r>
            <a:r>
              <a:rPr lang="zh-CN" altLang="zh-CN" dirty="0" smtClean="0"/>
              <a:t>，不见</a:t>
            </a:r>
            <a:r>
              <a:rPr lang="zh-CN" altLang="zh-CN" dirty="0"/>
              <a:t>意</a:t>
            </a:r>
            <a:r>
              <a:rPr lang="zh-CN" altLang="zh-CN" dirty="0" smtClean="0"/>
              <a:t>使用</a:t>
            </a:r>
            <a:endParaRPr lang="en-US" altLang="zh-CN" dirty="0" smtClean="0"/>
          </a:p>
          <a:p>
            <a:r>
              <a:rPr lang="en-US" altLang="zh-CN" dirty="0"/>
              <a:t>begin</a:t>
            </a:r>
            <a:r>
              <a:rPr lang="zh-CN" altLang="zh-CN" dirty="0"/>
              <a:t>方法，开启</a:t>
            </a:r>
            <a:r>
              <a:rPr lang="zh-CN" altLang="zh-CN" dirty="0" smtClean="0"/>
              <a:t>事务</a:t>
            </a:r>
            <a:endParaRPr lang="en-US" altLang="zh-CN" dirty="0" smtClean="0"/>
          </a:p>
          <a:p>
            <a:r>
              <a:rPr lang="en-US" altLang="zh-CN" dirty="0"/>
              <a:t>commit</a:t>
            </a:r>
            <a:r>
              <a:rPr lang="zh-CN" altLang="zh-CN" dirty="0"/>
              <a:t>方法，提交</a:t>
            </a:r>
            <a:r>
              <a:rPr lang="zh-CN" altLang="zh-CN" dirty="0" smtClean="0"/>
              <a:t>事务</a:t>
            </a:r>
            <a:endParaRPr lang="en-US" altLang="zh-CN" dirty="0" smtClean="0"/>
          </a:p>
          <a:p>
            <a:r>
              <a:rPr lang="en-US" altLang="zh-CN" dirty="0" err="1"/>
              <a:t>rollBack</a:t>
            </a:r>
            <a:r>
              <a:rPr lang="zh-CN" altLang="zh-CN" dirty="0"/>
              <a:t>方法，回滚</a:t>
            </a:r>
            <a:r>
              <a:rPr lang="zh-CN" altLang="zh-CN" dirty="0" smtClean="0"/>
              <a:t>事务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8/26/2014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开发者书写</a:t>
            </a:r>
            <a:r>
              <a:rPr lang="en-US" altLang="zh-CN" sz="3200" b="1" dirty="0" smtClean="0">
                <a:solidFill>
                  <a:srgbClr val="2F5897"/>
                </a:solidFill>
              </a:rPr>
              <a:t>SQL</a:t>
            </a:r>
            <a:r>
              <a:rPr lang="en-US" altLang="zh-CN" sz="3200" b="1" dirty="0">
                <a:solidFill>
                  <a:srgbClr val="2F5897"/>
                </a:solidFill>
              </a:rPr>
              <a:t>(</a:t>
            </a:r>
            <a:r>
              <a:rPr lang="en-US" altLang="zh-CN" sz="3200" b="1" dirty="0" err="1">
                <a:solidFill>
                  <a:srgbClr val="2F5897"/>
                </a:solidFill>
              </a:rPr>
              <a:t>OrderModel.php</a:t>
            </a:r>
            <a:r>
              <a:rPr lang="en-US" altLang="zh-CN" sz="3200" b="1" dirty="0">
                <a:solidFill>
                  <a:srgbClr val="2F5897"/>
                </a:solidFill>
              </a:rPr>
              <a:t>)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98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华文楷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529013</TotalTime>
  <Words>1607</Words>
  <Application>Microsoft Office PowerPoint</Application>
  <PresentationFormat>全屏显示(4:3)</PresentationFormat>
  <Paragraphs>186</Paragraphs>
  <Slides>20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主管人员</vt:lpstr>
      <vt:lpstr>DBROUTE 设计与使用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Alibaba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ruodao</dc:creator>
  <cp:lastModifiedBy>微软用户</cp:lastModifiedBy>
  <cp:revision>548</cp:revision>
  <dcterms:created xsi:type="dcterms:W3CDTF">2010-03-17T06:00:30Z</dcterms:created>
  <dcterms:modified xsi:type="dcterms:W3CDTF">2014-08-26T03:25:57Z</dcterms:modified>
</cp:coreProperties>
</file>