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68" r:id="rId14"/>
    <p:sldId id="356" r:id="rId15"/>
    <p:sldId id="357" r:id="rId16"/>
    <p:sldId id="358" r:id="rId17"/>
    <p:sldId id="366" r:id="rId18"/>
    <p:sldId id="367" r:id="rId19"/>
    <p:sldId id="359" r:id="rId20"/>
    <p:sldId id="353" r:id="rId21"/>
    <p:sldId id="354" r:id="rId22"/>
    <p:sldId id="360" r:id="rId23"/>
    <p:sldId id="300" r:id="rId24"/>
    <p:sldId id="364" r:id="rId25"/>
    <p:sldId id="365" r:id="rId26"/>
    <p:sldId id="363" r:id="rId27"/>
    <p:sldId id="361" r:id="rId28"/>
    <p:sldId id="362" r:id="rId29"/>
    <p:sldId id="284" r:id="rId30"/>
  </p:sldIdLst>
  <p:sldSz cx="9144000" cy="6858000" type="screen4x3"/>
  <p:notesSz cx="6858000" cy="9144000"/>
  <p:custShowLst>
    <p:custShow name="放映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5"/>
        <p:sld r:id="rId16"/>
        <p:sld r:id="rId17"/>
        <p:sld r:id="rId18"/>
        <p:sld r:id="rId20"/>
        <p:sld r:id="rId21"/>
        <p:sld r:id="rId22"/>
        <p:sld r:id="rId23"/>
        <p:sld r:id="rId24"/>
        <p:sld r:id="rId25"/>
        <p:sld r:id="rId26"/>
        <p:sld r:id="rId29"/>
        <p:sld r:id="rId3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516" autoAdjust="0"/>
    <p:restoredTop sz="81584" autoAdjust="0"/>
  </p:normalViewPr>
  <p:slideViewPr>
    <p:cSldViewPr>
      <p:cViewPr>
        <p:scale>
          <a:sx n="80" d="100"/>
          <a:sy n="80" d="100"/>
        </p:scale>
        <p:origin x="-1794" y="-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2738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事务示例代码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809328"/>
            <a:ext cx="8820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public function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testTransaction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if(empty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return false;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array('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 =&gt; 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try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()-&gt;begin(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$p1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$p2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orderGoodsModel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            </a:t>
            </a:r>
            <a:r>
              <a:rPr lang="en-US" altLang="zh-CN" sz="1600" b="1" dirty="0">
                <a:solidFill>
                  <a:srgbClr val="7030A0"/>
                </a:solidFill>
              </a:rPr>
              <a:t>$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refund_id</a:t>
            </a:r>
            <a:r>
              <a:rPr lang="en-US" altLang="zh-CN" sz="1600" b="1" dirty="0">
                <a:solidFill>
                  <a:srgbClr val="7030A0"/>
                </a:solidFill>
              </a:rPr>
              <a:t> = $this-&gt;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refundModel</a:t>
            </a:r>
            <a:r>
              <a:rPr lang="en-US" altLang="zh-CN" sz="1600" b="1" dirty="0">
                <a:solidFill>
                  <a:srgbClr val="7030A0"/>
                </a:solidFill>
              </a:rPr>
              <a:t>-&gt;insert($</a:t>
            </a:r>
            <a:r>
              <a:rPr lang="en-US" altLang="zh-CN" sz="1600" b="1" dirty="0" err="1">
                <a:solidFill>
                  <a:srgbClr val="7030A0"/>
                </a:solidFill>
              </a:rPr>
              <a:t>user_id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);//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逻辑表，与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order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分库分表规则不同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加上 </a:t>
            </a:r>
            <a:r>
              <a:rPr lang="en-US" altLang="zh-CN" sz="1600" b="1" i="1" dirty="0" err="1">
                <a:solidFill>
                  <a:srgbClr val="7030A0"/>
                </a:solidFill>
              </a:rPr>
              <a:t>refundModel</a:t>
            </a:r>
            <a:r>
              <a:rPr lang="zh-CN" altLang="en-US" sz="1600" b="1" i="1" dirty="0">
                <a:solidFill>
                  <a:srgbClr val="7030A0"/>
                </a:solidFill>
              </a:rPr>
              <a:t>的</a:t>
            </a:r>
            <a:r>
              <a:rPr lang="en-US" altLang="zh-CN" sz="1600" b="1" i="1" dirty="0">
                <a:solidFill>
                  <a:srgbClr val="7030A0"/>
                </a:solidFill>
              </a:rPr>
              <a:t>insert</a:t>
            </a:r>
            <a:r>
              <a:rPr lang="zh-CN" altLang="en-US" sz="1600" b="1" i="1" dirty="0">
                <a:solidFill>
                  <a:srgbClr val="7030A0"/>
                </a:solidFill>
              </a:rPr>
              <a:t>将抛出异常</a:t>
            </a:r>
            <a:r>
              <a:rPr lang="en-US" altLang="zh-CN" sz="1600" b="1" i="1" dirty="0" smtClean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此时事务</a:t>
            </a:r>
            <a:r>
              <a:rPr lang="zh-CN" altLang="en-US" sz="1600" b="1" i="1" dirty="0">
                <a:solidFill>
                  <a:srgbClr val="7030A0"/>
                </a:solidFill>
              </a:rPr>
              <a:t>中将出现多个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数据源</a:t>
            </a:r>
            <a:endParaRPr lang="en-US" altLang="zh-CN" sz="1600" b="1" i="1" dirty="0" smtClean="0">
              <a:solidFill>
                <a:srgbClr val="7030A0"/>
              </a:solidFill>
            </a:endParaRPr>
          </a:p>
          <a:p>
            <a:endParaRPr lang="zh-CN" altLang="en-US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()-&gt;commit(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echo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is " . $p1 . " " .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order_goods_id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" . $p2 . " 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:"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true;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} catch (Exception $e)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rollBack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log.info(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$e-&gt;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getMessage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false;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8864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</a:rPr>
              <a:t>order_goods</a:t>
            </a:r>
            <a:r>
              <a:rPr lang="zh-CN" altLang="en-US" dirty="0" smtClean="0">
                <a:solidFill>
                  <a:schemeClr val="tx2"/>
                </a:solidFill>
              </a:rPr>
              <a:t>逻辑表分库规则相同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一库多表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</a:rPr>
              <a:t>且与物理表</a:t>
            </a:r>
            <a:r>
              <a:rPr lang="en-US" altLang="zh-CN" dirty="0" smtClean="0">
                <a:solidFill>
                  <a:schemeClr val="tx2"/>
                </a:solidFill>
              </a:rPr>
              <a:t>city</a:t>
            </a:r>
            <a:r>
              <a:rPr lang="zh-CN" altLang="en-US" dirty="0" smtClean="0">
                <a:solidFill>
                  <a:schemeClr val="tx2"/>
                </a:solidFill>
              </a:rPr>
              <a:t>在同一个库中</a:t>
            </a:r>
            <a:r>
              <a:rPr lang="en-US" altLang="zh-CN" dirty="0" smtClean="0">
                <a:solidFill>
                  <a:schemeClr val="tx2"/>
                </a:solidFill>
              </a:rPr>
              <a:t>,refund</a:t>
            </a:r>
            <a:r>
              <a:rPr lang="zh-CN" altLang="en-US" dirty="0" smtClean="0">
                <a:solidFill>
                  <a:schemeClr val="tx2"/>
                </a:solidFill>
              </a:rPr>
              <a:t>逻辑表与</a:t>
            </a:r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规则不同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读库支持权重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‘_’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默认可不设置权重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$</a:t>
            </a:r>
            <a:r>
              <a:rPr lang="en-US" altLang="zh-CN" sz="1600" dirty="0" err="1"/>
              <a:t>host_list</a:t>
            </a:r>
            <a:r>
              <a:rPr lang="en-US" altLang="zh-CN" sz="1600" dirty="0"/>
              <a:t>=array("127.0.0.1_1",'192.168.1.101_2',</a:t>
            </a:r>
            <a:r>
              <a:rPr lang="en-US" altLang="zh-CN" sz="1600" dirty="0" smtClean="0"/>
              <a:t>'192.168.1.100_3’);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支付项目（</a:t>
            </a:r>
            <a:r>
              <a:rPr lang="en-US" altLang="zh-CN" dirty="0" err="1" smtClean="0"/>
              <a:t>db_pay_info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db_pay_log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支付表将会使用</a:t>
            </a:r>
            <a:r>
              <a:rPr lang="en-US" altLang="zh-CN" dirty="0" err="1" smtClean="0"/>
              <a:t>consistent_hash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一库一表，通过多库解决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数据容量问题</a:t>
            </a:r>
            <a:endParaRPr lang="en-US" altLang="zh-CN" dirty="0" smtClean="0"/>
          </a:p>
          <a:p>
            <a:r>
              <a:rPr lang="zh-CN" altLang="en-US" dirty="0" smtClean="0"/>
              <a:t>分库字段</a:t>
            </a:r>
            <a:r>
              <a:rPr lang="en-US" altLang="zh-CN" dirty="0" err="1" smtClean="0"/>
              <a:t>order_id</a:t>
            </a:r>
            <a:endParaRPr lang="en-US" altLang="zh-CN" dirty="0" smtClean="0"/>
          </a:p>
          <a:p>
            <a:r>
              <a:rPr lang="en-US" altLang="zh-CN" dirty="0" smtClean="0"/>
              <a:t>[0,500w]=db_pay_info_0000;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500w</a:t>
            </a:r>
            <a:r>
              <a:rPr lang="en-US" altLang="zh-CN" dirty="0" smtClean="0"/>
              <a:t>,1000w]=db_pay_info_0001;</a:t>
            </a:r>
            <a:r>
              <a:rPr lang="en-US" altLang="zh-CN" dirty="0"/>
              <a:t> </a:t>
            </a:r>
            <a:r>
              <a:rPr lang="en-US" altLang="zh-CN" dirty="0" smtClean="0"/>
              <a:t>[1000w,1500w]=db_pay_info_0002;</a:t>
            </a:r>
            <a:r>
              <a:rPr lang="en-US" altLang="zh-CN" dirty="0"/>
              <a:t> [</a:t>
            </a:r>
            <a:r>
              <a:rPr lang="en-US" altLang="zh-CN" dirty="0" smtClean="0"/>
              <a:t>1500w,2000w]=db_pay_info_0003;……</a:t>
            </a:r>
            <a:endParaRPr lang="en-US" altLang="zh-CN" dirty="0"/>
          </a:p>
          <a:p>
            <a:r>
              <a:rPr lang="zh-CN" altLang="en-US" dirty="0" smtClean="0"/>
              <a:t>避免以后的数据迁移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即将使用的项目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315416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配置详解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32656"/>
            <a:ext cx="8929718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//db username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//db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port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“sc_refund_0000”;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sc_refund_0001...sc_refund_1023,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单库可配置为实际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"refund_info_0000";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refund_info_0001...refund_info_1023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sc_refund_info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日期分表可不设置此值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或不设置此值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不设置表示是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日期分表可不设置此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值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日期分库时不用设置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，如不设置此值将同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的值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日期分库时不用设置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table_total_num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64;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总表数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one_db_table_num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16;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每个库里存放的表数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consistent_hash_separate_string</a:t>
            </a:r>
            <a:r>
              <a:rPr lang="en-US" altLang="zh-CN" sz="1000" dirty="0" smtClean="0">
                <a:solidFill>
                  <a:schemeClr val="tx2"/>
                </a:solidFill>
              </a:rPr>
              <a:t>'] = "[0,256]=sc_refund_0000;[256,512]=sc_refund_0001;[512,768]=sc_refund_0002;[768,1024]=sc_refund_0003";//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字符串区间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'] =1024;//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最大区间值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consistent_hash_one_db_one_table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=false;//</a:t>
            </a:r>
            <a:r>
              <a:rPr lang="zh-CN" altLang="en-US" sz="1000" dirty="0" smtClean="0">
                <a:solidFill>
                  <a:schemeClr val="tx2"/>
                </a:solidFill>
              </a:rPr>
              <a:t>针对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有效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区间是否是是一库一表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如为</a:t>
            </a:r>
            <a:r>
              <a:rPr lang="en-US" altLang="zh-CN" sz="1000" dirty="0" smtClean="0">
                <a:solidFill>
                  <a:schemeClr val="tx2"/>
                </a:solidFill>
              </a:rPr>
              <a:t>true,</a:t>
            </a:r>
            <a:r>
              <a:rPr lang="zh-CN" altLang="en-US" sz="1000" dirty="0" smtClean="0">
                <a:solidFill>
                  <a:schemeClr val="tx2"/>
                </a:solidFill>
              </a:rPr>
              <a:t>上面的区间值中可为</a:t>
            </a:r>
            <a:r>
              <a:rPr lang="en-US" altLang="zh-CN" sz="1000" dirty="0" smtClean="0">
                <a:solidFill>
                  <a:schemeClr val="tx2"/>
                </a:solidFill>
              </a:rPr>
              <a:t>[0,500w] w</a:t>
            </a:r>
            <a:r>
              <a:rPr lang="zh-CN" altLang="en-US" sz="1000" dirty="0" smtClean="0">
                <a:solidFill>
                  <a:schemeClr val="tx2"/>
                </a:solidFill>
              </a:rPr>
              <a:t>表示万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 64; //</a:t>
            </a:r>
            <a:r>
              <a:rPr lang="zh-CN" altLang="en-US" sz="1000" dirty="0" smtClean="0">
                <a:solidFill>
                  <a:schemeClr val="tx2"/>
                </a:solidFill>
              </a:rPr>
              <a:t>虚拟节点数目 虚拟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算法实现可设置此值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db_hash_type</a:t>
            </a:r>
            <a:r>
              <a:rPr lang="en-US" altLang="zh-CN" sz="1000" dirty="0" smtClean="0">
                <a:solidFill>
                  <a:schemeClr val="tx2"/>
                </a:solidFill>
              </a:rPr>
              <a:t>'] ='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';//</a:t>
            </a:r>
            <a:r>
              <a:rPr lang="zh-CN" altLang="en-US" sz="1000" dirty="0" smtClean="0">
                <a:solidFill>
                  <a:schemeClr val="tx2"/>
                </a:solidFill>
              </a:rPr>
              <a:t>可为 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key:consistent_hash_separate_string</a:t>
            </a:r>
            <a:r>
              <a:rPr lang="zh-CN" altLang="en-US" sz="1000" dirty="0" smtClean="0">
                <a:solidFill>
                  <a:schemeClr val="tx2"/>
                </a:solidFill>
              </a:rPr>
              <a:t>及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r>
              <a:rPr lang="en-US" altLang="zh-CN" sz="1000" dirty="0" smtClean="0">
                <a:solidFill>
                  <a:schemeClr val="tx2"/>
                </a:solidFill>
              </a:rPr>
              <a:t> </a:t>
            </a:r>
            <a:r>
              <a:rPr lang="zh-CN" altLang="en-US" sz="1000" dirty="0" smtClean="0">
                <a:solidFill>
                  <a:schemeClr val="tx2"/>
                </a:solidFill>
              </a:rPr>
              <a:t>，如果不设置，则默认为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endParaRPr lang="en-US" altLang="zh-CN" sz="1000" dirty="0" smtClean="0">
              <a:solidFill>
                <a:schemeClr val="tx2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$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[‘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is_date_db</a:t>
            </a:r>
            <a:r>
              <a:rPr lang="en-US" altLang="zh-CN" sz="1000" dirty="0" smtClean="0">
                <a:solidFill>
                  <a:srgbClr val="FF0000"/>
                </a:solidFill>
              </a:rPr>
              <a:t>’] </a:t>
            </a:r>
            <a:r>
              <a:rPr lang="en-US" altLang="zh-CN" sz="1000" dirty="0">
                <a:solidFill>
                  <a:srgbClr val="FF0000"/>
                </a:solidFill>
              </a:rPr>
              <a:t>= true; //</a:t>
            </a:r>
            <a:r>
              <a:rPr lang="zh-CN" altLang="en-US" sz="1000" dirty="0">
                <a:solidFill>
                  <a:srgbClr val="FF0000"/>
                </a:solidFill>
              </a:rPr>
              <a:t>是否按时间</a:t>
            </a:r>
            <a:r>
              <a:rPr lang="zh-CN" altLang="en-US" sz="1000" dirty="0" smtClean="0">
                <a:solidFill>
                  <a:srgbClr val="FF0000"/>
                </a:solidFill>
              </a:rPr>
              <a:t>分库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is_date_table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true;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是否按时间分表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</a:t>
            </a:r>
            <a:r>
              <a:rPr lang="en-US" altLang="zh-CN" sz="1000" dirty="0">
                <a:solidFill>
                  <a:srgbClr val="FF0000"/>
                </a:solidFill>
              </a:rPr>
              <a:t>'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db_name_date_logic_string</a:t>
            </a:r>
            <a:r>
              <a:rPr lang="en-US" altLang="zh-CN" sz="1000" dirty="0">
                <a:solidFill>
                  <a:srgbClr val="FF0000"/>
                </a:solidFill>
              </a:rPr>
              <a:t>'] = </a:t>
            </a:r>
            <a:r>
              <a:rPr lang="en-US" altLang="zh-CN" sz="1000" dirty="0" smtClean="0">
                <a:solidFill>
                  <a:srgbClr val="FF0000"/>
                </a:solidFill>
              </a:rPr>
              <a:t>'year'; </a:t>
            </a:r>
            <a:r>
              <a:rPr lang="en-US" altLang="zh-CN" sz="1000" dirty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时间分库表达式可为</a:t>
            </a:r>
            <a:r>
              <a:rPr lang="en-US" altLang="zh-CN" sz="1000" dirty="0">
                <a:solidFill>
                  <a:srgbClr val="FF0000"/>
                </a:solidFill>
              </a:rPr>
              <a:t>year(2014) ||month(</a:t>
            </a:r>
            <a:r>
              <a:rPr lang="zh-CN" altLang="en-US" sz="1000" dirty="0">
                <a:solidFill>
                  <a:srgbClr val="FF0000"/>
                </a:solidFill>
              </a:rPr>
              <a:t>月</a:t>
            </a:r>
            <a:r>
              <a:rPr lang="en-US" altLang="zh-CN" sz="1000" dirty="0">
                <a:solidFill>
                  <a:srgbClr val="FF0000"/>
                </a:solidFill>
              </a:rPr>
              <a:t>01,02...12) ||day(</a:t>
            </a:r>
            <a:r>
              <a:rPr lang="zh-CN" altLang="en-US" sz="1000" dirty="0">
                <a:solidFill>
                  <a:srgbClr val="FF0000"/>
                </a:solidFill>
              </a:rPr>
              <a:t>天</a:t>
            </a:r>
            <a:r>
              <a:rPr lang="en-US" altLang="zh-CN" sz="1000" dirty="0">
                <a:solidFill>
                  <a:srgbClr val="FF0000"/>
                </a:solidFill>
              </a:rPr>
              <a:t>:0...31)||week(</a:t>
            </a:r>
            <a:r>
              <a:rPr lang="zh-CN" altLang="en-US" sz="1000" dirty="0">
                <a:solidFill>
                  <a:srgbClr val="FF0000"/>
                </a:solidFill>
              </a:rPr>
              <a:t>星期日</a:t>
            </a:r>
            <a:r>
              <a:rPr lang="en-US" altLang="zh-CN" sz="1000" dirty="0">
                <a:solidFill>
                  <a:srgbClr val="FF0000"/>
                </a:solidFill>
              </a:rPr>
              <a:t>:0,</a:t>
            </a:r>
            <a:r>
              <a:rPr lang="zh-CN" altLang="en-US" sz="1000" dirty="0">
                <a:solidFill>
                  <a:srgbClr val="FF0000"/>
                </a:solidFill>
              </a:rPr>
              <a:t>星期一</a:t>
            </a:r>
            <a:r>
              <a:rPr lang="en-US" altLang="zh-CN" sz="1000" dirty="0">
                <a:solidFill>
                  <a:srgbClr val="FF0000"/>
                </a:solidFill>
              </a:rPr>
              <a:t>:1...);</a:t>
            </a:r>
            <a:endParaRPr lang="zh-CN" altLang="en-US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table_name_date_logic_string</a:t>
            </a:r>
            <a:r>
              <a:rPr lang="en-US" altLang="zh-CN" sz="1000" dirty="0" smtClean="0">
                <a:solidFill>
                  <a:srgbClr val="FF0000"/>
                </a:solidFill>
              </a:rPr>
              <a:t>'] </a:t>
            </a:r>
            <a:r>
              <a:rPr lang="en-US" altLang="zh-CN" sz="1000" dirty="0">
                <a:solidFill>
                  <a:srgbClr val="FF0000"/>
                </a:solidFill>
              </a:rPr>
              <a:t>= ' </a:t>
            </a:r>
            <a:r>
              <a:rPr lang="en-US" altLang="zh-CN" sz="1000" dirty="0" smtClean="0">
                <a:solidFill>
                  <a:srgbClr val="FF0000"/>
                </a:solidFill>
              </a:rPr>
              <a:t>month </a:t>
            </a:r>
            <a:r>
              <a:rPr lang="en-US" altLang="zh-CN" sz="1000" dirty="0">
                <a:solidFill>
                  <a:srgbClr val="FF0000"/>
                </a:solidFill>
              </a:rPr>
              <a:t>'; </a:t>
            </a:r>
            <a:r>
              <a:rPr lang="en-US" altLang="zh-CN" sz="1000" dirty="0" smtClean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按时间分表 </a:t>
            </a:r>
            <a:r>
              <a:rPr lang="en-US" altLang="zh-CN" sz="1000" dirty="0" err="1">
                <a:solidFill>
                  <a:srgbClr val="FF0000"/>
                </a:solidFill>
              </a:rPr>
              <a:t>year_month_day</a:t>
            </a:r>
            <a:r>
              <a:rPr lang="en-US" altLang="zh-CN" sz="1000" dirty="0">
                <a:solidFill>
                  <a:srgbClr val="FF0000"/>
                </a:solidFill>
              </a:rPr>
              <a:t>(20140806) || </a:t>
            </a:r>
            <a:r>
              <a:rPr lang="en-US" altLang="zh-CN" sz="1000" dirty="0" err="1">
                <a:solidFill>
                  <a:srgbClr val="FF0000"/>
                </a:solidFill>
              </a:rPr>
              <a:t>year_and_month</a:t>
            </a:r>
            <a:r>
              <a:rPr lang="en-US" altLang="zh-CN" sz="1000" dirty="0">
                <a:solidFill>
                  <a:srgbClr val="FF0000"/>
                </a:solidFill>
              </a:rPr>
              <a:t>(201408) || year(2014) ||day(</a:t>
            </a:r>
            <a:r>
              <a:rPr lang="zh-CN" altLang="en-US" sz="1000" dirty="0">
                <a:solidFill>
                  <a:srgbClr val="FF0000"/>
                </a:solidFill>
              </a:rPr>
              <a:t>天</a:t>
            </a:r>
            <a:r>
              <a:rPr lang="en-US" altLang="zh-CN" sz="1000" dirty="0">
                <a:solidFill>
                  <a:srgbClr val="FF0000"/>
                </a:solidFill>
              </a:rPr>
              <a:t>:01...31) ||month(</a:t>
            </a:r>
            <a:r>
              <a:rPr lang="zh-CN" altLang="en-US" sz="1000" dirty="0">
                <a:solidFill>
                  <a:srgbClr val="FF0000"/>
                </a:solidFill>
              </a:rPr>
              <a:t>月</a:t>
            </a:r>
            <a:r>
              <a:rPr lang="en-US" altLang="zh-CN" sz="1000" dirty="0">
                <a:solidFill>
                  <a:srgbClr val="FF0000"/>
                </a:solidFill>
              </a:rPr>
              <a:t>01...12) ||</a:t>
            </a:r>
            <a:r>
              <a:rPr lang="en-US" altLang="zh-CN" sz="1000" dirty="0" err="1">
                <a:solidFill>
                  <a:srgbClr val="FF0000"/>
                </a:solidFill>
              </a:rPr>
              <a:t>month_and_day</a:t>
            </a:r>
            <a:r>
              <a:rPr lang="en-US" altLang="zh-CN" sz="1000" dirty="0">
                <a:solidFill>
                  <a:srgbClr val="FF0000"/>
                </a:solidFill>
              </a:rPr>
              <a:t>(</a:t>
            </a:r>
            <a:r>
              <a:rPr lang="zh-CN" altLang="en-US" sz="1000" dirty="0">
                <a:solidFill>
                  <a:srgbClr val="FF0000"/>
                </a:solidFill>
              </a:rPr>
              <a:t>月日</a:t>
            </a:r>
            <a:r>
              <a:rPr lang="en-US" altLang="zh-CN" sz="1000" dirty="0">
                <a:solidFill>
                  <a:srgbClr val="FF0000"/>
                </a:solidFill>
              </a:rPr>
              <a:t>)||week(</a:t>
            </a:r>
            <a:r>
              <a:rPr lang="zh-CN" altLang="en-US" sz="1000" dirty="0">
                <a:solidFill>
                  <a:srgbClr val="FF0000"/>
                </a:solidFill>
              </a:rPr>
              <a:t>星期日</a:t>
            </a:r>
            <a:r>
              <a:rPr lang="en-US" altLang="zh-CN" sz="1000" dirty="0">
                <a:solidFill>
                  <a:srgbClr val="FF0000"/>
                </a:solidFill>
              </a:rPr>
              <a:t>:00,</a:t>
            </a:r>
            <a:r>
              <a:rPr lang="zh-CN" altLang="en-US" sz="1000" dirty="0">
                <a:solidFill>
                  <a:srgbClr val="FF0000"/>
                </a:solidFill>
              </a:rPr>
              <a:t>星期一</a:t>
            </a:r>
            <a:r>
              <a:rPr lang="en-US" altLang="zh-CN" sz="1000" dirty="0">
                <a:solidFill>
                  <a:srgbClr val="FF0000"/>
                </a:solidFill>
              </a:rPr>
              <a:t>:01...); 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，此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 . "," .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r>
              <a:rPr lang="en-US" altLang="zh-CN" dirty="0"/>
              <a:t>,</a:t>
            </a:r>
            <a:r>
              <a:rPr lang="zh-CN" altLang="en-US" dirty="0"/>
              <a:t>及时将宕机的读库剔除和加入</a:t>
            </a:r>
            <a:r>
              <a:rPr lang="en-US" altLang="zh-CN" dirty="0"/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9327"/>
            <a:ext cx="8507288" cy="54999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上亿级别）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库支持事务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支持事务中的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唯一数值型主键生成策略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 smtClean="0"/>
              <a:t>读库支持权重配置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的性能也有</a:t>
            </a:r>
            <a:r>
              <a:rPr lang="zh-CN" altLang="en-US" dirty="0"/>
              <a:t>点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BaseModel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未删除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IS_NOT_DELETED=0;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已删除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1340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OrderModel</a:t>
            </a:r>
            <a:r>
              <a:rPr lang="en-US" altLang="zh-CN" dirty="0"/>
              <a:t> extends </a:t>
            </a:r>
            <a:r>
              <a:rPr lang="en-US" altLang="zh-CN" dirty="0" err="1"/>
              <a:t>BaseModel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未确认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ORDER_STATUS_UN_CONFIRM=0;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ORDER_STATUS_IS_CONFIRM=1;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ORDER_STATUS_IS_CANCELED=2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/>
              <a:t>if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consistent_hash</a:t>
            </a:r>
            <a:r>
              <a:rPr lang="en-US" altLang="zh-CN" b="1" dirty="0"/>
              <a:t>'){//</a:t>
            </a:r>
            <a:r>
              <a:rPr lang="zh-CN" altLang="en-US" b="1" dirty="0"/>
              <a:t>一致性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$</a:t>
            </a:r>
            <a:r>
              <a:rPr lang="en-US" altLang="zh-CN" dirty="0"/>
              <a:t>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ConsistentHash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virtual_hash</a:t>
            </a:r>
            <a:r>
              <a:rPr lang="en-US" altLang="zh-CN" b="1" dirty="0"/>
              <a:t>'){//</a:t>
            </a:r>
            <a:r>
              <a:rPr lang="zh-CN" altLang="en-US" b="1" dirty="0"/>
              <a:t>虚拟节点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VirtualHash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mod_hash</a:t>
            </a:r>
            <a:r>
              <a:rPr lang="en-US" altLang="zh-CN" b="1" dirty="0"/>
              <a:t>'){//mod 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ModHash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4" y="3789039"/>
            <a:ext cx="918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$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en-US" altLang="zh-CN" b="1" dirty="0" smtClean="0"/>
              <a:t>"delete </a:t>
            </a:r>
            <a:r>
              <a:rPr lang="en-US" altLang="zh-CN" b="1" dirty="0"/>
              <a:t>from order where id=#id# and </a:t>
            </a:r>
            <a:r>
              <a:rPr lang="en-US" altLang="zh-CN" b="1" dirty="0" err="1"/>
              <a:t>user_id</a:t>
            </a:r>
            <a:r>
              <a:rPr lang="en-US" altLang="zh-CN" b="1" dirty="0"/>
              <a:t>=#</a:t>
            </a:r>
            <a:r>
              <a:rPr lang="en-US" altLang="zh-CN" b="1" dirty="0" err="1"/>
              <a:t>user_id</a:t>
            </a:r>
            <a:r>
              <a:rPr lang="en-US" altLang="zh-CN" b="1" dirty="0" smtClean="0"/>
              <a:t>#"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array $</a:t>
            </a:r>
            <a:r>
              <a:rPr lang="en-US" altLang="zh-CN" b="1" dirty="0" err="1"/>
              <a:t>params</a:t>
            </a:r>
            <a:r>
              <a:rPr lang="en-US" altLang="zh-CN" b="1" dirty="0"/>
              <a:t> array('id'=&gt;123,'user_id'=&gt;10)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dirty="0" err="1"/>
              <a:t>bool</a:t>
            </a:r>
            <a:r>
              <a:rPr lang="en-US" altLang="zh-CN" b="1" dirty="0"/>
              <a:t>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@return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受影响的行数</a:t>
            </a:r>
            <a:endParaRPr lang="en-US" altLang="zh-CN" b="1" dirty="0"/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function delete($</a:t>
            </a:r>
            <a:r>
              <a:rPr lang="en-US" altLang="zh-CN" b="1" dirty="0" err="1"/>
              <a:t>sql</a:t>
            </a:r>
            <a:r>
              <a:rPr lang="en-US" altLang="zh-CN" b="1" dirty="0"/>
              <a:t>, $</a:t>
            </a:r>
            <a:r>
              <a:rPr lang="en-US" altLang="zh-CN" b="1" dirty="0" err="1"/>
              <a:t>params</a:t>
            </a:r>
            <a:r>
              <a:rPr lang="en-US" altLang="zh-CN" b="1" dirty="0"/>
              <a:t> = array(),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r>
              <a:rPr lang="en-US" altLang="zh-CN" b="1" dirty="0" smtClean="0"/>
              <a:t> </a:t>
            </a:r>
            <a:r>
              <a:rPr lang="en-US" altLang="zh-CN" b="1" dirty="0"/>
              <a:t>= true);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496" y="-7200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98072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700808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深入理解</a:t>
            </a:r>
            <a:r>
              <a:rPr lang="en-US" altLang="zh-CN" dirty="0"/>
              <a:t>PHP</a:t>
            </a:r>
            <a:r>
              <a:rPr lang="zh-CN" altLang="en-US" dirty="0"/>
              <a:t>：高级技巧、面向对象与核心技术（原书第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-259432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大型网站所需杂谈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</a:t>
            </a:r>
            <a:r>
              <a:rPr lang="zh-CN" altLang="en-US" dirty="0" smtClean="0"/>
              <a:t>好</a:t>
            </a:r>
            <a:r>
              <a:rPr lang="en-US" altLang="zh-CN" dirty="0" smtClean="0"/>
              <a:t>local cache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优秀的运维系统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/>
              <a:t>、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不要局限于一门语言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</a:t>
            </a:r>
            <a:r>
              <a:rPr lang="zh-CN" altLang="en-US" dirty="0" smtClean="0"/>
              <a:t>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日期分库可以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</a:t>
            </a:r>
            <a:r>
              <a:rPr lang="zh-CN" altLang="en-US" dirty="0" smtClean="0"/>
              <a:t>表</a:t>
            </a:r>
            <a:r>
              <a:rPr lang="en-US" altLang="zh-CN" dirty="0" smtClean="0"/>
              <a:t>,</a:t>
            </a:r>
            <a:r>
              <a:rPr lang="zh-CN" altLang="en-US" smtClean="0"/>
              <a:t>日期分库可以</a:t>
            </a:r>
            <a:r>
              <a:rPr lang="en-US" altLang="zh-CN" smtClean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72008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21296"/>
            <a:ext cx="8229600" cy="2475656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9904" y="2520280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特点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7544" y="306896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  <a:p>
            <a:r>
              <a:rPr lang="zh-CN" altLang="en-US" dirty="0" smtClean="0"/>
              <a:t>核心代码</a:t>
            </a:r>
            <a:r>
              <a:rPr lang="en-US" altLang="zh-CN" dirty="0" smtClean="0"/>
              <a:t>2200</a:t>
            </a:r>
            <a:r>
              <a:rPr lang="zh-CN" altLang="en-US" dirty="0" smtClean="0"/>
              <a:t>行左右</a:t>
            </a:r>
            <a:endParaRPr lang="en-US" altLang="zh-CN" dirty="0" smtClean="0"/>
          </a:p>
          <a:p>
            <a:r>
              <a:rPr lang="zh-CN" altLang="en-US" dirty="0" smtClean="0"/>
              <a:t>对分库支持方式较灵活</a:t>
            </a:r>
            <a:endParaRPr lang="en-US" altLang="zh-CN" dirty="0" smtClean="0"/>
          </a:p>
          <a:p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936" y="4883676"/>
            <a:ext cx="1014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public function insert($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 = 10) {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 = "insert </a:t>
            </a:r>
            <a:r>
              <a:rPr lang="en-US" altLang="zh-CN" sz="1200" b="1" dirty="0" err="1"/>
              <a:t>sc_order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id,order_sn,user_id,add_time,modify_time</a:t>
            </a:r>
            <a:r>
              <a:rPr lang="en-US" altLang="zh-CN" sz="1200" b="1" dirty="0" smtClean="0"/>
              <a:t>)value</a:t>
            </a:r>
            <a:r>
              <a:rPr lang="en-US" altLang="zh-CN" sz="1200" b="1" dirty="0"/>
              <a:t>(#id#,#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#,#</a:t>
            </a:r>
            <a:r>
              <a:rPr lang="en-US" altLang="zh-CN" sz="1200" b="1" dirty="0" err="1"/>
              <a:t>user_id#,now</a:t>
            </a:r>
            <a:r>
              <a:rPr lang="en-US" altLang="zh-CN" sz="1200" b="1" dirty="0"/>
              <a:t>(),now()) ";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['id'] = $this-&gt;sequence-&gt;</a:t>
            </a:r>
            <a:r>
              <a:rPr lang="en-US" altLang="zh-CN" sz="1200" b="1" dirty="0" err="1"/>
              <a:t>nextValue</a:t>
            </a:r>
            <a:r>
              <a:rPr lang="en-US" altLang="zh-CN" sz="1200" b="1" dirty="0"/>
              <a:t>('order');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'] = '</a:t>
            </a:r>
            <a:r>
              <a:rPr lang="en-US" altLang="zh-CN" sz="1200" b="1" dirty="0" err="1"/>
              <a:t>abc</a:t>
            </a:r>
            <a:r>
              <a:rPr lang="en-US" altLang="zh-CN" sz="1200" b="1" dirty="0"/>
              <a:t>';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'] = 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 $this-&gt;</a:t>
            </a:r>
            <a:r>
              <a:rPr lang="en-US" altLang="zh-CN" sz="1200" b="1" dirty="0" err="1"/>
              <a:t>dbroute</a:t>
            </a:r>
            <a:r>
              <a:rPr lang="en-US" altLang="zh-CN" sz="1200" b="1" dirty="0"/>
              <a:t>-&gt;insert($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,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        return </a:t>
            </a:r>
            <a:r>
              <a:rPr lang="en-US" altLang="zh-CN" sz="1200" b="1" dirty="0">
                <a:solidFill>
                  <a:srgbClr val="FF0000"/>
                </a:solidFill>
              </a:rPr>
              <a:t>$</a:t>
            </a:r>
            <a:r>
              <a:rPr lang="en-US" altLang="zh-CN" sz="12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1200" b="1" dirty="0">
                <a:solidFill>
                  <a:srgbClr val="FF0000"/>
                </a:solidFill>
              </a:rPr>
              <a:t>['id'];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5536" y="809328"/>
            <a:ext cx="8229600" cy="1728192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7504" y="2304256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使用注意事项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95536" y="3284984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sh_mop</a:t>
            </a:r>
            <a:endParaRPr lang="en-US" altLang="zh-CN" dirty="0" smtClean="0"/>
          </a:p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php_mysql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php_mysqli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php_pdo_mysql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根据分库逻辑列的值来确定在哪个库中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再根据分表逻辑列的值取模确定所在库中的表的下标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 smtClean="0"/>
          </a:p>
          <a:p>
            <a:r>
              <a:rPr lang="zh-CN" altLang="en-US" dirty="0" smtClean="0"/>
              <a:t>时间分库分表：支持</a:t>
            </a:r>
            <a:r>
              <a:rPr lang="zh-CN" altLang="en-US" dirty="0"/>
              <a:t>库表都按时间分 及 库按逻辑列分表按时间分</a:t>
            </a:r>
            <a:r>
              <a:rPr lang="en-US" altLang="zh-CN" dirty="0"/>
              <a:t>;</a:t>
            </a:r>
            <a:r>
              <a:rPr lang="zh-CN" altLang="en-US" dirty="0"/>
              <a:t>不支持  库按时间分表按逻辑列分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586245</TotalTime>
  <Words>3441</Words>
  <Application>Microsoft Office PowerPoint</Application>
  <PresentationFormat>全屏显示(4:3)</PresentationFormat>
  <Paragraphs>373</Paragraphs>
  <Slides>29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1</vt:i4>
      </vt:variant>
    </vt:vector>
  </HeadingPairs>
  <TitlesOfParts>
    <vt:vector size="31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放映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768</cp:revision>
  <dcterms:created xsi:type="dcterms:W3CDTF">2010-03-17T06:00:30Z</dcterms:created>
  <dcterms:modified xsi:type="dcterms:W3CDTF">2014-08-29T08:35:24Z</dcterms:modified>
</cp:coreProperties>
</file>