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handoutMasterIdLst>
    <p:handoutMasterId r:id="rId84"/>
  </p:handoutMasterIdLst>
  <p:sldIdLst>
    <p:sldId id="309" r:id="rId2"/>
    <p:sldId id="311" r:id="rId3"/>
    <p:sldId id="593" r:id="rId4"/>
    <p:sldId id="312" r:id="rId5"/>
    <p:sldId id="313" r:id="rId6"/>
    <p:sldId id="520" r:id="rId7"/>
    <p:sldId id="326" r:id="rId8"/>
    <p:sldId id="521" r:id="rId9"/>
    <p:sldId id="522" r:id="rId10"/>
    <p:sldId id="523" r:id="rId11"/>
    <p:sldId id="524" r:id="rId12"/>
    <p:sldId id="565" r:id="rId13"/>
    <p:sldId id="566" r:id="rId14"/>
    <p:sldId id="567" r:id="rId15"/>
    <p:sldId id="530" r:id="rId16"/>
    <p:sldId id="562" r:id="rId17"/>
    <p:sldId id="570" r:id="rId18"/>
    <p:sldId id="572" r:id="rId19"/>
    <p:sldId id="531" r:id="rId20"/>
    <p:sldId id="571" r:id="rId21"/>
    <p:sldId id="586" r:id="rId22"/>
    <p:sldId id="587" r:id="rId23"/>
    <p:sldId id="588" r:id="rId24"/>
    <p:sldId id="590" r:id="rId25"/>
    <p:sldId id="532" r:id="rId26"/>
    <p:sldId id="591" r:id="rId27"/>
    <p:sldId id="592" r:id="rId28"/>
    <p:sldId id="533" r:id="rId29"/>
    <p:sldId id="601" r:id="rId30"/>
    <p:sldId id="602" r:id="rId31"/>
    <p:sldId id="603" r:id="rId32"/>
    <p:sldId id="600" r:id="rId33"/>
    <p:sldId id="534" r:id="rId34"/>
    <p:sldId id="605" r:id="rId35"/>
    <p:sldId id="606" r:id="rId36"/>
    <p:sldId id="604" r:id="rId37"/>
    <p:sldId id="535" r:id="rId38"/>
    <p:sldId id="573" r:id="rId39"/>
    <p:sldId id="546" r:id="rId40"/>
    <p:sldId id="574" r:id="rId41"/>
    <p:sldId id="577" r:id="rId42"/>
    <p:sldId id="578" r:id="rId43"/>
    <p:sldId id="579" r:id="rId44"/>
    <p:sldId id="580" r:id="rId45"/>
    <p:sldId id="581" r:id="rId46"/>
    <p:sldId id="583" r:id="rId47"/>
    <p:sldId id="584" r:id="rId48"/>
    <p:sldId id="536" r:id="rId49"/>
    <p:sldId id="539" r:id="rId50"/>
    <p:sldId id="540" r:id="rId51"/>
    <p:sldId id="544" r:id="rId52"/>
    <p:sldId id="560" r:id="rId53"/>
    <p:sldId id="542" r:id="rId54"/>
    <p:sldId id="545" r:id="rId55"/>
    <p:sldId id="543" r:id="rId56"/>
    <p:sldId id="547" r:id="rId57"/>
    <p:sldId id="552" r:id="rId58"/>
    <p:sldId id="537" r:id="rId59"/>
    <p:sldId id="553" r:id="rId60"/>
    <p:sldId id="554" r:id="rId61"/>
    <p:sldId id="555" r:id="rId62"/>
    <p:sldId id="556" r:id="rId63"/>
    <p:sldId id="557" r:id="rId64"/>
    <p:sldId id="538" r:id="rId65"/>
    <p:sldId id="548" r:id="rId66"/>
    <p:sldId id="549" r:id="rId67"/>
    <p:sldId id="550" r:id="rId68"/>
    <p:sldId id="551" r:id="rId69"/>
    <p:sldId id="315" r:id="rId70"/>
    <p:sldId id="525" r:id="rId71"/>
    <p:sldId id="526" r:id="rId72"/>
    <p:sldId id="527" r:id="rId73"/>
    <p:sldId id="528" r:id="rId74"/>
    <p:sldId id="561" r:id="rId75"/>
    <p:sldId id="599" r:id="rId76"/>
    <p:sldId id="316" r:id="rId77"/>
    <p:sldId id="594" r:id="rId78"/>
    <p:sldId id="595" r:id="rId79"/>
    <p:sldId id="596" r:id="rId80"/>
    <p:sldId id="597" r:id="rId81"/>
    <p:sldId id="59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853" autoAdjust="0"/>
    <p:restoredTop sz="86444" autoAdjust="0"/>
  </p:normalViewPr>
  <p:slideViewPr>
    <p:cSldViewPr>
      <p:cViewPr varScale="1">
        <p:scale>
          <a:sx n="64" d="100"/>
          <a:sy n="64" d="100"/>
        </p:scale>
        <p:origin x="-1338" y="-102"/>
      </p:cViewPr>
      <p:guideLst>
        <p:guide orient="horz" pos="2160"/>
        <p:guide pos="2880"/>
      </p:guideLst>
    </p:cSldViewPr>
  </p:slideViewPr>
  <p:outlineViewPr>
    <p:cViewPr>
      <p:scale>
        <a:sx n="33" d="100"/>
        <a:sy n="33" d="100"/>
      </p:scale>
      <p:origin x="0" y="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A51D97-022B-4480-9EC8-BE185C2D8528}" type="datetimeFigureOut">
              <a:rPr lang="en-IN" smtClean="0"/>
              <a:pPr/>
              <a:t>08-01-2013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39E19-3A3B-46C4-B065-6588A37161A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47785-F4B1-4B4B-8734-A11976B5384E}" type="datetimeFigureOut">
              <a:rPr lang="en-IN" smtClean="0"/>
              <a:pPr/>
              <a:t>08-01-2013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A3C8B-2E76-438B-9290-7C8DAEE03D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64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563E86-4730-4A25-9F15-F3F8C9FA149B}" type="datetimeFigureOut">
              <a:rPr lang="en-IN" smtClean="0"/>
              <a:pPr/>
              <a:t>08-01-2013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endParaRPr lang="en-IN" dirty="0"/>
          </a:p>
        </p:txBody>
      </p:sp>
      <p:sp>
        <p:nvSpPr>
          <p:cNvPr id="12" name="Rectangle 11"/>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6" name="Picture 15" descr="Logo1.bmp"/>
          <p:cNvPicPr>
            <a:picLocks noChangeAspect="1"/>
          </p:cNvPicPr>
          <p:nvPr/>
        </p:nvPicPr>
        <p:blipFill>
          <a:blip r:embed="rId2" cstate="print"/>
          <a:stretch>
            <a:fillRect/>
          </a:stretch>
        </p:blipFill>
        <p:spPr>
          <a:xfrm>
            <a:off x="228600" y="228600"/>
            <a:ext cx="1014413" cy="686445"/>
          </a:xfrm>
          <a:prstGeom prst="rect">
            <a:avLst/>
          </a:prstGeom>
        </p:spPr>
      </p:pic>
      <p:pic>
        <p:nvPicPr>
          <p:cNvPr id="18" name="Picture 17" descr="copyright.bmp"/>
          <p:cNvPicPr>
            <a:picLocks noChangeAspect="1"/>
          </p:cNvPicPr>
          <p:nvPr/>
        </p:nvPicPr>
        <p:blipFill>
          <a:blip r:embed="rId3" cstate="print"/>
          <a:stretch>
            <a:fillRect/>
          </a:stretch>
        </p:blipFill>
        <p:spPr>
          <a:xfrm>
            <a:off x="2895600" y="6324600"/>
            <a:ext cx="3200400" cy="207313"/>
          </a:xfrm>
          <a:prstGeom prst="rect">
            <a:avLst/>
          </a:prstGeom>
        </p:spPr>
      </p:pic>
      <p:pic>
        <p:nvPicPr>
          <p:cNvPr id="20" name="Picture 2"/>
          <p:cNvPicPr>
            <a:picLocks noChangeAspect="1" noChangeArrowheads="1"/>
          </p:cNvPicPr>
          <p:nvPr userDrawn="1"/>
        </p:nvPicPr>
        <p:blipFill>
          <a:blip r:embed="rId4" cstate="print"/>
          <a:srcRect/>
          <a:stretch>
            <a:fillRect/>
          </a:stretch>
        </p:blipFill>
        <p:spPr bwMode="auto">
          <a:xfrm>
            <a:off x="8001000" y="152400"/>
            <a:ext cx="904875" cy="7239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6C02-6E90-4EF9-B69D-B43CAEAAB9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563E86-4730-4A25-9F15-F3F8C9FA149B}" type="datetimeFigureOut">
              <a:rPr lang="en-IN" smtClean="0"/>
              <a:pPr/>
              <a:t>08-01-2013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396C02-6E90-4EF9-B69D-B43CAEAAB9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5" name="Footer Placeholder 4"/>
          <p:cNvSpPr>
            <a:spLocks noGrp="1"/>
          </p:cNvSpPr>
          <p:nvPr>
            <p:ph type="ftr" sz="quarter" idx="11"/>
          </p:nvPr>
        </p:nvSpPr>
        <p:spPr>
          <a:xfrm>
            <a:off x="609601" y="6248206"/>
            <a:ext cx="1600200" cy="365125"/>
          </a:xfrm>
        </p:spPr>
        <p:txBody>
          <a:bodyPr/>
          <a:lstStyle/>
          <a:p>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0" y="1279524"/>
            <a:ext cx="533400" cy="244476"/>
          </a:xfrm>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563E86-4730-4A25-9F15-F3F8C9FA149B}" type="datetimeFigureOut">
              <a:rPr lang="en-IN" smtClean="0"/>
              <a:pPr/>
              <a:t>08-01-2013</a:t>
            </a:fld>
            <a:endParaRPr lang="en-IN"/>
          </a:p>
        </p:txBody>
      </p:sp>
      <p:sp>
        <p:nvSpPr>
          <p:cNvPr id="10" name="Slide Number Placeholder 9"/>
          <p:cNvSpPr>
            <a:spLocks noGrp="1"/>
          </p:cNvSpPr>
          <p:nvPr>
            <p:ph type="sldNum" sz="quarter" idx="16"/>
          </p:nvPr>
        </p:nvSpPr>
        <p:spPr/>
        <p:txBody>
          <a:bodyPr rtlCol="0"/>
          <a:lstStyle/>
          <a:p>
            <a:fld id="{F0396C02-6E90-4EF9-B69D-B43CAEAAB9CC}"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563E86-4730-4A25-9F15-F3F8C9FA149B}" type="datetimeFigureOut">
              <a:rPr lang="en-IN" smtClean="0"/>
              <a:pPr/>
              <a:t>08-01-2013</a:t>
            </a:fld>
            <a:endParaRPr lang="en-IN"/>
          </a:p>
        </p:txBody>
      </p:sp>
      <p:sp>
        <p:nvSpPr>
          <p:cNvPr id="12" name="Slide Number Placeholder 11"/>
          <p:cNvSpPr>
            <a:spLocks noGrp="1"/>
          </p:cNvSpPr>
          <p:nvPr>
            <p:ph type="sldNum" sz="quarter" idx="16"/>
          </p:nvPr>
        </p:nvSpPr>
        <p:spPr/>
        <p:txBody>
          <a:bodyPr rtlCol="0"/>
          <a:lstStyle/>
          <a:p>
            <a:fld id="{F0396C02-6E90-4EF9-B69D-B43CAEAAB9CC}"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396C02-6E90-4EF9-B69D-B43CAEAAB9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563E86-4730-4A25-9F15-F3F8C9FA149B}" type="datetimeFigureOut">
              <a:rPr lang="en-IN" smtClean="0"/>
              <a:pPr/>
              <a:t>08-01-2013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563E86-4730-4A25-9F15-F3F8C9FA149B}" type="datetimeFigureOut">
              <a:rPr lang="en-IN" smtClean="0"/>
              <a:pPr/>
              <a:t>08-01-2013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563E86-4730-4A25-9F15-F3F8C9FA149B}" type="datetimeFigureOut">
              <a:rPr lang="en-IN" smtClean="0"/>
              <a:pPr/>
              <a:t>08-01-2013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396C02-6E90-4EF9-B69D-B43CAEAAB9CC}" type="slidenum">
              <a:rPr lang="en-IN" smtClean="0"/>
              <a:pPr/>
              <a:t>‹#›</a:t>
            </a:fld>
            <a:endParaRPr lang="en-IN"/>
          </a:p>
        </p:txBody>
      </p:sp>
      <p:pic>
        <p:nvPicPr>
          <p:cNvPr id="11" name="Picture 10" descr="Logo1.bmp"/>
          <p:cNvPicPr>
            <a:picLocks noChangeAspect="1"/>
          </p:cNvPicPr>
          <p:nvPr/>
        </p:nvPicPr>
        <p:blipFill>
          <a:blip r:embed="rId13" cstate="print"/>
          <a:stretch>
            <a:fillRect/>
          </a:stretch>
        </p:blipFill>
        <p:spPr>
          <a:xfrm>
            <a:off x="228600" y="228600"/>
            <a:ext cx="1014413" cy="686445"/>
          </a:xfrm>
          <a:prstGeom prst="rect">
            <a:avLst/>
          </a:prstGeom>
        </p:spPr>
      </p:pic>
      <p:pic>
        <p:nvPicPr>
          <p:cNvPr id="12" name="Picture 11" descr="copyright.bmp"/>
          <p:cNvPicPr>
            <a:picLocks noChangeAspect="1"/>
          </p:cNvPicPr>
          <p:nvPr/>
        </p:nvPicPr>
        <p:blipFill>
          <a:blip r:embed="rId14" cstate="print"/>
          <a:stretch>
            <a:fillRect/>
          </a:stretch>
        </p:blipFill>
        <p:spPr>
          <a:xfrm>
            <a:off x="2895600" y="6324600"/>
            <a:ext cx="3200400" cy="207313"/>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953375" y="152400"/>
            <a:ext cx="1190625" cy="952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google.com/appengine/docs/quota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XMPP" TargetMode="External"/><Relationship Id="rId2" Type="http://schemas.openxmlformats.org/officeDocument/2006/relationships/hyperlink" Target="http://en.wikipedia.org/wiki/Binary_large_ob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Rackspace_Cloud" TargetMode="External"/><Relationship Id="rId3" Type="http://schemas.openxmlformats.org/officeDocument/2006/relationships/hyperlink" Target="http://en.wikipedia.org/wiki/Engine_Yard" TargetMode="External"/><Relationship Id="rId7" Type="http://schemas.openxmlformats.org/officeDocument/2006/relationships/hyperlink" Target="http://en.wikipedia.org/wiki/VMware" TargetMode="External"/><Relationship Id="rId2" Type="http://schemas.openxmlformats.org/officeDocument/2006/relationships/hyperlink" Target="http://en.wikipedia.org/wiki/Amazon_Web_Services" TargetMode="External"/><Relationship Id="rId1" Type="http://schemas.openxmlformats.org/officeDocument/2006/relationships/slideLayout" Target="../slideLayouts/slideLayout2.xml"/><Relationship Id="rId6" Type="http://schemas.openxmlformats.org/officeDocument/2006/relationships/hyperlink" Target="http://en.wikipedia.org/wiki/Skytap" TargetMode="External"/><Relationship Id="rId11" Type="http://schemas.openxmlformats.org/officeDocument/2006/relationships/hyperlink" Target="http://en.wikipedia.org/wiki/OpenShift" TargetMode="External"/><Relationship Id="rId5" Type="http://schemas.openxmlformats.org/officeDocument/2006/relationships/hyperlink" Target="http://en.wikipedia.org/wiki/Force.com" TargetMode="External"/><Relationship Id="rId10" Type="http://schemas.openxmlformats.org/officeDocument/2006/relationships/hyperlink" Target="http://en.wikipedia.org/wiki/Windows_Azure" TargetMode="External"/><Relationship Id="rId4" Type="http://schemas.openxmlformats.org/officeDocument/2006/relationships/hyperlink" Target="http://en.wikipedia.org/wiki/Heroku" TargetMode="External"/><Relationship Id="rId9" Type="http://schemas.openxmlformats.org/officeDocument/2006/relationships/hyperlink" Target="http://en.wikipedia.org/wiki/GoGri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exam-results.appspot.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hyperlink" Target="http://java.sun.com/developer/technicalArticles/J2EE/jpa/" TargetMode="External"/><Relationship Id="rId2" Type="http://schemas.openxmlformats.org/officeDocument/2006/relationships/hyperlink" Target="http://java.sun.com/jdo/index.js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s.google.com/appengine/docs/java/xmp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anything@app-id.appspot.com" TargetMode="External"/><Relationship Id="rId2" Type="http://schemas.openxmlformats.org/officeDocument/2006/relationships/hyperlink" Target="mailto:app-id@appspot.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9.png"/><Relationship Id="rId4" Type="http://schemas.openxmlformats.org/officeDocument/2006/relationships/image" Target="../media/image15.jpeg"/></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s.google.com/appengine/docs/java/mai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hyperlink" Target="mailto:anything@app-id.appspotmail.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59.xml.rels><?xml version="1.0" encoding="UTF-8" standalone="yes"?>
<Relationships xmlns="http://schemas.openxmlformats.org/package/2006/relationships"><Relationship Id="rId2" Type="http://schemas.openxmlformats.org/officeDocument/2006/relationships/hyperlink" Target="https://developers.google.com/appengine/docs/java/config/cr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loud.google.com/appengin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evelopers.google.com/appengine/docs/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appengine.google.com/" TargetMode="External"/><Relationship Id="rId2" Type="http://schemas.openxmlformats.org/officeDocument/2006/relationships/hyperlink" Target="https://cloud.google.com/products/" TargetMode="External"/><Relationship Id="rId1" Type="http://schemas.openxmlformats.org/officeDocument/2006/relationships/slideLayout" Target="../slideLayouts/slideLayout2.xml"/><Relationship Id="rId5" Type="http://schemas.openxmlformats.org/officeDocument/2006/relationships/hyperlink" Target="http://googcloudlabs.appspot.com/" TargetMode="External"/><Relationship Id="rId4" Type="http://schemas.openxmlformats.org/officeDocument/2006/relationships/hyperlink" Target="https://developers.google.com/appengine/docs/java/overview"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hop.oreilly.com/product/0636920017547.do#tab_04" TargetMode="External"/><Relationship Id="rId2" Type="http://schemas.openxmlformats.org/officeDocument/2006/relationships/image" Target="../media/image36.gif"/><Relationship Id="rId1" Type="http://schemas.openxmlformats.org/officeDocument/2006/relationships/slideLayout" Target="../slideLayouts/slideLayout2.xml"/><Relationship Id="rId4" Type="http://schemas.openxmlformats.org/officeDocument/2006/relationships/hyperlink" Target="http://shop.oreilly.com/product/0636920017547.do"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mailto:romin.irani@mindstormsoftware.com" TargetMode="External"/><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 Id="rId6" Type="http://schemas.openxmlformats.org/officeDocument/2006/relationships/hyperlink" Target="http://www.rominirani.com/2010/03/09/gaej-experiments-ebook/" TargetMode="External"/><Relationship Id="rId5" Type="http://schemas.openxmlformats.org/officeDocument/2006/relationships/hyperlink" Target="http://www.rominirani.com/category/cloud-computing/google-app-engine/" TargetMode="External"/><Relationship Id="rId4" Type="http://schemas.openxmlformats.org/officeDocument/2006/relationships/hyperlink" Target="http://www.romin.irani.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7046" y="1668959"/>
            <a:ext cx="4942059" cy="1446550"/>
          </a:xfrm>
          <a:prstGeom prst="rect">
            <a:avLst/>
          </a:prstGeom>
          <a:noFill/>
        </p:spPr>
        <p:txBody>
          <a:bodyPr wrap="none" rtlCol="0">
            <a:spAutoFit/>
          </a:bodyPr>
          <a:lstStyle/>
          <a:p>
            <a:pPr algn="ctr"/>
            <a:r>
              <a:rPr lang="en-US" sz="4400" dirty="0" smtClean="0"/>
              <a:t>Google App Engine </a:t>
            </a:r>
            <a:br>
              <a:rPr lang="en-US" sz="4400" dirty="0" smtClean="0"/>
            </a:br>
            <a:r>
              <a:rPr lang="en-US" sz="4400" dirty="0" smtClean="0"/>
              <a:t>Developer Workshop</a:t>
            </a:r>
            <a:endParaRPr lang="en-IN" sz="4400" dirty="0"/>
          </a:p>
        </p:txBody>
      </p:sp>
      <p:sp>
        <p:nvSpPr>
          <p:cNvPr id="8" name="TextBox 7"/>
          <p:cNvSpPr txBox="1"/>
          <p:nvPr/>
        </p:nvSpPr>
        <p:spPr>
          <a:xfrm>
            <a:off x="853172" y="5021759"/>
            <a:ext cx="7485574" cy="1046440"/>
          </a:xfrm>
          <a:prstGeom prst="rect">
            <a:avLst/>
          </a:prstGeom>
          <a:noFill/>
        </p:spPr>
        <p:txBody>
          <a:bodyPr wrap="none" rtlCol="0">
            <a:spAutoFit/>
          </a:bodyPr>
          <a:lstStyle/>
          <a:p>
            <a:pPr algn="ctr"/>
            <a:r>
              <a:rPr lang="en-US" sz="4400" dirty="0" smtClean="0"/>
              <a:t>January, </a:t>
            </a:r>
            <a:r>
              <a:rPr lang="en-US" sz="4400" dirty="0" smtClean="0"/>
              <a:t>2013</a:t>
            </a:r>
          </a:p>
          <a:p>
            <a:pPr algn="ctr"/>
            <a:r>
              <a:rPr lang="en-US" dirty="0" smtClean="0"/>
              <a:t>Romin Irani, Mind Storm Software Pvt. Ltd.  </a:t>
            </a:r>
            <a:r>
              <a:rPr lang="en-US" dirty="0" smtClean="0">
                <a:hlinkClick r:id="rId2"/>
              </a:rPr>
              <a:t>http://www.mindstormsoftware.com</a:t>
            </a:r>
            <a:r>
              <a:rPr lang="en-US" dirty="0" smtClean="0"/>
              <a:t> </a:t>
            </a:r>
            <a:endParaRPr lang="en-IN" dirty="0"/>
          </a:p>
        </p:txBody>
      </p:sp>
      <p:sp>
        <p:nvSpPr>
          <p:cNvPr id="1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a:t>
            </a:fld>
            <a:endParaRPr lang="en-US" dirty="0"/>
          </a:p>
        </p:txBody>
      </p:sp>
      <p:pic>
        <p:nvPicPr>
          <p:cNvPr id="15"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3352800" y="3124200"/>
            <a:ext cx="2581836" cy="199505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High Availability </a:t>
            </a:r>
            <a:r>
              <a:rPr lang="en-US" dirty="0" err="1" smtClean="0"/>
              <a:t>NoSQL</a:t>
            </a:r>
            <a:r>
              <a:rPr lang="en-US" dirty="0" smtClean="0"/>
              <a:t> and SQL Service</a:t>
            </a:r>
          </a:p>
          <a:p>
            <a:r>
              <a:rPr lang="en-US" dirty="0" smtClean="0"/>
              <a:t>Support for Java Web Applications. </a:t>
            </a:r>
          </a:p>
          <a:p>
            <a:pPr lvl="1"/>
            <a:r>
              <a:rPr lang="en-US" dirty="0" smtClean="0"/>
              <a:t>Java version 6 recommended</a:t>
            </a:r>
          </a:p>
          <a:p>
            <a:r>
              <a:rPr lang="en-US" dirty="0" smtClean="0"/>
              <a:t>Search API</a:t>
            </a:r>
          </a:p>
          <a:p>
            <a:r>
              <a:rPr lang="en-US" dirty="0" smtClean="0"/>
              <a:t>App Engine Map Reduce</a:t>
            </a:r>
          </a:p>
          <a:p>
            <a:r>
              <a:rPr lang="en-US" dirty="0" smtClean="0"/>
              <a:t>Logs API</a:t>
            </a:r>
          </a:p>
          <a:p>
            <a:r>
              <a:rPr lang="en-US" dirty="0" smtClean="0"/>
              <a:t>SSL Support</a:t>
            </a:r>
          </a:p>
          <a:p>
            <a:r>
              <a:rPr lang="en-US" dirty="0" err="1" smtClean="0"/>
              <a:t>Pagespeed</a:t>
            </a:r>
            <a:r>
              <a:rPr lang="en-US" dirty="0" smtClean="0"/>
              <a:t> service</a:t>
            </a:r>
          </a:p>
          <a:p>
            <a:r>
              <a:rPr lang="en-US" dirty="0" smtClean="0"/>
              <a:t>Google Cloud Endpoints</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lnSpcReduction="10000"/>
          </a:bodyPr>
          <a:lstStyle/>
          <a:p>
            <a:r>
              <a:rPr lang="en-US" dirty="0" err="1" smtClean="0"/>
              <a:t>Blobstore</a:t>
            </a:r>
            <a:r>
              <a:rPr lang="en-US" dirty="0" smtClean="0"/>
              <a:t> API</a:t>
            </a:r>
          </a:p>
          <a:p>
            <a:r>
              <a:rPr lang="en-US" dirty="0" smtClean="0"/>
              <a:t>Files API &amp; integration with Google Cloud Storage (GCS)</a:t>
            </a:r>
          </a:p>
          <a:p>
            <a:r>
              <a:rPr lang="en-US" dirty="0" smtClean="0"/>
              <a:t>XMPP API</a:t>
            </a:r>
          </a:p>
          <a:p>
            <a:r>
              <a:rPr lang="en-US" dirty="0" smtClean="0"/>
              <a:t>Channel API</a:t>
            </a:r>
          </a:p>
          <a:p>
            <a:r>
              <a:rPr lang="en-US" dirty="0" err="1" smtClean="0"/>
              <a:t>Memcache</a:t>
            </a:r>
            <a:r>
              <a:rPr lang="en-US" dirty="0" smtClean="0"/>
              <a:t> API</a:t>
            </a:r>
          </a:p>
          <a:p>
            <a:r>
              <a:rPr lang="en-US" dirty="0" smtClean="0"/>
              <a:t>Users API</a:t>
            </a:r>
          </a:p>
          <a:p>
            <a:r>
              <a:rPr lang="en-US" dirty="0" smtClean="0"/>
              <a:t>Task Queues &amp; </a:t>
            </a:r>
            <a:r>
              <a:rPr lang="en-US" dirty="0" err="1" smtClean="0"/>
              <a:t>Crons</a:t>
            </a:r>
            <a:endParaRPr lang="en-US" dirty="0" smtClean="0"/>
          </a:p>
          <a:p>
            <a:r>
              <a:rPr lang="en-US" dirty="0" smtClean="0"/>
              <a:t>URL Fetch API</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Quotas</a:t>
            </a:r>
            <a:endParaRPr lang="en-IN" dirty="0"/>
          </a:p>
        </p:txBody>
      </p:sp>
      <p:sp>
        <p:nvSpPr>
          <p:cNvPr id="3" name="Content Placeholder 2"/>
          <p:cNvSpPr>
            <a:spLocks noGrp="1"/>
          </p:cNvSpPr>
          <p:nvPr>
            <p:ph sz="quarter" idx="1"/>
          </p:nvPr>
        </p:nvSpPr>
        <p:spPr/>
        <p:txBody>
          <a:bodyPr/>
          <a:lstStyle/>
          <a:p>
            <a:r>
              <a:rPr lang="en-US" dirty="0" smtClean="0"/>
              <a:t>Requires Google Account</a:t>
            </a:r>
          </a:p>
          <a:p>
            <a:r>
              <a:rPr lang="en-US" dirty="0" smtClean="0"/>
              <a:t>An Account can register up to 10 Applications.</a:t>
            </a:r>
          </a:p>
          <a:p>
            <a:r>
              <a:rPr lang="en-US" dirty="0" smtClean="0"/>
              <a:t>Free Quota is available for each application.</a:t>
            </a:r>
          </a:p>
          <a:p>
            <a:r>
              <a:rPr lang="en-US" dirty="0" smtClean="0"/>
              <a:t>Beyond that a pay per use policy applies</a:t>
            </a:r>
          </a:p>
          <a:p>
            <a:pPr algn="ctr">
              <a:buNone/>
            </a:pPr>
            <a:endParaRPr lang="en-US" sz="2400" dirty="0" smtClean="0">
              <a:hlinkClick r:id="rId2"/>
            </a:endParaRPr>
          </a:p>
          <a:p>
            <a:pPr algn="ctr">
              <a:buNone/>
            </a:pPr>
            <a:endParaRPr lang="en-US" sz="2400" dirty="0" smtClean="0">
              <a:hlinkClick r:id="rId2"/>
            </a:endParaRPr>
          </a:p>
          <a:p>
            <a:pPr algn="ctr">
              <a:buNone/>
            </a:pPr>
            <a:r>
              <a:rPr lang="en-US" sz="2400" dirty="0" smtClean="0">
                <a:hlinkClick r:id="rId2"/>
              </a:rPr>
              <a:t>https://developers.google.com/appengine/docs/quotas</a:t>
            </a:r>
            <a:r>
              <a:rPr lang="en-US" sz="2400" dirty="0" smtClean="0"/>
              <a:t>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 Free Quota</a:t>
            </a:r>
            <a:endParaRPr lang="en-IN" dirty="0"/>
          </a:p>
        </p:txBody>
      </p:sp>
      <p:graphicFrame>
        <p:nvGraphicFramePr>
          <p:cNvPr id="4" name="Table 3"/>
          <p:cNvGraphicFramePr>
            <a:graphicFrameLocks noGrp="1"/>
          </p:cNvGraphicFramePr>
          <p:nvPr/>
        </p:nvGraphicFramePr>
        <p:xfrm>
          <a:off x="1219200" y="1676400"/>
          <a:ext cx="6175022" cy="3437460"/>
        </p:xfrm>
        <a:graphic>
          <a:graphicData uri="http://schemas.openxmlformats.org/drawingml/2006/table">
            <a:tbl>
              <a:tblPr/>
              <a:tblGrid>
                <a:gridCol w="3087511"/>
                <a:gridCol w="3087511"/>
              </a:tblGrid>
              <a:tr h="222250">
                <a:tc>
                  <a:txBody>
                    <a:bodyPr/>
                    <a:lstStyle/>
                    <a:p>
                      <a:pPr algn="ctr"/>
                      <a:r>
                        <a:rPr lang="en-IN" sz="1700" dirty="0"/>
                        <a:t>Quota</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700"/>
                        <a:t>Limit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22250">
                <a:tc>
                  <a:txBody>
                    <a:bodyPr/>
                    <a:lstStyle/>
                    <a:p>
                      <a:r>
                        <a:rPr lang="en-IN" sz="1700"/>
                        <a:t>Instance-hours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28 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100 (5000 admin 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in</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Unlimited</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out</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 Operations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50k</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2" tooltip="Binary large object"/>
                        </a:rPr>
                        <a:t>Blob</a:t>
                      </a:r>
                      <a:r>
                        <a:rPr lang="en-IN" sz="1700"/>
                        <a:t> Storage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5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3" tooltip="XMPP"/>
                        </a:rPr>
                        <a:t>XMPP</a:t>
                      </a:r>
                      <a:r>
                        <a:rPr lang="en-IN" sz="1700"/>
                        <a:t> API</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10k stanzas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a:t>URLFetch</a:t>
                      </a:r>
                      <a:r>
                        <a:rPr lang="en-IN" sz="1700" dirty="0"/>
                        <a:t> API calls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657,000</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13</a:t>
            </a:fld>
            <a:endParaRPr lang="en-US" dirty="0"/>
          </a:p>
        </p:txBody>
      </p:sp>
      <p:sp>
        <p:nvSpPr>
          <p:cNvPr id="6" name="TextBox 5"/>
          <p:cNvSpPr txBox="1"/>
          <p:nvPr/>
        </p:nvSpPr>
        <p:spPr>
          <a:xfrm>
            <a:off x="533400" y="5562600"/>
            <a:ext cx="8457380" cy="369332"/>
          </a:xfrm>
          <a:prstGeom prst="rect">
            <a:avLst/>
          </a:prstGeom>
          <a:noFill/>
        </p:spPr>
        <p:txBody>
          <a:bodyPr wrap="none" rtlCol="0">
            <a:spAutoFit/>
          </a:bodyPr>
          <a:lstStyle/>
          <a:p>
            <a:r>
              <a:rPr lang="en-US" b="1" dirty="0" smtClean="0"/>
              <a:t>The power comes with certain restrictions like HTTP Request 60 second limit and more.</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Competition</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hlinkClick r:id="rId2" tooltip="Amazon Web Services"/>
              </a:rPr>
              <a:t>Amazon Web Services</a:t>
            </a:r>
            <a:endParaRPr lang="en-IN" dirty="0" smtClean="0"/>
          </a:p>
          <a:p>
            <a:r>
              <a:rPr lang="en-IN" dirty="0" smtClean="0">
                <a:hlinkClick r:id="rId3" tooltip="Engine Yard"/>
              </a:rPr>
              <a:t>Engine Yard</a:t>
            </a:r>
            <a:endParaRPr lang="en-IN" dirty="0" smtClean="0"/>
          </a:p>
          <a:p>
            <a:r>
              <a:rPr lang="en-IN" dirty="0" err="1" smtClean="0">
                <a:hlinkClick r:id="rId4" tooltip="Heroku"/>
              </a:rPr>
              <a:t>Heroku</a:t>
            </a:r>
            <a:endParaRPr lang="en-IN" dirty="0" smtClean="0"/>
          </a:p>
          <a:p>
            <a:r>
              <a:rPr lang="en-IN" dirty="0" smtClean="0">
                <a:hlinkClick r:id="rId5" tooltip="Force.com"/>
              </a:rPr>
              <a:t>Force.com</a:t>
            </a:r>
            <a:endParaRPr lang="en-IN" dirty="0" smtClean="0"/>
          </a:p>
          <a:p>
            <a:r>
              <a:rPr lang="en-IN" dirty="0" err="1" smtClean="0">
                <a:hlinkClick r:id="rId6" tooltip="Skytap"/>
              </a:rPr>
              <a:t>Skytap</a:t>
            </a:r>
            <a:endParaRPr lang="en-IN" dirty="0" smtClean="0"/>
          </a:p>
          <a:p>
            <a:r>
              <a:rPr lang="en-IN" dirty="0" smtClean="0">
                <a:hlinkClick r:id="rId7" tooltip="VMware"/>
              </a:rPr>
              <a:t>VMware</a:t>
            </a:r>
            <a:endParaRPr lang="en-IN" dirty="0" smtClean="0"/>
          </a:p>
          <a:p>
            <a:r>
              <a:rPr lang="en-IN" dirty="0" err="1" smtClean="0">
                <a:hlinkClick r:id="rId8" tooltip="Rackspace Cloud"/>
              </a:rPr>
              <a:t>Rackspace</a:t>
            </a:r>
            <a:r>
              <a:rPr lang="en-IN" dirty="0" smtClean="0">
                <a:hlinkClick r:id="rId8" tooltip="Rackspace Cloud"/>
              </a:rPr>
              <a:t> Cloud</a:t>
            </a:r>
            <a:endParaRPr lang="en-IN" dirty="0" smtClean="0"/>
          </a:p>
          <a:p>
            <a:r>
              <a:rPr lang="en-IN" dirty="0" err="1" smtClean="0">
                <a:hlinkClick r:id="rId9" tooltip="GoGrid"/>
              </a:rPr>
              <a:t>GoGrid</a:t>
            </a:r>
            <a:endParaRPr lang="en-IN" dirty="0" smtClean="0"/>
          </a:p>
          <a:p>
            <a:r>
              <a:rPr lang="en-IN" dirty="0" smtClean="0">
                <a:hlinkClick r:id="rId10" tooltip="Windows Azure"/>
              </a:rPr>
              <a:t>Windows Azure</a:t>
            </a:r>
            <a:endParaRPr lang="en-IN" dirty="0" smtClean="0"/>
          </a:p>
          <a:p>
            <a:r>
              <a:rPr lang="en-IN" dirty="0" err="1" smtClean="0">
                <a:hlinkClick r:id="rId11" tooltip="OpenShift"/>
              </a:rPr>
              <a:t>OpenShift</a:t>
            </a:r>
            <a:endParaRPr lang="en-IN" dirty="0" smtClean="0"/>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15</a:t>
            </a:fld>
            <a:endParaRPr lang="en-US" dirty="0"/>
          </a:p>
        </p:txBody>
      </p:sp>
      <p:sp>
        <p:nvSpPr>
          <p:cNvPr id="6" name="TextBox 5"/>
          <p:cNvSpPr txBox="1"/>
          <p:nvPr/>
        </p:nvSpPr>
        <p:spPr>
          <a:xfrm>
            <a:off x="1127122" y="1600200"/>
            <a:ext cx="6841938" cy="769441"/>
          </a:xfrm>
          <a:prstGeom prst="rect">
            <a:avLst/>
          </a:prstGeom>
          <a:noFill/>
        </p:spPr>
        <p:txBody>
          <a:bodyPr wrap="none" rtlCol="0">
            <a:spAutoFit/>
          </a:bodyPr>
          <a:lstStyle/>
          <a:p>
            <a:pPr algn="ctr"/>
            <a:r>
              <a:rPr lang="en-US" sz="4400" dirty="0" smtClean="0"/>
              <a:t>Session 2 – App Engine Setup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8130"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228600" y="1905000"/>
            <a:ext cx="5768789" cy="4457701"/>
          </a:xfrm>
          <a:prstGeom prst="rect">
            <a:avLst/>
          </a:prstGeom>
          <a:noFill/>
        </p:spPr>
      </p:pic>
      <p:pic>
        <p:nvPicPr>
          <p:cNvPr id="48134" name="Picture 6" descr="http://1.bp.blogspot.com/-dZt8eL-ZyiU/UHSYNqrNT7I/AAAAAAAABTw/wcjzeMY2jY8/s1600/EclipseJuno.png"/>
          <p:cNvPicPr>
            <a:picLocks noChangeAspect="1" noChangeArrowheads="1"/>
          </p:cNvPicPr>
          <p:nvPr/>
        </p:nvPicPr>
        <p:blipFill>
          <a:blip r:embed="rId4" cstate="print"/>
          <a:srcRect/>
          <a:stretch>
            <a:fillRect/>
          </a:stretch>
        </p:blipFill>
        <p:spPr bwMode="auto">
          <a:xfrm>
            <a:off x="5715000" y="2743200"/>
            <a:ext cx="2609850" cy="1769770"/>
          </a:xfrm>
          <a:prstGeom prst="rect">
            <a:avLst/>
          </a:prstGeom>
          <a:noFill/>
        </p:spPr>
      </p:pic>
      <p:pic>
        <p:nvPicPr>
          <p:cNvPr id="48136" name="Picture 8" descr="https://developers.google.com/eclipse/images/google-plugin.png"/>
          <p:cNvPicPr>
            <a:picLocks noChangeAspect="1" noChangeArrowheads="1"/>
          </p:cNvPicPr>
          <p:nvPr/>
        </p:nvPicPr>
        <p:blipFill>
          <a:blip r:embed="rId5" cstate="print"/>
          <a:srcRect/>
          <a:stretch>
            <a:fillRect/>
          </a:stretch>
        </p:blipFill>
        <p:spPr bwMode="auto">
          <a:xfrm>
            <a:off x="6553200" y="4724400"/>
            <a:ext cx="1524000" cy="1524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lstStyle/>
          <a:p>
            <a:r>
              <a:rPr lang="en-US" dirty="0" smtClean="0"/>
              <a:t>What you need</a:t>
            </a:r>
          </a:p>
          <a:p>
            <a:pPr lvl="1"/>
            <a:r>
              <a:rPr lang="en-US" dirty="0" smtClean="0"/>
              <a:t>Java SDK  (1.6 )</a:t>
            </a:r>
          </a:p>
          <a:p>
            <a:pPr lvl="1"/>
            <a:r>
              <a:rPr lang="en-US" dirty="0" smtClean="0"/>
              <a:t>App Engine SDK (Latest version is 1.7.4)</a:t>
            </a:r>
          </a:p>
          <a:p>
            <a:pPr lvl="1"/>
            <a:r>
              <a:rPr lang="en-US" dirty="0" smtClean="0"/>
              <a:t>Eclipse (Take the latest version – Eclipse Juno)</a:t>
            </a:r>
          </a:p>
          <a:p>
            <a:pPr lvl="1"/>
            <a:r>
              <a:rPr lang="en-US" dirty="0" smtClean="0"/>
              <a:t>Google Eclipse </a:t>
            </a:r>
            <a:r>
              <a:rPr lang="en-US" dirty="0" err="1" smtClean="0"/>
              <a:t>Plugin</a:t>
            </a:r>
            <a:r>
              <a:rPr lang="en-US" dirty="0" smtClean="0"/>
              <a:t> for Eclipse Juno</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We plan to make our lives simpler.</a:t>
            </a:r>
          </a:p>
          <a:p>
            <a:r>
              <a:rPr lang="en-US" dirty="0" smtClean="0"/>
              <a:t>All the Software has been downloaded and available in a bundle, including Eclipse that is configured with the Google Eclipse </a:t>
            </a:r>
            <a:r>
              <a:rPr lang="en-US" dirty="0" err="1" smtClean="0"/>
              <a:t>Plugin</a:t>
            </a:r>
            <a:r>
              <a:rPr lang="en-US" dirty="0" smtClean="0"/>
              <a:t>.</a:t>
            </a:r>
          </a:p>
          <a:p>
            <a:r>
              <a:rPr lang="en-US" dirty="0" smtClean="0"/>
              <a:t>Go to </a:t>
            </a:r>
            <a:r>
              <a:rPr lang="en-US" b="1" dirty="0" smtClean="0"/>
              <a:t>/hands-on-exercises </a:t>
            </a:r>
            <a:r>
              <a:rPr lang="en-US" dirty="0" smtClean="0"/>
              <a:t>and follow </a:t>
            </a:r>
            <a:r>
              <a:rPr lang="fr-FR" b="1" dirty="0" err="1" smtClean="0"/>
              <a:t>App</a:t>
            </a:r>
            <a:r>
              <a:rPr lang="fr-FR" b="1" dirty="0" smtClean="0"/>
              <a:t> </a:t>
            </a:r>
            <a:r>
              <a:rPr lang="fr-FR" b="1" dirty="0" err="1" smtClean="0"/>
              <a:t>Engine</a:t>
            </a:r>
            <a:r>
              <a:rPr lang="fr-FR" b="1" dirty="0" smtClean="0"/>
              <a:t> </a:t>
            </a:r>
            <a:r>
              <a:rPr lang="fr-FR" b="1" dirty="0" err="1" smtClean="0"/>
              <a:t>Dev</a:t>
            </a:r>
            <a:r>
              <a:rPr lang="fr-FR" b="1" dirty="0" smtClean="0"/>
              <a:t> </a:t>
            </a:r>
            <a:r>
              <a:rPr lang="fr-FR" b="1" dirty="0" err="1" smtClean="0"/>
              <a:t>Environment</a:t>
            </a:r>
            <a:r>
              <a:rPr lang="fr-FR" b="1" dirty="0" smtClean="0"/>
              <a:t> Setup.docx</a:t>
            </a:r>
            <a:r>
              <a:rPr lang="en-US" dirty="0" smtClean="0"/>
              <a:t> to get your Dev Environment ready!</a:t>
            </a:r>
            <a:endParaRPr lang="en-IN" dirty="0" smtClean="0"/>
          </a:p>
          <a:p>
            <a:r>
              <a:rPr lang="en-US" b="1" i="1" dirty="0" smtClean="0"/>
              <a:t>Optional: </a:t>
            </a:r>
            <a:r>
              <a:rPr lang="en-US" i="1" dirty="0" smtClean="0"/>
              <a:t>If you wish to install the App Engine environment from scratch i.e. download Java, Eclipse, Google </a:t>
            </a:r>
            <a:r>
              <a:rPr lang="en-US" i="1" dirty="0" err="1" smtClean="0"/>
              <a:t>Plugin</a:t>
            </a:r>
            <a:r>
              <a:rPr lang="en-US" i="1" dirty="0" smtClean="0"/>
              <a:t>, refer to </a:t>
            </a:r>
            <a:r>
              <a:rPr lang="en-US" b="1" i="1" dirty="0" smtClean="0"/>
              <a:t>/hands-on-exercises </a:t>
            </a:r>
            <a:r>
              <a:rPr lang="en-US" i="1" dirty="0" smtClean="0"/>
              <a:t>folder and refer From Scratch </a:t>
            </a:r>
            <a:r>
              <a:rPr lang="en-IN" b="1" i="1" dirty="0" smtClean="0"/>
              <a:t>From Scratch - Google App Engine Development Environment Setup.docx.</a:t>
            </a:r>
            <a:endParaRPr lang="en-US" b="1"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Our goal here is to setup your Development Environment.</a:t>
            </a:r>
          </a:p>
          <a:p>
            <a:r>
              <a:rPr lang="en-US" dirty="0" smtClean="0"/>
              <a:t>Go to </a:t>
            </a:r>
            <a:r>
              <a:rPr lang="en-US" b="1" dirty="0" smtClean="0"/>
              <a:t>/hands-on-exercises </a:t>
            </a:r>
            <a:r>
              <a:rPr lang="en-US" dirty="0" smtClean="0"/>
              <a:t>folder.</a:t>
            </a:r>
          </a:p>
          <a:p>
            <a:r>
              <a:rPr lang="en-US" dirty="0" smtClean="0"/>
              <a:t>Follow </a:t>
            </a:r>
            <a:r>
              <a:rPr lang="fr-FR" b="1" dirty="0" err="1" smtClean="0"/>
              <a:t>App</a:t>
            </a:r>
            <a:r>
              <a:rPr lang="fr-FR" b="1" dirty="0" smtClean="0"/>
              <a:t> </a:t>
            </a:r>
            <a:r>
              <a:rPr lang="fr-FR" b="1" dirty="0" err="1" smtClean="0"/>
              <a:t>Engine</a:t>
            </a:r>
            <a:r>
              <a:rPr lang="fr-FR" b="1" dirty="0" smtClean="0"/>
              <a:t> </a:t>
            </a:r>
            <a:r>
              <a:rPr lang="fr-FR" b="1" dirty="0" err="1" smtClean="0"/>
              <a:t>Dev</a:t>
            </a:r>
            <a:r>
              <a:rPr lang="fr-FR" b="1" dirty="0" smtClean="0"/>
              <a:t> </a:t>
            </a:r>
            <a:r>
              <a:rPr lang="fr-FR" b="1" dirty="0" err="1" smtClean="0"/>
              <a:t>Environment</a:t>
            </a:r>
            <a:r>
              <a:rPr lang="fr-FR" b="1" dirty="0" smtClean="0"/>
              <a:t> Setup.docx</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18</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19</a:t>
            </a:fld>
            <a:endParaRPr lang="en-US" dirty="0"/>
          </a:p>
        </p:txBody>
      </p:sp>
      <p:sp>
        <p:nvSpPr>
          <p:cNvPr id="6" name="TextBox 5"/>
          <p:cNvSpPr txBox="1"/>
          <p:nvPr/>
        </p:nvSpPr>
        <p:spPr>
          <a:xfrm>
            <a:off x="1758830" y="1600200"/>
            <a:ext cx="5578515" cy="769441"/>
          </a:xfrm>
          <a:prstGeom prst="rect">
            <a:avLst/>
          </a:prstGeom>
          <a:noFill/>
        </p:spPr>
        <p:txBody>
          <a:bodyPr wrap="none" rtlCol="0">
            <a:spAutoFit/>
          </a:bodyPr>
          <a:lstStyle/>
          <a:p>
            <a:pPr algn="ctr"/>
            <a:r>
              <a:rPr lang="en-US" sz="4400" dirty="0" smtClean="0"/>
              <a:t>Session 3 – Hello World</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6082" name="Picture 2" descr="http://farm3.static.flickr.com/2629/4155799663_c6d4000ab9.jpg"/>
          <p:cNvPicPr>
            <a:picLocks noChangeAspect="1" noChangeArrowheads="1"/>
          </p:cNvPicPr>
          <p:nvPr/>
        </p:nvPicPr>
        <p:blipFill>
          <a:blip r:embed="rId3" cstate="print"/>
          <a:srcRect/>
          <a:stretch>
            <a:fillRect/>
          </a:stretch>
        </p:blipFill>
        <p:spPr bwMode="auto">
          <a:xfrm>
            <a:off x="2209800" y="2362200"/>
            <a:ext cx="4762500" cy="35718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Workshop Goals</a:t>
            </a:r>
            <a:endParaRPr lang="en-IN" dirty="0"/>
          </a:p>
        </p:txBody>
      </p:sp>
      <p:sp>
        <p:nvSpPr>
          <p:cNvPr id="3" name="Content Placeholder 2"/>
          <p:cNvSpPr>
            <a:spLocks noGrp="1"/>
          </p:cNvSpPr>
          <p:nvPr>
            <p:ph sz="quarter" idx="1"/>
          </p:nvPr>
        </p:nvSpPr>
        <p:spPr/>
        <p:txBody>
          <a:bodyPr>
            <a:normAutofit/>
          </a:bodyPr>
          <a:lstStyle/>
          <a:p>
            <a:r>
              <a:rPr lang="en-US" dirty="0" smtClean="0"/>
              <a:t>Help you understand what is Google App Engine?</a:t>
            </a:r>
          </a:p>
          <a:p>
            <a:r>
              <a:rPr lang="en-US" dirty="0" smtClean="0"/>
              <a:t>Setup your Google App Engine account and write a Hello World App.</a:t>
            </a:r>
          </a:p>
          <a:p>
            <a:r>
              <a:rPr lang="en-US" dirty="0" smtClean="0"/>
              <a:t>Cover various App Engine APIs / Services.</a:t>
            </a:r>
          </a:p>
          <a:p>
            <a:r>
              <a:rPr lang="en-US" dirty="0" smtClean="0"/>
              <a:t>Do code lab sessions to build out an “Exam Results” App Engine application and deploy it live.</a:t>
            </a:r>
          </a:p>
          <a:p>
            <a:r>
              <a:rPr lang="en-US" dirty="0" smtClean="0"/>
              <a:t>Cover enough basics for you to take your next leap into writing Cloud Applications running on Google App Engine infrastructure.</a:t>
            </a:r>
            <a:endParaRPr lang="en-IN" dirty="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Hello World</a:t>
            </a:r>
            <a:endParaRPr lang="en-IN" dirty="0"/>
          </a:p>
        </p:txBody>
      </p:sp>
      <p:sp>
        <p:nvSpPr>
          <p:cNvPr id="3" name="Content Placeholder 2"/>
          <p:cNvSpPr>
            <a:spLocks noGrp="1"/>
          </p:cNvSpPr>
          <p:nvPr>
            <p:ph sz="quarter" idx="1"/>
          </p:nvPr>
        </p:nvSpPr>
        <p:spPr/>
        <p:txBody>
          <a:bodyPr/>
          <a:lstStyle/>
          <a:p>
            <a:r>
              <a:rPr lang="en-US" dirty="0" smtClean="0"/>
              <a:t>Get our App Engine Account Setup and create an Application.</a:t>
            </a:r>
          </a:p>
          <a:p>
            <a:r>
              <a:rPr lang="en-US" dirty="0" smtClean="0"/>
              <a:t>Develop the default App Engine application using Google Eclipse </a:t>
            </a:r>
            <a:r>
              <a:rPr lang="en-US" dirty="0" err="1" smtClean="0"/>
              <a:t>Plugin</a:t>
            </a:r>
            <a:r>
              <a:rPr lang="en-US" dirty="0" smtClean="0"/>
              <a:t> Project Wizard.</a:t>
            </a:r>
          </a:p>
          <a:p>
            <a:r>
              <a:rPr lang="en-US" dirty="0" smtClean="0"/>
              <a:t>Deploy our Application into the App Engine cloud</a:t>
            </a:r>
          </a:p>
          <a:p>
            <a:r>
              <a:rPr lang="en-US" dirty="0" smtClean="0"/>
              <a:t>See it live ! </a:t>
            </a:r>
          </a:p>
          <a:p>
            <a:r>
              <a:rPr lang="en-US" dirty="0" smtClean="0"/>
              <a:t>While the application does not do much, it will demonstrate your development / deploy workflow.</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Account Setup</a:t>
            </a:r>
            <a:endParaRPr lang="en-IN" dirty="0"/>
          </a:p>
        </p:txBody>
      </p:sp>
      <p:sp>
        <p:nvSpPr>
          <p:cNvPr id="3" name="Content Placeholder 2"/>
          <p:cNvSpPr>
            <a:spLocks noGrp="1"/>
          </p:cNvSpPr>
          <p:nvPr>
            <p:ph sz="quarter" idx="1"/>
          </p:nvPr>
        </p:nvSpPr>
        <p:spPr/>
        <p:txBody>
          <a:bodyPr>
            <a:normAutofit/>
          </a:bodyPr>
          <a:lstStyle/>
          <a:p>
            <a:r>
              <a:rPr lang="en-US" dirty="0" smtClean="0"/>
              <a:t>Go to </a:t>
            </a:r>
            <a:r>
              <a:rPr lang="en-US" dirty="0" smtClean="0">
                <a:hlinkClick r:id="rId2"/>
              </a:rPr>
              <a:t>http://appengine.google.com</a:t>
            </a:r>
            <a:endParaRPr lang="en-US" dirty="0" smtClean="0"/>
          </a:p>
          <a:p>
            <a:r>
              <a:rPr lang="en-US" dirty="0" smtClean="0"/>
              <a:t>Sign in with your Google Account.</a:t>
            </a:r>
          </a:p>
          <a:p>
            <a:r>
              <a:rPr lang="en-US" dirty="0" smtClean="0"/>
              <a:t>When you create Applications for the first time, it will ask for Mobile Number and Google will send you a verification code via SMS. </a:t>
            </a:r>
          </a:p>
          <a:p>
            <a:r>
              <a:rPr lang="en-US" dirty="0" smtClean="0"/>
              <a:t>Complete the validation process with the code.</a:t>
            </a:r>
          </a:p>
          <a:p>
            <a:r>
              <a:rPr lang="en-US" dirty="0" smtClean="0"/>
              <a:t>Each Google Account gives you 10 Applications</a:t>
            </a:r>
          </a:p>
          <a:p>
            <a:r>
              <a:rPr lang="en-US" dirty="0" smtClean="0"/>
              <a:t>A Mobile number can be verified only once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ctr"/>
            <a:r>
              <a:rPr lang="en-US" dirty="0" smtClean="0"/>
              <a:t>App Engine – Create App</a:t>
            </a:r>
            <a:endParaRPr lang="en-IN" dirty="0"/>
          </a:p>
        </p:txBody>
      </p:sp>
      <p:sp>
        <p:nvSpPr>
          <p:cNvPr id="3" name="Content Placeholder 2"/>
          <p:cNvSpPr>
            <a:spLocks noGrp="1"/>
          </p:cNvSpPr>
          <p:nvPr>
            <p:ph sz="quarter" idx="1"/>
          </p:nvPr>
        </p:nvSpPr>
        <p:spPr/>
        <p:txBody>
          <a:bodyPr/>
          <a:lstStyle/>
          <a:p>
            <a:r>
              <a:rPr lang="en-US" dirty="0" smtClean="0"/>
              <a:t>We do not want to stray from tradition, so let us create a </a:t>
            </a:r>
            <a:r>
              <a:rPr lang="en-US" b="1" dirty="0" smtClean="0"/>
              <a:t>Hello World</a:t>
            </a:r>
            <a:r>
              <a:rPr lang="en-US" dirty="0" smtClean="0"/>
              <a:t> application. </a:t>
            </a:r>
          </a:p>
          <a:p>
            <a:r>
              <a:rPr lang="en-US" dirty="0" smtClean="0"/>
              <a:t>Use Eclipse and Google Eclipse </a:t>
            </a:r>
            <a:r>
              <a:rPr lang="en-US" dirty="0" err="1" smtClean="0"/>
              <a:t>plugin</a:t>
            </a:r>
            <a:r>
              <a:rPr lang="en-US" dirty="0" smtClean="0"/>
              <a:t> to generate default Application Template.</a:t>
            </a:r>
          </a:p>
          <a:p>
            <a:r>
              <a:rPr lang="en-US" dirty="0" smtClean="0"/>
              <a:t>Test it out locally.</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Deploy App</a:t>
            </a:r>
            <a:endParaRPr lang="en-IN" dirty="0"/>
          </a:p>
        </p:txBody>
      </p:sp>
      <p:sp>
        <p:nvSpPr>
          <p:cNvPr id="3" name="Content Placeholder 2"/>
          <p:cNvSpPr>
            <a:spLocks noGrp="1"/>
          </p:cNvSpPr>
          <p:nvPr>
            <p:ph sz="quarter" idx="1"/>
          </p:nvPr>
        </p:nvSpPr>
        <p:spPr/>
        <p:txBody>
          <a:bodyPr>
            <a:normAutofit fontScale="92500"/>
          </a:bodyPr>
          <a:lstStyle/>
          <a:p>
            <a:r>
              <a:rPr lang="en-US" dirty="0" smtClean="0"/>
              <a:t>Final Step is to deploy the App to the Cloud.</a:t>
            </a:r>
          </a:p>
          <a:p>
            <a:r>
              <a:rPr lang="en-US" dirty="0" smtClean="0"/>
              <a:t>Step 1 : Create an Application that will host your application. This is a unique Application Id. This is done from </a:t>
            </a:r>
            <a:r>
              <a:rPr lang="en-US" dirty="0" smtClean="0">
                <a:hlinkClick r:id="rId2"/>
              </a:rPr>
              <a:t>http://appengine.google.com</a:t>
            </a:r>
            <a:r>
              <a:rPr lang="en-US" dirty="0" smtClean="0"/>
              <a:t>. Login and go to My </a:t>
            </a:r>
            <a:r>
              <a:rPr lang="en-US" b="1" dirty="0" smtClean="0"/>
              <a:t>Applications</a:t>
            </a:r>
            <a:r>
              <a:rPr lang="en-US" dirty="0" smtClean="0"/>
              <a:t> and then </a:t>
            </a:r>
            <a:r>
              <a:rPr lang="en-US" b="1" dirty="0" smtClean="0"/>
              <a:t>Create Application</a:t>
            </a:r>
            <a:r>
              <a:rPr lang="en-US" dirty="0" smtClean="0"/>
              <a:t>.</a:t>
            </a:r>
          </a:p>
          <a:p>
            <a:r>
              <a:rPr lang="en-US" dirty="0" smtClean="0"/>
              <a:t>Step 2 : Use the Google one-click Deploy option in Eclipse to deploy your application directly under that Application Id.</a:t>
            </a:r>
            <a:endParaRPr lang="en-IN" dirty="0" smtClean="0"/>
          </a:p>
          <a:p>
            <a:r>
              <a:rPr lang="en-US" dirty="0" smtClean="0"/>
              <a:t>The app on successful deployment will be available at </a:t>
            </a:r>
            <a:r>
              <a:rPr lang="en-US" b="1" dirty="0" smtClean="0"/>
              <a:t>http://&lt;APPID&gt;.appspot.com</a:t>
            </a:r>
            <a:r>
              <a:rPr lang="en-US"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a:bodyPr>
          <a:lstStyle/>
          <a:p>
            <a:r>
              <a:rPr lang="en-US" dirty="0" smtClean="0"/>
              <a:t>Go to </a:t>
            </a:r>
            <a:r>
              <a:rPr lang="en-US" b="1" dirty="0" smtClean="0"/>
              <a:t>/hands-on-exercises/HelloWorld.docx</a:t>
            </a:r>
          </a:p>
          <a:p>
            <a:r>
              <a:rPr lang="en-US" dirty="0" smtClean="0"/>
              <a:t>Follow the document and deploy your First Google App Engine application.</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24</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543800" y="5562600"/>
            <a:ext cx="1600200" cy="112252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25</a:t>
            </a:fld>
            <a:endParaRPr lang="en-US" dirty="0"/>
          </a:p>
        </p:txBody>
      </p:sp>
      <p:sp>
        <p:nvSpPr>
          <p:cNvPr id="6" name="TextBox 5"/>
          <p:cNvSpPr txBox="1"/>
          <p:nvPr/>
        </p:nvSpPr>
        <p:spPr>
          <a:xfrm>
            <a:off x="1161976" y="1600200"/>
            <a:ext cx="6772239" cy="769441"/>
          </a:xfrm>
          <a:prstGeom prst="rect">
            <a:avLst/>
          </a:prstGeom>
          <a:noFill/>
        </p:spPr>
        <p:txBody>
          <a:bodyPr wrap="none" rtlCol="0">
            <a:spAutoFit/>
          </a:bodyPr>
          <a:lstStyle/>
          <a:p>
            <a:pPr algn="ctr"/>
            <a:r>
              <a:rPr lang="en-US" sz="4400" dirty="0" smtClean="0"/>
              <a:t>Session 4 – Exam Results App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4034"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828800" y="2743200"/>
            <a:ext cx="5715000" cy="2914650"/>
          </a:xfrm>
          <a:prstGeom prst="rect">
            <a:avLst/>
          </a:prstGeom>
          <a:noFill/>
        </p:spPr>
      </p:pic>
      <p:pic>
        <p:nvPicPr>
          <p:cNvPr id="44036" name="Picture 4" descr="http://ae-boilerplate.appspot.com/img/appengine-logo.png"/>
          <p:cNvPicPr>
            <a:picLocks noChangeAspect="1" noChangeArrowheads="1"/>
          </p:cNvPicPr>
          <p:nvPr/>
        </p:nvPicPr>
        <p:blipFill>
          <a:blip r:embed="rId4" cstate="print"/>
          <a:srcRect/>
          <a:stretch>
            <a:fillRect/>
          </a:stretch>
        </p:blipFill>
        <p:spPr bwMode="auto">
          <a:xfrm>
            <a:off x="228600" y="2971800"/>
            <a:ext cx="1162050" cy="1162050"/>
          </a:xfrm>
          <a:prstGeom prst="rect">
            <a:avLst/>
          </a:prstGeom>
          <a:noFill/>
        </p:spPr>
      </p:pic>
      <p:pic>
        <p:nvPicPr>
          <p:cNvPr id="44038" name="Picture 6" descr="http://androinica.com/wp-content/uploads/2010/03/Google-Talk.png"/>
          <p:cNvPicPr>
            <a:picLocks noChangeAspect="1" noChangeArrowheads="1"/>
          </p:cNvPicPr>
          <p:nvPr/>
        </p:nvPicPr>
        <p:blipFill>
          <a:blip r:embed="rId5" cstate="print"/>
          <a:srcRect/>
          <a:stretch>
            <a:fillRect/>
          </a:stretch>
        </p:blipFill>
        <p:spPr bwMode="auto">
          <a:xfrm>
            <a:off x="7620000" y="2667000"/>
            <a:ext cx="1333500" cy="1333500"/>
          </a:xfrm>
          <a:prstGeom prst="rect">
            <a:avLst/>
          </a:prstGeom>
          <a:noFill/>
        </p:spPr>
      </p:pic>
      <p:pic>
        <p:nvPicPr>
          <p:cNvPr id="44040" name="Picture 8" descr="https://encrypted-tbn2.gstatic.com/images?q=tbn:ANd9GcQHJ6yGC84uo8OvAKvxDgO52vjqkXLkEBd6x50sBRwhH4gUbdMx8xCpag"/>
          <p:cNvPicPr>
            <a:picLocks noChangeAspect="1" noChangeArrowheads="1"/>
          </p:cNvPicPr>
          <p:nvPr/>
        </p:nvPicPr>
        <p:blipFill>
          <a:blip r:embed="rId6" cstate="print"/>
          <a:srcRect/>
          <a:stretch>
            <a:fillRect/>
          </a:stretch>
        </p:blipFill>
        <p:spPr bwMode="auto">
          <a:xfrm>
            <a:off x="228600" y="4953000"/>
            <a:ext cx="1447799" cy="1447800"/>
          </a:xfrm>
          <a:prstGeom prst="rect">
            <a:avLst/>
          </a:prstGeom>
          <a:noFill/>
        </p:spPr>
      </p:pic>
      <p:pic>
        <p:nvPicPr>
          <p:cNvPr id="44042" name="Picture 10" descr="https://encrypted-tbn2.gstatic.com/images?q=tbn:ANd9GcRquvGOyFcbbVrVwhWCqBFUOslfly63MsS7e5POSiduawXzfyKkn7HzaG1q"/>
          <p:cNvPicPr>
            <a:picLocks noChangeAspect="1" noChangeArrowheads="1"/>
          </p:cNvPicPr>
          <p:nvPr/>
        </p:nvPicPr>
        <p:blipFill>
          <a:blip r:embed="rId7" cstate="print"/>
          <a:srcRect/>
          <a:stretch>
            <a:fillRect/>
          </a:stretch>
        </p:blipFill>
        <p:spPr bwMode="auto">
          <a:xfrm>
            <a:off x="7543800" y="5029200"/>
            <a:ext cx="1428750" cy="14287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ExamResults</a:t>
            </a:r>
            <a:r>
              <a:rPr lang="en-US" dirty="0" smtClean="0"/>
              <a:t> App</a:t>
            </a:r>
            <a:endParaRPr lang="en-IN" dirty="0"/>
          </a:p>
        </p:txBody>
      </p:sp>
      <p:sp>
        <p:nvSpPr>
          <p:cNvPr id="3" name="Content Placeholder 2"/>
          <p:cNvSpPr>
            <a:spLocks noGrp="1"/>
          </p:cNvSpPr>
          <p:nvPr>
            <p:ph sz="quarter" idx="1"/>
          </p:nvPr>
        </p:nvSpPr>
        <p:spPr/>
        <p:txBody>
          <a:bodyPr/>
          <a:lstStyle/>
          <a:p>
            <a:r>
              <a:rPr lang="en-US" dirty="0" smtClean="0"/>
              <a:t>Web Application</a:t>
            </a:r>
          </a:p>
          <a:p>
            <a:r>
              <a:rPr lang="en-US" dirty="0" smtClean="0"/>
              <a:t>Lookup Exam Results</a:t>
            </a:r>
          </a:p>
          <a:p>
            <a:r>
              <a:rPr lang="en-US" dirty="0" smtClean="0"/>
              <a:t>Web Interface to enter your Seat Number and it gives back results.</a:t>
            </a:r>
          </a:p>
          <a:p>
            <a:r>
              <a:rPr lang="en-US" dirty="0" smtClean="0"/>
              <a:t>Accepts request over Google Chat and responds with Chat message.</a:t>
            </a:r>
          </a:p>
          <a:p>
            <a:r>
              <a:rPr lang="en-US" dirty="0" smtClean="0"/>
              <a:t>Accepts request over Email and responds with Email.</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Demos</a:t>
            </a:r>
            <a:endParaRPr lang="en-IN" b="1" dirty="0"/>
          </a:p>
        </p:txBody>
      </p:sp>
      <p:sp>
        <p:nvSpPr>
          <p:cNvPr id="4" name="Content Placeholder 3"/>
          <p:cNvSpPr>
            <a:spLocks noGrp="1"/>
          </p:cNvSpPr>
          <p:nvPr>
            <p:ph sz="quarter" idx="1"/>
          </p:nvPr>
        </p:nvSpPr>
        <p:spPr>
          <a:xfrm>
            <a:off x="612648" y="1600200"/>
            <a:ext cx="8153400" cy="3124200"/>
          </a:xfrm>
        </p:spPr>
        <p:txBody>
          <a:bodyPr>
            <a:normAutofit/>
          </a:bodyPr>
          <a:lstStyle/>
          <a:p>
            <a:r>
              <a:rPr lang="en-US" sz="3600" b="1" dirty="0" smtClean="0"/>
              <a:t>Exam Results App – In Action</a:t>
            </a:r>
          </a:p>
          <a:p>
            <a:pPr>
              <a:buNone/>
            </a:pPr>
            <a:endParaRPr lang="en-US" sz="4400" b="1" dirty="0" smtClean="0"/>
          </a:p>
          <a:p>
            <a:pPr>
              <a:buNone/>
            </a:pPr>
            <a:r>
              <a:rPr lang="en-US" sz="4400" b="1" smtClean="0">
                <a:hlinkClick r:id="rId2"/>
              </a:rPr>
              <a:t>http://exam-results.appspot.com</a:t>
            </a:r>
            <a:r>
              <a:rPr lang="en-US" sz="4400" b="1"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27</a:t>
            </a:fld>
            <a:endParaRPr lang="en-US" dirty="0"/>
          </a:p>
        </p:txBody>
      </p:sp>
      <p:pic>
        <p:nvPicPr>
          <p:cNvPr id="6" name="Picture 6" descr="http://www.securevision-lb.com/images/stories/demo1.jpg"/>
          <p:cNvPicPr>
            <a:picLocks noChangeAspect="1" noChangeArrowheads="1"/>
          </p:cNvPicPr>
          <p:nvPr/>
        </p:nvPicPr>
        <p:blipFill>
          <a:blip r:embed="rId3" cstate="print"/>
          <a:srcRect/>
          <a:stretch>
            <a:fillRect/>
          </a:stretch>
        </p:blipFill>
        <p:spPr bwMode="auto">
          <a:xfrm>
            <a:off x="7158554" y="5426283"/>
            <a:ext cx="1985446" cy="143171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28</a:t>
            </a:fld>
            <a:endParaRPr lang="en-US" dirty="0"/>
          </a:p>
        </p:txBody>
      </p:sp>
      <p:sp>
        <p:nvSpPr>
          <p:cNvPr id="6" name="TextBox 5"/>
          <p:cNvSpPr txBox="1"/>
          <p:nvPr/>
        </p:nvSpPr>
        <p:spPr>
          <a:xfrm>
            <a:off x="2024810" y="1600200"/>
            <a:ext cx="5046574" cy="769441"/>
          </a:xfrm>
          <a:prstGeom prst="rect">
            <a:avLst/>
          </a:prstGeom>
          <a:noFill/>
        </p:spPr>
        <p:txBody>
          <a:bodyPr wrap="none" rtlCol="0">
            <a:spAutoFit/>
          </a:bodyPr>
          <a:lstStyle/>
          <a:p>
            <a:pPr algn="ctr"/>
            <a:r>
              <a:rPr lang="en-US" sz="4400" dirty="0" smtClean="0"/>
              <a:t>Session 5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1986" name="Picture 2" descr="http://www.indikiwi.com/images/3.gif"/>
          <p:cNvPicPr>
            <a:picLocks noChangeAspect="1" noChangeArrowheads="1"/>
          </p:cNvPicPr>
          <p:nvPr/>
        </p:nvPicPr>
        <p:blipFill>
          <a:blip r:embed="rId3" cstate="print"/>
          <a:srcRect/>
          <a:stretch>
            <a:fillRect/>
          </a:stretch>
        </p:blipFill>
        <p:spPr bwMode="auto">
          <a:xfrm>
            <a:off x="5029200" y="2971800"/>
            <a:ext cx="3619500" cy="3343275"/>
          </a:xfrm>
          <a:prstGeom prst="rect">
            <a:avLst/>
          </a:prstGeom>
          <a:noFill/>
        </p:spPr>
      </p:pic>
      <p:sp>
        <p:nvSpPr>
          <p:cNvPr id="7" name="TextBox 6"/>
          <p:cNvSpPr txBox="1"/>
          <p:nvPr/>
        </p:nvSpPr>
        <p:spPr>
          <a:xfrm>
            <a:off x="2865509" y="2811959"/>
            <a:ext cx="3430363" cy="769441"/>
          </a:xfrm>
          <a:prstGeom prst="rect">
            <a:avLst/>
          </a:prstGeom>
          <a:noFill/>
        </p:spPr>
        <p:txBody>
          <a:bodyPr wrap="none" rtlCol="0">
            <a:spAutoFit/>
          </a:bodyPr>
          <a:lstStyle/>
          <a:p>
            <a:pPr algn="ctr"/>
            <a:r>
              <a:rPr lang="en-US" sz="4400" dirty="0" smtClean="0"/>
              <a:t>Web Interface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752600" y="4038600"/>
            <a:ext cx="2819400" cy="1437894"/>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Interface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We will start off with building a Web Interface as demonstrated in the demo</a:t>
            </a:r>
          </a:p>
          <a:p>
            <a:r>
              <a:rPr lang="en-US" dirty="0" smtClean="0"/>
              <a:t>Make use of </a:t>
            </a:r>
            <a:r>
              <a:rPr lang="en-US" dirty="0" err="1" smtClean="0"/>
              <a:t>Servlets</a:t>
            </a:r>
            <a:r>
              <a:rPr lang="en-US" dirty="0" smtClean="0"/>
              <a:t> and JSP</a:t>
            </a:r>
          </a:p>
          <a:p>
            <a:r>
              <a:rPr lang="en-US" dirty="0" smtClean="0"/>
              <a:t>App Engine supports Java </a:t>
            </a:r>
            <a:r>
              <a:rPr lang="en-US" dirty="0" err="1" smtClean="0"/>
              <a:t>Servlet</a:t>
            </a:r>
            <a:r>
              <a:rPr lang="en-US" dirty="0" smtClean="0"/>
              <a:t> 2.5 specification</a:t>
            </a:r>
          </a:p>
          <a:p>
            <a:r>
              <a:rPr lang="en-US" dirty="0" smtClean="0"/>
              <a:t>If you are familiar with developing basic Java </a:t>
            </a:r>
            <a:r>
              <a:rPr lang="en-US" dirty="0" err="1" smtClean="0"/>
              <a:t>Servlet</a:t>
            </a:r>
            <a:r>
              <a:rPr lang="en-US" dirty="0" smtClean="0"/>
              <a:t> / JSP applications, you are all set.</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29</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Prerequisites</a:t>
            </a:r>
            <a:endParaRPr lang="en-IN" dirty="0"/>
          </a:p>
        </p:txBody>
      </p:sp>
      <p:sp>
        <p:nvSpPr>
          <p:cNvPr id="3" name="Content Placeholder 2"/>
          <p:cNvSpPr>
            <a:spLocks noGrp="1"/>
          </p:cNvSpPr>
          <p:nvPr>
            <p:ph sz="quarter" idx="1"/>
          </p:nvPr>
        </p:nvSpPr>
        <p:spPr>
          <a:xfrm>
            <a:off x="612648" y="1600200"/>
            <a:ext cx="8153400" cy="1600200"/>
          </a:xfrm>
        </p:spPr>
        <p:txBody>
          <a:bodyPr>
            <a:normAutofit/>
          </a:bodyPr>
          <a:lstStyle/>
          <a:p>
            <a:r>
              <a:rPr lang="en-US" dirty="0" smtClean="0"/>
              <a:t>A laptop and Internet connection</a:t>
            </a:r>
          </a:p>
          <a:p>
            <a:r>
              <a:rPr lang="en-US" dirty="0" smtClean="0"/>
              <a:t>Mobile Phone with a working phone number</a:t>
            </a:r>
          </a:p>
          <a:p>
            <a:r>
              <a:rPr lang="en-US" dirty="0" smtClean="0"/>
              <a:t>Basics of Java / JSP / </a:t>
            </a:r>
            <a:r>
              <a:rPr lang="en-US" dirty="0" err="1" smtClean="0"/>
              <a:t>Servlets</a:t>
            </a:r>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3</a:t>
            </a:fld>
            <a:endParaRPr lang="en-US" dirty="0"/>
          </a:p>
        </p:txBody>
      </p:sp>
      <p:pic>
        <p:nvPicPr>
          <p:cNvPr id="5" name="Picture 9"/>
          <p:cNvPicPr>
            <a:picLocks noChangeAspect="1" noChangeArrowheads="1"/>
          </p:cNvPicPr>
          <p:nvPr/>
        </p:nvPicPr>
        <p:blipFill>
          <a:blip r:embed="rId3" cstate="print"/>
          <a:srcRect/>
          <a:stretch>
            <a:fillRect/>
          </a:stretch>
        </p:blipFill>
        <p:spPr bwMode="auto">
          <a:xfrm>
            <a:off x="3352800" y="3200400"/>
            <a:ext cx="2226774" cy="2947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The Flow</a:t>
            </a:r>
            <a:endParaRPr lang="en-IN" dirty="0"/>
          </a:p>
        </p:txBody>
      </p:sp>
      <p:sp>
        <p:nvSpPr>
          <p:cNvPr id="3" name="Content Placeholder 2"/>
          <p:cNvSpPr>
            <a:spLocks noGrp="1"/>
          </p:cNvSpPr>
          <p:nvPr>
            <p:ph sz="quarter" idx="1"/>
          </p:nvPr>
        </p:nvSpPr>
        <p:spPr/>
        <p:txBody>
          <a:bodyPr/>
          <a:lstStyle/>
          <a:p>
            <a:r>
              <a:rPr lang="en-US" dirty="0" smtClean="0"/>
              <a:t>The flow is simple:</a:t>
            </a:r>
          </a:p>
          <a:p>
            <a:pPr lvl="1"/>
            <a:r>
              <a:rPr lang="en-US" dirty="0" smtClean="0"/>
              <a:t>Home page (index.html) that has a form that accepts a Seat Number of the student who took the exam</a:t>
            </a:r>
          </a:p>
          <a:p>
            <a:pPr lvl="1"/>
            <a:r>
              <a:rPr lang="en-US" dirty="0" smtClean="0"/>
              <a:t>This is submitted to a </a:t>
            </a:r>
            <a:r>
              <a:rPr lang="en-US" dirty="0" err="1" smtClean="0"/>
              <a:t>Servlet</a:t>
            </a:r>
            <a:r>
              <a:rPr lang="en-US" dirty="0" smtClean="0"/>
              <a:t>, which builds a dummy result</a:t>
            </a:r>
            <a:endParaRPr lang="en-IN" dirty="0" smtClean="0"/>
          </a:p>
          <a:p>
            <a:pPr lvl="1"/>
            <a:r>
              <a:rPr lang="en-US" dirty="0" smtClean="0"/>
              <a:t>The </a:t>
            </a:r>
            <a:r>
              <a:rPr lang="en-US" dirty="0" err="1" smtClean="0"/>
              <a:t>Servlet</a:t>
            </a:r>
            <a:r>
              <a:rPr lang="en-US" dirty="0" smtClean="0"/>
              <a:t> forwards control to a JSP page that will display the Exam result</a:t>
            </a:r>
          </a:p>
          <a:p>
            <a:pPr lvl="1"/>
            <a:r>
              <a:rPr lang="en-US" dirty="0" smtClean="0"/>
              <a:t>If there are any errors, an error JSP page that is configured will display the error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Visual Flow</a:t>
            </a:r>
            <a:endParaRPr lang="en-IN" dirty="0"/>
          </a:p>
        </p:txBody>
      </p:sp>
      <p:pic>
        <p:nvPicPr>
          <p:cNvPr id="4" name="Picture 3"/>
          <p:cNvPicPr/>
          <p:nvPr/>
        </p:nvPicPr>
        <p:blipFill>
          <a:blip r:embed="rId2" cstate="print"/>
          <a:srcRect/>
          <a:stretch>
            <a:fillRect/>
          </a:stretch>
        </p:blipFill>
        <p:spPr bwMode="auto">
          <a:xfrm>
            <a:off x="533400" y="2209800"/>
            <a:ext cx="3105150" cy="238242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810000"/>
            <a:ext cx="3267075" cy="2352675"/>
          </a:xfrm>
          <a:prstGeom prst="rect">
            <a:avLst/>
          </a:prstGeom>
          <a:noFill/>
          <a:ln w="9525">
            <a:noFill/>
            <a:miter lim="800000"/>
            <a:headEnd/>
            <a:tailEnd/>
          </a:ln>
        </p:spPr>
      </p:pic>
      <p:sp>
        <p:nvSpPr>
          <p:cNvPr id="6" name="Rectangle 5"/>
          <p:cNvSpPr/>
          <p:nvPr/>
        </p:nvSpPr>
        <p:spPr>
          <a:xfrm>
            <a:off x="5105400" y="1828800"/>
            <a:ext cx="2819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r>
              <a:rPr lang="en-US" dirty="0" err="1" smtClean="0"/>
              <a:t>Servlet</a:t>
            </a:r>
            <a:endParaRPr lang="en-IN" dirty="0"/>
          </a:p>
        </p:txBody>
      </p:sp>
      <p:cxnSp>
        <p:nvCxnSpPr>
          <p:cNvPr id="8" name="Straight Arrow Connector 7"/>
          <p:cNvCxnSpPr>
            <a:endCxn id="6" idx="1"/>
          </p:cNvCxnSpPr>
          <p:nvPr/>
        </p:nvCxnSpPr>
        <p:spPr>
          <a:xfrm flipV="1">
            <a:off x="3657600" y="2514600"/>
            <a:ext cx="14478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5" idx="0"/>
          </p:cNvCxnSpPr>
          <p:nvPr/>
        </p:nvCxnSpPr>
        <p:spPr>
          <a:xfrm rot="16200000" flipH="1">
            <a:off x="6550819" y="3164681"/>
            <a:ext cx="609600" cy="6810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0853" y="4572000"/>
            <a:ext cx="1197957" cy="369332"/>
          </a:xfrm>
          <a:prstGeom prst="rect">
            <a:avLst/>
          </a:prstGeom>
          <a:noFill/>
        </p:spPr>
        <p:txBody>
          <a:bodyPr wrap="none" rtlCol="0">
            <a:spAutoFit/>
          </a:bodyPr>
          <a:lstStyle/>
          <a:p>
            <a:r>
              <a:rPr lang="en-US" b="1" dirty="0" smtClean="0"/>
              <a:t>index.html</a:t>
            </a:r>
            <a:endParaRPr lang="en-IN" b="1" dirty="0"/>
          </a:p>
        </p:txBody>
      </p:sp>
      <p:sp>
        <p:nvSpPr>
          <p:cNvPr id="13" name="TextBox 12"/>
          <p:cNvSpPr txBox="1"/>
          <p:nvPr/>
        </p:nvSpPr>
        <p:spPr>
          <a:xfrm>
            <a:off x="6798954" y="6107668"/>
            <a:ext cx="1141659" cy="369332"/>
          </a:xfrm>
          <a:prstGeom prst="rect">
            <a:avLst/>
          </a:prstGeom>
          <a:noFill/>
        </p:spPr>
        <p:txBody>
          <a:bodyPr wrap="none" rtlCol="0">
            <a:spAutoFit/>
          </a:bodyPr>
          <a:lstStyle/>
          <a:p>
            <a:r>
              <a:rPr lang="en-US" b="1" dirty="0" smtClean="0"/>
              <a:t>results.jsp</a:t>
            </a:r>
            <a:endParaRPr lang="en-IN" b="1" dirty="0"/>
          </a:p>
        </p:txBody>
      </p:sp>
      <p:sp>
        <p:nvSpPr>
          <p:cNvPr id="14" name="TextBox 13"/>
          <p:cNvSpPr txBox="1"/>
          <p:nvPr/>
        </p:nvSpPr>
        <p:spPr>
          <a:xfrm>
            <a:off x="5398673" y="1447800"/>
            <a:ext cx="2526974" cy="369332"/>
          </a:xfrm>
          <a:prstGeom prst="rect">
            <a:avLst/>
          </a:prstGeom>
          <a:noFill/>
        </p:spPr>
        <p:txBody>
          <a:bodyPr wrap="none" rtlCol="0">
            <a:spAutoFit/>
          </a:bodyPr>
          <a:lstStyle/>
          <a:p>
            <a:r>
              <a:rPr lang="en-US" b="1" dirty="0" smtClean="0"/>
              <a:t>ExamResultsServlet.java</a:t>
            </a:r>
            <a:endParaRPr lang="en-IN"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Step by Step instructions to create the Exam Results Application and the Web Interface. It contains:</a:t>
            </a:r>
          </a:p>
          <a:p>
            <a:pPr lvl="1"/>
            <a:r>
              <a:rPr lang="en-US" dirty="0" smtClean="0"/>
              <a:t>Create a default Template for the Exam Results Application. Go to </a:t>
            </a:r>
            <a:r>
              <a:rPr lang="en-US" b="1" dirty="0" smtClean="0"/>
              <a:t>/hands-on-exercises/ExamResults-Step1.docx</a:t>
            </a:r>
          </a:p>
          <a:p>
            <a:pPr lvl="1"/>
            <a:r>
              <a:rPr lang="en-US" dirty="0" smtClean="0"/>
              <a:t>Build on that by developing the Web Interface. Go to </a:t>
            </a:r>
            <a:r>
              <a:rPr lang="en-US" b="1" dirty="0" smtClean="0"/>
              <a:t>/hands-on-exercises/ExamResults-Step2-WebInterface.docx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32</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33</a:t>
            </a:fld>
            <a:endParaRPr lang="en-US" dirty="0"/>
          </a:p>
        </p:txBody>
      </p:sp>
      <p:sp>
        <p:nvSpPr>
          <p:cNvPr id="6" name="TextBox 5"/>
          <p:cNvSpPr txBox="1"/>
          <p:nvPr/>
        </p:nvSpPr>
        <p:spPr>
          <a:xfrm>
            <a:off x="2024810" y="1600200"/>
            <a:ext cx="5046574" cy="769441"/>
          </a:xfrm>
          <a:prstGeom prst="rect">
            <a:avLst/>
          </a:prstGeom>
          <a:noFill/>
        </p:spPr>
        <p:txBody>
          <a:bodyPr wrap="none" rtlCol="0">
            <a:spAutoFit/>
          </a:bodyPr>
          <a:lstStyle/>
          <a:p>
            <a:pPr algn="ctr"/>
            <a:r>
              <a:rPr lang="en-US" sz="4400" dirty="0" smtClean="0"/>
              <a:t>Session 6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485344" y="2811959"/>
            <a:ext cx="4190699" cy="769441"/>
          </a:xfrm>
          <a:prstGeom prst="rect">
            <a:avLst/>
          </a:prstGeom>
          <a:noFill/>
        </p:spPr>
        <p:txBody>
          <a:bodyPr wrap="none" rtlCol="0">
            <a:spAutoFit/>
          </a:bodyPr>
          <a:lstStyle/>
          <a:p>
            <a:pPr algn="ctr"/>
            <a:r>
              <a:rPr lang="en-US" sz="4400" dirty="0" err="1" smtClean="0"/>
              <a:t>Datastore</a:t>
            </a:r>
            <a:r>
              <a:rPr lang="en-US" sz="4400" dirty="0" smtClean="0"/>
              <a:t> Service</a:t>
            </a:r>
            <a:endParaRPr lang="en-IN" sz="4400" dirty="0"/>
          </a:p>
        </p:txBody>
      </p:sp>
      <p:pic>
        <p:nvPicPr>
          <p:cNvPr id="39938" name="Picture 2" descr="http://www.hull.ac.uk/incofish/images/datastore.jpg"/>
          <p:cNvPicPr>
            <a:picLocks noChangeAspect="1" noChangeArrowheads="1"/>
          </p:cNvPicPr>
          <p:nvPr/>
        </p:nvPicPr>
        <p:blipFill>
          <a:blip r:embed="rId3" cstate="print"/>
          <a:srcRect/>
          <a:stretch>
            <a:fillRect/>
          </a:stretch>
        </p:blipFill>
        <p:spPr bwMode="auto">
          <a:xfrm>
            <a:off x="5943600" y="3733800"/>
            <a:ext cx="1504950" cy="2250647"/>
          </a:xfrm>
          <a:prstGeom prst="rect">
            <a:avLst/>
          </a:prstGeom>
          <a:noFill/>
        </p:spPr>
      </p:pic>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828800" y="4191000"/>
            <a:ext cx="2819400" cy="143789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App Engine provides a highly scalable option for persisting your data</a:t>
            </a:r>
          </a:p>
          <a:p>
            <a:r>
              <a:rPr lang="en-US" dirty="0" smtClean="0"/>
              <a:t>It is called the </a:t>
            </a:r>
            <a:r>
              <a:rPr lang="en-US" dirty="0" err="1" smtClean="0"/>
              <a:t>Datastore</a:t>
            </a:r>
            <a:r>
              <a:rPr lang="en-US" dirty="0" smtClean="0"/>
              <a:t>. </a:t>
            </a:r>
            <a:r>
              <a:rPr lang="en-IN" dirty="0" smtClean="0"/>
              <a:t>The </a:t>
            </a:r>
            <a:r>
              <a:rPr lang="en-IN" dirty="0" err="1" smtClean="0"/>
              <a:t>Datastore</a:t>
            </a:r>
            <a:r>
              <a:rPr lang="en-IN" dirty="0" smtClean="0"/>
              <a:t> API is used to persist and retrieve data.</a:t>
            </a:r>
          </a:p>
          <a:p>
            <a:r>
              <a:rPr lang="en-US" dirty="0" smtClean="0"/>
              <a:t>The </a:t>
            </a:r>
            <a:r>
              <a:rPr lang="en-US" dirty="0" err="1" smtClean="0"/>
              <a:t>Datastore</a:t>
            </a:r>
            <a:r>
              <a:rPr lang="en-US" dirty="0" smtClean="0"/>
              <a:t> API uses Google </a:t>
            </a:r>
            <a:r>
              <a:rPr lang="en-US" dirty="0" err="1" smtClean="0"/>
              <a:t>BigTable</a:t>
            </a:r>
            <a:r>
              <a:rPr lang="en-US" dirty="0" smtClean="0"/>
              <a:t>.</a:t>
            </a:r>
          </a:p>
          <a:p>
            <a:r>
              <a:rPr lang="en-IN" dirty="0" smtClean="0"/>
              <a:t>The </a:t>
            </a:r>
            <a:r>
              <a:rPr lang="en-IN" dirty="0" err="1" smtClean="0"/>
              <a:t>datastore</a:t>
            </a:r>
            <a:r>
              <a:rPr lang="en-IN" dirty="0" smtClean="0"/>
              <a:t> supports two standard Java interfaces: </a:t>
            </a:r>
            <a:r>
              <a:rPr lang="en-IN" u="sng" dirty="0" smtClean="0">
                <a:hlinkClick r:id="rId2"/>
              </a:rPr>
              <a:t>Java Data Objects</a:t>
            </a:r>
            <a:r>
              <a:rPr lang="en-IN" dirty="0" smtClean="0"/>
              <a:t> (JDO) 2.3 and </a:t>
            </a:r>
            <a:r>
              <a:rPr lang="en-IN" u="sng" dirty="0" smtClean="0">
                <a:hlinkClick r:id="rId3"/>
              </a:rPr>
              <a:t>Java Persistence API</a:t>
            </a:r>
            <a:r>
              <a:rPr lang="en-IN" dirty="0" smtClean="0"/>
              <a:t> (JPA) 1.0</a:t>
            </a:r>
          </a:p>
          <a:p>
            <a:r>
              <a:rPr lang="en-US" dirty="0" smtClean="0"/>
              <a:t>Various 3</a:t>
            </a:r>
            <a:r>
              <a:rPr lang="en-US" baseline="30000" dirty="0" smtClean="0"/>
              <a:t>rd</a:t>
            </a:r>
            <a:r>
              <a:rPr lang="en-US" dirty="0" smtClean="0"/>
              <a:t> party libraries also exist to make life easier. E.g. Objectify</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a:xfrm>
            <a:off x="612648" y="1600200"/>
            <a:ext cx="8153400" cy="990600"/>
          </a:xfrm>
        </p:spPr>
        <p:txBody>
          <a:bodyPr/>
          <a:lstStyle/>
          <a:p>
            <a:r>
              <a:rPr lang="en-US" dirty="0" smtClean="0"/>
              <a:t>We shall use JDO Annotations to setup an Entity class to be persistent ready</a:t>
            </a:r>
          </a:p>
          <a:p>
            <a:endParaRPr lang="en-IN" dirty="0"/>
          </a:p>
        </p:txBody>
      </p:sp>
      <p:sp>
        <p:nvSpPr>
          <p:cNvPr id="108545" name="Rectangle 1"/>
          <p:cNvSpPr>
            <a:spLocks noChangeArrowheads="1"/>
          </p:cNvSpPr>
          <p:nvPr/>
        </p:nvSpPr>
        <p:spPr bwMode="auto">
          <a:xfrm>
            <a:off x="1066800" y="2908281"/>
            <a:ext cx="7315200" cy="3046988"/>
          </a:xfrm>
          <a:prstGeom prst="rect">
            <a:avLst/>
          </a:prstGeom>
          <a:solidFill>
            <a:srgbClr val="EEECE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PersistenceCapable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sng" strike="noStrike" cap="none" normalizeH="0" baseline="0" dirty="0" err="1" smtClean="0">
                <a:ln>
                  <a:noFill/>
                </a:ln>
                <a:solidFill>
                  <a:srgbClr val="000000"/>
                </a:solidFill>
                <a:effectLst/>
                <a:latin typeface="Consolas" pitchFamily="49" charset="0"/>
                <a:ea typeface="Calibri" pitchFamily="34" charset="0"/>
                <a:cs typeface="Consolas" pitchFamily="49" charset="0"/>
              </a:rPr>
              <a:t>ExamResult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implements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Serializable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PrimaryKey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valueStrategy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IdGeneratorStrategy.</a:t>
            </a:r>
            <a:r>
              <a:rPr kumimoji="0" lang="en-US" sz="16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IDENTITY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Key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seatNumber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studentName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marks_Math</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fontScale="92500"/>
          </a:bodyPr>
          <a:lstStyle/>
          <a:p>
            <a:r>
              <a:rPr lang="en-US" dirty="0" smtClean="0"/>
              <a:t>Step by Step instructions to create the </a:t>
            </a:r>
            <a:r>
              <a:rPr lang="en-US" dirty="0" err="1" smtClean="0"/>
              <a:t>Datastore</a:t>
            </a:r>
            <a:r>
              <a:rPr lang="en-US" dirty="0" smtClean="0"/>
              <a:t> Layer for the application.</a:t>
            </a:r>
          </a:p>
          <a:p>
            <a:r>
              <a:rPr lang="en-US" dirty="0" smtClean="0"/>
              <a:t>We will build a </a:t>
            </a:r>
            <a:r>
              <a:rPr lang="en-US" dirty="0" err="1" smtClean="0"/>
              <a:t>persistable</a:t>
            </a:r>
            <a:r>
              <a:rPr lang="en-US" dirty="0" smtClean="0"/>
              <a:t> Entity named </a:t>
            </a:r>
            <a:r>
              <a:rPr lang="en-US" dirty="0" err="1" smtClean="0"/>
              <a:t>ExamResult</a:t>
            </a:r>
            <a:r>
              <a:rPr lang="en-US" dirty="0" smtClean="0"/>
              <a:t> and use the JDO API to write and search for the records. It will our Data </a:t>
            </a:r>
            <a:r>
              <a:rPr lang="en-US" smtClean="0"/>
              <a:t>Access Object (DAO).</a:t>
            </a:r>
            <a:endParaRPr lang="en-US" dirty="0" smtClean="0"/>
          </a:p>
          <a:p>
            <a:r>
              <a:rPr lang="en-US" dirty="0" smtClean="0"/>
              <a:t>Additionally, we will integrate it with the </a:t>
            </a:r>
            <a:r>
              <a:rPr lang="en-US" dirty="0" err="1" smtClean="0"/>
              <a:t>ExamResultsServlet</a:t>
            </a:r>
            <a:r>
              <a:rPr lang="en-US" dirty="0" smtClean="0"/>
              <a:t> code so that actual data is returned.</a:t>
            </a:r>
          </a:p>
          <a:p>
            <a:r>
              <a:rPr lang="en-US" dirty="0" smtClean="0"/>
              <a:t>Go to </a:t>
            </a:r>
            <a:r>
              <a:rPr lang="en-US" b="1" dirty="0" smtClean="0"/>
              <a:t>/hands-on-exercises/ ExamResults-Step3-Datastore.docx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37</a:t>
            </a:fld>
            <a:endParaRPr lang="en-US" dirty="0"/>
          </a:p>
        </p:txBody>
      </p:sp>
      <p:sp>
        <p:nvSpPr>
          <p:cNvPr id="6" name="TextBox 5"/>
          <p:cNvSpPr txBox="1"/>
          <p:nvPr/>
        </p:nvSpPr>
        <p:spPr>
          <a:xfrm>
            <a:off x="2024810" y="1600200"/>
            <a:ext cx="5046574" cy="769441"/>
          </a:xfrm>
          <a:prstGeom prst="rect">
            <a:avLst/>
          </a:prstGeom>
          <a:noFill/>
        </p:spPr>
        <p:txBody>
          <a:bodyPr wrap="none" rtlCol="0">
            <a:spAutoFit/>
          </a:bodyPr>
          <a:lstStyle/>
          <a:p>
            <a:pPr algn="ctr"/>
            <a:r>
              <a:rPr lang="en-US" sz="4400" dirty="0" smtClean="0"/>
              <a:t>Session 7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34187" y="2811959"/>
            <a:ext cx="3293017" cy="769441"/>
          </a:xfrm>
          <a:prstGeom prst="rect">
            <a:avLst/>
          </a:prstGeom>
          <a:noFill/>
        </p:spPr>
        <p:txBody>
          <a:bodyPr wrap="none" rtlCol="0">
            <a:spAutoFit/>
          </a:bodyPr>
          <a:lstStyle/>
          <a:p>
            <a:pPr algn="ctr"/>
            <a:r>
              <a:rPr lang="en-US" sz="4400" dirty="0" smtClean="0"/>
              <a:t>XMPP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304800" y="3962400"/>
            <a:ext cx="2819400" cy="1437894"/>
          </a:xfrm>
          <a:prstGeom prst="rect">
            <a:avLst/>
          </a:prstGeom>
          <a:noFill/>
        </p:spPr>
      </p:pic>
      <p:pic>
        <p:nvPicPr>
          <p:cNvPr id="9" name="Picture 6" descr="http://androinica.com/wp-content/uploads/2010/03/Google-Talk.png"/>
          <p:cNvPicPr>
            <a:picLocks noChangeAspect="1" noChangeArrowheads="1"/>
          </p:cNvPicPr>
          <p:nvPr/>
        </p:nvPicPr>
        <p:blipFill>
          <a:blip r:embed="rId4" cstate="print"/>
          <a:srcRect/>
          <a:stretch>
            <a:fillRect/>
          </a:stretch>
        </p:blipFill>
        <p:spPr bwMode="auto">
          <a:xfrm>
            <a:off x="3429000" y="4038600"/>
            <a:ext cx="1333500" cy="1333500"/>
          </a:xfrm>
          <a:prstGeom prst="rect">
            <a:avLst/>
          </a:prstGeom>
          <a:noFill/>
        </p:spPr>
      </p:pic>
      <p:pic>
        <p:nvPicPr>
          <p:cNvPr id="10" name="Picture 9"/>
          <p:cNvPicPr/>
          <p:nvPr/>
        </p:nvPicPr>
        <p:blipFill>
          <a:blip r:embed="rId5" cstate="print"/>
          <a:srcRect/>
          <a:stretch>
            <a:fillRect/>
          </a:stretch>
        </p:blipFill>
        <p:spPr bwMode="auto">
          <a:xfrm>
            <a:off x="4876800" y="3505200"/>
            <a:ext cx="409098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App Engine – XMPP Service</a:t>
            </a:r>
            <a:endParaRPr lang="en-IN" dirty="0"/>
          </a:p>
        </p:txBody>
      </p:sp>
      <p:sp>
        <p:nvSpPr>
          <p:cNvPr id="3" name="Content Placeholder 2"/>
          <p:cNvSpPr>
            <a:spLocks noGrp="1"/>
          </p:cNvSpPr>
          <p:nvPr>
            <p:ph sz="quarter" idx="1"/>
          </p:nvPr>
        </p:nvSpPr>
        <p:spPr/>
        <p:txBody>
          <a:bodyPr/>
          <a:lstStyle/>
          <a:p>
            <a:r>
              <a:rPr lang="en-US" dirty="0" smtClean="0"/>
              <a:t>Instant Messages or Chat.</a:t>
            </a:r>
          </a:p>
          <a:p>
            <a:r>
              <a:rPr lang="en-US" dirty="0" smtClean="0"/>
              <a:t>App Engine Application can talk to any XMPP-compatible Chat Service such as Google Talk or Jabber.</a:t>
            </a:r>
          </a:p>
          <a:p>
            <a:r>
              <a:rPr lang="en-US" dirty="0" smtClean="0"/>
              <a:t>Useful for creating interactive Chat based applications that a user can add to Google Talk and communicate via a subset of commands.</a:t>
            </a:r>
          </a:p>
          <a:p>
            <a:r>
              <a:rPr lang="en-US" dirty="0" smtClean="0"/>
              <a:t>For e.g. A Weather XMPP </a:t>
            </a:r>
            <a:r>
              <a:rPr lang="en-US" dirty="0" err="1" smtClean="0"/>
              <a:t>Bot</a:t>
            </a:r>
            <a:r>
              <a:rPr lang="en-US" dirty="0" smtClean="0"/>
              <a:t> which when provided a city name, gives its current weather conditions.</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XMPP Service</a:t>
            </a:r>
            <a:endParaRPr lang="en-IN" dirty="0"/>
          </a:p>
        </p:txBody>
      </p:sp>
      <p:sp>
        <p:nvSpPr>
          <p:cNvPr id="3" name="Content Placeholder 2"/>
          <p:cNvSpPr>
            <a:spLocks noGrp="1"/>
          </p:cNvSpPr>
          <p:nvPr>
            <p:ph sz="quarter" idx="1"/>
          </p:nvPr>
        </p:nvSpPr>
        <p:spPr/>
        <p:txBody>
          <a:bodyPr/>
          <a:lstStyle/>
          <a:p>
            <a:r>
              <a:rPr lang="en-US" dirty="0" smtClean="0"/>
              <a:t>XMPP Service support includes</a:t>
            </a:r>
          </a:p>
          <a:p>
            <a:pPr lvl="1"/>
            <a:r>
              <a:rPr lang="en-US" dirty="0" smtClean="0"/>
              <a:t>Sending XMPP Messages</a:t>
            </a:r>
          </a:p>
          <a:p>
            <a:pPr lvl="1"/>
            <a:r>
              <a:rPr lang="en-US" dirty="0" smtClean="0"/>
              <a:t>Receiving XMPP Messages</a:t>
            </a:r>
          </a:p>
          <a:p>
            <a:pPr lvl="1"/>
            <a:r>
              <a:rPr lang="en-US" dirty="0" smtClean="0"/>
              <a:t>Sending Invitations</a:t>
            </a:r>
          </a:p>
          <a:p>
            <a:pPr lvl="1"/>
            <a:r>
              <a:rPr lang="en-US" dirty="0" smtClean="0"/>
              <a:t>Managing Presence</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39</a:t>
            </a:fld>
            <a:endParaRPr lang="en-US" dirty="0"/>
          </a:p>
        </p:txBody>
      </p:sp>
      <p:sp>
        <p:nvSpPr>
          <p:cNvPr id="6" name="Rectangle 5"/>
          <p:cNvSpPr/>
          <p:nvPr/>
        </p:nvSpPr>
        <p:spPr>
          <a:xfrm>
            <a:off x="838200" y="4763869"/>
            <a:ext cx="7315200" cy="400110"/>
          </a:xfrm>
          <a:prstGeom prst="rect">
            <a:avLst/>
          </a:prstGeom>
        </p:spPr>
        <p:txBody>
          <a:bodyPr wrap="square">
            <a:spAutoFit/>
          </a:bodyPr>
          <a:lstStyle/>
          <a:p>
            <a:pPr algn="ctr"/>
            <a:r>
              <a:rPr lang="en-IN" sz="2000" b="1" dirty="0" smtClean="0">
                <a:hlinkClick r:id="rId2"/>
              </a:rPr>
              <a:t>https://developers.google.com/appengine/docs/java/xmpp/</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Requirements</a:t>
            </a:r>
            <a:endParaRPr lang="en-US" dirty="0"/>
          </a:p>
        </p:txBody>
      </p:sp>
      <p:sp>
        <p:nvSpPr>
          <p:cNvPr id="5" name="Content Placeholder 4"/>
          <p:cNvSpPr>
            <a:spLocks noGrp="1"/>
          </p:cNvSpPr>
          <p:nvPr>
            <p:ph sz="quarter" idx="1"/>
          </p:nvPr>
        </p:nvSpPr>
        <p:spPr/>
        <p:txBody>
          <a:bodyPr/>
          <a:lstStyle/>
          <a:p>
            <a:r>
              <a:rPr lang="en-US" dirty="0" smtClean="0"/>
              <a:t>Basic working knowledge of HTML, JavaScript and CSS</a:t>
            </a:r>
          </a:p>
          <a:p>
            <a:r>
              <a:rPr lang="en-US" dirty="0" smtClean="0"/>
              <a:t>Use a Text Editor or any other IDE of  your preference to write all code samples</a:t>
            </a:r>
          </a:p>
          <a:p>
            <a:r>
              <a:rPr lang="en-US" dirty="0" smtClean="0"/>
              <a:t>We shall run all examples on various browsers</a:t>
            </a:r>
          </a:p>
        </p:txBody>
      </p:sp>
      <p:sp>
        <p:nvSpPr>
          <p:cNvPr id="4" name="Slide Number Placeholder 3"/>
          <p:cNvSpPr>
            <a:spLocks noGrp="1"/>
          </p:cNvSpPr>
          <p:nvPr>
            <p:ph type="sldNum" sz="quarter" idx="12"/>
          </p:nvPr>
        </p:nvSpPr>
        <p:spPr/>
        <p:txBody>
          <a:bodyPr>
            <a:normAutofit fontScale="85000" lnSpcReduction="20000"/>
          </a:bodyPr>
          <a:lstStyle/>
          <a:p>
            <a:fld id="{F2BF1754-4D2F-46D8-A35A-EF7FA01DA8F5}" type="slidenum">
              <a:rPr lang="en-US" smtClean="0"/>
              <a:pPr/>
              <a:t>4</a:t>
            </a:fld>
            <a:endParaRPr lang="en-US" dirty="0"/>
          </a:p>
        </p:txBody>
      </p:sp>
      <p:sp>
        <p:nvSpPr>
          <p:cNvPr id="8194" name="AutoShape 2"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data:image/jpg;base64,/9j/4AAQSkZJRgABAQAAAQABAAD/2wCEAAkGBhQSERUUExQVFRQUFxgXFBcWFxgXGBwUFxUYFxQYGBYXHCYeGB0kGRQVHy8gIycpLCwsGB4xNTAqNSYrLCkBCQoKDgwOGg8PGiwkHyUsKSwsLSwsLCwsLCwsKSwsKSkpKSwsLCwpLCwpLCwsLCwsLCksLCwsLCksKSwsLCwpKf/AABEIAQIAwwMBIgACEQEDEQH/xAAcAAABBAMBAAAAAAAAAAAAAAAFAAIEBgEDBwj/xABMEAACAQIDBAYFCAgFAgQHAAABAgMAEQQSIQUGMUETIlFhcYEHMkKRoRQjM1KSscHRFmJygqLS4fAVU3ODsiVDJKPC8Rc0NVRjs9P/xAAZAQACAwEAAAAAAAAAAAAAAAABAwACBAX/xAAsEQACAgEDAwQBAwUBAAAAAAAAAQIDERIhMQQUURMiMkFxYZGhM4Gx0fBS/9oADAMBAAIRAxEAPwDsUdDsTvLHG7Kyv1DYkKSOXCw76Ix1VNsi80g7/wAq5d9jgsobVFSe4YbfCIey/wBmmJvtESQEk6vHq6e++tA1TSsxpa9uZv51kXVTNaoiG5N94ltdJteHUv8AjWRvrEVzZJrD9Sx429Um9BMx0A5/376TUe7mW7eAbXfWI3+bm0/UH50v00j/AMub7I/moCeHwrKg0O8sJ28A6d84/wDKm429Uffmpjb7xj/sz/YX+agxJ7qy6X/9qPdzB28AwN+I/wDJn+ynZ+3SXfmK9jHMNbaqLX8c1AsvIVGxcVgpPJhy99Du7A9vWWr9MEvYRSnnoE+7Nenfpan+VL7l/moHFHYX51sZCaK6ux/YH08A7+kyf5cnuX+asfpSn1JPcv8ANQK2gpLeo+qs8kXTwDo3oT6knuX+asfpSn1JPcv81BCCOytJiYnivuP51O7s8k7eBY/0nT6j/wAP5079JE+o/wDD+dVlom7R9k/zU6ND3VO6t8h7eBY/0lT6knuX+anjeFPqv7l/Oq+qkU1r8qj6qwHbwLEd4U+q/uX86k4LaiyNYAjS+tuRtyPfVViPbRjYL3k/dP3ir1dTZKaTKTojGLaD96VKlXVMRBjqt7TPz0nj+FWWOq/tMfOv4/hXO6pe1DqOSHlvWBHa9PUU41zDchix04pTkWn5aKLEZoqWS3GsNPmJVNbaM3sg9n6zdw4cyOFbFwovc625n8uVXjU2BywMja/qi/fyp3RnmbeFa8Vj0QHW9DJttj2RfwFFuMduQpNhCWEA8z5k/Co+Jw0ZUkqCLE8O7vqAca54LbxP5Vpnaa3EW0+/41X1X9FtATjw6kC6Ad1bEhQHQEd6sw+F6gLC59rlWxUkHP3/APvQ9SQXFBOPW9na/fY/hW9cw+q3hofjQTppL8AfMj86wcZrqCD7/iKjs8oGkNtiV4HQ8r6fHgayAKCri76GtkcxXh7vwqqmHSFSKyF1rRh8WracG5ipCG5qyeSuDNOI0pvOnA1bJMCVKJ7BS0h/ZP3ih6tRHYh+d/dP3imUf1F+RdvxYdpVmlXbOYQUFAtpD51/H8KPpQLHj51/H8BWDqvihtHJFUU9RWDWRXN+zcYFaZAXbIuij6Rhx14Ip7SDcnkD2nTetZwS/NKTxIzG31m6x++nVRTeWGTwYkZY15AAaAcKr+K20ZCQnDn/AFrO2cWZWMa6249/j3VIwGxrePZy/rS7LHJ/oWjFLdgw4Jn46+FTsLsuxuewAd1EMbNDh06SeRYk7W4kjkq8WPcAapm1fTNh4yRh4jIR7Uhyr45FuT5lTVYU2T+KC7Ei4rs/uredlg26t/70+Ncik9K2MmNo3SMX5LHGoubas+YgfvVWdp7y4iZs8s7O3IXNx4W4Vqj0M3y8Cnej0SmzR2aUpNnAcBXn6PezFx3eLETI7at1uI7q3Q+lXaScMUzftpG3/JTR7Cx8NFH1CR3DEYfTzqI0d9a5lgvTdihYTQwSjnZTGx81Nh9mrnsL0k4LFlU1w0h0CSWyk8gsg0+1as9nSWw3a/YbC+EtibiUUHvpkU5FPx+HbOQBax5/eaZcAetc/wB8qQh5nFmxEi+sOznbW3uvVhhbMqsPaAPvANAierdjpqxt2Af1o1goiI0B5KPuq6AzdanAUwJatgWgwCC0U2KPnD4H7xUBBrRLZI658D94p/T/ANRCbn7WF6VKlXbwc0iJQPaH0reP4UcSge0PpX8fwFYep+KGU8kbJWxVpUq5+DajNqHzY3oY8jMAWciO/tBiWCjvANrdi0QatOKwqyKVdQyniCLimReAsApbPmB14kacanbW3ljwWFfEvZrWWNfrysDlXuGhJPIA0Jxm6kqPnw8uo0CSknTsz6n3gnvqg+kyfEZYYp0yAZ3SzAhmJUEm3YNBw41amnM0nwCyft2Kpt/b8+MlaWZyxY+AA+qo4Ko7B8TQ5Uvpe1bC/VA7G4eI/pRnZu42LxHWjhbL2nqj7TWB8r12VhLHBh5FuxgQ7Toq55TEyxaj18y3yqdWbIHAC663ANCpWbq9INMpyCwHVzMOI7GzcddKurejB0QGXEYeAr1jdizaC54kDyFQNpywyxxoi3WJfXihyFmPrvIzFnYk66mw5AVXWvyHSyv4aBgBIwPR3tcg5TxuB2+qeHC1DH4ns1/pRqCBZSFVj2AW5dgudbmpK7kSMTYkARySAshsRGLlbqT1iOXdUU4p77AcZNbFatTkJvpxqZPseRQTlJVct2APt3yXB11yn3VFCceVuNOzkS00dG3H3zaSI4acs5jUGE8WK3AKEnkLggngL9gqywbcjVsi/OSsbZYs0hAHgNfHQVz30cbJTEY0JJcp0bkgHLe1hYka21ruGz9mRQrliRUH6ot7zxPnXH6muCsOjRZJwRC2TsyRjmmUIoN1jvdieRkI0H7AuO0nhRw1gNWazNL6H7jacopKKeBVcBHqRRDZI658D94ocoojsk9c+B+8U6he9CbfiwtSpUq7BzyIlBcePnW8fwFGkoNjvpG8fwFYup4QyjkikU4VkDWshawJG0QFZC1sEVOyU1RBk1rF21zL0x7LeZ8IkalmYyqB32QgXOgJsa6kFqi+kjHvDJgnSES2mNhmylpCto1uNebNzGmtaq1pksCpbrcBbn7DwmFQGSOWebPaR+gkMcWUXYhinAai4BJI4AVbJd58OQWX5S8aevkwsjDhfKCVBGhB86E7W3vxKgL8gmhUG72Uy3HMrJBIhXnrrfnQb/4lxJKJBBOQFyus0shVrG6OB0RyuBcA34E8aZPW3wBJY5D8e04pUzNsqcwvezdFExy8iyE5jft4DlWzae3cWsSnD4Fuicet0kQlycujjBdeHaG8BVfn9KcbgkJKl/ZXESn/AJQaDwNC4PSBHGXIwysHt1M0lgRzOdLEkk6qB51XNnCj/IcR5bJm9ewMbiI0YYZ7rr15YjlDcSYkjRb8Lk3tagkO42MRyHmw6aH15hlOmo07QeI0qU2+0rqQMBE/E3MU5AHHgHsfHShQ9I2LiuIhDEG1ypBEFB4AqCCQdOZqy9aSxhFH6a3yyfhtiY8Ewq8LrJYMobpEIU3W9lNrHUUzF7gjopJZ5ocO665Q2cFrm4KjUcDwv4ULn362jP1flM2vrCNit+3RLWFuQsKzsnc4zxmVpRpyAudeZJ77+6r+6G8pJfhAWJ7JNhj0azxYfGICRK8zPCpUmygZCH6wBsbnS3KuzZK5Ruju8MPtPDKozZoXcltSDZhcaacvfXWrVi6mSlLK8GiqLUcMS1m9ZRKRrONMrTwtNSn276BDNENkjrHw/EUNojskdc+H4im0/NCrfiwtSpUq6xgIiUHxo+cbxowlCsX9I3j+FY+o4RenkjqKeErIFZItWSKNZmsGsgU4L7qcQbfv76pu8jfKMTgECsAMR0mtrFFjL8L6cOBq5Fbgjt0qrbA2aIyFseoCykm+rs+bXw1/eNGU9DTIo6jG+cLvAUjJBcgG3Zf+tV6P0b4WKEPjZcpPEvIEH8XE+FdBmBt1QL26t72vyvbW1+yqtFuIhlaeeRp5nRlcsFyjNb6NbHo8vAWNLhNecBkvrBz/AG/u5s0C+Ex1nHEHOyfaVOr461u9H4xE5aInMkXXJvckNcKub6twW0qw7N3XXDPIFS6yXXMWFrnTRRcniRyAudKtO6+7iYSLInPiTYnibAkAXtemTvi4uPJWMGnk5xvzLiomGEzjo8QVZeTAcDGX+rcZq1bIwGy8Kqtimee9xeOJmhzDjZzbPa3K40q/75bAjxGXOt7dmhF+OU9ta8RufE2GSGMLlU3QSFiNTduBHM3tyvpUjdHSo8fjYkq5N5AMuL2dImSAiN3uFVomizDgQCRlJ4jjyqPsnZLYdJ0I6r2MR4nq6lT7jRXaW6Yk6OOQRERghVQNYA8fWYm5tfMdb0WXdsrAyB3b2kzkErYermtc8+OutKlLZ4f7/wCxsVjkByY1cNNFi2sFTDKgOpJZ2vZVHrHlbTjrYC9XHYm1RiIhIOflfQEGx4aEaVTcXjYwsSMpzPG8KNYEKwZTr3EWFxw1qxbk4Ux4YA8c1jftVVDfxXpb4T+y5YkNZatYOvjW21AhhBT2pKKdlqNAGKvOiGyB1/3fxFRFFEdmpZvKmUr3oVa/awjSpUq6+DAQ0oXjPpG8aKx0Kxf0jeNY7+EWp5NamtgpiLanXrOkazGa5pwbSm6Uy/IUyKIPAoNBMRiWitYWkYeIdbfAiiBmYsUWwIsS1swAPK2nW566eNC8d0MLZpJcsttWLDPbS5CAWI0Hs2pd3BeHIWNNK0I3f3kXGRu6EXjkaNrcDlPVcdzLY0VV7jvrNxsy4z5Mt72F+37/AAreiACtbCqtNjp5cW95hDBBcJH1R0hA6xdmGgBYWt40Us/YA3tvFRgAZhnJ0APLnfsrcsfZw51xvaG8Uq4hZM9482UqRcG2htpfXje+mldX3ZxLTYZHYFcw0B42vbWpKuUcN/ZdNNbEwIB2d9acdjAim5/vsrbiXyKW7Kqu0MYWAJ5njQyFIG4rB9K8LHREnLN+yELn/hV92RBliQHjlBb9pus3xJqlwyZgByLqvkzqjfAsKv4q+cojRm9OBrXTqgDbanBaZTw1QGR4PKiOz+PlQ4aa0Q2c2vlTqfmhNvxYRrFKlXUyYCJHQrGD5xvGisdCMZ9I3jWS/hDKeRCkawDSNZ0ahpJqJtHaaQKzveyi5sL2HfyHnW7EYkJYEgFza50t33+A77VnGRjoiFsQbEd+vbzq0XsEqu9u2sTBAZYyiiV1TNqejDWUHtPK+g9Y24Xrjm2GkJZpJC2Y9a3VB8eZ866vv7A8mBYx5iYiXZRzUlSTbtUoD4Zq5bi9lxNZ1zFXsR1rkXFPqksJlZJvZFq9De11E0sHDPGrDvdCcx8w/wDCK6picQsSNI5sqC7Hhw8a8/bsz/JsdHroTluOIzWysO8Gxqz72bdlnxDiV8sEBASNTYM54ae0xNzc6KB4Um+rXZlfaLVy9u4V296TGZsidROJHO3LM3Ltt+dU+HbLFiT1hq7dmlzw72A8hULFoojDuwzMTZByHJj3WOnadTUBdogZgFvcW4nst/fiabDp4pbAlbgM7Xxl+xhlUnhY6cQOfte+pe6e/EuCcC5aI8U4g38fVP5VUlntxudNP60kktw1HMcu8GnegnHSxXrPOUehX2zHioQ8JBB9YXFxpwNAdoxkW8z7q5TsXeCbDPnja3cdQR2MPxrp+z9tJjMP0qnrqFWRBxDs1zp2GubdRKp5e6NldkZ8G7YGyZndCCBCrKZO0spDADzA99Xm1qHbs4bLh1uNWJY+Zt9wooy1T6C3uYFPFYUVtWOhkhhTW4UxUp4FTJUxmojs4a+VQFj7an7OOvl+NaKPkhNvxCFKs0q6hiIcdCcX9I3jRaOhGM+kbxrHfwi9PJrBrMjWF+PZ4k2A95FRsXjkgUvIbWFwB6x7Ao51W8DtfEbRkMkNoYcOxChhfpJrEG57EB+0R2Vmim9ka/1D+2MKnQkSWYMQH4i/dpqB3d57aZFMrABbaDQC2g8PKp08QcFGF+fwvVQ21sGQFZYT89E9wL2V4zYMp7L5V15ZQeVCazLCYY8Ezb+kbWNri3neuM7WUwvpot9V5BjzH6rW8jcV17a+LEmHV7EXOoIsQw4gjlYgiqhjt2vlQfKBmCmwOgI+rftPG/IgUaJ6ZYkSccrKOd4qfrqVOoII7je/30b2/OGytmzgqhFhxlCgTX782lV/E4NkkCE8bEEDWx7uRGtx2giug7mbuSojSSxgxEs8anruG0A0GgNgO29hW+zEUpeDPBuTaAOxtzpsW3SOCF424sRy04CrBidzOhjJWAknRb3LEnuWun7Gij6JTGQwPEjTXnccjflRLoxWCXUSb8I0KtJHnSfdfFXJMMlhoBbl561Fx2wJlteIrfhbgfMc69IOgI0/sUM2tsxJI2VlGWxvp/ZpserZR0I83MhU2Isan7J2o0D9IhIbQaG1x2G3EVaNtbL6hDgADVTYDnwtx86k7lbnw4mXrKSosePIcTpyJsPOtPrxnHdC1VKMtmFdg+k/EhFiXDdK/Ijj7lHDyq/bInxDqHxACMR6i6+bHt7hwqXgdlxQJaKNEH6otrwrZasF2nhI0Rb+zaoraK1xjStoNILiSthNYWnVADhUzZvE+H41ADG5HhbXnreiGzhr5Voo+SE2cMIWrFKlXVMRESqNtzeRnxkmFw1w6azzWBEa2BsAdC5uALg/Crytc53inTDSYgLpJPMWJ5mwA1PYBYDxrJc0lljKFmRXN7NoiCGVlJLaszsczFmOVASeJ1PcLaWq97tYdIMFAq8OiQ37WZQzE95Zia4rvRjzMUw66tJKt+0m2VPi5Ndj2flOEREa4itESO2O6a+OUHzpEfZXq+2bH7pY8Gna+3BDionbMIirxEgDLd7EZj7JBjFu3N40WmGaxFiOPiKG4nCLIhVwGVhYjuoJu/i3wk/ySUkxPrhpDwvziJPA21HgaS3rRfTgm7xTRgosgKiVrZ+WY9vZr/yNANq7cGEBC2Vhpc6nyHbVs3k2dHNh3SU5UIJLn2GGqsL8TflXE9pSvMoYtmKXUnU3ym2a3gRVoV+o8tg1YWEE92NnJisTJiZRmSGxysdHla+QMfqgI7t3LRjFbelIb557kMUCkogAv6qA2AGn9armxdqhcLPh1sJHdZEPDNlVlZB3lToOetCMTtGVyON9QNORHC3nWycHN4+kJi1FNl43D2/MYyEeNSSMwkYKGcXtlYkXYoVv+zRDbW8+0I7hoZMl+KE5ffbUedclxUpsFJvluT+0bX9wVR5UsPtCRPUkdf2WI+40JdFGUtW34KrqcbHTcN6R8Qq2MEgta546eAtb3UpvShKQQsRzHhmk110GmUfCud/49Pzldv2jm+BrK7fnHquF71VFP2lW9BdDHwv3Ye5DzSTTtZxa54cL+Z8R767FuXuyMJD1rGV7FyOVuCjuFcB2ROzYqEszMelj1JJ9te2vTeajOOjCJCevcxK/KtamsE61kCsM3mRoSNyCtl+yo+atkb+6qBJC09WrVWVNQBsYa1N2cdT4UPMtTNknrHw/Km0P3oVYvaFKVKlXVyYiItcS9Ie1MuMmXNc5yANNLgXrtqV569ICAY/FEjXpJGB8MoH30iyKklkZQ8NgXdJDLtTDWsT0gfrcOpduX7Iq57Pw8zR5xw6/zsYZWV1ka17HrAg2NwQMoqn+jhf+qwd2f/8AS5q77u7f6I43BliJEZ3gOg0c2bjxysQ1uYJ7KF0cvH6GiuX3+pP2BtxpW6J3VZVGqlT1xyZDmsR4cK27xYhFjPSkHmoGjZvZK8ba86ruA25DM3RYnLDODfksea3rRMT82xIvlBGp0vwrTvTs/gWktYWuV1IPPOxIHiBrWHRieODTnKAu929M2KyJ0jZAB82BY5h7RN7NcWN9PDmQEaSIpUsFDcbmwv8AifC9FJ9twQraIB2txGtz2sx/Cq1NiXma5JY8uweA4CujVFtYxhGWySi+dwpg9kB3VY5FZ7M5yk9VUUuxLMABYKaGybTPs6frHVj58vKp2zJxFBiWB1ZBCpHMyMM9u7o1kHnQOtEY+TPKWODNOApoFOtTBOR4WllptKoQm7HNp4iOUiH3MD+FemIsRm1sR3EV5p2L/wDMQ2/zE/5ivTSdtYup5Rro4ZpNy1bb0zojfz404NXOa3NmUPI8qePfWAPGtqJ3VUjFa/nWyM9xrIFOD9tQqaylT9lr1j4fiKi3qZs31vL8qZUkppirPiwjSpUq6hiIq1599II/6hih/qfFxXoJa8++kD/6liP1jIvuN/vFLkXp5YF3AlC7VgvoCxXzeJlHxIqR6Q5Gw21JHTQugI0vow1494oFs7FGHEpIOKZZB3mNle3mEI86t3piiU4qCUerJCbHtsbr8HFWaWtZ+0xm6jt5KXisaJbZgPI6d9hTMNjUikDhA4AtlYqRft6ysB7vdUFrUbwW7oSPp8VdI/YT237NPZHxPhrTHpgv+/gmpy4BE5Lsz2CqTy4a8hc3NMEtlIGl+J527PDt7a243E5zpog9Vez+taIxz7Pv5UxcCXzsXv0V4GQyPMMM+IjQ5CoKgBnUkuc+hsFy/v1fMX6L8NjEWV8M+FlcZmVSAVJ4ggdU+6qfgN3HwuAwuMhVziSxbo8kkiOjg6si8MqnMDp2a6VMxuyWwwnQfKekVITs5lE92lKjpW6vVVywFw9rAWtYVlk25Zi8DVjGGiLtT0G4hSehlVxyDgqe7UAg/CqttL0d4+D18M5HalnH8Ovwq2bLwkgYxTidZExMzyH5/KMN8naxDKbEdJlsBcmpu4RlMuGDCeH5txKX6dxO+trgrkiyW4k63FiaZrnFNvDKaIvg5Y+zZQbGKQEcijflWyHY07+rBK3hG5/Cuo7TxOIy4lnOJ+XrKwgVRNkXD6AGLIOj+jL6trfvtUfO4xavmxR2cJsoYtiD1Wguwy+uV6W2pHG9M9R44KaBno+9Fc4mjxGKQxrGwZIz65YeqWHsgHW3HSuxLhtDxriMq4pI2eGXEM0UMfTws8+vSIekZSToyMYzYcLdgIozioWTF4SIYrFos8Raa003UZox0Q42HWHA+dZLIyk85Rog1FYSOpthSKRgtXHNmbVkZhH0uMBfFujTdLMYzhToqAAk59QVaw8eNWHcTpZpnSXEyOMGWRLPMOmBkZhLJmazAXyge+4tSZ0NLLYyNmdjo3QaUuhNcq3oxmLGNxbYTESOsCKXw/SSWKspWbowDoUIU9WxFxbsrTFtKZcQ6yYmcD5PCYlMmKMjyvhuMYS6m8ts2YacrWods2s5J6u519Y6csdcZXbco2cJDjcQZy0AcrLiLKpa0isX0Eli11U2sl7Cpe0NuzhHdcdJ0EUkowvSdNH8piyqQOmjAJdWJClvW77UO2l5J6h1vLUjZy9Y+H40M2XiC8ETsrqWjRir6uCVBIY2Fz26CiuA9Y+FLr+aRJ/En0qVKumYyMteet/XHy7EN9TFOp/Zb+zXoUV593zhvtDHof8AuOzKT9ZTe3uvVJF6eSkbQGUqw4qT99x+NGtpbXXFYPBxE/OYd3QljlHQsF6Nix0AFgp8KgS2MeZtARYn9ZeB/vtoQ79YlbqL6dopkfd/YvLZ/ks0fyXBANf5RPxDWtGp/UVxdjf2mHLRedA9p7VkxL55CTa9hyF+Nu0ntqCxub8azm0tVo14ep7so55WFwMJvTo0uyjtI++nww5mCjiTb8zVq9HuyFm2gL+rEC9u3LYLfzINWlNRTbKxi2yQ3pP2lBaMSKFAGWyQkZeA1yciCO63dUvZ/pJ2nNmtMtkXMbpDcjMF0AiJY3dRYDnUv0nbvZH6ULcSEuLfWCfPKfFFEg70k7apWyMQIplLax+0OF4nGWQDxUnzt2UjRW45SQ1as4Z2uLamKGAklsxxC9J0ZaLKxVZCEYwhRrk1tbyqvYvfbFRBmOJbIpUH5mFWGfNk6rxAm4jc3A9k1dN2sf0kHzjAvATHK3I5ACsvg8ZST96uR727QbHY0IDlDtmObQIpUZc3ZkgRWPYTJ21mqipNrA2Twsh3Db/4xgjviFjjcko0iYcEgHKWVSASLgi9uINWjD78qmHDMwmmzOC1uijAEjrG0jKvVLIqsEUFiDcCxvUDDyLhMGJFAjkxH0OYAmHCwpcOVPNIhntzkltzrnhkOKl4lIkDta5YrGFLyMSfXkIRmZjqzd1gL6IsiZc8b6Q572WbL+xBGqjwMrOx8TbwFSNm7+zg3M0U45rLH0bdnVkhFvehqVsPciPokaUyBmUNlSR0VLi4AyEFiObNck34cKA7w7F+TzZC2YFekjYgZiuYI6yEABiGaOzcw2vCkYi8pf4GbfaL1HvUkuGmlhHz0MTOYn1YMFJXRTZ0JFsymx4aHQUyXf8A2jmPRtHItiw6JIHuo1zFVLMNNe7nQ/Z+0WSVXjPXjN0B9oH14j3OOr45Tyq076dCsGHnhRB0khKuqqpKyYScjUC/MG1XrUfBWyLK8vpTxpGsii/ALFEaJ7O3/wAW0yJIUF5Y42R0jR+vIqMLK2YEAseGltRXO9ireeJeI6RRbxkUCuz7r4GNoVl6NCzSTOHyLm1xEhU3tfharT0wW6AlkZt/eiWKdoojEFVI2s6ZiS5kuReVNB0Y4A8agR74Y1mKqImIsSpwzaA6qdJu8a1bMVseGXWSKOQgaF0Vj4XIrn27eDVzCkiqyMuBDKwBBHRLbQ6cSKz7NZL45yiy4HaWOxTizrF0LOkqqmUMHgzIckhY3VyttQNb+Nv3UjmWGMYhg0wT5xhwLX7tL2sLjmKjbP2bFAMsUaRre9kUKCeFyAOOlF9nnXy/KjXJOawLn8WTiD20qdSrpGQjLXn70jAjGzkc5JLX+sp1tXoJa85ekudhjMUjpqZXMbdq5rHL36eWvdS2stFqpaclQxU4c9W4Ua69ttTaojL2cKV+VO6FjwBPgDWhLBVyyMEJpuQ9lTcJgpZNEjke3JAePkCasOydx8dIbrAIv15Rr/GCfcKEpKPLCo5+gHgME2jW1IJW40CgdZz+qPjXSfQ7sbLFJOw+kOVCRxRdSfNv+NSNnei4Eh8VM8zaZlvlQgcAeZHuq9YbDLGoVFAVRYACwAHAAVhuvTWEzXXXh5ZB3i2T8ogZBYOLNETwEi6pfuJ0I7Ca4LtLDFGKWIC3Kg8QpYhk8VYMv7pr0YG7RXMfSdu3Z+mQaPdv90D5xf30XMP1ozzap0tqftBdHG6IO7W3JPkUpHqLGsOLN7ERISYXHaWj6TD+PR1D3J2W2JlaR+M7lT/pi0mKbzUxxf757KqyYkqHVW6rqAwHAgEMB5EA11z0cbOCRgnikUaj/cBnkPmZFH+2KfY1BNi4rUwb6S9pZTKo5JBAvd0rSYiX3iGEeFU/d05/lF+cJX7UsUX3SmjnpPuZJewTw/HCafc1AN0bn5QOfRx/HGYajFezJNXuwd3Ua6cKqu/WGv0TcyuIj+1h2lX+KBatrDU1Xt8h1ID2Tj4wTg/AmudU/caprY5mpKXbvBB87irVtmfNs/DjgExM6j9n5PiXj/gdR5VVnkJhB8PgKP7UiJwaAf8A3MgHiuzCG/iVq01rcraVTdVAcbh17cREP/MU12vdA/8AgoLfU/8AU1cV3Lb/AKhhf9ZT8a7Vuif/AAGF/wBCP/gKp1OyRWt5DsQ4VzDduWzw/s4E+XSwr/6q6dGeHjXLNgLaeAA6Wwot4YmMj4LSYcFvs6yam4Dj5UPzVP2eesfD8aFPzRSzgIUqVKuoYzQlVna+y4pXYSRo4zE2ZQde3UceGtWVKDYsddvE1mveEsDKFuwFJu1hyPoY/sitS7t4ZeGHhv8A6a3+6juWmGOsmuXk2JIoeO3gxeFleJRGygllK4diQpXOq5EIBAF1ve5NTNkb14iTEdDMiKCtwVjkXUgMFJJIDZSCR48DpVsMdDsDspIFKx5rF2c5mLHM5u2rHhflRcouPG4UnknLwpy00cKV7UrYYPJoLvcvzCE8BiMOT4dOg/GiGJxojjeRr5Y1Z2tqcqgk277Cqntze+KdFw4V4mMkL5pHhyhUlSRicspa9lOgHGmVfJMVNZWDl2zsANMwHq3HuvwrsG5afS/s4c/+URr2erXJoXfXha9tT3WuKv8AuzvJHhjcgzCSKFfmniJWRHmBVld1PCRe2tVuWgLCWxp9KWyycxA+kiDD/UwzFrecMsx/cqibpThTiOXzBI/2popT/DGx8q7PjY0x2GV4yVzWkiZh1lcXsStyD7SkcCCRzrjuIwUmCxFymUqSSlswCm4IsfpIiCRfsNjY02qeqGn7QmcMSyd+aHXu4iqt6SJMkMXIjppPJMO8YP254/fVc2P6U1ijCdR0UWRZGcMgHBRKiMZFHLOoa1gS3Ggm8e9zY6QDVjooVFIXLmDZI1N3YllUszWvkACgcctdUlLLHSnlEHDMHChjZeL25KRd/MKG87Vd9vYIphsGr6M88pkHZJPBObeTPl8qGbjbrF5Az6rGwMh0K51IKQqeDZWAZyNLqq8mq474bMklgDRDNLBIk8an2jG1yvmCwpmpRmolZe6OTj+6l1x+G7BNH7i4191du3ON8DAOaJ0bdzRExsPelchxWylSTpoWzRg3HJ4zfRJV4oynSx7Li4qz7L30kgzMhjHSMWkjkVjGZD60iFDmjZvaFmUnWwqt617EgmuDqgsBc6Aak8rDU/CuVbvuPlMK+1bB37i2WUj7Kt7jW3am/wBNiYzGejVW0MUHSM0hPBGkcAqh5qgLEaXF6nbmbFZpukk1aNneVhbXEMpRUBGh6NGkzW0DSAeyaXGGmLyFs6Apons46+VCUNFdmr1vL8qpT80Vs+IRpUqVdQxmiOguNNmY6nU8KNR01sAhNyup7z+dZra3NYReqSi9wGFuKy9HBgU+qKX+Hp9UUhdLNrk0+vHwV1jWhqtH+HR/UFY/wuP6g+P50e0s8kXUR8FYL24Vqd9ath2XH9QfH86b/g0X1B8fzodnZ5Qe5j4KZisOJEdGvldWVradVhY/A1WpPR5GxuZpCeFysJ04D/ta6V1g7Gh+oPefzrH+DRfU+LfnV49NbHhoq74PlHJG9HajhMx/2oP/AOdNf0cIwAMrWBB0jhGo7bRi9dbOwofqfFvzpw2NEPY+LfnV/Rv/APQPVr8FK2Vs4QRJEpJVFsL2udb8h3nhT9obDixAyyoGt6p4MverDVT4Grm+x4jxT4t+Bpi7DiHst9t/5qUuluTypFn1EMYwcrxXomw7NmV5Af1hG/8AyS58yak4L0cQJ6zO45r1Y1PiIlXMO4munf4RH2N9pvzrJ2VH9X4n86a6b3zIorKl9FawuCWNAqKFVRZVUAAAcgOArYU10qwnZUf1fifzpR7KjXgtvM/nSl0c/KL9xHwUjH7mwTOZGUpKdDJGxRiP1iNG/eBoTP6NieEqMP8A8mGjY+ZjKX91dQ+QJ9X4ms/Ik7Pia0RqtXLF+rDwc32d6OxGdZSoPEQRpBcdhkF5LdwcVZsNs5YkVI1CoosqqLACrEcEvZ8TSGCTs++hKiUuSK6K4AAiNFdmPcnu/pUo4BOz76fFhlU3AtyoQ6dxkmCVqksGylWaVa8CDRHW2sUqWgIdWaVKmR4CKlSpVYAqVKlRAKsilSqEFWKVKoyCpUqVQhmsUqVRkFSpUqhBUqVKoQVKlSqEFSpUqARUqVKoQ//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8201" name="Picture 9"/>
          <p:cNvPicPr>
            <a:picLocks noChangeAspect="1" noChangeArrowheads="1"/>
          </p:cNvPicPr>
          <p:nvPr/>
        </p:nvPicPr>
        <p:blipFill>
          <a:blip r:embed="rId3" cstate="print"/>
          <a:srcRect/>
          <a:stretch>
            <a:fillRect/>
          </a:stretch>
        </p:blipFill>
        <p:spPr bwMode="auto">
          <a:xfrm>
            <a:off x="7239000" y="4451252"/>
            <a:ext cx="1600200" cy="2117188"/>
          </a:xfrm>
          <a:prstGeom prst="rect">
            <a:avLst/>
          </a:prstGeom>
          <a:noFill/>
          <a:ln w="9525">
            <a:noFill/>
            <a:miter lim="800000"/>
            <a:headEnd/>
            <a:tailEnd/>
          </a:ln>
        </p:spPr>
      </p:pic>
      <p:pic>
        <p:nvPicPr>
          <p:cNvPr id="11" name="Content Placeholder 4" descr="blue-screen-of-death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XMPP Service</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Sending XMPP message is as simple as invoking the similar to invoking any HTTP request, simply invoke the XMPP API to send the message. Optionally, you can monitor for errors.</a:t>
            </a:r>
          </a:p>
          <a:p>
            <a:r>
              <a:rPr lang="en-US" dirty="0" smtClean="0"/>
              <a:t>Receiving XMPP is similar to receiving HTTP requests. App Engine wraps the message and invokes standard Request Handlers for XMPP in your application.</a:t>
            </a:r>
          </a:p>
          <a:p>
            <a:r>
              <a:rPr lang="en-US" dirty="0" smtClean="0"/>
              <a:t>The message is put in the HTTP Request payload and you can parse it out.</a:t>
            </a:r>
          </a:p>
          <a:p>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XMPP JID</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Each participant in an XMPP Application is identified by a Jabber ID (JID)</a:t>
            </a:r>
          </a:p>
          <a:p>
            <a:r>
              <a:rPr lang="en-IN" dirty="0" smtClean="0"/>
              <a:t>Jabber ID : username @ domain / resource</a:t>
            </a:r>
          </a:p>
          <a:p>
            <a:r>
              <a:rPr lang="en-US" dirty="0" smtClean="0"/>
              <a:t>To send a XMPP Message, you send the message to your own server, which delivers it to the other server and if the user is online, the message is delivered to the client application e.g. Google Talk.</a:t>
            </a:r>
          </a:p>
          <a:p>
            <a:r>
              <a:rPr lang="en-US" dirty="0" smtClean="0"/>
              <a:t>For XMPP Chat, your App Engine application can receive messages at </a:t>
            </a:r>
            <a:r>
              <a:rPr lang="en-US" dirty="0" smtClean="0">
                <a:hlinkClick r:id="rId2"/>
              </a:rPr>
              <a:t>app-id@appspot.com</a:t>
            </a:r>
            <a:r>
              <a:rPr lang="en-US" dirty="0" smtClean="0"/>
              <a:t> or </a:t>
            </a:r>
            <a:r>
              <a:rPr lang="en-US" dirty="0" smtClean="0">
                <a:hlinkClick r:id="rId3"/>
              </a:rPr>
              <a:t>anything@app-id.appspotchat.com</a:t>
            </a:r>
            <a:r>
              <a:rPr lang="en-US" dirty="0" smtClean="0"/>
              <a:t> </a:t>
            </a:r>
            <a:endParaRPr lang="en-IN" dirty="0" smtClean="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XMPP Service</a:t>
            </a:r>
            <a:endParaRPr lang="en-IN" dirty="0"/>
          </a:p>
        </p:txBody>
      </p:sp>
      <p:pic>
        <p:nvPicPr>
          <p:cNvPr id="84994" name="Picture 2"/>
          <p:cNvPicPr>
            <a:picLocks noChangeAspect="1" noChangeArrowheads="1"/>
          </p:cNvPicPr>
          <p:nvPr/>
        </p:nvPicPr>
        <p:blipFill>
          <a:blip r:embed="rId2" cstate="print"/>
          <a:srcRect/>
          <a:stretch>
            <a:fillRect/>
          </a:stretch>
        </p:blipFill>
        <p:spPr bwMode="auto">
          <a:xfrm>
            <a:off x="2262187" y="1633917"/>
            <a:ext cx="4367213" cy="4676396"/>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To receive XMPP Message in your application, first enable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pPr>
              <a:buNone/>
            </a:pPr>
            <a:endParaRPr lang="en-US" dirty="0" smtClean="0"/>
          </a:p>
        </p:txBody>
      </p:sp>
      <p:sp>
        <p:nvSpPr>
          <p:cNvPr id="5" name="Rectangle 4"/>
          <p:cNvSpPr/>
          <p:nvPr/>
        </p:nvSpPr>
        <p:spPr>
          <a:xfrm>
            <a:off x="762000" y="3953470"/>
            <a:ext cx="7543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 </a:t>
            </a:r>
            <a:r>
              <a:rPr lang="en-IN" sz="3200" dirty="0" err="1" smtClean="0"/>
              <a:t>xmpp_message</a:t>
            </a:r>
            <a:r>
              <a:rPr lang="en-IN" sz="3200" dirty="0" smtClean="0"/>
              <a:t> &lt;/service&gt;</a:t>
            </a:r>
          </a:p>
          <a:p>
            <a:r>
              <a:rPr lang="en-IN" sz="3200" dirty="0" smtClean="0"/>
              <a:t>&lt;/inbound-services&gt;</a:t>
            </a:r>
            <a:endParaRPr lang="en-IN" sz="3200" dirty="0"/>
          </a:p>
        </p:txBody>
      </p:sp>
      <p:sp>
        <p:nvSpPr>
          <p:cNvPr id="10"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p:txBody>
          <a:bodyPr>
            <a:normAutofit fontScale="92500"/>
          </a:bodyPr>
          <a:lstStyle/>
          <a:p>
            <a:r>
              <a:rPr lang="en-US" dirty="0" smtClean="0"/>
              <a:t>Add the incoming XMPP Message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pPr>
              <a:buNone/>
            </a:pPr>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XMPP message payload</a:t>
            </a:r>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1295400" y="2752725"/>
            <a:ext cx="6934200" cy="2276475"/>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3200" dirty="0" smtClean="0"/>
              <a:t>App Engine – Receiving XMPP Message</a:t>
            </a:r>
            <a:endParaRPr lang="en-IN" dirty="0"/>
          </a:p>
        </p:txBody>
      </p:sp>
      <p:sp>
        <p:nvSpPr>
          <p:cNvPr id="5" name="Rectangle 4"/>
          <p:cNvSpPr/>
          <p:nvPr/>
        </p:nvSpPr>
        <p:spPr>
          <a:xfrm>
            <a:off x="76200" y="1600200"/>
            <a:ext cx="9067800" cy="4093428"/>
          </a:xfrm>
          <a:prstGeom prst="rect">
            <a:avLst/>
          </a:prstGeom>
          <a:solidFill>
            <a:schemeClr val="bg2"/>
          </a:solidFill>
        </p:spPr>
        <p:txBody>
          <a:bodyPr wrap="square">
            <a:spAutoFit/>
          </a:bodyPr>
          <a:lstStyle/>
          <a:p>
            <a:r>
              <a:rPr lang="en-IN" sz="2000" dirty="0" smtClean="0"/>
              <a:t>public class </a:t>
            </a:r>
            <a:r>
              <a:rPr lang="en-IN" sz="2000" dirty="0" err="1" smtClean="0"/>
              <a:t>XMPPReceiverServlet</a:t>
            </a:r>
            <a:r>
              <a:rPr lang="en-IN" sz="2000" dirty="0" smtClean="0"/>
              <a:t> extends </a:t>
            </a:r>
            <a:r>
              <a:rPr lang="en-IN" sz="2000" dirty="0" err="1" smtClean="0"/>
              <a:t>HttpServlet</a:t>
            </a:r>
            <a:r>
              <a:rPr lang="en-IN" sz="2000" dirty="0" smtClean="0"/>
              <a:t> {</a:t>
            </a:r>
          </a:p>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a:t>
            </a:r>
          </a:p>
          <a:p>
            <a:r>
              <a:rPr lang="en-IN" sz="2000" dirty="0" smtClean="0"/>
              <a:t>throws </a:t>
            </a:r>
            <a:r>
              <a:rPr lang="en-IN" sz="2000" dirty="0" err="1" smtClean="0"/>
              <a:t>IOException</a:t>
            </a:r>
            <a:r>
              <a:rPr lang="en-IN" sz="2000" dirty="0" smtClean="0"/>
              <a:t> {</a:t>
            </a:r>
          </a:p>
          <a:p>
            <a:endParaRPr lang="en-IN" sz="2000" dirty="0" smtClean="0"/>
          </a:p>
          <a:p>
            <a:r>
              <a:rPr lang="en-IN" sz="2000" dirty="0" err="1" smtClean="0"/>
              <a:t>XMPPService</a:t>
            </a:r>
            <a:r>
              <a:rPr lang="en-IN" sz="2000" dirty="0" smtClean="0"/>
              <a:t> </a:t>
            </a:r>
            <a:r>
              <a:rPr lang="en-IN" sz="2000" dirty="0" err="1" smtClean="0"/>
              <a:t>xmpp</a:t>
            </a:r>
            <a:r>
              <a:rPr lang="en-IN" sz="2000" dirty="0" smtClean="0"/>
              <a:t> = </a:t>
            </a:r>
            <a:r>
              <a:rPr lang="en-IN" sz="2000" dirty="0" err="1" smtClean="0"/>
              <a:t>XMPPServiceFactory.getXMPPService</a:t>
            </a:r>
            <a:r>
              <a:rPr lang="en-IN" sz="2000" dirty="0" smtClean="0"/>
              <a:t>();</a:t>
            </a:r>
          </a:p>
          <a:p>
            <a:r>
              <a:rPr lang="en-IN" sz="2000" dirty="0" smtClean="0"/>
              <a:t>Message </a:t>
            </a:r>
            <a:r>
              <a:rPr lang="en-IN" sz="2000" dirty="0" err="1" smtClean="0"/>
              <a:t>message</a:t>
            </a:r>
            <a:r>
              <a:rPr lang="en-IN" sz="2000" dirty="0" smtClean="0"/>
              <a:t> = </a:t>
            </a:r>
            <a:r>
              <a:rPr lang="en-IN" sz="2000" dirty="0" err="1" smtClean="0"/>
              <a:t>xmpp.parseMessage</a:t>
            </a:r>
            <a:r>
              <a:rPr lang="en-IN" sz="2000" dirty="0" smtClean="0"/>
              <a:t>(</a:t>
            </a:r>
            <a:r>
              <a:rPr lang="en-IN" sz="2000" dirty="0" err="1" smtClean="0"/>
              <a:t>req</a:t>
            </a:r>
            <a:r>
              <a:rPr lang="en-IN" sz="2000" dirty="0" smtClean="0"/>
              <a:t>);</a:t>
            </a:r>
          </a:p>
          <a:p>
            <a:r>
              <a:rPr lang="en-IN" sz="2000" dirty="0" smtClean="0"/>
              <a:t>// ... Use methods like</a:t>
            </a:r>
          </a:p>
          <a:p>
            <a:r>
              <a:rPr lang="en-US" sz="2000" dirty="0" smtClean="0"/>
              <a:t>// </a:t>
            </a:r>
            <a:r>
              <a:rPr lang="en-US" sz="2000" dirty="0" err="1" smtClean="0"/>
              <a:t>message.getFromJid</a:t>
            </a:r>
            <a:r>
              <a:rPr lang="en-US" sz="2000" dirty="0" smtClean="0"/>
              <a:t>();</a:t>
            </a:r>
          </a:p>
          <a:p>
            <a:r>
              <a:rPr lang="en-US" sz="2000" dirty="0" smtClean="0"/>
              <a:t>// </a:t>
            </a:r>
            <a:r>
              <a:rPr lang="en-US" sz="2000" dirty="0" err="1" smtClean="0"/>
              <a:t>message.getBody</a:t>
            </a:r>
            <a:r>
              <a:rPr lang="en-US" sz="2000" dirty="0" smtClean="0"/>
              <a:t>();</a:t>
            </a:r>
            <a:endParaRPr lang="en-IN" sz="2000" dirty="0" smtClean="0"/>
          </a:p>
          <a:p>
            <a:endParaRPr lang="en-IN" sz="2000" dirty="0" smtClean="0"/>
          </a:p>
          <a:p>
            <a:r>
              <a:rPr lang="en-IN" sz="2000" dirty="0" smtClean="0"/>
              <a:t>}</a:t>
            </a:r>
          </a:p>
          <a:p>
            <a:endParaRPr lang="en-IN" sz="2000" dirty="0" smtClean="0"/>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Sending XMPP Message</a:t>
            </a:r>
            <a:endParaRPr lang="en-IN" sz="3200" dirty="0"/>
          </a:p>
        </p:txBody>
      </p:sp>
      <p:sp>
        <p:nvSpPr>
          <p:cNvPr id="4" name="Rectangle 3"/>
          <p:cNvSpPr/>
          <p:nvPr/>
        </p:nvSpPr>
        <p:spPr>
          <a:xfrm>
            <a:off x="0" y="1600200"/>
            <a:ext cx="9601200" cy="4893647"/>
          </a:xfrm>
          <a:prstGeom prst="rect">
            <a:avLst/>
          </a:prstGeom>
          <a:solidFill>
            <a:schemeClr val="bg2"/>
          </a:solidFill>
        </p:spPr>
        <p:txBody>
          <a:bodyPr wrap="square">
            <a:spAutoFit/>
          </a:bodyPr>
          <a:lstStyle/>
          <a:p>
            <a:r>
              <a:rPr lang="en-IN" sz="2400" dirty="0" err="1" smtClean="0"/>
              <a:t>XMPPService</a:t>
            </a:r>
            <a:r>
              <a:rPr lang="en-IN" sz="2400" dirty="0" smtClean="0"/>
              <a:t> </a:t>
            </a:r>
            <a:r>
              <a:rPr lang="en-IN" sz="2400" dirty="0" err="1" smtClean="0"/>
              <a:t>xmpp</a:t>
            </a:r>
            <a:r>
              <a:rPr lang="en-IN" sz="2400" dirty="0" smtClean="0"/>
              <a:t> = </a:t>
            </a:r>
            <a:r>
              <a:rPr lang="en-IN" sz="2400" dirty="0" err="1" smtClean="0"/>
              <a:t>XMPPServiceFactory.getXMPPService</a:t>
            </a:r>
            <a:r>
              <a:rPr lang="en-IN" sz="2400" dirty="0" smtClean="0"/>
              <a:t>();</a:t>
            </a:r>
          </a:p>
          <a:p>
            <a:r>
              <a:rPr lang="en-IN" sz="2400" dirty="0" smtClean="0"/>
              <a:t/>
            </a:r>
            <a:br>
              <a:rPr lang="en-IN" sz="2400" dirty="0" smtClean="0"/>
            </a:br>
            <a:r>
              <a:rPr lang="en-IN" sz="2400" dirty="0" smtClean="0"/>
              <a:t>JID recipient = new JID(“romin.k.irani@gmail.com");</a:t>
            </a:r>
          </a:p>
          <a:p>
            <a:endParaRPr lang="en-IN" sz="2400" dirty="0" smtClean="0"/>
          </a:p>
          <a:p>
            <a:r>
              <a:rPr lang="en-IN" sz="2400" dirty="0" smtClean="0"/>
              <a:t>Message </a:t>
            </a:r>
            <a:r>
              <a:rPr lang="en-IN" sz="2400" dirty="0" err="1" smtClean="0"/>
              <a:t>message</a:t>
            </a:r>
            <a:r>
              <a:rPr lang="en-IN" sz="2400" dirty="0" smtClean="0"/>
              <a:t> = new </a:t>
            </a:r>
            <a:r>
              <a:rPr lang="en-IN" sz="2400" dirty="0" err="1" smtClean="0"/>
              <a:t>MessageBuilder</a:t>
            </a:r>
            <a:r>
              <a:rPr lang="en-IN" sz="2400" dirty="0" smtClean="0"/>
              <a:t>()</a:t>
            </a:r>
          </a:p>
          <a:p>
            <a:r>
              <a:rPr lang="en-IN" sz="2400" dirty="0" smtClean="0"/>
              <a:t>.</a:t>
            </a:r>
            <a:r>
              <a:rPr lang="en-IN" sz="2400" dirty="0" err="1" smtClean="0"/>
              <a:t>withRecipientJids</a:t>
            </a:r>
            <a:r>
              <a:rPr lang="en-IN" sz="2400" dirty="0" smtClean="0"/>
              <a:t>(recipient)</a:t>
            </a:r>
          </a:p>
          <a:p>
            <a:r>
              <a:rPr lang="en-IN" sz="2400" dirty="0" smtClean="0"/>
              <a:t>.</a:t>
            </a:r>
            <a:r>
              <a:rPr lang="en-IN" sz="2400" dirty="0" err="1" smtClean="0"/>
              <a:t>withBody</a:t>
            </a:r>
            <a:r>
              <a:rPr lang="en-IN" sz="2400" dirty="0" smtClean="0"/>
              <a:t>(“Welcome to App Engine!")</a:t>
            </a:r>
          </a:p>
          <a:p>
            <a:r>
              <a:rPr lang="en-IN" sz="2400" dirty="0" smtClean="0"/>
              <a:t>.build();</a:t>
            </a:r>
          </a:p>
          <a:p>
            <a:endParaRPr lang="en-IN" sz="2400" dirty="0" smtClean="0"/>
          </a:p>
          <a:p>
            <a:r>
              <a:rPr lang="en-IN" sz="2400" dirty="0" err="1" smtClean="0"/>
              <a:t>SendResponse</a:t>
            </a:r>
            <a:r>
              <a:rPr lang="en-IN" sz="2400" dirty="0" smtClean="0"/>
              <a:t> success = </a:t>
            </a:r>
            <a:r>
              <a:rPr lang="en-IN" sz="2400" dirty="0" err="1" smtClean="0"/>
              <a:t>xmpp.sendMessage</a:t>
            </a:r>
            <a:r>
              <a:rPr lang="en-IN" sz="2400" dirty="0" smtClean="0"/>
              <a:t>(message);</a:t>
            </a:r>
          </a:p>
          <a:p>
            <a:r>
              <a:rPr lang="en-IN" sz="2400" dirty="0" smtClean="0"/>
              <a:t>if (</a:t>
            </a:r>
            <a:r>
              <a:rPr lang="en-IN" sz="2400" dirty="0" err="1" smtClean="0"/>
              <a:t>success.getStatusMap</a:t>
            </a:r>
            <a:r>
              <a:rPr lang="en-IN" sz="2400" dirty="0" smtClean="0"/>
              <a:t>().get(recipient) !=</a:t>
            </a:r>
            <a:r>
              <a:rPr lang="en-IN" sz="2400" dirty="0" err="1" smtClean="0"/>
              <a:t>endResponse.Status.SUCCESS</a:t>
            </a:r>
            <a:r>
              <a:rPr lang="en-IN" sz="2400" dirty="0" smtClean="0"/>
              <a:t>) {</a:t>
            </a:r>
          </a:p>
          <a:p>
            <a:r>
              <a:rPr lang="en-IN" sz="2400" dirty="0" smtClean="0"/>
              <a:t>// ...</a:t>
            </a:r>
          </a:p>
          <a:p>
            <a:r>
              <a:rPr lang="en-IN" sz="24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lnSpcReduction="10000"/>
          </a:bodyPr>
          <a:lstStyle/>
          <a:p>
            <a:r>
              <a:rPr lang="en-US" dirty="0" smtClean="0"/>
              <a:t>Allow for anyone to request their exam result via XMPP Chat</a:t>
            </a:r>
          </a:p>
          <a:p>
            <a:r>
              <a:rPr lang="en-US" dirty="0" smtClean="0"/>
              <a:t>Write incoming XMPP handler to receive and parse request</a:t>
            </a:r>
          </a:p>
          <a:p>
            <a:r>
              <a:rPr lang="en-US" dirty="0" smtClean="0"/>
              <a:t>Send out the response via XMPP itself</a:t>
            </a:r>
          </a:p>
          <a:p>
            <a:r>
              <a:rPr lang="en-US" dirty="0" smtClean="0"/>
              <a:t>Flow is: User logs to Google Talk, adds the Application Chat Id to his/her friends list and interacts with the XMPP Chat Application</a:t>
            </a:r>
          </a:p>
          <a:p>
            <a:r>
              <a:rPr lang="en-US" dirty="0" smtClean="0"/>
              <a:t>Go to </a:t>
            </a:r>
            <a:r>
              <a:rPr lang="en-US" b="1" dirty="0" smtClean="0"/>
              <a:t>/hands-on-exercises/ExamResults-Step4-XMPP.docx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srcRect/>
          <a:stretch>
            <a:fillRect/>
          </a:stretch>
        </p:blipFill>
        <p:spPr bwMode="auto">
          <a:xfrm>
            <a:off x="3200400" y="3581400"/>
            <a:ext cx="3833812" cy="21288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48</a:t>
            </a:fld>
            <a:endParaRPr lang="en-US" dirty="0"/>
          </a:p>
        </p:txBody>
      </p:sp>
      <p:sp>
        <p:nvSpPr>
          <p:cNvPr id="6" name="TextBox 5"/>
          <p:cNvSpPr txBox="1"/>
          <p:nvPr/>
        </p:nvSpPr>
        <p:spPr>
          <a:xfrm>
            <a:off x="2024810" y="1600200"/>
            <a:ext cx="5046574" cy="769441"/>
          </a:xfrm>
          <a:prstGeom prst="rect">
            <a:avLst/>
          </a:prstGeom>
          <a:noFill/>
        </p:spPr>
        <p:txBody>
          <a:bodyPr wrap="none" rtlCol="0">
            <a:spAutoFit/>
          </a:bodyPr>
          <a:lstStyle/>
          <a:p>
            <a:pPr algn="ctr"/>
            <a:r>
              <a:rPr lang="en-US" sz="4400" dirty="0" smtClean="0"/>
              <a:t>Session 8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98304" y="2811959"/>
            <a:ext cx="3164777" cy="769441"/>
          </a:xfrm>
          <a:prstGeom prst="rect">
            <a:avLst/>
          </a:prstGeom>
          <a:noFill/>
        </p:spPr>
        <p:txBody>
          <a:bodyPr wrap="none" rtlCol="0">
            <a:spAutoFit/>
          </a:bodyPr>
          <a:lstStyle/>
          <a:p>
            <a:pPr algn="ctr"/>
            <a:r>
              <a:rPr lang="en-US" sz="4400" dirty="0" smtClean="0"/>
              <a:t>Email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52400" y="3581400"/>
            <a:ext cx="2819400" cy="1437894"/>
          </a:xfrm>
          <a:prstGeom prst="rect">
            <a:avLst/>
          </a:prstGeom>
          <a:noFill/>
        </p:spPr>
      </p:pic>
      <p:pic>
        <p:nvPicPr>
          <p:cNvPr id="9" name="Picture 8"/>
          <p:cNvPicPr/>
          <p:nvPr/>
        </p:nvPicPr>
        <p:blipFill>
          <a:blip r:embed="rId5" cstate="print"/>
          <a:srcRect/>
          <a:stretch>
            <a:fillRect/>
          </a:stretch>
        </p:blipFill>
        <p:spPr bwMode="auto">
          <a:xfrm>
            <a:off x="6096000" y="4495800"/>
            <a:ext cx="2790825" cy="1628775"/>
          </a:xfrm>
          <a:prstGeom prst="rect">
            <a:avLst/>
          </a:prstGeom>
          <a:noFill/>
          <a:ln w="9525">
            <a:noFill/>
            <a:miter lim="800000"/>
            <a:headEnd/>
            <a:tailEnd/>
          </a:ln>
        </p:spPr>
      </p:pic>
      <p:pic>
        <p:nvPicPr>
          <p:cNvPr id="11" name="Picture 10" descr="https://encrypted-tbn2.gstatic.com/images?q=tbn:ANd9GcRquvGOyFcbbVrVwhWCqBFUOslfly63MsS7e5POSiduawXzfyKkn7HzaG1q"/>
          <p:cNvPicPr>
            <a:picLocks noChangeAspect="1" noChangeArrowheads="1"/>
          </p:cNvPicPr>
          <p:nvPr/>
        </p:nvPicPr>
        <p:blipFill>
          <a:blip r:embed="rId6" cstate="print"/>
          <a:srcRect/>
          <a:stretch>
            <a:fillRect/>
          </a:stretch>
        </p:blipFill>
        <p:spPr bwMode="auto">
          <a:xfrm>
            <a:off x="990600" y="5105400"/>
            <a:ext cx="971550" cy="9715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Mail Service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App Engine provides the Mail Service API</a:t>
            </a:r>
          </a:p>
          <a:p>
            <a:r>
              <a:rPr lang="en-US" dirty="0" smtClean="0"/>
              <a:t>Used for sending and receiving email</a:t>
            </a:r>
          </a:p>
          <a:p>
            <a:r>
              <a:rPr lang="en-US" dirty="0" smtClean="0"/>
              <a:t>Sending Email is similar to invoking any HTTP request, simply invoke the Mail API to send email.</a:t>
            </a:r>
          </a:p>
          <a:p>
            <a:r>
              <a:rPr lang="en-US" dirty="0" smtClean="0"/>
              <a:t>Receiving Email is similar to receiving HTTP requests. App Engine wraps the message and invokes standard Request Handlers for Mail in your application</a:t>
            </a:r>
          </a:p>
          <a:p>
            <a:r>
              <a:rPr lang="en-US" dirty="0" smtClean="0"/>
              <a:t>The message is put in the HTTP Request payload</a:t>
            </a:r>
          </a:p>
          <a:p>
            <a:r>
              <a:rPr lang="en-US" dirty="0" smtClean="0">
                <a:hlinkClick r:id="rId2"/>
              </a:rPr>
              <a:t>https://developers.google.com/appengine/docs/java/mail/</a:t>
            </a:r>
            <a:r>
              <a:rPr lang="en-US"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a:t>
            </a:fld>
            <a:endParaRPr lang="en-US" dirty="0"/>
          </a:p>
        </p:txBody>
      </p:sp>
      <p:sp>
        <p:nvSpPr>
          <p:cNvPr id="6" name="TextBox 5"/>
          <p:cNvSpPr txBox="1"/>
          <p:nvPr/>
        </p:nvSpPr>
        <p:spPr>
          <a:xfrm>
            <a:off x="674270" y="1600200"/>
            <a:ext cx="7747635" cy="769441"/>
          </a:xfrm>
          <a:prstGeom prst="rect">
            <a:avLst/>
          </a:prstGeom>
          <a:noFill/>
        </p:spPr>
        <p:txBody>
          <a:bodyPr wrap="none" rtlCol="0">
            <a:spAutoFit/>
          </a:bodyPr>
          <a:lstStyle/>
          <a:p>
            <a:pPr algn="ctr"/>
            <a:r>
              <a:rPr lang="en-US" sz="4400" dirty="0" smtClean="0"/>
              <a:t>Session 1 – App Engine Overview</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7"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914400" y="2362200"/>
            <a:ext cx="4486836" cy="3467101"/>
          </a:xfrm>
          <a:prstGeom prst="rect">
            <a:avLst/>
          </a:prstGeom>
          <a:noFill/>
        </p:spPr>
      </p:pic>
      <p:pic>
        <p:nvPicPr>
          <p:cNvPr id="66564" name="Picture 4" descr="http://www.exploratorium.edu/ti/leadership/images/icon-pictures/overview-icon.jpg"/>
          <p:cNvPicPr>
            <a:picLocks noChangeAspect="1" noChangeArrowheads="1"/>
          </p:cNvPicPr>
          <p:nvPr/>
        </p:nvPicPr>
        <p:blipFill>
          <a:blip r:embed="rId4" cstate="print"/>
          <a:srcRect/>
          <a:stretch>
            <a:fillRect/>
          </a:stretch>
        </p:blipFill>
        <p:spPr bwMode="auto">
          <a:xfrm>
            <a:off x="5562600" y="2667000"/>
            <a:ext cx="2143125" cy="2743201"/>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Mail Service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Each app has its own set of incoming email addresses, based on its application ID. </a:t>
            </a:r>
          </a:p>
          <a:p>
            <a:r>
              <a:rPr lang="en-IN" dirty="0" smtClean="0"/>
              <a:t>For email, the app can receive messages at addresses of these forms:</a:t>
            </a:r>
          </a:p>
          <a:p>
            <a:pPr lvl="1"/>
            <a:r>
              <a:rPr lang="en-IN" i="1" dirty="0" smtClean="0"/>
              <a:t>app-id@appspotmail.com</a:t>
            </a:r>
          </a:p>
          <a:p>
            <a:pPr lvl="1"/>
            <a:r>
              <a:rPr lang="en-IN" i="1" dirty="0" smtClean="0">
                <a:hlinkClick r:id="rId2"/>
              </a:rPr>
              <a:t>anything@app-id.appspotmail.com</a:t>
            </a:r>
            <a:endParaRPr lang="en-IN" i="1" dirty="0" smtClean="0"/>
          </a:p>
          <a:p>
            <a:r>
              <a:rPr lang="en-US" dirty="0" smtClean="0"/>
              <a:t>Free Quota : 100 per day external, 5000 per day (Administrator)</a:t>
            </a:r>
          </a:p>
          <a:p>
            <a:r>
              <a:rPr lang="en-US" dirty="0" smtClean="0"/>
              <a:t>Dev Server supports API but does not send out actual email. It just shows it in the Log.</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Mail Service</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2133600" y="1524000"/>
            <a:ext cx="5053012" cy="4593647"/>
          </a:xfrm>
          <a:prstGeom prst="rect">
            <a:avLst/>
          </a:prstGeom>
          <a:noFill/>
          <a:ln w="9525">
            <a:noFill/>
            <a:miter lim="800000"/>
            <a:headEnd/>
            <a:tailEnd/>
          </a:ln>
        </p:spPr>
      </p:pic>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Receiving Email</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To receive email in your application, first enabled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endParaRPr lang="en-US" dirty="0" smtClean="0"/>
          </a:p>
        </p:txBody>
      </p:sp>
      <p:sp>
        <p:nvSpPr>
          <p:cNvPr id="5" name="Rectangle 4"/>
          <p:cNvSpPr/>
          <p:nvPr/>
        </p:nvSpPr>
        <p:spPr>
          <a:xfrm>
            <a:off x="1371600" y="3953470"/>
            <a:ext cx="6400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&lt;service&gt;mail&lt;/service&gt;</a:t>
            </a:r>
          </a:p>
          <a:p>
            <a:r>
              <a:rPr lang="en-IN" sz="3200" dirty="0" smtClean="0"/>
              <a:t>&lt;/inbound-services&gt;</a:t>
            </a:r>
            <a:endParaRPr lang="en-IN" sz="3200" dirty="0"/>
          </a:p>
        </p:txBody>
      </p:sp>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Receiving Email</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Add the incoming email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Email message payload</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138238" y="2533650"/>
            <a:ext cx="7560049" cy="2495550"/>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pPr algn="ctr"/>
            <a:r>
              <a:rPr lang="en-US" dirty="0" smtClean="0"/>
              <a:t>App Engine – Receiving Email</a:t>
            </a:r>
            <a:endParaRPr lang="en-IN" dirty="0"/>
          </a:p>
        </p:txBody>
      </p:sp>
      <p:sp>
        <p:nvSpPr>
          <p:cNvPr id="5" name="Rectangle 4"/>
          <p:cNvSpPr/>
          <p:nvPr/>
        </p:nvSpPr>
        <p:spPr>
          <a:xfrm>
            <a:off x="76200" y="1600200"/>
            <a:ext cx="9067800" cy="5293757"/>
          </a:xfrm>
          <a:prstGeom prst="rect">
            <a:avLst/>
          </a:prstGeom>
          <a:solidFill>
            <a:schemeClr val="bg2"/>
          </a:solidFill>
        </p:spPr>
        <p:txBody>
          <a:bodyPr wrap="square">
            <a:spAutoFit/>
          </a:bodyPr>
          <a:lstStyle/>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throws </a:t>
            </a:r>
            <a:r>
              <a:rPr lang="en-IN" sz="2000" dirty="0" err="1" smtClean="0"/>
              <a:t>IOException</a:t>
            </a:r>
            <a:r>
              <a:rPr lang="en-IN" sz="2000" dirty="0" smtClean="0"/>
              <a:t> {</a:t>
            </a:r>
          </a:p>
          <a:p>
            <a:pPr lvl="1"/>
            <a:r>
              <a:rPr lang="en-IN" sz="2000" dirty="0" smtClean="0"/>
              <a:t>Properties props = new Properties();</a:t>
            </a:r>
          </a:p>
          <a:p>
            <a:pPr lvl="1"/>
            <a:r>
              <a:rPr lang="en-IN" sz="2000" dirty="0" smtClean="0"/>
              <a:t>Session </a:t>
            </a:r>
            <a:r>
              <a:rPr lang="en-IN" sz="2000" dirty="0" err="1" smtClean="0"/>
              <a:t>session</a:t>
            </a:r>
            <a:r>
              <a:rPr lang="en-IN" sz="2000" dirty="0" smtClean="0"/>
              <a:t> = </a:t>
            </a:r>
            <a:r>
              <a:rPr lang="en-IN" sz="2000" dirty="0" err="1" smtClean="0"/>
              <a:t>Session.getDefaultInstance</a:t>
            </a:r>
            <a:r>
              <a:rPr lang="en-IN" sz="2000" dirty="0" smtClean="0"/>
              <a:t>(props, null);</a:t>
            </a:r>
          </a:p>
          <a:p>
            <a:pPr lvl="1"/>
            <a:r>
              <a:rPr lang="en-IN" sz="2000" dirty="0" smtClean="0"/>
              <a:t>try {</a:t>
            </a:r>
          </a:p>
          <a:p>
            <a:pPr lvl="2"/>
            <a:r>
              <a:rPr lang="en-IN" sz="2000" dirty="0" err="1" smtClean="0"/>
              <a:t>MimeMessage</a:t>
            </a:r>
            <a:r>
              <a:rPr lang="en-IN" sz="2000" dirty="0" smtClean="0"/>
              <a:t> message = new </a:t>
            </a:r>
            <a:r>
              <a:rPr lang="en-IN" sz="2000" dirty="0" err="1" smtClean="0"/>
              <a:t>MimeMessage</a:t>
            </a:r>
            <a:r>
              <a:rPr lang="en-IN" sz="2000" dirty="0" smtClean="0"/>
              <a:t>(session, </a:t>
            </a:r>
            <a:r>
              <a:rPr lang="en-IN" sz="2000" dirty="0" err="1" smtClean="0"/>
              <a:t>req.getInputStream</a:t>
            </a:r>
            <a:r>
              <a:rPr lang="en-IN" sz="2000" dirty="0" smtClean="0"/>
              <a:t>());</a:t>
            </a:r>
          </a:p>
          <a:p>
            <a:pPr lvl="2"/>
            <a:r>
              <a:rPr lang="en-IN" sz="2000" dirty="0" smtClean="0"/>
              <a:t>String </a:t>
            </a:r>
            <a:r>
              <a:rPr lang="en-IN" sz="2000" dirty="0" err="1" smtClean="0"/>
              <a:t>contentType</a:t>
            </a:r>
            <a:r>
              <a:rPr lang="en-IN" sz="2000" dirty="0" smtClean="0"/>
              <a:t> = </a:t>
            </a:r>
            <a:r>
              <a:rPr lang="en-IN" sz="2000" dirty="0" err="1" smtClean="0"/>
              <a:t>message.getContentType</a:t>
            </a:r>
            <a:r>
              <a:rPr lang="en-IN" sz="2000" dirty="0" smtClean="0"/>
              <a:t>();</a:t>
            </a:r>
          </a:p>
          <a:p>
            <a:pPr lvl="2"/>
            <a:r>
              <a:rPr lang="en-IN" sz="2000" dirty="0" smtClean="0"/>
              <a:t>Object content = </a:t>
            </a:r>
            <a:r>
              <a:rPr lang="en-IN" sz="2000" dirty="0" err="1" smtClean="0"/>
              <a:t>message.getContent</a:t>
            </a:r>
            <a:r>
              <a:rPr lang="en-IN" sz="2000" dirty="0" smtClean="0"/>
              <a:t>();</a:t>
            </a:r>
          </a:p>
          <a:p>
            <a:pPr lvl="2"/>
            <a:r>
              <a:rPr lang="en-IN" sz="2000" dirty="0" smtClean="0"/>
              <a:t>if (content </a:t>
            </a:r>
            <a:r>
              <a:rPr lang="en-IN" sz="2000" dirty="0" err="1" smtClean="0"/>
              <a:t>instanceof</a:t>
            </a:r>
            <a:r>
              <a:rPr lang="en-IN" sz="2000" dirty="0" smtClean="0"/>
              <a:t> String) {</a:t>
            </a:r>
          </a:p>
          <a:p>
            <a:pPr lvl="2"/>
            <a:r>
              <a:rPr lang="en-IN" sz="2000" dirty="0" smtClean="0"/>
              <a:t>// A plain text body.</a:t>
            </a:r>
          </a:p>
          <a:p>
            <a:pPr lvl="2"/>
            <a:r>
              <a:rPr lang="en-IN" sz="2000" dirty="0" smtClean="0"/>
              <a:t>} </a:t>
            </a:r>
          </a:p>
          <a:p>
            <a:pPr lvl="2"/>
            <a:r>
              <a:rPr lang="en-IN" sz="2000" dirty="0" smtClean="0"/>
              <a:t>else if (content </a:t>
            </a:r>
            <a:r>
              <a:rPr lang="en-IN" sz="2000" dirty="0" err="1" smtClean="0"/>
              <a:t>instanceof</a:t>
            </a:r>
            <a:r>
              <a:rPr lang="en-IN" sz="2000" dirty="0" smtClean="0"/>
              <a:t> Multipart) {}</a:t>
            </a:r>
          </a:p>
          <a:p>
            <a:pPr lvl="1"/>
            <a:r>
              <a:rPr lang="en-IN" sz="2000" dirty="0" smtClean="0"/>
              <a:t>} </a:t>
            </a:r>
          </a:p>
          <a:p>
            <a:pPr lvl="1"/>
            <a:r>
              <a:rPr lang="en-IN" sz="2000" dirty="0" smtClean="0"/>
              <a:t>catch (</a:t>
            </a:r>
            <a:r>
              <a:rPr lang="en-IN" sz="2000" dirty="0" err="1" smtClean="0"/>
              <a:t>MessagingException</a:t>
            </a:r>
            <a:r>
              <a:rPr lang="en-IN" sz="2000" dirty="0" smtClean="0"/>
              <a:t> e) { </a:t>
            </a:r>
          </a:p>
          <a:p>
            <a:pPr lvl="1"/>
            <a:r>
              <a:rPr lang="en-IN" sz="2000" dirty="0" smtClean="0"/>
              <a:t>//.. </a:t>
            </a:r>
          </a:p>
          <a:p>
            <a:pPr lvl="1"/>
            <a:r>
              <a:rPr lang="en-IN" sz="2000" dirty="0" smtClean="0"/>
              <a:t>}</a:t>
            </a:r>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Sending Email</a:t>
            </a:r>
            <a:endParaRPr lang="en-IN" dirty="0"/>
          </a:p>
        </p:txBody>
      </p:sp>
      <p:sp>
        <p:nvSpPr>
          <p:cNvPr id="3" name="Content Placeholder 2"/>
          <p:cNvSpPr>
            <a:spLocks noGrp="1"/>
          </p:cNvSpPr>
          <p:nvPr>
            <p:ph sz="quarter" idx="1"/>
          </p:nvPr>
        </p:nvSpPr>
        <p:spPr/>
        <p:txBody>
          <a:bodyPr>
            <a:normAutofit/>
          </a:bodyPr>
          <a:lstStyle/>
          <a:p>
            <a:r>
              <a:rPr lang="en-US" dirty="0" smtClean="0"/>
              <a:t>To send Email, call the API of the Mail Service</a:t>
            </a:r>
          </a:p>
          <a:p>
            <a:r>
              <a:rPr lang="en-US" dirty="0" smtClean="0"/>
              <a:t>Fill out From, To, CC, BCC, Subject, Message, Attachments.</a:t>
            </a:r>
          </a:p>
          <a:p>
            <a:r>
              <a:rPr lang="en-US" dirty="0" smtClean="0"/>
              <a:t>Valid From Address</a:t>
            </a:r>
          </a:p>
          <a:p>
            <a:pPr lvl="1"/>
            <a:r>
              <a:rPr lang="en-IN" sz="2800" dirty="0" smtClean="0"/>
              <a:t>The Google Account address of one of the application administrators</a:t>
            </a:r>
          </a:p>
          <a:p>
            <a:pPr lvl="1"/>
            <a:r>
              <a:rPr lang="en-IN" sz="2800" dirty="0" smtClean="0"/>
              <a:t>The address of the user currently signed in to the app</a:t>
            </a:r>
          </a:p>
          <a:p>
            <a:pPr lvl="1"/>
            <a:r>
              <a:rPr lang="en-IN" sz="2800" dirty="0" smtClean="0"/>
              <a:t>A valid incoming email address for the application</a:t>
            </a:r>
            <a:endParaRPr lang="en-IN" sz="28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Sending Email</a:t>
            </a:r>
            <a:endParaRPr lang="en-IN" dirty="0"/>
          </a:p>
        </p:txBody>
      </p:sp>
      <p:sp>
        <p:nvSpPr>
          <p:cNvPr id="4" name="Rectangle 3"/>
          <p:cNvSpPr/>
          <p:nvPr/>
        </p:nvSpPr>
        <p:spPr>
          <a:xfrm>
            <a:off x="152400" y="1600200"/>
            <a:ext cx="8915400" cy="5170646"/>
          </a:xfrm>
          <a:prstGeom prst="rect">
            <a:avLst/>
          </a:prstGeom>
          <a:solidFill>
            <a:schemeClr val="bg2"/>
          </a:solidFill>
        </p:spPr>
        <p:txBody>
          <a:bodyPr wrap="square">
            <a:spAutoFit/>
          </a:bodyPr>
          <a:lstStyle/>
          <a:p>
            <a:r>
              <a:rPr lang="en-IN" sz="2200" dirty="0" smtClean="0"/>
              <a:t>String </a:t>
            </a:r>
            <a:r>
              <a:rPr lang="en-IN" sz="2200" dirty="0" err="1" smtClean="0"/>
              <a:t>recipientAddress</a:t>
            </a:r>
            <a:r>
              <a:rPr lang="en-IN" sz="2200" dirty="0" smtClean="0"/>
              <a:t> = &lt;email address&gt;;</a:t>
            </a:r>
          </a:p>
          <a:p>
            <a:r>
              <a:rPr lang="en-IN" sz="2200" dirty="0" smtClean="0"/>
              <a:t>Properties props = new Properties();</a:t>
            </a:r>
          </a:p>
          <a:p>
            <a:r>
              <a:rPr lang="en-IN" sz="2200" dirty="0" smtClean="0"/>
              <a:t>Session </a:t>
            </a:r>
            <a:r>
              <a:rPr lang="en-IN" sz="2200" dirty="0" err="1" smtClean="0"/>
              <a:t>session</a:t>
            </a:r>
            <a:r>
              <a:rPr lang="en-IN" sz="2200" dirty="0" smtClean="0"/>
              <a:t> = </a:t>
            </a:r>
            <a:r>
              <a:rPr lang="en-IN" sz="2200" dirty="0" err="1" smtClean="0"/>
              <a:t>Session.getDefaultInstance</a:t>
            </a:r>
            <a:r>
              <a:rPr lang="en-IN" sz="2200" dirty="0" smtClean="0"/>
              <a:t>(props, null);</a:t>
            </a:r>
          </a:p>
          <a:p>
            <a:r>
              <a:rPr lang="en-IN" sz="2200" dirty="0" smtClean="0"/>
              <a:t>String </a:t>
            </a:r>
            <a:r>
              <a:rPr lang="en-IN" sz="2200" dirty="0" err="1" smtClean="0"/>
              <a:t>messageBody</a:t>
            </a:r>
            <a:r>
              <a:rPr lang="en-IN" sz="2200" dirty="0" smtClean="0"/>
              <a:t> =“Hi”;</a:t>
            </a:r>
          </a:p>
          <a:p>
            <a:r>
              <a:rPr lang="en-IN" sz="2200" dirty="0" smtClean="0"/>
              <a:t>try {</a:t>
            </a:r>
          </a:p>
          <a:p>
            <a:pPr lvl="1"/>
            <a:r>
              <a:rPr lang="en-IN" sz="2200" dirty="0" smtClean="0"/>
              <a:t>Message </a:t>
            </a:r>
            <a:r>
              <a:rPr lang="en-IN" sz="2200" dirty="0" err="1" smtClean="0"/>
              <a:t>message</a:t>
            </a:r>
            <a:r>
              <a:rPr lang="en-IN" sz="2200" dirty="0" smtClean="0"/>
              <a:t> = new </a:t>
            </a:r>
            <a:r>
              <a:rPr lang="en-IN" sz="2200" dirty="0" err="1" smtClean="0"/>
              <a:t>MimeMessage</a:t>
            </a:r>
            <a:r>
              <a:rPr lang="en-IN" sz="2200" dirty="0" smtClean="0"/>
              <a:t>(session);</a:t>
            </a:r>
          </a:p>
          <a:p>
            <a:pPr lvl="1"/>
            <a:r>
              <a:rPr lang="en-IN" sz="2200" dirty="0" err="1" smtClean="0"/>
              <a:t>message.setFrom</a:t>
            </a:r>
            <a:r>
              <a:rPr lang="en-IN" sz="2200" dirty="0" smtClean="0"/>
              <a:t>(new </a:t>
            </a:r>
            <a:r>
              <a:rPr lang="en-IN" sz="2200" dirty="0" err="1" smtClean="0"/>
              <a:t>InternetAddress</a:t>
            </a:r>
            <a:r>
              <a:rPr lang="en-IN" sz="2200" dirty="0" smtClean="0"/>
              <a:t>(“test@test.com"));</a:t>
            </a:r>
          </a:p>
          <a:p>
            <a:pPr lvl="1"/>
            <a:r>
              <a:rPr lang="en-IN" sz="2200" dirty="0" err="1" smtClean="0"/>
              <a:t>message.addRecipient</a:t>
            </a:r>
            <a:r>
              <a:rPr lang="en-IN" sz="2200" dirty="0" smtClean="0"/>
              <a:t>(Message.RecipientType.TO, new </a:t>
            </a:r>
            <a:r>
              <a:rPr lang="en-IN" sz="2200" dirty="0" err="1" smtClean="0"/>
              <a:t>InternetAddress</a:t>
            </a:r>
            <a:r>
              <a:rPr lang="en-IN" sz="2200" dirty="0" smtClean="0"/>
              <a:t>(</a:t>
            </a:r>
            <a:r>
              <a:rPr lang="en-IN" sz="2200" dirty="0" err="1" smtClean="0"/>
              <a:t>recipientAddress</a:t>
            </a:r>
            <a:r>
              <a:rPr lang="en-IN" sz="2200" dirty="0" smtClean="0"/>
              <a:t>));</a:t>
            </a:r>
          </a:p>
          <a:p>
            <a:pPr lvl="1"/>
            <a:r>
              <a:rPr lang="en-IN" sz="2200" dirty="0" err="1" smtClean="0"/>
              <a:t>message.setSubject</a:t>
            </a:r>
            <a:r>
              <a:rPr lang="en-IN" sz="2200" dirty="0" smtClean="0"/>
              <a:t>("Welcome to App Engine Workshop!");</a:t>
            </a:r>
          </a:p>
          <a:p>
            <a:pPr lvl="1"/>
            <a:r>
              <a:rPr lang="en-IN" sz="2200" dirty="0" err="1" smtClean="0"/>
              <a:t>message.setText</a:t>
            </a:r>
            <a:r>
              <a:rPr lang="en-IN" sz="2200" dirty="0" smtClean="0"/>
              <a:t>(</a:t>
            </a:r>
            <a:r>
              <a:rPr lang="en-IN" sz="2200" dirty="0" err="1" smtClean="0"/>
              <a:t>messageBody</a:t>
            </a:r>
            <a:r>
              <a:rPr lang="en-IN" sz="2200" dirty="0" smtClean="0"/>
              <a:t>);</a:t>
            </a:r>
          </a:p>
          <a:p>
            <a:pPr lvl="1"/>
            <a:r>
              <a:rPr lang="en-IN" sz="2200" dirty="0" err="1" smtClean="0"/>
              <a:t>Transport.send</a:t>
            </a:r>
            <a:r>
              <a:rPr lang="en-IN" sz="2200" dirty="0" smtClean="0"/>
              <a:t>(message);</a:t>
            </a:r>
          </a:p>
          <a:p>
            <a:r>
              <a:rPr lang="en-IN" sz="2200" dirty="0" smtClean="0"/>
              <a:t>} </a:t>
            </a:r>
            <a:br>
              <a:rPr lang="en-IN" sz="2200" dirty="0" smtClean="0"/>
            </a:br>
            <a:r>
              <a:rPr lang="en-IN" sz="2200" dirty="0" smtClean="0"/>
              <a:t>catch (Exception e) {</a:t>
            </a:r>
          </a:p>
          <a:p>
            <a:r>
              <a:rPr lang="en-IN" sz="22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Allow for anyone to request their exam result via Email</a:t>
            </a:r>
          </a:p>
          <a:p>
            <a:r>
              <a:rPr lang="en-US" dirty="0" smtClean="0"/>
              <a:t>Write incoming email handler to receive and parse request</a:t>
            </a:r>
          </a:p>
          <a:p>
            <a:r>
              <a:rPr lang="en-US" dirty="0" smtClean="0"/>
              <a:t>Send out the response via email  (Ideally this should be send out asynchronously via Task Queue API)</a:t>
            </a:r>
          </a:p>
          <a:p>
            <a:r>
              <a:rPr lang="en-US" dirty="0" smtClean="0"/>
              <a:t>Go to </a:t>
            </a:r>
            <a:r>
              <a:rPr lang="en-US" b="1" dirty="0" smtClean="0"/>
              <a:t>/hands-on-exercises/ExamResults-Step5-Email.docx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334000"/>
            <a:ext cx="2281135" cy="16002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58</a:t>
            </a:fld>
            <a:endParaRPr lang="en-US" dirty="0"/>
          </a:p>
        </p:txBody>
      </p:sp>
      <p:sp>
        <p:nvSpPr>
          <p:cNvPr id="6" name="TextBox 5"/>
          <p:cNvSpPr txBox="1"/>
          <p:nvPr/>
        </p:nvSpPr>
        <p:spPr>
          <a:xfrm>
            <a:off x="2024810" y="1600200"/>
            <a:ext cx="5046574" cy="769441"/>
          </a:xfrm>
          <a:prstGeom prst="rect">
            <a:avLst/>
          </a:prstGeom>
          <a:noFill/>
        </p:spPr>
        <p:txBody>
          <a:bodyPr wrap="none" rtlCol="0">
            <a:spAutoFit/>
          </a:bodyPr>
          <a:lstStyle/>
          <a:p>
            <a:pPr algn="ctr"/>
            <a:r>
              <a:rPr lang="en-US" sz="4400" dirty="0" smtClean="0"/>
              <a:t>Session 9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3065664" y="2811959"/>
            <a:ext cx="3030060" cy="769441"/>
          </a:xfrm>
          <a:prstGeom prst="rect">
            <a:avLst/>
          </a:prstGeom>
          <a:noFill/>
        </p:spPr>
        <p:txBody>
          <a:bodyPr wrap="none" rtlCol="0">
            <a:spAutoFit/>
          </a:bodyPr>
          <a:lstStyle/>
          <a:p>
            <a:pPr algn="ctr"/>
            <a:r>
              <a:rPr lang="en-US" sz="4400" dirty="0" err="1" smtClean="0"/>
              <a:t>Cron</a:t>
            </a:r>
            <a:r>
              <a:rPr lang="en-US" sz="4400" dirty="0" smtClean="0"/>
              <a:t>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3794" name="Picture 2" descr="http://www.faceyspacey.com/images/article-images/cronjob.gif"/>
          <p:cNvPicPr>
            <a:picLocks noChangeAspect="1" noChangeArrowheads="1"/>
          </p:cNvPicPr>
          <p:nvPr/>
        </p:nvPicPr>
        <p:blipFill>
          <a:blip r:embed="rId4" cstate="print"/>
          <a:srcRect/>
          <a:stretch>
            <a:fillRect/>
          </a:stretch>
        </p:blipFill>
        <p:spPr bwMode="auto">
          <a:xfrm>
            <a:off x="5334000" y="3886200"/>
            <a:ext cx="2343150" cy="18288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t>
            </a:r>
            <a:r>
              <a:rPr lang="en-US" dirty="0" err="1" smtClean="0"/>
              <a:t>Cron</a:t>
            </a:r>
            <a:r>
              <a:rPr lang="en-US" dirty="0" smtClean="0"/>
              <a:t> Service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Ability to run tasks at regular intervals</a:t>
            </a:r>
          </a:p>
          <a:p>
            <a:r>
              <a:rPr lang="en-US" dirty="0" smtClean="0"/>
              <a:t>Schedule one or more repetitive tasks to run at different intervals</a:t>
            </a:r>
          </a:p>
          <a:p>
            <a:r>
              <a:rPr lang="en-US" dirty="0" smtClean="0"/>
              <a:t>Ability to specify Time Zones also</a:t>
            </a:r>
          </a:p>
          <a:p>
            <a:r>
              <a:rPr lang="en-US" dirty="0" smtClean="0"/>
              <a:t>Examples</a:t>
            </a:r>
          </a:p>
          <a:p>
            <a:pPr lvl="1"/>
            <a:r>
              <a:rPr lang="en-US" dirty="0" smtClean="0"/>
              <a:t>Fetch the latest news every 1 hour</a:t>
            </a:r>
          </a:p>
          <a:p>
            <a:pPr lvl="1"/>
            <a:r>
              <a:rPr lang="en-US" dirty="0" smtClean="0"/>
              <a:t>Update App statistics every 6 hours</a:t>
            </a:r>
          </a:p>
          <a:p>
            <a:pPr lvl="1"/>
            <a:r>
              <a:rPr lang="en-US" dirty="0" smtClean="0"/>
              <a:t>Check system to send any email reminders every 12 hours</a:t>
            </a:r>
          </a:p>
          <a:p>
            <a:pPr lvl="1"/>
            <a:r>
              <a:rPr lang="en-US" dirty="0" smtClean="0"/>
              <a:t>Take a backup every week on Wednesday at 12:00 AM</a:t>
            </a:r>
          </a:p>
          <a:p>
            <a:r>
              <a:rPr lang="en-IN" sz="2200" dirty="0" smtClean="0">
                <a:hlinkClick r:id="rId2"/>
              </a:rPr>
              <a:t>https://developers.google.com/appengine/docs/java/config/cron</a:t>
            </a:r>
            <a:r>
              <a:rPr lang="en-IN" sz="2200" dirty="0" smtClean="0"/>
              <a:t> </a:t>
            </a:r>
            <a:endParaRPr lang="en-IN" sz="22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Google App Engine?</a:t>
            </a:r>
            <a:endParaRPr lang="en-IN" dirty="0"/>
          </a:p>
        </p:txBody>
      </p:sp>
      <p:sp>
        <p:nvSpPr>
          <p:cNvPr id="3" name="Content Placeholder 2"/>
          <p:cNvSpPr>
            <a:spLocks noGrp="1"/>
          </p:cNvSpPr>
          <p:nvPr>
            <p:ph sz="quarter" idx="1"/>
          </p:nvPr>
        </p:nvSpPr>
        <p:spPr/>
        <p:txBody>
          <a:bodyPr/>
          <a:lstStyle/>
          <a:p>
            <a:r>
              <a:rPr lang="en-US" dirty="0" smtClean="0"/>
              <a:t>Application Hosting and Development Platform</a:t>
            </a:r>
          </a:p>
          <a:p>
            <a:r>
              <a:rPr lang="en-US" dirty="0" smtClean="0"/>
              <a:t>Host your application on Google’s infrastructure</a:t>
            </a:r>
          </a:p>
          <a:p>
            <a:r>
              <a:rPr lang="en-US" dirty="0" smtClean="0"/>
              <a:t>3 runtimes supported : Java, Python and Go</a:t>
            </a:r>
          </a:p>
          <a:p>
            <a:r>
              <a:rPr lang="en-US" dirty="0" smtClean="0"/>
              <a:t>Variety of Services to boost developer productivity</a:t>
            </a:r>
          </a:p>
          <a:p>
            <a:r>
              <a:rPr lang="en-US" dirty="0" smtClean="0"/>
              <a:t>Free Quota and then Pay per use</a:t>
            </a:r>
            <a:br>
              <a:rPr lang="en-US" dirty="0" smtClean="0"/>
            </a:br>
            <a:endParaRPr lang="en-US" dirty="0" smtClean="0"/>
          </a:p>
          <a:p>
            <a:pPr algn="ctr">
              <a:buNone/>
            </a:pPr>
            <a:r>
              <a:rPr lang="en-US" sz="4000" dirty="0" smtClean="0">
                <a:hlinkClick r:id="rId2"/>
              </a:rPr>
              <a:t>http://cloud.google.com/appengine</a:t>
            </a:r>
            <a:r>
              <a:rPr lang="en-US" sz="4000"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t>
            </a:r>
            <a:r>
              <a:rPr lang="en-US" dirty="0" err="1" smtClean="0"/>
              <a:t>Cron</a:t>
            </a:r>
            <a:r>
              <a:rPr lang="en-US" dirty="0" smtClean="0"/>
              <a:t> Service</a:t>
            </a:r>
            <a:endParaRPr lang="en-IN" dirty="0"/>
          </a:p>
        </p:txBody>
      </p:sp>
      <p:sp>
        <p:nvSpPr>
          <p:cNvPr id="3" name="Content Placeholder 2"/>
          <p:cNvSpPr>
            <a:spLocks noGrp="1"/>
          </p:cNvSpPr>
          <p:nvPr>
            <p:ph sz="quarter" idx="1"/>
          </p:nvPr>
        </p:nvSpPr>
        <p:spPr>
          <a:xfrm>
            <a:off x="612648" y="1600200"/>
            <a:ext cx="8153400" cy="990600"/>
          </a:xfrm>
        </p:spPr>
        <p:txBody>
          <a:bodyPr/>
          <a:lstStyle/>
          <a:p>
            <a:r>
              <a:rPr lang="en-US" dirty="0" err="1" smtClean="0"/>
              <a:t>Cron</a:t>
            </a:r>
            <a:r>
              <a:rPr lang="en-US" dirty="0" smtClean="0"/>
              <a:t> Schedules are specified in a </a:t>
            </a:r>
            <a:r>
              <a:rPr lang="en-US" b="1" dirty="0" smtClean="0"/>
              <a:t>cron.xml </a:t>
            </a:r>
            <a:r>
              <a:rPr lang="en-US" dirty="0" smtClean="0"/>
              <a:t>file that is placed in the </a:t>
            </a:r>
            <a:r>
              <a:rPr lang="en-US" b="1" dirty="0" smtClean="0"/>
              <a:t>/WEB-INF </a:t>
            </a:r>
            <a:r>
              <a:rPr lang="en-US" dirty="0" smtClean="0"/>
              <a:t>directory</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295400" y="2590800"/>
            <a:ext cx="6285394" cy="3733800"/>
          </a:xfrm>
          <a:prstGeom prst="rect">
            <a:avLst/>
          </a:prstGeom>
          <a:solidFill>
            <a:schemeClr val="bg2"/>
          </a:solid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t>
            </a:r>
            <a:r>
              <a:rPr lang="en-US" dirty="0" err="1" smtClean="0"/>
              <a:t>Cron</a:t>
            </a:r>
            <a:r>
              <a:rPr lang="en-US" dirty="0" smtClean="0"/>
              <a:t> Service</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Each </a:t>
            </a:r>
            <a:r>
              <a:rPr lang="en-US" dirty="0" err="1" smtClean="0"/>
              <a:t>Cron</a:t>
            </a:r>
            <a:r>
              <a:rPr lang="en-US" dirty="0" smtClean="0"/>
              <a:t> Entry specifies the following:</a:t>
            </a:r>
          </a:p>
          <a:p>
            <a:pPr lvl="1"/>
            <a:r>
              <a:rPr lang="en-US" b="1" dirty="0" smtClean="0"/>
              <a:t>description</a:t>
            </a:r>
            <a:r>
              <a:rPr lang="en-US" dirty="0" smtClean="0"/>
              <a:t> : A description of the task</a:t>
            </a:r>
          </a:p>
          <a:p>
            <a:pPr lvl="1"/>
            <a:r>
              <a:rPr lang="en-US" b="1" dirty="0" err="1" smtClean="0"/>
              <a:t>url</a:t>
            </a:r>
            <a:r>
              <a:rPr lang="en-US" dirty="0" smtClean="0"/>
              <a:t> : the URL path of the Request handler to invoke. This will map to the </a:t>
            </a:r>
            <a:r>
              <a:rPr lang="en-US" dirty="0" err="1" smtClean="0"/>
              <a:t>Servlet</a:t>
            </a:r>
            <a:r>
              <a:rPr lang="en-US" dirty="0" smtClean="0"/>
              <a:t> that you will configure in the </a:t>
            </a:r>
            <a:r>
              <a:rPr lang="en-US" b="1" dirty="0" smtClean="0"/>
              <a:t>web.xml </a:t>
            </a:r>
            <a:r>
              <a:rPr lang="en-US" dirty="0" smtClean="0"/>
              <a:t>file</a:t>
            </a:r>
          </a:p>
          <a:p>
            <a:pPr lvl="1"/>
            <a:r>
              <a:rPr lang="en-US" b="1" dirty="0" smtClean="0"/>
              <a:t>schedule</a:t>
            </a:r>
            <a:r>
              <a:rPr lang="en-US" dirty="0" smtClean="0"/>
              <a:t>: the </a:t>
            </a:r>
            <a:r>
              <a:rPr lang="en-US" dirty="0" err="1" smtClean="0"/>
              <a:t>Cron</a:t>
            </a:r>
            <a:r>
              <a:rPr lang="en-US" dirty="0" smtClean="0"/>
              <a:t> expression that specifies the schedule on which to execute the task</a:t>
            </a:r>
          </a:p>
          <a:p>
            <a:pPr lvl="1"/>
            <a:r>
              <a:rPr lang="en-US" b="1" dirty="0" err="1" smtClean="0"/>
              <a:t>timezone</a:t>
            </a:r>
            <a:r>
              <a:rPr lang="en-US" dirty="0" smtClean="0"/>
              <a:t>: Optional. The Zone Info descriptor for the </a:t>
            </a:r>
            <a:r>
              <a:rPr lang="en-US" dirty="0" err="1" smtClean="0"/>
              <a:t>timezone</a:t>
            </a:r>
            <a:r>
              <a:rPr lang="en-US" dirty="0" smtClean="0"/>
              <a:t> e.g. America/Los Angeles. If omitted it is UTC</a:t>
            </a:r>
          </a:p>
          <a:p>
            <a:pPr lvl="1"/>
            <a:r>
              <a:rPr lang="en-US" b="1" dirty="0" smtClean="0"/>
              <a:t>target</a:t>
            </a:r>
            <a:r>
              <a:rPr lang="en-US" dirty="0" smtClean="0"/>
              <a:t>: Optional. ID of the App version to use for the task.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Cron</a:t>
            </a:r>
            <a:r>
              <a:rPr lang="en-US" dirty="0" smtClean="0"/>
              <a:t> Service - Schedules</a:t>
            </a:r>
            <a:endParaRPr lang="en-IN" dirty="0"/>
          </a:p>
        </p:txBody>
      </p:sp>
      <p:sp>
        <p:nvSpPr>
          <p:cNvPr id="3" name="Content Placeholder 2"/>
          <p:cNvSpPr>
            <a:spLocks noGrp="1"/>
          </p:cNvSpPr>
          <p:nvPr>
            <p:ph sz="quarter" idx="1"/>
          </p:nvPr>
        </p:nvSpPr>
        <p:spPr/>
        <p:txBody>
          <a:bodyPr>
            <a:normAutofit/>
          </a:bodyPr>
          <a:lstStyle/>
          <a:p>
            <a:pPr lvl="1"/>
            <a:r>
              <a:rPr lang="en-US" dirty="0" smtClean="0"/>
              <a:t>A </a:t>
            </a:r>
            <a:r>
              <a:rPr lang="en-US" dirty="0" err="1" smtClean="0"/>
              <a:t>Cron</a:t>
            </a:r>
            <a:r>
              <a:rPr lang="en-US" dirty="0" smtClean="0"/>
              <a:t> Expression for the schedule is a simplified English-like format</a:t>
            </a:r>
            <a:r>
              <a:rPr lang="en-IN" dirty="0" smtClean="0"/>
              <a:t> that describes the recurrence of the task</a:t>
            </a:r>
          </a:p>
          <a:p>
            <a:pPr lvl="1"/>
            <a:r>
              <a:rPr lang="en-US" dirty="0" smtClean="0"/>
              <a:t>every 1 minutes</a:t>
            </a:r>
          </a:p>
          <a:p>
            <a:pPr lvl="1"/>
            <a:r>
              <a:rPr lang="en-US" dirty="0" smtClean="0"/>
              <a:t>every 10 hours</a:t>
            </a:r>
          </a:p>
          <a:p>
            <a:pPr lvl="1"/>
            <a:r>
              <a:rPr lang="en-US" dirty="0" smtClean="0"/>
              <a:t>every day 11:00</a:t>
            </a:r>
          </a:p>
          <a:p>
            <a:pPr lvl="1"/>
            <a:r>
              <a:rPr lang="en-US" dirty="0" smtClean="0"/>
              <a:t>every </a:t>
            </a:r>
            <a:r>
              <a:rPr lang="en-US" dirty="0" err="1" smtClean="0"/>
              <a:t>wednesday</a:t>
            </a:r>
            <a:r>
              <a:rPr lang="en-US" dirty="0" smtClean="0"/>
              <a:t> 15:00</a:t>
            </a:r>
          </a:p>
          <a:p>
            <a:pPr lvl="1"/>
            <a:r>
              <a:rPr lang="en-US" dirty="0" smtClean="0"/>
              <a:t>2</a:t>
            </a:r>
            <a:r>
              <a:rPr lang="en-US" baseline="30000" dirty="0" smtClean="0"/>
              <a:t>nd</a:t>
            </a:r>
            <a:r>
              <a:rPr lang="en-US" dirty="0" smtClean="0"/>
              <a:t> </a:t>
            </a:r>
            <a:r>
              <a:rPr lang="en-US" dirty="0" err="1" smtClean="0"/>
              <a:t>sunday</a:t>
            </a:r>
            <a:endParaRPr lang="en-US" dirty="0" smtClean="0"/>
          </a:p>
          <a:p>
            <a:pPr lvl="1"/>
            <a:r>
              <a:rPr lang="en-US" dirty="0" smtClean="0"/>
              <a:t>every 30 </a:t>
            </a:r>
            <a:r>
              <a:rPr lang="en-US" dirty="0" err="1" smtClean="0"/>
              <a:t>mins</a:t>
            </a:r>
            <a:r>
              <a:rPr lang="en-US" dirty="0" smtClean="0"/>
              <a:t> from 9:00 to 12:00</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lnSpcReduction="10000"/>
          </a:bodyPr>
          <a:lstStyle/>
          <a:p>
            <a:r>
              <a:rPr lang="en-US" dirty="0" smtClean="0"/>
              <a:t>Write out a </a:t>
            </a:r>
            <a:r>
              <a:rPr lang="en-US" dirty="0" err="1" smtClean="0"/>
              <a:t>Cron</a:t>
            </a:r>
            <a:r>
              <a:rPr lang="en-US" dirty="0" smtClean="0"/>
              <a:t> Job that executes every 2 or 1 hour and prints out a dummy string.</a:t>
            </a:r>
          </a:p>
          <a:p>
            <a:r>
              <a:rPr lang="en-US" dirty="0" smtClean="0"/>
              <a:t>First configure your cron.xml file with the </a:t>
            </a:r>
            <a:r>
              <a:rPr lang="en-US" dirty="0" err="1" smtClean="0"/>
              <a:t>cron</a:t>
            </a:r>
            <a:r>
              <a:rPr lang="en-US" dirty="0" smtClean="0"/>
              <a:t> entry and place it in </a:t>
            </a:r>
            <a:r>
              <a:rPr lang="en-US" b="1" dirty="0" smtClean="0"/>
              <a:t>/WEB-INF</a:t>
            </a:r>
            <a:r>
              <a:rPr lang="en-US" dirty="0" smtClean="0"/>
              <a:t> folder</a:t>
            </a:r>
          </a:p>
          <a:p>
            <a:r>
              <a:rPr lang="en-US" dirty="0" smtClean="0"/>
              <a:t>Map the </a:t>
            </a:r>
            <a:r>
              <a:rPr lang="en-US" dirty="0" err="1" smtClean="0"/>
              <a:t>Cron</a:t>
            </a:r>
            <a:r>
              <a:rPr lang="en-US" dirty="0" smtClean="0"/>
              <a:t> Job Request Handler to </a:t>
            </a:r>
            <a:r>
              <a:rPr lang="en-US" dirty="0" err="1" smtClean="0"/>
              <a:t>Servlet</a:t>
            </a:r>
            <a:r>
              <a:rPr lang="en-US" dirty="0" smtClean="0"/>
              <a:t> and code the </a:t>
            </a:r>
            <a:r>
              <a:rPr lang="en-US" dirty="0" err="1" smtClean="0"/>
              <a:t>Servlet</a:t>
            </a:r>
            <a:endParaRPr lang="en-US" dirty="0" smtClean="0"/>
          </a:p>
          <a:p>
            <a:r>
              <a:rPr lang="en-US" dirty="0" smtClean="0"/>
              <a:t>Deploy the application on App Engine and observe the results</a:t>
            </a:r>
          </a:p>
          <a:p>
            <a:r>
              <a:rPr lang="en-US" dirty="0" smtClean="0"/>
              <a:t>Go to </a:t>
            </a:r>
            <a:r>
              <a:rPr lang="en-US" b="1" dirty="0" smtClean="0"/>
              <a:t>/hands-on-exercises/ExamResults-Step6-CronJob.docx</a:t>
            </a:r>
          </a:p>
          <a:p>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63</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64</a:t>
            </a:fld>
            <a:endParaRPr lang="en-US" dirty="0"/>
          </a:p>
        </p:txBody>
      </p:sp>
      <p:sp>
        <p:nvSpPr>
          <p:cNvPr id="6" name="TextBox 5"/>
          <p:cNvSpPr txBox="1"/>
          <p:nvPr/>
        </p:nvSpPr>
        <p:spPr>
          <a:xfrm>
            <a:off x="1869319" y="1600200"/>
            <a:ext cx="5357557" cy="769441"/>
          </a:xfrm>
          <a:prstGeom prst="rect">
            <a:avLst/>
          </a:prstGeom>
          <a:noFill/>
        </p:spPr>
        <p:txBody>
          <a:bodyPr wrap="none" rtlCol="0">
            <a:spAutoFit/>
          </a:bodyPr>
          <a:lstStyle/>
          <a:p>
            <a:pPr algn="ctr"/>
            <a:r>
              <a:rPr lang="en-US" sz="4400" dirty="0" smtClean="0"/>
              <a:t>Session 10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1963218" y="2811959"/>
            <a:ext cx="5234959" cy="769441"/>
          </a:xfrm>
          <a:prstGeom prst="rect">
            <a:avLst/>
          </a:prstGeom>
          <a:noFill/>
        </p:spPr>
        <p:txBody>
          <a:bodyPr wrap="none" rtlCol="0">
            <a:spAutoFit/>
          </a:bodyPr>
          <a:lstStyle/>
          <a:p>
            <a:pPr algn="ctr"/>
            <a:r>
              <a:rPr lang="en-US" sz="4400" dirty="0" smtClean="0"/>
              <a:t>Administrative Console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1746" name="Picture 2" descr="https://developers.google.com/academy/apis/cloud/appengine/intro/images/image02.png"/>
          <p:cNvPicPr>
            <a:picLocks noChangeAspect="1" noChangeArrowheads="1"/>
          </p:cNvPicPr>
          <p:nvPr/>
        </p:nvPicPr>
        <p:blipFill>
          <a:blip r:embed="rId4" cstate="print"/>
          <a:srcRect/>
          <a:stretch>
            <a:fillRect/>
          </a:stretch>
        </p:blipFill>
        <p:spPr bwMode="auto">
          <a:xfrm>
            <a:off x="4572000" y="3731407"/>
            <a:ext cx="4095750" cy="2516993"/>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Login at </a:t>
            </a:r>
            <a:r>
              <a:rPr lang="en-US" dirty="0" smtClean="0">
                <a:hlinkClick r:id="rId2"/>
              </a:rPr>
              <a:t>http://appengine.google.com</a:t>
            </a:r>
            <a:endParaRPr lang="en-US" dirty="0" smtClean="0"/>
          </a:p>
          <a:p>
            <a:r>
              <a:rPr lang="en-US" dirty="0" smtClean="0"/>
              <a:t>Visit your list of applications</a:t>
            </a:r>
          </a:p>
          <a:p>
            <a:r>
              <a:rPr lang="en-US" dirty="0" smtClean="0"/>
              <a:t>Click on a particular application to view the Administrative Console</a:t>
            </a:r>
          </a:p>
          <a:p>
            <a:pPr>
              <a:buNone/>
            </a:pPr>
            <a:endParaRPr lang="en-US" dirty="0" smtClean="0"/>
          </a:p>
        </p:txBody>
      </p:sp>
      <p:pic>
        <p:nvPicPr>
          <p:cNvPr id="4" name="Picture 2" descr="https://developers.google.com/academy/apis/cloud/appengine/intro/images/image02.png"/>
          <p:cNvPicPr>
            <a:picLocks noChangeAspect="1" noChangeArrowheads="1"/>
          </p:cNvPicPr>
          <p:nvPr/>
        </p:nvPicPr>
        <p:blipFill>
          <a:blip r:embed="rId3" cstate="print"/>
          <a:srcRect/>
          <a:stretch>
            <a:fillRect/>
          </a:stretch>
        </p:blipFill>
        <p:spPr bwMode="auto">
          <a:xfrm>
            <a:off x="2590800" y="3657600"/>
            <a:ext cx="4095750" cy="2516993"/>
          </a:xfrm>
          <a:prstGeom prst="rect">
            <a:avLst/>
          </a:prstGeom>
          <a:noFill/>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Dashboard shows current usage / quota limits</a:t>
            </a:r>
          </a:p>
          <a:p>
            <a:r>
              <a:rPr lang="en-US" dirty="0" smtClean="0"/>
              <a:t>View Logs</a:t>
            </a:r>
          </a:p>
          <a:p>
            <a:r>
              <a:rPr lang="en-US" dirty="0" smtClean="0"/>
              <a:t>View </a:t>
            </a:r>
            <a:r>
              <a:rPr lang="en-US" dirty="0" err="1" smtClean="0"/>
              <a:t>Datastore</a:t>
            </a:r>
            <a:endParaRPr lang="en-US" dirty="0" smtClean="0"/>
          </a:p>
          <a:p>
            <a:r>
              <a:rPr lang="en-US" dirty="0" smtClean="0"/>
              <a:t>Versions</a:t>
            </a:r>
          </a:p>
          <a:p>
            <a:r>
              <a:rPr lang="en-US" dirty="0" smtClean="0"/>
              <a:t>Enable/Disable Application</a:t>
            </a:r>
          </a:p>
          <a:p>
            <a:r>
              <a:rPr lang="en-US" dirty="0" smtClean="0"/>
              <a:t>and more …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lstStyle/>
          <a:p>
            <a:r>
              <a:rPr lang="en-US" dirty="0" smtClean="0"/>
              <a:t>For one of your App Engine applications, login with your account credentials at </a:t>
            </a:r>
            <a:r>
              <a:rPr lang="en-US" dirty="0" smtClean="0">
                <a:hlinkClick r:id="rId2"/>
              </a:rPr>
              <a:t>http://appengine.google.com</a:t>
            </a:r>
            <a:endParaRPr lang="en-US" dirty="0" smtClean="0"/>
          </a:p>
          <a:p>
            <a:r>
              <a:rPr lang="en-US" dirty="0" smtClean="0"/>
              <a:t>Visit the Dashboard and visit the different links</a:t>
            </a:r>
          </a:p>
          <a:p>
            <a:r>
              <a:rPr lang="en-US" dirty="0" smtClean="0"/>
              <a:t>Most important ones:</a:t>
            </a:r>
          </a:p>
          <a:p>
            <a:pPr lvl="1"/>
            <a:r>
              <a:rPr lang="en-US" dirty="0" smtClean="0"/>
              <a:t>Current usage</a:t>
            </a:r>
          </a:p>
          <a:p>
            <a:pPr lvl="1"/>
            <a:r>
              <a:rPr lang="en-US" dirty="0" smtClean="0"/>
              <a:t>Logs</a:t>
            </a:r>
          </a:p>
          <a:p>
            <a:pPr lvl="1"/>
            <a:r>
              <a:rPr lang="en-US" dirty="0" err="1" smtClean="0"/>
              <a:t>Datastore</a:t>
            </a:r>
            <a:r>
              <a:rPr lang="en-US" dirty="0" smtClean="0"/>
              <a:t> viewer</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3"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Services</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We have only seen a few of the App Engine Services</a:t>
            </a:r>
          </a:p>
          <a:p>
            <a:r>
              <a:rPr lang="en-US" dirty="0" smtClean="0"/>
              <a:t>Investigate and learn about these additional ones</a:t>
            </a:r>
          </a:p>
          <a:p>
            <a:pPr lvl="1"/>
            <a:r>
              <a:rPr lang="en-US" dirty="0" err="1" smtClean="0"/>
              <a:t>Blobstore</a:t>
            </a:r>
            <a:r>
              <a:rPr lang="en-US" dirty="0" smtClean="0"/>
              <a:t> – for storing large amounts of data</a:t>
            </a:r>
          </a:p>
          <a:p>
            <a:pPr lvl="1"/>
            <a:r>
              <a:rPr lang="en-US" dirty="0" smtClean="0"/>
              <a:t>Memory Cache – store and retrieve data from memory</a:t>
            </a:r>
          </a:p>
          <a:p>
            <a:pPr lvl="1"/>
            <a:r>
              <a:rPr lang="en-US" dirty="0" smtClean="0"/>
              <a:t>Task Queues – Create asynchronous tasks that are executed by App Engine automatically</a:t>
            </a:r>
          </a:p>
          <a:p>
            <a:pPr lvl="1"/>
            <a:r>
              <a:rPr lang="en-US" dirty="0" smtClean="0"/>
              <a:t>And more … </a:t>
            </a:r>
          </a:p>
          <a:p>
            <a:pPr lvl="1"/>
            <a:r>
              <a:rPr lang="en-US" dirty="0" smtClean="0"/>
              <a:t>Visit : </a:t>
            </a:r>
            <a:r>
              <a:rPr lang="en-US" dirty="0" smtClean="0">
                <a:hlinkClick r:id="rId2"/>
              </a:rPr>
              <a:t>https://developers.google.com/appengine/docs/java/</a:t>
            </a:r>
            <a:r>
              <a:rPr lang="en-US" dirty="0" smtClean="0"/>
              <a:t>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Steps</a:t>
            </a:r>
            <a:endParaRPr lang="en-IN" dirty="0"/>
          </a:p>
        </p:txBody>
      </p:sp>
      <p:sp>
        <p:nvSpPr>
          <p:cNvPr id="4" name="Content Placeholder 3"/>
          <p:cNvSpPr>
            <a:spLocks noGrp="1"/>
          </p:cNvSpPr>
          <p:nvPr>
            <p:ph sz="quarter" idx="1"/>
          </p:nvPr>
        </p:nvSpPr>
        <p:spPr/>
        <p:txBody>
          <a:bodyPr>
            <a:normAutofit/>
          </a:bodyPr>
          <a:lstStyle/>
          <a:p>
            <a:r>
              <a:rPr lang="en-US" dirty="0" smtClean="0"/>
              <a:t>Take a break</a:t>
            </a:r>
          </a:p>
          <a:p>
            <a:r>
              <a:rPr lang="en-US" dirty="0" smtClean="0"/>
              <a:t>App Engine application ideas</a:t>
            </a:r>
          </a:p>
          <a:p>
            <a:r>
              <a:rPr lang="en-US" dirty="0" smtClean="0"/>
              <a:t>Put down on paper what you want  your app to do</a:t>
            </a:r>
          </a:p>
          <a:p>
            <a:r>
              <a:rPr lang="en-US" dirty="0" smtClean="0"/>
              <a:t>Break down your app into App Engine services needed. </a:t>
            </a:r>
          </a:p>
          <a:p>
            <a:pPr>
              <a:buNone/>
            </a:pPr>
            <a:endParaRPr lang="en-US" dirty="0" smtClean="0"/>
          </a:p>
          <a:p>
            <a:pPr>
              <a:buNone/>
            </a:pPr>
            <a:r>
              <a:rPr lang="en-US" dirty="0" smtClean="0"/>
              <a:t>Now for some ideas ….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69</a:t>
            </a:fld>
            <a:endParaRPr lang="en-US" dirty="0"/>
          </a:p>
        </p:txBody>
      </p:sp>
      <p:pic>
        <p:nvPicPr>
          <p:cNvPr id="14338" name="Picture 2" descr="https://encrypted-tbn0.gstatic.com/images?q=tbn:ANd9GcSC5wSefaNKMYpq2Gt15lILimG5D-7PlW9VyCReP5d0h7Tz8nQ-0A"/>
          <p:cNvPicPr>
            <a:picLocks noChangeAspect="1" noChangeArrowheads="1"/>
          </p:cNvPicPr>
          <p:nvPr/>
        </p:nvPicPr>
        <p:blipFill>
          <a:blip r:embed="rId2" cstate="print"/>
          <a:srcRect/>
          <a:stretch>
            <a:fillRect/>
          </a:stretch>
        </p:blipFill>
        <p:spPr bwMode="auto">
          <a:xfrm>
            <a:off x="4191000" y="3886200"/>
            <a:ext cx="2143125" cy="21431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History</a:t>
            </a:r>
            <a:endParaRPr lang="en-IN" dirty="0"/>
          </a:p>
        </p:txBody>
      </p:sp>
      <p:sp>
        <p:nvSpPr>
          <p:cNvPr id="3" name="Content Placeholder 2"/>
          <p:cNvSpPr>
            <a:spLocks noGrp="1"/>
          </p:cNvSpPr>
          <p:nvPr>
            <p:ph sz="quarter" idx="1"/>
          </p:nvPr>
        </p:nvSpPr>
        <p:spPr>
          <a:xfrm>
            <a:off x="612648" y="1600200"/>
            <a:ext cx="8153400" cy="4191000"/>
          </a:xfrm>
        </p:spPr>
        <p:txBody>
          <a:bodyPr>
            <a:normAutofit fontScale="925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April 7, 2008 : First Release (Python) </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2009 : Support for Java</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2011 : Go Language support</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Current Version : 1.7.4 – 13 Dec 2012</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 Since 2012 - monthly release cycle</a:t>
            </a:r>
            <a:endParaRPr lang="en-GB" sz="4000" dirty="0" smtClean="0"/>
          </a:p>
          <a:p>
            <a:pPr>
              <a:buNone/>
            </a:pPr>
            <a:endParaRPr lang="en-IN" dirty="0"/>
          </a:p>
        </p:txBody>
      </p:sp>
      <p:sp>
        <p:nvSpPr>
          <p:cNvPr id="11"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Ideas – List 1</a:t>
            </a:r>
            <a:endParaRPr lang="en-IN" dirty="0"/>
          </a:p>
        </p:txBody>
      </p:sp>
      <p:sp>
        <p:nvSpPr>
          <p:cNvPr id="3" name="Content Placeholder 2"/>
          <p:cNvSpPr>
            <a:spLocks noGrp="1"/>
          </p:cNvSpPr>
          <p:nvPr>
            <p:ph sz="quarter" idx="1"/>
          </p:nvPr>
        </p:nvSpPr>
        <p:spPr/>
        <p:txBody>
          <a:bodyPr/>
          <a:lstStyle/>
          <a:p>
            <a:r>
              <a:rPr lang="en-US" dirty="0" smtClean="0"/>
              <a:t>Quiz</a:t>
            </a:r>
          </a:p>
          <a:p>
            <a:r>
              <a:rPr lang="en-US" dirty="0" smtClean="0"/>
              <a:t>Monitor Social Media for mentions</a:t>
            </a:r>
          </a:p>
          <a:p>
            <a:r>
              <a:rPr lang="en-US" dirty="0" smtClean="0"/>
              <a:t>Customer Support System / Tickets – driven via Email</a:t>
            </a:r>
          </a:p>
          <a:p>
            <a:r>
              <a:rPr lang="en-US" dirty="0" smtClean="0"/>
              <a:t>Medical Applications</a:t>
            </a:r>
          </a:p>
          <a:p>
            <a:pPr lvl="1"/>
            <a:r>
              <a:rPr lang="en-US" dirty="0" smtClean="0"/>
              <a:t>Track activities / food</a:t>
            </a:r>
          </a:p>
          <a:p>
            <a:pPr lvl="1"/>
            <a:r>
              <a:rPr lang="en-US" dirty="0" smtClean="0"/>
              <a:t>Monitor Health Incidents</a:t>
            </a:r>
          </a:p>
          <a:p>
            <a:pPr lvl="1"/>
            <a:r>
              <a:rPr lang="en-US" dirty="0" smtClean="0"/>
              <a:t>Vaccination Reminders</a:t>
            </a:r>
          </a:p>
          <a:p>
            <a:pPr lvl="1"/>
            <a:r>
              <a:rPr lang="en-US" dirty="0" smtClean="0"/>
              <a:t>Alternative Drugs</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Ideas – List 2 </a:t>
            </a:r>
            <a:endParaRPr lang="en-IN" dirty="0"/>
          </a:p>
        </p:txBody>
      </p:sp>
      <p:sp>
        <p:nvSpPr>
          <p:cNvPr id="3" name="Content Placeholder 2"/>
          <p:cNvSpPr>
            <a:spLocks noGrp="1"/>
          </p:cNvSpPr>
          <p:nvPr>
            <p:ph sz="quarter" idx="1"/>
          </p:nvPr>
        </p:nvSpPr>
        <p:spPr/>
        <p:txBody>
          <a:bodyPr>
            <a:normAutofit/>
          </a:bodyPr>
          <a:lstStyle/>
          <a:p>
            <a:r>
              <a:rPr lang="en-US" dirty="0" smtClean="0"/>
              <a:t>Game Scoring Platform</a:t>
            </a:r>
          </a:p>
          <a:p>
            <a:pPr lvl="1"/>
            <a:r>
              <a:rPr lang="en-US" dirty="0" smtClean="0"/>
              <a:t>API driven, Game -&gt; High Scores, </a:t>
            </a:r>
            <a:r>
              <a:rPr lang="en-US" dirty="0" err="1" smtClean="0"/>
              <a:t>Leaderboard</a:t>
            </a:r>
            <a:r>
              <a:rPr lang="en-US" dirty="0" smtClean="0"/>
              <a:t>, etc</a:t>
            </a:r>
          </a:p>
          <a:p>
            <a:r>
              <a:rPr lang="en-US" dirty="0" smtClean="0"/>
              <a:t>Speaker Feedback System</a:t>
            </a:r>
          </a:p>
          <a:p>
            <a:r>
              <a:rPr lang="en-US" dirty="0" smtClean="0"/>
              <a:t>Employee / Kids Tracking System</a:t>
            </a:r>
          </a:p>
          <a:p>
            <a:r>
              <a:rPr lang="en-US" dirty="0" smtClean="0"/>
              <a:t>Ad Platform</a:t>
            </a:r>
          </a:p>
          <a:p>
            <a:r>
              <a:rPr lang="en-US" dirty="0" smtClean="0"/>
              <a:t>Document Sharing , Photo Sharing</a:t>
            </a:r>
          </a:p>
          <a:p>
            <a:r>
              <a:rPr lang="en-US" dirty="0" smtClean="0"/>
              <a:t>Exam Results</a:t>
            </a:r>
          </a:p>
          <a:p>
            <a:r>
              <a:rPr lang="en-US" dirty="0" smtClean="0"/>
              <a:t>Asset Management</a:t>
            </a:r>
          </a:p>
          <a:p>
            <a:pPr>
              <a:buNone/>
            </a:pPr>
            <a:endParaRPr lang="en-US" dirty="0" smtClean="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Ideas – List 3</a:t>
            </a:r>
            <a:endParaRPr lang="en-IN" dirty="0"/>
          </a:p>
        </p:txBody>
      </p:sp>
      <p:sp>
        <p:nvSpPr>
          <p:cNvPr id="3" name="Content Placeholder 2"/>
          <p:cNvSpPr>
            <a:spLocks noGrp="1"/>
          </p:cNvSpPr>
          <p:nvPr>
            <p:ph sz="quarter" idx="1"/>
          </p:nvPr>
        </p:nvSpPr>
        <p:spPr/>
        <p:txBody>
          <a:bodyPr/>
          <a:lstStyle/>
          <a:p>
            <a:r>
              <a:rPr lang="en-US" dirty="0" smtClean="0"/>
              <a:t>XMPP Bots</a:t>
            </a:r>
          </a:p>
          <a:p>
            <a:pPr lvl="1"/>
            <a:r>
              <a:rPr lang="en-US" dirty="0" smtClean="0"/>
              <a:t>Campus Information</a:t>
            </a:r>
          </a:p>
          <a:p>
            <a:pPr lvl="1"/>
            <a:r>
              <a:rPr lang="en-US" dirty="0" smtClean="0"/>
              <a:t>Events</a:t>
            </a:r>
          </a:p>
          <a:p>
            <a:pPr lvl="1"/>
            <a:r>
              <a:rPr lang="en-US" dirty="0" smtClean="0"/>
              <a:t>Local Goa stuff</a:t>
            </a:r>
          </a:p>
          <a:p>
            <a:pPr lvl="1"/>
            <a:r>
              <a:rPr lang="en-US" dirty="0" smtClean="0"/>
              <a:t>Train / Bus / Flight</a:t>
            </a:r>
            <a:endParaRPr lang="en-IN" dirty="0" smtClean="0"/>
          </a:p>
          <a:p>
            <a:r>
              <a:rPr lang="en-US" dirty="0" smtClean="0"/>
              <a:t>Civic Apps</a:t>
            </a:r>
          </a:p>
          <a:p>
            <a:pPr lvl="1"/>
            <a:r>
              <a:rPr lang="en-US" dirty="0" smtClean="0"/>
              <a:t>Accident / Traffic Reporting</a:t>
            </a:r>
          </a:p>
          <a:p>
            <a:pPr lvl="1"/>
            <a:r>
              <a:rPr lang="en-US" dirty="0" smtClean="0"/>
              <a:t>Neighborhood Issues</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Applications</a:t>
            </a:r>
            <a:endParaRPr lang="en-IN" dirty="0"/>
          </a:p>
        </p:txBody>
      </p:sp>
      <p:sp>
        <p:nvSpPr>
          <p:cNvPr id="3" name="Content Placeholder 2"/>
          <p:cNvSpPr>
            <a:spLocks noGrp="1"/>
          </p:cNvSpPr>
          <p:nvPr>
            <p:ph sz="quarter" idx="1"/>
          </p:nvPr>
        </p:nvSpPr>
        <p:spPr/>
        <p:txBody>
          <a:bodyPr/>
          <a:lstStyle/>
          <a:p>
            <a:r>
              <a:rPr lang="en-US" dirty="0" smtClean="0"/>
              <a:t>App Engine applications can drive any kind of client</a:t>
            </a:r>
          </a:p>
          <a:p>
            <a:r>
              <a:rPr lang="en-US" dirty="0" smtClean="0"/>
              <a:t>It can be :</a:t>
            </a:r>
          </a:p>
          <a:p>
            <a:pPr lvl="1"/>
            <a:r>
              <a:rPr lang="en-US" dirty="0" smtClean="0"/>
              <a:t>Web Browser </a:t>
            </a:r>
          </a:p>
          <a:p>
            <a:pPr lvl="1"/>
            <a:r>
              <a:rPr lang="en-US" dirty="0" smtClean="0"/>
              <a:t>Mobile Application (Android, </a:t>
            </a:r>
            <a:r>
              <a:rPr lang="en-US" dirty="0" err="1" smtClean="0"/>
              <a:t>iPhone</a:t>
            </a:r>
            <a:r>
              <a:rPr lang="en-US" dirty="0" smtClean="0"/>
              <a:t>)</a:t>
            </a:r>
            <a:endParaRPr lang="en-IN" dirty="0" smtClean="0"/>
          </a:p>
          <a:p>
            <a:pPr lvl="1"/>
            <a:r>
              <a:rPr lang="en-US" dirty="0" smtClean="0"/>
              <a:t>Chrome Browser Extension</a:t>
            </a:r>
          </a:p>
          <a:p>
            <a:r>
              <a:rPr lang="en-US" dirty="0" smtClean="0"/>
              <a:t>Get ! Set ! Go ! </a:t>
            </a:r>
          </a:p>
          <a:p>
            <a:r>
              <a:rPr lang="en-US" dirty="0" smtClean="0"/>
              <a:t>All The Best !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URLs</a:t>
            </a:r>
            <a:endParaRPr lang="en-IN" dirty="0"/>
          </a:p>
        </p:txBody>
      </p:sp>
      <p:sp>
        <p:nvSpPr>
          <p:cNvPr id="3" name="Content Placeholder 2"/>
          <p:cNvSpPr>
            <a:spLocks noGrp="1"/>
          </p:cNvSpPr>
          <p:nvPr>
            <p:ph sz="quarter" idx="1"/>
          </p:nvPr>
        </p:nvSpPr>
        <p:spPr/>
        <p:txBody>
          <a:bodyPr/>
          <a:lstStyle/>
          <a:p>
            <a:r>
              <a:rPr lang="en-US" dirty="0" smtClean="0"/>
              <a:t>Official Site : </a:t>
            </a:r>
            <a:r>
              <a:rPr lang="en-US" dirty="0" smtClean="0">
                <a:hlinkClick r:id="rId2"/>
              </a:rPr>
              <a:t>https://cloud.google.com/products/</a:t>
            </a:r>
            <a:endParaRPr lang="en-US" dirty="0" smtClean="0"/>
          </a:p>
          <a:p>
            <a:r>
              <a:rPr lang="en-US" dirty="0" err="1" smtClean="0"/>
              <a:t>AppEngine</a:t>
            </a:r>
            <a:r>
              <a:rPr lang="en-US" dirty="0" smtClean="0"/>
              <a:t> Console: </a:t>
            </a:r>
            <a:r>
              <a:rPr lang="en-US" dirty="0" smtClean="0">
                <a:hlinkClick r:id="rId3"/>
              </a:rPr>
              <a:t>http://appengine.google.com</a:t>
            </a:r>
            <a:r>
              <a:rPr lang="en-US" dirty="0" smtClean="0"/>
              <a:t> </a:t>
            </a:r>
          </a:p>
          <a:p>
            <a:r>
              <a:rPr lang="en-US" dirty="0" smtClean="0"/>
              <a:t>Java Documentation: </a:t>
            </a:r>
            <a:r>
              <a:rPr lang="en-US" dirty="0" smtClean="0">
                <a:hlinkClick r:id="rId4"/>
              </a:rPr>
              <a:t>https://developers.google.com/appengine/docs/java/overview</a:t>
            </a:r>
            <a:r>
              <a:rPr lang="en-US" dirty="0" smtClean="0"/>
              <a:t> </a:t>
            </a:r>
          </a:p>
          <a:p>
            <a:r>
              <a:rPr lang="en-US" dirty="0" err="1" smtClean="0"/>
              <a:t>AppEngine</a:t>
            </a:r>
            <a:r>
              <a:rPr lang="en-US" dirty="0" smtClean="0"/>
              <a:t> Code Lab: </a:t>
            </a:r>
            <a:r>
              <a:rPr lang="en-US" sz="2400" dirty="0" smtClean="0">
                <a:sym typeface="Wingdings" pitchFamily="2" charset="2"/>
                <a:hlinkClick r:id="rId5"/>
              </a:rPr>
              <a:t>http://googcloudlabs.appspot.com</a:t>
            </a:r>
            <a:r>
              <a:rPr lang="en-US" sz="2400" dirty="0" smtClean="0">
                <a:sym typeface="Wingdings" pitchFamily="2" charset="2"/>
              </a:rPr>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Books</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Excellent in-depth book on Google App Engine covering both Python and Java</a:t>
            </a:r>
          </a:p>
          <a:p>
            <a:r>
              <a:rPr lang="en-US" dirty="0" smtClean="0"/>
              <a:t>Code snippets in this presentation taken from book for demonstration purpose only</a:t>
            </a:r>
            <a:endParaRPr lang="en-IN" dirty="0"/>
          </a:p>
        </p:txBody>
      </p:sp>
      <p:pic>
        <p:nvPicPr>
          <p:cNvPr id="1026" name="Picture 2" descr="Build &amp; Run Scalable Web Applications on Google's Infrastructure"/>
          <p:cNvPicPr>
            <a:picLocks noChangeAspect="1" noChangeArrowheads="1"/>
          </p:cNvPicPr>
          <p:nvPr/>
        </p:nvPicPr>
        <p:blipFill>
          <a:blip r:embed="rId2" cstate="print"/>
          <a:srcRect/>
          <a:stretch>
            <a:fillRect/>
          </a:stretch>
        </p:blipFill>
        <p:spPr bwMode="auto">
          <a:xfrm>
            <a:off x="990600" y="3505200"/>
            <a:ext cx="1981200" cy="2597574"/>
          </a:xfrm>
          <a:prstGeom prst="rect">
            <a:avLst/>
          </a:prstGeom>
          <a:noFill/>
        </p:spPr>
      </p:pic>
      <p:sp>
        <p:nvSpPr>
          <p:cNvPr id="5" name="Rectangle 4"/>
          <p:cNvSpPr/>
          <p:nvPr/>
        </p:nvSpPr>
        <p:spPr>
          <a:xfrm>
            <a:off x="3048000" y="3516868"/>
            <a:ext cx="6118791" cy="461665"/>
          </a:xfrm>
          <a:prstGeom prst="rect">
            <a:avLst/>
          </a:prstGeom>
        </p:spPr>
        <p:txBody>
          <a:bodyPr wrap="none">
            <a:spAutoFit/>
          </a:bodyPr>
          <a:lstStyle/>
          <a:p>
            <a:r>
              <a:rPr lang="en-IN" sz="2400" b="1" dirty="0" smtClean="0"/>
              <a:t>Programming Google App Engine, 2nd Edition</a:t>
            </a:r>
            <a:endParaRPr lang="en-IN" sz="2400" dirty="0"/>
          </a:p>
        </p:txBody>
      </p:sp>
      <p:sp>
        <p:nvSpPr>
          <p:cNvPr id="6" name="Rectangle 5"/>
          <p:cNvSpPr/>
          <p:nvPr/>
        </p:nvSpPr>
        <p:spPr>
          <a:xfrm>
            <a:off x="3048000" y="4057471"/>
            <a:ext cx="4572000" cy="1200329"/>
          </a:xfrm>
          <a:prstGeom prst="rect">
            <a:avLst/>
          </a:prstGeom>
        </p:spPr>
        <p:txBody>
          <a:bodyPr>
            <a:spAutoFit/>
          </a:bodyPr>
          <a:lstStyle/>
          <a:p>
            <a:r>
              <a:rPr lang="en-IN" dirty="0" smtClean="0"/>
              <a:t>By </a:t>
            </a:r>
            <a:r>
              <a:rPr lang="en-IN" dirty="0" smtClean="0">
                <a:hlinkClick r:id="rId3"/>
              </a:rPr>
              <a:t>Dan Sanderson</a:t>
            </a:r>
            <a:endParaRPr lang="en-IN" dirty="0" smtClean="0"/>
          </a:p>
          <a:p>
            <a:r>
              <a:rPr lang="en-IN" dirty="0" smtClean="0"/>
              <a:t>Publisher: O'Reilly Media</a:t>
            </a:r>
          </a:p>
          <a:p>
            <a:r>
              <a:rPr lang="en-IN" dirty="0" smtClean="0"/>
              <a:t>Released: October 2012</a:t>
            </a:r>
          </a:p>
          <a:p>
            <a:r>
              <a:rPr lang="en-IN" dirty="0" smtClean="0"/>
              <a:t>Pages: 538</a:t>
            </a:r>
            <a:endParaRPr lang="en-IN" dirty="0"/>
          </a:p>
        </p:txBody>
      </p:sp>
      <p:sp>
        <p:nvSpPr>
          <p:cNvPr id="7" name="Rectangle 6"/>
          <p:cNvSpPr/>
          <p:nvPr/>
        </p:nvSpPr>
        <p:spPr>
          <a:xfrm>
            <a:off x="3048000" y="5574268"/>
            <a:ext cx="5181600" cy="369332"/>
          </a:xfrm>
          <a:prstGeom prst="rect">
            <a:avLst/>
          </a:prstGeom>
        </p:spPr>
        <p:txBody>
          <a:bodyPr wrap="square">
            <a:spAutoFit/>
          </a:bodyPr>
          <a:lstStyle/>
          <a:p>
            <a:r>
              <a:rPr lang="en-IN" dirty="0" smtClean="0">
                <a:hlinkClick r:id="rId4"/>
              </a:rPr>
              <a:t>http://shop.oreilly.com/product/0636920017547.do</a:t>
            </a:r>
            <a:r>
              <a:rPr lang="en-IN" dirty="0" smtClean="0"/>
              <a:t> </a:t>
            </a:r>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752600"/>
            <a:ext cx="8153400" cy="4419600"/>
          </a:xfrm>
        </p:spPr>
        <p:txBody>
          <a:bodyPr>
            <a:normAutofit fontScale="92500" lnSpcReduction="20000"/>
          </a:bodyPr>
          <a:lstStyle/>
          <a:p>
            <a:r>
              <a:rPr lang="en-US" dirty="0" smtClean="0"/>
              <a:t>Q &amp; A</a:t>
            </a:r>
          </a:p>
          <a:p>
            <a:r>
              <a:rPr lang="en-US" dirty="0" smtClean="0"/>
              <a:t>Website : </a:t>
            </a:r>
            <a:r>
              <a:rPr lang="en-US" dirty="0" smtClean="0">
                <a:hlinkClick r:id="rId2"/>
              </a:rPr>
              <a:t>http://www.mindstormsoftware.com</a:t>
            </a:r>
            <a:r>
              <a:rPr lang="en-US" dirty="0" smtClean="0"/>
              <a:t> </a:t>
            </a:r>
          </a:p>
          <a:p>
            <a:r>
              <a:rPr lang="en-US" dirty="0" smtClean="0"/>
              <a:t>Email : </a:t>
            </a:r>
            <a:r>
              <a:rPr lang="en-US" dirty="0" smtClean="0">
                <a:hlinkClick r:id="rId3"/>
              </a:rPr>
              <a:t>romin.irani@mindstormsoftware.com</a:t>
            </a:r>
            <a:r>
              <a:rPr lang="en-US" dirty="0" smtClean="0"/>
              <a:t> </a:t>
            </a:r>
            <a:endParaRPr lang="en-US" dirty="0" smtClean="0"/>
          </a:p>
          <a:p>
            <a:r>
              <a:rPr lang="en-US" dirty="0" smtClean="0"/>
              <a:t>Blog : </a:t>
            </a:r>
            <a:r>
              <a:rPr lang="en-US" dirty="0" smtClean="0">
                <a:hlinkClick r:id="rId4"/>
              </a:rPr>
              <a:t>http://www.romin.irani.com</a:t>
            </a:r>
            <a:endParaRPr lang="en-US" dirty="0" smtClean="0"/>
          </a:p>
          <a:p>
            <a:r>
              <a:rPr lang="en-US" dirty="0" smtClean="0"/>
              <a:t>App Engine Tutorials </a:t>
            </a:r>
            <a:r>
              <a:rPr lang="en-US" dirty="0" smtClean="0"/>
              <a:t>: </a:t>
            </a:r>
            <a:r>
              <a:rPr lang="en-US" dirty="0" smtClean="0">
                <a:hlinkClick r:id="rId5"/>
              </a:rPr>
              <a:t>http://www.rominirani.com/category/cloud-computing/google-app-engine</a:t>
            </a:r>
            <a:r>
              <a:rPr lang="en-US" dirty="0" smtClean="0">
                <a:hlinkClick r:id="rId5"/>
              </a:rPr>
              <a:t>/</a:t>
            </a:r>
            <a:r>
              <a:rPr lang="en-US" dirty="0" smtClean="0"/>
              <a:t> </a:t>
            </a:r>
            <a:endParaRPr lang="en-US" dirty="0" smtClean="0"/>
          </a:p>
          <a:p>
            <a:r>
              <a:rPr lang="en-US" dirty="0" smtClean="0"/>
              <a:t>Free Book on </a:t>
            </a:r>
            <a:r>
              <a:rPr lang="en-US" dirty="0" smtClean="0"/>
              <a:t>App </a:t>
            </a:r>
            <a:r>
              <a:rPr lang="en-US" dirty="0" smtClean="0"/>
              <a:t>Engine (dated but things should work with minor syntax changes in some examples): </a:t>
            </a:r>
            <a:r>
              <a:rPr lang="en-US" dirty="0" smtClean="0">
                <a:hlinkClick r:id="rId6"/>
              </a:rPr>
              <a:t>http://www.rominirani.com/2010/03/09/gaej-experiments-ebook</a:t>
            </a:r>
            <a:r>
              <a:rPr lang="en-US" dirty="0" smtClean="0">
                <a:hlinkClick r:id="rId6"/>
              </a:rPr>
              <a:t>/</a:t>
            </a:r>
            <a:r>
              <a:rPr lang="en-US" dirty="0" smtClean="0"/>
              <a:t> </a:t>
            </a:r>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76</a:t>
            </a:fld>
            <a:endParaRPr lang="en-US" dirty="0"/>
          </a:p>
        </p:txBody>
      </p:sp>
      <p:sp>
        <p:nvSpPr>
          <p:cNvPr id="6" name="Title 1"/>
          <p:cNvSpPr>
            <a:spLocks noGrp="1"/>
          </p:cNvSpPr>
          <p:nvPr>
            <p:ph type="title"/>
          </p:nvPr>
        </p:nvSpPr>
        <p:spPr>
          <a:xfrm>
            <a:off x="612648" y="228600"/>
            <a:ext cx="8153400" cy="9906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Appendix</a:t>
            </a:r>
            <a:endParaRPr lang="en-IN" dirty="0"/>
          </a:p>
        </p:txBody>
      </p:sp>
      <p:sp>
        <p:nvSpPr>
          <p:cNvPr id="3" name="Content Placeholder 2"/>
          <p:cNvSpPr>
            <a:spLocks noGrp="1"/>
          </p:cNvSpPr>
          <p:nvPr>
            <p:ph sz="quarter" idx="1"/>
          </p:nvPr>
        </p:nvSpPr>
        <p:spPr/>
        <p:txBody>
          <a:bodyPr/>
          <a:lstStyle/>
          <a:p>
            <a:r>
              <a:rPr lang="en-US" dirty="0" smtClean="0"/>
              <a:t>Some extra slides here</a:t>
            </a:r>
          </a:p>
          <a:p>
            <a:r>
              <a:rPr lang="en-US" dirty="0" smtClean="0"/>
              <a:t>An Important one is on Java restrictions.</a:t>
            </a:r>
          </a:p>
          <a:p>
            <a:r>
              <a:rPr lang="en-US" dirty="0" smtClean="0"/>
              <a:t>At the end of the day, App Engine is a </a:t>
            </a:r>
            <a:r>
              <a:rPr lang="en-US" dirty="0" err="1" smtClean="0"/>
              <a:t>PaaS</a:t>
            </a:r>
            <a:r>
              <a:rPr lang="en-US" dirty="0" smtClean="0"/>
              <a:t> and it puts some restrictions on what you can and more importantly cannot do. So certain Java classes might not be supported, etc.</a:t>
            </a:r>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Do Note</a:t>
            </a:r>
            <a:endParaRPr lang="en-IN" dirty="0"/>
          </a:p>
        </p:txBody>
      </p:sp>
      <p:sp>
        <p:nvSpPr>
          <p:cNvPr id="3" name="Content Placeholder 2"/>
          <p:cNvSpPr>
            <a:spLocks noGrp="1"/>
          </p:cNvSpPr>
          <p:nvPr>
            <p:ph sz="quarter" idx="1"/>
          </p:nvPr>
        </p:nvSpPr>
        <p:spPr/>
        <p:txBody>
          <a:bodyPr/>
          <a:lstStyle/>
          <a:p>
            <a:r>
              <a:rPr lang="en-US" dirty="0" smtClean="0"/>
              <a:t>Current supported languages : Python, Java &amp; Go</a:t>
            </a:r>
          </a:p>
          <a:p>
            <a:r>
              <a:rPr lang="en-US" dirty="0" smtClean="0"/>
              <a:t>It supports various JVM supported languages like Groovy, </a:t>
            </a:r>
            <a:r>
              <a:rPr lang="en-US" dirty="0" err="1" smtClean="0"/>
              <a:t>JRuby</a:t>
            </a:r>
            <a:r>
              <a:rPr lang="en-US" dirty="0" smtClean="0"/>
              <a:t>, </a:t>
            </a:r>
            <a:r>
              <a:rPr lang="en-US" dirty="0" err="1" smtClean="0"/>
              <a:t>Scala</a:t>
            </a:r>
            <a:r>
              <a:rPr lang="en-US" dirty="0" smtClean="0"/>
              <a:t>, </a:t>
            </a:r>
            <a:r>
              <a:rPr lang="en-US" dirty="0" err="1" smtClean="0"/>
              <a:t>Clojure</a:t>
            </a:r>
            <a:r>
              <a:rPr lang="en-US" dirty="0" smtClean="0"/>
              <a:t>, etc.</a:t>
            </a:r>
          </a:p>
          <a:p>
            <a:r>
              <a:rPr lang="en-US" dirty="0" smtClean="0"/>
              <a:t>Supports standard Java </a:t>
            </a:r>
            <a:r>
              <a:rPr lang="en-US" dirty="0" err="1" smtClean="0"/>
              <a:t>Servlet</a:t>
            </a:r>
            <a:r>
              <a:rPr lang="en-US" dirty="0" smtClean="0"/>
              <a:t> 2.5 technology</a:t>
            </a:r>
            <a:r>
              <a:rPr lang="en-IN" dirty="0" smtClean="0"/>
              <a:t> using Jetty Open Source Web Server</a:t>
            </a:r>
          </a:p>
          <a:p>
            <a:r>
              <a:rPr lang="en-US" dirty="0" smtClean="0"/>
              <a:t>Several frameworks like Spring, Struts are supported with workarounds</a:t>
            </a:r>
          </a:p>
          <a:p>
            <a:r>
              <a:rPr lang="en-US" dirty="0" smtClean="0"/>
              <a:t>Some APIs are experimental in nature. They could undergo changes till they reach Production status</a:t>
            </a:r>
          </a:p>
          <a:p>
            <a:endParaRPr lang="en-US" dirty="0" smtClean="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Java Restrictions</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Developers have read-only access to the </a:t>
            </a:r>
            <a:r>
              <a:rPr lang="en-IN" dirty="0" err="1" smtClean="0"/>
              <a:t>filesystem</a:t>
            </a:r>
            <a:r>
              <a:rPr lang="en-IN" dirty="0" smtClean="0"/>
              <a:t> on App Engine. </a:t>
            </a:r>
          </a:p>
          <a:p>
            <a:r>
              <a:rPr lang="en-IN" dirty="0" smtClean="0"/>
              <a:t>App Engine can only execute code called from an HTTP request (scheduled background tasks allow for self calling HTTP requests).</a:t>
            </a:r>
          </a:p>
          <a:p>
            <a:r>
              <a:rPr lang="en-IN" dirty="0" smtClean="0"/>
              <a:t>Java applications may only use a subset (The JRE Class White List) of the classes from the JRE standard edition.</a:t>
            </a:r>
          </a:p>
          <a:p>
            <a:r>
              <a:rPr lang="en-IN" dirty="0" err="1" smtClean="0"/>
              <a:t>Datastore</a:t>
            </a:r>
            <a:r>
              <a:rPr lang="en-IN" dirty="0" smtClean="0"/>
              <a:t> cannot use inequality filters on more than one entity property per query.</a:t>
            </a:r>
          </a:p>
          <a:p>
            <a:r>
              <a:rPr lang="en-IN" dirty="0" smtClean="0"/>
              <a:t>A process started on the server to answer a request can't last more than 60 seconds (with the 1.4.0 release, this restriction does not apply to background jobs anymore).</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provide? </a:t>
            </a:r>
            <a:endParaRPr lang="en-IN" dirty="0"/>
          </a:p>
        </p:txBody>
      </p:sp>
      <p:sp>
        <p:nvSpPr>
          <p:cNvPr id="3" name="Content Placeholder 2"/>
          <p:cNvSpPr>
            <a:spLocks noGrp="1"/>
          </p:cNvSpPr>
          <p:nvPr>
            <p:ph sz="quarter" idx="1"/>
          </p:nvPr>
        </p:nvSpPr>
        <p:spPr/>
        <p:txBody>
          <a:bodyPr>
            <a:normAutofit fontScale="92500" lnSpcReduction="100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Run time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Your applications run on same infrastructure that powers Google’s own applications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Supports Applications written in Python, Java or Go</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One Google Account – 10 Applications with Free Quota</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Administrative Console</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Developer Tools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App Engine SDK</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Local Development Server</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Eclipse Plug-in to develop applications and 1-click deploy to Cloud</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XMPP Errors</a:t>
            </a:r>
            <a:endParaRPr lang="en-IN" dirty="0"/>
          </a:p>
        </p:txBody>
      </p:sp>
      <p:sp>
        <p:nvSpPr>
          <p:cNvPr id="3" name="Content Placeholder 2"/>
          <p:cNvSpPr>
            <a:spLocks noGrp="1"/>
          </p:cNvSpPr>
          <p:nvPr>
            <p:ph sz="quarter" idx="1"/>
          </p:nvPr>
        </p:nvSpPr>
        <p:spPr/>
        <p:txBody>
          <a:bodyPr/>
          <a:lstStyle/>
          <a:p>
            <a:r>
              <a:rPr lang="en-US" dirty="0" smtClean="0"/>
              <a:t>When you invoke the XMPP Service to sending a message, the message is queued for delivery and the only error you will get is if the message is malformed</a:t>
            </a:r>
          </a:p>
          <a:p>
            <a:r>
              <a:rPr lang="en-US" dirty="0" smtClean="0"/>
              <a:t>XMPP Service puts all incoming error messages onto a separate inbound service called </a:t>
            </a:r>
            <a:r>
              <a:rPr lang="en-US" b="1" dirty="0" err="1" smtClean="0"/>
              <a:t>xmpp_error</a:t>
            </a:r>
            <a:endParaRPr lang="en-US" b="1" dirty="0" smtClean="0"/>
          </a:p>
          <a:p>
            <a:r>
              <a:rPr lang="en-US" dirty="0" smtClean="0"/>
              <a:t>To enable this service, add the </a:t>
            </a:r>
            <a:r>
              <a:rPr lang="en-US" b="1" dirty="0" err="1" smtClean="0"/>
              <a:t>xmpp_error</a:t>
            </a:r>
            <a:r>
              <a:rPr lang="en-US" dirty="0" smtClean="0"/>
              <a:t> inbound service to the application configuration in </a:t>
            </a:r>
            <a:r>
              <a:rPr lang="en-US" b="1" dirty="0" smtClean="0"/>
              <a:t>appengine-web.xml</a:t>
            </a:r>
            <a:endParaRPr lang="en-IN" b="1"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AppEngine</a:t>
            </a:r>
            <a:r>
              <a:rPr lang="en-US" dirty="0" smtClean="0"/>
              <a:t> – XMPP Errors</a:t>
            </a:r>
            <a:endParaRPr lang="en-IN" dirty="0"/>
          </a:p>
        </p:txBody>
      </p:sp>
      <p:sp>
        <p:nvSpPr>
          <p:cNvPr id="3" name="Content Placeholder 2"/>
          <p:cNvSpPr>
            <a:spLocks noGrp="1"/>
          </p:cNvSpPr>
          <p:nvPr>
            <p:ph sz="quarter" idx="1"/>
          </p:nvPr>
        </p:nvSpPr>
        <p:spPr>
          <a:xfrm>
            <a:off x="612648" y="1600200"/>
            <a:ext cx="8153400" cy="4495800"/>
          </a:xfrm>
        </p:spPr>
        <p:txBody>
          <a:bodyPr>
            <a:normAutofit fontScale="92500" lnSpcReduction="20000"/>
          </a:bodyPr>
          <a:lstStyle/>
          <a:p>
            <a:r>
              <a:rPr lang="en-US" dirty="0" smtClean="0"/>
              <a:t>The entry to add to </a:t>
            </a:r>
            <a:r>
              <a:rPr lang="en-US" b="1" dirty="0" smtClean="0"/>
              <a:t>appengine-web.xml</a:t>
            </a:r>
            <a:r>
              <a:rPr lang="en-US" dirty="0" smtClean="0"/>
              <a:t> is shown below:</a:t>
            </a:r>
          </a:p>
          <a:p>
            <a:endParaRPr lang="en-US" dirty="0" smtClean="0"/>
          </a:p>
          <a:p>
            <a:endParaRPr lang="en-US" dirty="0" smtClean="0"/>
          </a:p>
          <a:p>
            <a:endParaRPr lang="en-US" dirty="0" smtClean="0"/>
          </a:p>
          <a:p>
            <a:endParaRPr lang="en-US" dirty="0" smtClean="0"/>
          </a:p>
          <a:p>
            <a:pPr>
              <a:buNone/>
            </a:pPr>
            <a:endParaRPr lang="en-US" dirty="0" smtClean="0"/>
          </a:p>
          <a:p>
            <a:r>
              <a:rPr lang="en-IN" dirty="0" smtClean="0"/>
              <a:t>Error messages arrive as POST requests at this URL path:</a:t>
            </a:r>
            <a:r>
              <a:rPr lang="en-IN" b="1" dirty="0" smtClean="0"/>
              <a:t>/_ah/</a:t>
            </a:r>
            <a:r>
              <a:rPr lang="en-IN" b="1" dirty="0" err="1" smtClean="0"/>
              <a:t>xmpp</a:t>
            </a:r>
            <a:r>
              <a:rPr lang="en-IN" b="1" dirty="0" smtClean="0"/>
              <a:t>/error/</a:t>
            </a:r>
          </a:p>
          <a:p>
            <a:r>
              <a:rPr lang="en-US" dirty="0" smtClean="0"/>
              <a:t>You need to map the Request Handler i.e. a </a:t>
            </a:r>
            <a:r>
              <a:rPr lang="en-US" dirty="0" err="1" smtClean="0"/>
              <a:t>Servlet</a:t>
            </a:r>
            <a:r>
              <a:rPr lang="en-US" dirty="0" smtClean="0"/>
              <a:t> to the above path to receive the error messages.</a:t>
            </a:r>
          </a:p>
          <a:p>
            <a:pPr>
              <a:buNone/>
            </a:pPr>
            <a:endParaRPr lang="en-IN" dirty="0"/>
          </a:p>
        </p:txBody>
      </p:sp>
      <p:sp>
        <p:nvSpPr>
          <p:cNvPr id="4" name="Rectangle 3"/>
          <p:cNvSpPr/>
          <p:nvPr/>
        </p:nvSpPr>
        <p:spPr>
          <a:xfrm>
            <a:off x="1295400" y="2133600"/>
            <a:ext cx="6477000" cy="2062103"/>
          </a:xfrm>
          <a:prstGeom prst="rect">
            <a:avLst/>
          </a:prstGeom>
          <a:solidFill>
            <a:schemeClr val="bg2"/>
          </a:solidFill>
        </p:spPr>
        <p:txBody>
          <a:bodyPr wrap="square">
            <a:spAutoFit/>
          </a:bodyPr>
          <a:lstStyle/>
          <a:p>
            <a:r>
              <a:rPr lang="en-IN" sz="3200" dirty="0" smtClean="0"/>
              <a:t>&lt;inbound-services&gt;</a:t>
            </a:r>
          </a:p>
          <a:p>
            <a:r>
              <a:rPr lang="en-IN" sz="3200" dirty="0" smtClean="0"/>
              <a:t>&lt;service&gt;</a:t>
            </a:r>
            <a:r>
              <a:rPr lang="en-IN" sz="3200" dirty="0" err="1" smtClean="0"/>
              <a:t>xmpp_message</a:t>
            </a:r>
            <a:r>
              <a:rPr lang="en-IN" sz="3200" dirty="0" smtClean="0"/>
              <a:t>&lt;/service&gt;</a:t>
            </a:r>
          </a:p>
          <a:p>
            <a:r>
              <a:rPr lang="en-IN" sz="3200" b="1" dirty="0" smtClean="0"/>
              <a:t>&lt;service&gt;</a:t>
            </a:r>
            <a:r>
              <a:rPr lang="en-IN" sz="3200" b="1" dirty="0" err="1" smtClean="0"/>
              <a:t>xmpp_error</a:t>
            </a:r>
            <a:r>
              <a:rPr lang="en-IN" sz="3200" b="1" dirty="0" smtClean="0"/>
              <a:t>&lt;/service&gt;</a:t>
            </a:r>
          </a:p>
          <a:p>
            <a:r>
              <a:rPr lang="en-IN" sz="3200" dirty="0" smtClean="0"/>
              <a:t>&lt;/inbound-services&gt;</a:t>
            </a:r>
            <a:endParaRPr lang="en-IN" sz="3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81</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Advantages</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Leading </a:t>
            </a:r>
            <a:r>
              <a:rPr lang="en-US" dirty="0" err="1" smtClean="0"/>
              <a:t>PaaS</a:t>
            </a:r>
            <a:r>
              <a:rPr lang="en-US" dirty="0" smtClean="0"/>
              <a:t> </a:t>
            </a:r>
          </a:p>
          <a:p>
            <a:r>
              <a:rPr lang="en-US" dirty="0" smtClean="0"/>
              <a:t>Google Infrastructure</a:t>
            </a:r>
          </a:p>
          <a:p>
            <a:r>
              <a:rPr lang="en-US" dirty="0" smtClean="0"/>
              <a:t>Generous Free Quota</a:t>
            </a:r>
          </a:p>
          <a:p>
            <a:r>
              <a:rPr lang="en-US" dirty="0" smtClean="0"/>
              <a:t>Pay per use</a:t>
            </a:r>
          </a:p>
          <a:p>
            <a:r>
              <a:rPr lang="en-US" dirty="0" smtClean="0"/>
              <a:t>Quick to start : no hardware / software required from your side to host/run the application</a:t>
            </a:r>
          </a:p>
          <a:p>
            <a:r>
              <a:rPr lang="en-US" dirty="0" smtClean="0"/>
              <a:t>Global Data Locations</a:t>
            </a:r>
          </a:p>
          <a:p>
            <a:r>
              <a:rPr lang="en-US" dirty="0" smtClean="0"/>
              <a:t>99.95 SLA</a:t>
            </a:r>
          </a:p>
          <a:p>
            <a:r>
              <a:rPr lang="en-US" dirty="0" smtClean="0"/>
              <a:t>Paid support offered as part of Premier Accounts</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S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MSTheme</Template>
  <TotalTime>13190</TotalTime>
  <Words>3427</Words>
  <Application>Microsoft Office PowerPoint</Application>
  <PresentationFormat>On-screen Show (4:3)</PresentationFormat>
  <Paragraphs>602</Paragraphs>
  <Slides>81</Slides>
  <Notes>13</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MSTheme</vt:lpstr>
      <vt:lpstr>Slide 1</vt:lpstr>
      <vt:lpstr>Workshop Goals</vt:lpstr>
      <vt:lpstr>Prerequisites</vt:lpstr>
      <vt:lpstr>Course Requirements</vt:lpstr>
      <vt:lpstr>Slide 5</vt:lpstr>
      <vt:lpstr>What is Google App Engine?</vt:lpstr>
      <vt:lpstr>App Engine – History</vt:lpstr>
      <vt:lpstr>What does it provide? </vt:lpstr>
      <vt:lpstr>App Engine Advantages</vt:lpstr>
      <vt:lpstr>App Engine Services</vt:lpstr>
      <vt:lpstr>App Engine Services</vt:lpstr>
      <vt:lpstr>Usage Quotas</vt:lpstr>
      <vt:lpstr>Usage – Free Quota</vt:lpstr>
      <vt:lpstr>App Engine - Competition</vt:lpstr>
      <vt:lpstr>Slide 15</vt:lpstr>
      <vt:lpstr>App Engine - Setup</vt:lpstr>
      <vt:lpstr>App Engine - Setup</vt:lpstr>
      <vt:lpstr>Hands On Exercise</vt:lpstr>
      <vt:lpstr>Slide 19</vt:lpstr>
      <vt:lpstr>App Engine – Hello World</vt:lpstr>
      <vt:lpstr>App Engine – Account Setup</vt:lpstr>
      <vt:lpstr>App Engine – Create App</vt:lpstr>
      <vt:lpstr>App Engine – Deploy App</vt:lpstr>
      <vt:lpstr>Hands On Exercise</vt:lpstr>
      <vt:lpstr>Slide 25</vt:lpstr>
      <vt:lpstr>ExamResults App</vt:lpstr>
      <vt:lpstr>Demos</vt:lpstr>
      <vt:lpstr>Slide 28</vt:lpstr>
      <vt:lpstr>Web Interface</vt:lpstr>
      <vt:lpstr>Web Interface – The Flow</vt:lpstr>
      <vt:lpstr>Web Interface – Visual Flow</vt:lpstr>
      <vt:lpstr>Hands On Exercise</vt:lpstr>
      <vt:lpstr>Slide 33</vt:lpstr>
      <vt:lpstr>App Engine Datastore</vt:lpstr>
      <vt:lpstr>App Engine Datastore</vt:lpstr>
      <vt:lpstr>Hands On Exercise</vt:lpstr>
      <vt:lpstr>Slide 37</vt:lpstr>
      <vt:lpstr>App Engine – XMPP Service</vt:lpstr>
      <vt:lpstr>App Engine – XMPP Service</vt:lpstr>
      <vt:lpstr>App Engine – XMPP Service</vt:lpstr>
      <vt:lpstr>App Engine – XMPP JID</vt:lpstr>
      <vt:lpstr>App Engine – XMPP Service</vt:lpstr>
      <vt:lpstr>App Engine – Receiving XMPP Messages</vt:lpstr>
      <vt:lpstr>App Engine – Receiving XMPP Messages</vt:lpstr>
      <vt:lpstr>App Engine – Receiving XMPP Message</vt:lpstr>
      <vt:lpstr>App Engine – Sending XMPP Message</vt:lpstr>
      <vt:lpstr>Hands On Exercise</vt:lpstr>
      <vt:lpstr>Slide 48</vt:lpstr>
      <vt:lpstr>App Engine – Mail Service</vt:lpstr>
      <vt:lpstr>App Engine – Mail Service</vt:lpstr>
      <vt:lpstr>App Engine – Mail Service</vt:lpstr>
      <vt:lpstr>App Engine – Receiving Email</vt:lpstr>
      <vt:lpstr>App Engine – Receiving Email</vt:lpstr>
      <vt:lpstr>App Engine – Receiving Email</vt:lpstr>
      <vt:lpstr>App Engine – Sending Email</vt:lpstr>
      <vt:lpstr>App Engine – Sending Email</vt:lpstr>
      <vt:lpstr>Hands On Exercise</vt:lpstr>
      <vt:lpstr>Slide 58</vt:lpstr>
      <vt:lpstr>App Engine – Cron Service</vt:lpstr>
      <vt:lpstr>App Engine – Cron Service</vt:lpstr>
      <vt:lpstr>App Engine – Cron Service</vt:lpstr>
      <vt:lpstr>Cron Service - Schedules</vt:lpstr>
      <vt:lpstr>Hands On Exercise</vt:lpstr>
      <vt:lpstr>Slide 64</vt:lpstr>
      <vt:lpstr>Administrative Console</vt:lpstr>
      <vt:lpstr>Administrative Console</vt:lpstr>
      <vt:lpstr>Hands On Exercise</vt:lpstr>
      <vt:lpstr>More Services</vt:lpstr>
      <vt:lpstr>Next Steps</vt:lpstr>
      <vt:lpstr>App Engine Ideas – List 1</vt:lpstr>
      <vt:lpstr>App Engine Ideas – List 2 </vt:lpstr>
      <vt:lpstr>App Engine Ideas – List 3</vt:lpstr>
      <vt:lpstr>App Engine Applications</vt:lpstr>
      <vt:lpstr>Important URLs</vt:lpstr>
      <vt:lpstr>Books</vt:lpstr>
      <vt:lpstr>Thank You</vt:lpstr>
      <vt:lpstr>Appendix</vt:lpstr>
      <vt:lpstr>App Engine – Do Note</vt:lpstr>
      <vt:lpstr>App Engine – Java Restrictions</vt:lpstr>
      <vt:lpstr>App Engine – XMPP Errors</vt:lpstr>
      <vt:lpstr>AppEngine – XMPP Errors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Intents</dc:title>
  <dc:creator>Romin Irani</dc:creator>
  <cp:lastModifiedBy>Romin Irani</cp:lastModifiedBy>
  <cp:revision>499</cp:revision>
  <dcterms:created xsi:type="dcterms:W3CDTF">2012-06-03T09:44:02Z</dcterms:created>
  <dcterms:modified xsi:type="dcterms:W3CDTF">2013-01-08T11:29:19Z</dcterms:modified>
</cp:coreProperties>
</file>