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4"/>
  </p:notesMasterIdLst>
  <p:sldIdLst>
    <p:sldId id="256" r:id="rId2"/>
    <p:sldId id="258" r:id="rId3"/>
    <p:sldId id="283" r:id="rId4"/>
    <p:sldId id="284" r:id="rId5"/>
    <p:sldId id="299" r:id="rId6"/>
    <p:sldId id="285" r:id="rId7"/>
    <p:sldId id="301" r:id="rId8"/>
    <p:sldId id="302" r:id="rId9"/>
    <p:sldId id="295" r:id="rId10"/>
    <p:sldId id="300" r:id="rId11"/>
    <p:sldId id="294" r:id="rId12"/>
    <p:sldId id="293" r:id="rId13"/>
    <p:sldId id="290" r:id="rId14"/>
    <p:sldId id="291" r:id="rId15"/>
    <p:sldId id="289" r:id="rId16"/>
    <p:sldId id="288" r:id="rId17"/>
    <p:sldId id="287" r:id="rId18"/>
    <p:sldId id="278" r:id="rId19"/>
    <p:sldId id="257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9" r:id="rId40"/>
    <p:sldId id="280" r:id="rId41"/>
    <p:sldId id="281" r:id="rId42"/>
    <p:sldId id="282" r:id="rId43"/>
  </p:sldIdLst>
  <p:sldSz cx="9144000" cy="5143500" type="screen16x9"/>
  <p:notesSz cx="6858000" cy="9144000"/>
  <p:embeddedFontLst>
    <p:embeddedFont>
      <p:font typeface="Abel" panose="020B0604020202020204" charset="0"/>
      <p:regular r:id="rId45"/>
    </p:embeddedFont>
    <p:embeddedFont>
      <p:font typeface="Roboto Slab" panose="020B0604020202020204" charset="0"/>
      <p:regular r:id="rId46"/>
      <p:bold r:id="rId47"/>
    </p:embeddedFont>
    <p:embeddedFont>
      <p:font typeface="Roboto Slab Light" panose="020B0604020202020204" charset="0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4861E5-140B-478A-9142-8187DDDB3556}">
  <a:tblStyle styleId="{334861E5-140B-478A-9142-8187DDDB35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2" autoAdjust="0"/>
    <p:restoredTop sz="94660"/>
  </p:normalViewPr>
  <p:slideViewPr>
    <p:cSldViewPr snapToGrid="0">
      <p:cViewPr varScale="1">
        <p:scale>
          <a:sx n="91" d="100"/>
          <a:sy n="91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803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206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592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0743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950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256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325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ABB6B-D17C-49C1-9546-44C5EE1C2E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0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172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04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3593400" y="247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</a:rPr>
              <a:t>“</a:t>
            </a:r>
            <a:endParaRPr sz="7200" b="1">
              <a:solidFill>
                <a:srgbClr val="FFFFFF"/>
              </a:solidFill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2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2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3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body" idx="1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9"/>
          <p:cNvSpPr/>
          <p:nvPr/>
        </p:nvSpPr>
        <p:spPr>
          <a:xfrm>
            <a:off x="3929100" y="4171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l" t="t" r="r" b="b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l" t="t" r="r" b="b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l" t="t" r="r" b="b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l" t="t" r="r" b="b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l" t="t" r="r" b="b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l" t="t" r="r" b="b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abe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ctrTitle"/>
          </p:nvPr>
        </p:nvSpPr>
        <p:spPr>
          <a:xfrm>
            <a:off x="1" y="1744175"/>
            <a:ext cx="89175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DESIGN AND CONSTRUCTION SUN DRYING  WET CLOTHES SYSTEM</a:t>
            </a:r>
            <a:endParaRPr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58" y="149603"/>
            <a:ext cx="4435283" cy="986477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4058784" y="3596243"/>
            <a:ext cx="4094616" cy="1242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Hoàng Phi Long – SE62021 (Leader)</a:t>
            </a:r>
          </a:p>
          <a:p>
            <a:pPr algn="l"/>
            <a:r>
              <a:rPr lang="en-US" sz="1800" dirty="0" err="1" smtClean="0">
                <a:latin typeface="Roboto Slab" panose="020B0604020202020204" charset="0"/>
                <a:ea typeface="Roboto Slab" panose="020B0604020202020204" charset="0"/>
              </a:rPr>
              <a:t>Nguyễn</a:t>
            </a:r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 smtClean="0">
                <a:latin typeface="Roboto Slab" panose="020B0604020202020204" charset="0"/>
                <a:ea typeface="Roboto Slab" panose="020B0604020202020204" charset="0"/>
              </a:rPr>
              <a:t>Đình</a:t>
            </a:r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 smtClean="0">
                <a:latin typeface="Roboto Slab" panose="020B0604020202020204" charset="0"/>
                <a:ea typeface="Roboto Slab" panose="020B0604020202020204" charset="0"/>
              </a:rPr>
              <a:t>Phong</a:t>
            </a:r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 - SE61968</a:t>
            </a:r>
          </a:p>
          <a:p>
            <a:pPr algn="l"/>
            <a:r>
              <a:rPr lang="en-US" sz="1800" dirty="0" err="1" smtClean="0">
                <a:latin typeface="Roboto Slab" panose="020B0604020202020204" charset="0"/>
                <a:ea typeface="Roboto Slab" panose="020B0604020202020204" charset="0"/>
              </a:rPr>
              <a:t>Trịnh</a:t>
            </a:r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Bình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– SE61780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80232" y="3572705"/>
            <a:ext cx="2312534" cy="485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Team Members: </a:t>
            </a:r>
            <a:endParaRPr lang="en-US" sz="18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058784" y="3243598"/>
            <a:ext cx="4235669" cy="59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Mr. </a:t>
            </a:r>
            <a:r>
              <a:rPr lang="en-US" sz="1800" dirty="0" err="1" smtClean="0">
                <a:latin typeface="Roboto Slab" panose="020B0604020202020204" charset="0"/>
                <a:ea typeface="Roboto Slab" panose="020B0604020202020204" charset="0"/>
              </a:rPr>
              <a:t>Nguyễn</a:t>
            </a:r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 smtClean="0">
                <a:latin typeface="Roboto Slab" panose="020B0604020202020204" charset="0"/>
                <a:ea typeface="Roboto Slab" panose="020B0604020202020204" charset="0"/>
              </a:rPr>
              <a:t>Đức</a:t>
            </a:r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 smtClean="0">
                <a:latin typeface="Roboto Slab" panose="020B0604020202020204" charset="0"/>
                <a:ea typeface="Roboto Slab" panose="020B0604020202020204" charset="0"/>
              </a:rPr>
              <a:t>Lợi</a:t>
            </a:r>
            <a:endParaRPr lang="en-US" sz="18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80232" y="3243598"/>
            <a:ext cx="2312534" cy="485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Supervisor:</a:t>
            </a:r>
            <a:endParaRPr lang="en-US" sz="1800" dirty="0"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71700" y="3028950"/>
            <a:ext cx="1085850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Parallelogram 5"/>
          <p:cNvSpPr/>
          <p:nvPr/>
        </p:nvSpPr>
        <p:spPr>
          <a:xfrm>
            <a:off x="2057400" y="2628900"/>
            <a:ext cx="1371600" cy="513160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" name="Straight Connector 7"/>
          <p:cNvCxnSpPr/>
          <p:nvPr/>
        </p:nvCxnSpPr>
        <p:spPr>
          <a:xfrm>
            <a:off x="3257550" y="3143250"/>
            <a:ext cx="457200" cy="11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3314700" y="2743200"/>
            <a:ext cx="514350" cy="2857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943225" y="3800475"/>
            <a:ext cx="131445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57550" y="3200400"/>
            <a:ext cx="3429000" cy="167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1027" name="Picture 3" descr="C:\Users\Erick\AppData\Local\Microsoft\Windows\INetCache\IE\VUXCIU4T\Hem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3450" y="3829050"/>
            <a:ext cx="580413" cy="687663"/>
          </a:xfrm>
          <a:prstGeom prst="rect">
            <a:avLst/>
          </a:prstGeom>
          <a:noFill/>
        </p:spPr>
      </p:pic>
      <p:pic>
        <p:nvPicPr>
          <p:cNvPr id="1028" name="Picture 4" descr="C:\Users\Erick\AppData\Local\Microsoft\Windows\INetCache\IE\R3XOY7T5\ryanlerch-green-t-shir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7651" y="3886200"/>
            <a:ext cx="514349" cy="527730"/>
          </a:xfrm>
          <a:prstGeom prst="rect">
            <a:avLst/>
          </a:prstGeom>
          <a:noFill/>
        </p:spPr>
      </p:pic>
      <p:pic>
        <p:nvPicPr>
          <p:cNvPr id="1029" name="Picture 5" descr="C:\Users\Erick\AppData\Local\Microsoft\Windows\INetCache\IE\R3XOY7T5\TShirtBlue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3842102"/>
            <a:ext cx="514350" cy="622341"/>
          </a:xfrm>
          <a:prstGeom prst="rect">
            <a:avLst/>
          </a:prstGeom>
          <a:noFill/>
        </p:spPr>
      </p:pic>
      <p:pic>
        <p:nvPicPr>
          <p:cNvPr id="1030" name="Picture 6" descr="C:\Users\Erick\AppData\Local\Microsoft\Windows\INetCache\IE\QWERYSC0\1297208404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3886201"/>
            <a:ext cx="514350" cy="581573"/>
          </a:xfrm>
          <a:prstGeom prst="rect">
            <a:avLst/>
          </a:prstGeom>
          <a:noFill/>
        </p:spPr>
      </p:pic>
      <p:pic>
        <p:nvPicPr>
          <p:cNvPr id="1031" name="Picture 7" descr="C:\Users\Erick\AppData\Local\Microsoft\Windows\INetCache\IE\R3XOY7T5\sunarrob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26383" y="800100"/>
            <a:ext cx="794960" cy="761145"/>
          </a:xfrm>
          <a:prstGeom prst="rect">
            <a:avLst/>
          </a:prstGeom>
          <a:noFill/>
        </p:spPr>
      </p:pic>
      <p:pic>
        <p:nvPicPr>
          <p:cNvPr id="1032" name="Picture 8" descr="C:\Users\Erick\AppData\Local\Microsoft\Windows\INetCache\IE\R3XOY7T5\sleepy_moon_by_lapixel-d38x7lb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543050" y="664191"/>
            <a:ext cx="903125" cy="954204"/>
          </a:xfrm>
          <a:prstGeom prst="rect">
            <a:avLst/>
          </a:prstGeom>
          <a:noFill/>
        </p:spPr>
      </p:pic>
      <p:sp>
        <p:nvSpPr>
          <p:cNvPr id="14" name="Google Shape;218;p20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85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85185E-6 L 0.1941 -0.0331 C 0.23489 -0.04051 0.29583 -0.04445 0.35937 -0.04445 C 0.43177 -0.04445 0.48976 -0.04051 0.53055 -0.0331 L 0.725 1.85185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50" y="-2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6 0.01875 L 0.16753 -0.0213 C 0.21458 -0.03032 0.28506 -0.03518 0.35868 -0.03518 C 0.44236 -0.03518 0.5092 -0.03032 0.55642 -0.0213 L 0.78125 0.01875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92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25 -2.96296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5625 -0.00093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5" y="-4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-0.35052 -0.0002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35" y="-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0.45416 0.003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0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7279" y="2514994"/>
            <a:ext cx="877476" cy="11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943350" y="2800350"/>
            <a:ext cx="1600200" cy="8001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3" name="Isosceles Triangle 2"/>
          <p:cNvSpPr/>
          <p:nvPr/>
        </p:nvSpPr>
        <p:spPr>
          <a:xfrm rot="10800000">
            <a:off x="5686585" y="2569263"/>
            <a:ext cx="268061" cy="231087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" name="Elbow Connector 4"/>
          <p:cNvCxnSpPr>
            <a:stCxn id="3" idx="0"/>
            <a:endCxn id="8" idx="3"/>
          </p:cNvCxnSpPr>
          <p:nvPr/>
        </p:nvCxnSpPr>
        <p:spPr>
          <a:xfrm rot="5400000">
            <a:off x="5482058" y="2861843"/>
            <a:ext cx="400050" cy="277066"/>
          </a:xfrm>
          <a:prstGeom prst="bentConnector2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1" name="Arc 10"/>
          <p:cNvSpPr/>
          <p:nvPr/>
        </p:nvSpPr>
        <p:spPr>
          <a:xfrm rot="14798222">
            <a:off x="6767029" y="2167277"/>
            <a:ext cx="1238395" cy="1238395"/>
          </a:xfrm>
          <a:prstGeom prst="arc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" name="Arc 12"/>
          <p:cNvSpPr/>
          <p:nvPr/>
        </p:nvSpPr>
        <p:spPr>
          <a:xfrm rot="14798222">
            <a:off x="6905888" y="2313335"/>
            <a:ext cx="946279" cy="946279"/>
          </a:xfrm>
          <a:prstGeom prst="arc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Arc 13"/>
          <p:cNvSpPr/>
          <p:nvPr/>
        </p:nvSpPr>
        <p:spPr>
          <a:xfrm rot="14798222">
            <a:off x="7068758" y="2420737"/>
            <a:ext cx="714518" cy="714518"/>
          </a:xfrm>
          <a:prstGeom prst="arc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" name="Arc 15"/>
          <p:cNvSpPr/>
          <p:nvPr/>
        </p:nvSpPr>
        <p:spPr>
          <a:xfrm rot="664646">
            <a:off x="5169272" y="2026974"/>
            <a:ext cx="1238395" cy="1238395"/>
          </a:xfrm>
          <a:prstGeom prst="arc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" name="Arc 16"/>
          <p:cNvSpPr/>
          <p:nvPr/>
        </p:nvSpPr>
        <p:spPr>
          <a:xfrm rot="803273">
            <a:off x="5326246" y="2141005"/>
            <a:ext cx="946279" cy="946279"/>
          </a:xfrm>
          <a:prstGeom prst="arc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" name="Arc 17"/>
          <p:cNvSpPr/>
          <p:nvPr/>
        </p:nvSpPr>
        <p:spPr>
          <a:xfrm rot="803273">
            <a:off x="5473198" y="2288912"/>
            <a:ext cx="714518" cy="714518"/>
          </a:xfrm>
          <a:prstGeom prst="arc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517188" y="2512272"/>
            <a:ext cx="146849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17187" y="3030194"/>
            <a:ext cx="146849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Flowchart: Summing Junction 33"/>
          <p:cNvSpPr/>
          <p:nvPr/>
        </p:nvSpPr>
        <p:spPr>
          <a:xfrm>
            <a:off x="2739109" y="2512272"/>
            <a:ext cx="517922" cy="51792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6" name="Flowchart: Summing Junction 35"/>
          <p:cNvSpPr/>
          <p:nvPr/>
        </p:nvSpPr>
        <p:spPr>
          <a:xfrm>
            <a:off x="1298189" y="2512272"/>
            <a:ext cx="517922" cy="51792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7" name="Elbow Connector 36"/>
          <p:cNvCxnSpPr>
            <a:stCxn id="8" idx="1"/>
            <a:endCxn id="34" idx="6"/>
          </p:cNvCxnSpPr>
          <p:nvPr/>
        </p:nvCxnSpPr>
        <p:spPr>
          <a:xfrm rot="10800000">
            <a:off x="3257031" y="2771234"/>
            <a:ext cx="686320" cy="42916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Google Shape;218;p20"/>
          <p:cNvSpPr txBox="1">
            <a:spLocks/>
          </p:cNvSpPr>
          <p:nvPr/>
        </p:nvSpPr>
        <p:spPr>
          <a:xfrm>
            <a:off x="1266825" y="5107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0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34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Erick\AppData\Local\Microsoft\Windows\INetCache\IE\XW4CN6V6\Mobile_phone_blue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9346" y="1521949"/>
            <a:ext cx="631372" cy="1048477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812794" y="3800475"/>
            <a:ext cx="1657350" cy="77152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Module Wi-Fi</a:t>
            </a:r>
          </a:p>
        </p:txBody>
      </p:sp>
      <p:sp>
        <p:nvSpPr>
          <p:cNvPr id="8" name="Rectangle 7"/>
          <p:cNvSpPr/>
          <p:nvPr/>
        </p:nvSpPr>
        <p:spPr>
          <a:xfrm>
            <a:off x="5119007" y="3774758"/>
            <a:ext cx="1600200" cy="8229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Controller</a:t>
            </a:r>
          </a:p>
        </p:txBody>
      </p:sp>
      <p:pic>
        <p:nvPicPr>
          <p:cNvPr id="5125" name="Picture 5" descr="C:\Users\Erick\AppData\Local\Microsoft\Windows\INetCache\IE\R3XOY7T5\137596699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1909" y="1631326"/>
            <a:ext cx="614720" cy="850823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1543050"/>
            <a:ext cx="1371600" cy="1027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71900" y="2751951"/>
            <a:ext cx="1371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Server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2923" y="2721302"/>
            <a:ext cx="7861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Database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89232" y="2681675"/>
            <a:ext cx="1371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Mobile App</a:t>
            </a:r>
          </a:p>
        </p:txBody>
      </p:sp>
      <p:cxnSp>
        <p:nvCxnSpPr>
          <p:cNvPr id="16" name="Straight Arrow Connector 15"/>
          <p:cNvCxnSpPr>
            <a:stCxn id="5122" idx="1"/>
            <a:endCxn id="5" idx="3"/>
          </p:cNvCxnSpPr>
          <p:nvPr/>
        </p:nvCxnSpPr>
        <p:spPr>
          <a:xfrm flipH="1">
            <a:off x="5143500" y="2046188"/>
            <a:ext cx="1215846" cy="105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5125" idx="3"/>
          </p:cNvCxnSpPr>
          <p:nvPr/>
        </p:nvCxnSpPr>
        <p:spPr>
          <a:xfrm flipH="1">
            <a:off x="2416629" y="2056738"/>
            <a:ext cx="135527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0"/>
          </p:cNvCxnSpPr>
          <p:nvPr/>
        </p:nvCxnSpPr>
        <p:spPr>
          <a:xfrm flipH="1">
            <a:off x="2641468" y="2570425"/>
            <a:ext cx="1816232" cy="12300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8" idx="1"/>
          </p:cNvCxnSpPr>
          <p:nvPr/>
        </p:nvCxnSpPr>
        <p:spPr>
          <a:xfrm>
            <a:off x="3470144" y="4186238"/>
            <a:ext cx="164886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74289" y="1515198"/>
            <a:ext cx="1001486" cy="41549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Message</a:t>
            </a:r>
            <a:br>
              <a:rPr lang="en-US" sz="1050" dirty="0"/>
            </a:br>
            <a:r>
              <a:rPr lang="en-US" sz="1050" dirty="0"/>
              <a:t>Action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86000" y="3185450"/>
            <a:ext cx="1001486" cy="41549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Get</a:t>
            </a:r>
            <a:br>
              <a:rPr lang="en-US" sz="1050" dirty="0"/>
            </a:br>
            <a:r>
              <a:rPr lang="en-US" sz="1050" dirty="0"/>
              <a:t>Action</a:t>
            </a:r>
          </a:p>
        </p:txBody>
      </p:sp>
      <p:sp>
        <p:nvSpPr>
          <p:cNvPr id="17" name="Google Shape;218;p20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57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-0.32327 -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6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327 -0.0007 L -0.66493 0.0020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8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555 -0.00695 0.01059 -0.01412 0.01666 -0.02037 C 0.0375 -0.04213 0.01805 -0.01574 0.03472 -0.03658 C 0.03888 -0.04167 0.04236 -0.04815 0.04687 -0.05255 C 0.04895 -0.05463 0.05104 -0.05648 0.05295 -0.0588 C 0.07083 -0.08056 0.05885 -0.06945 0.06961 -0.07894 C 0.07118 -0.08148 0.07239 -0.08449 0.07413 -0.08704 C 0.08298 -0.09861 0.07447 -0.08218 0.08333 -0.09699 C 0.08385 -0.09815 0.08923 -0.11065 0.09236 -0.1132 C 0.09375 -0.11436 0.09531 -0.11459 0.09687 -0.11528 C 0.10347 -0.12848 0.09531 -0.11436 0.1059 -0.12523 C 0.10885 -0.12824 0.11111 -0.13195 0.11354 -0.13542 C 0.11475 -0.13704 0.11666 -0.1382 0.11805 -0.13936 C 0.12604 -0.15533 0.11597 -0.13773 0.12569 -0.14746 C 0.12847 -0.15047 0.1302 -0.1551 0.13333 -0.15764 C 0.13628 -0.16042 0.13975 -0.16227 0.14236 -0.16574 C 0.15312 -0.1801 0.14079 -0.16459 0.15138 -0.17593 C 0.1526 -0.17709 0.15329 -0.17871 0.15451 -0.17986 C 0.15642 -0.18148 0.1585 -0.18264 0.16059 -0.1838 C 0.16197 -0.18588 0.16336 -0.1882 0.1651 -0.19005 C 0.16788 -0.19283 0.17152 -0.19468 0.17413 -0.19792 C 0.17517 -0.19931 0.17604 -0.20093 0.17725 -0.20209 C 0.18003 -0.2051 0.18333 -0.20741 0.18628 -0.21019 C 0.18784 -0.21158 0.18958 -0.2125 0.19079 -0.21412 C 0.19947 -0.2257 0.19496 -0.22269 0.20295 -0.22639 C 0.2059 -0.22894 0.20937 -0.23102 0.21197 -0.23449 C 0.21354 -0.23635 0.21493 -0.23866 0.21666 -0.24051 C 0.21944 -0.24352 0.22257 -0.24584 0.22569 -0.24861 C 0.22725 -0.24977 0.22899 -0.25093 0.2302 -0.25255 L 0.23333 -0.25648 L 0.23333 -0.25463 " pathEditMode="relative" ptsTypes="AAAAAAAAAAAAAAAAAAAAAAAAAAAAAAAA"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198 0.0699 L -0.66198 0.07014 L -0.57882 0.07176 C -0.57136 0.07222 -0.55434 0.07384 -0.54549 0.07592 C -0.54341 0.07639 -0.54132 0.07731 -0.53941 0.07801 C -0.5217 0.07731 -0.504 0.07754 -0.48629 0.07592 C -0.48108 0.07546 -0.46493 0.06967 -0.45903 0.06782 C -0.45712 0.06713 -0.45504 0.0662 -0.45295 0.06574 L -0.43941 0.06389 L -0.39393 0.06574 C -0.3757 0.06643 -0.35764 0.06666 -0.33941 0.06782 C -0.33785 0.06782 -0.33646 0.06967 -0.3349 0.0699 C -0.33195 0.07037 -0.32882 0.0699 -0.3257 0.0699 " pathEditMode="relative" rAng="0" ptsTypes="AAAAAAAAAAAAA">
                                      <p:cBhvr>
                                        <p:cTn id="2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368 0.07014 L -0.33368 0.07037 C -0.33837 0.07269 -0.34305 0.075 -0.34739 0.07801 C -0.3533 0.08241 -0.3533 0.08472 -0.35798 0.09028 C -0.35989 0.09236 -0.36215 0.09398 -0.36406 0.0963 C -0.3743 0.10787 -0.36319 0.09745 -0.37309 0.10625 C -0.37778 0.11551 -0.37812 0.11783 -0.38837 0.12454 C -0.39028 0.12593 -0.39253 0.12662 -0.39444 0.12847 C -0.39774 0.13218 -0.40104 0.13588 -0.40347 0.14074 C -0.40451 0.14259 -0.40503 0.14537 -0.40642 0.14676 C -0.40816 0.14838 -0.41059 0.14815 -0.4125 0.14884 C -0.41406 0.15 -0.41545 0.15185 -0.41701 0.15278 C -0.41996 0.15463 -0.42621 0.15695 -0.42621 0.15718 C -0.42864 0.16019 -0.43177 0.16296 -0.43368 0.1669 C -0.43472 0.16898 -0.43542 0.1713 -0.4368 0.17292 C -0.43802 0.17477 -0.43976 0.1757 -0.44132 0.17708 C -0.44375 0.17917 -0.44635 0.18102 -0.44896 0.1831 C -0.46632 0.19745 -0.44167 0.17824 -0.45798 0.18912 C -0.45955 0.19028 -0.46094 0.1919 -0.4625 0.19329 C -0.47604 0.20347 -0.46198 0.19144 -0.47309 0.20116 C -0.48055 0.21597 -0.47066 0.19861 -0.48229 0.21134 C -0.48368 0.21296 -0.48403 0.21574 -0.48524 0.21736 C -0.48646 0.21921 -0.48837 0.22014 -0.48976 0.22153 C -0.49184 0.22338 -0.49375 0.22593 -0.49583 0.22755 C -0.49722 0.22847 -0.49896 0.22847 -0.50035 0.2294 C -0.50208 0.23056 -0.50347 0.23218 -0.50486 0.23357 C -0.50538 0.23565 -0.50538 0.2382 -0.50642 0.23958 C -0.50764 0.2412 -0.50955 0.24051 -0.51094 0.24167 C -0.51319 0.24329 -0.5151 0.2456 -0.51701 0.24769 C -0.51875 0.24954 -0.51996 0.25185 -0.52153 0.2537 C -0.52361 0.25602 -0.52587 0.25741 -0.5276 0.25972 C -0.52899 0.26158 -0.52917 0.26458 -0.53073 0.26574 C -0.53246 0.26736 -0.53472 0.26713 -0.5368 0.26783 C -0.53906 0.27222 -0.5408 0.27685 -0.54427 0.28009 C -0.54566 0.28125 -0.54739 0.28102 -0.54896 0.28195 C -0.55087 0.28357 -0.56146 0.29306 -0.56406 0.29607 C -0.56667 0.29931 -0.56858 0.30347 -0.57153 0.30625 C -0.57309 0.30764 -0.57465 0.3088 -0.57621 0.31019 C -0.58246 0.31713 -0.57587 0.31204 -0.58212 0.31644 " pathEditMode="relative" rAng="0" ptsTypes="AAAAAAAAAAAAAAAAAAAAAAAAAAAAAAAAAAAAAAA">
                                      <p:cBhvr>
                                        <p:cTn id="3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31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12 0.31643 L -0.58212 0.31667 L -0.55347 0.31852 C -0.54844 0.31898 -0.5434 0.3206 -0.53819 0.3206 C -0.52309 0.3206 -0.50798 0.31898 -0.49288 0.31852 L -0.43368 0.31643 C -0.4276 0.31505 -0.4217 0.31204 -0.41562 0.3125 C -0.36562 0.31481 -0.38732 0.31319 -0.35035 0.31643 C -0.34687 0.31713 -0.3434 0.31759 -0.33976 0.31852 C -0.33732 0.31898 -0.33472 0.32014 -0.33229 0.3206 C -0.32309 0.32153 -0.31406 0.32176 -0.30503 0.32245 C -0.30087 0.32315 -0.2967 0.32315 -0.29288 0.32454 C -0.29062 0.32523 -0.28906 0.32847 -0.2868 0.3287 L -0.22917 0.32662 C -0.22673 0.32593 -0.22413 0.325 -0.2217 0.32454 C -0.21163 0.32292 -0.19132 0.3213 -0.18229 0.3206 C -0.1618 0.31134 -0.17934 0.31852 -0.1276 0.31852 " pathEditMode="relative" rAng="0" ptsTypes="AAAAAAAAAAAAAAAAA">
                                      <p:cBhvr>
                                        <p:cTn id="3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26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5" grpId="6" animBg="1"/>
      <p:bldP spid="35" grpId="0" animBg="1"/>
      <p:bldP spid="35" grpId="1" animBg="1"/>
      <p:bldP spid="35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ADVANTAGES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Cheap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Easy to extend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System is easy to construct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Rain detection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Have multiple control options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Have dryer system for drying clothes in rainy days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Use solar energy</a:t>
            </a:r>
          </a:p>
          <a:p>
            <a:pPr>
              <a:buClr>
                <a:schemeClr val="tx1"/>
              </a:buClr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773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DISADVANTAGES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Rain </a:t>
            </a:r>
            <a:r>
              <a:rPr lang="en-US" dirty="0">
                <a:solidFill>
                  <a:schemeClr val="tx1"/>
                </a:solidFill>
              </a:rPr>
              <a:t>detection is not able to determine when the rain has stopped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System cannot detect if the clothes is dry or still </a:t>
            </a:r>
            <a:r>
              <a:rPr lang="en-US" dirty="0" smtClean="0">
                <a:solidFill>
                  <a:schemeClr val="tx1"/>
                </a:solidFill>
              </a:rPr>
              <a:t>wet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Control from mobile application has a decent delay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Automatic control </a:t>
            </a:r>
            <a:r>
              <a:rPr lang="en-US" smtClean="0">
                <a:solidFill>
                  <a:schemeClr val="tx1"/>
                </a:solidFill>
              </a:rPr>
              <a:t>has limitations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59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FUTURE PLANS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Implement Hidden Markov Models (HMM) for rain forecasting</a:t>
            </a:r>
          </a:p>
          <a:p>
            <a:pPr lvl="0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Build a website for user to check their account information and control the system along with mobile application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Build a system that can detect whenever the clothes is dry or wet.</a:t>
            </a:r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755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DCDCS system has a great potential to succeed in the market.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Limitations need to be improved to make the product a competitive advantage over other competitors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69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>
            <a:spLocks noGrp="1"/>
          </p:cNvSpPr>
          <p:nvPr>
            <p:ph type="ctrTitle" idx="4294967295"/>
          </p:nvPr>
        </p:nvSpPr>
        <p:spPr>
          <a:xfrm>
            <a:off x="774198" y="2049852"/>
            <a:ext cx="7782586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DEMONSTRATION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4294967295"/>
          </p:nvPr>
        </p:nvSpPr>
        <p:spPr>
          <a:xfrm>
            <a:off x="2317545" y="2683227"/>
            <a:ext cx="4681437" cy="2263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Control with RF Remote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Control with Keypad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Automatic clothes collecting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Control with Mobile Application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5" name="Google Shape;183;p17"/>
          <p:cNvGrpSpPr/>
          <p:nvPr/>
        </p:nvGrpSpPr>
        <p:grpSpPr>
          <a:xfrm rot="1936651">
            <a:off x="3991722" y="82881"/>
            <a:ext cx="1387139" cy="1387074"/>
            <a:chOff x="6643075" y="3664250"/>
            <a:chExt cx="407950" cy="407975"/>
          </a:xfrm>
        </p:grpSpPr>
        <p:sp>
          <p:nvSpPr>
            <p:cNvPr id="6" name="Google Shape;184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5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186;p17"/>
          <p:cNvGrpSpPr/>
          <p:nvPr/>
        </p:nvGrpSpPr>
        <p:grpSpPr>
          <a:xfrm rot="1349392">
            <a:off x="3542876" y="1227710"/>
            <a:ext cx="558132" cy="558134"/>
            <a:chOff x="576250" y="4319400"/>
            <a:chExt cx="442075" cy="442050"/>
          </a:xfrm>
        </p:grpSpPr>
        <p:sp>
          <p:nvSpPr>
            <p:cNvPr id="9" name="Google Shape;187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8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9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0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91;p17"/>
          <p:cNvSpPr/>
          <p:nvPr/>
        </p:nvSpPr>
        <p:spPr>
          <a:xfrm rot="1936892">
            <a:off x="5511278" y="1017320"/>
            <a:ext cx="261542" cy="24973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95;p17"/>
          <p:cNvSpPr/>
          <p:nvPr/>
        </p:nvSpPr>
        <p:spPr>
          <a:xfrm rot="3216213">
            <a:off x="4989820" y="1537637"/>
            <a:ext cx="158996" cy="15190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01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87" name="Google Shape;387;p33"/>
          <p:cNvSpPr txBox="1">
            <a:spLocks noGrp="1"/>
          </p:cNvSpPr>
          <p:nvPr>
            <p:ph type="ctrTitle" idx="4294967295"/>
          </p:nvPr>
        </p:nvSpPr>
        <p:spPr>
          <a:xfrm>
            <a:off x="2600083" y="2368962"/>
            <a:ext cx="3961084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Thank You!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8" name="Google Shape;388;p33"/>
          <p:cNvSpPr txBox="1">
            <a:spLocks noGrp="1"/>
          </p:cNvSpPr>
          <p:nvPr>
            <p:ph type="subTitle" idx="4294967295"/>
          </p:nvPr>
        </p:nvSpPr>
        <p:spPr>
          <a:xfrm>
            <a:off x="3247844" y="3121616"/>
            <a:ext cx="2665563" cy="751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Any questions</a:t>
            </a:r>
            <a:r>
              <a:rPr lang="en" b="1" dirty="0" smtClean="0">
                <a:solidFill>
                  <a:schemeClr val="tx1"/>
                </a:solidFill>
              </a:rPr>
              <a:t>?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389" name="Google Shape;389;p33"/>
          <p:cNvGrpSpPr/>
          <p:nvPr/>
        </p:nvGrpSpPr>
        <p:grpSpPr>
          <a:xfrm>
            <a:off x="4088891" y="1039572"/>
            <a:ext cx="983454" cy="925239"/>
            <a:chOff x="5972700" y="2330200"/>
            <a:chExt cx="411625" cy="387275"/>
          </a:xfrm>
        </p:grpSpPr>
        <p:sp>
          <p:nvSpPr>
            <p:cNvPr id="390" name="Google Shape;390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47" name="Google Shape;147;p12"/>
          <p:cNvSpPr txBox="1">
            <a:spLocks noGrp="1"/>
          </p:cNvSpPr>
          <p:nvPr>
            <p:ph type="body" idx="2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EDIT IN POWERPOINT®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Click on the button under the presentation preview that says </a:t>
            </a:r>
            <a:r>
              <a:rPr lang="en" sz="1400" b="1" dirty="0"/>
              <a:t>"Download as PowerPoint template"</a:t>
            </a:r>
            <a:r>
              <a:rPr lang="en" sz="1400" dirty="0"/>
              <a:t>. You will get a .pptx file that you can edit in PowerPoint. 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Remember to download and install the fonts used in this presentation (you’ll find the links to the font files needed in the </a:t>
            </a:r>
            <a:r>
              <a:rPr lang="en" sz="1400" u="sng" dirty="0">
                <a:hlinkClick r:id="rId3" action="ppaction://hlinksldjump"/>
              </a:rPr>
              <a:t>Presentation design slide</a:t>
            </a:r>
            <a:r>
              <a:rPr lang="en" sz="1400" dirty="0"/>
              <a:t>)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/>
          </a:p>
        </p:txBody>
      </p:sp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EDIT IN GOOGLE SLIDES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Click on the button under the presentation preview that says </a:t>
            </a:r>
            <a:r>
              <a:rPr lang="en" sz="1400" b="1" dirty="0"/>
              <a:t>"Use as Google Slides Theme"</a:t>
            </a:r>
            <a:r>
              <a:rPr lang="en" sz="1400" dirty="0"/>
              <a:t>.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You will get a copy of this document on your Google Drive and will be able to edit, add or delete slides.</a:t>
            </a:r>
            <a:endParaRPr sz="14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You have to be signed in to your Google account.</a:t>
            </a:r>
            <a:endParaRPr sz="1400" dirty="0"/>
          </a:p>
        </p:txBody>
      </p:sp>
      <p:sp>
        <p:nvSpPr>
          <p:cNvPr id="149" name="Google Shape;149;p12"/>
          <p:cNvSpPr txBox="1">
            <a:spLocks noGrp="1"/>
          </p:cNvSpPr>
          <p:nvPr>
            <p:ph type="body" idx="2"/>
          </p:nvPr>
        </p:nvSpPr>
        <p:spPr>
          <a:xfrm>
            <a:off x="942975" y="3601125"/>
            <a:ext cx="72579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/>
              <a:t>More info on how to use this template at </a:t>
            </a:r>
            <a:r>
              <a:rPr lang="en" sz="1200" b="1" u="sng">
                <a:hlinkClick r:id="rId4"/>
              </a:rPr>
              <a:t>www.slidescarnival.com/help-use-presentation-template</a:t>
            </a:r>
            <a:endParaRPr sz="1200" b="1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150" name="Google Shape;150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>
            <a:spLocks noGrp="1"/>
          </p:cNvSpPr>
          <p:nvPr>
            <p:ph type="ctrTitle" idx="4294967295"/>
          </p:nvPr>
        </p:nvSpPr>
        <p:spPr>
          <a:xfrm>
            <a:off x="1361414" y="1066441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HEADLINE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4294967295"/>
          </p:nvPr>
        </p:nvSpPr>
        <p:spPr>
          <a:xfrm>
            <a:off x="3273677" y="1769641"/>
            <a:ext cx="3207254" cy="2263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Design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Implementation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Conclusion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Demonstration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body" idx="1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dirty="0"/>
              <a:t>And some text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>
            <a:spLocks noGrp="1"/>
          </p:cNvSpPr>
          <p:nvPr>
            <p:ph type="subTitle" idx="4294967295"/>
          </p:nvPr>
        </p:nvSpPr>
        <p:spPr>
          <a:xfrm>
            <a:off x="2276475" y="3716355"/>
            <a:ext cx="4590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Bring the attention of your audience over a key concept using icons or illustrations</a:t>
            </a:r>
            <a:endParaRPr sz="2000" dirty="0"/>
          </a:p>
        </p:txBody>
      </p:sp>
      <p:grpSp>
        <p:nvGrpSpPr>
          <p:cNvPr id="183" name="Google Shape;183;p17"/>
          <p:cNvGrpSpPr/>
          <p:nvPr/>
        </p:nvGrpSpPr>
        <p:grpSpPr>
          <a:xfrm rot="1936651">
            <a:off x="4006505" y="664171"/>
            <a:ext cx="1673447" cy="1673368"/>
            <a:chOff x="6643075" y="3664250"/>
            <a:chExt cx="407950" cy="407975"/>
          </a:xfrm>
        </p:grpSpPr>
        <p:sp>
          <p:nvSpPr>
            <p:cNvPr id="184" name="Google Shape;184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17"/>
          <p:cNvGrpSpPr/>
          <p:nvPr/>
        </p:nvGrpSpPr>
        <p:grpSpPr>
          <a:xfrm rot="1349392">
            <a:off x="3251950" y="2024477"/>
            <a:ext cx="687983" cy="687985"/>
            <a:chOff x="576250" y="4319400"/>
            <a:chExt cx="442075" cy="442050"/>
          </a:xfrm>
        </p:grpSpPr>
        <p:sp>
          <p:nvSpPr>
            <p:cNvPr id="187" name="Google Shape;187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17"/>
          <p:cNvSpPr/>
          <p:nvPr/>
        </p:nvSpPr>
        <p:spPr>
          <a:xfrm rot="1936892">
            <a:off x="3950423" y="510723"/>
            <a:ext cx="261542" cy="24973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/>
          <p:nvPr/>
        </p:nvSpPr>
        <p:spPr>
          <a:xfrm rot="4634091">
            <a:off x="4679876" y="2538468"/>
            <a:ext cx="397079" cy="37916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 rot="1936757">
            <a:off x="5140114" y="2477229"/>
            <a:ext cx="159056" cy="1519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ctrTitle" idx="4294967295"/>
          </p:nvPr>
        </p:nvSpPr>
        <p:spPr>
          <a:xfrm>
            <a:off x="2276475" y="2726350"/>
            <a:ext cx="4590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Big concept</a:t>
            </a:r>
            <a:endParaRPr sz="4800" dirty="0"/>
          </a:p>
        </p:txBody>
      </p:sp>
      <p:sp>
        <p:nvSpPr>
          <p:cNvPr id="195" name="Google Shape;195;p17"/>
          <p:cNvSpPr/>
          <p:nvPr/>
        </p:nvSpPr>
        <p:spPr>
          <a:xfrm rot="3216213">
            <a:off x="3428965" y="1031040"/>
            <a:ext cx="158996" cy="15190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body" idx="2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two or three columns</a:t>
            </a:r>
            <a:endParaRPr dirty="0"/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211" name="Google Shape;211;p19"/>
          <p:cNvSpPr txBox="1">
            <a:spLocks noGrp="1"/>
          </p:cNvSpPr>
          <p:nvPr>
            <p:ph type="body" idx="2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Blue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212" name="Google Shape;212;p19"/>
          <p:cNvSpPr txBox="1">
            <a:spLocks noGrp="1"/>
          </p:cNvSpPr>
          <p:nvPr>
            <p:ph type="body" idx="3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Red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body" idx="1"/>
          </p:nvPr>
        </p:nvSpPr>
        <p:spPr>
          <a:xfrm>
            <a:off x="1276350" y="1415775"/>
            <a:ext cx="3336000" cy="27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20" name="Google Shape;220;p20"/>
          <p:cNvPicPr preferRelativeResize="0"/>
          <p:nvPr/>
        </p:nvPicPr>
        <p:blipFill rotWithShape="1">
          <a:blip r:embed="rId3">
            <a:alphaModFix/>
          </a:blip>
          <a:srcRect l="17497" r="17504"/>
          <a:stretch/>
        </p:blipFill>
        <p:spPr>
          <a:xfrm>
            <a:off x="4957150" y="1458131"/>
            <a:ext cx="2765700" cy="27657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</p:pic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>
            <a:spLocks noGrp="1"/>
          </p:cNvSpPr>
          <p:nvPr>
            <p:ph type="title" idx="4294967295"/>
          </p:nvPr>
        </p:nvSpPr>
        <p:spPr>
          <a:xfrm>
            <a:off x="21949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073763"/>
                </a:solidFill>
              </a:rPr>
              <a:t>Want big impact?</a:t>
            </a:r>
            <a:endParaRPr b="0">
              <a:solidFill>
                <a:srgbClr val="07376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Use big image.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234" name="Google Shape;234;p22"/>
          <p:cNvGrpSpPr/>
          <p:nvPr/>
        </p:nvGrpSpPr>
        <p:grpSpPr>
          <a:xfrm>
            <a:off x="1660800" y="1476013"/>
            <a:ext cx="1942800" cy="1569600"/>
            <a:chOff x="1660800" y="1171213"/>
            <a:chExt cx="1942800" cy="1569600"/>
          </a:xfrm>
        </p:grpSpPr>
        <p:sp>
          <p:nvSpPr>
            <p:cNvPr id="235" name="Google Shape;235;p22"/>
            <p:cNvSpPr/>
            <p:nvPr/>
          </p:nvSpPr>
          <p:spPr>
            <a:xfrm>
              <a:off x="1660800" y="1171213"/>
              <a:ext cx="1942800" cy="1569600"/>
            </a:xfrm>
            <a:prstGeom prst="round1Rect">
              <a:avLst>
                <a:gd name="adj" fmla="val 17446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36" name="Google Shape;236;p22"/>
            <p:cNvSpPr txBox="1"/>
            <p:nvPr/>
          </p:nvSpPr>
          <p:spPr>
            <a:xfrm>
              <a:off x="1879865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37" name="Google Shape;237;p22"/>
            <p:cNvSpPr txBox="1"/>
            <p:nvPr/>
          </p:nvSpPr>
          <p:spPr>
            <a:xfrm>
              <a:off x="1879863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38" name="Google Shape;238;p22"/>
          <p:cNvGrpSpPr/>
          <p:nvPr/>
        </p:nvGrpSpPr>
        <p:grpSpPr>
          <a:xfrm>
            <a:off x="3600600" y="1476013"/>
            <a:ext cx="1942800" cy="1569600"/>
            <a:chOff x="3600600" y="1170963"/>
            <a:chExt cx="1942800" cy="1569600"/>
          </a:xfrm>
        </p:grpSpPr>
        <p:sp>
          <p:nvSpPr>
            <p:cNvPr id="239" name="Google Shape;239;p22"/>
            <p:cNvSpPr/>
            <p:nvPr/>
          </p:nvSpPr>
          <p:spPr>
            <a:xfrm>
              <a:off x="3600600" y="1170963"/>
              <a:ext cx="1942800" cy="1569600"/>
            </a:xfrm>
            <a:prstGeom prst="round2SameRect">
              <a:avLst>
                <a:gd name="adj1" fmla="val 18098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0" name="Google Shape;240;p22"/>
            <p:cNvSpPr txBox="1"/>
            <p:nvPr/>
          </p:nvSpPr>
          <p:spPr>
            <a:xfrm>
              <a:off x="3819008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1" name="Google Shape;241;p22"/>
            <p:cNvSpPr txBox="1"/>
            <p:nvPr/>
          </p:nvSpPr>
          <p:spPr>
            <a:xfrm>
              <a:off x="3819008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2" name="Google Shape;242;p22"/>
          <p:cNvGrpSpPr/>
          <p:nvPr/>
        </p:nvGrpSpPr>
        <p:grpSpPr>
          <a:xfrm>
            <a:off x="5539834" y="1492964"/>
            <a:ext cx="1942800" cy="1552648"/>
            <a:chOff x="5539816" y="1171213"/>
            <a:chExt cx="1942800" cy="1569600"/>
          </a:xfrm>
        </p:grpSpPr>
        <p:sp>
          <p:nvSpPr>
            <p:cNvPr id="243" name="Google Shape;243;p22"/>
            <p:cNvSpPr/>
            <p:nvPr/>
          </p:nvSpPr>
          <p:spPr>
            <a:xfrm flipH="1">
              <a:off x="5539816" y="1171213"/>
              <a:ext cx="1942800" cy="1569600"/>
            </a:xfrm>
            <a:prstGeom prst="round1Rect">
              <a:avLst>
                <a:gd name="adj" fmla="val 17446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4" name="Google Shape;244;p22"/>
            <p:cNvSpPr txBox="1"/>
            <p:nvPr/>
          </p:nvSpPr>
          <p:spPr>
            <a:xfrm>
              <a:off x="5762399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5" name="Google Shape;245;p22"/>
            <p:cNvSpPr txBox="1"/>
            <p:nvPr/>
          </p:nvSpPr>
          <p:spPr>
            <a:xfrm>
              <a:off x="5762397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6" name="Google Shape;246;p22"/>
          <p:cNvGrpSpPr/>
          <p:nvPr/>
        </p:nvGrpSpPr>
        <p:grpSpPr>
          <a:xfrm>
            <a:off x="3473893" y="2232371"/>
            <a:ext cx="260366" cy="260366"/>
            <a:chOff x="3157188" y="909150"/>
            <a:chExt cx="470400" cy="470400"/>
          </a:xfrm>
        </p:grpSpPr>
        <p:sp>
          <p:nvSpPr>
            <p:cNvPr id="247" name="Google Shape;247;p22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9" name="Google Shape;249;p22"/>
          <p:cNvGrpSpPr/>
          <p:nvPr/>
        </p:nvGrpSpPr>
        <p:grpSpPr>
          <a:xfrm>
            <a:off x="5413052" y="2232371"/>
            <a:ext cx="260366" cy="260366"/>
            <a:chOff x="3157188" y="909150"/>
            <a:chExt cx="470400" cy="470400"/>
          </a:xfrm>
        </p:grpSpPr>
        <p:sp>
          <p:nvSpPr>
            <p:cNvPr id="250" name="Google Shape;250;p22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52" name="Google Shape;252;p22"/>
          <p:cNvGrpSpPr/>
          <p:nvPr/>
        </p:nvGrpSpPr>
        <p:grpSpPr>
          <a:xfrm>
            <a:off x="1660234" y="3046953"/>
            <a:ext cx="5822400" cy="1248600"/>
            <a:chOff x="1660800" y="2723938"/>
            <a:chExt cx="5822400" cy="1248600"/>
          </a:xfrm>
        </p:grpSpPr>
        <p:sp>
          <p:nvSpPr>
            <p:cNvPr id="253" name="Google Shape;253;p22"/>
            <p:cNvSpPr/>
            <p:nvPr/>
          </p:nvSpPr>
          <p:spPr>
            <a:xfrm rot="10800000">
              <a:off x="1660800" y="2723938"/>
              <a:ext cx="5822400" cy="1248600"/>
            </a:xfrm>
            <a:prstGeom prst="round2SameRect">
              <a:avLst>
                <a:gd name="adj1" fmla="val 18098"/>
                <a:gd name="adj2" fmla="val 0"/>
              </a:avLst>
            </a:prstGeom>
            <a:solidFill>
              <a:srgbClr val="003290">
                <a:alpha val="23460"/>
              </a:srgb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4" name="Google Shape;254;p22"/>
            <p:cNvSpPr txBox="1"/>
            <p:nvPr/>
          </p:nvSpPr>
          <p:spPr>
            <a:xfrm>
              <a:off x="2583300" y="2978750"/>
              <a:ext cx="39774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5" name="Google Shape;255;p22"/>
            <p:cNvSpPr txBox="1"/>
            <p:nvPr/>
          </p:nvSpPr>
          <p:spPr>
            <a:xfrm>
              <a:off x="2583300" y="3328325"/>
              <a:ext cx="39774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Ipsum dolor sit amet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61" name="Google Shape;261;p23"/>
          <p:cNvGraphicFramePr/>
          <p:nvPr/>
        </p:nvGraphicFramePr>
        <p:xfrm>
          <a:off x="1600200" y="1564481"/>
          <a:ext cx="5943600" cy="2589900"/>
        </p:xfrm>
        <a:graphic>
          <a:graphicData uri="http://schemas.openxmlformats.org/drawingml/2006/table">
            <a:tbl>
              <a:tblPr>
                <a:noFill/>
                <a:tableStyleId>{334861E5-140B-478A-9142-8187DDDB3556}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4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7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30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15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5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24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16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2" name="Google Shape;262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70572" y="1633069"/>
            <a:ext cx="2478024" cy="2478024"/>
          </a:xfrm>
          <a:prstGeom prst="smileyFace">
            <a:avLst/>
          </a:prstGeom>
          <a:effectLst/>
        </p:spPr>
      </p:pic>
      <p:pic>
        <p:nvPicPr>
          <p:cNvPr id="1032" name="Picture 8" descr="Related imag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775" y="1635921"/>
            <a:ext cx="2475172" cy="247517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44268" y="4218317"/>
            <a:ext cx="1730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Tropical Country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8910" y="4218316"/>
            <a:ext cx="2102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Working Environment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2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/>
          <p:nvPr/>
        </p:nvSpPr>
        <p:spPr>
          <a:xfrm>
            <a:off x="1235351" y="1285875"/>
            <a:ext cx="6730127" cy="320608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4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>
            <a:off x="2443050" y="1982900"/>
            <a:ext cx="6525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73763"/>
                </a:solidFill>
                <a:latin typeface="Abel"/>
                <a:ea typeface="Abel"/>
                <a:cs typeface="Abel"/>
                <a:sym typeface="Abel"/>
              </a:rPr>
              <a:t>our office</a:t>
            </a:r>
            <a:endParaRPr sz="1000" dirty="0">
              <a:solidFill>
                <a:srgbClr val="07376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70" name="Google Shape;270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1952625" y="2438400"/>
            <a:ext cx="123900" cy="1239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3248025" y="3505200"/>
            <a:ext cx="123900" cy="1239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4000500" y="2133600"/>
            <a:ext cx="123900" cy="1239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4610100" y="3886200"/>
            <a:ext cx="123900" cy="1239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6362700" y="2590800"/>
            <a:ext cx="123900" cy="1239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6819900" y="3886200"/>
            <a:ext cx="123900" cy="1239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ctrTitle" idx="4294967295"/>
          </p:nvPr>
        </p:nvSpPr>
        <p:spPr>
          <a:xfrm>
            <a:off x="685800" y="1811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82" name="Google Shape;282;p25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>
            <a:spLocks noGrp="1"/>
          </p:cNvSpPr>
          <p:nvPr>
            <p:ph type="ctrTitle" idx="4294967295"/>
          </p:nvPr>
        </p:nvSpPr>
        <p:spPr>
          <a:xfrm>
            <a:off x="1485900" y="809625"/>
            <a:ext cx="61722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4294967295"/>
          </p:nvPr>
        </p:nvSpPr>
        <p:spPr>
          <a:xfrm>
            <a:off x="1485900" y="1106508"/>
            <a:ext cx="6172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90" name="Google Shape;290;p26"/>
          <p:cNvSpPr txBox="1">
            <a:spLocks noGrp="1"/>
          </p:cNvSpPr>
          <p:nvPr>
            <p:ph type="ctrTitle" idx="4294967295"/>
          </p:nvPr>
        </p:nvSpPr>
        <p:spPr>
          <a:xfrm>
            <a:off x="1485900" y="3438598"/>
            <a:ext cx="61722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4294967295"/>
          </p:nvPr>
        </p:nvSpPr>
        <p:spPr>
          <a:xfrm>
            <a:off x="1485900" y="3735401"/>
            <a:ext cx="6172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92" name="Google Shape;292;p26"/>
          <p:cNvSpPr txBox="1">
            <a:spLocks noGrp="1"/>
          </p:cNvSpPr>
          <p:nvPr>
            <p:ph type="ctrTitle" idx="4294967295"/>
          </p:nvPr>
        </p:nvSpPr>
        <p:spPr>
          <a:xfrm>
            <a:off x="1485900" y="2124149"/>
            <a:ext cx="61722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293" name="Google Shape;293;p26"/>
          <p:cNvSpPr txBox="1">
            <a:spLocks noGrp="1"/>
          </p:cNvSpPr>
          <p:nvPr>
            <p:ph type="subTitle" idx="4294967295"/>
          </p:nvPr>
        </p:nvSpPr>
        <p:spPr>
          <a:xfrm>
            <a:off x="1485900" y="2420955"/>
            <a:ext cx="6172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94" name="Google Shape;294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3929100" y="1900888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3929100" y="3215363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02" name="Google Shape;302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323513" y="2367800"/>
            <a:ext cx="2952125" cy="1289700"/>
            <a:chOff x="323513" y="1986800"/>
            <a:chExt cx="2952125" cy="1289700"/>
          </a:xfrm>
        </p:grpSpPr>
        <p:sp>
          <p:nvSpPr>
            <p:cNvPr id="304" name="Google Shape;304;p27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2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05" name="Google Shape;305;p27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06" name="Google Shape;306;p27"/>
          <p:cNvGrpSpPr/>
          <p:nvPr/>
        </p:nvGrpSpPr>
        <p:grpSpPr>
          <a:xfrm>
            <a:off x="5209838" y="1441350"/>
            <a:ext cx="3610650" cy="1289700"/>
            <a:chOff x="5209838" y="1060350"/>
            <a:chExt cx="3610650" cy="1289700"/>
          </a:xfrm>
        </p:grpSpPr>
        <p:sp>
          <p:nvSpPr>
            <p:cNvPr id="307" name="Google Shape;307;p27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2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08" name="Google Shape;308;p27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09" name="Google Shape;309;p27"/>
          <p:cNvGrpSpPr/>
          <p:nvPr/>
        </p:nvGrpSpPr>
        <p:grpSpPr>
          <a:xfrm>
            <a:off x="5209838" y="3401450"/>
            <a:ext cx="3610650" cy="1289700"/>
            <a:chOff x="5209838" y="3020450"/>
            <a:chExt cx="3610650" cy="1289700"/>
          </a:xfrm>
        </p:grpSpPr>
        <p:sp>
          <p:nvSpPr>
            <p:cNvPr id="310" name="Google Shape;310;p27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2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11" name="Google Shape;311;p27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12" name="Google Shape;312;p27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313" name="Google Shape;313;p27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rgbClr val="2AC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0D7F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184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" name="Google Shape;316;p27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317" name="Google Shape;317;p2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184DE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184D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27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320" name="Google Shape;320;p27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2AC7D7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7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2AC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27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323" name="Google Shape;323;p27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0D7FD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0D7F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5" name="Google Shape;325;p27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03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6" name="Google Shape;326;p27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01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7" name="Google Shape;327;p27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02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33" name="Google Shape;333;p28"/>
          <p:cNvSpPr txBox="1">
            <a:spLocks noGrp="1"/>
          </p:cNvSpPr>
          <p:nvPr>
            <p:ph type="body" idx="1"/>
          </p:nvPr>
        </p:nvSpPr>
        <p:spPr>
          <a:xfrm>
            <a:off x="685800" y="1352550"/>
            <a:ext cx="24846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4" name="Google Shape;334;p28"/>
          <p:cNvSpPr txBox="1">
            <a:spLocks noGrp="1"/>
          </p:cNvSpPr>
          <p:nvPr>
            <p:ph type="body" idx="2"/>
          </p:nvPr>
        </p:nvSpPr>
        <p:spPr>
          <a:xfrm>
            <a:off x="3297650" y="1352550"/>
            <a:ext cx="24846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5" name="Google Shape;335;p28"/>
          <p:cNvSpPr txBox="1">
            <a:spLocks noGrp="1"/>
          </p:cNvSpPr>
          <p:nvPr>
            <p:ph type="body" idx="3"/>
          </p:nvPr>
        </p:nvSpPr>
        <p:spPr>
          <a:xfrm>
            <a:off x="5909499" y="1352550"/>
            <a:ext cx="24846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36" name="Google Shape;336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37" name="Google Shape;337;p28"/>
          <p:cNvSpPr txBox="1">
            <a:spLocks noGrp="1"/>
          </p:cNvSpPr>
          <p:nvPr>
            <p:ph type="body" idx="1"/>
          </p:nvPr>
        </p:nvSpPr>
        <p:spPr>
          <a:xfrm>
            <a:off x="685800" y="2848050"/>
            <a:ext cx="24846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8" name="Google Shape;338;p28"/>
          <p:cNvSpPr txBox="1">
            <a:spLocks noGrp="1"/>
          </p:cNvSpPr>
          <p:nvPr>
            <p:ph type="body" idx="2"/>
          </p:nvPr>
        </p:nvSpPr>
        <p:spPr>
          <a:xfrm>
            <a:off x="3297650" y="2848050"/>
            <a:ext cx="24846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9" name="Google Shape;339;p28"/>
          <p:cNvSpPr txBox="1">
            <a:spLocks noGrp="1"/>
          </p:cNvSpPr>
          <p:nvPr>
            <p:ph type="body" idx="3"/>
          </p:nvPr>
        </p:nvSpPr>
        <p:spPr>
          <a:xfrm>
            <a:off x="5909499" y="2848050"/>
            <a:ext cx="24846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>
            <a:spLocks noGrp="1"/>
          </p:cNvSpPr>
          <p:nvPr>
            <p:ph type="body" idx="1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345" name="Google Shape;345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346" name="Google Shape;346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5775" y="228600"/>
            <a:ext cx="4512288" cy="39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>
            <a:spLocks noGrp="1"/>
          </p:cNvSpPr>
          <p:nvPr>
            <p:ph type="body" idx="4294967295"/>
          </p:nvPr>
        </p:nvSpPr>
        <p:spPr>
          <a:xfrm>
            <a:off x="68580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Mobile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2" name="Google Shape;352;p30"/>
          <p:cNvSpPr/>
          <p:nvPr/>
        </p:nvSpPr>
        <p:spPr>
          <a:xfrm>
            <a:off x="3571352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3" name="Google Shape;353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354" name="Google Shape;354;p30"/>
          <p:cNvGrpSpPr/>
          <p:nvPr/>
        </p:nvGrpSpPr>
        <p:grpSpPr>
          <a:xfrm>
            <a:off x="3512227" y="373572"/>
            <a:ext cx="2119546" cy="4396359"/>
            <a:chOff x="2547150" y="238125"/>
            <a:chExt cx="2525675" cy="5238750"/>
          </a:xfrm>
        </p:grpSpPr>
        <p:sp>
          <p:nvSpPr>
            <p:cNvPr id="355" name="Google Shape;355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30"/>
          <p:cNvSpPr txBox="1">
            <a:spLocks noGrp="1"/>
          </p:cNvSpPr>
          <p:nvPr>
            <p:ph type="body" idx="4294967295"/>
          </p:nvPr>
        </p:nvSpPr>
        <p:spPr>
          <a:xfrm>
            <a:off x="608910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"/>
          <p:cNvSpPr/>
          <p:nvPr/>
        </p:nvSpPr>
        <p:spPr>
          <a:xfrm>
            <a:off x="3268493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5" name="Google Shape;365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366" name="Google Shape;366;p31"/>
          <p:cNvGrpSpPr/>
          <p:nvPr/>
        </p:nvGrpSpPr>
        <p:grpSpPr>
          <a:xfrm>
            <a:off x="3203795" y="465959"/>
            <a:ext cx="2736410" cy="4222433"/>
            <a:chOff x="2112475" y="238125"/>
            <a:chExt cx="3395050" cy="5238750"/>
          </a:xfrm>
        </p:grpSpPr>
        <p:sp>
          <p:nvSpPr>
            <p:cNvPr id="367" name="Google Shape;367;p31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31"/>
          <p:cNvSpPr txBox="1">
            <a:spLocks noGrp="1"/>
          </p:cNvSpPr>
          <p:nvPr>
            <p:ph type="body" idx="4294967295"/>
          </p:nvPr>
        </p:nvSpPr>
        <p:spPr>
          <a:xfrm>
            <a:off x="68580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Tablet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2" name="Google Shape;372;p31"/>
          <p:cNvSpPr txBox="1">
            <a:spLocks noGrp="1"/>
          </p:cNvSpPr>
          <p:nvPr>
            <p:ph type="body" idx="4294967295"/>
          </p:nvPr>
        </p:nvSpPr>
        <p:spPr>
          <a:xfrm>
            <a:off x="608910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/>
          <p:nvPr/>
        </p:nvSpPr>
        <p:spPr>
          <a:xfrm>
            <a:off x="26444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2"/>
          <p:cNvSpPr/>
          <p:nvPr/>
        </p:nvSpPr>
        <p:spPr>
          <a:xfrm>
            <a:off x="28057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79" name="Google Shape;379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80" name="Google Shape;380;p32"/>
          <p:cNvSpPr txBox="1">
            <a:spLocks noGrp="1"/>
          </p:cNvSpPr>
          <p:nvPr>
            <p:ph type="body" idx="4294967295"/>
          </p:nvPr>
        </p:nvSpPr>
        <p:spPr>
          <a:xfrm>
            <a:off x="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Desktop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81" name="Google Shape;381;p32"/>
          <p:cNvSpPr txBox="1">
            <a:spLocks noGrp="1"/>
          </p:cNvSpPr>
          <p:nvPr>
            <p:ph type="body" idx="4294967295"/>
          </p:nvPr>
        </p:nvSpPr>
        <p:spPr>
          <a:xfrm>
            <a:off x="677490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7" name="Google Shape;397;p34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2044" y="1782508"/>
            <a:ext cx="6540062" cy="2725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249215" y="1289753"/>
            <a:ext cx="4708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Roboto Slab" panose="020B0604020202020204" charset="0"/>
                <a:ea typeface="Roboto Slab" panose="020B0604020202020204" charset="0"/>
              </a:rPr>
              <a:t>Current Market</a:t>
            </a:r>
            <a:endParaRPr lang="en-US" sz="28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2" name="Text Box 6"/>
          <p:cNvSpPr txBox="1"/>
          <p:nvPr/>
        </p:nvSpPr>
        <p:spPr>
          <a:xfrm>
            <a:off x="1679504" y="4295177"/>
            <a:ext cx="5849779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Abel" panose="020B0604020202020204" charset="0"/>
                <a:cs typeface="+mj-lt"/>
                <a:sym typeface="+mn-ea"/>
              </a:rPr>
              <a:t>Rain Detection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736428" y="4055623"/>
            <a:ext cx="1600200" cy="9906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 flipV="1">
            <a:off x="3812628" y="4055623"/>
            <a:ext cx="1524000" cy="9906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25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4" name="Google Shape;404;p35"/>
          <p:cNvSpPr txBox="1">
            <a:spLocks noGrp="1"/>
          </p:cNvSpPr>
          <p:nvPr>
            <p:ph type="body" idx="1"/>
          </p:nvPr>
        </p:nvSpPr>
        <p:spPr>
          <a:xfrm>
            <a:off x="1460400" y="1200150"/>
            <a:ext cx="6226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Titles: Roboto Slab</a:t>
            </a: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Body copy: Abel</a:t>
            </a:r>
            <a:endParaRPr sz="18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3"/>
              </a:rPr>
              <a:t>https://www.fontsquirrel.com/fonts/roboto-slab</a:t>
            </a:r>
            <a:endParaRPr sz="18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4"/>
              </a:rPr>
              <a:t>https://www.fontsquirrel.com/fonts/abel</a:t>
            </a:r>
            <a:endParaRPr sz="18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Teal </a:t>
            </a:r>
            <a:r>
              <a:rPr lang="en" sz="1800" b="1">
                <a:solidFill>
                  <a:srgbClr val="2AC7D7"/>
                </a:solidFill>
              </a:rPr>
              <a:t>#2ac7d7</a:t>
            </a:r>
            <a:r>
              <a:rPr lang="en" sz="1800" b="1"/>
              <a:t> · Sky </a:t>
            </a:r>
            <a:r>
              <a:rPr lang="en" sz="1800" b="1">
                <a:solidFill>
                  <a:srgbClr val="0D7FD1"/>
                </a:solidFill>
              </a:rPr>
              <a:t>#0d7fd1</a:t>
            </a:r>
            <a:r>
              <a:rPr lang="en" sz="1800" b="1">
                <a:solidFill>
                  <a:schemeClr val="lt1"/>
                </a:solidFill>
              </a:rPr>
              <a:t> · </a:t>
            </a:r>
            <a:r>
              <a:rPr lang="en" sz="1800" b="1"/>
              <a:t>Indigo </a:t>
            </a:r>
            <a:r>
              <a:rPr lang="en" sz="1800" b="1">
                <a:solidFill>
                  <a:srgbClr val="184DE2"/>
                </a:solidFill>
              </a:rPr>
              <a:t>#184de2</a:t>
            </a:r>
            <a:endParaRPr sz="1800" b="1">
              <a:solidFill>
                <a:srgbClr val="184DE2"/>
              </a:solidFill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1460400" y="4552650"/>
            <a:ext cx="62358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06" name="Google Shape;406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SlidesCarnival icons are editable shapes</a:t>
            </a: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This means that you can: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Resize them without losing quality.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Change line color, width and style.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Isn’t that nice? :)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Examples: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412" name="Google Shape;412;p36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13" name="Google Shape;413;p3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36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28" name="Google Shape;428;p3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36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34" name="Google Shape;434;p36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36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6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1" name="Google Shape;441;p3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42" name="Google Shape;442;p3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36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36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48" name="Google Shape;448;p3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6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56" name="Google Shape;456;p36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36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6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6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6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6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65" name="Google Shape;465;p36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36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68" name="Google Shape;468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36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71" name="Google Shape;471;p3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36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75" name="Google Shape;475;p36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36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83" name="Google Shape;483;p3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6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90" name="Google Shape;490;p3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36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36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96" name="Google Shape;496;p36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6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499" name="Google Shape;499;p36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36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05" name="Google Shape;505;p36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6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08" name="Google Shape;508;p3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36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16" name="Google Shape;516;p36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3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22" name="Google Shape;522;p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6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31" name="Google Shape;531;p3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6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36" name="Google Shape;536;p36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6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41" name="Google Shape;541;p3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6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46" name="Google Shape;546;p36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6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49" name="Google Shape;549;p36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52" name="Google Shape;552;p3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36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36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56" name="Google Shape;556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36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59" name="Google Shape;559;p36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36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6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36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70" name="Google Shape;570;p3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36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36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74" name="Google Shape;574;p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6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77" name="Google Shape;577;p3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82" name="Google Shape;582;p3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5" name="Google Shape;585;p36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6" name="Google Shape;586;p36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87" name="Google Shape;587;p36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6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94" name="Google Shape;594;p36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6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04" name="Google Shape;604;p36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6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08" name="Google Shape;608;p3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3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12" name="Google Shape;612;p3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36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18" name="Google Shape;618;p3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36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21" name="Google Shape;621;p3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6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29" name="Google Shape;629;p36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36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36" name="Google Shape;636;p3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36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39" name="Google Shape;639;p3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36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6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6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6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7" name="Google Shape;647;p36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48" name="Google Shape;648;p3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6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57" name="Google Shape;657;p36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36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60" name="Google Shape;660;p36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6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67" name="Google Shape;667;p36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6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75" name="Google Shape;675;p36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6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79" name="Google Shape;679;p36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36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86" name="Google Shape;686;p36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36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90" name="Google Shape;690;p36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36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694" name="Google Shape;694;p36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6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00" name="Google Shape;700;p36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6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28" name="Google Shape;728;p3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3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52" name="Google Shape;752;p3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67" name="Google Shape;767;p36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6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71" name="Google Shape;771;p3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36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778" name="Google Shape;778;p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6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87" name="Google Shape;787;p36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36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91" name="Google Shape;791;p3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36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97" name="Google Shape;797;p36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6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05" name="Google Shape;805;p36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12" name="Google Shape;812;p3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36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22" name="Google Shape;822;p3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34" name="Google Shape;834;p36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6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40" name="Google Shape;840;p36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36"/>
          <p:cNvGrpSpPr/>
          <p:nvPr/>
        </p:nvGrpSpPr>
        <p:grpSpPr>
          <a:xfrm>
            <a:off x="7243894" y="2489200"/>
            <a:ext cx="433992" cy="422729"/>
            <a:chOff x="5916675" y="927975"/>
            <a:chExt cx="516350" cy="502950"/>
          </a:xfrm>
        </p:grpSpPr>
        <p:sp>
          <p:nvSpPr>
            <p:cNvPr id="848" name="Google Shape;848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36"/>
          <p:cNvGrpSpPr/>
          <p:nvPr/>
        </p:nvGrpSpPr>
        <p:grpSpPr>
          <a:xfrm>
            <a:off x="6359914" y="3195102"/>
            <a:ext cx="1079481" cy="1051467"/>
            <a:chOff x="5916675" y="927975"/>
            <a:chExt cx="516350" cy="502950"/>
          </a:xfrm>
        </p:grpSpPr>
        <p:sp>
          <p:nvSpPr>
            <p:cNvPr id="851" name="Google Shape;851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36"/>
          <p:cNvGrpSpPr/>
          <p:nvPr/>
        </p:nvGrpSpPr>
        <p:grpSpPr>
          <a:xfrm>
            <a:off x="6360057" y="2489200"/>
            <a:ext cx="433992" cy="422729"/>
            <a:chOff x="5916675" y="927975"/>
            <a:chExt cx="516350" cy="502950"/>
          </a:xfrm>
        </p:grpSpPr>
        <p:sp>
          <p:nvSpPr>
            <p:cNvPr id="854" name="Google Shape;854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6" name="Google Shape;856;p36"/>
          <p:cNvSpPr/>
          <p:nvPr/>
        </p:nvSpPr>
        <p:spPr>
          <a:xfrm>
            <a:off x="7436055" y="27255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2AC7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6552218" y="27255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AC7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6837753" y="37831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2AC7D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7"/>
          <p:cNvSpPr txBox="1"/>
          <p:nvPr/>
        </p:nvSpPr>
        <p:spPr>
          <a:xfrm>
            <a:off x="2544850" y="914275"/>
            <a:ext cx="60120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Now you can use any emoji as an icon!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5" name="Google Shape;865;p37"/>
          <p:cNvSpPr txBox="1"/>
          <p:nvPr/>
        </p:nvSpPr>
        <p:spPr>
          <a:xfrm>
            <a:off x="1189100" y="2374250"/>
            <a:ext cx="7327500" cy="2570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184DE2"/>
                </a:highlight>
                <a:latin typeface="Abel"/>
                <a:ea typeface="Abel"/>
                <a:cs typeface="Abel"/>
                <a:sym typeface="Abel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rgbClr val="184DE2"/>
              </a:highlight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6" name="Google Shape;866;p37"/>
          <p:cNvSpPr txBox="1"/>
          <p:nvPr/>
        </p:nvSpPr>
        <p:spPr>
          <a:xfrm>
            <a:off x="1029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  <a:latin typeface="Abel"/>
                <a:ea typeface="Abel"/>
                <a:cs typeface="Abel"/>
                <a:sym typeface="Abel"/>
              </a:rPr>
              <a:t>😉</a:t>
            </a:r>
            <a:endParaRPr sz="9600">
              <a:solidFill>
                <a:srgbClr val="FFFF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7" name="Google Shape;867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729611" y="1564057"/>
            <a:ext cx="2478024" cy="2478024"/>
          </a:xfrm>
          <a:prstGeom prst="ellipse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008910" y="4218316"/>
            <a:ext cx="2102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Available Research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8" name="Google Shape;156;p13"/>
          <p:cNvSpPr txBox="1">
            <a:spLocks/>
          </p:cNvSpPr>
          <p:nvPr/>
        </p:nvSpPr>
        <p:spPr>
          <a:xfrm>
            <a:off x="696714" y="2287070"/>
            <a:ext cx="4032897" cy="1031998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51435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Simple function</a:t>
            </a:r>
          </a:p>
          <a:p>
            <a:pPr marL="51435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Only have rain detection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2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PROPOSED SOLUTION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218;p20"/>
          <p:cNvSpPr txBox="1">
            <a:spLocks/>
          </p:cNvSpPr>
          <p:nvPr/>
        </p:nvSpPr>
        <p:spPr>
          <a:xfrm>
            <a:off x="750889" y="1191237"/>
            <a:ext cx="7642371" cy="1086065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</a:rPr>
              <a:t>DESIGN AND CONSTRUCTION SUN DRYING  WET CLOTHES SYSTEM</a:t>
            </a:r>
            <a:endParaRPr lang="en-US" sz="3000" dirty="0"/>
          </a:p>
        </p:txBody>
      </p:sp>
      <p:sp>
        <p:nvSpPr>
          <p:cNvPr id="11" name="Google Shape;156;p13"/>
          <p:cNvSpPr txBox="1">
            <a:spLocks/>
          </p:cNvSpPr>
          <p:nvPr/>
        </p:nvSpPr>
        <p:spPr>
          <a:xfrm>
            <a:off x="750889" y="2363764"/>
            <a:ext cx="4032897" cy="2263424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51435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Rain detection</a:t>
            </a:r>
          </a:p>
          <a:p>
            <a:pPr marL="51435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Automatic clothes collection</a:t>
            </a:r>
          </a:p>
          <a:p>
            <a:pPr marL="51435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Dryer system</a:t>
            </a:r>
          </a:p>
          <a:p>
            <a:pPr marL="51435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Using solar energy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Google Shape;156;p13"/>
          <p:cNvSpPr txBox="1">
            <a:spLocks/>
          </p:cNvSpPr>
          <p:nvPr/>
        </p:nvSpPr>
        <p:spPr>
          <a:xfrm>
            <a:off x="4783787" y="2363764"/>
            <a:ext cx="4360214" cy="2263424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51435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System can be controlled with</a:t>
            </a:r>
          </a:p>
          <a:p>
            <a:pPr marL="971550" lvl="1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RF Remote</a:t>
            </a:r>
          </a:p>
          <a:p>
            <a:pPr marL="971550" lvl="1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Keypad</a:t>
            </a:r>
          </a:p>
          <a:p>
            <a:pPr marL="971550" lvl="1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Mobile Application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oogle Shape;777;p36"/>
          <p:cNvGrpSpPr/>
          <p:nvPr/>
        </p:nvGrpSpPr>
        <p:grpSpPr>
          <a:xfrm rot="2982723">
            <a:off x="7975373" y="443847"/>
            <a:ext cx="599271" cy="950102"/>
            <a:chOff x="6718575" y="2318625"/>
            <a:chExt cx="256950" cy="407375"/>
          </a:xfrm>
        </p:grpSpPr>
        <p:sp>
          <p:nvSpPr>
            <p:cNvPr id="9" name="Google Shape;778;p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79;p3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80;p3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81;p3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82;p3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83;p3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84;p3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85;p3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90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4550" y="3065754"/>
            <a:ext cx="1164772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Parallelogram 5"/>
          <p:cNvSpPr/>
          <p:nvPr/>
        </p:nvSpPr>
        <p:spPr>
          <a:xfrm>
            <a:off x="2000250" y="2665704"/>
            <a:ext cx="1450522" cy="513159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" name="Straight Connector 7"/>
          <p:cNvCxnSpPr/>
          <p:nvPr/>
        </p:nvCxnSpPr>
        <p:spPr>
          <a:xfrm>
            <a:off x="3279322" y="3180054"/>
            <a:ext cx="457200" cy="11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3336472" y="2780004"/>
            <a:ext cx="514350" cy="2857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964997" y="3837279"/>
            <a:ext cx="131445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79322" y="3257550"/>
            <a:ext cx="3514725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1027" name="Picture 3" descr="C:\Users\Erick\AppData\Local\Microsoft\Windows\INetCache\IE\VUXCIU4T\Hem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5222" y="3865854"/>
            <a:ext cx="580413" cy="687663"/>
          </a:xfrm>
          <a:prstGeom prst="rect">
            <a:avLst/>
          </a:prstGeom>
          <a:noFill/>
        </p:spPr>
      </p:pic>
      <p:pic>
        <p:nvPicPr>
          <p:cNvPr id="1028" name="Picture 4" descr="C:\Users\Erick\AppData\Local\Microsoft\Windows\INetCache\IE\R3XOY7T5\ryanlerch-green-t-shir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9422" y="3923004"/>
            <a:ext cx="514349" cy="527730"/>
          </a:xfrm>
          <a:prstGeom prst="rect">
            <a:avLst/>
          </a:prstGeom>
          <a:noFill/>
        </p:spPr>
      </p:pic>
      <p:pic>
        <p:nvPicPr>
          <p:cNvPr id="1029" name="Picture 5" descr="C:\Users\Erick\AppData\Local\Microsoft\Windows\INetCache\IE\R3XOY7T5\TShirtBlue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72" y="3878906"/>
            <a:ext cx="514350" cy="622341"/>
          </a:xfrm>
          <a:prstGeom prst="rect">
            <a:avLst/>
          </a:prstGeom>
          <a:noFill/>
        </p:spPr>
      </p:pic>
      <p:pic>
        <p:nvPicPr>
          <p:cNvPr id="1030" name="Picture 6" descr="C:\Users\Erick\AppData\Local\Microsoft\Windows\INetCache\IE\QWERYSC0\1297208404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93972" y="3923005"/>
            <a:ext cx="514350" cy="581573"/>
          </a:xfrm>
          <a:prstGeom prst="rect">
            <a:avLst/>
          </a:prstGeom>
          <a:noFill/>
        </p:spPr>
      </p:pic>
      <p:pic>
        <p:nvPicPr>
          <p:cNvPr id="1031" name="Picture 7" descr="C:\Users\Erick\AppData\Local\Microsoft\Windows\INetCache\IE\R3XOY7T5\sunarrob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76865" y="1315019"/>
            <a:ext cx="917182" cy="857251"/>
          </a:xfrm>
          <a:prstGeom prst="rect">
            <a:avLst/>
          </a:prstGeom>
          <a:noFill/>
        </p:spPr>
      </p:pic>
      <p:pic>
        <p:nvPicPr>
          <p:cNvPr id="15" name="Picture 2" descr="C:\Program Files (x86)\Microsoft Office\MEDIA\CAGCAT10\j0293828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29795" y="1180308"/>
            <a:ext cx="949527" cy="999293"/>
          </a:xfrm>
          <a:prstGeom prst="rect">
            <a:avLst/>
          </a:prstGeom>
          <a:noFill/>
        </p:spPr>
      </p:pic>
      <p:sp>
        <p:nvSpPr>
          <p:cNvPr id="14" name="Google Shape;218;p20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26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25 1.11111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-0.5625 -0.0009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5" y="-4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-0.35052 -0.0002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35" y="-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-0.45417 0.00371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0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4550" y="3065754"/>
            <a:ext cx="1164772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Parallelogram 5"/>
          <p:cNvSpPr/>
          <p:nvPr/>
        </p:nvSpPr>
        <p:spPr>
          <a:xfrm>
            <a:off x="2000250" y="2665704"/>
            <a:ext cx="1450522" cy="530938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" name="Straight Connector 7"/>
          <p:cNvCxnSpPr/>
          <p:nvPr/>
        </p:nvCxnSpPr>
        <p:spPr>
          <a:xfrm>
            <a:off x="3279322" y="3180054"/>
            <a:ext cx="457200" cy="11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3336472" y="2780004"/>
            <a:ext cx="514350" cy="2857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964997" y="3837279"/>
            <a:ext cx="131445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79322" y="3274137"/>
            <a:ext cx="3174692" cy="154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1027" name="Picture 3" descr="C:\Users\Erick\AppData\Local\Microsoft\Windows\INetCache\IE\VUXCIU4T\Hemd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4697" y="3811506"/>
            <a:ext cx="580413" cy="687663"/>
          </a:xfrm>
          <a:prstGeom prst="rect">
            <a:avLst/>
          </a:prstGeom>
          <a:noFill/>
        </p:spPr>
      </p:pic>
      <p:pic>
        <p:nvPicPr>
          <p:cNvPr id="1028" name="Picture 4" descr="C:\Users\Erick\AppData\Local\Microsoft\Windows\INetCache\IE\R3XOY7T5\ryanlerch-green-t-shirt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6820" y="3926212"/>
            <a:ext cx="514349" cy="527730"/>
          </a:xfrm>
          <a:prstGeom prst="rect">
            <a:avLst/>
          </a:prstGeom>
          <a:noFill/>
        </p:spPr>
      </p:pic>
      <p:pic>
        <p:nvPicPr>
          <p:cNvPr id="1029" name="Picture 5" descr="C:\Users\Erick\AppData\Local\Microsoft\Windows\INetCache\IE\R3XOY7T5\TShirtBlue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09230" y="3844167"/>
            <a:ext cx="514350" cy="622341"/>
          </a:xfrm>
          <a:prstGeom prst="rect">
            <a:avLst/>
          </a:prstGeom>
          <a:noFill/>
        </p:spPr>
      </p:pic>
      <p:pic>
        <p:nvPicPr>
          <p:cNvPr id="1030" name="Picture 6" descr="C:\Users\Erick\AppData\Local\Microsoft\Windows\INetCache\IE\QWERYSC0\1297208404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51246" y="3874702"/>
            <a:ext cx="514350" cy="581573"/>
          </a:xfrm>
          <a:prstGeom prst="rect">
            <a:avLst/>
          </a:prstGeom>
          <a:noFill/>
        </p:spPr>
      </p:pic>
      <p:pic>
        <p:nvPicPr>
          <p:cNvPr id="1031" name="Picture 7" descr="C:\Users\Erick\AppData\Local\Microsoft\Windows\INetCache\IE\R3XOY7T5\sunarrob[1]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31379" y="1200150"/>
            <a:ext cx="794960" cy="743015"/>
          </a:xfrm>
          <a:prstGeom prst="rect">
            <a:avLst/>
          </a:prstGeom>
          <a:noFill/>
        </p:spPr>
      </p:pic>
      <p:pic>
        <p:nvPicPr>
          <p:cNvPr id="15" name="Picture 2" descr="C:\Program Files (x86)\Microsoft Office\MEDIA\CAGCAT10\j0293828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96742" y="1019360"/>
            <a:ext cx="994505" cy="1046627"/>
          </a:xfrm>
          <a:prstGeom prst="rect">
            <a:avLst/>
          </a:prstGeom>
          <a:noFill/>
        </p:spPr>
      </p:pic>
      <p:sp>
        <p:nvSpPr>
          <p:cNvPr id="14" name="Google Shape;218;p20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9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33333E-6 L 0.19878 -0.00578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1" y="-30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47795 -0.00092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89" y="-4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7 L 0.29045 0.00093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14" y="4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7 L 0.37778 0.00093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/>
          <p:cNvSpPr/>
          <p:nvPr/>
        </p:nvSpPr>
        <p:spPr>
          <a:xfrm>
            <a:off x="1428750" y="2343150"/>
            <a:ext cx="1143000" cy="742950"/>
          </a:xfrm>
          <a:prstGeom prst="parallelogram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Rain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sensor</a:t>
            </a:r>
          </a:p>
        </p:txBody>
      </p:sp>
      <p:pic>
        <p:nvPicPr>
          <p:cNvPr id="3075" name="Picture 3" descr="C:\Users\Erick\AppData\Local\Microsoft\Windows\INetCache\IE\VUXCIU4T\Rain_icon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950" y="1143000"/>
            <a:ext cx="300038" cy="514350"/>
          </a:xfrm>
          <a:prstGeom prst="rect">
            <a:avLst/>
          </a:prstGeom>
          <a:noFill/>
        </p:spPr>
      </p:pic>
      <p:pic>
        <p:nvPicPr>
          <p:cNvPr id="3077" name="Picture 5" descr="C:\Users\Erick\AppData\Local\Microsoft\Windows\INetCache\IE\VUXCIU4T\Rain_icon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4550" y="1314450"/>
            <a:ext cx="285750" cy="51435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351439" y="2318657"/>
            <a:ext cx="1600200" cy="8001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Controller</a:t>
            </a:r>
          </a:p>
        </p:txBody>
      </p:sp>
      <p:cxnSp>
        <p:nvCxnSpPr>
          <p:cNvPr id="4" name="Straight Arrow Connector 3"/>
          <p:cNvCxnSpPr>
            <a:stCxn id="9" idx="2"/>
            <a:endCxn id="10" idx="1"/>
          </p:cNvCxnSpPr>
          <p:nvPr/>
        </p:nvCxnSpPr>
        <p:spPr>
          <a:xfrm>
            <a:off x="2478881" y="2714626"/>
            <a:ext cx="872558" cy="408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" name="Straight Arrow Connector 5"/>
          <p:cNvCxnSpPr>
            <a:stCxn id="10" idx="3"/>
          </p:cNvCxnSpPr>
          <p:nvPr/>
        </p:nvCxnSpPr>
        <p:spPr>
          <a:xfrm flipV="1">
            <a:off x="4951639" y="2714626"/>
            <a:ext cx="779689" cy="408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78129" y="2453879"/>
            <a:ext cx="146849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78128" y="2971800"/>
            <a:ext cx="146849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Flowchart: Summing Junction 21"/>
          <p:cNvSpPr/>
          <p:nvPr/>
        </p:nvSpPr>
        <p:spPr>
          <a:xfrm>
            <a:off x="7200050" y="2453878"/>
            <a:ext cx="517922" cy="51792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" name="Flowchart: Summing Junction 22"/>
          <p:cNvSpPr/>
          <p:nvPr/>
        </p:nvSpPr>
        <p:spPr>
          <a:xfrm>
            <a:off x="5759131" y="2453878"/>
            <a:ext cx="517922" cy="51792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Google Shape;218;p20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84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1.66667E-6 0.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44444E-6 L 2.77556E-17 0.2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1359</Words>
  <Application>Microsoft Office PowerPoint</Application>
  <PresentationFormat>On-screen Show (16:9)</PresentationFormat>
  <Paragraphs>255</Paragraphs>
  <Slides>42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Abel</vt:lpstr>
      <vt:lpstr>Roboto Slab</vt:lpstr>
      <vt:lpstr>Roboto Slab Light</vt:lpstr>
      <vt:lpstr>Arial</vt:lpstr>
      <vt:lpstr>York template</vt:lpstr>
      <vt:lpstr>DESIGN AND CONSTRUCTION SUN DRYING  WET CLOTHES SYSTEM</vt:lpstr>
      <vt:lpstr>HEADLINE</vt:lpstr>
      <vt:lpstr>INTRODUCTION</vt:lpstr>
      <vt:lpstr>INTRODUCTION</vt:lpstr>
      <vt:lpstr>INTRODUCTION</vt:lpstr>
      <vt:lpstr>PROPOSED SOLUTION</vt:lpstr>
      <vt:lpstr>IMPLEMENTATION</vt:lpstr>
      <vt:lpstr>IMPLEMENTATION</vt:lpstr>
      <vt:lpstr>IMPLEMENTATION</vt:lpstr>
      <vt:lpstr>IMPLEMENTATION</vt:lpstr>
      <vt:lpstr>PowerPoint Presentation</vt:lpstr>
      <vt:lpstr>IMPLEMENTATION</vt:lpstr>
      <vt:lpstr>ADVANTAGES</vt:lpstr>
      <vt:lpstr>DISADVANTAGES</vt:lpstr>
      <vt:lpstr>FUTURE PLANS</vt:lpstr>
      <vt:lpstr>CONCLUSION</vt:lpstr>
      <vt:lpstr>DEMONSTRATION</vt:lpstr>
      <vt:lpstr>Thank You!</vt:lpstr>
      <vt:lpstr>Instructions for use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CONSTRUCTION SUN DRYING  WET CLOTHES SYSTEM</dc:title>
  <cp:lastModifiedBy>Long Hoàng</cp:lastModifiedBy>
  <cp:revision>39</cp:revision>
  <dcterms:modified xsi:type="dcterms:W3CDTF">2018-08-27T09:11:44Z</dcterms:modified>
</cp:coreProperties>
</file>