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3" r:id="rId4"/>
    <p:sldId id="309" r:id="rId5"/>
    <p:sldId id="310" r:id="rId6"/>
    <p:sldId id="274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5" r:id="rId18"/>
    <p:sldId id="311" r:id="rId19"/>
    <p:sldId id="312" r:id="rId20"/>
    <p:sldId id="313" r:id="rId21"/>
    <p:sldId id="292" r:id="rId22"/>
    <p:sldId id="295" r:id="rId23"/>
    <p:sldId id="296" r:id="rId24"/>
    <p:sldId id="297" r:id="rId25"/>
    <p:sldId id="303" r:id="rId26"/>
    <p:sldId id="305" r:id="rId27"/>
    <p:sldId id="308" r:id="rId28"/>
    <p:sldId id="307" r:id="rId29"/>
    <p:sldId id="272" r:id="rId30"/>
    <p:sldId id="288" r:id="rId31"/>
    <p:sldId id="293" r:id="rId32"/>
    <p:sldId id="289" r:id="rId33"/>
    <p:sldId id="271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118" autoAdjust="0"/>
  </p:normalViewPr>
  <p:slideViewPr>
    <p:cSldViewPr snapToGrid="0">
      <p:cViewPr varScale="1">
        <p:scale>
          <a:sx n="76" d="100"/>
          <a:sy n="76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5D41D-518D-4643-8B0F-44D43377A95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7ED5A-BB96-4287-9FB5-61EC42FD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 cos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qua remote,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chẳng</a:t>
            </a:r>
            <a:r>
              <a:rPr lang="en-US" baseline="0" dirty="0" smtClean="0"/>
              <a:t> may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VN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chuộng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mùa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4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[X]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ở VN. </a:t>
            </a:r>
            <a:r>
              <a:rPr lang="en-US" baseline="0" dirty="0" err="1" smtClean="0"/>
              <a:t>Bênh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: https://github.com/claws/BH1750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does it work? </a:t>
            </a:r>
          </a:p>
          <a:p>
            <a:r>
              <a:rPr lang="en-US" dirty="0" smtClean="0"/>
              <a:t>https://www.youtube.com/watch?v=RGkIHFQf8-w</a:t>
            </a:r>
          </a:p>
          <a:p>
            <a:r>
              <a:rPr lang="en-US" dirty="0" smtClean="0"/>
              <a:t>http://pcbheaven.com/wikipages/How_Key_Matrices_Works/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https://www.youtube.com/watch?v=q6nP1FjxAMU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5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https://www.youtube.com/watch?v=Zu3TYBs65FM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https://www.youtube.com/watch?v=Zu3TYBs65FM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6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https://www.youtube.com/watch?v=Zu3TYBs65FM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ED5A-BB96-4287-9FB5-61EC42FD82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20B9-2A3F-4255-8853-5359AC47899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275417"/>
            <a:ext cx="10921999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DESIGN AND CONSTRUCTION SUN DRYING  WET CLOTHES SYSTEM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93" y="288940"/>
            <a:ext cx="4435283" cy="98647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970134" y="4677104"/>
            <a:ext cx="5370966" cy="152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Hoàng Phi Long – </a:t>
            </a:r>
            <a:r>
              <a:rPr lang="en-US" dirty="0" smtClean="0"/>
              <a:t>SE62021 (Leader)</a:t>
            </a:r>
            <a:endParaRPr lang="en-US" dirty="0" smtClean="0"/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- SE61968</a:t>
            </a:r>
          </a:p>
          <a:p>
            <a:pPr algn="l"/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/>
              <a:t>Bình</a:t>
            </a:r>
            <a:r>
              <a:rPr lang="en-US" dirty="0"/>
              <a:t> – SE61780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58207" y="4653566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Team Members: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970134" y="4191109"/>
            <a:ext cx="4235669" cy="5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Mr.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258207" y="4191109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Supervisor: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Keypad (4x4)</a:t>
            </a:r>
          </a:p>
        </p:txBody>
      </p:sp>
      <p:pic>
        <p:nvPicPr>
          <p:cNvPr id="5122" name="Picture 2" descr="Image result for how does Matrix Keypad (4x4)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4" y="1825625"/>
            <a:ext cx="8698073" cy="35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Switch</a:t>
            </a:r>
            <a:endParaRPr lang="en-US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105621"/>
            <a:ext cx="6619874" cy="372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7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Switch</a:t>
            </a:r>
            <a:endParaRPr lang="en-US" dirty="0"/>
          </a:p>
        </p:txBody>
      </p:sp>
      <p:pic>
        <p:nvPicPr>
          <p:cNvPr id="4" name="Picture 3" descr="D:\Download\Chrome\dcMot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07" y="2212974"/>
            <a:ext cx="4524693" cy="3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voltage: 12VDC</a:t>
            </a:r>
          </a:p>
          <a:p>
            <a:r>
              <a:rPr lang="en-US" dirty="0" smtClean="0"/>
              <a:t>Frequency: 125 rpm</a:t>
            </a:r>
          </a:p>
          <a:p>
            <a:r>
              <a:rPr lang="en-US" dirty="0" smtClean="0"/>
              <a:t>Moment: 20kg.cm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Maximum Power: 10W</a:t>
            </a:r>
          </a:p>
          <a:p>
            <a:r>
              <a:rPr lang="en-US" dirty="0" smtClean="0"/>
              <a:t>Maximum Voltage: 17.07V</a:t>
            </a:r>
          </a:p>
          <a:p>
            <a:r>
              <a:rPr lang="en-US" dirty="0" smtClean="0"/>
              <a:t>Maximum Current: 0.58A</a:t>
            </a:r>
          </a:p>
          <a:p>
            <a:r>
              <a:rPr lang="en-US" dirty="0"/>
              <a:t>Open Circuit </a:t>
            </a:r>
            <a:r>
              <a:rPr lang="en-US" dirty="0" smtClean="0"/>
              <a:t>Voltage: 21.21V</a:t>
            </a:r>
          </a:p>
          <a:p>
            <a:r>
              <a:rPr lang="en-US" dirty="0"/>
              <a:t>Short Circuit </a:t>
            </a:r>
            <a:r>
              <a:rPr lang="en-US" dirty="0" smtClean="0"/>
              <a:t>Current: 0.63A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Panel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90" y="1690688"/>
            <a:ext cx="4537710" cy="34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Main IC: ESP8266 Wi-Fi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 smtClean="0"/>
              <a:t>Memory: 128KB</a:t>
            </a:r>
          </a:p>
          <a:p>
            <a:r>
              <a:rPr lang="en-US" dirty="0" smtClean="0"/>
              <a:t>Storage: 4MB</a:t>
            </a:r>
          </a:p>
          <a:p>
            <a:r>
              <a:rPr lang="en-US" dirty="0"/>
              <a:t>Wi-Fi </a:t>
            </a:r>
            <a:r>
              <a:rPr lang="en-US" dirty="0" smtClean="0"/>
              <a:t>Standard: </a:t>
            </a:r>
            <a:r>
              <a:rPr lang="en-US" dirty="0"/>
              <a:t>IEEE 802.11 b/g/n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endParaRPr lang="en-US" dirty="0"/>
          </a:p>
        </p:txBody>
      </p:sp>
      <p:pic>
        <p:nvPicPr>
          <p:cNvPr id="7" name="Picture 6" descr="Image result for nodemc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914525"/>
            <a:ext cx="3517900" cy="406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5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H-Bridge</a:t>
            </a:r>
            <a:endParaRPr lang="en-US" dirty="0"/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825625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h-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8562"/>
            <a:ext cx="57340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Remote PT2272/PT2262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frequency: 315MHz</a:t>
            </a:r>
          </a:p>
          <a:p>
            <a:r>
              <a:rPr lang="en-US" dirty="0"/>
              <a:t>Range in open </a:t>
            </a:r>
            <a:r>
              <a:rPr lang="en-US" dirty="0" smtClean="0"/>
              <a:t>space: 50-100m</a:t>
            </a:r>
            <a:endParaRPr lang="en-US" dirty="0"/>
          </a:p>
        </p:txBody>
      </p:sp>
      <p:pic>
        <p:nvPicPr>
          <p:cNvPr id="12290" name="Picture 2" descr="Image result for PT2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94" y="1981200"/>
            <a:ext cx="3644106" cy="3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9" y="851309"/>
            <a:ext cx="6134101" cy="5473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3999" y="1601788"/>
            <a:ext cx="1333501" cy="3325812"/>
          </a:xfrm>
          <a:prstGeom prst="roundRect">
            <a:avLst/>
          </a:prstGeom>
          <a:noFill/>
          <a:ln w="19050">
            <a:solidFill>
              <a:srgbClr val="E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89711" y="1962150"/>
            <a:ext cx="3808289" cy="11557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70899" y="3175000"/>
            <a:ext cx="1805111" cy="28448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0" y="4927600"/>
            <a:ext cx="3073399" cy="109220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50000" y="879421"/>
            <a:ext cx="2590800" cy="96207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26100" y="3289300"/>
            <a:ext cx="2171700" cy="15240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3060700" y="3264694"/>
            <a:ext cx="1003299" cy="13885"/>
          </a:xfrm>
          <a:prstGeom prst="straightConnector1">
            <a:avLst/>
          </a:prstGeom>
          <a:ln>
            <a:solidFill>
              <a:srgbClr val="E2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2800" y="2941528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Energy Block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>
            <a:off x="3111500" y="5473700"/>
            <a:ext cx="222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9000" y="5150534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Sensors Block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10276010" y="4597400"/>
            <a:ext cx="70949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71200" y="4279900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block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>
            <a:off x="1612900" y="4051300"/>
            <a:ext cx="401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8800" y="37281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Controller Block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9" idx="3"/>
          </p:cNvCxnSpPr>
          <p:nvPr/>
        </p:nvCxnSpPr>
        <p:spPr>
          <a:xfrm flipV="1">
            <a:off x="8940800" y="1358900"/>
            <a:ext cx="1398710" cy="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39510" y="879421"/>
            <a:ext cx="170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and Mobile App block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398000" y="2527300"/>
            <a:ext cx="107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02900" y="2199659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control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Native with Expo API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Easy to upgrade</a:t>
            </a:r>
          </a:p>
          <a:p>
            <a:pPr lvl="1"/>
            <a:r>
              <a:rPr lang="en-US" dirty="0" smtClean="0"/>
              <a:t>Cross-platform</a:t>
            </a:r>
            <a:endParaRPr lang="en-US" dirty="0"/>
          </a:p>
          <a:p>
            <a:pPr lvl="1"/>
            <a:r>
              <a:rPr lang="en-US" dirty="0" smtClean="0"/>
              <a:t>Using Javascript as main language</a:t>
            </a:r>
          </a:p>
          <a:p>
            <a:pPr lvl="1"/>
            <a:r>
              <a:rPr lang="en-US" dirty="0" smtClean="0"/>
              <a:t>Building on cloud</a:t>
            </a:r>
          </a:p>
          <a:p>
            <a:pPr lvl="1"/>
            <a:endParaRPr lang="en-US" dirty="0" smtClean="0"/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90" y="3262844"/>
            <a:ext cx="4421615" cy="228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act native exp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91" y="1664246"/>
            <a:ext cx="3435215" cy="9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Document Oriented Database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Using Javascript for query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2290" name="Picture 2" descr="Image result for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7" y="2180787"/>
            <a:ext cx="4359713" cy="21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145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and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Fast and Powerful</a:t>
            </a:r>
          </a:p>
          <a:p>
            <a:pPr lvl="1"/>
            <a:r>
              <a:rPr lang="en-US" dirty="0" smtClean="0"/>
              <a:t>Open source with large community</a:t>
            </a: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1" y="916864"/>
            <a:ext cx="4819784" cy="29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3416300" cy="227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95" y="200025"/>
            <a:ext cx="5757505" cy="6268527"/>
          </a:xfrm>
        </p:spPr>
      </p:pic>
    </p:spTree>
    <p:extLst>
      <p:ext uri="{BB962C8B-B14F-4D97-AF65-F5344CB8AC3E}">
        <p14:creationId xmlns:p14="http://schemas.microsoft.com/office/powerpoint/2010/main" val="11144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3505200" cy="227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" y="2041525"/>
            <a:ext cx="3911600" cy="3406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IoT</a:t>
            </a:r>
            <a:r>
              <a:rPr lang="en-US" dirty="0" smtClean="0"/>
              <a:t> Architecture</a:t>
            </a:r>
          </a:p>
          <a:p>
            <a:pPr lvl="1"/>
            <a:r>
              <a:rPr lang="en-US" sz="2200" dirty="0"/>
              <a:t>Highly scalable and available out of the box due to the nature of each selected component. </a:t>
            </a:r>
          </a:p>
          <a:p>
            <a:pPr lvl="1"/>
            <a:r>
              <a:rPr lang="en-US" sz="2200" dirty="0"/>
              <a:t>Minimal knowledge required to start. </a:t>
            </a:r>
          </a:p>
          <a:p>
            <a:pPr lvl="1"/>
            <a:r>
              <a:rPr lang="en-US" sz="2200" dirty="0"/>
              <a:t>It’s scalable and fault tolerant by design.</a:t>
            </a:r>
          </a:p>
          <a:p>
            <a:pPr lvl="1"/>
            <a:r>
              <a:rPr lang="en-US" sz="2200" dirty="0"/>
              <a:t>Reduces the development and deployment costs and timeframe</a:t>
            </a:r>
            <a:r>
              <a:rPr lang="en-US" dirty="0"/>
              <a:t>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0" y="771525"/>
            <a:ext cx="7315565" cy="4778376"/>
          </a:xfrm>
        </p:spPr>
      </p:pic>
    </p:spTree>
    <p:extLst>
      <p:ext uri="{BB962C8B-B14F-4D97-AF65-F5344CB8AC3E}">
        <p14:creationId xmlns:p14="http://schemas.microsoft.com/office/powerpoint/2010/main" val="26492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3644900" cy="227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 WEB SERVER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" y="2066925"/>
            <a:ext cx="4483100" cy="340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MVC Architecture</a:t>
            </a:r>
          </a:p>
          <a:p>
            <a:pPr lvl="1"/>
            <a:r>
              <a:rPr lang="en-US" sz="2000" dirty="0" smtClean="0"/>
              <a:t>Code is reusable</a:t>
            </a:r>
          </a:p>
          <a:p>
            <a:pPr lvl="1"/>
            <a:r>
              <a:rPr lang="en-US" sz="2000" dirty="0" smtClean="0"/>
              <a:t>Easy to test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365125"/>
            <a:ext cx="6357811" cy="60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6"/>
            <a:ext cx="3429000" cy="2314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" y="2066925"/>
            <a:ext cx="4198190" cy="340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Flux Architecture</a:t>
            </a:r>
          </a:p>
          <a:p>
            <a:pPr lvl="1"/>
            <a:r>
              <a:rPr lang="en-US" sz="2000" dirty="0" smtClean="0"/>
              <a:t>Making source code as </a:t>
            </a:r>
            <a:r>
              <a:rPr lang="en-US" sz="2000" dirty="0"/>
              <a:t>simple to understand as possible.</a:t>
            </a:r>
          </a:p>
          <a:p>
            <a:pPr lvl="1"/>
            <a:r>
              <a:rPr lang="en-US" sz="2000" dirty="0" smtClean="0"/>
              <a:t>Easier </a:t>
            </a:r>
            <a:r>
              <a:rPr lang="en-US" sz="2000" dirty="0"/>
              <a:t>to maintain and reduce time to develop application</a:t>
            </a:r>
          </a:p>
          <a:p>
            <a:pPr lvl="1"/>
            <a:r>
              <a:rPr lang="en-US" sz="2000" dirty="0"/>
              <a:t>Having supported library (</a:t>
            </a:r>
            <a:r>
              <a:rPr lang="en-US" sz="2000" dirty="0" err="1"/>
              <a:t>Redux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Suitable for React </a:t>
            </a:r>
            <a:r>
              <a:rPr lang="en-US" sz="2000" dirty="0" smtClean="0"/>
              <a:t>codebase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0" y="365125"/>
            <a:ext cx="7003210" cy="61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System from </a:t>
            </a:r>
            <a:r>
              <a:rPr lang="en-US" dirty="0" smtClean="0"/>
              <a:t>Mobile </a:t>
            </a:r>
            <a:r>
              <a:rPr lang="en-US" dirty="0"/>
              <a:t>App Performances</a:t>
            </a:r>
            <a:endParaRPr lang="en-US" dirty="0" smtClean="0"/>
          </a:p>
          <a:p>
            <a:pPr lvl="1"/>
            <a:r>
              <a:rPr lang="en-US" dirty="0"/>
              <a:t>Request time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68090"/>
              </p:ext>
            </p:extLst>
          </p:nvPr>
        </p:nvGraphicFramePr>
        <p:xfrm>
          <a:off x="1879600" y="2990374"/>
          <a:ext cx="7561263" cy="2775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9689">
                  <a:extLst>
                    <a:ext uri="{9D8B030D-6E8A-4147-A177-3AD203B41FA5}">
                      <a16:colId xmlns:a16="http://schemas.microsoft.com/office/drawing/2014/main" val="1770817692"/>
                    </a:ext>
                  </a:extLst>
                </a:gridCol>
                <a:gridCol w="2624784">
                  <a:extLst>
                    <a:ext uri="{9D8B030D-6E8A-4147-A177-3AD203B41FA5}">
                      <a16:colId xmlns:a16="http://schemas.microsoft.com/office/drawing/2014/main" val="286507339"/>
                    </a:ext>
                  </a:extLst>
                </a:gridCol>
                <a:gridCol w="1466790">
                  <a:extLst>
                    <a:ext uri="{9D8B030D-6E8A-4147-A177-3AD203B41FA5}">
                      <a16:colId xmlns:a16="http://schemas.microsoft.com/office/drawing/2014/main" val="1501834926"/>
                    </a:ext>
                  </a:extLst>
                </a:gridCol>
              </a:tblGrid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Network Type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Request Time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03846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(Ping 2, Down: 20Mb, Up: 15Mb)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Android Application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143ms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92265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(Ping 2, Down: 20Mb, Up: 15Mb)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DCDCS System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252ms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8229"/>
                  </a:ext>
                </a:extLst>
              </a:tr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Android Application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471ms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System from </a:t>
            </a:r>
            <a:r>
              <a:rPr lang="en-US" dirty="0" smtClean="0"/>
              <a:t>Mobile </a:t>
            </a:r>
            <a:r>
              <a:rPr lang="en-US" dirty="0"/>
              <a:t>App Performances</a:t>
            </a:r>
            <a:endParaRPr lang="en-US" dirty="0" smtClean="0"/>
          </a:p>
          <a:p>
            <a:pPr lvl="1"/>
            <a:r>
              <a:rPr lang="en-US" dirty="0" smtClean="0"/>
              <a:t>Response </a:t>
            </a:r>
            <a:r>
              <a:rPr lang="en-US" dirty="0"/>
              <a:t>time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21210"/>
              </p:ext>
            </p:extLst>
          </p:nvPr>
        </p:nvGraphicFramePr>
        <p:xfrm>
          <a:off x="2070100" y="2952274"/>
          <a:ext cx="7561263" cy="3428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3100">
                  <a:extLst>
                    <a:ext uri="{9D8B030D-6E8A-4147-A177-3AD203B41FA5}">
                      <a16:colId xmlns:a16="http://schemas.microsoft.com/office/drawing/2014/main" val="1770817692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86507339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1501834926"/>
                    </a:ext>
                  </a:extLst>
                </a:gridCol>
              </a:tblGrid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Network Type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03846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(Ping 2, Down: 20Mb, Up: 15Mb)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Application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352ms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92265"/>
                  </a:ext>
                </a:extLst>
              </a:tr>
              <a:tr h="907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(Ping 2, Down: 20Mb, Up: 15Mb)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DCDCS System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461ms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8229"/>
                  </a:ext>
                </a:extLst>
              </a:tr>
              <a:tr h="479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Application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621ms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System from RF </a:t>
            </a:r>
            <a:r>
              <a:rPr lang="en-US" dirty="0" smtClean="0"/>
              <a:t>Remote/Keypad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70090"/>
              </p:ext>
            </p:extLst>
          </p:nvPr>
        </p:nvGraphicFramePr>
        <p:xfrm>
          <a:off x="2120900" y="2489199"/>
          <a:ext cx="8128000" cy="337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2879">
                  <a:extLst>
                    <a:ext uri="{9D8B030D-6E8A-4147-A177-3AD203B41FA5}">
                      <a16:colId xmlns:a16="http://schemas.microsoft.com/office/drawing/2014/main" val="1310378945"/>
                    </a:ext>
                  </a:extLst>
                </a:gridCol>
                <a:gridCol w="2821518">
                  <a:extLst>
                    <a:ext uri="{9D8B030D-6E8A-4147-A177-3AD203B41FA5}">
                      <a16:colId xmlns:a16="http://schemas.microsoft.com/office/drawing/2014/main" val="2282952917"/>
                    </a:ext>
                  </a:extLst>
                </a:gridCol>
                <a:gridCol w="2323603">
                  <a:extLst>
                    <a:ext uri="{9D8B030D-6E8A-4147-A177-3AD203B41FA5}">
                      <a16:colId xmlns:a16="http://schemas.microsoft.com/office/drawing/2014/main" val="3359713800"/>
                    </a:ext>
                  </a:extLst>
                </a:gridCol>
              </a:tblGrid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Control Type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Distance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Response Time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753819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Remote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60065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Remote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50824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Remote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182ms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5526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Keypad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5ms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1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</a:t>
            </a:r>
            <a:r>
              <a:rPr lang="en-US" dirty="0"/>
              <a:t>can detect rain within ~</a:t>
            </a:r>
            <a:r>
              <a:rPr lang="en-US" dirty="0" smtClean="0"/>
              <a:t>50ms</a:t>
            </a:r>
            <a:endParaRPr lang="en-US" dirty="0"/>
          </a:p>
          <a:p>
            <a:pPr lvl="0"/>
            <a:r>
              <a:rPr lang="en-US" dirty="0"/>
              <a:t>Server can handle at least 1000 request per </a:t>
            </a:r>
            <a:r>
              <a:rPr lang="en-US" dirty="0" smtClean="0"/>
              <a:t>second</a:t>
            </a:r>
            <a:endParaRPr lang="en-US" dirty="0"/>
          </a:p>
          <a:p>
            <a:r>
              <a:rPr lang="en-US" dirty="0"/>
              <a:t>System works with 95% </a:t>
            </a:r>
            <a:r>
              <a:rPr lang="en-US" dirty="0" smtClean="0"/>
              <a:t>accuracy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Rain detection</a:t>
            </a:r>
          </a:p>
          <a:p>
            <a:r>
              <a:rPr lang="en-US" dirty="0" smtClean="0"/>
              <a:t>Have multiple control options</a:t>
            </a:r>
          </a:p>
          <a:p>
            <a:r>
              <a:rPr lang="en-US" dirty="0" smtClean="0"/>
              <a:t>Have dryer system for drying clothes in rainy days</a:t>
            </a:r>
          </a:p>
          <a:p>
            <a:r>
              <a:rPr lang="en-US" dirty="0" smtClean="0"/>
              <a:t>Use solar energy</a:t>
            </a:r>
          </a:p>
          <a:p>
            <a:pPr lvl="1"/>
            <a:r>
              <a:rPr lang="en-US" dirty="0" smtClean="0"/>
              <a:t>Reduce electric bills</a:t>
            </a:r>
          </a:p>
          <a:p>
            <a:pPr lvl="1"/>
            <a:r>
              <a:rPr lang="en-US" dirty="0" smtClean="0"/>
              <a:t>Able to work while electrical blackouts</a:t>
            </a:r>
          </a:p>
          <a:p>
            <a:r>
              <a:rPr lang="en-US" dirty="0" smtClean="0"/>
              <a:t>Easy to extend</a:t>
            </a:r>
          </a:p>
          <a:p>
            <a:r>
              <a:rPr lang="en-US" dirty="0"/>
              <a:t>System is easy to </a:t>
            </a:r>
            <a:r>
              <a:rPr lang="en-US" dirty="0" smtClean="0"/>
              <a:t>construct</a:t>
            </a:r>
          </a:p>
        </p:txBody>
      </p:sp>
    </p:spTree>
    <p:extLst>
      <p:ext uri="{BB962C8B-B14F-4D97-AF65-F5344CB8AC3E}">
        <p14:creationId xmlns:p14="http://schemas.microsoft.com/office/powerpoint/2010/main" val="3669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Available </a:t>
            </a:r>
            <a:r>
              <a:rPr lang="en-US" dirty="0" smtClean="0"/>
              <a:t>products on market</a:t>
            </a:r>
          </a:p>
          <a:p>
            <a:pPr lvl="1">
              <a:buFontTx/>
              <a:buChar char="-"/>
            </a:pPr>
            <a:r>
              <a:rPr lang="en-US" dirty="0" smtClean="0"/>
              <a:t>Expensive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Do </a:t>
            </a:r>
            <a:r>
              <a:rPr lang="en-US" dirty="0" smtClean="0"/>
              <a:t>not have rain </a:t>
            </a:r>
            <a:r>
              <a:rPr lang="en-US" dirty="0" smtClean="0"/>
              <a:t>detection</a:t>
            </a:r>
          </a:p>
          <a:p>
            <a:pPr lvl="1">
              <a:buFontTx/>
              <a:buChar char="-"/>
            </a:pPr>
            <a:r>
              <a:rPr lang="en-US" dirty="0" smtClean="0"/>
              <a:t>Can </a:t>
            </a:r>
            <a:r>
              <a:rPr lang="en-US" dirty="0" smtClean="0"/>
              <a:t>only control with RF </a:t>
            </a:r>
            <a:r>
              <a:rPr lang="en-US" dirty="0" smtClean="0"/>
              <a:t>Remote</a:t>
            </a:r>
            <a:br>
              <a:rPr lang="en-US" dirty="0" smtClean="0"/>
            </a:br>
            <a:r>
              <a:rPr lang="en-US" dirty="0" smtClean="0"/>
              <a:t>or manually</a:t>
            </a:r>
          </a:p>
          <a:p>
            <a:pPr lvl="1">
              <a:buFontTx/>
              <a:buChar char="-"/>
            </a:pPr>
            <a:r>
              <a:rPr lang="en-US" dirty="0" smtClean="0"/>
              <a:t>Use </a:t>
            </a:r>
            <a:r>
              <a:rPr lang="en-US" dirty="0" smtClean="0"/>
              <a:t>general electrical</a:t>
            </a:r>
          </a:p>
          <a:p>
            <a:endParaRPr lang="en-US" dirty="0"/>
          </a:p>
        </p:txBody>
      </p:sp>
      <p:pic>
        <p:nvPicPr>
          <p:cNvPr id="1030" name="Picture 6" descr="Image result for automatic clothes drying r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4802"/>
            <a:ext cx="5320595" cy="2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control via Web application</a:t>
            </a:r>
          </a:p>
          <a:p>
            <a:r>
              <a:rPr lang="en-US" dirty="0" smtClean="0"/>
              <a:t>Rain detection is not able to determine when the rain has stopped</a:t>
            </a:r>
          </a:p>
          <a:p>
            <a:r>
              <a:rPr lang="en-US" dirty="0" smtClean="0"/>
              <a:t>System cannot detect if the clothes is dry or still wet</a:t>
            </a:r>
          </a:p>
        </p:txBody>
      </p:sp>
    </p:spTree>
    <p:extLst>
      <p:ext uri="{BB962C8B-B14F-4D97-AF65-F5344CB8AC3E}">
        <p14:creationId xmlns:p14="http://schemas.microsoft.com/office/powerpoint/2010/main" val="9942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Implement Hidden Markov Models (HMM) for rain </a:t>
            </a:r>
            <a:r>
              <a:rPr lang="en-US" dirty="0" smtClean="0"/>
              <a:t>forecasting</a:t>
            </a:r>
            <a:endParaRPr lang="en-US" dirty="0"/>
          </a:p>
          <a:p>
            <a:pPr lvl="0"/>
            <a:r>
              <a:rPr lang="en-US" dirty="0"/>
              <a:t>Build a website for user to check their account information and control the system along with mobile application</a:t>
            </a:r>
          </a:p>
          <a:p>
            <a:r>
              <a:rPr lang="en-US" dirty="0"/>
              <a:t>Build a system that can detect whenever the clothes is dry or wet.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8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DCDCS </a:t>
            </a:r>
            <a:r>
              <a:rPr lang="en-US" dirty="0"/>
              <a:t>system </a:t>
            </a:r>
            <a:r>
              <a:rPr lang="en-US" dirty="0" smtClean="0"/>
              <a:t>has </a:t>
            </a:r>
            <a:r>
              <a:rPr lang="en-US" dirty="0"/>
              <a:t>a great potential to succeed in the market.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need to be improved to make </a:t>
            </a:r>
            <a:r>
              <a:rPr lang="en-US" dirty="0" smtClean="0"/>
              <a:t>the </a:t>
            </a:r>
            <a:r>
              <a:rPr lang="en-US" dirty="0"/>
              <a:t>product a competitive advantage over other competitors.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RF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Keypad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7469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2740025"/>
            <a:ext cx="2755900" cy="1325563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900" y="2105025"/>
            <a:ext cx="3924300" cy="2416175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SVN-Bulgary" pitchFamily="50" charset="0"/>
              </a:rPr>
              <a:t>Thank You</a:t>
            </a:r>
            <a:endParaRPr lang="en-US" sz="8800" dirty="0">
              <a:latin typeface="SVN-Bulgar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research available</a:t>
            </a:r>
          </a:p>
          <a:p>
            <a:pPr lvl="1">
              <a:buFontTx/>
              <a:buChar char="-"/>
            </a:pPr>
            <a:r>
              <a:rPr lang="en-US" dirty="0" smtClean="0"/>
              <a:t>Simple function</a:t>
            </a:r>
          </a:p>
          <a:p>
            <a:pPr lvl="1">
              <a:buFontTx/>
              <a:buChar char="-"/>
            </a:pPr>
            <a:r>
              <a:rPr lang="en-US" dirty="0" smtClean="0"/>
              <a:t>Only have rain detection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026" name="Picture 2" descr="Image result for phÆ¡i Äá» pin máº·t trá»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1237"/>
            <a:ext cx="5720720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7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Current Situation</a:t>
            </a:r>
          </a:p>
          <a:p>
            <a:pPr lvl="1">
              <a:buFontTx/>
              <a:buChar char="-"/>
            </a:pPr>
            <a:r>
              <a:rPr lang="en-US" dirty="0" smtClean="0"/>
              <a:t>Vietnam </a:t>
            </a:r>
            <a:r>
              <a:rPr lang="en-US" dirty="0" smtClean="0"/>
              <a:t>is a tropical </a:t>
            </a:r>
            <a:r>
              <a:rPr lang="en-US" dirty="0" smtClean="0"/>
              <a:t>country</a:t>
            </a:r>
            <a:endParaRPr lang="en-US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Inefficient </a:t>
            </a:r>
            <a:r>
              <a:rPr lang="en-US" dirty="0"/>
              <a:t>clothes drying </a:t>
            </a: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 smtClean="0"/>
              <a:t>during </a:t>
            </a:r>
            <a:r>
              <a:rPr lang="en-US" dirty="0"/>
              <a:t>the rainy </a:t>
            </a:r>
            <a:r>
              <a:rPr lang="en-US" dirty="0" smtClean="0"/>
              <a:t>months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12" y="1580301"/>
            <a:ext cx="5212088" cy="348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Design And Construction Sun Drying Wet Clothes System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Rain detection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 smtClean="0"/>
              <a:t>clothes collecting</a:t>
            </a:r>
          </a:p>
          <a:p>
            <a:pPr lvl="1"/>
            <a:r>
              <a:rPr lang="en-US" dirty="0"/>
              <a:t>Dryer </a:t>
            </a:r>
            <a:r>
              <a:rPr lang="en-US" dirty="0" smtClean="0"/>
              <a:t>system</a:t>
            </a:r>
            <a:endParaRPr lang="en-US" dirty="0" smtClean="0"/>
          </a:p>
          <a:p>
            <a:pPr lvl="1"/>
            <a:r>
              <a:rPr lang="en-US" dirty="0" smtClean="0"/>
              <a:t>System can be controlled to dry/collect clothes, start/stop dryer with</a:t>
            </a:r>
          </a:p>
          <a:p>
            <a:pPr lvl="2"/>
            <a:r>
              <a:rPr lang="en-US" dirty="0" smtClean="0"/>
              <a:t>RF Remote</a:t>
            </a:r>
          </a:p>
          <a:p>
            <a:pPr lvl="2"/>
            <a:r>
              <a:rPr lang="en-US" dirty="0" smtClean="0"/>
              <a:t>Keypad</a:t>
            </a:r>
          </a:p>
          <a:p>
            <a:pPr lvl="2"/>
            <a:r>
              <a:rPr lang="en-US" dirty="0" smtClean="0"/>
              <a:t>Mobile application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solar </a:t>
            </a:r>
            <a:r>
              <a:rPr lang="en-US" dirty="0" smtClean="0"/>
              <a:t>energy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SENSORS</a:t>
            </a:r>
            <a:endParaRPr lang="en-US" dirty="0"/>
          </a:p>
        </p:txBody>
      </p:sp>
      <p:pic>
        <p:nvPicPr>
          <p:cNvPr id="2052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66" y="2102870"/>
            <a:ext cx="6666667" cy="3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&amp; Temperature DHT11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Temperature:</a:t>
            </a:r>
          </a:p>
          <a:p>
            <a:pPr lvl="1"/>
            <a:r>
              <a:rPr lang="en-US" dirty="0" smtClean="0"/>
              <a:t>0 - 50°C (</a:t>
            </a:r>
            <a:r>
              <a:rPr lang="en-US" dirty="0"/>
              <a:t>Error </a:t>
            </a:r>
            <a:r>
              <a:rPr lang="en-US" dirty="0" smtClean="0"/>
              <a:t> ± 2°C)</a:t>
            </a:r>
          </a:p>
          <a:p>
            <a:r>
              <a:rPr lang="en-US" dirty="0" smtClean="0"/>
              <a:t>Humidity:</a:t>
            </a:r>
          </a:p>
          <a:p>
            <a:pPr lvl="1"/>
            <a:r>
              <a:rPr lang="en-US" dirty="0"/>
              <a:t>20 - </a:t>
            </a:r>
            <a:r>
              <a:rPr lang="en-US" dirty="0" smtClean="0"/>
              <a:t>80%RH (</a:t>
            </a:r>
            <a:r>
              <a:rPr lang="en-US" dirty="0"/>
              <a:t>Error: ± 5</a:t>
            </a:r>
            <a:r>
              <a:rPr lang="en-US" dirty="0" smtClean="0"/>
              <a:t>%)</a:t>
            </a:r>
          </a:p>
          <a:p>
            <a:r>
              <a:rPr lang="en-US" dirty="0"/>
              <a:t>Maximum sampling </a:t>
            </a:r>
            <a:r>
              <a:rPr lang="en-US" dirty="0" smtClean="0"/>
              <a:t>frequency: 1Hz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5" y="1690688"/>
            <a:ext cx="4194175" cy="41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 BH1750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Density: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- 65535 lux</a:t>
            </a:r>
            <a:endParaRPr lang="en-US" dirty="0" smtClean="0"/>
          </a:p>
          <a:p>
            <a:r>
              <a:rPr lang="en-US" dirty="0" smtClean="0"/>
              <a:t>Humidity:</a:t>
            </a:r>
          </a:p>
          <a:p>
            <a:pPr lvl="1"/>
            <a:r>
              <a:rPr lang="en-US" dirty="0"/>
              <a:t>20 - </a:t>
            </a:r>
            <a:r>
              <a:rPr lang="en-US" dirty="0" smtClean="0"/>
              <a:t>80%RH (</a:t>
            </a:r>
            <a:r>
              <a:rPr lang="en-US" dirty="0"/>
              <a:t>Error: ± 5</a:t>
            </a:r>
            <a:r>
              <a:rPr lang="en-US" dirty="0" smtClean="0"/>
              <a:t>%)</a:t>
            </a:r>
          </a:p>
          <a:p>
            <a:r>
              <a:rPr lang="en-US" dirty="0"/>
              <a:t>Maximum sampling </a:t>
            </a:r>
            <a:r>
              <a:rPr lang="en-US" dirty="0" smtClean="0"/>
              <a:t>frequency: 1Hz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2032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1076</Words>
  <Application>Microsoft Office PowerPoint</Application>
  <PresentationFormat>Widescreen</PresentationFormat>
  <Paragraphs>219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SVN-Bulgary</vt:lpstr>
      <vt:lpstr>Symbol</vt:lpstr>
      <vt:lpstr>Times New Roman</vt:lpstr>
      <vt:lpstr>Office Theme</vt:lpstr>
      <vt:lpstr>DESIGN AND CONSTRUCTION SUN DRYING  WET CLOTHES SYSTEM</vt:lpstr>
      <vt:lpstr>HEADLINE</vt:lpstr>
      <vt:lpstr>INTRODUCTION</vt:lpstr>
      <vt:lpstr>INTRODUCTION</vt:lpstr>
      <vt:lpstr>INTRODUCTION</vt:lpstr>
      <vt:lpstr>PowerPoint Presentation</vt:lpstr>
      <vt:lpstr>RAIN SENSORS</vt:lpstr>
      <vt:lpstr>Humidity &amp; Temperature DHT11</vt:lpstr>
      <vt:lpstr>Light Sensor BH1750</vt:lpstr>
      <vt:lpstr>Matrix Keypad (4x4)</vt:lpstr>
      <vt:lpstr>Limit Switch</vt:lpstr>
      <vt:lpstr>Limit Switch</vt:lpstr>
      <vt:lpstr>Solar Panel</vt:lpstr>
      <vt:lpstr>NodeMCU</vt:lpstr>
      <vt:lpstr>H-Bridge</vt:lpstr>
      <vt:lpstr>RF Remote PT2272/PT2262</vt:lpstr>
      <vt:lpstr>SYSTEM OVERVIEW</vt:lpstr>
      <vt:lpstr>TECHNOLOGY</vt:lpstr>
      <vt:lpstr>TECHNOLOGY</vt:lpstr>
      <vt:lpstr>TECHNOLOGY</vt:lpstr>
      <vt:lpstr>SYSTEM ARCHITECTURE OVERVIEW</vt:lpstr>
      <vt:lpstr>HARDWARE ARCHITECTURE </vt:lpstr>
      <vt:lpstr>API WEB SERVER ARCHITECTURE </vt:lpstr>
      <vt:lpstr>MOBILE APP ARCHITECTURE </vt:lpstr>
      <vt:lpstr>PERFORMANCES</vt:lpstr>
      <vt:lpstr>PERFORMANCES</vt:lpstr>
      <vt:lpstr>PERFORMANCES</vt:lpstr>
      <vt:lpstr>PERFORMANCES OVERALL</vt:lpstr>
      <vt:lpstr>ADVANTAGES</vt:lpstr>
      <vt:lpstr>DISADVANTAGES</vt:lpstr>
      <vt:lpstr>FUTURE PLANS</vt:lpstr>
      <vt:lpstr>CONCLUSION</vt:lpstr>
      <vt:lpstr>DEMONSTRATION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CONSTRUCTION SUN DRYING  WET CLOTHES SYSTEM</dc:title>
  <dc:creator>Long Hoàng</dc:creator>
  <cp:lastModifiedBy>Long Hoàng</cp:lastModifiedBy>
  <cp:revision>73</cp:revision>
  <dcterms:created xsi:type="dcterms:W3CDTF">2018-08-16T08:53:22Z</dcterms:created>
  <dcterms:modified xsi:type="dcterms:W3CDTF">2018-08-21T19:01:35Z</dcterms:modified>
</cp:coreProperties>
</file>