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7" r:id="rId2"/>
    <p:sldId id="258" r:id="rId3"/>
    <p:sldId id="262" r:id="rId4"/>
    <p:sldId id="264" r:id="rId5"/>
    <p:sldId id="331" r:id="rId6"/>
    <p:sldId id="332" r:id="rId7"/>
    <p:sldId id="333" r:id="rId8"/>
    <p:sldId id="334" r:id="rId9"/>
    <p:sldId id="266" r:id="rId10"/>
    <p:sldId id="335" r:id="rId11"/>
    <p:sldId id="336" r:id="rId12"/>
    <p:sldId id="337" r:id="rId13"/>
    <p:sldId id="338" r:id="rId14"/>
    <p:sldId id="339" r:id="rId15"/>
    <p:sldId id="340" r:id="rId16"/>
    <p:sldId id="341" r:id="rId17"/>
    <p:sldId id="342" r:id="rId18"/>
    <p:sldId id="343" r:id="rId19"/>
    <p:sldId id="344" r:id="rId20"/>
    <p:sldId id="345" r:id="rId21"/>
    <p:sldId id="346" r:id="rId22"/>
    <p:sldId id="347" r:id="rId23"/>
    <p:sldId id="348" r:id="rId24"/>
    <p:sldId id="349" r:id="rId25"/>
    <p:sldId id="350" r:id="rId26"/>
    <p:sldId id="351" r:id="rId27"/>
    <p:sldId id="352" r:id="rId28"/>
    <p:sldId id="353" r:id="rId29"/>
    <p:sldId id="354" r:id="rId30"/>
    <p:sldId id="355" r:id="rId31"/>
    <p:sldId id="282" r:id="rId32"/>
    <p:sldId id="356" r:id="rId33"/>
    <p:sldId id="357" r:id="rId34"/>
    <p:sldId id="358" r:id="rId35"/>
    <p:sldId id="312" r:id="rId36"/>
    <p:sldId id="359" r:id="rId37"/>
    <p:sldId id="360" r:id="rId38"/>
    <p:sldId id="361" r:id="rId39"/>
    <p:sldId id="362" r:id="rId40"/>
    <p:sldId id="363" r:id="rId41"/>
    <p:sldId id="364" r:id="rId42"/>
    <p:sldId id="365" r:id="rId43"/>
    <p:sldId id="366" r:id="rId44"/>
    <p:sldId id="277" r:id="rId45"/>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D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9" d="100"/>
          <a:sy n="109" d="100"/>
        </p:scale>
        <p:origin x="67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5C666E-F33A-4C25-BB64-EBDDAC2ECA30}" type="datetimeFigureOut">
              <a:rPr lang="vi-VN" smtClean="0"/>
              <a:t>11/11/2022</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DDE8EA-6E1F-44ED-9BBC-6071400203E4}" type="slidenum">
              <a:rPr lang="vi-VN" smtClean="0"/>
              <a:t>‹#›</a:t>
            </a:fld>
            <a:endParaRPr lang="vi-VN"/>
          </a:p>
        </p:txBody>
      </p:sp>
    </p:spTree>
    <p:extLst>
      <p:ext uri="{BB962C8B-B14F-4D97-AF65-F5344CB8AC3E}">
        <p14:creationId xmlns:p14="http://schemas.microsoft.com/office/powerpoint/2010/main" val="3779676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2989191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pPr/>
              <a:t>4</a:t>
            </a:fld>
            <a:endParaRPr lang="zh-CN" altLang="en-US"/>
          </a:p>
        </p:txBody>
      </p:sp>
    </p:spTree>
    <p:extLst>
      <p:ext uri="{BB962C8B-B14F-4D97-AF65-F5344CB8AC3E}">
        <p14:creationId xmlns:p14="http://schemas.microsoft.com/office/powerpoint/2010/main" val="612011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31449A82-7461-4E88-9B53-45FA69C0A2D9}" type="datetimeFigureOut">
              <a:rPr lang="vi-VN" smtClean="0"/>
              <a:t>11/11/2022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BAF09C8-4B0B-4258-9B83-B76037BBF92F}" type="slidenum">
              <a:rPr lang="vi-VN" smtClean="0"/>
              <a:t>‹#›</a:t>
            </a:fld>
            <a:endParaRPr lang="vi-VN"/>
          </a:p>
        </p:txBody>
      </p:sp>
    </p:spTree>
    <p:extLst>
      <p:ext uri="{BB962C8B-B14F-4D97-AF65-F5344CB8AC3E}">
        <p14:creationId xmlns:p14="http://schemas.microsoft.com/office/powerpoint/2010/main" val="1425221436"/>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31449A82-7461-4E88-9B53-45FA69C0A2D9}" type="datetimeFigureOut">
              <a:rPr lang="vi-VN" smtClean="0"/>
              <a:t>11/11/2022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BAF09C8-4B0B-4258-9B83-B76037BBF92F}" type="slidenum">
              <a:rPr lang="vi-VN" smtClean="0"/>
              <a:t>‹#›</a:t>
            </a:fld>
            <a:endParaRPr lang="vi-VN"/>
          </a:p>
        </p:txBody>
      </p:sp>
    </p:spTree>
    <p:extLst>
      <p:ext uri="{BB962C8B-B14F-4D97-AF65-F5344CB8AC3E}">
        <p14:creationId xmlns:p14="http://schemas.microsoft.com/office/powerpoint/2010/main" val="2061831410"/>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31449A82-7461-4E88-9B53-45FA69C0A2D9}" type="datetimeFigureOut">
              <a:rPr lang="vi-VN" smtClean="0"/>
              <a:t>11/11/2022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BAF09C8-4B0B-4258-9B83-B76037BBF92F}" type="slidenum">
              <a:rPr lang="vi-VN" smtClean="0"/>
              <a:t>‹#›</a:t>
            </a:fld>
            <a:endParaRPr lang="vi-VN"/>
          </a:p>
        </p:txBody>
      </p:sp>
    </p:spTree>
    <p:extLst>
      <p:ext uri="{BB962C8B-B14F-4D97-AF65-F5344CB8AC3E}">
        <p14:creationId xmlns:p14="http://schemas.microsoft.com/office/powerpoint/2010/main" val="1326329105"/>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C25B2B0-692A-46A2-956F-D87A1A3CFB5B}" type="datetimeFigureOut">
              <a:rPr lang="zh-CN" altLang="en-US"/>
              <a:pPr>
                <a:defRPr/>
              </a:pPr>
              <a:t>2022/11/11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CE584FB-8213-408C-973A-0BFE315A5B2C}" type="slidenum">
              <a:rPr lang="zh-CN" altLang="en-US"/>
              <a:pPr>
                <a:defRPr/>
              </a:pPr>
              <a:t>‹#›</a:t>
            </a:fld>
            <a:endParaRPr lang="zh-CN" altLang="en-US"/>
          </a:p>
        </p:txBody>
      </p:sp>
    </p:spTree>
    <p:extLst>
      <p:ext uri="{BB962C8B-B14F-4D97-AF65-F5344CB8AC3E}">
        <p14:creationId xmlns:p14="http://schemas.microsoft.com/office/powerpoint/2010/main" val="3001532624"/>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31449A82-7461-4E88-9B53-45FA69C0A2D9}" type="datetimeFigureOut">
              <a:rPr lang="vi-VN" smtClean="0"/>
              <a:t>11/11/2022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BAF09C8-4B0B-4258-9B83-B76037BBF92F}" type="slidenum">
              <a:rPr lang="vi-VN" smtClean="0"/>
              <a:t>‹#›</a:t>
            </a:fld>
            <a:endParaRPr lang="vi-VN"/>
          </a:p>
        </p:txBody>
      </p:sp>
    </p:spTree>
    <p:extLst>
      <p:ext uri="{BB962C8B-B14F-4D97-AF65-F5344CB8AC3E}">
        <p14:creationId xmlns:p14="http://schemas.microsoft.com/office/powerpoint/2010/main" val="3212066186"/>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449A82-7461-4E88-9B53-45FA69C0A2D9}" type="datetimeFigureOut">
              <a:rPr lang="vi-VN" smtClean="0"/>
              <a:t>11/11/2022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BAF09C8-4B0B-4258-9B83-B76037BBF92F}" type="slidenum">
              <a:rPr lang="vi-VN" smtClean="0"/>
              <a:t>‹#›</a:t>
            </a:fld>
            <a:endParaRPr lang="vi-VN"/>
          </a:p>
        </p:txBody>
      </p:sp>
    </p:spTree>
    <p:extLst>
      <p:ext uri="{BB962C8B-B14F-4D97-AF65-F5344CB8AC3E}">
        <p14:creationId xmlns:p14="http://schemas.microsoft.com/office/powerpoint/2010/main" val="1252484472"/>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31449A82-7461-4E88-9B53-45FA69C0A2D9}" type="datetimeFigureOut">
              <a:rPr lang="vi-VN" smtClean="0"/>
              <a:t>11/11/2022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BAF09C8-4B0B-4258-9B83-B76037BBF92F}" type="slidenum">
              <a:rPr lang="vi-VN" smtClean="0"/>
              <a:t>‹#›</a:t>
            </a:fld>
            <a:endParaRPr lang="vi-VN"/>
          </a:p>
        </p:txBody>
      </p:sp>
    </p:spTree>
    <p:extLst>
      <p:ext uri="{BB962C8B-B14F-4D97-AF65-F5344CB8AC3E}">
        <p14:creationId xmlns:p14="http://schemas.microsoft.com/office/powerpoint/2010/main" val="3528588616"/>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31449A82-7461-4E88-9B53-45FA69C0A2D9}" type="datetimeFigureOut">
              <a:rPr lang="vi-VN" smtClean="0"/>
              <a:t>11/11/2022</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0BAF09C8-4B0B-4258-9B83-B76037BBF92F}" type="slidenum">
              <a:rPr lang="vi-VN" smtClean="0"/>
              <a:t>‹#›</a:t>
            </a:fld>
            <a:endParaRPr lang="vi-VN"/>
          </a:p>
        </p:txBody>
      </p:sp>
    </p:spTree>
    <p:extLst>
      <p:ext uri="{BB962C8B-B14F-4D97-AF65-F5344CB8AC3E}">
        <p14:creationId xmlns:p14="http://schemas.microsoft.com/office/powerpoint/2010/main" val="1947748727"/>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31449A82-7461-4E88-9B53-45FA69C0A2D9}" type="datetimeFigureOut">
              <a:rPr lang="vi-VN" smtClean="0"/>
              <a:t>11/11/2022</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0BAF09C8-4B0B-4258-9B83-B76037BBF92F}" type="slidenum">
              <a:rPr lang="vi-VN" smtClean="0"/>
              <a:t>‹#›</a:t>
            </a:fld>
            <a:endParaRPr lang="vi-VN"/>
          </a:p>
        </p:txBody>
      </p:sp>
    </p:spTree>
    <p:extLst>
      <p:ext uri="{BB962C8B-B14F-4D97-AF65-F5344CB8AC3E}">
        <p14:creationId xmlns:p14="http://schemas.microsoft.com/office/powerpoint/2010/main" val="2204091112"/>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449A82-7461-4E88-9B53-45FA69C0A2D9}" type="datetimeFigureOut">
              <a:rPr lang="vi-VN" smtClean="0"/>
              <a:t>11/11/2022</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0BAF09C8-4B0B-4258-9B83-B76037BBF92F}" type="slidenum">
              <a:rPr lang="vi-VN" smtClean="0"/>
              <a:t>‹#›</a:t>
            </a:fld>
            <a:endParaRPr lang="vi-VN"/>
          </a:p>
        </p:txBody>
      </p:sp>
    </p:spTree>
    <p:extLst>
      <p:ext uri="{BB962C8B-B14F-4D97-AF65-F5344CB8AC3E}">
        <p14:creationId xmlns:p14="http://schemas.microsoft.com/office/powerpoint/2010/main" val="4228960184"/>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449A82-7461-4E88-9B53-45FA69C0A2D9}" type="datetimeFigureOut">
              <a:rPr lang="vi-VN" smtClean="0"/>
              <a:t>11/11/2022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BAF09C8-4B0B-4258-9B83-B76037BBF92F}" type="slidenum">
              <a:rPr lang="vi-VN" smtClean="0"/>
              <a:t>‹#›</a:t>
            </a:fld>
            <a:endParaRPr lang="vi-VN"/>
          </a:p>
        </p:txBody>
      </p:sp>
    </p:spTree>
    <p:extLst>
      <p:ext uri="{BB962C8B-B14F-4D97-AF65-F5344CB8AC3E}">
        <p14:creationId xmlns:p14="http://schemas.microsoft.com/office/powerpoint/2010/main" val="37390511"/>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449A82-7461-4E88-9B53-45FA69C0A2D9}" type="datetimeFigureOut">
              <a:rPr lang="vi-VN" smtClean="0"/>
              <a:t>11/11/2022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BAF09C8-4B0B-4258-9B83-B76037BBF92F}" type="slidenum">
              <a:rPr lang="vi-VN" smtClean="0"/>
              <a:t>‹#›</a:t>
            </a:fld>
            <a:endParaRPr lang="vi-VN"/>
          </a:p>
        </p:txBody>
      </p:sp>
    </p:spTree>
    <p:extLst>
      <p:ext uri="{BB962C8B-B14F-4D97-AF65-F5344CB8AC3E}">
        <p14:creationId xmlns:p14="http://schemas.microsoft.com/office/powerpoint/2010/main" val="2994474655"/>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4D2F2"/>
            </a:gs>
            <a:gs pos="62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449A82-7461-4E88-9B53-45FA69C0A2D9}" type="datetimeFigureOut">
              <a:rPr lang="vi-VN" smtClean="0"/>
              <a:t>11/11/2022</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AF09C8-4B0B-4258-9B83-B76037BBF92F}" type="slidenum">
              <a:rPr lang="vi-VN" smtClean="0"/>
              <a:t>‹#›</a:t>
            </a:fld>
            <a:endParaRPr lang="vi-VN"/>
          </a:p>
        </p:txBody>
      </p:sp>
    </p:spTree>
    <p:extLst>
      <p:ext uri="{BB962C8B-B14F-4D97-AF65-F5344CB8AC3E}">
        <p14:creationId xmlns:p14="http://schemas.microsoft.com/office/powerpoint/2010/main" val="112017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push/>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file:///C:\Users\GIGA\Downloads\metamask.i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file:///C:\Users\GIGA\Downloads\metamask.app.link\bxwkE8oF99" TargetMode="External"/><Relationship Id="rId2" Type="http://schemas.openxmlformats.org/officeDocument/2006/relationships/hyperlink" Target="file:///C:\Users\GIGA\Downloads\metamask.app.link\skAH3BaF99"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fif"/><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notesSlide" Target="../notesSlides/notesSlide1.xml"/><Relationship Id="rId5" Type="http://schemas.openxmlformats.org/officeDocument/2006/relationships/tags" Target="../tags/tag5.xml"/><Relationship Id="rId10" Type="http://schemas.openxmlformats.org/officeDocument/2006/relationships/slideLayout" Target="../slideLayouts/slideLayout7.xml"/><Relationship Id="rId4" Type="http://schemas.openxmlformats.org/officeDocument/2006/relationships/tags" Target="../tags/tag4.xml"/><Relationship Id="rId9" Type="http://schemas.openxmlformats.org/officeDocument/2006/relationships/tags" Target="../tags/tag9.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trustwallet.com/vi/"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image" Target="../media/image5.jf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image" Target="../media/image7.jfif"/><Relationship Id="rId1" Type="http://schemas.openxmlformats.org/officeDocument/2006/relationships/slideLayout" Target="../slideLayouts/slideLayout6.xml"/><Relationship Id="rId4" Type="http://schemas.openxmlformats.org/officeDocument/2006/relationships/image" Target="../media/image9.jfif"/></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5;p33"/>
          <p:cNvSpPr txBox="1">
            <a:spLocks/>
          </p:cNvSpPr>
          <p:nvPr/>
        </p:nvSpPr>
        <p:spPr>
          <a:xfrm>
            <a:off x="1356782" y="-300593"/>
            <a:ext cx="10740329" cy="1552777"/>
          </a:xfrm>
          <a:prstGeom prst="rect">
            <a:avLst/>
          </a:prstGeom>
          <a:noFill/>
          <a:ln w="12700" cap="flat" cmpd="sng" algn="ctr">
            <a:noFill/>
            <a:prstDash val="solid"/>
            <a:miter lim="800000"/>
          </a:ln>
        </p:spPr>
        <p:style>
          <a:lnRef idx="2">
            <a:schemeClr val="accent3"/>
          </a:lnRef>
          <a:fillRef idx="1">
            <a:schemeClr val="lt1"/>
          </a:fillRef>
          <a:effectRef idx="0">
            <a:schemeClr val="accent3"/>
          </a:effectRef>
          <a:fontRef idx="minor">
            <a:schemeClr val="dk1"/>
          </a:fontRef>
        </p:style>
        <p:txBody>
          <a:bodyPr spcFirstLastPara="1" vert="horz" wrap="square" lIns="121862" tIns="121862" rIns="121862" bIns="121862"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pPr>
              <a:lnSpc>
                <a:spcPct val="100000"/>
              </a:lnSpc>
              <a:spcBef>
                <a:spcPts val="0"/>
              </a:spcBef>
            </a:pPr>
            <a:r>
              <a:rPr lang="en-US" sz="2666"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TR</a:t>
            </a:r>
            <a:r>
              <a:rPr lang="vi-VN" sz="2666"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Ư</a:t>
            </a:r>
            <a:r>
              <a:rPr lang="en-US" sz="2666" b="1"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ỜNG</a:t>
            </a:r>
            <a:r>
              <a:rPr lang="en-US" sz="2666"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sz="2666" b="1"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ĐẠI</a:t>
            </a:r>
            <a:r>
              <a:rPr lang="en-US" sz="2666"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sz="2666" b="1"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HỌC</a:t>
            </a:r>
            <a:r>
              <a:rPr lang="en-US" sz="2666"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sz="2666" b="1"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SƯ</a:t>
            </a:r>
            <a:r>
              <a:rPr lang="en-US" sz="2666"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sz="2666" b="1"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PHẠM</a:t>
            </a:r>
            <a:r>
              <a:rPr lang="en-US" sz="2666"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sz="2666" b="1"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THÀNH</a:t>
            </a:r>
            <a:r>
              <a:rPr lang="en-US" sz="2666"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sz="2666" b="1"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PHỐ</a:t>
            </a:r>
            <a:r>
              <a:rPr lang="en-US" sz="2666"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sz="2666" b="1"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HỒ</a:t>
            </a:r>
            <a:r>
              <a:rPr lang="en-US" sz="2666"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sz="2666" b="1"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CHÍ</a:t>
            </a:r>
            <a:r>
              <a:rPr lang="en-US" sz="2666"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MINH</a:t>
            </a:r>
          </a:p>
          <a:p>
            <a:pPr>
              <a:lnSpc>
                <a:spcPct val="100000"/>
              </a:lnSpc>
              <a:spcBef>
                <a:spcPts val="0"/>
              </a:spcBef>
            </a:pPr>
            <a:r>
              <a:rPr lang="en-US" sz="2666" b="1"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KHOA</a:t>
            </a:r>
            <a:r>
              <a:rPr lang="en-US" sz="2666"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sz="2666" b="1"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CÔNG</a:t>
            </a:r>
            <a:r>
              <a:rPr lang="en-US" sz="2666"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sz="2666" b="1"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NGHỆ</a:t>
            </a:r>
            <a:r>
              <a:rPr lang="en-US" sz="2666"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sz="2666" b="1"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THÔNG</a:t>
            </a:r>
            <a:r>
              <a:rPr lang="en-US" sz="2666"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TIN</a:t>
            </a:r>
          </a:p>
        </p:txBody>
      </p:sp>
      <p:pic>
        <p:nvPicPr>
          <p:cNvPr id="3" name="Google Shape;187;p33"/>
          <p:cNvPicPr preferRelativeResize="0"/>
          <p:nvPr/>
        </p:nvPicPr>
        <p:blipFill rotWithShape="1">
          <a:blip r:embed="rId2">
            <a:alphaModFix/>
          </a:blip>
          <a:srcRect l="9904" r="9896"/>
          <a:stretch/>
        </p:blipFill>
        <p:spPr>
          <a:xfrm>
            <a:off x="241157" y="3834825"/>
            <a:ext cx="2752502" cy="1705759"/>
          </a:xfrm>
          <a:prstGeom prst="rect">
            <a:avLst/>
          </a:prstGeom>
          <a:noFill/>
          <a:ln>
            <a:noFill/>
          </a:ln>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93760"/>
            <a:ext cx="2126196" cy="1244587"/>
          </a:xfrm>
          <a:prstGeom prst="rect">
            <a:avLst/>
          </a:prstGeom>
        </p:spPr>
      </p:pic>
      <p:sp>
        <p:nvSpPr>
          <p:cNvPr id="5" name="TextBox 4"/>
          <p:cNvSpPr txBox="1"/>
          <p:nvPr/>
        </p:nvSpPr>
        <p:spPr>
          <a:xfrm>
            <a:off x="2317619" y="2582915"/>
            <a:ext cx="8494811" cy="666657"/>
          </a:xfrm>
          <a:prstGeom prst="rect">
            <a:avLst/>
          </a:prstGeom>
          <a:noFill/>
        </p:spPr>
        <p:txBody>
          <a:bodyPr wrap="square" rtlCol="0">
            <a:spAutoFit/>
          </a:bodyPr>
          <a:lstStyle/>
          <a:p>
            <a:r>
              <a:rPr lang="en-US" sz="3732" b="1" dirty="0">
                <a:solidFill>
                  <a:srgbClr val="7030A0"/>
                </a:solidFill>
                <a:latin typeface="Times New Roman" panose="02020603050405020304" pitchFamily="18" charset="0"/>
                <a:cs typeface="Times New Roman" panose="02020603050405020304" pitchFamily="18" charset="0"/>
              </a:rPr>
              <a:t>GVHD: </a:t>
            </a:r>
            <a:r>
              <a:rPr lang="en-US" sz="3732" b="1" dirty="0" err="1" smtClean="0">
                <a:solidFill>
                  <a:srgbClr val="7030A0"/>
                </a:solidFill>
                <a:latin typeface="Times New Roman" panose="02020603050405020304" pitchFamily="18" charset="0"/>
                <a:cs typeface="Times New Roman" panose="02020603050405020304" pitchFamily="18" charset="0"/>
              </a:rPr>
              <a:t>Thầy</a:t>
            </a:r>
            <a:r>
              <a:rPr lang="en-US" sz="3732" b="1" dirty="0" smtClean="0">
                <a:solidFill>
                  <a:srgbClr val="7030A0"/>
                </a:solidFill>
                <a:latin typeface="Times New Roman" panose="02020603050405020304" pitchFamily="18" charset="0"/>
                <a:cs typeface="Times New Roman" panose="02020603050405020304" pitchFamily="18" charset="0"/>
              </a:rPr>
              <a:t> </a:t>
            </a:r>
            <a:r>
              <a:rPr lang="en-US" sz="3732" b="1" dirty="0" err="1" smtClean="0">
                <a:solidFill>
                  <a:srgbClr val="7030A0"/>
                </a:solidFill>
                <a:latin typeface="Times New Roman" panose="02020603050405020304" pitchFamily="18" charset="0"/>
                <a:cs typeface="Times New Roman" panose="02020603050405020304" pitchFamily="18" charset="0"/>
              </a:rPr>
              <a:t>Phạm</a:t>
            </a:r>
            <a:r>
              <a:rPr lang="en-US" sz="3732" b="1" dirty="0" smtClean="0">
                <a:solidFill>
                  <a:srgbClr val="7030A0"/>
                </a:solidFill>
                <a:latin typeface="Times New Roman" panose="02020603050405020304" pitchFamily="18" charset="0"/>
                <a:cs typeface="Times New Roman" panose="02020603050405020304" pitchFamily="18" charset="0"/>
              </a:rPr>
              <a:t> </a:t>
            </a:r>
            <a:r>
              <a:rPr lang="en-US" sz="3732" b="1" dirty="0" err="1" smtClean="0">
                <a:solidFill>
                  <a:srgbClr val="7030A0"/>
                </a:solidFill>
                <a:latin typeface="Times New Roman" panose="02020603050405020304" pitchFamily="18" charset="0"/>
                <a:cs typeface="Times New Roman" panose="02020603050405020304" pitchFamily="18" charset="0"/>
              </a:rPr>
              <a:t>Quang</a:t>
            </a:r>
            <a:r>
              <a:rPr lang="en-US" sz="3732" b="1" dirty="0" smtClean="0">
                <a:solidFill>
                  <a:srgbClr val="7030A0"/>
                </a:solidFill>
                <a:latin typeface="Times New Roman" panose="02020603050405020304" pitchFamily="18" charset="0"/>
                <a:cs typeface="Times New Roman" panose="02020603050405020304" pitchFamily="18" charset="0"/>
              </a:rPr>
              <a:t> </a:t>
            </a:r>
            <a:r>
              <a:rPr lang="en-US" sz="3732" b="1" dirty="0" err="1" smtClean="0">
                <a:solidFill>
                  <a:srgbClr val="7030A0"/>
                </a:solidFill>
                <a:latin typeface="Times New Roman" panose="02020603050405020304" pitchFamily="18" charset="0"/>
                <a:cs typeface="Times New Roman" panose="02020603050405020304" pitchFamily="18" charset="0"/>
              </a:rPr>
              <a:t>Anh</a:t>
            </a:r>
            <a:r>
              <a:rPr lang="en-US" sz="3732" b="1" dirty="0" smtClean="0">
                <a:solidFill>
                  <a:srgbClr val="7030A0"/>
                </a:solidFill>
                <a:latin typeface="Times New Roman" panose="02020603050405020304" pitchFamily="18" charset="0"/>
                <a:cs typeface="Times New Roman" panose="02020603050405020304" pitchFamily="18" charset="0"/>
              </a:rPr>
              <a:t> </a:t>
            </a:r>
            <a:r>
              <a:rPr lang="en-US" sz="3732" b="1" dirty="0" err="1" smtClean="0">
                <a:solidFill>
                  <a:srgbClr val="7030A0"/>
                </a:solidFill>
                <a:latin typeface="Times New Roman" panose="02020603050405020304" pitchFamily="18" charset="0"/>
                <a:cs typeface="Times New Roman" panose="02020603050405020304" pitchFamily="18" charset="0"/>
              </a:rPr>
              <a:t>Kha</a:t>
            </a:r>
            <a:endParaRPr lang="en-US" sz="3732" b="1" dirty="0">
              <a:solidFill>
                <a:srgbClr val="7030A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317620" y="3332252"/>
            <a:ext cx="9779492" cy="502573"/>
          </a:xfrm>
          <a:prstGeom prst="rect">
            <a:avLst/>
          </a:prstGeom>
          <a:noFill/>
        </p:spPr>
        <p:txBody>
          <a:bodyPr wrap="square" rtlCol="0">
            <a:spAutoFit/>
          </a:bodyPr>
          <a:lstStyle/>
          <a:p>
            <a:r>
              <a:rPr lang="en-US" sz="2666" b="1" dirty="0">
                <a:latin typeface="Times New Roman" panose="02020603050405020304" pitchFamily="18" charset="0"/>
                <a:cs typeface="Times New Roman" panose="02020603050405020304" pitchFamily="18" charset="0"/>
              </a:rPr>
              <a:t>Nhóm sinh viên thực </a:t>
            </a:r>
            <a:r>
              <a:rPr lang="en-US" sz="2666" b="1" dirty="0" err="1">
                <a:latin typeface="Times New Roman" panose="02020603050405020304" pitchFamily="18" charset="0"/>
                <a:cs typeface="Times New Roman" panose="02020603050405020304" pitchFamily="18" charset="0"/>
              </a:rPr>
              <a:t>hiện</a:t>
            </a:r>
            <a:r>
              <a:rPr lang="en-US" sz="2666" b="1" dirty="0">
                <a:latin typeface="Times New Roman" panose="02020603050405020304" pitchFamily="18" charset="0"/>
                <a:cs typeface="Times New Roman" panose="02020603050405020304" pitchFamily="18" charset="0"/>
              </a:rPr>
              <a:t> </a:t>
            </a:r>
            <a:r>
              <a:rPr lang="en-US" sz="2666" b="1" dirty="0" smtClean="0">
                <a:latin typeface="Times New Roman" panose="02020603050405020304" pitchFamily="18" charset="0"/>
                <a:cs typeface="Times New Roman" panose="02020603050405020304" pitchFamily="18" charset="0"/>
              </a:rPr>
              <a:t> </a:t>
            </a:r>
            <a:r>
              <a:rPr lang="en-US" sz="2666" b="1" dirty="0">
                <a:latin typeface="Times New Roman" panose="02020603050405020304" pitchFamily="18" charset="0"/>
                <a:cs typeface="Times New Roman" panose="02020603050405020304" pitchFamily="18" charset="0"/>
              </a:rPr>
              <a:t>:</a:t>
            </a:r>
          </a:p>
        </p:txBody>
      </p:sp>
      <p:sp>
        <p:nvSpPr>
          <p:cNvPr id="8" name="Rectangle 7">
            <a:extLst>
              <a:ext uri="{FF2B5EF4-FFF2-40B4-BE49-F238E27FC236}">
                <a16:creationId xmlns:a16="http://schemas.microsoft.com/office/drawing/2014/main" id="{E4EB62CD-CD67-4D7A-BA27-264D63E0D74F}"/>
              </a:ext>
            </a:extLst>
          </p:cNvPr>
          <p:cNvSpPr/>
          <p:nvPr/>
        </p:nvSpPr>
        <p:spPr>
          <a:xfrm>
            <a:off x="11991" y="1573458"/>
            <a:ext cx="12241416" cy="954069"/>
          </a:xfrm>
          <a:prstGeom prst="rect">
            <a:avLst/>
          </a:prstGeom>
          <a:noFill/>
        </p:spPr>
        <p:txBody>
          <a:bodyPr wrap="none" lIns="121882" tIns="60941" rIns="121882" bIns="60941">
            <a:spAutoFit/>
          </a:bodyPr>
          <a:lstStyle/>
          <a:p>
            <a:pPr algn="ctr"/>
            <a:r>
              <a:rPr lang="en-US" sz="5400" b="1" i="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Môn: </a:t>
            </a:r>
            <a:r>
              <a:rPr lang="en-US" sz="5400" b="1" i="1" dirty="0" err="1"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Công</a:t>
            </a:r>
            <a:r>
              <a:rPr lang="en-US" sz="5400" b="1" i="1" dirty="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5400" b="1" i="1" dirty="0" err="1"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nghệ</a:t>
            </a:r>
            <a:r>
              <a:rPr lang="en-US" sz="5400" b="1" i="1" dirty="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5400" b="1" i="1" dirty="0" err="1"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blockchain</a:t>
            </a:r>
            <a:r>
              <a:rPr lang="en-US" sz="5400" b="1" i="1" dirty="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5400" b="1" i="1" dirty="0" err="1"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và</a:t>
            </a:r>
            <a:r>
              <a:rPr lang="en-US" sz="5400" b="1" i="1" dirty="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5400" b="1" i="1" dirty="0" err="1"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ứng</a:t>
            </a:r>
            <a:r>
              <a:rPr lang="en-US" sz="5400" b="1" i="1" dirty="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5400" b="1" i="1" dirty="0" err="1"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dụng</a:t>
            </a:r>
            <a:endParaRPr lang="vi-VN" sz="5400" b="1" i="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EDE6C3B4-3D22-4E3B-BAF4-CB7720596B45}"/>
              </a:ext>
            </a:extLst>
          </p:cNvPr>
          <p:cNvGraphicFramePr>
            <a:graphicFrameLocks noGrp="1"/>
          </p:cNvGraphicFramePr>
          <p:nvPr>
            <p:extLst>
              <p:ext uri="{D42A27DB-BD31-4B8C-83A1-F6EECF244321}">
                <p14:modId xmlns:p14="http://schemas.microsoft.com/office/powerpoint/2010/main" val="3774936508"/>
              </p:ext>
            </p:extLst>
          </p:nvPr>
        </p:nvGraphicFramePr>
        <p:xfrm>
          <a:off x="2993659" y="4152391"/>
          <a:ext cx="6524784" cy="1933424"/>
        </p:xfrm>
        <a:graphic>
          <a:graphicData uri="http://schemas.openxmlformats.org/drawingml/2006/table">
            <a:tbl>
              <a:tblPr firstRow="1" firstCol="1" bandRow="1">
                <a:tableStyleId>{16D9F66E-5EB9-4882-86FB-DCBF35E3C3E4}</a:tableStyleId>
              </a:tblPr>
              <a:tblGrid>
                <a:gridCol w="3262392">
                  <a:extLst>
                    <a:ext uri="{9D8B030D-6E8A-4147-A177-3AD203B41FA5}">
                      <a16:colId xmlns:a16="http://schemas.microsoft.com/office/drawing/2014/main" val="3804473921"/>
                    </a:ext>
                  </a:extLst>
                </a:gridCol>
                <a:gridCol w="3262392">
                  <a:extLst>
                    <a:ext uri="{9D8B030D-6E8A-4147-A177-3AD203B41FA5}">
                      <a16:colId xmlns:a16="http://schemas.microsoft.com/office/drawing/2014/main" val="63083993"/>
                    </a:ext>
                  </a:extLst>
                </a:gridCol>
              </a:tblGrid>
              <a:tr h="510740">
                <a:tc>
                  <a:txBody>
                    <a:bodyPr/>
                    <a:lstStyle/>
                    <a:p>
                      <a:pPr algn="ctr">
                        <a:lnSpc>
                          <a:spcPct val="115000"/>
                        </a:lnSpc>
                        <a:spcAft>
                          <a:spcPts val="1000"/>
                        </a:spcAft>
                      </a:pPr>
                      <a:r>
                        <a:rPr lang="en-US" sz="2400" dirty="0">
                          <a:effectLst/>
                          <a:latin typeface="Times New Roman" panose="02020603050405020304" pitchFamily="18" charset="0"/>
                          <a:ea typeface="Tahoma" panose="020B0604030504040204" pitchFamily="34" charset="0"/>
                          <a:cs typeface="Times New Roman" panose="02020603050405020304" pitchFamily="18" charset="0"/>
                        </a:rPr>
                        <a:t>MSSV</a:t>
                      </a:r>
                      <a:endParaRPr lang="en-GB" sz="240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91412" marR="91412" marT="0" marB="0" anchor="ctr"/>
                </a:tc>
                <a:tc>
                  <a:txBody>
                    <a:bodyPr/>
                    <a:lstStyle/>
                    <a:p>
                      <a:pPr algn="ctr">
                        <a:lnSpc>
                          <a:spcPct val="115000"/>
                        </a:lnSpc>
                        <a:spcAft>
                          <a:spcPts val="1000"/>
                        </a:spcAft>
                      </a:pPr>
                      <a:r>
                        <a:rPr lang="en-US" sz="2400" dirty="0" err="1">
                          <a:effectLst/>
                          <a:latin typeface="Times New Roman" panose="02020603050405020304" pitchFamily="18" charset="0"/>
                          <a:ea typeface="Tahoma" panose="020B0604030504040204" pitchFamily="34" charset="0"/>
                          <a:cs typeface="Times New Roman" panose="02020603050405020304" pitchFamily="18" charset="0"/>
                        </a:rPr>
                        <a:t>Họ</a:t>
                      </a:r>
                      <a:r>
                        <a:rPr lang="en-US" sz="24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effectLst/>
                          <a:latin typeface="Times New Roman" panose="02020603050405020304" pitchFamily="18" charset="0"/>
                          <a:ea typeface="Tahoma" panose="020B0604030504040204" pitchFamily="34" charset="0"/>
                          <a:cs typeface="Times New Roman" panose="02020603050405020304" pitchFamily="18" charset="0"/>
                        </a:rPr>
                        <a:t>Tên</a:t>
                      </a:r>
                      <a:endParaRPr lang="en-GB" sz="240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91412" marR="91412" marT="0" marB="0" anchor="ctr"/>
                </a:tc>
                <a:extLst>
                  <a:ext uri="{0D108BD9-81ED-4DB2-BD59-A6C34878D82A}">
                    <a16:rowId xmlns:a16="http://schemas.microsoft.com/office/drawing/2014/main" val="2362998162"/>
                  </a:ext>
                </a:extLst>
              </a:tr>
              <a:tr h="474228">
                <a:tc>
                  <a:txBody>
                    <a:bodyPr/>
                    <a:lstStyle/>
                    <a:p>
                      <a:pPr algn="ctr">
                        <a:lnSpc>
                          <a:spcPct val="115000"/>
                        </a:lnSpc>
                        <a:spcAft>
                          <a:spcPts val="1000"/>
                        </a:spcAft>
                      </a:pPr>
                      <a:r>
                        <a:rPr lang="en-GB" sz="2400" b="0" smtClean="0">
                          <a:effectLst/>
                          <a:latin typeface="Times New Roman" panose="02020603050405020304" pitchFamily="18" charset="0"/>
                          <a:ea typeface="Tahoma" panose="020B0604030504040204" pitchFamily="34" charset="0"/>
                          <a:cs typeface="Times New Roman" panose="02020603050405020304" pitchFamily="18" charset="0"/>
                        </a:rPr>
                        <a:t>4501104129</a:t>
                      </a:r>
                      <a:endParaRPr lang="en-GB" sz="2400" b="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91412" marR="91412" marT="0" marB="0" anchor="ctr"/>
                </a:tc>
                <a:tc>
                  <a:txBody>
                    <a:bodyPr/>
                    <a:lstStyle/>
                    <a:p>
                      <a:pPr algn="ctr">
                        <a:lnSpc>
                          <a:spcPct val="115000"/>
                        </a:lnSpc>
                        <a:spcAft>
                          <a:spcPts val="1000"/>
                        </a:spcAft>
                      </a:pPr>
                      <a:r>
                        <a:rPr lang="en-GB" sz="2400" dirty="0" err="1" smtClean="0">
                          <a:effectLst/>
                          <a:latin typeface="Times New Roman" panose="02020603050405020304" pitchFamily="18" charset="0"/>
                          <a:ea typeface="Tahoma" panose="020B0604030504040204" pitchFamily="34" charset="0"/>
                          <a:cs typeface="Times New Roman" panose="02020603050405020304" pitchFamily="18" charset="0"/>
                        </a:rPr>
                        <a:t>Lý</a:t>
                      </a:r>
                      <a:r>
                        <a:rPr lang="en-GB" sz="2400" baseline="0" dirty="0" smtClean="0">
                          <a:effectLst/>
                          <a:latin typeface="Times New Roman" panose="02020603050405020304" pitchFamily="18" charset="0"/>
                          <a:ea typeface="Tahoma" panose="020B0604030504040204" pitchFamily="34" charset="0"/>
                          <a:cs typeface="Times New Roman" panose="02020603050405020304" pitchFamily="18" charset="0"/>
                        </a:rPr>
                        <a:t> </a:t>
                      </a:r>
                      <a:r>
                        <a:rPr lang="en-GB" sz="2400" baseline="0" dirty="0" err="1" smtClean="0">
                          <a:effectLst/>
                          <a:latin typeface="Times New Roman" panose="02020603050405020304" pitchFamily="18" charset="0"/>
                          <a:ea typeface="Tahoma" panose="020B0604030504040204" pitchFamily="34" charset="0"/>
                          <a:cs typeface="Times New Roman" panose="02020603050405020304" pitchFamily="18" charset="0"/>
                        </a:rPr>
                        <a:t>Hoàng</a:t>
                      </a:r>
                      <a:r>
                        <a:rPr lang="en-GB" sz="2400" baseline="0" dirty="0" smtClean="0">
                          <a:effectLst/>
                          <a:latin typeface="Times New Roman" panose="02020603050405020304" pitchFamily="18" charset="0"/>
                          <a:ea typeface="Tahoma" panose="020B0604030504040204" pitchFamily="34" charset="0"/>
                          <a:cs typeface="Times New Roman" panose="02020603050405020304" pitchFamily="18" charset="0"/>
                        </a:rPr>
                        <a:t> Long</a:t>
                      </a:r>
                      <a:endParaRPr lang="en-GB" sz="240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91412" marR="91412" marT="0" marB="0" anchor="ctr"/>
                </a:tc>
                <a:extLst>
                  <a:ext uri="{0D108BD9-81ED-4DB2-BD59-A6C34878D82A}">
                    <a16:rowId xmlns:a16="http://schemas.microsoft.com/office/drawing/2014/main" val="2348160034"/>
                  </a:ext>
                </a:extLst>
              </a:tr>
              <a:tr h="474228">
                <a:tc>
                  <a:txBody>
                    <a:bodyPr/>
                    <a:lstStyle/>
                    <a:p>
                      <a:pPr algn="ctr">
                        <a:lnSpc>
                          <a:spcPct val="115000"/>
                        </a:lnSpc>
                        <a:spcAft>
                          <a:spcPts val="1000"/>
                        </a:spcAft>
                      </a:pPr>
                      <a:r>
                        <a:rPr lang="en-GB" sz="2400" b="0" dirty="0" smtClean="0">
                          <a:effectLst/>
                          <a:latin typeface="Times New Roman" panose="02020603050405020304" pitchFamily="18" charset="0"/>
                          <a:ea typeface="Tahoma" panose="020B0604030504040204" pitchFamily="34" charset="0"/>
                          <a:cs typeface="Times New Roman" panose="02020603050405020304" pitchFamily="18" charset="0"/>
                        </a:rPr>
                        <a:t>4501104250</a:t>
                      </a:r>
                      <a:endParaRPr lang="en-GB" sz="2400" b="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91412" marR="91412" marT="0" marB="0" anchor="ctr"/>
                </a:tc>
                <a:tc>
                  <a:txBody>
                    <a:bodyPr/>
                    <a:lstStyle/>
                    <a:p>
                      <a:pPr algn="ctr">
                        <a:lnSpc>
                          <a:spcPct val="115000"/>
                        </a:lnSpc>
                        <a:spcAft>
                          <a:spcPts val="1000"/>
                        </a:spcAft>
                      </a:pPr>
                      <a:r>
                        <a:rPr lang="en-GB" sz="2400" dirty="0" smtClean="0">
                          <a:effectLst/>
                          <a:latin typeface="Times New Roman" panose="02020603050405020304" pitchFamily="18" charset="0"/>
                          <a:ea typeface="Tahoma" panose="020B0604030504040204" pitchFamily="34" charset="0"/>
                          <a:cs typeface="Times New Roman" panose="02020603050405020304" pitchFamily="18" charset="0"/>
                        </a:rPr>
                        <a:t>Cao </a:t>
                      </a:r>
                      <a:r>
                        <a:rPr lang="en-GB" sz="2400" dirty="0" err="1" smtClean="0">
                          <a:effectLst/>
                          <a:latin typeface="Times New Roman" panose="02020603050405020304" pitchFamily="18" charset="0"/>
                          <a:ea typeface="Tahoma" panose="020B0604030504040204" pitchFamily="34" charset="0"/>
                          <a:cs typeface="Times New Roman" panose="02020603050405020304" pitchFamily="18" charset="0"/>
                        </a:rPr>
                        <a:t>Thị</a:t>
                      </a:r>
                      <a:r>
                        <a:rPr lang="en-GB" sz="2400" baseline="0" dirty="0" smtClean="0">
                          <a:effectLst/>
                          <a:latin typeface="Times New Roman" panose="02020603050405020304" pitchFamily="18" charset="0"/>
                          <a:ea typeface="Tahoma" panose="020B0604030504040204" pitchFamily="34" charset="0"/>
                          <a:cs typeface="Times New Roman" panose="02020603050405020304" pitchFamily="18" charset="0"/>
                        </a:rPr>
                        <a:t> </a:t>
                      </a:r>
                      <a:r>
                        <a:rPr lang="en-GB" sz="2400" baseline="0" dirty="0" err="1" smtClean="0">
                          <a:effectLst/>
                          <a:latin typeface="Times New Roman" panose="02020603050405020304" pitchFamily="18" charset="0"/>
                          <a:ea typeface="Tahoma" panose="020B0604030504040204" pitchFamily="34" charset="0"/>
                          <a:cs typeface="Times New Roman" panose="02020603050405020304" pitchFamily="18" charset="0"/>
                        </a:rPr>
                        <a:t>Thanh</a:t>
                      </a:r>
                      <a:r>
                        <a:rPr lang="en-GB" sz="2400" baseline="0" dirty="0" smtClean="0">
                          <a:effectLst/>
                          <a:latin typeface="Times New Roman" panose="02020603050405020304" pitchFamily="18" charset="0"/>
                          <a:ea typeface="Tahoma" panose="020B0604030504040204" pitchFamily="34" charset="0"/>
                          <a:cs typeface="Times New Roman" panose="02020603050405020304" pitchFamily="18" charset="0"/>
                        </a:rPr>
                        <a:t> </a:t>
                      </a:r>
                      <a:r>
                        <a:rPr lang="en-GB" sz="2400" baseline="0" dirty="0" err="1" smtClean="0">
                          <a:effectLst/>
                          <a:latin typeface="Times New Roman" panose="02020603050405020304" pitchFamily="18" charset="0"/>
                          <a:ea typeface="Tahoma" panose="020B0604030504040204" pitchFamily="34" charset="0"/>
                          <a:cs typeface="Times New Roman" panose="02020603050405020304" pitchFamily="18" charset="0"/>
                        </a:rPr>
                        <a:t>Trâm</a:t>
                      </a:r>
                      <a:endParaRPr lang="en-GB" sz="240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91412" marR="91412" marT="0" marB="0" anchor="ctr"/>
                </a:tc>
                <a:extLst>
                  <a:ext uri="{0D108BD9-81ED-4DB2-BD59-A6C34878D82A}">
                    <a16:rowId xmlns:a16="http://schemas.microsoft.com/office/drawing/2014/main" val="776325167"/>
                  </a:ext>
                </a:extLst>
              </a:tr>
              <a:tr h="474228">
                <a:tc>
                  <a:txBody>
                    <a:bodyPr/>
                    <a:lstStyle/>
                    <a:p>
                      <a:pPr algn="ctr">
                        <a:lnSpc>
                          <a:spcPct val="115000"/>
                        </a:lnSpc>
                        <a:spcAft>
                          <a:spcPts val="1000"/>
                        </a:spcAft>
                      </a:pPr>
                      <a:r>
                        <a:rPr lang="en-GB" sz="2400" b="0" dirty="0">
                          <a:effectLst/>
                          <a:latin typeface="Times New Roman" panose="02020603050405020304" pitchFamily="18" charset="0"/>
                          <a:ea typeface="Tahoma" panose="020B0604030504040204" pitchFamily="34" charset="0"/>
                          <a:cs typeface="Times New Roman" panose="02020603050405020304" pitchFamily="18" charset="0"/>
                        </a:rPr>
                        <a:t>4501104095</a:t>
                      </a:r>
                    </a:p>
                  </a:txBody>
                  <a:tcPr marL="91412" marR="91412" marT="0" marB="0" anchor="ctr"/>
                </a:tc>
                <a:tc>
                  <a:txBody>
                    <a:bodyPr/>
                    <a:lstStyle/>
                    <a:p>
                      <a:pPr algn="ctr">
                        <a:lnSpc>
                          <a:spcPct val="115000"/>
                        </a:lnSpc>
                        <a:spcAft>
                          <a:spcPts val="1000"/>
                        </a:spcAft>
                      </a:pPr>
                      <a:r>
                        <a:rPr lang="en-GB" sz="2400" dirty="0">
                          <a:effectLst/>
                          <a:latin typeface="Times New Roman" panose="02020603050405020304" pitchFamily="18" charset="0"/>
                          <a:ea typeface="Tahoma" panose="020B0604030504040204" pitchFamily="34" charset="0"/>
                          <a:cs typeface="Times New Roman" panose="02020603050405020304" pitchFamily="18" charset="0"/>
                        </a:rPr>
                        <a:t>Trần</a:t>
                      </a:r>
                      <a:r>
                        <a:rPr lang="en-GB" sz="2400" baseline="0" dirty="0">
                          <a:effectLst/>
                          <a:latin typeface="Times New Roman" panose="02020603050405020304" pitchFamily="18" charset="0"/>
                          <a:ea typeface="Tahoma" panose="020B0604030504040204" pitchFamily="34" charset="0"/>
                          <a:cs typeface="Times New Roman" panose="02020603050405020304" pitchFamily="18" charset="0"/>
                        </a:rPr>
                        <a:t> Đức Huy</a:t>
                      </a:r>
                      <a:endParaRPr lang="en-GB" sz="240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91412" marR="91412" marT="0" marB="0" anchor="ctr"/>
                </a:tc>
                <a:extLst>
                  <a:ext uri="{0D108BD9-81ED-4DB2-BD59-A6C34878D82A}">
                    <a16:rowId xmlns:a16="http://schemas.microsoft.com/office/drawing/2014/main" val="2756914863"/>
                  </a:ext>
                </a:extLst>
              </a:tr>
            </a:tbl>
          </a:graphicData>
        </a:graphic>
      </p:graphicFrame>
      <p:sp>
        <p:nvSpPr>
          <p:cNvPr id="10" name="TextBox 9"/>
          <p:cNvSpPr txBox="1"/>
          <p:nvPr/>
        </p:nvSpPr>
        <p:spPr>
          <a:xfrm>
            <a:off x="3309667" y="1087111"/>
            <a:ext cx="6208776" cy="502573"/>
          </a:xfrm>
          <a:prstGeom prst="rect">
            <a:avLst/>
          </a:prstGeom>
          <a:noFill/>
        </p:spPr>
        <p:txBody>
          <a:bodyPr wrap="square" rtlCol="0">
            <a:spAutoFit/>
          </a:bodyPr>
          <a:lstStyle/>
          <a:p>
            <a:pPr algn="ctr"/>
            <a:r>
              <a:rPr lang="vi-VN" sz="2666" b="1" dirty="0">
                <a:solidFill>
                  <a:srgbClr val="0070C0"/>
                </a:solidFill>
                <a:latin typeface="Times New Roman" panose="02020603050405020304" pitchFamily="18" charset="0"/>
                <a:cs typeface="Times New Roman" panose="02020603050405020304" pitchFamily="18" charset="0"/>
              </a:rPr>
              <a:t>ĐỒ ÁN CUỐI KÌ</a:t>
            </a:r>
          </a:p>
        </p:txBody>
      </p:sp>
    </p:spTree>
    <p:extLst>
      <p:ext uri="{BB962C8B-B14F-4D97-AF65-F5344CB8AC3E}">
        <p14:creationId xmlns:p14="http://schemas.microsoft.com/office/powerpoint/2010/main" val="10527176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Cài</a:t>
            </a:r>
            <a:r>
              <a:rPr lang="en-US" dirty="0" smtClean="0">
                <a:solidFill>
                  <a:srgbClr val="FF0000"/>
                </a:solidFill>
              </a:rPr>
              <a:t> </a:t>
            </a:r>
            <a:r>
              <a:rPr lang="en-US" dirty="0" err="1" smtClean="0">
                <a:solidFill>
                  <a:srgbClr val="FF0000"/>
                </a:solidFill>
              </a:rPr>
              <a:t>đặt</a:t>
            </a:r>
            <a:r>
              <a:rPr lang="en-US" dirty="0" smtClean="0">
                <a:solidFill>
                  <a:srgbClr val="FF0000"/>
                </a:solidFill>
              </a:rPr>
              <a:t> </a:t>
            </a:r>
            <a:r>
              <a:rPr lang="en-US" dirty="0" err="1" smtClean="0">
                <a:solidFill>
                  <a:srgbClr val="FF0000"/>
                </a:solidFill>
              </a:rPr>
              <a:t>ví</a:t>
            </a:r>
            <a:r>
              <a:rPr lang="en-US" dirty="0" smtClean="0">
                <a:solidFill>
                  <a:srgbClr val="FF0000"/>
                </a:solidFill>
              </a:rPr>
              <a:t> </a:t>
            </a:r>
            <a:r>
              <a:rPr lang="en-US" dirty="0" err="1" smtClean="0">
                <a:solidFill>
                  <a:srgbClr val="FF0000"/>
                </a:solidFill>
              </a:rPr>
              <a:t>trên</a:t>
            </a:r>
            <a:r>
              <a:rPr lang="en-US" dirty="0" smtClean="0">
                <a:solidFill>
                  <a:srgbClr val="FF0000"/>
                </a:solidFill>
              </a:rPr>
              <a:t> </a:t>
            </a:r>
            <a:r>
              <a:rPr lang="en-US" dirty="0" err="1" smtClean="0">
                <a:solidFill>
                  <a:srgbClr val="FF0000"/>
                </a:solidFill>
              </a:rPr>
              <a:t>máy</a:t>
            </a:r>
            <a:r>
              <a:rPr lang="en-US" dirty="0" smtClean="0">
                <a:solidFill>
                  <a:srgbClr val="FF0000"/>
                </a:solidFill>
              </a:rPr>
              <a:t> </a:t>
            </a:r>
            <a:r>
              <a:rPr lang="en-US" dirty="0" err="1" smtClean="0">
                <a:solidFill>
                  <a:srgbClr val="FF0000"/>
                </a:solidFill>
              </a:rPr>
              <a:t>tính</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vi-VN" dirty="0">
                <a:latin typeface="+mj-lt"/>
              </a:rPr>
              <a:t>Bước 1: Cài Add-on</a:t>
            </a:r>
            <a:endParaRPr lang="en-US" dirty="0">
              <a:latin typeface="+mj-lt"/>
            </a:endParaRPr>
          </a:p>
          <a:p>
            <a:pPr lvl="1"/>
            <a:r>
              <a:rPr lang="vi-VN" dirty="0" smtClean="0">
                <a:latin typeface="+mj-lt"/>
              </a:rPr>
              <a:t>Truy </a:t>
            </a:r>
            <a:r>
              <a:rPr lang="vi-VN" dirty="0">
                <a:latin typeface="+mj-lt"/>
              </a:rPr>
              <a:t>cập vào </a:t>
            </a:r>
            <a:r>
              <a:rPr lang="vi-VN" u="sng" dirty="0">
                <a:latin typeface="+mj-lt"/>
                <a:hlinkClick r:id="rId2" action="ppaction://hlinkfile"/>
              </a:rPr>
              <a:t>metamask.io</a:t>
            </a:r>
            <a:r>
              <a:rPr lang="vi-VN" dirty="0">
                <a:latin typeface="+mj-lt"/>
              </a:rPr>
              <a:t>.</a:t>
            </a:r>
            <a:endParaRPr lang="en-US" dirty="0">
              <a:latin typeface="+mj-lt"/>
            </a:endParaRPr>
          </a:p>
          <a:p>
            <a:pPr lvl="1"/>
            <a:r>
              <a:rPr lang="vi-VN" dirty="0" smtClean="0">
                <a:latin typeface="+mj-lt"/>
              </a:rPr>
              <a:t>Chọn </a:t>
            </a:r>
            <a:r>
              <a:rPr lang="vi-VN" dirty="0">
                <a:latin typeface="+mj-lt"/>
              </a:rPr>
              <a:t>Get chrome extension </a:t>
            </a:r>
            <a:r>
              <a:rPr lang="vi-VN" dirty="0">
                <a:latin typeface="+mj-lt"/>
                <a:sym typeface="Wingdings" panose="05000000000000000000" pitchFamily="2" charset="2"/>
              </a:rPr>
              <a:t></a:t>
            </a:r>
            <a:r>
              <a:rPr lang="vi-VN" dirty="0">
                <a:latin typeface="+mj-lt"/>
              </a:rPr>
              <a:t> Thêm vào chrome </a:t>
            </a:r>
            <a:r>
              <a:rPr lang="vi-VN" dirty="0">
                <a:latin typeface="+mj-lt"/>
                <a:sym typeface="Wingdings" panose="05000000000000000000" pitchFamily="2" charset="2"/>
              </a:rPr>
              <a:t></a:t>
            </a:r>
            <a:r>
              <a:rPr lang="vi-VN" dirty="0">
                <a:latin typeface="+mj-lt"/>
              </a:rPr>
              <a:t> Thêm tiện ích </a:t>
            </a:r>
            <a:r>
              <a:rPr lang="vi-VN" dirty="0">
                <a:latin typeface="+mj-lt"/>
                <a:sym typeface="Wingdings" panose="05000000000000000000" pitchFamily="2" charset="2"/>
              </a:rPr>
              <a:t></a:t>
            </a:r>
            <a:r>
              <a:rPr lang="vi-VN" dirty="0">
                <a:latin typeface="+mj-lt"/>
              </a:rPr>
              <a:t> Done</a:t>
            </a:r>
            <a:endParaRPr lang="en-US" dirty="0">
              <a:latin typeface="+mj-lt"/>
            </a:endParaRPr>
          </a:p>
          <a:p>
            <a:pPr lvl="1"/>
            <a:r>
              <a:rPr lang="vi-VN" dirty="0" smtClean="0">
                <a:latin typeface="+mj-lt"/>
              </a:rPr>
              <a:t>Sau </a:t>
            </a:r>
            <a:r>
              <a:rPr lang="vi-VN" dirty="0">
                <a:latin typeface="+mj-lt"/>
              </a:rPr>
              <a:t>đó, ví sẽ hiển thị màn hình bắt đầu như hình bên dưới, chọn Get Started.</a:t>
            </a:r>
            <a:endParaRPr lang="en-US" dirty="0">
              <a:latin typeface="+mj-lt"/>
            </a:endParaRPr>
          </a:p>
          <a:p>
            <a:endParaRPr lang="en-US" sz="2400" dirty="0">
              <a:latin typeface="+mj-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7001" y="3780553"/>
            <a:ext cx="4937998" cy="2531347"/>
          </a:xfrm>
          <a:prstGeom prst="rect">
            <a:avLst/>
          </a:prstGeom>
        </p:spPr>
      </p:pic>
    </p:spTree>
    <p:extLst>
      <p:ext uri="{BB962C8B-B14F-4D97-AF65-F5344CB8AC3E}">
        <p14:creationId xmlns:p14="http://schemas.microsoft.com/office/powerpoint/2010/main" val="19349223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nodeType="afterEffect">
                                  <p:stCondLst>
                                    <p:cond delay="50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750704" y="788132"/>
            <a:ext cx="10515600" cy="4351338"/>
          </a:xfrm>
        </p:spPr>
        <p:txBody>
          <a:bodyPr/>
          <a:lstStyle/>
          <a:p>
            <a:r>
              <a:rPr lang="en-US" dirty="0" err="1" smtClean="0"/>
              <a:t>Bước</a:t>
            </a:r>
            <a:r>
              <a:rPr lang="en-US" dirty="0" smtClean="0"/>
              <a:t> 2: </a:t>
            </a:r>
            <a:r>
              <a:rPr lang="en-US" dirty="0" err="1" smtClean="0"/>
              <a:t>Tạo</a:t>
            </a:r>
            <a:r>
              <a:rPr lang="en-US" dirty="0" smtClean="0"/>
              <a:t> </a:t>
            </a:r>
            <a:r>
              <a:rPr lang="en-US" dirty="0" err="1" smtClean="0"/>
              <a:t>ví</a:t>
            </a:r>
            <a:r>
              <a:rPr lang="en-US" dirty="0" smtClean="0"/>
              <a:t> </a:t>
            </a:r>
            <a:r>
              <a:rPr lang="en-US" dirty="0" err="1" smtClean="0"/>
              <a:t>Metamask</a:t>
            </a:r>
            <a:endParaRPr lang="en-US" dirty="0" smtClean="0"/>
          </a:p>
          <a:p>
            <a:endParaRPr lang="en-US" dirty="0" smtClean="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704" y="1527024"/>
            <a:ext cx="10058400" cy="4967310"/>
          </a:xfrm>
          <a:prstGeom prst="rect">
            <a:avLst/>
          </a:prstGeom>
        </p:spPr>
      </p:pic>
    </p:spTree>
    <p:extLst>
      <p:ext uri="{BB962C8B-B14F-4D97-AF65-F5344CB8AC3E}">
        <p14:creationId xmlns:p14="http://schemas.microsoft.com/office/powerpoint/2010/main" val="18178481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343772"/>
            <a:ext cx="5979381" cy="352971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0278" y="1343772"/>
            <a:ext cx="5985462" cy="3529712"/>
          </a:xfrm>
          <a:prstGeom prst="rect">
            <a:avLst/>
          </a:prstGeom>
        </p:spPr>
      </p:pic>
      <p:sp>
        <p:nvSpPr>
          <p:cNvPr id="6" name="TextBox 5"/>
          <p:cNvSpPr txBox="1"/>
          <p:nvPr/>
        </p:nvSpPr>
        <p:spPr>
          <a:xfrm>
            <a:off x="659958" y="5080883"/>
            <a:ext cx="9008828" cy="923330"/>
          </a:xfrm>
          <a:prstGeom prst="rect">
            <a:avLst/>
          </a:prstGeom>
          <a:noFill/>
        </p:spPr>
        <p:txBody>
          <a:bodyPr wrap="square" rtlCol="0">
            <a:spAutoFit/>
          </a:bodyPr>
          <a:lstStyle/>
          <a:p>
            <a:r>
              <a:rPr lang="vi-VN" dirty="0"/>
              <a:t>Sau đó, Metamask sẽ hiện một video hướng dẫn sử dụng Phrase và cách bảo mật ví. Xem xong thì click Next.</a:t>
            </a:r>
            <a:endParaRPr lang="en-US" dirty="0"/>
          </a:p>
          <a:p>
            <a:endParaRPr lang="en-US" dirty="0"/>
          </a:p>
        </p:txBody>
      </p:sp>
    </p:spTree>
    <p:extLst>
      <p:ext uri="{BB962C8B-B14F-4D97-AF65-F5344CB8AC3E}">
        <p14:creationId xmlns:p14="http://schemas.microsoft.com/office/powerpoint/2010/main" val="32697599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6" presetClass="entr" presetSubtype="21" fill="hold" nodeType="afterEffect">
                                  <p:stCondLst>
                                    <p:cond delay="50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barn(inVertical)">
                                      <p:cBhvr>
                                        <p:cTn id="16"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0193" y="539526"/>
            <a:ext cx="5794250" cy="3250433"/>
          </a:xfrm>
          <a:prstGeom prst="rect">
            <a:avLst/>
          </a:prstGeom>
        </p:spPr>
      </p:pic>
      <p:sp>
        <p:nvSpPr>
          <p:cNvPr id="3" name="TextBox 2"/>
          <p:cNvSpPr txBox="1"/>
          <p:nvPr/>
        </p:nvSpPr>
        <p:spPr>
          <a:xfrm>
            <a:off x="2036858" y="4206241"/>
            <a:ext cx="8340919" cy="2031325"/>
          </a:xfrm>
          <a:prstGeom prst="rect">
            <a:avLst/>
          </a:prstGeom>
          <a:noFill/>
        </p:spPr>
        <p:txBody>
          <a:bodyPr wrap="square" rtlCol="0">
            <a:spAutoFit/>
          </a:bodyPr>
          <a:lstStyle/>
          <a:p>
            <a:r>
              <a:rPr lang="vi-VN" dirty="0">
                <a:latin typeface="+mj-lt"/>
              </a:rPr>
              <a:t>Metamask sẽ đưa 12 từ khóa gọi là Secret Backup Phrase.</a:t>
            </a:r>
            <a:endParaRPr lang="en-US" dirty="0">
              <a:latin typeface="+mj-lt"/>
            </a:endParaRPr>
          </a:p>
          <a:p>
            <a:r>
              <a:rPr lang="vi-VN" dirty="0">
                <a:latin typeface="+mj-lt"/>
              </a:rPr>
              <a:t>Lưu ý:</a:t>
            </a:r>
            <a:endParaRPr lang="en-US" dirty="0">
              <a:latin typeface="+mj-lt"/>
            </a:endParaRPr>
          </a:p>
          <a:p>
            <a:pPr lvl="0"/>
            <a:r>
              <a:rPr lang="vi-VN" dirty="0" smtClean="0">
                <a:solidFill>
                  <a:srgbClr val="FF0000"/>
                </a:solidFill>
                <a:latin typeface="+mj-lt"/>
              </a:rPr>
              <a:t>Secret </a:t>
            </a:r>
            <a:r>
              <a:rPr lang="vi-VN" dirty="0">
                <a:solidFill>
                  <a:srgbClr val="FF0000"/>
                </a:solidFill>
                <a:latin typeface="+mj-lt"/>
              </a:rPr>
              <a:t>Backup Phrase này rất quan trọng, trong trường hợp bị logout và quên mật khẩu, có thể dùng nó để khôi phục ví, nhưng nếu làm mất Secret Backup Phrase thì đồng nghĩa với việc sẽ mất ví và toàn bộ tài sản nằm trong ví.</a:t>
            </a:r>
            <a:endParaRPr lang="en-US" dirty="0">
              <a:solidFill>
                <a:srgbClr val="FF0000"/>
              </a:solidFill>
              <a:latin typeface="+mj-lt"/>
            </a:endParaRPr>
          </a:p>
          <a:p>
            <a:r>
              <a:rPr lang="vi-VN" dirty="0">
                <a:latin typeface="+mj-lt"/>
              </a:rPr>
              <a:t>Sau khi đã chắc chắn lưu lại 12 từ này thì click Next.</a:t>
            </a:r>
            <a:endParaRPr lang="en-US" dirty="0">
              <a:latin typeface="+mj-lt"/>
            </a:endParaRPr>
          </a:p>
          <a:p>
            <a:endParaRPr lang="en-US" dirty="0"/>
          </a:p>
        </p:txBody>
      </p:sp>
    </p:spTree>
    <p:extLst>
      <p:ext uri="{BB962C8B-B14F-4D97-AF65-F5344CB8AC3E}">
        <p14:creationId xmlns:p14="http://schemas.microsoft.com/office/powerpoint/2010/main" val="92492480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6" presetClass="entr" presetSubtype="21"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5235" y="0"/>
            <a:ext cx="5798407" cy="2714236"/>
          </a:xfrm>
          <a:prstGeom prst="rect">
            <a:avLst/>
          </a:prstGeom>
        </p:spPr>
      </p:pic>
      <p:sp>
        <p:nvSpPr>
          <p:cNvPr id="3" name="Down Arrow 2"/>
          <p:cNvSpPr/>
          <p:nvPr/>
        </p:nvSpPr>
        <p:spPr>
          <a:xfrm>
            <a:off x="5782122" y="2707756"/>
            <a:ext cx="484632" cy="97840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9392" y="3603410"/>
            <a:ext cx="5794250" cy="3254590"/>
          </a:xfrm>
          <a:prstGeom prst="rect">
            <a:avLst/>
          </a:prstGeom>
        </p:spPr>
      </p:pic>
    </p:spTree>
    <p:extLst>
      <p:ext uri="{BB962C8B-B14F-4D97-AF65-F5344CB8AC3E}">
        <p14:creationId xmlns:p14="http://schemas.microsoft.com/office/powerpoint/2010/main" val="200350618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0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10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9230" y="395654"/>
            <a:ext cx="4677507" cy="400110"/>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Dưới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Metamask</a:t>
            </a:r>
            <a:endParaRPr lang="en-US"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953" y="1797548"/>
            <a:ext cx="5790094" cy="3425083"/>
          </a:xfrm>
          <a:prstGeom prst="rect">
            <a:avLst/>
          </a:prstGeom>
        </p:spPr>
      </p:pic>
    </p:spTree>
    <p:extLst>
      <p:ext uri="{BB962C8B-B14F-4D97-AF65-F5344CB8AC3E}">
        <p14:creationId xmlns:p14="http://schemas.microsoft.com/office/powerpoint/2010/main" val="3507895685"/>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125"/>
            <a:ext cx="10515600" cy="4351338"/>
          </a:xfrm>
        </p:spPr>
        <p:txBody>
          <a:bodyPr/>
          <a:lstStyle/>
          <a:p>
            <a:r>
              <a:rPr lang="en-US" dirty="0" err="1" smtClean="0"/>
              <a:t>Bước</a:t>
            </a:r>
            <a:r>
              <a:rPr lang="en-US" dirty="0" smtClean="0"/>
              <a:t> 3: </a:t>
            </a:r>
            <a:r>
              <a:rPr lang="en-US" dirty="0" err="1" smtClean="0"/>
              <a:t>đăng</a:t>
            </a:r>
            <a:r>
              <a:rPr lang="en-US" dirty="0" smtClean="0"/>
              <a:t> </a:t>
            </a:r>
            <a:r>
              <a:rPr lang="en-US" dirty="0" err="1" smtClean="0"/>
              <a:t>nhập</a:t>
            </a:r>
            <a:r>
              <a:rPr lang="en-US" dirty="0" smtClean="0"/>
              <a:t> </a:t>
            </a:r>
            <a:r>
              <a:rPr lang="en-US" dirty="0" err="1" smtClean="0"/>
              <a:t>vào</a:t>
            </a:r>
            <a:r>
              <a:rPr lang="en-US" dirty="0" smtClean="0"/>
              <a:t> </a:t>
            </a:r>
            <a:r>
              <a:rPr lang="en-US" dirty="0" err="1" smtClean="0"/>
              <a:t>Metamask</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337" y="1027906"/>
            <a:ext cx="5353325" cy="5639090"/>
          </a:xfrm>
          <a:prstGeom prst="rect">
            <a:avLst/>
          </a:prstGeom>
        </p:spPr>
      </p:pic>
    </p:spTree>
    <p:extLst>
      <p:ext uri="{BB962C8B-B14F-4D97-AF65-F5344CB8AC3E}">
        <p14:creationId xmlns:p14="http://schemas.microsoft.com/office/powerpoint/2010/main" val="2564583638"/>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latin typeface="Times New Roman" panose="02020603050405020304" pitchFamily="18" charset="0"/>
                <a:cs typeface="Times New Roman" panose="02020603050405020304" pitchFamily="18" charset="0"/>
              </a:rPr>
              <a:t>Cài</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đặt</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và</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tạo</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ví</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trên</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điên</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thoại</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smtClean="0">
                <a:latin typeface="Times New Roman" panose="02020603050405020304" pitchFamily="18" charset="0"/>
                <a:cs typeface="Times New Roman" panose="02020603050405020304" pitchFamily="18" charset="0"/>
              </a:rPr>
              <a:t>Bước</a:t>
            </a:r>
            <a:r>
              <a:rPr lang="en-US" dirty="0" smtClean="0">
                <a:latin typeface="Times New Roman" panose="02020603050405020304" pitchFamily="18" charset="0"/>
                <a:cs typeface="Times New Roman" panose="02020603050405020304" pitchFamily="18" charset="0"/>
              </a:rPr>
              <a:t> 1: </a:t>
            </a:r>
            <a:r>
              <a:rPr lang="en-US" dirty="0" err="1" smtClean="0">
                <a:latin typeface="Times New Roman" panose="02020603050405020304" pitchFamily="18" charset="0"/>
                <a:cs typeface="Times New Roman" panose="02020603050405020304" pitchFamily="18" charset="0"/>
              </a:rPr>
              <a:t>Tải</a:t>
            </a:r>
            <a:r>
              <a:rPr lang="en-US" dirty="0" smtClean="0">
                <a:latin typeface="Times New Roman" panose="02020603050405020304" pitchFamily="18" charset="0"/>
                <a:cs typeface="Times New Roman" panose="02020603050405020304" pitchFamily="18" charset="0"/>
              </a:rPr>
              <a:t> app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máy</a:t>
            </a:r>
            <a:endParaRPr lang="en-US" dirty="0" smtClean="0">
              <a:latin typeface="Times New Roman" panose="02020603050405020304" pitchFamily="18" charset="0"/>
              <a:cs typeface="Times New Roman" panose="02020603050405020304" pitchFamily="18" charset="0"/>
            </a:endParaRPr>
          </a:p>
          <a:p>
            <a:pPr lvl="1"/>
            <a:r>
              <a:rPr lang="vi-VN" dirty="0">
                <a:latin typeface="Times New Roman" panose="02020603050405020304" pitchFamily="18" charset="0"/>
                <a:cs typeface="Times New Roman" panose="02020603050405020304" pitchFamily="18" charset="0"/>
              </a:rPr>
              <a:t>iOS: </a:t>
            </a:r>
            <a:r>
              <a:rPr lang="vi-VN" u="sng" dirty="0">
                <a:latin typeface="Times New Roman" panose="02020603050405020304" pitchFamily="18" charset="0"/>
                <a:cs typeface="Times New Roman" panose="02020603050405020304" pitchFamily="18" charset="0"/>
                <a:hlinkClick r:id="rId2" action="ppaction://hlinkfile"/>
              </a:rPr>
              <a:t>metamask.app.link/skAH3BaF99</a:t>
            </a:r>
            <a:endParaRPr lang="en-US" sz="1600" dirty="0">
              <a:latin typeface="Times New Roman" panose="02020603050405020304" pitchFamily="18" charset="0"/>
              <a:cs typeface="Times New Roman" panose="02020603050405020304" pitchFamily="18" charset="0"/>
            </a:endParaRPr>
          </a:p>
          <a:p>
            <a:pPr lvl="1"/>
            <a:r>
              <a:rPr lang="vi-VN" dirty="0">
                <a:latin typeface="Times New Roman" panose="02020603050405020304" pitchFamily="18" charset="0"/>
                <a:cs typeface="Times New Roman" panose="02020603050405020304" pitchFamily="18" charset="0"/>
              </a:rPr>
              <a:t>Android: </a:t>
            </a:r>
            <a:r>
              <a:rPr lang="vi-VN" u="sng" dirty="0">
                <a:latin typeface="Times New Roman" panose="02020603050405020304" pitchFamily="18" charset="0"/>
                <a:cs typeface="Times New Roman" panose="02020603050405020304" pitchFamily="18" charset="0"/>
                <a:hlinkClick r:id="rId3" action="ppaction://hlinkfile"/>
              </a:rPr>
              <a:t>metamask.app.link/bxwkE8oF99</a:t>
            </a:r>
            <a:endParaRPr lang="en-US" sz="1600"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5326" y="1343682"/>
            <a:ext cx="4534133" cy="5315223"/>
          </a:xfrm>
          <a:prstGeom prst="rect">
            <a:avLst/>
          </a:prstGeom>
        </p:spPr>
      </p:pic>
    </p:spTree>
    <p:extLst>
      <p:ext uri="{BB962C8B-B14F-4D97-AF65-F5344CB8AC3E}">
        <p14:creationId xmlns:p14="http://schemas.microsoft.com/office/powerpoint/2010/main" val="461285059"/>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6316" y="804587"/>
            <a:ext cx="10515600" cy="4351338"/>
          </a:xfrm>
        </p:spPr>
        <p:txBody>
          <a:bodyPr/>
          <a:lstStyle/>
          <a:p>
            <a:r>
              <a:rPr lang="en-US" dirty="0" err="1" smtClean="0"/>
              <a:t>Bước</a:t>
            </a:r>
            <a:r>
              <a:rPr lang="en-US" dirty="0" smtClean="0"/>
              <a:t> 2: </a:t>
            </a:r>
            <a:r>
              <a:rPr lang="en-US" dirty="0" err="1" smtClean="0"/>
              <a:t>khôi</a:t>
            </a:r>
            <a:r>
              <a:rPr lang="en-US" dirty="0" smtClean="0"/>
              <a:t> </a:t>
            </a:r>
            <a:r>
              <a:rPr lang="en-US" dirty="0" err="1" smtClean="0"/>
              <a:t>phục</a:t>
            </a:r>
            <a:r>
              <a:rPr lang="en-US" dirty="0" smtClean="0"/>
              <a:t> </a:t>
            </a:r>
            <a:r>
              <a:rPr lang="en-US" dirty="0" err="1" smtClean="0"/>
              <a:t>hoặc</a:t>
            </a:r>
            <a:r>
              <a:rPr lang="en-US" dirty="0" smtClean="0"/>
              <a:t> </a:t>
            </a:r>
            <a:r>
              <a:rPr lang="en-US" dirty="0" err="1" smtClean="0"/>
              <a:t>tạo</a:t>
            </a:r>
            <a:r>
              <a:rPr lang="en-US" dirty="0" smtClean="0"/>
              <a:t> </a:t>
            </a:r>
            <a:r>
              <a:rPr lang="en-US" dirty="0" err="1" smtClean="0"/>
              <a:t>ví</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316" y="1288164"/>
            <a:ext cx="4997707" cy="5372376"/>
          </a:xfrm>
          <a:prstGeom prst="rect">
            <a:avLst/>
          </a:prstGeom>
        </p:spPr>
      </p:pic>
      <p:sp>
        <p:nvSpPr>
          <p:cNvPr id="5" name="Right Arrow 4"/>
          <p:cNvSpPr/>
          <p:nvPr/>
        </p:nvSpPr>
        <p:spPr>
          <a:xfrm>
            <a:off x="5864469" y="3719207"/>
            <a:ext cx="1679330" cy="510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799" y="1288164"/>
            <a:ext cx="4724643" cy="5372376"/>
          </a:xfrm>
          <a:prstGeom prst="rect">
            <a:avLst/>
          </a:prstGeom>
        </p:spPr>
      </p:pic>
    </p:spTree>
    <p:extLst>
      <p:ext uri="{BB962C8B-B14F-4D97-AF65-F5344CB8AC3E}">
        <p14:creationId xmlns:p14="http://schemas.microsoft.com/office/powerpoint/2010/main" val="3919763513"/>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6654" y="313348"/>
            <a:ext cx="10515600" cy="4351338"/>
          </a:xfrm>
        </p:spPr>
        <p:txBody>
          <a:bodyPr/>
          <a:lstStyle/>
          <a:p>
            <a:r>
              <a:rPr lang="vi-VN" sz="2400" dirty="0">
                <a:latin typeface="+mj-lt"/>
              </a:rPr>
              <a:t>Tiếp tục làm theo hướng dẫn, ứng dụng sẽ đưa cho 12 từ tiếng anh là Seed Phrase để thực hiện sao lưu.</a:t>
            </a:r>
            <a:endParaRPr lang="en-US" sz="2400" dirty="0">
              <a:latin typeface="+mj-lt"/>
            </a:endParaRPr>
          </a:p>
          <a:p>
            <a:r>
              <a:rPr lang="vi-VN" sz="2400" dirty="0">
                <a:latin typeface="+mj-lt"/>
              </a:rPr>
              <a:t>Bằng cách nhấn vào ký hiệu như trong hình, sẽ lấy được 12 từ sao lưu.</a:t>
            </a:r>
            <a:endParaRPr lang="en-US" dirty="0">
              <a:latin typeface="+mj-lt"/>
            </a:endParaRP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3521" y="1485624"/>
            <a:ext cx="5181866" cy="5372376"/>
          </a:xfrm>
          <a:prstGeom prst="rect">
            <a:avLst/>
          </a:prstGeom>
        </p:spPr>
      </p:pic>
    </p:spTree>
    <p:extLst>
      <p:ext uri="{BB962C8B-B14F-4D97-AF65-F5344CB8AC3E}">
        <p14:creationId xmlns:p14="http://schemas.microsoft.com/office/powerpoint/2010/main" val="1424694829"/>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69531" y="393878"/>
            <a:ext cx="3335373" cy="2389565"/>
          </a:xfrm>
          <a:prstGeom prst="rect">
            <a:avLst/>
          </a:prstGeom>
        </p:spPr>
        <p:txBody>
          <a:bodyPr wrap="square">
            <a:spAutoFit/>
          </a:bodyPr>
          <a:lstStyle/>
          <a:p>
            <a:pPr algn="ctr"/>
            <a:r>
              <a:rPr lang="en-US" sz="5332" b="1" u="sng" dirty="0">
                <a:solidFill>
                  <a:srgbClr val="0070C0"/>
                </a:solidFill>
                <a:latin typeface="Times New Roman" panose="02020603050405020304" pitchFamily="18" charset="0"/>
                <a:cs typeface="Times New Roman" panose="02020603050405020304" pitchFamily="18" charset="0"/>
              </a:rPr>
              <a:t>Đề tài: </a:t>
            </a:r>
          </a:p>
          <a:p>
            <a:pPr algn="ctr"/>
            <a:r>
              <a:rPr lang="en-US" sz="4798" dirty="0">
                <a:solidFill>
                  <a:srgbClr val="C00000"/>
                </a:solidFill>
                <a:latin typeface="Times New Roman" panose="02020603050405020304" pitchFamily="18" charset="0"/>
                <a:cs typeface="Times New Roman" panose="02020603050405020304" pitchFamily="18" charset="0"/>
              </a:rPr>
              <a:t/>
            </a:r>
            <a:br>
              <a:rPr lang="en-US" sz="4798" dirty="0">
                <a:solidFill>
                  <a:srgbClr val="C00000"/>
                </a:solidFill>
                <a:latin typeface="Times New Roman" panose="02020603050405020304" pitchFamily="18" charset="0"/>
                <a:cs typeface="Times New Roman" panose="02020603050405020304" pitchFamily="18" charset="0"/>
              </a:rPr>
            </a:br>
            <a:endParaRPr lang="en-US" sz="4798" b="1" dirty="0">
              <a:solidFill>
                <a:srgbClr val="C00000"/>
              </a:solidFill>
            </a:endParaRPr>
          </a:p>
        </p:txBody>
      </p:sp>
      <p:sp>
        <p:nvSpPr>
          <p:cNvPr id="3" name="Rectangle 2"/>
          <p:cNvSpPr/>
          <p:nvPr/>
        </p:nvSpPr>
        <p:spPr>
          <a:xfrm>
            <a:off x="3556861" y="1460042"/>
            <a:ext cx="5160712" cy="1738899"/>
          </a:xfrm>
          <a:prstGeom prst="rect">
            <a:avLst/>
          </a:prstGeom>
          <a:noFill/>
        </p:spPr>
        <p:txBody>
          <a:bodyPr wrap="square" lIns="121882" tIns="60941" rIns="121882" bIns="60941">
            <a:spAutoFit/>
          </a:bodyPr>
          <a:lstStyle/>
          <a:p>
            <a:pPr algn="ctr">
              <a:lnSpc>
                <a:spcPct val="150000"/>
              </a:lnSpc>
            </a:pPr>
            <a:r>
              <a:rPr lang="vi-VN" sz="2000" b="1" dirty="0">
                <a:solidFill>
                  <a:srgbClr val="FF0000"/>
                </a:solidFill>
                <a:latin typeface="+mj-lt"/>
              </a:rPr>
              <a:t>VÍ METAMASK VÀ </a:t>
            </a:r>
            <a:r>
              <a:rPr lang="vi-VN" sz="2000" b="1" dirty="0" smtClean="0">
                <a:solidFill>
                  <a:srgbClr val="FF0000"/>
                </a:solidFill>
                <a:latin typeface="+mj-lt"/>
              </a:rPr>
              <a:t>TRUST </a:t>
            </a:r>
            <a:r>
              <a:rPr lang="vi-VN" sz="2000" b="1" dirty="0">
                <a:solidFill>
                  <a:srgbClr val="FF0000"/>
                </a:solidFill>
                <a:latin typeface="+mj-lt"/>
              </a:rPr>
              <a:t>WALLET</a:t>
            </a:r>
            <a:endParaRPr lang="en-US" sz="4000" b="1" dirty="0" smtClean="0">
              <a:solidFill>
                <a:srgbClr val="FF0000"/>
              </a:solidFill>
              <a:latin typeface="+mj-lt"/>
              <a:cs typeface="Times New Roman" panose="02020603050405020304" pitchFamily="18" charset="0"/>
            </a:endParaRPr>
          </a:p>
          <a:p>
            <a:pPr algn="ctr">
              <a:lnSpc>
                <a:spcPct val="150000"/>
              </a:lnSpc>
            </a:pPr>
            <a:r>
              <a:rPr lang="en-US" b="1" dirty="0" err="1">
                <a:solidFill>
                  <a:srgbClr val="FF0000"/>
                </a:solidFill>
                <a:latin typeface="Times New Roman" panose="02020603050405020304" pitchFamily="18" charset="0"/>
                <a:cs typeface="Times New Roman" panose="02020603050405020304" pitchFamily="18" charset="0"/>
              </a:rPr>
              <a:t>Phần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mềm</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kêu</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gọi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vốn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công</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cộng</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bằng</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hợp</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đồng</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thông</a:t>
            </a:r>
            <a:r>
              <a:rPr lang="en-US" b="1" dirty="0">
                <a:solidFill>
                  <a:srgbClr val="FF0000"/>
                </a:solidFill>
                <a:latin typeface="Times New Roman" panose="02020603050405020304" pitchFamily="18" charset="0"/>
                <a:cs typeface="Times New Roman" panose="02020603050405020304" pitchFamily="18" charset="0"/>
              </a:rPr>
              <a:t> minh</a:t>
            </a:r>
            <a:r>
              <a:rPr lang="en-US" sz="3200" b="1" dirty="0" smtClean="0">
                <a:solidFill>
                  <a:srgbClr val="FF0000"/>
                </a:solidFill>
                <a:latin typeface="Times New Roman" panose="02020603050405020304" pitchFamily="18" charset="0"/>
                <a:cs typeface="Times New Roman" panose="02020603050405020304" pitchFamily="18" charset="0"/>
              </a:rPr>
              <a:t> </a:t>
            </a:r>
            <a:endParaRPr lang="vi-VN" sz="3200" b="1"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83443"/>
            <a:ext cx="5326283" cy="354439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4078" y="3849607"/>
            <a:ext cx="5347922" cy="2673961"/>
          </a:xfrm>
          <a:prstGeom prst="rect">
            <a:avLst/>
          </a:prstGeom>
        </p:spPr>
      </p:pic>
    </p:spTree>
    <p:extLst>
      <p:ext uri="{BB962C8B-B14F-4D97-AF65-F5344CB8AC3E}">
        <p14:creationId xmlns:p14="http://schemas.microsoft.com/office/powerpoint/2010/main" val="2668397422"/>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solidFill>
                  <a:srgbClr val="FF0000"/>
                </a:solidFill>
              </a:rPr>
              <a:t>Cách nạp coin vào ví Metamask</a:t>
            </a:r>
            <a:endParaRPr lang="en-US"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5835" y="1901703"/>
            <a:ext cx="3920330" cy="4351338"/>
          </a:xfrm>
        </p:spPr>
      </p:pic>
    </p:spTree>
    <p:extLst>
      <p:ext uri="{BB962C8B-B14F-4D97-AF65-F5344CB8AC3E}">
        <p14:creationId xmlns:p14="http://schemas.microsoft.com/office/powerpoint/2010/main" val="2644288771"/>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42569"/>
            <a:ext cx="10515600" cy="1325563"/>
          </a:xfrm>
        </p:spPr>
        <p:txBody>
          <a:bodyPr/>
          <a:lstStyle/>
          <a:p>
            <a:r>
              <a:rPr lang="vi-VN" dirty="0">
                <a:solidFill>
                  <a:srgbClr val="FF0000"/>
                </a:solidFill>
              </a:rPr>
              <a:t>Cách Add Token vào ví </a:t>
            </a:r>
            <a:r>
              <a:rPr lang="vi-VN" dirty="0" smtClean="0">
                <a:solidFill>
                  <a:srgbClr val="FF0000"/>
                </a:solidFill>
              </a:rPr>
              <a:t>Metamask</a:t>
            </a:r>
            <a:endParaRPr lang="en-US" dirty="0">
              <a:solidFill>
                <a:srgbClr val="FF0000"/>
              </a:solidFill>
            </a:endParaRPr>
          </a:p>
        </p:txBody>
      </p:sp>
      <p:sp>
        <p:nvSpPr>
          <p:cNvPr id="5" name="Content Placeholder 4"/>
          <p:cNvSpPr>
            <a:spLocks noGrp="1"/>
          </p:cNvSpPr>
          <p:nvPr>
            <p:ph idx="1"/>
          </p:nvPr>
        </p:nvSpPr>
        <p:spPr/>
        <p:txBody>
          <a:bodyPr/>
          <a:lstStyle/>
          <a:p>
            <a:r>
              <a:rPr lang="vi-VN" dirty="0"/>
              <a:t>Bước 1: Chọn Add Token.</a:t>
            </a:r>
            <a:endParaRPr lang="en-US" dirty="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2471" y="1153172"/>
            <a:ext cx="5251720" cy="5696243"/>
          </a:xfrm>
          <a:prstGeom prst="rect">
            <a:avLst/>
          </a:prstGeom>
        </p:spPr>
      </p:pic>
    </p:spTree>
    <p:extLst>
      <p:ext uri="{BB962C8B-B14F-4D97-AF65-F5344CB8AC3E}">
        <p14:creationId xmlns:p14="http://schemas.microsoft.com/office/powerpoint/2010/main" val="1913972060"/>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2015" y="471610"/>
            <a:ext cx="10515600" cy="4351338"/>
          </a:xfrm>
        </p:spPr>
        <p:txBody>
          <a:bodyPr>
            <a:normAutofit/>
          </a:bodyPr>
          <a:lstStyle/>
          <a:p>
            <a:r>
              <a:rPr lang="vi-VN" sz="2400" dirty="0">
                <a:latin typeface="+mj-lt"/>
              </a:rPr>
              <a:t>Bước 2: Nhập đồng token bạn vừa nạp vào và chọn Next, ở đây nạy USDT vào ví ERC20 trên mạng Ethereum!</a:t>
            </a:r>
            <a:endParaRPr lang="en-US" sz="2400" dirty="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3725" y="873003"/>
            <a:ext cx="5251720" cy="5696243"/>
          </a:xfrm>
          <a:prstGeom prst="rect">
            <a:avLst/>
          </a:prstGeom>
        </p:spPr>
      </p:pic>
    </p:spTree>
    <p:extLst>
      <p:ext uri="{BB962C8B-B14F-4D97-AF65-F5344CB8AC3E}">
        <p14:creationId xmlns:p14="http://schemas.microsoft.com/office/powerpoint/2010/main" val="2427596710"/>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393" y="243009"/>
            <a:ext cx="10515600" cy="4351338"/>
          </a:xfrm>
        </p:spPr>
        <p:txBody>
          <a:bodyPr/>
          <a:lstStyle/>
          <a:p>
            <a:r>
              <a:rPr lang="vi-VN" dirty="0">
                <a:latin typeface="+mj-lt"/>
              </a:rPr>
              <a:t>Bước 3: Click vào Add Token là xong, lúc này trên ví Metamask của bạn đã hiển thị số dư USDT mà bạn vừa nạp vào!</a:t>
            </a:r>
            <a:endParaRPr lang="en-US" dirty="0">
              <a:latin typeface="+mj-lt"/>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9570" y="1063723"/>
            <a:ext cx="5251720" cy="5715294"/>
          </a:xfrm>
          <a:prstGeom prst="rect">
            <a:avLst/>
          </a:prstGeom>
        </p:spPr>
      </p:pic>
    </p:spTree>
    <p:extLst>
      <p:ext uri="{BB962C8B-B14F-4D97-AF65-F5344CB8AC3E}">
        <p14:creationId xmlns:p14="http://schemas.microsoft.com/office/powerpoint/2010/main" val="2244489458"/>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solidFill>
                  <a:srgbClr val="FF0000"/>
                </a:solidFill>
              </a:rPr>
              <a:t>Cách chuyển coin từ ví Metamask lên sàn</a:t>
            </a:r>
            <a:r>
              <a:rPr lang="vi-VN" dirty="0" smtClean="0">
                <a:solidFill>
                  <a:srgbClr val="FF0000"/>
                </a:solidFill>
              </a:rPr>
              <a:t>.</a:t>
            </a:r>
            <a:endParaRPr lang="en-US" dirty="0">
              <a:solidFill>
                <a:srgbClr val="FF0000"/>
              </a:solidFill>
            </a:endParaRPr>
          </a:p>
        </p:txBody>
      </p:sp>
      <p:sp>
        <p:nvSpPr>
          <p:cNvPr id="3" name="Content Placeholder 2"/>
          <p:cNvSpPr>
            <a:spLocks noGrp="1"/>
          </p:cNvSpPr>
          <p:nvPr>
            <p:ph idx="1"/>
          </p:nvPr>
        </p:nvSpPr>
        <p:spPr/>
        <p:txBody>
          <a:bodyPr/>
          <a:lstStyle/>
          <a:p>
            <a:r>
              <a:rPr lang="vi-VN" dirty="0"/>
              <a:t>Bước 1: Chọn token muốn chuyển và click vào nút Send.</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82715"/>
            <a:ext cx="4008294" cy="4367246"/>
          </a:xfrm>
          <a:prstGeom prst="rect">
            <a:avLst/>
          </a:prstGeom>
        </p:spPr>
      </p:pic>
    </p:spTree>
    <p:extLst>
      <p:ext uri="{BB962C8B-B14F-4D97-AF65-F5344CB8AC3E}">
        <p14:creationId xmlns:p14="http://schemas.microsoft.com/office/powerpoint/2010/main" val="1041767156"/>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723900" y="278179"/>
            <a:ext cx="5181600" cy="4351338"/>
          </a:xfrm>
        </p:spPr>
        <p:txBody>
          <a:bodyPr/>
          <a:lstStyle/>
          <a:p>
            <a:r>
              <a:rPr lang="vi-VN" dirty="0">
                <a:latin typeface="+mj-lt"/>
              </a:rPr>
              <a:t>Bước 2: Nhập địa chỉ ví trên sàn mà bạn muốn chuyển token đến.</a:t>
            </a:r>
            <a:endParaRPr lang="en-US" dirty="0">
              <a:latin typeface="+mj-lt"/>
            </a:endParaRPr>
          </a:p>
          <a:p>
            <a:endParaRPr lang="en-US" dirty="0">
              <a:latin typeface="+mj-lt"/>
            </a:endParaRPr>
          </a:p>
        </p:txBody>
      </p:sp>
      <p:sp>
        <p:nvSpPr>
          <p:cNvPr id="6" name="Content Placeholder 5"/>
          <p:cNvSpPr>
            <a:spLocks noGrp="1"/>
          </p:cNvSpPr>
          <p:nvPr>
            <p:ph sz="half" idx="2"/>
          </p:nvPr>
        </p:nvSpPr>
        <p:spPr>
          <a:xfrm>
            <a:off x="6304084" y="278179"/>
            <a:ext cx="5181600" cy="4351338"/>
          </a:xfrm>
        </p:spPr>
        <p:txBody>
          <a:bodyPr/>
          <a:lstStyle/>
          <a:p>
            <a:r>
              <a:rPr lang="en-US" dirty="0" err="1" smtClean="0">
                <a:latin typeface="Times New Roman" panose="02020603050405020304" pitchFamily="18" charset="0"/>
                <a:cs typeface="Times New Roman" panose="02020603050405020304" pitchFamily="18" charset="0"/>
              </a:rPr>
              <a:t>Bước</a:t>
            </a:r>
            <a:r>
              <a:rPr lang="en-US" dirty="0" smtClean="0">
                <a:latin typeface="Times New Roman" panose="02020603050405020304" pitchFamily="18" charset="0"/>
                <a:cs typeface="Times New Roman" panose="02020603050405020304" pitchFamily="18" charset="0"/>
              </a:rPr>
              <a:t> 3: </a:t>
            </a:r>
            <a:r>
              <a:rPr lang="vi-VN" dirty="0" smtClean="0">
                <a:latin typeface="Times New Roman" panose="02020603050405020304" pitchFamily="18" charset="0"/>
                <a:cs typeface="Times New Roman" panose="02020603050405020304" pitchFamily="18" charset="0"/>
              </a:rPr>
              <a:t>Điền </a:t>
            </a:r>
            <a:r>
              <a:rPr lang="vi-VN" dirty="0">
                <a:latin typeface="Times New Roman" panose="02020603050405020304" pitchFamily="18" charset="0"/>
                <a:cs typeface="Times New Roman" panose="02020603050405020304" pitchFamily="18" charset="0"/>
              </a:rPr>
              <a:t>số lượng token muốn chuyển đi và click “Next”.</a:t>
            </a:r>
            <a:endParaRPr lang="en-US" dirty="0">
              <a:latin typeface="Times New Roman" panose="02020603050405020304" pitchFamily="18" charset="0"/>
              <a:cs typeface="Times New Roman" panose="02020603050405020304" pitchFamily="18" charset="0"/>
            </a:endParaRP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940" y="2362450"/>
            <a:ext cx="5067560" cy="226706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4084" y="1161757"/>
            <a:ext cx="5359675" cy="5696243"/>
          </a:xfrm>
          <a:prstGeom prst="rect">
            <a:avLst/>
          </a:prstGeom>
        </p:spPr>
      </p:pic>
    </p:spTree>
    <p:extLst>
      <p:ext uri="{BB962C8B-B14F-4D97-AF65-F5344CB8AC3E}">
        <p14:creationId xmlns:p14="http://schemas.microsoft.com/office/powerpoint/2010/main" val="238523478"/>
      </p:ext>
    </p:ext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97523" y="207840"/>
            <a:ext cx="11005038" cy="4351338"/>
          </a:xfrm>
        </p:spPr>
        <p:txBody>
          <a:bodyPr/>
          <a:lstStyle/>
          <a:p>
            <a:r>
              <a:rPr lang="vi-VN" dirty="0">
                <a:latin typeface="+mj-lt"/>
              </a:rPr>
              <a:t>Bước 4: Điều chỉnh mức phí phù hợp rồi xác nhận giao dịch để gửi token.</a:t>
            </a:r>
            <a:endParaRPr lang="en-US" dirty="0">
              <a:latin typeface="+mj-lt"/>
            </a:endParaRP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8165" y="872490"/>
            <a:ext cx="6883754" cy="5658141"/>
          </a:xfrm>
          <a:prstGeom prst="rect">
            <a:avLst/>
          </a:prstGeom>
        </p:spPr>
      </p:pic>
    </p:spTree>
    <p:extLst>
      <p:ext uri="{BB962C8B-B14F-4D97-AF65-F5344CB8AC3E}">
        <p14:creationId xmlns:p14="http://schemas.microsoft.com/office/powerpoint/2010/main" val="1868372939"/>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a:solidFill>
                  <a:srgbClr val="FF0000"/>
                </a:solidFill>
              </a:rPr>
              <a:t>Hướng dẫn khôi phục ví </a:t>
            </a:r>
            <a:r>
              <a:rPr lang="vi-VN" dirty="0" smtClean="0">
                <a:solidFill>
                  <a:srgbClr val="FF0000"/>
                </a:solidFill>
              </a:rPr>
              <a:t>Metamask</a:t>
            </a:r>
            <a:endParaRPr lang="en-US" dirty="0">
              <a:solidFill>
                <a:srgbClr val="FF0000"/>
              </a:solidFill>
            </a:endParaRPr>
          </a:p>
        </p:txBody>
      </p:sp>
      <p:sp>
        <p:nvSpPr>
          <p:cNvPr id="6" name="Content Placeholder 5"/>
          <p:cNvSpPr>
            <a:spLocks noGrp="1"/>
          </p:cNvSpPr>
          <p:nvPr>
            <p:ph idx="1"/>
          </p:nvPr>
        </p:nvSpPr>
        <p:spPr/>
        <p:txBody>
          <a:bodyPr/>
          <a:lstStyle/>
          <a:p>
            <a:r>
              <a:rPr lang="vi-VN" dirty="0"/>
              <a:t>Bước 1: Chọn “import using Secrect Recover </a:t>
            </a:r>
            <a:r>
              <a:rPr lang="vi-VN" dirty="0" smtClean="0"/>
              <a:t>Phrase</a:t>
            </a:r>
            <a:r>
              <a:rPr lang="vi-VN" dirty="0"/>
              <a:t>”.</a:t>
            </a:r>
            <a:endParaRPr lang="en-US" dirty="0"/>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2134" y="2303585"/>
            <a:ext cx="4127732" cy="4422570"/>
          </a:xfrm>
          <a:prstGeom prst="rect">
            <a:avLst/>
          </a:prstGeom>
        </p:spPr>
      </p:pic>
    </p:spTree>
    <p:extLst>
      <p:ext uri="{BB962C8B-B14F-4D97-AF65-F5344CB8AC3E}">
        <p14:creationId xmlns:p14="http://schemas.microsoft.com/office/powerpoint/2010/main" val="3641664682"/>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38200" y="260594"/>
            <a:ext cx="10515600" cy="4351338"/>
          </a:xfrm>
        </p:spPr>
        <p:txBody>
          <a:bodyPr/>
          <a:lstStyle/>
          <a:p>
            <a:r>
              <a:rPr lang="vi-VN" sz="2400" dirty="0">
                <a:latin typeface="+mj-lt"/>
              </a:rPr>
              <a:t>Bước 2: ĐIền 12 từ trong Secrect Recover Phrase bạn đã lưu lại lúc ban đầu. Sau đó nhập mật khẩu mới 2 lần để xác nhận </a:t>
            </a:r>
            <a:r>
              <a:rPr lang="vi-VN" sz="2400" dirty="0">
                <a:latin typeface="+mj-lt"/>
                <a:sym typeface="Wingdings" panose="05000000000000000000" pitchFamily="2" charset="2"/>
              </a:rPr>
              <a:t></a:t>
            </a:r>
            <a:r>
              <a:rPr lang="vi-VN" sz="2400" dirty="0">
                <a:latin typeface="+mj-lt"/>
              </a:rPr>
              <a:t> Click Restore.</a:t>
            </a:r>
            <a:endParaRPr lang="en-US" dirty="0">
              <a:latin typeface="+mj-l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2575" y="1142706"/>
            <a:ext cx="9569942" cy="5715294"/>
          </a:xfrm>
          <a:prstGeom prst="rect">
            <a:avLst/>
          </a:prstGeom>
        </p:spPr>
      </p:pic>
    </p:spTree>
    <p:extLst>
      <p:ext uri="{BB962C8B-B14F-4D97-AF65-F5344CB8AC3E}">
        <p14:creationId xmlns:p14="http://schemas.microsoft.com/office/powerpoint/2010/main" val="1775099157"/>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solidFill>
                  <a:srgbClr val="FF0000"/>
                </a:solidFill>
              </a:rPr>
              <a:t>Hướng dẫn thêm ví MyEtherWallet vào </a:t>
            </a:r>
            <a:r>
              <a:rPr lang="vi-VN" dirty="0" smtClean="0">
                <a:solidFill>
                  <a:srgbClr val="FF0000"/>
                </a:solidFill>
              </a:rPr>
              <a:t>Metamask</a:t>
            </a:r>
            <a:endParaRPr lang="en-US" dirty="0">
              <a:solidFill>
                <a:srgbClr val="FF0000"/>
              </a:solidFill>
            </a:endParaRPr>
          </a:p>
        </p:txBody>
      </p:sp>
      <p:sp>
        <p:nvSpPr>
          <p:cNvPr id="3" name="Content Placeholder 2"/>
          <p:cNvSpPr>
            <a:spLocks noGrp="1"/>
          </p:cNvSpPr>
          <p:nvPr>
            <p:ph idx="1"/>
          </p:nvPr>
        </p:nvSpPr>
        <p:spPr/>
        <p:txBody>
          <a:bodyPr/>
          <a:lstStyle/>
          <a:p>
            <a:r>
              <a:rPr lang="vi-VN" dirty="0">
                <a:latin typeface="+mj-lt"/>
              </a:rPr>
              <a:t>Bước 1: Chọn biểu tượng Account </a:t>
            </a:r>
            <a:r>
              <a:rPr lang="vi-VN" dirty="0">
                <a:latin typeface="+mj-lt"/>
                <a:sym typeface="Wingdings" panose="05000000000000000000" pitchFamily="2" charset="2"/>
              </a:rPr>
              <a:t></a:t>
            </a:r>
            <a:r>
              <a:rPr lang="vi-VN" dirty="0">
                <a:latin typeface="+mj-lt"/>
              </a:rPr>
              <a:t> Chọn Import Account</a:t>
            </a:r>
            <a:endParaRPr lang="en-US" dirty="0">
              <a:latin typeface="+mj-lt"/>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0677" y="2356339"/>
            <a:ext cx="3993723" cy="4260272"/>
          </a:xfrm>
          <a:prstGeom prst="rect">
            <a:avLst/>
          </a:prstGeom>
        </p:spPr>
      </p:pic>
    </p:spTree>
    <p:extLst>
      <p:ext uri="{BB962C8B-B14F-4D97-AF65-F5344CB8AC3E}">
        <p14:creationId xmlns:p14="http://schemas.microsoft.com/office/powerpoint/2010/main" val="3948641242"/>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6"/>
          <p:cNvSpPr>
            <a:spLocks/>
          </p:cNvSpPr>
          <p:nvPr/>
        </p:nvSpPr>
        <p:spPr bwMode="auto">
          <a:xfrm>
            <a:off x="423789" y="1801121"/>
            <a:ext cx="4680546" cy="4123346"/>
          </a:xfrm>
          <a:custGeom>
            <a:avLst/>
            <a:gdLst>
              <a:gd name="T0" fmla="*/ 0 w 998"/>
              <a:gd name="T1" fmla="*/ 0 h 861"/>
              <a:gd name="T2" fmla="*/ 998 w 998"/>
              <a:gd name="T3" fmla="*/ 0 h 861"/>
              <a:gd name="T4" fmla="*/ 492 w 998"/>
              <a:gd name="T5" fmla="*/ 861 h 861"/>
              <a:gd name="T6" fmla="*/ 0 w 998"/>
              <a:gd name="T7" fmla="*/ 0 h 861"/>
            </a:gdLst>
            <a:ahLst/>
            <a:cxnLst>
              <a:cxn ang="0">
                <a:pos x="T0" y="T1"/>
              </a:cxn>
              <a:cxn ang="0">
                <a:pos x="T2" y="T3"/>
              </a:cxn>
              <a:cxn ang="0">
                <a:pos x="T4" y="T5"/>
              </a:cxn>
              <a:cxn ang="0">
                <a:pos x="T6" y="T7"/>
              </a:cxn>
            </a:cxnLst>
            <a:rect l="0" t="0" r="r" b="b"/>
            <a:pathLst>
              <a:path w="998" h="861">
                <a:moveTo>
                  <a:pt x="0" y="0"/>
                </a:moveTo>
                <a:lnTo>
                  <a:pt x="998" y="0"/>
                </a:lnTo>
                <a:lnTo>
                  <a:pt x="492" y="861"/>
                </a:lnTo>
                <a:lnTo>
                  <a:pt x="0" y="0"/>
                </a:lnTo>
                <a:close/>
              </a:path>
            </a:pathLst>
          </a:custGeom>
          <a:solidFill>
            <a:schemeClr val="accent1"/>
          </a:solidFill>
          <a:ln w="0">
            <a:noFill/>
            <a:prstDash val="solid"/>
            <a:round/>
            <a:headEnd/>
            <a:tailEnd/>
          </a:ln>
        </p:spPr>
        <p:txBody>
          <a:bodyPr vert="horz" wrap="square" lIns="121897" tIns="60948" rIns="121897" bIns="60948" numCol="1" anchor="t" anchorCtr="0" compatLnSpc="1">
            <a:prstTxWarp prst="textNoShape">
              <a:avLst/>
            </a:prstTxWarp>
          </a:bodyPr>
          <a:lstStyle/>
          <a:p>
            <a:endParaRPr lang="zh-CN" altLang="en-US" sz="2399"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Freeform 11"/>
          <p:cNvSpPr>
            <a:spLocks/>
          </p:cNvSpPr>
          <p:nvPr/>
        </p:nvSpPr>
        <p:spPr bwMode="auto">
          <a:xfrm>
            <a:off x="813502" y="1349788"/>
            <a:ext cx="3901121" cy="3395259"/>
          </a:xfrm>
          <a:custGeom>
            <a:avLst/>
            <a:gdLst>
              <a:gd name="T0" fmla="*/ 949 w 1896"/>
              <a:gd name="T1" fmla="*/ 0 h 1616"/>
              <a:gd name="T2" fmla="*/ 1896 w 1896"/>
              <a:gd name="T3" fmla="*/ 1616 h 1616"/>
              <a:gd name="T4" fmla="*/ 0 w 1896"/>
              <a:gd name="T5" fmla="*/ 1616 h 1616"/>
              <a:gd name="T6" fmla="*/ 949 w 1896"/>
              <a:gd name="T7" fmla="*/ 0 h 1616"/>
            </a:gdLst>
            <a:ahLst/>
            <a:cxnLst>
              <a:cxn ang="0">
                <a:pos x="T0" y="T1"/>
              </a:cxn>
              <a:cxn ang="0">
                <a:pos x="T2" y="T3"/>
              </a:cxn>
              <a:cxn ang="0">
                <a:pos x="T4" y="T5"/>
              </a:cxn>
              <a:cxn ang="0">
                <a:pos x="T6" y="T7"/>
              </a:cxn>
            </a:cxnLst>
            <a:rect l="0" t="0" r="r" b="b"/>
            <a:pathLst>
              <a:path w="1896" h="1616">
                <a:moveTo>
                  <a:pt x="949" y="0"/>
                </a:moveTo>
                <a:lnTo>
                  <a:pt x="1896" y="1616"/>
                </a:lnTo>
                <a:lnTo>
                  <a:pt x="0" y="1616"/>
                </a:lnTo>
                <a:lnTo>
                  <a:pt x="949" y="0"/>
                </a:lnTo>
                <a:close/>
              </a:path>
            </a:pathLst>
          </a:custGeom>
          <a:noFill/>
          <a:ln w="19050">
            <a:solidFill>
              <a:schemeClr val="accent1"/>
            </a:solidFill>
            <a:prstDash val="solid"/>
            <a:round/>
            <a:headEnd/>
            <a:tailEnd/>
          </a:ln>
        </p:spPr>
        <p:txBody>
          <a:bodyPr vert="horz" wrap="square" lIns="121897" tIns="60948" rIns="121897" bIns="60948" numCol="1" anchor="t" anchorCtr="0" compatLnSpc="1">
            <a:prstTxWarp prst="textNoShape">
              <a:avLst/>
            </a:prstTxWarp>
          </a:bodyPr>
          <a:lstStyle/>
          <a:p>
            <a:endParaRPr lang="zh-CN" altLang="en-US" sz="2399"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 name="MH_Others_2"/>
          <p:cNvSpPr txBox="1"/>
          <p:nvPr>
            <p:custDataLst>
              <p:tags r:id="rId1"/>
            </p:custDataLst>
          </p:nvPr>
        </p:nvSpPr>
        <p:spPr>
          <a:xfrm>
            <a:off x="1659670" y="3043741"/>
            <a:ext cx="2208782" cy="656334"/>
          </a:xfrm>
          <a:prstGeom prst="rect">
            <a:avLst/>
          </a:prstGeom>
          <a:noFill/>
        </p:spPr>
        <p:txBody>
          <a:bodyPr vert="horz" wrap="square" lIns="0" tIns="0" rIns="0" bIns="0">
            <a:spAutoFit/>
          </a:bodyPr>
          <a:lstStyle/>
          <a:p>
            <a:pPr algn="ctr">
              <a:defRPr/>
            </a:pPr>
            <a:r>
              <a:rPr lang="en-US" altLang="zh-CN" sz="4265"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Nội</a:t>
            </a:r>
            <a:r>
              <a:rPr lang="en-US" altLang="zh-CN" sz="4265"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dung</a:t>
            </a:r>
            <a:endParaRPr lang="zh-CN" altLang="en-US" sz="4265"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4" name="MH_Other_1">
            <a:extLst>
              <a:ext uri="{FF2B5EF4-FFF2-40B4-BE49-F238E27FC236}">
                <a16:creationId xmlns:a16="http://schemas.microsoft.com/office/drawing/2014/main" id="{AD4D6BEC-2488-46EE-95AC-728E82F8093C}"/>
              </a:ext>
            </a:extLst>
          </p:cNvPr>
          <p:cNvSpPr>
            <a:spLocks noChangeAspect="1"/>
          </p:cNvSpPr>
          <p:nvPr>
            <p:custDataLst>
              <p:tags r:id="rId2"/>
            </p:custDataLst>
          </p:nvPr>
        </p:nvSpPr>
        <p:spPr>
          <a:xfrm>
            <a:off x="5104335" y="1118509"/>
            <a:ext cx="681156" cy="682612"/>
          </a:xfrm>
          <a:prstGeom prst="ellipse">
            <a:avLst/>
          </a:prstGeom>
          <a:solidFill>
            <a:srgbClr val="FFFFFF"/>
          </a:solidFill>
          <a:ln w="57150" cap="flat" cmpd="sng" algn="ctr">
            <a:solidFill>
              <a:schemeClr val="accent1"/>
            </a:solidFill>
            <a:prstDash val="solid"/>
          </a:ln>
          <a:effectLst/>
        </p:spPr>
        <p:txBody>
          <a:bodyPr lIns="0" tIns="0" rIns="0" bIns="0" anchor="ctr"/>
          <a:lstStyle/>
          <a:p>
            <a:pPr algn="ctr">
              <a:defRPr/>
            </a:pPr>
            <a:r>
              <a:rPr lang="en-US" altLang="zh-CN" sz="4000" b="1" kern="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1</a:t>
            </a:r>
            <a:endParaRPr lang="en-US" altLang="zh-CN" sz="4000" b="1" kern="0" dirty="0">
              <a:ln>
                <a:solidFill>
                  <a:schemeClr val="accent1">
                    <a:lumMod val="75000"/>
                  </a:schemeClr>
                </a:solidFill>
              </a:ln>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5" name="MH_Other_2">
            <a:extLst>
              <a:ext uri="{FF2B5EF4-FFF2-40B4-BE49-F238E27FC236}">
                <a16:creationId xmlns:a16="http://schemas.microsoft.com/office/drawing/2014/main" id="{BACC2EF8-0F61-4559-8A7C-24629238209B}"/>
              </a:ext>
            </a:extLst>
          </p:cNvPr>
          <p:cNvSpPr>
            <a:spLocks noChangeAspect="1"/>
          </p:cNvSpPr>
          <p:nvPr>
            <p:custDataLst>
              <p:tags r:id="rId3"/>
            </p:custDataLst>
          </p:nvPr>
        </p:nvSpPr>
        <p:spPr>
          <a:xfrm>
            <a:off x="5104335" y="2134634"/>
            <a:ext cx="681156" cy="682612"/>
          </a:xfrm>
          <a:prstGeom prst="ellipse">
            <a:avLst/>
          </a:prstGeom>
          <a:solidFill>
            <a:srgbClr val="FFFFFF"/>
          </a:solidFill>
          <a:ln w="57150" cap="flat" cmpd="sng" algn="ctr">
            <a:solidFill>
              <a:schemeClr val="accent2"/>
            </a:solidFill>
            <a:prstDash val="solid"/>
          </a:ln>
          <a:effectLst/>
        </p:spPr>
        <p:txBody>
          <a:bodyPr lIns="0" tIns="0" rIns="0" bIns="0" anchor="ctr"/>
          <a:lstStyle/>
          <a:p>
            <a:pPr algn="ctr">
              <a:defRPr/>
            </a:pPr>
            <a:r>
              <a:rPr lang="en-US" altLang="zh-CN" sz="4000" b="1" kern="0"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2</a:t>
            </a:r>
          </a:p>
        </p:txBody>
      </p:sp>
      <p:sp>
        <p:nvSpPr>
          <p:cNvPr id="26" name="MH_Other_3">
            <a:extLst>
              <a:ext uri="{FF2B5EF4-FFF2-40B4-BE49-F238E27FC236}">
                <a16:creationId xmlns:a16="http://schemas.microsoft.com/office/drawing/2014/main" id="{0B98F20B-C700-49E7-8B55-C2C518E5511D}"/>
              </a:ext>
            </a:extLst>
          </p:cNvPr>
          <p:cNvSpPr>
            <a:spLocks noChangeAspect="1"/>
          </p:cNvSpPr>
          <p:nvPr>
            <p:custDataLst>
              <p:tags r:id="rId4"/>
            </p:custDataLst>
          </p:nvPr>
        </p:nvSpPr>
        <p:spPr>
          <a:xfrm>
            <a:off x="5104335" y="3214339"/>
            <a:ext cx="681156" cy="682612"/>
          </a:xfrm>
          <a:prstGeom prst="ellipse">
            <a:avLst/>
          </a:prstGeom>
          <a:solidFill>
            <a:srgbClr val="FFFFFF"/>
          </a:solidFill>
          <a:ln w="57150" cap="flat" cmpd="sng" algn="ctr">
            <a:solidFill>
              <a:srgbClr val="00B050"/>
            </a:solidFill>
            <a:prstDash val="solid"/>
          </a:ln>
          <a:effectLst/>
        </p:spPr>
        <p:txBody>
          <a:bodyPr lIns="0" tIns="0" rIns="0" bIns="0" anchor="ctr"/>
          <a:lstStyle/>
          <a:p>
            <a:pPr algn="ctr">
              <a:defRPr/>
            </a:pPr>
            <a:r>
              <a:rPr lang="en-US" altLang="zh-CN" sz="4000" b="1" kern="0"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3</a:t>
            </a:r>
          </a:p>
        </p:txBody>
      </p:sp>
      <p:sp>
        <p:nvSpPr>
          <p:cNvPr id="30" name="MH_Text_1">
            <a:extLst>
              <a:ext uri="{FF2B5EF4-FFF2-40B4-BE49-F238E27FC236}">
                <a16:creationId xmlns:a16="http://schemas.microsoft.com/office/drawing/2014/main" id="{E2DF345A-E7BD-4EFF-9230-4119B61EB8EC}"/>
              </a:ext>
            </a:extLst>
          </p:cNvPr>
          <p:cNvSpPr/>
          <p:nvPr>
            <p:custDataLst>
              <p:tags r:id="rId5"/>
            </p:custDataLst>
          </p:nvPr>
        </p:nvSpPr>
        <p:spPr>
          <a:xfrm>
            <a:off x="6175203" y="1172653"/>
            <a:ext cx="4910969" cy="574324"/>
          </a:xfrm>
          <a:prstGeom prst="rect">
            <a:avLst/>
          </a:prstGeom>
        </p:spPr>
        <p:txBody>
          <a:bodyPr wrap="square" lIns="0" tIns="0" rIns="0" bIns="0" anchor="ctr">
            <a:spAutoFit/>
          </a:bodyPr>
          <a:lstStyle/>
          <a:p>
            <a:r>
              <a:rPr lang="en-US" altLang="zh-CN" sz="3732" b="1" dirty="0" err="1" smtClean="0">
                <a:latin typeface="Times New Roman" panose="02020603050405020304" pitchFamily="18" charset="0"/>
                <a:ea typeface="Tahoma" panose="020B0604030504040204" pitchFamily="34" charset="0"/>
                <a:cs typeface="Times New Roman" panose="02020603050405020304" pitchFamily="18" charset="0"/>
                <a:sym typeface="Arial" panose="020B0604020202020204" pitchFamily="34" charset="0"/>
              </a:rPr>
              <a:t>Ví</a:t>
            </a:r>
            <a:r>
              <a:rPr lang="en-US" altLang="zh-CN" sz="3732" b="1" dirty="0" smtClean="0">
                <a:latin typeface="Times New Roman" panose="02020603050405020304" pitchFamily="18" charset="0"/>
                <a:ea typeface="Tahoma" panose="020B0604030504040204" pitchFamily="34" charset="0"/>
                <a:cs typeface="Times New Roman" panose="02020603050405020304" pitchFamily="18" charset="0"/>
                <a:sym typeface="Arial" panose="020B0604020202020204" pitchFamily="34" charset="0"/>
              </a:rPr>
              <a:t> </a:t>
            </a:r>
            <a:r>
              <a:rPr lang="en-US" altLang="zh-CN" sz="3732" b="1" dirty="0" err="1" smtClean="0">
                <a:latin typeface="Times New Roman" panose="02020603050405020304" pitchFamily="18" charset="0"/>
                <a:ea typeface="Tahoma" panose="020B0604030504040204" pitchFamily="34" charset="0"/>
                <a:cs typeface="Times New Roman" panose="02020603050405020304" pitchFamily="18" charset="0"/>
                <a:sym typeface="Arial" panose="020B0604020202020204" pitchFamily="34" charset="0"/>
              </a:rPr>
              <a:t>Metamask</a:t>
            </a:r>
            <a:endParaRPr lang="zh-CN" altLang="en-US" sz="1400" b="1" dirty="0">
              <a:solidFill>
                <a:schemeClr val="bg1">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1" name="MH_Text_2">
            <a:extLst>
              <a:ext uri="{FF2B5EF4-FFF2-40B4-BE49-F238E27FC236}">
                <a16:creationId xmlns:a16="http://schemas.microsoft.com/office/drawing/2014/main" id="{49C940A4-C146-45CD-9E7E-F6318DEB9DD9}"/>
              </a:ext>
            </a:extLst>
          </p:cNvPr>
          <p:cNvSpPr/>
          <p:nvPr>
            <p:custDataLst>
              <p:tags r:id="rId6"/>
            </p:custDataLst>
          </p:nvPr>
        </p:nvSpPr>
        <p:spPr>
          <a:xfrm>
            <a:off x="6175203" y="1888115"/>
            <a:ext cx="5905428" cy="1148648"/>
          </a:xfrm>
          <a:prstGeom prst="rect">
            <a:avLst/>
          </a:prstGeom>
        </p:spPr>
        <p:txBody>
          <a:bodyPr wrap="square" lIns="0" tIns="0" rIns="0" bIns="0" anchor="ctr">
            <a:spAutoFit/>
          </a:bodyPr>
          <a:lstStyle/>
          <a:p>
            <a:pPr lvl="0"/>
            <a:r>
              <a:rPr lang="en-US" altLang="zh-CN" sz="3732" b="1" dirty="0" err="1" smtClean="0">
                <a:latin typeface="Times New Roman" panose="02020603050405020304" pitchFamily="18" charset="0"/>
                <a:ea typeface="Tahoma" panose="020B0604030504040204" pitchFamily="34" charset="0"/>
                <a:cs typeface="Times New Roman" panose="02020603050405020304" pitchFamily="18" charset="0"/>
                <a:sym typeface="Arial" panose="020B0604020202020204" pitchFamily="34" charset="0"/>
              </a:rPr>
              <a:t>Hướng</a:t>
            </a:r>
            <a:r>
              <a:rPr lang="en-US" altLang="zh-CN" sz="3732" b="1" dirty="0" smtClean="0">
                <a:latin typeface="Times New Roman" panose="02020603050405020304" pitchFamily="18" charset="0"/>
                <a:ea typeface="Tahoma" panose="020B0604030504040204" pitchFamily="34" charset="0"/>
                <a:cs typeface="Times New Roman" panose="02020603050405020304" pitchFamily="18" charset="0"/>
                <a:sym typeface="Arial" panose="020B0604020202020204" pitchFamily="34" charset="0"/>
              </a:rPr>
              <a:t> </a:t>
            </a:r>
            <a:r>
              <a:rPr lang="en-US" altLang="zh-CN" sz="3732" b="1" dirty="0" err="1" smtClean="0">
                <a:latin typeface="Times New Roman" panose="02020603050405020304" pitchFamily="18" charset="0"/>
                <a:ea typeface="Tahoma" panose="020B0604030504040204" pitchFamily="34" charset="0"/>
                <a:cs typeface="Times New Roman" panose="02020603050405020304" pitchFamily="18" charset="0"/>
                <a:sym typeface="Arial" panose="020B0604020202020204" pitchFamily="34" charset="0"/>
              </a:rPr>
              <a:t>dẫn</a:t>
            </a:r>
            <a:r>
              <a:rPr lang="en-US" altLang="zh-CN" sz="3732" b="1" dirty="0" smtClean="0">
                <a:latin typeface="Times New Roman" panose="02020603050405020304" pitchFamily="18" charset="0"/>
                <a:ea typeface="Tahoma" panose="020B0604030504040204" pitchFamily="34" charset="0"/>
                <a:cs typeface="Times New Roman" panose="02020603050405020304" pitchFamily="18" charset="0"/>
                <a:sym typeface="Arial" panose="020B0604020202020204" pitchFamily="34" charset="0"/>
              </a:rPr>
              <a:t> </a:t>
            </a:r>
            <a:r>
              <a:rPr lang="en-US" altLang="zh-CN" sz="3732" b="1" dirty="0" err="1" smtClean="0">
                <a:latin typeface="Times New Roman" panose="02020603050405020304" pitchFamily="18" charset="0"/>
                <a:ea typeface="Tahoma" panose="020B0604030504040204" pitchFamily="34" charset="0"/>
                <a:cs typeface="Times New Roman" panose="02020603050405020304" pitchFamily="18" charset="0"/>
                <a:sym typeface="Arial" panose="020B0604020202020204" pitchFamily="34" charset="0"/>
              </a:rPr>
              <a:t>sử</a:t>
            </a:r>
            <a:r>
              <a:rPr lang="en-US" altLang="zh-CN" sz="3732" b="1" dirty="0" smtClean="0">
                <a:latin typeface="Times New Roman" panose="02020603050405020304" pitchFamily="18" charset="0"/>
                <a:ea typeface="Tahoma" panose="020B0604030504040204" pitchFamily="34" charset="0"/>
                <a:cs typeface="Times New Roman" panose="02020603050405020304" pitchFamily="18" charset="0"/>
                <a:sym typeface="Arial" panose="020B0604020202020204" pitchFamily="34" charset="0"/>
              </a:rPr>
              <a:t> </a:t>
            </a:r>
            <a:r>
              <a:rPr lang="en-US" altLang="zh-CN" sz="3732" b="1" dirty="0" err="1" smtClean="0">
                <a:latin typeface="Times New Roman" panose="02020603050405020304" pitchFamily="18" charset="0"/>
                <a:ea typeface="Tahoma" panose="020B0604030504040204" pitchFamily="34" charset="0"/>
                <a:cs typeface="Times New Roman" panose="02020603050405020304" pitchFamily="18" charset="0"/>
                <a:sym typeface="Arial" panose="020B0604020202020204" pitchFamily="34" charset="0"/>
              </a:rPr>
              <a:t>dụng</a:t>
            </a:r>
            <a:r>
              <a:rPr lang="en-US" altLang="zh-CN" sz="3732" b="1" dirty="0" smtClean="0">
                <a:latin typeface="Times New Roman" panose="02020603050405020304" pitchFamily="18" charset="0"/>
                <a:ea typeface="Tahoma" panose="020B0604030504040204" pitchFamily="34" charset="0"/>
                <a:cs typeface="Times New Roman" panose="02020603050405020304" pitchFamily="18" charset="0"/>
                <a:sym typeface="Arial" panose="020B0604020202020204" pitchFamily="34" charset="0"/>
              </a:rPr>
              <a:t> </a:t>
            </a:r>
            <a:r>
              <a:rPr lang="en-US" altLang="zh-CN" sz="3732" b="1" dirty="0" err="1" smtClean="0">
                <a:latin typeface="Times New Roman" panose="02020603050405020304" pitchFamily="18" charset="0"/>
                <a:ea typeface="Tahoma" panose="020B0604030504040204" pitchFamily="34" charset="0"/>
                <a:cs typeface="Times New Roman" panose="02020603050405020304" pitchFamily="18" charset="0"/>
                <a:sym typeface="Arial" panose="020B0604020202020204" pitchFamily="34" charset="0"/>
              </a:rPr>
              <a:t>Metamask</a:t>
            </a:r>
            <a:endParaRPr lang="zh-CN" altLang="en-US" sz="3732" b="1" dirty="0">
              <a:solidFill>
                <a:schemeClr val="bg1">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2" name="MH_Text_3">
            <a:extLst>
              <a:ext uri="{FF2B5EF4-FFF2-40B4-BE49-F238E27FC236}">
                <a16:creationId xmlns:a16="http://schemas.microsoft.com/office/drawing/2014/main" id="{42EC4166-1FFC-4CD6-8B7D-FEAE46308B85}"/>
              </a:ext>
            </a:extLst>
          </p:cNvPr>
          <p:cNvSpPr/>
          <p:nvPr>
            <p:custDataLst>
              <p:tags r:id="rId7"/>
            </p:custDataLst>
          </p:nvPr>
        </p:nvSpPr>
        <p:spPr>
          <a:xfrm>
            <a:off x="6175203" y="3288470"/>
            <a:ext cx="5653346" cy="574324"/>
          </a:xfrm>
          <a:prstGeom prst="rect">
            <a:avLst/>
          </a:prstGeom>
        </p:spPr>
        <p:txBody>
          <a:bodyPr wrap="square" lIns="0" tIns="0" rIns="0" bIns="0" anchor="ctr">
            <a:spAutoFit/>
          </a:bodyPr>
          <a:lstStyle/>
          <a:p>
            <a:pPr lvl="0"/>
            <a:r>
              <a:rPr lang="en-US" altLang="zh-CN" sz="3732" b="1" dirty="0" smtClean="0">
                <a:latin typeface="Times New Roman" panose="02020603050405020304" pitchFamily="18" charset="0"/>
                <a:ea typeface="Tahoma" panose="020B0604030504040204" pitchFamily="34" charset="0"/>
                <a:cs typeface="Times New Roman" panose="02020603050405020304" pitchFamily="18" charset="0"/>
                <a:sym typeface="Arial" panose="020B0604020202020204" pitchFamily="34" charset="0"/>
              </a:rPr>
              <a:t>Trust </a:t>
            </a:r>
            <a:r>
              <a:rPr lang="en-US" altLang="zh-CN" sz="3732" b="1" dirty="0">
                <a:latin typeface="Times New Roman" panose="02020603050405020304" pitchFamily="18" charset="0"/>
                <a:ea typeface="Tahoma" panose="020B0604030504040204" pitchFamily="34" charset="0"/>
                <a:cs typeface="Times New Roman" panose="02020603050405020304" pitchFamily="18" charset="0"/>
                <a:sym typeface="Arial" panose="020B0604020202020204" pitchFamily="34" charset="0"/>
              </a:rPr>
              <a:t>W</a:t>
            </a:r>
            <a:r>
              <a:rPr lang="en-US" altLang="zh-CN" sz="3732" b="1" dirty="0" smtClean="0">
                <a:latin typeface="Times New Roman" panose="02020603050405020304" pitchFamily="18" charset="0"/>
                <a:ea typeface="Tahoma" panose="020B0604030504040204" pitchFamily="34" charset="0"/>
                <a:cs typeface="Times New Roman" panose="02020603050405020304" pitchFamily="18" charset="0"/>
                <a:sym typeface="Arial" panose="020B0604020202020204" pitchFamily="34" charset="0"/>
              </a:rPr>
              <a:t>allet</a:t>
            </a:r>
            <a:endParaRPr lang="zh-CN" altLang="en-US" sz="1400" b="1" dirty="0">
              <a:solidFill>
                <a:schemeClr val="bg1">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7" name="MH_Other_4">
            <a:extLst>
              <a:ext uri="{FF2B5EF4-FFF2-40B4-BE49-F238E27FC236}">
                <a16:creationId xmlns:a16="http://schemas.microsoft.com/office/drawing/2014/main" id="{84F95C9B-0114-4B0B-87F9-4288AB60AE28}"/>
              </a:ext>
            </a:extLst>
          </p:cNvPr>
          <p:cNvSpPr>
            <a:spLocks noChangeAspect="1"/>
          </p:cNvSpPr>
          <p:nvPr>
            <p:custDataLst>
              <p:tags r:id="rId8"/>
            </p:custDataLst>
          </p:nvPr>
        </p:nvSpPr>
        <p:spPr>
          <a:xfrm>
            <a:off x="5104335" y="4411294"/>
            <a:ext cx="681156" cy="682612"/>
          </a:xfrm>
          <a:prstGeom prst="ellipse">
            <a:avLst/>
          </a:prstGeom>
          <a:solidFill>
            <a:srgbClr val="FFFFFF"/>
          </a:solidFill>
          <a:ln w="57150" cap="flat" cmpd="sng" algn="ctr">
            <a:solidFill>
              <a:srgbClr val="FF0000"/>
            </a:solidFill>
            <a:prstDash val="solid"/>
          </a:ln>
          <a:effectLst/>
        </p:spPr>
        <p:txBody>
          <a:bodyPr lIns="0" tIns="0" rIns="0" bIns="0" anchor="ctr"/>
          <a:lstStyle/>
          <a:p>
            <a:pPr algn="ctr">
              <a:defRPr/>
            </a:pPr>
            <a:r>
              <a:rPr lang="en-US" altLang="zh-CN" sz="4000" b="1" kern="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4</a:t>
            </a:r>
            <a:endParaRPr lang="en-US" altLang="zh-CN" sz="4000" b="1"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8" name="MH_Text_4">
            <a:extLst>
              <a:ext uri="{FF2B5EF4-FFF2-40B4-BE49-F238E27FC236}">
                <a16:creationId xmlns:a16="http://schemas.microsoft.com/office/drawing/2014/main" id="{7B141771-CD6C-42C6-AB44-CCD8C83E74F9}"/>
              </a:ext>
            </a:extLst>
          </p:cNvPr>
          <p:cNvSpPr/>
          <p:nvPr>
            <p:custDataLst>
              <p:tags r:id="rId9"/>
            </p:custDataLst>
          </p:nvPr>
        </p:nvSpPr>
        <p:spPr>
          <a:xfrm>
            <a:off x="6175203" y="4178276"/>
            <a:ext cx="5165094" cy="1148648"/>
          </a:xfrm>
          <a:prstGeom prst="rect">
            <a:avLst/>
          </a:prstGeom>
        </p:spPr>
        <p:txBody>
          <a:bodyPr wrap="square" lIns="0" tIns="0" rIns="0" bIns="0" anchor="ctr">
            <a:spAutoFit/>
          </a:bodyPr>
          <a:lstStyle/>
          <a:p>
            <a:pPr lvl="0"/>
            <a:r>
              <a:rPr lang="en-US" sz="3732" b="1" dirty="0" err="1" smtClean="0">
                <a:latin typeface="Times New Roman" panose="02020603050405020304" pitchFamily="18" charset="0"/>
                <a:ea typeface="Tahoma" panose="020B0604030504040204" pitchFamily="34" charset="0"/>
                <a:cs typeface="Times New Roman" panose="02020603050405020304" pitchFamily="18" charset="0"/>
              </a:rPr>
              <a:t>Hướng</a:t>
            </a:r>
            <a:r>
              <a:rPr lang="en-US" sz="3732" b="1" dirty="0" smtClean="0">
                <a:latin typeface="Times New Roman" panose="02020603050405020304" pitchFamily="18" charset="0"/>
                <a:ea typeface="Tahoma" panose="020B0604030504040204" pitchFamily="34" charset="0"/>
                <a:cs typeface="Times New Roman" panose="02020603050405020304" pitchFamily="18" charset="0"/>
              </a:rPr>
              <a:t> </a:t>
            </a:r>
            <a:r>
              <a:rPr lang="en-US" sz="3732" b="1" dirty="0" err="1" smtClean="0">
                <a:latin typeface="Times New Roman" panose="02020603050405020304" pitchFamily="18" charset="0"/>
                <a:ea typeface="Tahoma" panose="020B0604030504040204" pitchFamily="34" charset="0"/>
                <a:cs typeface="Times New Roman" panose="02020603050405020304" pitchFamily="18" charset="0"/>
              </a:rPr>
              <a:t>dẫn</a:t>
            </a:r>
            <a:r>
              <a:rPr lang="en-US" sz="3732" b="1" dirty="0" smtClean="0">
                <a:latin typeface="Times New Roman" panose="02020603050405020304" pitchFamily="18" charset="0"/>
                <a:ea typeface="Tahoma" panose="020B0604030504040204" pitchFamily="34" charset="0"/>
                <a:cs typeface="Times New Roman" panose="02020603050405020304" pitchFamily="18" charset="0"/>
              </a:rPr>
              <a:t> </a:t>
            </a:r>
            <a:r>
              <a:rPr lang="en-US" sz="3732" b="1" dirty="0" err="1" smtClean="0">
                <a:latin typeface="Times New Roman" panose="02020603050405020304" pitchFamily="18" charset="0"/>
                <a:ea typeface="Tahoma" panose="020B0604030504040204" pitchFamily="34" charset="0"/>
                <a:cs typeface="Times New Roman" panose="02020603050405020304" pitchFamily="18" charset="0"/>
              </a:rPr>
              <a:t>sử</a:t>
            </a:r>
            <a:r>
              <a:rPr lang="en-US" sz="3732" b="1" dirty="0" smtClean="0">
                <a:latin typeface="Times New Roman" panose="02020603050405020304" pitchFamily="18" charset="0"/>
                <a:ea typeface="Tahoma" panose="020B0604030504040204" pitchFamily="34" charset="0"/>
                <a:cs typeface="Times New Roman" panose="02020603050405020304" pitchFamily="18" charset="0"/>
              </a:rPr>
              <a:t> </a:t>
            </a:r>
            <a:r>
              <a:rPr lang="en-US" sz="3732" b="1" dirty="0" err="1" smtClean="0">
                <a:latin typeface="Times New Roman" panose="02020603050405020304" pitchFamily="18" charset="0"/>
                <a:ea typeface="Tahoma" panose="020B0604030504040204" pitchFamily="34" charset="0"/>
                <a:cs typeface="Times New Roman" panose="02020603050405020304" pitchFamily="18" charset="0"/>
              </a:rPr>
              <a:t>dụng</a:t>
            </a:r>
            <a:r>
              <a:rPr lang="en-US" sz="3732" b="1" dirty="0" smtClean="0">
                <a:latin typeface="Times New Roman" panose="02020603050405020304" pitchFamily="18" charset="0"/>
                <a:ea typeface="Tahoma" panose="020B0604030504040204" pitchFamily="34" charset="0"/>
                <a:cs typeface="Times New Roman" panose="02020603050405020304" pitchFamily="18" charset="0"/>
              </a:rPr>
              <a:t> Trust Wallet</a:t>
            </a:r>
            <a:endParaRPr lang="zh-CN" altLang="en-US" sz="1400" b="1" dirty="0">
              <a:solidFill>
                <a:schemeClr val="bg1">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1153298313"/>
      </p:ext>
    </p:extLst>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40000" fill="hold" grpId="0" nodeType="withEffect" p14:presetBounceEnd="40000">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14:bounceEnd="40000">
                                          <p:cBhvr additive="base">
                                            <p:cTn id="7" dur="1750" fill="hold"/>
                                            <p:tgtEl>
                                              <p:spTgt spid="27"/>
                                            </p:tgtEl>
                                            <p:attrNameLst>
                                              <p:attrName>ppt_x</p:attrName>
                                            </p:attrNameLst>
                                          </p:cBhvr>
                                          <p:tavLst>
                                            <p:tav tm="0">
                                              <p:val>
                                                <p:strVal val="#ppt_x"/>
                                              </p:val>
                                            </p:tav>
                                            <p:tav tm="100000">
                                              <p:val>
                                                <p:strVal val="#ppt_x"/>
                                              </p:val>
                                            </p:tav>
                                          </p:tavLst>
                                        </p:anim>
                                        <p:anim calcmode="lin" valueType="num" p14:bounceEnd="40000">
                                          <p:cBhvr additive="base">
                                            <p:cTn id="8" dur="1750" fill="hold"/>
                                            <p:tgtEl>
                                              <p:spTgt spid="27"/>
                                            </p:tgtEl>
                                            <p:attrNameLst>
                                              <p:attrName>ppt_y</p:attrName>
                                            </p:attrNameLst>
                                          </p:cBhvr>
                                          <p:tavLst>
                                            <p:tav tm="0">
                                              <p:val>
                                                <p:strVal val="0-#ppt_h/2"/>
                                              </p:val>
                                            </p:tav>
                                            <p:tav tm="100000">
                                              <p:val>
                                                <p:strVal val="#ppt_y"/>
                                              </p:val>
                                            </p:tav>
                                          </p:tavLst>
                                        </p:anim>
                                      </p:childTnLst>
                                    </p:cTn>
                                  </p:par>
                                  <p:par>
                                    <p:cTn id="9" presetID="2" presetClass="entr" presetSubtype="4" accel="40000" fill="hold" grpId="0" nodeType="withEffect" p14:presetBounceEnd="40000">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14:bounceEnd="40000">
                                          <p:cBhvr additive="base">
                                            <p:cTn id="11" dur="1750" fill="hold"/>
                                            <p:tgtEl>
                                              <p:spTgt spid="28"/>
                                            </p:tgtEl>
                                            <p:attrNameLst>
                                              <p:attrName>ppt_x</p:attrName>
                                            </p:attrNameLst>
                                          </p:cBhvr>
                                          <p:tavLst>
                                            <p:tav tm="0">
                                              <p:val>
                                                <p:strVal val="#ppt_x"/>
                                              </p:val>
                                            </p:tav>
                                            <p:tav tm="100000">
                                              <p:val>
                                                <p:strVal val="#ppt_x"/>
                                              </p:val>
                                            </p:tav>
                                          </p:tavLst>
                                        </p:anim>
                                        <p:anim calcmode="lin" valueType="num" p14:bounceEnd="40000">
                                          <p:cBhvr additive="base">
                                            <p:cTn id="12" dur="1750" fill="hold"/>
                                            <p:tgtEl>
                                              <p:spTgt spid="28"/>
                                            </p:tgtEl>
                                            <p:attrNameLst>
                                              <p:attrName>ppt_y</p:attrName>
                                            </p:attrNameLst>
                                          </p:cBhvr>
                                          <p:tavLst>
                                            <p:tav tm="0">
                                              <p:val>
                                                <p:strVal val="1+#ppt_h/2"/>
                                              </p:val>
                                            </p:tav>
                                            <p:tav tm="100000">
                                              <p:val>
                                                <p:strVal val="#ppt_y"/>
                                              </p:val>
                                            </p:tav>
                                          </p:tavLst>
                                        </p:anim>
                                      </p:childTnLst>
                                    </p:cTn>
                                  </p:par>
                                  <p:par>
                                    <p:cTn id="13" presetID="56" presetClass="entr" presetSubtype="0" fill="hold" grpId="0" nodeType="withEffect">
                                      <p:stCondLst>
                                        <p:cond delay="0"/>
                                      </p:stCondLst>
                                      <p:iterate type="lt">
                                        <p:tmPct val="10000"/>
                                      </p:iterate>
                                      <p:childTnLst>
                                        <p:set>
                                          <p:cBhvr>
                                            <p:cTn id="14" dur="1" fill="hold">
                                              <p:stCondLst>
                                                <p:cond delay="0"/>
                                              </p:stCondLst>
                                            </p:cTn>
                                            <p:tgtEl>
                                              <p:spTgt spid="25"/>
                                            </p:tgtEl>
                                            <p:attrNameLst>
                                              <p:attrName>style.visibility</p:attrName>
                                            </p:attrNameLst>
                                          </p:cBhvr>
                                          <p:to>
                                            <p:strVal val="visible"/>
                                          </p:to>
                                        </p:set>
                                        <p:anim by="(-#ppt_w*2)" calcmode="lin" valueType="num">
                                          <p:cBhvr rctx="PPT">
                                            <p:cTn id="15" dur="500" autoRev="1" fill="hold">
                                              <p:stCondLst>
                                                <p:cond delay="0"/>
                                              </p:stCondLst>
                                            </p:cTn>
                                            <p:tgtEl>
                                              <p:spTgt spid="25"/>
                                            </p:tgtEl>
                                            <p:attrNameLst>
                                              <p:attrName>ppt_w</p:attrName>
                                            </p:attrNameLst>
                                          </p:cBhvr>
                                        </p:anim>
                                        <p:anim by="(#ppt_w*0.50)" calcmode="lin" valueType="num">
                                          <p:cBhvr>
                                            <p:cTn id="16" dur="500" decel="50000" autoRev="1" fill="hold">
                                              <p:stCondLst>
                                                <p:cond delay="0"/>
                                              </p:stCondLst>
                                            </p:cTn>
                                            <p:tgtEl>
                                              <p:spTgt spid="25"/>
                                            </p:tgtEl>
                                            <p:attrNameLst>
                                              <p:attrName>ppt_x</p:attrName>
                                            </p:attrNameLst>
                                          </p:cBhvr>
                                        </p:anim>
                                        <p:anim from="(-#ppt_h/2)" to="(#ppt_y)" calcmode="lin" valueType="num">
                                          <p:cBhvr>
                                            <p:cTn id="17" dur="1000" fill="hold">
                                              <p:stCondLst>
                                                <p:cond delay="0"/>
                                              </p:stCondLst>
                                            </p:cTn>
                                            <p:tgtEl>
                                              <p:spTgt spid="25"/>
                                            </p:tgtEl>
                                            <p:attrNameLst>
                                              <p:attrName>ppt_y</p:attrName>
                                            </p:attrNameLst>
                                          </p:cBhvr>
                                        </p:anim>
                                        <p:animRot by="21600000">
                                          <p:cBhvr>
                                            <p:cTn id="18" dur="1000" fill="hold">
                                              <p:stCondLst>
                                                <p:cond delay="0"/>
                                              </p:stCondLst>
                                            </p:cTn>
                                            <p:tgtEl>
                                              <p:spTgt spid="25"/>
                                            </p:tgtEl>
                                            <p:attrNameLst>
                                              <p:attrName>r</p:attrName>
                                            </p:attrNameLst>
                                          </p:cBhvr>
                                        </p:animRot>
                                      </p:childTnLst>
                                    </p:cTn>
                                  </p:par>
                                  <p:par>
                                    <p:cTn id="19" presetID="2" presetClass="entr" presetSubtype="8"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0-#ppt_w/2"/>
                                              </p:val>
                                            </p:tav>
                                            <p:tav tm="100000">
                                              <p:val>
                                                <p:strVal val="#ppt_x"/>
                                              </p:val>
                                            </p:tav>
                                          </p:tavLst>
                                        </p:anim>
                                        <p:anim calcmode="lin" valueType="num">
                                          <p:cBhvr additive="base">
                                            <p:cTn id="22" dur="500" fill="hold"/>
                                            <p:tgtEl>
                                              <p:spTgt spid="14"/>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0-#ppt_w/2"/>
                                              </p:val>
                                            </p:tav>
                                            <p:tav tm="100000">
                                              <p:val>
                                                <p:strVal val="#ppt_x"/>
                                              </p:val>
                                            </p:tav>
                                          </p:tavLst>
                                        </p:anim>
                                        <p:anim calcmode="lin" valueType="num">
                                          <p:cBhvr additive="base">
                                            <p:cTn id="26" dur="500" fill="hold"/>
                                            <p:tgtEl>
                                              <p:spTgt spid="30"/>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0-#ppt_w/2"/>
                                              </p:val>
                                            </p:tav>
                                            <p:tav tm="100000">
                                              <p:val>
                                                <p:strVal val="#ppt_x"/>
                                              </p:val>
                                            </p:tav>
                                          </p:tavLst>
                                        </p:anim>
                                        <p:anim calcmode="lin" valueType="num">
                                          <p:cBhvr additive="base">
                                            <p:cTn id="30" dur="500" fill="hold"/>
                                            <p:tgtEl>
                                              <p:spTgt spid="15"/>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500" fill="hold"/>
                                            <p:tgtEl>
                                              <p:spTgt spid="31"/>
                                            </p:tgtEl>
                                            <p:attrNameLst>
                                              <p:attrName>ppt_x</p:attrName>
                                            </p:attrNameLst>
                                          </p:cBhvr>
                                          <p:tavLst>
                                            <p:tav tm="0">
                                              <p:val>
                                                <p:strVal val="0-#ppt_w/2"/>
                                              </p:val>
                                            </p:tav>
                                            <p:tav tm="100000">
                                              <p:val>
                                                <p:strVal val="#ppt_x"/>
                                              </p:val>
                                            </p:tav>
                                          </p:tavLst>
                                        </p:anim>
                                        <p:anim calcmode="lin" valueType="num">
                                          <p:cBhvr additive="base">
                                            <p:cTn id="34" dur="500" fill="hold"/>
                                            <p:tgtEl>
                                              <p:spTgt spid="31"/>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0-#ppt_w/2"/>
                                              </p:val>
                                            </p:tav>
                                            <p:tav tm="100000">
                                              <p:val>
                                                <p:strVal val="#ppt_x"/>
                                              </p:val>
                                            </p:tav>
                                          </p:tavLst>
                                        </p:anim>
                                        <p:anim calcmode="lin" valueType="num">
                                          <p:cBhvr additive="base">
                                            <p:cTn id="38" dur="500" fill="hold"/>
                                            <p:tgtEl>
                                              <p:spTgt spid="26"/>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additive="base">
                                            <p:cTn id="41" dur="500" fill="hold"/>
                                            <p:tgtEl>
                                              <p:spTgt spid="32"/>
                                            </p:tgtEl>
                                            <p:attrNameLst>
                                              <p:attrName>ppt_x</p:attrName>
                                            </p:attrNameLst>
                                          </p:cBhvr>
                                          <p:tavLst>
                                            <p:tav tm="0">
                                              <p:val>
                                                <p:strVal val="0-#ppt_w/2"/>
                                              </p:val>
                                            </p:tav>
                                            <p:tav tm="100000">
                                              <p:val>
                                                <p:strVal val="#ppt_x"/>
                                              </p:val>
                                            </p:tav>
                                          </p:tavLst>
                                        </p:anim>
                                        <p:anim calcmode="lin" valueType="num">
                                          <p:cBhvr additive="base">
                                            <p:cTn id="42" dur="500" fill="hold"/>
                                            <p:tgtEl>
                                              <p:spTgt spid="32"/>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0-#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0-#ppt_w/2"/>
                                              </p:val>
                                            </p:tav>
                                            <p:tav tm="100000">
                                              <p:val>
                                                <p:strVal val="#ppt_x"/>
                                              </p:val>
                                            </p:tav>
                                          </p:tavLst>
                                        </p:anim>
                                        <p:anim calcmode="lin" valueType="num">
                                          <p:cBhvr additive="base">
                                            <p:cTn id="50"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5" grpId="0"/>
          <p:bldP spid="14" grpId="0" animBg="1"/>
          <p:bldP spid="15" grpId="0" animBg="1"/>
          <p:bldP spid="26" grpId="0" animBg="1"/>
          <p:bldP spid="30" grpId="0"/>
          <p:bldP spid="31" grpId="0"/>
          <p:bldP spid="32" grpId="0"/>
          <p:bldP spid="17" grpId="0" animBg="1"/>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4000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750" fill="hold"/>
                                            <p:tgtEl>
                                              <p:spTgt spid="27"/>
                                            </p:tgtEl>
                                            <p:attrNameLst>
                                              <p:attrName>ppt_x</p:attrName>
                                            </p:attrNameLst>
                                          </p:cBhvr>
                                          <p:tavLst>
                                            <p:tav tm="0">
                                              <p:val>
                                                <p:strVal val="#ppt_x"/>
                                              </p:val>
                                            </p:tav>
                                            <p:tav tm="100000">
                                              <p:val>
                                                <p:strVal val="#ppt_x"/>
                                              </p:val>
                                            </p:tav>
                                          </p:tavLst>
                                        </p:anim>
                                        <p:anim calcmode="lin" valueType="num">
                                          <p:cBhvr additive="base">
                                            <p:cTn id="8" dur="1750" fill="hold"/>
                                            <p:tgtEl>
                                              <p:spTgt spid="27"/>
                                            </p:tgtEl>
                                            <p:attrNameLst>
                                              <p:attrName>ppt_y</p:attrName>
                                            </p:attrNameLst>
                                          </p:cBhvr>
                                          <p:tavLst>
                                            <p:tav tm="0">
                                              <p:val>
                                                <p:strVal val="0-#ppt_h/2"/>
                                              </p:val>
                                            </p:tav>
                                            <p:tav tm="100000">
                                              <p:val>
                                                <p:strVal val="#ppt_y"/>
                                              </p:val>
                                            </p:tav>
                                          </p:tavLst>
                                        </p:anim>
                                      </p:childTnLst>
                                    </p:cTn>
                                  </p:par>
                                  <p:par>
                                    <p:cTn id="9" presetID="2" presetClass="entr" presetSubtype="4" accel="4000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750" fill="hold"/>
                                            <p:tgtEl>
                                              <p:spTgt spid="28"/>
                                            </p:tgtEl>
                                            <p:attrNameLst>
                                              <p:attrName>ppt_x</p:attrName>
                                            </p:attrNameLst>
                                          </p:cBhvr>
                                          <p:tavLst>
                                            <p:tav tm="0">
                                              <p:val>
                                                <p:strVal val="#ppt_x"/>
                                              </p:val>
                                            </p:tav>
                                            <p:tav tm="100000">
                                              <p:val>
                                                <p:strVal val="#ppt_x"/>
                                              </p:val>
                                            </p:tav>
                                          </p:tavLst>
                                        </p:anim>
                                        <p:anim calcmode="lin" valueType="num">
                                          <p:cBhvr additive="base">
                                            <p:cTn id="12" dur="1750" fill="hold"/>
                                            <p:tgtEl>
                                              <p:spTgt spid="28"/>
                                            </p:tgtEl>
                                            <p:attrNameLst>
                                              <p:attrName>ppt_y</p:attrName>
                                            </p:attrNameLst>
                                          </p:cBhvr>
                                          <p:tavLst>
                                            <p:tav tm="0">
                                              <p:val>
                                                <p:strVal val="1+#ppt_h/2"/>
                                              </p:val>
                                            </p:tav>
                                            <p:tav tm="100000">
                                              <p:val>
                                                <p:strVal val="#ppt_y"/>
                                              </p:val>
                                            </p:tav>
                                          </p:tavLst>
                                        </p:anim>
                                      </p:childTnLst>
                                    </p:cTn>
                                  </p:par>
                                  <p:par>
                                    <p:cTn id="13" presetID="56" presetClass="entr" presetSubtype="0" fill="hold" grpId="0" nodeType="withEffect">
                                      <p:stCondLst>
                                        <p:cond delay="0"/>
                                      </p:stCondLst>
                                      <p:iterate type="lt">
                                        <p:tmPct val="10000"/>
                                      </p:iterate>
                                      <p:childTnLst>
                                        <p:set>
                                          <p:cBhvr>
                                            <p:cTn id="14" dur="1" fill="hold">
                                              <p:stCondLst>
                                                <p:cond delay="0"/>
                                              </p:stCondLst>
                                            </p:cTn>
                                            <p:tgtEl>
                                              <p:spTgt spid="25"/>
                                            </p:tgtEl>
                                            <p:attrNameLst>
                                              <p:attrName>style.visibility</p:attrName>
                                            </p:attrNameLst>
                                          </p:cBhvr>
                                          <p:to>
                                            <p:strVal val="visible"/>
                                          </p:to>
                                        </p:set>
                                        <p:anim by="(-#ppt_w*2)" calcmode="lin" valueType="num">
                                          <p:cBhvr rctx="PPT">
                                            <p:cTn id="15" dur="500" autoRev="1" fill="hold">
                                              <p:stCondLst>
                                                <p:cond delay="0"/>
                                              </p:stCondLst>
                                            </p:cTn>
                                            <p:tgtEl>
                                              <p:spTgt spid="25"/>
                                            </p:tgtEl>
                                            <p:attrNameLst>
                                              <p:attrName>ppt_w</p:attrName>
                                            </p:attrNameLst>
                                          </p:cBhvr>
                                        </p:anim>
                                        <p:anim by="(#ppt_w*0.50)" calcmode="lin" valueType="num">
                                          <p:cBhvr>
                                            <p:cTn id="16" dur="500" decel="50000" autoRev="1" fill="hold">
                                              <p:stCondLst>
                                                <p:cond delay="0"/>
                                              </p:stCondLst>
                                            </p:cTn>
                                            <p:tgtEl>
                                              <p:spTgt spid="25"/>
                                            </p:tgtEl>
                                            <p:attrNameLst>
                                              <p:attrName>ppt_x</p:attrName>
                                            </p:attrNameLst>
                                          </p:cBhvr>
                                        </p:anim>
                                        <p:anim from="(-#ppt_h/2)" to="(#ppt_y)" calcmode="lin" valueType="num">
                                          <p:cBhvr>
                                            <p:cTn id="17" dur="1000" fill="hold">
                                              <p:stCondLst>
                                                <p:cond delay="0"/>
                                              </p:stCondLst>
                                            </p:cTn>
                                            <p:tgtEl>
                                              <p:spTgt spid="25"/>
                                            </p:tgtEl>
                                            <p:attrNameLst>
                                              <p:attrName>ppt_y</p:attrName>
                                            </p:attrNameLst>
                                          </p:cBhvr>
                                        </p:anim>
                                        <p:animRot by="21600000">
                                          <p:cBhvr>
                                            <p:cTn id="18" dur="1000" fill="hold">
                                              <p:stCondLst>
                                                <p:cond delay="0"/>
                                              </p:stCondLst>
                                            </p:cTn>
                                            <p:tgtEl>
                                              <p:spTgt spid="25"/>
                                            </p:tgtEl>
                                            <p:attrNameLst>
                                              <p:attrName>r</p:attrName>
                                            </p:attrNameLst>
                                          </p:cBhvr>
                                        </p:animRot>
                                      </p:childTnLst>
                                    </p:cTn>
                                  </p:par>
                                  <p:par>
                                    <p:cTn id="19" presetID="2" presetClass="entr" presetSubtype="8"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0-#ppt_w/2"/>
                                              </p:val>
                                            </p:tav>
                                            <p:tav tm="100000">
                                              <p:val>
                                                <p:strVal val="#ppt_x"/>
                                              </p:val>
                                            </p:tav>
                                          </p:tavLst>
                                        </p:anim>
                                        <p:anim calcmode="lin" valueType="num">
                                          <p:cBhvr additive="base">
                                            <p:cTn id="22" dur="500" fill="hold"/>
                                            <p:tgtEl>
                                              <p:spTgt spid="14"/>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0-#ppt_w/2"/>
                                              </p:val>
                                            </p:tav>
                                            <p:tav tm="100000">
                                              <p:val>
                                                <p:strVal val="#ppt_x"/>
                                              </p:val>
                                            </p:tav>
                                          </p:tavLst>
                                        </p:anim>
                                        <p:anim calcmode="lin" valueType="num">
                                          <p:cBhvr additive="base">
                                            <p:cTn id="26" dur="500" fill="hold"/>
                                            <p:tgtEl>
                                              <p:spTgt spid="30"/>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0-#ppt_w/2"/>
                                              </p:val>
                                            </p:tav>
                                            <p:tav tm="100000">
                                              <p:val>
                                                <p:strVal val="#ppt_x"/>
                                              </p:val>
                                            </p:tav>
                                          </p:tavLst>
                                        </p:anim>
                                        <p:anim calcmode="lin" valueType="num">
                                          <p:cBhvr additive="base">
                                            <p:cTn id="30" dur="500" fill="hold"/>
                                            <p:tgtEl>
                                              <p:spTgt spid="15"/>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500" fill="hold"/>
                                            <p:tgtEl>
                                              <p:spTgt spid="31"/>
                                            </p:tgtEl>
                                            <p:attrNameLst>
                                              <p:attrName>ppt_x</p:attrName>
                                            </p:attrNameLst>
                                          </p:cBhvr>
                                          <p:tavLst>
                                            <p:tav tm="0">
                                              <p:val>
                                                <p:strVal val="0-#ppt_w/2"/>
                                              </p:val>
                                            </p:tav>
                                            <p:tav tm="100000">
                                              <p:val>
                                                <p:strVal val="#ppt_x"/>
                                              </p:val>
                                            </p:tav>
                                          </p:tavLst>
                                        </p:anim>
                                        <p:anim calcmode="lin" valueType="num">
                                          <p:cBhvr additive="base">
                                            <p:cTn id="34" dur="500" fill="hold"/>
                                            <p:tgtEl>
                                              <p:spTgt spid="31"/>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0-#ppt_w/2"/>
                                              </p:val>
                                            </p:tav>
                                            <p:tav tm="100000">
                                              <p:val>
                                                <p:strVal val="#ppt_x"/>
                                              </p:val>
                                            </p:tav>
                                          </p:tavLst>
                                        </p:anim>
                                        <p:anim calcmode="lin" valueType="num">
                                          <p:cBhvr additive="base">
                                            <p:cTn id="38" dur="500" fill="hold"/>
                                            <p:tgtEl>
                                              <p:spTgt spid="26"/>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additive="base">
                                            <p:cTn id="41" dur="500" fill="hold"/>
                                            <p:tgtEl>
                                              <p:spTgt spid="32"/>
                                            </p:tgtEl>
                                            <p:attrNameLst>
                                              <p:attrName>ppt_x</p:attrName>
                                            </p:attrNameLst>
                                          </p:cBhvr>
                                          <p:tavLst>
                                            <p:tav tm="0">
                                              <p:val>
                                                <p:strVal val="0-#ppt_w/2"/>
                                              </p:val>
                                            </p:tav>
                                            <p:tav tm="100000">
                                              <p:val>
                                                <p:strVal val="#ppt_x"/>
                                              </p:val>
                                            </p:tav>
                                          </p:tavLst>
                                        </p:anim>
                                        <p:anim calcmode="lin" valueType="num">
                                          <p:cBhvr additive="base">
                                            <p:cTn id="42" dur="500" fill="hold"/>
                                            <p:tgtEl>
                                              <p:spTgt spid="32"/>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0-#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0-#ppt_w/2"/>
                                              </p:val>
                                            </p:tav>
                                            <p:tav tm="100000">
                                              <p:val>
                                                <p:strVal val="#ppt_x"/>
                                              </p:val>
                                            </p:tav>
                                          </p:tavLst>
                                        </p:anim>
                                        <p:anim calcmode="lin" valueType="num">
                                          <p:cBhvr additive="base">
                                            <p:cTn id="50"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5" grpId="0"/>
          <p:bldP spid="14" grpId="0" animBg="1"/>
          <p:bldP spid="15" grpId="0" animBg="1"/>
          <p:bldP spid="26" grpId="0" animBg="1"/>
          <p:bldP spid="30" grpId="0"/>
          <p:bldP spid="31" grpId="0"/>
          <p:bldP spid="32" grpId="0"/>
          <p:bldP spid="17" grpId="0" animBg="1"/>
          <p:bldP spid="18"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latin typeface="Times New Roman" panose="02020603050405020304" pitchFamily="18" charset="0"/>
                <a:cs typeface="Times New Roman" panose="02020603050405020304" pitchFamily="18" charset="0"/>
              </a:rPr>
              <a:t>Bước</a:t>
            </a:r>
            <a:r>
              <a:rPr lang="en-US" dirty="0" smtClean="0">
                <a:latin typeface="Times New Roman" panose="02020603050405020304" pitchFamily="18" charset="0"/>
                <a:cs typeface="Times New Roman" panose="02020603050405020304" pitchFamily="18" charset="0"/>
              </a:rPr>
              <a:t> 2:</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2940" y="365125"/>
            <a:ext cx="5251720" cy="5988358"/>
          </a:xfrm>
          <a:prstGeom prst="rect">
            <a:avLst/>
          </a:prstGeom>
        </p:spPr>
      </p:pic>
    </p:spTree>
    <p:extLst>
      <p:ext uri="{BB962C8B-B14F-4D97-AF65-F5344CB8AC3E}">
        <p14:creationId xmlns:p14="http://schemas.microsoft.com/office/powerpoint/2010/main" val="1747085096"/>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6DA949B9-1864-4241-8946-7DEF4D9912BC}"/>
              </a:ext>
            </a:extLst>
          </p:cNvPr>
          <p:cNvSpPr/>
          <p:nvPr/>
        </p:nvSpPr>
        <p:spPr>
          <a:xfrm>
            <a:off x="5500235" y="2022062"/>
            <a:ext cx="1439716" cy="1439716"/>
          </a:xfrm>
          <a:prstGeom prst="ellipse">
            <a:avLst/>
          </a:prstGeom>
          <a:solidFill>
            <a:srgbClr val="00B0F0"/>
          </a:solid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865"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a:t>
            </a:r>
            <a:r>
              <a:rPr lang="vi-VN" altLang="zh-CN" sz="5865"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sz="5865"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Rectangle 2"/>
          <p:cNvSpPr/>
          <p:nvPr/>
        </p:nvSpPr>
        <p:spPr>
          <a:xfrm>
            <a:off x="3093358" y="4003092"/>
            <a:ext cx="6253470" cy="646331"/>
          </a:xfrm>
          <a:prstGeom prst="rect">
            <a:avLst/>
          </a:prstGeom>
        </p:spPr>
        <p:txBody>
          <a:bodyPr wrap="square">
            <a:spAutoFit/>
          </a:bodyPr>
          <a:lstStyle/>
          <a:p>
            <a:pPr lvl="0" algn="ctr"/>
            <a:r>
              <a:rPr lang="en-US" altLang="zh-CN" sz="3600" b="1" dirty="0" smtClean="0">
                <a:solidFill>
                  <a:srgbClr val="7030A0"/>
                </a:solidFill>
                <a:latin typeface="+mj-lt"/>
                <a:ea typeface="Tahoma" panose="020B0604030504040204" pitchFamily="34" charset="0"/>
                <a:cs typeface="Times New Roman" panose="02020603050405020304" pitchFamily="18" charset="0"/>
                <a:sym typeface="Arial" panose="020B0604020202020204" pitchFamily="34" charset="0"/>
              </a:rPr>
              <a:t>TRUST WALLET</a:t>
            </a:r>
            <a:endParaRPr lang="vi-VN" altLang="zh-CN" sz="3600" b="1" dirty="0">
              <a:solidFill>
                <a:srgbClr val="7030A0"/>
              </a:solidFill>
              <a:latin typeface="+mj-lt"/>
              <a:ea typeface="Tahoma" panose="020B0604030504040204" pitchFamily="34"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193226991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V</a:t>
            </a:r>
            <a:r>
              <a:rPr lang="vi-VN" dirty="0" smtClean="0">
                <a:solidFill>
                  <a:srgbClr val="FF0000"/>
                </a:solidFill>
                <a:latin typeface="Times New Roman" panose="02020603050405020304" pitchFamily="18" charset="0"/>
                <a:cs typeface="Times New Roman" panose="02020603050405020304" pitchFamily="18" charset="0"/>
              </a:rPr>
              <a:t>í </a:t>
            </a:r>
            <a:r>
              <a:rPr lang="vi-VN" dirty="0">
                <a:solidFill>
                  <a:srgbClr val="FF0000"/>
                </a:solidFill>
                <a:latin typeface="Times New Roman" panose="02020603050405020304" pitchFamily="18" charset="0"/>
                <a:cs typeface="Times New Roman" panose="02020603050405020304" pitchFamily="18" charset="0"/>
              </a:rPr>
              <a:t>Trust Wallet là gì ?</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lstStyle/>
          <a:p>
            <a:r>
              <a:rPr lang="vi-VN" dirty="0">
                <a:latin typeface="+mj-lt"/>
              </a:rPr>
              <a:t>Trust Wallet là loại ví tiền điện tử được sử dụng để hỗ trợ lưu trữ các loại coin/token cho người dùng, cho phép họ toàn quyền nắm giữ tài sản của mình</a:t>
            </a:r>
            <a:r>
              <a:rPr lang="en-US" dirty="0" smtClean="0">
                <a:latin typeface="+mj-lt"/>
              </a:rPr>
              <a:t>.</a:t>
            </a:r>
          </a:p>
          <a:p>
            <a:r>
              <a:rPr lang="vi-VN" dirty="0">
                <a:latin typeface="+mj-lt"/>
              </a:rPr>
              <a:t>Trust Wallet được sáng lập bởi công ty Six Days, LLC. Sau đó vào năm 2018, Binance chính thức mua lại Trust Wallet – thương vụ mua lại khiến độ “HOT” của ví Trust trở nên nóng hơn bao giờ hết.</a:t>
            </a:r>
            <a:endParaRPr lang="en-US" dirty="0">
              <a:latin typeface="+mj-lt"/>
            </a:endParaRP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4850" y="4662488"/>
            <a:ext cx="3028950" cy="1514475"/>
          </a:xfrm>
          <a:prstGeom prst="rect">
            <a:avLst/>
          </a:prstGeom>
        </p:spPr>
      </p:pic>
    </p:spTree>
    <p:extLst>
      <p:ext uri="{BB962C8B-B14F-4D97-AF65-F5344CB8AC3E}">
        <p14:creationId xmlns:p14="http://schemas.microsoft.com/office/powerpoint/2010/main" val="40126915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solidFill>
                  <a:srgbClr val="FF0000"/>
                </a:solidFill>
              </a:rPr>
              <a:t>Ưu điểm của ví Trust </a:t>
            </a:r>
            <a:r>
              <a:rPr lang="vi-VN" dirty="0" smtClean="0">
                <a:solidFill>
                  <a:srgbClr val="FF0000"/>
                </a:solidFill>
              </a:rPr>
              <a:t>Wallet</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lvl="0"/>
            <a:r>
              <a:rPr lang="vi-VN" dirty="0">
                <a:latin typeface="+mj-lt"/>
              </a:rPr>
              <a:t>Cho phép người dùng sử dụng token lưu trữ ngay trên ví để staking, trading hay tham gia các game Dapps tích hợp trên ví.</a:t>
            </a:r>
            <a:endParaRPr lang="en-US" dirty="0">
              <a:latin typeface="+mj-lt"/>
            </a:endParaRPr>
          </a:p>
          <a:p>
            <a:pPr lvl="0"/>
            <a:r>
              <a:rPr lang="vi-VN" dirty="0">
                <a:latin typeface="+mj-lt"/>
              </a:rPr>
              <a:t>Được hỗ trợ và phát triển từ đội ngũ của Binance, lưu trữ bằng private key nên có thể đảm bảo tính bảo mật cao và uy tín.</a:t>
            </a:r>
            <a:endParaRPr lang="en-US" dirty="0">
              <a:latin typeface="+mj-lt"/>
            </a:endParaRPr>
          </a:p>
          <a:p>
            <a:pPr lvl="0"/>
            <a:r>
              <a:rPr lang="vi-VN" dirty="0">
                <a:latin typeface="+mj-lt"/>
              </a:rPr>
              <a:t>Giao diện dễ sử dụng, thân thiện với người dùng, có thể giao dịch thuận tiện trên PC và điện thoại di động.</a:t>
            </a:r>
            <a:endParaRPr lang="en-US" dirty="0">
              <a:latin typeface="+mj-lt"/>
            </a:endParaRPr>
          </a:p>
          <a:p>
            <a:pPr lvl="0"/>
            <a:r>
              <a:rPr lang="vi-VN" dirty="0">
                <a:latin typeface="+mj-lt"/>
              </a:rPr>
              <a:t>Hỗ trợ hơn 300,000 token của hơn 50 loại blockchain khác nhau.</a:t>
            </a:r>
            <a:endParaRPr lang="en-US" dirty="0">
              <a:latin typeface="+mj-lt"/>
            </a:endParaRPr>
          </a:p>
          <a:p>
            <a:pPr lvl="0"/>
            <a:r>
              <a:rPr lang="vi-VN" dirty="0">
                <a:latin typeface="+mj-lt"/>
              </a:rPr>
              <a:t>Hỗ trợ nhiều loại ngôn ngữ khác, trong đó có Tiếng Việt.</a:t>
            </a:r>
            <a:endParaRPr lang="en-US" dirty="0">
              <a:latin typeface="+mj-lt"/>
            </a:endParaRPr>
          </a:p>
          <a:p>
            <a:pPr lvl="0"/>
            <a:r>
              <a:rPr lang="vi-VN" dirty="0">
                <a:latin typeface="+mj-lt"/>
              </a:rPr>
              <a:t>Người dùng được quyền kiểm soát tiền điện tử của mình, giao dịch ở mọi nơi mọi lúc.</a:t>
            </a:r>
            <a:endParaRPr lang="en-US" dirty="0">
              <a:latin typeface="+mj-lt"/>
            </a:endParaRPr>
          </a:p>
          <a:p>
            <a:endParaRPr lang="en-US" dirty="0">
              <a:latin typeface="+mj-lt"/>
            </a:endParaRPr>
          </a:p>
        </p:txBody>
      </p:sp>
    </p:spTree>
    <p:extLst>
      <p:ext uri="{BB962C8B-B14F-4D97-AF65-F5344CB8AC3E}">
        <p14:creationId xmlns:p14="http://schemas.microsoft.com/office/powerpoint/2010/main" val="189236982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75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100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125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150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solidFill>
                  <a:srgbClr val="FF0000"/>
                </a:solidFill>
              </a:rPr>
              <a:t>Nhược </a:t>
            </a:r>
            <a:r>
              <a:rPr lang="vi-VN" dirty="0" smtClean="0">
                <a:solidFill>
                  <a:srgbClr val="FF0000"/>
                </a:solidFill>
              </a:rPr>
              <a:t>điểm</a:t>
            </a:r>
            <a:endParaRPr lang="en-US" dirty="0">
              <a:solidFill>
                <a:srgbClr val="FF0000"/>
              </a:solidFill>
            </a:endParaRPr>
          </a:p>
        </p:txBody>
      </p:sp>
      <p:sp>
        <p:nvSpPr>
          <p:cNvPr id="3" name="Content Placeholder 2"/>
          <p:cNvSpPr>
            <a:spLocks noGrp="1"/>
          </p:cNvSpPr>
          <p:nvPr>
            <p:ph idx="1"/>
          </p:nvPr>
        </p:nvSpPr>
        <p:spPr/>
        <p:txBody>
          <a:bodyPr/>
          <a:lstStyle/>
          <a:p>
            <a:pPr lvl="0"/>
            <a:r>
              <a:rPr lang="vi-VN" dirty="0">
                <a:latin typeface="+mj-lt"/>
              </a:rPr>
              <a:t>Việc chuyển tiền điện tử từ những sàn hoặc ví khác ngoài hệ sinh thái của Binance còn mất khá nhiều thời gian.</a:t>
            </a:r>
            <a:endParaRPr lang="en-US" dirty="0">
              <a:latin typeface="+mj-lt"/>
            </a:endParaRPr>
          </a:p>
          <a:p>
            <a:pPr lvl="0"/>
            <a:r>
              <a:rPr lang="vi-VN" dirty="0">
                <a:latin typeface="+mj-lt"/>
              </a:rPr>
              <a:t>Không hỗ trợ blockchain Solana – một hệ sinh thái đang phát triển mạnh mẽ với nhiều giải pháp mở rộng đáng chú ý và các dự án tiềm năng.</a:t>
            </a:r>
            <a:endParaRPr lang="en-US" dirty="0">
              <a:latin typeface="+mj-lt"/>
            </a:endParaRPr>
          </a:p>
          <a:p>
            <a:endParaRPr lang="en-US" dirty="0"/>
          </a:p>
        </p:txBody>
      </p:sp>
    </p:spTree>
    <p:extLst>
      <p:ext uri="{BB962C8B-B14F-4D97-AF65-F5344CB8AC3E}">
        <p14:creationId xmlns:p14="http://schemas.microsoft.com/office/powerpoint/2010/main" val="220243376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5">
            <a:extLst>
              <a:ext uri="{FF2B5EF4-FFF2-40B4-BE49-F238E27FC236}">
                <a16:creationId xmlns:a16="http://schemas.microsoft.com/office/drawing/2014/main" id="{08C1DEF4-9C25-4236-A480-A1D7FD00A1DC}"/>
              </a:ext>
            </a:extLst>
          </p:cNvPr>
          <p:cNvSpPr txBox="1">
            <a:spLocks/>
          </p:cNvSpPr>
          <p:nvPr>
            <p:custDataLst>
              <p:tags r:id="rId1"/>
            </p:custDataLst>
          </p:nvPr>
        </p:nvSpPr>
        <p:spPr>
          <a:xfrm>
            <a:off x="2224166" y="1878205"/>
            <a:ext cx="7991855" cy="1218795"/>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lvl="0"/>
            <a:r>
              <a:rPr lang="en-US" altLang="zh-CN" sz="4400" b="1" dirty="0" smtClean="0">
                <a:solidFill>
                  <a:srgbClr val="7030A0"/>
                </a:solidFill>
                <a:ea typeface="Tahoma" panose="020B0604030504040204" pitchFamily="34" charset="0"/>
                <a:cs typeface="Times New Roman" panose="02020603050405020304" pitchFamily="18" charset="0"/>
                <a:sym typeface="Arial" panose="020B0604020202020204" pitchFamily="34" charset="0"/>
              </a:rPr>
              <a:t>HƯỚNG DẪN SỬ DỤNG TRUST WALLET</a:t>
            </a:r>
            <a:endParaRPr lang="zh-CN" altLang="en-US" sz="16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 name="椭圆 1">
            <a:extLst>
              <a:ext uri="{FF2B5EF4-FFF2-40B4-BE49-F238E27FC236}">
                <a16:creationId xmlns:a16="http://schemas.microsoft.com/office/drawing/2014/main" id="{BE664689-12EB-4E6A-8BA8-8524D6C930C7}"/>
              </a:ext>
            </a:extLst>
          </p:cNvPr>
          <p:cNvSpPr/>
          <p:nvPr/>
        </p:nvSpPr>
        <p:spPr>
          <a:xfrm>
            <a:off x="5500236" y="91705"/>
            <a:ext cx="1439716" cy="1439716"/>
          </a:xfrm>
          <a:prstGeom prst="ellipse">
            <a:avLst/>
          </a:prstGeom>
          <a:solidFill>
            <a:srgbClr val="00B0F0"/>
          </a:solid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865"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a:t>
            </a:r>
            <a:r>
              <a:rPr lang="vi-VN" altLang="zh-CN" sz="5865"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4</a:t>
            </a:r>
            <a:endParaRPr lang="zh-CN" altLang="en-US" sz="5865"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TextBox 4">
            <a:extLst>
              <a:ext uri="{FF2B5EF4-FFF2-40B4-BE49-F238E27FC236}">
                <a16:creationId xmlns:a16="http://schemas.microsoft.com/office/drawing/2014/main" id="{DFFD9433-C64D-4E06-9571-BED6BC746B7E}"/>
              </a:ext>
            </a:extLst>
          </p:cNvPr>
          <p:cNvSpPr txBox="1"/>
          <p:nvPr/>
        </p:nvSpPr>
        <p:spPr>
          <a:xfrm>
            <a:off x="124093" y="3187994"/>
            <a:ext cx="12192000" cy="579967"/>
          </a:xfrm>
          <a:prstGeom prst="rect">
            <a:avLst/>
          </a:prstGeom>
          <a:noFill/>
        </p:spPr>
        <p:txBody>
          <a:bodyPr wrap="square">
            <a:spAutoFit/>
          </a:bodyPr>
          <a:lstStyle/>
          <a:p>
            <a:pPr algn="just">
              <a:lnSpc>
                <a:spcPct val="150000"/>
              </a:lnSpc>
            </a:pP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6430780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nodePh="1">
                                  <p:stCondLst>
                                    <p:cond delay="0"/>
                                  </p:stCondLst>
                                  <p:endCondLst>
                                    <p:cond evt="begin" delay="0">
                                      <p:tn val="14"/>
                                    </p:cond>
                                  </p:end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vi-VN" sz="2400" dirty="0">
                <a:latin typeface="+mj-lt"/>
              </a:rPr>
              <a:t>Bước 1: Truy cập vào trang web </a:t>
            </a:r>
            <a:r>
              <a:rPr lang="vi-VN" sz="2400" u="sng" dirty="0">
                <a:latin typeface="+mj-lt"/>
                <a:hlinkClick r:id="rId2"/>
              </a:rPr>
              <a:t>https://trustwallet.com/vi/</a:t>
            </a:r>
            <a:r>
              <a:rPr lang="vi-VN" sz="2400" dirty="0">
                <a:latin typeface="+mj-lt"/>
              </a:rPr>
              <a:t> để tải ứng dụng Trust Wallet.</a:t>
            </a:r>
            <a:endParaRPr lang="en-US" sz="2400" dirty="0">
              <a:latin typeface="+mj-lt"/>
            </a:endParaRPr>
          </a:p>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2723" y="2452144"/>
            <a:ext cx="6906554" cy="3588171"/>
          </a:xfrm>
          <a:prstGeom prst="rect">
            <a:avLst/>
          </a:prstGeom>
        </p:spPr>
      </p:pic>
      <p:sp>
        <p:nvSpPr>
          <p:cNvPr id="4" name="Title 3"/>
          <p:cNvSpPr>
            <a:spLocks noGrp="1"/>
          </p:cNvSpPr>
          <p:nvPr>
            <p:ph type="title"/>
          </p:nvPr>
        </p:nvSpPr>
        <p:spPr/>
        <p:txBody>
          <a:bodyPr/>
          <a:lstStyle/>
          <a:p>
            <a:r>
              <a:rPr lang="vi-VN" dirty="0">
                <a:solidFill>
                  <a:srgbClr val="FF0000"/>
                </a:solidFill>
              </a:rPr>
              <a:t>Hướng dẫn đăng ký tài khoản ví </a:t>
            </a:r>
            <a:r>
              <a:rPr lang="vi-VN" dirty="0" smtClean="0">
                <a:solidFill>
                  <a:srgbClr val="FF0000"/>
                </a:solidFill>
              </a:rPr>
              <a:t>Trust</a:t>
            </a:r>
            <a:endParaRPr lang="en-US" dirty="0">
              <a:solidFill>
                <a:srgbClr val="FF0000"/>
              </a:solidFill>
            </a:endParaRPr>
          </a:p>
        </p:txBody>
      </p:sp>
    </p:spTree>
    <p:extLst>
      <p:ext uri="{BB962C8B-B14F-4D97-AF65-F5344CB8AC3E}">
        <p14:creationId xmlns:p14="http://schemas.microsoft.com/office/powerpoint/2010/main" val="2520408448"/>
      </p:ext>
    </p:extLst>
  </p:cSld>
  <p:clrMapOvr>
    <a:masterClrMapping/>
  </p:clrMapOvr>
  <p:transition spd="slow">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8077" y="1393828"/>
            <a:ext cx="7939454" cy="4434929"/>
          </a:xfrm>
          <a:prstGeom prst="rect">
            <a:avLst/>
          </a:prstGeom>
        </p:spPr>
      </p:pic>
    </p:spTree>
    <p:extLst>
      <p:ext uri="{BB962C8B-B14F-4D97-AF65-F5344CB8AC3E}">
        <p14:creationId xmlns:p14="http://schemas.microsoft.com/office/powerpoint/2010/main" val="2882152140"/>
      </p:ext>
    </p:extLst>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solidFill>
                  <a:srgbClr val="FF0000"/>
                </a:solidFill>
              </a:rPr>
              <a:t>Hướng dẫn sử dụng các tính năng của ví Trust</a:t>
            </a:r>
            <a:endParaRPr lang="en-US"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9623" y="1690689"/>
            <a:ext cx="6275117" cy="4613396"/>
          </a:xfrm>
          <a:prstGeom prst="rect">
            <a:avLst/>
          </a:prstGeom>
        </p:spPr>
      </p:pic>
    </p:spTree>
    <p:extLst>
      <p:ext uri="{BB962C8B-B14F-4D97-AF65-F5344CB8AC3E}">
        <p14:creationId xmlns:p14="http://schemas.microsoft.com/office/powerpoint/2010/main" val="3246020306"/>
      </p:ext>
    </p:extLst>
  </p:cSld>
  <p:clrMapOvr>
    <a:masterClrMapping/>
  </p:clrMapOvr>
  <p:transition spd="slow">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solidFill>
                  <a:srgbClr val="FF0000"/>
                </a:solidFill>
              </a:rPr>
              <a:t>Cách thêm đồng coin vào ví Trust</a:t>
            </a:r>
            <a:endParaRPr lang="en-US"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777" y="2028629"/>
            <a:ext cx="7593963" cy="4360596"/>
          </a:xfrm>
          <a:prstGeom prst="rect">
            <a:avLst/>
          </a:prstGeom>
        </p:spPr>
      </p:pic>
    </p:spTree>
    <p:extLst>
      <p:ext uri="{BB962C8B-B14F-4D97-AF65-F5344CB8AC3E}">
        <p14:creationId xmlns:p14="http://schemas.microsoft.com/office/powerpoint/2010/main" val="2464683731"/>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txBox="1">
            <a:spLocks/>
          </p:cNvSpPr>
          <p:nvPr>
            <p:custDataLst>
              <p:tags r:id="rId2"/>
            </p:custDataLst>
          </p:nvPr>
        </p:nvSpPr>
        <p:spPr>
          <a:xfrm>
            <a:off x="1" y="3760114"/>
            <a:ext cx="12191999" cy="609398"/>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r>
              <a:rPr lang="en-US" altLang="zh-CN" sz="4400" b="1" dirty="0" err="1" smtClean="0">
                <a:solidFill>
                  <a:srgbClr val="7030A0"/>
                </a:solidFill>
                <a:latin typeface="Times New Roman" panose="02020603050405020304" pitchFamily="18" charset="0"/>
                <a:ea typeface="Tahoma" panose="020B0604030504040204" pitchFamily="34" charset="0"/>
                <a:cs typeface="Times New Roman" panose="02020603050405020304" pitchFamily="18" charset="0"/>
                <a:sym typeface="Arial" panose="020B0604020202020204" pitchFamily="34" charset="0"/>
              </a:rPr>
              <a:t>Ví</a:t>
            </a:r>
            <a:r>
              <a:rPr lang="en-US" altLang="zh-CN" sz="4400" b="1" dirty="0" smtClean="0">
                <a:solidFill>
                  <a:srgbClr val="7030A0"/>
                </a:solidFill>
                <a:latin typeface="Times New Roman" panose="02020603050405020304" pitchFamily="18" charset="0"/>
                <a:ea typeface="Tahoma" panose="020B0604030504040204" pitchFamily="34" charset="0"/>
                <a:cs typeface="Times New Roman" panose="02020603050405020304" pitchFamily="18" charset="0"/>
                <a:sym typeface="Arial" panose="020B0604020202020204" pitchFamily="34" charset="0"/>
              </a:rPr>
              <a:t> </a:t>
            </a:r>
            <a:r>
              <a:rPr lang="en-US" altLang="zh-CN" sz="4400" b="1" dirty="0" err="1" smtClean="0">
                <a:solidFill>
                  <a:srgbClr val="7030A0"/>
                </a:solidFill>
                <a:latin typeface="Times New Roman" panose="02020603050405020304" pitchFamily="18" charset="0"/>
                <a:ea typeface="Tahoma" panose="020B0604030504040204" pitchFamily="34" charset="0"/>
                <a:cs typeface="Times New Roman" panose="02020603050405020304" pitchFamily="18" charset="0"/>
                <a:sym typeface="Arial" panose="020B0604020202020204" pitchFamily="34" charset="0"/>
              </a:rPr>
              <a:t>Metamask</a:t>
            </a:r>
            <a:endParaRPr lang="zh-CN" altLang="en-US" sz="16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 name="椭圆 1">
            <a:extLst>
              <a:ext uri="{FF2B5EF4-FFF2-40B4-BE49-F238E27FC236}">
                <a16:creationId xmlns:a16="http://schemas.microsoft.com/office/drawing/2014/main" id="{6DA949B9-1864-4241-8946-7DEF4D9912BC}"/>
              </a:ext>
            </a:extLst>
          </p:cNvPr>
          <p:cNvSpPr/>
          <p:nvPr/>
        </p:nvSpPr>
        <p:spPr>
          <a:xfrm>
            <a:off x="5500236" y="1982758"/>
            <a:ext cx="1439716" cy="1439716"/>
          </a:xfrm>
          <a:prstGeom prst="ellipse">
            <a:avLst/>
          </a:prstGeom>
          <a:solidFill>
            <a:srgbClr val="00B0F0"/>
          </a:solid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865"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01</a:t>
            </a:r>
            <a:endParaRPr lang="zh-CN" altLang="en-US" sz="5865"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82152128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solidFill>
                  <a:srgbClr val="FF0000"/>
                </a:solidFill>
              </a:rPr>
              <a:t>Hướng </a:t>
            </a:r>
            <a:r>
              <a:rPr lang="vi-VN" dirty="0">
                <a:solidFill>
                  <a:srgbClr val="FF0000"/>
                </a:solidFill>
              </a:rPr>
              <a:t>dẫn nạp coin vào ví </a:t>
            </a:r>
            <a:r>
              <a:rPr lang="vi-VN" dirty="0" smtClean="0">
                <a:solidFill>
                  <a:srgbClr val="FF0000"/>
                </a:solidFill>
              </a:rPr>
              <a:t>Trust</a:t>
            </a:r>
            <a:endParaRPr lang="en-US" dirty="0">
              <a:solidFill>
                <a:srgbClr val="FF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97478"/>
            <a:ext cx="7831355" cy="4466319"/>
          </a:xfrm>
          <a:prstGeom prst="rect">
            <a:avLst/>
          </a:prstGeom>
        </p:spPr>
      </p:pic>
    </p:spTree>
    <p:extLst>
      <p:ext uri="{BB962C8B-B14F-4D97-AF65-F5344CB8AC3E}">
        <p14:creationId xmlns:p14="http://schemas.microsoft.com/office/powerpoint/2010/main" val="878197742"/>
      </p:ext>
    </p:extLst>
  </p:cSld>
  <p:clrMapOvr>
    <a:masterClrMapping/>
  </p:clrMapOvr>
  <p:transition spd="slow">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solidFill>
                  <a:srgbClr val="FF0000"/>
                </a:solidFill>
              </a:rPr>
              <a:t>Hướng dẫn rút coin ra khỏi ví </a:t>
            </a:r>
            <a:r>
              <a:rPr lang="vi-VN" dirty="0" smtClean="0">
                <a:solidFill>
                  <a:srgbClr val="FF0000"/>
                </a:solidFill>
              </a:rPr>
              <a:t>Trust</a:t>
            </a:r>
            <a:endParaRPr lang="en-US"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09524"/>
            <a:ext cx="8639908" cy="4775574"/>
          </a:xfrm>
          <a:prstGeom prst="rect">
            <a:avLst/>
          </a:prstGeom>
        </p:spPr>
      </p:pic>
    </p:spTree>
    <p:extLst>
      <p:ext uri="{BB962C8B-B14F-4D97-AF65-F5344CB8AC3E}">
        <p14:creationId xmlns:p14="http://schemas.microsoft.com/office/powerpoint/2010/main" val="1299213913"/>
      </p:ext>
    </p:extLst>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solidFill>
                  <a:srgbClr val="FF0000"/>
                </a:solidFill>
              </a:rPr>
              <a:t>Kết nối dApp trên Trust </a:t>
            </a:r>
            <a:r>
              <a:rPr lang="vi-VN" dirty="0" smtClean="0">
                <a:solidFill>
                  <a:srgbClr val="FF0000"/>
                </a:solidFill>
              </a:rPr>
              <a:t>Wallet</a:t>
            </a:r>
            <a:endParaRPr lang="en-US" dirty="0">
              <a:solidFill>
                <a:srgbClr val="FF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8358554" cy="4522108"/>
          </a:xfrm>
          <a:prstGeom prst="rect">
            <a:avLst/>
          </a:prstGeom>
        </p:spPr>
      </p:pic>
    </p:spTree>
    <p:extLst>
      <p:ext uri="{BB962C8B-B14F-4D97-AF65-F5344CB8AC3E}">
        <p14:creationId xmlns:p14="http://schemas.microsoft.com/office/powerpoint/2010/main" val="169181650"/>
      </p:ext>
    </p:extLst>
  </p:cSld>
  <p:clrMapOvr>
    <a:masterClrMapping/>
  </p:clrMapOvr>
  <p:transition spd="slow">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solidFill>
                  <a:srgbClr val="FF0000"/>
                </a:solidFill>
              </a:rPr>
              <a:t>Bật chức năng bảo mật trên ví Trust Wallet</a:t>
            </a:r>
            <a:endParaRPr lang="en-US" dirty="0">
              <a:solidFill>
                <a:srgbClr val="FF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14842"/>
            <a:ext cx="9703777" cy="5230942"/>
          </a:xfrm>
          <a:prstGeom prst="rect">
            <a:avLst/>
          </a:prstGeom>
        </p:spPr>
      </p:pic>
    </p:spTree>
    <p:extLst>
      <p:ext uri="{BB962C8B-B14F-4D97-AF65-F5344CB8AC3E}">
        <p14:creationId xmlns:p14="http://schemas.microsoft.com/office/powerpoint/2010/main" val="211333696"/>
      </p:ext>
    </p:extLst>
  </p:cSld>
  <p:clrMapOvr>
    <a:masterClrMapping/>
  </p:clrMapOvr>
  <p:transition spd="slow">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rt 1"/>
          <p:cNvSpPr/>
          <p:nvPr/>
        </p:nvSpPr>
        <p:spPr>
          <a:xfrm>
            <a:off x="1809633" y="966816"/>
            <a:ext cx="8725422" cy="5060442"/>
          </a:xfrm>
          <a:prstGeom prst="hear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b="1" dirty="0" err="1">
                <a:latin typeface="Times New Roman" panose="02020603050405020304" pitchFamily="18" charset="0"/>
                <a:ea typeface="Tahoma" panose="020B0604030504040204" pitchFamily="34" charset="0"/>
                <a:cs typeface="Times New Roman" panose="02020603050405020304" pitchFamily="18" charset="0"/>
              </a:rPr>
              <a:t>Cảm</a:t>
            </a:r>
            <a:r>
              <a:rPr lang="en-US" sz="6000" b="1" dirty="0">
                <a:latin typeface="Times New Roman" panose="02020603050405020304" pitchFamily="18" charset="0"/>
                <a:ea typeface="Tahoma" panose="020B0604030504040204" pitchFamily="34" charset="0"/>
                <a:cs typeface="Times New Roman" panose="02020603050405020304" pitchFamily="18" charset="0"/>
              </a:rPr>
              <a:t> </a:t>
            </a:r>
            <a:r>
              <a:rPr lang="en-US" sz="6000" b="1" dirty="0" err="1">
                <a:latin typeface="Times New Roman" panose="02020603050405020304" pitchFamily="18" charset="0"/>
                <a:ea typeface="Tahoma" panose="020B0604030504040204" pitchFamily="34" charset="0"/>
                <a:cs typeface="Times New Roman" panose="02020603050405020304" pitchFamily="18" charset="0"/>
              </a:rPr>
              <a:t>ơn</a:t>
            </a:r>
            <a:r>
              <a:rPr lang="en-US" sz="6000" b="1" dirty="0">
                <a:latin typeface="Times New Roman" panose="02020603050405020304" pitchFamily="18" charset="0"/>
                <a:ea typeface="Tahoma" panose="020B0604030504040204" pitchFamily="34" charset="0"/>
                <a:cs typeface="Times New Roman" panose="02020603050405020304" pitchFamily="18" charset="0"/>
              </a:rPr>
              <a:t> </a:t>
            </a:r>
            <a:r>
              <a:rPr lang="en-US" sz="6000" b="1" dirty="0" err="1">
                <a:latin typeface="Times New Roman" panose="02020603050405020304" pitchFamily="18" charset="0"/>
                <a:ea typeface="Tahoma" panose="020B0604030504040204" pitchFamily="34" charset="0"/>
                <a:cs typeface="Times New Roman" panose="02020603050405020304" pitchFamily="18" charset="0"/>
              </a:rPr>
              <a:t>Thầy</a:t>
            </a:r>
            <a:r>
              <a:rPr lang="vi-VN" sz="6000" b="1" dirty="0">
                <a:latin typeface="Times New Roman" panose="02020603050405020304" pitchFamily="18" charset="0"/>
                <a:ea typeface="Tahoma" panose="020B0604030504040204" pitchFamily="34" charset="0"/>
                <a:cs typeface="Times New Roman" panose="02020603050405020304" pitchFamily="18" charset="0"/>
              </a:rPr>
              <a:t> </a:t>
            </a:r>
            <a:r>
              <a:rPr lang="en-US" sz="6000" b="1" dirty="0" err="1">
                <a:latin typeface="Times New Roman" panose="02020603050405020304" pitchFamily="18" charset="0"/>
                <a:ea typeface="Tahoma" panose="020B0604030504040204" pitchFamily="34" charset="0"/>
                <a:cs typeface="Times New Roman" panose="02020603050405020304" pitchFamily="18" charset="0"/>
              </a:rPr>
              <a:t>đã</a:t>
            </a:r>
            <a:r>
              <a:rPr lang="en-US" sz="6000" b="1" dirty="0">
                <a:latin typeface="Times New Roman" panose="02020603050405020304" pitchFamily="18" charset="0"/>
                <a:ea typeface="Tahoma" panose="020B0604030504040204" pitchFamily="34" charset="0"/>
                <a:cs typeface="Times New Roman" panose="02020603050405020304" pitchFamily="18" charset="0"/>
              </a:rPr>
              <a:t> </a:t>
            </a:r>
          </a:p>
          <a:p>
            <a:pPr algn="ctr"/>
            <a:r>
              <a:rPr lang="en-US" sz="6000" b="1" dirty="0" err="1">
                <a:latin typeface="Times New Roman" panose="02020603050405020304" pitchFamily="18" charset="0"/>
                <a:ea typeface="Tahoma" panose="020B0604030504040204" pitchFamily="34" charset="0"/>
                <a:cs typeface="Times New Roman" panose="02020603050405020304" pitchFamily="18" charset="0"/>
              </a:rPr>
              <a:t>lắng</a:t>
            </a:r>
            <a:r>
              <a:rPr lang="en-US" sz="6000" b="1" dirty="0">
                <a:latin typeface="Times New Roman" panose="02020603050405020304" pitchFamily="18" charset="0"/>
                <a:ea typeface="Tahoma" panose="020B0604030504040204" pitchFamily="34" charset="0"/>
                <a:cs typeface="Times New Roman" panose="02020603050405020304" pitchFamily="18" charset="0"/>
              </a:rPr>
              <a:t> </a:t>
            </a:r>
            <a:r>
              <a:rPr lang="en-US" sz="6000" b="1" dirty="0" err="1">
                <a:latin typeface="Times New Roman" panose="02020603050405020304" pitchFamily="18" charset="0"/>
                <a:ea typeface="Tahoma" panose="020B0604030504040204" pitchFamily="34" charset="0"/>
                <a:cs typeface="Times New Roman" panose="02020603050405020304" pitchFamily="18" charset="0"/>
              </a:rPr>
              <a:t>nghe</a:t>
            </a:r>
            <a:r>
              <a:rPr lang="vi-VN" sz="6000" b="1" dirty="0">
                <a:latin typeface="Times New Roman" panose="02020603050405020304" pitchFamily="18" charset="0"/>
                <a:ea typeface="Tahoma" panose="020B0604030504040204" pitchFamily="34" charset="0"/>
                <a:cs typeface="Times New Roman" panose="02020603050405020304" pitchFamily="18" charset="0"/>
              </a:rPr>
              <a:t> </a:t>
            </a:r>
            <a:r>
              <a:rPr lang="vi-VN" sz="6000" b="1" dirty="0" err="1">
                <a:latin typeface="Times New Roman" panose="02020603050405020304" pitchFamily="18" charset="0"/>
                <a:ea typeface="Tahoma" panose="020B0604030504040204" pitchFamily="34" charset="0"/>
                <a:cs typeface="Times New Roman" panose="02020603050405020304" pitchFamily="18" charset="0"/>
              </a:rPr>
              <a:t>nhóm</a:t>
            </a:r>
            <a:r>
              <a:rPr lang="vi-VN" sz="6000" b="1" dirty="0">
                <a:latin typeface="Times New Roman" panose="02020603050405020304" pitchFamily="18" charset="0"/>
                <a:ea typeface="Tahoma" panose="020B0604030504040204" pitchFamily="34" charset="0"/>
                <a:cs typeface="Times New Roman" panose="02020603050405020304" pitchFamily="18" charset="0"/>
              </a:rPr>
              <a:t> </a:t>
            </a:r>
            <a:r>
              <a:rPr lang="vi-VN" sz="6000" b="1" dirty="0" err="1">
                <a:latin typeface="Times New Roman" panose="02020603050405020304" pitchFamily="18" charset="0"/>
                <a:ea typeface="Tahoma" panose="020B0604030504040204" pitchFamily="34" charset="0"/>
                <a:cs typeface="Times New Roman" panose="02020603050405020304" pitchFamily="18" charset="0"/>
              </a:rPr>
              <a:t>chúng</a:t>
            </a:r>
            <a:r>
              <a:rPr lang="vi-VN" sz="6000" b="1" dirty="0">
                <a:latin typeface="Times New Roman" panose="02020603050405020304" pitchFamily="18" charset="0"/>
                <a:ea typeface="Tahoma" panose="020B0604030504040204" pitchFamily="34" charset="0"/>
                <a:cs typeface="Times New Roman" panose="02020603050405020304" pitchFamily="18" charset="0"/>
              </a:rPr>
              <a:t> em</a:t>
            </a:r>
            <a:r>
              <a:rPr lang="en-US" sz="6000" b="1" dirty="0">
                <a:latin typeface="Times New Roman" panose="02020603050405020304" pitchFamily="18" charset="0"/>
                <a:ea typeface="Tahoma" panose="020B0604030504040204" pitchFamily="34" charset="0"/>
                <a:cs typeface="Times New Roman" panose="02020603050405020304" pitchFamily="18" charset="0"/>
              </a:rPr>
              <a:t>!</a:t>
            </a:r>
          </a:p>
        </p:txBody>
      </p:sp>
    </p:spTree>
    <p:extLst>
      <p:ext uri="{BB962C8B-B14F-4D97-AF65-F5344CB8AC3E}">
        <p14:creationId xmlns:p14="http://schemas.microsoft.com/office/powerpoint/2010/main" val="31504829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7185" y="347540"/>
            <a:ext cx="10515600" cy="1325563"/>
          </a:xfrm>
        </p:spPr>
        <p:txBody>
          <a:bodyPr>
            <a:normAutofit/>
          </a:bodyPr>
          <a:lstStyle/>
          <a:p>
            <a:r>
              <a:rPr lang="en-US" dirty="0" err="1" smtClean="0">
                <a:solidFill>
                  <a:srgbClr val="FF0000"/>
                </a:solidFill>
                <a:latin typeface="Times New Roman" panose="02020603050405020304" pitchFamily="18" charset="0"/>
                <a:cs typeface="Times New Roman" panose="02020603050405020304" pitchFamily="18" charset="0"/>
              </a:rPr>
              <a:t>Ví</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Metamask</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là</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gì</a:t>
            </a:r>
            <a:r>
              <a:rPr lang="en-US" dirty="0" smtClean="0">
                <a:solidFill>
                  <a:srgbClr val="FF0000"/>
                </a:solidFill>
                <a:latin typeface="Times New Roman" panose="02020603050405020304" pitchFamily="18" charset="0"/>
                <a:cs typeface="Times New Roman" panose="02020603050405020304" pitchFamily="18" charset="0"/>
              </a:rPr>
              <a:t>?</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88" y="1901287"/>
            <a:ext cx="4718666" cy="290810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9007" y="1901287"/>
            <a:ext cx="5283898" cy="2908105"/>
          </a:xfrm>
          <a:prstGeom prst="rect">
            <a:avLst/>
          </a:prstGeom>
        </p:spPr>
      </p:pic>
    </p:spTree>
    <p:extLst>
      <p:ext uri="{BB962C8B-B14F-4D97-AF65-F5344CB8AC3E}">
        <p14:creationId xmlns:p14="http://schemas.microsoft.com/office/powerpoint/2010/main" val="29137260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latin typeface="Times New Roman" panose="02020603050405020304" pitchFamily="18" charset="0"/>
                <a:cs typeface="Times New Roman" panose="02020603050405020304" pitchFamily="18" charset="0"/>
              </a:rPr>
              <a:t>Ưu</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và</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nhược</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điểm</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của</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Metamask</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211015" y="1825625"/>
            <a:ext cx="5808785" cy="4351338"/>
          </a:xfrm>
        </p:spPr>
        <p:txBody>
          <a:bodyPr>
            <a:noAutofit/>
          </a:bodyPr>
          <a:lstStyle/>
          <a:p>
            <a:r>
              <a:rPr lang="en-US" sz="2400" dirty="0" err="1" smtClean="0">
                <a:latin typeface="Times New Roman" panose="02020603050405020304" pitchFamily="18" charset="0"/>
                <a:cs typeface="Times New Roman" panose="02020603050405020304" pitchFamily="18" charset="0"/>
              </a:rPr>
              <a:t>Ưu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điểm</a:t>
            </a:r>
            <a:r>
              <a:rPr lang="en-US" sz="2400" dirty="0" smtClean="0">
                <a:latin typeface="Times New Roman" panose="02020603050405020304" pitchFamily="18" charset="0"/>
                <a:cs typeface="Times New Roman" panose="02020603050405020304" pitchFamily="18" charset="0"/>
              </a:rPr>
              <a:t>:</a:t>
            </a:r>
          </a:p>
          <a:p>
            <a:pPr lvl="0"/>
            <a:r>
              <a:rPr lang="vi-VN" sz="2400" dirty="0">
                <a:latin typeface="Times New Roman" panose="02020603050405020304" pitchFamily="18" charset="0"/>
                <a:cs typeface="Times New Roman" panose="02020603050405020304" pitchFamily="18" charset="0"/>
              </a:rPr>
              <a:t>Dễ sử dụng, giao diện thân thiện.</a:t>
            </a:r>
            <a:endParaRPr lang="en-US" sz="2400" dirty="0">
              <a:latin typeface="Times New Roman" panose="02020603050405020304" pitchFamily="18" charset="0"/>
              <a:cs typeface="Times New Roman" panose="02020603050405020304" pitchFamily="18" charset="0"/>
            </a:endParaRPr>
          </a:p>
          <a:p>
            <a:pPr lvl="0"/>
            <a:r>
              <a:rPr lang="vi-VN" sz="2400" dirty="0">
                <a:latin typeface="Times New Roman" panose="02020603050405020304" pitchFamily="18" charset="0"/>
                <a:cs typeface="Times New Roman" panose="02020603050405020304" pitchFamily="18" charset="0"/>
              </a:rPr>
              <a:t>Tích hợp Swap nên không cần kết nối sang các AMM khác, tiết kiệm thời gian.</a:t>
            </a:r>
            <a:endParaRPr lang="en-US" sz="2400" dirty="0">
              <a:latin typeface="Times New Roman" panose="02020603050405020304" pitchFamily="18" charset="0"/>
              <a:cs typeface="Times New Roman" panose="02020603050405020304" pitchFamily="18" charset="0"/>
            </a:endParaRPr>
          </a:p>
          <a:p>
            <a:pPr lvl="0"/>
            <a:r>
              <a:rPr lang="vi-VN" sz="2400" dirty="0">
                <a:latin typeface="Times New Roman" panose="02020603050405020304" pitchFamily="18" charset="0"/>
                <a:cs typeface="Times New Roman" panose="02020603050405020304" pitchFamily="18" charset="0"/>
              </a:rPr>
              <a:t>Là Extension về ví phổ biến nên gần như các dự án mới đều tự động tích hợp.</a:t>
            </a:r>
            <a:endParaRPr lang="en-US" sz="2400" dirty="0">
              <a:latin typeface="Times New Roman" panose="02020603050405020304" pitchFamily="18" charset="0"/>
              <a:cs typeface="Times New Roman" panose="02020603050405020304" pitchFamily="18" charset="0"/>
            </a:endParaRPr>
          </a:p>
          <a:p>
            <a:pPr lvl="0"/>
            <a:r>
              <a:rPr lang="vi-VN" sz="2400" dirty="0">
                <a:latin typeface="Times New Roman" panose="02020603050405020304" pitchFamily="18" charset="0"/>
                <a:cs typeface="Times New Roman" panose="02020603050405020304" pitchFamily="18" charset="0"/>
              </a:rPr>
              <a:t>Tùy chỉnh được gas fee, giúp người dùng tùy chỉnh tốc độ giao dịch hoàn toàn.</a:t>
            </a:r>
            <a:endParaRPr lang="en-US" sz="2400" dirty="0">
              <a:latin typeface="Times New Roman" panose="02020603050405020304" pitchFamily="18" charset="0"/>
              <a:cs typeface="Times New Roman" panose="02020603050405020304" pitchFamily="18" charset="0"/>
            </a:endParaRPr>
          </a:p>
          <a:p>
            <a:pPr lvl="0"/>
            <a:r>
              <a:rPr lang="vi-VN" sz="2400" dirty="0">
                <a:latin typeface="Times New Roman" panose="02020603050405020304" pitchFamily="18" charset="0"/>
                <a:cs typeface="Times New Roman" panose="02020603050405020304" pitchFamily="18" charset="0"/>
              </a:rPr>
              <a:t>Tích hợp nhiều Blockchain.</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172199" y="1825625"/>
            <a:ext cx="5864469" cy="4351338"/>
          </a:xfrm>
        </p:spPr>
        <p:txBody>
          <a:bodyPr>
            <a:normAutofit/>
          </a:bodyPr>
          <a:lstStyle/>
          <a:p>
            <a:r>
              <a:rPr lang="en-US" sz="2400" dirty="0" err="1" smtClean="0">
                <a:latin typeface="Times New Roman" panose="02020603050405020304" pitchFamily="18" charset="0"/>
                <a:cs typeface="Times New Roman" panose="02020603050405020304" pitchFamily="18" charset="0"/>
              </a:rPr>
              <a:t>Nhược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điểm</a:t>
            </a:r>
            <a:r>
              <a:rPr lang="en-US" sz="2400" dirty="0" smtClean="0">
                <a:latin typeface="Times New Roman" panose="02020603050405020304" pitchFamily="18" charset="0"/>
                <a:cs typeface="Times New Roman" panose="02020603050405020304" pitchFamily="18" charset="0"/>
              </a:rPr>
              <a:t>:</a:t>
            </a:r>
          </a:p>
          <a:p>
            <a:pPr lvl="0"/>
            <a:r>
              <a:rPr lang="vi-VN" sz="2400" dirty="0">
                <a:latin typeface="Times New Roman" panose="02020603050405020304" pitchFamily="18" charset="0"/>
                <a:cs typeface="Times New Roman" panose="02020603050405020304" pitchFamily="18" charset="0"/>
              </a:rPr>
              <a:t>Phí Swap khá cao.</a:t>
            </a:r>
            <a:endParaRPr lang="en-US" sz="2400" dirty="0">
              <a:latin typeface="Times New Roman" panose="02020603050405020304" pitchFamily="18" charset="0"/>
              <a:cs typeface="Times New Roman" panose="02020603050405020304" pitchFamily="18" charset="0"/>
            </a:endParaRPr>
          </a:p>
          <a:p>
            <a:pPr lvl="0"/>
            <a:r>
              <a:rPr lang="vi-VN" sz="2400" dirty="0">
                <a:latin typeface="Times New Roman" panose="02020603050405020304" pitchFamily="18" charset="0"/>
                <a:cs typeface="Times New Roman" panose="02020603050405020304" pitchFamily="18" charset="0"/>
              </a:rPr>
              <a:t>Không thể đăng nhập vào nhiều địa chỉ ví, mỗi lần muốn đăng nhập địa chỉ ví khác phải logout ra.</a:t>
            </a:r>
            <a:endParaRPr lang="en-US" sz="2400" dirty="0">
              <a:latin typeface="Times New Roman" panose="02020603050405020304" pitchFamily="18" charset="0"/>
              <a:cs typeface="Times New Roman" panose="02020603050405020304" pitchFamily="18" charset="0"/>
            </a:endParaRPr>
          </a:p>
          <a:p>
            <a:pPr lvl="0"/>
            <a:r>
              <a:rPr lang="vi-VN" sz="2400" dirty="0">
                <a:latin typeface="Times New Roman" panose="02020603050405020304" pitchFamily="18" charset="0"/>
                <a:cs typeface="Times New Roman" panose="02020603050405020304" pitchFamily="18" charset="0"/>
              </a:rPr>
              <a:t>Không tự động cập nhật dữ liệu tài sản, người dùng phải tích hợp bằng tay. Điều này dẫn đến không hiện tài sản nếu người dùng không biết contract của tài sản đó.</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82979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50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50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animEffect transition="in" filter="fade">
                                      <p:cBhvr>
                                        <p:cTn id="39" dur="1000"/>
                                        <p:tgtEl>
                                          <p:spTgt spid="4">
                                            <p:txEl>
                                              <p:pRg st="0" end="0"/>
                                            </p:txEl>
                                          </p:spTgt>
                                        </p:tgtEl>
                                      </p:cBhvr>
                                    </p:animEffect>
                                    <p:anim calcmode="lin" valueType="num">
                                      <p:cBhvr>
                                        <p:cTn id="4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41" dur="1000" fill="hold"/>
                                        <p:tgtEl>
                                          <p:spTgt spid="4">
                                            <p:txEl>
                                              <p:pRg st="0" end="0"/>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250"/>
                                  </p:stCondLst>
                                  <p:childTnLst>
                                    <p:set>
                                      <p:cBhvr>
                                        <p:cTn id="43" dur="1" fill="hold">
                                          <p:stCondLst>
                                            <p:cond delay="0"/>
                                          </p:stCondLst>
                                        </p:cTn>
                                        <p:tgtEl>
                                          <p:spTgt spid="4">
                                            <p:txEl>
                                              <p:pRg st="1" end="1"/>
                                            </p:txEl>
                                          </p:spTgt>
                                        </p:tgtEl>
                                        <p:attrNameLst>
                                          <p:attrName>style.visibility</p:attrName>
                                        </p:attrNameLst>
                                      </p:cBhvr>
                                      <p:to>
                                        <p:strVal val="visible"/>
                                      </p:to>
                                    </p:set>
                                    <p:animEffect transition="in" filter="fade">
                                      <p:cBhvr>
                                        <p:cTn id="44" dur="1000"/>
                                        <p:tgtEl>
                                          <p:spTgt spid="4">
                                            <p:txEl>
                                              <p:pRg st="1" end="1"/>
                                            </p:txEl>
                                          </p:spTgt>
                                        </p:tgtEl>
                                      </p:cBhvr>
                                    </p:animEffect>
                                    <p:anim calcmode="lin" valueType="num">
                                      <p:cBhvr>
                                        <p:cTn id="4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46" dur="1000" fill="hold"/>
                                        <p:tgtEl>
                                          <p:spTgt spid="4">
                                            <p:txEl>
                                              <p:pRg st="1" end="1"/>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250"/>
                                  </p:stCondLst>
                                  <p:childTnLst>
                                    <p:set>
                                      <p:cBhvr>
                                        <p:cTn id="48" dur="1" fill="hold">
                                          <p:stCondLst>
                                            <p:cond delay="0"/>
                                          </p:stCondLst>
                                        </p:cTn>
                                        <p:tgtEl>
                                          <p:spTgt spid="4">
                                            <p:txEl>
                                              <p:pRg st="2" end="2"/>
                                            </p:txEl>
                                          </p:spTgt>
                                        </p:tgtEl>
                                        <p:attrNameLst>
                                          <p:attrName>style.visibility</p:attrName>
                                        </p:attrNameLst>
                                      </p:cBhvr>
                                      <p:to>
                                        <p:strVal val="visible"/>
                                      </p:to>
                                    </p:set>
                                    <p:animEffect transition="in" filter="fade">
                                      <p:cBhvr>
                                        <p:cTn id="49" dur="1000"/>
                                        <p:tgtEl>
                                          <p:spTgt spid="4">
                                            <p:txEl>
                                              <p:pRg st="2" end="2"/>
                                            </p:txEl>
                                          </p:spTgt>
                                        </p:tgtEl>
                                      </p:cBhvr>
                                    </p:animEffect>
                                    <p:anim calcmode="lin" valueType="num">
                                      <p:cBhvr>
                                        <p:cTn id="5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2" end="2"/>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250"/>
                                  </p:stCondLst>
                                  <p:childTnLst>
                                    <p:set>
                                      <p:cBhvr>
                                        <p:cTn id="53" dur="1" fill="hold">
                                          <p:stCondLst>
                                            <p:cond delay="0"/>
                                          </p:stCondLst>
                                        </p:cTn>
                                        <p:tgtEl>
                                          <p:spTgt spid="4">
                                            <p:txEl>
                                              <p:pRg st="3" end="3"/>
                                            </p:txEl>
                                          </p:spTgt>
                                        </p:tgtEl>
                                        <p:attrNameLst>
                                          <p:attrName>style.visibility</p:attrName>
                                        </p:attrNameLst>
                                      </p:cBhvr>
                                      <p:to>
                                        <p:strVal val="visible"/>
                                      </p:to>
                                    </p:set>
                                    <p:animEffect transition="in" filter="fade">
                                      <p:cBhvr>
                                        <p:cTn id="54" dur="1000"/>
                                        <p:tgtEl>
                                          <p:spTgt spid="4">
                                            <p:txEl>
                                              <p:pRg st="3" end="3"/>
                                            </p:txEl>
                                          </p:spTgt>
                                        </p:tgtEl>
                                      </p:cBhvr>
                                    </p:animEffect>
                                    <p:anim calcmode="lin" valueType="num">
                                      <p:cBhvr>
                                        <p:cTn id="5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5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latin typeface="Times New Roman" panose="02020603050405020304" pitchFamily="18" charset="0"/>
                <a:cs typeface="Times New Roman" panose="02020603050405020304" pitchFamily="18" charset="0"/>
              </a:rPr>
              <a:t>Độ</a:t>
            </a:r>
            <a:r>
              <a:rPr lang="en-US" dirty="0" smtClean="0">
                <a:solidFill>
                  <a:srgbClr val="FF0000"/>
                </a:solidFill>
                <a:latin typeface="Times New Roman" panose="02020603050405020304" pitchFamily="18" charset="0"/>
                <a:cs typeface="Times New Roman" panose="02020603050405020304" pitchFamily="18" charset="0"/>
              </a:rPr>
              <a:t> an </a:t>
            </a:r>
            <a:r>
              <a:rPr lang="en-US" dirty="0" err="1" smtClean="0">
                <a:solidFill>
                  <a:srgbClr val="FF0000"/>
                </a:solidFill>
                <a:latin typeface="Times New Roman" panose="02020603050405020304" pitchFamily="18" charset="0"/>
                <a:cs typeface="Times New Roman" panose="02020603050405020304" pitchFamily="18" charset="0"/>
              </a:rPr>
              <a:t>toàn</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của</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Metamask</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lstStyle/>
          <a:p>
            <a:r>
              <a:rPr lang="vi-VN" sz="2400" dirty="0">
                <a:latin typeface="+mj-lt"/>
              </a:rPr>
              <a:t>Metamask là một Non-custodial </a:t>
            </a:r>
            <a:r>
              <a:rPr lang="vi-VN" sz="2400" dirty="0" smtClean="0">
                <a:latin typeface="+mj-lt"/>
              </a:rPr>
              <a:t>Walle</a:t>
            </a:r>
            <a:r>
              <a:rPr lang="en-US" sz="2400" dirty="0" smtClean="0">
                <a:latin typeface="+mj-lt"/>
              </a:rPr>
              <a:t>t </a:t>
            </a:r>
            <a:r>
              <a:rPr lang="vi-VN" sz="2400" dirty="0">
                <a:latin typeface="+mj-lt"/>
              </a:rPr>
              <a:t>nên rất khó có khả năng Metamask gây tổn thất đến tài sản của bạn.</a:t>
            </a:r>
            <a:endParaRPr lang="en-US" sz="2400" dirty="0">
              <a:latin typeface="+mj-lt"/>
            </a:endParaRPr>
          </a:p>
          <a:p>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trường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hợp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mát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đăng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nhập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Metamask</a:t>
            </a:r>
            <a:r>
              <a:rPr lang="en-US" sz="2400" dirty="0" smtClean="0">
                <a:latin typeface="Times New Roman" panose="02020603050405020304" pitchFamily="18" charset="0"/>
                <a:cs typeface="Times New Roman" panose="02020603050405020304" pitchFamily="18" charset="0"/>
              </a:rPr>
              <a:t>:</a:t>
            </a:r>
          </a:p>
          <a:p>
            <a:pPr lvl="1"/>
            <a:r>
              <a:rPr lang="en-US" dirty="0" err="1" smtClean="0">
                <a:latin typeface="Times New Roman" panose="02020603050405020304" pitchFamily="18" charset="0"/>
                <a:cs typeface="Times New Roman" panose="02020603050405020304" pitchFamily="18" charset="0"/>
              </a:rPr>
              <a:t>Lộ</a:t>
            </a:r>
            <a:r>
              <a:rPr lang="en-US" dirty="0" smtClean="0">
                <a:latin typeface="Times New Roman" panose="02020603050405020304" pitchFamily="18" charset="0"/>
                <a:cs typeface="Times New Roman" panose="02020603050405020304" pitchFamily="18" charset="0"/>
              </a:rPr>
              <a:t> Private key</a:t>
            </a:r>
          </a:p>
          <a:p>
            <a:pPr lvl="1"/>
            <a:r>
              <a:rPr lang="en-US" dirty="0" err="1" smtClean="0">
                <a:latin typeface="Times New Roman" panose="02020603050405020304" pitchFamily="18" charset="0"/>
                <a:cs typeface="Times New Roman" panose="02020603050405020304" pitchFamily="18" charset="0"/>
              </a:rPr>
              <a:t>Hoặc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đọc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private key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5437596"/>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latin typeface="Times New Roman" panose="02020603050405020304" pitchFamily="18" charset="0"/>
                <a:cs typeface="Times New Roman" panose="02020603050405020304" pitchFamily="18" charset="0"/>
              </a:rPr>
              <a:t>Các</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tính</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năng</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của</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Metamask</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035" y="2637692"/>
            <a:ext cx="3436457" cy="220577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1575" y="2637692"/>
            <a:ext cx="3514959" cy="220577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3617" y="2637691"/>
            <a:ext cx="3714751" cy="2205771"/>
          </a:xfrm>
          <a:prstGeom prst="rect">
            <a:avLst/>
          </a:prstGeom>
        </p:spPr>
      </p:pic>
    </p:spTree>
    <p:extLst>
      <p:ext uri="{BB962C8B-B14F-4D97-AF65-F5344CB8AC3E}">
        <p14:creationId xmlns:p14="http://schemas.microsoft.com/office/powerpoint/2010/main" val="172817822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25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250"/>
                            </p:stCondLst>
                            <p:childTnLst>
                              <p:par>
                                <p:cTn id="15" presetID="2" presetClass="entr" presetSubtype="4" fill="hold"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5"/>
          <p:cNvSpPr txBox="1">
            <a:spLocks/>
          </p:cNvSpPr>
          <p:nvPr>
            <p:custDataLst>
              <p:tags r:id="rId1"/>
            </p:custDataLst>
          </p:nvPr>
        </p:nvSpPr>
        <p:spPr>
          <a:xfrm>
            <a:off x="1" y="3547677"/>
            <a:ext cx="12191999" cy="609398"/>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lvl="0"/>
            <a:r>
              <a:rPr lang="en-US" altLang="zh-CN" sz="4400" b="1" dirty="0" err="1" smtClean="0">
                <a:solidFill>
                  <a:srgbClr val="7030A0"/>
                </a:solidFill>
                <a:latin typeface="Times New Roman" panose="02020603050405020304" pitchFamily="18" charset="0"/>
                <a:ea typeface="Tahoma" panose="020B0604030504040204" pitchFamily="34" charset="0"/>
                <a:cs typeface="Times New Roman" panose="02020603050405020304" pitchFamily="18" charset="0"/>
                <a:sym typeface="Arial" panose="020B0604020202020204" pitchFamily="34" charset="0"/>
              </a:rPr>
              <a:t>Cài</a:t>
            </a:r>
            <a:r>
              <a:rPr lang="en-US" altLang="zh-CN" sz="4400" b="1" dirty="0">
                <a:solidFill>
                  <a:srgbClr val="7030A0"/>
                </a:solidFill>
                <a:latin typeface="Times New Roman" panose="02020603050405020304" pitchFamily="18" charset="0"/>
                <a:ea typeface="Tahoma" panose="020B0604030504040204" pitchFamily="34" charset="0"/>
                <a:cs typeface="Times New Roman" panose="02020603050405020304" pitchFamily="18" charset="0"/>
                <a:sym typeface="Arial" panose="020B0604020202020204" pitchFamily="34" charset="0"/>
              </a:rPr>
              <a:t> </a:t>
            </a:r>
            <a:r>
              <a:rPr lang="en-US" altLang="zh-CN" sz="4400" b="1" dirty="0" err="1" smtClean="0">
                <a:solidFill>
                  <a:srgbClr val="7030A0"/>
                </a:solidFill>
                <a:latin typeface="Times New Roman" panose="02020603050405020304" pitchFamily="18" charset="0"/>
                <a:ea typeface="Tahoma" panose="020B0604030504040204" pitchFamily="34" charset="0"/>
                <a:cs typeface="Times New Roman" panose="02020603050405020304" pitchFamily="18" charset="0"/>
                <a:sym typeface="Arial" panose="020B0604020202020204" pitchFamily="34" charset="0"/>
              </a:rPr>
              <a:t>đặt</a:t>
            </a:r>
            <a:r>
              <a:rPr lang="en-US" altLang="zh-CN" sz="4400" b="1" dirty="0" smtClean="0">
                <a:solidFill>
                  <a:srgbClr val="7030A0"/>
                </a:solidFill>
                <a:latin typeface="Times New Roman" panose="02020603050405020304" pitchFamily="18" charset="0"/>
                <a:ea typeface="Tahoma" panose="020B0604030504040204" pitchFamily="34" charset="0"/>
                <a:cs typeface="Times New Roman" panose="02020603050405020304" pitchFamily="18" charset="0"/>
                <a:sym typeface="Arial" panose="020B0604020202020204" pitchFamily="34" charset="0"/>
              </a:rPr>
              <a:t> </a:t>
            </a:r>
            <a:r>
              <a:rPr lang="en-US" altLang="zh-CN" sz="4400" b="1" dirty="0" err="1" smtClean="0">
                <a:solidFill>
                  <a:srgbClr val="7030A0"/>
                </a:solidFill>
                <a:latin typeface="Times New Roman" panose="02020603050405020304" pitchFamily="18" charset="0"/>
                <a:ea typeface="Tahoma" panose="020B0604030504040204" pitchFamily="34" charset="0"/>
                <a:cs typeface="Times New Roman" panose="02020603050405020304" pitchFamily="18" charset="0"/>
                <a:sym typeface="Arial" panose="020B0604020202020204" pitchFamily="34" charset="0"/>
              </a:rPr>
              <a:t>ví</a:t>
            </a:r>
            <a:r>
              <a:rPr lang="en-US" altLang="zh-CN" sz="4400" b="1" dirty="0" smtClean="0">
                <a:solidFill>
                  <a:srgbClr val="7030A0"/>
                </a:solidFill>
                <a:latin typeface="Times New Roman" panose="02020603050405020304" pitchFamily="18" charset="0"/>
                <a:ea typeface="Tahoma" panose="020B0604030504040204" pitchFamily="34" charset="0"/>
                <a:cs typeface="Times New Roman" panose="02020603050405020304" pitchFamily="18" charset="0"/>
                <a:sym typeface="Arial" panose="020B0604020202020204" pitchFamily="34" charset="0"/>
              </a:rPr>
              <a:t> </a:t>
            </a:r>
            <a:r>
              <a:rPr lang="en-US" altLang="zh-CN" sz="4400" b="1" dirty="0" err="1" smtClean="0">
                <a:solidFill>
                  <a:srgbClr val="7030A0"/>
                </a:solidFill>
                <a:latin typeface="Times New Roman" panose="02020603050405020304" pitchFamily="18" charset="0"/>
                <a:ea typeface="Tahoma" panose="020B0604030504040204" pitchFamily="34" charset="0"/>
                <a:cs typeface="Times New Roman" panose="02020603050405020304" pitchFamily="18" charset="0"/>
                <a:sym typeface="Arial" panose="020B0604020202020204" pitchFamily="34" charset="0"/>
              </a:rPr>
              <a:t>Metamask</a:t>
            </a:r>
            <a:endParaRPr lang="zh-CN" altLang="en-US" sz="44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 name="椭圆 1">
            <a:extLst>
              <a:ext uri="{FF2B5EF4-FFF2-40B4-BE49-F238E27FC236}">
                <a16:creationId xmlns:a16="http://schemas.microsoft.com/office/drawing/2014/main" id="{6DA949B9-1864-4241-8946-7DEF4D9912BC}"/>
              </a:ext>
            </a:extLst>
          </p:cNvPr>
          <p:cNvSpPr/>
          <p:nvPr/>
        </p:nvSpPr>
        <p:spPr>
          <a:xfrm>
            <a:off x="5500236" y="1770321"/>
            <a:ext cx="1439716" cy="1439716"/>
          </a:xfrm>
          <a:prstGeom prst="ellipse">
            <a:avLst/>
          </a:prstGeom>
          <a:solidFill>
            <a:srgbClr val="00B0F0"/>
          </a:solid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865"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02</a:t>
            </a:r>
            <a:endParaRPr lang="zh-CN" altLang="en-US" sz="5865"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20641568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0.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11.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12.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13.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2.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Other"/>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Other"/>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2364</TotalTime>
  <Words>1160</Words>
  <Application>Microsoft Office PowerPoint</Application>
  <PresentationFormat>Widescreen</PresentationFormat>
  <Paragraphs>114</Paragraphs>
  <Slides>44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微软雅黑</vt:lpstr>
      <vt:lpstr>Arial</vt:lpstr>
      <vt:lpstr>Calibri</vt:lpstr>
      <vt:lpstr>Calibri Light</vt:lpstr>
      <vt:lpstr>等线</vt:lpstr>
      <vt:lpstr>Tahoma</vt:lpstr>
      <vt:lpstr>Times New Roman</vt:lpstr>
      <vt:lpstr>Wingdings</vt:lpstr>
      <vt:lpstr>Office Theme</vt:lpstr>
      <vt:lpstr>PowerPoint Presentation</vt:lpstr>
      <vt:lpstr>PowerPoint Presentation</vt:lpstr>
      <vt:lpstr>PowerPoint Presentation</vt:lpstr>
      <vt:lpstr>PowerPoint Presentation</vt:lpstr>
      <vt:lpstr>Ví Metamask là gì?</vt:lpstr>
      <vt:lpstr>Ưu và nhược điểm của Metamask</vt:lpstr>
      <vt:lpstr>Độ an toàn của Metamask</vt:lpstr>
      <vt:lpstr>Các tính năng của Metamask</vt:lpstr>
      <vt:lpstr>PowerPoint Presentation</vt:lpstr>
      <vt:lpstr>Cài đặt ví trên máy tính</vt:lpstr>
      <vt:lpstr>PowerPoint Presentation</vt:lpstr>
      <vt:lpstr>PowerPoint Presentation</vt:lpstr>
      <vt:lpstr>PowerPoint Presentation</vt:lpstr>
      <vt:lpstr>PowerPoint Presentation</vt:lpstr>
      <vt:lpstr>PowerPoint Presentation</vt:lpstr>
      <vt:lpstr>PowerPoint Presentation</vt:lpstr>
      <vt:lpstr>Cài đặt và tạo ví trên điên thoại</vt:lpstr>
      <vt:lpstr>PowerPoint Presentation</vt:lpstr>
      <vt:lpstr>PowerPoint Presentation</vt:lpstr>
      <vt:lpstr>Cách nạp coin vào ví Metamask</vt:lpstr>
      <vt:lpstr>Cách Add Token vào ví Metamask</vt:lpstr>
      <vt:lpstr>PowerPoint Presentation</vt:lpstr>
      <vt:lpstr>PowerPoint Presentation</vt:lpstr>
      <vt:lpstr>Cách chuyển coin từ ví Metamask lên sàn.</vt:lpstr>
      <vt:lpstr>PowerPoint Presentation</vt:lpstr>
      <vt:lpstr>PowerPoint Presentation</vt:lpstr>
      <vt:lpstr>Hướng dẫn khôi phục ví Metamask</vt:lpstr>
      <vt:lpstr>PowerPoint Presentation</vt:lpstr>
      <vt:lpstr>Hướng dẫn thêm ví MyEtherWallet vào Metamask</vt:lpstr>
      <vt:lpstr>PowerPoint Presentation</vt:lpstr>
      <vt:lpstr>PowerPoint Presentation</vt:lpstr>
      <vt:lpstr>Ví Trust Wallet là gì ?</vt:lpstr>
      <vt:lpstr>Ưu điểm của ví Trust Wallet</vt:lpstr>
      <vt:lpstr>Nhược điểm</vt:lpstr>
      <vt:lpstr>PowerPoint Presentation</vt:lpstr>
      <vt:lpstr>Hướng dẫn đăng ký tài khoản ví Trust</vt:lpstr>
      <vt:lpstr>PowerPoint Presentation</vt:lpstr>
      <vt:lpstr>Hướng dẫn sử dụng các tính năng của ví Trust</vt:lpstr>
      <vt:lpstr>Cách thêm đồng coin vào ví Trust</vt:lpstr>
      <vt:lpstr>Hướng dẫn nạp coin vào ví Trust</vt:lpstr>
      <vt:lpstr>Hướng dẫn rút coin ra khỏi ví Trust</vt:lpstr>
      <vt:lpstr>Kết nối dApp trên Trust Wallet</vt:lpstr>
      <vt:lpstr>Bật chức năng bảo mật trên ví Trust Wallet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MyPC</dc:creator>
  <cp:lastModifiedBy>Windows User</cp:lastModifiedBy>
  <cp:revision>231</cp:revision>
  <dcterms:created xsi:type="dcterms:W3CDTF">2021-10-28T13:42:13Z</dcterms:created>
  <dcterms:modified xsi:type="dcterms:W3CDTF">2022-11-11T14:19:28Z</dcterms:modified>
</cp:coreProperties>
</file>