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85" r:id="rId2"/>
  </p:sldMasterIdLst>
  <p:notesMasterIdLst>
    <p:notesMasterId r:id="rId36"/>
  </p:notesMasterIdLst>
  <p:handoutMasterIdLst>
    <p:handoutMasterId r:id="rId37"/>
  </p:handoutMasterIdLst>
  <p:sldIdLst>
    <p:sldId id="324" r:id="rId3"/>
    <p:sldId id="337" r:id="rId4"/>
    <p:sldId id="338" r:id="rId5"/>
    <p:sldId id="339" r:id="rId6"/>
    <p:sldId id="336" r:id="rId7"/>
    <p:sldId id="325" r:id="rId8"/>
    <p:sldId id="318" r:id="rId9"/>
    <p:sldId id="299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29" r:id="rId23"/>
    <p:sldId id="313" r:id="rId24"/>
    <p:sldId id="314" r:id="rId25"/>
    <p:sldId id="315" r:id="rId26"/>
    <p:sldId id="316" r:id="rId27"/>
    <p:sldId id="317" r:id="rId28"/>
    <p:sldId id="331" r:id="rId29"/>
    <p:sldId id="332" r:id="rId30"/>
    <p:sldId id="333" r:id="rId31"/>
    <p:sldId id="334" r:id="rId32"/>
    <p:sldId id="335" r:id="rId33"/>
    <p:sldId id="326" r:id="rId34"/>
    <p:sldId id="327" r:id="rId35"/>
  </p:sldIdLst>
  <p:sldSz cx="9144000" cy="6858000" type="screen4x3"/>
  <p:notesSz cx="7010400" cy="9296400"/>
  <p:custDataLst>
    <p:tags r:id="rId38"/>
  </p:custDataLst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00527A"/>
        </a:solidFill>
        <a:latin typeface="Verdana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00527A"/>
        </a:solidFill>
        <a:latin typeface="Verdana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00527A"/>
        </a:solidFill>
        <a:latin typeface="Verdana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00527A"/>
        </a:solidFill>
        <a:latin typeface="Verdana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00527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00527A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00527A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00527A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00527A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outer" initials="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EE6"/>
    <a:srgbClr val="0078B4"/>
    <a:srgbClr val="005986"/>
    <a:srgbClr val="FFFF99"/>
    <a:srgbClr val="0095E0"/>
    <a:srgbClr val="FFF100"/>
    <a:srgbClr val="FFE600"/>
    <a:srgbClr val="005266"/>
    <a:srgbClr val="004466"/>
    <a:srgbClr val="A9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79" autoAdjust="0"/>
    <p:restoredTop sz="97348" autoAdjust="0"/>
  </p:normalViewPr>
  <p:slideViewPr>
    <p:cSldViewPr>
      <p:cViewPr varScale="1">
        <p:scale>
          <a:sx n="93" d="100"/>
          <a:sy n="93" d="100"/>
        </p:scale>
        <p:origin x="103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1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nl-NL" dirty="0"/>
              <a:t>Titel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1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F949E97-1528-487B-A3D8-0046A0C8DBF3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7780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1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1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Klik om de opmaakprofielen van de modeltekst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1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6E19E39-FC3C-4480-9F95-CA9EDF0D0BC3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9934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Lineaire</a:t>
            </a:r>
            <a:r>
              <a:rPr lang="en-US" dirty="0"/>
              <a:t> </a:t>
            </a:r>
            <a:r>
              <a:rPr lang="en-US" dirty="0" err="1"/>
              <a:t>regressie</a:t>
            </a:r>
            <a:r>
              <a:rPr lang="en-US" dirty="0"/>
              <a:t>:</a:t>
            </a:r>
            <a:r>
              <a:rPr lang="en-US" baseline="0" dirty="0"/>
              <a:t> 19:55 – 20:10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44313C-64C3-4DBE-90A8-93F320BAD44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98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2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Decision tree 20:25 – 20:35</a:t>
            </a:r>
          </a:p>
        </p:txBody>
      </p:sp>
      <p:sp>
        <p:nvSpPr>
          <p:cNvPr id="3020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E4D7EE-EACA-44BB-BB78-B0E37EF7C61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92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Rond</a:t>
            </a:r>
            <a:r>
              <a:rPr lang="en-US" b="1" baseline="0" dirty="0"/>
              <a:t> </a:t>
            </a:r>
            <a:r>
              <a:rPr lang="en-US" b="1" baseline="0" dirty="0" err="1"/>
              <a:t>midden</a:t>
            </a:r>
            <a:r>
              <a:rPr lang="en-US" b="1" baseline="0" dirty="0"/>
              <a:t> Jaren 90 </a:t>
            </a:r>
            <a:r>
              <a:rPr lang="en-US" b="1" baseline="0" dirty="0" err="1"/>
              <a:t>verschenen</a:t>
            </a:r>
            <a:r>
              <a:rPr lang="en-US" b="1" baseline="0" dirty="0"/>
              <a:t> </a:t>
            </a:r>
            <a:r>
              <a:rPr lang="en-US" b="1" baseline="0" dirty="0" err="1"/>
              <a:t>hier</a:t>
            </a:r>
            <a:r>
              <a:rPr lang="en-US" b="1" baseline="0" dirty="0"/>
              <a:t> </a:t>
            </a:r>
            <a:r>
              <a:rPr lang="en-US" b="1" baseline="0" dirty="0" err="1"/>
              <a:t>artiekelen</a:t>
            </a:r>
            <a:r>
              <a:rPr lang="en-US" b="1" baseline="0" dirty="0"/>
              <a:t> over.  Leo </a:t>
            </a:r>
            <a:r>
              <a:rPr lang="en-US" b="1" baseline="0" dirty="0" err="1"/>
              <a:t>Breiman</a:t>
            </a:r>
            <a:r>
              <a:rPr lang="en-US" b="1" baseline="0" dirty="0"/>
              <a:t>   Bagging Predictors</a:t>
            </a:r>
          </a:p>
          <a:p>
            <a:endParaRPr lang="en-US" baseline="0" dirty="0"/>
          </a:p>
          <a:p>
            <a:pPr marL="0" indent="0">
              <a:buNone/>
            </a:pPr>
            <a:r>
              <a:rPr lang="nl-NL" sz="1600" b="1" dirty="0"/>
              <a:t>Bootstrap Aggregation (</a:t>
            </a:r>
            <a:r>
              <a:rPr lang="nl-NL" sz="1600" b="1" dirty="0" err="1"/>
              <a:t>Bagging</a:t>
            </a:r>
            <a:r>
              <a:rPr lang="nl-NL" sz="1600" b="1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/>
              <a:t> Neem meerdere (onafhankelijke) random samples uit de data, bijvoorbeeld </a:t>
            </a:r>
            <a:r>
              <a:rPr lang="nl-N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nl-NL" dirty="0"/>
              <a:t> samples.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/>
              <a:t> Fit op elk sample een model, resulterend in model M</a:t>
            </a:r>
            <a:r>
              <a:rPr lang="nl-NL" baseline="-25000" dirty="0"/>
              <a:t>1</a:t>
            </a:r>
            <a:r>
              <a:rPr lang="nl-NL" dirty="0"/>
              <a:t>, M</a:t>
            </a:r>
            <a:r>
              <a:rPr lang="nl-NL" baseline="-25000" dirty="0"/>
              <a:t>2</a:t>
            </a:r>
            <a:r>
              <a:rPr lang="nl-NL" dirty="0"/>
              <a:t>, … ,M</a:t>
            </a:r>
            <a:r>
              <a:rPr lang="nl-NL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/>
              <a:t> Uiteindelijke voorspelling is een meerderheids-stem of </a:t>
            </a:r>
            <a:r>
              <a:rPr lang="nl-NL" dirty="0" err="1"/>
              <a:t>averaging</a:t>
            </a:r>
            <a:r>
              <a:rPr lang="nl-NL" dirty="0"/>
              <a:t> van de </a:t>
            </a:r>
            <a:r>
              <a:rPr lang="nl-N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nl-NL" dirty="0"/>
              <a:t> modellen.</a:t>
            </a:r>
          </a:p>
          <a:p>
            <a:endParaRPr lang="en-US" dirty="0"/>
          </a:p>
          <a:p>
            <a:pPr marL="0" indent="0">
              <a:buNone/>
            </a:pPr>
            <a:r>
              <a:rPr lang="nl-NL" sz="1600" b="1" dirty="0" err="1"/>
              <a:t>Boosting</a:t>
            </a:r>
            <a:endParaRPr lang="nl-NL" sz="16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/>
              <a:t> Begin met een simpel model (M</a:t>
            </a:r>
            <a:r>
              <a:rPr lang="nl-NL" baseline="-25000" dirty="0"/>
              <a:t>1</a:t>
            </a:r>
            <a:r>
              <a:rPr lang="nl-NL" dirty="0"/>
              <a:t>), dit model maakt goede en foute beslissingen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/>
              <a:t> In een tweede iteratie: geef goed geclassificeerde cases meer gewicht en fit opnieuw een model (M</a:t>
            </a:r>
            <a:r>
              <a:rPr lang="nl-NL" baseline="-25000" dirty="0"/>
              <a:t>2</a:t>
            </a:r>
            <a:r>
              <a:rPr lang="nl-NL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/>
              <a:t> Ga zo door tot je de modellen M</a:t>
            </a:r>
            <a:r>
              <a:rPr lang="nl-NL" baseline="-25000" dirty="0"/>
              <a:t>1</a:t>
            </a:r>
            <a:r>
              <a:rPr lang="nl-NL" dirty="0"/>
              <a:t>, M</a:t>
            </a:r>
            <a:r>
              <a:rPr lang="nl-NL" baseline="-25000" dirty="0"/>
              <a:t>2</a:t>
            </a:r>
            <a:r>
              <a:rPr lang="nl-NL" dirty="0"/>
              <a:t>,….,M</a:t>
            </a:r>
            <a:r>
              <a:rPr lang="nl-NL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nl-NL" dirty="0"/>
              <a:t> hebt en neem als uiteindelijke model de (gewogen) meerderheids-</a:t>
            </a:r>
            <a:r>
              <a:rPr lang="nl-NL" dirty="0" err="1"/>
              <a:t>vote</a:t>
            </a:r>
            <a:r>
              <a:rPr lang="nl-NL" dirty="0"/>
              <a:t> van deze </a:t>
            </a:r>
            <a:r>
              <a:rPr lang="nl-N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nl-NL" dirty="0"/>
              <a:t> modellen.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402D1-88AD-43C2-B8BB-8C7904BBCA1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930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400" dirty="0"/>
              <a:t>Pas onderstaande stappen een flink aantal keren toe.</a:t>
            </a:r>
          </a:p>
          <a:p>
            <a:pPr marL="257175" indent="-257175">
              <a:buFont typeface="+mj-lt"/>
              <a:buAutoNum type="arabicPeriod"/>
            </a:pPr>
            <a:r>
              <a:rPr lang="nl-NL" sz="1200" dirty="0"/>
              <a:t>Trek random </a:t>
            </a:r>
            <a:r>
              <a:rPr lang="nl-NL" sz="1200" i="1" dirty="0"/>
              <a:t>N</a:t>
            </a:r>
            <a:r>
              <a:rPr lang="nl-NL" sz="1200" dirty="0"/>
              <a:t> cases uit de data (met </a:t>
            </a:r>
            <a:r>
              <a:rPr lang="nl-NL" sz="1200" i="1" dirty="0"/>
              <a:t>terug leggen, de bootstrap sample</a:t>
            </a:r>
            <a:r>
              <a:rPr lang="nl-NL" sz="1200" dirty="0"/>
              <a:t>)</a:t>
            </a:r>
          </a:p>
          <a:p>
            <a:pPr marL="257175" indent="-257175">
              <a:buFont typeface="+mj-lt"/>
              <a:buAutoNum type="arabicPeriod"/>
            </a:pPr>
            <a:r>
              <a:rPr lang="nl-NL" sz="1200" dirty="0"/>
              <a:t>Als er </a:t>
            </a:r>
            <a:r>
              <a:rPr lang="nl-NL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nl-NL" sz="1200" dirty="0"/>
              <a:t> inputs zijn trek random </a:t>
            </a:r>
            <a:r>
              <a:rPr lang="nl-NL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nl-NL" sz="1200" dirty="0"/>
              <a:t> &lt;&lt; </a:t>
            </a:r>
            <a:r>
              <a:rPr lang="nl-NL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nl-NL" sz="1200" dirty="0"/>
              <a:t> inputs uit de bootstrap sample. </a:t>
            </a:r>
          </a:p>
          <a:p>
            <a:pPr marL="257175" indent="-257175">
              <a:buFont typeface="+mj-lt"/>
              <a:buAutoNum type="arabicPeriod"/>
            </a:pPr>
            <a:r>
              <a:rPr lang="nl-NL" sz="1200" dirty="0"/>
              <a:t>Fit op de bootstrap sample met </a:t>
            </a:r>
            <a:r>
              <a:rPr lang="nl-NL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nl-NL" sz="1200" dirty="0"/>
              <a:t> inputs een tree (zonder pruning)</a:t>
            </a:r>
          </a:p>
          <a:p>
            <a:pPr marL="257175" indent="-257175">
              <a:buFont typeface="+mj-lt"/>
              <a:buAutoNum type="arabicPeriod"/>
            </a:pPr>
            <a:endParaRPr lang="nl-NL" sz="1200" dirty="0"/>
          </a:p>
          <a:p>
            <a:pPr marL="0" indent="0">
              <a:buNone/>
            </a:pPr>
            <a:r>
              <a:rPr lang="nl-NL" sz="1200" dirty="0"/>
              <a:t>In geval van een classificatie tree: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1200" dirty="0"/>
              <a:t>De random </a:t>
            </a:r>
            <a:r>
              <a:rPr lang="nl-NL" sz="1200" dirty="0" err="1"/>
              <a:t>forest</a:t>
            </a:r>
            <a:r>
              <a:rPr lang="nl-NL" sz="1200" dirty="0"/>
              <a:t> predictie is de meerderheidsstem van alle trees</a:t>
            </a:r>
          </a:p>
          <a:p>
            <a:pPr marL="0" indent="0">
              <a:buNone/>
            </a:pPr>
            <a:endParaRPr lang="nl-NL" sz="1200" dirty="0"/>
          </a:p>
          <a:p>
            <a:pPr marL="0" indent="0">
              <a:buNone/>
            </a:pPr>
            <a:r>
              <a:rPr lang="nl-NL" sz="1200" dirty="0"/>
              <a:t>In geval van een </a:t>
            </a:r>
            <a:r>
              <a:rPr lang="nl-NL" sz="1200" dirty="0" err="1"/>
              <a:t>regression</a:t>
            </a:r>
            <a:r>
              <a:rPr lang="nl-NL" sz="1200" dirty="0"/>
              <a:t> tree: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1200" dirty="0"/>
              <a:t>De random </a:t>
            </a:r>
            <a:r>
              <a:rPr lang="nl-NL" sz="1200" dirty="0" err="1"/>
              <a:t>forest</a:t>
            </a:r>
            <a:r>
              <a:rPr lang="nl-NL" sz="1200" dirty="0"/>
              <a:t> predictie is het gemiddelde van alle trees</a:t>
            </a:r>
          </a:p>
          <a:p>
            <a:pPr marL="0" indent="0">
              <a:buNone/>
            </a:pPr>
            <a:endParaRPr lang="nl-NL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402D1-88AD-43C2-B8BB-8C7904BBCA1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10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l-NL" sz="1200" dirty="0"/>
              <a:t>binaire </a:t>
            </a:r>
            <a:r>
              <a:rPr lang="nl-NL" sz="1200" dirty="0" err="1"/>
              <a:t>clasificatie</a:t>
            </a:r>
            <a:r>
              <a:rPr lang="nl-NL" sz="1200" dirty="0"/>
              <a:t> </a:t>
            </a:r>
            <a:r>
              <a:rPr lang="nl-NL" sz="1200" dirty="0">
                <a:sym typeface="Wingdings" panose="05000000000000000000" pitchFamily="2" charset="2"/>
              </a:rPr>
              <a:t></a:t>
            </a:r>
            <a:r>
              <a:rPr lang="nl-NL" sz="1200" dirty="0"/>
              <a:t> 2 output </a:t>
            </a:r>
            <a:r>
              <a:rPr lang="nl-NL" sz="1200" dirty="0" err="1"/>
              <a:t>nodes</a:t>
            </a:r>
            <a:r>
              <a:rPr lang="nl-NL" sz="1200" dirty="0"/>
              <a:t>:     Y en N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nl-NL" sz="1200" dirty="0"/>
              <a:t>4</a:t>
            </a:r>
            <a:r>
              <a:rPr lang="nl-NL" sz="1200" i="1" dirty="0"/>
              <a:t> </a:t>
            </a:r>
            <a:r>
              <a:rPr lang="nl-NL" sz="1200" dirty="0"/>
              <a:t>input variabelen </a:t>
            </a:r>
            <a:r>
              <a:rPr lang="nl-NL" sz="1200" dirty="0">
                <a:sym typeface="Wingdings" panose="05000000000000000000" pitchFamily="2" charset="2"/>
              </a:rPr>
              <a:t> 4 input </a:t>
            </a:r>
            <a:r>
              <a:rPr lang="nl-NL" sz="1200" dirty="0" err="1">
                <a:sym typeface="Wingdings" panose="05000000000000000000" pitchFamily="2" charset="2"/>
              </a:rPr>
              <a:t>nodes</a:t>
            </a:r>
            <a:r>
              <a:rPr lang="nl-NL" sz="1200" dirty="0">
                <a:sym typeface="Wingdings" panose="05000000000000000000" pitchFamily="2" charset="2"/>
              </a:rPr>
              <a:t>:       X = (X</a:t>
            </a:r>
            <a:r>
              <a:rPr lang="nl-NL" sz="1200" baseline="-25000" dirty="0">
                <a:sym typeface="Wingdings" panose="05000000000000000000" pitchFamily="2" charset="2"/>
              </a:rPr>
              <a:t>1</a:t>
            </a:r>
            <a:r>
              <a:rPr lang="nl-NL" sz="1200" dirty="0">
                <a:sym typeface="Wingdings" panose="05000000000000000000" pitchFamily="2" charset="2"/>
              </a:rPr>
              <a:t>,..,X</a:t>
            </a:r>
            <a:r>
              <a:rPr lang="nl-NL" sz="1200" baseline="-25000" dirty="0">
                <a:sym typeface="Wingdings" panose="05000000000000000000" pitchFamily="2" charset="2"/>
              </a:rPr>
              <a:t>4</a:t>
            </a:r>
            <a:r>
              <a:rPr lang="nl-NL" sz="1200" dirty="0">
                <a:sym typeface="Wingdings" panose="05000000000000000000" pitchFamily="2" charset="2"/>
              </a:rPr>
              <a:t>)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nl-NL" sz="1200" dirty="0">
                <a:sym typeface="Wingdings" panose="05000000000000000000" pitchFamily="2" charset="2"/>
              </a:rPr>
              <a:t>1 </a:t>
            </a:r>
            <a:r>
              <a:rPr lang="nl-NL" sz="1200" dirty="0" err="1">
                <a:sym typeface="Wingdings" panose="05000000000000000000" pitchFamily="2" charset="2"/>
              </a:rPr>
              <a:t>hidden</a:t>
            </a:r>
            <a:r>
              <a:rPr lang="nl-NL" sz="1200" dirty="0">
                <a:sym typeface="Wingdings" panose="05000000000000000000" pitchFamily="2" charset="2"/>
              </a:rPr>
              <a:t> </a:t>
            </a:r>
            <a:r>
              <a:rPr lang="nl-NL" sz="1200" dirty="0" err="1">
                <a:sym typeface="Wingdings" panose="05000000000000000000" pitchFamily="2" charset="2"/>
              </a:rPr>
              <a:t>layer</a:t>
            </a:r>
            <a:r>
              <a:rPr lang="nl-NL" sz="1200" dirty="0">
                <a:sym typeface="Wingdings" panose="05000000000000000000" pitchFamily="2" charset="2"/>
              </a:rPr>
              <a:t> met 3 </a:t>
            </a:r>
            <a:r>
              <a:rPr lang="nl-NL" sz="1200" dirty="0" err="1">
                <a:sym typeface="Wingdings" panose="05000000000000000000" pitchFamily="2" charset="2"/>
              </a:rPr>
              <a:t>hidden</a:t>
            </a:r>
            <a:r>
              <a:rPr lang="nl-NL" sz="1200" dirty="0">
                <a:sym typeface="Wingdings" panose="05000000000000000000" pitchFamily="2" charset="2"/>
              </a:rPr>
              <a:t> </a:t>
            </a:r>
            <a:r>
              <a:rPr lang="nl-NL" sz="1200" dirty="0" err="1">
                <a:sym typeface="Wingdings" panose="05000000000000000000" pitchFamily="2" charset="2"/>
              </a:rPr>
              <a:t>nodes</a:t>
            </a:r>
            <a:r>
              <a:rPr lang="nl-NL" sz="1200" dirty="0">
                <a:sym typeface="Wingdings" panose="05000000000000000000" pitchFamily="2" charset="2"/>
              </a:rPr>
              <a:t>:       Z = (Z</a:t>
            </a:r>
            <a:r>
              <a:rPr lang="nl-NL" sz="1200" baseline="-25000" dirty="0">
                <a:sym typeface="Wingdings" panose="05000000000000000000" pitchFamily="2" charset="2"/>
              </a:rPr>
              <a:t>1</a:t>
            </a:r>
            <a:r>
              <a:rPr lang="nl-NL" sz="1200" dirty="0">
                <a:sym typeface="Wingdings" panose="05000000000000000000" pitchFamily="2" charset="2"/>
              </a:rPr>
              <a:t>, Z</a:t>
            </a:r>
            <a:r>
              <a:rPr lang="nl-NL" sz="1200" baseline="-25000" dirty="0">
                <a:sym typeface="Wingdings" panose="05000000000000000000" pitchFamily="2" charset="2"/>
              </a:rPr>
              <a:t>2</a:t>
            </a:r>
            <a:r>
              <a:rPr lang="nl-NL" sz="1200" dirty="0">
                <a:sym typeface="Wingdings" panose="05000000000000000000" pitchFamily="2" charset="2"/>
              </a:rPr>
              <a:t>, Z</a:t>
            </a:r>
            <a:r>
              <a:rPr lang="nl-NL" sz="1200" baseline="-25000" dirty="0">
                <a:sym typeface="Wingdings" panose="05000000000000000000" pitchFamily="2" charset="2"/>
              </a:rPr>
              <a:t>3</a:t>
            </a:r>
            <a:r>
              <a:rPr lang="nl-NL" sz="1200" dirty="0">
                <a:sym typeface="Wingdings" panose="05000000000000000000" pitchFamily="2" charset="2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402D1-88AD-43C2-B8BB-8C7904BBCA1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69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2.5 </a:t>
            </a:r>
            <a:r>
              <a:rPr lang="en-US" dirty="0" err="1">
                <a:sym typeface="Wingdings" panose="05000000000000000000" pitchFamily="2" charset="2"/>
              </a:rPr>
              <a:t>keer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waarschijnlijker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snijplank</a:t>
            </a:r>
            <a:r>
              <a:rPr lang="en-US" dirty="0">
                <a:sym typeface="Wingdings" panose="05000000000000000000" pitchFamily="2" charset="2"/>
              </a:rPr>
              <a:t> te </a:t>
            </a:r>
            <a:r>
              <a:rPr lang="en-US" dirty="0" err="1">
                <a:sym typeface="Wingdings" panose="05000000000000000000" pitchFamily="2" charset="2"/>
              </a:rPr>
              <a:t>kopen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als</a:t>
            </a:r>
            <a:r>
              <a:rPr lang="en-US" dirty="0">
                <a:sym typeface="Wingdings" panose="05000000000000000000" pitchFamily="2" charset="2"/>
              </a:rPr>
              <a:t> je </a:t>
            </a:r>
            <a:r>
              <a:rPr lang="en-US" dirty="0" err="1">
                <a:sym typeface="Wingdings" panose="05000000000000000000" pitchFamily="2" charset="2"/>
              </a:rPr>
              <a:t>ook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snijmesje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hebt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vergeleken</a:t>
            </a:r>
            <a:r>
              <a:rPr lang="en-US" dirty="0">
                <a:sym typeface="Wingdings" panose="05000000000000000000" pitchFamily="2" charset="2"/>
              </a:rPr>
              <a:t> met </a:t>
            </a:r>
            <a:r>
              <a:rPr lang="en-US" dirty="0" err="1">
                <a:sym typeface="Wingdings" panose="05000000000000000000" pitchFamily="2" charset="2"/>
              </a:rPr>
              <a:t>snijplank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aankopen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zonder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snijmesjes</a:t>
            </a:r>
            <a:r>
              <a:rPr lang="en-US" dirty="0">
                <a:sym typeface="Wingdings" panose="05000000000000000000" pitchFamily="2" charset="2"/>
              </a:rPr>
              <a:t>..…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1325F-19C1-4E46-89E9-95A5CF6DCFF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70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44313C-64C3-4DBE-90A8-93F320BAD44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12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44313C-64C3-4DBE-90A8-93F320BAD44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6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1325F-19C1-4E46-89E9-95A5CF6DCF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54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err="1"/>
              <a:t>Logistische</a:t>
            </a:r>
            <a:r>
              <a:rPr lang="en-US" baseline="0" dirty="0"/>
              <a:t> </a:t>
            </a:r>
            <a:r>
              <a:rPr lang="en-US" baseline="0" dirty="0" err="1"/>
              <a:t>regressie</a:t>
            </a:r>
            <a:r>
              <a:rPr lang="en-US" baseline="0" dirty="0"/>
              <a:t> 20:10-20:20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44313C-64C3-4DBE-90A8-93F320BAD44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13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C4AECF-232B-4A07-923E-0C1A43A1D79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90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992" y="4715946"/>
            <a:ext cx="4983693" cy="4466988"/>
          </a:xfrm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527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44313C-64C3-4DBE-90A8-93F320BAD44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61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b="1" dirty="0"/>
              <a:t>Mis-classificatie </a:t>
            </a:r>
            <a:r>
              <a:rPr lang="nl-NL" sz="1200" b="1" dirty="0" err="1"/>
              <a:t>rate</a:t>
            </a:r>
            <a:endParaRPr lang="nl-NL" sz="1200" b="1" dirty="0"/>
          </a:p>
          <a:p>
            <a:r>
              <a:rPr lang="nl-NL" sz="1200" dirty="0"/>
              <a:t>Aantal verkeerd voorspelde cases delen op totaal aantal cases.</a:t>
            </a:r>
          </a:p>
          <a:p>
            <a:endParaRPr lang="nl-NL" sz="1200" dirty="0"/>
          </a:p>
          <a:p>
            <a:r>
              <a:rPr lang="nl-NL" sz="1200" b="1" dirty="0"/>
              <a:t>10% Lift</a:t>
            </a:r>
          </a:p>
          <a:p>
            <a:r>
              <a:rPr lang="nl-NL" sz="1200" dirty="0"/>
              <a:t>Goed/slecht ratio van top 10% scorende cases vergeleken met goed/slecht ratio val alle cases</a:t>
            </a:r>
          </a:p>
          <a:p>
            <a:endParaRPr lang="nl-NL" sz="1200" dirty="0"/>
          </a:p>
          <a:p>
            <a:r>
              <a:rPr lang="nl-NL" sz="1200" dirty="0"/>
              <a:t>Een model scoort een validatie set, waar we de binaire uitslag (goed / slecht) kennen. </a:t>
            </a:r>
          </a:p>
          <a:p>
            <a:r>
              <a:rPr lang="nl-NL" sz="1200" dirty="0"/>
              <a:t>Elke case krijgt een score tussen 0 en 1000. Hoe goed is het model?</a:t>
            </a:r>
          </a:p>
          <a:p>
            <a:endParaRPr lang="nl-NL" sz="1200" dirty="0"/>
          </a:p>
          <a:p>
            <a:r>
              <a:rPr lang="nl-NL" sz="1200" b="1" dirty="0"/>
              <a:t>Kolmogorov </a:t>
            </a:r>
            <a:r>
              <a:rPr lang="nl-NL" sz="1200" b="1" dirty="0" err="1"/>
              <a:t>Smirnov</a:t>
            </a:r>
            <a:endParaRPr lang="nl-NL" sz="1200" b="1" dirty="0"/>
          </a:p>
          <a:p>
            <a:r>
              <a:rPr lang="nl-NL" sz="1200" dirty="0"/>
              <a:t>De maximale afstand tussen de verdeling van de model score voor de ‘goede’ cases  en de ‘slechte’ cases.</a:t>
            </a:r>
          </a:p>
          <a:p>
            <a:endParaRPr lang="en-US" dirty="0"/>
          </a:p>
          <a:p>
            <a:r>
              <a:rPr lang="nl-NL" sz="1200" b="1" dirty="0"/>
              <a:t>GINI or AUROC</a:t>
            </a:r>
          </a:p>
          <a:p>
            <a:r>
              <a:rPr lang="nl-NL" sz="1200" dirty="0"/>
              <a:t>Verhouding tussen </a:t>
            </a:r>
            <a:r>
              <a:rPr lang="nl-NL" sz="1200" dirty="0" err="1"/>
              <a:t>false</a:t>
            </a:r>
            <a:r>
              <a:rPr lang="nl-NL" sz="1200" dirty="0"/>
              <a:t> </a:t>
            </a:r>
            <a:r>
              <a:rPr lang="nl-NL" sz="1200" dirty="0" err="1"/>
              <a:t>positives</a:t>
            </a:r>
            <a:r>
              <a:rPr lang="nl-NL" sz="1200" dirty="0"/>
              <a:t> </a:t>
            </a:r>
            <a:r>
              <a:rPr lang="nl-NL" sz="1200" dirty="0" err="1"/>
              <a:t>rate</a:t>
            </a:r>
            <a:r>
              <a:rPr lang="nl-NL" sz="1200" dirty="0"/>
              <a:t> en </a:t>
            </a:r>
            <a:r>
              <a:rPr lang="nl-NL" sz="1200" dirty="0" err="1"/>
              <a:t>true</a:t>
            </a:r>
            <a:r>
              <a:rPr lang="nl-NL" sz="1200" dirty="0"/>
              <a:t> </a:t>
            </a:r>
            <a:r>
              <a:rPr lang="nl-NL" sz="1200" dirty="0" err="1"/>
              <a:t>positive</a:t>
            </a:r>
            <a:r>
              <a:rPr lang="nl-NL" sz="1200" dirty="0"/>
              <a:t> </a:t>
            </a:r>
            <a:r>
              <a:rPr lang="nl-NL" sz="1200" dirty="0" err="1"/>
              <a:t>rates</a:t>
            </a:r>
            <a:r>
              <a:rPr lang="nl-NL" sz="1200" dirty="0"/>
              <a:t> bij verschillende cut-</a:t>
            </a:r>
            <a:r>
              <a:rPr lang="nl-NL" sz="1200" dirty="0" err="1"/>
              <a:t>offs</a:t>
            </a:r>
            <a:r>
              <a:rPr lang="nl-NL" sz="1200" dirty="0"/>
              <a:t>. Elk punt op de curve correspondeert met een </a:t>
            </a:r>
            <a:r>
              <a:rPr lang="nl-NL" sz="1200" dirty="0" err="1"/>
              <a:t>cutt</a:t>
            </a:r>
            <a:r>
              <a:rPr lang="nl-NL" sz="1200" dirty="0"/>
              <a:t>-off.</a:t>
            </a:r>
          </a:p>
          <a:p>
            <a:endParaRPr lang="nl-NL" sz="1200" dirty="0"/>
          </a:p>
          <a:p>
            <a:r>
              <a:rPr lang="nl-NL" sz="1200" dirty="0"/>
              <a:t>Uitersten</a:t>
            </a:r>
          </a:p>
          <a:p>
            <a:pPr marL="128588" indent="-128588">
              <a:buFont typeface="Wingdings" panose="05000000000000000000" pitchFamily="2" charset="2"/>
              <a:buChar char="Ø"/>
            </a:pPr>
            <a:r>
              <a:rPr lang="nl-NL" sz="800" dirty="0" err="1"/>
              <a:t>Cut-off</a:t>
            </a:r>
            <a:r>
              <a:rPr lang="nl-NL" sz="800" dirty="0"/>
              <a:t> 0: Voorspel iedereen goed</a:t>
            </a:r>
          </a:p>
          <a:p>
            <a:pPr marL="128588" indent="-128588">
              <a:buFont typeface="Wingdings" panose="05000000000000000000" pitchFamily="2" charset="2"/>
              <a:buChar char="Ø"/>
            </a:pPr>
            <a:r>
              <a:rPr lang="nl-NL" sz="800" dirty="0" err="1"/>
              <a:t>Cut-off</a:t>
            </a:r>
            <a:r>
              <a:rPr lang="nl-NL" sz="800" dirty="0"/>
              <a:t> 1000: Voorspel iedereen slecht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402D1-88AD-43C2-B8BB-8C7904BBCA1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86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Model</a:t>
            </a:r>
            <a:r>
              <a:rPr lang="en-US" baseline="0" dirty="0"/>
              <a:t> = </a:t>
            </a:r>
            <a:r>
              <a:rPr lang="en-US" baseline="0" dirty="0" err="1"/>
              <a:t>statistisch</a:t>
            </a:r>
            <a:r>
              <a:rPr lang="en-US" baseline="0" dirty="0"/>
              <a:t>, </a:t>
            </a:r>
            <a:r>
              <a:rPr lang="en-US" baseline="0" dirty="0" err="1"/>
              <a:t>geen</a:t>
            </a:r>
            <a:r>
              <a:rPr lang="en-US" baseline="0" dirty="0"/>
              <a:t> </a:t>
            </a:r>
            <a:r>
              <a:rPr lang="en-US" baseline="0" dirty="0" err="1"/>
              <a:t>waarheid</a:t>
            </a:r>
            <a:r>
              <a:rPr lang="en-US" baseline="0" dirty="0"/>
              <a:t>!</a:t>
            </a:r>
            <a:r>
              <a:rPr lang="en-US" dirty="0"/>
              <a:t>: 20:20</a:t>
            </a:r>
            <a:r>
              <a:rPr lang="en-US" baseline="0" dirty="0"/>
              <a:t> – 20:25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1325F-19C1-4E46-89E9-95A5CF6DCFF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8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384B-03B0-4A63-A407-B596BB938AE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314468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384B-03B0-4A63-A407-B596BB938AE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844485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384B-03B0-4A63-A407-B596BB938AE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142707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10000"/>
                  </a:schemeClr>
                </a:solidFill>
                <a:latin typeface="Myriad Web Pro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7396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/>
          <p:nvPr/>
        </p:nvSpPr>
        <p:spPr>
          <a:xfrm>
            <a:off x="3" y="6612804"/>
            <a:ext cx="1931989" cy="20313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 defTabSz="274313" eaLnBrk="0" hangingPunct="0">
              <a:defRPr/>
            </a:pPr>
            <a:br>
              <a:rPr lang="en-US" sz="400" b="0" kern="300" spc="5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</a:br>
            <a:r>
              <a:rPr lang="en-US" sz="400" b="0" kern="300" spc="5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Copyright © 2012,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699632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44624"/>
            <a:ext cx="7286625" cy="616111"/>
          </a:xfrm>
        </p:spPr>
        <p:txBody>
          <a:bodyPr/>
          <a:lstStyle>
            <a:lvl1pPr>
              <a:defRPr sz="1800" b="1">
                <a:solidFill>
                  <a:schemeClr val="accent1">
                    <a:lumMod val="10000"/>
                  </a:schemeClr>
                </a:solidFill>
                <a:latin typeface="Myriad Web Pro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2169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338" y="1045431"/>
            <a:ext cx="8564562" cy="4205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2750" y="1723374"/>
            <a:ext cx="4205288" cy="18158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0439" y="1723374"/>
            <a:ext cx="4206875" cy="18158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408096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41470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384B-03B0-4A63-A407-B596BB938AE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196215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384B-03B0-4A63-A407-B596BB938AE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57011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384B-03B0-4A63-A407-B596BB938AE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534746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384B-03B0-4A63-A407-B596BB938AE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16701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384B-03B0-4A63-A407-B596BB938AE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04351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384B-03B0-4A63-A407-B596BB938AE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666445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384B-03B0-4A63-A407-B596BB938AE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663425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384B-03B0-4A63-A407-B596BB938AE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0674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/>
        </p:spPr>
        <p:txBody>
          <a:bodyPr lIns="91974" tIns="45984" rIns="91974" bIns="45984"/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defRPr/>
            </a:pPr>
            <a:r>
              <a:rPr lang="en-US" altLang="en-US" sz="800" dirty="0">
                <a:solidFill>
                  <a:srgbClr val="000000"/>
                </a:solidFill>
              </a:rPr>
              <a:t>© 2015 IBM Corporation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628775"/>
            <a:ext cx="8686800" cy="472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37" tIns="45671" rIns="91337" bIns="456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Third level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5" y="6537325"/>
            <a:ext cx="366712" cy="1841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974" tIns="45984" rIns="91974" bIns="45984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90000"/>
              </a:lnSpc>
              <a:buClr>
                <a:srgbClr val="000000"/>
              </a:buClr>
              <a:defRPr sz="800" smtClean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64F1121-EA20-4CE4-8F4B-6FF13D54513C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  <p:sp>
        <p:nvSpPr>
          <p:cNvPr id="2" name="Rectangle 6"/>
          <p:cNvSpPr>
            <a:spLocks noChangeArrowheads="1"/>
          </p:cNvSpPr>
          <p:nvPr userDrawn="1"/>
        </p:nvSpPr>
        <p:spPr bwMode="black">
          <a:xfrm>
            <a:off x="250828" y="6557969"/>
            <a:ext cx="2233613" cy="300037"/>
          </a:xfrm>
          <a:prstGeom prst="rect">
            <a:avLst/>
          </a:prstGeom>
          <a:noFill/>
          <a:ln>
            <a:noFill/>
          </a:ln>
          <a:extLst/>
        </p:spPr>
        <p:txBody>
          <a:bodyPr lIns="91974" tIns="45984" rIns="91974" bIns="45984"/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altLang="en-US" sz="800" dirty="0">
                <a:solidFill>
                  <a:srgbClr val="000000"/>
                </a:solidFill>
              </a:rPr>
              <a:t>Delta Lloyd </a:t>
            </a:r>
            <a:r>
              <a:rPr lang="en-US" altLang="en-US" sz="800" dirty="0" err="1">
                <a:solidFill>
                  <a:srgbClr val="000000"/>
                </a:solidFill>
              </a:rPr>
              <a:t>en</a:t>
            </a:r>
            <a:r>
              <a:rPr lang="en-US" altLang="en-US" sz="800" dirty="0">
                <a:solidFill>
                  <a:srgbClr val="000000"/>
                </a:solidFill>
              </a:rPr>
              <a:t> IBM Confidential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041968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455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 kern="1200">
          <a:solidFill>
            <a:srgbClr val="808080"/>
          </a:solidFill>
          <a:latin typeface="+mj-lt"/>
          <a:ea typeface="+mj-ea"/>
          <a:cs typeface="+mj-cs"/>
        </a:defRPr>
      </a:lvl1pPr>
      <a:lvl2pPr algn="l" defTabSz="455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rgbClr val="808080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5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rgbClr val="808080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5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rgbClr val="808080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5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rgbClr val="808080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5613" rtl="0" fontAlgn="base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rgbClr val="808080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6pPr>
      <a:lvl7pPr marL="914400" algn="l" defTabSz="455613" rtl="0" fontAlgn="base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rgbClr val="808080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7pPr>
      <a:lvl8pPr marL="1371600" algn="l" defTabSz="455613" rtl="0" fontAlgn="base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rgbClr val="808080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8pPr>
      <a:lvl9pPr marL="1828800" algn="l" defTabSz="455613" rtl="0" fontAlgn="base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rgbClr val="808080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9pPr>
    </p:titleStyle>
    <p:bodyStyle>
      <a:lvl1pPr marL="169863" indent="-169863" algn="l" rtl="0" eaLnBrk="0" fontAlgn="base" hangingPunct="0">
        <a:spcBef>
          <a:spcPct val="20000"/>
        </a:spcBef>
        <a:spcAft>
          <a:spcPct val="20000"/>
        </a:spcAft>
        <a:buClr>
          <a:srgbClr val="7F7F7F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06413" indent="-160338" algn="l" rtl="0" eaLnBrk="0" fontAlgn="base" hangingPunct="0">
        <a:spcBef>
          <a:spcPct val="20000"/>
        </a:spcBef>
        <a:spcAft>
          <a:spcPct val="20000"/>
        </a:spcAft>
        <a:buClr>
          <a:srgbClr val="7F7F7F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852488" indent="-169863" algn="l" rtl="0" eaLnBrk="0" fontAlgn="base" hangingPunct="0">
        <a:spcBef>
          <a:spcPct val="20000"/>
        </a:spcBef>
        <a:spcAft>
          <a:spcPct val="20000"/>
        </a:spcAft>
        <a:buClr>
          <a:srgbClr val="7F7F7F"/>
        </a:buClr>
        <a:buChar char="•"/>
        <a:defRPr sz="1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200150" indent="-169863" algn="l" rtl="0" eaLnBrk="0" fontAlgn="base" hangingPunct="0">
        <a:spcBef>
          <a:spcPct val="20000"/>
        </a:spcBef>
        <a:spcAft>
          <a:spcPct val="20000"/>
        </a:spcAft>
        <a:buClr>
          <a:srgbClr val="7F7F7F"/>
        </a:buClr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1536700" indent="-1603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 kern="1200">
          <a:solidFill>
            <a:schemeClr val="bg1"/>
          </a:solidFill>
          <a:latin typeface="+mj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A384B-03B0-4A63-A407-B596BB938AE5}" type="datetimeFigureOut">
              <a:rPr lang="nl-NL" smtClean="0"/>
              <a:t>3-4-2017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14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png"/><Relationship Id="rId9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jp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-stat.stanford.edu/~tibs/ElemStatLear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5536" y="2276872"/>
            <a:ext cx="6444302" cy="661591"/>
          </a:xfrm>
        </p:spPr>
        <p:txBody>
          <a:bodyPr/>
          <a:lstStyle/>
          <a:p>
            <a:r>
              <a:rPr lang="nl-NL" dirty="0"/>
              <a:t>Avond sessie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3648" y="3140968"/>
            <a:ext cx="525658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nl-NL" sz="2400" dirty="0">
                <a:solidFill>
                  <a:schemeClr val="tx2"/>
                </a:solidFill>
                <a:latin typeface="+mj-lt"/>
              </a:rPr>
              <a:t> R Studio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NL" sz="2400" dirty="0">
                <a:solidFill>
                  <a:schemeClr val="tx2"/>
                </a:solidFill>
                <a:latin typeface="+mj-lt"/>
              </a:rPr>
              <a:t> Data Types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l-NL" sz="2400" dirty="0">
                <a:solidFill>
                  <a:schemeClr val="tx2"/>
                </a:solidFill>
                <a:latin typeface="+mj-lt"/>
              </a:rPr>
              <a:t> Data </a:t>
            </a:r>
            <a:r>
              <a:rPr lang="nl-NL" sz="2400" dirty="0" err="1">
                <a:solidFill>
                  <a:schemeClr val="tx2"/>
                </a:solidFill>
                <a:latin typeface="+mj-lt"/>
              </a:rPr>
              <a:t>Structures</a:t>
            </a:r>
            <a:endParaRPr lang="nl-NL" sz="2400" dirty="0">
              <a:solidFill>
                <a:schemeClr val="tx2"/>
              </a:solidFill>
              <a:latin typeface="+mj-lt"/>
            </a:endParaRPr>
          </a:p>
          <a:p>
            <a:endParaRPr lang="nl-NL" sz="24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86602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97862" y="1057336"/>
            <a:ext cx="2948697" cy="290849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spAutoFit/>
          </a:bodyPr>
          <a:lstStyle>
            <a:lvl1pPr algn="r" defTabSz="243834" rtl="0" eaLnBrk="1" latinLnBrk="0" hangingPunct="1">
              <a:spcBef>
                <a:spcPct val="0"/>
              </a:spcBef>
              <a:buNone/>
              <a:defRPr sz="2133" kern="1200" cap="all" baseline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1600" dirty="0"/>
              <a:t>Lineaire Regressie</a:t>
            </a:r>
          </a:p>
        </p:txBody>
      </p:sp>
      <p:grpSp>
        <p:nvGrpSpPr>
          <p:cNvPr id="21504" name="Group 21503"/>
          <p:cNvGrpSpPr/>
          <p:nvPr/>
        </p:nvGrpSpPr>
        <p:grpSpPr>
          <a:xfrm>
            <a:off x="4316395" y="2686455"/>
            <a:ext cx="4547949" cy="2504577"/>
            <a:chOff x="4607169" y="2672862"/>
            <a:chExt cx="7443068" cy="3506684"/>
          </a:xfrm>
        </p:grpSpPr>
        <p:sp>
          <p:nvSpPr>
            <p:cNvPr id="15" name="Rectangle 68"/>
            <p:cNvSpPr>
              <a:spLocks noChangeArrowheads="1"/>
            </p:cNvSpPr>
            <p:nvPr/>
          </p:nvSpPr>
          <p:spPr bwMode="auto">
            <a:xfrm>
              <a:off x="4607169" y="2672862"/>
              <a:ext cx="7443068" cy="350668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nl-NL" sz="1500" dirty="0"/>
            </a:p>
          </p:txBody>
        </p:sp>
        <p:pic>
          <p:nvPicPr>
            <p:cNvPr id="16" name="Picture 28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1348" y="2776449"/>
              <a:ext cx="6651252" cy="3298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9743259" y="4358292"/>
              <a:ext cx="2113158" cy="15836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nl-NL" sz="1500" b="1" dirty="0">
                  <a:solidFill>
                    <a:srgbClr val="002060"/>
                  </a:solidFill>
                </a:rPr>
                <a:t>Y = </a:t>
              </a:r>
              <a:r>
                <a:rPr lang="nl-NL" sz="1500" b="1" dirty="0">
                  <a:solidFill>
                    <a:srgbClr val="002060"/>
                  </a:solidFill>
                  <a:latin typeface="Symbol" pitchFamily="18" charset="2"/>
                </a:rPr>
                <a:t>b</a:t>
              </a:r>
              <a:r>
                <a:rPr lang="nl-NL" sz="1500" b="1" baseline="-25000" dirty="0">
                  <a:solidFill>
                    <a:srgbClr val="002060"/>
                  </a:solidFill>
                  <a:latin typeface="Arial"/>
                </a:rPr>
                <a:t>0 </a:t>
              </a:r>
              <a:r>
                <a:rPr lang="nl-NL" sz="1500" b="1" dirty="0">
                  <a:solidFill>
                    <a:srgbClr val="002060"/>
                  </a:solidFill>
                  <a:latin typeface="Arial"/>
                </a:rPr>
                <a:t>+ </a:t>
              </a:r>
              <a:r>
                <a:rPr lang="nl-NL" sz="1500" b="1" dirty="0">
                  <a:solidFill>
                    <a:srgbClr val="002060"/>
                  </a:solidFill>
                  <a:latin typeface="Symbol" pitchFamily="18" charset="2"/>
                </a:rPr>
                <a:t>b</a:t>
              </a:r>
              <a:r>
                <a:rPr lang="nl-NL" sz="1500" b="1" baseline="-25000" dirty="0">
                  <a:solidFill>
                    <a:srgbClr val="002060"/>
                  </a:solidFill>
                  <a:latin typeface="Arial"/>
                </a:rPr>
                <a:t>1</a:t>
              </a:r>
              <a:r>
                <a:rPr lang="nl-NL" sz="1500" b="1" dirty="0">
                  <a:solidFill>
                    <a:srgbClr val="002060"/>
                  </a:solidFill>
                  <a:latin typeface="Arial"/>
                </a:rPr>
                <a:t>X</a:t>
              </a:r>
            </a:p>
            <a:p>
              <a:pPr>
                <a:defRPr/>
              </a:pPr>
              <a:r>
                <a:rPr lang="nl-NL" sz="1500" b="1" dirty="0" err="1">
                  <a:solidFill>
                    <a:srgbClr val="002060"/>
                  </a:solidFill>
                  <a:latin typeface="Arial"/>
                </a:rPr>
                <a:t>Regression</a:t>
              </a:r>
              <a:r>
                <a:rPr lang="nl-NL" sz="1500" b="1" dirty="0">
                  <a:solidFill>
                    <a:srgbClr val="002060"/>
                  </a:solidFill>
                  <a:latin typeface="Arial"/>
                </a:rPr>
                <a:t> Best Fit Line</a:t>
              </a:r>
            </a:p>
          </p:txBody>
        </p:sp>
        <p:cxnSp>
          <p:nvCxnSpPr>
            <p:cNvPr id="18" name="Straight Connector 298"/>
            <p:cNvCxnSpPr>
              <a:cxnSpLocks noChangeShapeType="1"/>
            </p:cNvCxnSpPr>
            <p:nvPr/>
          </p:nvCxnSpPr>
          <p:spPr bwMode="auto">
            <a:xfrm flipV="1">
              <a:off x="5558731" y="3871197"/>
              <a:ext cx="5900303" cy="633516"/>
            </a:xfrm>
            <a:prstGeom prst="line">
              <a:avLst/>
            </a:prstGeom>
            <a:noFill/>
            <a:ln w="38100" algn="ctr">
              <a:solidFill>
                <a:srgbClr val="990033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Arrow Connector 305"/>
            <p:cNvCxnSpPr>
              <a:cxnSpLocks noChangeShapeType="1"/>
            </p:cNvCxnSpPr>
            <p:nvPr/>
          </p:nvCxnSpPr>
          <p:spPr bwMode="auto">
            <a:xfrm flipH="1" flipV="1">
              <a:off x="7694681" y="4536324"/>
              <a:ext cx="2012027" cy="193729"/>
            </a:xfrm>
            <a:prstGeom prst="straightConnector1">
              <a:avLst/>
            </a:prstGeom>
            <a:noFill/>
            <a:ln w="38100" algn="ctr">
              <a:solidFill>
                <a:srgbClr val="00206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Rectangle 312"/>
            <p:cNvSpPr>
              <a:spLocks noChangeArrowheads="1"/>
            </p:cNvSpPr>
            <p:nvPr/>
          </p:nvSpPr>
          <p:spPr bwMode="auto">
            <a:xfrm>
              <a:off x="6894616" y="3076039"/>
              <a:ext cx="1645419" cy="42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nl-NL" sz="1500" b="1" dirty="0">
                  <a:solidFill>
                    <a:srgbClr val="006600"/>
                  </a:solidFill>
                </a:rPr>
                <a:t> </a:t>
              </a:r>
              <a:r>
                <a:rPr lang="nl-NL" sz="600" b="1" dirty="0">
                  <a:solidFill>
                    <a:srgbClr val="006600"/>
                  </a:solidFill>
                </a:rPr>
                <a:t> </a:t>
              </a:r>
              <a:r>
                <a:rPr lang="nl-NL" sz="1500" b="1" dirty="0">
                  <a:solidFill>
                    <a:srgbClr val="006600"/>
                  </a:solidFill>
                </a:rPr>
                <a:t>Residu</a:t>
              </a:r>
              <a:endParaRPr lang="nl-NL" sz="1500" dirty="0">
                <a:solidFill>
                  <a:srgbClr val="006600"/>
                </a:solidFill>
              </a:endParaRPr>
            </a:p>
          </p:txBody>
        </p:sp>
        <p:cxnSp>
          <p:nvCxnSpPr>
            <p:cNvPr id="23" name="Straight Arrow Connector 317"/>
            <p:cNvCxnSpPr>
              <a:cxnSpLocks noChangeShapeType="1"/>
            </p:cNvCxnSpPr>
            <p:nvPr/>
          </p:nvCxnSpPr>
          <p:spPr bwMode="auto">
            <a:xfrm>
              <a:off x="8170985" y="3263481"/>
              <a:ext cx="1620275" cy="1"/>
            </a:xfrm>
            <a:prstGeom prst="straightConnector1">
              <a:avLst/>
            </a:prstGeom>
            <a:noFill/>
            <a:ln w="38100" algn="ctr">
              <a:solidFill>
                <a:srgbClr val="0066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Left Brace 319"/>
            <p:cNvSpPr>
              <a:spLocks/>
            </p:cNvSpPr>
            <p:nvPr/>
          </p:nvSpPr>
          <p:spPr bwMode="auto">
            <a:xfrm>
              <a:off x="9930214" y="3001788"/>
              <a:ext cx="237545" cy="52338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28575" algn="ctr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NL" sz="1500" dirty="0">
                <a:latin typeface="Times New Roman" pitchFamily="18" charset="0"/>
              </a:endParaRPr>
            </a:p>
          </p:txBody>
        </p:sp>
      </p:grp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8588" y="1486245"/>
            <a:ext cx="5772150" cy="25483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 b="1" dirty="0"/>
              <a:t>Hoe parameters te schatten / bepalen?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l-NL" sz="1500" dirty="0"/>
              <a:t>Kleinste kwadraten Som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l-NL" sz="1500" dirty="0"/>
              <a:t>Rode lijn levert te grote fout op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l-NL" sz="1500" dirty="0"/>
              <a:t>Blauwe lijn levert kleinste fout marge op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l-NL" sz="1500" dirty="0">
                <a:solidFill>
                  <a:srgbClr val="000000"/>
                </a:solidFill>
              </a:rPr>
              <a:t>Blauwe lijn is dan bijvoorbeeld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nl-NL" sz="1500" dirty="0">
              <a:solidFill>
                <a:srgbClr val="0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nl-NL" sz="1500" dirty="0">
                <a:solidFill>
                  <a:srgbClr val="000000"/>
                </a:solidFill>
              </a:rPr>
              <a:t>Gewicht = 50 + 3*Inkomen</a:t>
            </a:r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2727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97862" y="1057336"/>
            <a:ext cx="2948697" cy="290849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spAutoFit/>
          </a:bodyPr>
          <a:lstStyle>
            <a:lvl1pPr algn="r" defTabSz="243834" rtl="0" eaLnBrk="1" latinLnBrk="0" hangingPunct="1">
              <a:spcBef>
                <a:spcPct val="0"/>
              </a:spcBef>
              <a:buNone/>
              <a:defRPr sz="2133" kern="1200" cap="all" baseline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1600" dirty="0"/>
              <a:t>Lineaire Regressie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862" y="1623336"/>
            <a:ext cx="8609450" cy="28946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b="1" dirty="0"/>
              <a:t>Verdere kenmerken</a:t>
            </a:r>
            <a:endParaRPr lang="nl-NL" sz="15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l-NL" sz="1500" dirty="0"/>
              <a:t>Bij een lineaire regressie wordt vaak uitgegaan van normaal verdeelde residuen / fouten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l-NL" sz="1500" dirty="0">
                <a:solidFill>
                  <a:srgbClr val="000000"/>
                </a:solidFill>
              </a:rPr>
              <a:t>Dus daarmee neem je ook aan dat target variabele normaal verdeeld is </a:t>
            </a:r>
          </a:p>
          <a:p>
            <a:pPr marL="0" indent="0">
              <a:lnSpc>
                <a:spcPct val="150000"/>
              </a:lnSpc>
              <a:buNone/>
            </a:pPr>
            <a:endParaRPr lang="nl-NL" sz="1500" dirty="0">
              <a:solidFill>
                <a:srgbClr val="0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nl-NL" sz="1500" dirty="0">
              <a:solidFill>
                <a:srgbClr val="0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nl-NL" sz="1500" dirty="0">
                <a:solidFill>
                  <a:srgbClr val="000000"/>
                </a:solidFill>
              </a:rPr>
              <a:t>Residu = Waargenomen Inkomen – Voorspelde inkomen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sz="1500" dirty="0">
                <a:solidFill>
                  <a:srgbClr val="000000"/>
                </a:solidFill>
              </a:rPr>
              <a:t>Een plaatje van de residuen laat zien of dit ook zo is</a:t>
            </a:r>
          </a:p>
          <a:p>
            <a:pPr marL="0" indent="0">
              <a:lnSpc>
                <a:spcPct val="150000"/>
              </a:lnSpc>
              <a:buNone/>
            </a:pPr>
            <a:endParaRPr lang="nl-NL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651" y="2891898"/>
            <a:ext cx="3724154" cy="310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4680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Lineaire Regressie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5935663"/>
            <a:ext cx="74613" cy="6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Arial" pitchFamily="34" charset="0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Arial" pitchFamily="34" charset="0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Arial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80F1CE6-9473-4B27-9468-6E355F19DC20}" type="slidenum">
              <a:rPr lang="en-US" sz="100">
                <a:solidFill>
                  <a:srgbClr val="FFFFFF"/>
                </a:solidFill>
              </a:rPr>
              <a:pPr/>
              <a:t>12</a:t>
            </a:fld>
            <a:endParaRPr lang="en-US" sz="100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362707" y="1405749"/>
            <a:ext cx="4780793" cy="2382191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vert="horz" wrap="square" lIns="68580" tIns="34290" rIns="68580" bIns="34290" rtlCol="0" anchor="ctr">
            <a:spAutoFit/>
          </a:bodyPr>
          <a:lstStyle>
            <a:lvl1pPr marL="243834" indent="-243834" algn="l" defTabSz="487668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24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7668" indent="-243834" algn="l" defTabSz="487668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tabLst/>
              <a:defRPr sz="2133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02" indent="-243834" algn="l" defTabSz="487668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»"/>
              <a:defRPr sz="1867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5336" indent="-243834" algn="l" defTabSz="487668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»"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03930" indent="-228594" algn="l" defTabSz="487668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–"/>
              <a:defRPr sz="1333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63003" indent="-243834" algn="l" defTabSz="4876678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3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06837" indent="-243834" algn="l" defTabSz="4876678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3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50671" indent="-243834" algn="l" defTabSz="121917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3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94505" indent="-243834" algn="l" defTabSz="487668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3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b="1" dirty="0"/>
              <a:t>Hoe te voorspellen?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1500" dirty="0"/>
              <a:t>Bepaal parameters en vul in de formule</a:t>
            </a:r>
          </a:p>
          <a:p>
            <a:pPr marL="0" indent="0">
              <a:buNone/>
            </a:pPr>
            <a:endParaRPr lang="nl-NL" sz="600" dirty="0"/>
          </a:p>
          <a:p>
            <a:pPr marL="0" indent="0">
              <a:buNone/>
            </a:pPr>
            <a:r>
              <a:rPr lang="nl-NL" sz="1500" dirty="0"/>
              <a:t>De beste lijn is:   Gewicht = 50 + 20 * Lengte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sz="1500" dirty="0"/>
              <a:t>				Lengte = 1.85m</a:t>
            </a:r>
          </a:p>
          <a:p>
            <a:pPr marL="0" indent="0">
              <a:buNone/>
            </a:pPr>
            <a:endParaRPr lang="nl-NL" sz="150" dirty="0"/>
          </a:p>
          <a:p>
            <a:pPr marL="0" indent="0">
              <a:buNone/>
            </a:pPr>
            <a:r>
              <a:rPr lang="nl-NL" sz="1500" dirty="0"/>
              <a:t>				Gewicht = 50 + 20 * 1.85 = 87 KG</a:t>
            </a:r>
          </a:p>
          <a:p>
            <a:pPr marL="0" indent="0">
              <a:buNone/>
            </a:pPr>
            <a:endParaRPr lang="nl-NL" sz="600" dirty="0"/>
          </a:p>
          <a:p>
            <a:pPr marL="0" indent="0">
              <a:buNone/>
            </a:pPr>
            <a:r>
              <a:rPr lang="nl-NL" sz="1500" b="1" dirty="0"/>
              <a:t>Dit heet ook “</a:t>
            </a:r>
            <a:r>
              <a:rPr lang="nl-NL" sz="1500" b="1" i="1" dirty="0"/>
              <a:t>iemand scoren</a:t>
            </a:r>
            <a:r>
              <a:rPr lang="nl-NL" sz="1500" b="1" dirty="0"/>
              <a:t>”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2375863" y="3789342"/>
            <a:ext cx="5772150" cy="678647"/>
          </a:xfrm>
          <a:prstGeom prst="rect">
            <a:avLst/>
          </a:prstGeom>
          <a:ln w="22225">
            <a:solidFill>
              <a:schemeClr val="accent1"/>
            </a:solidFill>
          </a:ln>
        </p:spPr>
        <p:txBody>
          <a:bodyPr vert="horz" wrap="square" lIns="68580" tIns="34290" rIns="68580" bIns="34290" rtlCol="0" anchor="ctr">
            <a:spAutoFit/>
          </a:bodyPr>
          <a:lstStyle>
            <a:lvl1pPr marL="243834" indent="-243834" algn="l" defTabSz="487668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24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7668" indent="-243834" algn="l" defTabSz="487668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tabLst/>
              <a:defRPr sz="2133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02" indent="-243834" algn="l" defTabSz="487668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»"/>
              <a:defRPr sz="1867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5336" indent="-243834" algn="l" defTabSz="487668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»"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03930" indent="-228594" algn="l" defTabSz="487668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–"/>
              <a:defRPr sz="1333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63003" indent="-243834" algn="l" defTabSz="4876678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3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06837" indent="-243834" algn="l" defTabSz="4876678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3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50671" indent="-243834" algn="l" defTabSz="121917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3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94505" indent="-243834" algn="l" defTabSz="487668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3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b="1" dirty="0"/>
              <a:t>Kwaliteit model </a:t>
            </a:r>
          </a:p>
          <a:p>
            <a:pPr marL="0" indent="0">
              <a:buNone/>
            </a:pPr>
            <a:r>
              <a:rPr lang="nl-NL" sz="1500" b="1" dirty="0"/>
              <a:t>R</a:t>
            </a:r>
            <a:r>
              <a:rPr lang="nl-NL" sz="1500" b="1" baseline="30000" dirty="0"/>
              <a:t>2</a:t>
            </a:r>
            <a:r>
              <a:rPr lang="nl-NL" sz="1500" dirty="0"/>
              <a:t>  is 1 -  som kwadratische fouten met model t.o.v. geen model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362707" y="4590524"/>
            <a:ext cx="4437893" cy="1011046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vert="horz" wrap="square" lIns="68580" tIns="34290" rIns="68580" bIns="34290" rtlCol="0" anchor="ctr">
            <a:spAutoFit/>
          </a:bodyPr>
          <a:lstStyle>
            <a:lvl1pPr marL="243834" indent="-243834" algn="l" defTabSz="487668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24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7668" indent="-243834" algn="l" defTabSz="487668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tabLst/>
              <a:defRPr sz="2133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02" indent="-243834" algn="l" defTabSz="487668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»"/>
              <a:defRPr sz="1867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5336" indent="-243834" algn="l" defTabSz="487668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»"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03930" indent="-228594" algn="l" defTabSz="487668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–"/>
              <a:defRPr sz="1333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63003" indent="-243834" algn="l" defTabSz="4876678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3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06837" indent="-243834" algn="l" defTabSz="4876678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3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50671" indent="-243834" algn="l" defTabSz="121917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3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94505" indent="-243834" algn="l" defTabSz="487668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3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b="1" dirty="0"/>
              <a:t>En categorische variabelen?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1500" dirty="0"/>
              <a:t>Geslacht, gezinsfase, opleiding,….</a:t>
            </a:r>
          </a:p>
          <a:p>
            <a:pPr marL="0" indent="0">
              <a:buNone/>
            </a:pPr>
            <a:endParaRPr lang="nl-NL" sz="300" dirty="0"/>
          </a:p>
          <a:p>
            <a:pPr marL="0" indent="0">
              <a:buNone/>
            </a:pPr>
            <a:r>
              <a:rPr lang="nl-NL" sz="1500" dirty="0"/>
              <a:t>Gewicht = 3.5 + 20*Lengte + 5 * Geslacht  ???  </a:t>
            </a:r>
          </a:p>
        </p:txBody>
      </p:sp>
    </p:spTree>
    <p:extLst>
      <p:ext uri="{BB962C8B-B14F-4D97-AF65-F5344CB8AC3E}">
        <p14:creationId xmlns:p14="http://schemas.microsoft.com/office/powerpoint/2010/main" val="12118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97862" y="1045049"/>
            <a:ext cx="2948697" cy="315423"/>
          </a:xfrm>
          <a:prstGeom prst="rect">
            <a:avLst/>
          </a:prstGeom>
        </p:spPr>
        <p:txBody>
          <a:bodyPr/>
          <a:lstStyle>
            <a:lvl1pPr algn="r" defTabSz="243834" rtl="0" eaLnBrk="1" latinLnBrk="0" hangingPunct="1">
              <a:spcBef>
                <a:spcPct val="0"/>
              </a:spcBef>
              <a:buNone/>
              <a:defRPr sz="2133" kern="1200" cap="all" baseline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1600" dirty="0"/>
              <a:t>Lineaire Regressie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081822" y="1771651"/>
            <a:ext cx="17219" cy="25717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099039" y="4330212"/>
            <a:ext cx="6356838" cy="263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652953" y="2655277"/>
            <a:ext cx="5468816" cy="149698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572210" y="1839653"/>
            <a:ext cx="5426467" cy="145306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74476" y="4429263"/>
            <a:ext cx="11781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lengte</a:t>
            </a:r>
            <a:endParaRPr 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175846" y="1740835"/>
            <a:ext cx="11781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gewicht</a:t>
            </a:r>
            <a:endParaRPr lang="en-US" sz="1500" dirty="0"/>
          </a:p>
        </p:txBody>
      </p:sp>
      <p:sp>
        <p:nvSpPr>
          <p:cNvPr id="15" name="Oval 14"/>
          <p:cNvSpPr/>
          <p:nvPr/>
        </p:nvSpPr>
        <p:spPr>
          <a:xfrm>
            <a:off x="2316774" y="2646484"/>
            <a:ext cx="79131" cy="967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accent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468566" y="2558561"/>
            <a:ext cx="79131" cy="967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accent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769577" y="2817934"/>
            <a:ext cx="79131" cy="967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accent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686299" y="2558561"/>
            <a:ext cx="79131" cy="967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accent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180492" y="3248757"/>
            <a:ext cx="79131" cy="967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accent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530361" y="1921119"/>
            <a:ext cx="79131" cy="967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accent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998428" y="2227751"/>
            <a:ext cx="79131" cy="967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accent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545374" y="2875084"/>
            <a:ext cx="79131" cy="967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accent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594230" y="2055202"/>
            <a:ext cx="79131" cy="967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accent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947499" y="3908180"/>
            <a:ext cx="79131" cy="967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accent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061799" y="4022480"/>
            <a:ext cx="79131" cy="967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accent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769577" y="3723542"/>
            <a:ext cx="79131" cy="967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accent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097468" y="2984988"/>
            <a:ext cx="79131" cy="967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accent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378571" y="3255352"/>
            <a:ext cx="79131" cy="967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accent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231176" y="3771900"/>
            <a:ext cx="79131" cy="967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accent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673361" y="2580542"/>
            <a:ext cx="79131" cy="967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accent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80533" y="2490400"/>
            <a:ext cx="685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man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28946" y="1644120"/>
            <a:ext cx="8994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vrouw</a:t>
            </a:r>
            <a:endParaRPr 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5466987" y="2396371"/>
            <a:ext cx="4044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500" dirty="0"/>
              <a:t>β</a:t>
            </a:r>
            <a:r>
              <a:rPr lang="en-US" sz="1500" baseline="-25000" dirty="0"/>
              <a:t>2</a:t>
            </a:r>
          </a:p>
        </p:txBody>
      </p:sp>
      <p:sp>
        <p:nvSpPr>
          <p:cNvPr id="33" name="Left Brace 32"/>
          <p:cNvSpPr/>
          <p:nvPr/>
        </p:nvSpPr>
        <p:spPr>
          <a:xfrm>
            <a:off x="5829300" y="2049545"/>
            <a:ext cx="220543" cy="970654"/>
          </a:xfrm>
          <a:prstGeom prst="leftBrace">
            <a:avLst/>
          </a:prstGeom>
          <a:ln w="31750">
            <a:solidFill>
              <a:schemeClr val="tx2">
                <a:alpha val="8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101043" y="4733906"/>
                <a:ext cx="5493188" cy="6273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800" dirty="0"/>
                  <a:t>Gewicht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Lengte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m:rPr>
                                      <m:nor/>
                                      <m:brk m:alnAt="7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MAN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als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VROUW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/>
                    </m:sSup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043" y="4733906"/>
                <a:ext cx="5493188" cy="627351"/>
              </a:xfrm>
              <a:prstGeom prst="rect">
                <a:avLst/>
              </a:prstGeom>
              <a:blipFill>
                <a:blip r:embed="rId3"/>
                <a:stretch>
                  <a:fillRect l="-2664" b="-29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72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Lineare</a:t>
            </a:r>
            <a:r>
              <a:rPr lang="nl-NL" dirty="0"/>
              <a:t> regressie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017588"/>
            <a:ext cx="6054725" cy="660400"/>
          </a:xfrm>
        </p:spPr>
        <p:txBody>
          <a:bodyPr/>
          <a:lstStyle/>
          <a:p>
            <a:pPr marL="0" indent="0">
              <a:buNone/>
            </a:pPr>
            <a:r>
              <a:rPr lang="nl-NL" sz="1800" b="1" dirty="0"/>
              <a:t>Parameter significantie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0" y="1700213"/>
            <a:ext cx="8232775" cy="24844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nl-NL" sz="2100" dirty="0"/>
              <a:t>  Gewicht voorspellen met Lengte  </a:t>
            </a:r>
            <a:r>
              <a:rPr lang="nl-NL" sz="2100" dirty="0">
                <a:sym typeface="Wingdings" panose="05000000000000000000" pitchFamily="2" charset="2"/>
              </a:rPr>
              <a:t>  B = 1  </a:t>
            </a:r>
          </a:p>
          <a:p>
            <a:pPr marL="0" indent="0">
              <a:buNone/>
            </a:pPr>
            <a:r>
              <a:rPr lang="nl-NL" sz="2100" dirty="0">
                <a:sym typeface="Wingdings" panose="05000000000000000000" pitchFamily="2" charset="2"/>
              </a:rPr>
              <a:t>(elk cm extra is 1 kg zwaarder)</a:t>
            </a:r>
          </a:p>
          <a:p>
            <a:pPr marL="0" indent="0">
              <a:buNone/>
            </a:pPr>
            <a:endParaRPr lang="nl-NL" sz="15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nl-NL" sz="2100" dirty="0">
                <a:sym typeface="Wingdings" panose="05000000000000000000" pitchFamily="2" charset="2"/>
              </a:rPr>
              <a:t>  Inkomen voorspellen met Leeftijd  B = 1000</a:t>
            </a:r>
          </a:p>
          <a:p>
            <a:pPr marL="0" indent="0">
              <a:buNone/>
            </a:pPr>
            <a:r>
              <a:rPr lang="nl-NL" sz="2100" dirty="0">
                <a:sym typeface="Wingdings" panose="05000000000000000000" pitchFamily="2" charset="2"/>
              </a:rPr>
              <a:t>(elk jaar ouder is 1000 euro meer inkomen)</a:t>
            </a:r>
            <a:endParaRPr lang="nl-NL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4725144"/>
            <a:ext cx="57961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Zijn deze effecten significant?</a:t>
            </a:r>
          </a:p>
        </p:txBody>
      </p:sp>
    </p:spTree>
    <p:extLst>
      <p:ext uri="{BB962C8B-B14F-4D97-AF65-F5344CB8AC3E}">
        <p14:creationId xmlns:p14="http://schemas.microsoft.com/office/powerpoint/2010/main" val="347907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Lineare</a:t>
            </a:r>
            <a:r>
              <a:rPr lang="nl-NL" dirty="0"/>
              <a:t> regressie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0" y="1444625"/>
            <a:ext cx="8232775" cy="1816100"/>
          </a:xfrm>
        </p:spPr>
        <p:txBody>
          <a:bodyPr/>
          <a:lstStyle/>
          <a:p>
            <a:pPr marL="0" indent="0">
              <a:buNone/>
            </a:pPr>
            <a:r>
              <a:rPr lang="nl-NL" sz="2100" dirty="0"/>
              <a:t>Standard </a:t>
            </a:r>
            <a:r>
              <a:rPr lang="nl-NL" sz="2100" dirty="0" err="1"/>
              <a:t>errors</a:t>
            </a:r>
            <a:r>
              <a:rPr lang="nl-NL" sz="2100" dirty="0"/>
              <a:t> (95% betrouwbaarheidsintervallen)</a:t>
            </a:r>
          </a:p>
          <a:p>
            <a:pPr marL="0" indent="0">
              <a:buNone/>
            </a:pPr>
            <a:endParaRPr lang="nl-NL" sz="750" dirty="0"/>
          </a:p>
          <a:p>
            <a:pPr marL="0" indent="0">
              <a:buNone/>
            </a:pPr>
            <a:r>
              <a:rPr lang="nl-NL" dirty="0"/>
              <a:t>B = 1  (0.2)</a:t>
            </a:r>
          </a:p>
          <a:p>
            <a:pPr marL="0" indent="0">
              <a:buNone/>
            </a:pPr>
            <a:endParaRPr lang="nl-NL" sz="750" dirty="0"/>
          </a:p>
          <a:p>
            <a:pPr marL="0" indent="0">
              <a:buNone/>
            </a:pPr>
            <a:r>
              <a:rPr lang="nl-NL" dirty="0"/>
              <a:t>B = 1000  (750)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171111" y="2374339"/>
            <a:ext cx="4092677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71111" y="2928462"/>
            <a:ext cx="4092677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28959" y="2285849"/>
            <a:ext cx="0" cy="1548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128959" y="2851033"/>
            <a:ext cx="0" cy="1548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49088" y="2285849"/>
            <a:ext cx="0" cy="1548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49088" y="2854720"/>
            <a:ext cx="0" cy="1548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23622" y="2487855"/>
            <a:ext cx="8959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5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79825" y="3040817"/>
            <a:ext cx="8959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500" dirty="0"/>
              <a:t>1000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75639" y="2177990"/>
            <a:ext cx="56412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37460" y="2169512"/>
            <a:ext cx="56412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39046" y="2723465"/>
            <a:ext cx="56412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36809" y="2723465"/>
            <a:ext cx="56412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25443" y="3064165"/>
            <a:ext cx="8959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500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25443" y="2484018"/>
            <a:ext cx="8959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500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9817" y="3357129"/>
            <a:ext cx="8835286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100" dirty="0"/>
              <a:t>Of kijk naar de zogenaamde t-waarde  = Parameter / Standard Error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0525" y="4669753"/>
            <a:ext cx="2690882" cy="1193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 = 0.01/0.002 = 5.00</a:t>
            </a:r>
          </a:p>
          <a:p>
            <a:endParaRPr lang="en-US" sz="750" dirty="0"/>
          </a:p>
          <a:p>
            <a:r>
              <a:rPr lang="en-US" sz="1800" dirty="0"/>
              <a:t>T = 1000/750   = 1.33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463" y="3831350"/>
            <a:ext cx="3540287" cy="1774956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6216447" y="5163033"/>
            <a:ext cx="0" cy="2517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03561" y="5163033"/>
            <a:ext cx="0" cy="2517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212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Lineare</a:t>
            </a:r>
            <a:r>
              <a:rPr lang="nl-NL" dirty="0"/>
              <a:t> regressie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78" y="1588308"/>
            <a:ext cx="8266754" cy="425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33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588230" y="2115732"/>
            <a:ext cx="3914748" cy="1197577"/>
            <a:chOff x="4953001" y="2346986"/>
            <a:chExt cx="4743301" cy="1596768"/>
          </a:xfrm>
        </p:grpSpPr>
        <p:sp>
          <p:nvSpPr>
            <p:cNvPr id="45" name="AutoShape 9"/>
            <p:cNvSpPr>
              <a:spLocks noChangeArrowheads="1"/>
            </p:cNvSpPr>
            <p:nvPr/>
          </p:nvSpPr>
          <p:spPr bwMode="gray">
            <a:xfrm>
              <a:off x="4953001" y="3127796"/>
              <a:ext cx="4743301" cy="81595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27000" tIns="27000" rIns="27000" bIns="27000" anchor="ctr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90000"/>
              </a:pPr>
              <a:r>
                <a:rPr lang="en-GB" sz="1800" dirty="0" err="1">
                  <a:solidFill>
                    <a:schemeClr val="bg1"/>
                  </a:solidFill>
                  <a:latin typeface="Arial Narrow" pitchFamily="34" charset="0"/>
                </a:rPr>
                <a:t>Wat</a:t>
              </a:r>
              <a:r>
                <a:rPr lang="en-GB" sz="1800" dirty="0">
                  <a:solidFill>
                    <a:schemeClr val="bg1"/>
                  </a:solidFill>
                  <a:latin typeface="Arial Narrow" pitchFamily="34" charset="0"/>
                </a:rPr>
                <a:t> is de </a:t>
              </a:r>
              <a:r>
                <a:rPr lang="en-GB" sz="1800" dirty="0" err="1">
                  <a:solidFill>
                    <a:schemeClr val="bg1"/>
                  </a:solidFill>
                  <a:latin typeface="Arial Narrow" pitchFamily="34" charset="0"/>
                </a:rPr>
                <a:t>kans</a:t>
              </a:r>
              <a:r>
                <a:rPr lang="en-GB" sz="1800" dirty="0">
                  <a:solidFill>
                    <a:schemeClr val="bg1"/>
                  </a:solidFill>
                  <a:latin typeface="Arial Narrow" pitchFamily="34" charset="0"/>
                </a:rPr>
                <a:t> </a:t>
              </a:r>
              <a:r>
                <a:rPr lang="en-GB" sz="1800" dirty="0" err="1">
                  <a:solidFill>
                    <a:schemeClr val="bg1"/>
                  </a:solidFill>
                  <a:latin typeface="Arial Narrow" pitchFamily="34" charset="0"/>
                </a:rPr>
                <a:t>dat</a:t>
              </a:r>
              <a:r>
                <a:rPr lang="en-GB" sz="1800" dirty="0">
                  <a:solidFill>
                    <a:schemeClr val="bg1"/>
                  </a:solidFill>
                  <a:latin typeface="Arial Narrow" pitchFamily="34" charset="0"/>
                </a:rPr>
                <a:t> </a:t>
              </a:r>
              <a:r>
                <a:rPr lang="en-GB" sz="1800" dirty="0" err="1">
                  <a:solidFill>
                    <a:schemeClr val="bg1"/>
                  </a:solidFill>
                  <a:latin typeface="Arial Narrow" pitchFamily="34" charset="0"/>
                </a:rPr>
                <a:t>zij</a:t>
              </a:r>
              <a:r>
                <a:rPr lang="en-GB" sz="1800" dirty="0">
                  <a:solidFill>
                    <a:schemeClr val="bg1"/>
                  </a:solidFill>
                  <a:latin typeface="Arial Narrow" pitchFamily="34" charset="0"/>
                </a:rPr>
                <a:t> </a:t>
              </a:r>
              <a:r>
                <a:rPr lang="en-GB" sz="1800" dirty="0" err="1">
                  <a:solidFill>
                    <a:schemeClr val="bg1"/>
                  </a:solidFill>
                  <a:latin typeface="Arial Narrow" pitchFamily="34" charset="0"/>
                </a:rPr>
                <a:t>een</a:t>
              </a:r>
              <a:r>
                <a:rPr lang="en-GB" sz="1800" dirty="0">
                  <a:solidFill>
                    <a:schemeClr val="bg1"/>
                  </a:solidFill>
                  <a:latin typeface="Arial Narrow" pitchFamily="34" charset="0"/>
                </a:rPr>
                <a:t> </a:t>
              </a:r>
              <a:r>
                <a:rPr lang="en-GB" sz="1800" dirty="0" err="1">
                  <a:solidFill>
                    <a:schemeClr val="bg1"/>
                  </a:solidFill>
                  <a:latin typeface="Arial Narrow" pitchFamily="34" charset="0"/>
                </a:rPr>
                <a:t>schadeclaim</a:t>
              </a:r>
              <a:r>
                <a:rPr lang="en-GB" sz="1800" dirty="0">
                  <a:solidFill>
                    <a:schemeClr val="bg1"/>
                  </a:solidFill>
                  <a:latin typeface="Arial Narrow" pitchFamily="34" charset="0"/>
                </a:rPr>
                <a:t> </a:t>
              </a:r>
              <a:r>
                <a:rPr lang="en-GB" sz="1800" dirty="0" err="1">
                  <a:solidFill>
                    <a:schemeClr val="bg1"/>
                  </a:solidFill>
                  <a:latin typeface="Arial Narrow" pitchFamily="34" charset="0"/>
                </a:rPr>
                <a:t>zal</a:t>
              </a:r>
              <a:r>
                <a:rPr lang="en-GB" sz="1800" dirty="0">
                  <a:solidFill>
                    <a:schemeClr val="bg1"/>
                  </a:solidFill>
                  <a:latin typeface="Arial Narrow" pitchFamily="34" charset="0"/>
                </a:rPr>
                <a:t> </a:t>
              </a:r>
              <a:r>
                <a:rPr lang="en-GB" sz="1800" dirty="0" err="1">
                  <a:solidFill>
                    <a:schemeClr val="bg1"/>
                  </a:solidFill>
                  <a:latin typeface="Arial Narrow" pitchFamily="34" charset="0"/>
                </a:rPr>
                <a:t>indienen</a:t>
              </a:r>
              <a:r>
                <a:rPr lang="en-GB" sz="1800" dirty="0">
                  <a:solidFill>
                    <a:schemeClr val="bg1"/>
                  </a:solidFill>
                  <a:latin typeface="Arial Narrow" pitchFamily="34" charset="0"/>
                </a:rPr>
                <a:t> ?</a:t>
              </a:r>
              <a:endParaRPr lang="en-US" sz="1800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46" name="AutoShape 9"/>
            <p:cNvSpPr>
              <a:spLocks noChangeArrowheads="1"/>
            </p:cNvSpPr>
            <p:nvPr/>
          </p:nvSpPr>
          <p:spPr bwMode="gray">
            <a:xfrm>
              <a:off x="4953001" y="2346986"/>
              <a:ext cx="1331119" cy="44819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lIns="27000" tIns="27000" rIns="27000" bIns="27000" anchor="ctr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90000"/>
              </a:pPr>
              <a:r>
                <a:rPr lang="en-GB" sz="1800" dirty="0">
                  <a:solidFill>
                    <a:schemeClr val="bg1"/>
                  </a:solidFill>
                  <a:latin typeface="Arial Narrow" pitchFamily="34" charset="0"/>
                </a:rPr>
                <a:t>Meet Sandy</a:t>
              </a:r>
              <a:endParaRPr lang="en-US" sz="1800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Logistische Regressie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38" y="2100406"/>
            <a:ext cx="2353631" cy="152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0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Logistische Regressie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0887" y="3051152"/>
            <a:ext cx="2824292" cy="1924697"/>
            <a:chOff x="82397" y="2865895"/>
            <a:chExt cx="3765723" cy="2566262"/>
          </a:xfrm>
        </p:grpSpPr>
        <p:sp>
          <p:nvSpPr>
            <p:cNvPr id="5" name="TextBox 4"/>
            <p:cNvSpPr txBox="1"/>
            <p:nvPr/>
          </p:nvSpPr>
          <p:spPr>
            <a:xfrm>
              <a:off x="82397" y="5087448"/>
              <a:ext cx="2687346" cy="344709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rgbClr val="FF0000"/>
                  </a:solidFill>
                </a:rPr>
                <a:t>Negatieve Kans?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693304" y="2865895"/>
              <a:ext cx="2154816" cy="344709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rgbClr val="FF0000"/>
                  </a:solidFill>
                </a:rPr>
                <a:t>Kans &gt; 1 ?</a:t>
              </a:r>
            </a:p>
          </p:txBody>
        </p:sp>
      </p:grpSp>
      <p:pic>
        <p:nvPicPr>
          <p:cNvPr id="14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175" y="2696915"/>
            <a:ext cx="3131670" cy="2178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5" name="Object 144"/>
          <p:cNvGraphicFramePr>
            <a:graphicFrameLocks noChangeAspect="1"/>
          </p:cNvGraphicFramePr>
          <p:nvPr>
            <p:extLst/>
          </p:nvPr>
        </p:nvGraphicFramePr>
        <p:xfrm>
          <a:off x="5243512" y="4851961"/>
          <a:ext cx="2706712" cy="65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" name="Vergelijking" r:id="rId5" imgW="1396800" imgH="393480" progId="Equation.3">
                  <p:embed/>
                </p:oleObj>
              </mc:Choice>
              <mc:Fallback>
                <p:oleObj name="Vergelijking" r:id="rId5" imgW="1396800" imgH="393480" progId="Equation.3">
                  <p:embed/>
                  <p:pic>
                    <p:nvPicPr>
                      <p:cNvPr id="145" name="Objec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3512" y="4851961"/>
                        <a:ext cx="2706712" cy="654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Object 145"/>
          <p:cNvGraphicFramePr>
            <a:graphicFrameLocks noChangeAspect="1"/>
          </p:cNvGraphicFramePr>
          <p:nvPr>
            <p:extLst/>
          </p:nvPr>
        </p:nvGraphicFramePr>
        <p:xfrm>
          <a:off x="1271588" y="5094685"/>
          <a:ext cx="1631156" cy="440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" name="Vergelijking" r:id="rId7" imgW="838080" imgH="241200" progId="Equation.3">
                  <p:embed/>
                </p:oleObj>
              </mc:Choice>
              <mc:Fallback>
                <p:oleObj name="Vergelijking" r:id="rId7" imgW="838080" imgH="241200" progId="Equation.3">
                  <p:embed/>
                  <p:pic>
                    <p:nvPicPr>
                      <p:cNvPr id="146" name="Object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5094685"/>
                        <a:ext cx="1631156" cy="4405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" name="Rectangle 3"/>
          <p:cNvSpPr txBox="1">
            <a:spLocks noChangeArrowheads="1"/>
          </p:cNvSpPr>
          <p:nvPr/>
        </p:nvSpPr>
        <p:spPr bwMode="auto">
          <a:xfrm>
            <a:off x="3369752" y="3506437"/>
            <a:ext cx="1959997" cy="65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539750" indent="-5397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Franklin Gothic Demi" pitchFamily="34" charset="0"/>
              <a:buBlip>
                <a:blip r:embed="rId9"/>
              </a:buBlip>
              <a:defRPr sz="2000">
                <a:solidFill>
                  <a:srgbClr val="330099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990600" indent="-271463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Franklin Gothic Book" pitchFamily="34" charset="0"/>
              <a:buChar char="–"/>
              <a:defRPr sz="1800" b="1">
                <a:solidFill>
                  <a:srgbClr val="330099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343025" indent="-1730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Franklin Gothic Book" pitchFamily="34" charset="0"/>
              <a:buChar char="•"/>
              <a:defRPr sz="1500" b="1">
                <a:solidFill>
                  <a:srgbClr val="330099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790700" indent="-1730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Franklin Gothic Book" pitchFamily="34" charset="0"/>
              <a:buChar char="○"/>
              <a:defRPr sz="1200" b="1">
                <a:solidFill>
                  <a:srgbClr val="330099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152650" indent="-1730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Franklin Gothic Book" pitchFamily="34" charset="0"/>
              <a:buChar char="◦"/>
              <a:defRPr sz="1000" b="1">
                <a:solidFill>
                  <a:srgbClr val="330099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609850" indent="-1730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Franklin Gothic Book" pitchFamily="34" charset="0"/>
              <a:buChar char="◦"/>
              <a:defRPr sz="1000" b="1">
                <a:solidFill>
                  <a:srgbClr val="330099"/>
                </a:solidFill>
                <a:latin typeface="Franklin Gothic Book" pitchFamily="34" charset="0"/>
              </a:defRPr>
            </a:lvl6pPr>
            <a:lvl7pPr marL="3067050" indent="-1730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Franklin Gothic Book" pitchFamily="34" charset="0"/>
              <a:buChar char="◦"/>
              <a:defRPr sz="1000" b="1">
                <a:solidFill>
                  <a:srgbClr val="330099"/>
                </a:solidFill>
                <a:latin typeface="Franklin Gothic Book" pitchFamily="34" charset="0"/>
              </a:defRPr>
            </a:lvl7pPr>
            <a:lvl8pPr marL="3524250" indent="-1730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Franklin Gothic Book" pitchFamily="34" charset="0"/>
              <a:buChar char="◦"/>
              <a:defRPr sz="1000" b="1">
                <a:solidFill>
                  <a:srgbClr val="330099"/>
                </a:solidFill>
                <a:latin typeface="Franklin Gothic Book" pitchFamily="34" charset="0"/>
              </a:defRPr>
            </a:lvl8pPr>
            <a:lvl9pPr marL="3981450" indent="-1730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Franklin Gothic Book" pitchFamily="34" charset="0"/>
              <a:buChar char="◦"/>
              <a:defRPr sz="1000" b="1">
                <a:solidFill>
                  <a:srgbClr val="330099"/>
                </a:solidFill>
                <a:latin typeface="Franklin Gothic Book" pitchFamily="34" charset="0"/>
              </a:defRPr>
            </a:lvl9pPr>
          </a:lstStyle>
          <a:p>
            <a:pPr marL="0" indent="0">
              <a:buNone/>
            </a:pPr>
            <a:r>
              <a:rPr lang="nl-NL" sz="1350" dirty="0"/>
              <a:t>De lijn uitrekken en </a:t>
            </a:r>
            <a:r>
              <a:rPr lang="nl-NL" sz="1350" dirty="0" err="1"/>
              <a:t>indukken</a:t>
            </a:r>
            <a:r>
              <a:rPr lang="nl-NL" sz="1350" dirty="0"/>
              <a:t> = </a:t>
            </a:r>
            <a:r>
              <a:rPr lang="nl-NL" sz="1350" dirty="0" err="1"/>
              <a:t>Logit</a:t>
            </a:r>
            <a:r>
              <a:rPr lang="nl-NL" sz="1350" dirty="0"/>
              <a:t> </a:t>
            </a:r>
            <a:r>
              <a:rPr lang="nl-NL" sz="1350" dirty="0" err="1"/>
              <a:t>transformation</a:t>
            </a:r>
            <a:endParaRPr lang="nl-NL" sz="1350" dirty="0"/>
          </a:p>
          <a:p>
            <a:pPr marL="0" indent="0">
              <a:buNone/>
            </a:pPr>
            <a:endParaRPr lang="nl-NL" sz="1725" dirty="0"/>
          </a:p>
        </p:txBody>
      </p:sp>
      <p:sp>
        <p:nvSpPr>
          <p:cNvPr id="39" name="TextBox 38"/>
          <p:cNvSpPr txBox="1"/>
          <p:nvPr/>
        </p:nvSpPr>
        <p:spPr>
          <a:xfrm>
            <a:off x="239382" y="1565836"/>
            <a:ext cx="8476355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dirty="0"/>
              <a:t>Kenmerken</a:t>
            </a:r>
          </a:p>
          <a:p>
            <a:endParaRPr lang="nl-NL" sz="600" b="1" dirty="0"/>
          </a:p>
          <a:p>
            <a:pPr marL="257175" indent="-257175">
              <a:buFont typeface="Wingdings" panose="05000000000000000000" pitchFamily="2" charset="2"/>
              <a:buChar char="ü"/>
            </a:pPr>
            <a:r>
              <a:rPr lang="nl-NL" sz="1500" dirty="0"/>
              <a:t>Binaire 0 / 1 response (wel of niet schade, wel of niet terugbetalen, wel of niet ge-</a:t>
            </a:r>
            <a:r>
              <a:rPr lang="nl-NL" sz="1500" dirty="0" err="1"/>
              <a:t>churned</a:t>
            </a:r>
            <a:r>
              <a:rPr lang="nl-NL" sz="1500" dirty="0"/>
              <a:t>)</a:t>
            </a:r>
          </a:p>
          <a:p>
            <a:pPr marL="257175" indent="-257175">
              <a:buFont typeface="Wingdings" panose="05000000000000000000" pitchFamily="2" charset="2"/>
              <a:buChar char="ü"/>
            </a:pPr>
            <a:r>
              <a:rPr lang="nl-NL" sz="1500" dirty="0"/>
              <a:t>De kans op 0 of 1 wordt nu voorspeld.</a:t>
            </a:r>
          </a:p>
          <a:p>
            <a:pPr marL="257175" indent="-257175">
              <a:buFont typeface="Wingdings" panose="05000000000000000000" pitchFamily="2" charset="2"/>
              <a:buChar char="ü"/>
            </a:pPr>
            <a:r>
              <a:rPr lang="nl-NL" sz="1500" dirty="0"/>
              <a:t>Lineaire regressie loopt hier mank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 flipV="1">
            <a:off x="1026062" y="3337943"/>
            <a:ext cx="2130077" cy="1105920"/>
          </a:xfrm>
          <a:prstGeom prst="line">
            <a:avLst/>
          </a:prstGeom>
          <a:noFill/>
          <a:ln w="476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111080" y="3309684"/>
            <a:ext cx="104322" cy="1162438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971600" y="3212976"/>
            <a:ext cx="0" cy="1224136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10887" y="4365104"/>
            <a:ext cx="2647091" cy="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14"/>
          <p:cNvSpPr/>
          <p:nvPr/>
        </p:nvSpPr>
        <p:spPr bwMode="auto">
          <a:xfrm>
            <a:off x="2344930" y="3391412"/>
            <a:ext cx="60401" cy="110752"/>
          </a:xfrm>
          <a:prstGeom prst="ellipse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1" i="0" u="none" strike="noStrike" cap="none" normalizeH="0" baseline="0" dirty="0">
              <a:ln>
                <a:noFill/>
              </a:ln>
              <a:solidFill>
                <a:srgbClr val="00527A"/>
              </a:solidFill>
              <a:effectLst/>
              <a:latin typeface="+mj-lt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561360" y="3390098"/>
            <a:ext cx="60401" cy="110752"/>
          </a:xfrm>
          <a:prstGeom prst="ellipse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1" i="0" u="none" strike="noStrike" cap="none" normalizeH="0" baseline="0" dirty="0">
              <a:ln>
                <a:noFill/>
              </a:ln>
              <a:solidFill>
                <a:srgbClr val="00527A"/>
              </a:solidFill>
              <a:effectLst/>
              <a:latin typeface="+mj-lt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2772809" y="3390098"/>
            <a:ext cx="60401" cy="110752"/>
          </a:xfrm>
          <a:prstGeom prst="ellipse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1" i="0" u="none" strike="noStrike" cap="none" normalizeH="0" baseline="0" dirty="0">
              <a:ln>
                <a:noFill/>
              </a:ln>
              <a:solidFill>
                <a:srgbClr val="00527A"/>
              </a:solidFill>
              <a:effectLst/>
              <a:latin typeface="+mj-lt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2964599" y="3402017"/>
            <a:ext cx="60401" cy="110752"/>
          </a:xfrm>
          <a:prstGeom prst="ellipse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1" i="0" u="none" strike="noStrike" cap="none" normalizeH="0" baseline="0" dirty="0">
              <a:ln>
                <a:noFill/>
              </a:ln>
              <a:solidFill>
                <a:srgbClr val="00527A"/>
              </a:solidFill>
              <a:effectLst/>
              <a:latin typeface="+mj-lt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1230524" y="4080140"/>
            <a:ext cx="60401" cy="110752"/>
          </a:xfrm>
          <a:prstGeom prst="ellipse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1" i="0" u="none" strike="noStrike" cap="none" normalizeH="0" baseline="0" dirty="0">
              <a:ln>
                <a:noFill/>
              </a:ln>
              <a:solidFill>
                <a:srgbClr val="00527A"/>
              </a:solidFill>
              <a:effectLst/>
              <a:latin typeface="+mj-lt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1446954" y="4078826"/>
            <a:ext cx="60401" cy="110752"/>
          </a:xfrm>
          <a:prstGeom prst="ellipse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1" i="0" u="none" strike="noStrike" cap="none" normalizeH="0" baseline="0" dirty="0">
              <a:ln>
                <a:noFill/>
              </a:ln>
              <a:solidFill>
                <a:srgbClr val="00527A"/>
              </a:solidFill>
              <a:effectLst/>
              <a:latin typeface="+mj-lt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1658403" y="4078826"/>
            <a:ext cx="60401" cy="110752"/>
          </a:xfrm>
          <a:prstGeom prst="ellipse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1" i="0" u="none" strike="noStrike" cap="none" normalizeH="0" baseline="0" dirty="0">
              <a:ln>
                <a:noFill/>
              </a:ln>
              <a:solidFill>
                <a:srgbClr val="00527A"/>
              </a:solidFill>
              <a:effectLst/>
              <a:latin typeface="+mj-lt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1850193" y="4090745"/>
            <a:ext cx="60401" cy="110752"/>
          </a:xfrm>
          <a:prstGeom prst="ellipse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1" i="0" u="none" strike="noStrike" cap="none" normalizeH="0" baseline="0" dirty="0">
              <a:ln>
                <a:noFill/>
              </a:ln>
              <a:solidFill>
                <a:srgbClr val="00527A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566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1062" y="3691256"/>
            <a:ext cx="4899620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Voorspellingsmodel</a:t>
            </a:r>
            <a:r>
              <a:rPr lang="en-US" sz="1500" b="1" dirty="0"/>
              <a:t>:</a:t>
            </a:r>
          </a:p>
          <a:p>
            <a:endParaRPr lang="en-US" sz="600" b="1" dirty="0"/>
          </a:p>
        </p:txBody>
      </p:sp>
      <p:sp>
        <p:nvSpPr>
          <p:cNvPr id="45" name="AutoShape 9"/>
          <p:cNvSpPr>
            <a:spLocks noChangeArrowheads="1"/>
          </p:cNvSpPr>
          <p:nvPr/>
        </p:nvSpPr>
        <p:spPr bwMode="gray">
          <a:xfrm>
            <a:off x="3019102" y="2217301"/>
            <a:ext cx="2701073" cy="107166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7000" tIns="27000" rIns="27000" bIns="27000" anchor="ctr">
            <a:spAutoFit/>
          </a:bodyPr>
          <a:lstStyle/>
          <a:p>
            <a:pPr marL="257175" indent="-257175">
              <a:buClr>
                <a:srgbClr val="003399"/>
              </a:buClr>
              <a:buSzPct val="90000"/>
              <a:buFont typeface="Wingdings" panose="05000000000000000000" pitchFamily="2" charset="2"/>
              <a:buChar char="ü"/>
            </a:pPr>
            <a:r>
              <a:rPr lang="en-GB" sz="1500" dirty="0" err="1">
                <a:solidFill>
                  <a:schemeClr val="bg1"/>
                </a:solidFill>
                <a:latin typeface="Arial Narrow" pitchFamily="34" charset="0"/>
              </a:rPr>
              <a:t>Zij</a:t>
            </a:r>
            <a:r>
              <a:rPr lang="en-GB" sz="15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GB" sz="1500" dirty="0" err="1">
                <a:solidFill>
                  <a:schemeClr val="bg1"/>
                </a:solidFill>
                <a:latin typeface="Arial Narrow" pitchFamily="34" charset="0"/>
              </a:rPr>
              <a:t>heeft</a:t>
            </a:r>
            <a:r>
              <a:rPr lang="en-GB" sz="15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GB" sz="1500" dirty="0" err="1">
                <a:solidFill>
                  <a:schemeClr val="bg1"/>
                </a:solidFill>
                <a:latin typeface="Arial Narrow" pitchFamily="34" charset="0"/>
              </a:rPr>
              <a:t>een</a:t>
            </a:r>
            <a:r>
              <a:rPr lang="en-GB" sz="1500" dirty="0">
                <a:solidFill>
                  <a:schemeClr val="bg1"/>
                </a:solidFill>
                <a:latin typeface="Arial Narrow" pitchFamily="34" charset="0"/>
              </a:rPr>
              <a:t> auto van 50K</a:t>
            </a:r>
          </a:p>
          <a:p>
            <a:pPr marL="257175" indent="-257175">
              <a:buClr>
                <a:srgbClr val="003399"/>
              </a:buClr>
              <a:buSzPct val="90000"/>
              <a:buFont typeface="Wingdings" panose="05000000000000000000" pitchFamily="2" charset="2"/>
              <a:buChar char="ü"/>
            </a:pPr>
            <a:r>
              <a:rPr lang="en-GB" sz="1500" dirty="0">
                <a:solidFill>
                  <a:schemeClr val="bg1"/>
                </a:solidFill>
                <a:latin typeface="Arial Narrow" pitchFamily="34" charset="0"/>
              </a:rPr>
              <a:t>Tot nu toe 4 </a:t>
            </a:r>
            <a:r>
              <a:rPr lang="en-GB" sz="1500" dirty="0" err="1">
                <a:solidFill>
                  <a:schemeClr val="bg1"/>
                </a:solidFill>
                <a:latin typeface="Arial Narrow" pitchFamily="34" charset="0"/>
              </a:rPr>
              <a:t>keer</a:t>
            </a:r>
            <a:r>
              <a:rPr lang="en-GB" sz="15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GB" sz="1500" dirty="0" err="1">
                <a:solidFill>
                  <a:schemeClr val="bg1"/>
                </a:solidFill>
                <a:latin typeface="Arial Narrow" pitchFamily="34" charset="0"/>
              </a:rPr>
              <a:t>geclaimd</a:t>
            </a:r>
            <a:r>
              <a:rPr lang="en-GB" sz="1500" dirty="0">
                <a:solidFill>
                  <a:schemeClr val="bg1"/>
                </a:solidFill>
                <a:latin typeface="Arial Narrow" pitchFamily="34" charset="0"/>
              </a:rPr>
              <a:t> </a:t>
            </a:r>
          </a:p>
          <a:p>
            <a:pPr marL="257175" indent="-257175">
              <a:buClr>
                <a:srgbClr val="003399"/>
              </a:buClr>
              <a:buSzPct val="90000"/>
              <a:buFont typeface="Wingdings" panose="05000000000000000000" pitchFamily="2" charset="2"/>
              <a:buChar char="ü"/>
            </a:pPr>
            <a:r>
              <a:rPr lang="en-GB" sz="1500" dirty="0" err="1">
                <a:solidFill>
                  <a:schemeClr val="bg1"/>
                </a:solidFill>
                <a:latin typeface="Arial Narrow" pitchFamily="34" charset="0"/>
              </a:rPr>
              <a:t>Leeftijd</a:t>
            </a:r>
            <a:r>
              <a:rPr lang="en-GB" sz="1500" dirty="0">
                <a:solidFill>
                  <a:schemeClr val="bg1"/>
                </a:solidFill>
                <a:latin typeface="Arial Narrow" pitchFamily="34" charset="0"/>
              </a:rPr>
              <a:t> is 39, </a:t>
            </a:r>
            <a:r>
              <a:rPr lang="en-GB" sz="1500" dirty="0" err="1">
                <a:solidFill>
                  <a:schemeClr val="bg1"/>
                </a:solidFill>
                <a:latin typeface="Arial Narrow" pitchFamily="34" charset="0"/>
              </a:rPr>
              <a:t>Geslacht</a:t>
            </a:r>
            <a:r>
              <a:rPr lang="en-GB" sz="1500" dirty="0">
                <a:solidFill>
                  <a:schemeClr val="bg1"/>
                </a:solidFill>
                <a:latin typeface="Arial Narrow" pitchFamily="34" charset="0"/>
              </a:rPr>
              <a:t> is V</a:t>
            </a:r>
          </a:p>
          <a:p>
            <a:pPr marL="257175" indent="-257175">
              <a:buClr>
                <a:srgbClr val="003399"/>
              </a:buClr>
              <a:buSzPct val="90000"/>
              <a:buFont typeface="Wingdings" panose="05000000000000000000" pitchFamily="2" charset="2"/>
              <a:buChar char="ü"/>
            </a:pPr>
            <a:endParaRPr lang="en-GB" sz="600" dirty="0">
              <a:solidFill>
                <a:schemeClr val="bg1"/>
              </a:solidFill>
              <a:latin typeface="Arial Narrow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90000"/>
            </a:pPr>
            <a:r>
              <a:rPr lang="en-GB" sz="1500" dirty="0" err="1">
                <a:solidFill>
                  <a:schemeClr val="bg1"/>
                </a:solidFill>
                <a:latin typeface="Arial Narrow" pitchFamily="34" charset="0"/>
              </a:rPr>
              <a:t>Wat</a:t>
            </a:r>
            <a:r>
              <a:rPr lang="en-GB" sz="1500" dirty="0">
                <a:solidFill>
                  <a:schemeClr val="bg1"/>
                </a:solidFill>
                <a:latin typeface="Arial Narrow" pitchFamily="34" charset="0"/>
              </a:rPr>
              <a:t> is de </a:t>
            </a:r>
            <a:r>
              <a:rPr lang="en-GB" sz="1500" dirty="0" err="1">
                <a:solidFill>
                  <a:schemeClr val="bg1"/>
                </a:solidFill>
                <a:latin typeface="Arial Narrow" pitchFamily="34" charset="0"/>
              </a:rPr>
              <a:t>kans</a:t>
            </a:r>
            <a:r>
              <a:rPr lang="en-GB" sz="1500" dirty="0">
                <a:solidFill>
                  <a:schemeClr val="bg1"/>
                </a:solidFill>
                <a:latin typeface="Arial Narrow" pitchFamily="34" charset="0"/>
              </a:rPr>
              <a:t> op </a:t>
            </a:r>
            <a:r>
              <a:rPr lang="en-GB" sz="1500" dirty="0" err="1">
                <a:solidFill>
                  <a:schemeClr val="bg1"/>
                </a:solidFill>
                <a:latin typeface="Arial Narrow" pitchFamily="34" charset="0"/>
              </a:rPr>
              <a:t>schade</a:t>
            </a:r>
            <a:r>
              <a:rPr lang="en-GB" sz="1500" dirty="0">
                <a:solidFill>
                  <a:schemeClr val="bg1"/>
                </a:solidFill>
                <a:latin typeface="Arial Narrow" pitchFamily="34" charset="0"/>
              </a:rPr>
              <a:t>?</a:t>
            </a:r>
            <a:endParaRPr lang="en-US" sz="15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gray">
          <a:xfrm>
            <a:off x="3019102" y="1721673"/>
            <a:ext cx="1288078" cy="33614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7000" tIns="27000" rIns="27000" bIns="27000" anchor="ctr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90000"/>
            </a:pPr>
            <a:r>
              <a:rPr lang="en-GB" sz="1800" dirty="0">
                <a:solidFill>
                  <a:schemeClr val="bg1"/>
                </a:solidFill>
                <a:latin typeface="Arial Narrow" pitchFamily="34" charset="0"/>
              </a:rPr>
              <a:t>Meet Sandy</a:t>
            </a:r>
            <a:endParaRPr lang="en-US" sz="18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gray">
          <a:xfrm>
            <a:off x="6090522" y="2994453"/>
            <a:ext cx="1629490" cy="290178"/>
          </a:xfrm>
          <a:prstGeom prst="roundRect">
            <a:avLst>
              <a:gd name="adj" fmla="val 16667"/>
            </a:avLst>
          </a:prstGeom>
          <a:ln>
            <a:solidFill>
              <a:srgbClr val="00B05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7000" tIns="27000" rIns="27000" bIns="27000" anchor="ctr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90000"/>
            </a:pPr>
            <a:r>
              <a:rPr lang="en-US" sz="1500" dirty="0">
                <a:solidFill>
                  <a:schemeClr val="bg1"/>
                </a:solidFill>
                <a:latin typeface="Arial Narrow" pitchFamily="34" charset="0"/>
              </a:rPr>
              <a:t>88%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466385" y="4083671"/>
          <a:ext cx="8068866" cy="967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Equation" r:id="rId4" imgW="3276360" imgH="393480" progId="Equation.3">
                  <p:embed/>
                </p:oleObj>
              </mc:Choice>
              <mc:Fallback>
                <p:oleObj name="Equation" r:id="rId4" imgW="3276360" imgH="39348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385" y="4083671"/>
                        <a:ext cx="8068866" cy="967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Logistische Regressie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63" y="1756737"/>
            <a:ext cx="2376277" cy="15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4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 rotWithShape="1">
          <a:blip r:embed="rId2"/>
          <a:srcRect r="2500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330117F-B301-40CD-AC18-2DD49F9B7155}" type="slidenum">
              <a:rPr lang="nl-NL" smtClean="0">
                <a:solidFill>
                  <a:srgbClr val="FFFFFF"/>
                </a:solidFill>
              </a:rPr>
              <a:pPr/>
              <a:t>1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38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9529" y="1666800"/>
            <a:ext cx="625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Hoe kan je twee modellen vergelijken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7264586" y="3588699"/>
            <a:ext cx="1699536" cy="1685226"/>
            <a:chOff x="9686115" y="3641932"/>
            <a:chExt cx="2266048" cy="2246968"/>
          </a:xfrm>
        </p:grpSpPr>
        <p:pic>
          <p:nvPicPr>
            <p:cNvPr id="1026" name="Picture 2" descr="https://encrypted-tbn2.gstatic.com/images?q=tbn:ANd9GcTbneBp79KRaNAxteU1V8YOVS-xLjVoFKDTqcj4kMbETwbRaURIE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6115" y="3641932"/>
              <a:ext cx="2246968" cy="2246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Connector 9"/>
            <p:cNvCxnSpPr/>
            <p:nvPr/>
          </p:nvCxnSpPr>
          <p:spPr>
            <a:xfrm>
              <a:off x="9788596" y="3875413"/>
              <a:ext cx="2163567" cy="1848041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00" y="1094788"/>
            <a:ext cx="3287553" cy="429806"/>
          </a:xfrm>
          <a:prstGeom prst="rect">
            <a:avLst/>
          </a:prstGeom>
        </p:spPr>
      </p:pic>
      <p:sp>
        <p:nvSpPr>
          <p:cNvPr id="19" name="Freeform 18"/>
          <p:cNvSpPr/>
          <p:nvPr/>
        </p:nvSpPr>
        <p:spPr>
          <a:xfrm>
            <a:off x="456466" y="2948812"/>
            <a:ext cx="2259767" cy="1338221"/>
          </a:xfrm>
          <a:custGeom>
            <a:avLst/>
            <a:gdLst>
              <a:gd name="connsiteX0" fmla="*/ 0 w 2593298"/>
              <a:gd name="connsiteY0" fmla="*/ 1469303 h 1485169"/>
              <a:gd name="connsiteX1" fmla="*/ 494675 w 2593298"/>
              <a:gd name="connsiteY1" fmla="*/ 1469303 h 1485169"/>
              <a:gd name="connsiteX2" fmla="*/ 854439 w 2593298"/>
              <a:gd name="connsiteY2" fmla="*/ 1304411 h 1485169"/>
              <a:gd name="connsiteX3" fmla="*/ 1004341 w 2593298"/>
              <a:gd name="connsiteY3" fmla="*/ 854706 h 1485169"/>
              <a:gd name="connsiteX4" fmla="*/ 1124262 w 2593298"/>
              <a:gd name="connsiteY4" fmla="*/ 255100 h 1485169"/>
              <a:gd name="connsiteX5" fmla="*/ 1244183 w 2593298"/>
              <a:gd name="connsiteY5" fmla="*/ 60228 h 1485169"/>
              <a:gd name="connsiteX6" fmla="*/ 1349114 w 2593298"/>
              <a:gd name="connsiteY6" fmla="*/ 267 h 1485169"/>
              <a:gd name="connsiteX7" fmla="*/ 1528996 w 2593298"/>
              <a:gd name="connsiteY7" fmla="*/ 45237 h 1485169"/>
              <a:gd name="connsiteX8" fmla="*/ 1558977 w 2593298"/>
              <a:gd name="connsiteY8" fmla="*/ 195139 h 1485169"/>
              <a:gd name="connsiteX9" fmla="*/ 1603947 w 2593298"/>
              <a:gd name="connsiteY9" fmla="*/ 375021 h 1485169"/>
              <a:gd name="connsiteX10" fmla="*/ 1708878 w 2593298"/>
              <a:gd name="connsiteY10" fmla="*/ 1034588 h 1485169"/>
              <a:gd name="connsiteX11" fmla="*/ 1738859 w 2593298"/>
              <a:gd name="connsiteY11" fmla="*/ 1199480 h 1485169"/>
              <a:gd name="connsiteX12" fmla="*/ 1813810 w 2593298"/>
              <a:gd name="connsiteY12" fmla="*/ 1394352 h 1485169"/>
              <a:gd name="connsiteX13" fmla="*/ 2098623 w 2593298"/>
              <a:gd name="connsiteY13" fmla="*/ 1424332 h 1485169"/>
              <a:gd name="connsiteX14" fmla="*/ 2353455 w 2593298"/>
              <a:gd name="connsiteY14" fmla="*/ 1439323 h 1485169"/>
              <a:gd name="connsiteX15" fmla="*/ 2593298 w 2593298"/>
              <a:gd name="connsiteY15" fmla="*/ 1439323 h 148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93298" h="1485169">
                <a:moveTo>
                  <a:pt x="0" y="1469303"/>
                </a:moveTo>
                <a:cubicBezTo>
                  <a:pt x="176134" y="1483044"/>
                  <a:pt x="352268" y="1496785"/>
                  <a:pt x="494675" y="1469303"/>
                </a:cubicBezTo>
                <a:cubicBezTo>
                  <a:pt x="637082" y="1441821"/>
                  <a:pt x="769495" y="1406844"/>
                  <a:pt x="854439" y="1304411"/>
                </a:cubicBezTo>
                <a:cubicBezTo>
                  <a:pt x="939383" y="1201978"/>
                  <a:pt x="959371" y="1029591"/>
                  <a:pt x="1004341" y="854706"/>
                </a:cubicBezTo>
                <a:cubicBezTo>
                  <a:pt x="1049311" y="679821"/>
                  <a:pt x="1084288" y="387513"/>
                  <a:pt x="1124262" y="255100"/>
                </a:cubicBezTo>
                <a:cubicBezTo>
                  <a:pt x="1164236" y="122687"/>
                  <a:pt x="1206708" y="102700"/>
                  <a:pt x="1244183" y="60228"/>
                </a:cubicBezTo>
                <a:cubicBezTo>
                  <a:pt x="1281658" y="17756"/>
                  <a:pt x="1301645" y="2765"/>
                  <a:pt x="1349114" y="267"/>
                </a:cubicBezTo>
                <a:cubicBezTo>
                  <a:pt x="1396583" y="-2232"/>
                  <a:pt x="1494019" y="12758"/>
                  <a:pt x="1528996" y="45237"/>
                </a:cubicBezTo>
                <a:cubicBezTo>
                  <a:pt x="1563973" y="77716"/>
                  <a:pt x="1546485" y="140175"/>
                  <a:pt x="1558977" y="195139"/>
                </a:cubicBezTo>
                <a:cubicBezTo>
                  <a:pt x="1571469" y="250103"/>
                  <a:pt x="1578964" y="235113"/>
                  <a:pt x="1603947" y="375021"/>
                </a:cubicBezTo>
                <a:cubicBezTo>
                  <a:pt x="1628931" y="514929"/>
                  <a:pt x="1686393" y="897178"/>
                  <a:pt x="1708878" y="1034588"/>
                </a:cubicBezTo>
                <a:cubicBezTo>
                  <a:pt x="1731363" y="1171998"/>
                  <a:pt x="1721370" y="1139519"/>
                  <a:pt x="1738859" y="1199480"/>
                </a:cubicBezTo>
                <a:cubicBezTo>
                  <a:pt x="1756348" y="1259441"/>
                  <a:pt x="1753849" y="1356877"/>
                  <a:pt x="1813810" y="1394352"/>
                </a:cubicBezTo>
                <a:cubicBezTo>
                  <a:pt x="1873771" y="1431827"/>
                  <a:pt x="2008682" y="1416837"/>
                  <a:pt x="2098623" y="1424332"/>
                </a:cubicBezTo>
                <a:cubicBezTo>
                  <a:pt x="2188564" y="1431827"/>
                  <a:pt x="2271009" y="1436825"/>
                  <a:pt x="2353455" y="1439323"/>
                </a:cubicBezTo>
                <a:cubicBezTo>
                  <a:pt x="2435901" y="1441821"/>
                  <a:pt x="2514599" y="1440572"/>
                  <a:pt x="2593298" y="1439323"/>
                </a:cubicBezTo>
              </a:path>
            </a:pathLst>
          </a:custGeom>
          <a:solidFill>
            <a:srgbClr val="92D050"/>
          </a:solidFill>
          <a:ln w="539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3" name="Freeform 32"/>
          <p:cNvSpPr/>
          <p:nvPr/>
        </p:nvSpPr>
        <p:spPr>
          <a:xfrm>
            <a:off x="690510" y="2948812"/>
            <a:ext cx="2540209" cy="1338221"/>
          </a:xfrm>
          <a:custGeom>
            <a:avLst/>
            <a:gdLst>
              <a:gd name="connsiteX0" fmla="*/ 0 w 2593298"/>
              <a:gd name="connsiteY0" fmla="*/ 1469303 h 1485169"/>
              <a:gd name="connsiteX1" fmla="*/ 494675 w 2593298"/>
              <a:gd name="connsiteY1" fmla="*/ 1469303 h 1485169"/>
              <a:gd name="connsiteX2" fmla="*/ 854439 w 2593298"/>
              <a:gd name="connsiteY2" fmla="*/ 1304411 h 1485169"/>
              <a:gd name="connsiteX3" fmla="*/ 1004341 w 2593298"/>
              <a:gd name="connsiteY3" fmla="*/ 854706 h 1485169"/>
              <a:gd name="connsiteX4" fmla="*/ 1124262 w 2593298"/>
              <a:gd name="connsiteY4" fmla="*/ 255100 h 1485169"/>
              <a:gd name="connsiteX5" fmla="*/ 1244183 w 2593298"/>
              <a:gd name="connsiteY5" fmla="*/ 60228 h 1485169"/>
              <a:gd name="connsiteX6" fmla="*/ 1349114 w 2593298"/>
              <a:gd name="connsiteY6" fmla="*/ 267 h 1485169"/>
              <a:gd name="connsiteX7" fmla="*/ 1528996 w 2593298"/>
              <a:gd name="connsiteY7" fmla="*/ 45237 h 1485169"/>
              <a:gd name="connsiteX8" fmla="*/ 1558977 w 2593298"/>
              <a:gd name="connsiteY8" fmla="*/ 195139 h 1485169"/>
              <a:gd name="connsiteX9" fmla="*/ 1603947 w 2593298"/>
              <a:gd name="connsiteY9" fmla="*/ 375021 h 1485169"/>
              <a:gd name="connsiteX10" fmla="*/ 1708878 w 2593298"/>
              <a:gd name="connsiteY10" fmla="*/ 1034588 h 1485169"/>
              <a:gd name="connsiteX11" fmla="*/ 1738859 w 2593298"/>
              <a:gd name="connsiteY11" fmla="*/ 1199480 h 1485169"/>
              <a:gd name="connsiteX12" fmla="*/ 1813810 w 2593298"/>
              <a:gd name="connsiteY12" fmla="*/ 1394352 h 1485169"/>
              <a:gd name="connsiteX13" fmla="*/ 2098623 w 2593298"/>
              <a:gd name="connsiteY13" fmla="*/ 1424332 h 1485169"/>
              <a:gd name="connsiteX14" fmla="*/ 2353455 w 2593298"/>
              <a:gd name="connsiteY14" fmla="*/ 1439323 h 1485169"/>
              <a:gd name="connsiteX15" fmla="*/ 2593298 w 2593298"/>
              <a:gd name="connsiteY15" fmla="*/ 1439323 h 148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93298" h="1485169">
                <a:moveTo>
                  <a:pt x="0" y="1469303"/>
                </a:moveTo>
                <a:cubicBezTo>
                  <a:pt x="176134" y="1483044"/>
                  <a:pt x="352268" y="1496785"/>
                  <a:pt x="494675" y="1469303"/>
                </a:cubicBezTo>
                <a:cubicBezTo>
                  <a:pt x="637082" y="1441821"/>
                  <a:pt x="769495" y="1406844"/>
                  <a:pt x="854439" y="1304411"/>
                </a:cubicBezTo>
                <a:cubicBezTo>
                  <a:pt x="939383" y="1201978"/>
                  <a:pt x="959371" y="1029591"/>
                  <a:pt x="1004341" y="854706"/>
                </a:cubicBezTo>
                <a:cubicBezTo>
                  <a:pt x="1049311" y="679821"/>
                  <a:pt x="1084288" y="387513"/>
                  <a:pt x="1124262" y="255100"/>
                </a:cubicBezTo>
                <a:cubicBezTo>
                  <a:pt x="1164236" y="122687"/>
                  <a:pt x="1206708" y="102700"/>
                  <a:pt x="1244183" y="60228"/>
                </a:cubicBezTo>
                <a:cubicBezTo>
                  <a:pt x="1281658" y="17756"/>
                  <a:pt x="1301645" y="2765"/>
                  <a:pt x="1349114" y="267"/>
                </a:cubicBezTo>
                <a:cubicBezTo>
                  <a:pt x="1396583" y="-2232"/>
                  <a:pt x="1494019" y="12758"/>
                  <a:pt x="1528996" y="45237"/>
                </a:cubicBezTo>
                <a:cubicBezTo>
                  <a:pt x="1563973" y="77716"/>
                  <a:pt x="1546485" y="140175"/>
                  <a:pt x="1558977" y="195139"/>
                </a:cubicBezTo>
                <a:cubicBezTo>
                  <a:pt x="1571469" y="250103"/>
                  <a:pt x="1578964" y="235113"/>
                  <a:pt x="1603947" y="375021"/>
                </a:cubicBezTo>
                <a:cubicBezTo>
                  <a:pt x="1628931" y="514929"/>
                  <a:pt x="1686393" y="897178"/>
                  <a:pt x="1708878" y="1034588"/>
                </a:cubicBezTo>
                <a:cubicBezTo>
                  <a:pt x="1731363" y="1171998"/>
                  <a:pt x="1721370" y="1139519"/>
                  <a:pt x="1738859" y="1199480"/>
                </a:cubicBezTo>
                <a:cubicBezTo>
                  <a:pt x="1756348" y="1259441"/>
                  <a:pt x="1753849" y="1356877"/>
                  <a:pt x="1813810" y="1394352"/>
                </a:cubicBezTo>
                <a:cubicBezTo>
                  <a:pt x="1873771" y="1431827"/>
                  <a:pt x="2008682" y="1416837"/>
                  <a:pt x="2098623" y="1424332"/>
                </a:cubicBezTo>
                <a:cubicBezTo>
                  <a:pt x="2188564" y="1431827"/>
                  <a:pt x="2271009" y="1436825"/>
                  <a:pt x="2353455" y="1439323"/>
                </a:cubicBezTo>
                <a:cubicBezTo>
                  <a:pt x="2435901" y="1441821"/>
                  <a:pt x="2514599" y="1440572"/>
                  <a:pt x="2593298" y="1439323"/>
                </a:cubicBezTo>
              </a:path>
            </a:pathLst>
          </a:custGeom>
          <a:solidFill>
            <a:srgbClr val="FF0000">
              <a:alpha val="44000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97885" y="4387868"/>
            <a:ext cx="3125450" cy="22485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7101" y="2305934"/>
            <a:ext cx="11807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Model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2092" y="4511188"/>
            <a:ext cx="29343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0%        </a:t>
            </a:r>
            <a:r>
              <a:rPr lang="en-US" sz="1500" dirty="0" err="1"/>
              <a:t>Kans</a:t>
            </a:r>
            <a:r>
              <a:rPr lang="en-US" sz="1500" dirty="0"/>
              <a:t> op churn     100%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04739" y="2948812"/>
            <a:ext cx="8094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churners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2679" y="2966881"/>
            <a:ext cx="80946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Niet</a:t>
            </a:r>
            <a:r>
              <a:rPr lang="en-US" sz="1500" dirty="0"/>
              <a:t> churners</a:t>
            </a:r>
          </a:p>
        </p:txBody>
      </p:sp>
      <p:sp>
        <p:nvSpPr>
          <p:cNvPr id="44" name="Freeform 43"/>
          <p:cNvSpPr/>
          <p:nvPr/>
        </p:nvSpPr>
        <p:spPr>
          <a:xfrm>
            <a:off x="3657842" y="2902834"/>
            <a:ext cx="1979341" cy="1338221"/>
          </a:xfrm>
          <a:custGeom>
            <a:avLst/>
            <a:gdLst>
              <a:gd name="connsiteX0" fmla="*/ 0 w 2593298"/>
              <a:gd name="connsiteY0" fmla="*/ 1469303 h 1485169"/>
              <a:gd name="connsiteX1" fmla="*/ 494675 w 2593298"/>
              <a:gd name="connsiteY1" fmla="*/ 1469303 h 1485169"/>
              <a:gd name="connsiteX2" fmla="*/ 854439 w 2593298"/>
              <a:gd name="connsiteY2" fmla="*/ 1304411 h 1485169"/>
              <a:gd name="connsiteX3" fmla="*/ 1004341 w 2593298"/>
              <a:gd name="connsiteY3" fmla="*/ 854706 h 1485169"/>
              <a:gd name="connsiteX4" fmla="*/ 1124262 w 2593298"/>
              <a:gd name="connsiteY4" fmla="*/ 255100 h 1485169"/>
              <a:gd name="connsiteX5" fmla="*/ 1244183 w 2593298"/>
              <a:gd name="connsiteY5" fmla="*/ 60228 h 1485169"/>
              <a:gd name="connsiteX6" fmla="*/ 1349114 w 2593298"/>
              <a:gd name="connsiteY6" fmla="*/ 267 h 1485169"/>
              <a:gd name="connsiteX7" fmla="*/ 1528996 w 2593298"/>
              <a:gd name="connsiteY7" fmla="*/ 45237 h 1485169"/>
              <a:gd name="connsiteX8" fmla="*/ 1558977 w 2593298"/>
              <a:gd name="connsiteY8" fmla="*/ 195139 h 1485169"/>
              <a:gd name="connsiteX9" fmla="*/ 1603947 w 2593298"/>
              <a:gd name="connsiteY9" fmla="*/ 375021 h 1485169"/>
              <a:gd name="connsiteX10" fmla="*/ 1708878 w 2593298"/>
              <a:gd name="connsiteY10" fmla="*/ 1034588 h 1485169"/>
              <a:gd name="connsiteX11" fmla="*/ 1738859 w 2593298"/>
              <a:gd name="connsiteY11" fmla="*/ 1199480 h 1485169"/>
              <a:gd name="connsiteX12" fmla="*/ 1813810 w 2593298"/>
              <a:gd name="connsiteY12" fmla="*/ 1394352 h 1485169"/>
              <a:gd name="connsiteX13" fmla="*/ 2098623 w 2593298"/>
              <a:gd name="connsiteY13" fmla="*/ 1424332 h 1485169"/>
              <a:gd name="connsiteX14" fmla="*/ 2353455 w 2593298"/>
              <a:gd name="connsiteY14" fmla="*/ 1439323 h 1485169"/>
              <a:gd name="connsiteX15" fmla="*/ 2593298 w 2593298"/>
              <a:gd name="connsiteY15" fmla="*/ 1439323 h 148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93298" h="1485169">
                <a:moveTo>
                  <a:pt x="0" y="1469303"/>
                </a:moveTo>
                <a:cubicBezTo>
                  <a:pt x="176134" y="1483044"/>
                  <a:pt x="352268" y="1496785"/>
                  <a:pt x="494675" y="1469303"/>
                </a:cubicBezTo>
                <a:cubicBezTo>
                  <a:pt x="637082" y="1441821"/>
                  <a:pt x="769495" y="1406844"/>
                  <a:pt x="854439" y="1304411"/>
                </a:cubicBezTo>
                <a:cubicBezTo>
                  <a:pt x="939383" y="1201978"/>
                  <a:pt x="959371" y="1029591"/>
                  <a:pt x="1004341" y="854706"/>
                </a:cubicBezTo>
                <a:cubicBezTo>
                  <a:pt x="1049311" y="679821"/>
                  <a:pt x="1084288" y="387513"/>
                  <a:pt x="1124262" y="255100"/>
                </a:cubicBezTo>
                <a:cubicBezTo>
                  <a:pt x="1164236" y="122687"/>
                  <a:pt x="1206708" y="102700"/>
                  <a:pt x="1244183" y="60228"/>
                </a:cubicBezTo>
                <a:cubicBezTo>
                  <a:pt x="1281658" y="17756"/>
                  <a:pt x="1301645" y="2765"/>
                  <a:pt x="1349114" y="267"/>
                </a:cubicBezTo>
                <a:cubicBezTo>
                  <a:pt x="1396583" y="-2232"/>
                  <a:pt x="1494019" y="12758"/>
                  <a:pt x="1528996" y="45237"/>
                </a:cubicBezTo>
                <a:cubicBezTo>
                  <a:pt x="1563973" y="77716"/>
                  <a:pt x="1546485" y="140175"/>
                  <a:pt x="1558977" y="195139"/>
                </a:cubicBezTo>
                <a:cubicBezTo>
                  <a:pt x="1571469" y="250103"/>
                  <a:pt x="1578964" y="235113"/>
                  <a:pt x="1603947" y="375021"/>
                </a:cubicBezTo>
                <a:cubicBezTo>
                  <a:pt x="1628931" y="514929"/>
                  <a:pt x="1686393" y="897178"/>
                  <a:pt x="1708878" y="1034588"/>
                </a:cubicBezTo>
                <a:cubicBezTo>
                  <a:pt x="1731363" y="1171998"/>
                  <a:pt x="1721370" y="1139519"/>
                  <a:pt x="1738859" y="1199480"/>
                </a:cubicBezTo>
                <a:cubicBezTo>
                  <a:pt x="1756348" y="1259441"/>
                  <a:pt x="1753849" y="1356877"/>
                  <a:pt x="1813810" y="1394352"/>
                </a:cubicBezTo>
                <a:cubicBezTo>
                  <a:pt x="1873771" y="1431827"/>
                  <a:pt x="2008682" y="1416837"/>
                  <a:pt x="2098623" y="1424332"/>
                </a:cubicBezTo>
                <a:cubicBezTo>
                  <a:pt x="2188564" y="1431827"/>
                  <a:pt x="2271009" y="1436825"/>
                  <a:pt x="2353455" y="1439323"/>
                </a:cubicBezTo>
                <a:cubicBezTo>
                  <a:pt x="2435901" y="1441821"/>
                  <a:pt x="2514599" y="1440572"/>
                  <a:pt x="2593298" y="1439323"/>
                </a:cubicBezTo>
              </a:path>
            </a:pathLst>
          </a:custGeom>
          <a:solidFill>
            <a:srgbClr val="92D050"/>
          </a:solidFill>
          <a:ln w="539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45" name="Freeform 44"/>
          <p:cNvSpPr/>
          <p:nvPr/>
        </p:nvSpPr>
        <p:spPr>
          <a:xfrm>
            <a:off x="5130317" y="2891592"/>
            <a:ext cx="1601640" cy="1338221"/>
          </a:xfrm>
          <a:custGeom>
            <a:avLst/>
            <a:gdLst>
              <a:gd name="connsiteX0" fmla="*/ 0 w 2593298"/>
              <a:gd name="connsiteY0" fmla="*/ 1469303 h 1485169"/>
              <a:gd name="connsiteX1" fmla="*/ 494675 w 2593298"/>
              <a:gd name="connsiteY1" fmla="*/ 1469303 h 1485169"/>
              <a:gd name="connsiteX2" fmla="*/ 854439 w 2593298"/>
              <a:gd name="connsiteY2" fmla="*/ 1304411 h 1485169"/>
              <a:gd name="connsiteX3" fmla="*/ 1004341 w 2593298"/>
              <a:gd name="connsiteY3" fmla="*/ 854706 h 1485169"/>
              <a:gd name="connsiteX4" fmla="*/ 1124262 w 2593298"/>
              <a:gd name="connsiteY4" fmla="*/ 255100 h 1485169"/>
              <a:gd name="connsiteX5" fmla="*/ 1244183 w 2593298"/>
              <a:gd name="connsiteY5" fmla="*/ 60228 h 1485169"/>
              <a:gd name="connsiteX6" fmla="*/ 1349114 w 2593298"/>
              <a:gd name="connsiteY6" fmla="*/ 267 h 1485169"/>
              <a:gd name="connsiteX7" fmla="*/ 1528996 w 2593298"/>
              <a:gd name="connsiteY7" fmla="*/ 45237 h 1485169"/>
              <a:gd name="connsiteX8" fmla="*/ 1558977 w 2593298"/>
              <a:gd name="connsiteY8" fmla="*/ 195139 h 1485169"/>
              <a:gd name="connsiteX9" fmla="*/ 1603947 w 2593298"/>
              <a:gd name="connsiteY9" fmla="*/ 375021 h 1485169"/>
              <a:gd name="connsiteX10" fmla="*/ 1708878 w 2593298"/>
              <a:gd name="connsiteY10" fmla="*/ 1034588 h 1485169"/>
              <a:gd name="connsiteX11" fmla="*/ 1738859 w 2593298"/>
              <a:gd name="connsiteY11" fmla="*/ 1199480 h 1485169"/>
              <a:gd name="connsiteX12" fmla="*/ 1813810 w 2593298"/>
              <a:gd name="connsiteY12" fmla="*/ 1394352 h 1485169"/>
              <a:gd name="connsiteX13" fmla="*/ 2098623 w 2593298"/>
              <a:gd name="connsiteY13" fmla="*/ 1424332 h 1485169"/>
              <a:gd name="connsiteX14" fmla="*/ 2353455 w 2593298"/>
              <a:gd name="connsiteY14" fmla="*/ 1439323 h 1485169"/>
              <a:gd name="connsiteX15" fmla="*/ 2593298 w 2593298"/>
              <a:gd name="connsiteY15" fmla="*/ 1439323 h 148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93298" h="1485169">
                <a:moveTo>
                  <a:pt x="0" y="1469303"/>
                </a:moveTo>
                <a:cubicBezTo>
                  <a:pt x="176134" y="1483044"/>
                  <a:pt x="352268" y="1496785"/>
                  <a:pt x="494675" y="1469303"/>
                </a:cubicBezTo>
                <a:cubicBezTo>
                  <a:pt x="637082" y="1441821"/>
                  <a:pt x="769495" y="1406844"/>
                  <a:pt x="854439" y="1304411"/>
                </a:cubicBezTo>
                <a:cubicBezTo>
                  <a:pt x="939383" y="1201978"/>
                  <a:pt x="959371" y="1029591"/>
                  <a:pt x="1004341" y="854706"/>
                </a:cubicBezTo>
                <a:cubicBezTo>
                  <a:pt x="1049311" y="679821"/>
                  <a:pt x="1084288" y="387513"/>
                  <a:pt x="1124262" y="255100"/>
                </a:cubicBezTo>
                <a:cubicBezTo>
                  <a:pt x="1164236" y="122687"/>
                  <a:pt x="1206708" y="102700"/>
                  <a:pt x="1244183" y="60228"/>
                </a:cubicBezTo>
                <a:cubicBezTo>
                  <a:pt x="1281658" y="17756"/>
                  <a:pt x="1301645" y="2765"/>
                  <a:pt x="1349114" y="267"/>
                </a:cubicBezTo>
                <a:cubicBezTo>
                  <a:pt x="1396583" y="-2232"/>
                  <a:pt x="1494019" y="12758"/>
                  <a:pt x="1528996" y="45237"/>
                </a:cubicBezTo>
                <a:cubicBezTo>
                  <a:pt x="1563973" y="77716"/>
                  <a:pt x="1546485" y="140175"/>
                  <a:pt x="1558977" y="195139"/>
                </a:cubicBezTo>
                <a:cubicBezTo>
                  <a:pt x="1571469" y="250103"/>
                  <a:pt x="1578964" y="235113"/>
                  <a:pt x="1603947" y="375021"/>
                </a:cubicBezTo>
                <a:cubicBezTo>
                  <a:pt x="1628931" y="514929"/>
                  <a:pt x="1686393" y="897178"/>
                  <a:pt x="1708878" y="1034588"/>
                </a:cubicBezTo>
                <a:cubicBezTo>
                  <a:pt x="1731363" y="1171998"/>
                  <a:pt x="1721370" y="1139519"/>
                  <a:pt x="1738859" y="1199480"/>
                </a:cubicBezTo>
                <a:cubicBezTo>
                  <a:pt x="1756348" y="1259441"/>
                  <a:pt x="1753849" y="1356877"/>
                  <a:pt x="1813810" y="1394352"/>
                </a:cubicBezTo>
                <a:cubicBezTo>
                  <a:pt x="1873771" y="1431827"/>
                  <a:pt x="2008682" y="1416837"/>
                  <a:pt x="2098623" y="1424332"/>
                </a:cubicBezTo>
                <a:cubicBezTo>
                  <a:pt x="2188564" y="1431827"/>
                  <a:pt x="2271009" y="1436825"/>
                  <a:pt x="2353455" y="1439323"/>
                </a:cubicBezTo>
                <a:cubicBezTo>
                  <a:pt x="2435901" y="1441821"/>
                  <a:pt x="2514599" y="1440572"/>
                  <a:pt x="2593298" y="1439323"/>
                </a:cubicBezTo>
              </a:path>
            </a:pathLst>
          </a:custGeom>
          <a:solidFill>
            <a:srgbClr val="FF0000">
              <a:alpha val="44000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3699123" y="4341890"/>
            <a:ext cx="3125450" cy="22485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598339" y="2259956"/>
            <a:ext cx="11807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Model 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23330" y="4465210"/>
            <a:ext cx="29343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0%        </a:t>
            </a:r>
            <a:r>
              <a:rPr lang="en-US" sz="1500" dirty="0" err="1"/>
              <a:t>Kans</a:t>
            </a:r>
            <a:r>
              <a:rPr lang="en-US" sz="1500" dirty="0"/>
              <a:t> op churn     100%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119669" y="2993059"/>
            <a:ext cx="8094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churners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711470" y="2889185"/>
            <a:ext cx="80946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Niet</a:t>
            </a:r>
            <a:r>
              <a:rPr lang="en-US" sz="1500" dirty="0"/>
              <a:t> churners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586349" y="2753037"/>
            <a:ext cx="4431888" cy="2839157"/>
            <a:chOff x="2115132" y="2527716"/>
            <a:chExt cx="5909183" cy="3785542"/>
          </a:xfrm>
        </p:grpSpPr>
        <p:sp>
          <p:nvSpPr>
            <p:cNvPr id="6" name="Rectangle 5"/>
            <p:cNvSpPr/>
            <p:nvPr/>
          </p:nvSpPr>
          <p:spPr>
            <a:xfrm>
              <a:off x="2232301" y="5525350"/>
              <a:ext cx="5792014" cy="7879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nl-NL" sz="1800" dirty="0"/>
                <a:t>Kolmogorov – </a:t>
              </a:r>
              <a:r>
                <a:rPr lang="nl-NL" sz="1800" dirty="0" err="1"/>
                <a:t>Smirnov</a:t>
              </a:r>
              <a:r>
                <a:rPr lang="nl-NL" sz="1800" dirty="0"/>
                <a:t> </a:t>
              </a:r>
              <a:r>
                <a:rPr lang="nl-NL" sz="1800" dirty="0" err="1"/>
                <a:t>Statistic</a:t>
              </a:r>
              <a:endParaRPr lang="nl-NL" sz="1800" dirty="0"/>
            </a:p>
            <a:p>
              <a:pPr algn="ctr"/>
              <a:r>
                <a:rPr lang="nl-NL" sz="1800" dirty="0"/>
                <a:t>Afstand tussen de twee verdelingen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6459415" y="2527716"/>
              <a:ext cx="1336431" cy="0"/>
            </a:xfrm>
            <a:prstGeom prst="straightConnector1">
              <a:avLst/>
            </a:prstGeom>
            <a:ln w="76200"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2115132" y="2527716"/>
              <a:ext cx="724350" cy="0"/>
            </a:xfrm>
            <a:prstGeom prst="straightConnector1">
              <a:avLst/>
            </a:prstGeom>
            <a:ln w="76200"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939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Lift curve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899592" y="1628800"/>
            <a:ext cx="0" cy="396044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683568" y="5517232"/>
            <a:ext cx="6984776" cy="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683568" y="4509120"/>
            <a:ext cx="6984776" cy="0"/>
          </a:xfrm>
          <a:prstGeom prst="line">
            <a:avLst/>
          </a:prstGeom>
          <a:noFill/>
          <a:ln w="349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Freeform 9"/>
          <p:cNvSpPr/>
          <p:nvPr/>
        </p:nvSpPr>
        <p:spPr bwMode="auto">
          <a:xfrm>
            <a:off x="1165123" y="1865671"/>
            <a:ext cx="6481916" cy="3364538"/>
          </a:xfrm>
          <a:custGeom>
            <a:avLst/>
            <a:gdLst>
              <a:gd name="connsiteX0" fmla="*/ 0 w 6481916"/>
              <a:gd name="connsiteY0" fmla="*/ 0 h 3364538"/>
              <a:gd name="connsiteX1" fmla="*/ 132735 w 6481916"/>
              <a:gd name="connsiteY1" fmla="*/ 184355 h 3364538"/>
              <a:gd name="connsiteX2" fmla="*/ 154858 w 6481916"/>
              <a:gd name="connsiteY2" fmla="*/ 199103 h 3364538"/>
              <a:gd name="connsiteX3" fmla="*/ 176980 w 6481916"/>
              <a:gd name="connsiteY3" fmla="*/ 243348 h 3364538"/>
              <a:gd name="connsiteX4" fmla="*/ 213851 w 6481916"/>
              <a:gd name="connsiteY4" fmla="*/ 272845 h 3364538"/>
              <a:gd name="connsiteX5" fmla="*/ 235974 w 6481916"/>
              <a:gd name="connsiteY5" fmla="*/ 309716 h 3364538"/>
              <a:gd name="connsiteX6" fmla="*/ 250722 w 6481916"/>
              <a:gd name="connsiteY6" fmla="*/ 331839 h 3364538"/>
              <a:gd name="connsiteX7" fmla="*/ 272845 w 6481916"/>
              <a:gd name="connsiteY7" fmla="*/ 339213 h 3364538"/>
              <a:gd name="connsiteX8" fmla="*/ 287593 w 6481916"/>
              <a:gd name="connsiteY8" fmla="*/ 361335 h 3364538"/>
              <a:gd name="connsiteX9" fmla="*/ 294967 w 6481916"/>
              <a:gd name="connsiteY9" fmla="*/ 383458 h 3364538"/>
              <a:gd name="connsiteX10" fmla="*/ 324464 w 6481916"/>
              <a:gd name="connsiteY10" fmla="*/ 412955 h 3364538"/>
              <a:gd name="connsiteX11" fmla="*/ 331838 w 6481916"/>
              <a:gd name="connsiteY11" fmla="*/ 435077 h 3364538"/>
              <a:gd name="connsiteX12" fmla="*/ 368709 w 6481916"/>
              <a:gd name="connsiteY12" fmla="*/ 471948 h 3364538"/>
              <a:gd name="connsiteX13" fmla="*/ 383458 w 6481916"/>
              <a:gd name="connsiteY13" fmla="*/ 486697 h 3364538"/>
              <a:gd name="connsiteX14" fmla="*/ 427703 w 6481916"/>
              <a:gd name="connsiteY14" fmla="*/ 545690 h 3364538"/>
              <a:gd name="connsiteX15" fmla="*/ 457200 w 6481916"/>
              <a:gd name="connsiteY15" fmla="*/ 582561 h 3364538"/>
              <a:gd name="connsiteX16" fmla="*/ 486696 w 6481916"/>
              <a:gd name="connsiteY16" fmla="*/ 619432 h 3364538"/>
              <a:gd name="connsiteX17" fmla="*/ 523567 w 6481916"/>
              <a:gd name="connsiteY17" fmla="*/ 678426 h 3364538"/>
              <a:gd name="connsiteX18" fmla="*/ 545690 w 6481916"/>
              <a:gd name="connsiteY18" fmla="*/ 685800 h 3364538"/>
              <a:gd name="connsiteX19" fmla="*/ 597309 w 6481916"/>
              <a:gd name="connsiteY19" fmla="*/ 744794 h 3364538"/>
              <a:gd name="connsiteX20" fmla="*/ 641554 w 6481916"/>
              <a:gd name="connsiteY20" fmla="*/ 803787 h 3364538"/>
              <a:gd name="connsiteX21" fmla="*/ 656303 w 6481916"/>
              <a:gd name="connsiteY21" fmla="*/ 825910 h 3364538"/>
              <a:gd name="connsiteX22" fmla="*/ 671051 w 6481916"/>
              <a:gd name="connsiteY22" fmla="*/ 848032 h 3364538"/>
              <a:gd name="connsiteX23" fmla="*/ 685800 w 6481916"/>
              <a:gd name="connsiteY23" fmla="*/ 862781 h 3364538"/>
              <a:gd name="connsiteX24" fmla="*/ 737419 w 6481916"/>
              <a:gd name="connsiteY24" fmla="*/ 899652 h 3364538"/>
              <a:gd name="connsiteX25" fmla="*/ 766916 w 6481916"/>
              <a:gd name="connsiteY25" fmla="*/ 929148 h 3364538"/>
              <a:gd name="connsiteX26" fmla="*/ 774290 w 6481916"/>
              <a:gd name="connsiteY26" fmla="*/ 951271 h 3364538"/>
              <a:gd name="connsiteX27" fmla="*/ 833283 w 6481916"/>
              <a:gd name="connsiteY27" fmla="*/ 1010264 h 3364538"/>
              <a:gd name="connsiteX28" fmla="*/ 848032 w 6481916"/>
              <a:gd name="connsiteY28" fmla="*/ 1025013 h 3364538"/>
              <a:gd name="connsiteX29" fmla="*/ 884903 w 6481916"/>
              <a:gd name="connsiteY29" fmla="*/ 1069258 h 3364538"/>
              <a:gd name="connsiteX30" fmla="*/ 899651 w 6481916"/>
              <a:gd name="connsiteY30" fmla="*/ 1091381 h 3364538"/>
              <a:gd name="connsiteX31" fmla="*/ 914400 w 6481916"/>
              <a:gd name="connsiteY31" fmla="*/ 1106129 h 3364538"/>
              <a:gd name="connsiteX32" fmla="*/ 929148 w 6481916"/>
              <a:gd name="connsiteY32" fmla="*/ 1128252 h 3364538"/>
              <a:gd name="connsiteX33" fmla="*/ 951271 w 6481916"/>
              <a:gd name="connsiteY33" fmla="*/ 1143000 h 3364538"/>
              <a:gd name="connsiteX34" fmla="*/ 1002890 w 6481916"/>
              <a:gd name="connsiteY34" fmla="*/ 1209368 h 3364538"/>
              <a:gd name="connsiteX35" fmla="*/ 1017638 w 6481916"/>
              <a:gd name="connsiteY35" fmla="*/ 1231490 h 3364538"/>
              <a:gd name="connsiteX36" fmla="*/ 1039761 w 6481916"/>
              <a:gd name="connsiteY36" fmla="*/ 1246239 h 3364538"/>
              <a:gd name="connsiteX37" fmla="*/ 1098754 w 6481916"/>
              <a:gd name="connsiteY37" fmla="*/ 1290484 h 3364538"/>
              <a:gd name="connsiteX38" fmla="*/ 1113503 w 6481916"/>
              <a:gd name="connsiteY38" fmla="*/ 1312606 h 3364538"/>
              <a:gd name="connsiteX39" fmla="*/ 1187245 w 6481916"/>
              <a:gd name="connsiteY39" fmla="*/ 1356852 h 3364538"/>
              <a:gd name="connsiteX40" fmla="*/ 1253612 w 6481916"/>
              <a:gd name="connsiteY40" fmla="*/ 1408471 h 3364538"/>
              <a:gd name="connsiteX41" fmla="*/ 1268361 w 6481916"/>
              <a:gd name="connsiteY41" fmla="*/ 1423219 h 3364538"/>
              <a:gd name="connsiteX42" fmla="*/ 1297858 w 6481916"/>
              <a:gd name="connsiteY42" fmla="*/ 1445342 h 3364538"/>
              <a:gd name="connsiteX43" fmla="*/ 1327354 w 6481916"/>
              <a:gd name="connsiteY43" fmla="*/ 1460090 h 3364538"/>
              <a:gd name="connsiteX44" fmla="*/ 1349477 w 6481916"/>
              <a:gd name="connsiteY44" fmla="*/ 1482213 h 3364538"/>
              <a:gd name="connsiteX45" fmla="*/ 1393722 w 6481916"/>
              <a:gd name="connsiteY45" fmla="*/ 1511710 h 3364538"/>
              <a:gd name="connsiteX46" fmla="*/ 1437967 w 6481916"/>
              <a:gd name="connsiteY46" fmla="*/ 1548581 h 3364538"/>
              <a:gd name="connsiteX47" fmla="*/ 1467464 w 6481916"/>
              <a:gd name="connsiteY47" fmla="*/ 1585452 h 3364538"/>
              <a:gd name="connsiteX48" fmla="*/ 1489587 w 6481916"/>
              <a:gd name="connsiteY48" fmla="*/ 1600200 h 3364538"/>
              <a:gd name="connsiteX49" fmla="*/ 1526458 w 6481916"/>
              <a:gd name="connsiteY49" fmla="*/ 1644445 h 3364538"/>
              <a:gd name="connsiteX50" fmla="*/ 1570703 w 6481916"/>
              <a:gd name="connsiteY50" fmla="*/ 1703439 h 3364538"/>
              <a:gd name="connsiteX51" fmla="*/ 1592825 w 6481916"/>
              <a:gd name="connsiteY51" fmla="*/ 1725561 h 3364538"/>
              <a:gd name="connsiteX52" fmla="*/ 1629696 w 6481916"/>
              <a:gd name="connsiteY52" fmla="*/ 1784555 h 3364538"/>
              <a:gd name="connsiteX53" fmla="*/ 1659193 w 6481916"/>
              <a:gd name="connsiteY53" fmla="*/ 1814052 h 3364538"/>
              <a:gd name="connsiteX54" fmla="*/ 1718187 w 6481916"/>
              <a:gd name="connsiteY54" fmla="*/ 1880419 h 3364538"/>
              <a:gd name="connsiteX55" fmla="*/ 1747683 w 6481916"/>
              <a:gd name="connsiteY55" fmla="*/ 1909916 h 3364538"/>
              <a:gd name="connsiteX56" fmla="*/ 1762432 w 6481916"/>
              <a:gd name="connsiteY56" fmla="*/ 1924664 h 3364538"/>
              <a:gd name="connsiteX57" fmla="*/ 1821425 w 6481916"/>
              <a:gd name="connsiteY57" fmla="*/ 1961535 h 3364538"/>
              <a:gd name="connsiteX58" fmla="*/ 1836174 w 6481916"/>
              <a:gd name="connsiteY58" fmla="*/ 1976284 h 3364538"/>
              <a:gd name="connsiteX59" fmla="*/ 1858296 w 6481916"/>
              <a:gd name="connsiteY59" fmla="*/ 1991032 h 3364538"/>
              <a:gd name="connsiteX60" fmla="*/ 1887793 w 6481916"/>
              <a:gd name="connsiteY60" fmla="*/ 2013155 h 3364538"/>
              <a:gd name="connsiteX61" fmla="*/ 1924664 w 6481916"/>
              <a:gd name="connsiteY61" fmla="*/ 2035277 h 3364538"/>
              <a:gd name="connsiteX62" fmla="*/ 1961535 w 6481916"/>
              <a:gd name="connsiteY62" fmla="*/ 2064774 h 3364538"/>
              <a:gd name="connsiteX63" fmla="*/ 1983658 w 6481916"/>
              <a:gd name="connsiteY63" fmla="*/ 2086897 h 3364538"/>
              <a:gd name="connsiteX64" fmla="*/ 2013154 w 6481916"/>
              <a:gd name="connsiteY64" fmla="*/ 2101645 h 3364538"/>
              <a:gd name="connsiteX65" fmla="*/ 2027903 w 6481916"/>
              <a:gd name="connsiteY65" fmla="*/ 2116394 h 3364538"/>
              <a:gd name="connsiteX66" fmla="*/ 2057400 w 6481916"/>
              <a:gd name="connsiteY66" fmla="*/ 2138516 h 3364538"/>
              <a:gd name="connsiteX67" fmla="*/ 2079522 w 6481916"/>
              <a:gd name="connsiteY67" fmla="*/ 2153264 h 3364538"/>
              <a:gd name="connsiteX68" fmla="*/ 2131142 w 6481916"/>
              <a:gd name="connsiteY68" fmla="*/ 2197510 h 3364538"/>
              <a:gd name="connsiteX69" fmla="*/ 2160638 w 6481916"/>
              <a:gd name="connsiteY69" fmla="*/ 2212258 h 3364538"/>
              <a:gd name="connsiteX70" fmla="*/ 2175387 w 6481916"/>
              <a:gd name="connsiteY70" fmla="*/ 2227006 h 3364538"/>
              <a:gd name="connsiteX71" fmla="*/ 2234380 w 6481916"/>
              <a:gd name="connsiteY71" fmla="*/ 2263877 h 3364538"/>
              <a:gd name="connsiteX72" fmla="*/ 2278625 w 6481916"/>
              <a:gd name="connsiteY72" fmla="*/ 2293374 h 3364538"/>
              <a:gd name="connsiteX73" fmla="*/ 2293374 w 6481916"/>
              <a:gd name="connsiteY73" fmla="*/ 2315497 h 3364538"/>
              <a:gd name="connsiteX74" fmla="*/ 2315496 w 6481916"/>
              <a:gd name="connsiteY74" fmla="*/ 2330245 h 3364538"/>
              <a:gd name="connsiteX75" fmla="*/ 2344993 w 6481916"/>
              <a:gd name="connsiteY75" fmla="*/ 2352368 h 3364538"/>
              <a:gd name="connsiteX76" fmla="*/ 2367116 w 6481916"/>
              <a:gd name="connsiteY76" fmla="*/ 2367116 h 3364538"/>
              <a:gd name="connsiteX77" fmla="*/ 2396612 w 6481916"/>
              <a:gd name="connsiteY77" fmla="*/ 2396613 h 3364538"/>
              <a:gd name="connsiteX78" fmla="*/ 2433483 w 6481916"/>
              <a:gd name="connsiteY78" fmla="*/ 2418735 h 3364538"/>
              <a:gd name="connsiteX79" fmla="*/ 2455606 w 6481916"/>
              <a:gd name="connsiteY79" fmla="*/ 2433484 h 3364538"/>
              <a:gd name="connsiteX80" fmla="*/ 2507225 w 6481916"/>
              <a:gd name="connsiteY80" fmla="*/ 2455606 h 3364538"/>
              <a:gd name="connsiteX81" fmla="*/ 2544096 w 6481916"/>
              <a:gd name="connsiteY81" fmla="*/ 2477729 h 3364538"/>
              <a:gd name="connsiteX82" fmla="*/ 2603090 w 6481916"/>
              <a:gd name="connsiteY82" fmla="*/ 2514600 h 3364538"/>
              <a:gd name="connsiteX83" fmla="*/ 2639961 w 6481916"/>
              <a:gd name="connsiteY83" fmla="*/ 2529348 h 3364538"/>
              <a:gd name="connsiteX84" fmla="*/ 2662083 w 6481916"/>
              <a:gd name="connsiteY84" fmla="*/ 2536723 h 3364538"/>
              <a:gd name="connsiteX85" fmla="*/ 2691580 w 6481916"/>
              <a:gd name="connsiteY85" fmla="*/ 2551471 h 3364538"/>
              <a:gd name="connsiteX86" fmla="*/ 2750574 w 6481916"/>
              <a:gd name="connsiteY86" fmla="*/ 2573594 h 3364538"/>
              <a:gd name="connsiteX87" fmla="*/ 2772696 w 6481916"/>
              <a:gd name="connsiteY87" fmla="*/ 2588342 h 3364538"/>
              <a:gd name="connsiteX88" fmla="*/ 2794819 w 6481916"/>
              <a:gd name="connsiteY88" fmla="*/ 2595716 h 3364538"/>
              <a:gd name="connsiteX89" fmla="*/ 2824316 w 6481916"/>
              <a:gd name="connsiteY89" fmla="*/ 2610464 h 3364538"/>
              <a:gd name="connsiteX90" fmla="*/ 2883309 w 6481916"/>
              <a:gd name="connsiteY90" fmla="*/ 2625213 h 3364538"/>
              <a:gd name="connsiteX91" fmla="*/ 2942303 w 6481916"/>
              <a:gd name="connsiteY91" fmla="*/ 2647335 h 3364538"/>
              <a:gd name="connsiteX92" fmla="*/ 2993922 w 6481916"/>
              <a:gd name="connsiteY92" fmla="*/ 2676832 h 3364538"/>
              <a:gd name="connsiteX93" fmla="*/ 3038167 w 6481916"/>
              <a:gd name="connsiteY93" fmla="*/ 2684206 h 3364538"/>
              <a:gd name="connsiteX94" fmla="*/ 3119283 w 6481916"/>
              <a:gd name="connsiteY94" fmla="*/ 2728452 h 3364538"/>
              <a:gd name="connsiteX95" fmla="*/ 3141406 w 6481916"/>
              <a:gd name="connsiteY95" fmla="*/ 2735826 h 3364538"/>
              <a:gd name="connsiteX96" fmla="*/ 3178277 w 6481916"/>
              <a:gd name="connsiteY96" fmla="*/ 2743200 h 3364538"/>
              <a:gd name="connsiteX97" fmla="*/ 3200400 w 6481916"/>
              <a:gd name="connsiteY97" fmla="*/ 2765323 h 3364538"/>
              <a:gd name="connsiteX98" fmla="*/ 3237271 w 6481916"/>
              <a:gd name="connsiteY98" fmla="*/ 2780071 h 3364538"/>
              <a:gd name="connsiteX99" fmla="*/ 3259393 w 6481916"/>
              <a:gd name="connsiteY99" fmla="*/ 2794819 h 3364538"/>
              <a:gd name="connsiteX100" fmla="*/ 3288890 w 6481916"/>
              <a:gd name="connsiteY100" fmla="*/ 2802194 h 3364538"/>
              <a:gd name="connsiteX101" fmla="*/ 3311012 w 6481916"/>
              <a:gd name="connsiteY101" fmla="*/ 2809568 h 3364538"/>
              <a:gd name="connsiteX102" fmla="*/ 3355258 w 6481916"/>
              <a:gd name="connsiteY102" fmla="*/ 2839064 h 3364538"/>
              <a:gd name="connsiteX103" fmla="*/ 3414251 w 6481916"/>
              <a:gd name="connsiteY103" fmla="*/ 2853813 h 3364538"/>
              <a:gd name="connsiteX104" fmla="*/ 3436374 w 6481916"/>
              <a:gd name="connsiteY104" fmla="*/ 2868561 h 3364538"/>
              <a:gd name="connsiteX105" fmla="*/ 3480619 w 6481916"/>
              <a:gd name="connsiteY105" fmla="*/ 2883310 h 3364538"/>
              <a:gd name="connsiteX106" fmla="*/ 3502742 w 6481916"/>
              <a:gd name="connsiteY106" fmla="*/ 2898058 h 3364538"/>
              <a:gd name="connsiteX107" fmla="*/ 3561735 w 6481916"/>
              <a:gd name="connsiteY107" fmla="*/ 2920181 h 3364538"/>
              <a:gd name="connsiteX108" fmla="*/ 3591232 w 6481916"/>
              <a:gd name="connsiteY108" fmla="*/ 2927555 h 3364538"/>
              <a:gd name="connsiteX109" fmla="*/ 3672348 w 6481916"/>
              <a:gd name="connsiteY109" fmla="*/ 2971800 h 3364538"/>
              <a:gd name="connsiteX110" fmla="*/ 3709219 w 6481916"/>
              <a:gd name="connsiteY110" fmla="*/ 2986548 h 3364538"/>
              <a:gd name="connsiteX111" fmla="*/ 3746090 w 6481916"/>
              <a:gd name="connsiteY111" fmla="*/ 2993923 h 3364538"/>
              <a:gd name="connsiteX112" fmla="*/ 3775587 w 6481916"/>
              <a:gd name="connsiteY112" fmla="*/ 3008671 h 3364538"/>
              <a:gd name="connsiteX113" fmla="*/ 3893574 w 6481916"/>
              <a:gd name="connsiteY113" fmla="*/ 3023419 h 3364538"/>
              <a:gd name="connsiteX114" fmla="*/ 3974690 w 6481916"/>
              <a:gd name="connsiteY114" fmla="*/ 3038168 h 3364538"/>
              <a:gd name="connsiteX115" fmla="*/ 4033683 w 6481916"/>
              <a:gd name="connsiteY115" fmla="*/ 3052916 h 3364538"/>
              <a:gd name="connsiteX116" fmla="*/ 4077929 w 6481916"/>
              <a:gd name="connsiteY116" fmla="*/ 3060290 h 3364538"/>
              <a:gd name="connsiteX117" fmla="*/ 4114800 w 6481916"/>
              <a:gd name="connsiteY117" fmla="*/ 3067664 h 3364538"/>
              <a:gd name="connsiteX118" fmla="*/ 4159045 w 6481916"/>
              <a:gd name="connsiteY118" fmla="*/ 3075039 h 3364538"/>
              <a:gd name="connsiteX119" fmla="*/ 4195916 w 6481916"/>
              <a:gd name="connsiteY119" fmla="*/ 3082413 h 3364538"/>
              <a:gd name="connsiteX120" fmla="*/ 4284406 w 6481916"/>
              <a:gd name="connsiteY120" fmla="*/ 3089787 h 3364538"/>
              <a:gd name="connsiteX121" fmla="*/ 4358148 w 6481916"/>
              <a:gd name="connsiteY121" fmla="*/ 3104535 h 3364538"/>
              <a:gd name="connsiteX122" fmla="*/ 4417142 w 6481916"/>
              <a:gd name="connsiteY122" fmla="*/ 3119284 h 3364538"/>
              <a:gd name="connsiteX123" fmla="*/ 4483509 w 6481916"/>
              <a:gd name="connsiteY123" fmla="*/ 3126658 h 3364538"/>
              <a:gd name="connsiteX124" fmla="*/ 4520380 w 6481916"/>
              <a:gd name="connsiteY124" fmla="*/ 3134032 h 3364538"/>
              <a:gd name="connsiteX125" fmla="*/ 4564625 w 6481916"/>
              <a:gd name="connsiteY125" fmla="*/ 3141406 h 3364538"/>
              <a:gd name="connsiteX126" fmla="*/ 4601496 w 6481916"/>
              <a:gd name="connsiteY126" fmla="*/ 3148781 h 3364538"/>
              <a:gd name="connsiteX127" fmla="*/ 4653116 w 6481916"/>
              <a:gd name="connsiteY127" fmla="*/ 3156155 h 3364538"/>
              <a:gd name="connsiteX128" fmla="*/ 4697361 w 6481916"/>
              <a:gd name="connsiteY128" fmla="*/ 3163529 h 3364538"/>
              <a:gd name="connsiteX129" fmla="*/ 4734232 w 6481916"/>
              <a:gd name="connsiteY129" fmla="*/ 3170903 h 3364538"/>
              <a:gd name="connsiteX130" fmla="*/ 4800600 w 6481916"/>
              <a:gd name="connsiteY130" fmla="*/ 3178277 h 3364538"/>
              <a:gd name="connsiteX131" fmla="*/ 4889090 w 6481916"/>
              <a:gd name="connsiteY131" fmla="*/ 3193026 h 3364538"/>
              <a:gd name="connsiteX132" fmla="*/ 4933335 w 6481916"/>
              <a:gd name="connsiteY132" fmla="*/ 3200400 h 3364538"/>
              <a:gd name="connsiteX133" fmla="*/ 4992329 w 6481916"/>
              <a:gd name="connsiteY133" fmla="*/ 3215148 h 3364538"/>
              <a:gd name="connsiteX134" fmla="*/ 5051322 w 6481916"/>
              <a:gd name="connsiteY134" fmla="*/ 3222523 h 3364538"/>
              <a:gd name="connsiteX135" fmla="*/ 5073445 w 6481916"/>
              <a:gd name="connsiteY135" fmla="*/ 3229897 h 3364538"/>
              <a:gd name="connsiteX136" fmla="*/ 5213554 w 6481916"/>
              <a:gd name="connsiteY136" fmla="*/ 3244645 h 3364538"/>
              <a:gd name="connsiteX137" fmla="*/ 5272548 w 6481916"/>
              <a:gd name="connsiteY137" fmla="*/ 3259394 h 3364538"/>
              <a:gd name="connsiteX138" fmla="*/ 5331542 w 6481916"/>
              <a:gd name="connsiteY138" fmla="*/ 3274142 h 3364538"/>
              <a:gd name="connsiteX139" fmla="*/ 5456903 w 6481916"/>
              <a:gd name="connsiteY139" fmla="*/ 3288890 h 3364538"/>
              <a:gd name="connsiteX140" fmla="*/ 5479025 w 6481916"/>
              <a:gd name="connsiteY140" fmla="*/ 3296264 h 3364538"/>
              <a:gd name="connsiteX141" fmla="*/ 5538019 w 6481916"/>
              <a:gd name="connsiteY141" fmla="*/ 3303639 h 3364538"/>
              <a:gd name="connsiteX142" fmla="*/ 5582264 w 6481916"/>
              <a:gd name="connsiteY142" fmla="*/ 3311013 h 3364538"/>
              <a:gd name="connsiteX143" fmla="*/ 5656006 w 6481916"/>
              <a:gd name="connsiteY143" fmla="*/ 3325761 h 3364538"/>
              <a:gd name="connsiteX144" fmla="*/ 5715000 w 6481916"/>
              <a:gd name="connsiteY144" fmla="*/ 3340510 h 3364538"/>
              <a:gd name="connsiteX145" fmla="*/ 5847735 w 6481916"/>
              <a:gd name="connsiteY145" fmla="*/ 3347884 h 3364538"/>
              <a:gd name="connsiteX146" fmla="*/ 5877232 w 6481916"/>
              <a:gd name="connsiteY146" fmla="*/ 3355258 h 3364538"/>
              <a:gd name="connsiteX147" fmla="*/ 6245942 w 6481916"/>
              <a:gd name="connsiteY147" fmla="*/ 3355258 h 3364538"/>
              <a:gd name="connsiteX148" fmla="*/ 6481916 w 6481916"/>
              <a:gd name="connsiteY148" fmla="*/ 3355258 h 336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6481916" h="3364538">
                <a:moveTo>
                  <a:pt x="0" y="0"/>
                </a:moveTo>
                <a:cubicBezTo>
                  <a:pt x="44245" y="61452"/>
                  <a:pt x="86246" y="124583"/>
                  <a:pt x="132735" y="184355"/>
                </a:cubicBezTo>
                <a:cubicBezTo>
                  <a:pt x="138176" y="191351"/>
                  <a:pt x="148591" y="192836"/>
                  <a:pt x="154858" y="199103"/>
                </a:cubicBezTo>
                <a:cubicBezTo>
                  <a:pt x="182829" y="227074"/>
                  <a:pt x="158988" y="213362"/>
                  <a:pt x="176980" y="243348"/>
                </a:cubicBezTo>
                <a:cubicBezTo>
                  <a:pt x="183985" y="255024"/>
                  <a:pt x="203802" y="266146"/>
                  <a:pt x="213851" y="272845"/>
                </a:cubicBezTo>
                <a:cubicBezTo>
                  <a:pt x="226658" y="311267"/>
                  <a:pt x="212836" y="280793"/>
                  <a:pt x="235974" y="309716"/>
                </a:cubicBezTo>
                <a:cubicBezTo>
                  <a:pt x="241511" y="316637"/>
                  <a:pt x="243801" y="326302"/>
                  <a:pt x="250722" y="331839"/>
                </a:cubicBezTo>
                <a:cubicBezTo>
                  <a:pt x="256792" y="336695"/>
                  <a:pt x="265471" y="336755"/>
                  <a:pt x="272845" y="339213"/>
                </a:cubicBezTo>
                <a:cubicBezTo>
                  <a:pt x="277761" y="346587"/>
                  <a:pt x="283630" y="353408"/>
                  <a:pt x="287593" y="361335"/>
                </a:cubicBezTo>
                <a:cubicBezTo>
                  <a:pt x="291069" y="368288"/>
                  <a:pt x="290449" y="377133"/>
                  <a:pt x="294967" y="383458"/>
                </a:cubicBezTo>
                <a:cubicBezTo>
                  <a:pt x="303049" y="394773"/>
                  <a:pt x="324464" y="412955"/>
                  <a:pt x="324464" y="412955"/>
                </a:cubicBezTo>
                <a:cubicBezTo>
                  <a:pt x="326922" y="420329"/>
                  <a:pt x="327174" y="428859"/>
                  <a:pt x="331838" y="435077"/>
                </a:cubicBezTo>
                <a:cubicBezTo>
                  <a:pt x="342267" y="448982"/>
                  <a:pt x="356419" y="459658"/>
                  <a:pt x="368709" y="471948"/>
                </a:cubicBezTo>
                <a:cubicBezTo>
                  <a:pt x="373625" y="476864"/>
                  <a:pt x="379601" y="480912"/>
                  <a:pt x="383458" y="486697"/>
                </a:cubicBezTo>
                <a:cubicBezTo>
                  <a:pt x="416810" y="536727"/>
                  <a:pt x="400420" y="518409"/>
                  <a:pt x="427703" y="545690"/>
                </a:cubicBezTo>
                <a:cubicBezTo>
                  <a:pt x="446238" y="601297"/>
                  <a:pt x="419079" y="534911"/>
                  <a:pt x="457200" y="582561"/>
                </a:cubicBezTo>
                <a:cubicBezTo>
                  <a:pt x="497909" y="633447"/>
                  <a:pt x="423296" y="577165"/>
                  <a:pt x="486696" y="619432"/>
                </a:cubicBezTo>
                <a:cubicBezTo>
                  <a:pt x="495932" y="637902"/>
                  <a:pt x="507159" y="664752"/>
                  <a:pt x="523567" y="678426"/>
                </a:cubicBezTo>
                <a:cubicBezTo>
                  <a:pt x="529539" y="683402"/>
                  <a:pt x="538316" y="683342"/>
                  <a:pt x="545690" y="685800"/>
                </a:cubicBezTo>
                <a:cubicBezTo>
                  <a:pt x="608379" y="727593"/>
                  <a:pt x="511257" y="658748"/>
                  <a:pt x="597309" y="744794"/>
                </a:cubicBezTo>
                <a:cubicBezTo>
                  <a:pt x="624593" y="772076"/>
                  <a:pt x="608200" y="753756"/>
                  <a:pt x="641554" y="803787"/>
                </a:cubicBezTo>
                <a:lnTo>
                  <a:pt x="656303" y="825910"/>
                </a:lnTo>
                <a:cubicBezTo>
                  <a:pt x="661219" y="833284"/>
                  <a:pt x="664784" y="841765"/>
                  <a:pt x="671051" y="848032"/>
                </a:cubicBezTo>
                <a:cubicBezTo>
                  <a:pt x="675967" y="852948"/>
                  <a:pt x="680459" y="858330"/>
                  <a:pt x="685800" y="862781"/>
                </a:cubicBezTo>
                <a:cubicBezTo>
                  <a:pt x="704091" y="878024"/>
                  <a:pt x="718264" y="886882"/>
                  <a:pt x="737419" y="899652"/>
                </a:cubicBezTo>
                <a:cubicBezTo>
                  <a:pt x="757083" y="958645"/>
                  <a:pt x="727586" y="889818"/>
                  <a:pt x="766916" y="929148"/>
                </a:cubicBezTo>
                <a:cubicBezTo>
                  <a:pt x="772412" y="934644"/>
                  <a:pt x="769626" y="945052"/>
                  <a:pt x="774290" y="951271"/>
                </a:cubicBezTo>
                <a:lnTo>
                  <a:pt x="833283" y="1010264"/>
                </a:lnTo>
                <a:cubicBezTo>
                  <a:pt x="838199" y="1015180"/>
                  <a:pt x="844175" y="1019228"/>
                  <a:pt x="848032" y="1025013"/>
                </a:cubicBezTo>
                <a:cubicBezTo>
                  <a:pt x="884651" y="1079942"/>
                  <a:pt x="837583" y="1012473"/>
                  <a:pt x="884903" y="1069258"/>
                </a:cubicBezTo>
                <a:cubicBezTo>
                  <a:pt x="890577" y="1076067"/>
                  <a:pt x="894114" y="1084460"/>
                  <a:pt x="899651" y="1091381"/>
                </a:cubicBezTo>
                <a:cubicBezTo>
                  <a:pt x="903994" y="1096810"/>
                  <a:pt x="910057" y="1100700"/>
                  <a:pt x="914400" y="1106129"/>
                </a:cubicBezTo>
                <a:cubicBezTo>
                  <a:pt x="919937" y="1113050"/>
                  <a:pt x="922881" y="1121985"/>
                  <a:pt x="929148" y="1128252"/>
                </a:cubicBezTo>
                <a:cubicBezTo>
                  <a:pt x="935415" y="1134519"/>
                  <a:pt x="943897" y="1138084"/>
                  <a:pt x="951271" y="1143000"/>
                </a:cubicBezTo>
                <a:cubicBezTo>
                  <a:pt x="1025814" y="1254818"/>
                  <a:pt x="945133" y="1140060"/>
                  <a:pt x="1002890" y="1209368"/>
                </a:cubicBezTo>
                <a:cubicBezTo>
                  <a:pt x="1008564" y="1216176"/>
                  <a:pt x="1011371" y="1225223"/>
                  <a:pt x="1017638" y="1231490"/>
                </a:cubicBezTo>
                <a:cubicBezTo>
                  <a:pt x="1023905" y="1237757"/>
                  <a:pt x="1033091" y="1240403"/>
                  <a:pt x="1039761" y="1246239"/>
                </a:cubicBezTo>
                <a:cubicBezTo>
                  <a:pt x="1091905" y="1291865"/>
                  <a:pt x="1055771" y="1276156"/>
                  <a:pt x="1098754" y="1290484"/>
                </a:cubicBezTo>
                <a:cubicBezTo>
                  <a:pt x="1103670" y="1297858"/>
                  <a:pt x="1106694" y="1306932"/>
                  <a:pt x="1113503" y="1312606"/>
                </a:cubicBezTo>
                <a:cubicBezTo>
                  <a:pt x="1183321" y="1370787"/>
                  <a:pt x="1094402" y="1264009"/>
                  <a:pt x="1187245" y="1356852"/>
                </a:cubicBezTo>
                <a:cubicBezTo>
                  <a:pt x="1267494" y="1437101"/>
                  <a:pt x="1186052" y="1363432"/>
                  <a:pt x="1253612" y="1408471"/>
                </a:cubicBezTo>
                <a:cubicBezTo>
                  <a:pt x="1259397" y="1412327"/>
                  <a:pt x="1263020" y="1418768"/>
                  <a:pt x="1268361" y="1423219"/>
                </a:cubicBezTo>
                <a:cubicBezTo>
                  <a:pt x="1277803" y="1431087"/>
                  <a:pt x="1287436" y="1438828"/>
                  <a:pt x="1297858" y="1445342"/>
                </a:cubicBezTo>
                <a:cubicBezTo>
                  <a:pt x="1307180" y="1451168"/>
                  <a:pt x="1318409" y="1453701"/>
                  <a:pt x="1327354" y="1460090"/>
                </a:cubicBezTo>
                <a:cubicBezTo>
                  <a:pt x="1335840" y="1466152"/>
                  <a:pt x="1341245" y="1475810"/>
                  <a:pt x="1349477" y="1482213"/>
                </a:cubicBezTo>
                <a:cubicBezTo>
                  <a:pt x="1363469" y="1493095"/>
                  <a:pt x="1381188" y="1499177"/>
                  <a:pt x="1393722" y="1511710"/>
                </a:cubicBezTo>
                <a:cubicBezTo>
                  <a:pt x="1427079" y="1545064"/>
                  <a:pt x="1385379" y="1504757"/>
                  <a:pt x="1437967" y="1548581"/>
                </a:cubicBezTo>
                <a:cubicBezTo>
                  <a:pt x="1481766" y="1585080"/>
                  <a:pt x="1419817" y="1537805"/>
                  <a:pt x="1467464" y="1585452"/>
                </a:cubicBezTo>
                <a:cubicBezTo>
                  <a:pt x="1473731" y="1591719"/>
                  <a:pt x="1482213" y="1595284"/>
                  <a:pt x="1489587" y="1600200"/>
                </a:cubicBezTo>
                <a:cubicBezTo>
                  <a:pt x="1529419" y="1659951"/>
                  <a:pt x="1475358" y="1581990"/>
                  <a:pt x="1526458" y="1644445"/>
                </a:cubicBezTo>
                <a:cubicBezTo>
                  <a:pt x="1542024" y="1663469"/>
                  <a:pt x="1553322" y="1686058"/>
                  <a:pt x="1570703" y="1703439"/>
                </a:cubicBezTo>
                <a:cubicBezTo>
                  <a:pt x="1578077" y="1710813"/>
                  <a:pt x="1586764" y="1717075"/>
                  <a:pt x="1592825" y="1725561"/>
                </a:cubicBezTo>
                <a:cubicBezTo>
                  <a:pt x="1641279" y="1793396"/>
                  <a:pt x="1569441" y="1715691"/>
                  <a:pt x="1629696" y="1784555"/>
                </a:cubicBezTo>
                <a:cubicBezTo>
                  <a:pt x="1638852" y="1795020"/>
                  <a:pt x="1651480" y="1802483"/>
                  <a:pt x="1659193" y="1814052"/>
                </a:cubicBezTo>
                <a:cubicBezTo>
                  <a:pt x="1685513" y="1853529"/>
                  <a:pt x="1667674" y="1829905"/>
                  <a:pt x="1718187" y="1880419"/>
                </a:cubicBezTo>
                <a:lnTo>
                  <a:pt x="1747683" y="1909916"/>
                </a:lnTo>
                <a:cubicBezTo>
                  <a:pt x="1752599" y="1914832"/>
                  <a:pt x="1756214" y="1921555"/>
                  <a:pt x="1762432" y="1924664"/>
                </a:cubicBezTo>
                <a:cubicBezTo>
                  <a:pt x="1794358" y="1940628"/>
                  <a:pt x="1792708" y="1937604"/>
                  <a:pt x="1821425" y="1961535"/>
                </a:cubicBezTo>
                <a:cubicBezTo>
                  <a:pt x="1826766" y="1965986"/>
                  <a:pt x="1830745" y="1971941"/>
                  <a:pt x="1836174" y="1976284"/>
                </a:cubicBezTo>
                <a:cubicBezTo>
                  <a:pt x="1843094" y="1981820"/>
                  <a:pt x="1851084" y="1985881"/>
                  <a:pt x="1858296" y="1991032"/>
                </a:cubicBezTo>
                <a:cubicBezTo>
                  <a:pt x="1868297" y="1998176"/>
                  <a:pt x="1878351" y="2005287"/>
                  <a:pt x="1887793" y="2013155"/>
                </a:cubicBezTo>
                <a:cubicBezTo>
                  <a:pt x="1914785" y="2035648"/>
                  <a:pt x="1888404" y="2023190"/>
                  <a:pt x="1924664" y="2035277"/>
                </a:cubicBezTo>
                <a:cubicBezTo>
                  <a:pt x="1967563" y="2078179"/>
                  <a:pt x="1905731" y="2018271"/>
                  <a:pt x="1961535" y="2064774"/>
                </a:cubicBezTo>
                <a:cubicBezTo>
                  <a:pt x="1969547" y="2071450"/>
                  <a:pt x="1975172" y="2080835"/>
                  <a:pt x="1983658" y="2086897"/>
                </a:cubicBezTo>
                <a:cubicBezTo>
                  <a:pt x="1992603" y="2093286"/>
                  <a:pt x="2004008" y="2095547"/>
                  <a:pt x="2013154" y="2101645"/>
                </a:cubicBezTo>
                <a:cubicBezTo>
                  <a:pt x="2018939" y="2105502"/>
                  <a:pt x="2022562" y="2111943"/>
                  <a:pt x="2027903" y="2116394"/>
                </a:cubicBezTo>
                <a:cubicBezTo>
                  <a:pt x="2037345" y="2124262"/>
                  <a:pt x="2047399" y="2131373"/>
                  <a:pt x="2057400" y="2138516"/>
                </a:cubicBezTo>
                <a:cubicBezTo>
                  <a:pt x="2064612" y="2143667"/>
                  <a:pt x="2072714" y="2147590"/>
                  <a:pt x="2079522" y="2153264"/>
                </a:cubicBezTo>
                <a:cubicBezTo>
                  <a:pt x="2115721" y="2183430"/>
                  <a:pt x="2086956" y="2169893"/>
                  <a:pt x="2131142" y="2197510"/>
                </a:cubicBezTo>
                <a:cubicBezTo>
                  <a:pt x="2140464" y="2203336"/>
                  <a:pt x="2151492" y="2206161"/>
                  <a:pt x="2160638" y="2212258"/>
                </a:cubicBezTo>
                <a:cubicBezTo>
                  <a:pt x="2166423" y="2216114"/>
                  <a:pt x="2170046" y="2222555"/>
                  <a:pt x="2175387" y="2227006"/>
                </a:cubicBezTo>
                <a:cubicBezTo>
                  <a:pt x="2204109" y="2250941"/>
                  <a:pt x="2202449" y="2247912"/>
                  <a:pt x="2234380" y="2263877"/>
                </a:cubicBezTo>
                <a:cubicBezTo>
                  <a:pt x="2271409" y="2319419"/>
                  <a:pt x="2221482" y="2255278"/>
                  <a:pt x="2278625" y="2293374"/>
                </a:cubicBezTo>
                <a:cubicBezTo>
                  <a:pt x="2285999" y="2298290"/>
                  <a:pt x="2287107" y="2309230"/>
                  <a:pt x="2293374" y="2315497"/>
                </a:cubicBezTo>
                <a:cubicBezTo>
                  <a:pt x="2299641" y="2321764"/>
                  <a:pt x="2308284" y="2325094"/>
                  <a:pt x="2315496" y="2330245"/>
                </a:cubicBezTo>
                <a:cubicBezTo>
                  <a:pt x="2325497" y="2337389"/>
                  <a:pt x="2334992" y="2345224"/>
                  <a:pt x="2344993" y="2352368"/>
                </a:cubicBezTo>
                <a:cubicBezTo>
                  <a:pt x="2352205" y="2357519"/>
                  <a:pt x="2360387" y="2361348"/>
                  <a:pt x="2367116" y="2367116"/>
                </a:cubicBezTo>
                <a:cubicBezTo>
                  <a:pt x="2377673" y="2376165"/>
                  <a:pt x="2385636" y="2388076"/>
                  <a:pt x="2396612" y="2396613"/>
                </a:cubicBezTo>
                <a:cubicBezTo>
                  <a:pt x="2407926" y="2405412"/>
                  <a:pt x="2421329" y="2411139"/>
                  <a:pt x="2433483" y="2418735"/>
                </a:cubicBezTo>
                <a:cubicBezTo>
                  <a:pt x="2440999" y="2423432"/>
                  <a:pt x="2447911" y="2429087"/>
                  <a:pt x="2455606" y="2433484"/>
                </a:cubicBezTo>
                <a:cubicBezTo>
                  <a:pt x="2481118" y="2448062"/>
                  <a:pt x="2482408" y="2447334"/>
                  <a:pt x="2507225" y="2455606"/>
                </a:cubicBezTo>
                <a:cubicBezTo>
                  <a:pt x="2539458" y="2487839"/>
                  <a:pt x="2501976" y="2454755"/>
                  <a:pt x="2544096" y="2477729"/>
                </a:cubicBezTo>
                <a:cubicBezTo>
                  <a:pt x="2564454" y="2488833"/>
                  <a:pt x="2581559" y="2505988"/>
                  <a:pt x="2603090" y="2514600"/>
                </a:cubicBezTo>
                <a:cubicBezTo>
                  <a:pt x="2615380" y="2519516"/>
                  <a:pt x="2627567" y="2524700"/>
                  <a:pt x="2639961" y="2529348"/>
                </a:cubicBezTo>
                <a:cubicBezTo>
                  <a:pt x="2647239" y="2532077"/>
                  <a:pt x="2654939" y="2533661"/>
                  <a:pt x="2662083" y="2536723"/>
                </a:cubicBezTo>
                <a:cubicBezTo>
                  <a:pt x="2672187" y="2541053"/>
                  <a:pt x="2681476" y="2547141"/>
                  <a:pt x="2691580" y="2551471"/>
                </a:cubicBezTo>
                <a:cubicBezTo>
                  <a:pt x="2736255" y="2570617"/>
                  <a:pt x="2689466" y="2543040"/>
                  <a:pt x="2750574" y="2573594"/>
                </a:cubicBezTo>
                <a:cubicBezTo>
                  <a:pt x="2758501" y="2577557"/>
                  <a:pt x="2764769" y="2584379"/>
                  <a:pt x="2772696" y="2588342"/>
                </a:cubicBezTo>
                <a:cubicBezTo>
                  <a:pt x="2779649" y="2591818"/>
                  <a:pt x="2787674" y="2592654"/>
                  <a:pt x="2794819" y="2595716"/>
                </a:cubicBezTo>
                <a:cubicBezTo>
                  <a:pt x="2804923" y="2600046"/>
                  <a:pt x="2813887" y="2606988"/>
                  <a:pt x="2824316" y="2610464"/>
                </a:cubicBezTo>
                <a:cubicBezTo>
                  <a:pt x="2849555" y="2618877"/>
                  <a:pt x="2861237" y="2614177"/>
                  <a:pt x="2883309" y="2625213"/>
                </a:cubicBezTo>
                <a:cubicBezTo>
                  <a:pt x="2933943" y="2650530"/>
                  <a:pt x="2871169" y="2633109"/>
                  <a:pt x="2942303" y="2647335"/>
                </a:cubicBezTo>
                <a:cubicBezTo>
                  <a:pt x="2957117" y="2657212"/>
                  <a:pt x="2976907" y="2671728"/>
                  <a:pt x="2993922" y="2676832"/>
                </a:cubicBezTo>
                <a:cubicBezTo>
                  <a:pt x="3008243" y="2681128"/>
                  <a:pt x="3023419" y="2681748"/>
                  <a:pt x="3038167" y="2684206"/>
                </a:cubicBezTo>
                <a:cubicBezTo>
                  <a:pt x="3065094" y="2702157"/>
                  <a:pt x="3085825" y="2717300"/>
                  <a:pt x="3119283" y="2728452"/>
                </a:cubicBezTo>
                <a:cubicBezTo>
                  <a:pt x="3126657" y="2730910"/>
                  <a:pt x="3133865" y="2733941"/>
                  <a:pt x="3141406" y="2735826"/>
                </a:cubicBezTo>
                <a:cubicBezTo>
                  <a:pt x="3153566" y="2738866"/>
                  <a:pt x="3165987" y="2740742"/>
                  <a:pt x="3178277" y="2743200"/>
                </a:cubicBezTo>
                <a:cubicBezTo>
                  <a:pt x="3185651" y="2750574"/>
                  <a:pt x="3191556" y="2759796"/>
                  <a:pt x="3200400" y="2765323"/>
                </a:cubicBezTo>
                <a:cubicBezTo>
                  <a:pt x="3211625" y="2772339"/>
                  <a:pt x="3225431" y="2774151"/>
                  <a:pt x="3237271" y="2780071"/>
                </a:cubicBezTo>
                <a:cubicBezTo>
                  <a:pt x="3245198" y="2784034"/>
                  <a:pt x="3251247" y="2791328"/>
                  <a:pt x="3259393" y="2794819"/>
                </a:cubicBezTo>
                <a:cubicBezTo>
                  <a:pt x="3268708" y="2798811"/>
                  <a:pt x="3279145" y="2799410"/>
                  <a:pt x="3288890" y="2802194"/>
                </a:cubicBezTo>
                <a:cubicBezTo>
                  <a:pt x="3296364" y="2804329"/>
                  <a:pt x="3303638" y="2807110"/>
                  <a:pt x="3311012" y="2809568"/>
                </a:cubicBezTo>
                <a:cubicBezTo>
                  <a:pt x="3327887" y="2826442"/>
                  <a:pt x="3328471" y="2830135"/>
                  <a:pt x="3355258" y="2839064"/>
                </a:cubicBezTo>
                <a:cubicBezTo>
                  <a:pt x="3380497" y="2847477"/>
                  <a:pt x="3392179" y="2842777"/>
                  <a:pt x="3414251" y="2853813"/>
                </a:cubicBezTo>
                <a:cubicBezTo>
                  <a:pt x="3422178" y="2857776"/>
                  <a:pt x="3428275" y="2864961"/>
                  <a:pt x="3436374" y="2868561"/>
                </a:cubicBezTo>
                <a:cubicBezTo>
                  <a:pt x="3450580" y="2874875"/>
                  <a:pt x="3467684" y="2874687"/>
                  <a:pt x="3480619" y="2883310"/>
                </a:cubicBezTo>
                <a:cubicBezTo>
                  <a:pt x="3487993" y="2888226"/>
                  <a:pt x="3494815" y="2894095"/>
                  <a:pt x="3502742" y="2898058"/>
                </a:cubicBezTo>
                <a:cubicBezTo>
                  <a:pt x="3513125" y="2903249"/>
                  <a:pt x="3546848" y="2915927"/>
                  <a:pt x="3561735" y="2920181"/>
                </a:cubicBezTo>
                <a:cubicBezTo>
                  <a:pt x="3571480" y="2922965"/>
                  <a:pt x="3581400" y="2925097"/>
                  <a:pt x="3591232" y="2927555"/>
                </a:cubicBezTo>
                <a:cubicBezTo>
                  <a:pt x="3621531" y="2947754"/>
                  <a:pt x="3630524" y="2955071"/>
                  <a:pt x="3672348" y="2971800"/>
                </a:cubicBezTo>
                <a:cubicBezTo>
                  <a:pt x="3684638" y="2976716"/>
                  <a:pt x="3696540" y="2982744"/>
                  <a:pt x="3709219" y="2986548"/>
                </a:cubicBezTo>
                <a:cubicBezTo>
                  <a:pt x="3721224" y="2990150"/>
                  <a:pt x="3733800" y="2991465"/>
                  <a:pt x="3746090" y="2993923"/>
                </a:cubicBezTo>
                <a:cubicBezTo>
                  <a:pt x="3755922" y="2998839"/>
                  <a:pt x="3765158" y="3005195"/>
                  <a:pt x="3775587" y="3008671"/>
                </a:cubicBezTo>
                <a:cubicBezTo>
                  <a:pt x="3804159" y="3018195"/>
                  <a:pt x="3875622" y="3021787"/>
                  <a:pt x="3893574" y="3023419"/>
                </a:cubicBezTo>
                <a:cubicBezTo>
                  <a:pt x="3945706" y="3040799"/>
                  <a:pt x="3879404" y="3020302"/>
                  <a:pt x="3974690" y="3038168"/>
                </a:cubicBezTo>
                <a:cubicBezTo>
                  <a:pt x="3994612" y="3041903"/>
                  <a:pt x="4013863" y="3048669"/>
                  <a:pt x="4033683" y="3052916"/>
                </a:cubicBezTo>
                <a:cubicBezTo>
                  <a:pt x="4048303" y="3056049"/>
                  <a:pt x="4063218" y="3057615"/>
                  <a:pt x="4077929" y="3060290"/>
                </a:cubicBezTo>
                <a:cubicBezTo>
                  <a:pt x="4090261" y="3062532"/>
                  <a:pt x="4102468" y="3065422"/>
                  <a:pt x="4114800" y="3067664"/>
                </a:cubicBezTo>
                <a:cubicBezTo>
                  <a:pt x="4129511" y="3070339"/>
                  <a:pt x="4144334" y="3072364"/>
                  <a:pt x="4159045" y="3075039"/>
                </a:cubicBezTo>
                <a:cubicBezTo>
                  <a:pt x="4171377" y="3077281"/>
                  <a:pt x="4183468" y="3080949"/>
                  <a:pt x="4195916" y="3082413"/>
                </a:cubicBezTo>
                <a:cubicBezTo>
                  <a:pt x="4225312" y="3085871"/>
                  <a:pt x="4254909" y="3087329"/>
                  <a:pt x="4284406" y="3089787"/>
                </a:cubicBezTo>
                <a:cubicBezTo>
                  <a:pt x="4377455" y="3113049"/>
                  <a:pt x="4231548" y="3077406"/>
                  <a:pt x="4358148" y="3104535"/>
                </a:cubicBezTo>
                <a:cubicBezTo>
                  <a:pt x="4377968" y="3108782"/>
                  <a:pt x="4397181" y="3115761"/>
                  <a:pt x="4417142" y="3119284"/>
                </a:cubicBezTo>
                <a:cubicBezTo>
                  <a:pt x="4439062" y="3123152"/>
                  <a:pt x="4461474" y="3123510"/>
                  <a:pt x="4483509" y="3126658"/>
                </a:cubicBezTo>
                <a:cubicBezTo>
                  <a:pt x="4495917" y="3128431"/>
                  <a:pt x="4508048" y="3131790"/>
                  <a:pt x="4520380" y="3134032"/>
                </a:cubicBezTo>
                <a:cubicBezTo>
                  <a:pt x="4535091" y="3136707"/>
                  <a:pt x="4549914" y="3138731"/>
                  <a:pt x="4564625" y="3141406"/>
                </a:cubicBezTo>
                <a:cubicBezTo>
                  <a:pt x="4576957" y="3143648"/>
                  <a:pt x="4589133" y="3146720"/>
                  <a:pt x="4601496" y="3148781"/>
                </a:cubicBezTo>
                <a:cubicBezTo>
                  <a:pt x="4618641" y="3151639"/>
                  <a:pt x="4635937" y="3153512"/>
                  <a:pt x="4653116" y="3156155"/>
                </a:cubicBezTo>
                <a:cubicBezTo>
                  <a:pt x="4667894" y="3158428"/>
                  <a:pt x="4682650" y="3160854"/>
                  <a:pt x="4697361" y="3163529"/>
                </a:cubicBezTo>
                <a:cubicBezTo>
                  <a:pt x="4709693" y="3165771"/>
                  <a:pt x="4721824" y="3169131"/>
                  <a:pt x="4734232" y="3170903"/>
                </a:cubicBezTo>
                <a:cubicBezTo>
                  <a:pt x="4756267" y="3174051"/>
                  <a:pt x="4778477" y="3175819"/>
                  <a:pt x="4800600" y="3178277"/>
                </a:cubicBezTo>
                <a:cubicBezTo>
                  <a:pt x="4846712" y="3193650"/>
                  <a:pt x="4806766" y="3182050"/>
                  <a:pt x="4889090" y="3193026"/>
                </a:cubicBezTo>
                <a:cubicBezTo>
                  <a:pt x="4903911" y="3195002"/>
                  <a:pt x="4918715" y="3197267"/>
                  <a:pt x="4933335" y="3200400"/>
                </a:cubicBezTo>
                <a:cubicBezTo>
                  <a:pt x="4953155" y="3204647"/>
                  <a:pt x="4972216" y="3212634"/>
                  <a:pt x="4992329" y="3215148"/>
                </a:cubicBezTo>
                <a:lnTo>
                  <a:pt x="5051322" y="3222523"/>
                </a:lnTo>
                <a:cubicBezTo>
                  <a:pt x="5058696" y="3224981"/>
                  <a:pt x="5065797" y="3228507"/>
                  <a:pt x="5073445" y="3229897"/>
                </a:cubicBezTo>
                <a:cubicBezTo>
                  <a:pt x="5105671" y="3235756"/>
                  <a:pt x="5186282" y="3242166"/>
                  <a:pt x="5213554" y="3244645"/>
                </a:cubicBezTo>
                <a:cubicBezTo>
                  <a:pt x="5255842" y="3258740"/>
                  <a:pt x="5214712" y="3246047"/>
                  <a:pt x="5272548" y="3259394"/>
                </a:cubicBezTo>
                <a:cubicBezTo>
                  <a:pt x="5292299" y="3263952"/>
                  <a:pt x="5311619" y="3270407"/>
                  <a:pt x="5331542" y="3274142"/>
                </a:cubicBezTo>
                <a:cubicBezTo>
                  <a:pt x="5346285" y="3276906"/>
                  <a:pt x="5445348" y="3287606"/>
                  <a:pt x="5456903" y="3288890"/>
                </a:cubicBezTo>
                <a:cubicBezTo>
                  <a:pt x="5464277" y="3291348"/>
                  <a:pt x="5471378" y="3294873"/>
                  <a:pt x="5479025" y="3296264"/>
                </a:cubicBezTo>
                <a:cubicBezTo>
                  <a:pt x="5498523" y="3299809"/>
                  <a:pt x="5518400" y="3300836"/>
                  <a:pt x="5538019" y="3303639"/>
                </a:cubicBezTo>
                <a:cubicBezTo>
                  <a:pt x="5552820" y="3305754"/>
                  <a:pt x="5567568" y="3308258"/>
                  <a:pt x="5582264" y="3311013"/>
                </a:cubicBezTo>
                <a:cubicBezTo>
                  <a:pt x="5606902" y="3315633"/>
                  <a:pt x="5631687" y="3319681"/>
                  <a:pt x="5656006" y="3325761"/>
                </a:cubicBezTo>
                <a:cubicBezTo>
                  <a:pt x="5675671" y="3330677"/>
                  <a:pt x="5694761" y="3339386"/>
                  <a:pt x="5715000" y="3340510"/>
                </a:cubicBezTo>
                <a:lnTo>
                  <a:pt x="5847735" y="3347884"/>
                </a:lnTo>
                <a:cubicBezTo>
                  <a:pt x="5857567" y="3350342"/>
                  <a:pt x="5867215" y="3353717"/>
                  <a:pt x="5877232" y="3355258"/>
                </a:cubicBezTo>
                <a:cubicBezTo>
                  <a:pt x="6005883" y="3375050"/>
                  <a:pt x="6093046" y="3357352"/>
                  <a:pt x="6245942" y="3355258"/>
                </a:cubicBezTo>
                <a:cubicBezTo>
                  <a:pt x="6324593" y="3354181"/>
                  <a:pt x="6403258" y="3355258"/>
                  <a:pt x="6481916" y="3355258"/>
                </a:cubicBezTo>
              </a:path>
            </a:pathLst>
          </a:custGeom>
          <a:noFill/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000" b="0" i="0" u="none" strike="noStrike" cap="none" normalizeH="0" baseline="0">
              <a:ln>
                <a:noFill/>
              </a:ln>
              <a:solidFill>
                <a:srgbClr val="00527A"/>
              </a:solidFill>
              <a:effectLst/>
              <a:latin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1772816"/>
            <a:ext cx="72008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>
                <a:solidFill>
                  <a:schemeClr val="tx2"/>
                </a:solidFill>
                <a:latin typeface="+mj-lt"/>
              </a:rPr>
              <a:t>lift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18847" y="5604998"/>
            <a:ext cx="172819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>
                <a:solidFill>
                  <a:schemeClr val="tx2"/>
                </a:solidFill>
                <a:latin typeface="+mj-lt"/>
              </a:rPr>
              <a:t>gesorteerde score</a:t>
            </a:r>
          </a:p>
          <a:p>
            <a:pPr algn="ctr"/>
            <a:r>
              <a:rPr lang="nl-NL" sz="1200" dirty="0">
                <a:solidFill>
                  <a:schemeClr val="tx2"/>
                </a:solidFill>
                <a:latin typeface="+mj-lt"/>
              </a:rPr>
              <a:t>(decielen)</a:t>
            </a:r>
          </a:p>
        </p:txBody>
      </p:sp>
    </p:spTree>
    <p:extLst>
      <p:ext uri="{BB962C8B-B14F-4D97-AF65-F5344CB8AC3E}">
        <p14:creationId xmlns:p14="http://schemas.microsoft.com/office/powerpoint/2010/main" val="2573893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6692" y="1212086"/>
            <a:ext cx="7972908" cy="685069"/>
          </a:xfrm>
          <a:prstGeom prst="rect">
            <a:avLst/>
          </a:prstGeom>
        </p:spPr>
        <p:txBody>
          <a:bodyPr/>
          <a:lstStyle>
            <a:lvl1pPr algn="r" defTabSz="243834" rtl="0" eaLnBrk="1" latinLnBrk="0" hangingPunct="1">
              <a:spcBef>
                <a:spcPct val="0"/>
              </a:spcBef>
              <a:buNone/>
              <a:defRPr sz="2133" kern="1200" cap="all" baseline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2100" dirty="0">
                <a:solidFill>
                  <a:srgbClr val="FF0000"/>
                </a:solidFill>
              </a:rPr>
              <a:t>LET OP</a:t>
            </a:r>
            <a:endParaRPr lang="nl-NL" sz="1600" dirty="0"/>
          </a:p>
          <a:p>
            <a:pPr algn="l"/>
            <a:endParaRPr lang="nl-NL" sz="1600" dirty="0"/>
          </a:p>
          <a:p>
            <a:pPr algn="l"/>
            <a:r>
              <a:rPr lang="nl-NL" sz="1600" dirty="0"/>
              <a:t>Een predictive model is </a:t>
            </a:r>
            <a:r>
              <a:rPr lang="nl-NL" sz="1600"/>
              <a:t>eN </a:t>
            </a:r>
            <a:r>
              <a:rPr lang="nl-NL" sz="1600" dirty="0"/>
              <a:t>blijft een statistisch model!!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631" y="2561360"/>
            <a:ext cx="4312228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dirty="0"/>
              <a:t>Experian </a:t>
            </a:r>
            <a:r>
              <a:rPr lang="en-US" sz="1500" b="1" dirty="0" err="1"/>
              <a:t>Wanbetalingsmodel</a:t>
            </a:r>
            <a:endParaRPr lang="en-US" sz="1500" b="1" dirty="0"/>
          </a:p>
          <a:p>
            <a:endParaRPr lang="en-US" sz="1500" dirty="0"/>
          </a:p>
          <a:p>
            <a:r>
              <a:rPr lang="en-US" sz="1500" dirty="0"/>
              <a:t>“</a:t>
            </a:r>
            <a:r>
              <a:rPr lang="en-US" sz="1500" i="1" dirty="0" err="1"/>
              <a:t>Longhow</a:t>
            </a:r>
            <a:r>
              <a:rPr lang="en-US" sz="1500" i="1" dirty="0"/>
              <a:t>, hoe </a:t>
            </a:r>
            <a:r>
              <a:rPr lang="en-US" sz="1500" i="1" dirty="0" err="1"/>
              <a:t>weet</a:t>
            </a:r>
            <a:r>
              <a:rPr lang="en-US" sz="1500" i="1" dirty="0"/>
              <a:t> je </a:t>
            </a:r>
            <a:r>
              <a:rPr lang="en-US" sz="1500" i="1" dirty="0" err="1"/>
              <a:t>nou</a:t>
            </a:r>
            <a:r>
              <a:rPr lang="en-US" sz="1500" i="1" dirty="0"/>
              <a:t> </a:t>
            </a:r>
            <a:r>
              <a:rPr lang="en-US" sz="1500" i="1" dirty="0" err="1"/>
              <a:t>dat</a:t>
            </a:r>
            <a:r>
              <a:rPr lang="en-US" sz="1500" i="1" dirty="0"/>
              <a:t> </a:t>
            </a:r>
            <a:r>
              <a:rPr lang="en-US" sz="1500" i="1" dirty="0" err="1"/>
              <a:t>deze</a:t>
            </a:r>
            <a:r>
              <a:rPr lang="en-US" sz="1500" i="1" dirty="0"/>
              <a:t> </a:t>
            </a:r>
            <a:r>
              <a:rPr lang="en-US" sz="1500" i="1" dirty="0" err="1"/>
              <a:t>specifieke</a:t>
            </a:r>
            <a:r>
              <a:rPr lang="en-US" sz="1500" i="1" dirty="0"/>
              <a:t> </a:t>
            </a:r>
            <a:r>
              <a:rPr lang="en-US" sz="1500" i="1" dirty="0" err="1"/>
              <a:t>persoon</a:t>
            </a:r>
            <a:r>
              <a:rPr lang="en-US" sz="1500" i="1" dirty="0"/>
              <a:t> (Karel K. </a:t>
            </a:r>
            <a:r>
              <a:rPr lang="en-US" sz="1500" i="1" dirty="0" err="1"/>
              <a:t>bijvoorbeeld</a:t>
            </a:r>
            <a:r>
              <a:rPr lang="en-US" sz="1500" i="1" dirty="0"/>
              <a:t>) in </a:t>
            </a:r>
            <a:r>
              <a:rPr lang="en-US" sz="1500" i="1" dirty="0" err="1"/>
              <a:t>wanbetaling</a:t>
            </a:r>
            <a:r>
              <a:rPr lang="en-US" sz="1500" i="1" dirty="0"/>
              <a:t> </a:t>
            </a:r>
            <a:r>
              <a:rPr lang="en-US" sz="1500" i="1" dirty="0" err="1"/>
              <a:t>gaat</a:t>
            </a:r>
            <a:r>
              <a:rPr lang="en-US" sz="1500" i="1" dirty="0"/>
              <a:t>? </a:t>
            </a:r>
            <a:r>
              <a:rPr lang="en-US" sz="1500" i="1" dirty="0" err="1"/>
              <a:t>Jouw</a:t>
            </a:r>
            <a:r>
              <a:rPr lang="en-US" sz="1500" i="1" dirty="0"/>
              <a:t> model </a:t>
            </a:r>
            <a:r>
              <a:rPr lang="en-US" sz="1500" i="1" dirty="0" err="1"/>
              <a:t>zegt</a:t>
            </a:r>
            <a:r>
              <a:rPr lang="en-US" sz="1500" i="1" dirty="0"/>
              <a:t> </a:t>
            </a:r>
            <a:r>
              <a:rPr lang="en-US" sz="1500" i="1" dirty="0" err="1"/>
              <a:t>dat</a:t>
            </a:r>
            <a:r>
              <a:rPr lang="en-US" sz="1500" i="1" dirty="0"/>
              <a:t> </a:t>
            </a:r>
            <a:r>
              <a:rPr lang="en-US" sz="1500" i="1" dirty="0" err="1"/>
              <a:t>toch</a:t>
            </a:r>
            <a:r>
              <a:rPr lang="en-US" sz="1500" i="1" dirty="0"/>
              <a:t>?“</a:t>
            </a:r>
          </a:p>
          <a:p>
            <a:endParaRPr lang="en-US" sz="1500" dirty="0"/>
          </a:p>
          <a:p>
            <a:r>
              <a:rPr lang="en-US" sz="1500" dirty="0" err="1"/>
              <a:t>Euuhhh</a:t>
            </a:r>
            <a:r>
              <a:rPr lang="en-US" sz="1500" dirty="0"/>
              <a:t> NEE!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717473" y="2561359"/>
            <a:ext cx="4655127" cy="3040698"/>
            <a:chOff x="6289964" y="2272146"/>
            <a:chExt cx="6206836" cy="4054263"/>
          </a:xfrm>
        </p:grpSpPr>
        <p:grpSp>
          <p:nvGrpSpPr>
            <p:cNvPr id="14" name="Group 13"/>
            <p:cNvGrpSpPr/>
            <p:nvPr/>
          </p:nvGrpSpPr>
          <p:grpSpPr>
            <a:xfrm>
              <a:off x="6691735" y="2272146"/>
              <a:ext cx="5146975" cy="3550414"/>
              <a:chOff x="6691735" y="2272146"/>
              <a:chExt cx="5146975" cy="355041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691735" y="2272146"/>
                <a:ext cx="997527" cy="3422072"/>
              </a:xfrm>
              <a:prstGeom prst="rect">
                <a:avLst/>
              </a:prstGeom>
              <a:solidFill>
                <a:schemeClr val="accent1">
                  <a:alpha val="68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5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035631" y="3144982"/>
                <a:ext cx="1011382" cy="2549236"/>
              </a:xfrm>
              <a:prstGeom prst="rect">
                <a:avLst/>
              </a:prstGeom>
              <a:solidFill>
                <a:schemeClr val="accent1">
                  <a:alpha val="68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5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9518078" y="4367190"/>
                <a:ext cx="1011382" cy="1359969"/>
              </a:xfrm>
              <a:prstGeom prst="rect">
                <a:avLst/>
              </a:prstGeom>
              <a:solidFill>
                <a:schemeClr val="accent1">
                  <a:alpha val="82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5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0827328" y="5098474"/>
                <a:ext cx="1011382" cy="595744"/>
              </a:xfrm>
              <a:prstGeom prst="rect">
                <a:avLst/>
              </a:prstGeom>
              <a:solidFill>
                <a:schemeClr val="accent1">
                  <a:alpha val="82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5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899552" y="2491062"/>
                <a:ext cx="789709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75 %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201891" y="3395530"/>
                <a:ext cx="789709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50 %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9628914" y="4419600"/>
                <a:ext cx="789709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25 %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0972801" y="5145452"/>
                <a:ext cx="789709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10 %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6289964" y="5760100"/>
              <a:ext cx="6206836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 </a:t>
              </a:r>
              <a:r>
                <a:rPr lang="en-US" sz="1200" dirty="0" err="1"/>
                <a:t>Slechte</a:t>
              </a:r>
              <a:r>
                <a:rPr lang="en-US" sz="1200" dirty="0"/>
                <a:t> Score    Minder </a:t>
              </a:r>
              <a:r>
                <a:rPr lang="en-US" sz="1200" dirty="0" err="1"/>
                <a:t>Slecht</a:t>
              </a:r>
              <a:r>
                <a:rPr lang="en-US" sz="1200" dirty="0"/>
                <a:t>     </a:t>
              </a:r>
              <a:r>
                <a:rPr lang="en-US" sz="1200" dirty="0" err="1"/>
                <a:t>Betere</a:t>
              </a:r>
              <a:r>
                <a:rPr lang="en-US" sz="1200" dirty="0"/>
                <a:t> Score   </a:t>
              </a:r>
              <a:r>
                <a:rPr lang="en-US" sz="1200" dirty="0" err="1"/>
                <a:t>Goede</a:t>
              </a:r>
              <a:r>
                <a:rPr lang="en-US" sz="1200" dirty="0"/>
                <a:t> Score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247538" y="2413574"/>
            <a:ext cx="254057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% </a:t>
            </a:r>
            <a:r>
              <a:rPr lang="en-US" sz="1500" dirty="0" err="1"/>
              <a:t>wanbetalers</a:t>
            </a:r>
            <a:r>
              <a:rPr lang="en-US" sz="1500" dirty="0"/>
              <a:t> </a:t>
            </a:r>
            <a:r>
              <a:rPr lang="en-US" sz="1500" dirty="0" err="1"/>
              <a:t>onder</a:t>
            </a:r>
            <a:r>
              <a:rPr lang="en-US" sz="1500" dirty="0"/>
              <a:t> </a:t>
            </a:r>
            <a:r>
              <a:rPr lang="en-US" sz="1500" dirty="0" err="1"/>
              <a:t>verschillende</a:t>
            </a:r>
            <a:r>
              <a:rPr lang="en-US" sz="1500" dirty="0"/>
              <a:t> </a:t>
            </a:r>
            <a:r>
              <a:rPr lang="en-US" sz="1500" dirty="0" err="1"/>
              <a:t>groepen</a:t>
            </a:r>
            <a:r>
              <a:rPr lang="en-US" sz="1500" dirty="0"/>
              <a:t> </a:t>
            </a:r>
            <a:r>
              <a:rPr lang="en-US" sz="1500" dirty="0" err="1"/>
              <a:t>gescoorde</a:t>
            </a:r>
            <a:r>
              <a:rPr lang="en-US" sz="1500" dirty="0"/>
              <a:t> </a:t>
            </a:r>
            <a:r>
              <a:rPr lang="en-US" sz="1500" dirty="0" err="1"/>
              <a:t>mensen</a:t>
            </a:r>
            <a:endParaRPr 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395536" y="4589383"/>
            <a:ext cx="43453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Wijs</a:t>
            </a:r>
            <a:r>
              <a:rPr lang="en-US" sz="1500" b="1" dirty="0"/>
              <a:t> </a:t>
            </a:r>
            <a:r>
              <a:rPr lang="en-US" sz="1500" b="1" dirty="0" err="1"/>
              <a:t>deze</a:t>
            </a:r>
            <a:r>
              <a:rPr lang="en-US" sz="1500" b="1" dirty="0"/>
              <a:t> </a:t>
            </a:r>
            <a:r>
              <a:rPr lang="en-US" sz="1500" b="1" dirty="0" err="1"/>
              <a:t>hele</a:t>
            </a:r>
            <a:r>
              <a:rPr lang="en-US" sz="1500" b="1" dirty="0"/>
              <a:t> </a:t>
            </a:r>
            <a:r>
              <a:rPr lang="en-US" sz="1500" b="1" dirty="0" err="1"/>
              <a:t>groep</a:t>
            </a:r>
            <a:r>
              <a:rPr lang="en-US" sz="1500" b="1" dirty="0"/>
              <a:t> </a:t>
            </a:r>
            <a:r>
              <a:rPr lang="en-US" sz="1500" b="1" dirty="0" err="1"/>
              <a:t>gewoon</a:t>
            </a:r>
            <a:r>
              <a:rPr lang="en-US" sz="1500" b="1" dirty="0"/>
              <a:t> </a:t>
            </a:r>
            <a:r>
              <a:rPr lang="en-US" sz="1500" b="1" dirty="0" err="1"/>
              <a:t>af</a:t>
            </a:r>
            <a:r>
              <a:rPr lang="en-US" sz="1500" b="1" dirty="0"/>
              <a:t>:</a:t>
            </a:r>
          </a:p>
          <a:p>
            <a:r>
              <a:rPr lang="en-US" sz="1500" b="1" dirty="0"/>
              <a:t>is </a:t>
            </a:r>
            <a:r>
              <a:rPr lang="en-US" sz="1500" b="1" dirty="0" err="1"/>
              <a:t>goed</a:t>
            </a:r>
            <a:r>
              <a:rPr lang="en-US" sz="1500" b="1" dirty="0"/>
              <a:t> </a:t>
            </a:r>
            <a:r>
              <a:rPr lang="en-US" sz="1500" b="1" dirty="0" err="1"/>
              <a:t>koper</a:t>
            </a:r>
            <a:r>
              <a:rPr lang="en-US" sz="1500" b="1" dirty="0"/>
              <a:t> </a:t>
            </a:r>
            <a:r>
              <a:rPr lang="en-US" sz="1500" b="1" dirty="0" err="1"/>
              <a:t>dan</a:t>
            </a:r>
            <a:r>
              <a:rPr lang="en-US" sz="1500" b="1" dirty="0"/>
              <a:t> </a:t>
            </a:r>
            <a:r>
              <a:rPr lang="en-US" sz="1500" b="1" dirty="0" err="1"/>
              <a:t>niet</a:t>
            </a:r>
            <a:r>
              <a:rPr lang="en-US" sz="1500" b="1" dirty="0"/>
              <a:t> </a:t>
            </a:r>
            <a:r>
              <a:rPr lang="en-US" sz="1500" b="1" dirty="0" err="1"/>
              <a:t>afwijzen</a:t>
            </a:r>
            <a:r>
              <a:rPr lang="en-US" sz="1500" b="1" dirty="0"/>
              <a:t>……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488859" y="4716340"/>
            <a:ext cx="904015" cy="0"/>
          </a:xfrm>
          <a:prstGeom prst="straightConnector1">
            <a:avLst/>
          </a:prstGeom>
          <a:ln w="666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4291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Decision Trees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6853" y="1547729"/>
            <a:ext cx="3938634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500" dirty="0"/>
              <a:t>Hoe werkt het?</a:t>
            </a:r>
          </a:p>
          <a:p>
            <a:endParaRPr lang="nl-NL" sz="600" dirty="0"/>
          </a:p>
          <a:p>
            <a:r>
              <a:rPr lang="nl-NL" sz="1500" dirty="0"/>
              <a:t>Stel je hebt de volgende groep mensen</a:t>
            </a:r>
          </a:p>
          <a:p>
            <a:endParaRPr lang="nl-NL" sz="600" dirty="0"/>
          </a:p>
          <a:p>
            <a:pPr marL="214313" indent="-214313">
              <a:buFont typeface="Wingdings" panose="05000000000000000000" pitchFamily="2" charset="2"/>
              <a:buChar char="ü"/>
            </a:pPr>
            <a:r>
              <a:rPr lang="nl-NL" sz="1500" dirty="0"/>
              <a:t>50% Schade</a:t>
            </a:r>
          </a:p>
          <a:p>
            <a:pPr marL="214313" indent="-214313">
              <a:buFont typeface="Wingdings" panose="05000000000000000000" pitchFamily="2" charset="2"/>
              <a:buChar char="ü"/>
            </a:pPr>
            <a:r>
              <a:rPr lang="nl-NL" sz="1500" dirty="0"/>
              <a:t>50% Geen Schade</a:t>
            </a:r>
          </a:p>
          <a:p>
            <a:endParaRPr lang="nl-NL" sz="1500" dirty="0"/>
          </a:p>
          <a:p>
            <a:r>
              <a:rPr lang="nl-NL" sz="1500" dirty="0"/>
              <a:t>Je kent hun Burgerlijke Staat en Leeftijd</a:t>
            </a:r>
          </a:p>
        </p:txBody>
      </p:sp>
      <p:pic>
        <p:nvPicPr>
          <p:cNvPr id="26" name="Picture 25" descr="MAN.gif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47162" y="1158415"/>
            <a:ext cx="330548" cy="593695"/>
          </a:xfrm>
          <a:prstGeom prst="rect">
            <a:avLst/>
          </a:prstGeom>
        </p:spPr>
      </p:pic>
      <p:pic>
        <p:nvPicPr>
          <p:cNvPr id="27" name="Picture 26" descr="MA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6597" y="1354639"/>
            <a:ext cx="330548" cy="593695"/>
          </a:xfrm>
          <a:prstGeom prst="rect">
            <a:avLst/>
          </a:prstGeom>
        </p:spPr>
      </p:pic>
      <p:pic>
        <p:nvPicPr>
          <p:cNvPr id="28" name="Picture 27" descr="MA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30557" y="1344672"/>
            <a:ext cx="330548" cy="593695"/>
          </a:xfrm>
          <a:prstGeom prst="rect">
            <a:avLst/>
          </a:prstGeom>
        </p:spPr>
      </p:pic>
      <p:pic>
        <p:nvPicPr>
          <p:cNvPr id="29" name="Picture 28" descr="MA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96257" y="1142624"/>
            <a:ext cx="330548" cy="593695"/>
          </a:xfrm>
          <a:prstGeom prst="rect">
            <a:avLst/>
          </a:prstGeom>
        </p:spPr>
      </p:pic>
      <p:pic>
        <p:nvPicPr>
          <p:cNvPr id="30" name="Picture 29" descr="MA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1635" y="1193344"/>
            <a:ext cx="330548" cy="593695"/>
          </a:xfrm>
          <a:prstGeom prst="rect">
            <a:avLst/>
          </a:prstGeom>
        </p:spPr>
      </p:pic>
      <p:pic>
        <p:nvPicPr>
          <p:cNvPr id="31" name="Picture 30" descr="MA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67173" y="1152483"/>
            <a:ext cx="330548" cy="593695"/>
          </a:xfrm>
          <a:prstGeom prst="rect">
            <a:avLst/>
          </a:prstGeom>
        </p:spPr>
      </p:pic>
      <p:pic>
        <p:nvPicPr>
          <p:cNvPr id="32" name="Picture 31" descr="MAN.gif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19602" y="1361080"/>
            <a:ext cx="330548" cy="593695"/>
          </a:xfrm>
          <a:prstGeom prst="rect">
            <a:avLst/>
          </a:prstGeom>
        </p:spPr>
      </p:pic>
      <p:pic>
        <p:nvPicPr>
          <p:cNvPr id="33" name="Picture 32" descr="MAN.gif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93767" y="1368324"/>
            <a:ext cx="330548" cy="593695"/>
          </a:xfrm>
          <a:prstGeom prst="rect">
            <a:avLst/>
          </a:prstGeom>
        </p:spPr>
      </p:pic>
      <p:pic>
        <p:nvPicPr>
          <p:cNvPr id="34" name="Picture 33" descr="MAN.gif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28681" y="1379377"/>
            <a:ext cx="330548" cy="593695"/>
          </a:xfrm>
          <a:prstGeom prst="rect">
            <a:avLst/>
          </a:prstGeom>
        </p:spPr>
      </p:pic>
      <p:pic>
        <p:nvPicPr>
          <p:cNvPr id="35" name="Picture 34" descr="MAN.gif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22367" y="1158415"/>
            <a:ext cx="330548" cy="59369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23550" y="1244018"/>
            <a:ext cx="947369" cy="4801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50%</a:t>
            </a:r>
          </a:p>
          <a:p>
            <a:r>
              <a:rPr lang="en-US" sz="1400" b="1" dirty="0"/>
              <a:t>50%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668614" y="2052000"/>
            <a:ext cx="5439890" cy="1578491"/>
            <a:chOff x="4891485" y="1592999"/>
            <a:chExt cx="7253185" cy="2104655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7413381" y="1592999"/>
              <a:ext cx="695817" cy="86959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8422453" y="1615843"/>
              <a:ext cx="826571" cy="834762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7" descr="MAN.gif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663729" y="2611445"/>
              <a:ext cx="440731" cy="791593"/>
            </a:xfrm>
            <a:prstGeom prst="rect">
              <a:avLst/>
            </a:prstGeom>
          </p:spPr>
        </p:pic>
        <p:pic>
          <p:nvPicPr>
            <p:cNvPr id="39" name="Picture 38" descr="MAN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56309" y="2873077"/>
              <a:ext cx="440731" cy="791593"/>
            </a:xfrm>
            <a:prstGeom prst="rect">
              <a:avLst/>
            </a:prstGeom>
          </p:spPr>
        </p:pic>
        <p:pic>
          <p:nvPicPr>
            <p:cNvPr id="40" name="Picture 39" descr="MAN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74922" y="2859788"/>
              <a:ext cx="440731" cy="791593"/>
            </a:xfrm>
            <a:prstGeom prst="rect">
              <a:avLst/>
            </a:prstGeom>
          </p:spPr>
        </p:pic>
        <p:pic>
          <p:nvPicPr>
            <p:cNvPr id="41" name="Picture 40" descr="MAN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9188" y="2590390"/>
              <a:ext cx="440731" cy="791593"/>
            </a:xfrm>
            <a:prstGeom prst="rect">
              <a:avLst/>
            </a:prstGeom>
          </p:spPr>
        </p:pic>
        <p:pic>
          <p:nvPicPr>
            <p:cNvPr id="42" name="Picture 41" descr="MAN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9692" y="2658017"/>
              <a:ext cx="440731" cy="791593"/>
            </a:xfrm>
            <a:prstGeom prst="rect">
              <a:avLst/>
            </a:prstGeom>
          </p:spPr>
        </p:pic>
        <p:pic>
          <p:nvPicPr>
            <p:cNvPr id="44" name="Picture 43" descr="MAN.gif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693649" y="2881665"/>
              <a:ext cx="440731" cy="791593"/>
            </a:xfrm>
            <a:prstGeom prst="rect">
              <a:avLst/>
            </a:prstGeom>
          </p:spPr>
        </p:pic>
        <p:pic>
          <p:nvPicPr>
            <p:cNvPr id="45" name="Picture 44" descr="MAN.gif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925868" y="2891323"/>
              <a:ext cx="440731" cy="791593"/>
            </a:xfrm>
            <a:prstGeom prst="rect">
              <a:avLst/>
            </a:prstGeom>
          </p:spPr>
        </p:pic>
        <p:pic>
          <p:nvPicPr>
            <p:cNvPr id="46" name="Picture 45" descr="MAN.gif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172421" y="2906061"/>
              <a:ext cx="440731" cy="791593"/>
            </a:xfrm>
            <a:prstGeom prst="rect">
              <a:avLst/>
            </a:prstGeom>
          </p:spPr>
        </p:pic>
        <p:pic>
          <p:nvPicPr>
            <p:cNvPr id="47" name="Picture 46" descr="MAN.gif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230668" y="2611445"/>
              <a:ext cx="440731" cy="791593"/>
            </a:xfrm>
            <a:prstGeom prst="rect">
              <a:avLst/>
            </a:prstGeom>
          </p:spPr>
        </p:pic>
        <p:pic>
          <p:nvPicPr>
            <p:cNvPr id="48" name="Picture 47" descr="MAN.gif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732539" y="2595742"/>
              <a:ext cx="440731" cy="791593"/>
            </a:xfrm>
            <a:prstGeom prst="rect">
              <a:avLst/>
            </a:prstGeom>
          </p:spPr>
        </p:pic>
        <p:pic>
          <p:nvPicPr>
            <p:cNvPr id="49" name="Picture 48" descr="MAN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5119" y="2857374"/>
              <a:ext cx="440731" cy="791593"/>
            </a:xfrm>
            <a:prstGeom prst="rect">
              <a:avLst/>
            </a:prstGeom>
          </p:spPr>
        </p:pic>
        <p:pic>
          <p:nvPicPr>
            <p:cNvPr id="50" name="Picture 49" descr="MAN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43732" y="2844085"/>
              <a:ext cx="440731" cy="791593"/>
            </a:xfrm>
            <a:prstGeom prst="rect">
              <a:avLst/>
            </a:prstGeom>
          </p:spPr>
        </p:pic>
        <p:pic>
          <p:nvPicPr>
            <p:cNvPr id="51" name="Picture 50" descr="MAN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97998" y="2574687"/>
              <a:ext cx="440731" cy="791593"/>
            </a:xfrm>
            <a:prstGeom prst="rect">
              <a:avLst/>
            </a:prstGeom>
          </p:spPr>
        </p:pic>
        <p:pic>
          <p:nvPicPr>
            <p:cNvPr id="52" name="Picture 51" descr="MAN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8502" y="2642314"/>
              <a:ext cx="440731" cy="791593"/>
            </a:xfrm>
            <a:prstGeom prst="rect">
              <a:avLst/>
            </a:prstGeom>
          </p:spPr>
        </p:pic>
        <p:pic>
          <p:nvPicPr>
            <p:cNvPr id="53" name="Picture 52" descr="MAN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25887" y="2587833"/>
              <a:ext cx="440731" cy="791593"/>
            </a:xfrm>
            <a:prstGeom prst="rect">
              <a:avLst/>
            </a:prstGeom>
          </p:spPr>
        </p:pic>
        <p:pic>
          <p:nvPicPr>
            <p:cNvPr id="54" name="Picture 53" descr="MAN.gif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762459" y="2865962"/>
              <a:ext cx="440731" cy="791593"/>
            </a:xfrm>
            <a:prstGeom prst="rect">
              <a:avLst/>
            </a:prstGeom>
          </p:spPr>
        </p:pic>
        <p:pic>
          <p:nvPicPr>
            <p:cNvPr id="55" name="Picture 54" descr="MAN.gif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994678" y="2875620"/>
              <a:ext cx="440731" cy="791593"/>
            </a:xfrm>
            <a:prstGeom prst="rect">
              <a:avLst/>
            </a:prstGeom>
          </p:spPr>
        </p:pic>
        <p:pic>
          <p:nvPicPr>
            <p:cNvPr id="56" name="Picture 55" descr="MAN.gif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241231" y="2890358"/>
              <a:ext cx="440731" cy="791593"/>
            </a:xfrm>
            <a:prstGeom prst="rect">
              <a:avLst/>
            </a:prstGeom>
          </p:spPr>
        </p:pic>
        <p:pic>
          <p:nvPicPr>
            <p:cNvPr id="58" name="Picture 57" descr="MAN.gif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383068" y="2763845"/>
              <a:ext cx="440731" cy="791593"/>
            </a:xfrm>
            <a:prstGeom prst="rect">
              <a:avLst/>
            </a:prstGeom>
          </p:spPr>
        </p:pic>
        <p:pic>
          <p:nvPicPr>
            <p:cNvPr id="59" name="Picture 58" descr="MAN.gif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855613" y="2611445"/>
              <a:ext cx="440731" cy="791593"/>
            </a:xfrm>
            <a:prstGeom prst="rect">
              <a:avLst/>
            </a:prstGeom>
          </p:spPr>
        </p:pic>
        <p:pic>
          <p:nvPicPr>
            <p:cNvPr id="60" name="Picture 59" descr="MAN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49024" y="2510264"/>
              <a:ext cx="440731" cy="79159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974421" y="1977796"/>
              <a:ext cx="157095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500" b="1" dirty="0"/>
                <a:t>Leeftijd ≤ 45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340971" y="1993931"/>
              <a:ext cx="188698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500" b="1" dirty="0"/>
                <a:t>Leeftijd &gt; 45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891485" y="2724442"/>
              <a:ext cx="1067325" cy="714041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30%</a:t>
              </a:r>
            </a:p>
            <a:p>
              <a:r>
                <a:rPr lang="en-US" sz="1600" b="1" dirty="0"/>
                <a:t>70%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1013949" y="2722546"/>
              <a:ext cx="1130721" cy="714041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60%</a:t>
              </a:r>
            </a:p>
            <a:p>
              <a:r>
                <a:rPr lang="en-US" sz="1600" b="1" dirty="0"/>
                <a:t>40%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489935" y="3700738"/>
            <a:ext cx="5770528" cy="1688867"/>
            <a:chOff x="3319913" y="3791316"/>
            <a:chExt cx="7694037" cy="2251823"/>
          </a:xfrm>
        </p:grpSpPr>
        <p:cxnSp>
          <p:nvCxnSpPr>
            <p:cNvPr id="67" name="Straight Arrow Connector 66"/>
            <p:cNvCxnSpPr/>
            <p:nvPr/>
          </p:nvCxnSpPr>
          <p:spPr>
            <a:xfrm flipH="1">
              <a:off x="6230668" y="3791316"/>
              <a:ext cx="695817" cy="86959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7123852" y="3808730"/>
              <a:ext cx="826571" cy="834762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9" name="Picture 68" descr="MAN.gif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122707" y="4925096"/>
              <a:ext cx="440731" cy="791593"/>
            </a:xfrm>
            <a:prstGeom prst="rect">
              <a:avLst/>
            </a:prstGeom>
          </p:spPr>
        </p:pic>
        <p:pic>
          <p:nvPicPr>
            <p:cNvPr id="72" name="Picture 71" descr="MAN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8166" y="4904041"/>
              <a:ext cx="440731" cy="791593"/>
            </a:xfrm>
            <a:prstGeom prst="rect">
              <a:avLst/>
            </a:prstGeom>
          </p:spPr>
        </p:pic>
        <p:pic>
          <p:nvPicPr>
            <p:cNvPr id="73" name="Picture 72" descr="MAN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68670" y="4971668"/>
              <a:ext cx="440731" cy="791593"/>
            </a:xfrm>
            <a:prstGeom prst="rect">
              <a:avLst/>
            </a:prstGeom>
          </p:spPr>
        </p:pic>
        <p:pic>
          <p:nvPicPr>
            <p:cNvPr id="74" name="Picture 73" descr="MAN.gif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152627" y="5195316"/>
              <a:ext cx="440731" cy="791593"/>
            </a:xfrm>
            <a:prstGeom prst="rect">
              <a:avLst/>
            </a:prstGeom>
          </p:spPr>
        </p:pic>
        <p:pic>
          <p:nvPicPr>
            <p:cNvPr id="75" name="Picture 74" descr="MAN.gif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384846" y="5204974"/>
              <a:ext cx="440731" cy="791593"/>
            </a:xfrm>
            <a:prstGeom prst="rect">
              <a:avLst/>
            </a:prstGeom>
          </p:spPr>
        </p:pic>
        <p:pic>
          <p:nvPicPr>
            <p:cNvPr id="76" name="Picture 75" descr="MAN.gif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631399" y="5219712"/>
              <a:ext cx="440731" cy="791593"/>
            </a:xfrm>
            <a:prstGeom prst="rect">
              <a:avLst/>
            </a:prstGeom>
          </p:spPr>
        </p:pic>
        <p:pic>
          <p:nvPicPr>
            <p:cNvPr id="77" name="Picture 76" descr="MAN.gif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689646" y="4925096"/>
              <a:ext cx="440731" cy="791593"/>
            </a:xfrm>
            <a:prstGeom prst="rect">
              <a:avLst/>
            </a:prstGeom>
          </p:spPr>
        </p:pic>
        <p:pic>
          <p:nvPicPr>
            <p:cNvPr id="78" name="Picture 77" descr="MAN.gif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232242" y="5223448"/>
              <a:ext cx="440731" cy="791593"/>
            </a:xfrm>
            <a:prstGeom prst="rect">
              <a:avLst/>
            </a:prstGeom>
          </p:spPr>
        </p:pic>
        <p:pic>
          <p:nvPicPr>
            <p:cNvPr id="79" name="Picture 78" descr="MAN.gif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314591" y="4925096"/>
              <a:ext cx="440731" cy="791593"/>
            </a:xfrm>
            <a:prstGeom prst="rect">
              <a:avLst/>
            </a:prstGeom>
          </p:spPr>
        </p:pic>
        <p:pic>
          <p:nvPicPr>
            <p:cNvPr id="112" name="Picture 111" descr="MAN.gif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355343" y="4971668"/>
              <a:ext cx="440731" cy="791593"/>
            </a:xfrm>
            <a:prstGeom prst="rect">
              <a:avLst/>
            </a:prstGeom>
          </p:spPr>
        </p:pic>
        <p:pic>
          <p:nvPicPr>
            <p:cNvPr id="113" name="Picture 112" descr="MAN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47923" y="5233300"/>
              <a:ext cx="440731" cy="791593"/>
            </a:xfrm>
            <a:prstGeom prst="rect">
              <a:avLst/>
            </a:prstGeom>
          </p:spPr>
        </p:pic>
        <p:pic>
          <p:nvPicPr>
            <p:cNvPr id="114" name="Picture 113" descr="MAN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66536" y="5220011"/>
              <a:ext cx="440731" cy="791593"/>
            </a:xfrm>
            <a:prstGeom prst="rect">
              <a:avLst/>
            </a:prstGeom>
          </p:spPr>
        </p:pic>
        <p:pic>
          <p:nvPicPr>
            <p:cNvPr id="115" name="Picture 114" descr="MAN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20802" y="4950613"/>
              <a:ext cx="440731" cy="791593"/>
            </a:xfrm>
            <a:prstGeom prst="rect">
              <a:avLst/>
            </a:prstGeom>
          </p:spPr>
        </p:pic>
        <p:pic>
          <p:nvPicPr>
            <p:cNvPr id="116" name="Picture 115" descr="MAN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1306" y="5018240"/>
              <a:ext cx="440731" cy="791593"/>
            </a:xfrm>
            <a:prstGeom prst="rect">
              <a:avLst/>
            </a:prstGeom>
          </p:spPr>
        </p:pic>
        <p:pic>
          <p:nvPicPr>
            <p:cNvPr id="117" name="Picture 116" descr="MAN.gif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385263" y="5241888"/>
              <a:ext cx="440731" cy="791593"/>
            </a:xfrm>
            <a:prstGeom prst="rect">
              <a:avLst/>
            </a:prstGeom>
          </p:spPr>
        </p:pic>
        <p:pic>
          <p:nvPicPr>
            <p:cNvPr id="118" name="Picture 117" descr="MAN.gif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617482" y="5251546"/>
              <a:ext cx="440731" cy="791593"/>
            </a:xfrm>
            <a:prstGeom prst="rect">
              <a:avLst/>
            </a:prstGeom>
          </p:spPr>
        </p:pic>
        <p:pic>
          <p:nvPicPr>
            <p:cNvPr id="120" name="Picture 119" descr="MAN.gif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922282" y="4971668"/>
              <a:ext cx="440731" cy="791593"/>
            </a:xfrm>
            <a:prstGeom prst="rect">
              <a:avLst/>
            </a:prstGeom>
          </p:spPr>
        </p:pic>
        <p:pic>
          <p:nvPicPr>
            <p:cNvPr id="121" name="Picture 120" descr="MAN.gif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074682" y="5124068"/>
              <a:ext cx="440731" cy="791593"/>
            </a:xfrm>
            <a:prstGeom prst="rect">
              <a:avLst/>
            </a:prstGeom>
          </p:spPr>
        </p:pic>
        <p:pic>
          <p:nvPicPr>
            <p:cNvPr id="122" name="Picture 121" descr="MAN.gif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547227" y="4971668"/>
              <a:ext cx="440731" cy="791593"/>
            </a:xfrm>
            <a:prstGeom prst="rect">
              <a:avLst/>
            </a:prstGeom>
          </p:spPr>
        </p:pic>
        <p:sp>
          <p:nvSpPr>
            <p:cNvPr id="123" name="TextBox 122"/>
            <p:cNvSpPr txBox="1"/>
            <p:nvPr/>
          </p:nvSpPr>
          <p:spPr>
            <a:xfrm>
              <a:off x="4193285" y="4193212"/>
              <a:ext cx="190908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500" b="1" dirty="0"/>
                <a:t>Gescheiden Gehuwd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062858" y="4369858"/>
              <a:ext cx="199289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500" b="1" dirty="0"/>
                <a:t>Ongehuwd</a:t>
              </a:r>
            </a:p>
          </p:txBody>
        </p:sp>
        <p:pic>
          <p:nvPicPr>
            <p:cNvPr id="125" name="Picture 124" descr="MAN.gif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842046" y="5183450"/>
              <a:ext cx="440731" cy="791593"/>
            </a:xfrm>
            <a:prstGeom prst="rect">
              <a:avLst/>
            </a:prstGeom>
          </p:spPr>
        </p:pic>
        <p:sp>
          <p:nvSpPr>
            <p:cNvPr id="130" name="TextBox 129"/>
            <p:cNvSpPr txBox="1"/>
            <p:nvPr/>
          </p:nvSpPr>
          <p:spPr>
            <a:xfrm>
              <a:off x="3319913" y="5077347"/>
              <a:ext cx="977879" cy="714041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20%</a:t>
              </a:r>
            </a:p>
            <a:p>
              <a:r>
                <a:rPr lang="en-US" sz="1600" b="1" dirty="0"/>
                <a:t>80%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9825994" y="5077346"/>
              <a:ext cx="1187956" cy="71404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60%</a:t>
              </a:r>
            </a:p>
            <a:p>
              <a:r>
                <a:rPr lang="en-US" sz="1600" b="1" dirty="0"/>
                <a:t>40%</a:t>
              </a:r>
            </a:p>
          </p:txBody>
        </p:sp>
        <p:pic>
          <p:nvPicPr>
            <p:cNvPr id="132" name="Picture 131" descr="MAN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43093" y="5206803"/>
              <a:ext cx="440731" cy="791593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1" y="3681271"/>
            <a:ext cx="2341031" cy="245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7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Decision Trees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1520" y="1340768"/>
            <a:ext cx="8519747" cy="246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500" b="1" dirty="0"/>
              <a:t>Een tree is uiteindelijk een set van regels</a:t>
            </a:r>
          </a:p>
          <a:p>
            <a:endParaRPr lang="nl-NL" sz="1500" b="1" dirty="0"/>
          </a:p>
          <a:p>
            <a:endParaRPr lang="nl-NL" sz="600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nl-NL" sz="1500" dirty="0"/>
              <a:t>Als Leeftijd &lt; 20 </a:t>
            </a:r>
            <a:r>
              <a:rPr lang="nl-NL" sz="1500" b="1" dirty="0"/>
              <a:t>AND</a:t>
            </a:r>
            <a:r>
              <a:rPr lang="nl-NL" sz="1500" dirty="0"/>
              <a:t> Geslacht = M </a:t>
            </a:r>
            <a:r>
              <a:rPr lang="nl-NL" sz="1500" b="1" dirty="0"/>
              <a:t>AND</a:t>
            </a:r>
            <a:r>
              <a:rPr lang="nl-NL" sz="1500" dirty="0"/>
              <a:t> Gescheiden </a:t>
            </a:r>
            <a:r>
              <a:rPr lang="nl-NL" sz="1500" b="1" dirty="0"/>
              <a:t>AND</a:t>
            </a:r>
            <a:r>
              <a:rPr lang="nl-NL" sz="1500" dirty="0"/>
              <a:t> Wonend in Amsterdam </a:t>
            </a:r>
            <a:r>
              <a:rPr lang="nl-NL" sz="1500" dirty="0">
                <a:sym typeface="Wingdings" panose="05000000000000000000" pitchFamily="2" charset="2"/>
              </a:rPr>
              <a:t> </a:t>
            </a:r>
            <a:r>
              <a:rPr lang="nl-NL" sz="1500" dirty="0" err="1">
                <a:sym typeface="Wingdings" panose="05000000000000000000" pitchFamily="2" charset="2"/>
              </a:rPr>
              <a:t>Resp</a:t>
            </a:r>
            <a:r>
              <a:rPr lang="nl-NL" sz="1500" dirty="0">
                <a:sym typeface="Wingdings" panose="05000000000000000000" pitchFamily="2" charset="2"/>
              </a:rPr>
              <a:t> kans = 10%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nl-NL" sz="1500" dirty="0">
              <a:sym typeface="Wingdings" panose="05000000000000000000" pitchFamily="2" charset="2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nl-NL" sz="1500" dirty="0"/>
              <a:t>Als Leeftijd &gt; 65 </a:t>
            </a:r>
            <a:r>
              <a:rPr lang="nl-NL" sz="1500" b="1" dirty="0"/>
              <a:t>AND</a:t>
            </a:r>
            <a:r>
              <a:rPr lang="nl-NL" sz="1500" dirty="0"/>
              <a:t> Geslacht = V </a:t>
            </a:r>
            <a:r>
              <a:rPr lang="nl-NL" sz="1500" b="1" dirty="0"/>
              <a:t>AND</a:t>
            </a:r>
            <a:r>
              <a:rPr lang="nl-NL" sz="1500" dirty="0"/>
              <a:t> Gehuwd </a:t>
            </a:r>
            <a:r>
              <a:rPr lang="nl-NL" sz="1500" b="1" dirty="0"/>
              <a:t>AND</a:t>
            </a:r>
            <a:r>
              <a:rPr lang="nl-NL" sz="1500" dirty="0"/>
              <a:t> Wonend in </a:t>
            </a:r>
            <a:r>
              <a:rPr lang="nl-NL" sz="1500" dirty="0" err="1"/>
              <a:t>Roodeschool</a:t>
            </a:r>
            <a:r>
              <a:rPr lang="nl-NL" sz="1500" dirty="0"/>
              <a:t> </a:t>
            </a:r>
            <a:r>
              <a:rPr lang="nl-NL" sz="1500" dirty="0">
                <a:sym typeface="Wingdings" panose="05000000000000000000" pitchFamily="2" charset="2"/>
              </a:rPr>
              <a:t> </a:t>
            </a:r>
            <a:r>
              <a:rPr lang="nl-NL" sz="1500" dirty="0" err="1">
                <a:sym typeface="Wingdings" panose="05000000000000000000" pitchFamily="2" charset="2"/>
              </a:rPr>
              <a:t>Resp</a:t>
            </a:r>
            <a:r>
              <a:rPr lang="nl-NL" sz="1500" dirty="0">
                <a:sym typeface="Wingdings" panose="05000000000000000000" pitchFamily="2" charset="2"/>
              </a:rPr>
              <a:t> kans = 90%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nl-NL" sz="1500" dirty="0">
              <a:sym typeface="Wingdings" panose="05000000000000000000" pitchFamily="2" charset="2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nl-NL" sz="1500" dirty="0">
                <a:sym typeface="Wingdings" panose="05000000000000000000" pitchFamily="2" charset="2"/>
              </a:rPr>
              <a:t>……</a:t>
            </a:r>
            <a:endParaRPr lang="nl-NL" sz="1500" dirty="0"/>
          </a:p>
          <a:p>
            <a:endParaRPr lang="nl-NL" sz="1500" dirty="0"/>
          </a:p>
          <a:p>
            <a:r>
              <a:rPr lang="nl-NL" sz="1500" b="1" dirty="0"/>
              <a:t>Om iemand te scoren loop je deze regels af</a:t>
            </a:r>
          </a:p>
        </p:txBody>
      </p:sp>
    </p:spTree>
    <p:extLst>
      <p:ext uri="{BB962C8B-B14F-4D97-AF65-F5344CB8AC3E}">
        <p14:creationId xmlns:p14="http://schemas.microsoft.com/office/powerpoint/2010/main" val="1394087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Decision Trees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9954" y="1789234"/>
            <a:ext cx="7042639" cy="3374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dirty="0"/>
              <a:t>Splits Criterium</a:t>
            </a:r>
          </a:p>
          <a:p>
            <a:endParaRPr lang="nl-NL" sz="600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nl-NL" sz="1500" dirty="0"/>
              <a:t>Splitsen in 2, 3 of meer groepen?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nl-NL" sz="1500" dirty="0"/>
              <a:t>Waarom eerst op Leeftijd en dan op Burgerlijke Staat?</a:t>
            </a:r>
          </a:p>
          <a:p>
            <a:endParaRPr lang="nl-NL" sz="1500" dirty="0"/>
          </a:p>
          <a:p>
            <a:endParaRPr lang="nl-NL" sz="1500" dirty="0"/>
          </a:p>
          <a:p>
            <a:r>
              <a:rPr lang="nl-NL" sz="1800" b="1" dirty="0"/>
              <a:t>Stop Criterium</a:t>
            </a:r>
          </a:p>
          <a:p>
            <a:endParaRPr lang="nl-NL" sz="600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nl-NL" sz="1500" dirty="0"/>
              <a:t>Groepje wordt te klein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nl-NL" sz="1500" dirty="0"/>
              <a:t>Er is niet meer onderscheid te maken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nl-NL" sz="1500" dirty="0"/>
              <a:t>Niet meer dan 5 niveaus diep gaan.</a:t>
            </a:r>
          </a:p>
          <a:p>
            <a:endParaRPr lang="nl-NL" sz="1500" dirty="0"/>
          </a:p>
          <a:p>
            <a:endParaRPr lang="nl-NL" sz="1500" dirty="0"/>
          </a:p>
          <a:p>
            <a:r>
              <a:rPr lang="nl-NL" sz="1800" b="1" dirty="0"/>
              <a:t>Snoeien?</a:t>
            </a:r>
          </a:p>
          <a:p>
            <a:endParaRPr lang="nl-NL" sz="600" b="1" dirty="0"/>
          </a:p>
          <a:p>
            <a:r>
              <a:rPr lang="nl-NL" sz="1500" dirty="0"/>
              <a:t>Te grote bomen kunnen bij gesnoeid worden (</a:t>
            </a:r>
            <a:r>
              <a:rPr lang="nl-NL" sz="1500" dirty="0" err="1"/>
              <a:t>pruning</a:t>
            </a:r>
            <a:r>
              <a:rPr lang="nl-NL" sz="1500" dirty="0"/>
              <a:t>)</a:t>
            </a:r>
          </a:p>
          <a:p>
            <a:endParaRPr lang="nl-NL" sz="1500" dirty="0"/>
          </a:p>
        </p:txBody>
      </p:sp>
      <p:pic>
        <p:nvPicPr>
          <p:cNvPr id="22530" name="Picture 2" descr="https://encrypted-tbn2.gstatic.com/images?q=tbn:ANd9GcSdqhP30otkvGkRRpyLE71SQoIs6Y_mqF_wMGtjPoSfWwz8-QCkU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995" y="2902529"/>
            <a:ext cx="1947497" cy="194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54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4615" y="2564093"/>
            <a:ext cx="3209192" cy="14496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l-NL" sz="2100" b="1" dirty="0"/>
              <a:t>Nadelen</a:t>
            </a:r>
          </a:p>
          <a:p>
            <a:endParaRPr lang="nl-NL" sz="2100" b="1" dirty="0"/>
          </a:p>
          <a:p>
            <a:r>
              <a:rPr lang="nl-NL" sz="2100" dirty="0"/>
              <a:t>Instabiel</a:t>
            </a:r>
          </a:p>
          <a:p>
            <a:pPr>
              <a:lnSpc>
                <a:spcPct val="150000"/>
              </a:lnSpc>
            </a:pPr>
            <a:r>
              <a:rPr lang="nl-NL" sz="2100" dirty="0"/>
              <a:t>Niet continue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818" y="2555451"/>
            <a:ext cx="4889503" cy="14496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l-NL" sz="2100" b="1" dirty="0"/>
              <a:t>Voordelen</a:t>
            </a:r>
          </a:p>
          <a:p>
            <a:endParaRPr lang="nl-NL" sz="2100" b="1" dirty="0"/>
          </a:p>
          <a:p>
            <a:r>
              <a:rPr lang="nl-NL" sz="2100" dirty="0"/>
              <a:t>Makkelijk te interpreteren regels</a:t>
            </a:r>
          </a:p>
          <a:p>
            <a:pPr>
              <a:lnSpc>
                <a:spcPct val="150000"/>
              </a:lnSpc>
            </a:pPr>
            <a:r>
              <a:rPr lang="nl-NL" sz="2100" dirty="0"/>
              <a:t>Interacties automatisch opgepakt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9818" y="1048701"/>
            <a:ext cx="2515438" cy="830997"/>
          </a:xfrm>
          <a:prstGeom prst="rect">
            <a:avLst/>
          </a:prstGeom>
        </p:spPr>
        <p:txBody>
          <a:bodyPr/>
          <a:lstStyle>
            <a:lvl1pPr algn="r" defTabSz="243834" rtl="0" eaLnBrk="1" latinLnBrk="0" hangingPunct="1">
              <a:spcBef>
                <a:spcPct val="0"/>
              </a:spcBef>
              <a:buNone/>
              <a:defRPr sz="2133" kern="1200" cap="all" baseline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1600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3784771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292" y="955403"/>
            <a:ext cx="670560" cy="6705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Combineren van modellen:  </a:t>
            </a:r>
            <a:r>
              <a:rPr lang="nl-NL" sz="1800" dirty="0" err="1"/>
              <a:t>Bagging</a:t>
            </a:r>
            <a:endParaRPr lang="nl-NL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0" y="1200150"/>
            <a:ext cx="8232775" cy="1350963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If one model is not good enough: let multiple models vote for a prediction</a:t>
            </a:r>
            <a:br>
              <a:rPr lang="nl-NL" dirty="0"/>
            </a:br>
            <a:endParaRPr lang="nl-NL" dirty="0"/>
          </a:p>
          <a:p>
            <a:pPr marL="0" indent="0">
              <a:buNone/>
            </a:pPr>
            <a:r>
              <a:rPr lang="nl-NL" b="1" dirty="0"/>
              <a:t>Bootstrap Aggregation (Bagging)</a:t>
            </a:r>
            <a:endParaRPr lang="nl-NL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534605" y="4762795"/>
            <a:ext cx="63374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500" dirty="0">
                <a:latin typeface="Arial Rounded MT Bold" panose="020F0704030504030204" pitchFamily="34" charset="0"/>
              </a:rPr>
              <a:t>This makes only sense if underlying models are different enough </a:t>
            </a:r>
          </a:p>
          <a:p>
            <a:r>
              <a:rPr lang="nl-NL" sz="1500" dirty="0">
                <a:latin typeface="Arial Rounded MT Bold" panose="020F0704030504030204" pitchFamily="34" charset="0"/>
              </a:rPr>
              <a:t>and have some predictive power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4034" y="3153890"/>
            <a:ext cx="995680" cy="48768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07641" y="3287282"/>
            <a:ext cx="995680" cy="48768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60041" y="3468066"/>
            <a:ext cx="995680" cy="48768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61873" y="3654537"/>
            <a:ext cx="995680" cy="48768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63705" y="3821401"/>
            <a:ext cx="995680" cy="48768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accent4">
                    <a:lumMod val="90000"/>
                  </a:schemeClr>
                </a:solidFill>
              </a:rPr>
              <a:t>Random sample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478055" y="3703113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672064" y="3372147"/>
            <a:ext cx="1259164" cy="62992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Final model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1674" y="3214007"/>
            <a:ext cx="974867" cy="94620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</a:rPr>
              <a:t>data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622765" y="3680636"/>
            <a:ext cx="801022" cy="6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599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03" y="230189"/>
            <a:ext cx="8496944" cy="616111"/>
          </a:xfrm>
        </p:spPr>
        <p:txBody>
          <a:bodyPr/>
          <a:lstStyle/>
          <a:p>
            <a:r>
              <a:rPr lang="nl-NL" sz="3000" dirty="0" err="1"/>
              <a:t>Boosting</a:t>
            </a:r>
            <a:r>
              <a:rPr lang="nl-NL" sz="3000" dirty="0"/>
              <a:t>: Random </a:t>
            </a:r>
            <a:r>
              <a:rPr lang="nl-NL" sz="3000" dirty="0" err="1"/>
              <a:t>Forests</a:t>
            </a:r>
            <a:endParaRPr lang="nl-NL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0" y="1174750"/>
            <a:ext cx="6173788" cy="3486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dirty="0"/>
              <a:t>Random forests ≈ Bagging with trees</a:t>
            </a:r>
          </a:p>
          <a:p>
            <a:pPr marL="0" indent="0">
              <a:buNone/>
            </a:pPr>
            <a:endParaRPr lang="nl-NL" sz="900" dirty="0"/>
          </a:p>
          <a:p>
            <a:pPr marL="0" indent="0">
              <a:buNone/>
            </a:pPr>
            <a:r>
              <a:rPr lang="nl-NL" dirty="0"/>
              <a:t>Apply underlying steps repeatedly</a:t>
            </a:r>
          </a:p>
          <a:p>
            <a:pPr marL="257168" indent="-257168">
              <a:buFont typeface="+mj-lt"/>
              <a:buAutoNum type="arabicPeriod"/>
            </a:pPr>
            <a:r>
              <a:rPr lang="nl-NL" sz="1400" dirty="0"/>
              <a:t>Generate a bootstrap sample</a:t>
            </a:r>
          </a:p>
          <a:p>
            <a:pPr marL="257168" indent="-257168">
              <a:buFont typeface="+mj-lt"/>
              <a:buAutoNum type="arabicPeriod"/>
            </a:pPr>
            <a:r>
              <a:rPr lang="nl-NL" sz="1400" dirty="0"/>
              <a:t>Choose randomly </a:t>
            </a:r>
            <a:r>
              <a:rPr lang="nl-N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nl-NL" sz="1400" dirty="0"/>
              <a:t> inputs </a:t>
            </a:r>
            <a:r>
              <a:rPr lang="nl-N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nl-NL" sz="1400" dirty="0"/>
              <a:t> &lt;&lt; </a:t>
            </a:r>
            <a:r>
              <a:rPr lang="nl-N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nl-NL" sz="1400" dirty="0"/>
              <a:t>  </a:t>
            </a:r>
          </a:p>
          <a:p>
            <a:pPr marL="257168" indent="-257168">
              <a:buFont typeface="+mj-lt"/>
              <a:buAutoNum type="arabicPeriod"/>
            </a:pPr>
            <a:r>
              <a:rPr lang="nl-NL" sz="1400" dirty="0"/>
              <a:t>Fit a tree on the bootstrap sample with the </a:t>
            </a:r>
            <a:r>
              <a:rPr lang="nl-N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nl-NL" sz="1400" dirty="0"/>
              <a:t> inputs (do not prune)</a:t>
            </a:r>
          </a:p>
          <a:p>
            <a:pPr marL="257168" indent="-257168">
              <a:buFont typeface="+mj-lt"/>
              <a:buAutoNum type="arabicPeriod"/>
            </a:pPr>
            <a:endParaRPr lang="nl-NL" sz="1400" dirty="0"/>
          </a:p>
          <a:p>
            <a:pPr marL="0" indent="0">
              <a:buNone/>
            </a:pPr>
            <a:r>
              <a:rPr lang="nl-NL" sz="1400" dirty="0"/>
              <a:t>In case of a classification tree: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1400" dirty="0"/>
              <a:t>The random forest prediction is the majority vote of all trees</a:t>
            </a:r>
          </a:p>
          <a:p>
            <a:pPr marL="0" indent="0">
              <a:buNone/>
            </a:pPr>
            <a:endParaRPr lang="nl-NL" sz="1400" dirty="0"/>
          </a:p>
          <a:p>
            <a:pPr marL="0" indent="0">
              <a:buNone/>
            </a:pPr>
            <a:r>
              <a:rPr lang="nl-NL" sz="1400" dirty="0"/>
              <a:t>In case of a regression tree: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1400" dirty="0"/>
              <a:t>The random forest prediction is the average of all trees</a:t>
            </a:r>
          </a:p>
          <a:p>
            <a:pPr marL="0" indent="0">
              <a:buNone/>
            </a:pPr>
            <a:endParaRPr lang="nl-NL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6395469" y="3703976"/>
            <a:ext cx="1465523" cy="1509415"/>
            <a:chOff x="4906904" y="1771110"/>
            <a:chExt cx="1465523" cy="1509415"/>
          </a:xfrm>
        </p:grpSpPr>
        <p:pic>
          <p:nvPicPr>
            <p:cNvPr id="6" name="Picture 2" descr="https://encrypted-tbn0.gstatic.com/images?q=tbn:ANd9GcTtMhasrJ_YOwUN5PA0z43brspeRA6rUFvdP1NoYvn2o0BkMfY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6904" y="2692513"/>
              <a:ext cx="387197" cy="55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s://encrypted-tbn0.gstatic.com/images?q=tbn:ANd9GcTtMhasrJ_YOwUN5PA0z43brspeRA6rUFvdP1NoYvn2o0BkMfY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0313" y="2294764"/>
              <a:ext cx="387197" cy="55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s://encrypted-tbn0.gstatic.com/images?q=tbn:ANd9GcTtMhasrJ_YOwUN5PA0z43brspeRA6rUFvdP1NoYvn2o0BkMfY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7283" y="2442744"/>
              <a:ext cx="387197" cy="55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https://encrypted-tbn0.gstatic.com/images?q=tbn:ANd9GcTtMhasrJ_YOwUN5PA0z43brspeRA6rUFvdP1NoYvn2o0BkMfY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0000" y="2728564"/>
              <a:ext cx="387197" cy="55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s://encrypted-tbn0.gstatic.com/images?q=tbn:ANd9GcTtMhasrJ_YOwUN5PA0z43brspeRA6rUFvdP1NoYvn2o0BkMfY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7290" y="2416532"/>
              <a:ext cx="387197" cy="55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https://encrypted-tbn0.gstatic.com/images?q=tbn:ANd9GcTtMhasrJ_YOwUN5PA0z43brspeRA6rUFvdP1NoYvn2o0BkMfY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3525" y="2718725"/>
              <a:ext cx="387197" cy="55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https://encrypted-tbn0.gstatic.com/images?q=tbn:ANd9GcTtMhasrJ_YOwUN5PA0z43brspeRA6rUFvdP1NoYvn2o0BkMfY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687" y="1920919"/>
              <a:ext cx="387197" cy="55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https://encrypted-tbn0.gstatic.com/images?q=tbn:ANd9GcTtMhasrJ_YOwUN5PA0z43brspeRA6rUFvdP1NoYvn2o0BkMfY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5689" y="1911080"/>
              <a:ext cx="387197" cy="55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https://encrypted-tbn0.gstatic.com/images?q=tbn:ANd9GcTtMhasrJ_YOwUN5PA0z43brspeRA6rUFvdP1NoYvn2o0BkMfY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5230" y="1771110"/>
              <a:ext cx="387197" cy="55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12584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:    </a:t>
            </a:r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regression</a:t>
            </a:r>
            <a:endParaRPr lang="nl-NL" dirty="0"/>
          </a:p>
        </p:txBody>
      </p:sp>
      <p:sp>
        <p:nvSpPr>
          <p:cNvPr id="5" name="Oval 4"/>
          <p:cNvSpPr/>
          <p:nvPr/>
        </p:nvSpPr>
        <p:spPr>
          <a:xfrm>
            <a:off x="662385" y="1860007"/>
            <a:ext cx="431540" cy="41141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500" dirty="0">
              <a:solidFill>
                <a:schemeClr val="accent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45078" y="2568854"/>
            <a:ext cx="436711" cy="4023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500" dirty="0">
              <a:solidFill>
                <a:schemeClr val="accent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62385" y="3311318"/>
            <a:ext cx="437885" cy="3949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500" dirty="0">
              <a:solidFill>
                <a:schemeClr val="accent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11760" y="1844824"/>
            <a:ext cx="582359" cy="42659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33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676571" y="4102532"/>
            <a:ext cx="444264" cy="3962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500" dirty="0">
              <a:solidFill>
                <a:schemeClr val="accent1"/>
              </a:solidFill>
            </a:endParaRPr>
          </a:p>
        </p:txBody>
      </p:sp>
      <p:cxnSp>
        <p:nvCxnSpPr>
          <p:cNvPr id="12" name="Straight Arrow Connector 11"/>
          <p:cNvCxnSpPr>
            <a:stCxn id="5" idx="6"/>
            <a:endCxn id="9" idx="2"/>
          </p:cNvCxnSpPr>
          <p:nvPr/>
        </p:nvCxnSpPr>
        <p:spPr>
          <a:xfrm flipV="1">
            <a:off x="1093925" y="2058120"/>
            <a:ext cx="1317836" cy="759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6"/>
            <a:endCxn id="9" idx="2"/>
          </p:cNvCxnSpPr>
          <p:nvPr/>
        </p:nvCxnSpPr>
        <p:spPr>
          <a:xfrm flipV="1">
            <a:off x="1081789" y="2058120"/>
            <a:ext cx="1329972" cy="711903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  <a:endCxn id="9" idx="2"/>
          </p:cNvCxnSpPr>
          <p:nvPr/>
        </p:nvCxnSpPr>
        <p:spPr>
          <a:xfrm flipV="1">
            <a:off x="1100270" y="2058120"/>
            <a:ext cx="1311491" cy="1450664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6"/>
            <a:endCxn id="9" idx="2"/>
          </p:cNvCxnSpPr>
          <p:nvPr/>
        </p:nvCxnSpPr>
        <p:spPr>
          <a:xfrm flipV="1">
            <a:off x="1120835" y="2058120"/>
            <a:ext cx="1290926" cy="2242526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30934" y="1832584"/>
            <a:ext cx="5761546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100" dirty="0"/>
              <a:t>Y   = f(</a:t>
            </a:r>
            <a:r>
              <a:rPr lang="nl-NL" sz="2100" i="1" dirty="0"/>
              <a:t>X,w</a:t>
            </a:r>
            <a:r>
              <a:rPr lang="nl-NL" sz="2100" dirty="0"/>
              <a:t>) = w</a:t>
            </a:r>
            <a:r>
              <a:rPr lang="nl-NL" sz="2100" baseline="-25000" dirty="0"/>
              <a:t>1</a:t>
            </a:r>
            <a:r>
              <a:rPr lang="nl-NL" sz="2100" dirty="0"/>
              <a:t> + w</a:t>
            </a:r>
            <a:r>
              <a:rPr lang="nl-NL" sz="2100" baseline="-25000" dirty="0"/>
              <a:t>2</a:t>
            </a:r>
            <a:r>
              <a:rPr lang="nl-NL" sz="2100" dirty="0"/>
              <a:t>X</a:t>
            </a:r>
            <a:r>
              <a:rPr lang="nl-NL" sz="2100" baseline="-25000" dirty="0"/>
              <a:t>2</a:t>
            </a:r>
            <a:r>
              <a:rPr lang="nl-NL" sz="2100" dirty="0"/>
              <a:t> + w</a:t>
            </a:r>
            <a:r>
              <a:rPr lang="nl-NL" sz="2100" baseline="-25000" dirty="0"/>
              <a:t>3</a:t>
            </a:r>
            <a:r>
              <a:rPr lang="nl-NL" sz="2100" dirty="0"/>
              <a:t>X</a:t>
            </a:r>
            <a:r>
              <a:rPr lang="nl-NL" sz="2100" baseline="-25000" dirty="0"/>
              <a:t>3</a:t>
            </a:r>
            <a:r>
              <a:rPr lang="nl-NL" sz="2100" dirty="0"/>
              <a:t> + w</a:t>
            </a:r>
            <a:r>
              <a:rPr lang="nl-NL" sz="2100" baseline="-25000" dirty="0"/>
              <a:t>4</a:t>
            </a:r>
            <a:r>
              <a:rPr lang="nl-NL" sz="2100" dirty="0"/>
              <a:t>X</a:t>
            </a:r>
            <a:r>
              <a:rPr lang="nl-NL" sz="2100" baseline="-25000" dirty="0"/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95613" y="1919567"/>
            <a:ext cx="51716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100" b="1" dirty="0"/>
              <a:t>1</a:t>
            </a:r>
            <a:endParaRPr lang="nl-NL" sz="2100" b="1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177133" y="2589694"/>
            <a:ext cx="51716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100" dirty="0"/>
              <a:t>X</a:t>
            </a:r>
            <a:r>
              <a:rPr lang="nl-NL" sz="2100" baseline="-25000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7133" y="3292647"/>
            <a:ext cx="51716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100" dirty="0"/>
              <a:t>X</a:t>
            </a:r>
            <a:r>
              <a:rPr lang="nl-NL" sz="2100" baseline="-25000" dirty="0"/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5764" y="4134321"/>
            <a:ext cx="51716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100" dirty="0"/>
              <a:t>X</a:t>
            </a:r>
            <a:r>
              <a:rPr lang="nl-NL" sz="2100" baseline="-25000" dirty="0"/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36808" y="4058737"/>
            <a:ext cx="51716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100" dirty="0"/>
              <a:t>w</a:t>
            </a:r>
            <a:r>
              <a:rPr lang="nl-NL" sz="2100" baseline="-25000" dirty="0"/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7499" y="3134109"/>
            <a:ext cx="51716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100" dirty="0"/>
              <a:t>w</a:t>
            </a:r>
            <a:r>
              <a:rPr lang="nl-NL" sz="2100" baseline="-25000" dirty="0"/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33522" y="1674946"/>
            <a:ext cx="51716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100" dirty="0"/>
              <a:t>w</a:t>
            </a:r>
            <a:r>
              <a:rPr lang="nl-NL" sz="2100" baseline="-25000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83681" y="2506615"/>
            <a:ext cx="51716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100" dirty="0"/>
              <a:t>w</a:t>
            </a:r>
            <a:r>
              <a:rPr lang="nl-NL" sz="2100" baseline="-25000" dirty="0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203848" y="2414071"/>
            <a:ext cx="5544616" cy="11726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1800" dirty="0"/>
              <a:t>Neural network </a:t>
            </a:r>
            <a:r>
              <a:rPr lang="nl-NL" sz="1800" b="1" dirty="0" err="1"/>
              <a:t>compute</a:t>
            </a:r>
            <a:r>
              <a:rPr lang="nl-NL" sz="1800" b="1" dirty="0"/>
              <a:t> node</a:t>
            </a:r>
          </a:p>
          <a:p>
            <a:endParaRPr lang="nl-NL" sz="600" b="1" dirty="0"/>
          </a:p>
          <a:p>
            <a:r>
              <a:rPr lang="nl-NL" sz="1800" i="1" dirty="0"/>
              <a:t>f</a:t>
            </a:r>
            <a:r>
              <a:rPr lang="nl-NL" sz="1800" dirty="0"/>
              <a:t> is the so-called activation function. This could be the logit function, but other choices are possible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173494" y="3701355"/>
            <a:ext cx="543095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/>
              <a:t>There are four weights w’s that have to </a:t>
            </a:r>
            <a:r>
              <a:rPr lang="nl-NL" sz="1800" dirty="0" err="1"/>
              <a:t>be</a:t>
            </a:r>
            <a:r>
              <a:rPr lang="nl-NL" sz="1800" dirty="0"/>
              <a:t> </a:t>
            </a:r>
            <a:r>
              <a:rPr lang="nl-NL" sz="1800" dirty="0" err="1"/>
              <a:t>determined</a:t>
            </a:r>
            <a:r>
              <a:rPr lang="nl-NL" sz="1800" dirty="0"/>
              <a:t> </a:t>
            </a:r>
            <a:r>
              <a:rPr lang="nl-NL" sz="1800" dirty="0" err="1"/>
              <a:t>from</a:t>
            </a:r>
            <a:r>
              <a:rPr lang="nl-NL" sz="1800" dirty="0"/>
              <a:t> </a:t>
            </a:r>
            <a:r>
              <a:rPr lang="nl-NL" sz="1800" dirty="0" err="1"/>
              <a:t>the</a:t>
            </a:r>
            <a:r>
              <a:rPr lang="nl-NL" sz="1800" dirty="0"/>
              <a:t> data </a:t>
            </a:r>
          </a:p>
        </p:txBody>
      </p:sp>
    </p:spTree>
    <p:extLst>
      <p:ext uri="{BB962C8B-B14F-4D97-AF65-F5344CB8AC3E}">
        <p14:creationId xmlns:p14="http://schemas.microsoft.com/office/powerpoint/2010/main" val="283626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3</a:t>
            </a:fld>
            <a:endParaRPr lang="nl-NL"/>
          </a:p>
        </p:txBody>
      </p:sp>
      <p:sp>
        <p:nvSpPr>
          <p:cNvPr id="3" name="Tekstvak 2"/>
          <p:cNvSpPr txBox="1"/>
          <p:nvPr/>
        </p:nvSpPr>
        <p:spPr>
          <a:xfrm>
            <a:off x="346488" y="225651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Scripts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333551" y="234888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Markdown files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323528" y="414908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Console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4898255" y="225651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explorer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5004048" y="506804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Files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4932040" y="23488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Plots / viewer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4932040" y="377974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44023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networks</a:t>
            </a:r>
            <a:r>
              <a:rPr lang="nl-NL" dirty="0"/>
              <a:t>    </a:t>
            </a:r>
            <a:r>
              <a:rPr lang="nl-NL" dirty="0" err="1"/>
              <a:t>Mathematics</a:t>
            </a:r>
            <a:endParaRPr lang="nl-NL" dirty="0"/>
          </a:p>
        </p:txBody>
      </p:sp>
      <p:sp>
        <p:nvSpPr>
          <p:cNvPr id="38" name="TextBox 37"/>
          <p:cNvSpPr txBox="1"/>
          <p:nvPr/>
        </p:nvSpPr>
        <p:spPr>
          <a:xfrm>
            <a:off x="48800" y="1391251"/>
            <a:ext cx="5115519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 formula the prediction forumla for a NN is </a:t>
            </a:r>
            <a:r>
              <a:rPr lang="nl-NL" sz="1400" dirty="0" err="1"/>
              <a:t>given</a:t>
            </a:r>
            <a:r>
              <a:rPr lang="nl-NL" sz="1400" dirty="0"/>
              <a:t> by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5133128" y="2327119"/>
            <a:ext cx="3236508" cy="2297882"/>
            <a:chOff x="5219236" y="1179321"/>
            <a:chExt cx="3924766" cy="2562769"/>
          </a:xfrm>
        </p:grpSpPr>
        <p:sp>
          <p:nvSpPr>
            <p:cNvPr id="31" name="TextBox 30"/>
            <p:cNvSpPr txBox="1"/>
            <p:nvPr/>
          </p:nvSpPr>
          <p:spPr>
            <a:xfrm>
              <a:off x="5359366" y="1249738"/>
              <a:ext cx="983947" cy="241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900" b="1" dirty="0"/>
                <a:t>Leeftijd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74316" y="1847492"/>
              <a:ext cx="983947" cy="241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900" b="1" dirty="0"/>
                <a:t>Inkomen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89493" y="2478528"/>
              <a:ext cx="983947" cy="241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900" b="1" dirty="0"/>
                <a:t>Regio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19236" y="3039828"/>
              <a:ext cx="983947" cy="241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900" b="1" dirty="0"/>
                <a:t>Geslacht</a:t>
              </a: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5742504" y="1179321"/>
              <a:ext cx="3401498" cy="2562769"/>
              <a:chOff x="5553672" y="1179321"/>
              <a:chExt cx="3401498" cy="2562769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5807501" y="1179321"/>
                <a:ext cx="436067" cy="41288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600" b="1" dirty="0">
                    <a:solidFill>
                      <a:schemeClr val="tx1"/>
                    </a:solidFill>
                  </a:rPr>
                  <a:t>X1</a:t>
                </a: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5818682" y="1760044"/>
                <a:ext cx="436067" cy="41288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600" b="1" dirty="0">
                    <a:solidFill>
                      <a:schemeClr val="tx1"/>
                    </a:solidFill>
                  </a:rPr>
                  <a:t>X2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818682" y="2382726"/>
                <a:ext cx="436067" cy="41288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600" dirty="0">
                    <a:solidFill>
                      <a:schemeClr val="tx1"/>
                    </a:solidFill>
                  </a:rPr>
                  <a:t>X3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818681" y="2943309"/>
                <a:ext cx="436067" cy="41288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600" b="1" dirty="0">
                    <a:solidFill>
                      <a:schemeClr val="tx1"/>
                    </a:solidFill>
                  </a:rPr>
                  <a:t>X4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7072844" y="1592205"/>
                <a:ext cx="436067" cy="412884"/>
              </a:xfrm>
              <a:prstGeom prst="ellipse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600" b="1" dirty="0">
                    <a:solidFill>
                      <a:schemeClr val="tx2"/>
                    </a:solidFill>
                  </a:rPr>
                  <a:t>Z1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072844" y="2189712"/>
                <a:ext cx="436067" cy="412884"/>
              </a:xfrm>
              <a:prstGeom prst="ellipse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600" b="1" dirty="0">
                    <a:solidFill>
                      <a:schemeClr val="tx2"/>
                    </a:solidFill>
                  </a:rPr>
                  <a:t>Z2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072844" y="2736866"/>
                <a:ext cx="436067" cy="412884"/>
              </a:xfrm>
              <a:prstGeom prst="ellipse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600" b="1" dirty="0">
                    <a:solidFill>
                      <a:schemeClr val="tx2"/>
                    </a:solidFill>
                  </a:rPr>
                  <a:t>Z3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230099" y="1956413"/>
                <a:ext cx="436067" cy="412884"/>
              </a:xfrm>
              <a:prstGeom prst="ellipse">
                <a:avLst/>
              </a:prstGeom>
              <a:solidFill>
                <a:schemeClr val="accent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600" b="1" dirty="0">
                    <a:solidFill>
                      <a:schemeClr val="tx2"/>
                    </a:solidFill>
                  </a:rPr>
                  <a:t>Y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8241280" y="2530424"/>
                <a:ext cx="436067" cy="412884"/>
              </a:xfrm>
              <a:prstGeom prst="ellipse">
                <a:avLst/>
              </a:prstGeom>
              <a:solidFill>
                <a:schemeClr val="accent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600" b="1" dirty="0">
                    <a:solidFill>
                      <a:schemeClr val="tx2"/>
                    </a:solidFill>
                  </a:rPr>
                  <a:t>N</a:t>
                </a:r>
              </a:p>
            </p:txBody>
          </p:sp>
          <p:cxnSp>
            <p:nvCxnSpPr>
              <p:cNvPr id="14" name="Straight Arrow Connector 13"/>
              <p:cNvCxnSpPr>
                <a:stCxn id="5" idx="6"/>
                <a:endCxn id="9" idx="2"/>
              </p:cNvCxnSpPr>
              <p:nvPr/>
            </p:nvCxnSpPr>
            <p:spPr>
              <a:xfrm>
                <a:off x="6243568" y="1385764"/>
                <a:ext cx="829277" cy="412884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6" idx="6"/>
                <a:endCxn id="9" idx="2"/>
              </p:cNvCxnSpPr>
              <p:nvPr/>
            </p:nvCxnSpPr>
            <p:spPr>
              <a:xfrm flipV="1">
                <a:off x="6254749" y="1798648"/>
                <a:ext cx="818095" cy="1678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7" idx="6"/>
                <a:endCxn id="9" idx="2"/>
              </p:cNvCxnSpPr>
              <p:nvPr/>
            </p:nvCxnSpPr>
            <p:spPr>
              <a:xfrm flipV="1">
                <a:off x="6254749" y="1798648"/>
                <a:ext cx="818095" cy="79052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8" idx="6"/>
                <a:endCxn id="9" idx="2"/>
              </p:cNvCxnSpPr>
              <p:nvPr/>
            </p:nvCxnSpPr>
            <p:spPr>
              <a:xfrm flipV="1">
                <a:off x="6254748" y="1798648"/>
                <a:ext cx="818096" cy="13511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5" idx="6"/>
                <a:endCxn id="10" idx="2"/>
              </p:cNvCxnSpPr>
              <p:nvPr/>
            </p:nvCxnSpPr>
            <p:spPr>
              <a:xfrm>
                <a:off x="6243568" y="1385764"/>
                <a:ext cx="829277" cy="101039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5" idx="6"/>
                <a:endCxn id="11" idx="2"/>
              </p:cNvCxnSpPr>
              <p:nvPr/>
            </p:nvCxnSpPr>
            <p:spPr>
              <a:xfrm>
                <a:off x="6243568" y="1385764"/>
                <a:ext cx="829277" cy="1557545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7" idx="6"/>
                <a:endCxn id="10" idx="2"/>
              </p:cNvCxnSpPr>
              <p:nvPr/>
            </p:nvCxnSpPr>
            <p:spPr>
              <a:xfrm flipV="1">
                <a:off x="6254749" y="2396155"/>
                <a:ext cx="818095" cy="193014"/>
              </a:xfrm>
              <a:prstGeom prst="straightConnector1">
                <a:avLst/>
              </a:prstGeom>
              <a:ln w="412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8" idx="6"/>
                <a:endCxn id="11" idx="2"/>
              </p:cNvCxnSpPr>
              <p:nvPr/>
            </p:nvCxnSpPr>
            <p:spPr>
              <a:xfrm flipV="1">
                <a:off x="6254748" y="2943309"/>
                <a:ext cx="818096" cy="2064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7" idx="6"/>
                <a:endCxn id="11" idx="2"/>
              </p:cNvCxnSpPr>
              <p:nvPr/>
            </p:nvCxnSpPr>
            <p:spPr>
              <a:xfrm>
                <a:off x="6254749" y="2589169"/>
                <a:ext cx="818095" cy="3541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6" idx="6"/>
                <a:endCxn id="11" idx="2"/>
              </p:cNvCxnSpPr>
              <p:nvPr/>
            </p:nvCxnSpPr>
            <p:spPr>
              <a:xfrm>
                <a:off x="6254749" y="1966487"/>
                <a:ext cx="818095" cy="97682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8" idx="6"/>
                <a:endCxn id="10" idx="2"/>
              </p:cNvCxnSpPr>
              <p:nvPr/>
            </p:nvCxnSpPr>
            <p:spPr>
              <a:xfrm flipV="1">
                <a:off x="6254748" y="2396155"/>
                <a:ext cx="818096" cy="753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9" idx="6"/>
                <a:endCxn id="12" idx="2"/>
              </p:cNvCxnSpPr>
              <p:nvPr/>
            </p:nvCxnSpPr>
            <p:spPr>
              <a:xfrm>
                <a:off x="7508911" y="1798648"/>
                <a:ext cx="721188" cy="3642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10" idx="6"/>
                <a:endCxn id="12" idx="2"/>
              </p:cNvCxnSpPr>
              <p:nvPr/>
            </p:nvCxnSpPr>
            <p:spPr>
              <a:xfrm flipV="1">
                <a:off x="7508911" y="2162856"/>
                <a:ext cx="721188" cy="233299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11" idx="6"/>
                <a:endCxn id="12" idx="2"/>
              </p:cNvCxnSpPr>
              <p:nvPr/>
            </p:nvCxnSpPr>
            <p:spPr>
              <a:xfrm flipV="1">
                <a:off x="7508911" y="2162856"/>
                <a:ext cx="721188" cy="780453"/>
              </a:xfrm>
              <a:prstGeom prst="straightConnector1">
                <a:avLst/>
              </a:prstGeom>
              <a:ln w="412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9" idx="6"/>
                <a:endCxn id="13" idx="2"/>
              </p:cNvCxnSpPr>
              <p:nvPr/>
            </p:nvCxnSpPr>
            <p:spPr>
              <a:xfrm>
                <a:off x="7508911" y="1798648"/>
                <a:ext cx="732369" cy="9382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0" idx="6"/>
                <a:endCxn id="13" idx="2"/>
              </p:cNvCxnSpPr>
              <p:nvPr/>
            </p:nvCxnSpPr>
            <p:spPr>
              <a:xfrm>
                <a:off x="7508911" y="2396155"/>
                <a:ext cx="732369" cy="34071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11" idx="6"/>
                <a:endCxn id="13" idx="2"/>
              </p:cNvCxnSpPr>
              <p:nvPr/>
            </p:nvCxnSpPr>
            <p:spPr>
              <a:xfrm flipV="1">
                <a:off x="7508911" y="2736866"/>
                <a:ext cx="732369" cy="2064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5553672" y="3482605"/>
                <a:ext cx="966847" cy="257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000" b="1" dirty="0"/>
                  <a:t>X inputs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520519" y="3483163"/>
                <a:ext cx="1549992" cy="257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000" b="1" dirty="0" err="1"/>
                  <a:t>Hidden</a:t>
                </a:r>
                <a:r>
                  <a:rPr lang="nl-NL" sz="1000" b="1" dirty="0"/>
                  <a:t> </a:t>
                </a:r>
                <a:r>
                  <a:rPr lang="nl-NL" sz="1000" b="1" dirty="0" err="1"/>
                  <a:t>layer</a:t>
                </a:r>
                <a:r>
                  <a:rPr lang="nl-NL" sz="1000" b="1" dirty="0"/>
                  <a:t> </a:t>
                </a:r>
                <a:r>
                  <a:rPr lang="nl-NL" sz="1000" b="1" dirty="0" err="1"/>
                  <a:t>z</a:t>
                </a:r>
                <a:endParaRPr lang="nl-NL" sz="1000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988323" y="3484649"/>
                <a:ext cx="966847" cy="257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000" b="1" dirty="0" err="1"/>
                  <a:t>outputs</a:t>
                </a:r>
                <a:endParaRPr lang="nl-NL" sz="1000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455410" y="1181444"/>
                <a:ext cx="706523" cy="334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500" dirty="0"/>
                  <a:t>α</a:t>
                </a:r>
                <a:r>
                  <a:rPr lang="nl-NL" sz="1500" baseline="-25000" dirty="0"/>
                  <a:t>1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694228" y="1592205"/>
                <a:ext cx="498876" cy="334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500" dirty="0"/>
                  <a:t>β</a:t>
                </a:r>
                <a:r>
                  <a:rPr lang="nl-NL" sz="1500" baseline="-25000" dirty="0"/>
                  <a:t>1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30787" y="2035281"/>
                <a:ext cx="2919411" cy="13424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NL" sz="180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endChr m:val="|"/>
                          <m:ctrlPr>
                            <a:rPr lang="nl-NL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nl-NL" sz="180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nl-NL" sz="180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m:rPr>
                          <m:sty m:val="p"/>
                        </m:rPr>
                        <a:rPr lang="nl-NL" sz="18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nl-NL" sz="18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nl-NL" sz="180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nl-NL" sz="18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nl-NL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nl-NL" sz="1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nl-NL" sz="1800" i="1" dirty="0">
                  <a:latin typeface="Cambria Math" panose="02040503050406030204" pitchFamily="18" charset="0"/>
                </a:endParaRPr>
              </a:p>
              <a:p>
                <a:endParaRPr lang="nl-NL" sz="1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nl-NL" sz="18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nl-NL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nl-NL" sz="18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nl-NL" sz="18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nl-NL" sz="18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nl-NL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nl-NL" sz="18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nl-NL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nl-NL" sz="1800" i="1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1800" dirty="0"/>
              </a:p>
              <a:p>
                <a:endParaRPr lang="nl-NL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nl-NL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nl-NL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nl-NL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nl-NL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Sup>
                            <m:sSubSupPr>
                              <m:ctrlPr>
                                <a:rPr lang="nl-NL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l-NL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nl-NL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nl-NL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87" y="2035281"/>
                <a:ext cx="2919411" cy="13424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4481" y="3406140"/>
                <a:ext cx="6496098" cy="1758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nl-NL" sz="1400" dirty="0"/>
                  <a:t>De functions </a:t>
                </a:r>
                <a:r>
                  <a:rPr lang="nl-NL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nl-NL" sz="1400" dirty="0"/>
                  <a:t> and </a:t>
                </a:r>
                <a:r>
                  <a:rPr lang="nl-NL" sz="1400" i="1" dirty="0"/>
                  <a:t>σ</a:t>
                </a:r>
                <a:r>
                  <a:rPr lang="nl-NL" sz="1400" dirty="0"/>
                  <a:t> are defined as </a:t>
                </a:r>
              </a:p>
              <a:p>
                <a:endParaRPr lang="nl-NL" sz="1400" dirty="0"/>
              </a:p>
              <a:p>
                <a14:m>
                  <m:oMath xmlns:m="http://schemas.openxmlformats.org/officeDocument/2006/math">
                    <m:r>
                      <a:rPr lang="nl-NL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nl-NL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nl-NL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d>
                    <m:r>
                      <a:rPr lang="nl-NL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l-NL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nl-NL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nl-NL" sz="1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nl-NL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nl-NL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nl-NL" sz="1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sup>
                        </m:sSup>
                        <m:r>
                          <a:rPr lang="nl-NL" sz="1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nl-NL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nl-NL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nl-NL" sz="1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r>
                  <a:rPr lang="nl-NL" sz="1400" dirty="0"/>
                  <a:t>   , </a:t>
                </a:r>
                <a14:m>
                  <m:oMath xmlns:m="http://schemas.openxmlformats.org/officeDocument/2006/math">
                    <m:r>
                      <a:rPr lang="nl-NL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nl-NL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NL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nl-NL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nl-NL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sz="14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nl-NL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nl-NL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l-NL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nl-NL" sz="1400" dirty="0"/>
              </a:p>
              <a:p>
                <a:endParaRPr lang="nl-NL" sz="1400" dirty="0"/>
              </a:p>
              <a:p>
                <a:r>
                  <a:rPr lang="nl-NL" sz="1400" dirty="0"/>
                  <a:t>In case of a binary classifier  </a:t>
                </a:r>
                <a14:m>
                  <m:oMath xmlns:m="http://schemas.openxmlformats.org/officeDocument/2006/math">
                    <m:r>
                      <a:rPr lang="nl-NL" sz="1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l-NL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1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e>
                        <m:r>
                          <a:rPr lang="nl-NL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nl-NL" sz="1400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nl-NL" sz="1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nl-NL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sz="1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nl-NL" sz="1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nl-NL" sz="1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nl-NL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nl-NL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nl-NL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nl-NL" sz="1400" dirty="0">
                    <a:cs typeface="Times New Roman" panose="02020603050405020304" pitchFamily="18" charset="0"/>
                  </a:rPr>
                  <a:t>The model weights α and β have to be estimated from the data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81" y="3406140"/>
                <a:ext cx="6496098" cy="1758045"/>
              </a:xfrm>
              <a:prstGeom prst="rect">
                <a:avLst/>
              </a:prstGeom>
              <a:blipFill>
                <a:blip r:embed="rId4"/>
                <a:stretch>
                  <a:fillRect l="-281" t="-2083" b="-277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050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networks</a:t>
            </a:r>
            <a:r>
              <a:rPr lang="nl-NL" dirty="0"/>
              <a:t>    </a:t>
            </a:r>
            <a:r>
              <a:rPr lang="nl-NL" dirty="0" err="1"/>
              <a:t>Estimating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weights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0" y="908050"/>
            <a:ext cx="8232775" cy="50022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Back propagation algorithm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Randomly choose small values for all </a:t>
            </a:r>
            <a:r>
              <a:rPr lang="en-US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1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’ 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For each data point (observation)</a:t>
            </a:r>
          </a:p>
          <a:p>
            <a:pPr marL="525776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Calculate the neural net prediction</a:t>
            </a:r>
          </a:p>
          <a:p>
            <a:pPr marL="525776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Calculate the error E  (for example: E  = (actual – prediction)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525776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Adjust weights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/>
              <a:t> according to: </a:t>
            </a:r>
          </a:p>
          <a:p>
            <a:pPr marL="525776" lvl="1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525776" lvl="1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525776" lvl="1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525776" lvl="1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525776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Stop if error E is small enough.</a:t>
            </a:r>
          </a:p>
          <a:p>
            <a:pPr marL="182876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4110" y="3707630"/>
                <a:ext cx="3434693" cy="11357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∆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100" i="1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1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𝑤𝑖</m:t>
                          </m:r>
                        </m:den>
                      </m:f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10" y="3707630"/>
                <a:ext cx="3434693" cy="1135760"/>
              </a:xfrm>
              <a:prstGeom prst="rect">
                <a:avLst/>
              </a:prstGeom>
              <a:blipFill>
                <a:blip r:embed="rId2"/>
                <a:stretch>
                  <a:fillRect t="-1070" b="-534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988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NL" dirty="0"/>
              <a:t>Market Basket analyse (MBA)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341" y="1562274"/>
            <a:ext cx="7867851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Welke</a:t>
            </a:r>
            <a:r>
              <a:rPr lang="en-US" sz="1800" dirty="0"/>
              <a:t> </a:t>
            </a:r>
            <a:r>
              <a:rPr lang="en-US" sz="1800" dirty="0" err="1"/>
              <a:t>producten</a:t>
            </a:r>
            <a:r>
              <a:rPr lang="en-US" sz="1800" dirty="0"/>
              <a:t> </a:t>
            </a:r>
            <a:r>
              <a:rPr lang="en-US" sz="1800" dirty="0" err="1"/>
              <a:t>worden</a:t>
            </a:r>
            <a:r>
              <a:rPr lang="en-US" sz="1800" dirty="0"/>
              <a:t> </a:t>
            </a:r>
            <a:r>
              <a:rPr lang="en-US" sz="1800" dirty="0" err="1"/>
              <a:t>vaak</a:t>
            </a:r>
            <a:r>
              <a:rPr lang="en-US" sz="1800" dirty="0"/>
              <a:t> </a:t>
            </a:r>
            <a:r>
              <a:rPr lang="en-US" sz="1800" dirty="0" err="1"/>
              <a:t>samen</a:t>
            </a:r>
            <a:r>
              <a:rPr lang="en-US" sz="1800" dirty="0"/>
              <a:t> </a:t>
            </a:r>
            <a:r>
              <a:rPr lang="en-US" sz="1800" dirty="0" err="1"/>
              <a:t>gekocht</a:t>
            </a:r>
            <a:r>
              <a:rPr lang="en-US" sz="1800" dirty="0"/>
              <a:t>?</a:t>
            </a:r>
          </a:p>
          <a:p>
            <a:endParaRPr lang="en-US" sz="600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sz="1500" dirty="0"/>
              <a:t> {LUIERS} </a:t>
            </a:r>
            <a:r>
              <a:rPr lang="en-US" sz="1500" dirty="0">
                <a:sym typeface="Wingdings" panose="05000000000000000000" pitchFamily="2" charset="2"/>
              </a:rPr>
              <a:t> {BIER}</a:t>
            </a:r>
          </a:p>
          <a:p>
            <a:pPr marL="128588" indent="-128588">
              <a:buFont typeface="Wingdings" panose="05000000000000000000" pitchFamily="2" charset="2"/>
              <a:buChar char="Ø"/>
            </a:pPr>
            <a:endParaRPr lang="en-US" sz="600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sz="1500" dirty="0"/>
              <a:t> {SATE,  FRIKANDEL} </a:t>
            </a:r>
            <a:r>
              <a:rPr lang="en-US" sz="1500" dirty="0">
                <a:sym typeface="Wingdings" panose="05000000000000000000" pitchFamily="2" charset="2"/>
              </a:rPr>
              <a:t> {BROODJE KIP}</a:t>
            </a:r>
            <a:r>
              <a:rPr lang="en-US" sz="1500" dirty="0"/>
              <a:t> </a:t>
            </a:r>
          </a:p>
          <a:p>
            <a:endParaRPr lang="en-US" sz="600" dirty="0"/>
          </a:p>
          <a:p>
            <a:endParaRPr lang="en-US" sz="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570" y="866339"/>
            <a:ext cx="1765430" cy="17654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8127" y="3835698"/>
            <a:ext cx="2952434" cy="17546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SAS SUPEERMARKT</a:t>
            </a:r>
          </a:p>
          <a:p>
            <a:pPr algn="ctr"/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Pindakaas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	3,45</a:t>
            </a:r>
          </a:p>
          <a:p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Paprika		0,56</a:t>
            </a:r>
            <a:b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Melk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	1,03</a:t>
            </a:r>
          </a:p>
          <a:p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ziens</a:t>
            </a:r>
            <a:endParaRPr lang="en-US" sz="1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42830" y="3612332"/>
            <a:ext cx="3113146" cy="17546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SAS SUPEERMARKT</a:t>
            </a:r>
          </a:p>
          <a:p>
            <a:pPr algn="ctr"/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Broodje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Ball   1,59</a:t>
            </a:r>
          </a:p>
          <a:p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Salade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3,63</a:t>
            </a:r>
            <a:b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Radler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2,03</a:t>
            </a:r>
          </a:p>
          <a:p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Yoghurt	1,87</a:t>
            </a:r>
          </a:p>
          <a:p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ziens</a:t>
            </a:r>
            <a:endParaRPr lang="en-US" sz="1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31840" y="3515954"/>
            <a:ext cx="2453812" cy="17546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SAS SUPEERMARKT</a:t>
            </a:r>
          </a:p>
          <a:p>
            <a:pPr algn="ctr"/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  <a:p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Lippenstift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3,63</a:t>
            </a:r>
            <a:b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Shampoo		2,03</a:t>
            </a:r>
          </a:p>
          <a:p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 </a:t>
            </a:r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ziens</a:t>
            </a:r>
            <a:endParaRPr lang="en-US" sz="1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191" y="3620861"/>
            <a:ext cx="2702017" cy="2169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Klant</a:t>
            </a:r>
            <a:r>
              <a:rPr lang="en-US" sz="1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Product</a:t>
            </a:r>
          </a:p>
          <a:p>
            <a:r>
              <a:rPr lang="en-US" sz="1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Kees</a:t>
            </a:r>
            <a:r>
              <a:rPr lang="en-US" sz="1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Pindakaas</a:t>
            </a:r>
            <a:endParaRPr lang="en-US" sz="1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Kees</a:t>
            </a:r>
            <a:r>
              <a:rPr lang="en-US" sz="1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Paprika</a:t>
            </a:r>
          </a:p>
          <a:p>
            <a:r>
              <a:rPr lang="en-US" sz="1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Kees</a:t>
            </a:r>
            <a:r>
              <a:rPr lang="en-US" sz="1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Melk</a:t>
            </a:r>
            <a:endParaRPr lang="en-US" sz="1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Karel	</a:t>
            </a:r>
            <a:r>
              <a:rPr lang="en-US" sz="1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Broodje</a:t>
            </a:r>
            <a:r>
              <a:rPr lang="en-US" sz="1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</a:t>
            </a:r>
            <a:endParaRPr lang="en-US" sz="1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Karel	</a:t>
            </a:r>
            <a:r>
              <a:rPr lang="en-US" sz="1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Salade</a:t>
            </a:r>
            <a:endParaRPr lang="en-US" sz="1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Karel 	</a:t>
            </a:r>
            <a:r>
              <a:rPr lang="en-US" sz="1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Radler</a:t>
            </a:r>
            <a:endParaRPr lang="en-US" sz="1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Karel	Yoghurt</a:t>
            </a:r>
          </a:p>
          <a:p>
            <a:r>
              <a:rPr lang="en-US" sz="1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Piet	</a:t>
            </a:r>
            <a:r>
              <a:rPr lang="en-US" sz="1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Lippenstift</a:t>
            </a:r>
            <a:endParaRPr lang="en-US" sz="1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Piet	Shampoo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32040" y="4440220"/>
            <a:ext cx="1588625" cy="8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5728" y="2631769"/>
            <a:ext cx="8836481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Cross-sell, Recommendations  &amp; Product placement </a:t>
            </a:r>
            <a:r>
              <a:rPr lang="en-US" sz="1800" dirty="0" err="1"/>
              <a:t>toepassingen</a:t>
            </a:r>
            <a:endParaRPr lang="en-US" sz="1800" dirty="0"/>
          </a:p>
          <a:p>
            <a:endParaRPr lang="en-US" sz="600" dirty="0"/>
          </a:p>
          <a:p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algoritme</a:t>
            </a:r>
            <a:r>
              <a:rPr lang="en-US" sz="1800" dirty="0"/>
              <a:t> </a:t>
            </a:r>
            <a:r>
              <a:rPr lang="en-US" sz="1800" dirty="0" err="1"/>
              <a:t>vindt</a:t>
            </a:r>
            <a:r>
              <a:rPr lang="en-US" sz="1800" dirty="0"/>
              <a:t> </a:t>
            </a:r>
            <a:r>
              <a:rPr lang="en-US" sz="1800" dirty="0" err="1"/>
              <a:t>deze</a:t>
            </a:r>
            <a:r>
              <a:rPr lang="en-US" sz="1800" dirty="0"/>
              <a:t> regels </a:t>
            </a:r>
            <a:r>
              <a:rPr lang="en-US" sz="1800" dirty="0" err="1"/>
              <a:t>uit</a:t>
            </a:r>
            <a:r>
              <a:rPr lang="en-US" sz="1800" dirty="0"/>
              <a:t> </a:t>
            </a:r>
            <a:r>
              <a:rPr lang="en-US" sz="1800" dirty="0" err="1"/>
              <a:t>transactie</a:t>
            </a:r>
            <a:r>
              <a:rPr lang="en-US" sz="1800" dirty="0"/>
              <a:t> data (</a:t>
            </a:r>
            <a:r>
              <a:rPr lang="en-US" sz="1800" dirty="0" err="1"/>
              <a:t>kassa</a:t>
            </a:r>
            <a:r>
              <a:rPr lang="en-US" sz="1800" dirty="0"/>
              <a:t> </a:t>
            </a:r>
            <a:r>
              <a:rPr lang="en-US" sz="1800" dirty="0" err="1"/>
              <a:t>bonnetjes</a:t>
            </a:r>
            <a:r>
              <a:rPr lang="en-US" sz="1800" dirty="0"/>
              <a:t> data)</a:t>
            </a:r>
          </a:p>
        </p:txBody>
      </p:sp>
    </p:spTree>
    <p:extLst>
      <p:ext uri="{BB962C8B-B14F-4D97-AF65-F5344CB8AC3E}">
        <p14:creationId xmlns:p14="http://schemas.microsoft.com/office/powerpoint/2010/main" val="163707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NL" dirty="0"/>
              <a:t>MBA: </a:t>
            </a:r>
            <a:r>
              <a:rPr lang="en-US" sz="1500" dirty="0" err="1"/>
              <a:t>Welke</a:t>
            </a:r>
            <a:r>
              <a:rPr lang="en-US" sz="1500" dirty="0"/>
              <a:t> regels </a:t>
            </a:r>
            <a:r>
              <a:rPr lang="en-US" sz="1500" dirty="0" err="1"/>
              <a:t>zijn</a:t>
            </a:r>
            <a:r>
              <a:rPr lang="en-US" sz="1500" dirty="0"/>
              <a:t> </a:t>
            </a:r>
            <a:r>
              <a:rPr lang="en-US" sz="1500" dirty="0" err="1"/>
              <a:t>interessant</a:t>
            </a:r>
            <a:r>
              <a:rPr lang="en-US" sz="1500" dirty="0"/>
              <a:t>? 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323449"/>
            <a:ext cx="8560864" cy="167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Aantal</a:t>
            </a:r>
            <a:r>
              <a:rPr lang="en-US" sz="1800" dirty="0"/>
              <a:t> items in </a:t>
            </a:r>
            <a:r>
              <a:rPr lang="en-US" sz="1800" dirty="0" err="1"/>
              <a:t>een</a:t>
            </a:r>
            <a:r>
              <a:rPr lang="en-US" sz="1800" dirty="0"/>
              <a:t> regel</a:t>
            </a:r>
          </a:p>
          <a:p>
            <a:endParaRPr lang="en-US" sz="600" dirty="0"/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/>
              <a:t>2:  {A} </a:t>
            </a:r>
            <a:r>
              <a:rPr lang="en-US" sz="1800" dirty="0">
                <a:sym typeface="Wingdings" panose="05000000000000000000" pitchFamily="2" charset="2"/>
              </a:rPr>
              <a:t> {B}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>
                <a:sym typeface="Wingdings" panose="05000000000000000000" pitchFamily="2" charset="2"/>
              </a:rPr>
              <a:t>3:  {A &amp; B}  {C} ,          {A}  {B &amp; C}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800" dirty="0">
                <a:sym typeface="Wingdings" panose="05000000000000000000" pitchFamily="2" charset="2"/>
              </a:rPr>
              <a:t>4:  {A &amp; B &amp; C}  {D} ,   {A &amp; B}  {C &amp; D} ,   {A &amp; B &amp; C}  {D}</a:t>
            </a:r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97660" y="3140968"/>
            <a:ext cx="4495103" cy="2200387"/>
            <a:chOff x="336779" y="3338390"/>
            <a:chExt cx="5786902" cy="2640414"/>
          </a:xfrm>
        </p:grpSpPr>
        <p:grpSp>
          <p:nvGrpSpPr>
            <p:cNvPr id="15" name="Group 14"/>
            <p:cNvGrpSpPr/>
            <p:nvPr/>
          </p:nvGrpSpPr>
          <p:grpSpPr>
            <a:xfrm>
              <a:off x="336779" y="4042720"/>
              <a:ext cx="5564783" cy="853524"/>
              <a:chOff x="2061407" y="3695747"/>
              <a:chExt cx="5564783" cy="853524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244494" y="3695747"/>
                <a:ext cx="338169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00" dirty="0" err="1"/>
                  <a:t>Aantal</a:t>
                </a:r>
                <a:r>
                  <a:rPr lang="en-US" sz="1500" dirty="0"/>
                  <a:t> </a:t>
                </a:r>
                <a:r>
                  <a:rPr lang="en-US" sz="1500" dirty="0" err="1"/>
                  <a:t>trx</a:t>
                </a:r>
                <a:r>
                  <a:rPr lang="en-US" sz="1500" dirty="0"/>
                  <a:t>. {X} </a:t>
                </a:r>
                <a:r>
                  <a:rPr lang="en-US" sz="1500" dirty="0">
                    <a:sym typeface="Wingdings" panose="05000000000000000000" pitchFamily="2" charset="2"/>
                  </a:rPr>
                  <a:t> {Y}   </a:t>
                </a:r>
                <a:endParaRPr lang="en-US" sz="1500" dirty="0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flipV="1">
                <a:off x="4391620" y="4108119"/>
                <a:ext cx="2624863" cy="249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4378708" y="4149161"/>
                <a:ext cx="28219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00" dirty="0" err="1"/>
                  <a:t>Totaal</a:t>
                </a:r>
                <a:r>
                  <a:rPr lang="en-US" sz="1500" dirty="0"/>
                  <a:t> </a:t>
                </a:r>
                <a:r>
                  <a:rPr lang="en-US" sz="1500" dirty="0" err="1"/>
                  <a:t>Aantal</a:t>
                </a:r>
                <a:r>
                  <a:rPr lang="en-US" sz="1500" dirty="0"/>
                  <a:t> </a:t>
                </a:r>
                <a:r>
                  <a:rPr lang="en-US" sz="1500" dirty="0" err="1"/>
                  <a:t>trx</a:t>
                </a:r>
                <a:r>
                  <a:rPr lang="en-US" sz="1500" dirty="0"/>
                  <a:t>. </a:t>
                </a:r>
                <a:r>
                  <a:rPr lang="en-US" sz="1500" dirty="0">
                    <a:sym typeface="Wingdings" panose="05000000000000000000" pitchFamily="2" charset="2"/>
                  </a:rPr>
                  <a:t>   </a:t>
                </a:r>
                <a:endParaRPr lang="en-US" sz="15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061407" y="3914668"/>
                <a:ext cx="2317301" cy="40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00" dirty="0"/>
                  <a:t>Support (X,Y) =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643551" y="5148781"/>
              <a:ext cx="4480130" cy="830023"/>
              <a:chOff x="2655425" y="4952012"/>
              <a:chExt cx="4480130" cy="830023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655425" y="5216309"/>
                <a:ext cx="10391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00" dirty="0"/>
                  <a:t>Lift = 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004892" y="4952012"/>
                <a:ext cx="2018074" cy="40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00" dirty="0"/>
                  <a:t>Support (X,Y)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3694600" y="5352122"/>
                <a:ext cx="3043419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3525165" y="5381926"/>
                <a:ext cx="3610390" cy="40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00" dirty="0"/>
                  <a:t>Support (X)  * Support(Y)</a:t>
                </a: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442155" y="3338390"/>
              <a:ext cx="2402794" cy="4555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Support &amp; Lift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932040" y="3690927"/>
            <a:ext cx="33294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Snijmesje</a:t>
            </a:r>
            <a:r>
              <a:rPr lang="en-US" sz="1500" dirty="0"/>
              <a:t> </a:t>
            </a:r>
            <a:r>
              <a:rPr lang="en-US" sz="1500" dirty="0">
                <a:sym typeface="Wingdings" panose="05000000000000000000" pitchFamily="2" charset="2"/>
              </a:rPr>
              <a:t> Bier   0.05%</a:t>
            </a:r>
            <a:endParaRPr 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4932040" y="3991127"/>
            <a:ext cx="33294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Snijmesje</a:t>
            </a:r>
            <a:r>
              <a:rPr lang="en-US" sz="1500" dirty="0"/>
              <a:t> </a:t>
            </a:r>
            <a:r>
              <a:rPr lang="en-US" sz="1500" dirty="0">
                <a:sym typeface="Wingdings" panose="05000000000000000000" pitchFamily="2" charset="2"/>
              </a:rPr>
              <a:t> </a:t>
            </a:r>
            <a:r>
              <a:rPr lang="en-US" sz="1500" dirty="0" err="1">
                <a:sym typeface="Wingdings" panose="05000000000000000000" pitchFamily="2" charset="2"/>
              </a:rPr>
              <a:t>Snijplank</a:t>
            </a:r>
            <a:r>
              <a:rPr lang="en-US" sz="1500" dirty="0">
                <a:sym typeface="Wingdings" panose="05000000000000000000" pitchFamily="2" charset="2"/>
              </a:rPr>
              <a:t> 0.8%</a:t>
            </a:r>
            <a:endParaRPr 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4932040" y="4754008"/>
            <a:ext cx="33294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Bijvoorbeeld</a:t>
            </a:r>
            <a:r>
              <a:rPr lang="en-US" sz="1500" dirty="0"/>
              <a:t>  2.5  lift </a:t>
            </a:r>
            <a:r>
              <a:rPr lang="en-US" sz="1500" dirty="0" err="1"/>
              <a:t>voor</a:t>
            </a:r>
            <a:r>
              <a:rPr lang="en-US" sz="1500" dirty="0"/>
              <a:t> </a:t>
            </a:r>
          </a:p>
          <a:p>
            <a:r>
              <a:rPr lang="en-US" sz="1500" dirty="0" err="1"/>
              <a:t>Snijmesje</a:t>
            </a:r>
            <a:r>
              <a:rPr lang="en-US" sz="1500" dirty="0"/>
              <a:t> </a:t>
            </a:r>
            <a:r>
              <a:rPr lang="en-US" sz="1500" dirty="0">
                <a:sym typeface="Wingdings" panose="05000000000000000000" pitchFamily="2" charset="2"/>
              </a:rPr>
              <a:t> </a:t>
            </a:r>
            <a:r>
              <a:rPr lang="en-US" sz="1500" dirty="0" err="1">
                <a:sym typeface="Wingdings" panose="05000000000000000000" pitchFamily="2" charset="2"/>
              </a:rPr>
              <a:t>Snijplank</a:t>
            </a:r>
            <a:r>
              <a:rPr lang="en-US" sz="1500" dirty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4</a:t>
            </a:fld>
            <a:endParaRPr lang="nl-NL"/>
          </a:p>
        </p:txBody>
      </p:sp>
      <p:sp>
        <p:nvSpPr>
          <p:cNvPr id="3" name="Tekstvak 2"/>
          <p:cNvSpPr txBox="1"/>
          <p:nvPr/>
        </p:nvSpPr>
        <p:spPr>
          <a:xfrm>
            <a:off x="1331640" y="126876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Projects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810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11560" y="2420888"/>
            <a:ext cx="6444302" cy="661591"/>
          </a:xfrm>
        </p:spPr>
        <p:txBody>
          <a:bodyPr/>
          <a:lstStyle/>
          <a:p>
            <a:r>
              <a:rPr lang="nl-NL" dirty="0"/>
              <a:t>Avond sessie 2</a:t>
            </a:r>
          </a:p>
        </p:txBody>
      </p:sp>
    </p:spTree>
    <p:extLst>
      <p:ext uri="{BB962C8B-B14F-4D97-AF65-F5344CB8AC3E}">
        <p14:creationId xmlns:p14="http://schemas.microsoft.com/office/powerpoint/2010/main" val="356700466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11560" y="2420888"/>
            <a:ext cx="6444302" cy="661591"/>
          </a:xfrm>
        </p:spPr>
        <p:txBody>
          <a:bodyPr/>
          <a:lstStyle/>
          <a:p>
            <a:r>
              <a:rPr lang="nl-NL" dirty="0"/>
              <a:t>Avond sessie 3</a:t>
            </a:r>
          </a:p>
        </p:txBody>
      </p:sp>
    </p:spTree>
    <p:extLst>
      <p:ext uri="{BB962C8B-B14F-4D97-AF65-F5344CB8AC3E}">
        <p14:creationId xmlns:p14="http://schemas.microsoft.com/office/powerpoint/2010/main" val="232498930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3528" y="1844824"/>
            <a:ext cx="6660325" cy="893473"/>
          </a:xfrm>
        </p:spPr>
        <p:txBody>
          <a:bodyPr>
            <a:normAutofit fontScale="90000"/>
          </a:bodyPr>
          <a:lstStyle/>
          <a:p>
            <a:r>
              <a:rPr lang="nl-NL" dirty="0"/>
              <a:t>Avond sessie 4</a:t>
            </a:r>
            <a:br>
              <a:rPr lang="nl-NL" dirty="0"/>
            </a:br>
            <a:r>
              <a:rPr lang="nl-NL" dirty="0"/>
              <a:t>Basis uitleg machine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3608" y="3140968"/>
            <a:ext cx="331236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600" dirty="0" err="1">
                <a:solidFill>
                  <a:schemeClr val="tx2"/>
                </a:solidFill>
                <a:latin typeface="+mj-lt"/>
              </a:rPr>
              <a:t>Lineare</a:t>
            </a:r>
            <a:r>
              <a:rPr lang="nl-NL" sz="1600" dirty="0">
                <a:solidFill>
                  <a:schemeClr val="tx2"/>
                </a:solidFill>
                <a:latin typeface="+mj-lt"/>
              </a:rPr>
              <a:t> / logistische regressie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tx2"/>
                </a:solidFill>
                <a:latin typeface="+mj-lt"/>
              </a:rPr>
              <a:t>Trees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tx2"/>
                </a:solidFill>
                <a:latin typeface="+mj-lt"/>
              </a:rPr>
              <a:t>Random </a:t>
            </a:r>
            <a:r>
              <a:rPr lang="nl-NL" sz="1600" dirty="0" err="1">
                <a:solidFill>
                  <a:schemeClr val="tx2"/>
                </a:solidFill>
                <a:latin typeface="+mj-lt"/>
              </a:rPr>
              <a:t>forests</a:t>
            </a:r>
            <a:endParaRPr lang="nl-NL" sz="1600" dirty="0">
              <a:solidFill>
                <a:schemeClr val="tx2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600" dirty="0" err="1">
                <a:solidFill>
                  <a:schemeClr val="tx2"/>
                </a:solidFill>
                <a:latin typeface="+mj-lt"/>
              </a:rPr>
              <a:t>Neural</a:t>
            </a:r>
            <a:r>
              <a:rPr lang="nl-NL" sz="1600" dirty="0">
                <a:solidFill>
                  <a:schemeClr val="tx2"/>
                </a:solidFill>
                <a:latin typeface="+mj-lt"/>
              </a:rPr>
              <a:t> Nets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tx2"/>
                </a:solidFill>
                <a:latin typeface="+mj-lt"/>
              </a:rPr>
              <a:t>Market Basket </a:t>
            </a:r>
            <a:r>
              <a:rPr lang="nl-NL" sz="1600" dirty="0" err="1">
                <a:solidFill>
                  <a:schemeClr val="tx2"/>
                </a:solidFill>
                <a:latin typeface="+mj-lt"/>
              </a:rPr>
              <a:t>rules</a:t>
            </a:r>
            <a:endParaRPr lang="nl-NL" sz="1600" dirty="0">
              <a:solidFill>
                <a:schemeClr val="tx2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+mj-lt"/>
              </a:rPr>
              <a:t>Clustering</a:t>
            </a:r>
            <a:endParaRPr lang="nl-NL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55923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Uitleg machine learning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132856"/>
            <a:ext cx="2682508" cy="42290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55576" y="1268760"/>
            <a:ext cx="7537707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500" dirty="0"/>
              <a:t>A </a:t>
            </a:r>
            <a:r>
              <a:rPr lang="nl-NL" sz="1500" dirty="0" err="1"/>
              <a:t>recommender</a:t>
            </a:r>
            <a:r>
              <a:rPr lang="nl-NL" sz="1500" dirty="0"/>
              <a:t> for more detail: </a:t>
            </a:r>
          </a:p>
          <a:p>
            <a:r>
              <a:rPr lang="nl-NL" sz="1500" dirty="0"/>
              <a:t>The elements of statistical learning, </a:t>
            </a:r>
            <a:r>
              <a:rPr lang="nl-NL" sz="1500" i="1" dirty="0"/>
              <a:t>Hasting, Tibshirani &amp; Friedman</a:t>
            </a:r>
            <a:r>
              <a:rPr lang="nl-NL" sz="1500" dirty="0"/>
              <a:t> </a:t>
            </a:r>
          </a:p>
          <a:p>
            <a:r>
              <a:rPr lang="nl-NL" sz="1500" dirty="0">
                <a:hlinkClick r:id="rId3"/>
              </a:rPr>
              <a:t>http://www-stat.stanford.edu/~tibs/ElemStatLearn/</a:t>
            </a:r>
            <a:endParaRPr lang="nl-NL" sz="1500" dirty="0"/>
          </a:p>
        </p:txBody>
      </p:sp>
    </p:spTree>
    <p:extLst>
      <p:ext uri="{BB962C8B-B14F-4D97-AF65-F5344CB8AC3E}">
        <p14:creationId xmlns:p14="http://schemas.microsoft.com/office/powerpoint/2010/main" val="687132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73" y="310133"/>
            <a:ext cx="2948697" cy="315423"/>
          </a:xfrm>
        </p:spPr>
        <p:txBody>
          <a:bodyPr>
            <a:normAutofit fontScale="90000"/>
          </a:bodyPr>
          <a:lstStyle/>
          <a:p>
            <a:r>
              <a:rPr lang="nl-NL" dirty="0"/>
              <a:t>Lineaire Regressie</a:t>
            </a:r>
          </a:p>
        </p:txBody>
      </p:sp>
      <p:graphicFrame>
        <p:nvGraphicFramePr>
          <p:cNvPr id="20482" name="Object 4"/>
          <p:cNvGraphicFramePr>
            <a:graphicFrameLocks noGrp="1" noChangeAspect="1"/>
          </p:cNvGraphicFramePr>
          <p:nvPr>
            <p:ph sz="half" idx="1"/>
            <p:extLst/>
          </p:nvPr>
        </p:nvGraphicFramePr>
        <p:xfrm>
          <a:off x="4887913" y="3632200"/>
          <a:ext cx="35941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Vergelijking" r:id="rId4" imgW="1752480" imgH="228600" progId="Equation.3">
                  <p:embed/>
                </p:oleObj>
              </mc:Choice>
              <mc:Fallback>
                <p:oleObj name="Vergelijking" r:id="rId4" imgW="1752480" imgH="228600" progId="Equation.3">
                  <p:embed/>
                  <p:pic>
                    <p:nvPicPr>
                      <p:cNvPr id="2048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913" y="3632200"/>
                        <a:ext cx="3594100" cy="4683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26232" y="1557907"/>
            <a:ext cx="5177523" cy="167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dirty="0"/>
              <a:t>Kenmerken</a:t>
            </a:r>
          </a:p>
          <a:p>
            <a:endParaRPr lang="nl-NL" sz="600" b="1" dirty="0"/>
          </a:p>
          <a:p>
            <a:pPr marL="257175" indent="-257175">
              <a:buFont typeface="Wingdings" panose="05000000000000000000" pitchFamily="2" charset="2"/>
              <a:buChar char="ü"/>
            </a:pPr>
            <a:r>
              <a:rPr lang="nl-NL" sz="1500" dirty="0"/>
              <a:t>Continue response (bijvoorbeeld </a:t>
            </a:r>
            <a:r>
              <a:rPr lang="nl-NL" sz="1500" i="1" dirty="0"/>
              <a:t>gewicht</a:t>
            </a:r>
            <a:r>
              <a:rPr lang="nl-NL" sz="1500" dirty="0"/>
              <a:t>)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nl-NL" sz="1500" dirty="0"/>
              <a:t>Lineaire additieve formule in de parameters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nl-NL" sz="1500" dirty="0"/>
              <a:t>De parameters </a:t>
            </a:r>
            <a:r>
              <a:rPr lang="el-GR" sz="1500" dirty="0"/>
              <a:t>β</a:t>
            </a:r>
            <a:r>
              <a:rPr lang="en-US" sz="1500" baseline="-25000" dirty="0"/>
              <a:t>0</a:t>
            </a:r>
            <a:r>
              <a:rPr lang="en-US" sz="1500" dirty="0"/>
              <a:t>  </a:t>
            </a:r>
            <a:r>
              <a:rPr lang="el-GR" sz="1500" dirty="0"/>
              <a:t>β</a:t>
            </a:r>
            <a:r>
              <a:rPr lang="en-US" sz="1500" baseline="-25000" dirty="0"/>
              <a:t>1</a:t>
            </a:r>
            <a:r>
              <a:rPr lang="en-US" sz="1500" dirty="0"/>
              <a:t>  </a:t>
            </a:r>
            <a:r>
              <a:rPr lang="el-GR" sz="1500" dirty="0"/>
              <a:t>β</a:t>
            </a:r>
            <a:r>
              <a:rPr lang="en-US" sz="1500" baseline="-25000" dirty="0"/>
              <a:t>2</a:t>
            </a:r>
            <a:r>
              <a:rPr lang="en-US" sz="1500" dirty="0"/>
              <a:t>,… </a:t>
            </a:r>
            <a:r>
              <a:rPr lang="en-US" sz="1500" dirty="0" err="1"/>
              <a:t>worden</a:t>
            </a:r>
            <a:r>
              <a:rPr lang="en-US" sz="1500" dirty="0"/>
              <a:t> </a:t>
            </a:r>
            <a:r>
              <a:rPr lang="en-US" sz="1500" dirty="0" err="1"/>
              <a:t>mbv</a:t>
            </a:r>
            <a:r>
              <a:rPr lang="en-US" sz="1500" dirty="0"/>
              <a:t> data ‘</a:t>
            </a:r>
            <a:r>
              <a:rPr lang="en-US" sz="1500" dirty="0" err="1"/>
              <a:t>geschat</a:t>
            </a:r>
            <a:r>
              <a:rPr lang="en-US" sz="1500" dirty="0"/>
              <a:t>’</a:t>
            </a:r>
            <a:endParaRPr lang="nl-NL" sz="1500" dirty="0"/>
          </a:p>
        </p:txBody>
      </p:sp>
      <p:sp>
        <p:nvSpPr>
          <p:cNvPr id="6" name="Oval 5"/>
          <p:cNvSpPr/>
          <p:nvPr/>
        </p:nvSpPr>
        <p:spPr>
          <a:xfrm>
            <a:off x="2045783" y="4137922"/>
            <a:ext cx="97376" cy="904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accent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609302" y="4389914"/>
            <a:ext cx="97376" cy="904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accent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997095" y="4778414"/>
            <a:ext cx="97376" cy="904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accent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427307" y="4404990"/>
            <a:ext cx="97376" cy="904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accent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131867" y="4121408"/>
            <a:ext cx="97376" cy="904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accent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619429" y="3943183"/>
            <a:ext cx="97376" cy="904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accent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65619" y="3758137"/>
            <a:ext cx="97376" cy="904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accent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 flipV="1">
            <a:off x="2877806" y="3758135"/>
            <a:ext cx="62057" cy="868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accent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704661" y="4165096"/>
            <a:ext cx="97376" cy="904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accent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494929" y="4227662"/>
            <a:ext cx="97376" cy="904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accent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829118" y="4450219"/>
            <a:ext cx="97376" cy="904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accent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840667" y="3758136"/>
            <a:ext cx="97376" cy="904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accent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18452" y="5251649"/>
            <a:ext cx="2872195" cy="11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1412377" y="3430972"/>
            <a:ext cx="12150" cy="18206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38818" y="5265258"/>
            <a:ext cx="13647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Inkomen</a:t>
            </a:r>
            <a:endParaRPr 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463599" y="3388911"/>
            <a:ext cx="847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Gewicht</a:t>
            </a:r>
            <a:endParaRPr lang="en-US" sz="1500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424527" y="3597053"/>
            <a:ext cx="2866120" cy="114661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484" name="TextBox 20483"/>
          <p:cNvSpPr txBox="1"/>
          <p:nvPr/>
        </p:nvSpPr>
        <p:spPr>
          <a:xfrm>
            <a:off x="875910" y="4868872"/>
            <a:ext cx="35169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500" dirty="0"/>
              <a:t>β</a:t>
            </a:r>
            <a:r>
              <a:rPr lang="en-US" sz="1500" baseline="-25000" dirty="0"/>
              <a:t>0</a:t>
            </a:r>
          </a:p>
        </p:txBody>
      </p:sp>
      <p:sp>
        <p:nvSpPr>
          <p:cNvPr id="20486" name="Left Brace 20485"/>
          <p:cNvSpPr/>
          <p:nvPr/>
        </p:nvSpPr>
        <p:spPr>
          <a:xfrm>
            <a:off x="1233677" y="4778414"/>
            <a:ext cx="107392" cy="473236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cxnSp>
        <p:nvCxnSpPr>
          <p:cNvPr id="20488" name="Straight Connector 20487"/>
          <p:cNvCxnSpPr/>
          <p:nvPr/>
        </p:nvCxnSpPr>
        <p:spPr>
          <a:xfrm flipV="1">
            <a:off x="1949069" y="4574029"/>
            <a:ext cx="1375065" cy="106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334888" y="3997205"/>
            <a:ext cx="1" cy="58561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24134" y="4250299"/>
            <a:ext cx="35169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500" dirty="0"/>
              <a:t>β</a:t>
            </a:r>
            <a:r>
              <a:rPr lang="en-US" sz="1500" baseline="-25000" dirty="0"/>
              <a:t>1</a:t>
            </a:r>
          </a:p>
        </p:txBody>
      </p:sp>
      <p:sp>
        <p:nvSpPr>
          <p:cNvPr id="20492" name="TextBox 20491"/>
          <p:cNvSpPr txBox="1"/>
          <p:nvPr/>
        </p:nvSpPr>
        <p:spPr>
          <a:xfrm>
            <a:off x="2687862" y="4579376"/>
            <a:ext cx="654263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unit</a:t>
            </a:r>
          </a:p>
        </p:txBody>
      </p:sp>
      <p:sp>
        <p:nvSpPr>
          <p:cNvPr id="30" name="Oval 29"/>
          <p:cNvSpPr/>
          <p:nvPr/>
        </p:nvSpPr>
        <p:spPr>
          <a:xfrm>
            <a:off x="4145535" y="4924375"/>
            <a:ext cx="97376" cy="904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1424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262"/>
  <p:tag name="HOTSPOTTYPE" val="DefinedInNavigator"/>
  <p:tag name="DEFINEDINNAVIGATOR" val="True"/>
</p:tagLst>
</file>

<file path=ppt/theme/theme1.xml><?xml version="1.0" encoding="utf-8"?>
<a:theme xmlns:a="http://schemas.openxmlformats.org/drawingml/2006/main" name="4_S&amp;C-2010">
  <a:themeElements>
    <a:clrScheme name="4_S&amp;C-2010 9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889FB"/>
      </a:accent1>
      <a:accent2>
        <a:srgbClr val="D6DBFE"/>
      </a:accent2>
      <a:accent3>
        <a:srgbClr val="FFFFFF"/>
      </a:accent3>
      <a:accent4>
        <a:srgbClr val="000000"/>
      </a:accent4>
      <a:accent5>
        <a:srgbClr val="BEC4FD"/>
      </a:accent5>
      <a:accent6>
        <a:srgbClr val="C2C6E6"/>
      </a:accent6>
      <a:hlink>
        <a:srgbClr val="7889FB"/>
      </a:hlink>
      <a:folHlink>
        <a:srgbClr val="9900CC"/>
      </a:folHlink>
    </a:clrScheme>
    <a:fontScheme name="4_S&amp;C-2010">
      <a:majorFont>
        <a:latin typeface="Arial"/>
        <a:ea typeface="MS PGothic"/>
        <a:cs typeface="Arial"/>
      </a:majorFont>
      <a:minorFont>
        <a:latin typeface="Verdana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4_S&amp;C-20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71BFA7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66AD97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&amp;C-201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71BFA7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66AD97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&amp;C-20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8CC800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7EB500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&amp;C-2010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&amp;C-2010 5">
        <a:dk1>
          <a:srgbClr val="000000"/>
        </a:dk1>
        <a:lt1>
          <a:srgbClr val="FFFFFF"/>
        </a:lt1>
        <a:dk2>
          <a:srgbClr val="061DC8"/>
        </a:dk2>
        <a:lt2>
          <a:srgbClr val="808080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&amp;C-2010 6">
        <a:dk1>
          <a:srgbClr val="000000"/>
        </a:dk1>
        <a:lt1>
          <a:srgbClr val="FFFFFF"/>
        </a:lt1>
        <a:dk2>
          <a:srgbClr val="061DC8"/>
        </a:dk2>
        <a:lt2>
          <a:srgbClr val="808080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59900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&amp;C-2010 7">
        <a:dk1>
          <a:srgbClr val="000000"/>
        </a:dk1>
        <a:lt1>
          <a:srgbClr val="FFFFFF"/>
        </a:lt1>
        <a:dk2>
          <a:srgbClr val="061DC8"/>
        </a:dk2>
        <a:lt2>
          <a:srgbClr val="808080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5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&amp;C-2010 8">
        <a:dk1>
          <a:srgbClr val="000000"/>
        </a:dk1>
        <a:lt1>
          <a:srgbClr val="FFFFFF"/>
        </a:lt1>
        <a:dk2>
          <a:srgbClr val="061DC8"/>
        </a:dk2>
        <a:lt2>
          <a:srgbClr val="808080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7889FB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&amp;C-2010 9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7889FB"/>
        </a:accent1>
        <a:accent2>
          <a:srgbClr val="D6DBFE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C2C6E6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14293</TotalTime>
  <Words>1896</Words>
  <Application>Microsoft Office PowerPoint</Application>
  <PresentationFormat>Diavoorstelling (4:3)</PresentationFormat>
  <Paragraphs>421</Paragraphs>
  <Slides>33</Slides>
  <Notes>14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14</vt:i4>
      </vt:variant>
      <vt:variant>
        <vt:lpstr>Thema</vt:lpstr>
      </vt:variant>
      <vt:variant>
        <vt:i4>2</vt:i4>
      </vt:variant>
      <vt:variant>
        <vt:lpstr>Ingesloten OLE-bronprogramma's</vt:lpstr>
      </vt:variant>
      <vt:variant>
        <vt:i4>2</vt:i4>
      </vt:variant>
      <vt:variant>
        <vt:lpstr>Diatitels</vt:lpstr>
      </vt:variant>
      <vt:variant>
        <vt:i4>33</vt:i4>
      </vt:variant>
    </vt:vector>
  </HeadingPairs>
  <TitlesOfParts>
    <vt:vector size="51" baseType="lpstr">
      <vt:lpstr>MS PGothic</vt:lpstr>
      <vt:lpstr>Arial</vt:lpstr>
      <vt:lpstr>Arial Narrow</vt:lpstr>
      <vt:lpstr>Arial Rounded MT Bold</vt:lpstr>
      <vt:lpstr>Calibri</vt:lpstr>
      <vt:lpstr>Calibri Light</vt:lpstr>
      <vt:lpstr>Cambria Math</vt:lpstr>
      <vt:lpstr>Courier New</vt:lpstr>
      <vt:lpstr>Franklin Gothic Demi</vt:lpstr>
      <vt:lpstr>Myriad Web Pro</vt:lpstr>
      <vt:lpstr>Symbol</vt:lpstr>
      <vt:lpstr>Times New Roman</vt:lpstr>
      <vt:lpstr>Verdana</vt:lpstr>
      <vt:lpstr>Wingdings</vt:lpstr>
      <vt:lpstr>4_S&amp;C-2010</vt:lpstr>
      <vt:lpstr>Kantoorthema</vt:lpstr>
      <vt:lpstr>Vergelijking</vt:lpstr>
      <vt:lpstr>Equation</vt:lpstr>
      <vt:lpstr>Avond sessie 1</vt:lpstr>
      <vt:lpstr>PowerPoint-presentatie</vt:lpstr>
      <vt:lpstr>PowerPoint-presentatie</vt:lpstr>
      <vt:lpstr>PowerPoint-presentatie</vt:lpstr>
      <vt:lpstr>Avond sessie 2</vt:lpstr>
      <vt:lpstr>Avond sessie 3</vt:lpstr>
      <vt:lpstr>Avond sessie 4 Basis uitleg machine learning</vt:lpstr>
      <vt:lpstr>Uitleg machine learning</vt:lpstr>
      <vt:lpstr>Lineaire Regressie</vt:lpstr>
      <vt:lpstr>PowerPoint-presentatie</vt:lpstr>
      <vt:lpstr>PowerPoint-presentatie</vt:lpstr>
      <vt:lpstr>Lineaire Regressie</vt:lpstr>
      <vt:lpstr>PowerPoint-presentatie</vt:lpstr>
      <vt:lpstr>Lineare regressie</vt:lpstr>
      <vt:lpstr>Lineare regressie</vt:lpstr>
      <vt:lpstr>Lineare regressie</vt:lpstr>
      <vt:lpstr>Logistische Regressie</vt:lpstr>
      <vt:lpstr>Logistische Regressie</vt:lpstr>
      <vt:lpstr>Logistische Regressie</vt:lpstr>
      <vt:lpstr>PowerPoint-presentatie</vt:lpstr>
      <vt:lpstr>Lift curve</vt:lpstr>
      <vt:lpstr>PowerPoint-presentatie</vt:lpstr>
      <vt:lpstr>Decision Trees</vt:lpstr>
      <vt:lpstr>Decision Trees</vt:lpstr>
      <vt:lpstr>Decision Trees</vt:lpstr>
      <vt:lpstr>PowerPoint-presentatie</vt:lpstr>
      <vt:lpstr>Combineren van modellen:  Bagging</vt:lpstr>
      <vt:lpstr>Boosting: Random Forests</vt:lpstr>
      <vt:lpstr>Neural network:    Linear regression</vt:lpstr>
      <vt:lpstr>Neural networks    Mathematics</vt:lpstr>
      <vt:lpstr>Neural networks    Estimating the weights</vt:lpstr>
      <vt:lpstr>Market Basket analyse (MBA)</vt:lpstr>
      <vt:lpstr>MBA: Welke regels zijn interessant?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Longhow</dc:creator>
  <cp:lastModifiedBy>Longhow Lam</cp:lastModifiedBy>
  <cp:revision>1233</cp:revision>
  <cp:lastPrinted>2015-11-05T15:31:15Z</cp:lastPrinted>
  <dcterms:created xsi:type="dcterms:W3CDTF">2015-08-03T09:47:33Z</dcterms:created>
  <dcterms:modified xsi:type="dcterms:W3CDTF">2017-04-03T06:12:46Z</dcterms:modified>
</cp:coreProperties>
</file>