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685" r:id="rId2"/>
  </p:sldMasterIdLst>
  <p:notesMasterIdLst>
    <p:notesMasterId r:id="rId16"/>
  </p:notesMasterIdLst>
  <p:handoutMasterIdLst>
    <p:handoutMasterId r:id="rId17"/>
  </p:handoutMasterIdLst>
  <p:sldIdLst>
    <p:sldId id="292" r:id="rId3"/>
    <p:sldId id="293" r:id="rId4"/>
    <p:sldId id="300" r:id="rId5"/>
    <p:sldId id="295" r:id="rId6"/>
    <p:sldId id="319" r:id="rId7"/>
    <p:sldId id="330" r:id="rId8"/>
    <p:sldId id="296" r:id="rId9"/>
    <p:sldId id="320" r:id="rId10"/>
    <p:sldId id="321" r:id="rId11"/>
    <p:sldId id="328" r:id="rId12"/>
    <p:sldId id="331" r:id="rId13"/>
    <p:sldId id="333" r:id="rId14"/>
    <p:sldId id="332" r:id="rId15"/>
  </p:sldIdLst>
  <p:sldSz cx="9144000" cy="6858000" type="screen4x3"/>
  <p:notesSz cx="7010400" cy="9296400"/>
  <p:custDataLst>
    <p:tags r:id="rId18"/>
  </p:custDataLst>
  <p:defaultTextStyle>
    <a:defPPr>
      <a:defRPr lang="en-US"/>
    </a:defPPr>
    <a:lvl1pPr algn="l" rtl="0" fontAlgn="base">
      <a:lnSpc>
        <a:spcPct val="90000"/>
      </a:lnSpc>
      <a:spcBef>
        <a:spcPct val="0"/>
      </a:spcBef>
      <a:spcAft>
        <a:spcPct val="0"/>
      </a:spcAft>
      <a:defRPr sz="2000" kern="1200">
        <a:solidFill>
          <a:srgbClr val="00527A"/>
        </a:solidFill>
        <a:latin typeface="Verdana" pitchFamily="34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0"/>
      </a:spcBef>
      <a:spcAft>
        <a:spcPct val="0"/>
      </a:spcAft>
      <a:defRPr sz="2000" kern="1200">
        <a:solidFill>
          <a:srgbClr val="00527A"/>
        </a:solidFill>
        <a:latin typeface="Verdana" pitchFamily="34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0"/>
      </a:spcBef>
      <a:spcAft>
        <a:spcPct val="0"/>
      </a:spcAft>
      <a:defRPr sz="2000" kern="1200">
        <a:solidFill>
          <a:srgbClr val="00527A"/>
        </a:solidFill>
        <a:latin typeface="Verdana" pitchFamily="34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0"/>
      </a:spcBef>
      <a:spcAft>
        <a:spcPct val="0"/>
      </a:spcAft>
      <a:defRPr sz="2000" kern="1200">
        <a:solidFill>
          <a:srgbClr val="00527A"/>
        </a:solidFill>
        <a:latin typeface="Verdana" pitchFamily="34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0"/>
      </a:spcBef>
      <a:spcAft>
        <a:spcPct val="0"/>
      </a:spcAft>
      <a:defRPr sz="2000" kern="1200">
        <a:solidFill>
          <a:srgbClr val="00527A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00527A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00527A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00527A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00527A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outer" initials="W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EE6"/>
    <a:srgbClr val="0078B4"/>
    <a:srgbClr val="005986"/>
    <a:srgbClr val="FFFF99"/>
    <a:srgbClr val="0095E0"/>
    <a:srgbClr val="FFF100"/>
    <a:srgbClr val="FFE600"/>
    <a:srgbClr val="005266"/>
    <a:srgbClr val="004466"/>
    <a:srgbClr val="A9E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79" autoAdjust="0"/>
    <p:restoredTop sz="97348" autoAdjust="0"/>
  </p:normalViewPr>
  <p:slideViewPr>
    <p:cSldViewPr>
      <p:cViewPr varScale="1">
        <p:scale>
          <a:sx n="92" d="100"/>
          <a:sy n="92" d="100"/>
        </p:scale>
        <p:origin x="1061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66" y="-96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 smtClean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561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 smtClean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 smtClean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nl-NL" dirty="0"/>
              <a:t>Titel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561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 smtClean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8F949E97-1528-487B-A3D8-0046A0C8DBF3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077804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 smtClean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1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 smtClean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1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noProof="0"/>
              <a:t>Klik om de opmaakprofielen van de modeltekst te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 smtClean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1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 smtClean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26E19E39-FC3C-4480-9F95-CA9EDF0D0BC3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999347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384B-03B0-4A63-A407-B596BB938AE5}" type="datetimeFigureOut">
              <a:rPr lang="nl-NL" smtClean="0"/>
              <a:t>27-4-2017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117F-B301-40CD-AC18-2DD49F9B715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1314468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384B-03B0-4A63-A407-B596BB938AE5}" type="datetimeFigureOut">
              <a:rPr lang="nl-NL" smtClean="0"/>
              <a:t>27-4-2017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117F-B301-40CD-AC18-2DD49F9B715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844485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384B-03B0-4A63-A407-B596BB938AE5}" type="datetimeFigureOut">
              <a:rPr lang="nl-NL" smtClean="0"/>
              <a:t>27-4-2017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117F-B301-40CD-AC18-2DD49F9B715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142707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10000"/>
                  </a:schemeClr>
                </a:solidFill>
                <a:latin typeface="Myriad Web Pro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37396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3"/>
          <p:cNvSpPr txBox="1"/>
          <p:nvPr/>
        </p:nvSpPr>
        <p:spPr>
          <a:xfrm>
            <a:off x="3" y="6612804"/>
            <a:ext cx="1931989" cy="20313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 defTabSz="274313" eaLnBrk="0" hangingPunct="0">
              <a:defRPr/>
            </a:pPr>
            <a:br>
              <a:rPr lang="en-US" sz="400" b="0" kern="300" spc="50" baseline="0" dirty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ＭＳ Ｐゴシック" pitchFamily="34" charset="-128"/>
                <a:cs typeface="Arial"/>
              </a:rPr>
            </a:br>
            <a:r>
              <a:rPr lang="en-US" sz="400" b="0" kern="300" spc="50" baseline="0" dirty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ＭＳ Ｐゴシック" pitchFamily="34" charset="-128"/>
                <a:cs typeface="Arial"/>
              </a:rPr>
              <a:t>Copyright © 2012, SAS Institute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699632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6" y="44624"/>
            <a:ext cx="7286625" cy="616111"/>
          </a:xfrm>
        </p:spPr>
        <p:txBody>
          <a:bodyPr/>
          <a:lstStyle>
            <a:lvl1pPr>
              <a:defRPr sz="1800" b="1">
                <a:solidFill>
                  <a:schemeClr val="accent1">
                    <a:lumMod val="10000"/>
                  </a:schemeClr>
                </a:solidFill>
                <a:latin typeface="Myriad Web Pro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52169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384B-03B0-4A63-A407-B596BB938AE5}" type="datetimeFigureOut">
              <a:rPr lang="nl-NL" smtClean="0"/>
              <a:t>27-4-2017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117F-B301-40CD-AC18-2DD49F9B715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196215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384B-03B0-4A63-A407-B596BB938AE5}" type="datetimeFigureOut">
              <a:rPr lang="nl-NL" smtClean="0"/>
              <a:t>27-4-2017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117F-B301-40CD-AC18-2DD49F9B715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570113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384B-03B0-4A63-A407-B596BB938AE5}" type="datetimeFigureOut">
              <a:rPr lang="nl-NL" smtClean="0"/>
              <a:t>27-4-2017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117F-B301-40CD-AC18-2DD49F9B715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534746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384B-03B0-4A63-A407-B596BB938AE5}" type="datetimeFigureOut">
              <a:rPr lang="nl-NL" smtClean="0"/>
              <a:t>27-4-2017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117F-B301-40CD-AC18-2DD49F9B715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167011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384B-03B0-4A63-A407-B596BB938AE5}" type="datetimeFigureOut">
              <a:rPr lang="nl-NL" smtClean="0"/>
              <a:t>27-4-2017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117F-B301-40CD-AC18-2DD49F9B715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9043513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384B-03B0-4A63-A407-B596BB938AE5}" type="datetimeFigureOut">
              <a:rPr lang="nl-NL" smtClean="0"/>
              <a:t>27-4-2017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117F-B301-40CD-AC18-2DD49F9B715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6664452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384B-03B0-4A63-A407-B596BB938AE5}" type="datetimeFigureOut">
              <a:rPr lang="nl-NL" smtClean="0"/>
              <a:t>27-4-2017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117F-B301-40CD-AC18-2DD49F9B715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663425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384B-03B0-4A63-A407-B596BB938AE5}" type="datetimeFigureOut">
              <a:rPr lang="nl-NL" smtClean="0"/>
              <a:t>27-4-2017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117F-B301-40CD-AC18-2DD49F9B715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06741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6"/>
          <p:cNvSpPr>
            <a:spLocks noChangeArrowheads="1"/>
          </p:cNvSpPr>
          <p:nvPr/>
        </p:nvSpPr>
        <p:spPr bwMode="black">
          <a:xfrm>
            <a:off x="7589838" y="6537325"/>
            <a:ext cx="1371600" cy="184150"/>
          </a:xfrm>
          <a:prstGeom prst="rect">
            <a:avLst/>
          </a:prstGeom>
          <a:noFill/>
          <a:ln>
            <a:noFill/>
          </a:ln>
          <a:extLst/>
        </p:spPr>
        <p:txBody>
          <a:bodyPr lIns="91974" tIns="45984" rIns="91974" bIns="45984"/>
          <a:lstStyle>
            <a:lvl1pPr defTabSz="9128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ct val="100000"/>
              </a:lnSpc>
              <a:defRPr/>
            </a:pPr>
            <a:r>
              <a:rPr lang="en-US" altLang="en-US" sz="800" dirty="0">
                <a:solidFill>
                  <a:srgbClr val="000000"/>
                </a:solidFill>
              </a:rPr>
              <a:t>© 2015 IBM Corporation</a:t>
            </a:r>
            <a:endParaRPr lang="en-US" altLang="en-US" sz="1800" dirty="0">
              <a:solidFill>
                <a:srgbClr val="000000"/>
              </a:solidFill>
            </a:endParaRPr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563" y="1628775"/>
            <a:ext cx="8686800" cy="472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37" tIns="45671" rIns="91337" bIns="456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Third level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182565" y="6537325"/>
            <a:ext cx="366712" cy="1841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974" tIns="45984" rIns="91974" bIns="45984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90000"/>
              </a:lnSpc>
              <a:buClr>
                <a:srgbClr val="000000"/>
              </a:buClr>
              <a:defRPr sz="800" smtClean="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64F1121-EA20-4CE4-8F4B-6FF13D54513C}" type="slidenum">
              <a:rPr lang="en-US" altLang="en-US"/>
              <a:pPr>
                <a:defRPr/>
              </a:pPr>
              <a:t>‹nr.›</a:t>
            </a:fld>
            <a:endParaRPr lang="en-US" altLang="en-US"/>
          </a:p>
        </p:txBody>
      </p:sp>
      <p:sp>
        <p:nvSpPr>
          <p:cNvPr id="2" name="Rectangle 6"/>
          <p:cNvSpPr>
            <a:spLocks noChangeArrowheads="1"/>
          </p:cNvSpPr>
          <p:nvPr userDrawn="1"/>
        </p:nvSpPr>
        <p:spPr bwMode="black">
          <a:xfrm>
            <a:off x="250828" y="6557969"/>
            <a:ext cx="2233613" cy="300037"/>
          </a:xfrm>
          <a:prstGeom prst="rect">
            <a:avLst/>
          </a:prstGeom>
          <a:noFill/>
          <a:ln>
            <a:noFill/>
          </a:ln>
          <a:extLst/>
        </p:spPr>
        <p:txBody>
          <a:bodyPr lIns="91974" tIns="45984" rIns="91974" bIns="45984"/>
          <a:lstStyle>
            <a:lvl1pPr defTabSz="9128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defRPr/>
            </a:pPr>
            <a:r>
              <a:rPr lang="en-US" altLang="en-US" sz="800" dirty="0">
                <a:solidFill>
                  <a:srgbClr val="000000"/>
                </a:solidFill>
              </a:rPr>
              <a:t>Delta Lloyd </a:t>
            </a:r>
            <a:r>
              <a:rPr lang="en-US" altLang="en-US" sz="800" dirty="0" err="1">
                <a:solidFill>
                  <a:srgbClr val="000000"/>
                </a:solidFill>
              </a:rPr>
              <a:t>en</a:t>
            </a:r>
            <a:r>
              <a:rPr lang="en-US" altLang="en-US" sz="800" dirty="0">
                <a:solidFill>
                  <a:srgbClr val="000000"/>
                </a:solidFill>
              </a:rPr>
              <a:t> IBM Confidential</a:t>
            </a:r>
            <a:endParaRPr lang="en-US" alt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041968"/>
      </p:ext>
    </p:extLst>
  </p:cSld>
  <p:clrMap bg1="lt1" tx1="dk1" bg2="lt2" tx2="dk2" accent1="accent1" accent2="accent2" accent3="accent3" accent4="accent4" accent5="accent5" accent6="accent6" hlink="hlink" folHlink="folHlink"/>
  <p:hf hdr="0" dt="0"/>
  <p:txStyles>
    <p:titleStyle>
      <a:lvl1pPr algn="l" defTabSz="4556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 i="1" kern="1200">
          <a:solidFill>
            <a:srgbClr val="808080"/>
          </a:solidFill>
          <a:latin typeface="+mj-lt"/>
          <a:ea typeface="+mj-ea"/>
          <a:cs typeface="+mj-cs"/>
        </a:defRPr>
      </a:lvl1pPr>
      <a:lvl2pPr algn="l" defTabSz="4556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 i="1">
          <a:solidFill>
            <a:srgbClr val="808080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2pPr>
      <a:lvl3pPr algn="l" defTabSz="4556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 i="1">
          <a:solidFill>
            <a:srgbClr val="808080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3pPr>
      <a:lvl4pPr algn="l" defTabSz="4556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 i="1">
          <a:solidFill>
            <a:srgbClr val="808080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4pPr>
      <a:lvl5pPr algn="l" defTabSz="4556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 i="1">
          <a:solidFill>
            <a:srgbClr val="808080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5pPr>
      <a:lvl6pPr marL="457200" algn="l" defTabSz="455613" rtl="0" fontAlgn="base">
        <a:lnSpc>
          <a:spcPct val="90000"/>
        </a:lnSpc>
        <a:spcBef>
          <a:spcPct val="0"/>
        </a:spcBef>
        <a:spcAft>
          <a:spcPct val="0"/>
        </a:spcAft>
        <a:defRPr sz="2200" b="1" i="1">
          <a:solidFill>
            <a:srgbClr val="808080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6pPr>
      <a:lvl7pPr marL="914400" algn="l" defTabSz="455613" rtl="0" fontAlgn="base">
        <a:lnSpc>
          <a:spcPct val="90000"/>
        </a:lnSpc>
        <a:spcBef>
          <a:spcPct val="0"/>
        </a:spcBef>
        <a:spcAft>
          <a:spcPct val="0"/>
        </a:spcAft>
        <a:defRPr sz="2200" b="1" i="1">
          <a:solidFill>
            <a:srgbClr val="808080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7pPr>
      <a:lvl8pPr marL="1371600" algn="l" defTabSz="455613" rtl="0" fontAlgn="base">
        <a:lnSpc>
          <a:spcPct val="90000"/>
        </a:lnSpc>
        <a:spcBef>
          <a:spcPct val="0"/>
        </a:spcBef>
        <a:spcAft>
          <a:spcPct val="0"/>
        </a:spcAft>
        <a:defRPr sz="2200" b="1" i="1">
          <a:solidFill>
            <a:srgbClr val="808080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8pPr>
      <a:lvl9pPr marL="1828800" algn="l" defTabSz="455613" rtl="0" fontAlgn="base">
        <a:lnSpc>
          <a:spcPct val="90000"/>
        </a:lnSpc>
        <a:spcBef>
          <a:spcPct val="0"/>
        </a:spcBef>
        <a:spcAft>
          <a:spcPct val="0"/>
        </a:spcAft>
        <a:defRPr sz="2200" b="1" i="1">
          <a:solidFill>
            <a:srgbClr val="808080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9pPr>
    </p:titleStyle>
    <p:bodyStyle>
      <a:lvl1pPr marL="169863" indent="-169863" algn="l" rtl="0" eaLnBrk="0" fontAlgn="base" hangingPunct="0">
        <a:spcBef>
          <a:spcPct val="20000"/>
        </a:spcBef>
        <a:spcAft>
          <a:spcPct val="20000"/>
        </a:spcAft>
        <a:buClr>
          <a:srgbClr val="7F7F7F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506413" indent="-160338" algn="l" rtl="0" eaLnBrk="0" fontAlgn="base" hangingPunct="0">
        <a:spcBef>
          <a:spcPct val="20000"/>
        </a:spcBef>
        <a:spcAft>
          <a:spcPct val="20000"/>
        </a:spcAft>
        <a:buClr>
          <a:srgbClr val="7F7F7F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2pPr>
      <a:lvl3pPr marL="852488" indent="-169863" algn="l" rtl="0" eaLnBrk="0" fontAlgn="base" hangingPunct="0">
        <a:spcBef>
          <a:spcPct val="20000"/>
        </a:spcBef>
        <a:spcAft>
          <a:spcPct val="20000"/>
        </a:spcAft>
        <a:buClr>
          <a:srgbClr val="7F7F7F"/>
        </a:buClr>
        <a:buChar char="•"/>
        <a:defRPr sz="14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3pPr>
      <a:lvl4pPr marL="1200150" indent="-169863" algn="l" rtl="0" eaLnBrk="0" fontAlgn="base" hangingPunct="0">
        <a:spcBef>
          <a:spcPct val="20000"/>
        </a:spcBef>
        <a:spcAft>
          <a:spcPct val="20000"/>
        </a:spcAft>
        <a:buClr>
          <a:srgbClr val="7F7F7F"/>
        </a:buClr>
        <a:buFont typeface="Arial" panose="020B0604020202020204" pitchFamily="34" charset="0"/>
        <a:buChar char="-"/>
        <a:defRPr sz="14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4pPr>
      <a:lvl5pPr marL="1536700" indent="-160338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»"/>
        <a:defRPr sz="1600" kern="1200">
          <a:solidFill>
            <a:schemeClr val="bg1"/>
          </a:solidFill>
          <a:latin typeface="+mj-lt"/>
          <a:ea typeface="Arial" panose="020B0604020202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A384B-03B0-4A63-A407-B596BB938AE5}" type="datetimeFigureOut">
              <a:rPr lang="nl-NL" smtClean="0"/>
              <a:t>27-4-2017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0117F-B301-40CD-AC18-2DD49F9B715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3148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17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onghowlam/inleidingR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today/author/longhowla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longhowlam.wordpress.com/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hyperlink" Target="https://support.rstudio.com/hc/en-us/articles/201057987-Quick-list-of-useful-R-packages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-108520" y="1904449"/>
            <a:ext cx="5665153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80160" tIns="45720" rIns="73152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  <a:defRPr/>
            </a:pPr>
            <a:endParaRPr lang="nl-NL" sz="2800" b="1" kern="0" dirty="0">
              <a:solidFill>
                <a:schemeClr val="accent6">
                  <a:lumMod val="10000"/>
                </a:schemeClr>
              </a:solidFill>
              <a:latin typeface="Myriad Web Pro" pitchFamily="34" charset="0"/>
            </a:endParaRPr>
          </a:p>
          <a:p>
            <a:pPr algn="ctr">
              <a:lnSpc>
                <a:spcPct val="120000"/>
              </a:lnSpc>
              <a:defRPr/>
            </a:pPr>
            <a:r>
              <a:rPr lang="nl-NL" sz="4000" b="1" kern="0" dirty="0" err="1">
                <a:solidFill>
                  <a:schemeClr val="accent6">
                    <a:lumMod val="10000"/>
                  </a:schemeClr>
                </a:solidFill>
                <a:latin typeface="Myriad Web Pro" pitchFamily="34" charset="0"/>
              </a:rPr>
              <a:t>Introduction</a:t>
            </a:r>
            <a:r>
              <a:rPr lang="nl-NL" sz="4000" b="1" kern="0" dirty="0">
                <a:solidFill>
                  <a:schemeClr val="accent6">
                    <a:lumMod val="10000"/>
                  </a:schemeClr>
                </a:solidFill>
                <a:latin typeface="Myriad Web Pro" pitchFamily="34" charset="0"/>
              </a:rPr>
              <a:t> </a:t>
            </a:r>
            <a:r>
              <a:rPr lang="nl-NL" sz="4000" b="1" kern="0" dirty="0" err="1">
                <a:solidFill>
                  <a:schemeClr val="accent6">
                    <a:lumMod val="10000"/>
                  </a:schemeClr>
                </a:solidFill>
                <a:latin typeface="Myriad Web Pro" pitchFamily="34" charset="0"/>
              </a:rPr>
              <a:t>to</a:t>
            </a:r>
            <a:endParaRPr kumimoji="0" lang="nl-NL" sz="12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Myriad Web Pro" pitchFamily="34" charset="0"/>
              <a:ea typeface="+mj-ea"/>
              <a:cs typeface="+mj-cs"/>
            </a:endParaRPr>
          </a:p>
        </p:txBody>
      </p:sp>
      <p:cxnSp>
        <p:nvCxnSpPr>
          <p:cNvPr id="4" name="Rechte verbindingslijn 3"/>
          <p:cNvCxnSpPr/>
          <p:nvPr/>
        </p:nvCxnSpPr>
        <p:spPr bwMode="auto">
          <a:xfrm>
            <a:off x="0" y="1700808"/>
            <a:ext cx="9144000" cy="0"/>
          </a:xfrm>
          <a:prstGeom prst="line">
            <a:avLst/>
          </a:prstGeom>
          <a:noFill/>
          <a:ln w="222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2397814"/>
            <a:ext cx="1834923" cy="1605558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3288553"/>
            <a:ext cx="9144000" cy="381000"/>
          </a:xfrm>
        </p:spPr>
        <p:txBody>
          <a:bodyPr/>
          <a:lstStyle/>
          <a:p>
            <a:r>
              <a:rPr lang="nl-NL" sz="1800" dirty="0"/>
              <a:t>Longhow Lam</a:t>
            </a:r>
          </a:p>
        </p:txBody>
      </p:sp>
    </p:spTree>
    <p:extLst>
      <p:ext uri="{BB962C8B-B14F-4D97-AF65-F5344CB8AC3E}">
        <p14:creationId xmlns:p14="http://schemas.microsoft.com/office/powerpoint/2010/main" val="3805644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Waarom R gebruiken?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5536" y="908720"/>
            <a:ext cx="8534229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nl-NL" dirty="0">
                <a:solidFill>
                  <a:schemeClr val="tx2"/>
                </a:solidFill>
                <a:latin typeface="+mj-lt"/>
              </a:rPr>
              <a:t>Populariteit enorm toegenomen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nl-NL" sz="1800" dirty="0">
                <a:solidFill>
                  <a:schemeClr val="tx2"/>
                </a:solidFill>
                <a:latin typeface="+mj-lt"/>
              </a:rPr>
              <a:t>Veel Universiteiten gebruiken het in het onderwijs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nl-NL" sz="1800" dirty="0">
                <a:solidFill>
                  <a:schemeClr val="tx2"/>
                </a:solidFill>
                <a:latin typeface="+mj-lt"/>
              </a:rPr>
              <a:t>De tool van de nieuwe generatie data scientist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nl-NL" dirty="0">
                <a:solidFill>
                  <a:schemeClr val="tx2"/>
                </a:solidFill>
                <a:latin typeface="+mj-lt"/>
              </a:rPr>
              <a:t>Open source, geen licentie aanschaf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nl-NL" dirty="0">
                <a:solidFill>
                  <a:schemeClr val="tx2"/>
                </a:solidFill>
                <a:latin typeface="+mj-lt"/>
              </a:rPr>
              <a:t>Support via community (hele </a:t>
            </a:r>
            <a:r>
              <a:rPr lang="nl-NL" dirty="0" err="1">
                <a:solidFill>
                  <a:schemeClr val="tx2"/>
                </a:solidFill>
                <a:latin typeface="+mj-lt"/>
              </a:rPr>
              <a:t>hele</a:t>
            </a:r>
            <a:r>
              <a:rPr lang="nl-NL" dirty="0">
                <a:solidFill>
                  <a:schemeClr val="tx2"/>
                </a:solidFill>
                <a:latin typeface="+mj-lt"/>
              </a:rPr>
              <a:t> grote, stack overflow, blogs, online!!) of derde partijen.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nl-NL" dirty="0">
                <a:solidFill>
                  <a:schemeClr val="tx2"/>
                </a:solidFill>
                <a:latin typeface="+mj-lt"/>
              </a:rPr>
              <a:t>Heel veel actieve ontwikkelingen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nl-NL" sz="1800" dirty="0">
                <a:solidFill>
                  <a:schemeClr val="tx2"/>
                </a:solidFill>
                <a:latin typeface="+mj-lt"/>
              </a:rPr>
              <a:t>Community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nl-NL" sz="1800" dirty="0">
                <a:solidFill>
                  <a:schemeClr val="tx2"/>
                </a:solidFill>
                <a:latin typeface="+mj-lt"/>
              </a:rPr>
              <a:t>Bedrijven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nl-NL" dirty="0">
                <a:solidFill>
                  <a:schemeClr val="tx2"/>
                </a:solidFill>
                <a:latin typeface="+mj-lt"/>
              </a:rPr>
              <a:t>Je moet na denken!!!</a:t>
            </a:r>
          </a:p>
          <a:p>
            <a:pPr>
              <a:lnSpc>
                <a:spcPct val="150000"/>
              </a:lnSpc>
            </a:pPr>
            <a:endParaRPr lang="nl-NL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nl-NL" dirty="0">
                <a:solidFill>
                  <a:schemeClr val="tx2"/>
                </a:solidFill>
                <a:latin typeface="+mj-lt"/>
              </a:rPr>
              <a:t>Er is een leercurve……  maar die is te overwinnen!!!!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4077072"/>
            <a:ext cx="1258859" cy="110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083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The analytics life </a:t>
            </a:r>
            <a:r>
              <a:rPr lang="nl-NL" dirty="0" err="1"/>
              <a:t>cycle</a:t>
            </a:r>
            <a:endParaRPr lang="nl-NL" dirty="0"/>
          </a:p>
        </p:txBody>
      </p:sp>
      <p:grpSp>
        <p:nvGrpSpPr>
          <p:cNvPr id="24" name="Groep 23"/>
          <p:cNvGrpSpPr/>
          <p:nvPr/>
        </p:nvGrpSpPr>
        <p:grpSpPr>
          <a:xfrm>
            <a:off x="2566007" y="1340768"/>
            <a:ext cx="3878202" cy="3888432"/>
            <a:chOff x="2566006" y="1340768"/>
            <a:chExt cx="4233341" cy="4193146"/>
          </a:xfrm>
        </p:grpSpPr>
        <p:pic>
          <p:nvPicPr>
            <p:cNvPr id="4" name="Picture 3" descr="PredictiveLifecycle_A1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63888" y="1340768"/>
              <a:ext cx="1835244" cy="1308167"/>
            </a:xfrm>
            <a:prstGeom prst="rect">
              <a:avLst/>
            </a:prstGeom>
          </p:spPr>
        </p:pic>
        <p:pic>
          <p:nvPicPr>
            <p:cNvPr id="5" name="Picture 4" descr="PredictiveLifecycle_A2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72065" y="1402916"/>
              <a:ext cx="1473276" cy="1638384"/>
            </a:xfrm>
            <a:prstGeom prst="rect">
              <a:avLst/>
            </a:prstGeom>
          </p:spPr>
        </p:pic>
        <p:pic>
          <p:nvPicPr>
            <p:cNvPr id="6" name="Picture 5" descr="PredictiveLifecycle_A3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25737" y="2339927"/>
              <a:ext cx="1301817" cy="1923747"/>
            </a:xfrm>
            <a:prstGeom prst="rect">
              <a:avLst/>
            </a:prstGeom>
          </p:spPr>
        </p:pic>
        <p:pic>
          <p:nvPicPr>
            <p:cNvPr id="7" name="Picture 6" descr="PredictiveLifecycle_A4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15497" y="3789040"/>
              <a:ext cx="1644735" cy="1473276"/>
            </a:xfrm>
            <a:prstGeom prst="rect">
              <a:avLst/>
            </a:prstGeom>
          </p:spPr>
        </p:pic>
        <p:pic>
          <p:nvPicPr>
            <p:cNvPr id="8" name="Picture 7" descr="PredictiveLifecycle_A5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29524" y="3817412"/>
              <a:ext cx="1473276" cy="1644735"/>
            </a:xfrm>
            <a:prstGeom prst="rect">
              <a:avLst/>
            </a:prstGeom>
          </p:spPr>
        </p:pic>
        <p:pic>
          <p:nvPicPr>
            <p:cNvPr id="9" name="Picture 11" descr="PredictiveLifecycle_A7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66006" y="2673111"/>
              <a:ext cx="1301817" cy="1835244"/>
            </a:xfrm>
            <a:prstGeom prst="rect">
              <a:avLst/>
            </a:prstGeom>
          </p:spPr>
        </p:pic>
        <p:pic>
          <p:nvPicPr>
            <p:cNvPr id="10" name="Picture 12" descr="PredictiveLifecycle_A8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638722" y="1652981"/>
              <a:ext cx="1616738" cy="1448198"/>
            </a:xfrm>
            <a:prstGeom prst="rect">
              <a:avLst/>
            </a:prstGeom>
          </p:spPr>
        </p:pic>
        <p:pic>
          <p:nvPicPr>
            <p:cNvPr id="11" name="Picture 10" descr="PredictiveLifecycle_A5.png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854087" y="4225747"/>
              <a:ext cx="1835244" cy="1308167"/>
            </a:xfrm>
            <a:prstGeom prst="rect">
              <a:avLst/>
            </a:prstGeom>
          </p:spPr>
        </p:pic>
        <p:sp>
          <p:nvSpPr>
            <p:cNvPr id="12" name="TextBox 25"/>
            <p:cNvSpPr txBox="1"/>
            <p:nvPr/>
          </p:nvSpPr>
          <p:spPr>
            <a:xfrm>
              <a:off x="4178939" y="1785224"/>
              <a:ext cx="1063624" cy="5078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nl-NL" sz="1000" dirty="0">
                  <a:solidFill>
                    <a:schemeClr val="bg1"/>
                  </a:solidFill>
                  <a:latin typeface="Arial"/>
                  <a:cs typeface="Arial"/>
                </a:rPr>
                <a:t>1. IDENTIFY BUSINESS PAIN</a:t>
              </a:r>
            </a:p>
          </p:txBody>
        </p:sp>
        <p:sp>
          <p:nvSpPr>
            <p:cNvPr id="13" name="TextBox 26"/>
            <p:cNvSpPr txBox="1"/>
            <p:nvPr/>
          </p:nvSpPr>
          <p:spPr>
            <a:xfrm>
              <a:off x="5173628" y="2179168"/>
              <a:ext cx="120332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nl-NL" sz="1000" dirty="0">
                  <a:solidFill>
                    <a:schemeClr val="bg1"/>
                  </a:solidFill>
                  <a:latin typeface="Arial"/>
                  <a:cs typeface="Arial"/>
                </a:rPr>
                <a:t>2. DATA</a:t>
              </a:r>
            </a:p>
            <a:p>
              <a:pPr algn="ctr"/>
              <a:r>
                <a:rPr lang="nl-NL" sz="1000" dirty="0">
                  <a:solidFill>
                    <a:schemeClr val="bg1"/>
                  </a:solidFill>
                  <a:latin typeface="Arial"/>
                  <a:cs typeface="Arial"/>
                </a:rPr>
                <a:t>PREPARATION</a:t>
              </a:r>
            </a:p>
          </p:txBody>
        </p:sp>
        <p:sp>
          <p:nvSpPr>
            <p:cNvPr id="14" name="TextBox 27"/>
            <p:cNvSpPr txBox="1"/>
            <p:nvPr/>
          </p:nvSpPr>
          <p:spPr>
            <a:xfrm>
              <a:off x="5646823" y="3351489"/>
              <a:ext cx="115252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nl-NL" sz="1000" dirty="0">
                  <a:solidFill>
                    <a:schemeClr val="bg1"/>
                  </a:solidFill>
                  <a:latin typeface="Arial"/>
                  <a:cs typeface="Arial"/>
                </a:rPr>
                <a:t>3. EPLORE DATA VALIDITY</a:t>
              </a:r>
            </a:p>
          </p:txBody>
        </p:sp>
        <p:sp>
          <p:nvSpPr>
            <p:cNvPr id="15" name="TextBox 28"/>
            <p:cNvSpPr txBox="1"/>
            <p:nvPr/>
          </p:nvSpPr>
          <p:spPr>
            <a:xfrm>
              <a:off x="5064249" y="4401829"/>
              <a:ext cx="1317486" cy="39827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nl-NL" sz="1000" dirty="0">
                  <a:solidFill>
                    <a:schemeClr val="bg1"/>
                  </a:solidFill>
                  <a:latin typeface="Arial"/>
                  <a:cs typeface="Arial"/>
                </a:rPr>
                <a:t>4. TRANSFORM</a:t>
              </a:r>
            </a:p>
            <a:p>
              <a:pPr algn="ctr"/>
              <a:r>
                <a:rPr lang="nl-NL" sz="1000" dirty="0">
                  <a:solidFill>
                    <a:schemeClr val="bg1"/>
                  </a:solidFill>
                  <a:latin typeface="Arial"/>
                  <a:cs typeface="Arial"/>
                </a:rPr>
                <a:t>&amp; SELECT</a:t>
              </a:r>
            </a:p>
          </p:txBody>
        </p:sp>
        <p:sp>
          <p:nvSpPr>
            <p:cNvPr id="16" name="TextBox 29"/>
            <p:cNvSpPr txBox="1"/>
            <p:nvPr/>
          </p:nvSpPr>
          <p:spPr>
            <a:xfrm>
              <a:off x="4026538" y="4724428"/>
              <a:ext cx="1147089" cy="54762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nl-NL" sz="1000" dirty="0">
                  <a:solidFill>
                    <a:schemeClr val="bg1"/>
                  </a:solidFill>
                  <a:latin typeface="Arial"/>
                  <a:cs typeface="Arial"/>
                </a:rPr>
                <a:t>5. BUILD ANALYTICAL</a:t>
              </a:r>
            </a:p>
            <a:p>
              <a:pPr algn="ctr"/>
              <a:r>
                <a:rPr lang="nl-NL" sz="1000" dirty="0">
                  <a:solidFill>
                    <a:schemeClr val="bg1"/>
                  </a:solidFill>
                  <a:latin typeface="Arial"/>
                  <a:cs typeface="Arial"/>
                </a:rPr>
                <a:t>MODEL</a:t>
              </a:r>
            </a:p>
          </p:txBody>
        </p:sp>
        <p:sp>
          <p:nvSpPr>
            <p:cNvPr id="17" name="TextBox 30"/>
            <p:cNvSpPr txBox="1"/>
            <p:nvPr/>
          </p:nvSpPr>
          <p:spPr>
            <a:xfrm>
              <a:off x="3004189" y="4267473"/>
              <a:ext cx="101282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nl-NL" sz="1000" dirty="0">
                  <a:solidFill>
                    <a:schemeClr val="bg1"/>
                  </a:solidFill>
                  <a:latin typeface="Arial"/>
                  <a:cs typeface="Arial"/>
                </a:rPr>
                <a:t>6.VALIDATE</a:t>
              </a:r>
            </a:p>
            <a:p>
              <a:pPr algn="ctr"/>
              <a:r>
                <a:rPr lang="nl-NL" sz="1000" dirty="0">
                  <a:solidFill>
                    <a:schemeClr val="bg1"/>
                  </a:solidFill>
                  <a:latin typeface="Arial"/>
                  <a:cs typeface="Arial"/>
                </a:rPr>
                <a:t>MODEL</a:t>
              </a:r>
            </a:p>
          </p:txBody>
        </p:sp>
        <p:sp>
          <p:nvSpPr>
            <p:cNvPr id="18" name="TextBox 32"/>
            <p:cNvSpPr txBox="1"/>
            <p:nvPr/>
          </p:nvSpPr>
          <p:spPr>
            <a:xfrm>
              <a:off x="2623189" y="3238773"/>
              <a:ext cx="101282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nl-NL" sz="1000" dirty="0">
                  <a:solidFill>
                    <a:schemeClr val="bg1"/>
                  </a:solidFill>
                  <a:latin typeface="Arial"/>
                  <a:cs typeface="Arial"/>
                </a:rPr>
                <a:t>7. DEPLOY</a:t>
              </a:r>
            </a:p>
            <a:p>
              <a:pPr algn="ctr"/>
              <a:r>
                <a:rPr lang="nl-NL" sz="1000" dirty="0">
                  <a:solidFill>
                    <a:schemeClr val="bg1"/>
                  </a:solidFill>
                  <a:latin typeface="Arial"/>
                  <a:cs typeface="Arial"/>
                </a:rPr>
                <a:t>MODEL</a:t>
              </a:r>
            </a:p>
          </p:txBody>
        </p:sp>
        <p:sp>
          <p:nvSpPr>
            <p:cNvPr id="19" name="TextBox 33"/>
            <p:cNvSpPr txBox="1"/>
            <p:nvPr/>
          </p:nvSpPr>
          <p:spPr>
            <a:xfrm>
              <a:off x="3004189" y="2145605"/>
              <a:ext cx="1099702" cy="54762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nl-NL" sz="1000" dirty="0">
                  <a:solidFill>
                    <a:schemeClr val="bg1"/>
                  </a:solidFill>
                  <a:latin typeface="Arial"/>
                  <a:cs typeface="Arial"/>
                </a:rPr>
                <a:t>8.EVALUATE, </a:t>
              </a:r>
            </a:p>
            <a:p>
              <a:pPr algn="ctr"/>
              <a:r>
                <a:rPr lang="nl-NL" sz="1000" dirty="0">
                  <a:solidFill>
                    <a:schemeClr val="bg1"/>
                  </a:solidFill>
                  <a:latin typeface="Arial"/>
                  <a:cs typeface="Arial"/>
                </a:rPr>
                <a:t>MONITOR</a:t>
              </a:r>
            </a:p>
            <a:p>
              <a:pPr algn="ctr"/>
              <a:r>
                <a:rPr lang="nl-NL" sz="1000" dirty="0">
                  <a:solidFill>
                    <a:schemeClr val="bg1"/>
                  </a:solidFill>
                  <a:latin typeface="Arial"/>
                  <a:cs typeface="Arial"/>
                </a:rPr>
                <a:t>RESULTS</a:t>
              </a:r>
            </a:p>
          </p:txBody>
        </p:sp>
        <p:sp>
          <p:nvSpPr>
            <p:cNvPr id="20" name="Ovaal 25"/>
            <p:cNvSpPr/>
            <p:nvPr/>
          </p:nvSpPr>
          <p:spPr>
            <a:xfrm>
              <a:off x="3721882" y="2530026"/>
              <a:ext cx="1877387" cy="1830095"/>
            </a:xfrm>
            <a:prstGeom prst="ellipse">
              <a:avLst/>
            </a:prstGeom>
            <a:noFill/>
            <a:ln w="2254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500" dirty="0"/>
            </a:p>
          </p:txBody>
        </p:sp>
        <p:pic>
          <p:nvPicPr>
            <p:cNvPr id="21" name="Picture 3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8624" y="2862641"/>
              <a:ext cx="1258859" cy="1101502"/>
            </a:xfrm>
            <a:prstGeom prst="rect">
              <a:avLst/>
            </a:prstGeom>
          </p:spPr>
        </p:pic>
      </p:grpSp>
      <p:sp>
        <p:nvSpPr>
          <p:cNvPr id="3" name="Tekstvak 2"/>
          <p:cNvSpPr txBox="1"/>
          <p:nvPr/>
        </p:nvSpPr>
        <p:spPr>
          <a:xfrm>
            <a:off x="6154493" y="1529654"/>
            <a:ext cx="266429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/>
              <a:t>Avond sessie 1&amp;2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Tidyverse, dplyr, stringr, etc.</a:t>
            </a:r>
            <a:endParaRPr lang="nl-NL" sz="1600" dirty="0"/>
          </a:p>
        </p:txBody>
      </p:sp>
      <p:sp>
        <p:nvSpPr>
          <p:cNvPr id="22" name="Tekstvak 21"/>
          <p:cNvSpPr txBox="1"/>
          <p:nvPr/>
        </p:nvSpPr>
        <p:spPr>
          <a:xfrm>
            <a:off x="6528025" y="3020435"/>
            <a:ext cx="2216407" cy="100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/>
              <a:t>Avond sessie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Ggplot2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Plotly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Interactive plots</a:t>
            </a:r>
            <a:endParaRPr lang="nl-NL" sz="1600" dirty="0"/>
          </a:p>
        </p:txBody>
      </p:sp>
      <p:sp>
        <p:nvSpPr>
          <p:cNvPr id="23" name="Tekstvak 22"/>
          <p:cNvSpPr txBox="1"/>
          <p:nvPr/>
        </p:nvSpPr>
        <p:spPr>
          <a:xfrm>
            <a:off x="4626746" y="5471334"/>
            <a:ext cx="266429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/>
              <a:t>Avond sessie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Lm, </a:t>
            </a:r>
            <a:r>
              <a:rPr lang="en-US" sz="1600" dirty="0" err="1"/>
              <a:t>glm</a:t>
            </a:r>
            <a:r>
              <a:rPr lang="en-US" sz="1600" dirty="0"/>
              <a:t>, h20, glmnet, ranger, etc.</a:t>
            </a:r>
            <a:endParaRPr lang="nl-NL" sz="1600" dirty="0"/>
          </a:p>
        </p:txBody>
      </p:sp>
      <p:sp>
        <p:nvSpPr>
          <p:cNvPr id="26" name="Tekstvak 25"/>
          <p:cNvSpPr txBox="1"/>
          <p:nvPr/>
        </p:nvSpPr>
        <p:spPr>
          <a:xfrm>
            <a:off x="216731" y="3020705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 of-scope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19726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2" grpId="0"/>
      <p:bldP spid="23" grpId="0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2"/>
          <p:cNvSpPr txBox="1"/>
          <p:nvPr/>
        </p:nvSpPr>
        <p:spPr>
          <a:xfrm>
            <a:off x="112021" y="188640"/>
            <a:ext cx="4176464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Myriad Web Pro"/>
              </a:rPr>
              <a:t>Twee </a:t>
            </a:r>
            <a:r>
              <a:rPr lang="en-US" sz="1800" b="1" dirty="0" err="1">
                <a:solidFill>
                  <a:schemeClr val="tx1"/>
                </a:solidFill>
                <a:latin typeface="Myriad Web Pro"/>
              </a:rPr>
              <a:t>boeken</a:t>
            </a:r>
            <a:r>
              <a:rPr lang="en-US" sz="1800" b="1" dirty="0">
                <a:solidFill>
                  <a:schemeClr val="tx1"/>
                </a:solidFill>
                <a:latin typeface="Myriad Web Pro"/>
              </a:rPr>
              <a:t> die </a:t>
            </a:r>
            <a:r>
              <a:rPr lang="en-US" sz="1800" b="1" dirty="0" err="1">
                <a:solidFill>
                  <a:schemeClr val="tx1"/>
                </a:solidFill>
                <a:latin typeface="Myriad Web Pro"/>
              </a:rPr>
              <a:t>ik</a:t>
            </a:r>
            <a:r>
              <a:rPr lang="en-US" sz="1800" b="1" dirty="0">
                <a:solidFill>
                  <a:schemeClr val="tx1"/>
                </a:solidFill>
                <a:latin typeface="Myriad Web Pro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Myriad Web Pro"/>
              </a:rPr>
              <a:t>aanraad</a:t>
            </a:r>
            <a:endParaRPr lang="nl-NL" sz="1800" b="1" dirty="0">
              <a:solidFill>
                <a:schemeClr val="tx1"/>
              </a:solidFill>
              <a:latin typeface="Myriad Web Pro"/>
            </a:endParaRPr>
          </a:p>
        </p:txBody>
      </p:sp>
      <p:sp>
        <p:nvSpPr>
          <p:cNvPr id="4" name="Tekstvak 3"/>
          <p:cNvSpPr txBox="1"/>
          <p:nvPr/>
        </p:nvSpPr>
        <p:spPr>
          <a:xfrm>
            <a:off x="145005" y="936296"/>
            <a:ext cx="3168352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http://r4ds.had.co.nz/</a:t>
            </a: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21" y="1221698"/>
            <a:ext cx="2952328" cy="4168994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1130905"/>
            <a:ext cx="3096344" cy="4796299"/>
          </a:xfrm>
          <a:prstGeom prst="rect">
            <a:avLst/>
          </a:prstGeom>
        </p:spPr>
      </p:pic>
      <p:sp>
        <p:nvSpPr>
          <p:cNvPr id="7" name="Tekstvak 6"/>
          <p:cNvSpPr txBox="1"/>
          <p:nvPr/>
        </p:nvSpPr>
        <p:spPr>
          <a:xfrm>
            <a:off x="2627784" y="5954802"/>
            <a:ext cx="6264696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http://statweb.stanford.edu/~tibs/ElemStatLearn/printings/ESLII_print10.pdf</a:t>
            </a:r>
          </a:p>
        </p:txBody>
      </p:sp>
    </p:spTree>
    <p:extLst>
      <p:ext uri="{BB962C8B-B14F-4D97-AF65-F5344CB8AC3E}">
        <p14:creationId xmlns:p14="http://schemas.microsoft.com/office/powerpoint/2010/main" val="78013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548680"/>
            <a:ext cx="1374061" cy="745919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264" y="1628800"/>
            <a:ext cx="7228295" cy="405033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8650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59221"/>
            <a:ext cx="7886700" cy="893515"/>
          </a:xfrm>
        </p:spPr>
        <p:txBody>
          <a:bodyPr/>
          <a:lstStyle/>
          <a:p>
            <a:r>
              <a:rPr lang="nl-NL" dirty="0"/>
              <a:t>Agenda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15616" y="1058068"/>
            <a:ext cx="66247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nl-NL" dirty="0">
                <a:solidFill>
                  <a:schemeClr val="tx2"/>
                </a:solidFill>
                <a:latin typeface="+mj-lt"/>
              </a:rPr>
              <a:t>Avond sessie 1</a:t>
            </a:r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nl-NL" sz="1800" dirty="0">
                <a:solidFill>
                  <a:schemeClr val="tx2"/>
                </a:solidFill>
                <a:latin typeface="+mj-lt"/>
              </a:rPr>
              <a:t>Achtergrond en Overzicht R</a:t>
            </a:r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nl-NL" sz="1800" dirty="0">
                <a:solidFill>
                  <a:schemeClr val="tx2"/>
                </a:solidFill>
                <a:latin typeface="+mj-lt"/>
              </a:rPr>
              <a:t>De </a:t>
            </a:r>
            <a:r>
              <a:rPr lang="nl-NL" sz="1800" dirty="0" err="1">
                <a:solidFill>
                  <a:schemeClr val="tx2"/>
                </a:solidFill>
                <a:latin typeface="+mj-lt"/>
              </a:rPr>
              <a:t>RStudio</a:t>
            </a:r>
            <a:r>
              <a:rPr lang="nl-NL" sz="1800" dirty="0">
                <a:solidFill>
                  <a:schemeClr val="tx2"/>
                </a:solidFill>
                <a:latin typeface="+mj-lt"/>
              </a:rPr>
              <a:t> omgeving</a:t>
            </a:r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nl-NL" sz="1800" dirty="0">
                <a:solidFill>
                  <a:schemeClr val="tx2"/>
                </a:solidFill>
                <a:latin typeface="+mj-lt"/>
              </a:rPr>
              <a:t>R projecten, Data types &amp; </a:t>
            </a:r>
            <a:r>
              <a:rPr lang="nl-NL" sz="1800" dirty="0" err="1">
                <a:solidFill>
                  <a:schemeClr val="tx2"/>
                </a:solidFill>
                <a:latin typeface="+mj-lt"/>
              </a:rPr>
              <a:t>structures</a:t>
            </a:r>
            <a:endParaRPr lang="nl-NL" sz="1800" dirty="0">
              <a:solidFill>
                <a:schemeClr val="tx2"/>
              </a:solidFill>
              <a:latin typeface="+mj-lt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nl-NL" dirty="0">
                <a:solidFill>
                  <a:schemeClr val="tx2"/>
                </a:solidFill>
                <a:latin typeface="+mj-lt"/>
              </a:rPr>
              <a:t>Avond sessie 2</a:t>
            </a:r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nl-NL" sz="1800" dirty="0">
                <a:solidFill>
                  <a:schemeClr val="tx2"/>
                </a:solidFill>
                <a:latin typeface="+mj-lt"/>
              </a:rPr>
              <a:t>Data preparatie en manipulatie</a:t>
            </a:r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nl-NL" sz="1800" dirty="0">
                <a:solidFill>
                  <a:schemeClr val="tx2"/>
                </a:solidFill>
                <a:latin typeface="+mj-lt"/>
              </a:rPr>
              <a:t>De </a:t>
            </a:r>
            <a:r>
              <a:rPr lang="nl-NL" sz="1800" dirty="0" err="1">
                <a:solidFill>
                  <a:schemeClr val="tx2"/>
                </a:solidFill>
                <a:latin typeface="+mj-lt"/>
              </a:rPr>
              <a:t>tidyverse</a:t>
            </a:r>
            <a:r>
              <a:rPr lang="nl-NL" sz="1800" dirty="0">
                <a:solidFill>
                  <a:schemeClr val="tx2"/>
                </a:solidFill>
                <a:latin typeface="+mj-lt"/>
              </a:rPr>
              <a:t> packages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nl-NL" dirty="0">
                <a:solidFill>
                  <a:schemeClr val="tx2"/>
                </a:solidFill>
                <a:latin typeface="+mj-lt"/>
              </a:rPr>
              <a:t>Avond sessie 3</a:t>
            </a:r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nl-NL" sz="1800" dirty="0">
                <a:solidFill>
                  <a:schemeClr val="tx2"/>
                </a:solidFill>
                <a:latin typeface="+mj-lt"/>
              </a:rPr>
              <a:t>Data visualisatie</a:t>
            </a:r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nl-NL" sz="1800" dirty="0" err="1">
                <a:solidFill>
                  <a:schemeClr val="tx2"/>
                </a:solidFill>
                <a:latin typeface="+mj-lt"/>
              </a:rPr>
              <a:t>Legacy</a:t>
            </a:r>
            <a:r>
              <a:rPr lang="nl-NL" sz="1800" dirty="0">
                <a:solidFill>
                  <a:schemeClr val="tx2"/>
                </a:solidFill>
                <a:latin typeface="+mj-lt"/>
              </a:rPr>
              <a:t> plot functies</a:t>
            </a:r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nl-NL" sz="1800" dirty="0">
                <a:solidFill>
                  <a:schemeClr val="tx2"/>
                </a:solidFill>
                <a:latin typeface="+mj-lt"/>
              </a:rPr>
              <a:t>ggplot2</a:t>
            </a:r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nl-NL" sz="1800" dirty="0">
                <a:solidFill>
                  <a:schemeClr val="tx2"/>
                </a:solidFill>
                <a:latin typeface="+mj-lt"/>
              </a:rPr>
              <a:t>Interactive </a:t>
            </a:r>
            <a:r>
              <a:rPr lang="nl-NL" sz="1800" dirty="0" err="1">
                <a:solidFill>
                  <a:schemeClr val="tx2"/>
                </a:solidFill>
                <a:latin typeface="+mj-lt"/>
              </a:rPr>
              <a:t>graphs</a:t>
            </a:r>
            <a:endParaRPr lang="nl-NL" sz="1800" dirty="0">
              <a:solidFill>
                <a:schemeClr val="tx2"/>
              </a:solidFill>
              <a:latin typeface="+mj-lt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nl-NL" dirty="0">
                <a:solidFill>
                  <a:schemeClr val="tx2"/>
                </a:solidFill>
                <a:latin typeface="+mj-lt"/>
              </a:rPr>
              <a:t>Avond sessie 4</a:t>
            </a:r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nl-NL" sz="1800" dirty="0">
                <a:solidFill>
                  <a:schemeClr val="tx2"/>
                </a:solidFill>
                <a:latin typeface="+mj-lt"/>
              </a:rPr>
              <a:t>Machine </a:t>
            </a:r>
            <a:r>
              <a:rPr lang="nl-NL" sz="1800" dirty="0" err="1">
                <a:solidFill>
                  <a:schemeClr val="tx2"/>
                </a:solidFill>
                <a:latin typeface="+mj-lt"/>
              </a:rPr>
              <a:t>learning</a:t>
            </a:r>
            <a:r>
              <a:rPr lang="nl-NL" sz="1800" dirty="0">
                <a:solidFill>
                  <a:schemeClr val="tx2"/>
                </a:solidFill>
                <a:latin typeface="+mj-lt"/>
              </a:rPr>
              <a:t> / </a:t>
            </a:r>
            <a:r>
              <a:rPr lang="nl-NL" sz="1800" dirty="0" err="1">
                <a:solidFill>
                  <a:schemeClr val="tx2"/>
                </a:solidFill>
                <a:latin typeface="+mj-lt"/>
              </a:rPr>
              <a:t>Predictive</a:t>
            </a:r>
            <a:r>
              <a:rPr lang="nl-NL" sz="1800" dirty="0">
                <a:solidFill>
                  <a:schemeClr val="tx2"/>
                </a:solidFill>
                <a:latin typeface="+mj-lt"/>
              </a:rPr>
              <a:t> </a:t>
            </a:r>
            <a:r>
              <a:rPr lang="nl-NL" sz="1800" dirty="0" err="1">
                <a:solidFill>
                  <a:schemeClr val="tx2"/>
                </a:solidFill>
                <a:latin typeface="+mj-lt"/>
              </a:rPr>
              <a:t>modeling</a:t>
            </a:r>
            <a:r>
              <a:rPr lang="nl-NL" sz="1800" dirty="0">
                <a:solidFill>
                  <a:schemeClr val="tx2"/>
                </a:solidFill>
                <a:latin typeface="+mj-lt"/>
              </a:rPr>
              <a:t> in R</a:t>
            </a:r>
          </a:p>
        </p:txBody>
      </p:sp>
      <p:sp>
        <p:nvSpPr>
          <p:cNvPr id="4" name="Tekstvak 3"/>
          <p:cNvSpPr txBox="1"/>
          <p:nvPr/>
        </p:nvSpPr>
        <p:spPr>
          <a:xfrm>
            <a:off x="611560" y="5805264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hlinkClick r:id="rId2"/>
              </a:rPr>
              <a:t>https://github.com/longhowlam/inleidingR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67499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69526"/>
            <a:ext cx="7886700" cy="585847"/>
          </a:xfrm>
        </p:spPr>
        <p:txBody>
          <a:bodyPr/>
          <a:lstStyle/>
          <a:p>
            <a:r>
              <a:rPr lang="nl-NL" dirty="0"/>
              <a:t>Iets over mijzelf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395537" y="1202109"/>
            <a:ext cx="8640960" cy="391943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nl-NL" sz="1600" dirty="0"/>
              <a:t>  MSc Mathematics (1995)  	     Vrije Universiteit Amsterdam (drs. wiskunde)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nl-NL" sz="1600" dirty="0"/>
              <a:t>  MTD Applied Statistics (1997)      Technical University Delft (twee jarige AIO    toegepaste statistiek)</a:t>
            </a:r>
          </a:p>
          <a:p>
            <a:pPr marL="0" indent="0">
              <a:buNone/>
            </a:pPr>
            <a:endParaRPr lang="nl-NL" sz="1600" dirty="0"/>
          </a:p>
          <a:p>
            <a:pPr>
              <a:buFont typeface="Wingdings" panose="05000000000000000000" pitchFamily="2" charset="2"/>
              <a:buChar char="ü"/>
            </a:pPr>
            <a:r>
              <a:rPr lang="nl-NL" sz="1600" dirty="0"/>
              <a:t> Veel ervaring met SAS (Base / Stat / Guide/ Miner / VA / VS)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nl-NL" sz="1600" dirty="0"/>
              <a:t> Veel ervaring met R</a:t>
            </a:r>
          </a:p>
          <a:p>
            <a:pPr marL="0" indent="0">
              <a:buNone/>
            </a:pPr>
            <a:endParaRPr lang="nl-NL" sz="1600" dirty="0"/>
          </a:p>
          <a:p>
            <a:pPr>
              <a:buFont typeface="Wingdings" panose="05000000000000000000" pitchFamily="2" charset="2"/>
              <a:buChar char="ü"/>
            </a:pPr>
            <a:r>
              <a:rPr lang="nl-NL" sz="1600" dirty="0"/>
              <a:t> Verschillende functies als data </a:t>
            </a:r>
            <a:r>
              <a:rPr lang="nl-NL" sz="1600" dirty="0" err="1"/>
              <a:t>scientist</a:t>
            </a:r>
            <a:endParaRPr lang="nl-NL" sz="1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 RTL -- Data scientist </a:t>
            </a:r>
            <a:endParaRPr lang="nl-NL" sz="1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nl-NL" sz="1600" dirty="0"/>
              <a:t> ABNAMRO -- Risk modeler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nl-NL" sz="1600" dirty="0"/>
              <a:t> </a:t>
            </a:r>
            <a:r>
              <a:rPr lang="nl-NL" sz="1600" dirty="0" err="1"/>
              <a:t>Business&amp;Decision</a:t>
            </a:r>
            <a:r>
              <a:rPr lang="nl-NL" sz="1600" dirty="0"/>
              <a:t> -- </a:t>
            </a:r>
            <a:r>
              <a:rPr lang="nl-NL" sz="1600" dirty="0" err="1"/>
              <a:t>Quantitative</a:t>
            </a:r>
            <a:r>
              <a:rPr lang="nl-NL" sz="1600" dirty="0"/>
              <a:t> consultant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nl-NL" sz="1600" dirty="0"/>
              <a:t> </a:t>
            </a:r>
            <a:r>
              <a:rPr lang="nl-NL" sz="1600" dirty="0" err="1"/>
              <a:t>Experian</a:t>
            </a:r>
            <a:r>
              <a:rPr lang="nl-NL" sz="1600" dirty="0"/>
              <a:t> -- data </a:t>
            </a:r>
            <a:r>
              <a:rPr lang="nl-NL" sz="1600" dirty="0" err="1"/>
              <a:t>mininer</a:t>
            </a:r>
            <a:r>
              <a:rPr lang="nl-NL" sz="1600" dirty="0"/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152" y="5792006"/>
            <a:ext cx="348161" cy="3268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87313" y="5806442"/>
            <a:ext cx="168523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500" dirty="0"/>
              <a:t>@longhowlam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1291" y="5794279"/>
            <a:ext cx="140210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500" dirty="0"/>
              <a:t>Follow me: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26473" y="5814430"/>
            <a:ext cx="2110431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600" dirty="0">
                <a:hlinkClick r:id="rId3"/>
              </a:rPr>
              <a:t>LinkedIn </a:t>
            </a:r>
            <a:r>
              <a:rPr lang="nl-NL" sz="1600" dirty="0" err="1">
                <a:hlinkClick r:id="rId3"/>
              </a:rPr>
              <a:t>posts</a:t>
            </a:r>
            <a:endParaRPr lang="nl-NL" sz="16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9869" y="5730727"/>
            <a:ext cx="459768" cy="46790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2046" y="5641356"/>
            <a:ext cx="691876" cy="60592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394947" y="5807714"/>
            <a:ext cx="1728192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dirty="0">
                <a:solidFill>
                  <a:schemeClr val="tx2"/>
                </a:solidFill>
                <a:latin typeface="+mj-lt"/>
                <a:hlinkClick r:id="rId6"/>
              </a:rPr>
              <a:t>Wordpress blog</a:t>
            </a:r>
            <a:endParaRPr lang="nl-NL" sz="1600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21121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59947" y="2391511"/>
            <a:ext cx="6444302" cy="661591"/>
          </a:xfrm>
        </p:spPr>
        <p:txBody>
          <a:bodyPr/>
          <a:lstStyle/>
          <a:p>
            <a:r>
              <a:rPr lang="nl-NL" dirty="0"/>
              <a:t>Achtergrond / Overzicht R</a:t>
            </a:r>
          </a:p>
        </p:txBody>
      </p:sp>
    </p:spTree>
    <p:extLst>
      <p:ext uri="{BB962C8B-B14F-4D97-AF65-F5344CB8AC3E}">
        <p14:creationId xmlns:p14="http://schemas.microsoft.com/office/powerpoint/2010/main" val="229498525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75005"/>
            <a:ext cx="7286625" cy="616111"/>
          </a:xfrm>
        </p:spPr>
        <p:txBody>
          <a:bodyPr/>
          <a:lstStyle/>
          <a:p>
            <a:r>
              <a:rPr lang="nl-NL" dirty="0"/>
              <a:t>Achtergrond / overzicht van 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2396" y="1772816"/>
            <a:ext cx="7863183" cy="978729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nl-NL" sz="1600" dirty="0">
                <a:solidFill>
                  <a:schemeClr val="tx2"/>
                </a:solidFill>
                <a:latin typeface="+mj-lt"/>
              </a:rPr>
              <a:t>1978 Ontstaan van de S programmeertaal (AT&amp;T Bell Labs)</a:t>
            </a:r>
          </a:p>
          <a:p>
            <a:endParaRPr lang="nl-NL" sz="800" dirty="0">
              <a:solidFill>
                <a:schemeClr val="tx2"/>
              </a:solidFill>
              <a:latin typeface="+mj-lt"/>
            </a:endParaRPr>
          </a:p>
          <a:p>
            <a:r>
              <a:rPr lang="nl-NL" sz="1600" dirty="0">
                <a:solidFill>
                  <a:schemeClr val="tx2"/>
                </a:solidFill>
                <a:latin typeface="+mj-lt"/>
              </a:rPr>
              <a:t>1985 </a:t>
            </a:r>
            <a:r>
              <a:rPr lang="nl-NL" sz="1600" dirty="0" err="1">
                <a:solidFill>
                  <a:schemeClr val="tx2"/>
                </a:solidFill>
                <a:latin typeface="+mj-lt"/>
              </a:rPr>
              <a:t>StatSci</a:t>
            </a:r>
            <a:r>
              <a:rPr lang="nl-NL" sz="1600" dirty="0">
                <a:solidFill>
                  <a:schemeClr val="tx2"/>
                </a:solidFill>
                <a:latin typeface="+mj-lt"/>
              </a:rPr>
              <a:t> maakte daar commercieel product S-PLUS van</a:t>
            </a:r>
          </a:p>
          <a:p>
            <a:endParaRPr lang="nl-NL" sz="800" dirty="0">
              <a:solidFill>
                <a:schemeClr val="tx2"/>
              </a:solidFill>
              <a:latin typeface="+mj-lt"/>
            </a:endParaRPr>
          </a:p>
          <a:p>
            <a:r>
              <a:rPr lang="nl-NL" sz="1600" dirty="0">
                <a:solidFill>
                  <a:schemeClr val="tx2"/>
                </a:solidFill>
                <a:latin typeface="+mj-lt"/>
              </a:rPr>
              <a:t>1995 Ross </a:t>
            </a:r>
            <a:r>
              <a:rPr lang="nl-NL" sz="1600" dirty="0" err="1">
                <a:solidFill>
                  <a:schemeClr val="tx2"/>
                </a:solidFill>
                <a:latin typeface="+mj-lt"/>
              </a:rPr>
              <a:t>Ihaka</a:t>
            </a:r>
            <a:r>
              <a:rPr lang="nl-NL" sz="1600" dirty="0">
                <a:solidFill>
                  <a:schemeClr val="tx2"/>
                </a:solidFill>
                <a:latin typeface="+mj-lt"/>
              </a:rPr>
              <a:t> </a:t>
            </a:r>
            <a:r>
              <a:rPr lang="nl-NL" sz="1600" dirty="0" err="1">
                <a:solidFill>
                  <a:schemeClr val="tx2"/>
                </a:solidFill>
                <a:latin typeface="+mj-lt"/>
              </a:rPr>
              <a:t>and</a:t>
            </a:r>
            <a:r>
              <a:rPr lang="nl-NL" sz="1600" dirty="0">
                <a:solidFill>
                  <a:schemeClr val="tx2"/>
                </a:solidFill>
                <a:latin typeface="+mj-lt"/>
              </a:rPr>
              <a:t> Robert Gentleman at </a:t>
            </a:r>
            <a:r>
              <a:rPr lang="nl-NL" sz="1600" dirty="0" err="1">
                <a:solidFill>
                  <a:schemeClr val="tx2"/>
                </a:solidFill>
                <a:latin typeface="+mj-lt"/>
              </a:rPr>
              <a:t>the</a:t>
            </a:r>
            <a:r>
              <a:rPr lang="nl-NL" sz="1600" dirty="0">
                <a:solidFill>
                  <a:schemeClr val="tx2"/>
                </a:solidFill>
                <a:latin typeface="+mj-lt"/>
              </a:rPr>
              <a:t> University of Auckland </a:t>
            </a:r>
            <a:r>
              <a:rPr lang="nl-NL" sz="1600" dirty="0">
                <a:solidFill>
                  <a:schemeClr val="tx2"/>
                </a:solidFill>
                <a:latin typeface="+mj-lt"/>
                <a:sym typeface="Wingdings" panose="05000000000000000000" pitchFamily="2" charset="2"/>
              </a:rPr>
              <a:t> </a:t>
            </a:r>
            <a:r>
              <a:rPr lang="nl-NL" sz="1600" dirty="0">
                <a:solidFill>
                  <a:schemeClr val="tx2"/>
                </a:solidFill>
                <a:latin typeface="+mj-lt"/>
              </a:rPr>
              <a:t> R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2702" y="3068960"/>
            <a:ext cx="7848872" cy="2272969"/>
          </a:xfrm>
          <a:prstGeom prst="rect">
            <a:avLst/>
          </a:prstGeom>
          <a:solidFill>
            <a:srgbClr val="FFFEE6">
              <a:alpha val="31000"/>
            </a:srgbClr>
          </a:solidFill>
          <a:ln w="15875">
            <a:solidFill>
              <a:schemeClr val="accent1"/>
            </a:solidFill>
          </a:ln>
        </p:spPr>
        <p:txBody>
          <a:bodyPr/>
          <a:lstStyle>
            <a:lvl1pPr marL="342900" indent="-3429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Verdana" pitchFamily="34" charset="0"/>
              <a:buChar char="-"/>
              <a:defRPr sz="1600">
                <a:solidFill>
                  <a:schemeClr val="accent1">
                    <a:lumMod val="10000"/>
                  </a:schemeClr>
                </a:solidFill>
                <a:latin typeface="Myriad Web Pro" pitchFamily="34" charset="0"/>
                <a:ea typeface="+mn-ea"/>
                <a:cs typeface="+mn-cs"/>
              </a:defRPr>
            </a:lvl1pPr>
            <a:lvl2pPr marL="742950" indent="-28575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Verdana" pitchFamily="34" charset="0"/>
              <a:buChar char="-"/>
              <a:defRPr sz="1600">
                <a:solidFill>
                  <a:schemeClr val="accent1">
                    <a:lumMod val="10000"/>
                  </a:schemeClr>
                </a:solidFill>
                <a:latin typeface="Myriad Web Pro" pitchFamily="34" charset="0"/>
              </a:defRPr>
            </a:lvl2pPr>
            <a:lvl3pPr marL="11430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Verdana" pitchFamily="34" charset="0"/>
              <a:buChar char="-"/>
              <a:defRPr sz="1400">
                <a:solidFill>
                  <a:schemeClr val="accent1">
                    <a:lumMod val="10000"/>
                  </a:schemeClr>
                </a:solidFill>
                <a:latin typeface="Myriad Web Pro" pitchFamily="34" charset="0"/>
              </a:defRPr>
            </a:lvl3pPr>
            <a:lvl4pPr marL="16002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Verdana" pitchFamily="34" charset="0"/>
              <a:buChar char="-"/>
              <a:defRPr sz="1200">
                <a:solidFill>
                  <a:schemeClr val="accent1">
                    <a:lumMod val="10000"/>
                  </a:schemeClr>
                </a:solidFill>
                <a:latin typeface="Myriad Web Pro" pitchFamily="34" charset="0"/>
              </a:defRPr>
            </a:lvl4pPr>
            <a:lvl5pPr marL="20574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Verdana" pitchFamily="34" charset="0"/>
              <a:buChar char="-"/>
              <a:defRPr sz="1000">
                <a:solidFill>
                  <a:schemeClr val="accent1">
                    <a:lumMod val="10000"/>
                  </a:schemeClr>
                </a:solidFill>
                <a:latin typeface="Myriad Web Pro" pitchFamily="34" charset="0"/>
              </a:defRPr>
            </a:lvl5pPr>
            <a:lvl6pPr marL="25146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Verdana" pitchFamily="34" charset="0"/>
              <a:buChar char="-"/>
              <a:defRPr sz="1000">
                <a:solidFill>
                  <a:srgbClr val="00527A"/>
                </a:solidFill>
                <a:latin typeface="+mn-lt"/>
              </a:defRPr>
            </a:lvl6pPr>
            <a:lvl7pPr marL="29718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Verdana" pitchFamily="34" charset="0"/>
              <a:buChar char="-"/>
              <a:defRPr sz="1000">
                <a:solidFill>
                  <a:srgbClr val="00527A"/>
                </a:solidFill>
                <a:latin typeface="+mn-lt"/>
              </a:defRPr>
            </a:lvl7pPr>
            <a:lvl8pPr marL="3429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Verdana" pitchFamily="34" charset="0"/>
              <a:buChar char="-"/>
              <a:defRPr sz="1000">
                <a:solidFill>
                  <a:srgbClr val="00527A"/>
                </a:solidFill>
                <a:latin typeface="+mn-lt"/>
              </a:defRPr>
            </a:lvl8pPr>
            <a:lvl9pPr marL="38862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Verdana" pitchFamily="34" charset="0"/>
              <a:buChar char="-"/>
              <a:defRPr sz="1000">
                <a:solidFill>
                  <a:srgbClr val="00527A"/>
                </a:solidFill>
                <a:latin typeface="+mn-lt"/>
              </a:defRPr>
            </a:lvl9pPr>
          </a:lstStyle>
          <a:p>
            <a:pPr marL="0" indent="0">
              <a:buFont typeface="Verdana" pitchFamily="34" charset="0"/>
              <a:buNone/>
            </a:pPr>
            <a:r>
              <a:rPr lang="nl-NL" kern="0" dirty="0"/>
              <a:t>“The R foundation” gevestigd aan de </a:t>
            </a:r>
            <a:r>
              <a:rPr lang="nl-NL" i="1" kern="0" dirty="0" err="1"/>
              <a:t>Wirtschaftsuniversität</a:t>
            </a:r>
            <a:r>
              <a:rPr lang="nl-NL" i="1" kern="0" dirty="0"/>
              <a:t> Wien bestaande uit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nl-NL" i="1" kern="0" dirty="0"/>
              <a:t> </a:t>
            </a:r>
            <a:r>
              <a:rPr lang="nl-NL" sz="1400" i="1" kern="0" dirty="0"/>
              <a:t>Board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nl-NL" sz="1400" i="1" kern="0" dirty="0"/>
              <a:t> </a:t>
            </a:r>
            <a:r>
              <a:rPr lang="nl-NL" sz="1400" i="1" kern="0" dirty="0" err="1"/>
              <a:t>Core</a:t>
            </a:r>
            <a:r>
              <a:rPr lang="nl-NL" sz="1400" i="1" kern="0" dirty="0"/>
              <a:t> members (25 leden die de sourcecode onderhouden)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nl-NL" sz="1400" i="1" kern="0" dirty="0"/>
              <a:t> Donors, </a:t>
            </a:r>
            <a:r>
              <a:rPr lang="nl-NL" sz="1400" i="1" kern="0" dirty="0" err="1"/>
              <a:t>supporting</a:t>
            </a:r>
            <a:r>
              <a:rPr lang="nl-NL" sz="1400" i="1" kern="0" dirty="0"/>
              <a:t> members </a:t>
            </a:r>
            <a:r>
              <a:rPr lang="nl-NL" sz="1400" i="1" kern="0" dirty="0" err="1"/>
              <a:t>and</a:t>
            </a:r>
            <a:r>
              <a:rPr lang="nl-NL" sz="1400" i="1" kern="0" dirty="0"/>
              <a:t> benefactors: Waaronder SHELL.</a:t>
            </a:r>
            <a:endParaRPr lang="nl-NL" sz="1000" i="1" kern="0" dirty="0"/>
          </a:p>
          <a:p>
            <a:pPr marL="0" indent="0">
              <a:lnSpc>
                <a:spcPct val="150000"/>
              </a:lnSpc>
              <a:buNone/>
            </a:pPr>
            <a:r>
              <a:rPr lang="nl-NL" dirty="0"/>
              <a:t>R valt onder GNU </a:t>
            </a:r>
            <a:r>
              <a:rPr lang="nl-NL" dirty="0" err="1"/>
              <a:t>general</a:t>
            </a:r>
            <a:r>
              <a:rPr lang="nl-NL" dirty="0"/>
              <a:t> public </a:t>
            </a:r>
            <a:r>
              <a:rPr lang="nl-NL" dirty="0" err="1"/>
              <a:t>license</a:t>
            </a:r>
            <a:r>
              <a:rPr lang="nl-NL" dirty="0"/>
              <a:t>, onder deze voorwaarden: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nl-NL" sz="1400" dirty="0" err="1"/>
              <a:t>Binaries</a:t>
            </a:r>
            <a:r>
              <a:rPr lang="nl-NL" sz="1400" dirty="0"/>
              <a:t> van R vrij te downloaden en her-verspreiden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nl-NL" sz="1400" dirty="0"/>
              <a:t>Complete source code is vrij te downloaden, modificeren en her-distribueren</a:t>
            </a:r>
            <a:endParaRPr lang="nl-NL" sz="1600" kern="0" dirty="0"/>
          </a:p>
        </p:txBody>
      </p:sp>
    </p:spTree>
    <p:extLst>
      <p:ext uri="{BB962C8B-B14F-4D97-AF65-F5344CB8AC3E}">
        <p14:creationId xmlns:p14="http://schemas.microsoft.com/office/powerpoint/2010/main" val="587130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340768"/>
            <a:ext cx="3384376" cy="8793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75005"/>
            <a:ext cx="7286625" cy="616111"/>
          </a:xfrm>
        </p:spPr>
        <p:txBody>
          <a:bodyPr/>
          <a:lstStyle/>
          <a:p>
            <a:r>
              <a:rPr lang="nl-NL" dirty="0"/>
              <a:t>Achtergrond / overzicht van 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420888"/>
            <a:ext cx="7354190" cy="39604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53791" y="1412776"/>
            <a:ext cx="5040560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nl-NL" sz="1800" dirty="0">
                <a:solidFill>
                  <a:schemeClr val="tx2"/>
                </a:solidFill>
                <a:latin typeface="+mj-lt"/>
              </a:rPr>
              <a:t> 2015 opgericht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nl-NL" sz="1800" dirty="0">
                <a:solidFill>
                  <a:schemeClr val="tx2"/>
                </a:solidFill>
                <a:latin typeface="+mj-lt"/>
              </a:rPr>
              <a:t> Aantal bedrijven die R ondersteunen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nl-NL" sz="1800" dirty="0">
                <a:solidFill>
                  <a:schemeClr val="tx2"/>
                </a:solidFill>
                <a:latin typeface="+mj-lt"/>
              </a:rPr>
              <a:t> Sponseren projecten die “R verder helpen”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nl-NL" sz="1800" dirty="0" err="1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9506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9552" y="2780928"/>
            <a:ext cx="8136903" cy="661591"/>
          </a:xfrm>
        </p:spPr>
        <p:txBody>
          <a:bodyPr/>
          <a:lstStyle/>
          <a:p>
            <a:r>
              <a:rPr lang="nl-NL" dirty="0"/>
              <a:t>De verschillende R software componenten</a:t>
            </a:r>
          </a:p>
        </p:txBody>
      </p:sp>
    </p:spTree>
    <p:extLst>
      <p:ext uri="{BB962C8B-B14F-4D97-AF65-F5344CB8AC3E}">
        <p14:creationId xmlns:p14="http://schemas.microsoft.com/office/powerpoint/2010/main" val="416418465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 verschillende R software componenten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59" y="739484"/>
            <a:ext cx="967857" cy="9560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59" y="1808751"/>
            <a:ext cx="967857" cy="96785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31069" y="2108013"/>
            <a:ext cx="2551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chemeClr val="tx2"/>
                </a:solidFill>
              </a:rPr>
              <a:t>R Studio (server)</a:t>
            </a:r>
          </a:p>
        </p:txBody>
      </p:sp>
      <p:sp>
        <p:nvSpPr>
          <p:cNvPr id="7" name="Rectangle 6"/>
          <p:cNvSpPr/>
          <p:nvPr/>
        </p:nvSpPr>
        <p:spPr>
          <a:xfrm>
            <a:off x="1435185" y="3871843"/>
            <a:ext cx="16278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chemeClr val="tx2"/>
                </a:solidFill>
              </a:rPr>
              <a:t>R Packages</a:t>
            </a:r>
          </a:p>
          <a:p>
            <a:endParaRPr lang="nl-NL" dirty="0">
              <a:solidFill>
                <a:schemeClr val="tx2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65" y="2921960"/>
            <a:ext cx="1002051" cy="51429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428675" y="971436"/>
            <a:ext cx="1960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chemeClr val="tx2"/>
                </a:solidFill>
              </a:rPr>
              <a:t>R </a:t>
            </a:r>
            <a:r>
              <a:rPr lang="nl-NL" dirty="0" err="1">
                <a:solidFill>
                  <a:schemeClr val="tx2"/>
                </a:solidFill>
              </a:rPr>
              <a:t>Core</a:t>
            </a:r>
            <a:r>
              <a:rPr lang="nl-NL" dirty="0">
                <a:solidFill>
                  <a:schemeClr val="tx2"/>
                </a:solidFill>
              </a:rPr>
              <a:t> / Base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31069" y="2994443"/>
            <a:ext cx="2300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chemeClr val="tx2"/>
                </a:solidFill>
              </a:rPr>
              <a:t>R </a:t>
            </a:r>
            <a:r>
              <a:rPr lang="nl-NL" dirty="0" err="1">
                <a:solidFill>
                  <a:schemeClr val="tx2"/>
                </a:solidFill>
              </a:rPr>
              <a:t>Shiny</a:t>
            </a:r>
            <a:r>
              <a:rPr lang="nl-NL" dirty="0">
                <a:solidFill>
                  <a:schemeClr val="tx2"/>
                </a:solidFill>
              </a:rPr>
              <a:t> (server)</a:t>
            </a:r>
            <a:endParaRPr lang="nl-NL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558303"/>
            <a:ext cx="1169181" cy="121719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95" y="4960446"/>
            <a:ext cx="1121789" cy="531374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428675" y="4875042"/>
            <a:ext cx="36035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err="1">
                <a:solidFill>
                  <a:schemeClr val="tx2"/>
                </a:solidFill>
              </a:rPr>
              <a:t>Scalable</a:t>
            </a:r>
            <a:endParaRPr lang="nl-NL" dirty="0">
              <a:solidFill>
                <a:schemeClr val="tx2"/>
              </a:solidFill>
            </a:endParaRPr>
          </a:p>
          <a:p>
            <a:r>
              <a:rPr lang="nl-NL" dirty="0">
                <a:solidFill>
                  <a:schemeClr val="tx2"/>
                </a:solidFill>
              </a:rPr>
              <a:t>Machine learning</a:t>
            </a:r>
          </a:p>
        </p:txBody>
      </p:sp>
      <p:sp>
        <p:nvSpPr>
          <p:cNvPr id="14" name="Left Brace 13"/>
          <p:cNvSpPr/>
          <p:nvPr/>
        </p:nvSpPr>
        <p:spPr bwMode="auto">
          <a:xfrm>
            <a:off x="3497161" y="1268760"/>
            <a:ext cx="815959" cy="3560935"/>
          </a:xfrm>
          <a:prstGeom prst="leftBrace">
            <a:avLst>
              <a:gd name="adj1" fmla="val 8333"/>
              <a:gd name="adj2" fmla="val 76713"/>
            </a:avLst>
          </a:prstGeom>
          <a:noFill/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nl-NL" sz="2000" b="0" i="0" u="none" strike="noStrike" cap="none" normalizeH="0" baseline="0">
              <a:ln>
                <a:noFill/>
              </a:ln>
              <a:solidFill>
                <a:srgbClr val="00527A"/>
              </a:solidFill>
              <a:effectLst/>
              <a:latin typeface="Verdana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55294" y="1386874"/>
            <a:ext cx="4678741" cy="3388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>
                <a:solidFill>
                  <a:schemeClr val="tx2"/>
                </a:solidFill>
                <a:latin typeface="+mj-lt"/>
              </a:rPr>
              <a:t>Meer dan 10000 packages op CRAN</a:t>
            </a:r>
          </a:p>
          <a:p>
            <a:r>
              <a:rPr lang="nl-NL" sz="1800" dirty="0">
                <a:solidFill>
                  <a:schemeClr val="tx2"/>
                </a:solidFill>
                <a:latin typeface="+mj-lt"/>
              </a:rPr>
              <a:t>zeer handige packages zijn:</a:t>
            </a:r>
          </a:p>
          <a:p>
            <a:endParaRPr lang="nl-NL" sz="800" dirty="0">
              <a:solidFill>
                <a:schemeClr val="tx2"/>
              </a:solidFill>
              <a:latin typeface="+mj-lt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1260475" algn="l"/>
              </a:tabLst>
            </a:pPr>
            <a:r>
              <a:rPr lang="nl-NL" sz="1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dplyr</a:t>
            </a:r>
            <a:r>
              <a:rPr lang="nl-NL" sz="1600" dirty="0">
                <a:solidFill>
                  <a:schemeClr val="tx2"/>
                </a:solidFill>
                <a:latin typeface="+mj-lt"/>
              </a:rPr>
              <a:t> 		data preparatie / </a:t>
            </a:r>
            <a:r>
              <a:rPr lang="nl-NL" sz="1600" dirty="0" err="1">
                <a:solidFill>
                  <a:schemeClr val="tx2"/>
                </a:solidFill>
                <a:latin typeface="+mj-lt"/>
              </a:rPr>
              <a:t>wrangling</a:t>
            </a:r>
            <a:endParaRPr lang="nl-NL" sz="1600" dirty="0">
              <a:solidFill>
                <a:schemeClr val="tx2"/>
              </a:solidFill>
              <a:latin typeface="+mj-lt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1260475" algn="l"/>
              </a:tabLst>
            </a:pPr>
            <a:r>
              <a:rPr lang="nl-NL" sz="1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stringr</a:t>
            </a:r>
            <a:r>
              <a:rPr lang="nl-NL" sz="1600" dirty="0">
                <a:solidFill>
                  <a:schemeClr val="tx2"/>
                </a:solidFill>
                <a:latin typeface="+mj-lt"/>
              </a:rPr>
              <a:t>     	manipulatie van strings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1260475" algn="l"/>
              </a:tabLst>
            </a:pPr>
            <a:r>
              <a:rPr lang="nl-NL" sz="1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lubridate</a:t>
            </a:r>
            <a:r>
              <a:rPr lang="nl-NL" sz="1600" dirty="0">
                <a:solidFill>
                  <a:schemeClr val="tx2"/>
                </a:solidFill>
                <a:latin typeface="+mj-lt"/>
              </a:rPr>
              <a:t>   	voor datum manipulatie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1260475" algn="l"/>
              </a:tabLst>
            </a:pPr>
            <a:r>
              <a:rPr lang="nl-NL" sz="1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httr</a:t>
            </a:r>
            <a:r>
              <a:rPr lang="nl-NL" sz="1600" dirty="0">
                <a:solidFill>
                  <a:schemeClr val="tx2"/>
                </a:solidFill>
                <a:latin typeface="+mj-lt"/>
              </a:rPr>
              <a:t>, </a:t>
            </a:r>
            <a:r>
              <a:rPr lang="nl-NL" sz="1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  <a:r>
              <a:rPr lang="nl-NL" sz="1600" dirty="0">
                <a:solidFill>
                  <a:schemeClr val="tx2"/>
                </a:solidFill>
                <a:latin typeface="+mj-lt"/>
              </a:rPr>
              <a:t>    	werken met web </a:t>
            </a:r>
            <a:r>
              <a:rPr lang="nl-NL" sz="1600" dirty="0" err="1">
                <a:solidFill>
                  <a:schemeClr val="tx2"/>
                </a:solidFill>
                <a:latin typeface="+mj-lt"/>
              </a:rPr>
              <a:t>APIs</a:t>
            </a:r>
            <a:endParaRPr lang="nl-NL" sz="1600" dirty="0">
              <a:solidFill>
                <a:schemeClr val="tx2"/>
              </a:solidFill>
              <a:latin typeface="+mj-lt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1260475" algn="l"/>
              </a:tabLst>
            </a:pPr>
            <a:r>
              <a:rPr lang="nl-NL" sz="1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rodbc</a:t>
            </a:r>
            <a:r>
              <a:rPr lang="nl-NL" sz="1600" dirty="0">
                <a:solidFill>
                  <a:schemeClr val="tx2"/>
                </a:solidFill>
                <a:latin typeface="+mj-lt"/>
              </a:rPr>
              <a:t>        	connectie naar databases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1260475" algn="l"/>
              </a:tabLst>
            </a:pPr>
            <a:r>
              <a:rPr lang="nl-NL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ggplot2		</a:t>
            </a:r>
            <a:r>
              <a:rPr lang="nl-NL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grafische plot functies</a:t>
            </a:r>
            <a:endParaRPr lang="nl-NL" sz="1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1260475" algn="l"/>
              </a:tabLst>
            </a:pPr>
            <a:r>
              <a:rPr lang="nl-NL" sz="1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plotly</a:t>
            </a:r>
            <a:r>
              <a:rPr lang="nl-NL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nl-NL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grafische plot functies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1260475" algn="l"/>
              </a:tabLst>
            </a:pPr>
            <a:r>
              <a:rPr lang="nl-NL" sz="1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arules</a:t>
            </a:r>
            <a:r>
              <a:rPr lang="nl-NL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nl-NL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market</a:t>
            </a:r>
            <a:r>
              <a:rPr lang="nl-NL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basket analyse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1260475" algn="l"/>
              </a:tabLst>
            </a:pPr>
            <a:r>
              <a:rPr lang="nl-NL" sz="1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arulesVis</a:t>
            </a:r>
            <a:r>
              <a:rPr lang="nl-NL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NL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mba</a:t>
            </a:r>
            <a:r>
              <a:rPr lang="nl-NL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visualisaties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600" dirty="0">
              <a:solidFill>
                <a:schemeClr val="tx2"/>
              </a:solidFill>
              <a:latin typeface="+mj-lt"/>
            </a:endParaRPr>
          </a:p>
          <a:p>
            <a:r>
              <a:rPr lang="nl-NL" sz="1800" dirty="0">
                <a:solidFill>
                  <a:schemeClr val="tx2"/>
                </a:solidFill>
                <a:latin typeface="+mj-lt"/>
              </a:rPr>
              <a:t>Zie verder ook: </a:t>
            </a:r>
            <a:r>
              <a:rPr lang="nl-NL" sz="1800" dirty="0">
                <a:solidFill>
                  <a:schemeClr val="tx2"/>
                </a:solidFill>
                <a:latin typeface="+mj-lt"/>
                <a:hlinkClick r:id="rId7"/>
              </a:rPr>
              <a:t>deze link</a:t>
            </a:r>
            <a:endParaRPr lang="nl-NL" sz="18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292" y="5721352"/>
            <a:ext cx="1240675" cy="668445"/>
          </a:xfrm>
          <a:prstGeom prst="rect">
            <a:avLst/>
          </a:prstGeom>
        </p:spPr>
      </p:pic>
      <p:sp>
        <p:nvSpPr>
          <p:cNvPr id="16" name="Rectangle 12"/>
          <p:cNvSpPr/>
          <p:nvPr/>
        </p:nvSpPr>
        <p:spPr>
          <a:xfrm>
            <a:off x="1435185" y="5997009"/>
            <a:ext cx="36035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err="1">
                <a:solidFill>
                  <a:schemeClr val="tx2"/>
                </a:solidFill>
              </a:rPr>
              <a:t>SparklyR</a:t>
            </a:r>
            <a:endParaRPr lang="nl-NL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81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Architecture R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5496" y="1441541"/>
            <a:ext cx="2858356" cy="1754379"/>
            <a:chOff x="467544" y="1052736"/>
            <a:chExt cx="7600950" cy="522922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7544" y="1052736"/>
              <a:ext cx="7600950" cy="522922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35696" y="1628800"/>
              <a:ext cx="4176464" cy="2903190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371881" y="988778"/>
            <a:ext cx="244827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dirty="0">
                <a:solidFill>
                  <a:schemeClr val="tx2"/>
                </a:solidFill>
                <a:latin typeface="+mj-lt"/>
              </a:rPr>
              <a:t>Desktop / laptop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245151" y="276545"/>
            <a:ext cx="1099758" cy="631985"/>
            <a:chOff x="467544" y="1052736"/>
            <a:chExt cx="7600950" cy="522922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7544" y="1052736"/>
              <a:ext cx="7600950" cy="5229225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35696" y="1628800"/>
              <a:ext cx="4176464" cy="2903190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5179257" y="1854536"/>
            <a:ext cx="1099758" cy="631985"/>
            <a:chOff x="467544" y="1052736"/>
            <a:chExt cx="7600950" cy="5229225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7544" y="1052736"/>
              <a:ext cx="7600950" cy="5229225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35696" y="1628800"/>
              <a:ext cx="4176464" cy="2903190"/>
            </a:xfrm>
            <a:prstGeom prst="rect">
              <a:avLst/>
            </a:prstGeom>
          </p:spPr>
        </p:pic>
      </p:grpSp>
      <p:sp>
        <p:nvSpPr>
          <p:cNvPr id="18" name="TextBox 17"/>
          <p:cNvSpPr txBox="1"/>
          <p:nvPr/>
        </p:nvSpPr>
        <p:spPr>
          <a:xfrm>
            <a:off x="3735579" y="977077"/>
            <a:ext cx="201344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dirty="0">
                <a:solidFill>
                  <a:schemeClr val="tx2"/>
                </a:solidFill>
                <a:latin typeface="+mj-lt"/>
              </a:rPr>
              <a:t>Single Server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5726938" y="725214"/>
            <a:ext cx="1099758" cy="631985"/>
            <a:chOff x="467544" y="1052736"/>
            <a:chExt cx="7600950" cy="5229225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7544" y="1052736"/>
              <a:ext cx="7600950" cy="5229225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35696" y="1628800"/>
              <a:ext cx="4176464" cy="2903190"/>
            </a:xfrm>
            <a:prstGeom prst="rect">
              <a:avLst/>
            </a:prstGeom>
          </p:spPr>
        </p:pic>
      </p:grpSp>
      <p:pic>
        <p:nvPicPr>
          <p:cNvPr id="3" name="Afbeelding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8852" y="1589313"/>
            <a:ext cx="1428767" cy="1982634"/>
          </a:xfrm>
          <a:prstGeom prst="rect">
            <a:avLst/>
          </a:prstGeom>
        </p:spPr>
      </p:pic>
      <p:pic>
        <p:nvPicPr>
          <p:cNvPr id="23" name="Afbeelding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4397" y="4531263"/>
            <a:ext cx="3045601" cy="2112653"/>
          </a:xfrm>
          <a:prstGeom prst="rect">
            <a:avLst/>
          </a:prstGeom>
        </p:spPr>
      </p:pic>
      <p:grpSp>
        <p:nvGrpSpPr>
          <p:cNvPr id="24" name="Group 11"/>
          <p:cNvGrpSpPr/>
          <p:nvPr/>
        </p:nvGrpSpPr>
        <p:grpSpPr>
          <a:xfrm>
            <a:off x="1403648" y="5022035"/>
            <a:ext cx="1099758" cy="631985"/>
            <a:chOff x="467544" y="1052736"/>
            <a:chExt cx="7600950" cy="5229225"/>
          </a:xfrm>
        </p:grpSpPr>
        <p:pic>
          <p:nvPicPr>
            <p:cNvPr id="25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7544" y="1052736"/>
              <a:ext cx="7600950" cy="5229225"/>
            </a:xfrm>
            <a:prstGeom prst="rect">
              <a:avLst/>
            </a:prstGeom>
          </p:spPr>
        </p:pic>
        <p:pic>
          <p:nvPicPr>
            <p:cNvPr id="26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35696" y="1628800"/>
              <a:ext cx="4176464" cy="2903190"/>
            </a:xfrm>
            <a:prstGeom prst="rect">
              <a:avLst/>
            </a:prstGeom>
          </p:spPr>
        </p:pic>
      </p:grpSp>
      <p:sp>
        <p:nvSpPr>
          <p:cNvPr id="27" name="TextBox 17"/>
          <p:cNvSpPr txBox="1"/>
          <p:nvPr/>
        </p:nvSpPr>
        <p:spPr>
          <a:xfrm>
            <a:off x="2415395" y="4046294"/>
            <a:ext cx="510893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dirty="0" err="1">
                <a:solidFill>
                  <a:schemeClr val="tx2"/>
                </a:solidFill>
                <a:latin typeface="+mj-lt"/>
              </a:rPr>
              <a:t>Spark</a:t>
            </a:r>
            <a:r>
              <a:rPr lang="nl-NL" sz="2400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nl-NL" sz="2400" b="1" dirty="0" err="1">
                <a:solidFill>
                  <a:schemeClr val="tx2"/>
                </a:solidFill>
                <a:latin typeface="+mj-lt"/>
              </a:rPr>
              <a:t>distributed</a:t>
            </a:r>
            <a:r>
              <a:rPr lang="nl-NL" sz="2400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nl-NL" sz="2400" b="1" dirty="0" err="1">
                <a:solidFill>
                  <a:schemeClr val="tx2"/>
                </a:solidFill>
                <a:latin typeface="+mj-lt"/>
              </a:rPr>
              <a:t>compute</a:t>
            </a:r>
            <a:r>
              <a:rPr lang="nl-NL" sz="2400" b="1" dirty="0">
                <a:solidFill>
                  <a:schemeClr val="tx2"/>
                </a:solidFill>
                <a:latin typeface="+mj-lt"/>
              </a:rPr>
              <a:t> cluster</a:t>
            </a:r>
          </a:p>
        </p:txBody>
      </p:sp>
      <p:cxnSp>
        <p:nvCxnSpPr>
          <p:cNvPr id="29" name="Rechte verbindingslijn met pijl 28"/>
          <p:cNvCxnSpPr/>
          <p:nvPr/>
        </p:nvCxnSpPr>
        <p:spPr>
          <a:xfrm>
            <a:off x="2843808" y="5404047"/>
            <a:ext cx="5853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met pijl 29"/>
          <p:cNvCxnSpPr/>
          <p:nvPr/>
        </p:nvCxnSpPr>
        <p:spPr>
          <a:xfrm>
            <a:off x="6276817" y="2268001"/>
            <a:ext cx="5853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met pijl 30"/>
          <p:cNvCxnSpPr/>
          <p:nvPr/>
        </p:nvCxnSpPr>
        <p:spPr>
          <a:xfrm>
            <a:off x="6801462" y="1358414"/>
            <a:ext cx="333691" cy="276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echte verbindingslijn met pijl 33"/>
          <p:cNvCxnSpPr/>
          <p:nvPr/>
        </p:nvCxnSpPr>
        <p:spPr>
          <a:xfrm>
            <a:off x="7795030" y="1041206"/>
            <a:ext cx="0" cy="400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73842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ANCHTO" val="262"/>
  <p:tag name="HOTSPOTTYPE" val="DefinedInNavigator"/>
  <p:tag name="DEFINEDINNAVIGATOR" val="True"/>
</p:tagLst>
</file>

<file path=ppt/theme/theme1.xml><?xml version="1.0" encoding="utf-8"?>
<a:theme xmlns:a="http://schemas.openxmlformats.org/drawingml/2006/main" name="4_S&amp;C-2010">
  <a:themeElements>
    <a:clrScheme name="4_S&amp;C-2010 9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889FB"/>
      </a:accent1>
      <a:accent2>
        <a:srgbClr val="D6DBFE"/>
      </a:accent2>
      <a:accent3>
        <a:srgbClr val="FFFFFF"/>
      </a:accent3>
      <a:accent4>
        <a:srgbClr val="000000"/>
      </a:accent4>
      <a:accent5>
        <a:srgbClr val="BEC4FD"/>
      </a:accent5>
      <a:accent6>
        <a:srgbClr val="C2C6E6"/>
      </a:accent6>
      <a:hlink>
        <a:srgbClr val="7889FB"/>
      </a:hlink>
      <a:folHlink>
        <a:srgbClr val="9900CC"/>
      </a:folHlink>
    </a:clrScheme>
    <a:fontScheme name="4_S&amp;C-2010">
      <a:majorFont>
        <a:latin typeface="Arial"/>
        <a:ea typeface="MS PGothic"/>
        <a:cs typeface="Arial"/>
      </a:majorFont>
      <a:minorFont>
        <a:latin typeface="Verdana"/>
        <a:ea typeface="MS PGothic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4_S&amp;C-201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71BFA7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66AD97"/>
        </a:accent6>
        <a:hlink>
          <a:srgbClr val="7889FB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&amp;C-2010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889FB"/>
        </a:accent1>
        <a:accent2>
          <a:srgbClr val="71BFA7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66AD97"/>
        </a:accent6>
        <a:hlink>
          <a:srgbClr val="7889FB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&amp;C-2010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889FB"/>
        </a:accent1>
        <a:accent2>
          <a:srgbClr val="8CC800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7EB500"/>
        </a:accent6>
        <a:hlink>
          <a:srgbClr val="7889FB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&amp;C-2010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889FB"/>
        </a:accent1>
        <a:accent2>
          <a:srgbClr val="C7CDFD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B4BAE5"/>
        </a:accent6>
        <a:hlink>
          <a:srgbClr val="7889FB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&amp;C-2010 5">
        <a:dk1>
          <a:srgbClr val="000000"/>
        </a:dk1>
        <a:lt1>
          <a:srgbClr val="FFFFFF"/>
        </a:lt1>
        <a:dk2>
          <a:srgbClr val="061DC8"/>
        </a:dk2>
        <a:lt2>
          <a:srgbClr val="808080"/>
        </a:lt2>
        <a:accent1>
          <a:srgbClr val="7889FB"/>
        </a:accent1>
        <a:accent2>
          <a:srgbClr val="C7CDFD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B4BAE5"/>
        </a:accent6>
        <a:hlink>
          <a:srgbClr val="7889FB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&amp;C-2010 6">
        <a:dk1>
          <a:srgbClr val="000000"/>
        </a:dk1>
        <a:lt1>
          <a:srgbClr val="FFFFFF"/>
        </a:lt1>
        <a:dk2>
          <a:srgbClr val="061DC8"/>
        </a:dk2>
        <a:lt2>
          <a:srgbClr val="808080"/>
        </a:lt2>
        <a:accent1>
          <a:srgbClr val="7889FB"/>
        </a:accent1>
        <a:accent2>
          <a:srgbClr val="C7CDFD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B4BAE5"/>
        </a:accent6>
        <a:hlink>
          <a:srgbClr val="659900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&amp;C-2010 7">
        <a:dk1>
          <a:srgbClr val="000000"/>
        </a:dk1>
        <a:lt1>
          <a:srgbClr val="FFFFFF"/>
        </a:lt1>
        <a:dk2>
          <a:srgbClr val="061DC8"/>
        </a:dk2>
        <a:lt2>
          <a:srgbClr val="808080"/>
        </a:lt2>
        <a:accent1>
          <a:srgbClr val="7889FB"/>
        </a:accent1>
        <a:accent2>
          <a:srgbClr val="C7CDFD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B4BAE5"/>
        </a:accent6>
        <a:hlink>
          <a:srgbClr val="659900"/>
        </a:hlink>
        <a:folHlink>
          <a:srgbClr val="8CC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&amp;C-2010 8">
        <a:dk1>
          <a:srgbClr val="000000"/>
        </a:dk1>
        <a:lt1>
          <a:srgbClr val="FFFFFF"/>
        </a:lt1>
        <a:dk2>
          <a:srgbClr val="061DC8"/>
        </a:dk2>
        <a:lt2>
          <a:srgbClr val="808080"/>
        </a:lt2>
        <a:accent1>
          <a:srgbClr val="7889FB"/>
        </a:accent1>
        <a:accent2>
          <a:srgbClr val="C7CDFD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B4BAE5"/>
        </a:accent6>
        <a:hlink>
          <a:srgbClr val="7889FB"/>
        </a:hlink>
        <a:folHlink>
          <a:srgbClr val="8CC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&amp;C-2010 9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7889FB"/>
        </a:accent1>
        <a:accent2>
          <a:srgbClr val="D6DBFE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C2C6E6"/>
        </a:accent6>
        <a:hlink>
          <a:srgbClr val="7889FB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14373</TotalTime>
  <Words>414</Words>
  <Application>Microsoft Office PowerPoint</Application>
  <PresentationFormat>Diavoorstelling (4:3)</PresentationFormat>
  <Paragraphs>120</Paragraphs>
  <Slides>13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9</vt:i4>
      </vt:variant>
      <vt:variant>
        <vt:lpstr>Thema</vt:lpstr>
      </vt:variant>
      <vt:variant>
        <vt:i4>2</vt:i4>
      </vt:variant>
      <vt:variant>
        <vt:lpstr>Diatitels</vt:lpstr>
      </vt:variant>
      <vt:variant>
        <vt:i4>13</vt:i4>
      </vt:variant>
    </vt:vector>
  </HeadingPairs>
  <TitlesOfParts>
    <vt:vector size="24" baseType="lpstr">
      <vt:lpstr>MS PGothic</vt:lpstr>
      <vt:lpstr>Arial</vt:lpstr>
      <vt:lpstr>Calibri</vt:lpstr>
      <vt:lpstr>Calibri Light</vt:lpstr>
      <vt:lpstr>Courier New</vt:lpstr>
      <vt:lpstr>Myriad Web Pro</vt:lpstr>
      <vt:lpstr>Times New Roman</vt:lpstr>
      <vt:lpstr>Verdana</vt:lpstr>
      <vt:lpstr>Wingdings</vt:lpstr>
      <vt:lpstr>4_S&amp;C-2010</vt:lpstr>
      <vt:lpstr>Kantoorthema</vt:lpstr>
      <vt:lpstr>PowerPoint-presentatie</vt:lpstr>
      <vt:lpstr>Agenda</vt:lpstr>
      <vt:lpstr>Iets over mijzelf</vt:lpstr>
      <vt:lpstr>Achtergrond / Overzicht R</vt:lpstr>
      <vt:lpstr>Achtergrond / overzicht van R</vt:lpstr>
      <vt:lpstr>Achtergrond / overzicht van R</vt:lpstr>
      <vt:lpstr>De verschillende R software componenten</vt:lpstr>
      <vt:lpstr>De verschillende R software componenten</vt:lpstr>
      <vt:lpstr>Architecture R</vt:lpstr>
      <vt:lpstr>Waarom R gebruiken?</vt:lpstr>
      <vt:lpstr>The analytics life cycle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Longhow</dc:creator>
  <cp:lastModifiedBy>Longhow Lam</cp:lastModifiedBy>
  <cp:revision>1250</cp:revision>
  <cp:lastPrinted>2015-11-05T15:31:15Z</cp:lastPrinted>
  <dcterms:created xsi:type="dcterms:W3CDTF">2015-08-03T09:47:33Z</dcterms:created>
  <dcterms:modified xsi:type="dcterms:W3CDTF">2017-04-27T19:09:23Z</dcterms:modified>
</cp:coreProperties>
</file>