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63" r:id="rId8"/>
    <p:sldId id="264" r:id="rId9"/>
    <p:sldId id="262" r:id="rId10"/>
    <p:sldId id="265" r:id="rId11"/>
    <p:sldId id="266"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C25BF1-D647-4153-B435-A8778AE15D99}" v="27" dt="2023-05-09T03:48:51.3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snapToGrid="0">
      <p:cViewPr varScale="1">
        <p:scale>
          <a:sx n="81" d="100"/>
          <a:sy n="81" d="100"/>
        </p:scale>
        <p:origin x="114" y="18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DCB67D-CCFD-4B7B-AEE9-569A8CF115C7}" type="datetimeFigureOut">
              <a:rPr lang="en-US" smtClean="0"/>
              <a:t>5/8/2023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B567987-E48C-4E0D-AF95-F63FB84E603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4673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DCB67D-CCFD-4B7B-AEE9-569A8CF115C7}"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67987-E48C-4E0D-AF95-F63FB84E6039}"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2082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DCB67D-CCFD-4B7B-AEE9-569A8CF115C7}"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67987-E48C-4E0D-AF95-F63FB84E6039}"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8395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DCB67D-CCFD-4B7B-AEE9-569A8CF115C7}"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67987-E48C-4E0D-AF95-F63FB84E6039}"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2833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DCB67D-CCFD-4B7B-AEE9-569A8CF115C7}"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67987-E48C-4E0D-AF95-F63FB84E603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9689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DCB67D-CCFD-4B7B-AEE9-569A8CF115C7}"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67987-E48C-4E0D-AF95-F63FB84E6039}"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1994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DCB67D-CCFD-4B7B-AEE9-569A8CF115C7}" type="datetimeFigureOut">
              <a:rPr lang="en-US" smtClean="0"/>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567987-E48C-4E0D-AF95-F63FB84E6039}"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9247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DCB67D-CCFD-4B7B-AEE9-569A8CF115C7}" type="datetimeFigureOut">
              <a:rPr lang="en-US" smtClean="0"/>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567987-E48C-4E0D-AF95-F63FB84E603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3724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DCB67D-CCFD-4B7B-AEE9-569A8CF115C7}" type="datetimeFigureOut">
              <a:rPr lang="en-US" smtClean="0"/>
              <a:t>5/8/2023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567987-E48C-4E0D-AF95-F63FB84E6039}" type="slidenum">
              <a:rPr lang="en-US" smtClean="0"/>
              <a:t>‹#›</a:t>
            </a:fld>
            <a:endParaRPr lang="en-US"/>
          </a:p>
        </p:txBody>
      </p:sp>
    </p:spTree>
    <p:extLst>
      <p:ext uri="{BB962C8B-B14F-4D97-AF65-F5344CB8AC3E}">
        <p14:creationId xmlns:p14="http://schemas.microsoft.com/office/powerpoint/2010/main" val="1743305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DCB67D-CCFD-4B7B-AEE9-569A8CF115C7}"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67987-E48C-4E0D-AF95-F63FB84E6039}"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4426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3DCB67D-CCFD-4B7B-AEE9-569A8CF115C7}" type="datetimeFigureOut">
              <a:rPr lang="en-US" smtClean="0"/>
              <a:t>5/8/2023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0B567987-E48C-4E0D-AF95-F63FB84E603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4295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3DCB67D-CCFD-4B7B-AEE9-569A8CF115C7}" type="datetimeFigureOut">
              <a:rPr lang="en-US" smtClean="0"/>
              <a:t>5/8/2023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B567987-E48C-4E0D-AF95-F63FB84E6039}"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5029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6F1B4-429C-6178-9972-9C5DB75ECB11}"/>
              </a:ext>
            </a:extLst>
          </p:cNvPr>
          <p:cNvSpPr>
            <a:spLocks noGrp="1"/>
          </p:cNvSpPr>
          <p:nvPr>
            <p:ph type="ctrTitle"/>
          </p:nvPr>
        </p:nvSpPr>
        <p:spPr/>
        <p:txBody>
          <a:bodyPr/>
          <a:lstStyle/>
          <a:p>
            <a:r>
              <a:rPr lang="en-US" dirty="0"/>
              <a:t>Education Inequality</a:t>
            </a:r>
          </a:p>
        </p:txBody>
      </p:sp>
      <p:sp>
        <p:nvSpPr>
          <p:cNvPr id="3" name="Subtitle 2">
            <a:extLst>
              <a:ext uri="{FF2B5EF4-FFF2-40B4-BE49-F238E27FC236}">
                <a16:creationId xmlns:a16="http://schemas.microsoft.com/office/drawing/2014/main" id="{84446098-C222-6E91-FC8B-435684656A32}"/>
              </a:ext>
            </a:extLst>
          </p:cNvPr>
          <p:cNvSpPr>
            <a:spLocks noGrp="1"/>
          </p:cNvSpPr>
          <p:nvPr>
            <p:ph type="subTitle" idx="1"/>
          </p:nvPr>
        </p:nvSpPr>
        <p:spPr/>
        <p:txBody>
          <a:bodyPr/>
          <a:lstStyle/>
          <a:p>
            <a:r>
              <a:rPr lang="en-US"/>
              <a:t>by</a:t>
            </a:r>
          </a:p>
          <a:p>
            <a:r>
              <a:rPr lang="en-US"/>
              <a:t>Long Tran-Thien</a:t>
            </a:r>
            <a:endParaRPr lang="en-US" dirty="0"/>
          </a:p>
        </p:txBody>
      </p:sp>
    </p:spTree>
    <p:extLst>
      <p:ext uri="{BB962C8B-B14F-4D97-AF65-F5344CB8AC3E}">
        <p14:creationId xmlns:p14="http://schemas.microsoft.com/office/powerpoint/2010/main" val="2952980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9D9DD-46E9-7FD2-12D5-4FB0DA2880BF}"/>
              </a:ext>
            </a:extLst>
          </p:cNvPr>
          <p:cNvSpPr>
            <a:spLocks noGrp="1"/>
          </p:cNvSpPr>
          <p:nvPr>
            <p:ph type="title"/>
          </p:nvPr>
        </p:nvSpPr>
        <p:spPr/>
        <p:txBody>
          <a:bodyPr/>
          <a:lstStyle/>
          <a:p>
            <a:r>
              <a:rPr lang="en-US" b="0" i="0" dirty="0">
                <a:solidFill>
                  <a:srgbClr val="2D3B45"/>
                </a:solidFill>
                <a:effectLst/>
                <a:latin typeface="LatoWeb"/>
              </a:rPr>
              <a:t>introduction </a:t>
            </a:r>
            <a:endParaRPr lang="en-US" dirty="0"/>
          </a:p>
        </p:txBody>
      </p:sp>
      <p:sp>
        <p:nvSpPr>
          <p:cNvPr id="3" name="Content Placeholder 2">
            <a:extLst>
              <a:ext uri="{FF2B5EF4-FFF2-40B4-BE49-F238E27FC236}">
                <a16:creationId xmlns:a16="http://schemas.microsoft.com/office/drawing/2014/main" id="{EDA6A3BB-34CB-2973-7BAA-878E04D594E4}"/>
              </a:ext>
            </a:extLst>
          </p:cNvPr>
          <p:cNvSpPr>
            <a:spLocks noGrp="1"/>
          </p:cNvSpPr>
          <p:nvPr>
            <p:ph idx="1"/>
          </p:nvPr>
        </p:nvSpPr>
        <p:spPr/>
        <p:txBody>
          <a:bodyPr/>
          <a:lstStyle/>
          <a:p>
            <a:r>
              <a:rPr lang="en-US" dirty="0"/>
              <a:t>Can we predict ACT scores from certain factors about school, several socioeconomic characteristics of the school district, and basic information about each school</a:t>
            </a:r>
          </a:p>
          <a:p>
            <a:r>
              <a:rPr lang="en-US" dirty="0"/>
              <a:t>Question to ask:</a:t>
            </a:r>
          </a:p>
          <a:p>
            <a:pPr lvl="1"/>
            <a:r>
              <a:rPr lang="en-US" dirty="0"/>
              <a:t>What variable(s) has the greatest correlation with ACT scores?</a:t>
            </a:r>
          </a:p>
          <a:p>
            <a:pPr lvl="1"/>
            <a:r>
              <a:rPr lang="en-US" dirty="0"/>
              <a:t>To what degree are other variables other than ACT scores have an effect with each other?</a:t>
            </a:r>
          </a:p>
          <a:p>
            <a:pPr lvl="1"/>
            <a:r>
              <a:rPr lang="en-US" dirty="0"/>
              <a:t>What is the best model?</a:t>
            </a:r>
          </a:p>
          <a:p>
            <a:pPr lvl="1"/>
            <a:endParaRPr lang="en-US" dirty="0"/>
          </a:p>
        </p:txBody>
      </p:sp>
    </p:spTree>
    <p:extLst>
      <p:ext uri="{BB962C8B-B14F-4D97-AF65-F5344CB8AC3E}">
        <p14:creationId xmlns:p14="http://schemas.microsoft.com/office/powerpoint/2010/main" val="4089897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77B69-8A30-34D9-CB6C-10B387E965E2}"/>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0814D553-BFC2-275B-1624-3E295BCF9ACB}"/>
              </a:ext>
            </a:extLst>
          </p:cNvPr>
          <p:cNvSpPr>
            <a:spLocks noGrp="1"/>
          </p:cNvSpPr>
          <p:nvPr>
            <p:ph idx="1"/>
          </p:nvPr>
        </p:nvSpPr>
        <p:spPr/>
        <p:txBody>
          <a:bodyPr/>
          <a:lstStyle/>
          <a:p>
            <a:r>
              <a:rPr lang="en-US" dirty="0"/>
              <a:t>This project utilizes two data sets.  The primary data set is the </a:t>
            </a:r>
            <a:r>
              <a:rPr lang="en-US" dirty="0" err="1"/>
              <a:t>EdGap</a:t>
            </a:r>
            <a:r>
              <a:rPr lang="en-US" dirty="0"/>
              <a:t> data set from edgap.org This data set from 2016 includes information about average ACT or SAT scores for schools and several socioeconomic characteristics of the school district. The secondary data set is basic information about each school from the National Center for Education Statistics.</a:t>
            </a:r>
          </a:p>
        </p:txBody>
      </p:sp>
    </p:spTree>
    <p:extLst>
      <p:ext uri="{BB962C8B-B14F-4D97-AF65-F5344CB8AC3E}">
        <p14:creationId xmlns:p14="http://schemas.microsoft.com/office/powerpoint/2010/main" val="1192642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A13FC-2237-FCE8-7C10-E0139BFEBEBE}"/>
              </a:ext>
            </a:extLst>
          </p:cNvPr>
          <p:cNvSpPr>
            <a:spLocks noGrp="1"/>
          </p:cNvSpPr>
          <p:nvPr>
            <p:ph type="title"/>
          </p:nvPr>
        </p:nvSpPr>
        <p:spPr/>
        <p:txBody>
          <a:bodyPr/>
          <a:lstStyle/>
          <a:p>
            <a:r>
              <a:rPr lang="en-US" b="0" i="0" dirty="0">
                <a:solidFill>
                  <a:srgbClr val="2D3B45"/>
                </a:solidFill>
                <a:effectLst/>
                <a:latin typeface="LatoWeb"/>
              </a:rPr>
              <a:t>Analysis</a:t>
            </a:r>
            <a:endParaRPr lang="en-US" dirty="0"/>
          </a:p>
        </p:txBody>
      </p:sp>
      <p:sp>
        <p:nvSpPr>
          <p:cNvPr id="3" name="Content Placeholder 2">
            <a:extLst>
              <a:ext uri="{FF2B5EF4-FFF2-40B4-BE49-F238E27FC236}">
                <a16:creationId xmlns:a16="http://schemas.microsoft.com/office/drawing/2014/main" id="{69528A25-76A7-5DC3-478E-E3B9C67DFD1B}"/>
              </a:ext>
            </a:extLst>
          </p:cNvPr>
          <p:cNvSpPr>
            <a:spLocks noGrp="1"/>
          </p:cNvSpPr>
          <p:nvPr>
            <p:ph sz="half" idx="1"/>
          </p:nvPr>
        </p:nvSpPr>
        <p:spPr>
          <a:xfrm>
            <a:off x="1447331" y="2010878"/>
            <a:ext cx="9605634" cy="3448595"/>
          </a:xfrm>
        </p:spPr>
        <p:txBody>
          <a:bodyPr/>
          <a:lstStyle/>
          <a:p>
            <a:r>
              <a:rPr lang="en-US" b="0" i="0" dirty="0">
                <a:solidFill>
                  <a:srgbClr val="2D3B45"/>
                </a:solidFill>
                <a:effectLst/>
                <a:latin typeface="LatoWeb"/>
              </a:rPr>
              <a:t>regression models/Results</a:t>
            </a:r>
          </a:p>
          <a:p>
            <a:pPr lvl="1"/>
            <a:r>
              <a:rPr lang="en-US" dirty="0">
                <a:solidFill>
                  <a:srgbClr val="2D3B45"/>
                </a:solidFill>
                <a:latin typeface="LatoWeb"/>
              </a:rPr>
              <a:t>Single variables</a:t>
            </a:r>
          </a:p>
          <a:p>
            <a:pPr lvl="1"/>
            <a:r>
              <a:rPr lang="en-US" dirty="0">
                <a:solidFill>
                  <a:srgbClr val="2D3B45"/>
                </a:solidFill>
                <a:latin typeface="LatoWeb"/>
              </a:rPr>
              <a:t>Multi variables</a:t>
            </a:r>
          </a:p>
          <a:p>
            <a:pPr lvl="1"/>
            <a:r>
              <a:rPr lang="en-US" dirty="0">
                <a:solidFill>
                  <a:srgbClr val="2D3B45"/>
                </a:solidFill>
                <a:latin typeface="LatoWeb"/>
              </a:rPr>
              <a:t>Looking at R^2, AIC or BIC measurements to tell us how well or not well models predict ACT scores</a:t>
            </a:r>
          </a:p>
          <a:p>
            <a:r>
              <a:rPr lang="en-US" dirty="0">
                <a:solidFill>
                  <a:srgbClr val="2D3B45"/>
                </a:solidFill>
                <a:latin typeface="LatoWeb"/>
              </a:rPr>
              <a:t>Best combination of predictors</a:t>
            </a:r>
          </a:p>
          <a:p>
            <a:endParaRPr lang="en-US" dirty="0">
              <a:solidFill>
                <a:srgbClr val="2D3B45"/>
              </a:solidFill>
              <a:latin typeface="LatoWeb"/>
            </a:endParaRPr>
          </a:p>
        </p:txBody>
      </p:sp>
    </p:spTree>
    <p:extLst>
      <p:ext uri="{BB962C8B-B14F-4D97-AF65-F5344CB8AC3E}">
        <p14:creationId xmlns:p14="http://schemas.microsoft.com/office/powerpoint/2010/main" val="1173187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57" name="Picture 205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59" name="Straight Connector 205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63" name="Rectangle 2062">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Rectangle 2064">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38D2DCA-0FCB-C17C-483D-6702FB80D2F7}"/>
              </a:ext>
            </a:extLst>
          </p:cNvPr>
          <p:cNvSpPr>
            <a:spLocks noGrp="1"/>
          </p:cNvSpPr>
          <p:nvPr>
            <p:ph type="title"/>
          </p:nvPr>
        </p:nvSpPr>
        <p:spPr>
          <a:xfrm>
            <a:off x="6585200" y="967167"/>
            <a:ext cx="4151306" cy="2374516"/>
          </a:xfrm>
        </p:spPr>
        <p:txBody>
          <a:bodyPr vert="horz" lIns="91440" tIns="45720" rIns="91440" bIns="0" rtlCol="0" anchor="b">
            <a:normAutofit fontScale="90000"/>
          </a:bodyPr>
          <a:lstStyle/>
          <a:p>
            <a:r>
              <a:rPr lang="en-US" sz="4800" dirty="0"/>
              <a:t>Results – single variable graphs</a:t>
            </a:r>
          </a:p>
        </p:txBody>
      </p:sp>
      <p:pic>
        <p:nvPicPr>
          <p:cNvPr id="2050" name="Picture 2">
            <a:extLst>
              <a:ext uri="{FF2B5EF4-FFF2-40B4-BE49-F238E27FC236}">
                <a16:creationId xmlns:a16="http://schemas.microsoft.com/office/drawing/2014/main" id="{69D10BBF-B6CB-401B-8BB1-A40C48A9C14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1" y="-28056"/>
            <a:ext cx="6096001" cy="6096001"/>
          </a:xfrm>
          <a:prstGeom prst="rect">
            <a:avLst/>
          </a:prstGeom>
          <a:noFill/>
          <a:extLst>
            <a:ext uri="{909E8E84-426E-40DD-AFC4-6F175D3DCCD1}">
              <a14:hiddenFill xmlns:a14="http://schemas.microsoft.com/office/drawing/2010/main">
                <a:solidFill>
                  <a:srgbClr val="FFFFFF"/>
                </a:solidFill>
              </a14:hiddenFill>
            </a:ext>
          </a:extLst>
        </p:spPr>
      </p:pic>
      <p:cxnSp>
        <p:nvCxnSpPr>
          <p:cNvPr id="2067" name="Straight Connector 2066">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069" name="Picture 2068">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71" name="Straight Connector 2070">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14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4B85-26E3-72C0-FBD6-75A600B1944C}"/>
              </a:ext>
            </a:extLst>
          </p:cNvPr>
          <p:cNvSpPr>
            <a:spLocks noGrp="1"/>
          </p:cNvSpPr>
          <p:nvPr>
            <p:ph type="title"/>
          </p:nvPr>
        </p:nvSpPr>
        <p:spPr/>
        <p:txBody>
          <a:bodyPr/>
          <a:lstStyle/>
          <a:p>
            <a:r>
              <a:rPr lang="en-US" b="0" i="0" dirty="0">
                <a:solidFill>
                  <a:srgbClr val="2D3B45"/>
                </a:solidFill>
                <a:effectLst/>
                <a:latin typeface="LatoWeb"/>
              </a:rPr>
              <a:t>results – regression model (</a:t>
            </a:r>
            <a:r>
              <a:rPr lang="en-US" b="0" i="0" dirty="0" err="1">
                <a:solidFill>
                  <a:srgbClr val="2D3B45"/>
                </a:solidFill>
                <a:effectLst/>
                <a:latin typeface="LatoWeb"/>
              </a:rPr>
              <a:t>percent_lunch</a:t>
            </a:r>
            <a:r>
              <a:rPr lang="en-US" b="0" i="0" dirty="0">
                <a:solidFill>
                  <a:srgbClr val="2D3B45"/>
                </a:solidFill>
                <a:effectLst/>
                <a:latin typeface="LatoWeb"/>
              </a:rPr>
              <a:t>)</a:t>
            </a:r>
            <a:endParaRPr lang="en-US" dirty="0"/>
          </a:p>
        </p:txBody>
      </p:sp>
      <p:pic>
        <p:nvPicPr>
          <p:cNvPr id="6" name="Content Placeholder 5">
            <a:extLst>
              <a:ext uri="{FF2B5EF4-FFF2-40B4-BE49-F238E27FC236}">
                <a16:creationId xmlns:a16="http://schemas.microsoft.com/office/drawing/2014/main" id="{A7C3B7CC-CF2D-0D77-4553-67B1ADB29599}"/>
              </a:ext>
            </a:extLst>
          </p:cNvPr>
          <p:cNvPicPr>
            <a:picLocks noGrp="1" noChangeAspect="1"/>
          </p:cNvPicPr>
          <p:nvPr>
            <p:ph sz="half" idx="1"/>
          </p:nvPr>
        </p:nvPicPr>
        <p:blipFill>
          <a:blip r:embed="rId2"/>
          <a:stretch>
            <a:fillRect/>
          </a:stretch>
        </p:blipFill>
        <p:spPr>
          <a:xfrm>
            <a:off x="558140" y="1864194"/>
            <a:ext cx="6096000" cy="3920322"/>
          </a:xfrm>
        </p:spPr>
      </p:pic>
      <p:pic>
        <p:nvPicPr>
          <p:cNvPr id="1026" name="Picture 2">
            <a:extLst>
              <a:ext uri="{FF2B5EF4-FFF2-40B4-BE49-F238E27FC236}">
                <a16:creationId xmlns:a16="http://schemas.microsoft.com/office/drawing/2014/main" id="{F4E0D4B5-D4A5-34A8-89E1-09D66ED850D0}"/>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353710" y="1883552"/>
            <a:ext cx="4378036" cy="4169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651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DECB1-D3C2-A31F-B5E1-E56A855C45CB}"/>
              </a:ext>
            </a:extLst>
          </p:cNvPr>
          <p:cNvSpPr>
            <a:spLocks noGrp="1"/>
          </p:cNvSpPr>
          <p:nvPr>
            <p:ph type="title"/>
          </p:nvPr>
        </p:nvSpPr>
        <p:spPr/>
        <p:txBody>
          <a:bodyPr/>
          <a:lstStyle/>
          <a:p>
            <a:r>
              <a:rPr lang="en-US" b="0" i="0" dirty="0">
                <a:solidFill>
                  <a:srgbClr val="2D3B45"/>
                </a:solidFill>
                <a:effectLst/>
                <a:latin typeface="LatoWeb"/>
              </a:rPr>
              <a:t>Results – best combination</a:t>
            </a:r>
            <a:endParaRPr lang="en-US" dirty="0"/>
          </a:p>
        </p:txBody>
      </p:sp>
      <p:sp>
        <p:nvSpPr>
          <p:cNvPr id="3" name="Content Placeholder 2">
            <a:extLst>
              <a:ext uri="{FF2B5EF4-FFF2-40B4-BE49-F238E27FC236}">
                <a16:creationId xmlns:a16="http://schemas.microsoft.com/office/drawing/2014/main" id="{39DA1078-73D7-D114-A87C-E5A0926C02EC}"/>
              </a:ext>
            </a:extLst>
          </p:cNvPr>
          <p:cNvSpPr>
            <a:spLocks noGrp="1"/>
          </p:cNvSpPr>
          <p:nvPr>
            <p:ph sz="half" idx="1"/>
          </p:nvPr>
        </p:nvSpPr>
        <p:spPr>
          <a:xfrm>
            <a:off x="1447330" y="2010878"/>
            <a:ext cx="9605635" cy="1274763"/>
          </a:xfrm>
        </p:spPr>
        <p:txBody>
          <a:bodyPr>
            <a:normAutofit fontScale="70000" lnSpcReduction="20000"/>
          </a:bodyPr>
          <a:lstStyle/>
          <a:p>
            <a:pPr marL="0" indent="0">
              <a:buNone/>
            </a:pPr>
            <a:r>
              <a:rPr lang="en-US" b="0" i="0" dirty="0">
                <a:effectLst/>
                <a:latin typeface="-apple-system"/>
              </a:rPr>
              <a:t>1 predictor = </a:t>
            </a:r>
            <a:r>
              <a:rPr lang="en-US" b="0" i="0" dirty="0" err="1">
                <a:effectLst/>
                <a:latin typeface="-apple-system"/>
              </a:rPr>
              <a:t>percent_lunch</a:t>
            </a:r>
            <a:br>
              <a:rPr lang="en-US" dirty="0"/>
            </a:br>
            <a:r>
              <a:rPr lang="en-US" b="0" i="0" dirty="0">
                <a:effectLst/>
                <a:latin typeface="-apple-system"/>
              </a:rPr>
              <a:t>2 predictor adds on </a:t>
            </a:r>
            <a:r>
              <a:rPr lang="en-US" b="0" i="0" dirty="0" err="1">
                <a:effectLst/>
                <a:latin typeface="-apple-system"/>
              </a:rPr>
              <a:t>percent_college</a:t>
            </a:r>
            <a:br>
              <a:rPr lang="en-US" dirty="0"/>
            </a:br>
            <a:r>
              <a:rPr lang="en-US" b="0" i="0" dirty="0">
                <a:effectLst/>
                <a:latin typeface="-apple-system"/>
              </a:rPr>
              <a:t>3 predictors adds on </a:t>
            </a:r>
            <a:r>
              <a:rPr lang="en-US" b="0" i="0" dirty="0" err="1">
                <a:effectLst/>
                <a:latin typeface="-apple-system"/>
              </a:rPr>
              <a:t>rate_unemployment</a:t>
            </a:r>
            <a:br>
              <a:rPr lang="en-US" dirty="0"/>
            </a:br>
            <a:r>
              <a:rPr lang="en-US" b="0" i="0" dirty="0">
                <a:effectLst/>
                <a:latin typeface="-apple-system"/>
              </a:rPr>
              <a:t>4 predictors adds on </a:t>
            </a:r>
            <a:r>
              <a:rPr lang="en-US" b="0" i="0" dirty="0" err="1">
                <a:effectLst/>
                <a:latin typeface="-apple-system"/>
              </a:rPr>
              <a:t>median_income</a:t>
            </a:r>
            <a:br>
              <a:rPr lang="en-US" dirty="0"/>
            </a:br>
            <a:r>
              <a:rPr lang="en-US" b="0" i="0" dirty="0">
                <a:effectLst/>
                <a:latin typeface="-apple-system"/>
              </a:rPr>
              <a:t>5 predictors is all of them, adding on </a:t>
            </a:r>
            <a:r>
              <a:rPr lang="en-US" b="0" i="0" dirty="0" err="1">
                <a:effectLst/>
                <a:latin typeface="-apple-system"/>
              </a:rPr>
              <a:t>percent_married</a:t>
            </a:r>
            <a:endParaRPr lang="en-US" dirty="0"/>
          </a:p>
        </p:txBody>
      </p:sp>
      <p:pic>
        <p:nvPicPr>
          <p:cNvPr id="3074" name="Picture 2">
            <a:extLst>
              <a:ext uri="{FF2B5EF4-FFF2-40B4-BE49-F238E27FC236}">
                <a16:creationId xmlns:a16="http://schemas.microsoft.com/office/drawing/2014/main" id="{B5BA8204-B3CD-E88E-000D-ABE84D0B415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447330" y="3429000"/>
            <a:ext cx="9576722" cy="2624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585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A9E6E-933A-7DFB-A549-9FE2B778D5E2}"/>
              </a:ext>
            </a:extLst>
          </p:cNvPr>
          <p:cNvSpPr>
            <a:spLocks noGrp="1"/>
          </p:cNvSpPr>
          <p:nvPr>
            <p:ph type="title"/>
          </p:nvPr>
        </p:nvSpPr>
        <p:spPr/>
        <p:txBody>
          <a:bodyPr/>
          <a:lstStyle/>
          <a:p>
            <a:r>
              <a:rPr lang="en-US" b="0" i="0" dirty="0">
                <a:solidFill>
                  <a:srgbClr val="2D3B45"/>
                </a:solidFill>
                <a:effectLst/>
                <a:latin typeface="LatoWeb"/>
              </a:rPr>
              <a:t>results – regression model (all)</a:t>
            </a:r>
            <a:endParaRPr lang="en-US" dirty="0"/>
          </a:p>
        </p:txBody>
      </p:sp>
      <p:pic>
        <p:nvPicPr>
          <p:cNvPr id="6" name="Content Placeholder 5">
            <a:extLst>
              <a:ext uri="{FF2B5EF4-FFF2-40B4-BE49-F238E27FC236}">
                <a16:creationId xmlns:a16="http://schemas.microsoft.com/office/drawing/2014/main" id="{F8C4063E-02E4-FA8E-F48B-0588B2CD2BC4}"/>
              </a:ext>
            </a:extLst>
          </p:cNvPr>
          <p:cNvPicPr>
            <a:picLocks noGrp="1" noChangeAspect="1"/>
          </p:cNvPicPr>
          <p:nvPr>
            <p:ph sz="half" idx="1"/>
          </p:nvPr>
        </p:nvPicPr>
        <p:blipFill>
          <a:blip r:embed="rId2"/>
          <a:stretch>
            <a:fillRect/>
          </a:stretch>
        </p:blipFill>
        <p:spPr>
          <a:xfrm>
            <a:off x="246962" y="1860848"/>
            <a:ext cx="5849037" cy="4036395"/>
          </a:xfrm>
        </p:spPr>
      </p:pic>
      <p:pic>
        <p:nvPicPr>
          <p:cNvPr id="4098" name="Picture 2">
            <a:extLst>
              <a:ext uri="{FF2B5EF4-FFF2-40B4-BE49-F238E27FC236}">
                <a16:creationId xmlns:a16="http://schemas.microsoft.com/office/drawing/2014/main" id="{9785139F-22C5-CE1E-75A0-09867B72DC4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707658" y="1860847"/>
            <a:ext cx="5237380" cy="4036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6322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96654-9194-5DA4-0999-8D8407D41DF5}"/>
              </a:ext>
            </a:extLst>
          </p:cNvPr>
          <p:cNvSpPr>
            <a:spLocks noGrp="1"/>
          </p:cNvSpPr>
          <p:nvPr>
            <p:ph type="title"/>
          </p:nvPr>
        </p:nvSpPr>
        <p:spPr/>
        <p:txBody>
          <a:bodyPr/>
          <a:lstStyle/>
          <a:p>
            <a:r>
              <a:rPr lang="en-US" b="0" i="0" dirty="0">
                <a:solidFill>
                  <a:srgbClr val="2D3B45"/>
                </a:solidFill>
                <a:effectLst/>
                <a:latin typeface="LatoWeb"/>
              </a:rPr>
              <a:t>conclusion</a:t>
            </a:r>
            <a:endParaRPr lang="en-US" dirty="0"/>
          </a:p>
        </p:txBody>
      </p:sp>
      <p:sp>
        <p:nvSpPr>
          <p:cNvPr id="3" name="Content Placeholder 2">
            <a:extLst>
              <a:ext uri="{FF2B5EF4-FFF2-40B4-BE49-F238E27FC236}">
                <a16:creationId xmlns:a16="http://schemas.microsoft.com/office/drawing/2014/main" id="{F79B934E-8CB8-E219-850B-A7B43C8608FD}"/>
              </a:ext>
            </a:extLst>
          </p:cNvPr>
          <p:cNvSpPr>
            <a:spLocks noGrp="1"/>
          </p:cNvSpPr>
          <p:nvPr>
            <p:ph idx="1"/>
          </p:nvPr>
        </p:nvSpPr>
        <p:spPr/>
        <p:txBody>
          <a:bodyPr>
            <a:normAutofit/>
          </a:bodyPr>
          <a:lstStyle/>
          <a:p>
            <a:pPr algn="l"/>
            <a:r>
              <a:rPr lang="en-US" b="0" i="0" dirty="0">
                <a:effectLst/>
                <a:latin typeface="-apple-system"/>
              </a:rPr>
              <a:t>in conclusion, to answer the questions,</a:t>
            </a:r>
            <a:br>
              <a:rPr lang="en-US" b="0" i="0" dirty="0">
                <a:effectLst/>
                <a:latin typeface="-apple-system"/>
              </a:rPr>
            </a:br>
            <a:r>
              <a:rPr lang="en-US" b="0" i="0" dirty="0">
                <a:effectLst/>
                <a:latin typeface="-apple-system"/>
              </a:rPr>
              <a:t>Can we predict </a:t>
            </a:r>
            <a:r>
              <a:rPr lang="en-US" b="0" i="0" dirty="0" err="1">
                <a:effectLst/>
                <a:latin typeface="-apple-system"/>
              </a:rPr>
              <a:t>average_act</a:t>
            </a:r>
            <a:r>
              <a:rPr lang="en-US" b="0" i="0" dirty="0">
                <a:effectLst/>
                <a:latin typeface="-apple-system"/>
              </a:rPr>
              <a:t> from socioeconomic factors? Yes.</a:t>
            </a:r>
            <a:br>
              <a:rPr lang="en-US" b="0" i="0" dirty="0">
                <a:effectLst/>
                <a:latin typeface="-apple-system"/>
              </a:rPr>
            </a:br>
            <a:r>
              <a:rPr lang="en-US" b="0" i="0" dirty="0">
                <a:effectLst/>
                <a:latin typeface="-apple-system"/>
              </a:rPr>
              <a:t>How well can we predict them? we are able to find combinations of predictors that can help more than other </a:t>
            </a:r>
            <a:r>
              <a:rPr lang="en-US" b="0" i="0" dirty="0" err="1">
                <a:effectLst/>
                <a:latin typeface="-apple-system"/>
              </a:rPr>
              <a:t>conbinations</a:t>
            </a:r>
            <a:r>
              <a:rPr lang="en-US" b="0" i="0" dirty="0">
                <a:effectLst/>
                <a:latin typeface="-apple-system"/>
              </a:rPr>
              <a:t> or single predictors.</a:t>
            </a:r>
          </a:p>
          <a:p>
            <a:r>
              <a:rPr lang="en-US" b="0" i="0" dirty="0">
                <a:effectLst/>
                <a:latin typeface="-apple-system"/>
              </a:rPr>
              <a:t>what is that best model? depending on what we want to base what is best in terms of using AIC, BIC or r^2, the best model for AIC and r^2 would be the 4 subset '</a:t>
            </a:r>
            <a:r>
              <a:rPr lang="en-US" b="0" i="0" dirty="0" err="1">
                <a:effectLst/>
                <a:latin typeface="-apple-system"/>
              </a:rPr>
              <a:t>median_income</a:t>
            </a:r>
            <a:r>
              <a:rPr lang="en-US" b="0" i="0" dirty="0">
                <a:effectLst/>
                <a:latin typeface="-apple-system"/>
              </a:rPr>
              <a:t>', '</a:t>
            </a:r>
            <a:r>
              <a:rPr lang="en-US" b="0" i="0" dirty="0" err="1">
                <a:effectLst/>
                <a:latin typeface="-apple-system"/>
              </a:rPr>
              <a:t>percent_college</a:t>
            </a:r>
            <a:r>
              <a:rPr lang="en-US" b="0" i="0" dirty="0">
                <a:effectLst/>
                <a:latin typeface="-apple-system"/>
              </a:rPr>
              <a:t>', '</a:t>
            </a:r>
            <a:r>
              <a:rPr lang="en-US" b="0" i="0" dirty="0" err="1">
                <a:effectLst/>
                <a:latin typeface="-apple-system"/>
              </a:rPr>
              <a:t>percent_lunch</a:t>
            </a:r>
            <a:r>
              <a:rPr lang="en-US" b="0" i="0" dirty="0">
                <a:effectLst/>
                <a:latin typeface="-apple-system"/>
              </a:rPr>
              <a:t>', '</a:t>
            </a:r>
            <a:r>
              <a:rPr lang="en-US" b="0" i="0" dirty="0" err="1">
                <a:effectLst/>
                <a:latin typeface="-apple-system"/>
              </a:rPr>
              <a:t>rate_unemployment</a:t>
            </a:r>
            <a:r>
              <a:rPr lang="en-US" b="0" i="0" dirty="0">
                <a:effectLst/>
                <a:latin typeface="-apple-system"/>
              </a:rPr>
              <a:t>' while BIC would use the 3 subset '</a:t>
            </a:r>
            <a:r>
              <a:rPr lang="en-US" b="0" i="0" dirty="0" err="1">
                <a:effectLst/>
                <a:latin typeface="-apple-system"/>
              </a:rPr>
              <a:t>percent_college</a:t>
            </a:r>
            <a:r>
              <a:rPr lang="en-US" b="0" i="0" dirty="0">
                <a:effectLst/>
                <a:latin typeface="-apple-system"/>
              </a:rPr>
              <a:t>', '</a:t>
            </a:r>
            <a:r>
              <a:rPr lang="en-US" b="0" i="0" dirty="0" err="1">
                <a:effectLst/>
                <a:latin typeface="-apple-system"/>
              </a:rPr>
              <a:t>percent_lunch</a:t>
            </a:r>
            <a:r>
              <a:rPr lang="en-US" b="0" i="0" dirty="0">
                <a:effectLst/>
                <a:latin typeface="-apple-system"/>
              </a:rPr>
              <a:t>', '</a:t>
            </a:r>
            <a:r>
              <a:rPr lang="en-US" b="0" i="0" dirty="0" err="1">
                <a:effectLst/>
                <a:latin typeface="-apple-system"/>
              </a:rPr>
              <a:t>rate_unemployment</a:t>
            </a:r>
            <a:r>
              <a:rPr lang="en-US" b="0" i="0" dirty="0">
                <a:effectLst/>
                <a:latin typeface="-apple-system"/>
              </a:rPr>
              <a:t>'</a:t>
            </a:r>
            <a:endParaRPr lang="en-US" dirty="0"/>
          </a:p>
        </p:txBody>
      </p:sp>
    </p:spTree>
    <p:extLst>
      <p:ext uri="{BB962C8B-B14F-4D97-AF65-F5344CB8AC3E}">
        <p14:creationId xmlns:p14="http://schemas.microsoft.com/office/powerpoint/2010/main" val="352944018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72B4A04D1AE97488C9AF6D3F1FC6DB9" ma:contentTypeVersion="4" ma:contentTypeDescription="Create a new document." ma:contentTypeScope="" ma:versionID="ab8c9345fa3f57b91ec1b8697f88de21">
  <xsd:schema xmlns:xsd="http://www.w3.org/2001/XMLSchema" xmlns:xs="http://www.w3.org/2001/XMLSchema" xmlns:p="http://schemas.microsoft.com/office/2006/metadata/properties" xmlns:ns3="7e382e9f-c62f-4c95-920a-fdf2f32811d6" targetNamespace="http://schemas.microsoft.com/office/2006/metadata/properties" ma:root="true" ma:fieldsID="a34e21540f19227d3f09132930e193f8" ns3:_="">
    <xsd:import namespace="7e382e9f-c62f-4c95-920a-fdf2f32811d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382e9f-c62f-4c95-920a-fdf2f32811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D5F0636-CD28-4FA8-AEE0-CD0CAB3B504F}">
  <ds:schemaRefs>
    <ds:schemaRef ds:uri="http://schemas.microsoft.com/sharepoint/v3/contenttype/forms"/>
  </ds:schemaRefs>
</ds:datastoreItem>
</file>

<file path=customXml/itemProps2.xml><?xml version="1.0" encoding="utf-8"?>
<ds:datastoreItem xmlns:ds="http://schemas.openxmlformats.org/officeDocument/2006/customXml" ds:itemID="{7DEB7F4E-A9A7-4C65-AB6C-00318F7F36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382e9f-c62f-4c95-920a-fdf2f32811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F9475D-8732-41C8-8E8D-0BB9689C889B}">
  <ds:schemaRefs>
    <ds:schemaRef ds:uri="http://schemas.openxmlformats.org/package/2006/metadata/core-properties"/>
    <ds:schemaRef ds:uri="http://purl.org/dc/elements/1.1/"/>
    <ds:schemaRef ds:uri="http://purl.org/dc/terms/"/>
    <ds:schemaRef ds:uri="http://www.w3.org/XML/1998/namespace"/>
    <ds:schemaRef ds:uri="http://purl.org/dc/dcmitype/"/>
    <ds:schemaRef ds:uri="http://schemas.microsoft.com/office/2006/documentManagement/types"/>
    <ds:schemaRef ds:uri="http://schemas.microsoft.com/office/infopath/2007/PartnerControls"/>
    <ds:schemaRef ds:uri="7e382e9f-c62f-4c95-920a-fdf2f32811d6"/>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Gallery</Template>
  <TotalTime>65</TotalTime>
  <Words>363</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-apple-system</vt:lpstr>
      <vt:lpstr>LatoWeb</vt:lpstr>
      <vt:lpstr>Arial</vt:lpstr>
      <vt:lpstr>Gill Sans MT</vt:lpstr>
      <vt:lpstr>Gallery</vt:lpstr>
      <vt:lpstr>Education Inequality</vt:lpstr>
      <vt:lpstr>introduction </vt:lpstr>
      <vt:lpstr>data</vt:lpstr>
      <vt:lpstr>Analysis</vt:lpstr>
      <vt:lpstr>Results – single variable graphs</vt:lpstr>
      <vt:lpstr>results – regression model (percent_lunch)</vt:lpstr>
      <vt:lpstr>Results – best combination</vt:lpstr>
      <vt:lpstr>results – regression model (all)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 Inequality</dc:title>
  <dc:creator>Tran-Thien, Long</dc:creator>
  <cp:lastModifiedBy>Tran-Thien, Long</cp:lastModifiedBy>
  <cp:revision>2</cp:revision>
  <dcterms:created xsi:type="dcterms:W3CDTF">2023-05-08T08:23:59Z</dcterms:created>
  <dcterms:modified xsi:type="dcterms:W3CDTF">2023-05-09T03:50:44Z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0x010100D72B4A04D1AE97488C9AF6D3F1FC6DB9</vt:lpwstr>
  </property>
</Properties>
</file>