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4"/>
  </p:sldMasterIdLst>
  <p:sldIdLst>
    <p:sldId id="256" r:id="rId5"/>
    <p:sldId id="257" r:id="rId6"/>
    <p:sldId id="258" r:id="rId7"/>
    <p:sldId id="259" r:id="rId8"/>
    <p:sldId id="260" r:id="rId9"/>
    <p:sldId id="262" r:id="rId10"/>
    <p:sldId id="263" r:id="rId11"/>
    <p:sldId id="264" r:id="rId12"/>
    <p:sldId id="265"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29C8436-0864-4C5F-8C76-6A1AEBD17645}" type="datetimeFigureOut">
              <a:rPr lang="en-US" smtClean="0"/>
              <a:t>5/26/2023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EEE7B09-293E-4982-B86F-6620E088E8AB}" type="slidenum">
              <a:rPr lang="en-US" smtClean="0"/>
              <a:t>‹#›</a:t>
            </a:fld>
            <a:endParaRPr lang="en-US"/>
          </a:p>
        </p:txBody>
      </p:sp>
    </p:spTree>
    <p:extLst>
      <p:ext uri="{BB962C8B-B14F-4D97-AF65-F5344CB8AC3E}">
        <p14:creationId xmlns:p14="http://schemas.microsoft.com/office/powerpoint/2010/main" val="172575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C8436-0864-4C5F-8C76-6A1AEBD17645}"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E7B09-293E-4982-B86F-6620E088E8AB}" type="slidenum">
              <a:rPr lang="en-US" smtClean="0"/>
              <a:t>‹#›</a:t>
            </a:fld>
            <a:endParaRPr lang="en-US"/>
          </a:p>
        </p:txBody>
      </p:sp>
    </p:spTree>
    <p:extLst>
      <p:ext uri="{BB962C8B-B14F-4D97-AF65-F5344CB8AC3E}">
        <p14:creationId xmlns:p14="http://schemas.microsoft.com/office/powerpoint/2010/main" val="161326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29C8436-0864-4C5F-8C76-6A1AEBD17645}" type="datetimeFigureOut">
              <a:rPr lang="en-US" smtClean="0"/>
              <a:t>5/26/2023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EEE7B09-293E-4982-B86F-6620E088E8AB}" type="slidenum">
              <a:rPr lang="en-US" smtClean="0"/>
              <a:t>‹#›</a:t>
            </a:fld>
            <a:endParaRPr lang="en-US"/>
          </a:p>
        </p:txBody>
      </p:sp>
    </p:spTree>
    <p:extLst>
      <p:ext uri="{BB962C8B-B14F-4D97-AF65-F5344CB8AC3E}">
        <p14:creationId xmlns:p14="http://schemas.microsoft.com/office/powerpoint/2010/main" val="153912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C8436-0864-4C5F-8C76-6A1AEBD17645}"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AEEE7B09-293E-4982-B86F-6620E088E8AB}" type="slidenum">
              <a:rPr lang="en-US" smtClean="0"/>
              <a:t>‹#›</a:t>
            </a:fld>
            <a:endParaRPr lang="en-US"/>
          </a:p>
        </p:txBody>
      </p:sp>
    </p:spTree>
    <p:extLst>
      <p:ext uri="{BB962C8B-B14F-4D97-AF65-F5344CB8AC3E}">
        <p14:creationId xmlns:p14="http://schemas.microsoft.com/office/powerpoint/2010/main" val="25343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29C8436-0864-4C5F-8C76-6A1AEBD17645}" type="datetimeFigureOut">
              <a:rPr lang="en-US" smtClean="0"/>
              <a:t>5/26/2023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EEE7B09-293E-4982-B86F-6620E088E8AB}" type="slidenum">
              <a:rPr lang="en-US" smtClean="0"/>
              <a:t>‹#›</a:t>
            </a:fld>
            <a:endParaRPr lang="en-US"/>
          </a:p>
        </p:txBody>
      </p:sp>
    </p:spTree>
    <p:extLst>
      <p:ext uri="{BB962C8B-B14F-4D97-AF65-F5344CB8AC3E}">
        <p14:creationId xmlns:p14="http://schemas.microsoft.com/office/powerpoint/2010/main" val="32214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9C8436-0864-4C5F-8C76-6A1AEBD17645}"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E7B09-293E-4982-B86F-6620E088E8AB}" type="slidenum">
              <a:rPr lang="en-US" smtClean="0"/>
              <a:t>‹#›</a:t>
            </a:fld>
            <a:endParaRPr lang="en-US"/>
          </a:p>
        </p:txBody>
      </p:sp>
    </p:spTree>
    <p:extLst>
      <p:ext uri="{BB962C8B-B14F-4D97-AF65-F5344CB8AC3E}">
        <p14:creationId xmlns:p14="http://schemas.microsoft.com/office/powerpoint/2010/main" val="339658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9C8436-0864-4C5F-8C76-6A1AEBD17645}"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E7B09-293E-4982-B86F-6620E088E8AB}" type="slidenum">
              <a:rPr lang="en-US" smtClean="0"/>
              <a:t>‹#›</a:t>
            </a:fld>
            <a:endParaRPr lang="en-US"/>
          </a:p>
        </p:txBody>
      </p:sp>
    </p:spTree>
    <p:extLst>
      <p:ext uri="{BB962C8B-B14F-4D97-AF65-F5344CB8AC3E}">
        <p14:creationId xmlns:p14="http://schemas.microsoft.com/office/powerpoint/2010/main" val="227936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9C8436-0864-4C5F-8C76-6A1AEBD17645}"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E7B09-293E-4982-B86F-6620E088E8AB}"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26742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C8436-0864-4C5F-8C76-6A1AEBD17645}"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EE7B09-293E-4982-B86F-6620E088E8AB}" type="slidenum">
              <a:rPr lang="en-US" smtClean="0"/>
              <a:t>‹#›</a:t>
            </a:fld>
            <a:endParaRPr lang="en-US"/>
          </a:p>
        </p:txBody>
      </p:sp>
    </p:spTree>
    <p:extLst>
      <p:ext uri="{BB962C8B-B14F-4D97-AF65-F5344CB8AC3E}">
        <p14:creationId xmlns:p14="http://schemas.microsoft.com/office/powerpoint/2010/main" val="112873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29C8436-0864-4C5F-8C76-6A1AEBD17645}" type="datetimeFigureOut">
              <a:rPr lang="en-US" smtClean="0"/>
              <a:t>5/26/2023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EEE7B09-293E-4982-B86F-6620E088E8AB}" type="slidenum">
              <a:rPr lang="en-US" smtClean="0"/>
              <a:t>‹#›</a:t>
            </a:fld>
            <a:endParaRPr lang="en-US"/>
          </a:p>
        </p:txBody>
      </p:sp>
    </p:spTree>
    <p:extLst>
      <p:ext uri="{BB962C8B-B14F-4D97-AF65-F5344CB8AC3E}">
        <p14:creationId xmlns:p14="http://schemas.microsoft.com/office/powerpoint/2010/main" val="200513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C8436-0864-4C5F-8C76-6A1AEBD17645}" type="datetimeFigureOut">
              <a:rPr lang="en-US" smtClean="0"/>
              <a:t>5/26/2023</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AEEE7B09-293E-4982-B86F-6620E088E8AB}" type="slidenum">
              <a:rPr lang="en-US" smtClean="0"/>
              <a:t>‹#›</a:t>
            </a:fld>
            <a:endParaRPr lang="en-US"/>
          </a:p>
        </p:txBody>
      </p:sp>
    </p:spTree>
    <p:extLst>
      <p:ext uri="{BB962C8B-B14F-4D97-AF65-F5344CB8AC3E}">
        <p14:creationId xmlns:p14="http://schemas.microsoft.com/office/powerpoint/2010/main" val="195954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29C8436-0864-4C5F-8C76-6A1AEBD17645}" type="datetimeFigureOut">
              <a:rPr lang="en-US" smtClean="0"/>
              <a:t>5/26/2023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EEE7B09-293E-4982-B86F-6620E088E8A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725345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E32B-EF88-E735-1796-6D25A1CCE801}"/>
              </a:ext>
            </a:extLst>
          </p:cNvPr>
          <p:cNvSpPr>
            <a:spLocks noGrp="1"/>
          </p:cNvSpPr>
          <p:nvPr>
            <p:ph type="ctrTitle"/>
          </p:nvPr>
        </p:nvSpPr>
        <p:spPr/>
        <p:txBody>
          <a:bodyPr/>
          <a:lstStyle/>
          <a:p>
            <a:r>
              <a:rPr lang="en-US" dirty="0"/>
              <a:t>Homelessness Rates in the U.S.</a:t>
            </a:r>
          </a:p>
        </p:txBody>
      </p:sp>
      <p:sp>
        <p:nvSpPr>
          <p:cNvPr id="3" name="Subtitle 2">
            <a:extLst>
              <a:ext uri="{FF2B5EF4-FFF2-40B4-BE49-F238E27FC236}">
                <a16:creationId xmlns:a16="http://schemas.microsoft.com/office/drawing/2014/main" id="{14293C1D-1567-03D0-B187-B5F01142151F}"/>
              </a:ext>
            </a:extLst>
          </p:cNvPr>
          <p:cNvSpPr>
            <a:spLocks noGrp="1"/>
          </p:cNvSpPr>
          <p:nvPr>
            <p:ph type="subTitle" idx="1"/>
          </p:nvPr>
        </p:nvSpPr>
        <p:spPr/>
        <p:txBody>
          <a:bodyPr/>
          <a:lstStyle/>
          <a:p>
            <a:r>
              <a:rPr lang="en-US" dirty="0"/>
              <a:t>By Long Tran-Thien</a:t>
            </a:r>
          </a:p>
        </p:txBody>
      </p:sp>
    </p:spTree>
    <p:extLst>
      <p:ext uri="{BB962C8B-B14F-4D97-AF65-F5344CB8AC3E}">
        <p14:creationId xmlns:p14="http://schemas.microsoft.com/office/powerpoint/2010/main" val="158408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96CE-8C2D-5EE0-64F0-6A7363DC622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6D638B9-6430-1168-3ECA-3CFBB870C9BE}"/>
              </a:ext>
            </a:extLst>
          </p:cNvPr>
          <p:cNvSpPr>
            <a:spLocks noGrp="1"/>
          </p:cNvSpPr>
          <p:nvPr>
            <p:ph idx="1"/>
          </p:nvPr>
        </p:nvSpPr>
        <p:spPr/>
        <p:txBody>
          <a:bodyPr/>
          <a:lstStyle/>
          <a:p>
            <a:r>
              <a:rPr lang="en-US" dirty="0"/>
              <a:t>The overall aim of this project was to see how well or in correct terms, how accurate can we predict homeless rates. Overall, with changing the data to only include 2017 data and no other years, this makes our data very small to make an accurate prediction with.  At most with using lasso, ridge regression and </a:t>
            </a:r>
            <a:r>
              <a:rPr lang="en-US" dirty="0" err="1"/>
              <a:t>XGBoot</a:t>
            </a:r>
            <a:r>
              <a:rPr lang="en-US" dirty="0"/>
              <a:t>, we would only get around 10%-20% accuracy in predicting homeless rates. This just goes to show how important it is to have a large data to help with prediction. if this was simply to show data, it would be fine, but prediction require much more.</a:t>
            </a:r>
          </a:p>
        </p:txBody>
      </p:sp>
    </p:spTree>
    <p:extLst>
      <p:ext uri="{BB962C8B-B14F-4D97-AF65-F5344CB8AC3E}">
        <p14:creationId xmlns:p14="http://schemas.microsoft.com/office/powerpoint/2010/main" val="190878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082C-F1AD-9FB3-E7A7-9E26CAAFAFB6}"/>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7CD477A6-FC06-461D-AC67-C583F10585C3}"/>
              </a:ext>
            </a:extLst>
          </p:cNvPr>
          <p:cNvSpPr>
            <a:spLocks noGrp="1"/>
          </p:cNvSpPr>
          <p:nvPr>
            <p:ph idx="1"/>
          </p:nvPr>
        </p:nvSpPr>
        <p:spPr/>
        <p:txBody>
          <a:bodyPr/>
          <a:lstStyle/>
          <a:p>
            <a:r>
              <a:rPr lang="en-US" dirty="0"/>
              <a:t>Can we predict the rate of homelessness from certain factors on the local housing market such as rate unemployment, rates of different demographics, city or urban, and more in different areas of the U.S.</a:t>
            </a:r>
          </a:p>
          <a:p>
            <a:r>
              <a:rPr lang="en-US" dirty="0"/>
              <a:t>Questions to ask:</a:t>
            </a:r>
          </a:p>
          <a:p>
            <a:pPr lvl="1"/>
            <a:r>
              <a:rPr lang="en-US" dirty="0"/>
              <a:t>What columns are predictors in the model?</a:t>
            </a:r>
          </a:p>
          <a:p>
            <a:pPr lvl="1"/>
            <a:r>
              <a:rPr lang="en-US" dirty="0"/>
              <a:t>How well does a multiple linear regression model fit the full data set?</a:t>
            </a:r>
          </a:p>
          <a:p>
            <a:pPr lvl="1"/>
            <a:r>
              <a:rPr lang="en-US" dirty="0"/>
              <a:t>What predictors are important?</a:t>
            </a:r>
          </a:p>
        </p:txBody>
      </p:sp>
    </p:spTree>
    <p:extLst>
      <p:ext uri="{BB962C8B-B14F-4D97-AF65-F5344CB8AC3E}">
        <p14:creationId xmlns:p14="http://schemas.microsoft.com/office/powerpoint/2010/main" val="258054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B636-3510-9C5C-E90D-C86A90D1E121}"/>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6ABAB9D3-CF07-0D48-CC91-040FCFED5424}"/>
              </a:ext>
            </a:extLst>
          </p:cNvPr>
          <p:cNvSpPr>
            <a:spLocks noGrp="1"/>
          </p:cNvSpPr>
          <p:nvPr>
            <p:ph idx="1"/>
          </p:nvPr>
        </p:nvSpPr>
        <p:spPr/>
        <p:txBody>
          <a:bodyPr/>
          <a:lstStyle/>
          <a:p>
            <a:r>
              <a:rPr lang="en-US" dirty="0"/>
              <a:t>The U.S. Department of Housing and Urban Development (HUD) produced a report in 2019 Market Predictors of Homelessness that describes a model-based approach to understanding of the relationship between local housing market factors and homelessness. </a:t>
            </a:r>
          </a:p>
        </p:txBody>
      </p:sp>
    </p:spTree>
    <p:extLst>
      <p:ext uri="{BB962C8B-B14F-4D97-AF65-F5344CB8AC3E}">
        <p14:creationId xmlns:p14="http://schemas.microsoft.com/office/powerpoint/2010/main" val="203088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38A8-0908-190E-122D-E2667F3B577B}"/>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2BA7FD7E-2C81-0281-0F03-66E7684BF2A6}"/>
              </a:ext>
            </a:extLst>
          </p:cNvPr>
          <p:cNvSpPr>
            <a:spLocks noGrp="1"/>
          </p:cNvSpPr>
          <p:nvPr>
            <p:ph idx="1"/>
          </p:nvPr>
        </p:nvSpPr>
        <p:spPr/>
        <p:txBody>
          <a:bodyPr/>
          <a:lstStyle/>
          <a:p>
            <a:r>
              <a:rPr lang="en-US" dirty="0"/>
              <a:t>Regression models/Results</a:t>
            </a:r>
          </a:p>
          <a:p>
            <a:pPr lvl="1"/>
            <a:r>
              <a:rPr lang="en-US" dirty="0"/>
              <a:t>Lasso</a:t>
            </a:r>
          </a:p>
          <a:p>
            <a:pPr lvl="1"/>
            <a:r>
              <a:rPr lang="en-US" dirty="0"/>
              <a:t>Ridge</a:t>
            </a:r>
          </a:p>
          <a:p>
            <a:pPr lvl="1"/>
            <a:r>
              <a:rPr lang="en-US" dirty="0" err="1"/>
              <a:t>XGBoost</a:t>
            </a:r>
            <a:endParaRPr lang="en-US" dirty="0"/>
          </a:p>
        </p:txBody>
      </p:sp>
    </p:spTree>
    <p:extLst>
      <p:ext uri="{BB962C8B-B14F-4D97-AF65-F5344CB8AC3E}">
        <p14:creationId xmlns:p14="http://schemas.microsoft.com/office/powerpoint/2010/main" val="382430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103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40" name="Rectangle 103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39" name="Rectangle 103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6E3A96F-F69F-2083-93EB-ECDC279F19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6465" y="723899"/>
            <a:ext cx="7074133" cy="5676993"/>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E48C43-3A54-7161-EB3A-81F1F78288E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2400" dirty="0"/>
              <a:t>Lasso Regression</a:t>
            </a:r>
            <a:r>
              <a:rPr lang="en-US" sz="3600" dirty="0">
                <a:solidFill>
                  <a:srgbClr val="FFFFFF"/>
                </a:solidFill>
              </a:rPr>
              <a:t> </a:t>
            </a:r>
          </a:p>
        </p:txBody>
      </p:sp>
    </p:spTree>
    <p:extLst>
      <p:ext uri="{BB962C8B-B14F-4D97-AF65-F5344CB8AC3E}">
        <p14:creationId xmlns:p14="http://schemas.microsoft.com/office/powerpoint/2010/main" val="25019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 name="Rectangle 2054">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056">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058">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75" name="Rectangle 2060">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76" name="Rectangle 2062">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77" name="Rectangle 2064">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1B6E8A01-0E72-2BBC-CB68-F9DEBB03D12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495" b="1"/>
          <a:stretch/>
        </p:blipFill>
        <p:spPr bwMode="auto">
          <a:xfrm>
            <a:off x="446533" y="723899"/>
            <a:ext cx="6202841" cy="5666666"/>
          </a:xfrm>
          <a:prstGeom prst="rect">
            <a:avLst/>
          </a:prstGeom>
          <a:noFill/>
          <a:extLst>
            <a:ext uri="{909E8E84-426E-40DD-AFC4-6F175D3DCCD1}">
              <a14:hiddenFill xmlns:a14="http://schemas.microsoft.com/office/drawing/2010/main">
                <a:solidFill>
                  <a:srgbClr val="FFFFFF"/>
                </a:solidFill>
              </a14:hiddenFill>
            </a:ext>
          </a:extLst>
        </p:spPr>
      </p:pic>
      <p:sp>
        <p:nvSpPr>
          <p:cNvPr id="2067" name="Rectangle 2066">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586F87-99AE-E94D-E1ED-1CDA74C5E89B}"/>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dirty="0"/>
              <a:t>Ridge Regression</a:t>
            </a:r>
            <a:endParaRPr lang="en-US" sz="3600" dirty="0">
              <a:solidFill>
                <a:srgbClr val="FFFFFF"/>
              </a:solidFill>
            </a:endParaRPr>
          </a:p>
        </p:txBody>
      </p:sp>
      <p:grpSp>
        <p:nvGrpSpPr>
          <p:cNvPr id="2069" name="Group 2068">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70" name="Rectangle 2069">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71" name="Rectangle 2070">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72" name="Rectangle 2071">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70040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EA78-0404-3688-0D8A-7A68ECC3572C}"/>
              </a:ext>
            </a:extLst>
          </p:cNvPr>
          <p:cNvSpPr>
            <a:spLocks noGrp="1"/>
          </p:cNvSpPr>
          <p:nvPr>
            <p:ph type="title"/>
          </p:nvPr>
        </p:nvSpPr>
        <p:spPr/>
        <p:txBody>
          <a:bodyPr/>
          <a:lstStyle/>
          <a:p>
            <a:r>
              <a:rPr lang="en-US" dirty="0" err="1"/>
              <a:t>XGBoost</a:t>
            </a:r>
            <a:endParaRPr lang="en-US" dirty="0"/>
          </a:p>
        </p:txBody>
      </p:sp>
      <p:pic>
        <p:nvPicPr>
          <p:cNvPr id="5" name="Content Placeholder 4">
            <a:extLst>
              <a:ext uri="{FF2B5EF4-FFF2-40B4-BE49-F238E27FC236}">
                <a16:creationId xmlns:a16="http://schemas.microsoft.com/office/drawing/2014/main" id="{53F10648-2199-8B86-6BBC-86F3C91811FC}"/>
              </a:ext>
            </a:extLst>
          </p:cNvPr>
          <p:cNvPicPr>
            <a:picLocks noGrp="1" noChangeAspect="1"/>
          </p:cNvPicPr>
          <p:nvPr>
            <p:ph idx="1"/>
          </p:nvPr>
        </p:nvPicPr>
        <p:blipFill>
          <a:blip r:embed="rId2"/>
          <a:stretch>
            <a:fillRect/>
          </a:stretch>
        </p:blipFill>
        <p:spPr>
          <a:xfrm>
            <a:off x="581025" y="2399096"/>
            <a:ext cx="11029950" cy="3242495"/>
          </a:xfrm>
        </p:spPr>
      </p:pic>
    </p:spTree>
    <p:extLst>
      <p:ext uri="{BB962C8B-B14F-4D97-AF65-F5344CB8AC3E}">
        <p14:creationId xmlns:p14="http://schemas.microsoft.com/office/powerpoint/2010/main" val="285323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031-C5C3-A521-6A8F-3F634C0FC589}"/>
              </a:ext>
            </a:extLst>
          </p:cNvPr>
          <p:cNvSpPr>
            <a:spLocks noGrp="1"/>
          </p:cNvSpPr>
          <p:nvPr>
            <p:ph type="title"/>
          </p:nvPr>
        </p:nvSpPr>
        <p:spPr/>
        <p:txBody>
          <a:bodyPr/>
          <a:lstStyle/>
          <a:p>
            <a:r>
              <a:rPr lang="en-US" sz="2800" dirty="0"/>
              <a:t>Lasso/Ridge Regression for addition step (</a:t>
            </a:r>
            <a:r>
              <a:rPr lang="en-US" sz="2800" dirty="0" err="1"/>
              <a:t>city_or_urban</a:t>
            </a:r>
            <a:r>
              <a:rPr lang="en-US" sz="2800" dirty="0"/>
              <a:t>)</a:t>
            </a:r>
            <a:endParaRPr lang="en-US" dirty="0"/>
          </a:p>
        </p:txBody>
      </p:sp>
      <p:pic>
        <p:nvPicPr>
          <p:cNvPr id="3074" name="Picture 2">
            <a:extLst>
              <a:ext uri="{FF2B5EF4-FFF2-40B4-BE49-F238E27FC236}">
                <a16:creationId xmlns:a16="http://schemas.microsoft.com/office/drawing/2014/main" id="{0475A79D-8D1F-51C7-DF8F-DC817257D0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099" y="2083503"/>
            <a:ext cx="10377802" cy="444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94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76B7-73AD-22CC-F06F-78C51CA6098C}"/>
              </a:ext>
            </a:extLst>
          </p:cNvPr>
          <p:cNvSpPr>
            <a:spLocks noGrp="1"/>
          </p:cNvSpPr>
          <p:nvPr>
            <p:ph type="title"/>
          </p:nvPr>
        </p:nvSpPr>
        <p:spPr/>
        <p:txBody>
          <a:bodyPr/>
          <a:lstStyle/>
          <a:p>
            <a:r>
              <a:rPr lang="en-US" sz="2800" dirty="0"/>
              <a:t>Lasso/Ridge Regression for addition step </a:t>
            </a:r>
            <a:r>
              <a:rPr lang="en-US" sz="2800"/>
              <a:t>(suburban)</a:t>
            </a:r>
            <a:endParaRPr lang="en-US" dirty="0"/>
          </a:p>
        </p:txBody>
      </p:sp>
      <p:pic>
        <p:nvPicPr>
          <p:cNvPr id="4098" name="Picture 2">
            <a:extLst>
              <a:ext uri="{FF2B5EF4-FFF2-40B4-BE49-F238E27FC236}">
                <a16:creationId xmlns:a16="http://schemas.microsoft.com/office/drawing/2014/main" id="{1FA5750C-2792-D7BC-A8BB-146D0D9E99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309" y="1985780"/>
            <a:ext cx="10945382" cy="468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4789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2B4A04D1AE97488C9AF6D3F1FC6DB9" ma:contentTypeVersion="4" ma:contentTypeDescription="Create a new document." ma:contentTypeScope="" ma:versionID="ab8c9345fa3f57b91ec1b8697f88de21">
  <xsd:schema xmlns:xsd="http://www.w3.org/2001/XMLSchema" xmlns:xs="http://www.w3.org/2001/XMLSchema" xmlns:p="http://schemas.microsoft.com/office/2006/metadata/properties" xmlns:ns3="7e382e9f-c62f-4c95-920a-fdf2f32811d6" targetNamespace="http://schemas.microsoft.com/office/2006/metadata/properties" ma:root="true" ma:fieldsID="a34e21540f19227d3f09132930e193f8" ns3:_="">
    <xsd:import namespace="7e382e9f-c62f-4c95-920a-fdf2f32811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382e9f-c62f-4c95-920a-fdf2f3281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EA8EE2-E524-444A-8E95-7E1ECCD16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382e9f-c62f-4c95-920a-fdf2f32811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B5DBB0-2057-4656-9EA5-AD83123845CF}">
  <ds:schemaRefs>
    <ds:schemaRef ds:uri="http://schemas.microsoft.com/sharepoint/v3/contenttype/forms"/>
  </ds:schemaRefs>
</ds:datastoreItem>
</file>

<file path=customXml/itemProps3.xml><?xml version="1.0" encoding="utf-8"?>
<ds:datastoreItem xmlns:ds="http://schemas.openxmlformats.org/officeDocument/2006/customXml" ds:itemID="{948DAA76-C760-4A6F-87E7-732BA1A96AEF}">
  <ds:schemaRefs>
    <ds:schemaRef ds:uri="http://purl.org/dc/elements/1.1/"/>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 ds:uri="7e382e9f-c62f-4c95-920a-fdf2f32811d6"/>
    <ds:schemaRef ds:uri="http://schemas.microsoft.com/office/2006/documentManagement/typ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351</TotalTime>
  <Words>282</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Homelessness Rates in the U.S.</vt:lpstr>
      <vt:lpstr>Introduction</vt:lpstr>
      <vt:lpstr>The Data</vt:lpstr>
      <vt:lpstr>Analysis Methods</vt:lpstr>
      <vt:lpstr>Lasso Regression </vt:lpstr>
      <vt:lpstr>Ridge Regression</vt:lpstr>
      <vt:lpstr>XGBoost</vt:lpstr>
      <vt:lpstr>Lasso/Ridge Regression for addition step (city_or_urban)</vt:lpstr>
      <vt:lpstr>Lasso/Ridge Regression for addition step (suburban)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Homelessness Rates in the U.S.</dc:title>
  <dc:creator>Long Tran-Thien</dc:creator>
  <cp:lastModifiedBy>Tran-Thien, Long</cp:lastModifiedBy>
  <cp:revision>4</cp:revision>
  <dcterms:created xsi:type="dcterms:W3CDTF">2023-05-26T17:56:07Z</dcterms:created>
  <dcterms:modified xsi:type="dcterms:W3CDTF">2023-05-27T00:22:18Z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0x010100D72B4A04D1AE97488C9AF6D3F1FC6DB9</vt:lpwstr>
  </property>
</Properties>
</file>